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27" r:id="rId15"/>
    <p:sldId id="271" r:id="rId16"/>
    <p:sldId id="329" r:id="rId17"/>
    <p:sldId id="276" r:id="rId18"/>
    <p:sldId id="277" r:id="rId19"/>
    <p:sldId id="278" r:id="rId20"/>
    <p:sldId id="330" r:id="rId21"/>
    <p:sldId id="282" r:id="rId22"/>
    <p:sldId id="284" r:id="rId23"/>
    <p:sldId id="288" r:id="rId24"/>
    <p:sldId id="331" r:id="rId25"/>
    <p:sldId id="290" r:id="rId26"/>
    <p:sldId id="332" r:id="rId27"/>
    <p:sldId id="333" r:id="rId28"/>
    <p:sldId id="334" r:id="rId29"/>
    <p:sldId id="336" r:id="rId30"/>
    <p:sldId id="296" r:id="rId31"/>
    <p:sldId id="300" r:id="rId32"/>
    <p:sldId id="302" r:id="rId33"/>
    <p:sldId id="306" r:id="rId34"/>
    <p:sldId id="340" r:id="rId35"/>
    <p:sldId id="342" r:id="rId36"/>
    <p:sldId id="317" r:id="rId37"/>
    <p:sldId id="318" r:id="rId38"/>
    <p:sldId id="320" r:id="rId39"/>
    <p:sldId id="324" r:id="rId40"/>
    <p:sldId id="325" r:id="rId41"/>
    <p:sldId id="343" r:id="rId42"/>
    <p:sldId id="344" r:id="rId43"/>
    <p:sldId id="338" r:id="rId44"/>
    <p:sldId id="270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4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0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5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2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9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6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9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9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1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99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80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E7A0-4769-4D2D-8829-4FAB9E1037A0}" type="datetimeFigureOut">
              <a:rPr lang="es-ES" smtClean="0"/>
              <a:pPr/>
              <a:t>24/04/2023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6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3429000"/>
            <a:ext cx="6768752" cy="1008112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TRAUMATOLOGÍA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33867" y="1764105"/>
            <a:ext cx="4166525" cy="584775"/>
          </a:xfrm>
          <a:prstGeom prst="rect">
            <a:avLst/>
          </a:prstGeo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MEDICINA LEGAL</a:t>
            </a:r>
            <a:endParaRPr lang="es-ES" sz="3200" b="1" dirty="0">
              <a:latin typeface="Georgia" pitchFamily="18" charset="0"/>
            </a:endParaRPr>
          </a:p>
        </p:txBody>
      </p:sp>
      <p:pic>
        <p:nvPicPr>
          <p:cNvPr id="5" name="Picture 2" descr="http://www.urosario.edu.co/getattachment/a9166099-b1a9-46c8-92d0-c7d9e9999674/tarde-cultu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332656"/>
            <a:ext cx="1485900" cy="1176338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0" name="Picture 2" descr="D:\Escritorio\Imag ML\imprudencia-causa-serios-accidentes-de-transi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00" y="836712"/>
            <a:ext cx="2808312" cy="210525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RightUp"/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6775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600" b="1" dirty="0" smtClean="0">
                <a:latin typeface="Georgia" pitchFamily="18" charset="0"/>
              </a:rPr>
              <a:t>HERIDAS POR INSTRUMENTOS </a:t>
            </a:r>
            <a:br>
              <a:rPr lang="es-MX" sz="3600" b="1" dirty="0" smtClean="0">
                <a:latin typeface="Georgia" pitchFamily="18" charset="0"/>
              </a:rPr>
            </a:br>
            <a:r>
              <a:rPr lang="es-MX" sz="3600" b="1" dirty="0" smtClean="0">
                <a:latin typeface="Georgia" pitchFamily="18" charset="0"/>
              </a:rPr>
              <a:t>PÉRFORO-CORTANTES</a:t>
            </a:r>
            <a:endParaRPr lang="es-ES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2160239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Cuando actúa el filo tendrá las características de las producidas por un instrumento CORTANTE, pero si actúan el filo y la punta estamos ante la variedad de instrumentos PERFORANTES.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3200" b="1" dirty="0" smtClean="0">
                <a:latin typeface="Georgia" pitchFamily="18" charset="0"/>
              </a:rPr>
              <a:t>LESIONES QUE PUEDE PRODUCIR UN PROYECTIL DE ARMA DE FUEGO.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0" y="2348879"/>
            <a:ext cx="4320480" cy="3096345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Contusión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Excoriación.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Canal.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it-IT" dirty="0">
                <a:latin typeface="Arial" pitchFamily="34" charset="0"/>
                <a:cs typeface="Arial" pitchFamily="34" charset="0"/>
              </a:rPr>
              <a:t>Sedal completo.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it-IT" dirty="0">
                <a:latin typeface="Arial" pitchFamily="34" charset="0"/>
                <a:cs typeface="Arial" pitchFamily="34" charset="0"/>
              </a:rPr>
              <a:t>Sedal incompleto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9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Georgia" pitchFamily="18" charset="0"/>
              </a:rPr>
              <a:t>LA CONTUSIÓN SE PRODUCE CUANDO EL PROYECTIL: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448272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Tiene poca </a:t>
            </a:r>
            <a:r>
              <a:rPr lang="es-MX" dirty="0">
                <a:latin typeface="Arial" pitchFamily="34" charset="0"/>
                <a:cs typeface="Arial" pitchFamily="34" charset="0"/>
              </a:rPr>
              <a:t>carga.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encuentra al </a:t>
            </a:r>
            <a:r>
              <a:rPr lang="es-MX" dirty="0">
                <a:latin typeface="Arial" pitchFamily="34" charset="0"/>
                <a:cs typeface="Arial" pitchFamily="34" charset="0"/>
              </a:rPr>
              <a:t>final de su recorrido.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Hiere </a:t>
            </a:r>
            <a:r>
              <a:rPr lang="es-MX" dirty="0">
                <a:latin typeface="Arial" pitchFamily="34" charset="0"/>
                <a:cs typeface="Arial" pitchFamily="34" charset="0"/>
              </a:rPr>
              <a:t>de rebote.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 lanzado </a:t>
            </a:r>
            <a:r>
              <a:rPr lang="es-MX" dirty="0">
                <a:latin typeface="Arial" pitchFamily="34" charset="0"/>
                <a:cs typeface="Arial" pitchFamily="34" charset="0"/>
              </a:rPr>
              <a:t>por armas defectuosas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9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excoriación y el canal se producen cuando el proyectil roza tangencialmente la superficie del cuerpo.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174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772816"/>
            <a:ext cx="7560840" cy="2769989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El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sedal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se produce cuando el proyectil viene animado de suficiente velocidad para penetrar en el organismo formando un trayecto que constituye el verdadero sedal,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puede ser: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Completo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cuando entra y sale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del cuerpo.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Incompleto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cuando entra y no sale.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16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ORIFICIO DE ENTRADA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212976"/>
            <a:ext cx="2608406" cy="64633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FORMA: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16016" y="2204864"/>
            <a:ext cx="2448272" cy="26776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Circular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Lineal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Ovalado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Semilunar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Estrellado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Triangular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71600" y="5229200"/>
            <a:ext cx="7560840" cy="107721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Tamaño: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menor, igual o mayor que el </a:t>
            </a: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      orificio de salida, generalmente menor.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78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ORIFICIO DE ENTRADA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1" y="3627021"/>
            <a:ext cx="5112569" cy="64633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es-ES_tradnl" sz="3600" b="1" dirty="0" smtClean="0">
                <a:latin typeface="Arial" pitchFamily="34" charset="0"/>
                <a:cs typeface="Arial" pitchFamily="34" charset="0"/>
              </a:rPr>
              <a:t>  Zona de contusión</a:t>
            </a:r>
            <a:endParaRPr lang="es-ES_tradn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4581128"/>
            <a:ext cx="7430239" cy="64633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Zona de incrustación o tatuaje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5518973"/>
            <a:ext cx="4224233" cy="64633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Zonas de Humo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2708920"/>
            <a:ext cx="4685898" cy="64633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Bordes invertidos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47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56084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ORIFICIO DE SALIDA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8195" name="2 Marcador de contenido"/>
          <p:cNvSpPr>
            <a:spLocks noGrp="1"/>
          </p:cNvSpPr>
          <p:nvPr>
            <p:ph sz="quarter" idx="1"/>
          </p:nvPr>
        </p:nvSpPr>
        <p:spPr>
          <a:xfrm>
            <a:off x="589656" y="4941168"/>
            <a:ext cx="8130341" cy="1152128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Su forma puede ser circular, semilunar, a  colgajo o francamente irregular.</a:t>
            </a:r>
            <a:endParaRPr lang="es-ES_tradn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39552" y="2564904"/>
            <a:ext cx="5997155" cy="58477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Sus bordes son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evertidos.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3851756"/>
            <a:ext cx="8180445" cy="58477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Generalmente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mayor que el de entrada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8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latin typeface="Georgia" pitchFamily="18" charset="0"/>
              </a:rPr>
              <a:t>DISTANCIA DE DISPARO</a:t>
            </a:r>
            <a:r>
              <a:rPr lang="es-MX" dirty="0"/>
              <a:t/>
            </a:r>
            <a:br>
              <a:rPr lang="es-MX" dirty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sz="quarter" idx="1"/>
          </p:nvPr>
        </p:nvSpPr>
        <p:spPr>
          <a:xfrm>
            <a:off x="755575" y="2492895"/>
            <a:ext cx="7632849" cy="252028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Boca tocante: cañón del arma en contacto con la piel o muy cerca de ella.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Corta distancia: 50 ó 60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cms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Larga distancia: + de 50 ó 60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cms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7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1043608" y="5517232"/>
            <a:ext cx="6264696" cy="64807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9600" b="1" dirty="0" smtClean="0">
                <a:latin typeface="Arial" pitchFamily="34" charset="0"/>
                <a:cs typeface="Arial" pitchFamily="34" charset="0"/>
              </a:rPr>
              <a:t>Nos puede indicar posición entre agresor y agredido.</a:t>
            </a:r>
            <a:endParaRPr lang="es-ES_tradnl" sz="96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96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ES_tradnl" sz="96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_tradnl" dirty="0" smtClean="0"/>
          </a:p>
        </p:txBody>
      </p:sp>
      <p:sp>
        <p:nvSpPr>
          <p:cNvPr id="23555" name="2 CuadroTexto"/>
          <p:cNvSpPr txBox="1">
            <a:spLocks noChangeArrowheads="1"/>
          </p:cNvSpPr>
          <p:nvPr/>
        </p:nvSpPr>
        <p:spPr bwMode="auto">
          <a:xfrm>
            <a:off x="1547664" y="304800"/>
            <a:ext cx="5688632" cy="8302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4800" b="1" dirty="0">
                <a:latin typeface="Georgia" pitchFamily="18" charset="0"/>
              </a:rPr>
              <a:t>TRAYECTO</a:t>
            </a:r>
            <a:endParaRPr lang="es-ES" sz="4800" b="1" dirty="0">
              <a:latin typeface="Georgia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88968" y="1988840"/>
            <a:ext cx="5859296" cy="83099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Es el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sedal que forman los proyectiles 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el cuerpo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humano.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43608" y="3284984"/>
            <a:ext cx="7911140" cy="46166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número generalmente es único por cada proyectil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4221088"/>
            <a:ext cx="6404317" cy="83099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Contiene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en su interior sangre coagulada, 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restos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óseos y de tejido.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3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400600" cy="85010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SUMARIO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/>
              <a:t>Las heridas por arma blanca.</a:t>
            </a:r>
            <a:endParaRPr lang="es-ES_tradnl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s-ES" dirty="0"/>
              <a:t>Las heridas por proyectiles de armas de </a:t>
            </a:r>
            <a:r>
              <a:rPr lang="es-ES" dirty="0" smtClean="0"/>
              <a:t>fuego. Orificios </a:t>
            </a:r>
            <a:r>
              <a:rPr lang="es-ES" dirty="0"/>
              <a:t>de entrada. </a:t>
            </a:r>
            <a:r>
              <a:rPr lang="es-ES" dirty="0" smtClean="0"/>
              <a:t>Orificios </a:t>
            </a:r>
            <a:r>
              <a:rPr lang="es-ES" dirty="0"/>
              <a:t>de salida. </a:t>
            </a:r>
            <a:r>
              <a:rPr lang="es-ES" dirty="0" smtClean="0"/>
              <a:t>Distancia </a:t>
            </a:r>
            <a:r>
              <a:rPr lang="es-ES" dirty="0"/>
              <a:t>del disparo</a:t>
            </a:r>
            <a:r>
              <a:rPr lang="es-ES" dirty="0" smtClean="0"/>
              <a:t>. El </a:t>
            </a:r>
            <a:r>
              <a:rPr lang="es-ES" dirty="0"/>
              <a:t>trayecto del proyectil. </a:t>
            </a:r>
            <a:r>
              <a:rPr lang="es-ES" dirty="0" smtClean="0"/>
              <a:t>Deformación </a:t>
            </a:r>
            <a:r>
              <a:rPr lang="es-ES" dirty="0"/>
              <a:t>y fragmentación de los proyectiles</a:t>
            </a:r>
            <a:r>
              <a:rPr lang="es-ES" dirty="0" smtClean="0"/>
              <a:t>. </a:t>
            </a:r>
            <a:endParaRPr lang="es-ES" dirty="0"/>
          </a:p>
          <a:p>
            <a:pPr>
              <a:buFont typeface="Wingdings" pitchFamily="2" charset="2"/>
              <a:buChar char="ü"/>
              <a:defRPr/>
            </a:pPr>
            <a:r>
              <a:rPr lang="es-ES" dirty="0" smtClean="0"/>
              <a:t>Las </a:t>
            </a:r>
            <a:r>
              <a:rPr lang="es-ES" dirty="0"/>
              <a:t>quemaduras</a:t>
            </a:r>
            <a:r>
              <a:rPr lang="es-ES" dirty="0" smtClean="0"/>
              <a:t>. Etiología </a:t>
            </a:r>
            <a:r>
              <a:rPr lang="es-ES" dirty="0"/>
              <a:t>médico </a:t>
            </a:r>
            <a:r>
              <a:rPr lang="es-ES" dirty="0" smtClean="0"/>
              <a:t>legal. Clasificación.</a:t>
            </a:r>
            <a:endParaRPr lang="es-ES_tradnl" dirty="0"/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Distinción entre caída y precipitaciones. Diferentes tipos de caídas: simple, complicada, </a:t>
            </a:r>
            <a:r>
              <a:rPr lang="es-MX" dirty="0" err="1" smtClean="0"/>
              <a:t>fásica</a:t>
            </a:r>
            <a:r>
              <a:rPr lang="es-MX" dirty="0" smtClean="0"/>
              <a:t>, acelerada, compleja y post mortal. Etiología médico legal. Cuadros lesivos de las caídas y las precipitaciones.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Las lesiones de los accidentes de tránsito. Lesiones frecuentes del peatón. Lesiones frecuentes del chofer.</a:t>
            </a:r>
            <a:endParaRPr lang="es-ES_tradnl" dirty="0" smtClean="0"/>
          </a:p>
          <a:p>
            <a:pPr>
              <a:buFont typeface="Wingdings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524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976664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PROYECTILES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3068960"/>
            <a:ext cx="5112568" cy="1512168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 Humanitarios</a:t>
            </a:r>
          </a:p>
          <a:p>
            <a:pPr>
              <a:buFont typeface="Wingdings" pitchFamily="2" charset="2"/>
              <a:buChar char="ü"/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 No Humanitarios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14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3600" b="1" dirty="0" smtClean="0">
                <a:latin typeface="Georgia" pitchFamily="18" charset="0"/>
              </a:rPr>
              <a:t>LA DEFORMACIÓN DE UN PROYECTIL PUEDE OCURRIR:</a:t>
            </a:r>
            <a:r>
              <a:rPr lang="es-ES_tradnl" sz="3600" b="1" dirty="0" smtClean="0">
                <a:latin typeface="Georgia" pitchFamily="18" charset="0"/>
              </a:rPr>
              <a:t/>
            </a:r>
            <a:br>
              <a:rPr lang="es-ES_tradnl" sz="3600" b="1" dirty="0" smtClean="0">
                <a:latin typeface="Georgia" pitchFamily="18" charset="0"/>
              </a:rPr>
            </a:br>
            <a:endParaRPr lang="es-ES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1" y="2348879"/>
            <a:ext cx="8136905" cy="360040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 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Antes del disparo de manera intencional.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Por defectos del arma.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Mala calidad.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Al chocar el proyectil con un cuerpo duro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antes de penetrar.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Por su naturaleza (balas explosivas).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9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99" y="260648"/>
            <a:ext cx="7488833" cy="11871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latin typeface="Georgia" pitchFamily="18" charset="0"/>
              </a:rPr>
              <a:t>DEFORMIDADES MÁS FRECUENTES:</a:t>
            </a:r>
            <a:r>
              <a:rPr lang="es-ES_tradnl" b="1" dirty="0" smtClean="0">
                <a:latin typeface="Georgia" pitchFamily="18" charset="0"/>
              </a:rPr>
              <a:t/>
            </a:r>
            <a:br>
              <a:rPr lang="es-ES_tradnl" b="1" dirty="0" smtClean="0">
                <a:latin typeface="Georgia" pitchFamily="18" charset="0"/>
              </a:rPr>
            </a:b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23729" y="2492895"/>
            <a:ext cx="4752527" cy="1872209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 Aplastamientos.</a:t>
            </a: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 Flexión sobre su eje.</a:t>
            </a: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 Torsión y fragmentación.</a:t>
            </a:r>
            <a:endParaRPr lang="es-ES_tradnl" dirty="0" smtClean="0"/>
          </a:p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34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976664" cy="715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QUEMADURAS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2420888"/>
            <a:ext cx="7344816" cy="2016224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11100" b="1" dirty="0" smtClean="0">
                <a:latin typeface="Arial" pitchFamily="34" charset="0"/>
                <a:cs typeface="Arial" pitchFamily="34" charset="0"/>
              </a:rPr>
              <a:t>Son lesiones producidas por las irradiaciones físicas y por sustancias químicas cáusticas.</a:t>
            </a:r>
            <a:endParaRPr lang="es-ES_tradnl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 </a:t>
            </a:r>
            <a:endParaRPr lang="es-ES_tradnl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 </a:t>
            </a: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1367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Georgia" pitchFamily="18" charset="0"/>
                <a:cs typeface="Arial" pitchFamily="34" charset="0"/>
              </a:rPr>
              <a:t/>
            </a:r>
            <a:br>
              <a:rPr lang="es-MX" b="1" dirty="0" smtClean="0">
                <a:latin typeface="Georgia" pitchFamily="18" charset="0"/>
                <a:cs typeface="Arial" pitchFamily="34" charset="0"/>
              </a:rPr>
            </a:br>
            <a:r>
              <a:rPr lang="es-MX" b="1" dirty="0" smtClean="0">
                <a:latin typeface="Georgia" pitchFamily="18" charset="0"/>
                <a:cs typeface="Arial" pitchFamily="34" charset="0"/>
              </a:rPr>
              <a:t>PUEDEN SER CAUSADAS POR:</a:t>
            </a: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2388944"/>
            <a:ext cx="6624736" cy="3416320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Llamas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Calor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radiante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Líquidos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o vapores a elevadas temperaturas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Cuerpos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sólidos calentados al rojo o en fusión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Líquidos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cáusticos (álcalis o ácidos)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Electricidad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Rayos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X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Cuerpos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radiactivos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21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548680"/>
            <a:ext cx="8534400" cy="7467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ETIOLOGÍA MÉDICO-LEGAL </a:t>
            </a:r>
            <a:endParaRPr lang="es-ES_tradnl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339752" y="2636912"/>
            <a:ext cx="4608513" cy="180020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 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Accidental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Suicida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Criminal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157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>
                <a:latin typeface="Georgia" pitchFamily="18" charset="0"/>
              </a:rPr>
              <a:t>CLASIFICACIÓN DE LAS QUEMADURAS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55786" y="1844824"/>
            <a:ext cx="152798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Clínica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2924944"/>
            <a:ext cx="2584362" cy="52322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Epidérmicas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7984" y="1844824"/>
            <a:ext cx="236314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Médico-legal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9912" y="2780928"/>
            <a:ext cx="4995535" cy="101566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1er. Grado o  Eritema: Lesión epidérmica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resultado de la congestión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vascular.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Desaparece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en el cadáver.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4581128"/>
            <a:ext cx="2582758" cy="95410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2. Dérmicas </a:t>
            </a:r>
          </a:p>
          <a:p>
            <a:r>
              <a:rPr lang="es-MX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 superficiales</a:t>
            </a:r>
            <a:endParaRPr lang="es-E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743801" y="4581128"/>
            <a:ext cx="5031646" cy="1015663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2do grado o Flictenas: Lesión más intensa 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que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levanta la piel, dando origen a una  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ampolla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llena de líquido rico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en leucocitos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54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>
                <a:latin typeface="Georgia" pitchFamily="18" charset="0"/>
              </a:rPr>
              <a:t>CLASIFICACIÓN DE LAS QUEMADURAS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55786" y="1844824"/>
            <a:ext cx="152798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Clínica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924944"/>
            <a:ext cx="2087431" cy="954107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Dérmicas </a:t>
            </a:r>
          </a:p>
          <a:p>
            <a:r>
              <a:rPr lang="es-MX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profundas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7984" y="1844824"/>
            <a:ext cx="236314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Médico-legal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8580" y="2780928"/>
            <a:ext cx="5113900" cy="132343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3er. grado Escara: Destrucción parcial de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a piel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interesa  dermis y tejido conjuntivo.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Aspecto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blanco grisáceo. Se apergamina </a:t>
            </a:r>
          </a:p>
          <a:p>
            <a:pPr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en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el  cadáver.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3568" y="4922004"/>
            <a:ext cx="2880319" cy="52322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4. Hipodérmicas.</a:t>
            </a:r>
            <a:endParaRPr lang="es-E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076858" y="4881354"/>
            <a:ext cx="4023534" cy="70788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4to. Grado Carbonización: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Puede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ser parcial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o total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86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392488" cy="8640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CAÍDA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492897"/>
            <a:ext cx="7200800" cy="2160239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s-MX" dirty="0">
                <a:latin typeface="Arial" pitchFamily="34" charset="0"/>
                <a:cs typeface="Arial" pitchFamily="34" charset="0"/>
              </a:rPr>
              <a:t>el desplome del cuerpo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MX" dirty="0">
                <a:latin typeface="Arial" pitchFamily="34" charset="0"/>
                <a:cs typeface="Arial" pitchFamily="34" charset="0"/>
              </a:rPr>
              <a:t>el propio plano de sustentación o el descenso desde una altura no mayor de 5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metros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101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PRECIPITACIÓN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996952"/>
            <a:ext cx="7416824" cy="144016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el descenso del cuerpo desde una altura superior a 5 metros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8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472608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OBJETIVOS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/>
              <a:t>Explicar brevemente la clasificación de las armas blancas y las características de las lesiones que producen.</a:t>
            </a:r>
            <a:endParaRPr lang="es-ES_tradnl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s-MX" dirty="0"/>
              <a:t>Diferenciar un orificio de entrada de un proyectil de arma de fuego de uno de </a:t>
            </a:r>
            <a:r>
              <a:rPr lang="es-MX" dirty="0" smtClean="0"/>
              <a:t>salida así como señalar </a:t>
            </a:r>
            <a:r>
              <a:rPr lang="es-MX" dirty="0"/>
              <a:t>las características de los orificios de entrada en relación con la distancia de disparo.</a:t>
            </a:r>
            <a:endParaRPr lang="es-ES_tradnl" dirty="0"/>
          </a:p>
          <a:p>
            <a:pPr>
              <a:buFont typeface="Wingdings" pitchFamily="2" charset="2"/>
              <a:buChar char="ü"/>
              <a:defRPr/>
            </a:pPr>
            <a:r>
              <a:rPr lang="es-MX" dirty="0"/>
              <a:t>Expresar la clasificación de las quemaduras.</a:t>
            </a:r>
            <a:endParaRPr lang="es-ES_tradnl" dirty="0"/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Diferenciar las caídas de las precipitaciones.</a:t>
            </a:r>
            <a:endParaRPr lang="es-ES_tradnl" dirty="0" smtClean="0"/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Enumerar las principales lesiones por accidente de tránsito en peatones y conductores de vehículos.</a:t>
            </a:r>
            <a:endParaRPr lang="es-ES_tradnl" dirty="0" smtClean="0"/>
          </a:p>
          <a:p>
            <a:pPr>
              <a:buFont typeface="Wingdings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707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TIPOS DE CAÍDA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69368" y="2431429"/>
            <a:ext cx="5194920" cy="315781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 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Simple o estática.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Complicada.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err="1" smtClean="0">
                <a:latin typeface="Arial" pitchFamily="34" charset="0"/>
                <a:cs typeface="Arial" pitchFamily="34" charset="0"/>
              </a:rPr>
              <a:t>Fásica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Acelerada.</a:t>
            </a:r>
          </a:p>
          <a:p>
            <a:pPr marL="525780" indent="-457200"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Post-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morten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8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latin typeface="Georgia" pitchFamily="18" charset="0"/>
              </a:rPr>
              <a:t>TIPOS DE PRECIPITACIÓN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2924944"/>
            <a:ext cx="4546848" cy="1584176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4100" dirty="0" smtClean="0">
                <a:latin typeface="Arial" pitchFamily="34" charset="0"/>
                <a:cs typeface="Arial" pitchFamily="34" charset="0"/>
              </a:rPr>
              <a:t>  Simple.</a:t>
            </a:r>
            <a:endParaRPr lang="es-ES_tradnl" sz="4100" dirty="0" smtClean="0"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4100" dirty="0" smtClean="0">
                <a:latin typeface="Arial" pitchFamily="34" charset="0"/>
                <a:cs typeface="Arial" pitchFamily="34" charset="0"/>
              </a:rPr>
              <a:t>Compleja.</a:t>
            </a:r>
            <a:endParaRPr lang="es-ES_tradnl" sz="4100" dirty="0" smtClean="0"/>
          </a:p>
        </p:txBody>
      </p:sp>
    </p:spTree>
    <p:extLst>
      <p:ext uri="{BB962C8B-B14F-4D97-AF65-F5344CB8AC3E}">
        <p14:creationId xmlns:p14="http://schemas.microsoft.com/office/powerpoint/2010/main" val="32191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latin typeface="Georgia" pitchFamily="18" charset="0"/>
              </a:rPr>
              <a:t>ETIOLOGÍA MÉDICO-LEGAL</a:t>
            </a:r>
            <a:endParaRPr lang="es-ES_tradnl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2780929"/>
            <a:ext cx="4104456" cy="1944216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Accidental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Suicida.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Homicida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0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VARIEDADES DE ACCIDENTES DEL TRÁNSITO</a:t>
            </a:r>
            <a:endParaRPr lang="es-ES_tradnl" sz="3600" b="1" dirty="0" smtClean="0">
              <a:latin typeface="Georgia" pitchFamily="18" charset="0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664296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Atropello. 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Choque o Colisión.  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Vuelco. 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Caída desde un vehículo en movimiento.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9535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904656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ATROPELLO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95421" y="2412177"/>
            <a:ext cx="22605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Completo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4356393"/>
            <a:ext cx="251062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Incompleto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40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latin typeface="Georgia" pitchFamily="18" charset="0"/>
              </a:rPr>
              <a:t>FASES DEL ATROPELLO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95736" y="2939460"/>
            <a:ext cx="4464496" cy="2308324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8580" indent="-342900">
              <a:buFont typeface="Wingdings" pitchFamily="2" charset="2"/>
              <a:buChar char="ü"/>
              <a:defRPr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Choque</a:t>
            </a:r>
          </a:p>
          <a:p>
            <a:pPr marL="68580" indent="-342900">
              <a:buFont typeface="Wingdings" pitchFamily="2" charset="2"/>
              <a:buChar char="ü"/>
              <a:defRPr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Caída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  <a:p>
            <a:pPr marL="68580" indent="-342900">
              <a:buFont typeface="Wingdings" pitchFamily="2" charset="2"/>
              <a:buChar char="ü"/>
              <a:defRPr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Aplastamiento.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  <a:p>
            <a:pPr marL="68580" indent="-342900">
              <a:buFont typeface="Wingdings" pitchFamily="2" charset="2"/>
              <a:buChar char="ü"/>
              <a:defRPr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Arrastre.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521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1979713" y="404664"/>
            <a:ext cx="5400600" cy="87788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COLISIÓN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2637656"/>
            <a:ext cx="3456384" cy="201548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Activa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Pasiva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Mixta</a:t>
            </a:r>
          </a:p>
        </p:txBody>
      </p:sp>
    </p:spTree>
    <p:extLst>
      <p:ext uri="{BB962C8B-B14F-4D97-AF65-F5344CB8AC3E}">
        <p14:creationId xmlns:p14="http://schemas.microsoft.com/office/powerpoint/2010/main" val="394021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LESIONES DEL CONDUCTOR</a:t>
            </a:r>
            <a:endParaRPr lang="es-ES_tradn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096343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4500" dirty="0" smtClean="0">
                <a:latin typeface="Arial" pitchFamily="34" charset="0"/>
                <a:cs typeface="Arial" pitchFamily="34" charset="0"/>
              </a:rPr>
              <a:t>Rodillas: excoriaciones</a:t>
            </a:r>
            <a:r>
              <a:rPr lang="es-MX" sz="4500" dirty="0">
                <a:latin typeface="Arial" pitchFamily="34" charset="0"/>
                <a:cs typeface="Arial" pitchFamily="34" charset="0"/>
              </a:rPr>
              <a:t>, heridas, fracturas de rótula, equimosis, etc. </a:t>
            </a:r>
            <a:endParaRPr lang="es-MX" sz="45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45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4500" dirty="0">
                <a:latin typeface="Arial" pitchFamily="34" charset="0"/>
                <a:cs typeface="Arial" pitchFamily="34" charset="0"/>
              </a:rPr>
              <a:t>tórax del conductor topa  con el timón, ocasionándole con frecuencia fracturas de la parrilla costal y esternón, estallido del corazón o grandes vasos, contusión </a:t>
            </a:r>
            <a:r>
              <a:rPr lang="es-MX" sz="4500" dirty="0" smtClean="0">
                <a:latin typeface="Arial" pitchFamily="34" charset="0"/>
                <a:cs typeface="Arial" pitchFamily="34" charset="0"/>
              </a:rPr>
              <a:t>pulmonar.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4500" dirty="0">
                <a:latin typeface="Arial" pitchFamily="34" charset="0"/>
                <a:cs typeface="Arial" pitchFamily="34" charset="0"/>
              </a:rPr>
              <a:t>puede presentar herida en la cara o cráneo por el parabrisas.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7770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LESIONES DEL PASAJERO DELANTERO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s-MX" dirty="0" smtClean="0"/>
              <a:t>Excepto las producidas por el timón, las otras descritas pueden verse pero de mayor intensidad, además después de ser lanzado hacia adelante y arriba, regresa hacia el asiento sufriendo fractura-luxación de vértebras cervicales y lesiones medulares.</a:t>
            </a:r>
            <a:endParaRPr lang="es-ES_tradn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19761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LESIONES DEL PASAJERO TRASERO: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24036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casos de choque  de poca intensidad solo encontramos lesiones en las zonas rotulianas, pero en desaceleraciones muy violentas se producirán contusiones profundas abdominales, estallidos viscerales y en ocasiones  lesiones cráneo-encefálicas.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291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scritorio\Imag ML\cuchi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8884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20680" cy="70609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Georgia" pitchFamily="18" charset="0"/>
              </a:rPr>
              <a:t>ARMA BLANCA</a:t>
            </a:r>
            <a:endParaRPr lang="es-ES" b="1" dirty="0">
              <a:latin typeface="Georgia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 flipV="1">
            <a:off x="3851920" y="2492896"/>
            <a:ext cx="1296144" cy="648072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19672" y="2175247"/>
            <a:ext cx="21691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Hoja metálica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5220072" y="3573016"/>
            <a:ext cx="1584176" cy="0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6804248" y="3327375"/>
            <a:ext cx="21237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Borde Filoso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6337671" y="1802432"/>
            <a:ext cx="792088" cy="479956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580112" y="1268760"/>
            <a:ext cx="27831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Extremo en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unta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 flipH="1">
            <a:off x="1835696" y="5013176"/>
            <a:ext cx="1296144" cy="792088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83568" y="5805264"/>
            <a:ext cx="343074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Empuñadura o mango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60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VUELCO: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72819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las volcaduras pueden verse todo tipo de lesiones por desplazamientos y giros dentro del vehículo.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8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CAÍDA DESDE UN VEHÍCULO EN MOVIMIENTO.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Las víctimas presentarán contusiones correspondientes a la caída, con la ubicación preferentemente en la mitad superior del cuerpo y traumatismos cráneo-encefálicos, en no pocos casos después de la caída se produce aplastamiento por el vehículo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3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Establezca las diferencia entre  la herida incisa y la herida contusa.</a:t>
            </a:r>
          </a:p>
          <a:p>
            <a:r>
              <a:rPr lang="es-ES" dirty="0" smtClean="0"/>
              <a:t>Mencione los tipos de caída y explique uno de ellos.</a:t>
            </a:r>
          </a:p>
          <a:p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atin typeface="Georgia" pitchFamily="18" charset="0"/>
              </a:rPr>
              <a:t>Preguntas de control:</a:t>
            </a:r>
            <a:endParaRPr lang="es-ES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89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ESTUDIO INDEPENDIENTE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21296" y="2852937"/>
            <a:ext cx="6419056" cy="1296144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Cuadro lesivo de las caídas y </a:t>
            </a: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precipitaciones.</a:t>
            </a:r>
          </a:p>
        </p:txBody>
      </p:sp>
    </p:spTree>
    <p:extLst>
      <p:ext uri="{BB962C8B-B14F-4D97-AF65-F5344CB8AC3E}">
        <p14:creationId xmlns:p14="http://schemas.microsoft.com/office/powerpoint/2010/main" val="4247023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264696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BIBLIOGRAFÍA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91469"/>
            <a:ext cx="8229600" cy="2005683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Libro de texto: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Lancis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y Sánchez F. y Col.</a:t>
            </a:r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Páginas: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21-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48</a:t>
            </a:r>
          </a:p>
          <a:p>
            <a:pPr marL="0" indent="0">
              <a:buNone/>
              <a:defRPr/>
            </a:pPr>
            <a:r>
              <a:rPr lang="es-ES" b="1" dirty="0" err="1" smtClean="0">
                <a:latin typeface="Arial" pitchFamily="34" charset="0"/>
                <a:cs typeface="Arial" pitchFamily="34" charset="0"/>
              </a:rPr>
              <a:t>Gisbert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Calabuig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 Medicina Legal y Toxicología. Capítulo Traumatología.</a:t>
            </a:r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95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521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CLASIFICACIÓN DE LAS HERIDAS POR ARMA BLANCA</a:t>
            </a:r>
            <a:endParaRPr lang="es-ES_tradnl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92896"/>
            <a:ext cx="7560840" cy="3312368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 Herida p</a:t>
            </a:r>
            <a:r>
              <a:rPr lang="pt-BR" dirty="0" err="1" smtClean="0"/>
              <a:t>or</a:t>
            </a:r>
            <a:r>
              <a:rPr lang="pt-BR" dirty="0" smtClean="0"/>
              <a:t> instrumentos cortantes.</a:t>
            </a:r>
            <a:endParaRPr lang="es-ES_tradnl" dirty="0" smtClean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err="1" smtClean="0"/>
              <a:t>Herida</a:t>
            </a:r>
            <a:r>
              <a:rPr lang="pt-BR" dirty="0" smtClean="0"/>
              <a:t> por instrumentos punzantes o perforantes.</a:t>
            </a:r>
            <a:endParaRPr lang="es-ES_tradnl" dirty="0" smtClean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err="1" smtClean="0"/>
              <a:t>Herida</a:t>
            </a:r>
            <a:r>
              <a:rPr lang="pt-BR" dirty="0" smtClean="0"/>
              <a:t> por instrumentos corto-contundentes.</a:t>
            </a:r>
            <a:endParaRPr lang="es-ES_tradnl" dirty="0" smtClean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Herida por instrumentos </a:t>
            </a:r>
            <a:r>
              <a:rPr lang="es-MX" dirty="0"/>
              <a:t>p</a:t>
            </a:r>
            <a:r>
              <a:rPr lang="es-MX" dirty="0" smtClean="0"/>
              <a:t>érforo-cortantes.</a:t>
            </a:r>
            <a:endParaRPr lang="es-ES_tradnl" dirty="0" smtClean="0"/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7869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5232" y="274638"/>
            <a:ext cx="7571184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Georgia" pitchFamily="18" charset="0"/>
              </a:rPr>
              <a:t/>
            </a:r>
            <a:br>
              <a:rPr lang="es-MX" sz="3200" b="1" dirty="0" smtClean="0">
                <a:latin typeface="Georgia" pitchFamily="18" charset="0"/>
              </a:rPr>
            </a:br>
            <a:r>
              <a:rPr lang="es-MX" sz="3200" b="1" dirty="0" smtClean="0">
                <a:latin typeface="Georgia" pitchFamily="18" charset="0"/>
              </a:rPr>
              <a:t>HERIDAS POR INSTRUMENTOS CORTANTES (INCISAS)</a:t>
            </a:r>
            <a:r>
              <a:rPr lang="es-ES_tradnl" sz="3200" b="1" dirty="0" smtClean="0">
                <a:latin typeface="Georgia" pitchFamily="18" charset="0"/>
              </a:rPr>
              <a:t/>
            </a:r>
            <a:br>
              <a:rPr lang="es-ES_tradnl" sz="3200" b="1" dirty="0" smtClean="0">
                <a:latin typeface="Georgia" pitchFamily="18" charset="0"/>
              </a:rPr>
            </a:b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1"/>
            <a:ext cx="5266928" cy="3384376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Forma </a:t>
            </a:r>
            <a:r>
              <a:rPr lang="es-MX" dirty="0"/>
              <a:t>lineal.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Más larga que ancha.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Si el arma tiene buen filo los bordes serán regulares y </a:t>
            </a:r>
            <a:r>
              <a:rPr lang="es-MX" dirty="0" smtClean="0"/>
              <a:t>lisos</a:t>
            </a:r>
            <a:r>
              <a:rPr lang="es-ES_tradnl" dirty="0" smtClean="0"/>
              <a:t>(</a:t>
            </a:r>
            <a:r>
              <a:rPr lang="es-MX" dirty="0"/>
              <a:t>s</a:t>
            </a:r>
            <a:r>
              <a:rPr lang="es-MX" dirty="0" smtClean="0"/>
              <a:t>i </a:t>
            </a:r>
            <a:r>
              <a:rPr lang="es-MX" dirty="0"/>
              <a:t>está mellada sus bordes serán desgarrados y con </a:t>
            </a:r>
            <a:r>
              <a:rPr lang="es-MX" dirty="0" smtClean="0"/>
              <a:t>dentellones).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Podrán ser longitudinales, oblicuas o transversales al eje del cuerpo</a:t>
            </a:r>
            <a:r>
              <a:rPr lang="es-MX" dirty="0" smtClean="0"/>
              <a:t>.</a:t>
            </a:r>
            <a:endParaRPr lang="es-ES_tradnl" dirty="0"/>
          </a:p>
        </p:txBody>
      </p:sp>
      <p:pic>
        <p:nvPicPr>
          <p:cNvPr id="3074" name="Picture 2" descr="D:\Escritorio\Imag ML\inci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3084343" cy="339700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Georgia" pitchFamily="18" charset="0"/>
              </a:rPr>
              <a:t/>
            </a:r>
            <a:br>
              <a:rPr lang="es-MX" sz="3200" b="1" dirty="0" smtClean="0">
                <a:latin typeface="Georgia" pitchFamily="18" charset="0"/>
              </a:rPr>
            </a:br>
            <a:r>
              <a:rPr lang="es-MX" sz="3200" b="1" dirty="0" smtClean="0">
                <a:latin typeface="Georgia" pitchFamily="18" charset="0"/>
              </a:rPr>
              <a:t>HERIDAS POR INSTRUMENTOS CORTANTES (INCISAS)</a:t>
            </a:r>
            <a:r>
              <a:rPr lang="es-ES_tradnl" sz="3200" b="1" dirty="0" smtClean="0">
                <a:latin typeface="Georgia" pitchFamily="18" charset="0"/>
              </a:rPr>
              <a:t/>
            </a:r>
            <a:br>
              <a:rPr lang="es-ES_tradnl" sz="3200" b="1" dirty="0" smtClean="0">
                <a:latin typeface="Georgia" pitchFamily="18" charset="0"/>
              </a:rPr>
            </a:b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21208" indent="-457200">
              <a:buFont typeface="Wingdings" pitchFamily="2" charset="2"/>
              <a:buChar char="ü"/>
              <a:defRPr/>
            </a:pPr>
            <a:r>
              <a:rPr lang="es-MX" dirty="0" smtClean="0"/>
              <a:t>Más </a:t>
            </a:r>
            <a:r>
              <a:rPr lang="es-MX" dirty="0"/>
              <a:t>profundas en su </a:t>
            </a:r>
            <a:r>
              <a:rPr lang="es-MX" dirty="0" smtClean="0"/>
              <a:t>centro.</a:t>
            </a:r>
            <a:r>
              <a:rPr lang="es-ES_tradnl" dirty="0" smtClean="0"/>
              <a:t> Esto </a:t>
            </a:r>
            <a:r>
              <a:rPr lang="es-MX" dirty="0" smtClean="0"/>
              <a:t>dependerá </a:t>
            </a:r>
            <a:r>
              <a:rPr lang="es-MX" dirty="0"/>
              <a:t>del filo del arma, del número de golpes, de la resistencia de los tejidos y de la fuerza empleada.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Terminan </a:t>
            </a:r>
            <a:r>
              <a:rPr lang="es-MX" dirty="0"/>
              <a:t>en cola de ratón, lo cual nos indica el filo del arma.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Mortales cuando lesionan grandes vasos.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/>
              <a:t>Generalmente cicatrizan de primera intención.</a:t>
            </a:r>
            <a:endParaRPr lang="es-ES_tradnl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903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200" b="1" dirty="0" smtClean="0">
                <a:latin typeface="Georgia" pitchFamily="18" charset="0"/>
              </a:rPr>
              <a:t/>
            </a:r>
            <a:br>
              <a:rPr lang="es-MX" sz="3200" b="1" dirty="0" smtClean="0">
                <a:latin typeface="Georgia" pitchFamily="18" charset="0"/>
              </a:rPr>
            </a:br>
            <a:r>
              <a:rPr lang="es-MX" sz="3200" b="1" dirty="0" smtClean="0">
                <a:latin typeface="Georgia" pitchFamily="18" charset="0"/>
              </a:rPr>
              <a:t>HERIDAS POR INSTRUMENTOS PUNZANTES O PERFORANTES:</a:t>
            </a:r>
            <a:r>
              <a:rPr lang="es-ES_tradnl" sz="3200" b="1" dirty="0" smtClean="0">
                <a:latin typeface="Georgia" pitchFamily="18" charset="0"/>
              </a:rPr>
              <a:t/>
            </a:r>
            <a:br>
              <a:rPr lang="es-ES_tradnl" sz="3200" b="1" dirty="0" smtClean="0">
                <a:latin typeface="Georgia" pitchFamily="18" charset="0"/>
              </a:rPr>
            </a:b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9"/>
            <a:ext cx="7992888" cy="3888432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Orificio </a:t>
            </a:r>
            <a:r>
              <a:rPr lang="es-MX" dirty="0">
                <a:latin typeface="Arial" pitchFamily="34" charset="0"/>
                <a:cs typeface="Arial" pitchFamily="34" charset="0"/>
              </a:rPr>
              <a:t>de entrada relativamente pequeño. 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MX" dirty="0">
                <a:latin typeface="Arial" pitchFamily="34" charset="0"/>
                <a:cs typeface="Arial" pitchFamily="34" charset="0"/>
              </a:rPr>
              <a:t>trayecto y a veces una salida.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Poco sangramiento externo,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s-MX" dirty="0">
                <a:latin typeface="Arial" pitchFamily="34" charset="0"/>
                <a:cs typeface="Arial" pitchFamily="34" charset="0"/>
              </a:rPr>
              <a:t>perforan órganos importantes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provocan </a:t>
            </a:r>
            <a:r>
              <a:rPr lang="es-MX" dirty="0">
                <a:latin typeface="Arial" pitchFamily="34" charset="0"/>
                <a:cs typeface="Arial" pitchFamily="34" charset="0"/>
              </a:rPr>
              <a:t>grandes hemorragias internas.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El trayecto puede ser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menor, igual o mayor </a:t>
            </a:r>
            <a:r>
              <a:rPr lang="es-MX" dirty="0">
                <a:latin typeface="Arial" pitchFamily="34" charset="0"/>
                <a:cs typeface="Arial" pitchFamily="34" charset="0"/>
              </a:rPr>
              <a:t>que la longitud del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arma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581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atin typeface="Georgia" pitchFamily="18" charset="0"/>
              </a:rPr>
              <a:t>HERIDAS PRODUCIDAS POR AGENTES CORTO-CONTUNDENTES.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24944"/>
            <a:ext cx="8461176" cy="3600399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4008" indent="0">
              <a:buNone/>
              <a:defRPr/>
            </a:pPr>
            <a:endParaRPr lang="es-MX" sz="2600" dirty="0">
              <a:latin typeface="Arial" pitchFamily="34" charset="0"/>
              <a:cs typeface="Arial" pitchFamily="34" charset="0"/>
            </a:endParaRPr>
          </a:p>
          <a:p>
            <a:pPr marL="521208" indent="-457200">
              <a:buFont typeface="Wingdings" pitchFamily="2" charset="2"/>
              <a:buChar char="ü"/>
              <a:defRPr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Sus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bordes son magullados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Pueden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alcanzar los planos </a:t>
            </a:r>
            <a:endParaRPr lang="es-MX" sz="2600" dirty="0" smtClean="0">
              <a:latin typeface="Arial" pitchFamily="34" charset="0"/>
              <a:cs typeface="Arial" pitchFamily="34" charset="0"/>
            </a:endParaRP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s-MX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>    óseos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ocasionando fracturas.</a:t>
            </a:r>
            <a:endParaRPr lang="es-ES_tradnl" sz="2600" dirty="0">
              <a:latin typeface="Arial" pitchFamily="34" charset="0"/>
              <a:cs typeface="Arial" pitchFamily="34" charset="0"/>
            </a:endParaRP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600" dirty="0">
                <a:latin typeface="Arial" pitchFamily="34" charset="0"/>
                <a:cs typeface="Arial" pitchFamily="34" charset="0"/>
              </a:rPr>
              <a:t>Al actuar el arma 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>oblicuamente puede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producir colgajos.</a:t>
            </a:r>
            <a:endParaRPr lang="es-ES_tradnl" sz="2600" dirty="0">
              <a:latin typeface="Arial" pitchFamily="34" charset="0"/>
              <a:cs typeface="Arial" pitchFamily="34" charset="0"/>
            </a:endParaRPr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600" dirty="0">
                <a:latin typeface="Arial" pitchFamily="34" charset="0"/>
                <a:cs typeface="Arial" pitchFamily="34" charset="0"/>
              </a:rPr>
              <a:t>El pronóstico dependerá de la 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>región 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lesionada.</a:t>
            </a:r>
            <a:endParaRPr lang="es-ES_tradnl" sz="26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pic>
        <p:nvPicPr>
          <p:cNvPr id="1027" name="imagerId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13000"/>
            <a:ext cx="2882900" cy="2184400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27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1232</Words>
  <Application>Microsoft Office PowerPoint</Application>
  <PresentationFormat>Presentación en pantalla (4:3)</PresentationFormat>
  <Paragraphs>207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50" baseType="lpstr">
      <vt:lpstr>Arial</vt:lpstr>
      <vt:lpstr>Calibri</vt:lpstr>
      <vt:lpstr>Georgia</vt:lpstr>
      <vt:lpstr>Wingdings</vt:lpstr>
      <vt:lpstr>Wingdings 2</vt:lpstr>
      <vt:lpstr>Tema de Office</vt:lpstr>
      <vt:lpstr>TRAUMATOLOGÍA</vt:lpstr>
      <vt:lpstr>SUMARIO</vt:lpstr>
      <vt:lpstr>OBJETIVOS</vt:lpstr>
      <vt:lpstr>ARMA BLANCA</vt:lpstr>
      <vt:lpstr>CLASIFICACIÓN DE LAS HERIDAS POR ARMA BLANCA</vt:lpstr>
      <vt:lpstr> HERIDAS POR INSTRUMENTOS CORTANTES (INCISAS) </vt:lpstr>
      <vt:lpstr> HERIDAS POR INSTRUMENTOS CORTANTES (INCISAS) </vt:lpstr>
      <vt:lpstr> HERIDAS POR INSTRUMENTOS PUNZANTES O PERFORANTES: </vt:lpstr>
      <vt:lpstr>HERIDAS PRODUCIDAS POR AGENTES CORTO-CONTUNDENTES.</vt:lpstr>
      <vt:lpstr>HERIDAS POR INSTRUMENTOS  PÉRFORO-CORTANTES</vt:lpstr>
      <vt:lpstr>LESIONES QUE PUEDE PRODUCIR UN PROYECTIL DE ARMA DE FUEGO.</vt:lpstr>
      <vt:lpstr>LA CONTUSIÓN SE PRODUCE CUANDO EL PROYECTIL:</vt:lpstr>
      <vt:lpstr>Presentación de PowerPoint</vt:lpstr>
      <vt:lpstr>Presentación de PowerPoint</vt:lpstr>
      <vt:lpstr>ORIFICIO DE ENTRADA</vt:lpstr>
      <vt:lpstr>ORIFICIO DE ENTRADA</vt:lpstr>
      <vt:lpstr>ORIFICIO DE SALIDA</vt:lpstr>
      <vt:lpstr>  DISTANCIA DE DISPARO  </vt:lpstr>
      <vt:lpstr>Presentación de PowerPoint</vt:lpstr>
      <vt:lpstr>PROYECTILES</vt:lpstr>
      <vt:lpstr>  LA DEFORMACIÓN DE UN PROYECTIL PUEDE OCURRIR: </vt:lpstr>
      <vt:lpstr> DEFORMIDADES MÁS FRECUENTES: </vt:lpstr>
      <vt:lpstr>QUEMADURAS</vt:lpstr>
      <vt:lpstr> PUEDEN SER CAUSADAS POR: </vt:lpstr>
      <vt:lpstr>ETIOLOGÍA MÉDICO-LEGAL </vt:lpstr>
      <vt:lpstr>CLASIFICACIÓN DE LAS QUEMADURAS</vt:lpstr>
      <vt:lpstr>CLASIFICACIÓN DE LAS QUEMADURAS</vt:lpstr>
      <vt:lpstr>CAÍDA</vt:lpstr>
      <vt:lpstr>PRECIPITACIÓN</vt:lpstr>
      <vt:lpstr>TIPOS DE CAÍDA</vt:lpstr>
      <vt:lpstr> TIPOS DE PRECIPITACIÓN </vt:lpstr>
      <vt:lpstr>ETIOLOGÍA MÉDICO-LEGAL</vt:lpstr>
      <vt:lpstr>VARIEDADES DE ACCIDENTES DEL TRÁNSITO</vt:lpstr>
      <vt:lpstr>ATROPELLO</vt:lpstr>
      <vt:lpstr>FASES DEL ATROPELLO</vt:lpstr>
      <vt:lpstr>COLISIÓN</vt:lpstr>
      <vt:lpstr>LESIONES DEL CONDUCTOR</vt:lpstr>
      <vt:lpstr>LESIONES DEL PASAJERO DELANTERO</vt:lpstr>
      <vt:lpstr>LESIONES DEL PASAJERO TRASERO:</vt:lpstr>
      <vt:lpstr>VUELCO:</vt:lpstr>
      <vt:lpstr>CAÍDA DESDE UN VEHÍCULO EN MOVIMIENTO.</vt:lpstr>
      <vt:lpstr>Preguntas de control:</vt:lpstr>
      <vt:lpstr>ESTUDIO INDEPENDIENTE</vt:lpstr>
      <vt:lpstr>BIBLIOGRAFÍA</vt:lpstr>
    </vt:vector>
  </TitlesOfParts>
  <Company>FM-UKB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TRAUMATOLOGÍA</dc:title>
  <dc:creator>Nurmy</dc:creator>
  <cp:lastModifiedBy>Dr</cp:lastModifiedBy>
  <cp:revision>144</cp:revision>
  <dcterms:created xsi:type="dcterms:W3CDTF">2014-09-02T16:52:43Z</dcterms:created>
  <dcterms:modified xsi:type="dcterms:W3CDTF">2023-04-24T08:28:08Z</dcterms:modified>
</cp:coreProperties>
</file>