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4" r:id="rId7"/>
    <p:sldId id="302" r:id="rId8"/>
    <p:sldId id="303" r:id="rId9"/>
    <p:sldId id="265" r:id="rId10"/>
    <p:sldId id="266" r:id="rId11"/>
    <p:sldId id="307" r:id="rId12"/>
    <p:sldId id="268" r:id="rId13"/>
    <p:sldId id="297" r:id="rId14"/>
    <p:sldId id="269" r:id="rId15"/>
    <p:sldId id="294" r:id="rId16"/>
    <p:sldId id="270" r:id="rId17"/>
    <p:sldId id="295" r:id="rId18"/>
    <p:sldId id="272" r:id="rId19"/>
    <p:sldId id="273" r:id="rId20"/>
    <p:sldId id="275" r:id="rId21"/>
    <p:sldId id="278" r:id="rId22"/>
    <p:sldId id="279" r:id="rId23"/>
    <p:sldId id="305" r:id="rId24"/>
    <p:sldId id="282" r:id="rId25"/>
    <p:sldId id="298" r:id="rId26"/>
    <p:sldId id="283" r:id="rId27"/>
    <p:sldId id="284" r:id="rId28"/>
    <p:sldId id="285" r:id="rId29"/>
    <p:sldId id="286" r:id="rId30"/>
    <p:sldId id="306" r:id="rId31"/>
    <p:sldId id="287" r:id="rId32"/>
    <p:sldId id="288" r:id="rId33"/>
    <p:sldId id="289" r:id="rId34"/>
    <p:sldId id="290" r:id="rId35"/>
    <p:sldId id="291" r:id="rId36"/>
    <p:sldId id="301" r:id="rId37"/>
    <p:sldId id="292" r:id="rId3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94660"/>
  </p:normalViewPr>
  <p:slideViewPr>
    <p:cSldViewPr>
      <p:cViewPr varScale="1">
        <p:scale>
          <a:sx n="69" d="100"/>
          <a:sy n="69" d="100"/>
        </p:scale>
        <p:origin x="7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2B27-E8DB-46F5-A479-75FC68111DE8}" type="datetimeFigureOut">
              <a:rPr lang="es-ES" smtClean="0"/>
              <a:pPr/>
              <a:t>25/05/2023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4FF5-4B8B-47CD-8828-CD7BBE51B7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409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2B27-E8DB-46F5-A479-75FC68111DE8}" type="datetimeFigureOut">
              <a:rPr lang="es-ES" smtClean="0"/>
              <a:pPr/>
              <a:t>25/05/2023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4FF5-4B8B-47CD-8828-CD7BBE51B7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63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2B27-E8DB-46F5-A479-75FC68111DE8}" type="datetimeFigureOut">
              <a:rPr lang="es-ES" smtClean="0"/>
              <a:pPr/>
              <a:t>25/05/2023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4FF5-4B8B-47CD-8828-CD7BBE51B7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2B27-E8DB-46F5-A479-75FC68111DE8}" type="datetimeFigureOut">
              <a:rPr lang="es-ES" smtClean="0"/>
              <a:pPr/>
              <a:t>25/05/2023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4FF5-4B8B-47CD-8828-CD7BBE51B7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135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2B27-E8DB-46F5-A479-75FC68111DE8}" type="datetimeFigureOut">
              <a:rPr lang="es-ES" smtClean="0"/>
              <a:pPr/>
              <a:t>25/05/2023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4FF5-4B8B-47CD-8828-CD7BBE51B7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22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2B27-E8DB-46F5-A479-75FC68111DE8}" type="datetimeFigureOut">
              <a:rPr lang="es-ES" smtClean="0"/>
              <a:pPr/>
              <a:t>25/05/2023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4FF5-4B8B-47CD-8828-CD7BBE51B7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72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2B27-E8DB-46F5-A479-75FC68111DE8}" type="datetimeFigureOut">
              <a:rPr lang="es-ES" smtClean="0"/>
              <a:pPr/>
              <a:t>25/05/2023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4FF5-4B8B-47CD-8828-CD7BBE51B7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19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2B27-E8DB-46F5-A479-75FC68111DE8}" type="datetimeFigureOut">
              <a:rPr lang="es-ES" smtClean="0"/>
              <a:pPr/>
              <a:t>25/05/2023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4FF5-4B8B-47CD-8828-CD7BBE51B7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450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2B27-E8DB-46F5-A479-75FC68111DE8}" type="datetimeFigureOut">
              <a:rPr lang="es-ES" smtClean="0"/>
              <a:pPr/>
              <a:t>25/05/2023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4FF5-4B8B-47CD-8828-CD7BBE51B7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24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2B27-E8DB-46F5-A479-75FC68111DE8}" type="datetimeFigureOut">
              <a:rPr lang="es-ES" smtClean="0"/>
              <a:pPr/>
              <a:t>25/05/2023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4FF5-4B8B-47CD-8828-CD7BBE51B7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24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2B27-E8DB-46F5-A479-75FC68111DE8}" type="datetimeFigureOut">
              <a:rPr lang="es-ES" smtClean="0"/>
              <a:pPr/>
              <a:t>25/05/2023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4FF5-4B8B-47CD-8828-CD7BBE51B7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23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F2B27-E8DB-46F5-A479-75FC68111DE8}" type="datetimeFigureOut">
              <a:rPr lang="es-ES" smtClean="0"/>
              <a:pPr/>
              <a:t>25/05/2023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4FF5-4B8B-47CD-8828-CD7BBE51B7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820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953089"/>
            <a:ext cx="7772400" cy="1470025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SEXOLOGÍA Y OBSTETRICIA FORENSE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071802" y="714356"/>
            <a:ext cx="4786346" cy="584775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Georgia" pitchFamily="18" charset="0"/>
              </a:rPr>
              <a:t>MEDICINA LEGAL</a:t>
            </a:r>
            <a:endParaRPr lang="es-ES" sz="3200" b="1" dirty="0">
              <a:latin typeface="Georgia" pitchFamily="18" charset="0"/>
            </a:endParaRPr>
          </a:p>
        </p:txBody>
      </p:sp>
      <p:pic>
        <p:nvPicPr>
          <p:cNvPr id="6" name="Picture 2" descr="C:\Documents and Settings\peraza\Escritorio\embarazo-214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216" y="3718036"/>
            <a:ext cx="2038350" cy="2857500"/>
          </a:xfrm>
          <a:prstGeom prst="rect">
            <a:avLst/>
          </a:prstGeom>
          <a:noFill/>
        </p:spPr>
      </p:pic>
      <p:pic>
        <p:nvPicPr>
          <p:cNvPr id="7" name="Imagen 6"/>
          <p:cNvPicPr/>
          <p:nvPr/>
        </p:nvPicPr>
        <p:blipFill rotWithShape="1">
          <a:blip r:embed="rId3"/>
          <a:srcRect l="53850" t="29472" r="11508" b="10655"/>
          <a:stretch/>
        </p:blipFill>
        <p:spPr>
          <a:xfrm>
            <a:off x="2175566" y="4077072"/>
            <a:ext cx="1944217" cy="252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247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48872" cy="940966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s-ES" sz="4000" b="1" dirty="0">
                <a:latin typeface="Georgia" pitchFamily="18" charset="0"/>
              </a:rPr>
              <a:t>Constituyen agravantes: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3204" y="215170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 concurso de dos o más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personas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Si se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presenta vistiendo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uniforme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Por violencia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género 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violencia familiar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 antecedente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penal por similar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delito.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Por una conducta degradante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vejatoria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cometido por un ascendiente, descendiente, hermano o afines en igual grado;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esultan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lesiones o secuelas graves para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víctima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ortador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una enfermedad de transmisión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sexual.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Si la victima es una persona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menor de doce años de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edad.</a:t>
            </a:r>
            <a:endParaRPr lang="es-MX" dirty="0"/>
          </a:p>
          <a:p>
            <a:endParaRPr lang="es-US" dirty="0"/>
          </a:p>
        </p:txBody>
      </p:sp>
      <p:sp>
        <p:nvSpPr>
          <p:cNvPr id="4" name="Rectángulo 3"/>
          <p:cNvSpPr/>
          <p:nvPr/>
        </p:nvSpPr>
        <p:spPr>
          <a:xfrm>
            <a:off x="687729" y="1644005"/>
            <a:ext cx="3627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Si el  hecho se ejecuta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0486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6284" y="2060848"/>
            <a:ext cx="7344816" cy="2764904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Artículo 400. Quien tenga relación sexual con otra persona </a:t>
            </a:r>
            <a:r>
              <a:rPr lang="es-MX" u="sng" dirty="0">
                <a:latin typeface="Arial" panose="020B0604020202020204" pitchFamily="34" charset="0"/>
                <a:cs typeface="Arial" panose="020B0604020202020204" pitchFamily="34" charset="0"/>
              </a:rPr>
              <a:t>mayor de doce y menor de dieciocho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años de edad, empleando abuso de autoridad o engaño.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U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33892" y="332656"/>
            <a:ext cx="8229600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b="1" dirty="0" smtClean="0">
                <a:latin typeface="Georgia" pitchFamily="18" charset="0"/>
              </a:rPr>
              <a:t>Estupro</a:t>
            </a:r>
            <a:endParaRPr lang="es-ES_tradnl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185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248272"/>
            <a:ext cx="7488832" cy="2404864"/>
          </a:xfr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Son </a:t>
            </a:r>
            <a:r>
              <a:rPr lang="es-MX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los cambios producidos </a:t>
            </a:r>
            <a:r>
              <a:rPr lang="es-MX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MX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el himen en la primera relación sexual.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83" name="1 Título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192688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s-MX" b="1" dirty="0" smtClean="0">
                <a:latin typeface="Georgia" pitchFamily="18" charset="0"/>
              </a:rPr>
              <a:t>DESFLORACIÓN</a:t>
            </a:r>
            <a:endParaRPr lang="es-ES_tradnl" b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6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TIPOS DE DESFLORACIÓN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1800199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Recientísima: Menor de tres días.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Reciente: Mayor de tres y menor de 10 días.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Antigua:  Mayor de 10 días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05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201416"/>
            <a:ext cx="8136904" cy="3459832"/>
          </a:xfr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Es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una membrana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que se encuentra en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 unión </a:t>
            </a:r>
            <a:r>
              <a:rPr lang="es-MX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vulvo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-vaginal y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 extiende hacia el centro del orificio, estrechando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 luz. </a:t>
            </a:r>
          </a:p>
          <a:p>
            <a:pPr marL="0" indent="0">
              <a:buNone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Está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constituido por un repliegue de la mucosa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vulvo-vaginal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que tiene dos hojas, entre las cuales hay una capa </a:t>
            </a:r>
            <a:r>
              <a:rPr lang="es-MX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fibroelástica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07" name="1 Título"/>
          <p:cNvSpPr>
            <a:spLocks noGrp="1"/>
          </p:cNvSpPr>
          <p:nvPr>
            <p:ph type="title"/>
          </p:nvPr>
        </p:nvSpPr>
        <p:spPr>
          <a:xfrm>
            <a:off x="2123728" y="274638"/>
            <a:ext cx="4824536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s-MX" b="1" dirty="0" smtClean="0">
                <a:latin typeface="Georgia" pitchFamily="18" charset="0"/>
              </a:rPr>
              <a:t>HIMEN</a:t>
            </a:r>
            <a:endParaRPr lang="es-ES_tradnl" b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06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492896"/>
            <a:ext cx="6912768" cy="2811760"/>
          </a:xfr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Consta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 dos bordes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Borde libre (forman el orificio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Borde adherente (unido a la vagina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07" name="1 Título"/>
          <p:cNvSpPr>
            <a:spLocks noGrp="1"/>
          </p:cNvSpPr>
          <p:nvPr>
            <p:ph type="title"/>
          </p:nvPr>
        </p:nvSpPr>
        <p:spPr>
          <a:xfrm>
            <a:off x="2123728" y="274638"/>
            <a:ext cx="4824536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s-MX" b="1" dirty="0" smtClean="0">
                <a:latin typeface="Georgia" pitchFamily="18" charset="0"/>
              </a:rPr>
              <a:t>HIMEN</a:t>
            </a:r>
            <a:endParaRPr lang="es-ES_tradnl" b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25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2133600"/>
            <a:ext cx="6480720" cy="3887688"/>
          </a:xfr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Según su consistencia: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Fibroso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Carnoso.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Elástico.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Fibroelástico.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Tendinoso.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Angiomatoso.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Cartilaginoso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31" name="1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048672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s-ES" b="1" dirty="0" smtClean="0">
                <a:latin typeface="Georgia" pitchFamily="18" charset="0"/>
              </a:rPr>
              <a:t>TIPOS DE HIMEN</a:t>
            </a:r>
            <a:endParaRPr lang="es-ES_tradnl" b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8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989584"/>
            <a:ext cx="6912768" cy="4535760"/>
          </a:xfr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55000" lnSpcReduction="20000"/>
          </a:bodyPr>
          <a:lstStyle/>
          <a:p>
            <a:pPr marL="0" indent="0">
              <a:buNone/>
              <a:defRPr/>
            </a:pPr>
            <a:endParaRPr lang="pt-BR" sz="4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pt-BR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Según</a:t>
            </a:r>
            <a:r>
              <a:rPr lang="pt-B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pt-BR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forma</a:t>
            </a:r>
          </a:p>
          <a:p>
            <a:pPr marL="0" indent="0">
              <a:buNone/>
              <a:defRPr/>
            </a:pPr>
            <a:endParaRPr lang="pt-BR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Típicos:   </a:t>
            </a:r>
            <a:r>
              <a:rPr lang="pt-B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Anular.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pt-BR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pt-B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pt-BR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Semilunar.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pt-BR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pt-B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pt-BR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Labiado.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pt-BR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Atípicos:     - </a:t>
            </a:r>
            <a:r>
              <a:rPr lang="pt-BR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Imperforado</a:t>
            </a:r>
            <a:r>
              <a:rPr lang="pt-BR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s-MX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s-MX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- </a:t>
            </a:r>
            <a:r>
              <a:rPr lang="es-MX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Puntiforme.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s-MX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MX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s-MX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s-MX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Cribiforme</a:t>
            </a:r>
            <a:r>
              <a:rPr lang="es-MX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s-MX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MX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- </a:t>
            </a:r>
            <a:r>
              <a:rPr lang="es-MX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Tabicado.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s-MX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s-MX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- </a:t>
            </a:r>
            <a:r>
              <a:rPr lang="es-MX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Fimbriado</a:t>
            </a:r>
            <a:r>
              <a:rPr lang="es-MX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1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048672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s-ES" b="1" dirty="0" smtClean="0">
                <a:latin typeface="Georgia" pitchFamily="18" charset="0"/>
              </a:rPr>
              <a:t>TIPOS DE HIMEN</a:t>
            </a:r>
            <a:endParaRPr lang="es-ES_tradnl" b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1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.- Solicitud por parte del instructor policial para la realización del peritaje médico-legal.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2.- Antecedentes del caso.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3.- Generales de la víctima.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4.- Descripción del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vestuario.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.- Lesiones extragenitales (sugilaciones, hematomas, signos de lucha).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6.- Lesiones genitales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7488832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b="1" dirty="0" smtClean="0">
                <a:latin typeface="Georgia" pitchFamily="18" charset="0"/>
              </a:rPr>
              <a:t/>
            </a:r>
            <a:br>
              <a:rPr lang="es-MX" sz="3200" b="1" dirty="0" smtClean="0">
                <a:latin typeface="Georgia" pitchFamily="18" charset="0"/>
              </a:rPr>
            </a:br>
            <a:r>
              <a:rPr lang="es-MX" sz="3200" b="1" dirty="0" smtClean="0">
                <a:latin typeface="Georgia" pitchFamily="18" charset="0"/>
              </a:rPr>
              <a:t>METODOLOGÍA Y TÉCNICA DEL RECONOCIMIENTO</a:t>
            </a:r>
            <a:r>
              <a:rPr lang="es-ES_tradnl" sz="3200" b="1" i="1" dirty="0" smtClean="0"/>
              <a:t/>
            </a:r>
            <a:br>
              <a:rPr lang="es-ES_tradnl" sz="3200" b="1" i="1" dirty="0" smtClean="0"/>
            </a:br>
            <a:endParaRPr lang="es-ES_tradnl" sz="3200" b="1" i="1" dirty="0"/>
          </a:p>
        </p:txBody>
      </p:sp>
    </p:spTree>
    <p:extLst>
      <p:ext uri="{BB962C8B-B14F-4D97-AF65-F5344CB8AC3E}">
        <p14:creationId xmlns:p14="http://schemas.microsoft.com/office/powerpoint/2010/main" val="56125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492897"/>
            <a:ext cx="7704856" cy="2736303"/>
          </a:xfrm>
          <a:ln w="3810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Posición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ginecológica o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genupectoral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Buena iluminación.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Buena asepsia.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Presencia de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tercera persona.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b="1" dirty="0" smtClean="0">
                <a:latin typeface="Georgia" pitchFamily="18" charset="0"/>
              </a:rPr>
              <a:t>CONDICIONES PARA UN ADECUADO RECONOCIMIENTO</a:t>
            </a:r>
            <a:endParaRPr lang="es-ES_tradnl" sz="32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6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67272"/>
            <a:ext cx="8229600" cy="4082008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Los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delitos sexuales.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violación: Definición del delito.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Variedades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  violación.  Violación con o sin desfloración.  Desfloración.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Variedades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 hímenes. 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Metodología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 técnica del reconocimiento. 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Lesiones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genitales y extragenitales. 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Estado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mental de la violada.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Importancia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del reconocimiento del violador. 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Investigación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del semen. 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estupro.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Los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abusos lascivos. 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pederastia con violencia. El examen del ano.  Los signos de violencia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Diagnóstico médico-legal del embarazo.  Sus aplicaciones en lo civil,  en lo criminal y en la seguridad social.  Diagnóstico clínico. 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dirty="0">
                <a:latin typeface="Arial" pitchFamily="34" charset="0"/>
                <a:cs typeface="Arial" pitchFamily="34" charset="0"/>
              </a:rPr>
              <a:t>aborto médico-legal. 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dirty="0">
                <a:latin typeface="Arial" pitchFamily="34" charset="0"/>
                <a:cs typeface="Arial" pitchFamily="34" charset="0"/>
              </a:rPr>
              <a:t>delito de aborto: Aborto ilícito, los procedimientos abortivos.  Complicaciones frecuentes de los abortos ilícitos, conducta del médico ante el aborto ilícito. 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MX" dirty="0">
                <a:latin typeface="Arial" pitchFamily="34" charset="0"/>
                <a:cs typeface="Arial" pitchFamily="34" charset="0"/>
              </a:rPr>
              <a:t>abortos lícitos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1 Título"/>
          <p:cNvSpPr>
            <a:spLocks noGrp="1"/>
          </p:cNvSpPr>
          <p:nvPr>
            <p:ph type="title"/>
          </p:nvPr>
        </p:nvSpPr>
        <p:spPr>
          <a:xfrm>
            <a:off x="1907704" y="197768"/>
            <a:ext cx="5328592" cy="854968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s-MX" b="1" dirty="0" smtClean="0">
                <a:latin typeface="Georgia" pitchFamily="18" charset="0"/>
              </a:rPr>
              <a:t>SUMARIO</a:t>
            </a:r>
            <a:endParaRPr lang="es-ES_tradnl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04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s-MX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Buscar: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Erosiones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Desgarros 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Enfermedades de transmisión sexual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Tomar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muestras del contenido de la ampolla rectal.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En los victimarios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buscar huellas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los genitales externos,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pueden existir signos de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violencia como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hematomas, heridas, equimosis, excoriaciones, etc.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651" name="1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048672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s-MX" b="1" dirty="0" smtClean="0">
                <a:latin typeface="Georgia" pitchFamily="18" charset="0"/>
              </a:rPr>
              <a:t>EXAMEN ANAL</a:t>
            </a:r>
            <a:endParaRPr lang="es-ES_tradnl" b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40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Marcador de contenido"/>
          <p:cNvSpPr>
            <a:spLocks noGrp="1"/>
          </p:cNvSpPr>
          <p:nvPr>
            <p:ph idx="1"/>
          </p:nvPr>
        </p:nvSpPr>
        <p:spPr>
          <a:xfrm>
            <a:off x="457200" y="2896344"/>
            <a:ext cx="8229600" cy="2836912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s-ES" sz="4000" dirty="0" smtClean="0">
                <a:latin typeface="Arial" pitchFamily="34" charset="0"/>
                <a:cs typeface="Arial" pitchFamily="34" charset="0"/>
              </a:rPr>
              <a:t>Es importante realizar un examen físico al victimario para determinar si la víctima dejó alguna huella de agresión  o algún vello, etc.</a:t>
            </a:r>
            <a:endParaRPr lang="es-ES_tradnl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s-ES" b="1" dirty="0" smtClean="0">
                <a:latin typeface="Georgia" pitchFamily="18" charset="0"/>
              </a:rPr>
              <a:t>EXAMEN DEL VICTIMARIO.</a:t>
            </a:r>
            <a:endParaRPr lang="es-ES_tradnl" b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989040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El semen puede aparecer en el lugar del hecho: en la cama, en el piso, en las toallas, y de hecho la ropa de la </a:t>
            </a:r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víctima </a:t>
            </a:r>
            <a:r>
              <a:rPr lang="es-MX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puede estar manchada de </a:t>
            </a:r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él</a:t>
            </a:r>
            <a:r>
              <a:rPr lang="es-MX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no siendo importante que se encuentre en el victimario</a:t>
            </a:r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000" b="1" dirty="0" smtClean="0">
                <a:latin typeface="Georgia" pitchFamily="18" charset="0"/>
              </a:rPr>
              <a:t/>
            </a:r>
            <a:br>
              <a:rPr lang="es-MX" sz="4000" b="1" dirty="0" smtClean="0">
                <a:latin typeface="Georgia" pitchFamily="18" charset="0"/>
              </a:rPr>
            </a:br>
            <a:r>
              <a:rPr lang="es-MX" sz="4000" b="1" dirty="0" smtClean="0">
                <a:latin typeface="Georgia" pitchFamily="18" charset="0"/>
              </a:rPr>
              <a:t>INVESTIGACIÓN DEL SEMEN.  </a:t>
            </a:r>
            <a:r>
              <a:rPr lang="es-MX" dirty="0" smtClean="0"/>
              <a:t/>
            </a:r>
            <a:br>
              <a:rPr lang="es-MX" dirty="0" smtClean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8431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32248"/>
            <a:ext cx="8075240" cy="3989040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5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_tradnl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Prestar asistencia médica.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_tradnl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Orientar como hacer la denuncia ante la autoridad competente.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_tradnl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Escribir en la historia Clínica  detalladamente los hallazgos del examen físico y los exámenes complementarios realizados.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_tradnl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Contribuir a la investigación judicial (preservar el lugar del hecho de ser posible, el vestuario, así como orientar a la víctima o a la familia la importancia de no asearse).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_tradnl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Contribuir a la rehabilitación psíquica y física.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_tradnl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Apoyar al médico legista en la interpretación de los resultados.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_tradnl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63272" cy="1296144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000" b="1" dirty="0" smtClean="0">
                <a:latin typeface="Georgia" pitchFamily="18" charset="0"/>
              </a:rPr>
              <a:t/>
            </a:r>
            <a:br>
              <a:rPr lang="es-MX" sz="4000" b="1" dirty="0" smtClean="0">
                <a:latin typeface="Georgia" pitchFamily="18" charset="0"/>
              </a:rPr>
            </a:br>
            <a:r>
              <a:rPr lang="es-MX" sz="4000" b="1" dirty="0" smtClean="0">
                <a:latin typeface="Georgia" pitchFamily="18" charset="0"/>
              </a:rPr>
              <a:t>Actuaciones del médico general ante </a:t>
            </a:r>
            <a:r>
              <a:rPr lang="es-MX" sz="4000" b="1" dirty="0" smtClean="0">
                <a:latin typeface="Georgia" pitchFamily="18" charset="0"/>
              </a:rPr>
              <a:t>una víctima por </a:t>
            </a:r>
            <a:r>
              <a:rPr lang="es-MX" sz="4000" b="1" dirty="0" smtClean="0">
                <a:latin typeface="Georgia" pitchFamily="18" charset="0"/>
              </a:rPr>
              <a:t>delito </a:t>
            </a:r>
            <a:r>
              <a:rPr lang="es-MX" sz="4000" b="1" dirty="0" smtClean="0">
                <a:latin typeface="Georgia" pitchFamily="18" charset="0"/>
              </a:rPr>
              <a:t>sexual </a:t>
            </a:r>
            <a:r>
              <a:rPr lang="es-MX" dirty="0" smtClean="0"/>
              <a:t/>
            </a:r>
            <a:br>
              <a:rPr lang="es-MX" dirty="0" smtClean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1996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200" b="1" dirty="0" smtClean="0">
                <a:latin typeface="Georgia" pitchFamily="18" charset="0"/>
              </a:rPr>
              <a:t>APLICACIONES DEL DIAGNÓSTICO DE EMBARAZO</a:t>
            </a:r>
            <a:endParaRPr lang="es-ES_tradnl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248272"/>
            <a:ext cx="7056784" cy="3484984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b="1" u="sng" dirty="0">
                <a:latin typeface="Arial" pitchFamily="34" charset="0"/>
                <a:cs typeface="Arial" pitchFamily="34" charset="0"/>
              </a:rPr>
              <a:t>En lo civil</a:t>
            </a:r>
            <a:r>
              <a:rPr lang="es-MX" dirty="0">
                <a:latin typeface="Arial" pitchFamily="34" charset="0"/>
                <a:cs typeface="Arial" pitchFamily="34" charset="0"/>
              </a:rPr>
              <a:t> es necesario precisar si una mujer esta embarazada con relación a la posibilidad de contraer un nuevo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matrimonio, </a:t>
            </a:r>
            <a:r>
              <a:rPr lang="es-MX" dirty="0">
                <a:latin typeface="Arial" pitchFamily="34" charset="0"/>
                <a:cs typeface="Arial" pitchFamily="34" charset="0"/>
              </a:rPr>
              <a:t>si es viuda 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divorciada, </a:t>
            </a:r>
            <a:r>
              <a:rPr lang="es-MX" dirty="0">
                <a:latin typeface="Arial" pitchFamily="34" charset="0"/>
                <a:cs typeface="Arial" pitchFamily="34" charset="0"/>
              </a:rPr>
              <a:t>antes de los 300 días establecidos por la Ley, ya que aunque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esté </a:t>
            </a:r>
            <a:r>
              <a:rPr lang="es-MX" dirty="0">
                <a:latin typeface="Arial" pitchFamily="34" charset="0"/>
                <a:cs typeface="Arial" pitchFamily="34" charset="0"/>
              </a:rPr>
              <a:t>embarazada puede casarse pero la paternidad corresponde al esposo anterior, salvo prueba de lo contrario.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5436096" y="395372"/>
            <a:ext cx="3250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Obstetricia. Medicina Legal</a:t>
            </a:r>
            <a:endParaRPr lang="es-US" sz="2000" b="1" dirty="0"/>
          </a:p>
        </p:txBody>
      </p:sp>
    </p:spTree>
    <p:extLst>
      <p:ext uri="{BB962C8B-B14F-4D97-AF65-F5344CB8AC3E}">
        <p14:creationId xmlns:p14="http://schemas.microsoft.com/office/powerpoint/2010/main" val="338824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200" b="1" dirty="0" smtClean="0">
                <a:latin typeface="Georgia" pitchFamily="18" charset="0"/>
              </a:rPr>
              <a:t>APLICACIONES DEL DIAGNÓSTICO DE EMBARAZO</a:t>
            </a:r>
            <a:endParaRPr lang="es-ES_tradnl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888232"/>
            <a:ext cx="7774632" cy="4565104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b="1" u="sng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b="1" u="sng" dirty="0">
                <a:latin typeface="Arial" pitchFamily="34" charset="0"/>
                <a:cs typeface="Arial" pitchFamily="34" charset="0"/>
              </a:rPr>
              <a:t>lo laboral</a:t>
            </a:r>
            <a:r>
              <a:rPr lang="es-MX" dirty="0">
                <a:latin typeface="Arial" pitchFamily="34" charset="0"/>
                <a:cs typeface="Arial" pitchFamily="34" charset="0"/>
              </a:rPr>
              <a:t> para la aplicación de la Ley de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Maternidad.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s-MX" b="1" u="sng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b="1" u="sng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b="1" u="sng" dirty="0">
                <a:latin typeface="Arial" pitchFamily="34" charset="0"/>
                <a:cs typeface="Arial" pitchFamily="34" charset="0"/>
              </a:rPr>
              <a:t>lo penal</a:t>
            </a:r>
            <a:r>
              <a:rPr lang="es-MX" dirty="0">
                <a:latin typeface="Arial" pitchFamily="34" charset="0"/>
                <a:cs typeface="Arial" pitchFamily="34" charset="0"/>
              </a:rPr>
              <a:t>: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Ante </a:t>
            </a:r>
            <a:r>
              <a:rPr lang="es-MX" dirty="0">
                <a:latin typeface="Arial" pitchFamily="34" charset="0"/>
                <a:cs typeface="Arial" pitchFamily="34" charset="0"/>
              </a:rPr>
              <a:t>una muerte sospechosa de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criminalidad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MX" dirty="0">
                <a:latin typeface="Arial" pitchFamily="34" charset="0"/>
                <a:cs typeface="Arial" pitchFamily="34" charset="0"/>
              </a:rPr>
              <a:t>(demostrándose en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la necropsia que </a:t>
            </a:r>
            <a:r>
              <a:rPr lang="es-MX" dirty="0">
                <a:latin typeface="Arial" pitchFamily="34" charset="0"/>
                <a:cs typeface="Arial" pitchFamily="34" charset="0"/>
              </a:rPr>
              <a:t>se debió a una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rotura </a:t>
            </a:r>
            <a:r>
              <a:rPr lang="es-MX" dirty="0">
                <a:latin typeface="Arial" pitchFamily="34" charset="0"/>
                <a:cs typeface="Arial" pitchFamily="34" charset="0"/>
              </a:rPr>
              <a:t>de un embarazo extrauterino)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dirty="0">
                <a:latin typeface="Arial" pitchFamily="34" charset="0"/>
                <a:cs typeface="Arial" pitchFamily="34" charset="0"/>
              </a:rPr>
              <a:t>la etapa de instrucción de un delito de violación o de estupro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para precisar el </a:t>
            </a:r>
            <a:r>
              <a:rPr lang="es-MX" dirty="0">
                <a:latin typeface="Arial" pitchFamily="34" charset="0"/>
                <a:cs typeface="Arial" pitchFamily="34" charset="0"/>
              </a:rPr>
              <a:t>acto sexual  y para interrupción.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dirty="0">
                <a:latin typeface="Arial" pitchFamily="34" charset="0"/>
                <a:cs typeface="Arial" pitchFamily="34" charset="0"/>
              </a:rPr>
              <a:t>la sospecha de aborto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dirty="0">
                <a:latin typeface="Arial" pitchFamily="34" charset="0"/>
                <a:cs typeface="Arial" pitchFamily="34" charset="0"/>
              </a:rPr>
              <a:t>la suposición de parto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9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5616624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b="1" i="1" dirty="0" smtClean="0"/>
              <a:t> </a:t>
            </a:r>
            <a:r>
              <a:rPr lang="es-MX" b="1" dirty="0" smtClean="0">
                <a:latin typeface="Georgia" pitchFamily="18" charset="0"/>
              </a:rPr>
              <a:t>DIAGNÓSTICO</a:t>
            </a:r>
            <a:endParaRPr lang="es-ES_tradnl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988840"/>
            <a:ext cx="6624736" cy="4248472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Signos </a:t>
            </a:r>
            <a:r>
              <a:rPr lang="es-MX" dirty="0">
                <a:latin typeface="Arial" pitchFamily="34" charset="0"/>
                <a:cs typeface="Arial" pitchFamily="34" charset="0"/>
              </a:rPr>
              <a:t>de certeza del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embarazo: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P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eloteo fetal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F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oco fetal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M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ovimientos activos fetales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Métodos complementarios: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Pruebas bioquímicas.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Pruebas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inmunológicas</a:t>
            </a:r>
            <a:r>
              <a:rPr lang="es-MX" dirty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RX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Ultra </a:t>
            </a:r>
            <a:r>
              <a:rPr lang="es-MX" dirty="0">
                <a:latin typeface="Arial" pitchFamily="34" charset="0"/>
                <a:cs typeface="Arial" pitchFamily="34" charset="0"/>
              </a:rPr>
              <a:t>sonido.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1797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latin typeface="Georgia" pitchFamily="18" charset="0"/>
              </a:rPr>
              <a:t>DIAGNÓSTICO EN EL CADÁVER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3168352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En el cadáver se realiza el diagnóstico de embarazo observando el útero y los ovarios, pudiéndose comprobar el producto de la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fecundación, </a:t>
            </a:r>
            <a:r>
              <a:rPr lang="es-MX" dirty="0">
                <a:latin typeface="Arial" pitchFamily="34" charset="0"/>
                <a:cs typeface="Arial" pitchFamily="34" charset="0"/>
              </a:rPr>
              <a:t>o sus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restos, </a:t>
            </a:r>
            <a:r>
              <a:rPr lang="es-MX" dirty="0">
                <a:latin typeface="Arial" pitchFamily="34" charset="0"/>
                <a:cs typeface="Arial" pitchFamily="34" charset="0"/>
              </a:rPr>
              <a:t>dentro del útero y en los ovarios comprobándose el cuerpo amarillo grávido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37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260648"/>
            <a:ext cx="4320480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b="1" dirty="0" smtClean="0">
                <a:latin typeface="Georgia" pitchFamily="18" charset="0"/>
              </a:rPr>
              <a:t>ABORTO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4061048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4000" dirty="0" smtClean="0">
                <a:latin typeface="Arial" pitchFamily="34" charset="0"/>
                <a:cs typeface="Arial" pitchFamily="34" charset="0"/>
              </a:rPr>
              <a:t>Desde </a:t>
            </a:r>
            <a:r>
              <a:rPr lang="es-MX" sz="4000" dirty="0">
                <a:latin typeface="Arial" pitchFamily="34" charset="0"/>
                <a:cs typeface="Arial" pitchFamily="34" charset="0"/>
              </a:rPr>
              <a:t>el punto de vista </a:t>
            </a:r>
            <a:r>
              <a:rPr lang="es-MX" sz="4000" dirty="0" smtClean="0">
                <a:latin typeface="Arial" pitchFamily="34" charset="0"/>
                <a:cs typeface="Arial" pitchFamily="34" charset="0"/>
              </a:rPr>
              <a:t>médico legal</a:t>
            </a:r>
            <a:r>
              <a:rPr lang="es-MX" sz="4000" dirty="0">
                <a:latin typeface="Arial" pitchFamily="34" charset="0"/>
                <a:cs typeface="Arial" pitchFamily="34" charset="0"/>
              </a:rPr>
              <a:t>, es la muerte  intencional del producto de la fecundación, provocado en cualquier momento del </a:t>
            </a:r>
            <a:r>
              <a:rPr lang="es-MX" sz="4000" dirty="0" smtClean="0">
                <a:latin typeface="Arial" pitchFamily="34" charset="0"/>
                <a:cs typeface="Arial" pitchFamily="34" charset="0"/>
              </a:rPr>
              <a:t>embarazo, </a:t>
            </a:r>
            <a:r>
              <a:rPr lang="es-MX" sz="4000" dirty="0">
                <a:latin typeface="Arial" pitchFamily="34" charset="0"/>
                <a:cs typeface="Arial" pitchFamily="34" charset="0"/>
              </a:rPr>
              <a:t>con o sin expulsión de dicho producto fuera del claustro materno</a:t>
            </a:r>
            <a:r>
              <a:rPr lang="es-MX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Documents and Settings\peraza\Escritorio\abor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240" y="116632"/>
            <a:ext cx="2276475" cy="17676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374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424" y="188640"/>
            <a:ext cx="7620000" cy="936104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600" b="1" dirty="0" smtClean="0">
                <a:latin typeface="Georgia" pitchFamily="18" charset="0"/>
              </a:rPr>
              <a:t>Aborto ilícito </a:t>
            </a:r>
            <a:endParaRPr lang="es-ES" sz="36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3832" y="1988840"/>
            <a:ext cx="7198568" cy="4032448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Artículo 355.1.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Quien, 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fuera de las regulaciones establecidas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 </a:t>
            </a:r>
            <a:r>
              <a:rPr lang="es-MX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autorización de la grávida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cause el aborto o destruya de cualquier manera el producto de la concepción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indent="0" algn="just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agrava el delito si: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comete por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lucro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b) se ejecuta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fuera de las instituciones oficiales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; o </a:t>
            </a:r>
          </a:p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c) se realiza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 que no está habilitada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para el ejercicio de la profesión de la medicina. 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331640" y="11247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TÍTULO XII.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DELITOS CONTRA LA vida  la integridad corporal.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80216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400600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OBJETIVOS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744416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Definir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que es un delito sexual.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Explicar brevemente la conducta a seguir ante un delito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sexual.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Distinguir la violación del estupro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Explicar brevemente la importancia y aplicación médico-legal del diagnóstico del embarazo.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Mencionar los elementos que determinan el aborto ilícito.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Citar las complicaciones del aborto ilícito.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Exponer la conducta del médico ante el aborto ilícito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71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Aborto Ilícito. </a:t>
            </a:r>
            <a:b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(Continuación).</a:t>
            </a:r>
            <a:endParaRPr lang="es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 la muerte de la grávida y el hecho no constituya un delito de mayor entidad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Quien, por haber 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ejercido actos de fuerza, violencia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lesiones sobre la grávida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ocasione el aborto o la destrucción del producto de la concepción, </a:t>
            </a:r>
            <a:r>
              <a:rPr lang="es-MX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propósito de causarlo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 constándole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estado de embarazo de la mujer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siempre que el hecho no constituya un delito de mayor entidad. </a:t>
            </a:r>
          </a:p>
          <a:p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Quien, sin la debida prescripción facultativa, expenda o facilite una sustancia abortiva o idónea para destruir el producto de la concepción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11706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600" b="1" dirty="0" smtClean="0">
                <a:latin typeface="Georgia" pitchFamily="18" charset="0"/>
              </a:rPr>
              <a:t>PROCEDIMIENTOS ABORTIVOS</a:t>
            </a:r>
            <a:endParaRPr lang="es-ES_tradnl" sz="36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359024"/>
            <a:ext cx="6912768" cy="5238328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/>
              <a:t> </a:t>
            </a:r>
            <a:r>
              <a:rPr lang="es-MX" b="1" i="1" dirty="0" smtClean="0">
                <a:latin typeface="Arial" pitchFamily="34" charset="0"/>
                <a:cs typeface="Arial" pitchFamily="34" charset="0"/>
              </a:rPr>
              <a:t> Mecánicos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Extragenitales e indirectos                 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    - </a:t>
            </a:r>
            <a:r>
              <a:rPr lang="es-MX" dirty="0">
                <a:latin typeface="Arial" pitchFamily="34" charset="0"/>
                <a:cs typeface="Arial" pitchFamily="34" charset="0"/>
              </a:rPr>
              <a:t>Traumatismos abdominales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     - Masaje </a:t>
            </a:r>
            <a:r>
              <a:rPr lang="es-MX" dirty="0">
                <a:latin typeface="Arial" pitchFamily="34" charset="0"/>
                <a:cs typeface="Arial" pitchFamily="34" charset="0"/>
              </a:rPr>
              <a:t>uterino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     - Compresión </a:t>
            </a:r>
            <a:r>
              <a:rPr lang="es-MX" dirty="0">
                <a:latin typeface="Arial" pitchFamily="34" charset="0"/>
                <a:cs typeface="Arial" pitchFamily="34" charset="0"/>
              </a:rPr>
              <a:t>abdominal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b="1" dirty="0">
                <a:latin typeface="Arial" pitchFamily="34" charset="0"/>
                <a:cs typeface="Arial" pitchFamily="34" charset="0"/>
              </a:rPr>
              <a:t> 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b="1" dirty="0">
                <a:latin typeface="Arial" pitchFamily="34" charset="0"/>
                <a:cs typeface="Arial" pitchFamily="34" charset="0"/>
              </a:rPr>
              <a:t>Directo</a:t>
            </a:r>
            <a:r>
              <a:rPr lang="es-MX" b="1" u="sng" dirty="0">
                <a:latin typeface="Arial" pitchFamily="34" charset="0"/>
                <a:cs typeface="Arial" pitchFamily="34" charset="0"/>
              </a:rPr>
              <a:t>   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1.- Vagina y superficie externa del  cuello.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       - Taponamiento vaginal.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       - Cauterizaciones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2.- Conducto cervical.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        - Provocando dilatación.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Ej.: </a:t>
            </a:r>
            <a:r>
              <a:rPr lang="es-MX" dirty="0">
                <a:latin typeface="Arial" pitchFamily="34" charset="0"/>
                <a:cs typeface="Arial" pitchFamily="34" charset="0"/>
              </a:rPr>
              <a:t>agujetas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 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3.- Contenido del útero.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        - Perforación de membrana.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        - Desprendimiento de membranas.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         -Vaciamiento uterino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 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4.- Formolización del huevo.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 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 5.- Salinización.  Se inyecta solución concentrada de Cloruro de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Na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/>
              <a:t> </a:t>
            </a:r>
            <a:endParaRPr lang="es-ES_tradnl" dirty="0"/>
          </a:p>
        </p:txBody>
      </p:sp>
      <p:pic>
        <p:nvPicPr>
          <p:cNvPr id="4" name="Picture 2" descr="C:\Documents and Settings\peraza\Escritorio\abort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6096" y="1916832"/>
            <a:ext cx="249555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904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5436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600" b="1" dirty="0" smtClean="0">
                <a:latin typeface="Georgia" pitchFamily="18" charset="0"/>
              </a:rPr>
              <a:t>PROCEDIMIENTOS ABORTIVOS</a:t>
            </a:r>
            <a:endParaRPr lang="es-ES_tradnl" sz="36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1439416"/>
            <a:ext cx="8229600" cy="5013920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b="1" i="1" dirty="0" smtClean="0">
                <a:latin typeface="Arial" pitchFamily="34" charset="0"/>
                <a:cs typeface="Arial" pitchFamily="34" charset="0"/>
              </a:rPr>
              <a:t>Físicos    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Calor.  - Duchas vaginales calientes.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             - Lavados intrauterinos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Fríos. - Duchas vaginales 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     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b="1" i="1" dirty="0" smtClean="0">
                <a:latin typeface="Arial" pitchFamily="34" charset="0"/>
                <a:cs typeface="Arial" pitchFamily="34" charset="0"/>
              </a:rPr>
              <a:t>Tóxicos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</a:t>
            </a:r>
            <a:r>
              <a:rPr lang="es-MX" b="1" u="sng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u="sng" dirty="0" smtClean="0">
                <a:latin typeface="Arial" pitchFamily="34" charset="0"/>
                <a:cs typeface="Arial" pitchFamily="34" charset="0"/>
              </a:rPr>
              <a:t>Oral                                    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 -Desprendimiento huevo.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 - Muerte del feto.                                                                                                       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 - Estimulación de contracción.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 - Intoxicación general.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u="sng" dirty="0" smtClean="0">
                <a:latin typeface="Arial" pitchFamily="34" charset="0"/>
                <a:cs typeface="Arial" pitchFamily="34" charset="0"/>
              </a:rPr>
              <a:t>Local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   -Provocando irritación local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   - Intoxicación general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Entre estas sustancias se han utilizado el fósforo, arsénico, mercurio, plomo, tejo, cornezuelo de centeno, la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ruda</a:t>
            </a:r>
            <a:r>
              <a:rPr lang="es-MX" dirty="0">
                <a:latin typeface="Arial" pitchFamily="34" charset="0"/>
                <a:cs typeface="Arial" pitchFamily="34" charset="0"/>
              </a:rPr>
              <a:t>, el azafrán, el perejil, etc. 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Documents and Settings\peraza\Escritorio\antiiflamatorios-al-comienzo-del-embarazo-ele-L-l_LB1C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103" y="3789040"/>
            <a:ext cx="2883393" cy="1798987"/>
          </a:xfrm>
          <a:prstGeom prst="rect">
            <a:avLst/>
          </a:prstGeom>
          <a:noFill/>
        </p:spPr>
      </p:pic>
      <p:pic>
        <p:nvPicPr>
          <p:cNvPr id="5" name="Picture 3" descr="C:\Documents and Settings\peraza\Escritorio\abortiv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104" y="1844824"/>
            <a:ext cx="2878088" cy="1617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240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74638"/>
            <a:ext cx="7344816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b="1" dirty="0" smtClean="0">
                <a:latin typeface="Georgia" pitchFamily="18" charset="0"/>
              </a:rPr>
              <a:t>COMPLICACIONES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2833464" y="2132856"/>
            <a:ext cx="3466728" cy="3993307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Hemorragias</a:t>
            </a:r>
          </a:p>
          <a:p>
            <a:pPr>
              <a:buFont typeface="Wingdings" pitchFamily="2" charset="2"/>
              <a:buChar char="Ø"/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Infecciones</a:t>
            </a:r>
          </a:p>
          <a:p>
            <a:pPr>
              <a:buFont typeface="Wingdings" pitchFamily="2" charset="2"/>
              <a:buChar char="Ø"/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Shock</a:t>
            </a:r>
          </a:p>
          <a:p>
            <a:pPr>
              <a:buFont typeface="Wingdings" pitchFamily="2" charset="2"/>
              <a:buChar char="Ø"/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Perforaciones</a:t>
            </a:r>
          </a:p>
          <a:p>
            <a:pPr>
              <a:buFont typeface="Wingdings" pitchFamily="2" charset="2"/>
              <a:buChar char="Ø"/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Embolismos</a:t>
            </a:r>
          </a:p>
          <a:p>
            <a:pPr>
              <a:buFont typeface="Wingdings" pitchFamily="2" charset="2"/>
              <a:buChar char="Ø"/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Muerte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0721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600" b="1" dirty="0" smtClean="0">
                <a:latin typeface="Georgia" pitchFamily="18" charset="0"/>
              </a:rPr>
              <a:t/>
            </a:r>
            <a:br>
              <a:rPr lang="es-MX" sz="3600" b="1" dirty="0" smtClean="0">
                <a:latin typeface="Georgia" pitchFamily="18" charset="0"/>
              </a:rPr>
            </a:br>
            <a:r>
              <a:rPr lang="es-MX" sz="3600" b="1" dirty="0" smtClean="0">
                <a:latin typeface="Georgia" pitchFamily="18" charset="0"/>
              </a:rPr>
              <a:t>CONDUCTA DEL MÉDICO ANTE EL ABORTO ILÍCITO </a:t>
            </a:r>
            <a:r>
              <a:rPr lang="es-ES_tradnl" sz="3600" dirty="0" smtClean="0"/>
              <a:t/>
            </a:r>
            <a:br>
              <a:rPr lang="es-ES_tradnl" sz="3600" dirty="0" smtClean="0"/>
            </a:br>
            <a:endParaRPr lang="es-ES_tradnl" sz="3600" dirty="0"/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683568" y="1772816"/>
            <a:ext cx="7774632" cy="4932784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Brindar asistencia médica.</a:t>
            </a:r>
            <a:endParaRPr lang="es-ES_tradnl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Dar parte a las autoridades competentes, pero para llegar a esto primero debe hacer el diagnóstico: </a:t>
            </a:r>
            <a:endParaRPr lang="es-ES_tradnl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Demostrar que tuvo  lugar un aborto.</a:t>
            </a:r>
            <a:endParaRPr lang="es-ES_tradnl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Descartar que sea patológico o accidental.</a:t>
            </a:r>
            <a:endParaRPr lang="es-ES_tradnl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Demostrar que fue provocado (traumatismos, pinzamientos, hallazgos de objetos).</a:t>
            </a:r>
            <a:endParaRPr lang="es-ES_tradnl" sz="3200" dirty="0" smtClean="0">
              <a:latin typeface="Arial" pitchFamily="34" charset="0"/>
              <a:cs typeface="Arial" pitchFamily="34" charset="0"/>
            </a:endParaRPr>
          </a:p>
          <a:p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96631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b="1" dirty="0" smtClean="0">
                <a:latin typeface="Georgia" pitchFamily="18" charset="0"/>
              </a:rPr>
              <a:t>LOS ABORTOS LÍCITOS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s-MX" dirty="0">
                <a:latin typeface="Arial" pitchFamily="34" charset="0"/>
                <a:cs typeface="Arial" pitchFamily="34" charset="0"/>
              </a:rPr>
              <a:t>aquellos practicados por personal médico con el consentimiento de la grávida,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latin typeface="Arial" pitchFamily="34" charset="0"/>
                <a:cs typeface="Arial" pitchFamily="34" charset="0"/>
              </a:rPr>
              <a:t>cuando se den las siguientes circunstancias: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 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Los EUGÉNICOS: Malformaciones congénitas en el feto.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Los TERAPÉUTICOS: Enfermedad de la madre,   puede peligrar la vida de la misma.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Por RAZON DE HONOR: En los casos de Estupro, Violación.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Los INSTITUCIONALES.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588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Defina conceptualmente en que consiste el delito de agresión sexual según el código penal .</a:t>
            </a:r>
          </a:p>
          <a:p>
            <a:r>
              <a:rPr lang="es-ES" dirty="0" smtClean="0"/>
              <a:t>Explique la conducta del médico de asistencia ante el aborto ilícito.</a:t>
            </a:r>
          </a:p>
          <a:p>
            <a:endParaRPr lang="es-U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b="1" dirty="0" smtClean="0">
                <a:latin typeface="Georgia" pitchFamily="18" charset="0"/>
              </a:rPr>
              <a:t>Preguntas de control:</a:t>
            </a:r>
            <a:endParaRPr lang="es-ES_tradnl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9225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92688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b="1" dirty="0" smtClean="0">
                <a:latin typeface="Georgia" pitchFamily="18" charset="0"/>
              </a:rPr>
              <a:t>BIBLIOGRAFÍA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968352"/>
            <a:ext cx="8229600" cy="11807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Libro </a:t>
            </a:r>
            <a:r>
              <a:rPr lang="es-MX" dirty="0">
                <a:latin typeface="Arial" pitchFamily="34" charset="0"/>
                <a:cs typeface="Arial" pitchFamily="34" charset="0"/>
              </a:rPr>
              <a:t>de texto: Medicina Legal. Lancis y Sánchez F. y Col.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Pág.. 124-150.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87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2492896"/>
            <a:ext cx="7704856" cy="2232248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Son </a:t>
            </a:r>
            <a:r>
              <a:rPr lang="es-MX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aquellos </a:t>
            </a:r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es-MX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atentan contra el pudor de la persona, el honor de la familia y la moral pública</a:t>
            </a:r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1 Título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048672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s-ES" b="1" dirty="0" smtClean="0">
                <a:latin typeface="Georgia" pitchFamily="18" charset="0"/>
              </a:rPr>
              <a:t>DELITOS SEXUALES</a:t>
            </a:r>
            <a:endParaRPr lang="es-ES_tradnl" b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5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contenido"/>
          <p:cNvSpPr>
            <a:spLocks noGrp="1"/>
          </p:cNvSpPr>
          <p:nvPr>
            <p:ph idx="1"/>
          </p:nvPr>
        </p:nvSpPr>
        <p:spPr>
          <a:xfrm>
            <a:off x="539552" y="3003368"/>
            <a:ext cx="8136904" cy="3738000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9600" b="1" dirty="0">
                <a:latin typeface="Arial" panose="020B0604020202020204" pitchFamily="34" charset="0"/>
                <a:cs typeface="Arial" panose="020B0604020202020204" pitchFamily="34" charset="0"/>
              </a:rPr>
              <a:t>Agresión </a:t>
            </a:r>
            <a:r>
              <a:rPr lang="es-MX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sexual:</a:t>
            </a:r>
          </a:p>
          <a:p>
            <a:pPr marL="0" indent="0">
              <a:buNone/>
            </a:pPr>
            <a:endParaRPr lang="es-MX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Artículo 395.1. Quien, </a:t>
            </a:r>
            <a:r>
              <a:rPr lang="es-MX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empleando</a:t>
            </a: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fuerza, violencia o intimidación, tenga acceso carnal con otra persona, sea por vía oral, anal o </a:t>
            </a:r>
            <a:r>
              <a:rPr lang="es-MX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vaginal</a:t>
            </a: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s-MX" sz="8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Empleado fuerza</a:t>
            </a:r>
            <a:r>
              <a:rPr lang="es-MX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violencia o intimidación suficiente </a:t>
            </a:r>
            <a:r>
              <a:rPr lang="es-MX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MX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dedos, objetos, cosas o animales, por </a:t>
            </a:r>
            <a:r>
              <a:rPr lang="es-MX" sz="8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vía vaginal o anal</a:t>
            </a: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s-MX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Contra </a:t>
            </a: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MX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 en estado de trastorno mental permanente o transitorio, o privada de razón o de sentido o imposibilitada de resistir por cualquier causa</a:t>
            </a: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, aun cuando no concurran las circunstancias de la fuerza, violencia o intimidación a que se </a:t>
            </a: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refieren</a:t>
            </a: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s-MX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8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2 Título"/>
          <p:cNvSpPr>
            <a:spLocks noGrp="1"/>
          </p:cNvSpPr>
          <p:nvPr>
            <p:ph type="title"/>
          </p:nvPr>
        </p:nvSpPr>
        <p:spPr>
          <a:xfrm>
            <a:off x="323528" y="288032"/>
            <a:ext cx="8075240" cy="1988841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sz="2700" b="1" dirty="0">
                <a:latin typeface="Arial" panose="020B0604020202020204" pitchFamily="34" charset="0"/>
                <a:cs typeface="Arial" panose="020B0604020202020204" pitchFamily="34" charset="0"/>
              </a:rPr>
              <a:t>TÍTULO XVI.</a:t>
            </a:r>
            <a:br>
              <a:rPr lang="es-MX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700" b="1" dirty="0">
                <a:latin typeface="Arial" panose="020B0604020202020204" pitchFamily="34" charset="0"/>
                <a:cs typeface="Arial" panose="020B0604020202020204" pitchFamily="34" charset="0"/>
              </a:rPr>
              <a:t>DELITOS CONTRA LA LIBERTAD E INDEMNIDAD SEXUAL, LAS FAMILIAS Y EL DESARROLLO INTEGRAL DE LAS PERSONAS MENORES DE EDAD. </a:t>
            </a:r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600" b="1" dirty="0" smtClean="0">
              <a:latin typeface="Georgia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435068" y="2314617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Ley 151/2022 “Código Penal” (GOC-2022-861-O93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80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contenido"/>
          <p:cNvSpPr>
            <a:spLocks noGrp="1"/>
          </p:cNvSpPr>
          <p:nvPr>
            <p:ph idx="1"/>
          </p:nvPr>
        </p:nvSpPr>
        <p:spPr>
          <a:xfrm>
            <a:off x="683568" y="2420888"/>
            <a:ext cx="7787208" cy="3528392"/>
          </a:xfr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el  hecho se ejecuta 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el concurso de dos o más personas.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 presenten </a:t>
            </a: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vistiendo uniforme de cualquier cuerpo armado del Estado o aparentando ser funcionario público, o mostrando una orden o mandamiento falso de una </a:t>
            </a:r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autoridad</a:t>
            </a: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 </a:t>
            </a: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delito es consecuencia de la violencia de género o la violencia familiar, o por motivos </a:t>
            </a:r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discriminatorio.</a:t>
            </a:r>
            <a:endParaRPr lang="es-MX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2 Título"/>
          <p:cNvSpPr>
            <a:spLocks noGrp="1"/>
          </p:cNvSpPr>
          <p:nvPr>
            <p:ph type="title"/>
          </p:nvPr>
        </p:nvSpPr>
        <p:spPr>
          <a:xfrm>
            <a:off x="539552" y="751401"/>
            <a:ext cx="6840760" cy="922114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s-ES" b="1" dirty="0" smtClean="0">
                <a:latin typeface="Georgia" pitchFamily="18" charset="0"/>
              </a:rPr>
              <a:t>Constituyen agravantes: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556108" y="382069"/>
            <a:ext cx="3659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Agresión sexual.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(Continuación).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07237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003232" cy="4061048"/>
          </a:xfrm>
          <a:ln w="57150"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Si se comete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 hecho por cualquier pariente de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víctima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o por una persona allegada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afectivamente.</a:t>
            </a: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Si la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víctima es mayor de doce y menor de dieciocho años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edad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Que se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ocasionen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la víctima lesiones 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secuelas.</a:t>
            </a: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El que ejecuta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hecho utilice modos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medios o instrumentos especialmente susceptibles de poner en peligro la vida o provocar lesiones graves a la víctima. </a:t>
            </a: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Si el hecho se ejecuta por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una persona que, al momento del hecho, tiene registrado un antecedente penal por similar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delito.</a:t>
            </a: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Si la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fuerza, violencia o intimidación suficiente ejercidas revistan una naturaleza particularmente degradante 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vejatoria.</a:t>
            </a: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Si el responsable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conoce que es portador de una enfermedad de transmisión sexual. 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S" dirty="0"/>
          </a:p>
        </p:txBody>
      </p:sp>
      <p:sp>
        <p:nvSpPr>
          <p:cNvPr id="4" name="Rectángulo 3"/>
          <p:cNvSpPr/>
          <p:nvPr/>
        </p:nvSpPr>
        <p:spPr>
          <a:xfrm>
            <a:off x="2411760" y="620688"/>
            <a:ext cx="627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Agresión sexual.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(Continuación).</a:t>
            </a:r>
            <a:endParaRPr lang="es-US" sz="2800" dirty="0"/>
          </a:p>
        </p:txBody>
      </p:sp>
    </p:spTree>
    <p:extLst>
      <p:ext uri="{BB962C8B-B14F-4D97-AF65-F5344CB8AC3E}">
        <p14:creationId xmlns:p14="http://schemas.microsoft.com/office/powerpoint/2010/main" val="3918255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Quien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tenga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acceso carnal con una persona menor de doce años de edad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aunque no concurran las circunstancias previstas en los apartados que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 </a:t>
            </a:r>
            <a:r>
              <a:rPr lang="es-ES" dirty="0" smtClean="0"/>
              <a:t>puede ser sancionada de 15 a 30 años o privación perpetua de libertad.</a:t>
            </a:r>
            <a:endParaRPr lang="es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8229600" cy="1143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Agresión sexual.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(Continuación).</a:t>
            </a:r>
            <a:endParaRPr lang="es-US" sz="2800" dirty="0"/>
          </a:p>
        </p:txBody>
      </p:sp>
    </p:spTree>
    <p:extLst>
      <p:ext uri="{BB962C8B-B14F-4D97-AF65-F5344CB8AC3E}">
        <p14:creationId xmlns:p14="http://schemas.microsoft.com/office/powerpoint/2010/main" val="261709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2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7344816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Abusos </a:t>
            </a:r>
            <a:r>
              <a:rPr lang="es-MX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sexuales</a:t>
            </a:r>
            <a:endParaRPr lang="es-ES" b="1" dirty="0" smtClean="0">
              <a:latin typeface="Georgia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Artículo 396.1. Quien,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 acceder o tener acceso carnal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 otra persona por vía oral, anal o vaginal, abuse sexualmente de esta, concurriendo cualquiera de las siguientes circunstancias: 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on el empleo de fuerza, violencia o intimidación suficiente contra una persona en estado de trastorno mental permanente o transitorio.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rivada de razón o de sentido o imposibilitada de resistir por cualquier causa.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 cometido por cualquier pariente de la víctima: ascendiente, descendiente, hermano o afines en igual grado.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La víctima es mayor de doce y menor de dieciocho años de edad.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 le ocasionan a la víctima lesiones o secuelas.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ortador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una enfermedad de transmisión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sexual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Utilice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modos, medios o instrumentos especialmente susceptibles de poner en peligro la vida o provocar lesiones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graves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2115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1947</Words>
  <Application>Microsoft Office PowerPoint</Application>
  <PresentationFormat>Presentación en pantalla (4:3)</PresentationFormat>
  <Paragraphs>240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2" baseType="lpstr">
      <vt:lpstr>Arial</vt:lpstr>
      <vt:lpstr>Calibri</vt:lpstr>
      <vt:lpstr>Georgia</vt:lpstr>
      <vt:lpstr>Wingdings</vt:lpstr>
      <vt:lpstr>Tema de Office</vt:lpstr>
      <vt:lpstr>SEXOLOGÍA Y OBSTETRICIA FORENSE</vt:lpstr>
      <vt:lpstr>SUMARIO</vt:lpstr>
      <vt:lpstr>OBJETIVOS</vt:lpstr>
      <vt:lpstr>DELITOS SEXUALES</vt:lpstr>
      <vt:lpstr>TÍTULO XVI. DELITOS CONTRA LA LIBERTAD E INDEMNIDAD SEXUAL, LAS FAMILIAS Y EL DESARROLLO INTEGRAL DE LAS PERSONAS MENORES DE EDAD.  </vt:lpstr>
      <vt:lpstr>Constituyen agravantes:</vt:lpstr>
      <vt:lpstr>Presentación de PowerPoint</vt:lpstr>
      <vt:lpstr>Agresión sexual. (Continuación).</vt:lpstr>
      <vt:lpstr>Abusos sexuales</vt:lpstr>
      <vt:lpstr>Constituyen agravantes:</vt:lpstr>
      <vt:lpstr>Estupro</vt:lpstr>
      <vt:lpstr>DESFLORACIÓN</vt:lpstr>
      <vt:lpstr>TIPOS DE DESFLORACIÓN</vt:lpstr>
      <vt:lpstr>HIMEN</vt:lpstr>
      <vt:lpstr>HIMEN</vt:lpstr>
      <vt:lpstr>TIPOS DE HIMEN</vt:lpstr>
      <vt:lpstr>TIPOS DE HIMEN</vt:lpstr>
      <vt:lpstr> METODOLOGÍA Y TÉCNICA DEL RECONOCIMIENTO </vt:lpstr>
      <vt:lpstr>CONDICIONES PARA UN ADECUADO RECONOCIMIENTO</vt:lpstr>
      <vt:lpstr>EXAMEN ANAL</vt:lpstr>
      <vt:lpstr>EXAMEN DEL VICTIMARIO.</vt:lpstr>
      <vt:lpstr> INVESTIGACIÓN DEL SEMEN.   </vt:lpstr>
      <vt:lpstr> Actuaciones del médico general ante una víctima por delito sexual  </vt:lpstr>
      <vt:lpstr>APLICACIONES DEL DIAGNÓSTICO DE EMBARAZO</vt:lpstr>
      <vt:lpstr>APLICACIONES DEL DIAGNÓSTICO DE EMBARAZO</vt:lpstr>
      <vt:lpstr> DIAGNÓSTICO</vt:lpstr>
      <vt:lpstr>DIAGNÓSTICO EN EL CADÁVER</vt:lpstr>
      <vt:lpstr>ABORTO</vt:lpstr>
      <vt:lpstr>Aborto ilícito </vt:lpstr>
      <vt:lpstr>Aborto Ilícito.  (Continuación).</vt:lpstr>
      <vt:lpstr>PROCEDIMIENTOS ABORTIVOS</vt:lpstr>
      <vt:lpstr>PROCEDIMIENTOS ABORTIVOS</vt:lpstr>
      <vt:lpstr>COMPLICACIONES</vt:lpstr>
      <vt:lpstr> CONDUCTA DEL MÉDICO ANTE EL ABORTO ILÍCITO  </vt:lpstr>
      <vt:lpstr>LOS ABORTOS LÍCITOS</vt:lpstr>
      <vt:lpstr>Preguntas de control:</vt:lpstr>
      <vt:lpstr>BIBLIOGRAFÍA</vt:lpstr>
    </vt:vector>
  </TitlesOfParts>
  <Company>FM-UKB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SEXOLOGÍA Y OBSTETRICIA FORENSE</dc:title>
  <dc:creator>Nurmy</dc:creator>
  <cp:lastModifiedBy>Dr</cp:lastModifiedBy>
  <cp:revision>83</cp:revision>
  <dcterms:created xsi:type="dcterms:W3CDTF">2014-09-24T14:11:03Z</dcterms:created>
  <dcterms:modified xsi:type="dcterms:W3CDTF">2023-05-25T15:57:21Z</dcterms:modified>
</cp:coreProperties>
</file>