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8" r:id="rId4"/>
    <p:sldId id="259" r:id="rId5"/>
    <p:sldId id="277" r:id="rId6"/>
    <p:sldId id="274" r:id="rId7"/>
    <p:sldId id="261" r:id="rId8"/>
    <p:sldId id="262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3" r:id="rId24"/>
    <p:sldId id="295" r:id="rId25"/>
    <p:sldId id="297" r:id="rId26"/>
    <p:sldId id="298" r:id="rId27"/>
    <p:sldId id="299" r:id="rId28"/>
    <p:sldId id="300" r:id="rId29"/>
    <p:sldId id="311" r:id="rId30"/>
    <p:sldId id="302" r:id="rId31"/>
    <p:sldId id="305" r:id="rId32"/>
    <p:sldId id="306" r:id="rId33"/>
    <p:sldId id="307" r:id="rId34"/>
    <p:sldId id="308" r:id="rId35"/>
    <p:sldId id="310" r:id="rId36"/>
    <p:sldId id="312" r:id="rId37"/>
    <p:sldId id="271" r:id="rId38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D3D742-2B05-498F-88F3-2D992E72B54E}" type="datetimeFigureOut">
              <a:rPr lang="es-ES_tradnl" smtClean="0"/>
              <a:pPr>
                <a:defRPr/>
              </a:pPr>
              <a:t>25/04/2023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E5688-10E1-44AE-A85C-0BB559EBB0CA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3677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D33B7D-C452-4FA7-9853-AD7C8B3FA981}" type="datetimeFigureOut">
              <a:rPr lang="es-ES_tradnl" smtClean="0"/>
              <a:pPr>
                <a:defRPr/>
              </a:pPr>
              <a:t>25/04/2023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FF2E2-6E36-462A-A310-4CEC26415727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464919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E20287-7862-4627-82E9-B3F0914803D0}" type="datetimeFigureOut">
              <a:rPr lang="es-ES_tradnl" smtClean="0"/>
              <a:pPr>
                <a:defRPr/>
              </a:pPr>
              <a:t>25/04/2023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8CC87-BF4C-4D1D-A371-CFD48A734C68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7795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DF8C26-CD3B-4244-8B73-DB692E147772}" type="datetimeFigureOut">
              <a:rPr lang="es-ES_tradnl" smtClean="0"/>
              <a:pPr>
                <a:defRPr/>
              </a:pPr>
              <a:t>25/04/2023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064A50-8384-4522-9FA8-4CDD26E67329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1441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F60BDE-1BE3-43E1-8F34-72C134D5BD63}" type="datetimeFigureOut">
              <a:rPr lang="es-ES_tradnl" smtClean="0"/>
              <a:pPr>
                <a:defRPr/>
              </a:pPr>
              <a:t>25/04/2023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8F61E2-F8BA-4794-AB33-140C6FD044CB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19838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E800D9-860B-41CB-B6C6-C47722A96E3B}" type="datetimeFigureOut">
              <a:rPr lang="es-ES_tradnl" smtClean="0"/>
              <a:pPr>
                <a:defRPr/>
              </a:pPr>
              <a:t>25/04/2023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D8674-196E-4D94-91A2-CE97EF429B93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1575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5A9E1E-83C0-4FE0-9372-E528E3BD85EB}" type="datetimeFigureOut">
              <a:rPr lang="es-ES_tradnl" smtClean="0"/>
              <a:pPr>
                <a:defRPr/>
              </a:pPr>
              <a:t>25/04/2023</a:t>
            </a:fld>
            <a:endParaRPr lang="es-ES_tradnl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9FDE6-A822-4E79-9F7E-997E23FFCA8A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957985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3584A2-3DCC-45BE-B020-7FD6A828CAD4}" type="datetimeFigureOut">
              <a:rPr lang="es-ES_tradnl" smtClean="0"/>
              <a:pPr>
                <a:defRPr/>
              </a:pPr>
              <a:t>25/04/2023</a:t>
            </a:fld>
            <a:endParaRPr lang="es-ES_tradn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CE8DF-B356-4144-B574-73F077246CB1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21794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334AFC-633F-45FE-B82D-90FE08AD5913}" type="datetimeFigureOut">
              <a:rPr lang="es-ES_tradnl" smtClean="0"/>
              <a:pPr>
                <a:defRPr/>
              </a:pPr>
              <a:t>25/04/2023</a:t>
            </a:fld>
            <a:endParaRPr lang="es-ES_tradnl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CDA07-4617-43D7-A28D-85A21667F1E9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3888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2521F9-2E62-435F-9650-F8459B8D5BF1}" type="datetimeFigureOut">
              <a:rPr lang="es-ES_tradnl" smtClean="0"/>
              <a:pPr>
                <a:defRPr/>
              </a:pPr>
              <a:t>25/04/2023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92C94-6FE4-430C-9363-4788A8C1BE12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7662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F1E1FE-FBC1-4254-ACCF-F38E440D7AEB}" type="datetimeFigureOut">
              <a:rPr lang="es-ES_tradnl" smtClean="0"/>
              <a:pPr>
                <a:defRPr/>
              </a:pPr>
              <a:t>25/04/2023</a:t>
            </a:fld>
            <a:endParaRPr lang="es-ES_tradnl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D162BF-1F46-42A6-A2D9-135E3F27ACB2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9102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71FD1B-135C-4DE1-8265-2F0F06352C83}" type="datetimeFigureOut">
              <a:rPr lang="es-ES_tradnl" smtClean="0"/>
              <a:pPr>
                <a:defRPr/>
              </a:pPr>
              <a:t>25/04/2023</a:t>
            </a:fld>
            <a:endParaRPr lang="es-ES_tradnl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EE7B1D-181B-473E-B6B4-395DD0F812C2}" type="slidenum">
              <a:rPr lang="es-ES_tradnl" smtClean="0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5369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899592" y="3356992"/>
            <a:ext cx="7772400" cy="1336679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b="1" dirty="0" smtClean="0">
                <a:latin typeface="Georgia" pitchFamily="18" charset="0"/>
              </a:rPr>
              <a:t>TOXICOLOGÍA FORENSE </a:t>
            </a:r>
            <a:endParaRPr lang="es-ES_tradnl" b="1" dirty="0" smtClean="0">
              <a:latin typeface="Georgia" pitchFamily="18" charset="0"/>
            </a:endParaRPr>
          </a:p>
        </p:txBody>
      </p:sp>
      <p:pic>
        <p:nvPicPr>
          <p:cNvPr id="2" name="Picture 2" descr="D:\Escritorio\Imag ML\LOGO_ML_POSITIVO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243205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191000" y="1447800"/>
            <a:ext cx="4166525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3200" b="1" dirty="0" smtClean="0">
                <a:latin typeface="Georgia" pitchFamily="18" charset="0"/>
              </a:rPr>
              <a:t>MEDICINA LEGAL</a:t>
            </a:r>
            <a:endParaRPr lang="es-ES" sz="3200" b="1" dirty="0">
              <a:latin typeface="Georg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0600" y="274638"/>
            <a:ext cx="72390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VÍAS DE ABSORCIÓN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90800" y="2895600"/>
            <a:ext cx="3810000" cy="16764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65760" indent="-36576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Respiratoria.</a:t>
            </a: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Digestiva.</a:t>
            </a: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Cutánea.</a:t>
            </a:r>
          </a:p>
          <a:p>
            <a:pPr marL="365760" indent="-36576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339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latin typeface="Georgia" pitchFamily="18" charset="0"/>
              </a:rPr>
              <a:t>BIOTRANSFORMACIÓN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71600" y="2667001"/>
            <a:ext cx="6400800" cy="1219199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 - Oxidación, reducción, hidrólisis.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II – Conjugación.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9635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b="1" dirty="0" smtClean="0">
                <a:latin typeface="Georgia" pitchFamily="18" charset="0"/>
              </a:rPr>
              <a:t>ETIOLOGÍA MÉDICO-LEGAL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09800" y="2362201"/>
            <a:ext cx="4572000" cy="32004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Envenenamiento: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Criminal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Suicida.</a:t>
            </a:r>
          </a:p>
          <a:p>
            <a:pPr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Intoxicaciones </a:t>
            </a:r>
            <a:endParaRPr lang="es-MX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Accidentales</a:t>
            </a:r>
            <a:endParaRPr lang="es-MX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7884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95400" y="274638"/>
            <a:ext cx="64770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dirty="0">
                <a:latin typeface="Georgia" pitchFamily="18" charset="0"/>
              </a:rPr>
              <a:t>TOXICOMANÍA Y </a:t>
            </a:r>
            <a:r>
              <a:rPr lang="es-ES" b="1" dirty="0" smtClean="0">
                <a:latin typeface="Georgia" pitchFamily="18" charset="0"/>
              </a:rPr>
              <a:t>HABITUACIÓN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Toxicomanía                                                               </a:t>
            </a: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Habituación    </a:t>
            </a:r>
            <a:endParaRPr lang="es-MX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endParaRPr lang="es-ES_tradnl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 Necesidad (compulsiva) de obtener   </a:t>
            </a:r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 Deseo de recibir la droga por   </a:t>
            </a:r>
            <a:endParaRPr lang="es-ES_tradnl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la droga por todos los medios               </a:t>
            </a:r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bienestar.</a:t>
            </a:r>
            <a:endParaRPr lang="es-ES_tradnl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s-MX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 Tendencia </a:t>
            </a: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 aumentar la dosis.        </a:t>
            </a:r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 Tendencia escasa o nula a                               </a:t>
            </a:r>
            <a:endParaRPr lang="es-ES_tradnl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</a:t>
            </a:r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aumentar la dosis.</a:t>
            </a:r>
            <a:endParaRPr lang="es-ES_tradnl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s-MX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 Dependencia </a:t>
            </a: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psíquica y física.       </a:t>
            </a:r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 Solo dependencia psíquica.</a:t>
            </a:r>
            <a:endParaRPr lang="es-ES_tradnl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s-MX" sz="16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 Efectos </a:t>
            </a: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nocivos para el individuo    </a:t>
            </a:r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     - </a:t>
            </a: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Si hay efectos nocivos 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 sociedad .                                     </a:t>
            </a:r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</a:t>
            </a: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recaen  sobre el 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</a:t>
            </a:r>
            <a:r>
              <a:rPr lang="es-MX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</a:t>
            </a:r>
            <a:r>
              <a:rPr lang="es-MX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individuo.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092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/>
            </a:r>
            <a:br>
              <a:rPr lang="es-MX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</a:br>
            <a:r>
              <a:rPr lang="es-MX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SÍNDROME DE ABSTINENCIA.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752600"/>
            <a:ext cx="7696200" cy="16002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" dirty="0">
                <a:latin typeface="Arial" pitchFamily="34" charset="0"/>
                <a:cs typeface="Arial" pitchFamily="34" charset="0"/>
              </a:rPr>
              <a:t>C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onjunto </a:t>
            </a:r>
            <a:r>
              <a:rPr lang="es-ES" dirty="0">
                <a:latin typeface="Arial" pitchFamily="34" charset="0"/>
                <a:cs typeface="Arial" pitchFamily="34" charset="0"/>
              </a:rPr>
              <a:t>de reacciones físicas o corporales que ocurren cuando una persona deja de consumir sustancias a las que es adicta.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43000" y="3864114"/>
            <a:ext cx="6805068" cy="707886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Angustia</a:t>
            </a:r>
            <a:r>
              <a:rPr lang="es-MX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ansiedad, calambres, diarreas, nerviosismo</a:t>
            </a:r>
            <a:r>
              <a:rPr lang="es-MX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síncope</a:t>
            </a:r>
            <a:r>
              <a:rPr lang="es-MX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colapso </a:t>
            </a:r>
            <a:r>
              <a:rPr lang="es-MX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 hasta la muerte.</a:t>
            </a:r>
            <a:endParaRPr lang="es-ES_tradnl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57400" y="5181600"/>
            <a:ext cx="5166799" cy="400110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Opio, Morfina, Heroína, Cocaína, LSD-25.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143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dirty="0" smtClean="0">
                <a:latin typeface="Georgia" pitchFamily="18" charset="0"/>
              </a:rPr>
              <a:t>CONVENCIÓN ÚNICA SOBRE ESTUPEFACIENTES</a:t>
            </a:r>
            <a:endParaRPr lang="es-ES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1637" y="2667000"/>
            <a:ext cx="7892764" cy="6096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Firmada el 30 </a:t>
            </a:r>
            <a:r>
              <a:rPr lang="es-ES" sz="2400" b="1" dirty="0">
                <a:latin typeface="Arial" pitchFamily="34" charset="0"/>
                <a:cs typeface="Arial" pitchFamily="34" charset="0"/>
              </a:rPr>
              <a:t>de marzo de 1961 en Nueva York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41637" y="4089737"/>
            <a:ext cx="7816563" cy="1015663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None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Es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el tratado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internacional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contra la manufactura y el tráfico </a:t>
            </a:r>
            <a:endParaRPr lang="es-E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ilícito de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drogas estupefacientes que conforma el fundamento </a:t>
            </a:r>
          </a:p>
          <a:p>
            <a:pPr>
              <a:buNone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del régimen global de control de drogas.</a:t>
            </a:r>
          </a:p>
        </p:txBody>
      </p:sp>
    </p:spTree>
    <p:extLst>
      <p:ext uri="{BB962C8B-B14F-4D97-AF65-F5344CB8AC3E}">
        <p14:creationId xmlns:p14="http://schemas.microsoft.com/office/powerpoint/2010/main" val="2820897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0600" y="274638"/>
            <a:ext cx="68580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ESTUPEFACIENTE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5146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Sustancia </a:t>
            </a:r>
            <a:r>
              <a:rPr lang="es-ES" dirty="0">
                <a:latin typeface="Arial" pitchFamily="34" charset="0"/>
                <a:cs typeface="Arial" pitchFamily="34" charset="0"/>
              </a:rPr>
              <a:t>medicinal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que provoca </a:t>
            </a:r>
            <a:r>
              <a:rPr lang="es-ES" dirty="0">
                <a:latin typeface="Arial" pitchFamily="34" charset="0"/>
                <a:cs typeface="Arial" pitchFamily="34" charset="0"/>
              </a:rPr>
              <a:t>sueño o en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muchos </a:t>
            </a:r>
            <a:r>
              <a:rPr lang="es-ES" dirty="0">
                <a:latin typeface="Arial" pitchFamily="34" charset="0"/>
                <a:cs typeface="Arial" pitchFamily="34" charset="0"/>
              </a:rPr>
              <a:t>casos estupor y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, en la </a:t>
            </a:r>
            <a:r>
              <a:rPr lang="es-ES" dirty="0">
                <a:latin typeface="Arial" pitchFamily="34" charset="0"/>
                <a:cs typeface="Arial" pitchFamily="34" charset="0"/>
              </a:rPr>
              <a:t>mayoría de los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casos</a:t>
            </a:r>
            <a:r>
              <a:rPr lang="es-ES" dirty="0">
                <a:latin typeface="Arial" pitchFamily="34" charset="0"/>
                <a:cs typeface="Arial" pitchFamily="34" charset="0"/>
              </a:rPr>
              <a:t>, inhibe la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transmisión </a:t>
            </a:r>
            <a:r>
              <a:rPr lang="es-ES" dirty="0">
                <a:latin typeface="Arial" pitchFamily="34" charset="0"/>
                <a:cs typeface="Arial" pitchFamily="34" charset="0"/>
              </a:rPr>
              <a:t>de señales 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nerviosas</a:t>
            </a:r>
            <a:r>
              <a:rPr lang="es-ES" dirty="0">
                <a:latin typeface="Arial" pitchFamily="34" charset="0"/>
                <a:cs typeface="Arial" pitchFamily="34" charset="0"/>
              </a:rPr>
              <a:t>, en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particular</a:t>
            </a:r>
            <a:r>
              <a:rPr lang="es-ES" dirty="0">
                <a:latin typeface="Arial" pitchFamily="34" charset="0"/>
                <a:cs typeface="Arial" pitchFamily="34" charset="0"/>
              </a:rPr>
              <a:t>, las asociadas al dolor.</a:t>
            </a:r>
          </a:p>
        </p:txBody>
      </p:sp>
    </p:spTree>
    <p:extLst>
      <p:ext uri="{BB962C8B-B14F-4D97-AF65-F5344CB8AC3E}">
        <p14:creationId xmlns:p14="http://schemas.microsoft.com/office/powerpoint/2010/main" val="32671814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274638"/>
            <a:ext cx="56388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latin typeface="Georgia" pitchFamily="18" charset="0"/>
              </a:rPr>
              <a:t>MARIHUANA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7338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Es un alucinógeno natural.</a:t>
            </a:r>
          </a:p>
          <a:p>
            <a:pPr>
              <a:buFont typeface="Wingdings" pitchFamily="2" charset="2"/>
              <a:buChar char="ü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Principio activo: </a:t>
            </a:r>
            <a:r>
              <a:rPr lang="es-MX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tetrahidrocannabinol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  </a:t>
            </a:r>
            <a:endParaRPr lang="es-MX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intoxicación mortal es excepcional. </a:t>
            </a:r>
            <a:endParaRPr lang="es-MX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crea dependencia orgánica al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tóxico.</a:t>
            </a:r>
          </a:p>
          <a:p>
            <a:pPr>
              <a:buFont typeface="Wingdings" pitchFamily="2" charset="2"/>
              <a:buChar char="ü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Constituye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frecuentemente el primer escalón en la adicción de drogas más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potentes.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31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274638"/>
            <a:ext cx="56388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latin typeface="Georgia" pitchFamily="18" charset="0"/>
              </a:rPr>
              <a:t>MARIHUANA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09800"/>
            <a:ext cx="5181600" cy="35814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intoxicación produce nauseas, vómitos, sequedad de las mucosas, midriasis, inyección conjuntival, firmeza de movimiento, alucinaciones visuales y auditivas que en la oscuridad se pueden hacer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terroríficas.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Marihua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709057"/>
            <a:ext cx="3352800" cy="2438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5" name="Picture 4" descr="http://media1.picsearch.com/is?k4ZUG0YnXbX_72iyGJPS4G7Z0Kdq88slwogapcqitt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267200"/>
            <a:ext cx="3352800" cy="24562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80297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0198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latin typeface="Georgia" pitchFamily="18" charset="0"/>
              </a:rPr>
              <a:t>PLAGUICIDAS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16002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Conjunto </a:t>
            </a:r>
            <a:r>
              <a:rPr lang="es-ES" dirty="0">
                <a:latin typeface="Arial" pitchFamily="34" charset="0"/>
                <a:cs typeface="Arial" pitchFamily="34" charset="0"/>
              </a:rPr>
              <a:t>de sustancias químicas, orgánicas o inorgánicas, o substancias naturales que se utilizan para combatir plagas o vegetales.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066800" y="4038600"/>
            <a:ext cx="7045518" cy="646331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b="1" dirty="0">
                <a:latin typeface="Arial" pitchFamily="34" charset="0"/>
                <a:cs typeface="Arial" pitchFamily="34" charset="0"/>
              </a:rPr>
              <a:t>Se emplean para eliminar insectos, ácaros, hongos, roedores, </a:t>
            </a:r>
            <a:endParaRPr lang="es-ES" b="1" dirty="0" smtClean="0"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ES" b="1" dirty="0" smtClean="0">
                <a:latin typeface="Arial" pitchFamily="34" charset="0"/>
                <a:cs typeface="Arial" pitchFamily="34" charset="0"/>
              </a:rPr>
              <a:t>caracoles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, gusanos, etc. </a:t>
            </a:r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http://www.elhogarnatural.com/reportajes/plaguicidas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5029200"/>
            <a:ext cx="2056534" cy="14478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6" name="Picture 4" descr="http://www.elhogarnatural.com/reportajes/plaguicida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1722" y="4800600"/>
            <a:ext cx="1428750" cy="1905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86474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1 Título"/>
          <p:cNvSpPr>
            <a:spLocks noGrp="1"/>
          </p:cNvSpPr>
          <p:nvPr>
            <p:ph type="title"/>
          </p:nvPr>
        </p:nvSpPr>
        <p:spPr>
          <a:xfrm>
            <a:off x="1447800" y="304800"/>
            <a:ext cx="5715000" cy="9144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latin typeface="Georgia" pitchFamily="18" charset="0"/>
              </a:rPr>
              <a:t>SUMARIO</a:t>
            </a:r>
            <a:endParaRPr lang="es-ES_tradnl" b="1" dirty="0" smtClean="0">
              <a:latin typeface="Georgia" pitchFamily="18" charset="0"/>
            </a:endParaRPr>
          </a:p>
        </p:txBody>
      </p:sp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762000" y="1828800"/>
            <a:ext cx="7620000" cy="4572000"/>
          </a:xfr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Generalidades. </a:t>
            </a:r>
          </a:p>
          <a:p>
            <a:pPr>
              <a:buFont typeface="Wingdings" pitchFamily="2" charset="2"/>
              <a:buChar char="q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Intoxicación y envenenamiento. </a:t>
            </a:r>
          </a:p>
          <a:p>
            <a:pPr>
              <a:buFont typeface="Wingdings" pitchFamily="2" charset="2"/>
              <a:buChar char="q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Clasificación de los tóxicos.  </a:t>
            </a:r>
          </a:p>
          <a:p>
            <a:pPr>
              <a:buFont typeface="Wingdings" pitchFamily="2" charset="2"/>
              <a:buChar char="q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Absorción y </a:t>
            </a: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bio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-transformación. </a:t>
            </a:r>
          </a:p>
          <a:p>
            <a:pPr>
              <a:buFont typeface="Wingdings" pitchFamily="2" charset="2"/>
              <a:buChar char="q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Etiología médico-legal de los envenenamientos. </a:t>
            </a:r>
          </a:p>
          <a:p>
            <a:pPr>
              <a:buFont typeface="Wingdings" pitchFamily="2" charset="2"/>
              <a:buChar char="q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Toxicomanía y Habituación. Tolerancia y dependencia.</a:t>
            </a:r>
          </a:p>
          <a:p>
            <a:pPr>
              <a:buFont typeface="Wingdings" pitchFamily="2" charset="2"/>
              <a:buChar char="q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 Convención única sobre estupefacientes de 1961.  </a:t>
            </a:r>
          </a:p>
          <a:p>
            <a:pPr>
              <a:buFont typeface="Wingdings" pitchFamily="2" charset="2"/>
              <a:buChar char="q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Consideraciones sobre la marihuana y plaguicidas.</a:t>
            </a:r>
          </a:p>
          <a:p>
            <a:pPr>
              <a:buFont typeface="Wingdings" pitchFamily="2" charset="2"/>
              <a:buChar char="q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Alcoholismo agudo. La ingestión alcohólica y delito. </a:t>
            </a:r>
          </a:p>
          <a:p>
            <a:pPr>
              <a:buFont typeface="Wingdings" pitchFamily="2" charset="2"/>
              <a:buChar char="q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Alcoholismo y tránsito.  Diagnóstico clínico de la simple ingestión de bebidas alcohólicas. Diagnóstico clínico de la embriaguez. </a:t>
            </a:r>
          </a:p>
          <a:p>
            <a:pPr>
              <a:buFont typeface="Wingdings" pitchFamily="2" charset="2"/>
              <a:buChar char="q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 La dosificación del etanol en sangre en el sujeto vivo. Obtención de la muestra de sangre y conservación. Obtención de muestra de sangre en cadáveres.  Toma y conservación de las muestras de orina. Interpretación de las cifras de alcohol en sangre y orina. Valor relativo de determinación del alcohol en el aire expirado. </a:t>
            </a:r>
          </a:p>
          <a:p>
            <a:pPr>
              <a:buFont typeface="Wingdings" pitchFamily="2" charset="2"/>
              <a:buChar char="q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Consideraciones generales sobre la intoxicación por metanol.</a:t>
            </a:r>
            <a:endParaRPr lang="es-ES_tradnl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0198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latin typeface="Georgia" pitchFamily="18" charset="0"/>
              </a:rPr>
              <a:t>PLAGUICIDAS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8194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Son </a:t>
            </a:r>
            <a:r>
              <a:rPr lang="es-MX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 alta </a:t>
            </a: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toxicidad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ueden ser de origen mineral (arsénico, flúor), vegetal (nicotina) o derivados de síntesis orgánicos (clorados, fosforados);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s-MX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on causantes de muertes violentas: accidentales, suicidas u homicidas.</a:t>
            </a:r>
            <a:endParaRPr lang="es-ES_tradnl" sz="24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1306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381000"/>
            <a:ext cx="4572000" cy="9144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b="1" dirty="0" smtClean="0">
                <a:latin typeface="Georgia" pitchFamily="18" charset="0"/>
              </a:rPr>
              <a:t>ETANOL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21336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s-ES" dirty="0">
                <a:latin typeface="Georgia" pitchFamily="18" charset="0"/>
              </a:rPr>
              <a:t>E</a:t>
            </a:r>
            <a:r>
              <a:rPr lang="es-ES" dirty="0" smtClean="0">
                <a:latin typeface="Georgia" pitchFamily="18" charset="0"/>
              </a:rPr>
              <a:t>s el compuesto </a:t>
            </a:r>
            <a:r>
              <a:rPr lang="es-ES" dirty="0">
                <a:latin typeface="Georgia" pitchFamily="18" charset="0"/>
              </a:rPr>
              <a:t>activo fundamental de las bebidas </a:t>
            </a:r>
            <a:r>
              <a:rPr lang="es-ES" dirty="0" smtClean="0">
                <a:latin typeface="Georgia" pitchFamily="18" charset="0"/>
              </a:rPr>
              <a:t>alcohólicas. </a:t>
            </a:r>
          </a:p>
          <a:p>
            <a:r>
              <a:rPr lang="es-ES" dirty="0" smtClean="0">
                <a:latin typeface="Georgia" pitchFamily="18" charset="0"/>
              </a:rPr>
              <a:t>Es el más generalizado tóxico usado </a:t>
            </a:r>
            <a:r>
              <a:rPr lang="es-ES" dirty="0">
                <a:latin typeface="Georgia" pitchFamily="18" charset="0"/>
              </a:rPr>
              <a:t>por el hombre</a:t>
            </a:r>
            <a:r>
              <a:rPr lang="es-ES" dirty="0" smtClean="0">
                <a:latin typeface="Georgia" pitchFamily="18" charset="0"/>
              </a:rPr>
              <a:t>.</a:t>
            </a:r>
          </a:p>
          <a:p>
            <a:r>
              <a:rPr lang="es-ES" dirty="0" smtClean="0">
                <a:latin typeface="Georgia" pitchFamily="18" charset="0"/>
              </a:rPr>
              <a:t>Factor crimino-impelente de primer orden.</a:t>
            </a:r>
            <a:endParaRPr lang="es-ES" dirty="0">
              <a:latin typeface="Georgia" pitchFamily="18" charset="0"/>
            </a:endParaRPr>
          </a:p>
        </p:txBody>
      </p:sp>
      <p:pic>
        <p:nvPicPr>
          <p:cNvPr id="1026" name="Picture 2" descr="D:\Escritorio\Imag ML\havana clu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2105025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Escritorio\Imag ML\amarula-nova-garrf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724400"/>
            <a:ext cx="3048000" cy="20320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0632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3238"/>
            <a:ext cx="8229600" cy="94456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3600" b="1" dirty="0" smtClean="0">
                <a:latin typeface="Georgia" pitchFamily="18" charset="0"/>
              </a:rPr>
              <a:t>INTOXICACIÓN ALCOHÓLICA </a:t>
            </a:r>
            <a:br>
              <a:rPr lang="es-ES" sz="3600" b="1" dirty="0" smtClean="0">
                <a:latin typeface="Georgia" pitchFamily="18" charset="0"/>
              </a:rPr>
            </a:br>
            <a:r>
              <a:rPr lang="es-ES" sz="3600" b="1" dirty="0" smtClean="0">
                <a:latin typeface="Georgia" pitchFamily="18" charset="0"/>
              </a:rPr>
              <a:t>O ALCOHOLISMO</a:t>
            </a:r>
            <a:endParaRPr lang="es-ES" sz="36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905000" y="3886201"/>
            <a:ext cx="2895600" cy="1219199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Font typeface="Wingdings" pitchFamily="2" charset="2"/>
              <a:buChar char="Ø"/>
            </a:pPr>
            <a:r>
              <a:rPr lang="es-MX" b="1" dirty="0" smtClean="0"/>
              <a:t>Aguda.</a:t>
            </a:r>
            <a:endParaRPr lang="es-MX" b="1" dirty="0"/>
          </a:p>
          <a:p>
            <a:pPr marL="0" indent="0">
              <a:buFont typeface="Wingdings" pitchFamily="2" charset="2"/>
              <a:buChar char="Ø"/>
            </a:pPr>
            <a:r>
              <a:rPr lang="es-MX" b="1" dirty="0" smtClean="0"/>
              <a:t>Crónica.  </a:t>
            </a:r>
            <a:endParaRPr lang="es-MX" b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457200" y="2263914"/>
            <a:ext cx="8258992" cy="707886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Está 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dada por la concentración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de etanol en 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sangre (alcoholemia) 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en orina (</a:t>
            </a:r>
            <a:r>
              <a:rPr lang="es-MX" sz="2000" b="1" dirty="0" err="1">
                <a:latin typeface="Arial" pitchFamily="34" charset="0"/>
                <a:cs typeface="Arial" pitchFamily="34" charset="0"/>
              </a:rPr>
              <a:t>alcoholuria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).  </a:t>
            </a:r>
          </a:p>
        </p:txBody>
      </p:sp>
      <p:pic>
        <p:nvPicPr>
          <p:cNvPr id="3074" name="Picture 2" descr="D:\Escritorio\Imag ML\13593899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419600"/>
            <a:ext cx="2800350" cy="18669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441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86874" cy="985822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3600" b="1" dirty="0" smtClean="0">
                <a:latin typeface="Georgia" pitchFamily="18" charset="0"/>
              </a:rPr>
              <a:t>FACTORES DE LOS QUE DEPENDE LA INTOXICACIÓN ALCOHÓLICA</a:t>
            </a:r>
            <a:endParaRPr lang="es-ES" sz="36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4196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Cantidad de alcohol ingerido.  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Tipo o clase de bebida (grados de alcohol).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Ingestión de alimentos. </a:t>
            </a:r>
          </a:p>
          <a:p>
            <a:pPr lvl="0">
              <a:buFont typeface="Wingdings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Número de libaciones y tiempo en que se realizan. 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Grado de acostumbramiento.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Factores individuales (sexo, edad, constitución).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25401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7800" y="304800"/>
            <a:ext cx="6629400" cy="762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b="1" dirty="0" smtClean="0">
                <a:latin typeface="Georgia" pitchFamily="18" charset="0"/>
              </a:rPr>
              <a:t>DIAGNÓSTICO </a:t>
            </a:r>
            <a:endParaRPr lang="es-ES_tradnl" b="1" dirty="0">
              <a:latin typeface="Georgia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905000" y="2750403"/>
            <a:ext cx="5334000" cy="830997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Clínico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Laboratorio (químico-toxicológica)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02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82000" cy="9906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3600" b="1" dirty="0" smtClean="0">
                <a:latin typeface="Georgia" pitchFamily="18" charset="0"/>
              </a:rPr>
              <a:t>CONCLUSIONES DIAGNÓSTICAS</a:t>
            </a:r>
            <a:endParaRPr lang="es-ES_tradnl" sz="3600" b="1" dirty="0">
              <a:latin typeface="Georgia" pitchFamily="18" charset="0"/>
            </a:endParaRPr>
          </a:p>
        </p:txBody>
      </p:sp>
      <p:sp>
        <p:nvSpPr>
          <p:cNvPr id="6" name="2 Marcador de contenido"/>
          <p:cNvSpPr>
            <a:spLocks noGrp="1"/>
          </p:cNvSpPr>
          <p:nvPr>
            <p:ph sz="quarter" idx="1"/>
          </p:nvPr>
        </p:nvSpPr>
        <p:spPr>
          <a:xfrm>
            <a:off x="685800" y="2209800"/>
            <a:ext cx="7848600" cy="33528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No hay ingestión de bebidas alcohólicas</a:t>
            </a:r>
          </a:p>
          <a:p>
            <a:pPr>
              <a:buFont typeface="Wingdings" pitchFamily="2" charset="2"/>
              <a:buChar char="Ø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Simple </a:t>
            </a:r>
            <a:r>
              <a:rPr lang="es-MX" sz="3200" dirty="0">
                <a:latin typeface="Arial" pitchFamily="34" charset="0"/>
                <a:cs typeface="Arial" pitchFamily="34" charset="0"/>
              </a:rPr>
              <a:t>ingestión de bebidas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alcohólicas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es-MX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Aliento Etílico</a:t>
            </a:r>
          </a:p>
          <a:p>
            <a:pPr>
              <a:buFont typeface="Wingdings" pitchFamily="2" charset="2"/>
              <a:buChar char="ü"/>
            </a:pPr>
            <a:r>
              <a:rPr lang="es-MX" sz="3200" dirty="0" smtClean="0">
                <a:latin typeface="Arial" pitchFamily="34" charset="0"/>
                <a:cs typeface="Arial" pitchFamily="34" charset="0"/>
              </a:rPr>
              <a:t> No existen </a:t>
            </a:r>
            <a:r>
              <a:rPr lang="es-MX" sz="3200" dirty="0">
                <a:latin typeface="Arial" pitchFamily="34" charset="0"/>
                <a:cs typeface="Arial" pitchFamily="34" charset="0"/>
              </a:rPr>
              <a:t>síntomas de intoxicación del sistema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nervioso </a:t>
            </a:r>
            <a:r>
              <a:rPr lang="es-MX" sz="3200" dirty="0">
                <a:latin typeface="Arial" pitchFamily="34" charset="0"/>
                <a:cs typeface="Arial" pitchFamily="34" charset="0"/>
              </a:rPr>
              <a:t>central. </a:t>
            </a:r>
            <a:endParaRPr lang="es-MX" sz="3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Embriaguez alcohólica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es-ES_tradnl" sz="3200" dirty="0">
              <a:latin typeface="Arial" pitchFamily="34" charset="0"/>
              <a:cs typeface="Arial" pitchFamily="34" charset="0"/>
            </a:endParaRPr>
          </a:p>
          <a:p>
            <a:endParaRPr lang="es-ES_tradnl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10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dirty="0" smtClean="0">
                <a:latin typeface="Georgia" pitchFamily="18" charset="0"/>
              </a:rPr>
              <a:t>FASES DE LA INTOXICACIÓN ALCOHÓLICA AGUDA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2667000"/>
            <a:ext cx="8503920" cy="32004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Euforia</a:t>
            </a:r>
          </a:p>
          <a:p>
            <a:pPr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Excitación</a:t>
            </a:r>
          </a:p>
          <a:p>
            <a:pPr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Tendencia a la imprudencia</a:t>
            </a:r>
          </a:p>
          <a:p>
            <a:pPr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Pérdida del auto control</a:t>
            </a:r>
          </a:p>
          <a:p>
            <a:pPr>
              <a:buFont typeface="Wingdings" pitchFamily="2" charset="2"/>
              <a:buChar char="ü"/>
            </a:pPr>
            <a:r>
              <a:rPr lang="es-MX" sz="2800" dirty="0" err="1" smtClean="0">
                <a:latin typeface="Arial" pitchFamily="34" charset="0"/>
                <a:cs typeface="Arial" pitchFamily="34" charset="0"/>
              </a:rPr>
              <a:t>Lentificación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en la respuesta a estímulos sensoriales</a:t>
            </a:r>
          </a:p>
          <a:p>
            <a:pPr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Defecto de acomodación a la luz</a:t>
            </a:r>
          </a:p>
          <a:p>
            <a:pPr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Alteraciones visuales de la percepción correcta de distancia y velocidad.</a:t>
            </a:r>
          </a:p>
        </p:txBody>
      </p:sp>
      <p:pic>
        <p:nvPicPr>
          <p:cNvPr id="4" name="Picture 2" descr="D:\Escritorio\Imag ML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752600"/>
            <a:ext cx="2466975" cy="184785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33400" y="1752600"/>
            <a:ext cx="2643672" cy="584775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3200" dirty="0">
                <a:latin typeface="Arial" pitchFamily="34" charset="0"/>
                <a:cs typeface="Arial" pitchFamily="34" charset="0"/>
              </a:rPr>
              <a:t>Primera Fase</a:t>
            </a:r>
            <a:endParaRPr lang="es-ES" sz="3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57200" y="6096000"/>
            <a:ext cx="822532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En esta fase se acentúa considerablemente el riesgo de los delitos de tránsito.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295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dirty="0" smtClean="0">
                <a:latin typeface="Georgia" pitchFamily="18" charset="0"/>
              </a:rPr>
              <a:t>FASES DE LA INTOXICACIÓN ALCOHÓLICA AGUDA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3352800"/>
            <a:ext cx="8503920" cy="22860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Alteraciones de la conducta.</a:t>
            </a:r>
          </a:p>
          <a:p>
            <a:pPr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Trastornos de la afectividad.</a:t>
            </a:r>
          </a:p>
          <a:p>
            <a:pPr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Exaltación del erotismo.</a:t>
            </a:r>
          </a:p>
          <a:p>
            <a:pPr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Incoordinación de movimientos finos.</a:t>
            </a:r>
          </a:p>
        </p:txBody>
      </p:sp>
      <p:pic>
        <p:nvPicPr>
          <p:cNvPr id="5123" name="Picture 3" descr="D:\Escritorio\Imag ML\583c26e812a15db1a2ea7684b0769204_510x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4196" y="3075992"/>
            <a:ext cx="2719207" cy="18288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3400" y="1828800"/>
            <a:ext cx="2624436" cy="523220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2800" dirty="0">
                <a:latin typeface="Arial" pitchFamily="34" charset="0"/>
                <a:cs typeface="Arial" pitchFamily="34" charset="0"/>
              </a:rPr>
              <a:t>Segunda Fase </a:t>
            </a:r>
            <a:endParaRPr lang="es-ES" sz="28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1887" y="2642118"/>
            <a:ext cx="638991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Se anulan las acciones inhibitorias de los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centros superiores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600200" y="5943600"/>
            <a:ext cx="5943600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Es la fase de los delitos de lesiones y sexuales</a:t>
            </a:r>
            <a:endParaRPr lang="es-ES_tradnl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9195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dirty="0" smtClean="0">
                <a:latin typeface="Georgia" pitchFamily="18" charset="0"/>
              </a:rPr>
              <a:t>FASES DE LA INTOXICACIÓN ALCOHÓLICA AGUDA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3400" y="3048000"/>
            <a:ext cx="5791200" cy="22860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Es notoria la sintomatología narcótica de las funciones sensitivas y motoras:</a:t>
            </a:r>
          </a:p>
          <a:p>
            <a:pPr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Somnolencia</a:t>
            </a:r>
          </a:p>
          <a:p>
            <a:pPr>
              <a:buFont typeface="Wingdings" pitchFamily="2" charset="2"/>
              <a:buChar char="ü"/>
            </a:pPr>
            <a:r>
              <a:rPr lang="es-MX" sz="2800" dirty="0" smtClean="0">
                <a:latin typeface="Arial" pitchFamily="34" charset="0"/>
                <a:cs typeface="Arial" pitchFamily="34" charset="0"/>
              </a:rPr>
              <a:t>Marcha profundamente afectada</a:t>
            </a:r>
            <a:endParaRPr lang="es-ES_tradnl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D:\Escritorio\Imag ML\borrachas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52990"/>
            <a:ext cx="2540000" cy="22860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85800" y="1991380"/>
            <a:ext cx="2384242" cy="523220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s-ES_tradnl" sz="2800" dirty="0">
                <a:latin typeface="Arial" pitchFamily="34" charset="0"/>
                <a:cs typeface="Arial" pitchFamily="34" charset="0"/>
              </a:rPr>
              <a:t>Tercera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Fase </a:t>
            </a:r>
          </a:p>
        </p:txBody>
      </p:sp>
    </p:spTree>
    <p:extLst>
      <p:ext uri="{BB962C8B-B14F-4D97-AF65-F5344CB8AC3E}">
        <p14:creationId xmlns:p14="http://schemas.microsoft.com/office/powerpoint/2010/main" val="22425239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b="1" dirty="0" smtClean="0">
                <a:latin typeface="Georgia" pitchFamily="18" charset="0"/>
              </a:rPr>
              <a:t>FASES DE LA INTOXICACIÓN ALCOHÓLICA AGUDA</a:t>
            </a:r>
            <a:endParaRPr lang="es-ES" b="1" dirty="0">
              <a:latin typeface="Georgia" pitchFamily="18" charset="0"/>
            </a:endParaRPr>
          </a:p>
        </p:txBody>
      </p:sp>
      <p:pic>
        <p:nvPicPr>
          <p:cNvPr id="4098" name="Picture 2" descr="D:\Escritorio\Imag ML\borrachas-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409912"/>
            <a:ext cx="2540000" cy="22860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533400" y="3657600"/>
            <a:ext cx="5638800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narcosis alcanza la totalidad </a:t>
            </a:r>
            <a:r>
              <a:rPr lang="es-MX" sz="2400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S.N.C. </a:t>
            </a:r>
          </a:p>
          <a:p>
            <a:pPr>
              <a:buFont typeface="Wingdings" pitchFamily="2" charset="2"/>
              <a:buChar char="ü"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Sujeto en coma</a:t>
            </a:r>
          </a:p>
          <a:p>
            <a:pPr>
              <a:buFont typeface="Wingdings" pitchFamily="2" charset="2"/>
              <a:buChar char="ü"/>
            </a:pPr>
            <a:r>
              <a:rPr lang="es-MX" sz="2400" dirty="0">
                <a:latin typeface="Arial" pitchFamily="34" charset="0"/>
                <a:cs typeface="Arial" pitchFamily="34" charset="0"/>
              </a:rPr>
              <a:t>Respiración estertorosa</a:t>
            </a:r>
            <a:endParaRPr lang="es-ES_tradnl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85800" y="2362200"/>
            <a:ext cx="2590800" cy="523220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2800" dirty="0" smtClean="0">
                <a:latin typeface="Arial" pitchFamily="34" charset="0"/>
                <a:cs typeface="Arial" pitchFamily="34" charset="0"/>
              </a:rPr>
              <a:t>Cuarta </a:t>
            </a:r>
            <a:r>
              <a:rPr lang="es-MX" sz="2800" dirty="0">
                <a:latin typeface="Arial" pitchFamily="34" charset="0"/>
                <a:cs typeface="Arial" pitchFamily="34" charset="0"/>
              </a:rPr>
              <a:t>Fase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83435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1 Título"/>
          <p:cNvSpPr>
            <a:spLocks noGrp="1"/>
          </p:cNvSpPr>
          <p:nvPr>
            <p:ph type="title"/>
          </p:nvPr>
        </p:nvSpPr>
        <p:spPr>
          <a:xfrm>
            <a:off x="1981200" y="274638"/>
            <a:ext cx="53340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i="1" dirty="0" smtClean="0">
                <a:latin typeface="Georgia" pitchFamily="18" charset="0"/>
              </a:rPr>
              <a:t>OBJETIVOS</a:t>
            </a:r>
            <a:endParaRPr lang="es-ES_tradnl" dirty="0" smtClean="0">
              <a:latin typeface="Georgia" pitchFamily="18" charset="0"/>
            </a:endParaRPr>
          </a:p>
        </p:txBody>
      </p:sp>
      <p:sp>
        <p:nvSpPr>
          <p:cNvPr id="12290" name="2 Marcador de contenido"/>
          <p:cNvSpPr>
            <a:spLocks noGrp="1"/>
          </p:cNvSpPr>
          <p:nvPr>
            <p:ph idx="1"/>
          </p:nvPr>
        </p:nvSpPr>
        <p:spPr>
          <a:xfrm>
            <a:off x="838200" y="1828800"/>
            <a:ext cx="7543800" cy="4297363"/>
          </a:xfr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Establecer las diferencias entre intoxicación y envenenamiento.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Citar algunas diferencias entre toxicomanía y habituación.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Explicar brevemente la absorción y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bio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-transformación de los tóxicos.</a:t>
            </a:r>
          </a:p>
          <a:p>
            <a:pPr lvl="0">
              <a:buFont typeface="Wingdings" pitchFamily="2" charset="2"/>
              <a:buChar char="q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Identificar la simple ingestión de bebida alcohólica y la embriaguez.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Explicar brevemente la metodología de la toma de muestra de sangre y orina para la dosificación de alcohol etílico en el vivo y en el cadáver.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Expresar el cuadro clínico de la intoxicación por metanol.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_tradnl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sz="3600" b="1" dirty="0" smtClean="0">
                <a:latin typeface="Georgia" pitchFamily="18" charset="0"/>
              </a:rPr>
              <a:t>DOSIFICACIÓN DE ETANOL EN EL SUJETO VIVO</a:t>
            </a:r>
            <a:endParaRPr lang="es-ES_tradnl" sz="36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382000" cy="496731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Menos </a:t>
            </a:r>
            <a:r>
              <a:rPr lang="es-MX" dirty="0">
                <a:latin typeface="Arial" pitchFamily="34" charset="0"/>
                <a:cs typeface="Arial" pitchFamily="34" charset="0"/>
              </a:rPr>
              <a:t>de 49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mg%: </a:t>
            </a:r>
            <a:r>
              <a:rPr lang="es-MX" dirty="0">
                <a:latin typeface="Arial" pitchFamily="34" charset="0"/>
                <a:cs typeface="Arial" pitchFamily="34" charset="0"/>
              </a:rPr>
              <a:t>es normal.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50 </a:t>
            </a:r>
            <a:r>
              <a:rPr lang="es-MX" dirty="0">
                <a:latin typeface="Arial" pitchFamily="34" charset="0"/>
                <a:cs typeface="Arial" pitchFamily="34" charset="0"/>
              </a:rPr>
              <a:t>-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latin typeface="Arial" pitchFamily="34" charset="0"/>
                <a:cs typeface="Arial" pitchFamily="34" charset="0"/>
              </a:rPr>
              <a:t>99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mg%: ingestión </a:t>
            </a:r>
            <a:r>
              <a:rPr lang="es-MX" dirty="0">
                <a:latin typeface="Arial" pitchFamily="34" charset="0"/>
                <a:cs typeface="Arial" pitchFamily="34" charset="0"/>
              </a:rPr>
              <a:t>de bebidas alcohólicas, sin estado de embriaguez y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está </a:t>
            </a:r>
            <a:r>
              <a:rPr lang="es-MX" dirty="0">
                <a:latin typeface="Arial" pitchFamily="34" charset="0"/>
                <a:cs typeface="Arial" pitchFamily="34" charset="0"/>
              </a:rPr>
              <a:t>afectada su capacidad para conducir.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s-MX" dirty="0">
                <a:latin typeface="Arial" pitchFamily="34" charset="0"/>
                <a:cs typeface="Arial" pitchFamily="34" charset="0"/>
              </a:rPr>
              <a:t>Entre 100 y 149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mg%:embriaguez </a:t>
            </a:r>
            <a:r>
              <a:rPr lang="es-MX" dirty="0">
                <a:latin typeface="Arial" pitchFamily="34" charset="0"/>
                <a:cs typeface="Arial" pitchFamily="34" charset="0"/>
              </a:rPr>
              <a:t>simple, está afectada la capacidad para conducir y es posible que no se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aprecien </a:t>
            </a:r>
            <a:r>
              <a:rPr lang="es-MX" dirty="0">
                <a:latin typeface="Arial" pitchFamily="34" charset="0"/>
                <a:cs typeface="Arial" pitchFamily="34" charset="0"/>
              </a:rPr>
              <a:t>manifestaciones clínicas.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150 </a:t>
            </a:r>
            <a:r>
              <a:rPr lang="es-MX" dirty="0">
                <a:latin typeface="Arial" pitchFamily="34" charset="0"/>
                <a:cs typeface="Arial" pitchFamily="34" charset="0"/>
              </a:rPr>
              <a:t>o más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mg%: estado </a:t>
            </a:r>
            <a:r>
              <a:rPr lang="es-MX" dirty="0">
                <a:latin typeface="Arial" pitchFamily="34" charset="0"/>
                <a:cs typeface="Arial" pitchFamily="34" charset="0"/>
              </a:rPr>
              <a:t>de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embriaguez </a:t>
            </a:r>
            <a:r>
              <a:rPr lang="es-MX" dirty="0">
                <a:latin typeface="Arial" pitchFamily="34" charset="0"/>
                <a:cs typeface="Arial" pitchFamily="34" charset="0"/>
              </a:rPr>
              <a:t>alcohólica con manifestaciones clínicas evidentes.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s-MX" dirty="0">
                <a:latin typeface="Arial" pitchFamily="34" charset="0"/>
                <a:cs typeface="Arial" pitchFamily="34" charset="0"/>
              </a:rPr>
              <a:t>Cifras por encima de 300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mg% </a:t>
            </a:r>
            <a:r>
              <a:rPr lang="es-MX" dirty="0">
                <a:latin typeface="Arial" pitchFamily="34" charset="0"/>
                <a:cs typeface="Arial" pitchFamily="34" charset="0"/>
              </a:rPr>
              <a:t>puede llegar al coma.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500 mg% </a:t>
            </a:r>
            <a:r>
              <a:rPr lang="es-MX" dirty="0">
                <a:latin typeface="Arial" pitchFamily="34" charset="0"/>
                <a:cs typeface="Arial" pitchFamily="34" charset="0"/>
              </a:rPr>
              <a:t>o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más: muerte </a:t>
            </a:r>
            <a:r>
              <a:rPr lang="es-MX" dirty="0">
                <a:latin typeface="Arial" pitchFamily="34" charset="0"/>
                <a:cs typeface="Arial" pitchFamily="34" charset="0"/>
              </a:rPr>
              <a:t>por alcoholismo agudo.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77113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sz="3600" b="1" dirty="0" smtClean="0">
                <a:latin typeface="Georgia" pitchFamily="18" charset="0"/>
              </a:rPr>
              <a:t>OBTENCIÓN  Y CONSERVACIÓN DE MUESTRAS</a:t>
            </a:r>
            <a:endParaRPr lang="es-ES_tradnl" sz="36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305800" cy="35052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endParaRPr lang="es-MX" dirty="0" smtClean="0"/>
          </a:p>
          <a:p>
            <a:pPr>
              <a:buFont typeface="Wingdings" pitchFamily="2" charset="2"/>
              <a:buChar char="Ø"/>
            </a:pPr>
            <a:r>
              <a:rPr lang="es-MX" sz="3400" dirty="0" smtClean="0">
                <a:latin typeface="Arial" pitchFamily="34" charset="0"/>
                <a:cs typeface="Arial" pitchFamily="34" charset="0"/>
              </a:rPr>
              <a:t>Para tomar muestra  de </a:t>
            </a:r>
            <a:r>
              <a:rPr lang="es-MX" sz="3400" dirty="0">
                <a:latin typeface="Arial" pitchFamily="34" charset="0"/>
                <a:cs typeface="Arial" pitchFamily="34" charset="0"/>
              </a:rPr>
              <a:t>sangre </a:t>
            </a:r>
            <a:r>
              <a:rPr lang="es-MX" sz="3400" dirty="0" smtClean="0">
                <a:latin typeface="Arial" pitchFamily="34" charset="0"/>
                <a:cs typeface="Arial" pitchFamily="34" charset="0"/>
              </a:rPr>
              <a:t>en el sujeto vivo se </a:t>
            </a:r>
            <a:r>
              <a:rPr lang="es-MX" sz="3400" dirty="0">
                <a:latin typeface="Arial" pitchFamily="34" charset="0"/>
                <a:cs typeface="Arial" pitchFamily="34" charset="0"/>
              </a:rPr>
              <a:t>hará punción venosa en la región anterior del </a:t>
            </a:r>
            <a:r>
              <a:rPr lang="es-MX" sz="3400" dirty="0" smtClean="0">
                <a:latin typeface="Arial" pitchFamily="34" charset="0"/>
                <a:cs typeface="Arial" pitchFamily="34" charset="0"/>
              </a:rPr>
              <a:t>antebrazo previa </a:t>
            </a:r>
            <a:r>
              <a:rPr lang="es-MX" sz="3400" dirty="0">
                <a:latin typeface="Arial" pitchFamily="34" charset="0"/>
                <a:cs typeface="Arial" pitchFamily="34" charset="0"/>
              </a:rPr>
              <a:t>desinfección con agua jabonosa y solución antiséptica, se toman de 5 a 10 ml de sangre  y se vierte en un frasco que  contenga anticoagulante sólido y se guarda a una temperatura de 4 grados centígrados.  </a:t>
            </a:r>
            <a:endParaRPr lang="es-MX" sz="3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s-MX" sz="34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MX" sz="3400" dirty="0">
                <a:latin typeface="Arial" pitchFamily="34" charset="0"/>
                <a:cs typeface="Arial" pitchFamily="34" charset="0"/>
              </a:rPr>
              <a:t>el cadáver se </a:t>
            </a:r>
            <a:r>
              <a:rPr lang="es-MX" sz="3400" dirty="0" smtClean="0">
                <a:latin typeface="Arial" pitchFamily="34" charset="0"/>
                <a:cs typeface="Arial" pitchFamily="34" charset="0"/>
              </a:rPr>
              <a:t>realiza </a:t>
            </a:r>
            <a:r>
              <a:rPr lang="es-MX" sz="3400" dirty="0">
                <a:latin typeface="Arial" pitchFamily="34" charset="0"/>
                <a:cs typeface="Arial" pitchFamily="34" charset="0"/>
              </a:rPr>
              <a:t>punción intracardíaca o toma directa de la contenida en el corazón o de los vasos  femorales y conservación en frío</a:t>
            </a:r>
            <a:r>
              <a:rPr lang="es-MX" sz="3400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sz="3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4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sz="3600" b="1" dirty="0" smtClean="0">
                <a:latin typeface="Georgia" pitchFamily="18" charset="0"/>
              </a:rPr>
              <a:t>OBTENCIÓN  Y CONSERVACIÓN DE MUESTRAS</a:t>
            </a:r>
            <a:endParaRPr lang="es-ES_tradnl" sz="36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305800" cy="38100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endParaRPr lang="es-MX" dirty="0" smtClean="0"/>
          </a:p>
          <a:p>
            <a:pPr>
              <a:buFont typeface="Wingdings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Para tomar muestra </a:t>
            </a:r>
            <a:r>
              <a:rPr lang="es-MX" dirty="0">
                <a:latin typeface="Arial" pitchFamily="34" charset="0"/>
                <a:cs typeface="Arial" pitchFamily="34" charset="0"/>
              </a:rPr>
              <a:t>de orina: se le indica al sujeto que orine y se espera 15 ó 30 minutos, procediendo a obtener después de este tiempo la orina a analizar, teniendo así la seguridad de que corresponde a la segregada en el momento de la toma.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MX" dirty="0">
                <a:latin typeface="Arial" pitchFamily="34" charset="0"/>
                <a:cs typeface="Arial" pitchFamily="34" charset="0"/>
              </a:rPr>
              <a:t>El valor alcohólico obtenido puede considerarse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equivalente </a:t>
            </a:r>
            <a:r>
              <a:rPr lang="es-MX" dirty="0">
                <a:latin typeface="Arial" pitchFamily="34" charset="0"/>
                <a:cs typeface="Arial" pitchFamily="34" charset="0"/>
              </a:rPr>
              <a:t>a de la sangre.  Se conserva en 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 refrigeración </a:t>
            </a:r>
            <a:r>
              <a:rPr lang="es-MX" dirty="0">
                <a:latin typeface="Arial" pitchFamily="34" charset="0"/>
                <a:cs typeface="Arial" pitchFamily="34" charset="0"/>
              </a:rPr>
              <a:t>no añadiendo ninguna sustancia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</a:t>
            </a: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117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200" b="1" dirty="0" smtClean="0">
                <a:latin typeface="Georgia" pitchFamily="18" charset="0"/>
                <a:cs typeface="Arial" pitchFamily="34" charset="0"/>
              </a:rPr>
              <a:t>DETERMINACIÓN DE ALCOHOL EN EL AIRE EXPIRADO</a:t>
            </a:r>
            <a:endParaRPr lang="es-ES_tradnl" sz="36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8305800" cy="25908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Tiene un </a:t>
            </a:r>
            <a:r>
              <a:rPr lang="es-MX" dirty="0">
                <a:latin typeface="Arial" pitchFamily="34" charset="0"/>
                <a:cs typeface="Arial" pitchFamily="34" charset="0"/>
              </a:rPr>
              <a:t>valor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relativo.</a:t>
            </a:r>
          </a:p>
          <a:p>
            <a:pPr>
              <a:buFont typeface="Wingdings" pitchFamily="2" charset="2"/>
              <a:buChar char="Ø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Solamente </a:t>
            </a:r>
            <a:r>
              <a:rPr lang="es-MX" dirty="0">
                <a:latin typeface="Arial" pitchFamily="34" charset="0"/>
                <a:cs typeface="Arial" pitchFamily="34" charset="0"/>
              </a:rPr>
              <a:t>nos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orienta </a:t>
            </a:r>
            <a:r>
              <a:rPr lang="es-MX" dirty="0">
                <a:latin typeface="Arial" pitchFamily="34" charset="0"/>
                <a:cs typeface="Arial" pitchFamily="34" charset="0"/>
              </a:rPr>
              <a:t>en el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sentido </a:t>
            </a:r>
            <a:r>
              <a:rPr lang="es-MX" dirty="0">
                <a:latin typeface="Arial" pitchFamily="34" charset="0"/>
                <a:cs typeface="Arial" pitchFamily="34" charset="0"/>
              </a:rPr>
              <a:t>de que existió ingestión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de bebidas alcohólicas por </a:t>
            </a:r>
            <a:r>
              <a:rPr lang="es-MX" dirty="0">
                <a:latin typeface="Arial" pitchFamily="34" charset="0"/>
                <a:cs typeface="Arial" pitchFamily="34" charset="0"/>
              </a:rPr>
              <a:t>el cambio de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coloración que </a:t>
            </a:r>
            <a:r>
              <a:rPr lang="es-MX" dirty="0">
                <a:latin typeface="Arial" pitchFamily="34" charset="0"/>
                <a:cs typeface="Arial" pitchFamily="34" charset="0"/>
              </a:rPr>
              <a:t>se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produce </a:t>
            </a:r>
            <a:r>
              <a:rPr lang="es-MX" dirty="0">
                <a:latin typeface="Arial" pitchFamily="34" charset="0"/>
                <a:cs typeface="Arial" pitchFamily="34" charset="0"/>
              </a:rPr>
              <a:t>en el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mismo</a:t>
            </a:r>
            <a:r>
              <a:rPr lang="es-MX" dirty="0">
                <a:latin typeface="Arial" pitchFamily="34" charset="0"/>
                <a:cs typeface="Arial" pitchFamily="34" charset="0"/>
              </a:rPr>
              <a:t>. 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328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MX" sz="3600" b="1" dirty="0" smtClean="0">
                <a:latin typeface="Georgia" pitchFamily="18" charset="0"/>
              </a:rPr>
              <a:t>INTOXICACIÓN POR METANOL</a:t>
            </a:r>
            <a:endParaRPr lang="es-ES_tradnl" sz="3600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3400" y="1905000"/>
            <a:ext cx="8077200" cy="44196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>
                <a:latin typeface="Arial" pitchFamily="34" charset="0"/>
                <a:cs typeface="Arial" pitchFamily="34" charset="0"/>
              </a:rPr>
              <a:t>El metanol(alcohol metílico o alcohol de madera), es el alcohol más sencillo. A temperatura ambiente se presenta como un líquido ligero (baja densidad), incoloro, inflamable y tóxico que se emplea como anticongelante, disolvente y combustible. </a:t>
            </a:r>
            <a:endParaRPr lang="es-ES_tradnl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dirty="0">
                <a:latin typeface="Arial" pitchFamily="34" charset="0"/>
                <a:cs typeface="Arial" pitchFamily="34" charset="0"/>
              </a:rPr>
              <a:t>dosis tóxica no está bien establecida, pero se cita en la literatura que con 60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cc </a:t>
            </a:r>
            <a:r>
              <a:rPr lang="es-MX" dirty="0">
                <a:latin typeface="Arial" pitchFamily="34" charset="0"/>
                <a:cs typeface="Arial" pitchFamily="34" charset="0"/>
              </a:rPr>
              <a:t>se han producido casos mortales. </a:t>
            </a:r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20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ES" sz="4000" b="1" dirty="0" smtClean="0">
                <a:latin typeface="Georgia" pitchFamily="18" charset="0"/>
                <a:cs typeface="Arial" pitchFamily="34" charset="0"/>
              </a:rPr>
              <a:t>CUADRO CLÍNICO DE LA INTOXICACIÓN POR METANOL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8229600" cy="3916363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Comienza con una sintomatología de embriaguez menos acentuada que la del alcohol etílico: vértigos, cefalea, astenia, somnolencia, nauseas y vómitos, que en ocasiones pueden ser sanguinolentos, y dolor abdominal.  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Al progresar la intoxicación aparece dificultad visual, midriasis pupilar, depresión cardiaca, sudoración, signos de encharcamiento pulmonar, agitación y confusión mental, convulsiones, coma y muerte por parálisis respiratoria.</a:t>
            </a:r>
            <a:endParaRPr lang="es-ES_tradnl" dirty="0" smtClean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06586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5674" y="1417638"/>
            <a:ext cx="8229600" cy="4525963"/>
          </a:xfrm>
        </p:spPr>
        <p:txBody>
          <a:bodyPr/>
          <a:lstStyle/>
          <a:p>
            <a:r>
              <a:rPr lang="es-ES" dirty="0" smtClean="0"/>
              <a:t>Diga cuales son las manifestaciones clínicas de la embriaguez alcohólica teniendo en cuenta las fases.</a:t>
            </a:r>
          </a:p>
          <a:p>
            <a:r>
              <a:rPr lang="es-ES" dirty="0" smtClean="0"/>
              <a:t>Diga el cuadro clínico de la intoxicación </a:t>
            </a:r>
            <a:r>
              <a:rPr lang="es-ES" smtClean="0"/>
              <a:t>por marihuana.</a:t>
            </a:r>
            <a:endParaRPr lang="es-U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4000" b="1" dirty="0" smtClean="0">
                <a:latin typeface="Georgia" pitchFamily="18" charset="0"/>
                <a:cs typeface="Arial" pitchFamily="34" charset="0"/>
              </a:rPr>
              <a:t>Preguntas de control: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05004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1 Título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4008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latin typeface="Georgia" pitchFamily="18" charset="0"/>
              </a:rPr>
              <a:t>BIBLIOGRAFÍA</a:t>
            </a:r>
            <a:endParaRPr lang="es-ES_tradnl" b="1" dirty="0" smtClean="0">
              <a:latin typeface="Georgia" pitchFamily="18" charset="0"/>
            </a:endParaRP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2860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Libro de texto de Medicina Legal de Lancís y Sánchez y col. Pág. 194-215.</a:t>
            </a:r>
            <a:endParaRPr lang="es-ES_tradnl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s-ES_tradn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Fundamentos de Medicina Legal. Ponce Zerquera.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1 Título"/>
          <p:cNvSpPr>
            <a:spLocks noGrp="1"/>
          </p:cNvSpPr>
          <p:nvPr>
            <p:ph type="title"/>
          </p:nvPr>
        </p:nvSpPr>
        <p:spPr>
          <a:xfrm>
            <a:off x="1295400" y="274638"/>
            <a:ext cx="64008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MX" b="1" dirty="0" smtClean="0">
                <a:latin typeface="Georgia" pitchFamily="18" charset="0"/>
              </a:rPr>
              <a:t>TOXICOLOGÍA</a:t>
            </a:r>
            <a:endParaRPr lang="es-ES_tradnl" b="1" dirty="0" smtClean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3086100"/>
            <a:ext cx="7772400" cy="1257300"/>
          </a:xfr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Es la ciencia multidisciplinaria que estudia los tóxicos  y las intoxicaciones. </a:t>
            </a:r>
            <a:endParaRPr lang="es-ES_tradnl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_tradn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s-MX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eorgia" pitchFamily="18" charset="0"/>
              </a:rPr>
              <a:t>EN SU ESTUDIO COMPRENDE: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1981201"/>
            <a:ext cx="7620000" cy="4114800"/>
          </a:xfr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agente tóxico. 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 origen. 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Propiedades. 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Su mecanismo de acción. 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Consecuencia de los efectos lesivos. 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Métodos analíticos cualitativos y cuantitativos. 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Modo de evitar la contaminación ambiental.  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Medidas profilácticas de la intoxicación y tratamiento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_tradnl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698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85800" y="4953000"/>
            <a:ext cx="7872668" cy="10668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MX" b="1" dirty="0" smtClean="0"/>
              <a:t>   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Veneno: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Son aquellas sustancias que tienen capacidad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inherente de producir efectos deletéreos sobre el organismo.</a:t>
            </a:r>
            <a:endParaRPr lang="es-ES_tradnl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61732" y="685800"/>
            <a:ext cx="7872667" cy="769441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Intoxicación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Es el conjunto de trastornos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 daños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que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produce </a:t>
            </a:r>
          </a:p>
          <a:p>
            <a:pPr fontAlgn="auto">
              <a:spcAft>
                <a:spcPts val="0"/>
              </a:spcAft>
              <a:defRPr/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en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el organismo la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presencia de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un Tóxico o Veneno.</a:t>
            </a:r>
            <a:endParaRPr lang="es-ES_tradnl" sz="2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61732" y="2362200"/>
            <a:ext cx="7872668" cy="190821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dirty="0" smtClean="0"/>
              <a:t>       </a:t>
            </a:r>
          </a:p>
          <a:p>
            <a:pPr fontAlgn="auto">
              <a:spcAft>
                <a:spcPts val="0"/>
              </a:spcAft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s-MX" sz="2000" b="1" dirty="0" smtClean="0">
                <a:latin typeface="Arial" pitchFamily="34" charset="0"/>
                <a:cs typeface="Arial" pitchFamily="34" charset="0"/>
              </a:rPr>
              <a:t>Tóxico</a:t>
            </a:r>
            <a:r>
              <a:rPr lang="es-MX" sz="2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Es todo agente químico que ingresado en el organismo </a:t>
            </a:r>
            <a:endParaRPr lang="es-MX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altera elementos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bioquímicos fundamentales para la vida.  </a:t>
            </a:r>
            <a:endParaRPr lang="es-MX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Cualquier sustancia puede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ser lesiva (alimento, medicamento), </a:t>
            </a:r>
            <a:endParaRPr lang="es-MX" sz="2000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   siendo 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 dosis quien </a:t>
            </a:r>
            <a:r>
              <a:rPr lang="es-MX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determina su </a:t>
            </a:r>
            <a:r>
              <a:rPr lang="es-MX" sz="2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lesividad</a:t>
            </a: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_tradnl" sz="20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s-MX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es-ES_tradnl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 smtClean="0">
                <a:latin typeface="Georgia" pitchFamily="18" charset="0"/>
              </a:rPr>
              <a:t>DIFERENCIA ENTRE INTOXICACIÓN Y ENVENENAMIENTO</a:t>
            </a:r>
            <a:endParaRPr lang="es-ES_tradnl" sz="3200" b="1" dirty="0" smtClean="0">
              <a:latin typeface="Georgia" pitchFamily="18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143000" y="2539425"/>
            <a:ext cx="4943982" cy="584775"/>
          </a:xfrm>
          <a:prstGeom prst="rect">
            <a:avLst/>
          </a:prstGeom>
          <a:ln w="5715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 intoxicación es</a:t>
            </a:r>
            <a:r>
              <a:rPr lang="es-MX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casual</a:t>
            </a:r>
            <a:r>
              <a:rPr lang="es-MX" sz="32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75533" y="4139625"/>
            <a:ext cx="5834867" cy="584775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MX" sz="3200" dirty="0" smtClean="0">
                <a:solidFill>
                  <a:schemeClr val="tx1"/>
                </a:solidFill>
              </a:rPr>
              <a:t>El </a:t>
            </a:r>
            <a:r>
              <a:rPr lang="es-MX" sz="3200" dirty="0">
                <a:solidFill>
                  <a:schemeClr val="tx1"/>
                </a:solidFill>
              </a:rPr>
              <a:t>envenenamiento es </a:t>
            </a:r>
            <a:r>
              <a:rPr lang="es-MX" sz="3200" b="1" i="1" dirty="0">
                <a:solidFill>
                  <a:schemeClr val="tx1"/>
                </a:solidFill>
              </a:rPr>
              <a:t>intencional</a:t>
            </a:r>
            <a:endParaRPr lang="es-ES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962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MX" sz="4000" b="1" dirty="0" smtClean="0">
                <a:latin typeface="Georgia" pitchFamily="18" charset="0"/>
              </a:rPr>
              <a:t/>
            </a:r>
            <a:br>
              <a:rPr lang="es-MX" sz="4000" b="1" dirty="0" smtClean="0">
                <a:latin typeface="Georgia" pitchFamily="18" charset="0"/>
              </a:rPr>
            </a:br>
            <a:r>
              <a:rPr lang="es-MX" sz="3600" b="1" dirty="0" smtClean="0">
                <a:latin typeface="Georgia" pitchFamily="18" charset="0"/>
              </a:rPr>
              <a:t>CLASIFICACIÓN DE LOS TÓXICOS</a:t>
            </a:r>
            <a:r>
              <a:rPr lang="es-ES_tradnl" sz="3600" dirty="0" smtClean="0"/>
              <a:t/>
            </a:r>
            <a:br>
              <a:rPr lang="es-ES_tradnl" sz="3600" dirty="0" smtClean="0"/>
            </a:br>
            <a:endParaRPr lang="es-ES_tradnl" sz="3600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98500" y="2057400"/>
            <a:ext cx="7747000" cy="4419600"/>
          </a:xfr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Gaseosos. </a:t>
            </a:r>
            <a:endParaRPr lang="es-ES_tradnl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Volátiles (capaces de destilar arrastrados por   una corriente de vapor de agua).</a:t>
            </a:r>
            <a:endParaRPr lang="es-ES_tradnl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Orgánicos.</a:t>
            </a:r>
            <a:endParaRPr lang="es-ES_tradnl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Minerales.</a:t>
            </a:r>
            <a:endParaRPr lang="es-ES_tradnl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Otros que requieren procedimientos especiales de investigación que no pueden ser</a:t>
            </a:r>
            <a:r>
              <a:rPr lang="es-ES_tradn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incluidos en los grupos precedentes.</a:t>
            </a:r>
            <a:endParaRPr lang="es-ES_tradnl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s-ES_tradnl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10400" cy="1143000"/>
          </a:xfr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s-MX" b="1" dirty="0" smtClean="0">
                <a:latin typeface="Georgia" pitchFamily="18" charset="0"/>
              </a:rPr>
              <a:t>ABSORCIÓN Y BIOTRANSFORMACIÓN</a:t>
            </a:r>
            <a:endParaRPr lang="es-ES" b="1" dirty="0">
              <a:latin typeface="Georgi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1600200"/>
          </a:xfr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 respuesta del organismo a los tóxicos depende de la concentración de estos en el lugar selectivo donde ejercen su acción.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590800" y="4191000"/>
            <a:ext cx="3200400" cy="1815882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Absorción</a:t>
            </a: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Distribución</a:t>
            </a:r>
            <a:endParaRPr lang="es-MX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Transformación</a:t>
            </a:r>
            <a:endParaRPr lang="es-MX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s-MX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Eliminación</a:t>
            </a:r>
            <a:r>
              <a:rPr lang="es-MX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_tradnl" sz="2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9860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1629</Words>
  <Application>Microsoft Office PowerPoint</Application>
  <PresentationFormat>Presentación en pantalla (4:3)</PresentationFormat>
  <Paragraphs>203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2" baseType="lpstr">
      <vt:lpstr>Arial</vt:lpstr>
      <vt:lpstr>Calibri</vt:lpstr>
      <vt:lpstr>Georgia</vt:lpstr>
      <vt:lpstr>Wingdings</vt:lpstr>
      <vt:lpstr>Tema de Office</vt:lpstr>
      <vt:lpstr>TOXICOLOGÍA FORENSE </vt:lpstr>
      <vt:lpstr>SUMARIO</vt:lpstr>
      <vt:lpstr>OBJETIVOS</vt:lpstr>
      <vt:lpstr>TOXICOLOGÍA</vt:lpstr>
      <vt:lpstr>EN SU ESTUDIO COMPRENDE:</vt:lpstr>
      <vt:lpstr>Presentación de PowerPoint</vt:lpstr>
      <vt:lpstr>DIFERENCIA ENTRE INTOXICACIÓN Y ENVENENAMIENTO</vt:lpstr>
      <vt:lpstr> CLASIFICACIÓN DE LOS TÓXICOS </vt:lpstr>
      <vt:lpstr>ABSORCIÓN Y BIOTRANSFORMACIÓN</vt:lpstr>
      <vt:lpstr>VÍAS DE ABSORCIÓN</vt:lpstr>
      <vt:lpstr>BIOTRANSFORMACIÓN</vt:lpstr>
      <vt:lpstr>ETIOLOGÍA MÉDICO-LEGAL</vt:lpstr>
      <vt:lpstr>TOXICOMANÍA Y HABITUACIÓN</vt:lpstr>
      <vt:lpstr> SÍNDROME DE ABSTINENCIA. </vt:lpstr>
      <vt:lpstr>CONVENCIÓN ÚNICA SOBRE ESTUPEFACIENTES</vt:lpstr>
      <vt:lpstr>ESTUPEFACIENTE</vt:lpstr>
      <vt:lpstr>MARIHUANA</vt:lpstr>
      <vt:lpstr>MARIHUANA</vt:lpstr>
      <vt:lpstr>PLAGUICIDAS</vt:lpstr>
      <vt:lpstr>PLAGUICIDAS</vt:lpstr>
      <vt:lpstr>ETANOL</vt:lpstr>
      <vt:lpstr>INTOXICACIÓN ALCOHÓLICA  O ALCOHOLISMO</vt:lpstr>
      <vt:lpstr>FACTORES DE LOS QUE DEPENDE LA INTOXICACIÓN ALCOHÓLICA</vt:lpstr>
      <vt:lpstr>DIAGNÓSTICO </vt:lpstr>
      <vt:lpstr>CONCLUSIONES DIAGNÓSTICAS</vt:lpstr>
      <vt:lpstr>FASES DE LA INTOXICACIÓN ALCOHÓLICA AGUDA</vt:lpstr>
      <vt:lpstr>FASES DE LA INTOXICACIÓN ALCOHÓLICA AGUDA</vt:lpstr>
      <vt:lpstr>FASES DE LA INTOXICACIÓN ALCOHÓLICA AGUDA</vt:lpstr>
      <vt:lpstr>FASES DE LA INTOXICACIÓN ALCOHÓLICA AGUDA</vt:lpstr>
      <vt:lpstr>DOSIFICACIÓN DE ETANOL EN EL SUJETO VIVO</vt:lpstr>
      <vt:lpstr>OBTENCIÓN  Y CONSERVACIÓN DE MUESTRAS</vt:lpstr>
      <vt:lpstr>OBTENCIÓN  Y CONSERVACIÓN DE MUESTRAS</vt:lpstr>
      <vt:lpstr>DETERMINACIÓN DE ALCOHOL EN EL AIRE EXPIRADO</vt:lpstr>
      <vt:lpstr>INTOXICACIÓN POR METANOL</vt:lpstr>
      <vt:lpstr>CUADRO CLÍNICO DE LA INTOXICACIÓN POR METANOL</vt:lpstr>
      <vt:lpstr>Preguntas de control: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TOXICOLOGIA FORENSE I. </dc:title>
  <dc:creator>Carlos</dc:creator>
  <cp:lastModifiedBy>Casa</cp:lastModifiedBy>
  <cp:revision>135</cp:revision>
  <dcterms:created xsi:type="dcterms:W3CDTF">2013-02-09T20:22:18Z</dcterms:created>
  <dcterms:modified xsi:type="dcterms:W3CDTF">2023-04-25T13:28:47Z</dcterms:modified>
</cp:coreProperties>
</file>