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345" r:id="rId8"/>
    <p:sldId id="264" r:id="rId9"/>
    <p:sldId id="265" r:id="rId10"/>
    <p:sldId id="266" r:id="rId11"/>
    <p:sldId id="344" r:id="rId12"/>
    <p:sldId id="270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E7A0-4769-4D2D-8829-4FAB9E1037A0}" type="datetimeFigureOut">
              <a:rPr lang="es-ES" smtClean="0"/>
              <a:pPr/>
              <a:t>25/04/2023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47CD-DB13-4262-A9C8-8BD6F5ED938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41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E7A0-4769-4D2D-8829-4FAB9E1037A0}" type="datetimeFigureOut">
              <a:rPr lang="es-ES" smtClean="0"/>
              <a:pPr/>
              <a:t>25/04/2023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47CD-DB13-4262-A9C8-8BD6F5ED938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8036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E7A0-4769-4D2D-8829-4FAB9E1037A0}" type="datetimeFigureOut">
              <a:rPr lang="es-ES" smtClean="0"/>
              <a:pPr/>
              <a:t>25/04/2023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47CD-DB13-4262-A9C8-8BD6F5ED938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65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E7A0-4769-4D2D-8829-4FAB9E1037A0}" type="datetimeFigureOut">
              <a:rPr lang="es-ES" smtClean="0"/>
              <a:pPr/>
              <a:t>25/04/2023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47CD-DB13-4262-A9C8-8BD6F5ED938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427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E7A0-4769-4D2D-8829-4FAB9E1037A0}" type="datetimeFigureOut">
              <a:rPr lang="es-ES" smtClean="0"/>
              <a:pPr/>
              <a:t>25/04/2023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47CD-DB13-4262-A9C8-8BD6F5ED938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591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E7A0-4769-4D2D-8829-4FAB9E1037A0}" type="datetimeFigureOut">
              <a:rPr lang="es-ES" smtClean="0"/>
              <a:pPr/>
              <a:t>25/04/2023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47CD-DB13-4262-A9C8-8BD6F5ED938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964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E7A0-4769-4D2D-8829-4FAB9E1037A0}" type="datetimeFigureOut">
              <a:rPr lang="es-ES" smtClean="0"/>
              <a:pPr/>
              <a:t>25/04/2023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47CD-DB13-4262-A9C8-8BD6F5ED938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259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E7A0-4769-4D2D-8829-4FAB9E1037A0}" type="datetimeFigureOut">
              <a:rPr lang="es-ES" smtClean="0"/>
              <a:pPr/>
              <a:t>25/04/2023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47CD-DB13-4262-A9C8-8BD6F5ED938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295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E7A0-4769-4D2D-8829-4FAB9E1037A0}" type="datetimeFigureOut">
              <a:rPr lang="es-ES" smtClean="0"/>
              <a:pPr/>
              <a:t>25/04/2023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47CD-DB13-4262-A9C8-8BD6F5ED938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16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E7A0-4769-4D2D-8829-4FAB9E1037A0}" type="datetimeFigureOut">
              <a:rPr lang="es-ES" smtClean="0"/>
              <a:pPr/>
              <a:t>25/04/2023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47CD-DB13-4262-A9C8-8BD6F5ED938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3995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E7A0-4769-4D2D-8829-4FAB9E1037A0}" type="datetimeFigureOut">
              <a:rPr lang="es-ES" smtClean="0"/>
              <a:pPr/>
              <a:t>25/04/2023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47CD-DB13-4262-A9C8-8BD6F5ED938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980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7E7A0-4769-4D2D-8829-4FAB9E1037A0}" type="datetimeFigureOut">
              <a:rPr lang="es-ES" smtClean="0"/>
              <a:pPr/>
              <a:t>25/04/2023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347CD-DB13-4262-A9C8-8BD6F5ED938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16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71600" y="3471174"/>
            <a:ext cx="6728792" cy="1397985"/>
          </a:xfrm>
          <a:solidFill>
            <a:schemeClr val="tx2">
              <a:lumMod val="40000"/>
              <a:lumOff val="60000"/>
            </a:schemeClr>
          </a:solidFill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b="1" dirty="0" smtClean="0">
                <a:latin typeface="Georgia" pitchFamily="18" charset="0"/>
              </a:rPr>
              <a:t>CERTIFICADO DE DEFUNCIÓN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33867" y="1764105"/>
            <a:ext cx="4166525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3200" b="1" dirty="0" smtClean="0">
                <a:latin typeface="Georgia" pitchFamily="18" charset="0"/>
              </a:rPr>
              <a:t>MEDICINA LEGAL</a:t>
            </a:r>
            <a:endParaRPr lang="es-ES" sz="3200" b="1" dirty="0">
              <a:latin typeface="Georgia" pitchFamily="18" charset="0"/>
            </a:endParaRPr>
          </a:p>
        </p:txBody>
      </p:sp>
      <p:pic>
        <p:nvPicPr>
          <p:cNvPr id="5" name="Picture 2" descr="D:\Escritorio\LOGO_ML_POSITIVO (1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1" t="18774" r="5255" b="11974"/>
          <a:stretch/>
        </p:blipFill>
        <p:spPr bwMode="auto">
          <a:xfrm>
            <a:off x="899592" y="900009"/>
            <a:ext cx="2232248" cy="17281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754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435280" cy="3168352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Ejemplo 3:</a:t>
            </a:r>
          </a:p>
          <a:p>
            <a:pPr marL="0" indent="0">
              <a:buNone/>
            </a:pPr>
            <a:r>
              <a:rPr lang="es-ES" dirty="0" smtClean="0"/>
              <a:t>a)Infarto </a:t>
            </a:r>
            <a:r>
              <a:rPr lang="es-ES" dirty="0"/>
              <a:t>Agudo del Miocardio.-                                     3 días</a:t>
            </a:r>
            <a:endParaRPr lang="es-MX" dirty="0"/>
          </a:p>
          <a:p>
            <a:pPr marL="0" indent="0">
              <a:buNone/>
            </a:pPr>
            <a:r>
              <a:rPr lang="es-ES" dirty="0" smtClean="0"/>
              <a:t>b)</a:t>
            </a:r>
            <a:r>
              <a:rPr lang="es-ES" dirty="0" err="1" smtClean="0"/>
              <a:t>Coronarioesclerosis</a:t>
            </a:r>
            <a:r>
              <a:rPr lang="es-ES" dirty="0"/>
              <a:t>.-                                                    2 años</a:t>
            </a:r>
            <a:endParaRPr lang="es-MX" dirty="0"/>
          </a:p>
          <a:p>
            <a:pPr marL="0" indent="0">
              <a:buNone/>
            </a:pPr>
            <a:r>
              <a:rPr lang="es-ES" dirty="0" smtClean="0"/>
              <a:t>c) </a:t>
            </a:r>
            <a:r>
              <a:rPr lang="es-ES" dirty="0"/>
              <a:t>Ateroesclerosis generalizada.-                                      2 años</a:t>
            </a:r>
            <a:endParaRPr lang="es-MX" dirty="0"/>
          </a:p>
          <a:p>
            <a:pPr marL="0" indent="0">
              <a:buNone/>
            </a:pPr>
            <a:r>
              <a:rPr lang="es-ES" dirty="0"/>
              <a:t> </a:t>
            </a:r>
            <a:endParaRPr lang="es-MX" dirty="0"/>
          </a:p>
          <a:p>
            <a:pPr marL="0" indent="0">
              <a:buNone/>
            </a:pPr>
            <a:endParaRPr lang="es-ES_tradnl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01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7427168" cy="4525963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Paciente femenina, 89 años de edad con antecedentes de Cardiopatía isquémica hace 15 años controlada, Bronquiectasia  hace 5 años con tratamiento según protocolo, diagnosticada con Enfermedad de Alzheimer hace tres años lo que la llevo a un estado postración crónica que comenzó con un cuadro infeccioso diagnosticándole una </a:t>
            </a:r>
            <a:r>
              <a:rPr lang="es-ES" smtClean="0"/>
              <a:t>Bronconeumonía extrahospitalaria </a:t>
            </a:r>
            <a:r>
              <a:rPr lang="es-ES" dirty="0" smtClean="0"/>
              <a:t>a germen no precisado haciendo una parada cardiorrespiratoria a los 4 días después del diagnóstico declarándose fallecido. </a:t>
            </a:r>
          </a:p>
          <a:p>
            <a:pPr marL="0" indent="0">
              <a:buNone/>
            </a:pPr>
            <a:r>
              <a:rPr lang="es-ES" dirty="0" smtClean="0"/>
              <a:t>      Diga el cronopatograma en este caso.</a:t>
            </a:r>
            <a:endParaRPr lang="es-U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b="1" dirty="0" smtClean="0">
                <a:latin typeface="Georgia" pitchFamily="18" charset="0"/>
              </a:rPr>
              <a:t>Preguntas de control:</a:t>
            </a:r>
            <a:endParaRPr lang="es-ES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289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264696" cy="1143000"/>
          </a:xfr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latin typeface="Georgia" pitchFamily="18" charset="0"/>
              </a:rPr>
              <a:t>BIBLIOGRAFÍA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91469"/>
            <a:ext cx="8229600" cy="2005683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Libro de texto: </a:t>
            </a:r>
            <a:r>
              <a:rPr lang="es-MX" dirty="0" err="1">
                <a:latin typeface="Arial" pitchFamily="34" charset="0"/>
                <a:cs typeface="Arial" pitchFamily="34" charset="0"/>
              </a:rPr>
              <a:t>Lancis</a:t>
            </a:r>
            <a:r>
              <a:rPr lang="es-MX" dirty="0">
                <a:latin typeface="Arial" pitchFamily="34" charset="0"/>
                <a:cs typeface="Arial" pitchFamily="34" charset="0"/>
              </a:rPr>
              <a:t> y Sánchez F. y Col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 Capitulo 13 Documentos Legales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Páginas: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218-228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endParaRPr 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2954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274638"/>
            <a:ext cx="5400600" cy="850106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latin typeface="Georgia" pitchFamily="18" charset="0"/>
              </a:rPr>
              <a:t>SUMARIO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s-ES" dirty="0"/>
              <a:t>Certificado de defunción  de 28 días o más.</a:t>
            </a:r>
          </a:p>
        </p:txBody>
      </p:sp>
    </p:spTree>
    <p:extLst>
      <p:ext uri="{BB962C8B-B14F-4D97-AF65-F5344CB8AC3E}">
        <p14:creationId xmlns:p14="http://schemas.microsoft.com/office/powerpoint/2010/main" val="3175248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63688" y="274638"/>
            <a:ext cx="5472608" cy="1143000"/>
          </a:xfr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latin typeface="Georgia" pitchFamily="18" charset="0"/>
              </a:rPr>
              <a:t>OBJETIVOS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0480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es-MX" dirty="0"/>
              <a:t>Exponer cuáles son las condiciones para llenar un Certificado de defunción.</a:t>
            </a:r>
          </a:p>
          <a:p>
            <a:pPr lvl="0"/>
            <a:r>
              <a:rPr lang="es-MX" dirty="0"/>
              <a:t>Elaborar causas de muerte ante diferentes situaciones, tanto en las muertes violentas como en las naturales.</a:t>
            </a:r>
          </a:p>
          <a:p>
            <a:pPr>
              <a:buFont typeface="Wingdings" pitchFamily="2" charset="2"/>
              <a:buChar char="ü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8707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52128"/>
          </a:xfr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s-MX" sz="3600" b="1" dirty="0" smtClean="0">
                <a:latin typeface="Georgia" pitchFamily="18" charset="0"/>
              </a:rPr>
              <a:t>Certificado de defunción de más de 28 días </a:t>
            </a:r>
            <a:endParaRPr lang="es-ES_tradnl" sz="3600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2492896"/>
            <a:ext cx="7560840" cy="3312368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/>
              <a:t> </a:t>
            </a:r>
            <a:r>
              <a:rPr lang="es-ES" dirty="0"/>
              <a:t>D</a:t>
            </a:r>
            <a:r>
              <a:rPr lang="es-ES" dirty="0" smtClean="0"/>
              <a:t>ebe </a:t>
            </a:r>
            <a:r>
              <a:rPr lang="es-ES" dirty="0"/>
              <a:t>ser llenado con letra clara y legible, preferentemente de molde con tinta azul o </a:t>
            </a:r>
            <a:r>
              <a:rPr lang="es-ES" dirty="0" smtClean="0"/>
              <a:t>negra.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ES" dirty="0"/>
              <a:t>N</a:t>
            </a:r>
            <a:r>
              <a:rPr lang="es-ES" dirty="0" smtClean="0"/>
              <a:t>o </a:t>
            </a:r>
            <a:r>
              <a:rPr lang="es-ES" dirty="0"/>
              <a:t>admitiéndose borrones ni tachaduras por lo que en caso de error hay que </a:t>
            </a:r>
            <a:r>
              <a:rPr lang="es-ES" dirty="0" smtClean="0"/>
              <a:t>repetirlo.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ES" dirty="0"/>
              <a:t>C</a:t>
            </a:r>
            <a:r>
              <a:rPr lang="es-ES" dirty="0" smtClean="0"/>
              <a:t>uando </a:t>
            </a:r>
            <a:r>
              <a:rPr lang="es-ES" dirty="0"/>
              <a:t>no contemos con un dato en ese espacio se pone: se desconoce, si ignora o no </a:t>
            </a:r>
            <a:r>
              <a:rPr lang="es-ES" dirty="0" smtClean="0"/>
              <a:t>consta.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MX" dirty="0"/>
              <a:t>No emplee abreviaturas o siglas, excepto SIDA, EPOC y AVE agregando a este la patogenia </a:t>
            </a:r>
            <a:r>
              <a:rPr lang="es-MX" dirty="0" err="1"/>
              <a:t>trombótica</a:t>
            </a:r>
            <a:r>
              <a:rPr lang="es-MX" dirty="0"/>
              <a:t>, hemorrágica o </a:t>
            </a:r>
            <a:r>
              <a:rPr lang="es-MX" dirty="0" err="1"/>
              <a:t>embólica</a:t>
            </a:r>
            <a:r>
              <a:rPr lang="es-MX" dirty="0"/>
              <a:t>.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378699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548680"/>
            <a:ext cx="6563072" cy="936104"/>
          </a:xfr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s-MX" sz="3200" b="1" dirty="0" smtClean="0">
                <a:latin typeface="Georgia" pitchFamily="18" charset="0"/>
              </a:rPr>
              <a:t/>
            </a:r>
            <a:br>
              <a:rPr lang="es-MX" sz="3200" b="1" dirty="0" smtClean="0">
                <a:latin typeface="Georgia" pitchFamily="18" charset="0"/>
              </a:rPr>
            </a:br>
            <a:r>
              <a:rPr lang="es-ES" sz="3200" b="1" dirty="0" smtClean="0">
                <a:latin typeface="Georgia" pitchFamily="18" charset="0"/>
              </a:rPr>
              <a:t>Causas de la muerte</a:t>
            </a:r>
            <a:endParaRPr lang="es-ES" sz="3200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844824"/>
            <a:ext cx="7776864" cy="4680520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64008" indent="0" fontAlgn="auto">
              <a:spcAft>
                <a:spcPts val="0"/>
              </a:spcAft>
              <a:buNone/>
              <a:defRPr/>
            </a:pPr>
            <a:r>
              <a:rPr lang="es-MX" dirty="0" smtClean="0"/>
              <a:t>- En la parte I debe indicarse la sucesión de causa y efectos que condujeron al fallecimiento,</a:t>
            </a:r>
            <a:r>
              <a:rPr lang="es-ES" dirty="0"/>
              <a:t> para lo cual esta dividida en los incisos a), b), c) y d)</a:t>
            </a:r>
            <a:endParaRPr lang="es-MX" dirty="0" smtClean="0"/>
          </a:p>
          <a:p>
            <a:pPr marL="578358" indent="-514350" fontAlgn="auto">
              <a:spcAft>
                <a:spcPts val="0"/>
              </a:spcAft>
              <a:buAutoNum type="alphaLcParenR"/>
              <a:defRPr/>
            </a:pPr>
            <a:r>
              <a:rPr lang="es-ES" dirty="0" smtClean="0"/>
              <a:t>Será la causa directa</a:t>
            </a:r>
          </a:p>
          <a:p>
            <a:pPr marL="578358" indent="-514350" fontAlgn="auto">
              <a:spcAft>
                <a:spcPts val="0"/>
              </a:spcAft>
              <a:buAutoNum type="alphaLcParenR"/>
              <a:defRPr/>
            </a:pPr>
            <a:r>
              <a:rPr lang="es-ES" dirty="0" smtClean="0"/>
              <a:t>Y c) las causas intermedias que antecedieron a la causa directa a).</a:t>
            </a:r>
            <a:endParaRPr lang="es-ES_tradnl" dirty="0"/>
          </a:p>
          <a:p>
            <a:pPr marL="64008" indent="0" fontAlgn="auto">
              <a:spcAft>
                <a:spcPts val="0"/>
              </a:spcAft>
              <a:buNone/>
              <a:defRPr/>
            </a:pPr>
            <a:r>
              <a:rPr lang="es-ES" dirty="0" smtClean="0"/>
              <a:t>d) La causa básica de la defunción.</a:t>
            </a:r>
          </a:p>
          <a:p>
            <a:pPr marL="64008" indent="0">
              <a:buNone/>
              <a:defRPr/>
            </a:pPr>
            <a:r>
              <a:rPr lang="es-MX" dirty="0" smtClean="0"/>
              <a:t>-En la parte </a:t>
            </a:r>
            <a:r>
              <a:rPr lang="es-MX" dirty="0"/>
              <a:t>II se utilizará cuando el médico considere que existieron otras condiciones que contribuyeron en grado considerable al fallecimiento y </a:t>
            </a:r>
            <a:r>
              <a:rPr lang="es-MX" b="1" dirty="0"/>
              <a:t>que no estuvieron racionadas directamente con la causa que la produjo </a:t>
            </a:r>
            <a:r>
              <a:rPr lang="es-MX" dirty="0" smtClean="0"/>
              <a:t>(entiéndase </a:t>
            </a:r>
            <a:r>
              <a:rPr lang="es-MX" dirty="0"/>
              <a:t>directamente que no haya una relación clara de causa-efecto entre ellas</a:t>
            </a:r>
            <a:r>
              <a:rPr lang="es-MX" dirty="0" smtClean="0"/>
              <a:t>).</a:t>
            </a:r>
            <a:endParaRPr lang="es-MX" dirty="0"/>
          </a:p>
          <a:p>
            <a:pPr marL="64008" indent="0" fontAlgn="auto">
              <a:spcAft>
                <a:spcPts val="0"/>
              </a:spcAft>
              <a:buNone/>
              <a:defRPr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208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3993307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/>
              <a:t>Existe además un grupo de signos o estados mal definidos que no pueden ser puestos como causa de muerte, Ej.: caquexia, senilidad, palidez cutánea mucosa, muerte súbita, </a:t>
            </a:r>
            <a:r>
              <a:rPr lang="es-ES" dirty="0" err="1"/>
              <a:t>encamamiento</a:t>
            </a:r>
            <a:r>
              <a:rPr lang="es-ES" dirty="0"/>
              <a:t>, postración, fallo de bomba, etc.</a:t>
            </a:r>
            <a:endParaRPr lang="es-MX" dirty="0"/>
          </a:p>
          <a:p>
            <a:pPr marL="0" indent="0">
              <a:buNone/>
            </a:pPr>
            <a:r>
              <a:rPr lang="es-ES" dirty="0"/>
              <a:t> </a:t>
            </a:r>
            <a:endParaRPr lang="es-MX" dirty="0"/>
          </a:p>
          <a:p>
            <a:pPr marL="521208" indent="-45720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6903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408"/>
          <a:stretch/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13617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147248" cy="1084982"/>
          </a:xfr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b="1" dirty="0" smtClean="0"/>
              <a:t>Ejemplos </a:t>
            </a:r>
            <a:r>
              <a:rPr lang="es-ES" sz="3200" b="1" dirty="0"/>
              <a:t>de certificados con causas de muertes correctas:</a:t>
            </a:r>
            <a:r>
              <a:rPr lang="es-MX" sz="3200" b="1" dirty="0"/>
              <a:t/>
            </a:r>
            <a:br>
              <a:rPr lang="es-MX" sz="3200" b="1" dirty="0"/>
            </a:br>
            <a:r>
              <a:rPr lang="es-ES" sz="3200" dirty="0"/>
              <a:t> </a:t>
            </a:r>
            <a:endParaRPr lang="es-MX" sz="3200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2060849"/>
            <a:ext cx="7992888" cy="3888432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dirty="0"/>
              <a:t>Ejemplo 1</a:t>
            </a:r>
            <a:r>
              <a:rPr lang="es-ES" dirty="0" smtClean="0"/>
              <a:t>: </a:t>
            </a:r>
          </a:p>
          <a:p>
            <a:pPr marL="0" indent="0">
              <a:buNone/>
            </a:pPr>
            <a:r>
              <a:rPr lang="es-ES" dirty="0" smtClean="0"/>
              <a:t>I.</a:t>
            </a:r>
          </a:p>
          <a:p>
            <a:pPr marL="0" indent="0">
              <a:buNone/>
            </a:pPr>
            <a:r>
              <a:rPr lang="es-ES" dirty="0" smtClean="0"/>
              <a:t> </a:t>
            </a:r>
            <a:r>
              <a:rPr lang="es-ES" dirty="0"/>
              <a:t>a) Edema Agudo del Pulmón                                 minutos</a:t>
            </a:r>
            <a:endParaRPr lang="es-MX" dirty="0"/>
          </a:p>
          <a:p>
            <a:pPr marL="0" indent="0">
              <a:buNone/>
            </a:pPr>
            <a:r>
              <a:rPr lang="es-ES" dirty="0"/>
              <a:t>   b) Infarto Agudo del Miocardio                            24 horas</a:t>
            </a:r>
            <a:endParaRPr lang="es-MX" dirty="0"/>
          </a:p>
          <a:p>
            <a:pPr marL="0" indent="0">
              <a:buNone/>
            </a:pPr>
            <a:r>
              <a:rPr lang="es-ES" dirty="0"/>
              <a:t>   c) Cardiopatía Isquémica arteriosclerótica           10 años</a:t>
            </a:r>
            <a:endParaRPr lang="es-MX" dirty="0"/>
          </a:p>
          <a:p>
            <a:pPr marL="0" indent="0">
              <a:buNone/>
            </a:pPr>
            <a:r>
              <a:rPr lang="es-ES" dirty="0"/>
              <a:t>   d) Hipertensión Arterial Esencial Severa.              15 años</a:t>
            </a:r>
            <a:endParaRPr lang="es-MX" dirty="0"/>
          </a:p>
          <a:p>
            <a:pPr marL="0" indent="0">
              <a:buNone/>
            </a:pPr>
            <a:r>
              <a:rPr lang="es-ES" dirty="0"/>
              <a:t> </a:t>
            </a:r>
            <a:endParaRPr lang="es-MX" dirty="0"/>
          </a:p>
          <a:p>
            <a:pPr marL="0" indent="0">
              <a:buNone/>
            </a:pPr>
            <a:r>
              <a:rPr lang="es-ES" dirty="0"/>
              <a:t>II.  Diabetes Mellitus del adulto                               20 años</a:t>
            </a:r>
            <a:endParaRPr lang="es-MX" dirty="0"/>
          </a:p>
          <a:p>
            <a:pPr marL="0" indent="0">
              <a:buNone/>
            </a:pPr>
            <a:endParaRPr lang="es-MX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5581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  <a:ln w="53975" cmpd="sng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s-ES" dirty="0" smtClean="0"/>
              <a:t>Ejemplo 2:</a:t>
            </a:r>
          </a:p>
          <a:p>
            <a:pPr marL="0" indent="0">
              <a:buNone/>
            </a:pPr>
            <a:r>
              <a:rPr lang="es-ES" dirty="0"/>
              <a:t>I. </a:t>
            </a:r>
            <a:endParaRPr lang="es-ES" sz="2400" dirty="0" smtClean="0"/>
          </a:p>
          <a:p>
            <a:pPr marL="514350" indent="-514350">
              <a:buAutoNum type="alphaLcParenR"/>
            </a:pPr>
            <a:r>
              <a:rPr lang="es-ES" sz="2400" dirty="0" smtClean="0"/>
              <a:t>Bronconeumonía </a:t>
            </a:r>
            <a:r>
              <a:rPr lang="es-ES" sz="2400" dirty="0"/>
              <a:t>bacteriana.                                  7 </a:t>
            </a:r>
            <a:r>
              <a:rPr lang="es-ES" sz="2400" dirty="0" smtClean="0"/>
              <a:t>días</a:t>
            </a:r>
            <a:endParaRPr lang="es-MX" sz="2400" dirty="0" smtClean="0"/>
          </a:p>
          <a:p>
            <a:pPr marL="514350" indent="-514350">
              <a:buAutoNum type="alphaLcParenR"/>
            </a:pPr>
            <a:r>
              <a:rPr lang="es-ES" sz="2400" dirty="0" smtClean="0"/>
              <a:t>Metástasis </a:t>
            </a:r>
            <a:r>
              <a:rPr lang="es-ES" sz="2400" dirty="0"/>
              <a:t>pulmonares múltiples                           3 </a:t>
            </a:r>
            <a:r>
              <a:rPr lang="es-ES" sz="2400" dirty="0" smtClean="0"/>
              <a:t>meses</a:t>
            </a:r>
            <a:r>
              <a:rPr lang="es-MX" sz="2400" dirty="0" smtClean="0"/>
              <a:t>.</a:t>
            </a:r>
          </a:p>
          <a:p>
            <a:pPr marL="514350" indent="-514350">
              <a:buFont typeface="Arial" pitchFamily="34" charset="0"/>
              <a:buAutoNum type="alphaLcParenR"/>
            </a:pPr>
            <a:r>
              <a:rPr lang="es-ES" sz="2400" dirty="0" smtClean="0"/>
              <a:t>Adenocarcinoma </a:t>
            </a:r>
            <a:r>
              <a:rPr lang="es-ES" sz="2400" dirty="0"/>
              <a:t>de cuadrante superior </a:t>
            </a:r>
            <a:r>
              <a:rPr lang="es-ES" sz="2400" dirty="0" smtClean="0"/>
              <a:t>de  mama  </a:t>
            </a:r>
            <a:r>
              <a:rPr lang="es-ES" sz="2400" dirty="0"/>
              <a:t>2 años</a:t>
            </a:r>
            <a:endParaRPr lang="es-MX" sz="2400" dirty="0"/>
          </a:p>
          <a:p>
            <a:pPr marL="0" indent="0">
              <a:buNone/>
            </a:pPr>
            <a:r>
              <a:rPr lang="es-ES" sz="2400" dirty="0" smtClean="0"/>
              <a:t>derecha</a:t>
            </a:r>
            <a:r>
              <a:rPr lang="es-ES" sz="2400" dirty="0"/>
              <a:t>. </a:t>
            </a:r>
            <a:endParaRPr lang="es-MX" sz="24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232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1324</TotalTime>
  <Words>397</Words>
  <Application>Microsoft Office PowerPoint</Application>
  <PresentationFormat>Presentación en pantalla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Georgia</vt:lpstr>
      <vt:lpstr>Wingdings</vt:lpstr>
      <vt:lpstr>Tema de Office</vt:lpstr>
      <vt:lpstr>CERTIFICADO DE DEFUNCIÓN</vt:lpstr>
      <vt:lpstr>SUMARIO</vt:lpstr>
      <vt:lpstr>OBJETIVOS</vt:lpstr>
      <vt:lpstr>Certificado de defunción de más de 28 días </vt:lpstr>
      <vt:lpstr> Causas de la muerte</vt:lpstr>
      <vt:lpstr>Presentación de PowerPoint</vt:lpstr>
      <vt:lpstr>Presentación de PowerPoint</vt:lpstr>
      <vt:lpstr> Ejemplos de certificados con causas de muertes correctas:  </vt:lpstr>
      <vt:lpstr>Presentación de PowerPoint</vt:lpstr>
      <vt:lpstr>Presentación de PowerPoint</vt:lpstr>
      <vt:lpstr>Preguntas de control:</vt:lpstr>
      <vt:lpstr>BIBLIOGRAFÍA</vt:lpstr>
    </vt:vector>
  </TitlesOfParts>
  <Company>FM-UKB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TRAUMATOLOGÍA</dc:title>
  <dc:creator>Nurmy</dc:creator>
  <cp:lastModifiedBy>Casa</cp:lastModifiedBy>
  <cp:revision>155</cp:revision>
  <dcterms:created xsi:type="dcterms:W3CDTF">2014-09-02T16:52:43Z</dcterms:created>
  <dcterms:modified xsi:type="dcterms:W3CDTF">2023-04-26T03:42:06Z</dcterms:modified>
</cp:coreProperties>
</file>