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7"/>
  </p:notesMasterIdLst>
  <p:sldIdLst>
    <p:sldId id="256" r:id="rId2"/>
    <p:sldId id="257" r:id="rId3"/>
    <p:sldId id="280" r:id="rId4"/>
    <p:sldId id="258" r:id="rId5"/>
    <p:sldId id="259" r:id="rId6"/>
    <p:sldId id="261" r:id="rId7"/>
    <p:sldId id="262" r:id="rId8"/>
    <p:sldId id="281" r:id="rId9"/>
    <p:sldId id="282" r:id="rId10"/>
    <p:sldId id="264" r:id="rId11"/>
    <p:sldId id="278" r:id="rId12"/>
    <p:sldId id="283" r:id="rId13"/>
    <p:sldId id="284" r:id="rId14"/>
    <p:sldId id="285" r:id="rId15"/>
    <p:sldId id="286" r:id="rId16"/>
    <p:sldId id="287" r:id="rId17"/>
    <p:sldId id="289" r:id="rId18"/>
    <p:sldId id="290" r:id="rId19"/>
    <p:sldId id="291" r:id="rId20"/>
    <p:sldId id="292" r:id="rId21"/>
    <p:sldId id="293" r:id="rId22"/>
    <p:sldId id="294" r:id="rId23"/>
    <p:sldId id="295" r:id="rId24"/>
    <p:sldId id="296" r:id="rId25"/>
    <p:sldId id="297" r:id="rId26"/>
    <p:sldId id="298" r:id="rId27"/>
    <p:sldId id="302" r:id="rId28"/>
    <p:sldId id="299" r:id="rId29"/>
    <p:sldId id="301" r:id="rId30"/>
    <p:sldId id="303" r:id="rId31"/>
    <p:sldId id="304" r:id="rId32"/>
    <p:sldId id="274" r:id="rId33"/>
    <p:sldId id="273" r:id="rId34"/>
    <p:sldId id="276" r:id="rId35"/>
    <p:sldId id="27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99"/>
    <a:srgbClr val="FF99FF"/>
    <a:srgbClr val="9999FF"/>
    <a:srgbClr val="66CC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F64D2-6E2A-4C4F-9774-9D2174DAB7C0}"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29AFCFD2-B816-4EDC-8160-31DAEB6D2E53}">
      <dgm:prSet phldrT="[Text]"/>
      <dgm:spPr/>
      <dgm:t>
        <a:bodyPr/>
        <a:lstStyle/>
        <a:p>
          <a:r>
            <a:rPr lang="es-CU" dirty="0" smtClean="0">
              <a:latin typeface="Arial" panose="020B0604020202020204" pitchFamily="34" charset="0"/>
              <a:cs typeface="Arial" panose="020B0604020202020204" pitchFamily="34" charset="0"/>
            </a:rPr>
            <a:t>Planear</a:t>
          </a:r>
          <a:endParaRPr lang="en-US" dirty="0">
            <a:latin typeface="Arial" panose="020B0604020202020204" pitchFamily="34" charset="0"/>
            <a:cs typeface="Arial" panose="020B0604020202020204" pitchFamily="34" charset="0"/>
          </a:endParaRPr>
        </a:p>
      </dgm:t>
    </dgm:pt>
    <dgm:pt modelId="{3E90BB20-12C7-4AB2-AE6B-0A46B46FA4F1}" type="parTrans" cxnId="{6EE083CE-20B9-41DF-8C51-66CCD777C330}">
      <dgm:prSet/>
      <dgm:spPr/>
      <dgm:t>
        <a:bodyPr/>
        <a:lstStyle/>
        <a:p>
          <a:endParaRPr lang="en-US">
            <a:latin typeface="Arial" panose="020B0604020202020204" pitchFamily="34" charset="0"/>
            <a:cs typeface="Arial" panose="020B0604020202020204" pitchFamily="34" charset="0"/>
          </a:endParaRPr>
        </a:p>
      </dgm:t>
    </dgm:pt>
    <dgm:pt modelId="{9607AB59-3475-46BD-B965-48EB6B9CFCC7}" type="sibTrans" cxnId="{6EE083CE-20B9-41DF-8C51-66CCD777C330}">
      <dgm:prSet/>
      <dgm:spPr/>
      <dgm:t>
        <a:bodyPr/>
        <a:lstStyle/>
        <a:p>
          <a:endParaRPr lang="en-US">
            <a:latin typeface="Arial" panose="020B0604020202020204" pitchFamily="34" charset="0"/>
            <a:cs typeface="Arial" panose="020B0604020202020204" pitchFamily="34" charset="0"/>
          </a:endParaRPr>
        </a:p>
      </dgm:t>
    </dgm:pt>
    <dgm:pt modelId="{77F53ED9-94E7-4B08-A611-344C9A866369}">
      <dgm:prSet phldrT="[Text]"/>
      <dgm:spPr/>
      <dgm:t>
        <a:bodyPr/>
        <a:lstStyle/>
        <a:p>
          <a:r>
            <a:rPr lang="es-CU" dirty="0" smtClean="0">
              <a:latin typeface="Arial" panose="020B0604020202020204" pitchFamily="34" charset="0"/>
              <a:cs typeface="Arial" panose="020B0604020202020204" pitchFamily="34" charset="0"/>
            </a:rPr>
            <a:t>Organizar</a:t>
          </a:r>
          <a:endParaRPr lang="en-US" dirty="0">
            <a:latin typeface="Arial" panose="020B0604020202020204" pitchFamily="34" charset="0"/>
            <a:cs typeface="Arial" panose="020B0604020202020204" pitchFamily="34" charset="0"/>
          </a:endParaRPr>
        </a:p>
      </dgm:t>
    </dgm:pt>
    <dgm:pt modelId="{9AE79471-920D-4A87-98DB-ADF66E215C26}" type="parTrans" cxnId="{826AC6F9-2475-4922-BA54-AC78EAB63D65}">
      <dgm:prSet/>
      <dgm:spPr/>
      <dgm:t>
        <a:bodyPr/>
        <a:lstStyle/>
        <a:p>
          <a:endParaRPr lang="en-US">
            <a:latin typeface="Arial" panose="020B0604020202020204" pitchFamily="34" charset="0"/>
            <a:cs typeface="Arial" panose="020B0604020202020204" pitchFamily="34" charset="0"/>
          </a:endParaRPr>
        </a:p>
      </dgm:t>
    </dgm:pt>
    <dgm:pt modelId="{A2CDC254-BD1C-4F06-BE80-61AE216EDB2A}" type="sibTrans" cxnId="{826AC6F9-2475-4922-BA54-AC78EAB63D65}">
      <dgm:prSet/>
      <dgm:spPr/>
      <dgm:t>
        <a:bodyPr/>
        <a:lstStyle/>
        <a:p>
          <a:endParaRPr lang="en-US">
            <a:latin typeface="Arial" panose="020B0604020202020204" pitchFamily="34" charset="0"/>
            <a:cs typeface="Arial" panose="020B0604020202020204" pitchFamily="34" charset="0"/>
          </a:endParaRPr>
        </a:p>
      </dgm:t>
    </dgm:pt>
    <dgm:pt modelId="{8FBFAAF7-9F7C-4991-A17A-AEEBCB5E57A7}">
      <dgm:prSet phldrT="[Text]"/>
      <dgm:spPr/>
      <dgm:t>
        <a:bodyPr/>
        <a:lstStyle/>
        <a:p>
          <a:r>
            <a:rPr lang="es-CU" dirty="0" smtClean="0">
              <a:latin typeface="Arial" panose="020B0604020202020204" pitchFamily="34" charset="0"/>
              <a:cs typeface="Arial" panose="020B0604020202020204" pitchFamily="34" charset="0"/>
            </a:rPr>
            <a:t>Dirigir</a:t>
          </a:r>
          <a:endParaRPr lang="en-US" dirty="0">
            <a:latin typeface="Arial" panose="020B0604020202020204" pitchFamily="34" charset="0"/>
            <a:cs typeface="Arial" panose="020B0604020202020204" pitchFamily="34" charset="0"/>
          </a:endParaRPr>
        </a:p>
      </dgm:t>
    </dgm:pt>
    <dgm:pt modelId="{039CD430-77B7-4360-A6A1-3D758EA20B14}" type="parTrans" cxnId="{C2AA559F-C3ED-4BAC-9F9E-2A536D209735}">
      <dgm:prSet/>
      <dgm:spPr/>
      <dgm:t>
        <a:bodyPr/>
        <a:lstStyle/>
        <a:p>
          <a:endParaRPr lang="en-US">
            <a:latin typeface="Arial" panose="020B0604020202020204" pitchFamily="34" charset="0"/>
            <a:cs typeface="Arial" panose="020B0604020202020204" pitchFamily="34" charset="0"/>
          </a:endParaRPr>
        </a:p>
      </dgm:t>
    </dgm:pt>
    <dgm:pt modelId="{6C13396E-D921-495F-844A-D4FBEE6751A5}" type="sibTrans" cxnId="{C2AA559F-C3ED-4BAC-9F9E-2A536D209735}">
      <dgm:prSet/>
      <dgm:spPr/>
      <dgm:t>
        <a:bodyPr/>
        <a:lstStyle/>
        <a:p>
          <a:endParaRPr lang="en-US">
            <a:latin typeface="Arial" panose="020B0604020202020204" pitchFamily="34" charset="0"/>
            <a:cs typeface="Arial" panose="020B0604020202020204" pitchFamily="34" charset="0"/>
          </a:endParaRPr>
        </a:p>
      </dgm:t>
    </dgm:pt>
    <dgm:pt modelId="{12936FA5-BE7B-4F97-B033-501BFF9F76C1}">
      <dgm:prSet phldrT="[Text]"/>
      <dgm:spPr/>
      <dgm:t>
        <a:bodyPr/>
        <a:lstStyle/>
        <a:p>
          <a:r>
            <a:rPr lang="es-CU" dirty="0" smtClean="0">
              <a:latin typeface="Arial" panose="020B0604020202020204" pitchFamily="34" charset="0"/>
              <a:cs typeface="Arial" panose="020B0604020202020204" pitchFamily="34" charset="0"/>
            </a:rPr>
            <a:t>Controlar</a:t>
          </a:r>
          <a:endParaRPr lang="en-US" dirty="0">
            <a:latin typeface="Arial" panose="020B0604020202020204" pitchFamily="34" charset="0"/>
            <a:cs typeface="Arial" panose="020B0604020202020204" pitchFamily="34" charset="0"/>
          </a:endParaRPr>
        </a:p>
      </dgm:t>
    </dgm:pt>
    <dgm:pt modelId="{AC822AE8-AB46-4B4D-896D-877EB0AC1A21}" type="parTrans" cxnId="{20260B0B-C3D1-46AF-9366-D7DEDBAECA27}">
      <dgm:prSet/>
      <dgm:spPr/>
      <dgm:t>
        <a:bodyPr/>
        <a:lstStyle/>
        <a:p>
          <a:endParaRPr lang="en-US">
            <a:latin typeface="Arial" panose="020B0604020202020204" pitchFamily="34" charset="0"/>
            <a:cs typeface="Arial" panose="020B0604020202020204" pitchFamily="34" charset="0"/>
          </a:endParaRPr>
        </a:p>
      </dgm:t>
    </dgm:pt>
    <dgm:pt modelId="{D12431B4-AFD8-4494-846D-2EEA08F36374}" type="sibTrans" cxnId="{20260B0B-C3D1-46AF-9366-D7DEDBAECA27}">
      <dgm:prSet/>
      <dgm:spPr/>
      <dgm:t>
        <a:bodyPr/>
        <a:lstStyle/>
        <a:p>
          <a:endParaRPr lang="en-US">
            <a:latin typeface="Arial" panose="020B0604020202020204" pitchFamily="34" charset="0"/>
            <a:cs typeface="Arial" panose="020B0604020202020204" pitchFamily="34" charset="0"/>
          </a:endParaRPr>
        </a:p>
      </dgm:t>
    </dgm:pt>
    <dgm:pt modelId="{39719519-0153-4B38-BA5C-9EA521D1EDB2}">
      <dgm:prSet phldrT="[Text]"/>
      <dgm:spPr/>
      <dgm:t>
        <a:bodyPr/>
        <a:lstStyle/>
        <a:p>
          <a:r>
            <a:rPr lang="es-CU" dirty="0" smtClean="0">
              <a:latin typeface="Arial" panose="020B0604020202020204" pitchFamily="34" charset="0"/>
              <a:cs typeface="Arial" panose="020B0604020202020204" pitchFamily="34" charset="0"/>
            </a:rPr>
            <a:t>Ejecutar</a:t>
          </a:r>
          <a:endParaRPr lang="en-US" dirty="0">
            <a:latin typeface="Arial" panose="020B0604020202020204" pitchFamily="34" charset="0"/>
            <a:cs typeface="Arial" panose="020B0604020202020204" pitchFamily="34" charset="0"/>
          </a:endParaRPr>
        </a:p>
      </dgm:t>
    </dgm:pt>
    <dgm:pt modelId="{48AE9B0D-842A-41EB-8CD5-C7849ED6368F}" type="parTrans" cxnId="{A26FD473-13C0-423D-BB14-33221023427D}">
      <dgm:prSet/>
      <dgm:spPr/>
      <dgm:t>
        <a:bodyPr/>
        <a:lstStyle/>
        <a:p>
          <a:endParaRPr lang="en-US">
            <a:latin typeface="Arial" panose="020B0604020202020204" pitchFamily="34" charset="0"/>
            <a:cs typeface="Arial" panose="020B0604020202020204" pitchFamily="34" charset="0"/>
          </a:endParaRPr>
        </a:p>
      </dgm:t>
    </dgm:pt>
    <dgm:pt modelId="{1450E944-9306-4AC5-AA19-84537ED7E295}" type="sibTrans" cxnId="{A26FD473-13C0-423D-BB14-33221023427D}">
      <dgm:prSet/>
      <dgm:spPr/>
      <dgm:t>
        <a:bodyPr/>
        <a:lstStyle/>
        <a:p>
          <a:endParaRPr lang="en-US">
            <a:latin typeface="Arial" panose="020B0604020202020204" pitchFamily="34" charset="0"/>
            <a:cs typeface="Arial" panose="020B0604020202020204" pitchFamily="34" charset="0"/>
          </a:endParaRPr>
        </a:p>
      </dgm:t>
    </dgm:pt>
    <dgm:pt modelId="{1E0AE179-6C16-4ACE-9A4A-41440BD03755}" type="pres">
      <dgm:prSet presAssocID="{EEDF64D2-6E2A-4C4F-9774-9D2174DAB7C0}" presName="cycle" presStyleCnt="0">
        <dgm:presLayoutVars>
          <dgm:dir/>
          <dgm:resizeHandles val="exact"/>
        </dgm:presLayoutVars>
      </dgm:prSet>
      <dgm:spPr/>
      <dgm:t>
        <a:bodyPr/>
        <a:lstStyle/>
        <a:p>
          <a:endParaRPr lang="en-US"/>
        </a:p>
      </dgm:t>
    </dgm:pt>
    <dgm:pt modelId="{8F5FCE34-CBC5-454A-B151-9722553E1019}" type="pres">
      <dgm:prSet presAssocID="{29AFCFD2-B816-4EDC-8160-31DAEB6D2E53}" presName="node" presStyleLbl="node1" presStyleIdx="0" presStyleCnt="5">
        <dgm:presLayoutVars>
          <dgm:bulletEnabled val="1"/>
        </dgm:presLayoutVars>
      </dgm:prSet>
      <dgm:spPr/>
      <dgm:t>
        <a:bodyPr/>
        <a:lstStyle/>
        <a:p>
          <a:endParaRPr lang="en-US"/>
        </a:p>
      </dgm:t>
    </dgm:pt>
    <dgm:pt modelId="{689428AD-DE6C-43FA-87E8-B8A373B5BD0A}" type="pres">
      <dgm:prSet presAssocID="{29AFCFD2-B816-4EDC-8160-31DAEB6D2E53}" presName="spNode" presStyleCnt="0"/>
      <dgm:spPr/>
    </dgm:pt>
    <dgm:pt modelId="{5A73189C-5EE3-45C6-93C8-2B68BC6B26D4}" type="pres">
      <dgm:prSet presAssocID="{9607AB59-3475-46BD-B965-48EB6B9CFCC7}" presName="sibTrans" presStyleLbl="sibTrans1D1" presStyleIdx="0" presStyleCnt="5"/>
      <dgm:spPr/>
      <dgm:t>
        <a:bodyPr/>
        <a:lstStyle/>
        <a:p>
          <a:endParaRPr lang="en-US"/>
        </a:p>
      </dgm:t>
    </dgm:pt>
    <dgm:pt modelId="{F69BBDB4-1967-410A-B3E0-9A5811B8DF72}" type="pres">
      <dgm:prSet presAssocID="{77F53ED9-94E7-4B08-A611-344C9A866369}" presName="node" presStyleLbl="node1" presStyleIdx="1" presStyleCnt="5">
        <dgm:presLayoutVars>
          <dgm:bulletEnabled val="1"/>
        </dgm:presLayoutVars>
      </dgm:prSet>
      <dgm:spPr/>
      <dgm:t>
        <a:bodyPr/>
        <a:lstStyle/>
        <a:p>
          <a:endParaRPr lang="en-US"/>
        </a:p>
      </dgm:t>
    </dgm:pt>
    <dgm:pt modelId="{47BC8254-6C44-42B8-89E0-FD67F265BEB4}" type="pres">
      <dgm:prSet presAssocID="{77F53ED9-94E7-4B08-A611-344C9A866369}" presName="spNode" presStyleCnt="0"/>
      <dgm:spPr/>
    </dgm:pt>
    <dgm:pt modelId="{7B52586F-D1F3-4EA3-A142-3CFFACE6B612}" type="pres">
      <dgm:prSet presAssocID="{A2CDC254-BD1C-4F06-BE80-61AE216EDB2A}" presName="sibTrans" presStyleLbl="sibTrans1D1" presStyleIdx="1" presStyleCnt="5"/>
      <dgm:spPr/>
      <dgm:t>
        <a:bodyPr/>
        <a:lstStyle/>
        <a:p>
          <a:endParaRPr lang="en-US"/>
        </a:p>
      </dgm:t>
    </dgm:pt>
    <dgm:pt modelId="{6810AD22-C7E9-4B27-86C5-4B353B464BE8}" type="pres">
      <dgm:prSet presAssocID="{8FBFAAF7-9F7C-4991-A17A-AEEBCB5E57A7}" presName="node" presStyleLbl="node1" presStyleIdx="2" presStyleCnt="5">
        <dgm:presLayoutVars>
          <dgm:bulletEnabled val="1"/>
        </dgm:presLayoutVars>
      </dgm:prSet>
      <dgm:spPr/>
      <dgm:t>
        <a:bodyPr/>
        <a:lstStyle/>
        <a:p>
          <a:endParaRPr lang="en-US"/>
        </a:p>
      </dgm:t>
    </dgm:pt>
    <dgm:pt modelId="{C76CBEB6-9800-4CEB-A2D2-1724DE3903A9}" type="pres">
      <dgm:prSet presAssocID="{8FBFAAF7-9F7C-4991-A17A-AEEBCB5E57A7}" presName="spNode" presStyleCnt="0"/>
      <dgm:spPr/>
    </dgm:pt>
    <dgm:pt modelId="{9F30BA15-8FFB-4BAC-9D4E-4165673F5B92}" type="pres">
      <dgm:prSet presAssocID="{6C13396E-D921-495F-844A-D4FBEE6751A5}" presName="sibTrans" presStyleLbl="sibTrans1D1" presStyleIdx="2" presStyleCnt="5"/>
      <dgm:spPr/>
      <dgm:t>
        <a:bodyPr/>
        <a:lstStyle/>
        <a:p>
          <a:endParaRPr lang="en-US"/>
        </a:p>
      </dgm:t>
    </dgm:pt>
    <dgm:pt modelId="{EDFC2492-6BBD-4EFF-850B-1CD44C3AB040}" type="pres">
      <dgm:prSet presAssocID="{12936FA5-BE7B-4F97-B033-501BFF9F76C1}" presName="node" presStyleLbl="node1" presStyleIdx="3" presStyleCnt="5">
        <dgm:presLayoutVars>
          <dgm:bulletEnabled val="1"/>
        </dgm:presLayoutVars>
      </dgm:prSet>
      <dgm:spPr/>
      <dgm:t>
        <a:bodyPr/>
        <a:lstStyle/>
        <a:p>
          <a:endParaRPr lang="en-US"/>
        </a:p>
      </dgm:t>
    </dgm:pt>
    <dgm:pt modelId="{97B17B05-BD01-4389-8405-E42F2ACA03CC}" type="pres">
      <dgm:prSet presAssocID="{12936FA5-BE7B-4F97-B033-501BFF9F76C1}" presName="spNode" presStyleCnt="0"/>
      <dgm:spPr/>
    </dgm:pt>
    <dgm:pt modelId="{79E133CC-BD99-4CAA-95F4-C0CC7551C3D4}" type="pres">
      <dgm:prSet presAssocID="{D12431B4-AFD8-4494-846D-2EEA08F36374}" presName="sibTrans" presStyleLbl="sibTrans1D1" presStyleIdx="3" presStyleCnt="5"/>
      <dgm:spPr/>
      <dgm:t>
        <a:bodyPr/>
        <a:lstStyle/>
        <a:p>
          <a:endParaRPr lang="en-US"/>
        </a:p>
      </dgm:t>
    </dgm:pt>
    <dgm:pt modelId="{3EAF90FF-26E9-4724-B532-9F8F62DD27A5}" type="pres">
      <dgm:prSet presAssocID="{39719519-0153-4B38-BA5C-9EA521D1EDB2}" presName="node" presStyleLbl="node1" presStyleIdx="4" presStyleCnt="5">
        <dgm:presLayoutVars>
          <dgm:bulletEnabled val="1"/>
        </dgm:presLayoutVars>
      </dgm:prSet>
      <dgm:spPr/>
      <dgm:t>
        <a:bodyPr/>
        <a:lstStyle/>
        <a:p>
          <a:endParaRPr lang="en-US"/>
        </a:p>
      </dgm:t>
    </dgm:pt>
    <dgm:pt modelId="{66A810EF-A1D0-4185-8835-7E03D5DA6624}" type="pres">
      <dgm:prSet presAssocID="{39719519-0153-4B38-BA5C-9EA521D1EDB2}" presName="spNode" presStyleCnt="0"/>
      <dgm:spPr/>
    </dgm:pt>
    <dgm:pt modelId="{A9207F11-4482-4FDF-8AE6-86C24416F7B7}" type="pres">
      <dgm:prSet presAssocID="{1450E944-9306-4AC5-AA19-84537ED7E295}" presName="sibTrans" presStyleLbl="sibTrans1D1" presStyleIdx="4" presStyleCnt="5"/>
      <dgm:spPr/>
      <dgm:t>
        <a:bodyPr/>
        <a:lstStyle/>
        <a:p>
          <a:endParaRPr lang="en-US"/>
        </a:p>
      </dgm:t>
    </dgm:pt>
  </dgm:ptLst>
  <dgm:cxnLst>
    <dgm:cxn modelId="{6BB1BC5E-0062-4DEE-99D9-5D340D0BFD54}" type="presOf" srcId="{29AFCFD2-B816-4EDC-8160-31DAEB6D2E53}" destId="{8F5FCE34-CBC5-454A-B151-9722553E1019}" srcOrd="0" destOrd="0" presId="urn:microsoft.com/office/officeart/2005/8/layout/cycle5"/>
    <dgm:cxn modelId="{A26FD473-13C0-423D-BB14-33221023427D}" srcId="{EEDF64D2-6E2A-4C4F-9774-9D2174DAB7C0}" destId="{39719519-0153-4B38-BA5C-9EA521D1EDB2}" srcOrd="4" destOrd="0" parTransId="{48AE9B0D-842A-41EB-8CD5-C7849ED6368F}" sibTransId="{1450E944-9306-4AC5-AA19-84537ED7E295}"/>
    <dgm:cxn modelId="{6EE083CE-20B9-41DF-8C51-66CCD777C330}" srcId="{EEDF64D2-6E2A-4C4F-9774-9D2174DAB7C0}" destId="{29AFCFD2-B816-4EDC-8160-31DAEB6D2E53}" srcOrd="0" destOrd="0" parTransId="{3E90BB20-12C7-4AB2-AE6B-0A46B46FA4F1}" sibTransId="{9607AB59-3475-46BD-B965-48EB6B9CFCC7}"/>
    <dgm:cxn modelId="{BC858220-8D0C-4F38-B80C-47E185ED8133}" type="presOf" srcId="{6C13396E-D921-495F-844A-D4FBEE6751A5}" destId="{9F30BA15-8FFB-4BAC-9D4E-4165673F5B92}" srcOrd="0" destOrd="0" presId="urn:microsoft.com/office/officeart/2005/8/layout/cycle5"/>
    <dgm:cxn modelId="{BED4A511-74DB-4EBB-AB48-A691AE5E75B1}" type="presOf" srcId="{1450E944-9306-4AC5-AA19-84537ED7E295}" destId="{A9207F11-4482-4FDF-8AE6-86C24416F7B7}" srcOrd="0" destOrd="0" presId="urn:microsoft.com/office/officeart/2005/8/layout/cycle5"/>
    <dgm:cxn modelId="{5B590684-0515-46D1-A371-8AED783B355C}" type="presOf" srcId="{9607AB59-3475-46BD-B965-48EB6B9CFCC7}" destId="{5A73189C-5EE3-45C6-93C8-2B68BC6B26D4}" srcOrd="0" destOrd="0" presId="urn:microsoft.com/office/officeart/2005/8/layout/cycle5"/>
    <dgm:cxn modelId="{7E44145F-324B-4E48-AE3C-13388CCE036A}" type="presOf" srcId="{77F53ED9-94E7-4B08-A611-344C9A866369}" destId="{F69BBDB4-1967-410A-B3E0-9A5811B8DF72}" srcOrd="0" destOrd="0" presId="urn:microsoft.com/office/officeart/2005/8/layout/cycle5"/>
    <dgm:cxn modelId="{8540BCF9-56F6-4487-84B9-DA5D78860855}" type="presOf" srcId="{12936FA5-BE7B-4F97-B033-501BFF9F76C1}" destId="{EDFC2492-6BBD-4EFF-850B-1CD44C3AB040}" srcOrd="0" destOrd="0" presId="urn:microsoft.com/office/officeart/2005/8/layout/cycle5"/>
    <dgm:cxn modelId="{826AC6F9-2475-4922-BA54-AC78EAB63D65}" srcId="{EEDF64D2-6E2A-4C4F-9774-9D2174DAB7C0}" destId="{77F53ED9-94E7-4B08-A611-344C9A866369}" srcOrd="1" destOrd="0" parTransId="{9AE79471-920D-4A87-98DB-ADF66E215C26}" sibTransId="{A2CDC254-BD1C-4F06-BE80-61AE216EDB2A}"/>
    <dgm:cxn modelId="{20260B0B-C3D1-46AF-9366-D7DEDBAECA27}" srcId="{EEDF64D2-6E2A-4C4F-9774-9D2174DAB7C0}" destId="{12936FA5-BE7B-4F97-B033-501BFF9F76C1}" srcOrd="3" destOrd="0" parTransId="{AC822AE8-AB46-4B4D-896D-877EB0AC1A21}" sibTransId="{D12431B4-AFD8-4494-846D-2EEA08F36374}"/>
    <dgm:cxn modelId="{C2AA559F-C3ED-4BAC-9F9E-2A536D209735}" srcId="{EEDF64D2-6E2A-4C4F-9774-9D2174DAB7C0}" destId="{8FBFAAF7-9F7C-4991-A17A-AEEBCB5E57A7}" srcOrd="2" destOrd="0" parTransId="{039CD430-77B7-4360-A6A1-3D758EA20B14}" sibTransId="{6C13396E-D921-495F-844A-D4FBEE6751A5}"/>
    <dgm:cxn modelId="{6A7322B0-28E9-4CBA-AE80-737664C7D4E3}" type="presOf" srcId="{D12431B4-AFD8-4494-846D-2EEA08F36374}" destId="{79E133CC-BD99-4CAA-95F4-C0CC7551C3D4}" srcOrd="0" destOrd="0" presId="urn:microsoft.com/office/officeart/2005/8/layout/cycle5"/>
    <dgm:cxn modelId="{0D91C7CC-2441-45B2-BF99-93C1C9A92743}" type="presOf" srcId="{A2CDC254-BD1C-4F06-BE80-61AE216EDB2A}" destId="{7B52586F-D1F3-4EA3-A142-3CFFACE6B612}" srcOrd="0" destOrd="0" presId="urn:microsoft.com/office/officeart/2005/8/layout/cycle5"/>
    <dgm:cxn modelId="{6A44DCE6-7F26-4128-8751-E3DD78F63245}" type="presOf" srcId="{8FBFAAF7-9F7C-4991-A17A-AEEBCB5E57A7}" destId="{6810AD22-C7E9-4B27-86C5-4B353B464BE8}" srcOrd="0" destOrd="0" presId="urn:microsoft.com/office/officeart/2005/8/layout/cycle5"/>
    <dgm:cxn modelId="{B7B12DEA-D19B-476A-B407-8FCE083BF3BC}" type="presOf" srcId="{39719519-0153-4B38-BA5C-9EA521D1EDB2}" destId="{3EAF90FF-26E9-4724-B532-9F8F62DD27A5}" srcOrd="0" destOrd="0" presId="urn:microsoft.com/office/officeart/2005/8/layout/cycle5"/>
    <dgm:cxn modelId="{9830FBBC-9563-438D-9964-A9BBEADF4ECA}" type="presOf" srcId="{EEDF64D2-6E2A-4C4F-9774-9D2174DAB7C0}" destId="{1E0AE179-6C16-4ACE-9A4A-41440BD03755}" srcOrd="0" destOrd="0" presId="urn:microsoft.com/office/officeart/2005/8/layout/cycle5"/>
    <dgm:cxn modelId="{CC86D356-B222-41B1-8AF4-D1ED04024407}" type="presParOf" srcId="{1E0AE179-6C16-4ACE-9A4A-41440BD03755}" destId="{8F5FCE34-CBC5-454A-B151-9722553E1019}" srcOrd="0" destOrd="0" presId="urn:microsoft.com/office/officeart/2005/8/layout/cycle5"/>
    <dgm:cxn modelId="{E9DE066B-6AA8-42AD-862A-65EE7A50AE7F}" type="presParOf" srcId="{1E0AE179-6C16-4ACE-9A4A-41440BD03755}" destId="{689428AD-DE6C-43FA-87E8-B8A373B5BD0A}" srcOrd="1" destOrd="0" presId="urn:microsoft.com/office/officeart/2005/8/layout/cycle5"/>
    <dgm:cxn modelId="{98D3AFD3-677A-4A64-A8A8-21FE876C5057}" type="presParOf" srcId="{1E0AE179-6C16-4ACE-9A4A-41440BD03755}" destId="{5A73189C-5EE3-45C6-93C8-2B68BC6B26D4}" srcOrd="2" destOrd="0" presId="urn:microsoft.com/office/officeart/2005/8/layout/cycle5"/>
    <dgm:cxn modelId="{53392641-02BE-4191-A4CA-68C4E0EEBA56}" type="presParOf" srcId="{1E0AE179-6C16-4ACE-9A4A-41440BD03755}" destId="{F69BBDB4-1967-410A-B3E0-9A5811B8DF72}" srcOrd="3" destOrd="0" presId="urn:microsoft.com/office/officeart/2005/8/layout/cycle5"/>
    <dgm:cxn modelId="{ECCAD753-B19A-4975-A9B6-C51654871AB3}" type="presParOf" srcId="{1E0AE179-6C16-4ACE-9A4A-41440BD03755}" destId="{47BC8254-6C44-42B8-89E0-FD67F265BEB4}" srcOrd="4" destOrd="0" presId="urn:microsoft.com/office/officeart/2005/8/layout/cycle5"/>
    <dgm:cxn modelId="{FE525D88-EBE0-4536-9F97-897FDEB059C0}" type="presParOf" srcId="{1E0AE179-6C16-4ACE-9A4A-41440BD03755}" destId="{7B52586F-D1F3-4EA3-A142-3CFFACE6B612}" srcOrd="5" destOrd="0" presId="urn:microsoft.com/office/officeart/2005/8/layout/cycle5"/>
    <dgm:cxn modelId="{B911BAC4-6F73-4F35-9C9F-CF94219EF6B9}" type="presParOf" srcId="{1E0AE179-6C16-4ACE-9A4A-41440BD03755}" destId="{6810AD22-C7E9-4B27-86C5-4B353B464BE8}" srcOrd="6" destOrd="0" presId="urn:microsoft.com/office/officeart/2005/8/layout/cycle5"/>
    <dgm:cxn modelId="{A44C981F-00EF-4276-AFAC-81B2813D1AD3}" type="presParOf" srcId="{1E0AE179-6C16-4ACE-9A4A-41440BD03755}" destId="{C76CBEB6-9800-4CEB-A2D2-1724DE3903A9}" srcOrd="7" destOrd="0" presId="urn:microsoft.com/office/officeart/2005/8/layout/cycle5"/>
    <dgm:cxn modelId="{F67D7D57-5C26-463D-87E4-9F548983AE2D}" type="presParOf" srcId="{1E0AE179-6C16-4ACE-9A4A-41440BD03755}" destId="{9F30BA15-8FFB-4BAC-9D4E-4165673F5B92}" srcOrd="8" destOrd="0" presId="urn:microsoft.com/office/officeart/2005/8/layout/cycle5"/>
    <dgm:cxn modelId="{03FCB9C1-0F01-422B-BD70-0772CB9853A8}" type="presParOf" srcId="{1E0AE179-6C16-4ACE-9A4A-41440BD03755}" destId="{EDFC2492-6BBD-4EFF-850B-1CD44C3AB040}" srcOrd="9" destOrd="0" presId="urn:microsoft.com/office/officeart/2005/8/layout/cycle5"/>
    <dgm:cxn modelId="{B02AB804-C7B1-4393-8782-B442E1F447BA}" type="presParOf" srcId="{1E0AE179-6C16-4ACE-9A4A-41440BD03755}" destId="{97B17B05-BD01-4389-8405-E42F2ACA03CC}" srcOrd="10" destOrd="0" presId="urn:microsoft.com/office/officeart/2005/8/layout/cycle5"/>
    <dgm:cxn modelId="{9CB36AE2-2C1C-40E3-A7F5-E08F2CC07052}" type="presParOf" srcId="{1E0AE179-6C16-4ACE-9A4A-41440BD03755}" destId="{79E133CC-BD99-4CAA-95F4-C0CC7551C3D4}" srcOrd="11" destOrd="0" presId="urn:microsoft.com/office/officeart/2005/8/layout/cycle5"/>
    <dgm:cxn modelId="{BF7628D2-C2A0-420B-8D2E-4A3106D74B7D}" type="presParOf" srcId="{1E0AE179-6C16-4ACE-9A4A-41440BD03755}" destId="{3EAF90FF-26E9-4724-B532-9F8F62DD27A5}" srcOrd="12" destOrd="0" presId="urn:microsoft.com/office/officeart/2005/8/layout/cycle5"/>
    <dgm:cxn modelId="{55146623-4325-4860-93C8-C082E8EAAB64}" type="presParOf" srcId="{1E0AE179-6C16-4ACE-9A4A-41440BD03755}" destId="{66A810EF-A1D0-4185-8835-7E03D5DA6624}" srcOrd="13" destOrd="0" presId="urn:microsoft.com/office/officeart/2005/8/layout/cycle5"/>
    <dgm:cxn modelId="{1721D076-7F0C-423C-AB91-4B2DDB9A4229}" type="presParOf" srcId="{1E0AE179-6C16-4ACE-9A4A-41440BD03755}" destId="{A9207F11-4482-4FDF-8AE6-86C24416F7B7}"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FCE34-CBC5-454A-B151-9722553E1019}">
      <dsp:nvSpPr>
        <dsp:cNvPr id="0" name=""/>
        <dsp:cNvSpPr/>
      </dsp:nvSpPr>
      <dsp:spPr>
        <a:xfrm>
          <a:off x="2787506" y="1268"/>
          <a:ext cx="1490350" cy="9687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U" sz="2200" kern="1200" dirty="0" smtClean="0">
              <a:latin typeface="Arial" panose="020B0604020202020204" pitchFamily="34" charset="0"/>
              <a:cs typeface="Arial" panose="020B0604020202020204" pitchFamily="34" charset="0"/>
            </a:rPr>
            <a:t>Planear</a:t>
          </a:r>
          <a:endParaRPr lang="en-US" sz="2200" kern="1200" dirty="0">
            <a:latin typeface="Arial" panose="020B0604020202020204" pitchFamily="34" charset="0"/>
            <a:cs typeface="Arial" panose="020B0604020202020204" pitchFamily="34" charset="0"/>
          </a:endParaRPr>
        </a:p>
      </dsp:txBody>
      <dsp:txXfrm>
        <a:off x="2834795" y="48557"/>
        <a:ext cx="1395772" cy="874149"/>
      </dsp:txXfrm>
    </dsp:sp>
    <dsp:sp modelId="{5A73189C-5EE3-45C6-93C8-2B68BC6B26D4}">
      <dsp:nvSpPr>
        <dsp:cNvPr id="0" name=""/>
        <dsp:cNvSpPr/>
      </dsp:nvSpPr>
      <dsp:spPr>
        <a:xfrm>
          <a:off x="1596000" y="485632"/>
          <a:ext cx="3873362" cy="3873362"/>
        </a:xfrm>
        <a:custGeom>
          <a:avLst/>
          <a:gdLst/>
          <a:ahLst/>
          <a:cxnLst/>
          <a:rect l="0" t="0" r="0" b="0"/>
          <a:pathLst>
            <a:path>
              <a:moveTo>
                <a:pt x="2881822" y="246284"/>
              </a:moveTo>
              <a:arcTo wR="1936681" hR="1936681" stAng="17952636" swAng="1212808"/>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69BBDB4-1967-410A-B3E0-9A5811B8DF72}">
      <dsp:nvSpPr>
        <dsp:cNvPr id="0" name=""/>
        <dsp:cNvSpPr/>
      </dsp:nvSpPr>
      <dsp:spPr>
        <a:xfrm>
          <a:off x="4629400" y="1339482"/>
          <a:ext cx="1490350" cy="96872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U" sz="2200" kern="1200" dirty="0" smtClean="0">
              <a:latin typeface="Arial" panose="020B0604020202020204" pitchFamily="34" charset="0"/>
              <a:cs typeface="Arial" panose="020B0604020202020204" pitchFamily="34" charset="0"/>
            </a:rPr>
            <a:t>Organizar</a:t>
          </a:r>
          <a:endParaRPr lang="en-US" sz="2200" kern="1200" dirty="0">
            <a:latin typeface="Arial" panose="020B0604020202020204" pitchFamily="34" charset="0"/>
            <a:cs typeface="Arial" panose="020B0604020202020204" pitchFamily="34" charset="0"/>
          </a:endParaRPr>
        </a:p>
      </dsp:txBody>
      <dsp:txXfrm>
        <a:off x="4676689" y="1386771"/>
        <a:ext cx="1395772" cy="874149"/>
      </dsp:txXfrm>
    </dsp:sp>
    <dsp:sp modelId="{7B52586F-D1F3-4EA3-A142-3CFFACE6B612}">
      <dsp:nvSpPr>
        <dsp:cNvPr id="0" name=""/>
        <dsp:cNvSpPr/>
      </dsp:nvSpPr>
      <dsp:spPr>
        <a:xfrm>
          <a:off x="1596000" y="485632"/>
          <a:ext cx="3873362" cy="3873362"/>
        </a:xfrm>
        <a:custGeom>
          <a:avLst/>
          <a:gdLst/>
          <a:ahLst/>
          <a:cxnLst/>
          <a:rect l="0" t="0" r="0" b="0"/>
          <a:pathLst>
            <a:path>
              <a:moveTo>
                <a:pt x="3868732" y="2070509"/>
              </a:moveTo>
              <a:arcTo wR="1936681" hR="1936681" stAng="21837745" swAng="1360708"/>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810AD22-C7E9-4B27-86C5-4B353B464BE8}">
      <dsp:nvSpPr>
        <dsp:cNvPr id="0" name=""/>
        <dsp:cNvSpPr/>
      </dsp:nvSpPr>
      <dsp:spPr>
        <a:xfrm>
          <a:off x="3925859" y="3504757"/>
          <a:ext cx="1490350" cy="96872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U" sz="2200" kern="1200" dirty="0" smtClean="0">
              <a:latin typeface="Arial" panose="020B0604020202020204" pitchFamily="34" charset="0"/>
              <a:cs typeface="Arial" panose="020B0604020202020204" pitchFamily="34" charset="0"/>
            </a:rPr>
            <a:t>Dirigir</a:t>
          </a:r>
          <a:endParaRPr lang="en-US" sz="2200" kern="1200" dirty="0">
            <a:latin typeface="Arial" panose="020B0604020202020204" pitchFamily="34" charset="0"/>
            <a:cs typeface="Arial" panose="020B0604020202020204" pitchFamily="34" charset="0"/>
          </a:endParaRPr>
        </a:p>
      </dsp:txBody>
      <dsp:txXfrm>
        <a:off x="3973148" y="3552046"/>
        <a:ext cx="1395772" cy="874149"/>
      </dsp:txXfrm>
    </dsp:sp>
    <dsp:sp modelId="{9F30BA15-8FFB-4BAC-9D4E-4165673F5B92}">
      <dsp:nvSpPr>
        <dsp:cNvPr id="0" name=""/>
        <dsp:cNvSpPr/>
      </dsp:nvSpPr>
      <dsp:spPr>
        <a:xfrm>
          <a:off x="1596000" y="485632"/>
          <a:ext cx="3873362" cy="3873362"/>
        </a:xfrm>
        <a:custGeom>
          <a:avLst/>
          <a:gdLst/>
          <a:ahLst/>
          <a:cxnLst/>
          <a:rect l="0" t="0" r="0" b="0"/>
          <a:pathLst>
            <a:path>
              <a:moveTo>
                <a:pt x="2174736" y="3858675"/>
              </a:moveTo>
              <a:arcTo wR="1936681" hR="1936681" stAng="4976364" swAng="847272"/>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DFC2492-6BBD-4EFF-850B-1CD44C3AB040}">
      <dsp:nvSpPr>
        <dsp:cNvPr id="0" name=""/>
        <dsp:cNvSpPr/>
      </dsp:nvSpPr>
      <dsp:spPr>
        <a:xfrm>
          <a:off x="1649154" y="3504757"/>
          <a:ext cx="1490350" cy="9687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U" sz="2200" kern="1200" dirty="0" smtClean="0">
              <a:latin typeface="Arial" panose="020B0604020202020204" pitchFamily="34" charset="0"/>
              <a:cs typeface="Arial" panose="020B0604020202020204" pitchFamily="34" charset="0"/>
            </a:rPr>
            <a:t>Controlar</a:t>
          </a:r>
          <a:endParaRPr lang="en-US" sz="2200" kern="1200" dirty="0">
            <a:latin typeface="Arial" panose="020B0604020202020204" pitchFamily="34" charset="0"/>
            <a:cs typeface="Arial" panose="020B0604020202020204" pitchFamily="34" charset="0"/>
          </a:endParaRPr>
        </a:p>
      </dsp:txBody>
      <dsp:txXfrm>
        <a:off x="1696443" y="3552046"/>
        <a:ext cx="1395772" cy="874149"/>
      </dsp:txXfrm>
    </dsp:sp>
    <dsp:sp modelId="{79E133CC-BD99-4CAA-95F4-C0CC7551C3D4}">
      <dsp:nvSpPr>
        <dsp:cNvPr id="0" name=""/>
        <dsp:cNvSpPr/>
      </dsp:nvSpPr>
      <dsp:spPr>
        <a:xfrm>
          <a:off x="1596000" y="485632"/>
          <a:ext cx="3873362" cy="3873362"/>
        </a:xfrm>
        <a:custGeom>
          <a:avLst/>
          <a:gdLst/>
          <a:ahLst/>
          <a:cxnLst/>
          <a:rect l="0" t="0" r="0" b="0"/>
          <a:pathLst>
            <a:path>
              <a:moveTo>
                <a:pt x="205608" y="2805082"/>
              </a:moveTo>
              <a:arcTo wR="1936681" hR="1936681" stAng="9201548" swAng="1360708"/>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EAF90FF-26E9-4724-B532-9F8F62DD27A5}">
      <dsp:nvSpPr>
        <dsp:cNvPr id="0" name=""/>
        <dsp:cNvSpPr/>
      </dsp:nvSpPr>
      <dsp:spPr>
        <a:xfrm>
          <a:off x="945613" y="1339482"/>
          <a:ext cx="1490350" cy="96872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U" sz="2200" kern="1200" dirty="0" smtClean="0">
              <a:latin typeface="Arial" panose="020B0604020202020204" pitchFamily="34" charset="0"/>
              <a:cs typeface="Arial" panose="020B0604020202020204" pitchFamily="34" charset="0"/>
            </a:rPr>
            <a:t>Ejecutar</a:t>
          </a:r>
          <a:endParaRPr lang="en-US" sz="2200" kern="1200" dirty="0">
            <a:latin typeface="Arial" panose="020B0604020202020204" pitchFamily="34" charset="0"/>
            <a:cs typeface="Arial" panose="020B0604020202020204" pitchFamily="34" charset="0"/>
          </a:endParaRPr>
        </a:p>
      </dsp:txBody>
      <dsp:txXfrm>
        <a:off x="992902" y="1386771"/>
        <a:ext cx="1395772" cy="874149"/>
      </dsp:txXfrm>
    </dsp:sp>
    <dsp:sp modelId="{A9207F11-4482-4FDF-8AE6-86C24416F7B7}">
      <dsp:nvSpPr>
        <dsp:cNvPr id="0" name=""/>
        <dsp:cNvSpPr/>
      </dsp:nvSpPr>
      <dsp:spPr>
        <a:xfrm>
          <a:off x="1596000" y="485632"/>
          <a:ext cx="3873362" cy="3873362"/>
        </a:xfrm>
        <a:custGeom>
          <a:avLst/>
          <a:gdLst/>
          <a:ahLst/>
          <a:cxnLst/>
          <a:rect l="0" t="0" r="0" b="0"/>
          <a:pathLst>
            <a:path>
              <a:moveTo>
                <a:pt x="465685" y="676956"/>
              </a:moveTo>
              <a:arcTo wR="1936681" hR="1936681" stAng="13234556" swAng="1212808"/>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AE079-45EF-48B8-A656-7863BAF55245}" type="datetimeFigureOut">
              <a:rPr lang="en-US" smtClean="0"/>
              <a:t>9/3/2023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66D1-6F29-4E05-8290-92386162A2CA}" type="slidenum">
              <a:rPr lang="en-US" smtClean="0"/>
              <a:t>‹#›</a:t>
            </a:fld>
            <a:endParaRPr lang="en-US"/>
          </a:p>
        </p:txBody>
      </p:sp>
    </p:spTree>
    <p:extLst>
      <p:ext uri="{BB962C8B-B14F-4D97-AF65-F5344CB8AC3E}">
        <p14:creationId xmlns:p14="http://schemas.microsoft.com/office/powerpoint/2010/main" val="281760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666D1-6F29-4E05-8290-92386162A2CA}" type="slidenum">
              <a:rPr lang="en-US" smtClean="0"/>
              <a:t>16</a:t>
            </a:fld>
            <a:endParaRPr lang="en-US"/>
          </a:p>
        </p:txBody>
      </p:sp>
    </p:spTree>
    <p:extLst>
      <p:ext uri="{BB962C8B-B14F-4D97-AF65-F5344CB8AC3E}">
        <p14:creationId xmlns:p14="http://schemas.microsoft.com/office/powerpoint/2010/main" val="272943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666D1-6F29-4E05-8290-92386162A2C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64617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F1074D-5D91-44CC-ABF0-2E00E6D15592}"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C26C5-F41C-4A90-8173-00948C59C887}" type="slidenum">
              <a:rPr lang="en-US" smtClean="0"/>
              <a:t>‹#›</a:t>
            </a:fld>
            <a:endParaRPr lang="en-US"/>
          </a:p>
        </p:txBody>
      </p:sp>
    </p:spTree>
    <p:extLst>
      <p:ext uri="{BB962C8B-B14F-4D97-AF65-F5344CB8AC3E}">
        <p14:creationId xmlns:p14="http://schemas.microsoft.com/office/powerpoint/2010/main" val="275678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1074D-5D91-44CC-ABF0-2E00E6D15592}"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C26C5-F41C-4A90-8173-00948C59C887}" type="slidenum">
              <a:rPr lang="en-US" smtClean="0"/>
              <a:t>‹#›</a:t>
            </a:fld>
            <a:endParaRPr lang="en-US"/>
          </a:p>
        </p:txBody>
      </p:sp>
    </p:spTree>
    <p:extLst>
      <p:ext uri="{BB962C8B-B14F-4D97-AF65-F5344CB8AC3E}">
        <p14:creationId xmlns:p14="http://schemas.microsoft.com/office/powerpoint/2010/main" val="158018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1074D-5D91-44CC-ABF0-2E00E6D15592}"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C26C5-F41C-4A90-8173-00948C59C887}" type="slidenum">
              <a:rPr lang="en-US" smtClean="0"/>
              <a:t>‹#›</a:t>
            </a:fld>
            <a:endParaRPr lang="en-US"/>
          </a:p>
        </p:txBody>
      </p:sp>
    </p:spTree>
    <p:extLst>
      <p:ext uri="{BB962C8B-B14F-4D97-AF65-F5344CB8AC3E}">
        <p14:creationId xmlns:p14="http://schemas.microsoft.com/office/powerpoint/2010/main" val="255904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1074D-5D91-44CC-ABF0-2E00E6D15592}"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C26C5-F41C-4A90-8173-00948C59C887}" type="slidenum">
              <a:rPr lang="en-US" smtClean="0"/>
              <a:t>‹#›</a:t>
            </a:fld>
            <a:endParaRPr lang="en-US"/>
          </a:p>
        </p:txBody>
      </p:sp>
    </p:spTree>
    <p:extLst>
      <p:ext uri="{BB962C8B-B14F-4D97-AF65-F5344CB8AC3E}">
        <p14:creationId xmlns:p14="http://schemas.microsoft.com/office/powerpoint/2010/main" val="357256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1074D-5D91-44CC-ABF0-2E00E6D15592}"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C26C5-F41C-4A90-8173-00948C59C887}" type="slidenum">
              <a:rPr lang="en-US" smtClean="0"/>
              <a:t>‹#›</a:t>
            </a:fld>
            <a:endParaRPr lang="en-US"/>
          </a:p>
        </p:txBody>
      </p:sp>
    </p:spTree>
    <p:extLst>
      <p:ext uri="{BB962C8B-B14F-4D97-AF65-F5344CB8AC3E}">
        <p14:creationId xmlns:p14="http://schemas.microsoft.com/office/powerpoint/2010/main" val="263084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F1074D-5D91-44CC-ABF0-2E00E6D15592}"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C26C5-F41C-4A90-8173-00948C59C887}" type="slidenum">
              <a:rPr lang="en-US" smtClean="0"/>
              <a:t>‹#›</a:t>
            </a:fld>
            <a:endParaRPr lang="en-US"/>
          </a:p>
        </p:txBody>
      </p:sp>
    </p:spTree>
    <p:extLst>
      <p:ext uri="{BB962C8B-B14F-4D97-AF65-F5344CB8AC3E}">
        <p14:creationId xmlns:p14="http://schemas.microsoft.com/office/powerpoint/2010/main" val="12428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F1074D-5D91-44CC-ABF0-2E00E6D15592}" type="datetimeFigureOut">
              <a:rPr lang="en-US" smtClean="0"/>
              <a:t>9/3/2023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8C26C5-F41C-4A90-8173-00948C59C887}" type="slidenum">
              <a:rPr lang="en-US" smtClean="0"/>
              <a:t>‹#›</a:t>
            </a:fld>
            <a:endParaRPr lang="en-US"/>
          </a:p>
        </p:txBody>
      </p:sp>
    </p:spTree>
    <p:extLst>
      <p:ext uri="{BB962C8B-B14F-4D97-AF65-F5344CB8AC3E}">
        <p14:creationId xmlns:p14="http://schemas.microsoft.com/office/powerpoint/2010/main" val="183533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F1074D-5D91-44CC-ABF0-2E00E6D15592}" type="datetimeFigureOut">
              <a:rPr lang="en-US" smtClean="0"/>
              <a:t>9/3/2023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8C26C5-F41C-4A90-8173-00948C59C887}" type="slidenum">
              <a:rPr lang="en-US" smtClean="0"/>
              <a:t>‹#›</a:t>
            </a:fld>
            <a:endParaRPr lang="en-US"/>
          </a:p>
        </p:txBody>
      </p:sp>
    </p:spTree>
    <p:extLst>
      <p:ext uri="{BB962C8B-B14F-4D97-AF65-F5344CB8AC3E}">
        <p14:creationId xmlns:p14="http://schemas.microsoft.com/office/powerpoint/2010/main" val="296134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1074D-5D91-44CC-ABF0-2E00E6D15592}" type="datetimeFigureOut">
              <a:rPr lang="en-US" smtClean="0"/>
              <a:t>9/3/2023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8C26C5-F41C-4A90-8173-00948C59C887}" type="slidenum">
              <a:rPr lang="en-US" smtClean="0"/>
              <a:t>‹#›</a:t>
            </a:fld>
            <a:endParaRPr lang="en-US"/>
          </a:p>
        </p:txBody>
      </p:sp>
    </p:spTree>
    <p:extLst>
      <p:ext uri="{BB962C8B-B14F-4D97-AF65-F5344CB8AC3E}">
        <p14:creationId xmlns:p14="http://schemas.microsoft.com/office/powerpoint/2010/main" val="451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1074D-5D91-44CC-ABF0-2E00E6D15592}"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C26C5-F41C-4A90-8173-00948C59C887}" type="slidenum">
              <a:rPr lang="en-US" smtClean="0"/>
              <a:t>‹#›</a:t>
            </a:fld>
            <a:endParaRPr lang="en-US"/>
          </a:p>
        </p:txBody>
      </p:sp>
    </p:spTree>
    <p:extLst>
      <p:ext uri="{BB962C8B-B14F-4D97-AF65-F5344CB8AC3E}">
        <p14:creationId xmlns:p14="http://schemas.microsoft.com/office/powerpoint/2010/main" val="3108220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1074D-5D91-44CC-ABF0-2E00E6D15592}"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C26C5-F41C-4A90-8173-00948C59C887}" type="slidenum">
              <a:rPr lang="en-US" smtClean="0"/>
              <a:t>‹#›</a:t>
            </a:fld>
            <a:endParaRPr lang="en-US"/>
          </a:p>
        </p:txBody>
      </p:sp>
    </p:spTree>
    <p:extLst>
      <p:ext uri="{BB962C8B-B14F-4D97-AF65-F5344CB8AC3E}">
        <p14:creationId xmlns:p14="http://schemas.microsoft.com/office/powerpoint/2010/main" val="135012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1074D-5D91-44CC-ABF0-2E00E6D15592}" type="datetimeFigureOut">
              <a:rPr lang="en-US" smtClean="0"/>
              <a:t>9/3/2023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C26C5-F41C-4A90-8173-00948C59C887}" type="slidenum">
              <a:rPr lang="en-US" smtClean="0"/>
              <a:t>‹#›</a:t>
            </a:fld>
            <a:endParaRPr lang="en-US"/>
          </a:p>
        </p:txBody>
      </p:sp>
    </p:spTree>
    <p:extLst>
      <p:ext uri="{BB962C8B-B14F-4D97-AF65-F5344CB8AC3E}">
        <p14:creationId xmlns:p14="http://schemas.microsoft.com/office/powerpoint/2010/main" val="257587643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6481" y="2410811"/>
            <a:ext cx="6706708" cy="584775"/>
          </a:xfrm>
          <a:prstGeom prst="rect">
            <a:avLst/>
          </a:prstGeom>
        </p:spPr>
        <p:txBody>
          <a:bodyPr wrap="none">
            <a:spAutoFit/>
          </a:bodyPr>
          <a:lstStyle/>
          <a:p>
            <a:r>
              <a:rPr lang="es-ES" sz="3200" dirty="0" smtClean="0">
                <a:solidFill>
                  <a:schemeClr val="accent5">
                    <a:lumMod val="50000"/>
                  </a:schemeClr>
                </a:solidFill>
                <a:latin typeface="Arial Rounded MT Bold" panose="020F0704030504030204" pitchFamily="34" charset="0"/>
                <a:ea typeface="Times New Roman" panose="02020603050405020304" pitchFamily="18" charset="0"/>
                <a:cs typeface="Arial" panose="020B0604020202020204" pitchFamily="34" charset="0"/>
              </a:rPr>
              <a:t>Gestión de los servicios de salud</a:t>
            </a:r>
            <a:endParaRPr lang="en-US" sz="3200" dirty="0">
              <a:solidFill>
                <a:schemeClr val="accent5">
                  <a:lumMod val="50000"/>
                </a:schemeClr>
              </a:solidFill>
              <a:latin typeface="Arial Rounded MT Bold" panose="020F0704030504030204" pitchFamily="34" charset="0"/>
              <a:cs typeface="Arial" panose="020B0604020202020204" pitchFamily="34" charset="0"/>
            </a:endParaRPr>
          </a:p>
        </p:txBody>
      </p:sp>
      <p:sp>
        <p:nvSpPr>
          <p:cNvPr id="6" name="Rectangle 5"/>
          <p:cNvSpPr/>
          <p:nvPr/>
        </p:nvSpPr>
        <p:spPr>
          <a:xfrm>
            <a:off x="1526481" y="554102"/>
            <a:ext cx="5460855" cy="954107"/>
          </a:xfrm>
          <a:prstGeom prst="rect">
            <a:avLst/>
          </a:prstGeom>
        </p:spPr>
        <p:txBody>
          <a:bodyPr wrap="none">
            <a:spAutoFit/>
          </a:bodyPr>
          <a:lstStyle/>
          <a:p>
            <a:pPr algn="ctr"/>
            <a:r>
              <a:rPr lang="es-ES" sz="2800" dirty="0">
                <a:solidFill>
                  <a:schemeClr val="accent5">
                    <a:lumMod val="50000"/>
                  </a:schemeClr>
                </a:solidFill>
                <a:latin typeface="Arial Rounded MT Bold" panose="020F0704030504030204" pitchFamily="34" charset="0"/>
                <a:ea typeface="Times New Roman" panose="02020603050405020304" pitchFamily="18" charset="0"/>
                <a:cs typeface="Arial" panose="020B0604020202020204" pitchFamily="34" charset="0"/>
              </a:rPr>
              <a:t>Facultad de Ciencias Médicas </a:t>
            </a:r>
          </a:p>
          <a:p>
            <a:pPr algn="ctr"/>
            <a:r>
              <a:rPr lang="es-ES" sz="2800" dirty="0" err="1">
                <a:solidFill>
                  <a:schemeClr val="accent5">
                    <a:lumMod val="50000"/>
                  </a:schemeClr>
                </a:solidFill>
                <a:latin typeface="Arial Rounded MT Bold" panose="020F0704030504030204" pitchFamily="34" charset="0"/>
                <a:ea typeface="Times New Roman" panose="02020603050405020304" pitchFamily="18" charset="0"/>
                <a:cs typeface="Arial" panose="020B0604020202020204" pitchFamily="34" charset="0"/>
              </a:rPr>
              <a:t>Sagua</a:t>
            </a:r>
            <a:r>
              <a:rPr lang="es-ES" sz="2800" dirty="0">
                <a:solidFill>
                  <a:schemeClr val="accent5">
                    <a:lumMod val="50000"/>
                  </a:schemeClr>
                </a:solidFill>
                <a:latin typeface="Arial Rounded MT Bold" panose="020F0704030504030204" pitchFamily="34" charset="0"/>
                <a:ea typeface="Times New Roman" panose="02020603050405020304" pitchFamily="18" charset="0"/>
                <a:cs typeface="Arial" panose="020B0604020202020204" pitchFamily="34" charset="0"/>
              </a:rPr>
              <a:t> la Grande</a:t>
            </a:r>
            <a:endParaRPr lang="en-US" sz="2800" dirty="0">
              <a:solidFill>
                <a:schemeClr val="accent5">
                  <a:lumMod val="50000"/>
                </a:schemeClr>
              </a:solidFill>
              <a:latin typeface="Arial Rounded MT Bold" panose="020F0704030504030204" pitchFamily="34" charset="0"/>
              <a:cs typeface="Arial" panose="020B0604020202020204" pitchFamily="34" charset="0"/>
            </a:endParaRPr>
          </a:p>
        </p:txBody>
      </p:sp>
      <p:sp>
        <p:nvSpPr>
          <p:cNvPr id="7" name="TextBox 6"/>
          <p:cNvSpPr txBox="1"/>
          <p:nvPr/>
        </p:nvSpPr>
        <p:spPr>
          <a:xfrm>
            <a:off x="4565935" y="5502948"/>
            <a:ext cx="4862488" cy="707886"/>
          </a:xfrm>
          <a:prstGeom prst="rect">
            <a:avLst/>
          </a:prstGeom>
          <a:noFill/>
        </p:spPr>
        <p:txBody>
          <a:bodyPr wrap="square" rtlCol="0">
            <a:spAutoFit/>
          </a:bodyPr>
          <a:lstStyle/>
          <a:p>
            <a:r>
              <a:rPr lang="es-CU" sz="2000" dirty="0">
                <a:solidFill>
                  <a:schemeClr val="accent5">
                    <a:lumMod val="50000"/>
                  </a:schemeClr>
                </a:solidFill>
                <a:latin typeface="Arial Rounded MT Bold" panose="020F0704030504030204" pitchFamily="34" charset="0"/>
                <a:cs typeface="Arial" panose="020B0604020202020204" pitchFamily="34" charset="0"/>
              </a:rPr>
              <a:t>Dr. C. Nubia Blanco Barbeito</a:t>
            </a:r>
          </a:p>
          <a:p>
            <a:r>
              <a:rPr lang="es-CU" sz="2000" dirty="0">
                <a:solidFill>
                  <a:schemeClr val="accent5">
                    <a:lumMod val="50000"/>
                  </a:schemeClr>
                </a:solidFill>
                <a:latin typeface="Arial Rounded MT Bold" panose="020F0704030504030204" pitchFamily="34" charset="0"/>
                <a:cs typeface="Arial" panose="020B0604020202020204" pitchFamily="34" charset="0"/>
              </a:rPr>
              <a:t>Profesor e Investigador Titular</a:t>
            </a:r>
            <a:endParaRPr lang="en-US" sz="2000" dirty="0">
              <a:solidFill>
                <a:schemeClr val="accent5">
                  <a:lumMod val="50000"/>
                </a:schemeClr>
              </a:solidFill>
              <a:latin typeface="Arial Rounded MT Bold" panose="020F070403050403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333" y="3518049"/>
            <a:ext cx="1952625" cy="2343150"/>
          </a:xfrm>
          <a:prstGeom prst="rect">
            <a:avLst/>
          </a:prstGeom>
        </p:spPr>
      </p:pic>
    </p:spTree>
    <p:extLst>
      <p:ext uri="{BB962C8B-B14F-4D97-AF65-F5344CB8AC3E}">
        <p14:creationId xmlns:p14="http://schemas.microsoft.com/office/powerpoint/2010/main" val="207192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7210" y="-28576"/>
            <a:ext cx="8722478" cy="6724168"/>
          </a:xfrm>
          <a:prstGeom prst="rect">
            <a:avLst/>
          </a:prstGeom>
        </p:spPr>
      </p:pic>
    </p:spTree>
    <p:extLst>
      <p:ext uri="{BB962C8B-B14F-4D97-AF65-F5344CB8AC3E}">
        <p14:creationId xmlns:p14="http://schemas.microsoft.com/office/powerpoint/2010/main" val="2240311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7374" y="1811739"/>
            <a:ext cx="7861110" cy="1323439"/>
          </a:xfrm>
          <a:prstGeom prst="rect">
            <a:avLst/>
          </a:prstGeom>
          <a:noFill/>
        </p:spPr>
        <p:txBody>
          <a:bodyPr wrap="square" rtlCol="0">
            <a:spAutoFit/>
          </a:bodyPr>
          <a:lstStyle/>
          <a:p>
            <a:pPr algn="ctr"/>
            <a:r>
              <a:rPr lang="es-ES" sz="4000" dirty="0">
                <a:solidFill>
                  <a:srgbClr val="002060"/>
                </a:solidFill>
                <a:latin typeface="Brush Script MT" panose="03060802040406070304" pitchFamily="66" charset="0"/>
              </a:rPr>
              <a:t>¿Cómo ustedes definirían el concepto de Administración</a:t>
            </a:r>
            <a:r>
              <a:rPr lang="es-ES" sz="4000" dirty="0" smtClean="0">
                <a:solidFill>
                  <a:srgbClr val="002060"/>
                </a:solidFill>
                <a:latin typeface="Brush Script MT" panose="03060802040406070304" pitchFamily="66" charset="0"/>
              </a:rPr>
              <a:t>?</a:t>
            </a:r>
            <a:endParaRPr lang="en-US" sz="4000" dirty="0">
              <a:solidFill>
                <a:srgbClr val="002060"/>
              </a:solidFill>
              <a:latin typeface="Brush Script MT" panose="03060802040406070304" pitchFamily="66" charset="0"/>
            </a:endParaRPr>
          </a:p>
        </p:txBody>
      </p:sp>
      <p:pic>
        <p:nvPicPr>
          <p:cNvPr id="3" name="Picture 2"/>
          <p:cNvPicPr>
            <a:picLocks noChangeAspect="1"/>
          </p:cNvPicPr>
          <p:nvPr/>
        </p:nvPicPr>
        <p:blipFill>
          <a:blip r:embed="rId2"/>
          <a:stretch>
            <a:fillRect/>
          </a:stretch>
        </p:blipFill>
        <p:spPr>
          <a:xfrm>
            <a:off x="5314951" y="3604249"/>
            <a:ext cx="3552824" cy="2739400"/>
          </a:xfrm>
          <a:prstGeom prst="rect">
            <a:avLst/>
          </a:prstGeom>
        </p:spPr>
      </p:pic>
    </p:spTree>
    <p:extLst>
      <p:ext uri="{BB962C8B-B14F-4D97-AF65-F5344CB8AC3E}">
        <p14:creationId xmlns:p14="http://schemas.microsoft.com/office/powerpoint/2010/main" val="3977601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11878" y="2943226"/>
            <a:ext cx="7858125" cy="10144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ES" dirty="0" smtClean="0">
                <a:latin typeface="Arial" panose="020B0604020202020204" pitchFamily="34" charset="0"/>
                <a:cs typeface="Arial" panose="020B0604020202020204" pitchFamily="34" charset="0"/>
              </a:rPr>
              <a:t>"</a:t>
            </a:r>
            <a:r>
              <a:rPr lang="es-ES" dirty="0">
                <a:latin typeface="Arial" panose="020B0604020202020204" pitchFamily="34" charset="0"/>
                <a:cs typeface="Arial" panose="020B0604020202020204" pitchFamily="34" charset="0"/>
              </a:rPr>
              <a:t>La Administración es un conjunto de actividades dirigido a aprovechar los recursos de manera eficiente y eficaz con el propósito de alcanzar uno o varios objetivos o metas de la organización”</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663114" y="1695702"/>
            <a:ext cx="8155655" cy="830997"/>
          </a:xfrm>
          <a:prstGeom prst="rect">
            <a:avLst/>
          </a:prstGeom>
        </p:spPr>
        <p:txBody>
          <a:bodyPr wrap="square">
            <a:spAutoFit/>
          </a:bodyPr>
          <a:lstStyle/>
          <a:p>
            <a:pPr algn="just"/>
            <a:r>
              <a:rPr lang="es-ES" sz="2400" dirty="0" smtClean="0">
                <a:latin typeface="Monotype Corsiva" panose="03010101010201010101" pitchFamily="66" charset="0"/>
                <a:cs typeface="Arial" panose="020B0604020202020204" pitchFamily="34" charset="0"/>
              </a:rPr>
              <a:t>“aquel </a:t>
            </a:r>
            <a:r>
              <a:rPr lang="es-ES" sz="2400" dirty="0">
                <a:latin typeface="Monotype Corsiva" panose="03010101010201010101" pitchFamily="66" charset="0"/>
                <a:cs typeface="Arial" panose="020B0604020202020204" pitchFamily="34" charset="0"/>
              </a:rPr>
              <a:t>que realiza una función bajo el mando de otro, es decir, aquel que presta un servicio a otro</a:t>
            </a:r>
            <a:r>
              <a:rPr lang="es-ES" sz="2400" dirty="0" smtClean="0">
                <a:latin typeface="Monotype Corsiva" panose="03010101010201010101" pitchFamily="66" charset="0"/>
                <a:cs typeface="Arial" panose="020B0604020202020204" pitchFamily="34" charset="0"/>
              </a:rPr>
              <a:t>”</a:t>
            </a:r>
            <a:endParaRPr lang="es-ES" sz="2400" dirty="0">
              <a:latin typeface="Monotype Corsiva" panose="03010101010201010101" pitchFamily="66" charset="0"/>
              <a:cs typeface="Arial" panose="020B0604020202020204" pitchFamily="34" charset="0"/>
            </a:endParaRPr>
          </a:p>
        </p:txBody>
      </p:sp>
      <p:sp>
        <p:nvSpPr>
          <p:cNvPr id="4" name="TextBox 3"/>
          <p:cNvSpPr txBox="1"/>
          <p:nvPr/>
        </p:nvSpPr>
        <p:spPr>
          <a:xfrm>
            <a:off x="1800225" y="314325"/>
            <a:ext cx="5157787" cy="461665"/>
          </a:xfrm>
          <a:prstGeom prst="rect">
            <a:avLst/>
          </a:prstGeom>
          <a:noFill/>
        </p:spPr>
        <p:txBody>
          <a:bodyPr wrap="square" rtlCol="0">
            <a:spAutoFit/>
          </a:bodyPr>
          <a:lstStyle/>
          <a:p>
            <a:pPr algn="ctr"/>
            <a:r>
              <a:rPr lang="es-CU" sz="2400" b="1" dirty="0" smtClean="0">
                <a:solidFill>
                  <a:srgbClr val="002060"/>
                </a:solidFill>
                <a:latin typeface="Arial" panose="020B0604020202020204" pitchFamily="34" charset="0"/>
                <a:cs typeface="Arial" panose="020B0604020202020204" pitchFamily="34" charset="0"/>
              </a:rPr>
              <a:t>ADMINISTRACIÓN</a:t>
            </a:r>
            <a:endParaRPr lang="en-US" sz="2400" b="1" dirty="0">
              <a:solidFill>
                <a:srgbClr val="002060"/>
              </a:solidFill>
              <a:latin typeface="Arial" panose="020B0604020202020204" pitchFamily="34" charset="0"/>
              <a:cs typeface="Arial" panose="020B0604020202020204" pitchFamily="34" charset="0"/>
            </a:endParaRPr>
          </a:p>
        </p:txBody>
      </p:sp>
      <p:sp>
        <p:nvSpPr>
          <p:cNvPr id="5" name="Oval Callout 4"/>
          <p:cNvSpPr/>
          <p:nvPr/>
        </p:nvSpPr>
        <p:spPr>
          <a:xfrm>
            <a:off x="6600826" y="314325"/>
            <a:ext cx="1300162" cy="461665"/>
          </a:xfrm>
          <a:prstGeom prst="wedgeEllipseCallout">
            <a:avLst>
              <a:gd name="adj1" fmla="val -109364"/>
              <a:gd name="adj2" fmla="val -265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U" dirty="0" smtClean="0">
                <a:latin typeface="Arial" panose="020B0604020202020204" pitchFamily="34" charset="0"/>
                <a:cs typeface="Arial" panose="020B0604020202020204" pitchFamily="34" charset="0"/>
              </a:rPr>
              <a:t>Latin</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630041" y="1091297"/>
            <a:ext cx="3555782" cy="461665"/>
          </a:xfrm>
          <a:prstGeom prst="rect">
            <a:avLst/>
          </a:prstGeom>
        </p:spPr>
        <p:txBody>
          <a:bodyPr wrap="none">
            <a:spAutoFit/>
          </a:bodyPr>
          <a:lstStyle/>
          <a:p>
            <a:r>
              <a:rPr lang="es-ES" sz="2400" dirty="0">
                <a:solidFill>
                  <a:prstClr val="black"/>
                </a:solidFill>
                <a:latin typeface="Monotype Corsiva" panose="03010101010201010101" pitchFamily="66" charset="0"/>
                <a:cs typeface="Arial" panose="020B0604020202020204" pitchFamily="34" charset="0"/>
              </a:rPr>
              <a:t>ad (hacia, dirección, tendencia) </a:t>
            </a:r>
            <a:endParaRPr lang="en-US" sz="2400" dirty="0">
              <a:latin typeface="Monotype Corsiva" panose="03010101010201010101" pitchFamily="66" charset="0"/>
            </a:endParaRPr>
          </a:p>
        </p:txBody>
      </p:sp>
      <p:sp>
        <p:nvSpPr>
          <p:cNvPr id="7" name="Rectangle 6"/>
          <p:cNvSpPr/>
          <p:nvPr/>
        </p:nvSpPr>
        <p:spPr>
          <a:xfrm>
            <a:off x="4948487" y="1091297"/>
            <a:ext cx="4172937" cy="461665"/>
          </a:xfrm>
          <a:prstGeom prst="rect">
            <a:avLst/>
          </a:prstGeom>
        </p:spPr>
        <p:txBody>
          <a:bodyPr wrap="none">
            <a:spAutoFit/>
          </a:bodyPr>
          <a:lstStyle/>
          <a:p>
            <a:r>
              <a:rPr lang="es-ES" sz="2400" dirty="0" err="1">
                <a:latin typeface="Monotype Corsiva" panose="03010101010201010101" pitchFamily="66" charset="0"/>
                <a:cs typeface="Arial" panose="020B0604020202020204" pitchFamily="34" charset="0"/>
              </a:rPr>
              <a:t>minister</a:t>
            </a:r>
            <a:r>
              <a:rPr lang="es-ES" sz="2400" dirty="0">
                <a:latin typeface="Monotype Corsiva" panose="03010101010201010101" pitchFamily="66" charset="0"/>
                <a:cs typeface="Arial" panose="020B0604020202020204" pitchFamily="34" charset="0"/>
              </a:rPr>
              <a:t> (subordinación u obediencia)</a:t>
            </a:r>
            <a:endParaRPr lang="en-US" sz="2400" dirty="0">
              <a:latin typeface="Monotype Corsiva" panose="03010101010201010101" pitchFamily="66" charset="0"/>
            </a:endParaRPr>
          </a:p>
        </p:txBody>
      </p:sp>
      <p:cxnSp>
        <p:nvCxnSpPr>
          <p:cNvPr id="9" name="Straight Arrow Connector 8"/>
          <p:cNvCxnSpPr>
            <a:stCxn id="4" idx="2"/>
          </p:cNvCxnSpPr>
          <p:nvPr/>
        </p:nvCxnSpPr>
        <p:spPr>
          <a:xfrm flipH="1">
            <a:off x="2557463" y="775990"/>
            <a:ext cx="1821656" cy="315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a:off x="4379119" y="775990"/>
            <a:ext cx="1893094" cy="315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811877" y="4374165"/>
            <a:ext cx="7858125" cy="178374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dirty="0" smtClean="0">
                <a:latin typeface="Arial" panose="020B0604020202020204" pitchFamily="34" charset="0"/>
                <a:cs typeface="Arial" panose="020B0604020202020204" pitchFamily="34" charset="0"/>
              </a:rPr>
              <a:t>“Es </a:t>
            </a:r>
            <a:r>
              <a:rPr lang="es-ES" dirty="0">
                <a:latin typeface="Arial" panose="020B0604020202020204" pitchFamily="34" charset="0"/>
                <a:cs typeface="Arial" panose="020B0604020202020204" pitchFamily="34" charset="0"/>
              </a:rPr>
              <a:t>la ciencia social, técnica y arte que se ocupa de la planificación, organización, dirección y control de los recursos (humanos, financieros, materiales, tecnológicos, el conocimiento, </a:t>
            </a:r>
            <a:r>
              <a:rPr lang="es-ES" dirty="0" smtClean="0">
                <a:latin typeface="Arial" panose="020B0604020202020204" pitchFamily="34" charset="0"/>
                <a:cs typeface="Arial" panose="020B0604020202020204" pitchFamily="34" charset="0"/>
              </a:rPr>
              <a:t>etc.) </a:t>
            </a:r>
            <a:r>
              <a:rPr lang="es-ES" dirty="0">
                <a:latin typeface="Arial" panose="020B0604020202020204" pitchFamily="34" charset="0"/>
                <a:cs typeface="Arial" panose="020B0604020202020204" pitchFamily="34" charset="0"/>
              </a:rPr>
              <a:t>de la organización, con el fin de obtener el máximo beneficio posible; este beneficio puede ser económico o social, dependiendo esto de los fines que persiga la organización”.</a:t>
            </a:r>
            <a:endParaRPr lang="en-US" dirty="0">
              <a:latin typeface="Arial" panose="020B0604020202020204" pitchFamily="34" charset="0"/>
              <a:cs typeface="Arial" panose="020B0604020202020204" pitchFamily="34" charset="0"/>
            </a:endParaRPr>
          </a:p>
        </p:txBody>
      </p:sp>
      <p:sp>
        <p:nvSpPr>
          <p:cNvPr id="13" name="Rectangle 12"/>
          <p:cNvSpPr/>
          <p:nvPr/>
        </p:nvSpPr>
        <p:spPr>
          <a:xfrm>
            <a:off x="5660221" y="3957638"/>
            <a:ext cx="2595582"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Oliveira Da Silva, 2002 </a:t>
            </a:r>
            <a:endParaRPr lang="en-US" dirty="0">
              <a:latin typeface="Arial" panose="020B0604020202020204" pitchFamily="34" charset="0"/>
              <a:cs typeface="Arial" panose="020B0604020202020204" pitchFamily="34" charset="0"/>
            </a:endParaRPr>
          </a:p>
        </p:txBody>
      </p:sp>
      <p:sp>
        <p:nvSpPr>
          <p:cNvPr id="14" name="Rectangle 13"/>
          <p:cNvSpPr/>
          <p:nvPr/>
        </p:nvSpPr>
        <p:spPr>
          <a:xfrm>
            <a:off x="6141120" y="6205106"/>
            <a:ext cx="1787669"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KOONTZ, 1994</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717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3277" y="502253"/>
            <a:ext cx="7858125" cy="9693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dirty="0" smtClean="0">
                <a:latin typeface="Arial" panose="020B0604020202020204" pitchFamily="34" charset="0"/>
                <a:cs typeface="Arial" panose="020B0604020202020204" pitchFamily="34" charset="0"/>
              </a:rPr>
              <a:t>“ El </a:t>
            </a:r>
            <a:r>
              <a:rPr lang="es-ES" dirty="0">
                <a:latin typeface="Arial" panose="020B0604020202020204" pitchFamily="34" charset="0"/>
                <a:cs typeface="Arial" panose="020B0604020202020204" pitchFamily="34" charset="0"/>
              </a:rPr>
              <a:t>proceso de estructurar y utilizar conjuntos de recursos orientados hacia el logro de metas, para llevar a cabo las tareas en un entorno </a:t>
            </a:r>
            <a:r>
              <a:rPr lang="es-ES" dirty="0" smtClean="0">
                <a:latin typeface="Arial" panose="020B0604020202020204" pitchFamily="34" charset="0"/>
                <a:cs typeface="Arial" panose="020B0604020202020204" pitchFamily="34" charset="0"/>
              </a:rPr>
              <a:t>organizacional”.</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6696842" y="1471613"/>
            <a:ext cx="1313245" cy="369332"/>
          </a:xfrm>
          <a:prstGeom prst="rect">
            <a:avLst/>
          </a:prstGeom>
        </p:spPr>
        <p:txBody>
          <a:bodyPr wrap="none">
            <a:spAutoFit/>
          </a:bodyPr>
          <a:lstStyle/>
          <a:p>
            <a:r>
              <a:rPr lang="es-ES" dirty="0" smtClean="0">
                <a:latin typeface="Arial" panose="020B0604020202020204" pitchFamily="34" charset="0"/>
                <a:ea typeface="Calibri" panose="020F0502020204030204" pitchFamily="34" charset="0"/>
                <a:cs typeface="Arial" panose="020B0604020202020204" pitchFamily="34" charset="0"/>
              </a:rPr>
              <a:t>HITT, 2006</a:t>
            </a:r>
            <a:endParaRPr lang="en-US" dirty="0">
              <a:latin typeface="Arial" panose="020B0604020202020204" pitchFamily="34" charset="0"/>
              <a:cs typeface="Arial" panose="020B0604020202020204" pitchFamily="34" charset="0"/>
            </a:endParaRPr>
          </a:p>
        </p:txBody>
      </p:sp>
      <p:sp>
        <p:nvSpPr>
          <p:cNvPr id="4" name="Rounded Rectangle 3"/>
          <p:cNvSpPr/>
          <p:nvPr/>
        </p:nvSpPr>
        <p:spPr>
          <a:xfrm>
            <a:off x="583277" y="2325625"/>
            <a:ext cx="7858125" cy="96936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s-ES" dirty="0" smtClean="0">
                <a:latin typeface="Arial" panose="020B0604020202020204" pitchFamily="34" charset="0"/>
                <a:cs typeface="Arial" panose="020B0604020202020204" pitchFamily="34" charset="0"/>
              </a:rPr>
              <a:t>“El </a:t>
            </a:r>
            <a:r>
              <a:rPr lang="es-ES" dirty="0">
                <a:latin typeface="Arial" panose="020B0604020202020204" pitchFamily="34" charset="0"/>
                <a:cs typeface="Arial" panose="020B0604020202020204" pitchFamily="34" charset="0"/>
              </a:rPr>
              <a:t>proceso de diseñar y mantener un entorno en el que, trabajando en grupos, los individuos cumplan eficientemente objetivos específicos</a:t>
            </a:r>
            <a:r>
              <a:rPr lang="es-E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6505478" y="3410333"/>
            <a:ext cx="2044149"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MINZBERG, 1994</a:t>
            </a:r>
            <a:endParaRPr lang="en-US" dirty="0">
              <a:latin typeface="Arial" panose="020B0604020202020204" pitchFamily="34" charset="0"/>
              <a:cs typeface="Arial" panose="020B0604020202020204" pitchFamily="34" charset="0"/>
            </a:endParaRPr>
          </a:p>
        </p:txBody>
      </p:sp>
      <p:sp>
        <p:nvSpPr>
          <p:cNvPr id="6" name="Rounded Rectangle 5"/>
          <p:cNvSpPr/>
          <p:nvPr/>
        </p:nvSpPr>
        <p:spPr>
          <a:xfrm>
            <a:off x="583276" y="4148997"/>
            <a:ext cx="7858125" cy="86591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ES" dirty="0" smtClean="0">
                <a:latin typeface="Arial" panose="020B0604020202020204" pitchFamily="34" charset="0"/>
                <a:cs typeface="Arial" panose="020B0604020202020204" pitchFamily="34" charset="0"/>
              </a:rPr>
              <a:t>“</a:t>
            </a:r>
            <a:r>
              <a:rPr lang="es-ES" dirty="0">
                <a:latin typeface="Arial" panose="020B0604020202020204" pitchFamily="34" charset="0"/>
                <a:cs typeface="Arial" panose="020B0604020202020204" pitchFamily="34" charset="0"/>
              </a:rPr>
              <a:t>La administración es el proceso de planear, organizar, dirigir y controlar el uso de los recursos para lograr los objetivos organizacionales”</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6383617" y="5090830"/>
            <a:ext cx="2287870"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CHIAVENATO, 2001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026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0225" y="3584644"/>
            <a:ext cx="5157787" cy="461665"/>
          </a:xfrm>
          <a:prstGeom prst="rect">
            <a:avLst/>
          </a:prstGeom>
          <a:noFill/>
        </p:spPr>
        <p:txBody>
          <a:bodyPr wrap="square" rtlCol="0">
            <a:spAutoFit/>
          </a:bodyPr>
          <a:lstStyle/>
          <a:p>
            <a:pPr algn="ctr"/>
            <a:r>
              <a:rPr lang="es-CU" sz="2400" b="1" dirty="0" smtClean="0">
                <a:solidFill>
                  <a:srgbClr val="002060"/>
                </a:solidFill>
                <a:latin typeface="Arial" panose="020B0604020202020204" pitchFamily="34" charset="0"/>
                <a:cs typeface="Arial" panose="020B0604020202020204" pitchFamily="34" charset="0"/>
              </a:rPr>
              <a:t>ADMINISTRACIÓN</a:t>
            </a:r>
            <a:endParaRPr lang="en-US" sz="2400" b="1"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1800225" y="314325"/>
            <a:ext cx="5157787" cy="461665"/>
          </a:xfrm>
          <a:prstGeom prst="rect">
            <a:avLst/>
          </a:prstGeom>
          <a:noFill/>
        </p:spPr>
        <p:txBody>
          <a:bodyPr wrap="square" rtlCol="0">
            <a:spAutoFit/>
          </a:bodyPr>
          <a:lstStyle/>
          <a:p>
            <a:pPr algn="ctr"/>
            <a:r>
              <a:rPr lang="es-CU" sz="2400" b="1" dirty="0" smtClean="0">
                <a:solidFill>
                  <a:srgbClr val="002060"/>
                </a:solidFill>
                <a:latin typeface="Arial" panose="020B0604020202020204" pitchFamily="34" charset="0"/>
                <a:cs typeface="Arial" panose="020B0604020202020204" pitchFamily="34" charset="0"/>
              </a:rPr>
              <a:t>CIENCIA</a:t>
            </a:r>
            <a:endParaRPr lang="en-US" sz="2400" b="1"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757238" y="1042988"/>
            <a:ext cx="8043862" cy="1938992"/>
          </a:xfrm>
          <a:prstGeom prst="rect">
            <a:avLst/>
          </a:prstGeom>
          <a:noFill/>
        </p:spPr>
        <p:txBody>
          <a:bodyPr wrap="square" rtlCol="0">
            <a:spAutoFit/>
          </a:bodyPr>
          <a:lstStyle/>
          <a:p>
            <a:pPr algn="just"/>
            <a:r>
              <a:rPr lang="es-CU" sz="2400" dirty="0" smtClean="0">
                <a:solidFill>
                  <a:srgbClr val="002060"/>
                </a:solidFill>
                <a:latin typeface="Arial" panose="020B0604020202020204" pitchFamily="34" charset="0"/>
                <a:cs typeface="Arial" panose="020B0604020202020204" pitchFamily="34" charset="0"/>
              </a:rPr>
              <a:t>Es un sistema de conocimientos en desarrollo, los cuales se obtienen mediante los correpondientes métodos cognoscitivos y se reflejan en conceptos exactos, cuya veracidad se comprueba y demuestra a través de la práctica social</a:t>
            </a:r>
            <a:endParaRPr lang="en-US" sz="2400" dirty="0">
              <a:solidFill>
                <a:srgbClr val="002060"/>
              </a:solidFill>
              <a:latin typeface="Arial" panose="020B0604020202020204" pitchFamily="34" charset="0"/>
              <a:cs typeface="Arial" panose="020B0604020202020204" pitchFamily="34" charset="0"/>
            </a:endParaRPr>
          </a:p>
        </p:txBody>
      </p:sp>
      <p:sp>
        <p:nvSpPr>
          <p:cNvPr id="5" name="Down Arrow 4"/>
          <p:cNvSpPr/>
          <p:nvPr/>
        </p:nvSpPr>
        <p:spPr>
          <a:xfrm>
            <a:off x="3443287" y="4046309"/>
            <a:ext cx="2100262" cy="271463"/>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TextBox 5"/>
          <p:cNvSpPr txBox="1"/>
          <p:nvPr/>
        </p:nvSpPr>
        <p:spPr>
          <a:xfrm>
            <a:off x="1171575" y="4317772"/>
            <a:ext cx="7215188" cy="523220"/>
          </a:xfrm>
          <a:prstGeom prst="rect">
            <a:avLst/>
          </a:prstGeom>
          <a:noFill/>
        </p:spPr>
        <p:txBody>
          <a:bodyPr wrap="square" rtlCol="0">
            <a:spAutoFit/>
          </a:bodyPr>
          <a:lstStyle/>
          <a:p>
            <a:pPr algn="ctr"/>
            <a:r>
              <a:rPr lang="es-CU" sz="2800" dirty="0" smtClean="0">
                <a:solidFill>
                  <a:srgbClr val="002060"/>
                </a:solidFill>
                <a:latin typeface="Arial" panose="020B0604020202020204" pitchFamily="34" charset="0"/>
                <a:cs typeface="Arial" panose="020B0604020202020204" pitchFamily="34" charset="0"/>
              </a:rPr>
              <a:t>Ciencia, arte y técnica</a:t>
            </a:r>
            <a:endParaRPr lang="en-US" sz="2800" dirty="0">
              <a:solidFill>
                <a:srgbClr val="00206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6300788" y="4840992"/>
            <a:ext cx="2728912" cy="1780055"/>
          </a:xfrm>
          <a:prstGeom prst="rect">
            <a:avLst/>
          </a:prstGeom>
        </p:spPr>
      </p:pic>
    </p:spTree>
    <p:extLst>
      <p:ext uri="{BB962C8B-B14F-4D97-AF65-F5344CB8AC3E}">
        <p14:creationId xmlns:p14="http://schemas.microsoft.com/office/powerpoint/2010/main" val="26492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63739554"/>
              </p:ext>
            </p:extLst>
          </p:nvPr>
        </p:nvGraphicFramePr>
        <p:xfrm>
          <a:off x="538163" y="1225552"/>
          <a:ext cx="8105774" cy="5360760"/>
        </p:xfrm>
        <a:graphic>
          <a:graphicData uri="http://schemas.openxmlformats.org/drawingml/2006/table">
            <a:tbl>
              <a:tblPr firstRow="1" bandRow="1">
                <a:tableStyleId>{5C22544A-7EE6-4342-B048-85BDC9FD1C3A}</a:tableStyleId>
              </a:tblPr>
              <a:tblGrid>
                <a:gridCol w="4052887"/>
                <a:gridCol w="4052887"/>
              </a:tblGrid>
              <a:tr h="622980">
                <a:tc>
                  <a:txBody>
                    <a:bodyPr/>
                    <a:lstStyle/>
                    <a:p>
                      <a:pPr algn="just"/>
                      <a:r>
                        <a:rPr lang="es-CU" sz="1600" dirty="0" smtClean="0">
                          <a:latin typeface="Arial" panose="020B0604020202020204" pitchFamily="34" charset="0"/>
                          <a:cs typeface="Arial" panose="020B0604020202020204" pitchFamily="34" charset="0"/>
                        </a:rPr>
                        <a:t>Características</a:t>
                      </a:r>
                      <a:r>
                        <a:rPr lang="es-CU" sz="1600" baseline="0" dirty="0" smtClean="0">
                          <a:latin typeface="Arial" panose="020B0604020202020204" pitchFamily="34" charset="0"/>
                          <a:cs typeface="Arial" panose="020B0604020202020204" pitchFamily="34" charset="0"/>
                        </a:rPr>
                        <a:t> de la ciencia</a:t>
                      </a:r>
                      <a:endParaRPr lang="en-US" sz="1600" dirty="0">
                        <a:latin typeface="Arial" panose="020B0604020202020204" pitchFamily="34" charset="0"/>
                        <a:cs typeface="Arial" panose="020B0604020202020204" pitchFamily="34" charset="0"/>
                      </a:endParaRPr>
                    </a:p>
                  </a:txBody>
                  <a:tcPr/>
                </a:tc>
                <a:tc>
                  <a:txBody>
                    <a:bodyPr/>
                    <a:lstStyle/>
                    <a:p>
                      <a:pPr algn="just"/>
                      <a:r>
                        <a:rPr lang="es-CU" sz="1600" dirty="0" smtClean="0">
                          <a:latin typeface="Arial" panose="020B0604020202020204" pitchFamily="34" charset="0"/>
                          <a:cs typeface="Arial" panose="020B0604020202020204" pitchFamily="34" charset="0"/>
                        </a:rPr>
                        <a:t>Razonamiento analítico</a:t>
                      </a:r>
                      <a:endParaRPr lang="en-US" sz="1600" dirty="0">
                        <a:latin typeface="Arial" panose="020B0604020202020204" pitchFamily="34" charset="0"/>
                        <a:cs typeface="Arial" panose="020B0604020202020204" pitchFamily="34" charset="0"/>
                      </a:endParaRPr>
                    </a:p>
                  </a:txBody>
                  <a:tcPr/>
                </a:tc>
              </a:tr>
              <a:tr h="622980">
                <a:tc>
                  <a:txBody>
                    <a:bodyPr/>
                    <a:lstStyle/>
                    <a:p>
                      <a:pPr algn="just"/>
                      <a:r>
                        <a:rPr lang="es-CU" sz="1600" dirty="0" smtClean="0">
                          <a:latin typeface="Arial" panose="020B0604020202020204" pitchFamily="34" charset="0"/>
                          <a:cs typeface="Arial" panose="020B0604020202020204" pitchFamily="34" charset="0"/>
                        </a:rPr>
                        <a:t>Tener un campo de estudio que delimite el ámbito</a:t>
                      </a:r>
                      <a:r>
                        <a:rPr lang="es-CU" sz="1600" baseline="0" dirty="0" smtClean="0">
                          <a:latin typeface="Arial" panose="020B0604020202020204" pitchFamily="34" charset="0"/>
                          <a:cs typeface="Arial" panose="020B0604020202020204" pitchFamily="34" charset="0"/>
                        </a:rPr>
                        <a:t> de su investigación</a:t>
                      </a:r>
                      <a:endParaRPr lang="en-US" sz="1600" dirty="0">
                        <a:latin typeface="Arial" panose="020B0604020202020204" pitchFamily="34" charset="0"/>
                        <a:cs typeface="Arial" panose="020B0604020202020204" pitchFamily="34" charset="0"/>
                      </a:endParaRPr>
                    </a:p>
                  </a:txBody>
                  <a:tcPr/>
                </a:tc>
                <a:tc>
                  <a:txBody>
                    <a:bodyPr/>
                    <a:lstStyle/>
                    <a:p>
                      <a:pPr algn="just"/>
                      <a:r>
                        <a:rPr lang="es-CU" sz="1600" dirty="0" smtClean="0">
                          <a:latin typeface="Arial" panose="020B0604020202020204" pitchFamily="34" charset="0"/>
                          <a:cs typeface="Arial" panose="020B0604020202020204" pitchFamily="34" charset="0"/>
                        </a:rPr>
                        <a:t>Satisfacción</a:t>
                      </a:r>
                      <a:r>
                        <a:rPr lang="es-CU" sz="1600" baseline="0" dirty="0" smtClean="0">
                          <a:latin typeface="Arial" panose="020B0604020202020204" pitchFamily="34" charset="0"/>
                          <a:cs typeface="Arial" panose="020B0604020202020204" pitchFamily="34" charset="0"/>
                        </a:rPr>
                        <a:t> de objetivos de las organizaciones humanas a través de la productividad</a:t>
                      </a:r>
                      <a:endParaRPr lang="en-US" sz="1600" dirty="0">
                        <a:latin typeface="Arial" panose="020B0604020202020204" pitchFamily="34" charset="0"/>
                        <a:cs typeface="Arial" panose="020B0604020202020204" pitchFamily="34" charset="0"/>
                      </a:endParaRPr>
                    </a:p>
                  </a:txBody>
                  <a:tcPr/>
                </a:tc>
              </a:tr>
              <a:tr h="622980">
                <a:tc>
                  <a:txBody>
                    <a:bodyPr/>
                    <a:lstStyle/>
                    <a:p>
                      <a:pPr algn="just"/>
                      <a:r>
                        <a:rPr lang="es-CU" sz="1600" dirty="0" smtClean="0">
                          <a:latin typeface="Arial" panose="020B0604020202020204" pitchFamily="34" charset="0"/>
                          <a:cs typeface="Arial" panose="020B0604020202020204" pitchFamily="34" charset="0"/>
                        </a:rPr>
                        <a:t>Tener aceptación universal</a:t>
                      </a:r>
                      <a:endParaRPr lang="en-US" sz="1600" dirty="0">
                        <a:latin typeface="Arial" panose="020B0604020202020204" pitchFamily="34" charset="0"/>
                        <a:cs typeface="Arial" panose="020B0604020202020204" pitchFamily="34" charset="0"/>
                      </a:endParaRPr>
                    </a:p>
                  </a:txBody>
                  <a:tcPr/>
                </a:tc>
                <a:tc>
                  <a:txBody>
                    <a:bodyPr/>
                    <a:lstStyle/>
                    <a:p>
                      <a:pPr algn="just"/>
                      <a:r>
                        <a:rPr lang="es-CU" sz="1600" dirty="0" smtClean="0">
                          <a:latin typeface="Arial" panose="020B0604020202020204" pitchFamily="34" charset="0"/>
                          <a:cs typeface="Arial" panose="020B0604020202020204" pitchFamily="34" charset="0"/>
                        </a:rPr>
                        <a:t>La </a:t>
                      </a:r>
                      <a:r>
                        <a:rPr lang="es-CU" sz="1600" dirty="0" smtClean="0">
                          <a:latin typeface="Arial" panose="020B0604020202020204" pitchFamily="34" charset="0"/>
                          <a:cs typeface="Arial" panose="020B0604020202020204" pitchFamily="34" charset="0"/>
                        </a:rPr>
                        <a:t>administración </a:t>
                      </a:r>
                      <a:r>
                        <a:rPr lang="es-CU" sz="1600" dirty="0" smtClean="0">
                          <a:latin typeface="Arial" panose="020B0604020202020204" pitchFamily="34" charset="0"/>
                          <a:cs typeface="Arial" panose="020B0604020202020204" pitchFamily="34" charset="0"/>
                        </a:rPr>
                        <a:t>se aplica donde exista un grupo humano organizado</a:t>
                      </a:r>
                      <a:endParaRPr lang="en-US" sz="1600" dirty="0">
                        <a:latin typeface="Arial" panose="020B0604020202020204" pitchFamily="34" charset="0"/>
                        <a:cs typeface="Arial" panose="020B0604020202020204" pitchFamily="34" charset="0"/>
                      </a:endParaRPr>
                    </a:p>
                  </a:txBody>
                  <a:tcPr/>
                </a:tc>
              </a:tr>
              <a:tr h="622980">
                <a:tc>
                  <a:txBody>
                    <a:bodyPr/>
                    <a:lstStyle/>
                    <a:p>
                      <a:pPr algn="just"/>
                      <a:r>
                        <a:rPr lang="es-CU" sz="1600" dirty="0" smtClean="0">
                          <a:latin typeface="Arial" panose="020B0604020202020204" pitchFamily="34" charset="0"/>
                          <a:cs typeface="Arial" panose="020B0604020202020204" pitchFamily="34" charset="0"/>
                        </a:rPr>
                        <a:t>Poseer un cuerpo de conocimientos</a:t>
                      </a:r>
                      <a:r>
                        <a:rPr lang="es-CU" sz="1600" baseline="0" dirty="0" smtClean="0">
                          <a:latin typeface="Arial" panose="020B0604020202020204" pitchFamily="34" charset="0"/>
                          <a:cs typeface="Arial" panose="020B0604020202020204" pitchFamily="34" charset="0"/>
                        </a:rPr>
                        <a:t> verdaderos, demostrados y demostrables</a:t>
                      </a:r>
                      <a:endParaRPr lang="en-US" sz="1600" dirty="0">
                        <a:latin typeface="Arial" panose="020B0604020202020204" pitchFamily="34" charset="0"/>
                        <a:cs typeface="Arial" panose="020B0604020202020204" pitchFamily="34" charset="0"/>
                      </a:endParaRPr>
                    </a:p>
                  </a:txBody>
                  <a:tcPr/>
                </a:tc>
                <a:tc>
                  <a:txBody>
                    <a:bodyPr/>
                    <a:lstStyle/>
                    <a:p>
                      <a:pPr algn="just"/>
                      <a:r>
                        <a:rPr lang="es-CU" sz="1600" dirty="0" smtClean="0">
                          <a:latin typeface="Arial" panose="020B0604020202020204" pitchFamily="34" charset="0"/>
                          <a:cs typeface="Arial" panose="020B0604020202020204" pitchFamily="34" charset="0"/>
                        </a:rPr>
                        <a:t>Expresa sus principios</a:t>
                      </a:r>
                      <a:r>
                        <a:rPr lang="es-CU" sz="1600" baseline="0" dirty="0" smtClean="0">
                          <a:latin typeface="Arial" panose="020B0604020202020204" pitchFamily="34" charset="0"/>
                          <a:cs typeface="Arial" panose="020B0604020202020204" pitchFamily="34" charset="0"/>
                        </a:rPr>
                        <a:t> por medio de esquemas metodológicos y con ellos pueden ser demostrados y acrecentados</a:t>
                      </a:r>
                      <a:endParaRPr lang="en-US" sz="1600" dirty="0">
                        <a:latin typeface="Arial" panose="020B0604020202020204" pitchFamily="34" charset="0"/>
                        <a:cs typeface="Arial" panose="020B0604020202020204" pitchFamily="34" charset="0"/>
                      </a:endParaRPr>
                    </a:p>
                  </a:txBody>
                  <a:tcPr/>
                </a:tc>
              </a:tr>
              <a:tr h="622980">
                <a:tc>
                  <a:txBody>
                    <a:bodyPr/>
                    <a:lstStyle/>
                    <a:p>
                      <a:pPr algn="just"/>
                      <a:r>
                        <a:rPr lang="es-CU" sz="1600" dirty="0" smtClean="0">
                          <a:latin typeface="Arial" panose="020B0604020202020204" pitchFamily="34" charset="0"/>
                          <a:cs typeface="Arial" panose="020B0604020202020204" pitchFamily="34" charset="0"/>
                        </a:rPr>
                        <a:t>Contar</a:t>
                      </a:r>
                      <a:r>
                        <a:rPr lang="es-CU" sz="1600" baseline="0" dirty="0" smtClean="0">
                          <a:latin typeface="Arial" panose="020B0604020202020204" pitchFamily="34" charset="0"/>
                          <a:cs typeface="Arial" panose="020B0604020202020204" pitchFamily="34" charset="0"/>
                        </a:rPr>
                        <a:t> con un marco de referencia</a:t>
                      </a:r>
                      <a:endParaRPr lang="en-US" sz="1600" dirty="0">
                        <a:latin typeface="Arial" panose="020B0604020202020204" pitchFamily="34" charset="0"/>
                        <a:cs typeface="Arial" panose="020B0604020202020204" pitchFamily="34" charset="0"/>
                      </a:endParaRPr>
                    </a:p>
                  </a:txBody>
                  <a:tcPr/>
                </a:tc>
                <a:tc>
                  <a:txBody>
                    <a:bodyPr/>
                    <a:lstStyle/>
                    <a:p>
                      <a:pPr algn="just"/>
                      <a:r>
                        <a:rPr lang="es-CU" sz="1600" dirty="0" smtClean="0">
                          <a:latin typeface="Arial" panose="020B0604020202020204" pitchFamily="34" charset="0"/>
                          <a:cs typeface="Arial" panose="020B0604020202020204" pitchFamily="34" charset="0"/>
                        </a:rPr>
                        <a:t>Es el desarrollo y coordinación sistemático de medios en la convivencia humana para obtener satisfactores de sus necesidades</a:t>
                      </a:r>
                      <a:endParaRPr lang="en-US" sz="1600" dirty="0">
                        <a:latin typeface="Arial" panose="020B0604020202020204" pitchFamily="34" charset="0"/>
                        <a:cs typeface="Arial" panose="020B0604020202020204" pitchFamily="34" charset="0"/>
                      </a:endParaRPr>
                    </a:p>
                  </a:txBody>
                  <a:tcPr/>
                </a:tc>
              </a:tr>
              <a:tr h="622980">
                <a:tc>
                  <a:txBody>
                    <a:bodyPr/>
                    <a:lstStyle/>
                    <a:p>
                      <a:pPr algn="just"/>
                      <a:r>
                        <a:rPr lang="es-CU" sz="1600" dirty="0" smtClean="0">
                          <a:latin typeface="Arial" panose="020B0604020202020204" pitchFamily="34" charset="0"/>
                          <a:cs typeface="Arial" panose="020B0604020202020204" pitchFamily="34" charset="0"/>
                        </a:rPr>
                        <a:t>Poseer un</a:t>
                      </a:r>
                      <a:r>
                        <a:rPr lang="es-CU" sz="1600" baseline="0" dirty="0" smtClean="0">
                          <a:latin typeface="Arial" panose="020B0604020202020204" pitchFamily="34" charset="0"/>
                          <a:cs typeface="Arial" panose="020B0604020202020204" pitchFamily="34" charset="0"/>
                        </a:rPr>
                        <a:t> sistema coherente cuyas relaciones estén ordenadas</a:t>
                      </a:r>
                      <a:endParaRPr lang="en-US" sz="1600" dirty="0">
                        <a:latin typeface="Arial" panose="020B0604020202020204" pitchFamily="34" charset="0"/>
                        <a:cs typeface="Arial" panose="020B0604020202020204" pitchFamily="34" charset="0"/>
                      </a:endParaRPr>
                    </a:p>
                  </a:txBody>
                  <a:tcPr/>
                </a:tc>
                <a:tc>
                  <a:txBody>
                    <a:bodyPr/>
                    <a:lstStyle/>
                    <a:p>
                      <a:pPr algn="just"/>
                      <a:r>
                        <a:rPr lang="es-CU" sz="1600" dirty="0" smtClean="0">
                          <a:latin typeface="Arial" panose="020B0604020202020204" pitchFamily="34" charset="0"/>
                          <a:cs typeface="Arial" panose="020B0604020202020204" pitchFamily="34" charset="0"/>
                        </a:rPr>
                        <a:t>La estructura interna de la ciencia administrativa explica sus causas, efectos y relaciones</a:t>
                      </a:r>
                      <a:endParaRPr lang="en-US" sz="1600" dirty="0">
                        <a:latin typeface="Arial" panose="020B0604020202020204" pitchFamily="34" charset="0"/>
                        <a:cs typeface="Arial" panose="020B0604020202020204" pitchFamily="34" charset="0"/>
                      </a:endParaRPr>
                    </a:p>
                  </a:txBody>
                  <a:tcPr/>
                </a:tc>
              </a:tr>
              <a:tr h="622980">
                <a:tc>
                  <a:txBody>
                    <a:bodyPr/>
                    <a:lstStyle/>
                    <a:p>
                      <a:pPr algn="just"/>
                      <a:r>
                        <a:rPr lang="es-CU" sz="1600" dirty="0" smtClean="0">
                          <a:latin typeface="Arial" panose="020B0604020202020204" pitchFamily="34" charset="0"/>
                          <a:cs typeface="Arial" panose="020B0604020202020204" pitchFamily="34" charset="0"/>
                        </a:rPr>
                        <a:t>Poseer una técnica de aplicación</a:t>
                      </a:r>
                      <a:endParaRPr lang="en-US" sz="1600" dirty="0">
                        <a:latin typeface="Arial" panose="020B0604020202020204" pitchFamily="34" charset="0"/>
                        <a:cs typeface="Arial" panose="020B0604020202020204" pitchFamily="34" charset="0"/>
                      </a:endParaRPr>
                    </a:p>
                  </a:txBody>
                  <a:tcPr/>
                </a:tc>
                <a:tc>
                  <a:txBody>
                    <a:bodyPr/>
                    <a:lstStyle/>
                    <a:p>
                      <a:pPr algn="just"/>
                      <a:r>
                        <a:rPr lang="es-CU" sz="1600" dirty="0" smtClean="0">
                          <a:latin typeface="Arial" panose="020B0604020202020204" pitchFamily="34" charset="0"/>
                          <a:cs typeface="Arial" panose="020B0604020202020204" pitchFamily="34" charset="0"/>
                        </a:rPr>
                        <a:t>La administración aplica sus conocimientos mediante el</a:t>
                      </a:r>
                      <a:r>
                        <a:rPr lang="es-CU" sz="1600" baseline="0" dirty="0" smtClean="0">
                          <a:latin typeface="Arial" panose="020B0604020202020204" pitchFamily="34" charset="0"/>
                          <a:cs typeface="Arial" panose="020B0604020202020204" pitchFamily="34" charset="0"/>
                        </a:rPr>
                        <a:t> método científico</a:t>
                      </a:r>
                      <a:endParaRPr lang="en-US" sz="1600" dirty="0">
                        <a:latin typeface="Arial" panose="020B0604020202020204" pitchFamily="34" charset="0"/>
                        <a:cs typeface="Arial" panose="020B0604020202020204" pitchFamily="34" charset="0"/>
                      </a:endParaRPr>
                    </a:p>
                  </a:txBody>
                  <a:tcPr/>
                </a:tc>
              </a:tr>
            </a:tbl>
          </a:graphicData>
        </a:graphic>
      </p:graphicFrame>
      <p:sp>
        <p:nvSpPr>
          <p:cNvPr id="3" name="TextBox 2"/>
          <p:cNvSpPr txBox="1"/>
          <p:nvPr/>
        </p:nvSpPr>
        <p:spPr>
          <a:xfrm>
            <a:off x="1143000" y="503009"/>
            <a:ext cx="7215188" cy="523220"/>
          </a:xfrm>
          <a:prstGeom prst="rect">
            <a:avLst/>
          </a:prstGeom>
          <a:noFill/>
        </p:spPr>
        <p:txBody>
          <a:bodyPr wrap="square" rtlCol="0">
            <a:spAutoFit/>
          </a:bodyPr>
          <a:lstStyle/>
          <a:p>
            <a:pPr algn="ctr"/>
            <a:r>
              <a:rPr lang="es-CU" sz="2800" dirty="0" smtClean="0">
                <a:solidFill>
                  <a:srgbClr val="002060"/>
                </a:solidFill>
                <a:latin typeface="Arial" panose="020B0604020202020204" pitchFamily="34" charset="0"/>
                <a:cs typeface="Arial" panose="020B0604020202020204" pitchFamily="34" charset="0"/>
              </a:rPr>
              <a:t>Administración = Ciencia, arte y técnica</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400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498802" y="696687"/>
            <a:ext cx="8220656" cy="4826454"/>
            <a:chOff x="422485" y="485776"/>
            <a:chExt cx="8378615" cy="5309508"/>
          </a:xfrm>
        </p:grpSpPr>
        <p:sp>
          <p:nvSpPr>
            <p:cNvPr id="3" name="Rounded Rectangle 2"/>
            <p:cNvSpPr/>
            <p:nvPr/>
          </p:nvSpPr>
          <p:spPr>
            <a:xfrm>
              <a:off x="422485" y="485776"/>
              <a:ext cx="2743200" cy="7572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U" sz="1200" b="1" dirty="0" smtClean="0">
                  <a:solidFill>
                    <a:srgbClr val="002060"/>
                  </a:solidFill>
                  <a:latin typeface="Arial" panose="020B0604020202020204" pitchFamily="34" charset="0"/>
                  <a:cs typeface="Arial" panose="020B0604020202020204" pitchFamily="34" charset="0"/>
                </a:rPr>
                <a:t>ESCUELAS CLÁSICAS DE LA ADMINISTRACIÓN</a:t>
              </a:r>
              <a:endParaRPr lang="en-US" sz="1200" b="1" dirty="0">
                <a:solidFill>
                  <a:srgbClr val="002060"/>
                </a:solidFill>
                <a:latin typeface="Arial" panose="020B0604020202020204" pitchFamily="34" charset="0"/>
                <a:cs typeface="Arial" panose="020B0604020202020204" pitchFamily="34" charset="0"/>
              </a:endParaRPr>
            </a:p>
          </p:txBody>
        </p:sp>
        <p:cxnSp>
          <p:nvCxnSpPr>
            <p:cNvPr id="5" name="Straight Arrow Connector 4"/>
            <p:cNvCxnSpPr>
              <a:stCxn id="3" idx="3"/>
            </p:cNvCxnSpPr>
            <p:nvPr/>
          </p:nvCxnSpPr>
          <p:spPr>
            <a:xfrm>
              <a:off x="3165686" y="864395"/>
              <a:ext cx="5857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2"/>
            </p:cNvCxnSpPr>
            <p:nvPr/>
          </p:nvCxnSpPr>
          <p:spPr>
            <a:xfrm>
              <a:off x="1794085" y="1243014"/>
              <a:ext cx="0" cy="985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2"/>
            </p:cNvCxnSpPr>
            <p:nvPr/>
          </p:nvCxnSpPr>
          <p:spPr>
            <a:xfrm>
              <a:off x="1794085" y="1243014"/>
              <a:ext cx="1828800" cy="900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57250" y="2228850"/>
              <a:ext cx="1857375" cy="7572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U" sz="1200" b="1" dirty="0" smtClean="0">
                  <a:solidFill>
                    <a:srgbClr val="002060"/>
                  </a:solidFill>
                  <a:latin typeface="Arial" panose="020B0604020202020204" pitchFamily="34" charset="0"/>
                  <a:cs typeface="Arial" panose="020B0604020202020204" pitchFamily="34" charset="0"/>
                </a:rPr>
                <a:t>Teoría de la Burocracía Max Weber (1864-1920)</a:t>
              </a:r>
              <a:endParaRPr lang="en-US" sz="1200" b="1" dirty="0">
                <a:solidFill>
                  <a:srgbClr val="002060"/>
                </a:solidFill>
                <a:latin typeface="Arial" panose="020B0604020202020204" pitchFamily="34" charset="0"/>
                <a:cs typeface="Arial" panose="020B0604020202020204" pitchFamily="34" charset="0"/>
              </a:endParaRPr>
            </a:p>
          </p:txBody>
        </p:sp>
        <p:sp>
          <p:nvSpPr>
            <p:cNvPr id="11" name="Rounded Rectangle 10"/>
            <p:cNvSpPr/>
            <p:nvPr/>
          </p:nvSpPr>
          <p:spPr>
            <a:xfrm>
              <a:off x="3171825" y="2185987"/>
              <a:ext cx="1900238" cy="11144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U" sz="1200" b="1" dirty="0" smtClean="0">
                  <a:solidFill>
                    <a:srgbClr val="002060"/>
                  </a:solidFill>
                  <a:latin typeface="Arial" panose="020B0604020202020204" pitchFamily="34" charset="0"/>
                  <a:cs typeface="Arial" panose="020B0604020202020204" pitchFamily="34" charset="0"/>
                </a:rPr>
                <a:t>Administración científica Frederick Winslow Taylor (1850-1915)</a:t>
              </a:r>
              <a:endParaRPr lang="en-US" sz="1200" b="1" dirty="0">
                <a:solidFill>
                  <a:srgbClr val="002060"/>
                </a:solidFill>
                <a:latin typeface="Arial" panose="020B0604020202020204" pitchFamily="34" charset="0"/>
                <a:cs typeface="Arial" panose="020B0604020202020204" pitchFamily="34" charset="0"/>
              </a:endParaRPr>
            </a:p>
          </p:txBody>
        </p:sp>
        <p:sp>
          <p:nvSpPr>
            <p:cNvPr id="12" name="Rounded Rectangle 11"/>
            <p:cNvSpPr/>
            <p:nvPr/>
          </p:nvSpPr>
          <p:spPr>
            <a:xfrm>
              <a:off x="3757613" y="485776"/>
              <a:ext cx="1985962" cy="9286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U" sz="1200" b="1" dirty="0" smtClean="0">
                  <a:solidFill>
                    <a:srgbClr val="002060"/>
                  </a:solidFill>
                  <a:latin typeface="Arial" panose="020B0604020202020204" pitchFamily="34" charset="0"/>
                  <a:cs typeface="Arial" panose="020B0604020202020204" pitchFamily="34" charset="0"/>
                </a:rPr>
                <a:t>Administración general Henry Fayol (1841-1925)</a:t>
              </a:r>
              <a:endParaRPr lang="en-US" sz="1200" b="1" dirty="0">
                <a:solidFill>
                  <a:srgbClr val="002060"/>
                </a:solidFill>
                <a:latin typeface="Arial" panose="020B0604020202020204" pitchFamily="34" charset="0"/>
                <a:cs typeface="Arial" panose="020B0604020202020204" pitchFamily="34" charset="0"/>
              </a:endParaRPr>
            </a:p>
          </p:txBody>
        </p:sp>
        <p:cxnSp>
          <p:nvCxnSpPr>
            <p:cNvPr id="16" name="Straight Arrow Connector 15"/>
            <p:cNvCxnSpPr>
              <a:stCxn id="11" idx="2"/>
            </p:cNvCxnSpPr>
            <p:nvPr/>
          </p:nvCxnSpPr>
          <p:spPr>
            <a:xfrm>
              <a:off x="4121944" y="3300412"/>
              <a:ext cx="7144" cy="571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171825" y="3871914"/>
              <a:ext cx="1900238" cy="7871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U" sz="1200" b="1" dirty="0" smtClean="0">
                  <a:solidFill>
                    <a:srgbClr val="002060"/>
                  </a:solidFill>
                  <a:latin typeface="Arial" panose="020B0604020202020204" pitchFamily="34" charset="0"/>
                  <a:cs typeface="Arial" panose="020B0604020202020204" pitchFamily="34" charset="0"/>
                </a:rPr>
                <a:t>Método para hacer más eficientes las tareas de los empleados</a:t>
              </a:r>
              <a:endParaRPr lang="en-US" sz="1200" b="1" dirty="0">
                <a:solidFill>
                  <a:srgbClr val="002060"/>
                </a:solidFill>
                <a:latin typeface="Arial" panose="020B0604020202020204" pitchFamily="34" charset="0"/>
                <a:cs typeface="Arial" panose="020B0604020202020204" pitchFamily="34" charset="0"/>
              </a:endParaRPr>
            </a:p>
          </p:txBody>
        </p:sp>
        <p:cxnSp>
          <p:nvCxnSpPr>
            <p:cNvPr id="21" name="Straight Connector 20"/>
            <p:cNvCxnSpPr>
              <a:stCxn id="11" idx="3"/>
            </p:cNvCxnSpPr>
            <p:nvPr/>
          </p:nvCxnSpPr>
          <p:spPr>
            <a:xfrm flipV="1">
              <a:off x="5072063" y="2743199"/>
              <a:ext cx="457880" cy="1"/>
            </a:xfrm>
            <a:prstGeom prst="line">
              <a:avLst/>
            </a:prstGeom>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986464" y="1590845"/>
              <a:ext cx="1579107" cy="4541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U" sz="1200" dirty="0" smtClean="0">
                  <a:solidFill>
                    <a:srgbClr val="002060"/>
                  </a:solidFill>
                  <a:latin typeface="Arial" panose="020B0604020202020204" pitchFamily="34" charset="0"/>
                  <a:cs typeface="Arial" panose="020B0604020202020204" pitchFamily="34" charset="0"/>
                </a:rPr>
                <a:t>Desarrollar mejor la introducción</a:t>
              </a:r>
              <a:endParaRPr lang="en-US" sz="1200" dirty="0">
                <a:solidFill>
                  <a:srgbClr val="002060"/>
                </a:solidFill>
                <a:latin typeface="Arial" panose="020B0604020202020204" pitchFamily="34" charset="0"/>
                <a:cs typeface="Arial" panose="020B0604020202020204" pitchFamily="34" charset="0"/>
              </a:endParaRPr>
            </a:p>
          </p:txBody>
        </p:sp>
        <p:cxnSp>
          <p:nvCxnSpPr>
            <p:cNvPr id="24" name="Straight Connector 23"/>
            <p:cNvCxnSpPr/>
            <p:nvPr/>
          </p:nvCxnSpPr>
          <p:spPr>
            <a:xfrm>
              <a:off x="5529263" y="1817914"/>
              <a:ext cx="0" cy="2841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1"/>
            </p:cNvCxnSpPr>
            <p:nvPr/>
          </p:nvCxnSpPr>
          <p:spPr>
            <a:xfrm flipH="1">
              <a:off x="2714625" y="4265500"/>
              <a:ext cx="457200" cy="125186"/>
            </a:xfrm>
            <a:prstGeom prst="line">
              <a:avLst/>
            </a:prstGeom>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835818" y="4195594"/>
              <a:ext cx="1900238" cy="3901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U" sz="1200" b="1" dirty="0" smtClean="0">
                  <a:solidFill>
                    <a:srgbClr val="002060"/>
                  </a:solidFill>
                  <a:latin typeface="Arial" panose="020B0604020202020204" pitchFamily="34" charset="0"/>
                  <a:cs typeface="Arial" panose="020B0604020202020204" pitchFamily="34" charset="0"/>
                </a:rPr>
                <a:t>Otros exponentes</a:t>
              </a:r>
              <a:endParaRPr lang="en-US" sz="1200" b="1" dirty="0">
                <a:solidFill>
                  <a:srgbClr val="002060"/>
                </a:solidFill>
                <a:latin typeface="Arial" panose="020B0604020202020204" pitchFamily="34" charset="0"/>
                <a:cs typeface="Arial" panose="020B0604020202020204" pitchFamily="34" charset="0"/>
              </a:endParaRPr>
            </a:p>
          </p:txBody>
        </p:sp>
        <p:cxnSp>
          <p:nvCxnSpPr>
            <p:cNvPr id="28" name="Straight Arrow Connector 27"/>
            <p:cNvCxnSpPr/>
            <p:nvPr/>
          </p:nvCxnSpPr>
          <p:spPr>
            <a:xfrm>
              <a:off x="1680821" y="4585778"/>
              <a:ext cx="6465" cy="323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730702" y="4909457"/>
              <a:ext cx="1900238" cy="8858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U" sz="1200" dirty="0" smtClean="0">
                  <a:solidFill>
                    <a:srgbClr val="002060"/>
                  </a:solidFill>
                  <a:latin typeface="Arial" panose="020B0604020202020204" pitchFamily="34" charset="0"/>
                  <a:cs typeface="Arial" panose="020B0604020202020204" pitchFamily="34" charset="0"/>
                </a:rPr>
                <a:t>Henry Lawrence Gantt</a:t>
              </a:r>
            </a:p>
            <a:p>
              <a:pPr algn="ctr"/>
              <a:r>
                <a:rPr lang="es-CU" sz="1200" dirty="0" smtClean="0">
                  <a:solidFill>
                    <a:srgbClr val="002060"/>
                  </a:solidFill>
                  <a:latin typeface="Arial" panose="020B0604020202020204" pitchFamily="34" charset="0"/>
                  <a:cs typeface="Arial" panose="020B0604020202020204" pitchFamily="34" charset="0"/>
                </a:rPr>
                <a:t>Frank y Lilian Gilbreth</a:t>
              </a:r>
            </a:p>
            <a:p>
              <a:pPr algn="ctr"/>
              <a:r>
                <a:rPr lang="es-CU" sz="1200" dirty="0" smtClean="0">
                  <a:solidFill>
                    <a:srgbClr val="002060"/>
                  </a:solidFill>
                  <a:latin typeface="Arial" panose="020B0604020202020204" pitchFamily="34" charset="0"/>
                  <a:cs typeface="Arial" panose="020B0604020202020204" pitchFamily="34" charset="0"/>
                </a:rPr>
                <a:t>Harrington Emerson</a:t>
              </a:r>
            </a:p>
            <a:p>
              <a:pPr algn="ctr"/>
              <a:r>
                <a:rPr lang="es-CU" sz="1200" dirty="0" smtClean="0">
                  <a:solidFill>
                    <a:srgbClr val="002060"/>
                  </a:solidFill>
                  <a:latin typeface="Arial" panose="020B0604020202020204" pitchFamily="34" charset="0"/>
                  <a:cs typeface="Arial" panose="020B0604020202020204" pitchFamily="34" charset="0"/>
                </a:rPr>
                <a:t>Henry Ford</a:t>
              </a:r>
              <a:endParaRPr lang="en-US" sz="1200" dirty="0">
                <a:solidFill>
                  <a:srgbClr val="002060"/>
                </a:solidFill>
                <a:latin typeface="Arial" panose="020B0604020202020204" pitchFamily="34" charset="0"/>
                <a:cs typeface="Arial" panose="020B0604020202020204" pitchFamily="34" charset="0"/>
              </a:endParaRPr>
            </a:p>
          </p:txBody>
        </p:sp>
        <p:cxnSp>
          <p:nvCxnSpPr>
            <p:cNvPr id="34" name="Straight Connector 33"/>
            <p:cNvCxnSpPr/>
            <p:nvPr/>
          </p:nvCxnSpPr>
          <p:spPr>
            <a:xfrm flipV="1">
              <a:off x="5529263" y="1817914"/>
              <a:ext cx="45788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529263" y="2743197"/>
              <a:ext cx="45788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529263" y="3618728"/>
              <a:ext cx="45788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529263" y="4659085"/>
              <a:ext cx="457880" cy="1"/>
            </a:xfrm>
            <a:prstGeom prst="line">
              <a:avLst/>
            </a:prstGeom>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5986464" y="2516128"/>
              <a:ext cx="2384650" cy="4541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U" sz="1200" dirty="0" smtClean="0">
                  <a:solidFill>
                    <a:srgbClr val="002060"/>
                  </a:solidFill>
                  <a:latin typeface="Arial" panose="020B0604020202020204" pitchFamily="34" charset="0"/>
                  <a:cs typeface="Arial" panose="020B0604020202020204" pitchFamily="34" charset="0"/>
                </a:rPr>
                <a:t>Seleccionar de forma científica y capacitar al trabajador</a:t>
              </a:r>
              <a:endParaRPr lang="en-US" sz="1200" dirty="0">
                <a:solidFill>
                  <a:srgbClr val="002060"/>
                </a:solidFill>
                <a:latin typeface="Arial" panose="020B0604020202020204" pitchFamily="34" charset="0"/>
                <a:cs typeface="Arial" panose="020B0604020202020204" pitchFamily="34" charset="0"/>
              </a:endParaRPr>
            </a:p>
          </p:txBody>
        </p:sp>
        <p:sp>
          <p:nvSpPr>
            <p:cNvPr id="39" name="Rounded Rectangle 38"/>
            <p:cNvSpPr/>
            <p:nvPr/>
          </p:nvSpPr>
          <p:spPr>
            <a:xfrm>
              <a:off x="5986464" y="3391659"/>
              <a:ext cx="2624136" cy="4541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U" sz="1200" dirty="0" smtClean="0">
                  <a:solidFill>
                    <a:srgbClr val="002060"/>
                  </a:solidFill>
                  <a:latin typeface="Arial" panose="020B0604020202020204" pitchFamily="34" charset="0"/>
                  <a:cs typeface="Arial" panose="020B0604020202020204" pitchFamily="34" charset="0"/>
                </a:rPr>
                <a:t>Asegurar que el trabajo se cumpla </a:t>
              </a:r>
              <a:r>
                <a:rPr lang="es-CU" sz="1200" dirty="0" smtClean="0">
                  <a:solidFill>
                    <a:srgbClr val="002060"/>
                  </a:solidFill>
                  <a:latin typeface="Arial" panose="020B0604020202020204" pitchFamily="34" charset="0"/>
                  <a:cs typeface="Arial" panose="020B0604020202020204" pitchFamily="34" charset="0"/>
                </a:rPr>
                <a:t>siguiendo </a:t>
              </a:r>
              <a:r>
                <a:rPr lang="es-CU" sz="1200" dirty="0" smtClean="0">
                  <a:solidFill>
                    <a:srgbClr val="002060"/>
                  </a:solidFill>
                  <a:latin typeface="Arial" panose="020B0604020202020204" pitchFamily="34" charset="0"/>
                  <a:cs typeface="Arial" panose="020B0604020202020204" pitchFamily="34" charset="0"/>
                </a:rPr>
                <a:t>la introducción</a:t>
              </a:r>
              <a:endParaRPr lang="en-US" sz="1200" dirty="0">
                <a:solidFill>
                  <a:srgbClr val="002060"/>
                </a:solidFill>
                <a:latin typeface="Arial" panose="020B0604020202020204" pitchFamily="34" charset="0"/>
                <a:cs typeface="Arial" panose="020B0604020202020204" pitchFamily="34" charset="0"/>
              </a:endParaRPr>
            </a:p>
          </p:txBody>
        </p:sp>
        <p:sp>
          <p:nvSpPr>
            <p:cNvPr id="40" name="Rounded Rectangle 39"/>
            <p:cNvSpPr/>
            <p:nvPr/>
          </p:nvSpPr>
          <p:spPr>
            <a:xfrm>
              <a:off x="5986464" y="4390686"/>
              <a:ext cx="2814636" cy="4541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U" sz="1200" dirty="0" smtClean="0">
                  <a:solidFill>
                    <a:srgbClr val="002060"/>
                  </a:solidFill>
                  <a:latin typeface="Arial" panose="020B0604020202020204" pitchFamily="34" charset="0"/>
                  <a:cs typeface="Arial" panose="020B0604020202020204" pitchFamily="34" charset="0"/>
                </a:rPr>
                <a:t>Dividir responsabilidades y el trabajo entre administración y trabajadores</a:t>
              </a:r>
              <a:endParaRPr lang="en-US" sz="1200" dirty="0">
                <a:solidFill>
                  <a:srgbClr val="002060"/>
                </a:solidFill>
                <a:latin typeface="Arial" panose="020B0604020202020204" pitchFamily="34" charset="0"/>
                <a:cs typeface="Arial" panose="020B0604020202020204" pitchFamily="34" charset="0"/>
              </a:endParaRPr>
            </a:p>
          </p:txBody>
        </p:sp>
      </p:grpSp>
      <p:pic>
        <p:nvPicPr>
          <p:cNvPr id="42" name="Picture 41"/>
          <p:cNvPicPr>
            <a:picLocks noChangeAspect="1"/>
          </p:cNvPicPr>
          <p:nvPr/>
        </p:nvPicPr>
        <p:blipFill>
          <a:blip r:embed="rId3"/>
          <a:stretch>
            <a:fillRect/>
          </a:stretch>
        </p:blipFill>
        <p:spPr>
          <a:xfrm>
            <a:off x="5882643" y="4931236"/>
            <a:ext cx="2725148" cy="1780186"/>
          </a:xfrm>
          <a:prstGeom prst="rect">
            <a:avLst/>
          </a:prstGeom>
        </p:spPr>
      </p:pic>
    </p:spTree>
    <p:extLst>
      <p:ext uri="{BB962C8B-B14F-4D97-AF65-F5344CB8AC3E}">
        <p14:creationId xmlns:p14="http://schemas.microsoft.com/office/powerpoint/2010/main" val="3720273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02054" y="1012791"/>
            <a:ext cx="8883474" cy="4897775"/>
            <a:chOff x="200026" y="250791"/>
            <a:chExt cx="8883474" cy="4897775"/>
          </a:xfrm>
        </p:grpSpPr>
        <p:grpSp>
          <p:nvGrpSpPr>
            <p:cNvPr id="41" name="Group 40"/>
            <p:cNvGrpSpPr/>
            <p:nvPr/>
          </p:nvGrpSpPr>
          <p:grpSpPr>
            <a:xfrm>
              <a:off x="200026" y="250791"/>
              <a:ext cx="8062230" cy="2710544"/>
              <a:chOff x="428625" y="318585"/>
              <a:chExt cx="8217140" cy="2981827"/>
            </a:xfrm>
          </p:grpSpPr>
          <p:sp>
            <p:nvSpPr>
              <p:cNvPr id="3" name="Rounded Rectangle 2"/>
              <p:cNvSpPr/>
              <p:nvPr/>
            </p:nvSpPr>
            <p:spPr>
              <a:xfrm>
                <a:off x="428625" y="485775"/>
                <a:ext cx="2743200" cy="7572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U" sz="1400" b="1" dirty="0" smtClean="0">
                    <a:solidFill>
                      <a:srgbClr val="002060"/>
                    </a:solidFill>
                    <a:latin typeface="Arial" panose="020B0604020202020204" pitchFamily="34" charset="0"/>
                    <a:cs typeface="Arial" panose="020B0604020202020204" pitchFamily="34" charset="0"/>
                  </a:rPr>
                  <a:t>ESCUELAS CLÁSICAS DE LA ADMINISTRACIÓN</a:t>
                </a:r>
                <a:endParaRPr lang="en-US" sz="1400" b="1" dirty="0">
                  <a:solidFill>
                    <a:srgbClr val="002060"/>
                  </a:solidFill>
                  <a:latin typeface="Arial" panose="020B0604020202020204" pitchFamily="34" charset="0"/>
                  <a:cs typeface="Arial" panose="020B0604020202020204" pitchFamily="34" charset="0"/>
                </a:endParaRPr>
              </a:p>
            </p:txBody>
          </p:sp>
          <p:cxnSp>
            <p:nvCxnSpPr>
              <p:cNvPr id="5" name="Straight Arrow Connector 4"/>
              <p:cNvCxnSpPr>
                <a:stCxn id="3" idx="3"/>
              </p:cNvCxnSpPr>
              <p:nvPr/>
            </p:nvCxnSpPr>
            <p:spPr>
              <a:xfrm>
                <a:off x="3171825" y="864394"/>
                <a:ext cx="5857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2"/>
              </p:cNvCxnSpPr>
              <p:nvPr/>
            </p:nvCxnSpPr>
            <p:spPr>
              <a:xfrm>
                <a:off x="1800225" y="1243013"/>
                <a:ext cx="0" cy="985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2"/>
              </p:cNvCxnSpPr>
              <p:nvPr/>
            </p:nvCxnSpPr>
            <p:spPr>
              <a:xfrm>
                <a:off x="1800225" y="1243013"/>
                <a:ext cx="1828800" cy="900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57250" y="2228850"/>
                <a:ext cx="1857375" cy="7572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U" sz="1400" b="1" dirty="0" smtClean="0">
                    <a:solidFill>
                      <a:srgbClr val="002060"/>
                    </a:solidFill>
                    <a:latin typeface="Arial" panose="020B0604020202020204" pitchFamily="34" charset="0"/>
                    <a:cs typeface="Arial" panose="020B0604020202020204" pitchFamily="34" charset="0"/>
                  </a:rPr>
                  <a:t>Teoría de la Burocracía Max Weber (1864-1920)</a:t>
                </a:r>
                <a:endParaRPr lang="en-US" sz="1400" b="1" dirty="0">
                  <a:solidFill>
                    <a:srgbClr val="002060"/>
                  </a:solidFill>
                  <a:latin typeface="Arial" panose="020B0604020202020204" pitchFamily="34" charset="0"/>
                  <a:cs typeface="Arial" panose="020B0604020202020204" pitchFamily="34" charset="0"/>
                </a:endParaRPr>
              </a:p>
            </p:txBody>
          </p:sp>
          <p:sp>
            <p:nvSpPr>
              <p:cNvPr id="11" name="Rounded Rectangle 10"/>
              <p:cNvSpPr/>
              <p:nvPr/>
            </p:nvSpPr>
            <p:spPr>
              <a:xfrm>
                <a:off x="3171825" y="2185987"/>
                <a:ext cx="1900238" cy="11144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U" sz="1400" b="1" dirty="0" smtClean="0">
                    <a:solidFill>
                      <a:srgbClr val="002060"/>
                    </a:solidFill>
                    <a:latin typeface="Arial" panose="020B0604020202020204" pitchFamily="34" charset="0"/>
                    <a:cs typeface="Arial" panose="020B0604020202020204" pitchFamily="34" charset="0"/>
                  </a:rPr>
                  <a:t>Administración científica Frederick Winslow Tylor (1850-1915)</a:t>
                </a:r>
                <a:endParaRPr lang="en-US" sz="1400" b="1" dirty="0">
                  <a:solidFill>
                    <a:srgbClr val="002060"/>
                  </a:solidFill>
                  <a:latin typeface="Arial" panose="020B0604020202020204" pitchFamily="34" charset="0"/>
                  <a:cs typeface="Arial" panose="020B0604020202020204" pitchFamily="34" charset="0"/>
                </a:endParaRPr>
              </a:p>
            </p:txBody>
          </p:sp>
          <p:sp>
            <p:nvSpPr>
              <p:cNvPr id="12" name="Rounded Rectangle 11"/>
              <p:cNvSpPr/>
              <p:nvPr/>
            </p:nvSpPr>
            <p:spPr>
              <a:xfrm>
                <a:off x="3757613" y="485776"/>
                <a:ext cx="1985962" cy="9286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U" sz="1400" b="1" dirty="0" smtClean="0">
                    <a:solidFill>
                      <a:srgbClr val="002060"/>
                    </a:solidFill>
                    <a:latin typeface="Arial" panose="020B0604020202020204" pitchFamily="34" charset="0"/>
                    <a:cs typeface="Arial" panose="020B0604020202020204" pitchFamily="34" charset="0"/>
                  </a:rPr>
                  <a:t>Administración general Henry Fayol (1841-1925)</a:t>
                </a:r>
                <a:endParaRPr lang="en-US" sz="1400" b="1" dirty="0">
                  <a:solidFill>
                    <a:srgbClr val="002060"/>
                  </a:solidFill>
                  <a:latin typeface="Arial" panose="020B0604020202020204" pitchFamily="34" charset="0"/>
                  <a:cs typeface="Arial" panose="020B0604020202020204" pitchFamily="34" charset="0"/>
                </a:endParaRPr>
              </a:p>
            </p:txBody>
          </p:sp>
          <p:cxnSp>
            <p:nvCxnSpPr>
              <p:cNvPr id="21" name="Straight Connector 20"/>
              <p:cNvCxnSpPr/>
              <p:nvPr/>
            </p:nvCxnSpPr>
            <p:spPr>
              <a:xfrm flipV="1">
                <a:off x="5743575" y="942381"/>
                <a:ext cx="340952" cy="3"/>
              </a:xfrm>
              <a:prstGeom prst="line">
                <a:avLst/>
              </a:prstGeom>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6559846" y="318585"/>
                <a:ext cx="2085919" cy="4541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U" sz="1050" dirty="0" smtClean="0">
                    <a:solidFill>
                      <a:srgbClr val="002060"/>
                    </a:solidFill>
                    <a:latin typeface="Arial" panose="020B0604020202020204" pitchFamily="34" charset="0"/>
                    <a:cs typeface="Arial" panose="020B0604020202020204" pitchFamily="34" charset="0"/>
                  </a:rPr>
                  <a:t>Orientar sus estudio hacia el conjunto de empresas</a:t>
                </a:r>
                <a:endParaRPr lang="en-US" sz="1050" dirty="0">
                  <a:solidFill>
                    <a:srgbClr val="002060"/>
                  </a:solidFill>
                  <a:latin typeface="Arial" panose="020B0604020202020204" pitchFamily="34" charset="0"/>
                  <a:cs typeface="Arial" panose="020B0604020202020204" pitchFamily="34" charset="0"/>
                </a:endParaRPr>
              </a:p>
            </p:txBody>
          </p:sp>
          <p:cxnSp>
            <p:nvCxnSpPr>
              <p:cNvPr id="24" name="Straight Connector 23"/>
              <p:cNvCxnSpPr/>
              <p:nvPr/>
            </p:nvCxnSpPr>
            <p:spPr>
              <a:xfrm flipH="1">
                <a:off x="6095101" y="550487"/>
                <a:ext cx="1676" cy="20368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096776" y="553379"/>
                <a:ext cx="45788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106196" y="1234325"/>
                <a:ext cx="45788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095101" y="1918248"/>
                <a:ext cx="45788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106199" y="2587373"/>
                <a:ext cx="457880" cy="1"/>
              </a:xfrm>
              <a:prstGeom prst="line">
                <a:avLst/>
              </a:prstGeom>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6574494" y="1031193"/>
                <a:ext cx="1635157" cy="4541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U" sz="1050" dirty="0" smtClean="0">
                    <a:solidFill>
                      <a:srgbClr val="002060"/>
                    </a:solidFill>
                    <a:latin typeface="Arial" panose="020B0604020202020204" pitchFamily="34" charset="0"/>
                    <a:cs typeface="Arial" panose="020B0604020202020204" pitchFamily="34" charset="0"/>
                  </a:rPr>
                  <a:t>Funciones principales</a:t>
                </a:r>
                <a:endParaRPr lang="en-US" sz="1050" dirty="0">
                  <a:solidFill>
                    <a:srgbClr val="002060"/>
                  </a:solidFill>
                  <a:latin typeface="Arial" panose="020B0604020202020204" pitchFamily="34" charset="0"/>
                  <a:cs typeface="Arial" panose="020B0604020202020204" pitchFamily="34" charset="0"/>
                </a:endParaRPr>
              </a:p>
            </p:txBody>
          </p:sp>
          <p:sp>
            <p:nvSpPr>
              <p:cNvPr id="39" name="Rounded Rectangle 38"/>
              <p:cNvSpPr/>
              <p:nvPr/>
            </p:nvSpPr>
            <p:spPr>
              <a:xfrm>
                <a:off x="6563400" y="1715130"/>
                <a:ext cx="1483243" cy="4541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U" sz="1050" dirty="0" smtClean="0">
                    <a:solidFill>
                      <a:srgbClr val="002060"/>
                    </a:solidFill>
                    <a:latin typeface="Arial" panose="020B0604020202020204" pitchFamily="34" charset="0"/>
                    <a:cs typeface="Arial" panose="020B0604020202020204" pitchFamily="34" charset="0"/>
                  </a:rPr>
                  <a:t>Seguidores de Fayol</a:t>
                </a:r>
                <a:endParaRPr lang="en-US" sz="1050" dirty="0">
                  <a:solidFill>
                    <a:srgbClr val="002060"/>
                  </a:solidFill>
                  <a:latin typeface="Arial" panose="020B0604020202020204" pitchFamily="34" charset="0"/>
                  <a:cs typeface="Arial" panose="020B0604020202020204" pitchFamily="34" charset="0"/>
                </a:endParaRPr>
              </a:p>
            </p:txBody>
          </p:sp>
          <p:sp>
            <p:nvSpPr>
              <p:cNvPr id="40" name="Rounded Rectangle 39"/>
              <p:cNvSpPr/>
              <p:nvPr/>
            </p:nvSpPr>
            <p:spPr>
              <a:xfrm>
                <a:off x="6576103" y="2360303"/>
                <a:ext cx="1050798" cy="4541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CU" sz="1050" dirty="0" smtClean="0">
                    <a:solidFill>
                      <a:srgbClr val="002060"/>
                    </a:solidFill>
                    <a:latin typeface="Arial" panose="020B0604020202020204" pitchFamily="34" charset="0"/>
                    <a:cs typeface="Arial" panose="020B0604020202020204" pitchFamily="34" charset="0"/>
                  </a:rPr>
                  <a:t>Principios</a:t>
                </a:r>
                <a:endParaRPr lang="en-US" sz="1050" dirty="0">
                  <a:solidFill>
                    <a:srgbClr val="002060"/>
                  </a:solidFill>
                  <a:latin typeface="Arial" panose="020B0604020202020204" pitchFamily="34" charset="0"/>
                  <a:cs typeface="Arial" panose="020B0604020202020204" pitchFamily="34" charset="0"/>
                </a:endParaRPr>
              </a:p>
            </p:txBody>
          </p:sp>
        </p:grpSp>
        <p:sp>
          <p:nvSpPr>
            <p:cNvPr id="6" name="Left Brace 5"/>
            <p:cNvSpPr/>
            <p:nvPr/>
          </p:nvSpPr>
          <p:spPr>
            <a:xfrm>
              <a:off x="7890802" y="696122"/>
              <a:ext cx="371454" cy="1101691"/>
            </a:xfrm>
            <a:prstGeom prst="leftBrace">
              <a:avLst>
                <a:gd name="adj1" fmla="val 8333"/>
                <a:gd name="adj2" fmla="val 4134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8076528" y="772583"/>
              <a:ext cx="1006972" cy="954107"/>
            </a:xfrm>
            <a:prstGeom prst="rect">
              <a:avLst/>
            </a:prstGeom>
            <a:noFill/>
          </p:spPr>
          <p:txBody>
            <a:bodyPr wrap="square" rtlCol="0">
              <a:spAutoFit/>
            </a:bodyPr>
            <a:lstStyle/>
            <a:p>
              <a:r>
                <a:rPr lang="es-CU" sz="1400" dirty="0" smtClean="0">
                  <a:latin typeface="Arial" panose="020B0604020202020204" pitchFamily="34" charset="0"/>
                  <a:cs typeface="Arial" panose="020B0604020202020204" pitchFamily="34" charset="0"/>
                </a:rPr>
                <a:t>Planificar</a:t>
              </a:r>
            </a:p>
            <a:p>
              <a:r>
                <a:rPr lang="es-CU" sz="1400" dirty="0" smtClean="0">
                  <a:latin typeface="Arial" panose="020B0604020202020204" pitchFamily="34" charset="0"/>
                  <a:cs typeface="Arial" panose="020B0604020202020204" pitchFamily="34" charset="0"/>
                </a:rPr>
                <a:t>Organizar</a:t>
              </a:r>
            </a:p>
            <a:p>
              <a:r>
                <a:rPr lang="es-CU" sz="1400" dirty="0" smtClean="0">
                  <a:latin typeface="Arial" panose="020B0604020202020204" pitchFamily="34" charset="0"/>
                  <a:cs typeface="Arial" panose="020B0604020202020204" pitchFamily="34" charset="0"/>
                </a:rPr>
                <a:t>Coordinar</a:t>
              </a:r>
            </a:p>
            <a:p>
              <a:r>
                <a:rPr lang="es-CU" sz="1400" dirty="0" smtClean="0">
                  <a:latin typeface="Arial" panose="020B0604020202020204" pitchFamily="34" charset="0"/>
                  <a:cs typeface="Arial" panose="020B0604020202020204" pitchFamily="34" charset="0"/>
                </a:rPr>
                <a:t>Controlar</a:t>
              </a:r>
              <a:endParaRPr lang="en-US" sz="1400" dirty="0">
                <a:latin typeface="Arial" panose="020B0604020202020204" pitchFamily="34" charset="0"/>
                <a:cs typeface="Arial" panose="020B0604020202020204" pitchFamily="34" charset="0"/>
              </a:endParaRPr>
            </a:p>
          </p:txBody>
        </p:sp>
        <p:cxnSp>
          <p:nvCxnSpPr>
            <p:cNvPr id="30" name="Straight Arrow Connector 29"/>
            <p:cNvCxnSpPr/>
            <p:nvPr/>
          </p:nvCxnSpPr>
          <p:spPr>
            <a:xfrm>
              <a:off x="6747105" y="2519577"/>
              <a:ext cx="0" cy="528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800498" y="3047623"/>
              <a:ext cx="4016829" cy="21009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28600" indent="-228600" algn="ctr">
                <a:buAutoNum type="arabicPeriod"/>
              </a:pPr>
              <a:endParaRPr lang="en-US" sz="1200" dirty="0">
                <a:latin typeface="Arial" panose="020B0604020202020204" pitchFamily="34" charset="0"/>
                <a:cs typeface="Arial" panose="020B0604020202020204" pitchFamily="34" charset="0"/>
              </a:endParaRPr>
            </a:p>
          </p:txBody>
        </p:sp>
        <p:sp>
          <p:nvSpPr>
            <p:cNvPr id="15" name="TextBox 14"/>
            <p:cNvSpPr txBox="1"/>
            <p:nvPr/>
          </p:nvSpPr>
          <p:spPr>
            <a:xfrm>
              <a:off x="4858667" y="3163049"/>
              <a:ext cx="1950245" cy="1938992"/>
            </a:xfrm>
            <a:prstGeom prst="rect">
              <a:avLst/>
            </a:prstGeom>
            <a:noFill/>
          </p:spPr>
          <p:txBody>
            <a:bodyPr wrap="square" rtlCol="0">
              <a:spAutoFit/>
            </a:bodyPr>
            <a:lstStyle/>
            <a:p>
              <a:pPr marL="228600" indent="-228600">
                <a:buFont typeface="+mj-lt"/>
                <a:buAutoNum type="arabicPeriod"/>
              </a:pPr>
              <a:r>
                <a:rPr lang="es-ES" sz="1200" dirty="0">
                  <a:latin typeface="Arial" panose="020B0604020202020204" pitchFamily="34" charset="0"/>
                  <a:cs typeface="Arial" panose="020B0604020202020204" pitchFamily="34" charset="0"/>
                </a:rPr>
                <a:t>División de trabajo</a:t>
              </a:r>
            </a:p>
            <a:p>
              <a:pPr marL="228600" indent="-228600">
                <a:buFont typeface="+mj-lt"/>
                <a:buAutoNum type="arabicPeriod"/>
              </a:pPr>
              <a:r>
                <a:rPr lang="es-ES" sz="1200" dirty="0">
                  <a:latin typeface="Arial" panose="020B0604020202020204" pitchFamily="34" charset="0"/>
                  <a:cs typeface="Arial" panose="020B0604020202020204" pitchFamily="34" charset="0"/>
                </a:rPr>
                <a:t>Autoridad y responsabilidad</a:t>
              </a:r>
            </a:p>
            <a:p>
              <a:pPr marL="228600" indent="-228600">
                <a:buFont typeface="+mj-lt"/>
                <a:buAutoNum type="arabicPeriod"/>
              </a:pPr>
              <a:r>
                <a:rPr lang="es-ES" sz="1200" dirty="0">
                  <a:latin typeface="Arial" panose="020B0604020202020204" pitchFamily="34" charset="0"/>
                  <a:cs typeface="Arial" panose="020B0604020202020204" pitchFamily="34" charset="0"/>
                </a:rPr>
                <a:t>Disciplina</a:t>
              </a:r>
            </a:p>
            <a:p>
              <a:pPr marL="228600" indent="-228600">
                <a:buFont typeface="+mj-lt"/>
                <a:buAutoNum type="arabicPeriod"/>
              </a:pPr>
              <a:r>
                <a:rPr lang="es-ES" sz="1200" dirty="0">
                  <a:latin typeface="Arial" panose="020B0604020202020204" pitchFamily="34" charset="0"/>
                  <a:cs typeface="Arial" panose="020B0604020202020204" pitchFamily="34" charset="0"/>
                </a:rPr>
                <a:t>Unidad de mando</a:t>
              </a:r>
            </a:p>
            <a:p>
              <a:pPr marL="228600" indent="-228600">
                <a:buFont typeface="+mj-lt"/>
                <a:buAutoNum type="arabicPeriod"/>
              </a:pPr>
              <a:r>
                <a:rPr lang="es-ES" sz="1200" dirty="0">
                  <a:latin typeface="Arial" panose="020B0604020202020204" pitchFamily="34" charset="0"/>
                  <a:cs typeface="Arial" panose="020B0604020202020204" pitchFamily="34" charset="0"/>
                </a:rPr>
                <a:t>Unidad de dirección</a:t>
              </a:r>
            </a:p>
            <a:p>
              <a:pPr marL="228600" indent="-228600">
                <a:buFont typeface="+mj-lt"/>
                <a:buAutoNum type="arabicPeriod"/>
              </a:pPr>
              <a:r>
                <a:rPr lang="es-ES" sz="1200" dirty="0">
                  <a:latin typeface="Arial" panose="020B0604020202020204" pitchFamily="34" charset="0"/>
                  <a:cs typeface="Arial" panose="020B0604020202020204" pitchFamily="34" charset="0"/>
                </a:rPr>
                <a:t>Subordinación del interés individual al interés general</a:t>
              </a:r>
            </a:p>
            <a:p>
              <a:pPr marL="228600" indent="-228600">
                <a:buFont typeface="+mj-lt"/>
                <a:buAutoNum type="arabicPeriod"/>
              </a:pPr>
              <a:r>
                <a:rPr lang="es-ES" sz="1200" dirty="0">
                  <a:latin typeface="Arial" panose="020B0604020202020204" pitchFamily="34" charset="0"/>
                  <a:cs typeface="Arial" panose="020B0604020202020204" pitchFamily="34" charset="0"/>
                </a:rPr>
                <a:t>Remuneración </a:t>
              </a:r>
            </a:p>
          </p:txBody>
        </p:sp>
        <p:sp>
          <p:nvSpPr>
            <p:cNvPr id="42" name="TextBox 41"/>
            <p:cNvSpPr txBox="1"/>
            <p:nvPr/>
          </p:nvSpPr>
          <p:spPr>
            <a:xfrm>
              <a:off x="6854452" y="3182911"/>
              <a:ext cx="1950245" cy="1569660"/>
            </a:xfrm>
            <a:prstGeom prst="rect">
              <a:avLst/>
            </a:prstGeom>
            <a:noFill/>
          </p:spPr>
          <p:txBody>
            <a:bodyPr wrap="square" rtlCol="0">
              <a:spAutoFit/>
            </a:bodyPr>
            <a:lstStyle/>
            <a:p>
              <a:r>
                <a:rPr lang="es-ES" sz="1200" dirty="0" smtClean="0">
                  <a:latin typeface="Arial" panose="020B0604020202020204" pitchFamily="34" charset="0"/>
                  <a:cs typeface="Arial" panose="020B0604020202020204" pitchFamily="34" charset="0"/>
                </a:rPr>
                <a:t>8. Centralización</a:t>
              </a:r>
              <a:endParaRPr lang="es-ES" sz="1200" dirty="0">
                <a:latin typeface="Arial" panose="020B0604020202020204" pitchFamily="34" charset="0"/>
                <a:cs typeface="Arial" panose="020B0604020202020204" pitchFamily="34" charset="0"/>
              </a:endParaRPr>
            </a:p>
            <a:p>
              <a:r>
                <a:rPr lang="es-ES" sz="1200" dirty="0" smtClean="0">
                  <a:latin typeface="Arial" panose="020B0604020202020204" pitchFamily="34" charset="0"/>
                  <a:cs typeface="Arial" panose="020B0604020202020204" pitchFamily="34" charset="0"/>
                </a:rPr>
                <a:t>9. Cadena de mando</a:t>
              </a:r>
            </a:p>
            <a:p>
              <a:r>
                <a:rPr lang="es-ES" sz="1200" dirty="0" smtClean="0">
                  <a:latin typeface="Arial" panose="020B0604020202020204" pitchFamily="34" charset="0"/>
                  <a:cs typeface="Arial" panose="020B0604020202020204" pitchFamily="34" charset="0"/>
                </a:rPr>
                <a:t>10. Orden</a:t>
              </a:r>
            </a:p>
            <a:p>
              <a:r>
                <a:rPr lang="es-ES" sz="1200" dirty="0" smtClean="0">
                  <a:latin typeface="Arial" panose="020B0604020202020204" pitchFamily="34" charset="0"/>
                  <a:cs typeface="Arial" panose="020B0604020202020204" pitchFamily="34" charset="0"/>
                </a:rPr>
                <a:t>11. Equidad</a:t>
              </a:r>
            </a:p>
            <a:p>
              <a:r>
                <a:rPr lang="es-ES" sz="1200" dirty="0" smtClean="0">
                  <a:latin typeface="Arial" panose="020B0604020202020204" pitchFamily="34" charset="0"/>
                  <a:cs typeface="Arial" panose="020B0604020202020204" pitchFamily="34" charset="0"/>
                </a:rPr>
                <a:t>12. Estabilidad del personal en el puesto</a:t>
              </a:r>
            </a:p>
            <a:p>
              <a:r>
                <a:rPr lang="es-ES" sz="1200" dirty="0" smtClean="0">
                  <a:latin typeface="Arial" panose="020B0604020202020204" pitchFamily="34" charset="0"/>
                  <a:cs typeface="Arial" panose="020B0604020202020204" pitchFamily="34" charset="0"/>
                </a:rPr>
                <a:t>13. Iniciativa</a:t>
              </a:r>
            </a:p>
            <a:p>
              <a:r>
                <a:rPr lang="es-ES" sz="1200" dirty="0" smtClean="0">
                  <a:latin typeface="Arial" panose="020B0604020202020204" pitchFamily="34" charset="0"/>
                  <a:cs typeface="Arial" panose="020B0604020202020204" pitchFamily="34" charset="0"/>
                </a:rPr>
                <a:t>14. Espíritu de equipo </a:t>
              </a:r>
              <a:endParaRPr lang="es-ES" sz="1200" dirty="0">
                <a:latin typeface="Arial" panose="020B0604020202020204" pitchFamily="34" charset="0"/>
                <a:cs typeface="Arial" panose="020B0604020202020204" pitchFamily="34" charset="0"/>
              </a:endParaRPr>
            </a:p>
          </p:txBody>
        </p:sp>
      </p:grpSp>
      <p:pic>
        <p:nvPicPr>
          <p:cNvPr id="43" name="Picture 42"/>
          <p:cNvPicPr>
            <a:picLocks noChangeAspect="1"/>
          </p:cNvPicPr>
          <p:nvPr/>
        </p:nvPicPr>
        <p:blipFill>
          <a:blip r:embed="rId3"/>
          <a:stretch>
            <a:fillRect/>
          </a:stretch>
        </p:blipFill>
        <p:spPr>
          <a:xfrm>
            <a:off x="792616" y="4231392"/>
            <a:ext cx="2728912" cy="1780055"/>
          </a:xfrm>
          <a:prstGeom prst="rect">
            <a:avLst/>
          </a:prstGeom>
        </p:spPr>
      </p:pic>
    </p:spTree>
    <p:extLst>
      <p:ext uri="{BB962C8B-B14F-4D97-AF65-F5344CB8AC3E}">
        <p14:creationId xmlns:p14="http://schemas.microsoft.com/office/powerpoint/2010/main" val="1416764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8541" y="481914"/>
            <a:ext cx="7599405" cy="646331"/>
          </a:xfrm>
          <a:prstGeom prst="rect">
            <a:avLst/>
          </a:prstGeom>
          <a:noFill/>
        </p:spPr>
        <p:txBody>
          <a:bodyPr wrap="square" rtlCol="0">
            <a:spAutoFit/>
          </a:bodyPr>
          <a:lstStyle/>
          <a:p>
            <a:pPr algn="just"/>
            <a:r>
              <a:rPr lang="es-CU" dirty="0" smtClean="0">
                <a:solidFill>
                  <a:srgbClr val="002060"/>
                </a:solidFill>
                <a:latin typeface="Arial" panose="020B0604020202020204" pitchFamily="34" charset="0"/>
                <a:cs typeface="Arial" panose="020B0604020202020204" pitchFamily="34" charset="0"/>
              </a:rPr>
              <a:t>Frederick Winslow Taylor (1856-1915) conocido como el padre de la administración científica</a:t>
            </a:r>
            <a:endParaRPr lang="en-US" dirty="0">
              <a:solidFill>
                <a:srgbClr val="002060"/>
              </a:solidFill>
              <a:latin typeface="Arial" panose="020B0604020202020204" pitchFamily="34" charset="0"/>
              <a:cs typeface="Arial" panose="020B0604020202020204" pitchFamily="34" charset="0"/>
            </a:endParaRPr>
          </a:p>
        </p:txBody>
      </p:sp>
      <p:sp>
        <p:nvSpPr>
          <p:cNvPr id="4" name="Rounded Rectangle 3"/>
          <p:cNvSpPr/>
          <p:nvPr/>
        </p:nvSpPr>
        <p:spPr>
          <a:xfrm>
            <a:off x="5016844" y="1359241"/>
            <a:ext cx="3571102" cy="424707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Rounded Rectangle 4"/>
          <p:cNvSpPr/>
          <p:nvPr/>
        </p:nvSpPr>
        <p:spPr>
          <a:xfrm>
            <a:off x="679621" y="1359242"/>
            <a:ext cx="3583460" cy="39418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TextBox 5"/>
          <p:cNvSpPr txBox="1"/>
          <p:nvPr/>
        </p:nvSpPr>
        <p:spPr>
          <a:xfrm>
            <a:off x="988541" y="1458097"/>
            <a:ext cx="2903837" cy="3139321"/>
          </a:xfrm>
          <a:prstGeom prst="rect">
            <a:avLst/>
          </a:prstGeom>
          <a:noFill/>
        </p:spPr>
        <p:txBody>
          <a:bodyPr wrap="square" rtlCol="0">
            <a:spAutoFit/>
          </a:bodyPr>
          <a:lstStyle/>
          <a:p>
            <a:pPr algn="ctr"/>
            <a:r>
              <a:rPr lang="es-CU" b="1" dirty="0" smtClean="0">
                <a:solidFill>
                  <a:srgbClr val="002060"/>
                </a:solidFill>
              </a:rPr>
              <a:t>FUNDAMENTOS</a:t>
            </a:r>
          </a:p>
          <a:p>
            <a:pPr algn="ctr"/>
            <a:endParaRPr lang="es-CU" b="1" dirty="0" smtClean="0">
              <a:solidFill>
                <a:srgbClr val="002060"/>
              </a:solidFill>
            </a:endParaRPr>
          </a:p>
          <a:p>
            <a:pPr marL="342900" indent="-342900">
              <a:buAutoNum type="alphaLcParenR"/>
            </a:pPr>
            <a:r>
              <a:rPr lang="es-CU" dirty="0" smtClean="0">
                <a:latin typeface="Arial" panose="020B0604020202020204" pitchFamily="34" charset="0"/>
                <a:cs typeface="Arial" panose="020B0604020202020204" pitchFamily="34" charset="0"/>
              </a:rPr>
              <a:t>Identidad de los intereses del patrón y el obrero</a:t>
            </a:r>
          </a:p>
          <a:p>
            <a:pPr marL="342900" indent="-342900">
              <a:buAutoNum type="alphaLcParenR"/>
            </a:pPr>
            <a:r>
              <a:rPr lang="es-CU" dirty="0" smtClean="0">
                <a:latin typeface="Arial" panose="020B0604020202020204" pitchFamily="34" charset="0"/>
                <a:cs typeface="Arial" panose="020B0604020202020204" pitchFamily="34" charset="0"/>
              </a:rPr>
              <a:t>Limitación de la producción</a:t>
            </a:r>
          </a:p>
          <a:p>
            <a:pPr marL="342900" indent="-342900">
              <a:buAutoNum type="alphaLcParenR"/>
            </a:pPr>
            <a:r>
              <a:rPr lang="es-CU" dirty="0" smtClean="0">
                <a:latin typeface="Arial" panose="020B0604020202020204" pitchFamily="34" charset="0"/>
                <a:cs typeface="Arial" panose="020B0604020202020204" pitchFamily="34" charset="0"/>
              </a:rPr>
              <a:t>Estudio científico de las condiciones de trabajo</a:t>
            </a:r>
          </a:p>
          <a:p>
            <a:pPr marL="342900" indent="-342900">
              <a:buAutoNum type="alphaLcParenR"/>
            </a:pPr>
            <a:r>
              <a:rPr lang="es-CU" dirty="0" smtClean="0">
                <a:latin typeface="Arial" panose="020B0604020202020204" pitchFamily="34" charset="0"/>
                <a:cs typeface="Arial" panose="020B0604020202020204" pitchFamily="34" charset="0"/>
              </a:rPr>
              <a:t>Organización científica</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5350476" y="1458097"/>
            <a:ext cx="3126259" cy="3970318"/>
          </a:xfrm>
          <a:prstGeom prst="rect">
            <a:avLst/>
          </a:prstGeom>
          <a:noFill/>
        </p:spPr>
        <p:txBody>
          <a:bodyPr wrap="square" rtlCol="0">
            <a:spAutoFit/>
          </a:bodyPr>
          <a:lstStyle/>
          <a:p>
            <a:pPr algn="ctr"/>
            <a:r>
              <a:rPr lang="es-CU" b="1" dirty="0" smtClean="0">
                <a:solidFill>
                  <a:srgbClr val="002060"/>
                </a:solidFill>
              </a:rPr>
              <a:t>PRINCIPIOS</a:t>
            </a:r>
          </a:p>
          <a:p>
            <a:pPr algn="ctr"/>
            <a:endParaRPr lang="es-CU" b="1" dirty="0" smtClean="0">
              <a:solidFill>
                <a:srgbClr val="002060"/>
              </a:solidFill>
            </a:endParaRPr>
          </a:p>
          <a:p>
            <a:pPr marL="342900" indent="-342900">
              <a:buAutoNum type="arabicPeriod"/>
            </a:pPr>
            <a:r>
              <a:rPr lang="es-CU" dirty="0" smtClean="0">
                <a:latin typeface="Arial" panose="020B0604020202020204" pitchFamily="34" charset="0"/>
                <a:cs typeface="Arial" panose="020B0604020202020204" pitchFamily="34" charset="0"/>
              </a:rPr>
              <a:t>Estudio científico de cada elemento del trabajo</a:t>
            </a:r>
          </a:p>
          <a:p>
            <a:pPr marL="342900" indent="-342900">
              <a:buAutoNum type="arabicPeriod"/>
            </a:pPr>
            <a:r>
              <a:rPr lang="es-CU" dirty="0" smtClean="0">
                <a:latin typeface="Arial" panose="020B0604020202020204" pitchFamily="34" charset="0"/>
                <a:cs typeface="Arial" panose="020B0604020202020204" pitchFamily="34" charset="0"/>
              </a:rPr>
              <a:t>Selección científica y entrenamiento obrero</a:t>
            </a:r>
          </a:p>
          <a:p>
            <a:pPr marL="342900" indent="-342900">
              <a:buAutoNum type="arabicPeriod"/>
            </a:pPr>
            <a:r>
              <a:rPr lang="es-CU" dirty="0" smtClean="0">
                <a:latin typeface="Arial" panose="020B0604020202020204" pitchFamily="34" charset="0"/>
                <a:cs typeface="Arial" panose="020B0604020202020204" pitchFamily="34" charset="0"/>
              </a:rPr>
              <a:t>Cooperación entre administración y trabajadores</a:t>
            </a:r>
          </a:p>
          <a:p>
            <a:pPr marL="342900" indent="-342900">
              <a:buAutoNum type="arabicPeriod"/>
            </a:pPr>
            <a:r>
              <a:rPr lang="es-CU" dirty="0" smtClean="0">
                <a:latin typeface="Arial" panose="020B0604020202020204" pitchFamily="34" charset="0"/>
                <a:cs typeface="Arial" panose="020B0604020202020204" pitchFamily="34" charset="0"/>
              </a:rPr>
              <a:t>División del trabajo y la responsabilidad entre adminisgtración y obreros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615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8541" y="481914"/>
            <a:ext cx="7599405" cy="646331"/>
          </a:xfrm>
          <a:prstGeom prst="rect">
            <a:avLst/>
          </a:prstGeom>
          <a:noFill/>
        </p:spPr>
        <p:txBody>
          <a:bodyPr wrap="square" rtlCol="0">
            <a:spAutoFit/>
          </a:bodyPr>
          <a:lstStyle/>
          <a:p>
            <a:pPr algn="just"/>
            <a:r>
              <a:rPr lang="es-CU" dirty="0" smtClean="0">
                <a:solidFill>
                  <a:srgbClr val="002060"/>
                </a:solidFill>
                <a:latin typeface="Arial" panose="020B0604020202020204" pitchFamily="34" charset="0"/>
                <a:cs typeface="Arial" panose="020B0604020202020204" pitchFamily="34" charset="0"/>
              </a:rPr>
              <a:t>Henry Fayol (1841-1925) conocido como el padre de la teoría clásica de la administración científica</a:t>
            </a:r>
            <a:endParaRPr lang="en-US" dirty="0">
              <a:solidFill>
                <a:srgbClr val="002060"/>
              </a:solidFill>
              <a:latin typeface="Arial" panose="020B0604020202020204" pitchFamily="34" charset="0"/>
              <a:cs typeface="Arial" panose="020B0604020202020204" pitchFamily="34" charset="0"/>
            </a:endParaRPr>
          </a:p>
        </p:txBody>
      </p:sp>
      <p:sp>
        <p:nvSpPr>
          <p:cNvPr id="4" name="Rounded Rectangle 3"/>
          <p:cNvSpPr/>
          <p:nvPr/>
        </p:nvSpPr>
        <p:spPr>
          <a:xfrm>
            <a:off x="5016844" y="1359242"/>
            <a:ext cx="3571102" cy="39418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679621" y="1359242"/>
            <a:ext cx="3583460" cy="39418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6" name="TextBox 5"/>
          <p:cNvSpPr txBox="1"/>
          <p:nvPr/>
        </p:nvSpPr>
        <p:spPr>
          <a:xfrm>
            <a:off x="877329" y="1470453"/>
            <a:ext cx="3188043" cy="3416320"/>
          </a:xfrm>
          <a:prstGeom prst="rect">
            <a:avLst/>
          </a:prstGeom>
          <a:noFill/>
        </p:spPr>
        <p:txBody>
          <a:bodyPr wrap="square" rtlCol="0">
            <a:spAutoFit/>
          </a:bodyPr>
          <a:lstStyle/>
          <a:p>
            <a:pPr algn="ctr"/>
            <a:r>
              <a:rPr lang="es-CU" b="1" dirty="0" smtClean="0">
                <a:solidFill>
                  <a:srgbClr val="002060"/>
                </a:solidFill>
              </a:rPr>
              <a:t>FUNDAMENTOS</a:t>
            </a:r>
          </a:p>
          <a:p>
            <a:pPr algn="ctr"/>
            <a:endParaRPr lang="es-CU" b="1" dirty="0" smtClean="0">
              <a:solidFill>
                <a:srgbClr val="002060"/>
              </a:solidFill>
            </a:endParaRPr>
          </a:p>
          <a:p>
            <a:pPr marL="342900" indent="-342900">
              <a:buFontTx/>
              <a:buAutoNum type="alphaLcParenR"/>
            </a:pPr>
            <a:r>
              <a:rPr lang="es-CU" dirty="0" smtClean="0">
                <a:solidFill>
                  <a:prstClr val="black"/>
                </a:solidFill>
                <a:latin typeface="Arial" panose="020B0604020202020204" pitchFamily="34" charset="0"/>
                <a:cs typeface="Arial" panose="020B0604020202020204" pitchFamily="34" charset="0"/>
              </a:rPr>
              <a:t>Universalidad de los principios administrativos en todas las actividades humanas</a:t>
            </a:r>
          </a:p>
          <a:p>
            <a:pPr marL="342900" indent="-342900">
              <a:buFontTx/>
              <a:buAutoNum type="alphaLcParenR"/>
            </a:pPr>
            <a:r>
              <a:rPr lang="es-CU" dirty="0" smtClean="0">
                <a:solidFill>
                  <a:prstClr val="black"/>
                </a:solidFill>
                <a:latin typeface="Arial" panose="020B0604020202020204" pitchFamily="34" charset="0"/>
                <a:cs typeface="Arial" panose="020B0604020202020204" pitchFamily="34" charset="0"/>
              </a:rPr>
              <a:t>La dirección y la administración superiores</a:t>
            </a:r>
          </a:p>
          <a:p>
            <a:pPr marL="342900" indent="-342900">
              <a:buFontTx/>
              <a:buAutoNum type="alphaLcParenR"/>
            </a:pPr>
            <a:r>
              <a:rPr lang="es-CU" dirty="0" smtClean="0">
                <a:solidFill>
                  <a:prstClr val="black"/>
                </a:solidFill>
                <a:latin typeface="Arial" panose="020B0604020202020204" pitchFamily="34" charset="0"/>
                <a:cs typeface="Arial" panose="020B0604020202020204" pitchFamily="34" charset="0"/>
              </a:rPr>
              <a:t>Tareas basadas </a:t>
            </a:r>
            <a:r>
              <a:rPr lang="es-CU" dirty="0" smtClean="0">
                <a:solidFill>
                  <a:prstClr val="black"/>
                </a:solidFill>
                <a:latin typeface="Arial" panose="020B0604020202020204" pitchFamily="34" charset="0"/>
                <a:cs typeface="Arial" panose="020B0604020202020204" pitchFamily="34" charset="0"/>
              </a:rPr>
              <a:t>en </a:t>
            </a:r>
            <a:r>
              <a:rPr lang="es-CU" dirty="0" smtClean="0">
                <a:solidFill>
                  <a:prstClr val="black"/>
                </a:solidFill>
                <a:latin typeface="Arial" panose="020B0604020202020204" pitchFamily="34" charset="0"/>
                <a:cs typeface="Arial" panose="020B0604020202020204" pitchFamily="34" charset="0"/>
              </a:rPr>
              <a:t>un principio lógico</a:t>
            </a:r>
          </a:p>
          <a:p>
            <a:pPr marL="342900" indent="-342900">
              <a:buFontTx/>
              <a:buAutoNum type="alphaLcParenR"/>
            </a:pPr>
            <a:r>
              <a:rPr lang="es-CU" dirty="0" smtClean="0">
                <a:solidFill>
                  <a:prstClr val="black"/>
                </a:solidFill>
                <a:latin typeface="Arial" panose="020B0604020202020204" pitchFamily="34" charset="0"/>
                <a:cs typeface="Arial" panose="020B0604020202020204" pitchFamily="34" charset="0"/>
              </a:rPr>
              <a:t>Importancia de la unidad de mando</a:t>
            </a:r>
            <a:endParaRPr lang="en-US"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5177482" y="1458097"/>
            <a:ext cx="3299254" cy="3693319"/>
          </a:xfrm>
          <a:prstGeom prst="rect">
            <a:avLst/>
          </a:prstGeom>
          <a:noFill/>
        </p:spPr>
        <p:txBody>
          <a:bodyPr wrap="square" rtlCol="0">
            <a:spAutoFit/>
          </a:bodyPr>
          <a:lstStyle/>
          <a:p>
            <a:pPr algn="ctr"/>
            <a:r>
              <a:rPr lang="es-CU" b="1" dirty="0" smtClean="0">
                <a:solidFill>
                  <a:srgbClr val="002060"/>
                </a:solidFill>
              </a:rPr>
              <a:t>PRINCIPIOS</a:t>
            </a:r>
          </a:p>
          <a:p>
            <a:pPr algn="ctr"/>
            <a:endParaRPr lang="es-CU" b="1" dirty="0" smtClean="0">
              <a:solidFill>
                <a:srgbClr val="002060"/>
              </a:solidFill>
            </a:endParaRPr>
          </a:p>
          <a:p>
            <a:pPr marL="342900" indent="-342900">
              <a:buFontTx/>
              <a:buAutoNum type="arabicPeriod"/>
            </a:pPr>
            <a:r>
              <a:rPr lang="es-CU" dirty="0" smtClean="0">
                <a:solidFill>
                  <a:prstClr val="black"/>
                </a:solidFill>
                <a:latin typeface="Arial" panose="020B0604020202020204" pitchFamily="34" charset="0"/>
                <a:cs typeface="Arial" panose="020B0604020202020204" pitchFamily="34" charset="0"/>
              </a:rPr>
              <a:t>Determinó 14 </a:t>
            </a:r>
            <a:r>
              <a:rPr lang="es-CU" dirty="0" smtClean="0">
                <a:solidFill>
                  <a:prstClr val="black"/>
                </a:solidFill>
                <a:latin typeface="Arial" panose="020B0604020202020204" pitchFamily="34" charset="0"/>
                <a:cs typeface="Arial" panose="020B0604020202020204" pitchFamily="34" charset="0"/>
              </a:rPr>
              <a:t>principios </a:t>
            </a:r>
            <a:r>
              <a:rPr lang="es-CU" dirty="0" smtClean="0">
                <a:solidFill>
                  <a:prstClr val="black"/>
                </a:solidFill>
                <a:latin typeface="Arial" panose="020B0604020202020204" pitchFamily="34" charset="0"/>
                <a:cs typeface="Arial" panose="020B0604020202020204" pitchFamily="34" charset="0"/>
              </a:rPr>
              <a:t>de la administración</a:t>
            </a:r>
          </a:p>
          <a:p>
            <a:pPr marL="342900" indent="-342900">
              <a:buFontTx/>
              <a:buAutoNum type="arabicPeriod"/>
            </a:pPr>
            <a:r>
              <a:rPr lang="es-CU" dirty="0" smtClean="0">
                <a:solidFill>
                  <a:prstClr val="black"/>
                </a:solidFill>
                <a:latin typeface="Arial" panose="020B0604020202020204" pitchFamily="34" charset="0"/>
                <a:cs typeface="Arial" panose="020B0604020202020204" pitchFamily="34" charset="0"/>
              </a:rPr>
              <a:t>Señalo el perfin de las habilidades del administrador</a:t>
            </a:r>
          </a:p>
          <a:p>
            <a:pPr marL="342900" indent="-342900">
              <a:buFontTx/>
              <a:buAutoNum type="arabicPeriod"/>
            </a:pPr>
            <a:r>
              <a:rPr lang="es-CU" dirty="0" smtClean="0">
                <a:solidFill>
                  <a:prstClr val="black"/>
                </a:solidFill>
                <a:latin typeface="Arial" panose="020B0604020202020204" pitchFamily="34" charset="0"/>
                <a:cs typeface="Arial" panose="020B0604020202020204" pitchFamily="34" charset="0"/>
              </a:rPr>
              <a:t>Resaltó la importancia de impartir administración en las escuelas y universidades</a:t>
            </a:r>
          </a:p>
          <a:p>
            <a:pPr marL="342900" indent="-342900">
              <a:buFontTx/>
              <a:buAutoNum type="arabicPeriod"/>
            </a:pPr>
            <a:r>
              <a:rPr lang="es-CU" dirty="0" smtClean="0">
                <a:solidFill>
                  <a:prstClr val="black"/>
                </a:solidFill>
                <a:latin typeface="Arial" panose="020B0604020202020204" pitchFamily="34" charset="0"/>
                <a:cs typeface="Arial" panose="020B0604020202020204" pitchFamily="34" charset="0"/>
              </a:rPr>
              <a:t>Conceptualizó </a:t>
            </a:r>
            <a:r>
              <a:rPr lang="es-CU" dirty="0" smtClean="0">
                <a:solidFill>
                  <a:prstClr val="black"/>
                </a:solidFill>
                <a:latin typeface="Arial" panose="020B0604020202020204" pitchFamily="34" charset="0"/>
                <a:cs typeface="Arial" panose="020B0604020202020204" pitchFamily="34" charset="0"/>
              </a:rPr>
              <a:t>el proceso administrativo y sus etapas</a:t>
            </a:r>
          </a:p>
        </p:txBody>
      </p:sp>
    </p:spTree>
    <p:extLst>
      <p:ext uri="{BB962C8B-B14F-4D97-AF65-F5344CB8AC3E}">
        <p14:creationId xmlns:p14="http://schemas.microsoft.com/office/powerpoint/2010/main" val="2007522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071" y="397844"/>
            <a:ext cx="7849772" cy="1323439"/>
          </a:xfrm>
          <a:prstGeom prst="rect">
            <a:avLst/>
          </a:prstGeom>
        </p:spPr>
        <p:txBody>
          <a:bodyPr wrap="square">
            <a:spAutoFit/>
          </a:bodyPr>
          <a:lstStyle/>
          <a:p>
            <a:r>
              <a:rPr lang="es-ES"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Nombre de la asignatura: Gestión de los servicios de Salud.</a:t>
            </a:r>
          </a:p>
          <a:p>
            <a:r>
              <a:rPr lang="es-ES" sz="20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Semestre</a:t>
            </a:r>
            <a:r>
              <a:rPr lang="es-ES"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II de 2do año. </a:t>
            </a:r>
          </a:p>
          <a:p>
            <a:r>
              <a:rPr lang="es-ES" sz="20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Año </a:t>
            </a:r>
            <a:r>
              <a:rPr lang="es-ES"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académico: 2do año. </a:t>
            </a:r>
          </a:p>
          <a:p>
            <a:r>
              <a:rPr lang="es-ES" sz="20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Horas </a:t>
            </a:r>
            <a:r>
              <a:rPr lang="es-ES"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totales: 40 horas</a:t>
            </a:r>
          </a:p>
        </p:txBody>
      </p:sp>
      <p:sp>
        <p:nvSpPr>
          <p:cNvPr id="3" name="TextBox 2"/>
          <p:cNvSpPr txBox="1"/>
          <p:nvPr/>
        </p:nvSpPr>
        <p:spPr>
          <a:xfrm>
            <a:off x="565071" y="1946196"/>
            <a:ext cx="7849772" cy="4770537"/>
          </a:xfrm>
          <a:prstGeom prst="rect">
            <a:avLst/>
          </a:prstGeom>
          <a:noFill/>
        </p:spPr>
        <p:txBody>
          <a:bodyPr wrap="square" rtlCol="0">
            <a:spAutoFit/>
          </a:bodyPr>
          <a:lstStyle/>
          <a:p>
            <a:pPr algn="just"/>
            <a:r>
              <a:rPr lang="es-ES" sz="1600" dirty="0">
                <a:solidFill>
                  <a:schemeClr val="accent5">
                    <a:lumMod val="50000"/>
                  </a:schemeClr>
                </a:solidFill>
                <a:latin typeface="Arial" panose="020B0604020202020204" pitchFamily="34" charset="0"/>
                <a:cs typeface="Arial" panose="020B0604020202020204" pitchFamily="34" charset="0"/>
              </a:rPr>
              <a:t>OBJETIVOS GENERALES DE LA  ASIGNATURA</a:t>
            </a:r>
            <a:r>
              <a:rPr lang="es-ES" sz="1600" dirty="0" smtClean="0">
                <a:solidFill>
                  <a:schemeClr val="accent5">
                    <a:lumMod val="50000"/>
                  </a:schemeClr>
                </a:solidFill>
                <a:latin typeface="Arial" panose="020B0604020202020204" pitchFamily="34" charset="0"/>
                <a:cs typeface="Arial" panose="020B0604020202020204" pitchFamily="34" charset="0"/>
              </a:rPr>
              <a:t>:</a:t>
            </a:r>
          </a:p>
          <a:p>
            <a:pPr algn="just"/>
            <a:r>
              <a:rPr lang="es-ES" sz="1600" dirty="0">
                <a:solidFill>
                  <a:schemeClr val="accent5">
                    <a:lumMod val="50000"/>
                  </a:schemeClr>
                </a:solidFill>
                <a:latin typeface="Arial" panose="020B0604020202020204" pitchFamily="34" charset="0"/>
                <a:cs typeface="Arial" panose="020B0604020202020204" pitchFamily="34" charset="0"/>
              </a:rPr>
              <a:t>1.	Cuidar la salud de las personas, la familia y la comunidad mediante el proceso de atención de Enfermería, con una proyección martiana, solidaria y humanista, en los que sustente su actuación profesional, tanto en el servicio a nuestro pueblo como de otros que requieran de nuestra solidaridad internacionalista.</a:t>
            </a:r>
          </a:p>
          <a:p>
            <a:pPr algn="just"/>
            <a:r>
              <a:rPr lang="es-ES" sz="1600" dirty="0" smtClean="0">
                <a:solidFill>
                  <a:schemeClr val="accent5">
                    <a:lumMod val="50000"/>
                  </a:schemeClr>
                </a:solidFill>
                <a:latin typeface="Arial" panose="020B0604020202020204" pitchFamily="34" charset="0"/>
                <a:cs typeface="Arial" panose="020B0604020202020204" pitchFamily="34" charset="0"/>
              </a:rPr>
              <a:t>2</a:t>
            </a:r>
            <a:r>
              <a:rPr lang="es-ES" sz="1600" dirty="0">
                <a:solidFill>
                  <a:schemeClr val="accent5">
                    <a:lumMod val="50000"/>
                  </a:schemeClr>
                </a:solidFill>
                <a:latin typeface="Arial" panose="020B0604020202020204" pitchFamily="34" charset="0"/>
                <a:cs typeface="Arial" panose="020B0604020202020204" pitchFamily="34" charset="0"/>
              </a:rPr>
              <a:t>.	Participar en el incremento de la calidad de los servicios mediante el desempeño de sus funciones con una elevada responsabilidad y sentido humanista, ético, bioético y estético, con creatividad e independencia en las actividades que le correspondan.</a:t>
            </a:r>
          </a:p>
          <a:p>
            <a:pPr algn="just"/>
            <a:r>
              <a:rPr lang="es-ES" sz="1600" dirty="0" smtClean="0">
                <a:solidFill>
                  <a:schemeClr val="accent5">
                    <a:lumMod val="50000"/>
                  </a:schemeClr>
                </a:solidFill>
                <a:latin typeface="Arial" panose="020B0604020202020204" pitchFamily="34" charset="0"/>
                <a:cs typeface="Arial" panose="020B0604020202020204" pitchFamily="34" charset="0"/>
              </a:rPr>
              <a:t>3</a:t>
            </a:r>
            <a:r>
              <a:rPr lang="es-ES" sz="1600" dirty="0">
                <a:solidFill>
                  <a:schemeClr val="accent5">
                    <a:lumMod val="50000"/>
                  </a:schemeClr>
                </a:solidFill>
                <a:latin typeface="Arial" panose="020B0604020202020204" pitchFamily="34" charset="0"/>
                <a:cs typeface="Arial" panose="020B0604020202020204" pitchFamily="34" charset="0"/>
              </a:rPr>
              <a:t>.	Incrementar a través de la autogestión, el desarrollo de sus aptitudes físicas, mentales, sociales, con dedicación, capacidad de trabajo, de dirección y de autocuidado en el desempeño de sus funciones, tanto en tiempo de paz como en situaciones especiales, como parte del equipo de salud.</a:t>
            </a:r>
          </a:p>
          <a:p>
            <a:pPr algn="just"/>
            <a:r>
              <a:rPr lang="es-ES" sz="1600" dirty="0">
                <a:solidFill>
                  <a:schemeClr val="accent5">
                    <a:lumMod val="50000"/>
                  </a:schemeClr>
                </a:solidFill>
                <a:latin typeface="Arial" panose="020B0604020202020204" pitchFamily="34" charset="0"/>
                <a:cs typeface="Arial" panose="020B0604020202020204" pitchFamily="34" charset="0"/>
              </a:rPr>
              <a:t>4.	Fortalecer la actuación independiente y creadora al aplicar el pensamiento lógico en el enfrentamiento a las exigencias que en el campo de la Enfermería, impone el desarrollo científico técnico, para el perfeccionamiento del trabajo dentro del sistema nacional de salud y el incremento del grado de satisfacción de la población por los servicios que recibe.</a:t>
            </a:r>
          </a:p>
          <a:p>
            <a:pPr algn="just"/>
            <a:endParaRPr lang="es-ES" sz="16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928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8541" y="481914"/>
            <a:ext cx="7599405" cy="646331"/>
          </a:xfrm>
          <a:prstGeom prst="rect">
            <a:avLst/>
          </a:prstGeom>
          <a:noFill/>
        </p:spPr>
        <p:txBody>
          <a:bodyPr wrap="square" rtlCol="0">
            <a:spAutoFit/>
          </a:bodyPr>
          <a:lstStyle/>
          <a:p>
            <a:pPr algn="just"/>
            <a:r>
              <a:rPr lang="es-CU" dirty="0" smtClean="0">
                <a:solidFill>
                  <a:srgbClr val="002060"/>
                </a:solidFill>
                <a:latin typeface="Arial" panose="020B0604020202020204" pitchFamily="34" charset="0"/>
                <a:cs typeface="Arial" panose="020B0604020202020204" pitchFamily="34" charset="0"/>
              </a:rPr>
              <a:t>Henry Laurence Gantt (1861-1919) aportó la gráfica de barra conocida actualmente como gráfica de Gantt</a:t>
            </a:r>
            <a:endParaRPr lang="en-US" dirty="0">
              <a:solidFill>
                <a:srgbClr val="002060"/>
              </a:solidFill>
              <a:latin typeface="Arial" panose="020B0604020202020204" pitchFamily="34" charset="0"/>
              <a:cs typeface="Arial" panose="020B0604020202020204" pitchFamily="34" charset="0"/>
            </a:endParaRPr>
          </a:p>
        </p:txBody>
      </p:sp>
      <p:sp>
        <p:nvSpPr>
          <p:cNvPr id="4" name="Rounded Rectangle 3"/>
          <p:cNvSpPr/>
          <p:nvPr/>
        </p:nvSpPr>
        <p:spPr>
          <a:xfrm>
            <a:off x="5016844" y="1359242"/>
            <a:ext cx="3571102" cy="39418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679621" y="1359242"/>
            <a:ext cx="3583460" cy="39418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6" name="TextBox 5"/>
          <p:cNvSpPr txBox="1"/>
          <p:nvPr/>
        </p:nvSpPr>
        <p:spPr>
          <a:xfrm>
            <a:off x="877329" y="1470453"/>
            <a:ext cx="3188043" cy="2862322"/>
          </a:xfrm>
          <a:prstGeom prst="rect">
            <a:avLst/>
          </a:prstGeom>
          <a:noFill/>
        </p:spPr>
        <p:txBody>
          <a:bodyPr wrap="square" rtlCol="0">
            <a:spAutoFit/>
          </a:bodyPr>
          <a:lstStyle/>
          <a:p>
            <a:pPr algn="ctr"/>
            <a:r>
              <a:rPr lang="es-CU" b="1" dirty="0" smtClean="0">
                <a:solidFill>
                  <a:srgbClr val="002060"/>
                </a:solidFill>
              </a:rPr>
              <a:t>FUNDAMENTOS</a:t>
            </a:r>
          </a:p>
          <a:p>
            <a:pPr algn="ctr"/>
            <a:endParaRPr lang="es-CU" b="1" dirty="0" smtClean="0">
              <a:solidFill>
                <a:srgbClr val="002060"/>
              </a:solidFill>
            </a:endParaRPr>
          </a:p>
          <a:p>
            <a:pPr marL="342900" indent="-342900">
              <a:buFontTx/>
              <a:buAutoNum type="alphaLcParenR"/>
            </a:pPr>
            <a:r>
              <a:rPr lang="es-CU" dirty="0" smtClean="0">
                <a:solidFill>
                  <a:prstClr val="black"/>
                </a:solidFill>
                <a:latin typeface="Arial" panose="020B0604020202020204" pitchFamily="34" charset="0"/>
                <a:cs typeface="Arial" panose="020B0604020202020204" pitchFamily="34" charset="0"/>
              </a:rPr>
              <a:t>Importancia del elemento humano</a:t>
            </a:r>
          </a:p>
          <a:p>
            <a:pPr marL="342900" indent="-342900">
              <a:buFontTx/>
              <a:buAutoNum type="alphaLcParenR"/>
            </a:pPr>
            <a:r>
              <a:rPr lang="es-CU" dirty="0" smtClean="0">
                <a:solidFill>
                  <a:prstClr val="black"/>
                </a:solidFill>
                <a:latin typeface="Arial" panose="020B0604020202020204" pitchFamily="34" charset="0"/>
                <a:cs typeface="Arial" panose="020B0604020202020204" pitchFamily="34" charset="0"/>
              </a:rPr>
              <a:t>Instruir y dirigir como técnica administrativa del futuro</a:t>
            </a:r>
          </a:p>
          <a:p>
            <a:pPr marL="342900" indent="-342900">
              <a:buFontTx/>
              <a:buAutoNum type="alphaLcParenR"/>
            </a:pPr>
            <a:r>
              <a:rPr lang="es-CU" dirty="0" smtClean="0">
                <a:solidFill>
                  <a:prstClr val="black"/>
                </a:solidFill>
                <a:latin typeface="Arial" panose="020B0604020202020204" pitchFamily="34" charset="0"/>
                <a:cs typeface="Arial" panose="020B0604020202020204" pitchFamily="34" charset="0"/>
              </a:rPr>
              <a:t>La eficiencia humana como </a:t>
            </a:r>
            <a:r>
              <a:rPr lang="es-CU" dirty="0" smtClean="0">
                <a:solidFill>
                  <a:prstClr val="black"/>
                </a:solidFill>
                <a:latin typeface="Arial" panose="020B0604020202020204" pitchFamily="34" charset="0"/>
                <a:cs typeface="Arial" panose="020B0604020202020204" pitchFamily="34" charset="0"/>
              </a:rPr>
              <a:t>propósito </a:t>
            </a:r>
            <a:r>
              <a:rPr lang="es-CU" dirty="0" smtClean="0">
                <a:solidFill>
                  <a:prstClr val="black"/>
                </a:solidFill>
                <a:latin typeface="Arial" panose="020B0604020202020204" pitchFamily="34" charset="0"/>
                <a:cs typeface="Arial" panose="020B0604020202020204" pitchFamily="34" charset="0"/>
              </a:rPr>
              <a:t>de la administración</a:t>
            </a:r>
            <a:endParaRPr lang="en-US"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5177482" y="1458097"/>
            <a:ext cx="3299254" cy="3416320"/>
          </a:xfrm>
          <a:prstGeom prst="rect">
            <a:avLst/>
          </a:prstGeom>
          <a:noFill/>
        </p:spPr>
        <p:txBody>
          <a:bodyPr wrap="square" rtlCol="0">
            <a:spAutoFit/>
          </a:bodyPr>
          <a:lstStyle/>
          <a:p>
            <a:pPr algn="ctr"/>
            <a:r>
              <a:rPr lang="es-CU" b="1" dirty="0" smtClean="0">
                <a:solidFill>
                  <a:srgbClr val="002060"/>
                </a:solidFill>
              </a:rPr>
              <a:t>PRINCIPIOS</a:t>
            </a:r>
          </a:p>
          <a:p>
            <a:pPr algn="ctr"/>
            <a:endParaRPr lang="es-CU" b="1" dirty="0" smtClean="0">
              <a:solidFill>
                <a:srgbClr val="002060"/>
              </a:solidFill>
            </a:endParaRPr>
          </a:p>
          <a:p>
            <a:pPr marL="342900" indent="-342900">
              <a:buFontTx/>
              <a:buAutoNum type="arabicPeriod"/>
            </a:pPr>
            <a:r>
              <a:rPr lang="es-CU" dirty="0" smtClean="0">
                <a:solidFill>
                  <a:prstClr val="black"/>
                </a:solidFill>
                <a:latin typeface="Arial" panose="020B0604020202020204" pitchFamily="34" charset="0"/>
                <a:cs typeface="Arial" panose="020B0604020202020204" pitchFamily="34" charset="0"/>
              </a:rPr>
              <a:t>Relación de la administración y la mano de obra, con la instrucción y adecuada dirección</a:t>
            </a:r>
          </a:p>
          <a:p>
            <a:pPr marL="342900" indent="-342900">
              <a:buFontTx/>
              <a:buAutoNum type="arabicPeriod"/>
            </a:pPr>
            <a:r>
              <a:rPr lang="es-CU" dirty="0" smtClean="0">
                <a:solidFill>
                  <a:prstClr val="black"/>
                </a:solidFill>
                <a:latin typeface="Arial" panose="020B0604020202020204" pitchFamily="34" charset="0"/>
                <a:cs typeface="Arial" panose="020B0604020202020204" pitchFamily="34" charset="0"/>
              </a:rPr>
              <a:t>Creó la gráfica de programación de actividades para una mejor distribución y mayor aprovechamiento</a:t>
            </a:r>
          </a:p>
          <a:p>
            <a:endParaRPr lang="es-CU"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661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8541" y="481914"/>
            <a:ext cx="7599405" cy="646331"/>
          </a:xfrm>
          <a:prstGeom prst="rect">
            <a:avLst/>
          </a:prstGeom>
          <a:noFill/>
        </p:spPr>
        <p:txBody>
          <a:bodyPr wrap="square" rtlCol="0">
            <a:spAutoFit/>
          </a:bodyPr>
          <a:lstStyle/>
          <a:p>
            <a:pPr algn="just"/>
            <a:r>
              <a:rPr lang="es-CU" dirty="0" smtClean="0">
                <a:solidFill>
                  <a:srgbClr val="002060"/>
                </a:solidFill>
                <a:latin typeface="Arial" panose="020B0604020202020204" pitchFamily="34" charset="0"/>
                <a:cs typeface="Arial" panose="020B0604020202020204" pitchFamily="34" charset="0"/>
              </a:rPr>
              <a:t>Frank y Lillian Gilbreth (1868-1924) elaboró un modelo de la labor administrativa que le denominó proceso de trabajo</a:t>
            </a:r>
            <a:endParaRPr lang="en-US" dirty="0">
              <a:solidFill>
                <a:srgbClr val="002060"/>
              </a:solidFill>
              <a:latin typeface="Arial" panose="020B0604020202020204" pitchFamily="34" charset="0"/>
              <a:cs typeface="Arial" panose="020B0604020202020204" pitchFamily="34" charset="0"/>
            </a:endParaRPr>
          </a:p>
        </p:txBody>
      </p:sp>
      <p:sp>
        <p:nvSpPr>
          <p:cNvPr id="4" name="Rounded Rectangle 3"/>
          <p:cNvSpPr/>
          <p:nvPr/>
        </p:nvSpPr>
        <p:spPr>
          <a:xfrm>
            <a:off x="5016844" y="1359242"/>
            <a:ext cx="3571102" cy="394180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679621" y="1359242"/>
            <a:ext cx="3583460" cy="39418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6" name="TextBox 5"/>
          <p:cNvSpPr txBox="1"/>
          <p:nvPr/>
        </p:nvSpPr>
        <p:spPr>
          <a:xfrm>
            <a:off x="877329" y="1470453"/>
            <a:ext cx="3188043" cy="3693319"/>
          </a:xfrm>
          <a:prstGeom prst="rect">
            <a:avLst/>
          </a:prstGeom>
          <a:noFill/>
        </p:spPr>
        <p:txBody>
          <a:bodyPr wrap="square" rtlCol="0">
            <a:spAutoFit/>
          </a:bodyPr>
          <a:lstStyle/>
          <a:p>
            <a:pPr algn="ctr"/>
            <a:r>
              <a:rPr lang="es-CU" b="1" dirty="0" smtClean="0">
                <a:solidFill>
                  <a:srgbClr val="002060"/>
                </a:solidFill>
              </a:rPr>
              <a:t>FUNDAMENTOS</a:t>
            </a:r>
          </a:p>
          <a:p>
            <a:pPr algn="ctr"/>
            <a:endParaRPr lang="es-CU" b="1" dirty="0" smtClean="0">
              <a:solidFill>
                <a:srgbClr val="002060"/>
              </a:solidFill>
            </a:endParaRPr>
          </a:p>
          <a:p>
            <a:pPr marL="342900" indent="-342900">
              <a:buFontTx/>
              <a:buAutoNum type="alphaLcParenR"/>
            </a:pPr>
            <a:r>
              <a:rPr lang="es-CU" dirty="0" smtClean="0">
                <a:solidFill>
                  <a:prstClr val="black"/>
                </a:solidFill>
                <a:latin typeface="Arial" panose="020B0604020202020204" pitchFamily="34" charset="0"/>
                <a:cs typeface="Arial" panose="020B0604020202020204" pitchFamily="34" charset="0"/>
              </a:rPr>
              <a:t>Importancia del empleado como individuo</a:t>
            </a:r>
          </a:p>
          <a:p>
            <a:pPr marL="342900" indent="-342900">
              <a:buFontTx/>
              <a:buAutoNum type="alphaLcParenR"/>
            </a:pPr>
            <a:r>
              <a:rPr lang="es-CU" dirty="0" smtClean="0">
                <a:solidFill>
                  <a:prstClr val="black"/>
                </a:solidFill>
                <a:latin typeface="Arial" panose="020B0604020202020204" pitchFamily="34" charset="0"/>
                <a:cs typeface="Arial" panose="020B0604020202020204" pitchFamily="34" charset="0"/>
              </a:rPr>
              <a:t>La productividad depende de la actitud, oportunidad y ambiente físico</a:t>
            </a:r>
          </a:p>
          <a:p>
            <a:pPr marL="342900" indent="-342900">
              <a:buFontTx/>
              <a:buAutoNum type="alphaLcParenR"/>
            </a:pPr>
            <a:r>
              <a:rPr lang="es-CU" dirty="0" smtClean="0">
                <a:solidFill>
                  <a:prstClr val="black"/>
                </a:solidFill>
                <a:latin typeface="Arial" panose="020B0604020202020204" pitchFamily="34" charset="0"/>
                <a:cs typeface="Arial" panose="020B0604020202020204" pitchFamily="34" charset="0"/>
              </a:rPr>
              <a:t>Necesidad de emplear métodos correctos y equipo ideal</a:t>
            </a:r>
          </a:p>
          <a:p>
            <a:pPr marL="342900" indent="-342900">
              <a:buFontTx/>
              <a:buAutoNum type="alphaLcParenR"/>
            </a:pPr>
            <a:r>
              <a:rPr lang="es-CU" dirty="0" smtClean="0">
                <a:solidFill>
                  <a:prstClr val="black"/>
                </a:solidFill>
                <a:latin typeface="Arial" panose="020B0604020202020204" pitchFamily="34" charset="0"/>
                <a:cs typeface="Arial" panose="020B0604020202020204" pitchFamily="34" charset="0"/>
              </a:rPr>
              <a:t>Estudio el efecto de </a:t>
            </a:r>
            <a:r>
              <a:rPr lang="es-CU" dirty="0" smtClean="0">
                <a:solidFill>
                  <a:prstClr val="black"/>
                </a:solidFill>
                <a:latin typeface="Arial" panose="020B0604020202020204" pitchFamily="34" charset="0"/>
                <a:cs typeface="Arial" panose="020B0604020202020204" pitchFamily="34" charset="0"/>
              </a:rPr>
              <a:t>la </a:t>
            </a:r>
            <a:r>
              <a:rPr lang="es-CU" dirty="0" smtClean="0">
                <a:solidFill>
                  <a:prstClr val="black"/>
                </a:solidFill>
                <a:latin typeface="Arial" panose="020B0604020202020204" pitchFamily="34" charset="0"/>
                <a:cs typeface="Arial" panose="020B0604020202020204" pitchFamily="34" charset="0"/>
              </a:rPr>
              <a:t>fatiga sobre la productividad</a:t>
            </a:r>
            <a:endParaRPr lang="en-US"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5177482" y="1458097"/>
            <a:ext cx="3299254" cy="3693319"/>
          </a:xfrm>
          <a:prstGeom prst="rect">
            <a:avLst/>
          </a:prstGeom>
          <a:noFill/>
        </p:spPr>
        <p:txBody>
          <a:bodyPr wrap="square" rtlCol="0">
            <a:spAutoFit/>
          </a:bodyPr>
          <a:lstStyle/>
          <a:p>
            <a:pPr algn="ctr"/>
            <a:r>
              <a:rPr lang="es-CU" b="1" dirty="0" smtClean="0">
                <a:solidFill>
                  <a:srgbClr val="002060"/>
                </a:solidFill>
              </a:rPr>
              <a:t>PRINCIPIOS</a:t>
            </a:r>
          </a:p>
          <a:p>
            <a:pPr algn="ctr"/>
            <a:endParaRPr lang="es-CU" b="1" dirty="0" smtClean="0">
              <a:solidFill>
                <a:srgbClr val="002060"/>
              </a:solidFill>
            </a:endParaRPr>
          </a:p>
          <a:p>
            <a:pPr marL="342900" indent="-342900">
              <a:buFontTx/>
              <a:buAutoNum type="arabicPeriod"/>
            </a:pPr>
            <a:r>
              <a:rPr lang="es-CU" dirty="0" smtClean="0">
                <a:solidFill>
                  <a:prstClr val="black"/>
                </a:solidFill>
                <a:latin typeface="Arial" panose="020B0604020202020204" pitchFamily="34" charset="0"/>
                <a:cs typeface="Arial" panose="020B0604020202020204" pitchFamily="34" charset="0"/>
              </a:rPr>
              <a:t>Desarrollo al estudio del movimiento como técnica administrativa básica</a:t>
            </a:r>
          </a:p>
          <a:p>
            <a:pPr marL="342900" indent="-342900">
              <a:buFontTx/>
              <a:buAutoNum type="arabicPeriod"/>
            </a:pPr>
            <a:r>
              <a:rPr lang="es-CU" dirty="0" smtClean="0">
                <a:solidFill>
                  <a:prstClr val="black"/>
                </a:solidFill>
                <a:latin typeface="Arial" panose="020B0604020202020204" pitchFamily="34" charset="0"/>
                <a:cs typeface="Arial" panose="020B0604020202020204" pitchFamily="34" charset="0"/>
              </a:rPr>
              <a:t>Introduce la psicología a los estudios de tiempos y movimientos</a:t>
            </a:r>
          </a:p>
          <a:p>
            <a:pPr marL="342900" indent="-342900">
              <a:buFontTx/>
              <a:buAutoNum type="arabicPeriod"/>
            </a:pPr>
            <a:r>
              <a:rPr lang="es-CU" dirty="0" smtClean="0">
                <a:solidFill>
                  <a:prstClr val="black"/>
                </a:solidFill>
                <a:latin typeface="Arial" panose="020B0604020202020204" pitchFamily="34" charset="0"/>
                <a:cs typeface="Arial" panose="020B0604020202020204" pitchFamily="34" charset="0"/>
              </a:rPr>
              <a:t>Define la necesidad de tener un ambiente correcto, equipo y métodos adecuados</a:t>
            </a:r>
          </a:p>
          <a:p>
            <a:endParaRPr lang="es-CU"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436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8541" y="481914"/>
            <a:ext cx="7599405" cy="646331"/>
          </a:xfrm>
          <a:prstGeom prst="rect">
            <a:avLst/>
          </a:prstGeom>
          <a:noFill/>
        </p:spPr>
        <p:txBody>
          <a:bodyPr wrap="square" rtlCol="0">
            <a:spAutoFit/>
          </a:bodyPr>
          <a:lstStyle/>
          <a:p>
            <a:pPr algn="just"/>
            <a:r>
              <a:rPr lang="es-CU" dirty="0" smtClean="0">
                <a:solidFill>
                  <a:srgbClr val="002060"/>
                </a:solidFill>
                <a:latin typeface="Arial" panose="020B0604020202020204" pitchFamily="34" charset="0"/>
                <a:cs typeface="Arial" panose="020B0604020202020204" pitchFamily="34" charset="0"/>
              </a:rPr>
              <a:t>Elton Mayo (1880-1949) principal representante de la Teoría de las Relaciones Humanas</a:t>
            </a:r>
            <a:endParaRPr lang="en-US" dirty="0">
              <a:solidFill>
                <a:srgbClr val="002060"/>
              </a:solidFill>
              <a:latin typeface="Arial" panose="020B0604020202020204" pitchFamily="34" charset="0"/>
              <a:cs typeface="Arial" panose="020B0604020202020204" pitchFamily="34" charset="0"/>
            </a:endParaRPr>
          </a:p>
        </p:txBody>
      </p:sp>
      <p:sp>
        <p:nvSpPr>
          <p:cNvPr id="4" name="Rounded Rectangle 3"/>
          <p:cNvSpPr/>
          <p:nvPr/>
        </p:nvSpPr>
        <p:spPr>
          <a:xfrm>
            <a:off x="5016844" y="1359241"/>
            <a:ext cx="3571102" cy="50292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679621" y="1359242"/>
            <a:ext cx="3583460" cy="39418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6" name="TextBox 5"/>
          <p:cNvSpPr txBox="1"/>
          <p:nvPr/>
        </p:nvSpPr>
        <p:spPr>
          <a:xfrm>
            <a:off x="877329" y="1470453"/>
            <a:ext cx="3188043" cy="3416320"/>
          </a:xfrm>
          <a:prstGeom prst="rect">
            <a:avLst/>
          </a:prstGeom>
          <a:noFill/>
        </p:spPr>
        <p:txBody>
          <a:bodyPr wrap="square" rtlCol="0">
            <a:spAutoFit/>
          </a:bodyPr>
          <a:lstStyle/>
          <a:p>
            <a:pPr algn="ctr"/>
            <a:r>
              <a:rPr lang="es-CU" b="1" dirty="0" smtClean="0">
                <a:solidFill>
                  <a:srgbClr val="002060"/>
                </a:solidFill>
              </a:rPr>
              <a:t>FUNDAMENTOS</a:t>
            </a:r>
          </a:p>
          <a:p>
            <a:pPr algn="ctr"/>
            <a:endParaRPr lang="es-CU" b="1" dirty="0" smtClean="0">
              <a:solidFill>
                <a:srgbClr val="002060"/>
              </a:solidFill>
            </a:endParaRPr>
          </a:p>
          <a:p>
            <a:pPr marL="342900" indent="-342900">
              <a:buFontTx/>
              <a:buAutoNum type="alphaLcParenR"/>
            </a:pPr>
            <a:r>
              <a:rPr lang="es-CU" dirty="0" smtClean="0">
                <a:solidFill>
                  <a:prstClr val="black"/>
                </a:solidFill>
                <a:latin typeface="Arial" panose="020B0604020202020204" pitchFamily="34" charset="0"/>
                <a:cs typeface="Arial" panose="020B0604020202020204" pitchFamily="34" charset="0"/>
              </a:rPr>
              <a:t>Demostró que el aspecto psicológico es muy importante en las tareas administrativas</a:t>
            </a:r>
          </a:p>
          <a:p>
            <a:pPr marL="342900" indent="-342900">
              <a:buFontTx/>
              <a:buAutoNum type="alphaLcParenR"/>
            </a:pPr>
            <a:r>
              <a:rPr lang="es-CU" dirty="0" smtClean="0">
                <a:solidFill>
                  <a:prstClr val="black"/>
                </a:solidFill>
                <a:latin typeface="Arial" panose="020B0604020202020204" pitchFamily="34" charset="0"/>
                <a:cs typeface="Arial" panose="020B0604020202020204" pitchFamily="34" charset="0"/>
              </a:rPr>
              <a:t>Demostró la importancia de la comunicación</a:t>
            </a:r>
          </a:p>
          <a:p>
            <a:pPr marL="342900" indent="-342900">
              <a:buFontTx/>
              <a:buAutoNum type="alphaLcParenR"/>
            </a:pPr>
            <a:r>
              <a:rPr lang="es-CU" dirty="0" smtClean="0">
                <a:solidFill>
                  <a:prstClr val="black"/>
                </a:solidFill>
                <a:latin typeface="Arial" panose="020B0604020202020204" pitchFamily="34" charset="0"/>
                <a:cs typeface="Arial" panose="020B0604020202020204" pitchFamily="34" charset="0"/>
              </a:rPr>
              <a:t>Demostró la importanca que tienen los grupos informales dentro de la empresa</a:t>
            </a:r>
            <a:endParaRPr lang="en-US"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5177482" y="1458097"/>
            <a:ext cx="3299254" cy="5078313"/>
          </a:xfrm>
          <a:prstGeom prst="rect">
            <a:avLst/>
          </a:prstGeom>
          <a:noFill/>
        </p:spPr>
        <p:txBody>
          <a:bodyPr wrap="square" rtlCol="0">
            <a:spAutoFit/>
          </a:bodyPr>
          <a:lstStyle/>
          <a:p>
            <a:pPr algn="ctr"/>
            <a:r>
              <a:rPr lang="es-CU" b="1" dirty="0" smtClean="0">
                <a:solidFill>
                  <a:srgbClr val="002060"/>
                </a:solidFill>
              </a:rPr>
              <a:t>PRINCIPIOS</a:t>
            </a:r>
          </a:p>
          <a:p>
            <a:pPr algn="ctr"/>
            <a:endParaRPr lang="es-CU" b="1" dirty="0" smtClean="0">
              <a:solidFill>
                <a:srgbClr val="002060"/>
              </a:solidFill>
            </a:endParaRPr>
          </a:p>
          <a:p>
            <a:pPr marL="342900" indent="-342900">
              <a:buFontTx/>
              <a:buAutoNum type="arabicPeriod"/>
            </a:pPr>
            <a:r>
              <a:rPr lang="es-CU" dirty="0" smtClean="0">
                <a:solidFill>
                  <a:prstClr val="black"/>
                </a:solidFill>
                <a:latin typeface="Arial" panose="020B0604020202020204" pitchFamily="34" charset="0"/>
                <a:cs typeface="Arial" panose="020B0604020202020204" pitchFamily="34" charset="0"/>
              </a:rPr>
              <a:t>Trata la organización como grupos de personas</a:t>
            </a:r>
          </a:p>
          <a:p>
            <a:pPr marL="342900" indent="-342900">
              <a:buFontTx/>
              <a:buAutoNum type="arabicPeriod"/>
            </a:pPr>
            <a:r>
              <a:rPr lang="es-CU" dirty="0" smtClean="0">
                <a:solidFill>
                  <a:prstClr val="black"/>
                </a:solidFill>
                <a:latin typeface="Arial" panose="020B0604020202020204" pitchFamily="34" charset="0"/>
                <a:cs typeface="Arial" panose="020B0604020202020204" pitchFamily="34" charset="0"/>
              </a:rPr>
              <a:t>Hace énfasis en las personas</a:t>
            </a:r>
          </a:p>
          <a:p>
            <a:pPr marL="342900" indent="-342900">
              <a:buFontTx/>
              <a:buAutoNum type="arabicPeriod"/>
            </a:pPr>
            <a:r>
              <a:rPr lang="es-CU" dirty="0" smtClean="0">
                <a:solidFill>
                  <a:prstClr val="black"/>
                </a:solidFill>
                <a:latin typeface="Arial" panose="020B0604020202020204" pitchFamily="34" charset="0"/>
                <a:cs typeface="Arial" panose="020B0604020202020204" pitchFamily="34" charset="0"/>
              </a:rPr>
              <a:t>Se inspira en sistemas de psicología</a:t>
            </a:r>
          </a:p>
          <a:p>
            <a:pPr marL="342900" indent="-342900">
              <a:buFontTx/>
              <a:buAutoNum type="arabicPeriod"/>
            </a:pPr>
            <a:r>
              <a:rPr lang="es-CU" dirty="0" smtClean="0">
                <a:solidFill>
                  <a:prstClr val="black"/>
                </a:solidFill>
                <a:latin typeface="Arial" panose="020B0604020202020204" pitchFamily="34" charset="0"/>
                <a:cs typeface="Arial" panose="020B0604020202020204" pitchFamily="34" charset="0"/>
              </a:rPr>
              <a:t>Delegación plena de la autoridad</a:t>
            </a:r>
          </a:p>
          <a:p>
            <a:pPr marL="342900" indent="-342900">
              <a:buFontTx/>
              <a:buAutoNum type="arabicPeriod"/>
            </a:pPr>
            <a:r>
              <a:rPr lang="es-CU" dirty="0" smtClean="0">
                <a:solidFill>
                  <a:prstClr val="black"/>
                </a:solidFill>
                <a:latin typeface="Arial" panose="020B0604020202020204" pitchFamily="34" charset="0"/>
                <a:cs typeface="Arial" panose="020B0604020202020204" pitchFamily="34" charset="0"/>
              </a:rPr>
              <a:t>Autonomía del trabajador</a:t>
            </a:r>
          </a:p>
          <a:p>
            <a:pPr marL="342900" indent="-342900">
              <a:buFontTx/>
              <a:buAutoNum type="arabicPeriod"/>
            </a:pPr>
            <a:r>
              <a:rPr lang="es-CU" dirty="0" smtClean="0">
                <a:solidFill>
                  <a:prstClr val="black"/>
                </a:solidFill>
                <a:latin typeface="Arial" panose="020B0604020202020204" pitchFamily="34" charset="0"/>
                <a:cs typeface="Arial" panose="020B0604020202020204" pitchFamily="34" charset="0"/>
              </a:rPr>
              <a:t>Confianza y apertura</a:t>
            </a:r>
          </a:p>
          <a:p>
            <a:pPr marL="342900" indent="-342900">
              <a:buFontTx/>
              <a:buAutoNum type="arabicPeriod"/>
            </a:pPr>
            <a:r>
              <a:rPr lang="en-US" dirty="0" smtClean="0">
                <a:solidFill>
                  <a:prstClr val="black"/>
                </a:solidFill>
                <a:latin typeface="Arial" panose="020B0604020202020204" pitchFamily="34" charset="0"/>
                <a:cs typeface="Arial" panose="020B0604020202020204" pitchFamily="34" charset="0"/>
              </a:rPr>
              <a:t>É</a:t>
            </a:r>
            <a:r>
              <a:rPr lang="es-CU" dirty="0" smtClean="0">
                <a:solidFill>
                  <a:prstClr val="black"/>
                </a:solidFill>
                <a:latin typeface="Arial" panose="020B0604020202020204" pitchFamily="34" charset="0"/>
                <a:cs typeface="Arial" panose="020B0604020202020204" pitchFamily="34" charset="0"/>
              </a:rPr>
              <a:t>nfasis en las relaciones humanas</a:t>
            </a:r>
          </a:p>
          <a:p>
            <a:pPr marL="342900" indent="-342900">
              <a:buFontTx/>
              <a:buAutoNum type="arabicPeriod"/>
            </a:pPr>
            <a:r>
              <a:rPr lang="es-CU" dirty="0" smtClean="0">
                <a:solidFill>
                  <a:prstClr val="black"/>
                </a:solidFill>
                <a:latin typeface="Arial" panose="020B0604020202020204" pitchFamily="34" charset="0"/>
                <a:cs typeface="Arial" panose="020B0604020202020204" pitchFamily="34" charset="0"/>
              </a:rPr>
              <a:t>Confianza en las personas</a:t>
            </a:r>
          </a:p>
          <a:p>
            <a:pPr marL="342900" indent="-342900">
              <a:buFontTx/>
              <a:buAutoNum type="arabicPeriod"/>
            </a:pPr>
            <a:r>
              <a:rPr lang="es-CU" dirty="0" smtClean="0">
                <a:solidFill>
                  <a:prstClr val="black"/>
                </a:solidFill>
                <a:latin typeface="Arial" panose="020B0604020202020204" pitchFamily="34" charset="0"/>
                <a:cs typeface="Arial" panose="020B0604020202020204" pitchFamily="34" charset="0"/>
              </a:rPr>
              <a:t>Dinámica grupal de interpersonal</a:t>
            </a:r>
          </a:p>
          <a:p>
            <a:endParaRPr lang="es-CU" dirty="0" smtClean="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679621" y="5647037"/>
            <a:ext cx="3620529" cy="369332"/>
          </a:xfrm>
          <a:prstGeom prst="rect">
            <a:avLst/>
          </a:prstGeom>
          <a:noFill/>
        </p:spPr>
        <p:txBody>
          <a:bodyPr wrap="square" rtlCol="0">
            <a:spAutoFit/>
          </a:bodyPr>
          <a:lstStyle/>
          <a:p>
            <a:r>
              <a:rPr lang="es-CU" b="1" dirty="0" smtClean="0">
                <a:solidFill>
                  <a:srgbClr val="002060"/>
                </a:solidFill>
                <a:latin typeface="Arial" panose="020B0604020202020204" pitchFamily="34" charset="0"/>
                <a:cs typeface="Arial" panose="020B0604020202020204" pitchFamily="34" charset="0"/>
              </a:rPr>
              <a:t>Experimento de Hawthorne</a:t>
            </a:r>
            <a:endParaRPr lang="en-US"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761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8541" y="481914"/>
            <a:ext cx="7599405" cy="646331"/>
          </a:xfrm>
          <a:prstGeom prst="rect">
            <a:avLst/>
          </a:prstGeom>
          <a:noFill/>
        </p:spPr>
        <p:txBody>
          <a:bodyPr wrap="square" rtlCol="0">
            <a:spAutoFit/>
          </a:bodyPr>
          <a:lstStyle/>
          <a:p>
            <a:pPr algn="just"/>
            <a:r>
              <a:rPr lang="es-CU" dirty="0" smtClean="0">
                <a:solidFill>
                  <a:srgbClr val="002060"/>
                </a:solidFill>
                <a:latin typeface="Arial" panose="020B0604020202020204" pitchFamily="34" charset="0"/>
                <a:cs typeface="Arial" panose="020B0604020202020204" pitchFamily="34" charset="0"/>
              </a:rPr>
              <a:t>Douglas McGregor (1960) principal representante de la Teoría “X e Y”, teoría de liderazgo en dos estilos diferentes</a:t>
            </a:r>
            <a:endParaRPr lang="en-US" dirty="0">
              <a:solidFill>
                <a:srgbClr val="002060"/>
              </a:solidFill>
              <a:latin typeface="Arial" panose="020B0604020202020204" pitchFamily="34" charset="0"/>
              <a:cs typeface="Arial" panose="020B0604020202020204" pitchFamily="34" charset="0"/>
            </a:endParaRPr>
          </a:p>
        </p:txBody>
      </p:sp>
      <p:sp>
        <p:nvSpPr>
          <p:cNvPr id="4" name="Rounded Rectangle 3"/>
          <p:cNvSpPr/>
          <p:nvPr/>
        </p:nvSpPr>
        <p:spPr>
          <a:xfrm>
            <a:off x="4609070" y="1359241"/>
            <a:ext cx="3978876" cy="53134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642551" y="1359241"/>
            <a:ext cx="3583460" cy="53134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6" name="TextBox 5"/>
          <p:cNvSpPr txBox="1"/>
          <p:nvPr/>
        </p:nvSpPr>
        <p:spPr>
          <a:xfrm>
            <a:off x="741405" y="1470453"/>
            <a:ext cx="3398109" cy="5324535"/>
          </a:xfrm>
          <a:prstGeom prst="rect">
            <a:avLst/>
          </a:prstGeom>
          <a:noFill/>
        </p:spPr>
        <p:txBody>
          <a:bodyPr wrap="square" rtlCol="0">
            <a:spAutoFit/>
          </a:bodyPr>
          <a:lstStyle/>
          <a:p>
            <a:pPr algn="ctr"/>
            <a:r>
              <a:rPr lang="es-CU" b="1" dirty="0" smtClean="0">
                <a:solidFill>
                  <a:srgbClr val="002060"/>
                </a:solidFill>
              </a:rPr>
              <a:t>TEORÍA X</a:t>
            </a:r>
          </a:p>
          <a:p>
            <a:pPr marL="285750" indent="-285750" algn="ctr">
              <a:buFont typeface="Arial" panose="020B0604020202020204" pitchFamily="34" charset="0"/>
              <a:buChar char="•"/>
            </a:pPr>
            <a:endParaRPr lang="es-CU" b="1" dirty="0" smtClean="0">
              <a:solidFill>
                <a:srgbClr val="002060"/>
              </a:solidFill>
            </a:endParaRPr>
          </a:p>
          <a:p>
            <a:pPr marL="285750" indent="-285750">
              <a:buFont typeface="Arial" panose="020B0604020202020204" pitchFamily="34" charset="0"/>
              <a:buChar char="•"/>
            </a:pPr>
            <a:r>
              <a:rPr lang="es-CU" sz="1600" dirty="0" smtClean="0">
                <a:solidFill>
                  <a:prstClr val="black"/>
                </a:solidFill>
                <a:latin typeface="Arial" panose="020B0604020202020204" pitchFamily="34" charset="0"/>
                <a:cs typeface="Arial" panose="020B0604020202020204" pitchFamily="34" charset="0"/>
              </a:rPr>
              <a:t>La rigidez, régimen estricto y visión tradicional es el pilar fundamengtal en esta visión directiva</a:t>
            </a:r>
          </a:p>
          <a:p>
            <a:pPr marL="285750" indent="-285750">
              <a:buFont typeface="Arial" panose="020B0604020202020204" pitchFamily="34" charset="0"/>
              <a:buChar char="•"/>
            </a:pPr>
            <a:r>
              <a:rPr lang="es-CU" sz="1600" dirty="0" smtClean="0">
                <a:solidFill>
                  <a:prstClr val="black"/>
                </a:solidFill>
                <a:latin typeface="Arial" panose="020B0604020202020204" pitchFamily="34" charset="0"/>
                <a:cs typeface="Arial" panose="020B0604020202020204" pitchFamily="34" charset="0"/>
              </a:rPr>
              <a:t>Un lider es el que comanda </a:t>
            </a:r>
            <a:r>
              <a:rPr lang="es-CU" sz="1600" dirty="0" smtClean="0">
                <a:solidFill>
                  <a:prstClr val="black"/>
                </a:solidFill>
                <a:latin typeface="Arial" panose="020B0604020202020204" pitchFamily="34" charset="0"/>
                <a:cs typeface="Arial" panose="020B0604020202020204" pitchFamily="34" charset="0"/>
              </a:rPr>
              <a:t>absolutamente todo </a:t>
            </a:r>
            <a:r>
              <a:rPr lang="es-CU" sz="1600" dirty="0" smtClean="0">
                <a:solidFill>
                  <a:prstClr val="black"/>
                </a:solidFill>
                <a:latin typeface="Arial" panose="020B0604020202020204" pitchFamily="34" charset="0"/>
                <a:cs typeface="Arial" panose="020B0604020202020204" pitchFamily="34" charset="0"/>
              </a:rPr>
              <a:t>lo concerniente al trabajo</a:t>
            </a:r>
          </a:p>
          <a:p>
            <a:pPr marL="285750" indent="-285750">
              <a:buFont typeface="Arial" panose="020B0604020202020204" pitchFamily="34" charset="0"/>
              <a:buChar char="•"/>
            </a:pPr>
            <a:r>
              <a:rPr lang="es-CU" sz="1600" dirty="0" smtClean="0">
                <a:solidFill>
                  <a:prstClr val="black"/>
                </a:solidFill>
                <a:latin typeface="Arial" panose="020B0604020202020204" pitchFamily="34" charset="0"/>
                <a:cs typeface="Arial" panose="020B0604020202020204" pitchFamily="34" charset="0"/>
              </a:rPr>
              <a:t>Los empleados asumen las directrices del líder, sin objeciones</a:t>
            </a:r>
          </a:p>
          <a:p>
            <a:pPr marL="285750" indent="-285750">
              <a:buFont typeface="Arial" panose="020B0604020202020204" pitchFamily="34" charset="0"/>
              <a:buChar char="•"/>
            </a:pPr>
            <a:r>
              <a:rPr lang="es-CU" sz="1600" dirty="0" smtClean="0">
                <a:solidFill>
                  <a:prstClr val="black"/>
                </a:solidFill>
                <a:latin typeface="Arial" panose="020B0604020202020204" pitchFamily="34" charset="0"/>
                <a:cs typeface="Arial" panose="020B0604020202020204" pitchFamily="34" charset="0"/>
              </a:rPr>
              <a:t>La supervisión por parte del directivo es absolura, buscando que se cumpla los objetivos propuestos por su parte</a:t>
            </a:r>
          </a:p>
          <a:p>
            <a:pPr marL="285750" indent="-285750">
              <a:buFont typeface="Arial" panose="020B0604020202020204" pitchFamily="34" charset="0"/>
              <a:buChar char="•"/>
            </a:pPr>
            <a:r>
              <a:rPr lang="es-CU" sz="1600" dirty="0" smtClean="0">
                <a:solidFill>
                  <a:prstClr val="black"/>
                </a:solidFill>
                <a:latin typeface="Arial" panose="020B0604020202020204" pitchFamily="34" charset="0"/>
                <a:cs typeface="Arial" panose="020B0604020202020204" pitchFamily="34" charset="0"/>
              </a:rPr>
              <a:t>Desde la dirección fomentan el respeto y la obedencia desde los trabajadores hacia su figura de poder</a:t>
            </a:r>
          </a:p>
          <a:p>
            <a:pPr marL="285750" indent="-285750">
              <a:buFont typeface="Arial" panose="020B0604020202020204" pitchFamily="34" charset="0"/>
              <a:buChar char="•"/>
            </a:pPr>
            <a:endParaRPr lang="en-US" sz="16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4609070" y="1470453"/>
            <a:ext cx="3842952" cy="5570756"/>
          </a:xfrm>
          <a:prstGeom prst="rect">
            <a:avLst/>
          </a:prstGeom>
          <a:noFill/>
        </p:spPr>
        <p:txBody>
          <a:bodyPr wrap="square" rtlCol="0">
            <a:spAutoFit/>
          </a:bodyPr>
          <a:lstStyle/>
          <a:p>
            <a:pPr algn="ctr"/>
            <a:r>
              <a:rPr lang="es-CU" b="1" dirty="0" smtClean="0">
                <a:solidFill>
                  <a:srgbClr val="002060"/>
                </a:solidFill>
              </a:rPr>
              <a:t>TEORÍA Y</a:t>
            </a:r>
          </a:p>
          <a:p>
            <a:pPr algn="just"/>
            <a:endParaRPr lang="es-CU" sz="1600" b="1" dirty="0" smtClean="0">
              <a:solidFill>
                <a:srgbClr val="00206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U" sz="1600" dirty="0" smtClean="0">
                <a:solidFill>
                  <a:srgbClr val="002060"/>
                </a:solidFill>
                <a:latin typeface="Arial" panose="020B0604020202020204" pitchFamily="34" charset="0"/>
                <a:cs typeface="Arial" panose="020B0604020202020204" pitchFamily="34" charset="0"/>
              </a:rPr>
              <a:t>El directivo fomenta el bienestar del trabajador para que la motivación esté presente</a:t>
            </a:r>
          </a:p>
          <a:p>
            <a:pPr marL="285750" indent="-285750" algn="just">
              <a:buFont typeface="Arial" panose="020B0604020202020204" pitchFamily="34" charset="0"/>
              <a:buChar char="•"/>
            </a:pPr>
            <a:r>
              <a:rPr lang="es-CU" sz="1600" dirty="0" smtClean="0">
                <a:solidFill>
                  <a:srgbClr val="002060"/>
                </a:solidFill>
                <a:latin typeface="Arial" panose="020B0604020202020204" pitchFamily="34" charset="0"/>
                <a:cs typeface="Arial" panose="020B0604020202020204" pitchFamily="34" charset="0"/>
              </a:rPr>
              <a:t>El lider es consciente de que el trabajador puede organizarse, incentivando esta parte</a:t>
            </a:r>
          </a:p>
          <a:p>
            <a:pPr marL="285750" indent="-285750" algn="just">
              <a:buFont typeface="Arial" panose="020B0604020202020204" pitchFamily="34" charset="0"/>
              <a:buChar char="•"/>
            </a:pPr>
            <a:r>
              <a:rPr lang="es-CU" sz="1600" dirty="0" smtClean="0">
                <a:solidFill>
                  <a:srgbClr val="002060"/>
                </a:solidFill>
                <a:latin typeface="Arial" panose="020B0604020202020204" pitchFamily="34" charset="0"/>
                <a:cs typeface="Arial" panose="020B0604020202020204" pitchFamily="34" charset="0"/>
              </a:rPr>
              <a:t>Desde la dirección se busca que el trabajador tenga condiciones </a:t>
            </a:r>
            <a:r>
              <a:rPr lang="es-CU" sz="1600" dirty="0" smtClean="0">
                <a:solidFill>
                  <a:srgbClr val="002060"/>
                </a:solidFill>
                <a:latin typeface="Arial" panose="020B0604020202020204" pitchFamily="34" charset="0"/>
                <a:cs typeface="Arial" panose="020B0604020202020204" pitchFamily="34" charset="0"/>
              </a:rPr>
              <a:t>adecuadas </a:t>
            </a:r>
            <a:r>
              <a:rPr lang="es-CU" sz="1600" dirty="0" smtClean="0">
                <a:solidFill>
                  <a:srgbClr val="002060"/>
                </a:solidFill>
                <a:latin typeface="Arial" panose="020B0604020202020204" pitchFamily="34" charset="0"/>
                <a:cs typeface="Arial" panose="020B0604020202020204" pitchFamily="34" charset="0"/>
              </a:rPr>
              <a:t>para que funciones correctamente en el ámbito profesional</a:t>
            </a:r>
          </a:p>
          <a:p>
            <a:pPr marL="285750" indent="-285750" algn="just">
              <a:buFont typeface="Arial" panose="020B0604020202020204" pitchFamily="34" charset="0"/>
              <a:buChar char="•"/>
            </a:pPr>
            <a:r>
              <a:rPr lang="es-CU" sz="1600" dirty="0" smtClean="0">
                <a:solidFill>
                  <a:srgbClr val="002060"/>
                </a:solidFill>
                <a:latin typeface="Arial" panose="020B0604020202020204" pitchFamily="34" charset="0"/>
                <a:cs typeface="Arial" panose="020B0604020202020204" pitchFamily="34" charset="0"/>
              </a:rPr>
              <a:t>El directivo tiene la creencia de que realizar un trabajo bien hecho es una motivación importante para el empleado</a:t>
            </a:r>
          </a:p>
          <a:p>
            <a:pPr marL="285750" indent="-285750" algn="just">
              <a:buFont typeface="Arial" panose="020B0604020202020204" pitchFamily="34" charset="0"/>
              <a:buChar char="•"/>
            </a:pPr>
            <a:r>
              <a:rPr lang="es-CU" sz="1600" dirty="0" smtClean="0">
                <a:solidFill>
                  <a:srgbClr val="002060"/>
                </a:solidFill>
                <a:latin typeface="Arial" panose="020B0604020202020204" pitchFamily="34" charset="0"/>
                <a:cs typeface="Arial" panose="020B0604020202020204" pitchFamily="34" charset="0"/>
              </a:rPr>
              <a:t>El lider considera al trabajador autosuficiente y eficaz si se le provisiona de herramientas adecuadas que le satisfagan</a:t>
            </a:r>
          </a:p>
          <a:p>
            <a:pPr marL="285750" indent="-285750">
              <a:buFont typeface="Arial" panose="020B0604020202020204" pitchFamily="34" charset="0"/>
              <a:buChar char="•"/>
            </a:pPr>
            <a:endParaRPr lang="es-CU"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584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32943" y="2338465"/>
            <a:ext cx="2833142" cy="1109272"/>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U" sz="1600" b="1" dirty="0" smtClean="0">
                <a:solidFill>
                  <a:srgbClr val="002060"/>
                </a:solidFill>
                <a:latin typeface="Arial" panose="020B0604020202020204" pitchFamily="34" charset="0"/>
                <a:cs typeface="Arial" panose="020B0604020202020204" pitchFamily="34" charset="0"/>
              </a:rPr>
              <a:t>RASGOS DE LA ADMINISTRACIÓN</a:t>
            </a:r>
            <a:endParaRPr lang="en-US" sz="1600" b="1" dirty="0">
              <a:solidFill>
                <a:srgbClr val="002060"/>
              </a:solidFill>
              <a:latin typeface="Arial" panose="020B0604020202020204" pitchFamily="34" charset="0"/>
              <a:cs typeface="Arial" panose="020B0604020202020204" pitchFamily="34" charset="0"/>
            </a:endParaRPr>
          </a:p>
        </p:txBody>
      </p:sp>
      <p:sp>
        <p:nvSpPr>
          <p:cNvPr id="3" name="Oval 2"/>
          <p:cNvSpPr/>
          <p:nvPr/>
        </p:nvSpPr>
        <p:spPr>
          <a:xfrm>
            <a:off x="3380281" y="543393"/>
            <a:ext cx="2338466" cy="1094282"/>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U" dirty="0" smtClean="0">
                <a:solidFill>
                  <a:srgbClr val="002060"/>
                </a:solidFill>
                <a:latin typeface="Arial" panose="020B0604020202020204" pitchFamily="34" charset="0"/>
                <a:cs typeface="Arial" panose="020B0604020202020204" pitchFamily="34" charset="0"/>
              </a:rPr>
              <a:t>Universalidad</a:t>
            </a:r>
            <a:endParaRPr lang="en-US" dirty="0">
              <a:solidFill>
                <a:srgbClr val="002060"/>
              </a:solidFill>
              <a:latin typeface="Arial" panose="020B0604020202020204" pitchFamily="34" charset="0"/>
              <a:cs typeface="Arial" panose="020B0604020202020204" pitchFamily="34" charset="0"/>
            </a:endParaRPr>
          </a:p>
        </p:txBody>
      </p:sp>
      <p:sp>
        <p:nvSpPr>
          <p:cNvPr id="4" name="Oval 3"/>
          <p:cNvSpPr/>
          <p:nvPr/>
        </p:nvSpPr>
        <p:spPr>
          <a:xfrm>
            <a:off x="6418289" y="1723868"/>
            <a:ext cx="2338466" cy="1094282"/>
          </a:xfrm>
          <a:prstGeom prst="ellips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U" dirty="0" smtClean="0">
                <a:solidFill>
                  <a:srgbClr val="002060"/>
                </a:solidFill>
                <a:latin typeface="Arial" panose="020B0604020202020204" pitchFamily="34" charset="0"/>
                <a:cs typeface="Arial" panose="020B0604020202020204" pitchFamily="34" charset="0"/>
              </a:rPr>
              <a:t>Especificidad</a:t>
            </a:r>
            <a:endParaRPr lang="en-US" dirty="0">
              <a:solidFill>
                <a:srgbClr val="002060"/>
              </a:solidFill>
              <a:latin typeface="Arial" panose="020B0604020202020204" pitchFamily="34" charset="0"/>
              <a:cs typeface="Arial" panose="020B0604020202020204" pitchFamily="34" charset="0"/>
            </a:endParaRPr>
          </a:p>
        </p:txBody>
      </p:sp>
      <p:sp>
        <p:nvSpPr>
          <p:cNvPr id="5" name="Oval 4"/>
          <p:cNvSpPr/>
          <p:nvPr/>
        </p:nvSpPr>
        <p:spPr>
          <a:xfrm>
            <a:off x="5671278" y="3814994"/>
            <a:ext cx="2338466" cy="1094282"/>
          </a:xfrm>
          <a:prstGeom prst="ellipse">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U" dirty="0" smtClean="0">
                <a:solidFill>
                  <a:srgbClr val="002060"/>
                </a:solidFill>
                <a:latin typeface="Arial" panose="020B0604020202020204" pitchFamily="34" charset="0"/>
                <a:cs typeface="Arial" panose="020B0604020202020204" pitchFamily="34" charset="0"/>
              </a:rPr>
              <a:t>Unidad temporal</a:t>
            </a:r>
            <a:endParaRPr lang="en-US" dirty="0">
              <a:solidFill>
                <a:srgbClr val="002060"/>
              </a:solidFill>
              <a:latin typeface="Arial" panose="020B0604020202020204" pitchFamily="34" charset="0"/>
              <a:cs typeface="Arial" panose="020B0604020202020204" pitchFamily="34" charset="0"/>
            </a:endParaRPr>
          </a:p>
        </p:txBody>
      </p:sp>
      <p:sp>
        <p:nvSpPr>
          <p:cNvPr id="6" name="Oval 5"/>
          <p:cNvSpPr/>
          <p:nvPr/>
        </p:nvSpPr>
        <p:spPr>
          <a:xfrm>
            <a:off x="1347863" y="3814994"/>
            <a:ext cx="2338466" cy="1094282"/>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U" dirty="0" smtClean="0">
                <a:solidFill>
                  <a:srgbClr val="002060"/>
                </a:solidFill>
                <a:latin typeface="Arial" panose="020B0604020202020204" pitchFamily="34" charset="0"/>
                <a:cs typeface="Arial" panose="020B0604020202020204" pitchFamily="34" charset="0"/>
              </a:rPr>
              <a:t>Unidad jerárquica</a:t>
            </a:r>
            <a:endParaRPr lang="en-US" dirty="0">
              <a:solidFill>
                <a:srgbClr val="002060"/>
              </a:solidFill>
              <a:latin typeface="Arial" panose="020B0604020202020204" pitchFamily="34" charset="0"/>
              <a:cs typeface="Arial" panose="020B0604020202020204" pitchFamily="34" charset="0"/>
            </a:endParaRPr>
          </a:p>
        </p:txBody>
      </p:sp>
      <p:sp>
        <p:nvSpPr>
          <p:cNvPr id="7" name="Oval 6"/>
          <p:cNvSpPr/>
          <p:nvPr/>
        </p:nvSpPr>
        <p:spPr>
          <a:xfrm>
            <a:off x="342274" y="1600200"/>
            <a:ext cx="2338466" cy="1094282"/>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U" dirty="0" smtClean="0">
                <a:solidFill>
                  <a:srgbClr val="002060"/>
                </a:solidFill>
                <a:latin typeface="Arial" panose="020B0604020202020204" pitchFamily="34" charset="0"/>
                <a:cs typeface="Arial" panose="020B0604020202020204" pitchFamily="34" charset="0"/>
              </a:rPr>
              <a:t>Amplitud de ejercicio</a:t>
            </a:r>
            <a:endParaRPr lang="en-US" dirty="0">
              <a:solidFill>
                <a:srgbClr val="002060"/>
              </a:solidFill>
              <a:latin typeface="Arial" panose="020B0604020202020204" pitchFamily="34" charset="0"/>
              <a:cs typeface="Arial" panose="020B0604020202020204" pitchFamily="34" charset="0"/>
            </a:endParaRPr>
          </a:p>
        </p:txBody>
      </p:sp>
      <p:cxnSp>
        <p:nvCxnSpPr>
          <p:cNvPr id="9" name="Straight Connector 8"/>
          <p:cNvCxnSpPr>
            <a:stCxn id="2" idx="7"/>
            <a:endCxn id="4" idx="2"/>
          </p:cNvCxnSpPr>
          <p:nvPr/>
        </p:nvCxnSpPr>
        <p:spPr>
          <a:xfrm flipV="1">
            <a:off x="5551181" y="2271009"/>
            <a:ext cx="867108" cy="229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 idx="0"/>
            <a:endCxn id="3" idx="4"/>
          </p:cNvCxnSpPr>
          <p:nvPr/>
        </p:nvCxnSpPr>
        <p:spPr>
          <a:xfrm flipV="1">
            <a:off x="4549514" y="1637675"/>
            <a:ext cx="0" cy="700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 idx="1"/>
            <a:endCxn id="7" idx="6"/>
          </p:cNvCxnSpPr>
          <p:nvPr/>
        </p:nvCxnSpPr>
        <p:spPr>
          <a:xfrm flipH="1" flipV="1">
            <a:off x="2680740" y="2147341"/>
            <a:ext cx="867107" cy="353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 idx="3"/>
            <a:endCxn id="6" idx="0"/>
          </p:cNvCxnSpPr>
          <p:nvPr/>
        </p:nvCxnSpPr>
        <p:spPr>
          <a:xfrm flipH="1">
            <a:off x="2517096" y="3285288"/>
            <a:ext cx="1030751" cy="5297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 idx="5"/>
            <a:endCxn id="5" idx="0"/>
          </p:cNvCxnSpPr>
          <p:nvPr/>
        </p:nvCxnSpPr>
        <p:spPr>
          <a:xfrm>
            <a:off x="5551181" y="3285288"/>
            <a:ext cx="1289330" cy="5297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660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303" y="389745"/>
            <a:ext cx="8259580" cy="461665"/>
          </a:xfrm>
          <a:prstGeom prst="rect">
            <a:avLst/>
          </a:prstGeom>
          <a:noFill/>
        </p:spPr>
        <p:txBody>
          <a:bodyPr wrap="square" rtlCol="0">
            <a:spAutoFit/>
          </a:bodyPr>
          <a:lstStyle/>
          <a:p>
            <a:r>
              <a:rPr lang="es-CU" sz="2400" b="1" dirty="0" smtClean="0">
                <a:solidFill>
                  <a:srgbClr val="002060"/>
                </a:solidFill>
                <a:latin typeface="Arial" panose="020B0604020202020204" pitchFamily="34" charset="0"/>
                <a:cs typeface="Arial" panose="020B0604020202020204" pitchFamily="34" charset="0"/>
              </a:rPr>
              <a:t>PRINCIPIOS BÁSICOS DE LA ADMINISTRACIÓN</a:t>
            </a:r>
            <a:endParaRPr lang="en-US" sz="2400" b="1" dirty="0">
              <a:solidFill>
                <a:srgbClr val="002060"/>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67282847"/>
              </p:ext>
            </p:extLst>
          </p:nvPr>
        </p:nvGraphicFramePr>
        <p:xfrm>
          <a:off x="924393" y="1277078"/>
          <a:ext cx="7065364" cy="4539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5441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4145" y="944381"/>
            <a:ext cx="8259580" cy="461665"/>
          </a:xfrm>
          <a:prstGeom prst="rect">
            <a:avLst/>
          </a:prstGeom>
          <a:noFill/>
        </p:spPr>
        <p:txBody>
          <a:bodyPr wrap="square" rtlCol="0">
            <a:spAutoFit/>
          </a:bodyPr>
          <a:lstStyle/>
          <a:p>
            <a:r>
              <a:rPr lang="es-CU" sz="2400" b="1" dirty="0" smtClean="0">
                <a:solidFill>
                  <a:srgbClr val="002060"/>
                </a:solidFill>
                <a:latin typeface="Arial" panose="020B0604020202020204" pitchFamily="34" charset="0"/>
                <a:cs typeface="Arial" panose="020B0604020202020204" pitchFamily="34" charset="0"/>
              </a:rPr>
              <a:t>IMPORTANCIA </a:t>
            </a:r>
            <a:r>
              <a:rPr lang="es-CU" sz="2400" b="1" dirty="0" smtClean="0">
                <a:solidFill>
                  <a:srgbClr val="002060"/>
                </a:solidFill>
                <a:latin typeface="Arial" panose="020B0604020202020204" pitchFamily="34" charset="0"/>
                <a:cs typeface="Arial" panose="020B0604020202020204" pitchFamily="34" charset="0"/>
              </a:rPr>
              <a:t>DE LA ADMINISTRACIÓN</a:t>
            </a:r>
            <a:endParaRPr lang="en-US" sz="2400" b="1"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824459" y="1813810"/>
            <a:ext cx="7525062" cy="3416320"/>
          </a:xfrm>
          <a:prstGeom prst="rect">
            <a:avLst/>
          </a:prstGeom>
          <a:noFill/>
        </p:spPr>
        <p:txBody>
          <a:bodyPr wrap="square" rtlCol="0">
            <a:spAutoFit/>
          </a:bodyPr>
          <a:lstStyle/>
          <a:p>
            <a:pPr marL="342900" indent="-342900">
              <a:buFont typeface="Arial" panose="020B0604020202020204" pitchFamily="34" charset="0"/>
              <a:buChar char="•"/>
            </a:pPr>
            <a:r>
              <a:rPr lang="es-CU" sz="2400" dirty="0" smtClean="0">
                <a:solidFill>
                  <a:srgbClr val="002060"/>
                </a:solidFill>
                <a:latin typeface="Arial" panose="020B0604020202020204" pitchFamily="34" charset="0"/>
                <a:cs typeface="Arial" panose="020B0604020202020204" pitchFamily="34" charset="0"/>
              </a:rPr>
              <a:t>Se aplica a todo tipo de </a:t>
            </a:r>
            <a:r>
              <a:rPr lang="es-CU" sz="2400" dirty="0" smtClean="0">
                <a:solidFill>
                  <a:srgbClr val="002060"/>
                </a:solidFill>
                <a:latin typeface="Arial" panose="020B0604020202020204" pitchFamily="34" charset="0"/>
                <a:cs typeface="Arial" panose="020B0604020202020204" pitchFamily="34" charset="0"/>
              </a:rPr>
              <a:t>empresa </a:t>
            </a:r>
            <a:r>
              <a:rPr lang="es-CU" sz="2400" dirty="0" smtClean="0">
                <a:solidFill>
                  <a:srgbClr val="002060"/>
                </a:solidFill>
                <a:latin typeface="Arial" panose="020B0604020202020204" pitchFamily="34" charset="0"/>
                <a:cs typeface="Arial" panose="020B0604020202020204" pitchFamily="34" charset="0"/>
              </a:rPr>
              <a:t>para mejorar su gestión</a:t>
            </a:r>
          </a:p>
          <a:p>
            <a:pPr marL="342900" indent="-342900">
              <a:buFont typeface="Arial" panose="020B0604020202020204" pitchFamily="34" charset="0"/>
              <a:buChar char="•"/>
            </a:pPr>
            <a:r>
              <a:rPr lang="es-CU" sz="2400" dirty="0" smtClean="0">
                <a:solidFill>
                  <a:srgbClr val="002060"/>
                </a:solidFill>
                <a:latin typeface="Arial" panose="020B0604020202020204" pitchFamily="34" charset="0"/>
                <a:cs typeface="Arial" panose="020B0604020202020204" pitchFamily="34" charset="0"/>
              </a:rPr>
              <a:t>Permite el éxito de un organismo social</a:t>
            </a:r>
          </a:p>
          <a:p>
            <a:pPr marL="342900" indent="-342900">
              <a:buFont typeface="Arial" panose="020B0604020202020204" pitchFamily="34" charset="0"/>
              <a:buChar char="•"/>
            </a:pPr>
            <a:r>
              <a:rPr lang="es-CU" sz="2400" dirty="0" smtClean="0">
                <a:solidFill>
                  <a:srgbClr val="002060"/>
                </a:solidFill>
                <a:latin typeface="Arial" panose="020B0604020202020204" pitchFamily="34" charset="0"/>
                <a:cs typeface="Arial" panose="020B0604020202020204" pitchFamily="34" charset="0"/>
              </a:rPr>
              <a:t>Permte elevar la productividad</a:t>
            </a:r>
          </a:p>
          <a:p>
            <a:pPr marL="342900" indent="-342900">
              <a:buFont typeface="Arial" panose="020B0604020202020204" pitchFamily="34" charset="0"/>
              <a:buChar char="•"/>
            </a:pPr>
            <a:r>
              <a:rPr lang="es-CU" sz="2400" dirty="0" smtClean="0">
                <a:solidFill>
                  <a:srgbClr val="002060"/>
                </a:solidFill>
                <a:latin typeface="Arial" panose="020B0604020202020204" pitchFamily="34" charset="0"/>
                <a:cs typeface="Arial" panose="020B0604020202020204" pitchFamily="34" charset="0"/>
              </a:rPr>
              <a:t>Promueve y orienta el desarrollo</a:t>
            </a:r>
          </a:p>
          <a:p>
            <a:pPr marL="342900" indent="-342900">
              <a:buFont typeface="Arial" panose="020B0604020202020204" pitchFamily="34" charset="0"/>
              <a:buChar char="•"/>
            </a:pPr>
            <a:r>
              <a:rPr lang="es-CU" sz="2400" dirty="0" smtClean="0">
                <a:solidFill>
                  <a:srgbClr val="002060"/>
                </a:solidFill>
                <a:latin typeface="Arial" panose="020B0604020202020204" pitchFamily="34" charset="0"/>
                <a:cs typeface="Arial" panose="020B0604020202020204" pitchFamily="34" charset="0"/>
              </a:rPr>
              <a:t>Es indispensable en los organismos sociales de gran tamaño</a:t>
            </a:r>
          </a:p>
          <a:p>
            <a:pPr marL="342900" indent="-342900">
              <a:buFont typeface="Arial" panose="020B0604020202020204" pitchFamily="34" charset="0"/>
              <a:buChar char="•"/>
            </a:pPr>
            <a:r>
              <a:rPr lang="es-CU" sz="2400" dirty="0" smtClean="0">
                <a:solidFill>
                  <a:srgbClr val="002060"/>
                </a:solidFill>
                <a:latin typeface="Arial" panose="020B0604020202020204" pitchFamily="34" charset="0"/>
                <a:cs typeface="Arial" panose="020B0604020202020204" pitchFamily="34" charset="0"/>
              </a:rPr>
              <a:t>Mejora las posibiliddaes de </a:t>
            </a:r>
            <a:r>
              <a:rPr lang="es-CU" sz="2400" dirty="0" smtClean="0">
                <a:solidFill>
                  <a:srgbClr val="002060"/>
                </a:solidFill>
                <a:latin typeface="Arial" panose="020B0604020202020204" pitchFamily="34" charset="0"/>
                <a:cs typeface="Arial" panose="020B0604020202020204" pitchFamily="34" charset="0"/>
              </a:rPr>
              <a:t>competencia </a:t>
            </a:r>
            <a:r>
              <a:rPr lang="es-CU" sz="2400" dirty="0" smtClean="0">
                <a:solidFill>
                  <a:srgbClr val="002060"/>
                </a:solidFill>
                <a:latin typeface="Arial" panose="020B0604020202020204" pitchFamily="34" charset="0"/>
                <a:cs typeface="Arial" panose="020B0604020202020204" pitchFamily="34" charset="0"/>
              </a:rPr>
              <a:t>de las micro y pequeñas empresas</a:t>
            </a: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5196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8919" y="374754"/>
            <a:ext cx="8259580" cy="461665"/>
          </a:xfrm>
          <a:prstGeom prst="rect">
            <a:avLst/>
          </a:prstGeom>
          <a:noFill/>
        </p:spPr>
        <p:txBody>
          <a:bodyPr wrap="square" rtlCol="0">
            <a:spAutoFit/>
          </a:bodyPr>
          <a:lstStyle/>
          <a:p>
            <a:r>
              <a:rPr lang="es-CU" sz="2400" b="1" dirty="0" smtClean="0">
                <a:solidFill>
                  <a:srgbClr val="002060"/>
                </a:solidFill>
                <a:latin typeface="Arial" panose="020B0604020202020204" pitchFamily="34" charset="0"/>
                <a:cs typeface="Arial" panose="020B0604020202020204" pitchFamily="34" charset="0"/>
              </a:rPr>
              <a:t>ADMINISTRACIÓN POR SISTEMA</a:t>
            </a:r>
            <a:endParaRPr lang="en-US" sz="2400" b="1" dirty="0">
              <a:solidFill>
                <a:srgbClr val="002060"/>
              </a:solidFill>
              <a:latin typeface="Arial" panose="020B0604020202020204" pitchFamily="34" charset="0"/>
              <a:cs typeface="Arial" panose="020B0604020202020204" pitchFamily="34" charset="0"/>
            </a:endParaRPr>
          </a:p>
        </p:txBody>
      </p:sp>
      <p:sp>
        <p:nvSpPr>
          <p:cNvPr id="3" name="Rounded Rectangle 2"/>
          <p:cNvSpPr/>
          <p:nvPr/>
        </p:nvSpPr>
        <p:spPr>
          <a:xfrm>
            <a:off x="1034321" y="1094282"/>
            <a:ext cx="7465102" cy="17388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CU" sz="2000" dirty="0" smtClean="0">
                <a:solidFill>
                  <a:prstClr val="black"/>
                </a:solidFill>
                <a:latin typeface="Arial" panose="020B0604020202020204" pitchFamily="34" charset="0"/>
                <a:cs typeface="Arial" panose="020B0604020202020204" pitchFamily="34" charset="0"/>
              </a:rPr>
              <a:t>Es el conjunto administrativo es el conjunto de procedimiento, métodos y tecnologías utilizados para apoyar el funcionamiento de una organización. Un sistema administrativo puede definirse como un sistema de información o un sistema de gestión.</a:t>
            </a:r>
            <a:endParaRPr lang="en-US" sz="2000" dirty="0">
              <a:solidFill>
                <a:prstClr val="black"/>
              </a:solidFill>
              <a:latin typeface="Arial" panose="020B0604020202020204" pitchFamily="34" charset="0"/>
              <a:cs typeface="Arial" panose="020B0604020202020204" pitchFamily="34" charset="0"/>
            </a:endParaRPr>
          </a:p>
        </p:txBody>
      </p:sp>
      <p:sp>
        <p:nvSpPr>
          <p:cNvPr id="4" name="Curved Left Arrow 3"/>
          <p:cNvSpPr/>
          <p:nvPr/>
        </p:nvSpPr>
        <p:spPr>
          <a:xfrm>
            <a:off x="3372787" y="3091004"/>
            <a:ext cx="1019331" cy="227850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Right Arrow 4"/>
          <p:cNvSpPr/>
          <p:nvPr/>
        </p:nvSpPr>
        <p:spPr>
          <a:xfrm>
            <a:off x="4894289" y="3091004"/>
            <a:ext cx="876924" cy="227850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674558" y="3252865"/>
            <a:ext cx="2443396" cy="2246769"/>
          </a:xfrm>
          <a:prstGeom prst="rect">
            <a:avLst/>
          </a:prstGeom>
          <a:noFill/>
        </p:spPr>
        <p:txBody>
          <a:bodyPr wrap="square" rtlCol="0">
            <a:spAutoFit/>
          </a:bodyPr>
          <a:lstStyle/>
          <a:p>
            <a:pPr algn="r"/>
            <a:r>
              <a:rPr lang="es-CU" sz="2000" b="1" dirty="0" smtClean="0">
                <a:solidFill>
                  <a:srgbClr val="002060"/>
                </a:solidFill>
                <a:latin typeface="Arial" panose="020B0604020202020204" pitchFamily="34" charset="0"/>
                <a:cs typeface="Arial" panose="020B0604020202020204" pitchFamily="34" charset="0"/>
              </a:rPr>
              <a:t>Centralizado: implica control de una empresa por parte de un grupo de directivos que se encuentran en una oficina</a:t>
            </a:r>
            <a:endParaRPr lang="en-US" sz="2000" b="1"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5778709" y="3252864"/>
            <a:ext cx="2443396" cy="1938992"/>
          </a:xfrm>
          <a:prstGeom prst="rect">
            <a:avLst/>
          </a:prstGeom>
          <a:noFill/>
        </p:spPr>
        <p:txBody>
          <a:bodyPr wrap="square" rtlCol="0">
            <a:spAutoFit/>
          </a:bodyPr>
          <a:lstStyle/>
          <a:p>
            <a:pPr algn="r"/>
            <a:r>
              <a:rPr lang="es-CU" sz="2000" b="1" dirty="0" smtClean="0">
                <a:solidFill>
                  <a:srgbClr val="002060"/>
                </a:solidFill>
                <a:latin typeface="Arial" panose="020B0604020202020204" pitchFamily="34" charset="0"/>
                <a:cs typeface="Arial" panose="020B0604020202020204" pitchFamily="34" charset="0"/>
              </a:rPr>
              <a:t>Descentralizado: cuando la gestión está entre varias personas que están asignadas a diferentes lugares</a:t>
            </a:r>
            <a:endParaRPr lang="en-US"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574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8919" y="374754"/>
            <a:ext cx="8259580" cy="461665"/>
          </a:xfrm>
          <a:prstGeom prst="rect">
            <a:avLst/>
          </a:prstGeom>
          <a:noFill/>
        </p:spPr>
        <p:txBody>
          <a:bodyPr wrap="square" rtlCol="0">
            <a:spAutoFit/>
          </a:bodyPr>
          <a:lstStyle/>
          <a:p>
            <a:r>
              <a:rPr lang="es-CU" sz="2400" b="1" dirty="0" smtClean="0">
                <a:solidFill>
                  <a:srgbClr val="002060"/>
                </a:solidFill>
                <a:latin typeface="Arial" panose="020B0604020202020204" pitchFamily="34" charset="0"/>
                <a:cs typeface="Arial" panose="020B0604020202020204" pitchFamily="34" charset="0"/>
              </a:rPr>
              <a:t>ADMINISTRACIÓN POR OBJETIVOS (APO)</a:t>
            </a:r>
            <a:endParaRPr lang="en-US" sz="2400" b="1" dirty="0">
              <a:solidFill>
                <a:srgbClr val="002060"/>
              </a:solidFill>
              <a:latin typeface="Arial" panose="020B0604020202020204" pitchFamily="34" charset="0"/>
              <a:cs typeface="Arial" panose="020B0604020202020204" pitchFamily="34" charset="0"/>
            </a:endParaRPr>
          </a:p>
        </p:txBody>
      </p:sp>
      <p:sp>
        <p:nvSpPr>
          <p:cNvPr id="3" name="Rounded Rectangle 2"/>
          <p:cNvSpPr/>
          <p:nvPr/>
        </p:nvSpPr>
        <p:spPr>
          <a:xfrm>
            <a:off x="936885" y="944380"/>
            <a:ext cx="7465102" cy="11992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CU" sz="2000" dirty="0" smtClean="0">
                <a:latin typeface="Arial" panose="020B0604020202020204" pitchFamily="34" charset="0"/>
                <a:cs typeface="Arial" panose="020B0604020202020204" pitchFamily="34" charset="0"/>
              </a:rPr>
              <a:t>Método de trabajo en el que se evalúa el rendimiento de los empleados y la productividad de la </a:t>
            </a:r>
            <a:r>
              <a:rPr lang="es-CU" sz="2000" dirty="0" smtClean="0">
                <a:latin typeface="Arial" panose="020B0604020202020204" pitchFamily="34" charset="0"/>
                <a:cs typeface="Arial" panose="020B0604020202020204" pitchFamily="34" charset="0"/>
              </a:rPr>
              <a:t>compañia </a:t>
            </a:r>
            <a:r>
              <a:rPr lang="es-CU" sz="2000" dirty="0" smtClean="0">
                <a:latin typeface="Arial" panose="020B0604020202020204" pitchFamily="34" charset="0"/>
                <a:cs typeface="Arial" panose="020B0604020202020204" pitchFamily="34" charset="0"/>
              </a:rPr>
              <a:t>a partir de metas establecidas previamente.</a:t>
            </a: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681" y="2251554"/>
            <a:ext cx="7425306" cy="4606446"/>
          </a:xfrm>
          <a:prstGeom prst="rect">
            <a:avLst/>
          </a:prstGeom>
        </p:spPr>
      </p:pic>
    </p:spTree>
    <p:extLst>
      <p:ext uri="{BB962C8B-B14F-4D97-AF65-F5344CB8AC3E}">
        <p14:creationId xmlns:p14="http://schemas.microsoft.com/office/powerpoint/2010/main" val="1917183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8919" y="374754"/>
            <a:ext cx="8259580" cy="461665"/>
          </a:xfrm>
          <a:prstGeom prst="rect">
            <a:avLst/>
          </a:prstGeom>
          <a:noFill/>
        </p:spPr>
        <p:txBody>
          <a:bodyPr wrap="square" rtlCol="0">
            <a:spAutoFit/>
          </a:bodyPr>
          <a:lstStyle/>
          <a:p>
            <a:r>
              <a:rPr lang="es-CU" sz="2400" b="1" dirty="0" smtClean="0">
                <a:solidFill>
                  <a:srgbClr val="002060"/>
                </a:solidFill>
                <a:latin typeface="Arial" panose="020B0604020202020204" pitchFamily="34" charset="0"/>
                <a:cs typeface="Arial" panose="020B0604020202020204" pitchFamily="34" charset="0"/>
              </a:rPr>
              <a:t>ADMINISTRACIÓN POR VALORES</a:t>
            </a:r>
            <a:endParaRPr lang="en-US" sz="2400" b="1" dirty="0">
              <a:solidFill>
                <a:srgbClr val="002060"/>
              </a:solidFill>
              <a:latin typeface="Arial" panose="020B0604020202020204" pitchFamily="34" charset="0"/>
              <a:cs typeface="Arial" panose="020B0604020202020204" pitchFamily="34" charset="0"/>
            </a:endParaRPr>
          </a:p>
        </p:txBody>
      </p:sp>
      <p:sp>
        <p:nvSpPr>
          <p:cNvPr id="3" name="Rounded Rectangle 2"/>
          <p:cNvSpPr/>
          <p:nvPr/>
        </p:nvSpPr>
        <p:spPr>
          <a:xfrm>
            <a:off x="794478" y="836419"/>
            <a:ext cx="7465102" cy="11722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CU" dirty="0" smtClean="0">
                <a:solidFill>
                  <a:prstClr val="black"/>
                </a:solidFill>
                <a:latin typeface="Arial" panose="020B0604020202020204" pitchFamily="34" charset="0"/>
                <a:cs typeface="Arial" panose="020B0604020202020204" pitchFamily="34" charset="0"/>
              </a:rPr>
              <a:t>Consiste en impregnar a toda la organización de una forma de pensar, de sentir y de hacer en la que se crea y se confía y que ayuda a conseguir con éxito los fines estratégicos de la organización.</a:t>
            </a:r>
            <a:endParaRPr lang="en-US" dirty="0">
              <a:solidFill>
                <a:prstClr val="black"/>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062" y="2101435"/>
            <a:ext cx="7719934" cy="4756565"/>
          </a:xfrm>
          <a:prstGeom prst="rect">
            <a:avLst/>
          </a:prstGeom>
        </p:spPr>
      </p:pic>
    </p:spTree>
    <p:extLst>
      <p:ext uri="{BB962C8B-B14F-4D97-AF65-F5344CB8AC3E}">
        <p14:creationId xmlns:p14="http://schemas.microsoft.com/office/powerpoint/2010/main" val="2257689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0797" y="588884"/>
            <a:ext cx="7849772" cy="5509200"/>
          </a:xfrm>
          <a:prstGeom prst="rect">
            <a:avLst/>
          </a:prstGeom>
          <a:noFill/>
        </p:spPr>
        <p:txBody>
          <a:bodyPr wrap="square" rtlCol="0">
            <a:spAutoFit/>
          </a:bodyPr>
          <a:lstStyle/>
          <a:p>
            <a:pPr algn="just"/>
            <a:r>
              <a:rPr lang="es-ES" sz="1600" dirty="0">
                <a:solidFill>
                  <a:schemeClr val="accent5">
                    <a:lumMod val="50000"/>
                  </a:schemeClr>
                </a:solidFill>
                <a:latin typeface="Arial" panose="020B0604020202020204" pitchFamily="34" charset="0"/>
                <a:cs typeface="Arial" panose="020B0604020202020204" pitchFamily="34" charset="0"/>
              </a:rPr>
              <a:t>OBJETIVOS GENERALES DE LA  ASIGNATURA</a:t>
            </a:r>
            <a:r>
              <a:rPr lang="es-ES" sz="1600" dirty="0" smtClean="0">
                <a:solidFill>
                  <a:schemeClr val="accent5">
                    <a:lumMod val="50000"/>
                  </a:schemeClr>
                </a:solidFill>
                <a:latin typeface="Arial" panose="020B0604020202020204" pitchFamily="34" charset="0"/>
                <a:cs typeface="Arial" panose="020B0604020202020204" pitchFamily="34" charset="0"/>
              </a:rPr>
              <a:t>:</a:t>
            </a:r>
          </a:p>
          <a:p>
            <a:pPr algn="just"/>
            <a:endParaRPr lang="es-ES" sz="1600" dirty="0" smtClean="0">
              <a:solidFill>
                <a:schemeClr val="accent5">
                  <a:lumMod val="50000"/>
                </a:schemeClr>
              </a:solidFill>
              <a:latin typeface="Arial" panose="020B0604020202020204" pitchFamily="34" charset="0"/>
              <a:cs typeface="Arial" panose="020B0604020202020204" pitchFamily="34" charset="0"/>
            </a:endParaRPr>
          </a:p>
          <a:p>
            <a:pPr algn="just"/>
            <a:r>
              <a:rPr lang="es-ES" sz="1600" dirty="0" smtClean="0">
                <a:solidFill>
                  <a:schemeClr val="accent5">
                    <a:lumMod val="50000"/>
                  </a:schemeClr>
                </a:solidFill>
                <a:latin typeface="Arial" panose="020B0604020202020204" pitchFamily="34" charset="0"/>
                <a:cs typeface="Arial" panose="020B0604020202020204" pitchFamily="34" charset="0"/>
              </a:rPr>
              <a:t>5</a:t>
            </a:r>
            <a:r>
              <a:rPr lang="es-ES" sz="1600" dirty="0">
                <a:solidFill>
                  <a:schemeClr val="accent5">
                    <a:lumMod val="50000"/>
                  </a:schemeClr>
                </a:solidFill>
                <a:latin typeface="Arial" panose="020B0604020202020204" pitchFamily="34" charset="0"/>
                <a:cs typeface="Arial" panose="020B0604020202020204" pitchFamily="34" charset="0"/>
              </a:rPr>
              <a:t>.	Desarrollar una práctica de alta calidad en la gestión administrativa de los servicios de salud en el área de Enfermería e integrados en equipos multidisciplinarios.</a:t>
            </a:r>
          </a:p>
          <a:p>
            <a:pPr algn="just"/>
            <a:r>
              <a:rPr lang="es-ES" sz="1600" dirty="0" smtClean="0">
                <a:solidFill>
                  <a:schemeClr val="accent5">
                    <a:lumMod val="50000"/>
                  </a:schemeClr>
                </a:solidFill>
                <a:latin typeface="Arial" panose="020B0604020202020204" pitchFamily="34" charset="0"/>
                <a:cs typeface="Arial" panose="020B0604020202020204" pitchFamily="34" charset="0"/>
              </a:rPr>
              <a:t>6</a:t>
            </a:r>
            <a:r>
              <a:rPr lang="es-ES" sz="1600" dirty="0">
                <a:solidFill>
                  <a:schemeClr val="accent5">
                    <a:lumMod val="50000"/>
                  </a:schemeClr>
                </a:solidFill>
                <a:latin typeface="Arial" panose="020B0604020202020204" pitchFamily="34" charset="0"/>
                <a:cs typeface="Arial" panose="020B0604020202020204" pitchFamily="34" charset="0"/>
              </a:rPr>
              <a:t>.	Aplicar el ciclo administrativo en los servicios de Enfermería en los diferentes niveles de atención de salud, para satisfacer las necesidades básicas de las personas, la familia, la comunidad y el medio ambiente, en situaciones reales o simuladas.</a:t>
            </a:r>
          </a:p>
          <a:p>
            <a:pPr algn="just"/>
            <a:r>
              <a:rPr lang="es-ES" sz="1600" dirty="0" smtClean="0">
                <a:solidFill>
                  <a:schemeClr val="accent5">
                    <a:lumMod val="50000"/>
                  </a:schemeClr>
                </a:solidFill>
                <a:latin typeface="Arial" panose="020B0604020202020204" pitchFamily="34" charset="0"/>
                <a:cs typeface="Arial" panose="020B0604020202020204" pitchFamily="34" charset="0"/>
              </a:rPr>
              <a:t>7</a:t>
            </a:r>
            <a:r>
              <a:rPr lang="es-ES" sz="1600" dirty="0">
                <a:solidFill>
                  <a:schemeClr val="accent5">
                    <a:lumMod val="50000"/>
                  </a:schemeClr>
                </a:solidFill>
                <a:latin typeface="Arial" panose="020B0604020202020204" pitchFamily="34" charset="0"/>
                <a:cs typeface="Arial" panose="020B0604020202020204" pitchFamily="34" charset="0"/>
              </a:rPr>
              <a:t>.	Brindar atención de Enfermería integral a personas y grupos especiales, así como a la familia y la comunidad y en sus instituciones, a través del Proceso de Atención de Enfermería y el Proceso Administrativo.    </a:t>
            </a:r>
          </a:p>
          <a:p>
            <a:pPr algn="just"/>
            <a:r>
              <a:rPr lang="es-ES" sz="1600" dirty="0" smtClean="0">
                <a:solidFill>
                  <a:schemeClr val="accent5">
                    <a:lumMod val="50000"/>
                  </a:schemeClr>
                </a:solidFill>
                <a:latin typeface="Arial" panose="020B0604020202020204" pitchFamily="34" charset="0"/>
                <a:cs typeface="Arial" panose="020B0604020202020204" pitchFamily="34" charset="0"/>
              </a:rPr>
              <a:t>8</a:t>
            </a:r>
            <a:r>
              <a:rPr lang="es-ES" sz="1600" dirty="0">
                <a:solidFill>
                  <a:schemeClr val="accent5">
                    <a:lumMod val="50000"/>
                  </a:schemeClr>
                </a:solidFill>
                <a:latin typeface="Arial" panose="020B0604020202020204" pitchFamily="34" charset="0"/>
                <a:cs typeface="Arial" panose="020B0604020202020204" pitchFamily="34" charset="0"/>
              </a:rPr>
              <a:t>.	Aplicar los métodos y técnicas de la gestión de los servicios de Enfermería, para satisfacer las necesidades de salud de los individuos, las familias y las comunidades en los diferentes niveles de atención de salud.</a:t>
            </a:r>
          </a:p>
          <a:p>
            <a:pPr algn="just"/>
            <a:r>
              <a:rPr lang="es-ES" sz="1600" dirty="0" smtClean="0">
                <a:solidFill>
                  <a:schemeClr val="accent5">
                    <a:lumMod val="50000"/>
                  </a:schemeClr>
                </a:solidFill>
                <a:latin typeface="Arial" panose="020B0604020202020204" pitchFamily="34" charset="0"/>
                <a:cs typeface="Arial" panose="020B0604020202020204" pitchFamily="34" charset="0"/>
              </a:rPr>
              <a:t>9</a:t>
            </a:r>
            <a:r>
              <a:rPr lang="es-ES" sz="1600" dirty="0">
                <a:solidFill>
                  <a:schemeClr val="accent5">
                    <a:lumMod val="50000"/>
                  </a:schemeClr>
                </a:solidFill>
                <a:latin typeface="Arial" panose="020B0604020202020204" pitchFamily="34" charset="0"/>
                <a:cs typeface="Arial" panose="020B0604020202020204" pitchFamily="34" charset="0"/>
              </a:rPr>
              <a:t>.	Identificar problemas administrativos, asistenciales, investigativos y formativos, con la aplicación de los diferentes métodos y técnicas de la Administración contemporánea.</a:t>
            </a:r>
          </a:p>
          <a:p>
            <a:pPr algn="just"/>
            <a:r>
              <a:rPr lang="es-ES" sz="1600" dirty="0" smtClean="0">
                <a:solidFill>
                  <a:schemeClr val="accent5">
                    <a:lumMod val="50000"/>
                  </a:schemeClr>
                </a:solidFill>
                <a:latin typeface="Arial" panose="020B0604020202020204" pitchFamily="34" charset="0"/>
                <a:cs typeface="Arial" panose="020B0604020202020204" pitchFamily="34" charset="0"/>
              </a:rPr>
              <a:t>10</a:t>
            </a:r>
            <a:r>
              <a:rPr lang="es-ES" sz="1600" dirty="0">
                <a:solidFill>
                  <a:schemeClr val="accent5">
                    <a:lumMod val="50000"/>
                  </a:schemeClr>
                </a:solidFill>
                <a:latin typeface="Arial" panose="020B0604020202020204" pitchFamily="34" charset="0"/>
                <a:cs typeface="Arial" panose="020B0604020202020204" pitchFamily="34" charset="0"/>
              </a:rPr>
              <a:t>.	Familiarizar sistemas de actividades para la solución de problemas identificados en los servicios y sistema de salud, que intenten mejorar la calidad de la atención y la satisfacción de los usuarios internos y externos con los servicios que se </a:t>
            </a:r>
            <a:r>
              <a:rPr lang="es-ES" sz="1600" dirty="0" smtClean="0">
                <a:solidFill>
                  <a:schemeClr val="accent5">
                    <a:lumMod val="50000"/>
                  </a:schemeClr>
                </a:solidFill>
                <a:latin typeface="Arial" panose="020B0604020202020204" pitchFamily="34" charset="0"/>
                <a:cs typeface="Arial" panose="020B0604020202020204" pitchFamily="34" charset="0"/>
              </a:rPr>
              <a:t>brindan</a:t>
            </a:r>
            <a:r>
              <a:rPr lang="es-ES" sz="1600" dirty="0">
                <a:solidFill>
                  <a:schemeClr val="accent5">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27877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5325" y="441740"/>
            <a:ext cx="8548357" cy="3950377"/>
          </a:xfrm>
          <a:prstGeom prst="rect">
            <a:avLst/>
          </a:prstGeom>
        </p:spPr>
      </p:pic>
      <p:pic>
        <p:nvPicPr>
          <p:cNvPr id="3" name="Picture 2"/>
          <p:cNvPicPr>
            <a:picLocks noChangeAspect="1"/>
          </p:cNvPicPr>
          <p:nvPr/>
        </p:nvPicPr>
        <p:blipFill>
          <a:blip r:embed="rId3"/>
          <a:stretch>
            <a:fillRect/>
          </a:stretch>
        </p:blipFill>
        <p:spPr>
          <a:xfrm>
            <a:off x="1686499" y="4261082"/>
            <a:ext cx="6086007" cy="2596918"/>
          </a:xfrm>
          <a:prstGeom prst="rect">
            <a:avLst/>
          </a:prstGeom>
        </p:spPr>
      </p:pic>
    </p:spTree>
    <p:extLst>
      <p:ext uri="{BB962C8B-B14F-4D97-AF65-F5344CB8AC3E}">
        <p14:creationId xmlns:p14="http://schemas.microsoft.com/office/powerpoint/2010/main" val="2362999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0088" y="366791"/>
            <a:ext cx="8341092" cy="5884108"/>
          </a:xfrm>
          <a:prstGeom prst="rect">
            <a:avLst/>
          </a:prstGeom>
        </p:spPr>
      </p:pic>
    </p:spTree>
    <p:extLst>
      <p:ext uri="{BB962C8B-B14F-4D97-AF65-F5344CB8AC3E}">
        <p14:creationId xmlns:p14="http://schemas.microsoft.com/office/powerpoint/2010/main" val="1729341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6221" y="610360"/>
            <a:ext cx="6277970" cy="461665"/>
          </a:xfrm>
          <a:prstGeom prst="rect">
            <a:avLst/>
          </a:prstGeom>
          <a:noFill/>
        </p:spPr>
        <p:txBody>
          <a:bodyPr wrap="square" rtlCol="0">
            <a:spAutoFit/>
          </a:bodyPr>
          <a:lstStyle/>
          <a:p>
            <a:r>
              <a:rPr lang="es-CU" sz="2400" dirty="0" smtClean="0">
                <a:solidFill>
                  <a:srgbClr val="002060"/>
                </a:solidFill>
                <a:latin typeface="Arial Rounded MT Bold" panose="020F0704030504030204" pitchFamily="34" charset="0"/>
              </a:rPr>
              <a:t>PREGUNTAS DE COMPROBACIÓN</a:t>
            </a:r>
            <a:endParaRPr lang="en-US" sz="2400" dirty="0">
              <a:solidFill>
                <a:srgbClr val="002060"/>
              </a:solidFill>
              <a:latin typeface="Arial Rounded MT Bold" panose="020F0704030504030204" pitchFamily="34" charset="0"/>
            </a:endParaRPr>
          </a:p>
        </p:txBody>
      </p:sp>
      <p:sp>
        <p:nvSpPr>
          <p:cNvPr id="3" name="Rectangle 2"/>
          <p:cNvSpPr/>
          <p:nvPr/>
        </p:nvSpPr>
        <p:spPr>
          <a:xfrm>
            <a:off x="731497" y="1485072"/>
            <a:ext cx="8031708" cy="2554545"/>
          </a:xfrm>
          <a:prstGeom prst="rect">
            <a:avLst/>
          </a:prstGeom>
        </p:spPr>
        <p:txBody>
          <a:bodyPr wrap="square">
            <a:spAutoFit/>
          </a:bodyPr>
          <a:lstStyle/>
          <a:p>
            <a:pPr algn="just"/>
            <a:r>
              <a:rPr lang="es-ES" sz="2000" dirty="0">
                <a:solidFill>
                  <a:srgbClr val="002060"/>
                </a:solidFill>
                <a:latin typeface="Arial Rounded MT Bold" panose="020F0704030504030204" pitchFamily="34" charset="0"/>
              </a:rPr>
              <a:t>La licenciada en enfermería LPM de 50 años de edad se desempeña como jefe de sala de 4B con una labor destacada en su hacer como administrativa en los servicios de salud, explique cómo esta administrativa cumple con los principios universales y particulares de la Administración.</a:t>
            </a:r>
          </a:p>
          <a:p>
            <a:pPr algn="just"/>
            <a:r>
              <a:rPr lang="es-ES" sz="2000" dirty="0">
                <a:solidFill>
                  <a:srgbClr val="002060"/>
                </a:solidFill>
                <a:latin typeface="Arial Rounded MT Bold" panose="020F0704030504030204" pitchFamily="34" charset="0"/>
              </a:rPr>
              <a:t>a)	Argumente por qué la función de Administración se le considera una ciencia, un arte y una técnica.</a:t>
            </a:r>
          </a:p>
          <a:p>
            <a:pPr algn="just"/>
            <a:endParaRPr lang="en-US" sz="20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2827374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376" y="1190738"/>
            <a:ext cx="8211387" cy="4708981"/>
          </a:xfrm>
          <a:prstGeom prst="rect">
            <a:avLst/>
          </a:prstGeom>
        </p:spPr>
        <p:txBody>
          <a:bodyPr wrap="square">
            <a:spAutoFit/>
          </a:bodyPr>
          <a:lstStyle/>
          <a:p>
            <a:pPr algn="just"/>
            <a:r>
              <a:rPr lang="es-ES" sz="2000" dirty="0">
                <a:solidFill>
                  <a:srgbClr val="4472C4">
                    <a:lumMod val="50000"/>
                  </a:srgbClr>
                </a:solidFill>
                <a:latin typeface="Arial" panose="020B0604020202020204" pitchFamily="34" charset="0"/>
                <a:ea typeface="Times New Roman" panose="02020603050405020304" pitchFamily="18" charset="0"/>
                <a:cs typeface="Arial" panose="020B0604020202020204" pitchFamily="34" charset="0"/>
              </a:rPr>
              <a:t>La estructura que deberá seguirse para la elaboración del trabajo </a:t>
            </a:r>
            <a:r>
              <a:rPr lang="es-ES" sz="2000" dirty="0" err="1">
                <a:solidFill>
                  <a:srgbClr val="4472C4">
                    <a:lumMod val="50000"/>
                  </a:srgbClr>
                </a:solidFill>
                <a:latin typeface="Arial" panose="020B0604020202020204" pitchFamily="34" charset="0"/>
                <a:ea typeface="Times New Roman" panose="02020603050405020304" pitchFamily="18" charset="0"/>
                <a:cs typeface="Arial" panose="020B0604020202020204" pitchFamily="34" charset="0"/>
              </a:rPr>
              <a:t>referativo</a:t>
            </a:r>
            <a:r>
              <a:rPr lang="es-ES" sz="2000" dirty="0">
                <a:solidFill>
                  <a:srgbClr val="4472C4">
                    <a:lumMod val="50000"/>
                  </a:srgbClr>
                </a:solidFill>
                <a:latin typeface="Arial" panose="020B0604020202020204" pitchFamily="34" charset="0"/>
                <a:ea typeface="Times New Roman" panose="02020603050405020304" pitchFamily="18" charset="0"/>
                <a:cs typeface="Arial" panose="020B0604020202020204" pitchFamily="34" charset="0"/>
              </a:rPr>
              <a:t> será la siguiente:</a:t>
            </a:r>
          </a:p>
          <a:p>
            <a:pPr algn="just"/>
            <a:r>
              <a:rPr lang="es-ES" sz="2000" dirty="0">
                <a:solidFill>
                  <a:srgbClr val="4472C4">
                    <a:lumMod val="50000"/>
                  </a:srgbClr>
                </a:solidFill>
                <a:latin typeface="Arial" panose="020B0604020202020204" pitchFamily="34" charset="0"/>
                <a:ea typeface="Times New Roman" panose="02020603050405020304" pitchFamily="18" charset="0"/>
                <a:cs typeface="Arial" panose="020B0604020202020204" pitchFamily="34" charset="0"/>
              </a:rPr>
              <a:t>Portada: Institución, título, equipo de investigación</a:t>
            </a:r>
          </a:p>
          <a:p>
            <a:pPr algn="just"/>
            <a:r>
              <a:rPr lang="es-ES" sz="2000" dirty="0">
                <a:solidFill>
                  <a:srgbClr val="4472C4">
                    <a:lumMod val="50000"/>
                  </a:srgbClr>
                </a:solidFill>
                <a:latin typeface="Arial" panose="020B0604020202020204" pitchFamily="34" charset="0"/>
                <a:ea typeface="Times New Roman" panose="02020603050405020304" pitchFamily="18" charset="0"/>
                <a:cs typeface="Arial" panose="020B0604020202020204" pitchFamily="34" charset="0"/>
              </a:rPr>
              <a:t>Introducción: La calidad en los servicios de enfermería en el contexto internacional y en Cuba y el objetivo o propósito del trabajo (Evaluar la calidad de la atención de un servicio de enfermería del nivel secundario o primario de salud)</a:t>
            </a:r>
          </a:p>
          <a:p>
            <a:pPr algn="just"/>
            <a:r>
              <a:rPr lang="es-ES" sz="2000" dirty="0">
                <a:solidFill>
                  <a:srgbClr val="4472C4">
                    <a:lumMod val="50000"/>
                  </a:srgbClr>
                </a:solidFill>
                <a:latin typeface="Arial" panose="020B0604020202020204" pitchFamily="34" charset="0"/>
                <a:ea typeface="Times New Roman" panose="02020603050405020304" pitchFamily="18" charset="0"/>
                <a:cs typeface="Arial" panose="020B0604020202020204" pitchFamily="34" charset="0"/>
              </a:rPr>
              <a:t>Desarrollo: Aplicar el enfoque de sistema para la evaluación de un servicio de enfermería, desde su estructura, proceso y resultado. Aplicando instrumentos.</a:t>
            </a:r>
          </a:p>
          <a:p>
            <a:pPr algn="just"/>
            <a:r>
              <a:rPr lang="es-ES" sz="2000" dirty="0">
                <a:solidFill>
                  <a:srgbClr val="4472C4">
                    <a:lumMod val="50000"/>
                  </a:srgbClr>
                </a:solidFill>
                <a:latin typeface="Arial" panose="020B0604020202020204" pitchFamily="34" charset="0"/>
                <a:ea typeface="Times New Roman" panose="02020603050405020304" pitchFamily="18" charset="0"/>
                <a:cs typeface="Arial" panose="020B0604020202020204" pitchFamily="34" charset="0"/>
              </a:rPr>
              <a:t>Conclusiones: Responde al objetivo de la investigación.</a:t>
            </a:r>
          </a:p>
          <a:p>
            <a:pPr algn="just"/>
            <a:r>
              <a:rPr lang="es-ES" sz="2000" dirty="0">
                <a:solidFill>
                  <a:srgbClr val="4472C4">
                    <a:lumMod val="50000"/>
                  </a:srgbClr>
                </a:solidFill>
                <a:latin typeface="Arial" panose="020B0604020202020204" pitchFamily="34" charset="0"/>
                <a:ea typeface="Times New Roman" panose="02020603050405020304" pitchFamily="18" charset="0"/>
                <a:cs typeface="Arial" panose="020B0604020202020204" pitchFamily="34" charset="0"/>
              </a:rPr>
              <a:t>Referencias bibliográficas (No menos de 10 referencias por normas de Vancouver)</a:t>
            </a:r>
          </a:p>
          <a:p>
            <a:pPr algn="just"/>
            <a:r>
              <a:rPr lang="es-ES" sz="2000" dirty="0">
                <a:solidFill>
                  <a:srgbClr val="4472C4">
                    <a:lumMod val="50000"/>
                  </a:srgbClr>
                </a:solidFill>
                <a:latin typeface="Arial" panose="020B0604020202020204" pitchFamily="34" charset="0"/>
                <a:ea typeface="Times New Roman" panose="02020603050405020304" pitchFamily="18" charset="0"/>
                <a:cs typeface="Arial" panose="020B0604020202020204" pitchFamily="34" charset="0"/>
              </a:rPr>
              <a:t>La extensión del trabajo debe estar entre 8 y 10 cuartilla.</a:t>
            </a:r>
          </a:p>
          <a:p>
            <a:pPr marL="171450" algn="just"/>
            <a:r>
              <a:rPr lang="es-ES" sz="2000" dirty="0">
                <a:solidFill>
                  <a:srgbClr val="4472C4">
                    <a:lumMod val="50000"/>
                  </a:srgbClr>
                </a:solidFill>
                <a:latin typeface="Arial" panose="020B0604020202020204" pitchFamily="34" charset="0"/>
                <a:ea typeface="Times New Roman" panose="02020603050405020304" pitchFamily="18" charset="0"/>
                <a:cs typeface="Arial" panose="020B0604020202020204" pitchFamily="34" charset="0"/>
              </a:rPr>
              <a:t> </a:t>
            </a:r>
            <a:endParaRPr lang="en-US" sz="2000" dirty="0">
              <a:solidFill>
                <a:srgbClr val="4472C4">
                  <a:lumMod val="50000"/>
                </a:srgbClr>
              </a:solidFill>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13" descr="0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9098" y="68573"/>
            <a:ext cx="1302634" cy="112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138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1504" y="419673"/>
            <a:ext cx="6284862" cy="461665"/>
          </a:xfrm>
          <a:prstGeom prst="rect">
            <a:avLst/>
          </a:prstGeom>
        </p:spPr>
        <p:txBody>
          <a:bodyPr wrap="none">
            <a:spAutoFit/>
          </a:bodyPr>
          <a:lstStyle/>
          <a:p>
            <a:r>
              <a:rPr lang="es-ES" sz="2400" dirty="0" smtClean="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Estudio </a:t>
            </a:r>
            <a:r>
              <a:rPr lang="es-ES" sz="2400" dirty="0">
                <a:solidFill>
                  <a:srgbClr val="002060"/>
                </a:solidFill>
                <a:latin typeface="Arial Rounded MT Bold" panose="020F0704030504030204" pitchFamily="34" charset="0"/>
                <a:ea typeface="Times New Roman" panose="02020603050405020304" pitchFamily="18" charset="0"/>
                <a:cs typeface="Arial" panose="020B0604020202020204" pitchFamily="34" charset="0"/>
              </a:rPr>
              <a:t>independiente de los contenidos </a:t>
            </a:r>
            <a:endParaRPr lang="en-US" sz="2400" dirty="0">
              <a:solidFill>
                <a:srgbClr val="002060"/>
              </a:solidFill>
              <a:latin typeface="Arial Rounded MT Bold" panose="020F0704030504030204" pitchFamily="34" charset="0"/>
              <a:cs typeface="Arial" panose="020B0604020202020204" pitchFamily="34" charset="0"/>
            </a:endParaRPr>
          </a:p>
        </p:txBody>
      </p:sp>
      <p:sp>
        <p:nvSpPr>
          <p:cNvPr id="4" name="TextBox 3"/>
          <p:cNvSpPr txBox="1"/>
          <p:nvPr/>
        </p:nvSpPr>
        <p:spPr>
          <a:xfrm>
            <a:off x="2871974" y="1166708"/>
            <a:ext cx="3063921" cy="461665"/>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U" sz="2400" dirty="0" smtClean="0">
                <a:solidFill>
                  <a:srgbClr val="002060"/>
                </a:solidFill>
                <a:latin typeface="Arial Rounded MT Bold" panose="020F0704030504030204" pitchFamily="34" charset="0"/>
              </a:rPr>
              <a:t>Guía de estudio 1</a:t>
            </a:r>
            <a:endParaRPr lang="en-US" sz="2400" dirty="0">
              <a:solidFill>
                <a:srgbClr val="002060"/>
              </a:solidFill>
              <a:latin typeface="Arial Rounded MT Bold" panose="020F0704030504030204" pitchFamily="34" charset="0"/>
            </a:endParaRPr>
          </a:p>
        </p:txBody>
      </p:sp>
      <p:sp>
        <p:nvSpPr>
          <p:cNvPr id="5" name="Rectangle 4"/>
          <p:cNvSpPr/>
          <p:nvPr/>
        </p:nvSpPr>
        <p:spPr>
          <a:xfrm>
            <a:off x="716774" y="1913743"/>
            <a:ext cx="8029388" cy="1015663"/>
          </a:xfrm>
          <a:prstGeom prst="rect">
            <a:avLst/>
          </a:prstGeom>
        </p:spPr>
        <p:txBody>
          <a:bodyPr wrap="square">
            <a:spAutoFit/>
          </a:bodyPr>
          <a:lstStyle/>
          <a:p>
            <a:r>
              <a:rPr lang="es-ES" sz="2000" dirty="0">
                <a:solidFill>
                  <a:srgbClr val="002060"/>
                </a:solidFill>
                <a:latin typeface="Arial" panose="020B0604020202020204" pitchFamily="34" charset="0"/>
                <a:cs typeface="Arial" panose="020B0604020202020204" pitchFamily="34" charset="0"/>
              </a:rPr>
              <a:t>Unidad # I.  Aspectos generales de la administración y la gestión de los servicios de </a:t>
            </a:r>
            <a:r>
              <a:rPr lang="es-ES" sz="2000" dirty="0" smtClean="0">
                <a:solidFill>
                  <a:srgbClr val="002060"/>
                </a:solidFill>
                <a:latin typeface="Arial" panose="020B0604020202020204" pitchFamily="34" charset="0"/>
                <a:cs typeface="Arial" panose="020B0604020202020204" pitchFamily="34" charset="0"/>
              </a:rPr>
              <a:t>salud</a:t>
            </a:r>
          </a:p>
          <a:p>
            <a:r>
              <a:rPr lang="es-ES" sz="2000" dirty="0" smtClean="0">
                <a:solidFill>
                  <a:srgbClr val="002060"/>
                </a:solidFill>
                <a:latin typeface="Arial" panose="020B0604020202020204" pitchFamily="34" charset="0"/>
                <a:cs typeface="Arial" panose="020B0604020202020204" pitchFamily="34" charset="0"/>
              </a:rPr>
              <a:t>Próxima actividad seminario integrador Unidad 1</a:t>
            </a:r>
            <a:endParaRPr lang="en-US" sz="2000" dirty="0"/>
          </a:p>
        </p:txBody>
      </p:sp>
      <p:sp>
        <p:nvSpPr>
          <p:cNvPr id="3" name="Rectangle 2"/>
          <p:cNvSpPr/>
          <p:nvPr/>
        </p:nvSpPr>
        <p:spPr>
          <a:xfrm>
            <a:off x="531036" y="3472331"/>
            <a:ext cx="8029388" cy="2759602"/>
          </a:xfrm>
          <a:prstGeom prst="rect">
            <a:avLst/>
          </a:prstGeom>
        </p:spPr>
        <p:txBody>
          <a:bodyPr wrap="square">
            <a:spAutoFit/>
          </a:bodyPr>
          <a:lstStyle/>
          <a:p>
            <a:pPr marL="342900" lvl="0" indent="-342900" algn="just">
              <a:lnSpc>
                <a:spcPct val="107000"/>
              </a:lnSpc>
              <a:spcAft>
                <a:spcPts val="0"/>
              </a:spcAft>
              <a:buFont typeface="+mj-lt"/>
              <a:buAutoNum type="arabicPeriod"/>
            </a:pPr>
            <a:r>
              <a:rPr lang="es-ES" dirty="0" smtClean="0">
                <a:solidFill>
                  <a:srgbClr val="002060"/>
                </a:solidFill>
                <a:latin typeface="Arial" panose="020B0604020202020204" pitchFamily="34" charset="0"/>
                <a:ea typeface="Calibri" panose="020F0502020204030204" pitchFamily="34" charset="0"/>
                <a:cs typeface="Arial" panose="020B0604020202020204" pitchFamily="34" charset="0"/>
              </a:rPr>
              <a:t>Hacer </a:t>
            </a:r>
            <a:r>
              <a:rPr lang="es-ES" dirty="0">
                <a:solidFill>
                  <a:srgbClr val="002060"/>
                </a:solidFill>
                <a:latin typeface="Arial" panose="020B0604020202020204" pitchFamily="34" charset="0"/>
                <a:ea typeface="Calibri" panose="020F0502020204030204" pitchFamily="34" charset="0"/>
                <a:cs typeface="Arial" panose="020B0604020202020204" pitchFamily="34" charset="0"/>
              </a:rPr>
              <a:t>un resumen del perfil del administrador que aparece en el libro de Marcel </a:t>
            </a:r>
            <a:r>
              <a:rPr lang="es-ES" dirty="0" err="1">
                <a:solidFill>
                  <a:srgbClr val="002060"/>
                </a:solidFill>
                <a:latin typeface="Arial" panose="020B0604020202020204" pitchFamily="34" charset="0"/>
                <a:ea typeface="Calibri" panose="020F0502020204030204" pitchFamily="34" charset="0"/>
                <a:cs typeface="Arial" panose="020B0604020202020204" pitchFamily="34" charset="0"/>
              </a:rPr>
              <a:t>Hechavarría</a:t>
            </a:r>
            <a:r>
              <a:rPr lang="es-ES" dirty="0">
                <a:solidFill>
                  <a:srgbClr val="002060"/>
                </a:solidFill>
                <a:latin typeface="Arial" panose="020B0604020202020204" pitchFamily="34" charset="0"/>
                <a:ea typeface="Calibri" panose="020F0502020204030204" pitchFamily="34" charset="0"/>
                <a:cs typeface="Arial" panose="020B0604020202020204" pitchFamily="34" charset="0"/>
              </a:rPr>
              <a:t> y Cairo Soler. Administración y Gestión de los Servicios de Enfermería en la </a:t>
            </a:r>
            <a:r>
              <a:rPr lang="es-ES" dirty="0" err="1">
                <a:solidFill>
                  <a:srgbClr val="002060"/>
                </a:solidFill>
                <a:latin typeface="Arial" panose="020B0604020202020204" pitchFamily="34" charset="0"/>
                <a:ea typeface="Calibri" panose="020F0502020204030204" pitchFamily="34" charset="0"/>
                <a:cs typeface="Arial" panose="020B0604020202020204" pitchFamily="34" charset="0"/>
              </a:rPr>
              <a:t>pag</a:t>
            </a:r>
            <a:r>
              <a:rPr lang="es-ES" dirty="0">
                <a:solidFill>
                  <a:srgbClr val="002060"/>
                </a:solidFill>
                <a:latin typeface="Arial" panose="020B0604020202020204" pitchFamily="34" charset="0"/>
                <a:ea typeface="Calibri" panose="020F0502020204030204" pitchFamily="34" charset="0"/>
                <a:cs typeface="Arial" panose="020B0604020202020204" pitchFamily="34" charset="0"/>
              </a:rPr>
              <a:t> 30-31</a:t>
            </a:r>
            <a:endParaRPr lang="en-US"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mj-lt"/>
              <a:buAutoNum type="arabicPeriod"/>
            </a:pPr>
            <a:r>
              <a:rPr lang="es-ES" dirty="0">
                <a:solidFill>
                  <a:srgbClr val="002060"/>
                </a:solidFill>
                <a:latin typeface="Arial" panose="020B0604020202020204" pitchFamily="34" charset="0"/>
                <a:ea typeface="Calibri" panose="020F0502020204030204" pitchFamily="34" charset="0"/>
                <a:cs typeface="Arial" panose="020B0604020202020204" pitchFamily="34" charset="0"/>
              </a:rPr>
              <a:t>Hacer un resumen del perfil del administrador de Enfermería que aparece en el libro de Balderas Pedrero. Administración de los Servicios de Enfermería en las </a:t>
            </a:r>
            <a:r>
              <a:rPr lang="es-ES" dirty="0" err="1">
                <a:solidFill>
                  <a:srgbClr val="002060"/>
                </a:solidFill>
                <a:latin typeface="Arial" panose="020B0604020202020204" pitchFamily="34" charset="0"/>
                <a:ea typeface="Calibri" panose="020F0502020204030204" pitchFamily="34" charset="0"/>
                <a:cs typeface="Arial" panose="020B0604020202020204" pitchFamily="34" charset="0"/>
              </a:rPr>
              <a:t>pag</a:t>
            </a:r>
            <a:r>
              <a:rPr lang="es-ES" dirty="0">
                <a:solidFill>
                  <a:srgbClr val="002060"/>
                </a:solidFill>
                <a:latin typeface="Arial" panose="020B0604020202020204" pitchFamily="34" charset="0"/>
                <a:ea typeface="Calibri" panose="020F0502020204030204" pitchFamily="34" charset="0"/>
                <a:cs typeface="Arial" panose="020B0604020202020204" pitchFamily="34" charset="0"/>
              </a:rPr>
              <a:t> 81</a:t>
            </a:r>
            <a:endParaRPr lang="en-US"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mj-lt"/>
              <a:buAutoNum type="arabicPeriod"/>
            </a:pPr>
            <a:r>
              <a:rPr lang="es-ES" dirty="0">
                <a:solidFill>
                  <a:srgbClr val="002060"/>
                </a:solidFill>
                <a:latin typeface="Arial" panose="020B0604020202020204" pitchFamily="34" charset="0"/>
                <a:ea typeface="Calibri" panose="020F0502020204030204" pitchFamily="34" charset="0"/>
                <a:cs typeface="Arial" panose="020B0604020202020204" pitchFamily="34" charset="0"/>
              </a:rPr>
              <a:t>Hacer un resumen de los Enfoques de Administración que aparece en el libro de Marcel </a:t>
            </a:r>
            <a:r>
              <a:rPr lang="es-ES" dirty="0" err="1">
                <a:solidFill>
                  <a:srgbClr val="002060"/>
                </a:solidFill>
                <a:latin typeface="Arial" panose="020B0604020202020204" pitchFamily="34" charset="0"/>
                <a:ea typeface="Calibri" panose="020F0502020204030204" pitchFamily="34" charset="0"/>
                <a:cs typeface="Arial" panose="020B0604020202020204" pitchFamily="34" charset="0"/>
              </a:rPr>
              <a:t>Hechavarría</a:t>
            </a:r>
            <a:r>
              <a:rPr lang="es-ES" dirty="0">
                <a:solidFill>
                  <a:srgbClr val="002060"/>
                </a:solidFill>
                <a:latin typeface="Arial" panose="020B0604020202020204" pitchFamily="34" charset="0"/>
                <a:ea typeface="Calibri" panose="020F0502020204030204" pitchFamily="34" charset="0"/>
                <a:cs typeface="Arial" panose="020B0604020202020204" pitchFamily="34" charset="0"/>
              </a:rPr>
              <a:t> y Cairo Soler. Administración y Gestión de los Servicios de Enfermería en la </a:t>
            </a:r>
            <a:r>
              <a:rPr lang="es-ES" dirty="0" err="1">
                <a:solidFill>
                  <a:srgbClr val="002060"/>
                </a:solidFill>
                <a:latin typeface="Arial" panose="020B0604020202020204" pitchFamily="34" charset="0"/>
                <a:ea typeface="Calibri" panose="020F0502020204030204" pitchFamily="34" charset="0"/>
                <a:cs typeface="Arial" panose="020B0604020202020204" pitchFamily="34" charset="0"/>
              </a:rPr>
              <a:t>pag</a:t>
            </a:r>
            <a:r>
              <a:rPr lang="es-ES" dirty="0">
                <a:solidFill>
                  <a:srgbClr val="002060"/>
                </a:solidFill>
                <a:latin typeface="Arial" panose="020B0604020202020204" pitchFamily="34" charset="0"/>
                <a:ea typeface="Calibri" panose="020F0502020204030204" pitchFamily="34" charset="0"/>
                <a:cs typeface="Arial" panose="020B0604020202020204" pitchFamily="34" charset="0"/>
              </a:rPr>
              <a:t> 13-17</a:t>
            </a:r>
            <a:endParaRPr lang="en-US"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7084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9970" y="989254"/>
            <a:ext cx="3708066" cy="461665"/>
          </a:xfrm>
          <a:prstGeom prst="rect">
            <a:avLst/>
          </a:prstGeom>
        </p:spPr>
        <p:txBody>
          <a:bodyPr wrap="none">
            <a:spAutoFit/>
          </a:bodyPr>
          <a:lstStyle/>
          <a:p>
            <a:pPr marL="171450" indent="-171450"/>
            <a:r>
              <a:rPr lang="es-ES" sz="2400" b="1" dirty="0">
                <a:solidFill>
                  <a:srgbClr val="4472C4">
                    <a:lumMod val="50000"/>
                  </a:srgbClr>
                </a:solidFill>
                <a:latin typeface="Arial Rounded MT Bold" panose="020F0704030504030204" pitchFamily="34" charset="0"/>
                <a:ea typeface="Times New Roman" panose="02020603050405020304" pitchFamily="18" charset="0"/>
                <a:cs typeface="Arial" panose="020B0604020202020204" pitchFamily="34" charset="0"/>
              </a:rPr>
              <a:t>BIBLIOGRAFÍA BÁSICA</a:t>
            </a:r>
            <a:endParaRPr lang="en-US" sz="2400" dirty="0">
              <a:solidFill>
                <a:srgbClr val="4472C4">
                  <a:lumMod val="50000"/>
                </a:srgbClr>
              </a:solidFill>
              <a:latin typeface="Arial Rounded MT Bold" panose="020F0704030504030204" pitchFamily="34" charset="0"/>
              <a:ea typeface="Times New Roman" panose="02020603050405020304" pitchFamily="18" charset="0"/>
              <a:cs typeface="Arial" panose="020B0604020202020204" pitchFamily="34" charset="0"/>
            </a:endParaRPr>
          </a:p>
        </p:txBody>
      </p:sp>
      <p:sp>
        <p:nvSpPr>
          <p:cNvPr id="3" name="Rectangle 1"/>
          <p:cNvSpPr>
            <a:spLocks noChangeArrowheads="1"/>
          </p:cNvSpPr>
          <p:nvPr/>
        </p:nvSpPr>
        <p:spPr bwMode="auto">
          <a:xfrm>
            <a:off x="1037230" y="2572447"/>
            <a:ext cx="7271476"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endParaRPr lang="en-US" sz="2000" dirty="0">
              <a:solidFill>
                <a:srgbClr val="4472C4">
                  <a:lumMod val="50000"/>
                </a:srgbClr>
              </a:solidFill>
              <a:latin typeface="Arial" panose="020B0604020202020204" pitchFamily="34" charset="0"/>
              <a:cs typeface="Arial" panose="020B0604020202020204" pitchFamily="34" charset="0"/>
            </a:endParaRPr>
          </a:p>
          <a:p>
            <a:pPr algn="just" defTabSz="685800" eaLnBrk="0" fontAlgn="base" hangingPunct="0">
              <a:spcBef>
                <a:spcPct val="0"/>
              </a:spcBef>
              <a:spcAft>
                <a:spcPct val="0"/>
              </a:spcAft>
            </a:pPr>
            <a:endParaRPr lang="en-US" sz="2000" dirty="0">
              <a:solidFill>
                <a:srgbClr val="4472C4">
                  <a:lumMod val="50000"/>
                </a:srgbClr>
              </a:solidFill>
              <a:latin typeface="Arial" panose="020B0604020202020204" pitchFamily="34" charset="0"/>
              <a:cs typeface="Arial" panose="020B0604020202020204" pitchFamily="34" charset="0"/>
            </a:endParaRPr>
          </a:p>
        </p:txBody>
      </p:sp>
      <p:pic>
        <p:nvPicPr>
          <p:cNvPr id="4" name="Picture 35" descr="3D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017" y="4825621"/>
            <a:ext cx="1507753"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37230" y="1694892"/>
            <a:ext cx="7676540" cy="2858539"/>
          </a:xfrm>
          <a:prstGeom prst="rect">
            <a:avLst/>
          </a:prstGeom>
        </p:spPr>
        <p:txBody>
          <a:bodyPr wrap="square">
            <a:spAutoFit/>
          </a:bodyPr>
          <a:lstStyle/>
          <a:p>
            <a:pPr>
              <a:lnSpc>
                <a:spcPct val="107000"/>
              </a:lnSpc>
              <a:spcAft>
                <a:spcPts val="0"/>
              </a:spcAft>
            </a:pPr>
            <a:r>
              <a:rPr lang="es-ES" sz="2400" dirty="0">
                <a:solidFill>
                  <a:srgbClr val="002060"/>
                </a:solidFill>
                <a:latin typeface="Arial" panose="020B0604020202020204" pitchFamily="34" charset="0"/>
                <a:ea typeface="Calibri" panose="020F0502020204030204" pitchFamily="34" charset="0"/>
                <a:cs typeface="Arial" panose="020B0604020202020204" pitchFamily="34" charset="0"/>
              </a:rPr>
              <a:t>Marcel </a:t>
            </a:r>
            <a:r>
              <a:rPr lang="es-ES" sz="2400" dirty="0" err="1">
                <a:solidFill>
                  <a:srgbClr val="002060"/>
                </a:solidFill>
                <a:latin typeface="Arial" panose="020B0604020202020204" pitchFamily="34" charset="0"/>
                <a:ea typeface="Calibri" panose="020F0502020204030204" pitchFamily="34" charset="0"/>
                <a:cs typeface="Arial" panose="020B0604020202020204" pitchFamily="34" charset="0"/>
              </a:rPr>
              <a:t>Hechavarría</a:t>
            </a:r>
            <a:r>
              <a:rPr lang="es-ES" sz="2400" dirty="0">
                <a:solidFill>
                  <a:srgbClr val="002060"/>
                </a:solidFill>
                <a:latin typeface="Arial" panose="020B0604020202020204" pitchFamily="34" charset="0"/>
                <a:ea typeface="Calibri" panose="020F0502020204030204" pitchFamily="34" charset="0"/>
                <a:cs typeface="Arial" panose="020B0604020202020204" pitchFamily="34" charset="0"/>
              </a:rPr>
              <a:t> N. Cairo Soler C. Administración y Gestión de los Servicios de Enfermería. La Habana: Editorial Ciencias Médicas, 2006: 1-31</a:t>
            </a:r>
            <a:endParaRPr lang="en-US" sz="24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s-ES" sz="2400" dirty="0">
                <a:solidFill>
                  <a:srgbClr val="002060"/>
                </a:solidFill>
                <a:latin typeface="Arial" panose="020B0604020202020204" pitchFamily="34" charset="0"/>
                <a:ea typeface="Calibri" panose="020F0502020204030204" pitchFamily="34" charset="0"/>
                <a:cs typeface="Arial" panose="020B0604020202020204" pitchFamily="34" charset="0"/>
              </a:rPr>
              <a:t>Balderas Pedrero María de la L. Administración de los Servicios de Enfermería. 7ma Edición. México: </a:t>
            </a:r>
            <a:r>
              <a:rPr lang="es-ES" sz="2400" dirty="0" err="1">
                <a:solidFill>
                  <a:srgbClr val="002060"/>
                </a:solidFill>
                <a:latin typeface="Arial" panose="020B0604020202020204" pitchFamily="34" charset="0"/>
                <a:ea typeface="Calibri" panose="020F0502020204030204" pitchFamily="34" charset="0"/>
                <a:cs typeface="Arial" panose="020B0604020202020204" pitchFamily="34" charset="0"/>
              </a:rPr>
              <a:t>Mcgraw-HILL</a:t>
            </a:r>
            <a:r>
              <a:rPr lang="es-ES" sz="2400" dirty="0">
                <a:solidFill>
                  <a:srgbClr val="002060"/>
                </a:solidFill>
                <a:latin typeface="Arial" panose="020B0604020202020204" pitchFamily="34" charset="0"/>
                <a:ea typeface="Calibri" panose="020F0502020204030204" pitchFamily="34" charset="0"/>
                <a:cs typeface="Arial" panose="020B0604020202020204" pitchFamily="34" charset="0"/>
              </a:rPr>
              <a:t>/INTERAMERICANA EDITORES, S.A. 2015:3-9</a:t>
            </a:r>
            <a:endPar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823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9546" y="718612"/>
            <a:ext cx="8653523"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dirty="0">
                <a:solidFill>
                  <a:schemeClr val="accent5">
                    <a:lumMod val="50000"/>
                  </a:schemeClr>
                </a:solidFill>
                <a:latin typeface="Arial Rounded MT Bold" panose="020F0704030504030204" pitchFamily="34" charset="0"/>
                <a:ea typeface="Times New Roman" panose="02020603050405020304" pitchFamily="18" charset="0"/>
                <a:cs typeface="Arial" panose="020B0604020202020204" pitchFamily="34" charset="0"/>
              </a:rPr>
              <a:t>ORIENTACIONES GENERALES PARA EL DESARROLLO DE LA ASIGNATURA</a:t>
            </a:r>
            <a:r>
              <a:rPr lang="en-US" dirty="0">
                <a:solidFill>
                  <a:schemeClr val="accent5">
                    <a:lumMod val="50000"/>
                  </a:schemeClr>
                </a:solidFill>
                <a:latin typeface="Arial Rounded MT Bold" panose="020F0704030504030204" pitchFamily="34" charset="0"/>
                <a:cs typeface="Arial" panose="020B0604020202020204" pitchFamily="34" charset="0"/>
              </a:rPr>
              <a:t> </a:t>
            </a:r>
          </a:p>
        </p:txBody>
      </p:sp>
      <p:pic>
        <p:nvPicPr>
          <p:cNvPr id="4" name="Picture 17" descr="0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7298" y="5749665"/>
            <a:ext cx="946702" cy="11083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959031490"/>
              </p:ext>
            </p:extLst>
          </p:nvPr>
        </p:nvGraphicFramePr>
        <p:xfrm>
          <a:off x="602932" y="1289526"/>
          <a:ext cx="7855268" cy="4937760"/>
        </p:xfrm>
        <a:graphic>
          <a:graphicData uri="http://schemas.openxmlformats.org/drawingml/2006/table">
            <a:tbl>
              <a:tblPr firstRow="1" firstCol="1" bandRow="1"/>
              <a:tblGrid>
                <a:gridCol w="537592"/>
                <a:gridCol w="4133132"/>
                <a:gridCol w="504606"/>
                <a:gridCol w="430609"/>
                <a:gridCol w="620505"/>
                <a:gridCol w="624962"/>
                <a:gridCol w="1003862"/>
              </a:tblGrid>
              <a:tr h="431239">
                <a:tc>
                  <a:txBody>
                    <a:bodyPr/>
                    <a:lstStyle/>
                    <a:p>
                      <a:pP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No.</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TEMAS</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800" b="1">
                          <a:effectLst/>
                          <a:latin typeface="Arial" panose="020B0604020202020204" pitchFamily="34" charset="0"/>
                          <a:ea typeface="Times New Roman" panose="02020603050405020304" pitchFamily="18" charset="0"/>
                          <a:cs typeface="Arial" panose="020B0604020202020204" pitchFamily="34" charset="0"/>
                        </a:rPr>
                        <a:t>C</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effectLst/>
                          <a:latin typeface="Arial" panose="020B0604020202020204" pitchFamily="34" charset="0"/>
                          <a:ea typeface="Times New Roman" panose="02020603050405020304" pitchFamily="18" charset="0"/>
                          <a:cs typeface="Arial" panose="020B0604020202020204" pitchFamily="34" charset="0"/>
                        </a:rPr>
                        <a:t>S</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effectLst/>
                          <a:latin typeface="Arial" panose="020B0604020202020204" pitchFamily="34" charset="0"/>
                          <a:ea typeface="Times New Roman" panose="02020603050405020304" pitchFamily="18" charset="0"/>
                          <a:cs typeface="Arial" panose="020B0604020202020204" pitchFamily="34" charset="0"/>
                        </a:rPr>
                        <a:t>CP</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800" b="1">
                          <a:effectLst/>
                          <a:latin typeface="Arial" panose="020B0604020202020204" pitchFamily="34" charset="0"/>
                          <a:ea typeface="Times New Roman" panose="02020603050405020304" pitchFamily="18" charset="0"/>
                          <a:cs typeface="Arial" panose="020B0604020202020204" pitchFamily="34" charset="0"/>
                        </a:rPr>
                        <a:t>TF</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800" b="1">
                          <a:effectLst/>
                          <a:latin typeface="Arial" panose="020B0604020202020204" pitchFamily="34" charset="0"/>
                          <a:ea typeface="Times New Roman" panose="02020603050405020304" pitchFamily="18" charset="0"/>
                          <a:cs typeface="Arial" panose="020B0604020202020204" pitchFamily="34" charset="0"/>
                        </a:rPr>
                        <a:t>TOTAL</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MX"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859">
                <a:tc>
                  <a:txBody>
                    <a:bodyPr/>
                    <a:lstStyle/>
                    <a:p>
                      <a:pPr algn="just">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I</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effectLst/>
                          <a:latin typeface="Arial" panose="020B0604020202020204" pitchFamily="34" charset="0"/>
                          <a:ea typeface="Times New Roman" panose="02020603050405020304" pitchFamily="18" charset="0"/>
                          <a:cs typeface="Arial" panose="020B0604020202020204" pitchFamily="34" charset="0"/>
                        </a:rPr>
                        <a:t>Aspectos Generales de la Administración los servicios de enfermería</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s-ES" sz="1800">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239">
                <a:tc>
                  <a:txBody>
                    <a:bodyPr/>
                    <a:lstStyle/>
                    <a:p>
                      <a:pPr algn="just">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II</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effectLst/>
                          <a:latin typeface="Arial" panose="020B0604020202020204" pitchFamily="34" charset="0"/>
                          <a:ea typeface="Times New Roman" panose="02020603050405020304" pitchFamily="18" charset="0"/>
                          <a:cs typeface="Arial" panose="020B0604020202020204" pitchFamily="34" charset="0"/>
                        </a:rPr>
                        <a:t>Proceso Administrativo</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s-ES" sz="1800">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8</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10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22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239">
                <a:tc>
                  <a:txBody>
                    <a:bodyPr/>
                    <a:lstStyle/>
                    <a:p>
                      <a:pPr algn="just">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effectLst/>
                          <a:latin typeface="Arial" panose="020B0604020202020204" pitchFamily="34" charset="0"/>
                          <a:ea typeface="Times New Roman" panose="02020603050405020304" pitchFamily="18" charset="0"/>
                          <a:cs typeface="Arial" panose="020B0604020202020204" pitchFamily="34" charset="0"/>
                        </a:rPr>
                        <a:t>Prueba Parcial</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s-ES" sz="1800">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239">
                <a:tc>
                  <a:txBody>
                    <a:bodyPr/>
                    <a:lstStyle/>
                    <a:p>
                      <a:pPr algn="just">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III</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effectLst/>
                          <a:latin typeface="Arial" panose="020B0604020202020204" pitchFamily="34" charset="0"/>
                          <a:ea typeface="Times New Roman" panose="02020603050405020304" pitchFamily="18" charset="0"/>
                          <a:cs typeface="Arial" panose="020B0604020202020204" pitchFamily="34" charset="0"/>
                        </a:rPr>
                        <a:t>Sistema Nacional de Salud</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s-ES" sz="1800">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239">
                <a:tc>
                  <a:txBody>
                    <a:bodyPr/>
                    <a:lstStyle/>
                    <a:p>
                      <a:pPr algn="just">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IV</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effectLst/>
                          <a:latin typeface="Arial" panose="020B0604020202020204" pitchFamily="34" charset="0"/>
                          <a:ea typeface="Times New Roman" panose="02020603050405020304" pitchFamily="18" charset="0"/>
                          <a:cs typeface="Arial" panose="020B0604020202020204" pitchFamily="34" charset="0"/>
                        </a:rPr>
                        <a:t>Calidad y Humanización del Cuidado</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s-ES" sz="1800">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6</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6859">
                <a:tc>
                  <a:txBody>
                    <a:bodyPr/>
                    <a:lstStyle/>
                    <a:p>
                      <a:pPr algn="just">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800">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s-ES" sz="1800">
                          <a:effectLst/>
                          <a:latin typeface="Arial" panose="020B0604020202020204" pitchFamily="34" charset="0"/>
                          <a:ea typeface="Times New Roman" panose="02020603050405020304" pitchFamily="18" charset="0"/>
                          <a:cs typeface="Arial" panose="020B0604020202020204" pitchFamily="34" charset="0"/>
                        </a:rPr>
                        <a:t>Evaluación final de la asignatura. </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s-ES" sz="1800">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20">
                <a:tc>
                  <a:txBody>
                    <a:bodyPr/>
                    <a:lstStyle/>
                    <a:p>
                      <a:pPr algn="just">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1800" b="1">
                          <a:effectLst/>
                          <a:latin typeface="Arial" panose="020B0604020202020204" pitchFamily="34" charset="0"/>
                          <a:ea typeface="Times New Roman" panose="02020603050405020304" pitchFamily="18" charset="0"/>
                          <a:cs typeface="Arial" panose="020B0604020202020204" pitchFamily="34" charset="0"/>
                        </a:rPr>
                        <a:t>Total</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10</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14</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a:effectLst/>
                          <a:latin typeface="Arial" panose="020B0604020202020204" pitchFamily="34" charset="0"/>
                          <a:ea typeface="Times New Roman" panose="02020603050405020304" pitchFamily="18" charset="0"/>
                          <a:cs typeface="Arial" panose="020B0604020202020204" pitchFamily="34" charset="0"/>
                        </a:rPr>
                        <a:t>2</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800" b="1" dirty="0">
                          <a:effectLst/>
                          <a:latin typeface="Arial" panose="020B0604020202020204" pitchFamily="34" charset="0"/>
                          <a:ea typeface="Times New Roman" panose="02020603050405020304" pitchFamily="18" charset="0"/>
                          <a:cs typeface="Arial" panose="020B0604020202020204" pitchFamily="34" charset="0"/>
                        </a:rPr>
                        <a:t>40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4384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137" y="401358"/>
            <a:ext cx="7557869" cy="1938992"/>
          </a:xfrm>
          <a:prstGeom prst="rect">
            <a:avLst/>
          </a:prstGeom>
        </p:spPr>
        <p:txBody>
          <a:bodyPr wrap="square">
            <a:spAutoFit/>
          </a:bodyPr>
          <a:lstStyle/>
          <a:p>
            <a:pPr algn="just"/>
            <a:r>
              <a:rPr lang="es-ES" sz="20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EVALUACION FRECUENTE: </a:t>
            </a:r>
            <a:r>
              <a:rPr lang="es-ES"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I</a:t>
            </a:r>
            <a:r>
              <a:rPr lang="es-ES" sz="20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ncluye </a:t>
            </a:r>
            <a:r>
              <a:rPr lang="es-ES"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la que se realizará en las clases a través de preguntas escritas y orales, de acuerdo con las orientaciones dadas por el profesor. Se incluye la confección y entrega de trabajos prácticos. </a:t>
            </a:r>
            <a:r>
              <a:rPr lang="es-ES" sz="20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Así como la evaluación </a:t>
            </a:r>
            <a:r>
              <a:rPr lang="es-ES"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de la participación en las actividades de Educación en el Trabajo</a:t>
            </a:r>
          </a:p>
          <a:p>
            <a:pPr algn="just"/>
            <a:endParaRPr lang="es-ES"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756136" y="4207502"/>
            <a:ext cx="7557869" cy="1015663"/>
          </a:xfrm>
          <a:prstGeom prst="rect">
            <a:avLst/>
          </a:prstGeom>
        </p:spPr>
        <p:txBody>
          <a:bodyPr wrap="square">
            <a:spAutoFit/>
          </a:bodyPr>
          <a:lstStyle/>
          <a:p>
            <a:pPr algn="just"/>
            <a:r>
              <a:rPr lang="es-ES_tradnl" sz="20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EVALUACIÓN FINAL: </a:t>
            </a:r>
            <a:r>
              <a:rPr lang="es-ES_tradnl" sz="20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A</a:t>
            </a:r>
            <a:r>
              <a:rPr lang="es-ES" sz="20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s-ES"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través de </a:t>
            </a:r>
            <a:r>
              <a:rPr lang="es-ES" sz="20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la </a:t>
            </a:r>
            <a:r>
              <a:rPr lang="es-ES"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entrega, presentación y defensa de un trabajo </a:t>
            </a:r>
            <a:r>
              <a:rPr lang="es-ES" sz="20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final, será </a:t>
            </a:r>
            <a:r>
              <a:rPr lang="es-ES"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por equipos, se debe tener en cuenta que los mismos no excedan de 4 </a:t>
            </a:r>
            <a:r>
              <a:rPr lang="es-ES" sz="20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estudiantes.</a:t>
            </a:r>
            <a:endParaRPr lang="en-US"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32" descr="2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9991" y="5246752"/>
            <a:ext cx="1279525" cy="1295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56137" y="2470112"/>
            <a:ext cx="7557869" cy="1323439"/>
          </a:xfrm>
          <a:prstGeom prst="rect">
            <a:avLst/>
          </a:prstGeom>
        </p:spPr>
        <p:txBody>
          <a:bodyPr wrap="square">
            <a:spAutoFit/>
          </a:bodyPr>
          <a:lstStyle/>
          <a:p>
            <a:pPr algn="just"/>
            <a:r>
              <a:rPr lang="es-ES_tradnl" sz="20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EVALUACIÓN </a:t>
            </a:r>
            <a:r>
              <a:rPr lang="es-ES_tradnl" sz="2000" b="1"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PARCIAL: </a:t>
            </a:r>
            <a:r>
              <a:rPr lang="es-ES"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Los cuatro seminarios integradores, así como la prueba </a:t>
            </a:r>
            <a:r>
              <a:rPr lang="es-ES" sz="20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parcial</a:t>
            </a:r>
            <a:r>
              <a:rPr lang="es-ES"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 Esta prueba </a:t>
            </a:r>
            <a:r>
              <a:rPr lang="es-ES" sz="2000"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contara </a:t>
            </a:r>
            <a:r>
              <a:rPr lang="es-ES"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con 5 preguntas que abarquen los contenidos impartidos en las unidades temáticas I y II.</a:t>
            </a:r>
            <a:endParaRPr lang="en-US" sz="2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6856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4257" y="658233"/>
            <a:ext cx="3661387" cy="461665"/>
          </a:xfrm>
          <a:prstGeom prst="rect">
            <a:avLst/>
          </a:prstGeom>
        </p:spPr>
        <p:txBody>
          <a:bodyPr wrap="none">
            <a:spAutoFit/>
          </a:bodyPr>
          <a:lstStyle/>
          <a:p>
            <a:pPr marL="171450" indent="-171450"/>
            <a:r>
              <a:rPr lang="es-ES" sz="24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BIBLIOGRAFÍA BÁSICA</a:t>
            </a:r>
            <a:endParaRPr lang="en-US" sz="24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1"/>
          <p:cNvSpPr>
            <a:spLocks noChangeArrowheads="1"/>
          </p:cNvSpPr>
          <p:nvPr/>
        </p:nvSpPr>
        <p:spPr bwMode="auto">
          <a:xfrm>
            <a:off x="668741" y="1842506"/>
            <a:ext cx="7899272"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endParaRPr lang="en-US" sz="2000" dirty="0">
              <a:solidFill>
                <a:schemeClr val="accent5">
                  <a:lumMod val="50000"/>
                </a:schemeClr>
              </a:solidFill>
              <a:latin typeface="Arial" panose="020B0604020202020204" pitchFamily="34" charset="0"/>
              <a:cs typeface="Arial" panose="020B0604020202020204" pitchFamily="34" charset="0"/>
            </a:endParaRPr>
          </a:p>
          <a:p>
            <a:pPr algn="just" defTabSz="685800" eaLnBrk="0" fontAlgn="base" hangingPunct="0">
              <a:spcBef>
                <a:spcPct val="0"/>
              </a:spcBef>
              <a:spcAft>
                <a:spcPct val="0"/>
              </a:spcAft>
            </a:pPr>
            <a:endParaRPr lang="en-US" sz="2000" dirty="0">
              <a:solidFill>
                <a:schemeClr val="accent5">
                  <a:lumMod val="50000"/>
                </a:schemeClr>
              </a:solidFill>
              <a:latin typeface="Arial" panose="020B0604020202020204" pitchFamily="34" charset="0"/>
              <a:cs typeface="Arial" panose="020B0604020202020204" pitchFamily="34" charset="0"/>
            </a:endParaRPr>
          </a:p>
        </p:txBody>
      </p:sp>
      <p:pic>
        <p:nvPicPr>
          <p:cNvPr id="4" name="Picture 35" descr="3D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017" y="4825621"/>
            <a:ext cx="1507753"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85813" y="1326980"/>
            <a:ext cx="7782200" cy="1200329"/>
          </a:xfrm>
          <a:prstGeom prst="rect">
            <a:avLst/>
          </a:prstGeom>
        </p:spPr>
        <p:txBody>
          <a:bodyPr wrap="square">
            <a:spAutoFit/>
          </a:bodyPr>
          <a:lstStyle/>
          <a:p>
            <a:pPr algn="just"/>
            <a:r>
              <a:rPr lang="es-ES" sz="2400" dirty="0">
                <a:latin typeface="Arial" panose="020B0604020202020204" pitchFamily="34" charset="0"/>
                <a:cs typeface="Arial" panose="020B0604020202020204" pitchFamily="34" charset="0"/>
              </a:rPr>
              <a:t>Marcel </a:t>
            </a:r>
            <a:r>
              <a:rPr lang="es-ES" sz="2400" dirty="0" err="1">
                <a:latin typeface="Arial" panose="020B0604020202020204" pitchFamily="34" charset="0"/>
                <a:cs typeface="Arial" panose="020B0604020202020204" pitchFamily="34" charset="0"/>
              </a:rPr>
              <a:t>Hechavarría</a:t>
            </a:r>
            <a:r>
              <a:rPr lang="es-ES" sz="2400" dirty="0">
                <a:latin typeface="Arial" panose="020B0604020202020204" pitchFamily="34" charset="0"/>
                <a:cs typeface="Arial" panose="020B0604020202020204" pitchFamily="34" charset="0"/>
              </a:rPr>
              <a:t> N. Cairo Soler C. Administración y Gestión de los Servicios de Enfermería. La Habana: Editorial Ciencias Médicas, </a:t>
            </a:r>
            <a:r>
              <a:rPr lang="es-ES" sz="2400" dirty="0" smtClean="0">
                <a:latin typeface="Arial" panose="020B0604020202020204" pitchFamily="34" charset="0"/>
                <a:cs typeface="Arial" panose="020B0604020202020204" pitchFamily="34" charset="0"/>
              </a:rPr>
              <a:t>2006</a:t>
            </a:r>
            <a:r>
              <a:rPr lang="es-ES"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6" name="Rectangle 5"/>
          <p:cNvSpPr/>
          <p:nvPr/>
        </p:nvSpPr>
        <p:spPr>
          <a:xfrm>
            <a:off x="1807360" y="2956545"/>
            <a:ext cx="5398657" cy="461665"/>
          </a:xfrm>
          <a:prstGeom prst="rect">
            <a:avLst/>
          </a:prstGeom>
        </p:spPr>
        <p:txBody>
          <a:bodyPr wrap="none">
            <a:spAutoFit/>
          </a:bodyPr>
          <a:lstStyle/>
          <a:p>
            <a:pPr marL="171450" indent="-171450"/>
            <a:r>
              <a:rPr lang="es-ES" sz="2400" b="1"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BIBLIOGRAFÍA </a:t>
            </a:r>
            <a:r>
              <a:rPr lang="es-ES" sz="2400" b="1" dirty="0" smtClean="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rPr>
              <a:t>COMPLEMENTARIA</a:t>
            </a:r>
            <a:endParaRPr lang="en-US" sz="24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668741" y="3521751"/>
            <a:ext cx="7899272" cy="1200329"/>
          </a:xfrm>
          <a:prstGeom prst="rect">
            <a:avLst/>
          </a:prstGeom>
        </p:spPr>
        <p:txBody>
          <a:bodyPr wrap="square">
            <a:spAutoFit/>
          </a:bodyPr>
          <a:lstStyle/>
          <a:p>
            <a:pPr algn="just"/>
            <a:r>
              <a:rPr lang="es-ES" sz="2400" dirty="0">
                <a:latin typeface="Arial" panose="020B0604020202020204" pitchFamily="34" charset="0"/>
                <a:cs typeface="Arial" panose="020B0604020202020204" pitchFamily="34" charset="0"/>
              </a:rPr>
              <a:t>Balderas Pedrero María de la L. Administración de los Servicios de Enfermería. 7ma Edición. México: </a:t>
            </a:r>
            <a:r>
              <a:rPr lang="es-ES" sz="2400" dirty="0" err="1">
                <a:latin typeface="Arial" panose="020B0604020202020204" pitchFamily="34" charset="0"/>
                <a:cs typeface="Arial" panose="020B0604020202020204" pitchFamily="34" charset="0"/>
              </a:rPr>
              <a:t>Mcgraw-HILL</a:t>
            </a:r>
            <a:r>
              <a:rPr lang="es-ES" sz="2400" dirty="0">
                <a:latin typeface="Arial" panose="020B0604020202020204" pitchFamily="34" charset="0"/>
                <a:cs typeface="Arial" panose="020B0604020202020204" pitchFamily="34" charset="0"/>
              </a:rPr>
              <a:t>/INTERAMERICANA EDITORES, S.A. </a:t>
            </a:r>
            <a:r>
              <a:rPr lang="es-ES" sz="2400" dirty="0" smtClean="0">
                <a:latin typeface="Arial" panose="020B0604020202020204" pitchFamily="34" charset="0"/>
                <a:cs typeface="Arial" panose="020B0604020202020204" pitchFamily="34" charset="0"/>
              </a:rPr>
              <a:t>2015.</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2054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2202" y="618287"/>
            <a:ext cx="7792870" cy="3477875"/>
          </a:xfrm>
          <a:prstGeom prst="rect">
            <a:avLst/>
          </a:prstGeom>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a:solidFill>
                  <a:srgbClr val="002060"/>
                </a:solidFill>
                <a:latin typeface="Arial" panose="020B0604020202020204" pitchFamily="34" charset="0"/>
                <a:cs typeface="Arial" panose="020B0604020202020204" pitchFamily="34" charset="0"/>
              </a:rPr>
              <a:t>Unidad # I.  Aspectos generales de la administración y la gestión de los servicios de salud.</a:t>
            </a:r>
            <a:endParaRPr lang="en-US" sz="2000" dirty="0">
              <a:solidFill>
                <a:srgbClr val="002060"/>
              </a:solidFill>
              <a:latin typeface="Arial" panose="020B0604020202020204" pitchFamily="34" charset="0"/>
              <a:cs typeface="Arial" panose="020B0604020202020204" pitchFamily="34" charset="0"/>
            </a:endParaRPr>
          </a:p>
          <a:p>
            <a:pPr algn="just"/>
            <a:r>
              <a:rPr lang="es-ES" sz="2000" dirty="0" smtClean="0">
                <a:solidFill>
                  <a:srgbClr val="002060"/>
                </a:solidFill>
                <a:latin typeface="Arial" panose="020B0604020202020204" pitchFamily="34" charset="0"/>
                <a:cs typeface="Arial" panose="020B0604020202020204" pitchFamily="34" charset="0"/>
              </a:rPr>
              <a:t>Sumario</a:t>
            </a:r>
            <a:r>
              <a:rPr lang="es-ES" sz="2000" dirty="0">
                <a:solidFill>
                  <a:srgbClr val="002060"/>
                </a:solidFill>
                <a:latin typeface="Arial" panose="020B0604020202020204" pitchFamily="34" charset="0"/>
                <a:cs typeface="Arial" panose="020B0604020202020204" pitchFamily="34" charset="0"/>
              </a:rPr>
              <a:t>: 1.1.	Antecedentes históricos de la Administración. La Administración como ciencia social. Definición de Administración. Naturaleza de la Administración, la Administración como ciencia, arte y técnica. Escuelas administrativas su influencia en el desarrollo de la Administración.</a:t>
            </a:r>
            <a:endParaRPr lang="en-US" sz="2000" dirty="0">
              <a:solidFill>
                <a:srgbClr val="002060"/>
              </a:solidFill>
              <a:latin typeface="Arial" panose="020B0604020202020204" pitchFamily="34" charset="0"/>
              <a:cs typeface="Arial" panose="020B0604020202020204" pitchFamily="34" charset="0"/>
            </a:endParaRPr>
          </a:p>
          <a:p>
            <a:pPr algn="just"/>
            <a:r>
              <a:rPr lang="es-ES" sz="2000" dirty="0">
                <a:solidFill>
                  <a:srgbClr val="002060"/>
                </a:solidFill>
                <a:latin typeface="Arial" panose="020B0604020202020204" pitchFamily="34" charset="0"/>
                <a:cs typeface="Arial" panose="020B0604020202020204" pitchFamily="34" charset="0"/>
              </a:rPr>
              <a:t>1.2.	Administración por sistema. Administración por objetivos y Administración por valores.</a:t>
            </a:r>
            <a:endParaRPr lang="en-US" sz="2000" dirty="0">
              <a:solidFill>
                <a:srgbClr val="002060"/>
              </a:solidFill>
              <a:latin typeface="Arial" panose="020B0604020202020204" pitchFamily="34" charset="0"/>
              <a:cs typeface="Arial" panose="020B0604020202020204" pitchFamily="34" charset="0"/>
            </a:endParaRPr>
          </a:p>
          <a:p>
            <a:pPr algn="just"/>
            <a:r>
              <a:rPr lang="es-ES" sz="2000" dirty="0">
                <a:solidFill>
                  <a:srgbClr val="002060"/>
                </a:solidFill>
                <a:latin typeface="Arial" panose="020B0604020202020204" pitchFamily="34" charset="0"/>
                <a:cs typeface="Arial" panose="020B0604020202020204" pitchFamily="34" charset="0"/>
              </a:rPr>
              <a:t>2.1.	Principios generales universales y particulares de la Administración. Su aplicación en la práctica de enfermería.</a:t>
            </a:r>
            <a:endParaRPr lang="en-US" sz="2000" dirty="0">
              <a:solidFill>
                <a:srgbClr val="002060"/>
              </a:solidFill>
              <a:latin typeface="Arial" panose="020B0604020202020204" pitchFamily="34" charset="0"/>
              <a:cs typeface="Arial" panose="020B0604020202020204" pitchFamily="34" charset="0"/>
            </a:endParaRPr>
          </a:p>
        </p:txBody>
      </p:sp>
      <p:pic>
        <p:nvPicPr>
          <p:cNvPr id="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5189" y="4302835"/>
            <a:ext cx="1442018" cy="226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790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8714" y="442912"/>
            <a:ext cx="6700837" cy="461665"/>
          </a:xfrm>
          <a:prstGeom prst="rect">
            <a:avLst/>
          </a:prstGeom>
          <a:noFill/>
        </p:spPr>
        <p:txBody>
          <a:bodyPr wrap="square" rtlCol="0">
            <a:spAutoFit/>
          </a:bodyPr>
          <a:lstStyle/>
          <a:p>
            <a:pPr algn="ctr"/>
            <a:r>
              <a:rPr lang="es-CU" sz="2400" b="1" dirty="0" smtClean="0">
                <a:solidFill>
                  <a:srgbClr val="7030A0"/>
                </a:solidFill>
                <a:latin typeface="Arial" panose="020B0604020202020204" pitchFamily="34" charset="0"/>
                <a:cs typeface="Arial" panose="020B0604020202020204" pitchFamily="34" charset="0"/>
              </a:rPr>
              <a:t>OBJETIVOS DE LA CLASE</a:t>
            </a:r>
            <a:endParaRPr lang="en-US" sz="2400" b="1" dirty="0">
              <a:solidFill>
                <a:srgbClr val="7030A0"/>
              </a:solidFill>
              <a:latin typeface="Arial" panose="020B0604020202020204" pitchFamily="34" charset="0"/>
              <a:cs typeface="Arial" panose="020B0604020202020204" pitchFamily="34" charset="0"/>
            </a:endParaRPr>
          </a:p>
        </p:txBody>
      </p:sp>
      <p:sp>
        <p:nvSpPr>
          <p:cNvPr id="3" name="TextBox 2"/>
          <p:cNvSpPr txBox="1"/>
          <p:nvPr/>
        </p:nvSpPr>
        <p:spPr>
          <a:xfrm>
            <a:off x="728663" y="1071563"/>
            <a:ext cx="7658100" cy="5016758"/>
          </a:xfrm>
          <a:prstGeom prst="rect">
            <a:avLst/>
          </a:prstGeom>
          <a:noFill/>
        </p:spPr>
        <p:txBody>
          <a:bodyPr wrap="square" rtlCol="0">
            <a:spAutoFit/>
          </a:bodyPr>
          <a:lstStyle/>
          <a:p>
            <a:pPr marL="342900" indent="-342900" algn="just">
              <a:buFont typeface="Arial" panose="020B0604020202020204" pitchFamily="34" charset="0"/>
              <a:buChar char="•"/>
            </a:pPr>
            <a:r>
              <a:rPr lang="es-ES" sz="2000" dirty="0">
                <a:solidFill>
                  <a:srgbClr val="002060"/>
                </a:solidFill>
                <a:latin typeface="Arial" panose="020B0604020202020204" pitchFamily="34" charset="0"/>
                <a:cs typeface="Arial" panose="020B0604020202020204" pitchFamily="34" charset="0"/>
              </a:rPr>
              <a:t>Explicar los aspectos más importantes del origen y evolución de la Administración precisando la administración como ciencia social y la influencia de las principales escuelas administrativas, rasgos así como sus elementos </a:t>
            </a:r>
            <a:r>
              <a:rPr lang="es-ES" sz="2000" dirty="0" smtClean="0">
                <a:solidFill>
                  <a:srgbClr val="002060"/>
                </a:solidFill>
                <a:latin typeface="Arial" panose="020B0604020202020204" pitchFamily="34" charset="0"/>
                <a:cs typeface="Arial" panose="020B0604020202020204" pitchFamily="34" charset="0"/>
              </a:rPr>
              <a:t>para </a:t>
            </a:r>
            <a:r>
              <a:rPr lang="es-ES" sz="2000" dirty="0">
                <a:solidFill>
                  <a:srgbClr val="002060"/>
                </a:solidFill>
                <a:latin typeface="Arial" panose="020B0604020202020204" pitchFamily="34" charset="0"/>
                <a:cs typeface="Arial" panose="020B0604020202020204" pitchFamily="34" charset="0"/>
              </a:rPr>
              <a:t>la formación de un técnico de ciclo corto capaz de desarrollar una práctica de alta calidad en la gestión administrativa de los servicios de salud en el área de Enfermería e integrados en equipos multidisciplinarios</a:t>
            </a:r>
            <a:r>
              <a:rPr lang="es-ES" sz="2000" dirty="0" smtClean="0">
                <a:solidFill>
                  <a:srgbClr val="002060"/>
                </a:solidFill>
                <a:latin typeface="Arial" panose="020B0604020202020204" pitchFamily="34" charset="0"/>
                <a:cs typeface="Arial" panose="020B0604020202020204" pitchFamily="34" charset="0"/>
              </a:rPr>
              <a:t>.</a:t>
            </a:r>
          </a:p>
          <a:p>
            <a:pPr algn="just"/>
            <a:endParaRPr lang="es-ES" sz="2000" dirty="0">
              <a:solidFill>
                <a:srgbClr val="00206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a:solidFill>
                  <a:srgbClr val="002060"/>
                </a:solidFill>
                <a:latin typeface="Arial" panose="020B0604020202020204" pitchFamily="34" charset="0"/>
                <a:cs typeface="Arial" panose="020B0604020202020204" pitchFamily="34" charset="0"/>
              </a:rPr>
              <a:t>Caracterizar los principios generales y particulares de la Administración en la práctica laboral en cualquiera de los campos de actuación de la gestión de Enfermería </a:t>
            </a:r>
            <a:r>
              <a:rPr lang="es-ES" sz="2000" dirty="0" smtClean="0">
                <a:solidFill>
                  <a:srgbClr val="002060"/>
                </a:solidFill>
                <a:latin typeface="Arial" panose="020B0604020202020204" pitchFamily="34" charset="0"/>
                <a:cs typeface="Arial" panose="020B0604020202020204" pitchFamily="34" charset="0"/>
              </a:rPr>
              <a:t>para </a:t>
            </a:r>
            <a:r>
              <a:rPr lang="es-ES" sz="2000" dirty="0">
                <a:solidFill>
                  <a:srgbClr val="002060"/>
                </a:solidFill>
                <a:latin typeface="Arial" panose="020B0604020202020204" pitchFamily="34" charset="0"/>
                <a:cs typeface="Arial" panose="020B0604020202020204" pitchFamily="34" charset="0"/>
              </a:rPr>
              <a:t>la formación de un técnico de ciclo corto capaz de actuación independiente y creadora al aplicar el pensamiento lógico en el enfrentamiento a las exigencias que en el campo de la Enfermería, impone el desarrollo científico técnico</a:t>
            </a:r>
          </a:p>
        </p:txBody>
      </p:sp>
    </p:spTree>
    <p:extLst>
      <p:ext uri="{BB962C8B-B14F-4D97-AF65-F5344CB8AC3E}">
        <p14:creationId xmlns:p14="http://schemas.microsoft.com/office/powerpoint/2010/main" val="191267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911" y="1240235"/>
            <a:ext cx="7861110" cy="1938992"/>
          </a:xfrm>
          <a:prstGeom prst="rect">
            <a:avLst/>
          </a:prstGeom>
          <a:noFill/>
        </p:spPr>
        <p:txBody>
          <a:bodyPr wrap="square" rtlCol="0">
            <a:spAutoFit/>
          </a:bodyPr>
          <a:lstStyle/>
          <a:p>
            <a:pPr algn="ctr"/>
            <a:r>
              <a:rPr lang="es-CU" sz="4000" dirty="0" smtClean="0">
                <a:solidFill>
                  <a:srgbClr val="002060"/>
                </a:solidFill>
                <a:latin typeface="Brush Script MT" panose="03060802040406070304" pitchFamily="66" charset="0"/>
              </a:rPr>
              <a:t>¿ </a:t>
            </a:r>
            <a:r>
              <a:rPr lang="es-ES" sz="4000" dirty="0" smtClean="0">
                <a:solidFill>
                  <a:srgbClr val="002060"/>
                </a:solidFill>
                <a:latin typeface="Brush Script MT" panose="03060802040406070304" pitchFamily="66" charset="0"/>
              </a:rPr>
              <a:t>Cuándo </a:t>
            </a:r>
            <a:r>
              <a:rPr lang="es-ES" sz="4000" dirty="0">
                <a:solidFill>
                  <a:srgbClr val="002060"/>
                </a:solidFill>
                <a:latin typeface="Brush Script MT" panose="03060802040406070304" pitchFamily="66" charset="0"/>
              </a:rPr>
              <a:t>creen ustedes que aparece la </a:t>
            </a:r>
            <a:r>
              <a:rPr lang="es-ES" sz="4000" dirty="0" smtClean="0">
                <a:solidFill>
                  <a:srgbClr val="002060"/>
                </a:solidFill>
                <a:latin typeface="Brush Script MT" panose="03060802040406070304" pitchFamily="66" charset="0"/>
              </a:rPr>
              <a:t>Administración</a:t>
            </a:r>
            <a:r>
              <a:rPr lang="es-ES" sz="4000" dirty="0">
                <a:solidFill>
                  <a:srgbClr val="002060"/>
                </a:solidFill>
                <a:latin typeface="Brush Script MT" panose="03060802040406070304" pitchFamily="66" charset="0"/>
              </a:rPr>
              <a:t>? </a:t>
            </a:r>
            <a:endParaRPr lang="es-ES" sz="4000" dirty="0" smtClean="0">
              <a:solidFill>
                <a:srgbClr val="002060"/>
              </a:solidFill>
              <a:latin typeface="Brush Script MT" panose="03060802040406070304" pitchFamily="66" charset="0"/>
            </a:endParaRPr>
          </a:p>
          <a:p>
            <a:pPr algn="ctr"/>
            <a:r>
              <a:rPr lang="es-ES" sz="4000" dirty="0" smtClean="0">
                <a:solidFill>
                  <a:srgbClr val="002060"/>
                </a:solidFill>
                <a:latin typeface="Brush Script MT" panose="03060802040406070304" pitchFamily="66" charset="0"/>
              </a:rPr>
              <a:t>¿</a:t>
            </a:r>
            <a:r>
              <a:rPr lang="es-ES" sz="4000" dirty="0">
                <a:solidFill>
                  <a:srgbClr val="002060"/>
                </a:solidFill>
                <a:latin typeface="Brush Script MT" panose="03060802040406070304" pitchFamily="66" charset="0"/>
              </a:rPr>
              <a:t>Por qué creen ustedes que surge</a:t>
            </a:r>
            <a:r>
              <a:rPr lang="es-ES" sz="4000" dirty="0" smtClean="0">
                <a:solidFill>
                  <a:srgbClr val="002060"/>
                </a:solidFill>
                <a:latin typeface="Brush Script MT" panose="03060802040406070304" pitchFamily="66" charset="0"/>
              </a:rPr>
              <a:t>?</a:t>
            </a:r>
            <a:endParaRPr lang="en-US" sz="4000" dirty="0">
              <a:solidFill>
                <a:srgbClr val="002060"/>
              </a:solidFill>
              <a:latin typeface="Brush Script MT" panose="03060802040406070304" pitchFamily="66" charset="0"/>
            </a:endParaRPr>
          </a:p>
        </p:txBody>
      </p:sp>
      <p:pic>
        <p:nvPicPr>
          <p:cNvPr id="3" name="Picture 2"/>
          <p:cNvPicPr>
            <a:picLocks noChangeAspect="1"/>
          </p:cNvPicPr>
          <p:nvPr/>
        </p:nvPicPr>
        <p:blipFill>
          <a:blip r:embed="rId2"/>
          <a:stretch>
            <a:fillRect/>
          </a:stretch>
        </p:blipFill>
        <p:spPr>
          <a:xfrm>
            <a:off x="4686301" y="3632825"/>
            <a:ext cx="3552824" cy="2739400"/>
          </a:xfrm>
          <a:prstGeom prst="rect">
            <a:avLst/>
          </a:prstGeom>
        </p:spPr>
      </p:pic>
    </p:spTree>
    <p:extLst>
      <p:ext uri="{BB962C8B-B14F-4D97-AF65-F5344CB8AC3E}">
        <p14:creationId xmlns:p14="http://schemas.microsoft.com/office/powerpoint/2010/main" val="3819798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505</TotalTime>
  <Words>2252</Words>
  <Application>Microsoft Office PowerPoint</Application>
  <PresentationFormat>On-screen Show (4:3)</PresentationFormat>
  <Paragraphs>312</Paragraphs>
  <Slides>35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Rounded MT Bold</vt:lpstr>
      <vt:lpstr>Brush Script MT</vt:lpstr>
      <vt:lpstr>Calibri</vt:lpstr>
      <vt:lpstr>Calibri Light</vt:lpstr>
      <vt:lpstr>Monotype Corsiva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Usuario de Windows</dc:creator>
  <cp:lastModifiedBy>Usuario de Windows</cp:lastModifiedBy>
  <cp:revision>70</cp:revision>
  <dcterms:created xsi:type="dcterms:W3CDTF">2023-01-17T22:08:55Z</dcterms:created>
  <dcterms:modified xsi:type="dcterms:W3CDTF">2023-09-03T18:07:51Z</dcterms:modified>
</cp:coreProperties>
</file>