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sldIdLst>
    <p:sldId id="256" r:id="rId2"/>
    <p:sldId id="305" r:id="rId3"/>
    <p:sldId id="262" r:id="rId4"/>
    <p:sldId id="281" r:id="rId5"/>
    <p:sldId id="321" r:id="rId6"/>
    <p:sldId id="282" r:id="rId7"/>
    <p:sldId id="309" r:id="rId8"/>
    <p:sldId id="323" r:id="rId9"/>
    <p:sldId id="324" r:id="rId10"/>
    <p:sldId id="322" r:id="rId11"/>
    <p:sldId id="325" r:id="rId12"/>
    <p:sldId id="326" r:id="rId13"/>
    <p:sldId id="327" r:id="rId14"/>
    <p:sldId id="328" r:id="rId15"/>
    <p:sldId id="329" r:id="rId16"/>
    <p:sldId id="278" r:id="rId17"/>
    <p:sldId id="331" r:id="rId18"/>
    <p:sldId id="330" r:id="rId19"/>
    <p:sldId id="332" r:id="rId20"/>
    <p:sldId id="333" r:id="rId21"/>
    <p:sldId id="317" r:id="rId22"/>
    <p:sldId id="345" r:id="rId23"/>
    <p:sldId id="336" r:id="rId24"/>
    <p:sldId id="339" r:id="rId25"/>
    <p:sldId id="334" r:id="rId26"/>
    <p:sldId id="338" r:id="rId27"/>
    <p:sldId id="337" r:id="rId28"/>
    <p:sldId id="341" r:id="rId29"/>
    <p:sldId id="342" r:id="rId30"/>
    <p:sldId id="340" r:id="rId31"/>
    <p:sldId id="344" r:id="rId32"/>
    <p:sldId id="274" r:id="rId33"/>
    <p:sldId id="276" r:id="rId34"/>
    <p:sldId id="27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99"/>
    <a:srgbClr val="FF99FF"/>
    <a:srgbClr val="9999FF"/>
    <a:srgbClr val="66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varScale="1">
        <p:scale>
          <a:sx n="44" d="100"/>
          <a:sy n="44" d="100"/>
        </p:scale>
        <p:origin x="11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CDBEB-7640-4D0B-B756-F7B006AE3504}"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9394A1BD-A435-4F40-A18B-ED20709A46C4}">
      <dgm:prSet phldrT="[Text]" custT="1"/>
      <dgm:spPr/>
      <dgm:t>
        <a:bodyPr/>
        <a:lstStyle/>
        <a:p>
          <a:r>
            <a:rPr lang="x-none" sz="2400" dirty="0" smtClean="0">
              <a:solidFill>
                <a:schemeClr val="tx1"/>
              </a:solidFill>
              <a:latin typeface="Arial Narrow" panose="020B0606020202030204" pitchFamily="34" charset="0"/>
            </a:rPr>
            <a:t>División del trabajo</a:t>
          </a:r>
          <a:endParaRPr lang="en-US" sz="2400" dirty="0">
            <a:solidFill>
              <a:schemeClr val="tx1"/>
            </a:solidFill>
            <a:latin typeface="Arial Narrow" panose="020B0606020202030204" pitchFamily="34" charset="0"/>
          </a:endParaRPr>
        </a:p>
      </dgm:t>
    </dgm:pt>
    <dgm:pt modelId="{A0A2B8DC-33AB-4BDF-A411-7F144BA1F4E1}" type="parTrans" cxnId="{C6C396A2-0745-471B-8E27-389928F0E377}">
      <dgm:prSet/>
      <dgm:spPr/>
      <dgm:t>
        <a:bodyPr/>
        <a:lstStyle/>
        <a:p>
          <a:endParaRPr lang="en-US" sz="2400">
            <a:solidFill>
              <a:schemeClr val="tx1"/>
            </a:solidFill>
            <a:latin typeface="Arial Narrow" panose="020B0606020202030204" pitchFamily="34" charset="0"/>
          </a:endParaRPr>
        </a:p>
      </dgm:t>
    </dgm:pt>
    <dgm:pt modelId="{223C9298-EDF3-4E5A-86B5-0B5D10FB31E5}" type="sibTrans" cxnId="{C6C396A2-0745-471B-8E27-389928F0E377}">
      <dgm:prSet/>
      <dgm:spPr/>
      <dgm:t>
        <a:bodyPr/>
        <a:lstStyle/>
        <a:p>
          <a:endParaRPr lang="en-US" sz="2400">
            <a:solidFill>
              <a:schemeClr val="tx1"/>
            </a:solidFill>
            <a:latin typeface="Arial Narrow" panose="020B0606020202030204" pitchFamily="34" charset="0"/>
          </a:endParaRPr>
        </a:p>
      </dgm:t>
    </dgm:pt>
    <dgm:pt modelId="{1C8EB5DB-51BA-4F4B-A203-FF2D9A2BE9E1}">
      <dgm:prSet phldrT="[Text]" custT="1"/>
      <dgm:spPr/>
      <dgm:t>
        <a:bodyPr/>
        <a:lstStyle/>
        <a:p>
          <a:r>
            <a:rPr lang="x-none" sz="2400" dirty="0" smtClean="0">
              <a:solidFill>
                <a:schemeClr val="tx1"/>
              </a:solidFill>
              <a:latin typeface="Arial Narrow" panose="020B0606020202030204" pitchFamily="34" charset="0"/>
            </a:rPr>
            <a:t>Unidad de mando</a:t>
          </a:r>
          <a:endParaRPr lang="en-US" sz="2400" dirty="0">
            <a:solidFill>
              <a:schemeClr val="tx1"/>
            </a:solidFill>
            <a:latin typeface="Arial Narrow" panose="020B0606020202030204" pitchFamily="34" charset="0"/>
          </a:endParaRPr>
        </a:p>
      </dgm:t>
    </dgm:pt>
    <dgm:pt modelId="{917058DE-A737-4B1E-85EC-8A4FF56BA6ED}" type="parTrans" cxnId="{4BDB9371-9A7D-4FF2-8ACD-6C042DE139BA}">
      <dgm:prSet/>
      <dgm:spPr/>
      <dgm:t>
        <a:bodyPr/>
        <a:lstStyle/>
        <a:p>
          <a:endParaRPr lang="en-US" sz="2400">
            <a:solidFill>
              <a:schemeClr val="tx1"/>
            </a:solidFill>
            <a:latin typeface="Arial Narrow" panose="020B0606020202030204" pitchFamily="34" charset="0"/>
          </a:endParaRPr>
        </a:p>
      </dgm:t>
    </dgm:pt>
    <dgm:pt modelId="{97AB3F02-A9F8-4984-A9B3-9C8A22BDB9A4}" type="sibTrans" cxnId="{4BDB9371-9A7D-4FF2-8ACD-6C042DE139BA}">
      <dgm:prSet/>
      <dgm:spPr/>
      <dgm:t>
        <a:bodyPr/>
        <a:lstStyle/>
        <a:p>
          <a:endParaRPr lang="en-US" sz="2400">
            <a:solidFill>
              <a:schemeClr val="tx1"/>
            </a:solidFill>
            <a:latin typeface="Arial Narrow" panose="020B0606020202030204" pitchFamily="34" charset="0"/>
          </a:endParaRPr>
        </a:p>
      </dgm:t>
    </dgm:pt>
    <dgm:pt modelId="{646CF165-A3E8-4C27-8F9B-16608367C3C6}">
      <dgm:prSet phldrT="[Text]" custT="1"/>
      <dgm:spPr/>
      <dgm:t>
        <a:bodyPr/>
        <a:lstStyle/>
        <a:p>
          <a:r>
            <a:rPr lang="x-none" sz="2400" dirty="0" smtClean="0">
              <a:solidFill>
                <a:schemeClr val="tx1"/>
              </a:solidFill>
              <a:latin typeface="Arial Narrow" panose="020B0606020202030204" pitchFamily="34" charset="0"/>
            </a:rPr>
            <a:t>Definición de funciones</a:t>
          </a:r>
          <a:endParaRPr lang="en-US" sz="2400" dirty="0">
            <a:solidFill>
              <a:schemeClr val="tx1"/>
            </a:solidFill>
            <a:latin typeface="Arial Narrow" panose="020B0606020202030204" pitchFamily="34" charset="0"/>
          </a:endParaRPr>
        </a:p>
      </dgm:t>
    </dgm:pt>
    <dgm:pt modelId="{E18526B7-28F1-4ADF-9B14-D1B1C7035573}" type="parTrans" cxnId="{0FD20BF1-8105-49C2-9D7A-BD4D952300BF}">
      <dgm:prSet/>
      <dgm:spPr/>
      <dgm:t>
        <a:bodyPr/>
        <a:lstStyle/>
        <a:p>
          <a:endParaRPr lang="en-US" sz="2400">
            <a:solidFill>
              <a:schemeClr val="tx1"/>
            </a:solidFill>
            <a:latin typeface="Arial Narrow" panose="020B0606020202030204" pitchFamily="34" charset="0"/>
          </a:endParaRPr>
        </a:p>
      </dgm:t>
    </dgm:pt>
    <dgm:pt modelId="{9E02471E-53AB-4E00-AD6D-49E46B3920D7}" type="sibTrans" cxnId="{0FD20BF1-8105-49C2-9D7A-BD4D952300BF}">
      <dgm:prSet/>
      <dgm:spPr/>
      <dgm:t>
        <a:bodyPr/>
        <a:lstStyle/>
        <a:p>
          <a:endParaRPr lang="en-US" sz="2400">
            <a:solidFill>
              <a:schemeClr val="tx1"/>
            </a:solidFill>
            <a:latin typeface="Arial Narrow" panose="020B0606020202030204" pitchFamily="34" charset="0"/>
          </a:endParaRPr>
        </a:p>
      </dgm:t>
    </dgm:pt>
    <dgm:pt modelId="{27F5B01F-CDE5-45CF-AB74-DCF5A1DA0855}">
      <dgm:prSet phldrT="[Text]" custT="1"/>
      <dgm:spPr/>
      <dgm:t>
        <a:bodyPr/>
        <a:lstStyle/>
        <a:p>
          <a:r>
            <a:rPr lang="x-none" sz="2400" dirty="0" smtClean="0">
              <a:solidFill>
                <a:schemeClr val="tx1"/>
              </a:solidFill>
              <a:latin typeface="Arial Narrow" panose="020B0606020202030204" pitchFamily="34" charset="0"/>
            </a:rPr>
            <a:t>Sistema de organización</a:t>
          </a:r>
          <a:endParaRPr lang="en-US" sz="2400" dirty="0">
            <a:solidFill>
              <a:schemeClr val="tx1"/>
            </a:solidFill>
            <a:latin typeface="Arial Narrow" panose="020B0606020202030204" pitchFamily="34" charset="0"/>
          </a:endParaRPr>
        </a:p>
      </dgm:t>
    </dgm:pt>
    <dgm:pt modelId="{5639AC33-01DE-490B-83DE-3B98269D7807}" type="parTrans" cxnId="{2CA20954-6CCA-4628-B169-716919EABAE6}">
      <dgm:prSet/>
      <dgm:spPr/>
      <dgm:t>
        <a:bodyPr/>
        <a:lstStyle/>
        <a:p>
          <a:endParaRPr lang="en-US" sz="2400">
            <a:solidFill>
              <a:schemeClr val="tx1"/>
            </a:solidFill>
            <a:latin typeface="Arial Narrow" panose="020B0606020202030204" pitchFamily="34" charset="0"/>
          </a:endParaRPr>
        </a:p>
      </dgm:t>
    </dgm:pt>
    <dgm:pt modelId="{698C473C-BDCA-4B4C-9584-8C30E2349B18}" type="sibTrans" cxnId="{2CA20954-6CCA-4628-B169-716919EABAE6}">
      <dgm:prSet/>
      <dgm:spPr/>
      <dgm:t>
        <a:bodyPr/>
        <a:lstStyle/>
        <a:p>
          <a:endParaRPr lang="en-US" sz="2400">
            <a:solidFill>
              <a:schemeClr val="tx1"/>
            </a:solidFill>
            <a:latin typeface="Arial Narrow" panose="020B0606020202030204" pitchFamily="34" charset="0"/>
          </a:endParaRPr>
        </a:p>
      </dgm:t>
    </dgm:pt>
    <dgm:pt modelId="{CB1A02DD-8ECE-4065-B1B5-D426C8A9C0EB}">
      <dgm:prSet phldrT="[Text]" custT="1"/>
      <dgm:spPr/>
      <dgm:t>
        <a:bodyPr/>
        <a:lstStyle/>
        <a:p>
          <a:r>
            <a:rPr lang="x-none" sz="2400" dirty="0" smtClean="0">
              <a:solidFill>
                <a:schemeClr val="tx1"/>
              </a:solidFill>
              <a:latin typeface="Arial Narrow" panose="020B0606020202030204" pitchFamily="34" charset="0"/>
            </a:rPr>
            <a:t>Vías de comunicación</a:t>
          </a:r>
          <a:endParaRPr lang="en-US" sz="2400" dirty="0">
            <a:solidFill>
              <a:schemeClr val="tx1"/>
            </a:solidFill>
            <a:latin typeface="Arial Narrow" panose="020B0606020202030204" pitchFamily="34" charset="0"/>
          </a:endParaRPr>
        </a:p>
      </dgm:t>
    </dgm:pt>
    <dgm:pt modelId="{FF5B10FE-3E5F-43F2-9E38-C8FA89535AD3}" type="parTrans" cxnId="{BF7185D6-C6F2-4DF7-9EBB-13BC1888AEC1}">
      <dgm:prSet/>
      <dgm:spPr/>
      <dgm:t>
        <a:bodyPr/>
        <a:lstStyle/>
        <a:p>
          <a:endParaRPr lang="en-US" sz="2400">
            <a:solidFill>
              <a:schemeClr val="tx1"/>
            </a:solidFill>
            <a:latin typeface="Arial Narrow" panose="020B0606020202030204" pitchFamily="34" charset="0"/>
          </a:endParaRPr>
        </a:p>
      </dgm:t>
    </dgm:pt>
    <dgm:pt modelId="{118EF068-0516-448D-8307-E7E1D2D54379}" type="sibTrans" cxnId="{BF7185D6-C6F2-4DF7-9EBB-13BC1888AEC1}">
      <dgm:prSet/>
      <dgm:spPr/>
      <dgm:t>
        <a:bodyPr/>
        <a:lstStyle/>
        <a:p>
          <a:endParaRPr lang="en-US" sz="2400">
            <a:solidFill>
              <a:schemeClr val="tx1"/>
            </a:solidFill>
            <a:latin typeface="Arial Narrow" panose="020B0606020202030204" pitchFamily="34" charset="0"/>
          </a:endParaRPr>
        </a:p>
      </dgm:t>
    </dgm:pt>
    <dgm:pt modelId="{8F020A60-9CFD-4E88-8EC2-A8FAA9AD1FBE}" type="pres">
      <dgm:prSet presAssocID="{96CCDBEB-7640-4D0B-B756-F7B006AE3504}" presName="cycle" presStyleCnt="0">
        <dgm:presLayoutVars>
          <dgm:dir/>
          <dgm:resizeHandles val="exact"/>
        </dgm:presLayoutVars>
      </dgm:prSet>
      <dgm:spPr/>
      <dgm:t>
        <a:bodyPr/>
        <a:lstStyle/>
        <a:p>
          <a:endParaRPr lang="en-US"/>
        </a:p>
      </dgm:t>
    </dgm:pt>
    <dgm:pt modelId="{8B8CF5DA-BEAC-4B20-B07D-4D9D32BB5E2E}" type="pres">
      <dgm:prSet presAssocID="{9394A1BD-A435-4F40-A18B-ED20709A46C4}" presName="node" presStyleLbl="node1" presStyleIdx="0" presStyleCnt="5">
        <dgm:presLayoutVars>
          <dgm:bulletEnabled val="1"/>
        </dgm:presLayoutVars>
      </dgm:prSet>
      <dgm:spPr/>
      <dgm:t>
        <a:bodyPr/>
        <a:lstStyle/>
        <a:p>
          <a:endParaRPr lang="en-US"/>
        </a:p>
      </dgm:t>
    </dgm:pt>
    <dgm:pt modelId="{C6B27FB2-497B-4AC7-974C-FA4BE008253C}" type="pres">
      <dgm:prSet presAssocID="{9394A1BD-A435-4F40-A18B-ED20709A46C4}" presName="spNode" presStyleCnt="0"/>
      <dgm:spPr/>
    </dgm:pt>
    <dgm:pt modelId="{D25BF038-AFCE-4470-AA68-5D73ADE706BF}" type="pres">
      <dgm:prSet presAssocID="{223C9298-EDF3-4E5A-86B5-0B5D10FB31E5}" presName="sibTrans" presStyleLbl="sibTrans1D1" presStyleIdx="0" presStyleCnt="5"/>
      <dgm:spPr/>
      <dgm:t>
        <a:bodyPr/>
        <a:lstStyle/>
        <a:p>
          <a:endParaRPr lang="en-US"/>
        </a:p>
      </dgm:t>
    </dgm:pt>
    <dgm:pt modelId="{04E34303-530A-49CA-BE26-15685E2DEFD7}" type="pres">
      <dgm:prSet presAssocID="{1C8EB5DB-51BA-4F4B-A203-FF2D9A2BE9E1}" presName="node" presStyleLbl="node1" presStyleIdx="1" presStyleCnt="5">
        <dgm:presLayoutVars>
          <dgm:bulletEnabled val="1"/>
        </dgm:presLayoutVars>
      </dgm:prSet>
      <dgm:spPr/>
      <dgm:t>
        <a:bodyPr/>
        <a:lstStyle/>
        <a:p>
          <a:endParaRPr lang="en-US"/>
        </a:p>
      </dgm:t>
    </dgm:pt>
    <dgm:pt modelId="{FDAFA8D5-A4CB-4BFA-BBD6-94C5C2C86B54}" type="pres">
      <dgm:prSet presAssocID="{1C8EB5DB-51BA-4F4B-A203-FF2D9A2BE9E1}" presName="spNode" presStyleCnt="0"/>
      <dgm:spPr/>
    </dgm:pt>
    <dgm:pt modelId="{D9E22BA0-B026-47F9-AEC4-98AB72D0B240}" type="pres">
      <dgm:prSet presAssocID="{97AB3F02-A9F8-4984-A9B3-9C8A22BDB9A4}" presName="sibTrans" presStyleLbl="sibTrans1D1" presStyleIdx="1" presStyleCnt="5"/>
      <dgm:spPr/>
      <dgm:t>
        <a:bodyPr/>
        <a:lstStyle/>
        <a:p>
          <a:endParaRPr lang="en-US"/>
        </a:p>
      </dgm:t>
    </dgm:pt>
    <dgm:pt modelId="{9ACB2E3A-F4D1-4CD2-BA45-FB41A991900E}" type="pres">
      <dgm:prSet presAssocID="{646CF165-A3E8-4C27-8F9B-16608367C3C6}" presName="node" presStyleLbl="node1" presStyleIdx="2" presStyleCnt="5" custScaleX="123736" custRadScaleRad="101237" custRadScaleInc="-3969">
        <dgm:presLayoutVars>
          <dgm:bulletEnabled val="1"/>
        </dgm:presLayoutVars>
      </dgm:prSet>
      <dgm:spPr/>
      <dgm:t>
        <a:bodyPr/>
        <a:lstStyle/>
        <a:p>
          <a:endParaRPr lang="en-US"/>
        </a:p>
      </dgm:t>
    </dgm:pt>
    <dgm:pt modelId="{347E07CC-BF88-442A-A560-B92F13FD93A6}" type="pres">
      <dgm:prSet presAssocID="{646CF165-A3E8-4C27-8F9B-16608367C3C6}" presName="spNode" presStyleCnt="0"/>
      <dgm:spPr/>
    </dgm:pt>
    <dgm:pt modelId="{5C158B65-57C1-4E7A-80F4-A4069C4579AD}" type="pres">
      <dgm:prSet presAssocID="{9E02471E-53AB-4E00-AD6D-49E46B3920D7}" presName="sibTrans" presStyleLbl="sibTrans1D1" presStyleIdx="2" presStyleCnt="5"/>
      <dgm:spPr/>
      <dgm:t>
        <a:bodyPr/>
        <a:lstStyle/>
        <a:p>
          <a:endParaRPr lang="en-US"/>
        </a:p>
      </dgm:t>
    </dgm:pt>
    <dgm:pt modelId="{D21792C7-A0EC-4A9A-A05A-7C27D2DCA637}" type="pres">
      <dgm:prSet presAssocID="{27F5B01F-CDE5-45CF-AB74-DCF5A1DA0855}" presName="node" presStyleLbl="node1" presStyleIdx="3" presStyleCnt="5" custScaleX="143540">
        <dgm:presLayoutVars>
          <dgm:bulletEnabled val="1"/>
        </dgm:presLayoutVars>
      </dgm:prSet>
      <dgm:spPr/>
      <dgm:t>
        <a:bodyPr/>
        <a:lstStyle/>
        <a:p>
          <a:endParaRPr lang="en-US"/>
        </a:p>
      </dgm:t>
    </dgm:pt>
    <dgm:pt modelId="{72668D23-FCBB-4A28-8E97-4A3E40D2E256}" type="pres">
      <dgm:prSet presAssocID="{27F5B01F-CDE5-45CF-AB74-DCF5A1DA0855}" presName="spNode" presStyleCnt="0"/>
      <dgm:spPr/>
    </dgm:pt>
    <dgm:pt modelId="{60ED9A23-FBF9-4505-B08F-A37D74106F45}" type="pres">
      <dgm:prSet presAssocID="{698C473C-BDCA-4B4C-9584-8C30E2349B18}" presName="sibTrans" presStyleLbl="sibTrans1D1" presStyleIdx="3" presStyleCnt="5"/>
      <dgm:spPr/>
      <dgm:t>
        <a:bodyPr/>
        <a:lstStyle/>
        <a:p>
          <a:endParaRPr lang="en-US"/>
        </a:p>
      </dgm:t>
    </dgm:pt>
    <dgm:pt modelId="{C6EE10D9-43D4-44B1-BE4F-32A6A85DCA0E}" type="pres">
      <dgm:prSet presAssocID="{CB1A02DD-8ECE-4065-B1B5-D426C8A9C0EB}" presName="node" presStyleLbl="node1" presStyleIdx="4" presStyleCnt="5" custScaleX="126634">
        <dgm:presLayoutVars>
          <dgm:bulletEnabled val="1"/>
        </dgm:presLayoutVars>
      </dgm:prSet>
      <dgm:spPr/>
      <dgm:t>
        <a:bodyPr/>
        <a:lstStyle/>
        <a:p>
          <a:endParaRPr lang="en-US"/>
        </a:p>
      </dgm:t>
    </dgm:pt>
    <dgm:pt modelId="{03CB9882-1A5A-4C25-B49C-3EAF1BA1990F}" type="pres">
      <dgm:prSet presAssocID="{CB1A02DD-8ECE-4065-B1B5-D426C8A9C0EB}" presName="spNode" presStyleCnt="0"/>
      <dgm:spPr/>
    </dgm:pt>
    <dgm:pt modelId="{4551C86C-C689-42B9-AFE7-E3285F395322}" type="pres">
      <dgm:prSet presAssocID="{118EF068-0516-448D-8307-E7E1D2D54379}" presName="sibTrans" presStyleLbl="sibTrans1D1" presStyleIdx="4" presStyleCnt="5"/>
      <dgm:spPr/>
      <dgm:t>
        <a:bodyPr/>
        <a:lstStyle/>
        <a:p>
          <a:endParaRPr lang="en-US"/>
        </a:p>
      </dgm:t>
    </dgm:pt>
  </dgm:ptLst>
  <dgm:cxnLst>
    <dgm:cxn modelId="{7EABE433-5824-4186-BFEF-04322A140F2A}" type="presOf" srcId="{698C473C-BDCA-4B4C-9584-8C30E2349B18}" destId="{60ED9A23-FBF9-4505-B08F-A37D74106F45}" srcOrd="0" destOrd="0" presId="urn:microsoft.com/office/officeart/2005/8/layout/cycle6"/>
    <dgm:cxn modelId="{2EFE9F3C-E2D3-49EA-AE63-495B72998A74}" type="presOf" srcId="{27F5B01F-CDE5-45CF-AB74-DCF5A1DA0855}" destId="{D21792C7-A0EC-4A9A-A05A-7C27D2DCA637}" srcOrd="0" destOrd="0" presId="urn:microsoft.com/office/officeart/2005/8/layout/cycle6"/>
    <dgm:cxn modelId="{C6C396A2-0745-471B-8E27-389928F0E377}" srcId="{96CCDBEB-7640-4D0B-B756-F7B006AE3504}" destId="{9394A1BD-A435-4F40-A18B-ED20709A46C4}" srcOrd="0" destOrd="0" parTransId="{A0A2B8DC-33AB-4BDF-A411-7F144BA1F4E1}" sibTransId="{223C9298-EDF3-4E5A-86B5-0B5D10FB31E5}"/>
    <dgm:cxn modelId="{F452B130-BE62-48BC-B3A2-6E173635571B}" type="presOf" srcId="{96CCDBEB-7640-4D0B-B756-F7B006AE3504}" destId="{8F020A60-9CFD-4E88-8EC2-A8FAA9AD1FBE}" srcOrd="0" destOrd="0" presId="urn:microsoft.com/office/officeart/2005/8/layout/cycle6"/>
    <dgm:cxn modelId="{4BDB9371-9A7D-4FF2-8ACD-6C042DE139BA}" srcId="{96CCDBEB-7640-4D0B-B756-F7B006AE3504}" destId="{1C8EB5DB-51BA-4F4B-A203-FF2D9A2BE9E1}" srcOrd="1" destOrd="0" parTransId="{917058DE-A737-4B1E-85EC-8A4FF56BA6ED}" sibTransId="{97AB3F02-A9F8-4984-A9B3-9C8A22BDB9A4}"/>
    <dgm:cxn modelId="{E45EAB7D-C2EB-4083-AFD9-09E904C3B006}" type="presOf" srcId="{223C9298-EDF3-4E5A-86B5-0B5D10FB31E5}" destId="{D25BF038-AFCE-4470-AA68-5D73ADE706BF}" srcOrd="0" destOrd="0" presId="urn:microsoft.com/office/officeart/2005/8/layout/cycle6"/>
    <dgm:cxn modelId="{2CA20954-6CCA-4628-B169-716919EABAE6}" srcId="{96CCDBEB-7640-4D0B-B756-F7B006AE3504}" destId="{27F5B01F-CDE5-45CF-AB74-DCF5A1DA0855}" srcOrd="3" destOrd="0" parTransId="{5639AC33-01DE-490B-83DE-3B98269D7807}" sibTransId="{698C473C-BDCA-4B4C-9584-8C30E2349B18}"/>
    <dgm:cxn modelId="{668F1459-330E-4166-8E3B-8D58F552BA66}" type="presOf" srcId="{97AB3F02-A9F8-4984-A9B3-9C8A22BDB9A4}" destId="{D9E22BA0-B026-47F9-AEC4-98AB72D0B240}" srcOrd="0" destOrd="0" presId="urn:microsoft.com/office/officeart/2005/8/layout/cycle6"/>
    <dgm:cxn modelId="{42719206-8075-47FB-8A17-9A41B54744AD}" type="presOf" srcId="{646CF165-A3E8-4C27-8F9B-16608367C3C6}" destId="{9ACB2E3A-F4D1-4CD2-BA45-FB41A991900E}" srcOrd="0" destOrd="0" presId="urn:microsoft.com/office/officeart/2005/8/layout/cycle6"/>
    <dgm:cxn modelId="{ADD3D90E-C916-44C4-A5D2-35448CB13ECA}" type="presOf" srcId="{1C8EB5DB-51BA-4F4B-A203-FF2D9A2BE9E1}" destId="{04E34303-530A-49CA-BE26-15685E2DEFD7}" srcOrd="0" destOrd="0" presId="urn:microsoft.com/office/officeart/2005/8/layout/cycle6"/>
    <dgm:cxn modelId="{77FF6CDD-9595-4A53-B86B-EA59B609CB90}" type="presOf" srcId="{9394A1BD-A435-4F40-A18B-ED20709A46C4}" destId="{8B8CF5DA-BEAC-4B20-B07D-4D9D32BB5E2E}" srcOrd="0" destOrd="0" presId="urn:microsoft.com/office/officeart/2005/8/layout/cycle6"/>
    <dgm:cxn modelId="{77CF3B65-4070-4C28-95B4-E15E780C26C1}" type="presOf" srcId="{CB1A02DD-8ECE-4065-B1B5-D426C8A9C0EB}" destId="{C6EE10D9-43D4-44B1-BE4F-32A6A85DCA0E}" srcOrd="0" destOrd="0" presId="urn:microsoft.com/office/officeart/2005/8/layout/cycle6"/>
    <dgm:cxn modelId="{BF7185D6-C6F2-4DF7-9EBB-13BC1888AEC1}" srcId="{96CCDBEB-7640-4D0B-B756-F7B006AE3504}" destId="{CB1A02DD-8ECE-4065-B1B5-D426C8A9C0EB}" srcOrd="4" destOrd="0" parTransId="{FF5B10FE-3E5F-43F2-9E38-C8FA89535AD3}" sibTransId="{118EF068-0516-448D-8307-E7E1D2D54379}"/>
    <dgm:cxn modelId="{2FD2096A-8796-4D0D-83E7-79B3B5A84E26}" type="presOf" srcId="{118EF068-0516-448D-8307-E7E1D2D54379}" destId="{4551C86C-C689-42B9-AFE7-E3285F395322}" srcOrd="0" destOrd="0" presId="urn:microsoft.com/office/officeart/2005/8/layout/cycle6"/>
    <dgm:cxn modelId="{0FD20BF1-8105-49C2-9D7A-BD4D952300BF}" srcId="{96CCDBEB-7640-4D0B-B756-F7B006AE3504}" destId="{646CF165-A3E8-4C27-8F9B-16608367C3C6}" srcOrd="2" destOrd="0" parTransId="{E18526B7-28F1-4ADF-9B14-D1B1C7035573}" sibTransId="{9E02471E-53AB-4E00-AD6D-49E46B3920D7}"/>
    <dgm:cxn modelId="{F431307E-D32A-44D9-87F3-B9099C99C109}" type="presOf" srcId="{9E02471E-53AB-4E00-AD6D-49E46B3920D7}" destId="{5C158B65-57C1-4E7A-80F4-A4069C4579AD}" srcOrd="0" destOrd="0" presId="urn:microsoft.com/office/officeart/2005/8/layout/cycle6"/>
    <dgm:cxn modelId="{EA3218AE-B0A2-4CC6-8F2A-6E1C50A26FA2}" type="presParOf" srcId="{8F020A60-9CFD-4E88-8EC2-A8FAA9AD1FBE}" destId="{8B8CF5DA-BEAC-4B20-B07D-4D9D32BB5E2E}" srcOrd="0" destOrd="0" presId="urn:microsoft.com/office/officeart/2005/8/layout/cycle6"/>
    <dgm:cxn modelId="{D536D31E-D46B-4F19-9483-C8EF93FEEBAD}" type="presParOf" srcId="{8F020A60-9CFD-4E88-8EC2-A8FAA9AD1FBE}" destId="{C6B27FB2-497B-4AC7-974C-FA4BE008253C}" srcOrd="1" destOrd="0" presId="urn:microsoft.com/office/officeart/2005/8/layout/cycle6"/>
    <dgm:cxn modelId="{06B7E92D-F8FC-4465-98D1-AD55E33E0390}" type="presParOf" srcId="{8F020A60-9CFD-4E88-8EC2-A8FAA9AD1FBE}" destId="{D25BF038-AFCE-4470-AA68-5D73ADE706BF}" srcOrd="2" destOrd="0" presId="urn:microsoft.com/office/officeart/2005/8/layout/cycle6"/>
    <dgm:cxn modelId="{3D991366-3CD4-4A74-9901-D8A1C53E1FC4}" type="presParOf" srcId="{8F020A60-9CFD-4E88-8EC2-A8FAA9AD1FBE}" destId="{04E34303-530A-49CA-BE26-15685E2DEFD7}" srcOrd="3" destOrd="0" presId="urn:microsoft.com/office/officeart/2005/8/layout/cycle6"/>
    <dgm:cxn modelId="{D39CF0B2-B032-4B3D-B32D-42B5CC81B08A}" type="presParOf" srcId="{8F020A60-9CFD-4E88-8EC2-A8FAA9AD1FBE}" destId="{FDAFA8D5-A4CB-4BFA-BBD6-94C5C2C86B54}" srcOrd="4" destOrd="0" presId="urn:microsoft.com/office/officeart/2005/8/layout/cycle6"/>
    <dgm:cxn modelId="{9428DF10-4862-4292-9456-A0E5267F6736}" type="presParOf" srcId="{8F020A60-9CFD-4E88-8EC2-A8FAA9AD1FBE}" destId="{D9E22BA0-B026-47F9-AEC4-98AB72D0B240}" srcOrd="5" destOrd="0" presId="urn:microsoft.com/office/officeart/2005/8/layout/cycle6"/>
    <dgm:cxn modelId="{3B20D660-4A96-408B-A0D4-B42D849981A3}" type="presParOf" srcId="{8F020A60-9CFD-4E88-8EC2-A8FAA9AD1FBE}" destId="{9ACB2E3A-F4D1-4CD2-BA45-FB41A991900E}" srcOrd="6" destOrd="0" presId="urn:microsoft.com/office/officeart/2005/8/layout/cycle6"/>
    <dgm:cxn modelId="{3AF6342C-C508-409B-BD71-4838CFF0D796}" type="presParOf" srcId="{8F020A60-9CFD-4E88-8EC2-A8FAA9AD1FBE}" destId="{347E07CC-BF88-442A-A560-B92F13FD93A6}" srcOrd="7" destOrd="0" presId="urn:microsoft.com/office/officeart/2005/8/layout/cycle6"/>
    <dgm:cxn modelId="{1BC1C586-B33F-47FD-96A7-9948A94A05B3}" type="presParOf" srcId="{8F020A60-9CFD-4E88-8EC2-A8FAA9AD1FBE}" destId="{5C158B65-57C1-4E7A-80F4-A4069C4579AD}" srcOrd="8" destOrd="0" presId="urn:microsoft.com/office/officeart/2005/8/layout/cycle6"/>
    <dgm:cxn modelId="{1B1B2F5E-9921-40C6-81CA-1C8FAB80B949}" type="presParOf" srcId="{8F020A60-9CFD-4E88-8EC2-A8FAA9AD1FBE}" destId="{D21792C7-A0EC-4A9A-A05A-7C27D2DCA637}" srcOrd="9" destOrd="0" presId="urn:microsoft.com/office/officeart/2005/8/layout/cycle6"/>
    <dgm:cxn modelId="{9CEAFB12-B258-4049-A018-AD6F66C10120}" type="presParOf" srcId="{8F020A60-9CFD-4E88-8EC2-A8FAA9AD1FBE}" destId="{72668D23-FCBB-4A28-8E97-4A3E40D2E256}" srcOrd="10" destOrd="0" presId="urn:microsoft.com/office/officeart/2005/8/layout/cycle6"/>
    <dgm:cxn modelId="{F83A07A9-6983-451C-974E-59A2BE87FB64}" type="presParOf" srcId="{8F020A60-9CFD-4E88-8EC2-A8FAA9AD1FBE}" destId="{60ED9A23-FBF9-4505-B08F-A37D74106F45}" srcOrd="11" destOrd="0" presId="urn:microsoft.com/office/officeart/2005/8/layout/cycle6"/>
    <dgm:cxn modelId="{BE457552-FFFD-4FD4-BDE3-1AC530EDE409}" type="presParOf" srcId="{8F020A60-9CFD-4E88-8EC2-A8FAA9AD1FBE}" destId="{C6EE10D9-43D4-44B1-BE4F-32A6A85DCA0E}" srcOrd="12" destOrd="0" presId="urn:microsoft.com/office/officeart/2005/8/layout/cycle6"/>
    <dgm:cxn modelId="{BBD03C47-77D3-4AAD-A2F4-818513CE9DDF}" type="presParOf" srcId="{8F020A60-9CFD-4E88-8EC2-A8FAA9AD1FBE}" destId="{03CB9882-1A5A-4C25-B49C-3EAF1BA1990F}" srcOrd="13" destOrd="0" presId="urn:microsoft.com/office/officeart/2005/8/layout/cycle6"/>
    <dgm:cxn modelId="{50D3C07A-C106-4442-9333-24A87F0961FF}" type="presParOf" srcId="{8F020A60-9CFD-4E88-8EC2-A8FAA9AD1FBE}" destId="{4551C86C-C689-42B9-AFE7-E3285F39532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B42C7-0C80-410B-905B-29284E7ECF0A}"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5B115479-849E-4A3F-A294-48A5BE221D2D}">
      <dgm:prSet phldrT="[Text]" custT="1"/>
      <dgm:spPr/>
      <dgm:t>
        <a:bodyPr/>
        <a:lstStyle/>
        <a:p>
          <a:r>
            <a:rPr lang="en-US" sz="2800" b="0" i="0" dirty="0" smtClean="0">
              <a:latin typeface="Arial Narrow" panose="020B0606020202030204" pitchFamily="34" charset="0"/>
            </a:rPr>
            <a:t>Lineal</a:t>
          </a:r>
          <a:r>
            <a:rPr lang="en-US" sz="2800" dirty="0" smtClean="0">
              <a:latin typeface="Arial Narrow" panose="020B0606020202030204" pitchFamily="34" charset="0"/>
            </a:rPr>
            <a:t/>
          </a:r>
          <a:br>
            <a:rPr lang="en-US" sz="2800" dirty="0" smtClean="0">
              <a:latin typeface="Arial Narrow" panose="020B0606020202030204" pitchFamily="34" charset="0"/>
            </a:rPr>
          </a:br>
          <a:endParaRPr lang="en-US" sz="2800" dirty="0">
            <a:latin typeface="Arial Narrow" panose="020B0606020202030204" pitchFamily="34" charset="0"/>
          </a:endParaRPr>
        </a:p>
      </dgm:t>
    </dgm:pt>
    <dgm:pt modelId="{458F16B0-AE4E-4258-9408-77F50F770060}" type="parTrans" cxnId="{6ECEEF01-83AF-4AE5-9313-5DC321AA8934}">
      <dgm:prSet/>
      <dgm:spPr/>
      <dgm:t>
        <a:bodyPr/>
        <a:lstStyle/>
        <a:p>
          <a:endParaRPr lang="en-US" sz="2800">
            <a:latin typeface="Arial Narrow" panose="020B0606020202030204" pitchFamily="34" charset="0"/>
          </a:endParaRPr>
        </a:p>
      </dgm:t>
    </dgm:pt>
    <dgm:pt modelId="{A68C7367-D111-4AB5-9D9C-698EBD90FFAA}" type="sibTrans" cxnId="{6ECEEF01-83AF-4AE5-9313-5DC321AA8934}">
      <dgm:prSet/>
      <dgm:spPr/>
      <dgm:t>
        <a:bodyPr/>
        <a:lstStyle/>
        <a:p>
          <a:endParaRPr lang="en-US" sz="2800">
            <a:latin typeface="Arial Narrow" panose="020B0606020202030204" pitchFamily="34" charset="0"/>
          </a:endParaRPr>
        </a:p>
      </dgm:t>
    </dgm:pt>
    <dgm:pt modelId="{0267DD1D-C1E0-421A-81BF-502687BB5C6D}">
      <dgm:prSet phldrT="[Text]" custT="1"/>
      <dgm:spPr/>
      <dgm:t>
        <a:bodyPr/>
        <a:lstStyle/>
        <a:p>
          <a:r>
            <a:rPr lang="en-US" sz="2800" dirty="0" err="1" smtClean="0">
              <a:latin typeface="Arial Narrow" panose="020B0606020202030204" pitchFamily="34" charset="0"/>
            </a:rPr>
            <a:t>Funcional</a:t>
          </a:r>
          <a:r>
            <a:rPr lang="en-US" sz="2800" dirty="0" smtClean="0">
              <a:latin typeface="Arial Narrow" panose="020B0606020202030204" pitchFamily="34" charset="0"/>
            </a:rPr>
            <a:t> (o staff)</a:t>
          </a:r>
          <a:endParaRPr lang="en-US" sz="2800" dirty="0">
            <a:latin typeface="Arial Narrow" panose="020B0606020202030204" pitchFamily="34" charset="0"/>
          </a:endParaRPr>
        </a:p>
      </dgm:t>
    </dgm:pt>
    <dgm:pt modelId="{5C493313-EDCE-4F0B-988F-7ECD4B9A50EF}" type="parTrans" cxnId="{FF1E0E5C-4AA3-4852-A77B-7DCA3747A1B1}">
      <dgm:prSet/>
      <dgm:spPr/>
      <dgm:t>
        <a:bodyPr/>
        <a:lstStyle/>
        <a:p>
          <a:endParaRPr lang="en-US" sz="2800">
            <a:latin typeface="Arial Narrow" panose="020B0606020202030204" pitchFamily="34" charset="0"/>
          </a:endParaRPr>
        </a:p>
      </dgm:t>
    </dgm:pt>
    <dgm:pt modelId="{FE1EBE8C-011F-44C0-BBAB-4520E03961FD}" type="sibTrans" cxnId="{FF1E0E5C-4AA3-4852-A77B-7DCA3747A1B1}">
      <dgm:prSet/>
      <dgm:spPr/>
      <dgm:t>
        <a:bodyPr/>
        <a:lstStyle/>
        <a:p>
          <a:endParaRPr lang="en-US" sz="2800">
            <a:latin typeface="Arial Narrow" panose="020B0606020202030204" pitchFamily="34" charset="0"/>
          </a:endParaRPr>
        </a:p>
      </dgm:t>
    </dgm:pt>
    <dgm:pt modelId="{8D83D563-C800-4301-83D1-890CF323A1B4}">
      <dgm:prSet phldrT="[Text]" custT="1"/>
      <dgm:spPr/>
      <dgm:t>
        <a:bodyPr/>
        <a:lstStyle/>
        <a:p>
          <a:r>
            <a:rPr lang="en-US" sz="2800" dirty="0" err="1" smtClean="0">
              <a:latin typeface="Arial Narrow" panose="020B0606020202030204" pitchFamily="34" charset="0"/>
            </a:rPr>
            <a:t>Lineo-funcional</a:t>
          </a:r>
          <a:endParaRPr lang="en-US" sz="2800" dirty="0">
            <a:latin typeface="Arial Narrow" panose="020B0606020202030204" pitchFamily="34" charset="0"/>
          </a:endParaRPr>
        </a:p>
      </dgm:t>
    </dgm:pt>
    <dgm:pt modelId="{337776E5-1038-4C2E-9FF8-5AADF199C33C}" type="parTrans" cxnId="{BAFA007C-3C55-4FE4-B8DC-E1CF087BF713}">
      <dgm:prSet/>
      <dgm:spPr/>
      <dgm:t>
        <a:bodyPr/>
        <a:lstStyle/>
        <a:p>
          <a:endParaRPr lang="en-US" sz="2800">
            <a:latin typeface="Arial Narrow" panose="020B0606020202030204" pitchFamily="34" charset="0"/>
          </a:endParaRPr>
        </a:p>
      </dgm:t>
    </dgm:pt>
    <dgm:pt modelId="{C8D15DF6-E1AF-4CCD-AB94-CDB7A9B5560E}" type="sibTrans" cxnId="{BAFA007C-3C55-4FE4-B8DC-E1CF087BF713}">
      <dgm:prSet/>
      <dgm:spPr/>
      <dgm:t>
        <a:bodyPr/>
        <a:lstStyle/>
        <a:p>
          <a:endParaRPr lang="en-US" sz="2800">
            <a:latin typeface="Arial Narrow" panose="020B0606020202030204" pitchFamily="34" charset="0"/>
          </a:endParaRPr>
        </a:p>
      </dgm:t>
    </dgm:pt>
    <dgm:pt modelId="{56CB7781-8E6B-4AFA-85DD-13FC34CAF25F}">
      <dgm:prSet phldrT="[Text]" custT="1"/>
      <dgm:spPr/>
      <dgm:t>
        <a:bodyPr/>
        <a:lstStyle/>
        <a:p>
          <a:r>
            <a:rPr lang="en-US" sz="2800" dirty="0" err="1" smtClean="0">
              <a:latin typeface="Arial Narrow" panose="020B0606020202030204" pitchFamily="34" charset="0"/>
            </a:rPr>
            <a:t>Por</a:t>
          </a:r>
          <a:r>
            <a:rPr lang="en-US" sz="2800" dirty="0" smtClean="0">
              <a:latin typeface="Arial Narrow" panose="020B0606020202030204" pitchFamily="34" charset="0"/>
            </a:rPr>
            <a:t> </a:t>
          </a:r>
          <a:r>
            <a:rPr lang="en-US" sz="2800" dirty="0" err="1" smtClean="0">
              <a:latin typeface="Arial Narrow" panose="020B0606020202030204" pitchFamily="34" charset="0"/>
            </a:rPr>
            <a:t>comités</a:t>
          </a:r>
          <a:endParaRPr lang="en-US" sz="2800" dirty="0">
            <a:latin typeface="Arial Narrow" panose="020B0606020202030204" pitchFamily="34" charset="0"/>
          </a:endParaRPr>
        </a:p>
      </dgm:t>
    </dgm:pt>
    <dgm:pt modelId="{5DA4F2D0-79EC-4486-A753-2DE2EECEA07D}" type="parTrans" cxnId="{3F7A2A9A-014F-4FE3-8F3A-32DF6DB8F673}">
      <dgm:prSet/>
      <dgm:spPr/>
      <dgm:t>
        <a:bodyPr/>
        <a:lstStyle/>
        <a:p>
          <a:endParaRPr lang="en-US" sz="2800">
            <a:latin typeface="Arial Narrow" panose="020B0606020202030204" pitchFamily="34" charset="0"/>
          </a:endParaRPr>
        </a:p>
      </dgm:t>
    </dgm:pt>
    <dgm:pt modelId="{1F2FBC4E-DEED-4739-A3EB-BAB2D7FDD6E8}" type="sibTrans" cxnId="{3F7A2A9A-014F-4FE3-8F3A-32DF6DB8F673}">
      <dgm:prSet/>
      <dgm:spPr/>
      <dgm:t>
        <a:bodyPr/>
        <a:lstStyle/>
        <a:p>
          <a:endParaRPr lang="en-US" sz="2800">
            <a:latin typeface="Arial Narrow" panose="020B0606020202030204" pitchFamily="34" charset="0"/>
          </a:endParaRPr>
        </a:p>
      </dgm:t>
    </dgm:pt>
    <dgm:pt modelId="{0DE78750-C433-4713-AB46-33972FF891E7}" type="pres">
      <dgm:prSet presAssocID="{020B42C7-0C80-410B-905B-29284E7ECF0A}" presName="matrix" presStyleCnt="0">
        <dgm:presLayoutVars>
          <dgm:chMax val="1"/>
          <dgm:dir/>
          <dgm:resizeHandles val="exact"/>
        </dgm:presLayoutVars>
      </dgm:prSet>
      <dgm:spPr/>
      <dgm:t>
        <a:bodyPr/>
        <a:lstStyle/>
        <a:p>
          <a:endParaRPr lang="en-US"/>
        </a:p>
      </dgm:t>
    </dgm:pt>
    <dgm:pt modelId="{D6EAED8D-77F4-4EAA-8027-574505BD2F8F}" type="pres">
      <dgm:prSet presAssocID="{020B42C7-0C80-410B-905B-29284E7ECF0A}" presName="axisShape" presStyleLbl="bgShp" presStyleIdx="0" presStyleCnt="1"/>
      <dgm:spPr/>
    </dgm:pt>
    <dgm:pt modelId="{7AB5A9F0-2BE5-4FC3-AD64-DB838D8992BC}" type="pres">
      <dgm:prSet presAssocID="{020B42C7-0C80-410B-905B-29284E7ECF0A}" presName="rect1" presStyleLbl="node1" presStyleIdx="0" presStyleCnt="4">
        <dgm:presLayoutVars>
          <dgm:chMax val="0"/>
          <dgm:chPref val="0"/>
          <dgm:bulletEnabled val="1"/>
        </dgm:presLayoutVars>
      </dgm:prSet>
      <dgm:spPr/>
      <dgm:t>
        <a:bodyPr/>
        <a:lstStyle/>
        <a:p>
          <a:endParaRPr lang="en-US"/>
        </a:p>
      </dgm:t>
    </dgm:pt>
    <dgm:pt modelId="{B5626DEA-24D5-4CCC-9D96-94C4BDDB6F98}" type="pres">
      <dgm:prSet presAssocID="{020B42C7-0C80-410B-905B-29284E7ECF0A}" presName="rect2" presStyleLbl="node1" presStyleIdx="1" presStyleCnt="4">
        <dgm:presLayoutVars>
          <dgm:chMax val="0"/>
          <dgm:chPref val="0"/>
          <dgm:bulletEnabled val="1"/>
        </dgm:presLayoutVars>
      </dgm:prSet>
      <dgm:spPr/>
      <dgm:t>
        <a:bodyPr/>
        <a:lstStyle/>
        <a:p>
          <a:endParaRPr lang="en-US"/>
        </a:p>
      </dgm:t>
    </dgm:pt>
    <dgm:pt modelId="{21AB2C86-B902-42EB-B997-495054615F6A}" type="pres">
      <dgm:prSet presAssocID="{020B42C7-0C80-410B-905B-29284E7ECF0A}" presName="rect3" presStyleLbl="node1" presStyleIdx="2" presStyleCnt="4">
        <dgm:presLayoutVars>
          <dgm:chMax val="0"/>
          <dgm:chPref val="0"/>
          <dgm:bulletEnabled val="1"/>
        </dgm:presLayoutVars>
      </dgm:prSet>
      <dgm:spPr/>
      <dgm:t>
        <a:bodyPr/>
        <a:lstStyle/>
        <a:p>
          <a:endParaRPr lang="en-US"/>
        </a:p>
      </dgm:t>
    </dgm:pt>
    <dgm:pt modelId="{F69FFC55-AACA-4F25-94AD-7A30BF8CFAD6}" type="pres">
      <dgm:prSet presAssocID="{020B42C7-0C80-410B-905B-29284E7ECF0A}" presName="rect4" presStyleLbl="node1" presStyleIdx="3" presStyleCnt="4">
        <dgm:presLayoutVars>
          <dgm:chMax val="0"/>
          <dgm:chPref val="0"/>
          <dgm:bulletEnabled val="1"/>
        </dgm:presLayoutVars>
      </dgm:prSet>
      <dgm:spPr/>
      <dgm:t>
        <a:bodyPr/>
        <a:lstStyle/>
        <a:p>
          <a:endParaRPr lang="en-US"/>
        </a:p>
      </dgm:t>
    </dgm:pt>
  </dgm:ptLst>
  <dgm:cxnLst>
    <dgm:cxn modelId="{BAFA007C-3C55-4FE4-B8DC-E1CF087BF713}" srcId="{020B42C7-0C80-410B-905B-29284E7ECF0A}" destId="{8D83D563-C800-4301-83D1-890CF323A1B4}" srcOrd="2" destOrd="0" parTransId="{337776E5-1038-4C2E-9FF8-5AADF199C33C}" sibTransId="{C8D15DF6-E1AF-4CCD-AB94-CDB7A9B5560E}"/>
    <dgm:cxn modelId="{0FA4B2B0-D1F6-41F5-AF36-F2782E907BF2}" type="presOf" srcId="{5B115479-849E-4A3F-A294-48A5BE221D2D}" destId="{7AB5A9F0-2BE5-4FC3-AD64-DB838D8992BC}" srcOrd="0" destOrd="0" presId="urn:microsoft.com/office/officeart/2005/8/layout/matrix2"/>
    <dgm:cxn modelId="{6ECEEF01-83AF-4AE5-9313-5DC321AA8934}" srcId="{020B42C7-0C80-410B-905B-29284E7ECF0A}" destId="{5B115479-849E-4A3F-A294-48A5BE221D2D}" srcOrd="0" destOrd="0" parTransId="{458F16B0-AE4E-4258-9408-77F50F770060}" sibTransId="{A68C7367-D111-4AB5-9D9C-698EBD90FFAA}"/>
    <dgm:cxn modelId="{773A05B0-FCA6-44AB-904C-529C4D045AF6}" type="presOf" srcId="{0267DD1D-C1E0-421A-81BF-502687BB5C6D}" destId="{B5626DEA-24D5-4CCC-9D96-94C4BDDB6F98}" srcOrd="0" destOrd="0" presId="urn:microsoft.com/office/officeart/2005/8/layout/matrix2"/>
    <dgm:cxn modelId="{808F4AFA-91EE-4784-A345-FE72F6FCA958}" type="presOf" srcId="{56CB7781-8E6B-4AFA-85DD-13FC34CAF25F}" destId="{F69FFC55-AACA-4F25-94AD-7A30BF8CFAD6}" srcOrd="0" destOrd="0" presId="urn:microsoft.com/office/officeart/2005/8/layout/matrix2"/>
    <dgm:cxn modelId="{FF1E0E5C-4AA3-4852-A77B-7DCA3747A1B1}" srcId="{020B42C7-0C80-410B-905B-29284E7ECF0A}" destId="{0267DD1D-C1E0-421A-81BF-502687BB5C6D}" srcOrd="1" destOrd="0" parTransId="{5C493313-EDCE-4F0B-988F-7ECD4B9A50EF}" sibTransId="{FE1EBE8C-011F-44C0-BBAB-4520E03961FD}"/>
    <dgm:cxn modelId="{401DEE47-B400-4055-BE28-1CD88AE9F6D4}" type="presOf" srcId="{8D83D563-C800-4301-83D1-890CF323A1B4}" destId="{21AB2C86-B902-42EB-B997-495054615F6A}" srcOrd="0" destOrd="0" presId="urn:microsoft.com/office/officeart/2005/8/layout/matrix2"/>
    <dgm:cxn modelId="{7B3225B1-80B4-482F-A911-909B148C1C97}" type="presOf" srcId="{020B42C7-0C80-410B-905B-29284E7ECF0A}" destId="{0DE78750-C433-4713-AB46-33972FF891E7}" srcOrd="0" destOrd="0" presId="urn:microsoft.com/office/officeart/2005/8/layout/matrix2"/>
    <dgm:cxn modelId="{3F7A2A9A-014F-4FE3-8F3A-32DF6DB8F673}" srcId="{020B42C7-0C80-410B-905B-29284E7ECF0A}" destId="{56CB7781-8E6B-4AFA-85DD-13FC34CAF25F}" srcOrd="3" destOrd="0" parTransId="{5DA4F2D0-79EC-4486-A753-2DE2EECEA07D}" sibTransId="{1F2FBC4E-DEED-4739-A3EB-BAB2D7FDD6E8}"/>
    <dgm:cxn modelId="{7B5AEBC0-75BB-4FB2-91B6-199DF84F0B05}" type="presParOf" srcId="{0DE78750-C433-4713-AB46-33972FF891E7}" destId="{D6EAED8D-77F4-4EAA-8027-574505BD2F8F}" srcOrd="0" destOrd="0" presId="urn:microsoft.com/office/officeart/2005/8/layout/matrix2"/>
    <dgm:cxn modelId="{F2845A2C-D6CD-4CC4-9C20-AABC129601D0}" type="presParOf" srcId="{0DE78750-C433-4713-AB46-33972FF891E7}" destId="{7AB5A9F0-2BE5-4FC3-AD64-DB838D8992BC}" srcOrd="1" destOrd="0" presId="urn:microsoft.com/office/officeart/2005/8/layout/matrix2"/>
    <dgm:cxn modelId="{00063F15-482B-4821-9C2A-C7780E4746F6}" type="presParOf" srcId="{0DE78750-C433-4713-AB46-33972FF891E7}" destId="{B5626DEA-24D5-4CCC-9D96-94C4BDDB6F98}" srcOrd="2" destOrd="0" presId="urn:microsoft.com/office/officeart/2005/8/layout/matrix2"/>
    <dgm:cxn modelId="{C1B7853A-FF14-4593-830B-9230C2E3F080}" type="presParOf" srcId="{0DE78750-C433-4713-AB46-33972FF891E7}" destId="{21AB2C86-B902-42EB-B997-495054615F6A}" srcOrd="3" destOrd="0" presId="urn:microsoft.com/office/officeart/2005/8/layout/matrix2"/>
    <dgm:cxn modelId="{C9FA3525-19A2-4AFF-BBCB-FDC8D4CAB590}" type="presParOf" srcId="{0DE78750-C433-4713-AB46-33972FF891E7}" destId="{F69FFC55-AACA-4F25-94AD-7A30BF8CFAD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1582FC-ABDA-4701-8406-F78CC86D4912}"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9FD22D90-4256-420A-9455-39EE0C4FDD49}">
      <dgm:prSet phldrT="[Text]" custT="1"/>
      <dgm:spPr/>
      <dgm:t>
        <a:bodyPr/>
        <a:lstStyle/>
        <a:p>
          <a:r>
            <a:rPr lang="x-none" sz="1800" dirty="0" smtClean="0">
              <a:latin typeface="Arial" panose="020B0604020202020204" pitchFamily="34" charset="0"/>
              <a:cs typeface="Arial" panose="020B0604020202020204" pitchFamily="34" charset="0"/>
            </a:rPr>
            <a:t>Establecer estructuras</a:t>
          </a:r>
          <a:endParaRPr lang="en-US" sz="1800" dirty="0">
            <a:latin typeface="Arial" panose="020B0604020202020204" pitchFamily="34" charset="0"/>
            <a:cs typeface="Arial" panose="020B0604020202020204" pitchFamily="34" charset="0"/>
          </a:endParaRPr>
        </a:p>
      </dgm:t>
    </dgm:pt>
    <dgm:pt modelId="{45B9EB86-7D49-4D2A-A142-EBCA581D66D9}" type="parTrans" cxnId="{BBCF709F-97F7-4C7C-B5CF-C16FB3464F42}">
      <dgm:prSet/>
      <dgm:spPr/>
      <dgm:t>
        <a:bodyPr/>
        <a:lstStyle/>
        <a:p>
          <a:endParaRPr lang="en-US" sz="1800">
            <a:latin typeface="Arial" panose="020B0604020202020204" pitchFamily="34" charset="0"/>
            <a:cs typeface="Arial" panose="020B0604020202020204" pitchFamily="34" charset="0"/>
          </a:endParaRPr>
        </a:p>
      </dgm:t>
    </dgm:pt>
    <dgm:pt modelId="{5D113D8A-0DC8-444D-94C9-77D0B5FB3705}" type="sibTrans" cxnId="{BBCF709F-97F7-4C7C-B5CF-C16FB3464F42}">
      <dgm:prSet custT="1"/>
      <dgm:spPr/>
      <dgm:t>
        <a:bodyPr/>
        <a:lstStyle/>
        <a:p>
          <a:endParaRPr lang="en-US" sz="1800">
            <a:latin typeface="Arial" panose="020B0604020202020204" pitchFamily="34" charset="0"/>
            <a:cs typeface="Arial" panose="020B0604020202020204" pitchFamily="34" charset="0"/>
          </a:endParaRPr>
        </a:p>
      </dgm:t>
    </dgm:pt>
    <dgm:pt modelId="{A174A1BF-9348-4F3A-A30A-F1130AA71A86}">
      <dgm:prSet phldrT="[Text]" custT="1"/>
      <dgm:spPr/>
      <dgm:t>
        <a:bodyPr/>
        <a:lstStyle/>
        <a:p>
          <a:r>
            <a:rPr lang="x-none" sz="1800" dirty="0" smtClean="0">
              <a:latin typeface="Arial" panose="020B0604020202020204" pitchFamily="34" charset="0"/>
              <a:cs typeface="Arial" panose="020B0604020202020204" pitchFamily="34" charset="0"/>
            </a:rPr>
            <a:t>Desarrollar procedimientos</a:t>
          </a:r>
          <a:endParaRPr lang="en-US" sz="1800" dirty="0">
            <a:latin typeface="Arial" panose="020B0604020202020204" pitchFamily="34" charset="0"/>
            <a:cs typeface="Arial" panose="020B0604020202020204" pitchFamily="34" charset="0"/>
          </a:endParaRPr>
        </a:p>
      </dgm:t>
    </dgm:pt>
    <dgm:pt modelId="{BA7AD15F-D4D2-4809-9822-A33F9311687A}" type="parTrans" cxnId="{5F1D2310-B1BE-4C61-B325-E81F76030C8F}">
      <dgm:prSet/>
      <dgm:spPr/>
      <dgm:t>
        <a:bodyPr/>
        <a:lstStyle/>
        <a:p>
          <a:endParaRPr lang="en-US" sz="1800">
            <a:latin typeface="Arial" panose="020B0604020202020204" pitchFamily="34" charset="0"/>
            <a:cs typeface="Arial" panose="020B0604020202020204" pitchFamily="34" charset="0"/>
          </a:endParaRPr>
        </a:p>
      </dgm:t>
    </dgm:pt>
    <dgm:pt modelId="{28E34ED9-3D65-46D7-88BC-57DE78893AB0}" type="sibTrans" cxnId="{5F1D2310-B1BE-4C61-B325-E81F76030C8F}">
      <dgm:prSet custT="1"/>
      <dgm:spPr/>
      <dgm:t>
        <a:bodyPr/>
        <a:lstStyle/>
        <a:p>
          <a:endParaRPr lang="en-US" sz="1800">
            <a:latin typeface="Arial" panose="020B0604020202020204" pitchFamily="34" charset="0"/>
            <a:cs typeface="Arial" panose="020B0604020202020204" pitchFamily="34" charset="0"/>
          </a:endParaRPr>
        </a:p>
      </dgm:t>
    </dgm:pt>
    <dgm:pt modelId="{22010E52-7ABB-403F-ABF5-008CAE7DDABF}">
      <dgm:prSet phldrT="[Text]" custT="1"/>
      <dgm:spPr/>
      <dgm:t>
        <a:bodyPr/>
        <a:lstStyle/>
        <a:p>
          <a:r>
            <a:rPr lang="x-none" sz="1800" dirty="0" smtClean="0">
              <a:latin typeface="Arial" panose="020B0604020202020204" pitchFamily="34" charset="0"/>
              <a:cs typeface="Arial" panose="020B0604020202020204" pitchFamily="34" charset="0"/>
            </a:rPr>
            <a:t>Elaborar reglamentos, procedimientos, controles, crear horarios, diseñar un plan cronológico para logro de metas</a:t>
          </a:r>
          <a:endParaRPr lang="en-US" sz="1800" dirty="0">
            <a:latin typeface="Arial" panose="020B0604020202020204" pitchFamily="34" charset="0"/>
            <a:cs typeface="Arial" panose="020B0604020202020204" pitchFamily="34" charset="0"/>
          </a:endParaRPr>
        </a:p>
      </dgm:t>
    </dgm:pt>
    <dgm:pt modelId="{080C9519-42A1-4109-91A8-D5CE6BB7FC8E}" type="parTrans" cxnId="{64F60D73-9FE0-4766-A03B-3CDD95E711EF}">
      <dgm:prSet/>
      <dgm:spPr/>
      <dgm:t>
        <a:bodyPr/>
        <a:lstStyle/>
        <a:p>
          <a:endParaRPr lang="en-US" sz="1800">
            <a:latin typeface="Arial" panose="020B0604020202020204" pitchFamily="34" charset="0"/>
            <a:cs typeface="Arial" panose="020B0604020202020204" pitchFamily="34" charset="0"/>
          </a:endParaRPr>
        </a:p>
      </dgm:t>
    </dgm:pt>
    <dgm:pt modelId="{64620811-DBC9-4763-B06A-3A7B5252AE11}" type="sibTrans" cxnId="{64F60D73-9FE0-4766-A03B-3CDD95E711EF}">
      <dgm:prSet custT="1"/>
      <dgm:spPr/>
      <dgm:t>
        <a:bodyPr/>
        <a:lstStyle/>
        <a:p>
          <a:endParaRPr lang="en-US" sz="1800">
            <a:latin typeface="Arial" panose="020B0604020202020204" pitchFamily="34" charset="0"/>
            <a:cs typeface="Arial" panose="020B0604020202020204" pitchFamily="34" charset="0"/>
          </a:endParaRPr>
        </a:p>
      </dgm:t>
    </dgm:pt>
    <dgm:pt modelId="{D4F231DF-377E-450C-A8DB-9EB7224C3E2C}">
      <dgm:prSet phldrT="[Text]" custT="1"/>
      <dgm:spPr/>
      <dgm:t>
        <a:bodyPr/>
        <a:lstStyle/>
        <a:p>
          <a:r>
            <a:rPr lang="x-none" sz="1800" dirty="0" smtClean="0">
              <a:latin typeface="Arial" panose="020B0604020202020204" pitchFamily="34" charset="0"/>
              <a:cs typeface="Arial" panose="020B0604020202020204" pitchFamily="34" charset="0"/>
            </a:rPr>
            <a:t>Determinar las necesidades</a:t>
          </a:r>
          <a:endParaRPr lang="en-US" sz="1800" dirty="0">
            <a:latin typeface="Arial" panose="020B0604020202020204" pitchFamily="34" charset="0"/>
            <a:cs typeface="Arial" panose="020B0604020202020204" pitchFamily="34" charset="0"/>
          </a:endParaRPr>
        </a:p>
      </dgm:t>
    </dgm:pt>
    <dgm:pt modelId="{3C7BD7EA-46E6-499A-A271-11F63F20F356}" type="parTrans" cxnId="{E868CA8A-0383-4C76-BD96-2C4DBBC34F43}">
      <dgm:prSet/>
      <dgm:spPr/>
      <dgm:t>
        <a:bodyPr/>
        <a:lstStyle/>
        <a:p>
          <a:endParaRPr lang="en-US" sz="1800">
            <a:latin typeface="Arial" panose="020B0604020202020204" pitchFamily="34" charset="0"/>
            <a:cs typeface="Arial" panose="020B0604020202020204" pitchFamily="34" charset="0"/>
          </a:endParaRPr>
        </a:p>
      </dgm:t>
    </dgm:pt>
    <dgm:pt modelId="{D4CEFE91-5B27-4E1A-B3A9-5BF6D49C6BEE}" type="sibTrans" cxnId="{E868CA8A-0383-4C76-BD96-2C4DBBC34F43}">
      <dgm:prSet custT="1"/>
      <dgm:spPr/>
      <dgm:t>
        <a:bodyPr/>
        <a:lstStyle/>
        <a:p>
          <a:endParaRPr lang="en-US" sz="1800">
            <a:latin typeface="Arial" panose="020B0604020202020204" pitchFamily="34" charset="0"/>
            <a:cs typeface="Arial" panose="020B0604020202020204" pitchFamily="34" charset="0"/>
          </a:endParaRPr>
        </a:p>
      </dgm:t>
    </dgm:pt>
    <dgm:pt modelId="{C66C6BE4-C551-4B39-B438-19C5C6D578E0}">
      <dgm:prSet phldrT="[Text]" custT="1"/>
      <dgm:spPr/>
      <dgm:t>
        <a:bodyPr/>
        <a:lstStyle/>
        <a:p>
          <a:r>
            <a:rPr lang="en-US" sz="1800" dirty="0" err="1" smtClean="0">
              <a:latin typeface="Arial" panose="020B0604020202020204" pitchFamily="34" charset="0"/>
              <a:cs typeface="Arial" panose="020B0604020202020204" pitchFamily="34" charset="0"/>
            </a:rPr>
            <a:t>Asignar</a:t>
          </a:r>
          <a:r>
            <a:rPr lang="en-US" sz="1800" dirty="0" smtClean="0">
              <a:latin typeface="Arial" panose="020B0604020202020204" pitchFamily="34" charset="0"/>
              <a:cs typeface="Arial" panose="020B0604020202020204" pitchFamily="34" charset="0"/>
            </a:rPr>
            <a:t> los </a:t>
          </a:r>
          <a:r>
            <a:rPr lang="en-US" sz="1800" dirty="0" err="1" smtClean="0">
              <a:latin typeface="Arial" panose="020B0604020202020204" pitchFamily="34" charset="0"/>
              <a:cs typeface="Arial" panose="020B0604020202020204" pitchFamily="34" charset="0"/>
            </a:rPr>
            <a:t>recursos</a:t>
          </a:r>
          <a:endParaRPr lang="en-US" sz="1800" dirty="0">
            <a:latin typeface="Arial" panose="020B0604020202020204" pitchFamily="34" charset="0"/>
            <a:cs typeface="Arial" panose="020B0604020202020204" pitchFamily="34" charset="0"/>
          </a:endParaRPr>
        </a:p>
      </dgm:t>
    </dgm:pt>
    <dgm:pt modelId="{6FC991E6-3DA9-45EE-9EA4-0433F47E2EF2}" type="parTrans" cxnId="{8211CEDD-316A-4AC9-AB9E-A9985029DE81}">
      <dgm:prSet/>
      <dgm:spPr/>
      <dgm:t>
        <a:bodyPr/>
        <a:lstStyle/>
        <a:p>
          <a:endParaRPr lang="en-US" sz="1800">
            <a:latin typeface="Arial" panose="020B0604020202020204" pitchFamily="34" charset="0"/>
            <a:cs typeface="Arial" panose="020B0604020202020204" pitchFamily="34" charset="0"/>
          </a:endParaRPr>
        </a:p>
      </dgm:t>
    </dgm:pt>
    <dgm:pt modelId="{1451354F-38C9-451C-88D4-27E09A8346E8}" type="sibTrans" cxnId="{8211CEDD-316A-4AC9-AB9E-A9985029DE81}">
      <dgm:prSet/>
      <dgm:spPr/>
      <dgm:t>
        <a:bodyPr/>
        <a:lstStyle/>
        <a:p>
          <a:endParaRPr lang="en-US" sz="1800">
            <a:latin typeface="Arial" panose="020B0604020202020204" pitchFamily="34" charset="0"/>
            <a:cs typeface="Arial" panose="020B0604020202020204" pitchFamily="34" charset="0"/>
          </a:endParaRPr>
        </a:p>
      </dgm:t>
    </dgm:pt>
    <dgm:pt modelId="{D3798500-46DD-4C00-BBF9-690696CC1EE4}" type="pres">
      <dgm:prSet presAssocID="{661582FC-ABDA-4701-8406-F78CC86D4912}" presName="diagram" presStyleCnt="0">
        <dgm:presLayoutVars>
          <dgm:dir/>
          <dgm:resizeHandles val="exact"/>
        </dgm:presLayoutVars>
      </dgm:prSet>
      <dgm:spPr/>
      <dgm:t>
        <a:bodyPr/>
        <a:lstStyle/>
        <a:p>
          <a:endParaRPr lang="en-US"/>
        </a:p>
      </dgm:t>
    </dgm:pt>
    <dgm:pt modelId="{0701AA28-2808-43E9-8E82-66047A674C05}" type="pres">
      <dgm:prSet presAssocID="{9FD22D90-4256-420A-9455-39EE0C4FDD49}" presName="node" presStyleLbl="node1" presStyleIdx="0" presStyleCnt="5">
        <dgm:presLayoutVars>
          <dgm:bulletEnabled val="1"/>
        </dgm:presLayoutVars>
      </dgm:prSet>
      <dgm:spPr/>
      <dgm:t>
        <a:bodyPr/>
        <a:lstStyle/>
        <a:p>
          <a:endParaRPr lang="en-US"/>
        </a:p>
      </dgm:t>
    </dgm:pt>
    <dgm:pt modelId="{D94B3C66-6390-4136-911D-9110A8124220}" type="pres">
      <dgm:prSet presAssocID="{5D113D8A-0DC8-444D-94C9-77D0B5FB3705}" presName="sibTrans" presStyleLbl="sibTrans2D1" presStyleIdx="0" presStyleCnt="4"/>
      <dgm:spPr/>
      <dgm:t>
        <a:bodyPr/>
        <a:lstStyle/>
        <a:p>
          <a:endParaRPr lang="en-US"/>
        </a:p>
      </dgm:t>
    </dgm:pt>
    <dgm:pt modelId="{1DD838CE-7109-4086-A676-A8D742B9023D}" type="pres">
      <dgm:prSet presAssocID="{5D113D8A-0DC8-444D-94C9-77D0B5FB3705}" presName="connectorText" presStyleLbl="sibTrans2D1" presStyleIdx="0" presStyleCnt="4"/>
      <dgm:spPr/>
      <dgm:t>
        <a:bodyPr/>
        <a:lstStyle/>
        <a:p>
          <a:endParaRPr lang="en-US"/>
        </a:p>
      </dgm:t>
    </dgm:pt>
    <dgm:pt modelId="{5375A319-D248-4851-B9A1-C179E7F1D252}" type="pres">
      <dgm:prSet presAssocID="{A174A1BF-9348-4F3A-A30A-F1130AA71A86}" presName="node" presStyleLbl="node1" presStyleIdx="1" presStyleCnt="5">
        <dgm:presLayoutVars>
          <dgm:bulletEnabled val="1"/>
        </dgm:presLayoutVars>
      </dgm:prSet>
      <dgm:spPr/>
      <dgm:t>
        <a:bodyPr/>
        <a:lstStyle/>
        <a:p>
          <a:endParaRPr lang="en-US"/>
        </a:p>
      </dgm:t>
    </dgm:pt>
    <dgm:pt modelId="{89729704-88D6-4486-8F71-C48D343C1935}" type="pres">
      <dgm:prSet presAssocID="{28E34ED9-3D65-46D7-88BC-57DE78893AB0}" presName="sibTrans" presStyleLbl="sibTrans2D1" presStyleIdx="1" presStyleCnt="4"/>
      <dgm:spPr/>
      <dgm:t>
        <a:bodyPr/>
        <a:lstStyle/>
        <a:p>
          <a:endParaRPr lang="en-US"/>
        </a:p>
      </dgm:t>
    </dgm:pt>
    <dgm:pt modelId="{DF28F070-4588-4393-BE59-05B6458D64DD}" type="pres">
      <dgm:prSet presAssocID="{28E34ED9-3D65-46D7-88BC-57DE78893AB0}" presName="connectorText" presStyleLbl="sibTrans2D1" presStyleIdx="1" presStyleCnt="4"/>
      <dgm:spPr/>
      <dgm:t>
        <a:bodyPr/>
        <a:lstStyle/>
        <a:p>
          <a:endParaRPr lang="en-US"/>
        </a:p>
      </dgm:t>
    </dgm:pt>
    <dgm:pt modelId="{2D4B8892-A440-4AA6-99A9-DBECBEE01777}" type="pres">
      <dgm:prSet presAssocID="{22010E52-7ABB-403F-ABF5-008CAE7DDABF}" presName="node" presStyleLbl="node1" presStyleIdx="2" presStyleCnt="5" custScaleY="180157">
        <dgm:presLayoutVars>
          <dgm:bulletEnabled val="1"/>
        </dgm:presLayoutVars>
      </dgm:prSet>
      <dgm:spPr/>
      <dgm:t>
        <a:bodyPr/>
        <a:lstStyle/>
        <a:p>
          <a:endParaRPr lang="en-US"/>
        </a:p>
      </dgm:t>
    </dgm:pt>
    <dgm:pt modelId="{FBB88D88-1E72-4DD5-AD86-15F792DAB43B}" type="pres">
      <dgm:prSet presAssocID="{64620811-DBC9-4763-B06A-3A7B5252AE11}" presName="sibTrans" presStyleLbl="sibTrans2D1" presStyleIdx="2" presStyleCnt="4"/>
      <dgm:spPr/>
      <dgm:t>
        <a:bodyPr/>
        <a:lstStyle/>
        <a:p>
          <a:endParaRPr lang="en-US"/>
        </a:p>
      </dgm:t>
    </dgm:pt>
    <dgm:pt modelId="{D46CD564-1F8C-4670-ADF0-35A8093D11F2}" type="pres">
      <dgm:prSet presAssocID="{64620811-DBC9-4763-B06A-3A7B5252AE11}" presName="connectorText" presStyleLbl="sibTrans2D1" presStyleIdx="2" presStyleCnt="4"/>
      <dgm:spPr/>
      <dgm:t>
        <a:bodyPr/>
        <a:lstStyle/>
        <a:p>
          <a:endParaRPr lang="en-US"/>
        </a:p>
      </dgm:t>
    </dgm:pt>
    <dgm:pt modelId="{E5F0F664-5B49-4681-9272-3A4E32DE8D2E}" type="pres">
      <dgm:prSet presAssocID="{D4F231DF-377E-450C-A8DB-9EB7224C3E2C}" presName="node" presStyleLbl="node1" presStyleIdx="3" presStyleCnt="5">
        <dgm:presLayoutVars>
          <dgm:bulletEnabled val="1"/>
        </dgm:presLayoutVars>
      </dgm:prSet>
      <dgm:spPr/>
      <dgm:t>
        <a:bodyPr/>
        <a:lstStyle/>
        <a:p>
          <a:endParaRPr lang="en-US"/>
        </a:p>
      </dgm:t>
    </dgm:pt>
    <dgm:pt modelId="{FD219ECC-CA8B-421F-89C4-A03BCA227D04}" type="pres">
      <dgm:prSet presAssocID="{D4CEFE91-5B27-4E1A-B3A9-5BF6D49C6BEE}" presName="sibTrans" presStyleLbl="sibTrans2D1" presStyleIdx="3" presStyleCnt="4"/>
      <dgm:spPr/>
      <dgm:t>
        <a:bodyPr/>
        <a:lstStyle/>
        <a:p>
          <a:endParaRPr lang="en-US"/>
        </a:p>
      </dgm:t>
    </dgm:pt>
    <dgm:pt modelId="{83E4C6AA-3746-44B2-83CC-D57E85FBBD86}" type="pres">
      <dgm:prSet presAssocID="{D4CEFE91-5B27-4E1A-B3A9-5BF6D49C6BEE}" presName="connectorText" presStyleLbl="sibTrans2D1" presStyleIdx="3" presStyleCnt="4"/>
      <dgm:spPr/>
      <dgm:t>
        <a:bodyPr/>
        <a:lstStyle/>
        <a:p>
          <a:endParaRPr lang="en-US"/>
        </a:p>
      </dgm:t>
    </dgm:pt>
    <dgm:pt modelId="{6BA4C9F1-98BE-4D61-AFFB-08FD9961E6BE}" type="pres">
      <dgm:prSet presAssocID="{C66C6BE4-C551-4B39-B438-19C5C6D578E0}" presName="node" presStyleLbl="node1" presStyleIdx="4" presStyleCnt="5">
        <dgm:presLayoutVars>
          <dgm:bulletEnabled val="1"/>
        </dgm:presLayoutVars>
      </dgm:prSet>
      <dgm:spPr/>
      <dgm:t>
        <a:bodyPr/>
        <a:lstStyle/>
        <a:p>
          <a:endParaRPr lang="en-US"/>
        </a:p>
      </dgm:t>
    </dgm:pt>
  </dgm:ptLst>
  <dgm:cxnLst>
    <dgm:cxn modelId="{40EB2305-C83E-4226-A31C-7367C794B8BD}" type="presOf" srcId="{5D113D8A-0DC8-444D-94C9-77D0B5FB3705}" destId="{D94B3C66-6390-4136-911D-9110A8124220}" srcOrd="0" destOrd="0" presId="urn:microsoft.com/office/officeart/2005/8/layout/process5"/>
    <dgm:cxn modelId="{8211CEDD-316A-4AC9-AB9E-A9985029DE81}" srcId="{661582FC-ABDA-4701-8406-F78CC86D4912}" destId="{C66C6BE4-C551-4B39-B438-19C5C6D578E0}" srcOrd="4" destOrd="0" parTransId="{6FC991E6-3DA9-45EE-9EA4-0433F47E2EF2}" sibTransId="{1451354F-38C9-451C-88D4-27E09A8346E8}"/>
    <dgm:cxn modelId="{8F2D498C-942A-4967-9904-80E366A044BB}" type="presOf" srcId="{661582FC-ABDA-4701-8406-F78CC86D4912}" destId="{D3798500-46DD-4C00-BBF9-690696CC1EE4}" srcOrd="0" destOrd="0" presId="urn:microsoft.com/office/officeart/2005/8/layout/process5"/>
    <dgm:cxn modelId="{B623381C-D65F-4BEA-A800-1906578325BC}" type="presOf" srcId="{22010E52-7ABB-403F-ABF5-008CAE7DDABF}" destId="{2D4B8892-A440-4AA6-99A9-DBECBEE01777}" srcOrd="0" destOrd="0" presId="urn:microsoft.com/office/officeart/2005/8/layout/process5"/>
    <dgm:cxn modelId="{E868CA8A-0383-4C76-BD96-2C4DBBC34F43}" srcId="{661582FC-ABDA-4701-8406-F78CC86D4912}" destId="{D4F231DF-377E-450C-A8DB-9EB7224C3E2C}" srcOrd="3" destOrd="0" parTransId="{3C7BD7EA-46E6-499A-A271-11F63F20F356}" sibTransId="{D4CEFE91-5B27-4E1A-B3A9-5BF6D49C6BEE}"/>
    <dgm:cxn modelId="{E921C464-8A25-4CF6-9FA7-8E030A0B84CE}" type="presOf" srcId="{D4CEFE91-5B27-4E1A-B3A9-5BF6D49C6BEE}" destId="{83E4C6AA-3746-44B2-83CC-D57E85FBBD86}" srcOrd="1" destOrd="0" presId="urn:microsoft.com/office/officeart/2005/8/layout/process5"/>
    <dgm:cxn modelId="{BBCF709F-97F7-4C7C-B5CF-C16FB3464F42}" srcId="{661582FC-ABDA-4701-8406-F78CC86D4912}" destId="{9FD22D90-4256-420A-9455-39EE0C4FDD49}" srcOrd="0" destOrd="0" parTransId="{45B9EB86-7D49-4D2A-A142-EBCA581D66D9}" sibTransId="{5D113D8A-0DC8-444D-94C9-77D0B5FB3705}"/>
    <dgm:cxn modelId="{3B27084F-439F-434D-826D-716249022B4F}" type="presOf" srcId="{28E34ED9-3D65-46D7-88BC-57DE78893AB0}" destId="{DF28F070-4588-4393-BE59-05B6458D64DD}" srcOrd="1" destOrd="0" presId="urn:microsoft.com/office/officeart/2005/8/layout/process5"/>
    <dgm:cxn modelId="{C46B14D8-1A68-4582-9D43-A211965E0AD6}" type="presOf" srcId="{A174A1BF-9348-4F3A-A30A-F1130AA71A86}" destId="{5375A319-D248-4851-B9A1-C179E7F1D252}" srcOrd="0" destOrd="0" presId="urn:microsoft.com/office/officeart/2005/8/layout/process5"/>
    <dgm:cxn modelId="{489E8844-92AB-4EF6-ADD2-BB9F0F56ED1E}" type="presOf" srcId="{5D113D8A-0DC8-444D-94C9-77D0B5FB3705}" destId="{1DD838CE-7109-4086-A676-A8D742B9023D}" srcOrd="1" destOrd="0" presId="urn:microsoft.com/office/officeart/2005/8/layout/process5"/>
    <dgm:cxn modelId="{A7A6631B-5110-4BD7-BB6B-82F6686B5442}" type="presOf" srcId="{C66C6BE4-C551-4B39-B438-19C5C6D578E0}" destId="{6BA4C9F1-98BE-4D61-AFFB-08FD9961E6BE}" srcOrd="0" destOrd="0" presId="urn:microsoft.com/office/officeart/2005/8/layout/process5"/>
    <dgm:cxn modelId="{64F60D73-9FE0-4766-A03B-3CDD95E711EF}" srcId="{661582FC-ABDA-4701-8406-F78CC86D4912}" destId="{22010E52-7ABB-403F-ABF5-008CAE7DDABF}" srcOrd="2" destOrd="0" parTransId="{080C9519-42A1-4109-91A8-D5CE6BB7FC8E}" sibTransId="{64620811-DBC9-4763-B06A-3A7B5252AE11}"/>
    <dgm:cxn modelId="{C22F466A-1355-4530-BBDE-DCDB6AD2EC33}" type="presOf" srcId="{D4CEFE91-5B27-4E1A-B3A9-5BF6D49C6BEE}" destId="{FD219ECC-CA8B-421F-89C4-A03BCA227D04}" srcOrd="0" destOrd="0" presId="urn:microsoft.com/office/officeart/2005/8/layout/process5"/>
    <dgm:cxn modelId="{F4F15EB9-89E5-42D0-90C0-44CAF6A4796D}" type="presOf" srcId="{64620811-DBC9-4763-B06A-3A7B5252AE11}" destId="{D46CD564-1F8C-4670-ADF0-35A8093D11F2}" srcOrd="1" destOrd="0" presId="urn:microsoft.com/office/officeart/2005/8/layout/process5"/>
    <dgm:cxn modelId="{7E8E8D95-7C5D-4C9E-B8FC-4EDBE5DD3803}" type="presOf" srcId="{9FD22D90-4256-420A-9455-39EE0C4FDD49}" destId="{0701AA28-2808-43E9-8E82-66047A674C05}" srcOrd="0" destOrd="0" presId="urn:microsoft.com/office/officeart/2005/8/layout/process5"/>
    <dgm:cxn modelId="{60AB1A11-D4CC-4277-A7CE-037FBD3FE89E}" type="presOf" srcId="{D4F231DF-377E-450C-A8DB-9EB7224C3E2C}" destId="{E5F0F664-5B49-4681-9272-3A4E32DE8D2E}" srcOrd="0" destOrd="0" presId="urn:microsoft.com/office/officeart/2005/8/layout/process5"/>
    <dgm:cxn modelId="{EB55CE47-6E5C-47FA-A12E-A7D5D3041D38}" type="presOf" srcId="{64620811-DBC9-4763-B06A-3A7B5252AE11}" destId="{FBB88D88-1E72-4DD5-AD86-15F792DAB43B}" srcOrd="0" destOrd="0" presId="urn:microsoft.com/office/officeart/2005/8/layout/process5"/>
    <dgm:cxn modelId="{6F3C2E62-F91B-4ACF-8549-B0F23289A29B}" type="presOf" srcId="{28E34ED9-3D65-46D7-88BC-57DE78893AB0}" destId="{89729704-88D6-4486-8F71-C48D343C1935}" srcOrd="0" destOrd="0" presId="urn:microsoft.com/office/officeart/2005/8/layout/process5"/>
    <dgm:cxn modelId="{5F1D2310-B1BE-4C61-B325-E81F76030C8F}" srcId="{661582FC-ABDA-4701-8406-F78CC86D4912}" destId="{A174A1BF-9348-4F3A-A30A-F1130AA71A86}" srcOrd="1" destOrd="0" parTransId="{BA7AD15F-D4D2-4809-9822-A33F9311687A}" sibTransId="{28E34ED9-3D65-46D7-88BC-57DE78893AB0}"/>
    <dgm:cxn modelId="{5251CA62-50DD-4293-A17C-202AFDF78305}" type="presParOf" srcId="{D3798500-46DD-4C00-BBF9-690696CC1EE4}" destId="{0701AA28-2808-43E9-8E82-66047A674C05}" srcOrd="0" destOrd="0" presId="urn:microsoft.com/office/officeart/2005/8/layout/process5"/>
    <dgm:cxn modelId="{A22CD04E-8651-4478-A233-B058B228BAAB}" type="presParOf" srcId="{D3798500-46DD-4C00-BBF9-690696CC1EE4}" destId="{D94B3C66-6390-4136-911D-9110A8124220}" srcOrd="1" destOrd="0" presId="urn:microsoft.com/office/officeart/2005/8/layout/process5"/>
    <dgm:cxn modelId="{BB2822A1-C20B-49E6-B12F-338D78704D5C}" type="presParOf" srcId="{D94B3C66-6390-4136-911D-9110A8124220}" destId="{1DD838CE-7109-4086-A676-A8D742B9023D}" srcOrd="0" destOrd="0" presId="urn:microsoft.com/office/officeart/2005/8/layout/process5"/>
    <dgm:cxn modelId="{B748F9C3-28C1-4A0D-8CCA-2C3B8EB4B2F8}" type="presParOf" srcId="{D3798500-46DD-4C00-BBF9-690696CC1EE4}" destId="{5375A319-D248-4851-B9A1-C179E7F1D252}" srcOrd="2" destOrd="0" presId="urn:microsoft.com/office/officeart/2005/8/layout/process5"/>
    <dgm:cxn modelId="{73314EE4-2FCF-4963-9331-73F67FEE8899}" type="presParOf" srcId="{D3798500-46DD-4C00-BBF9-690696CC1EE4}" destId="{89729704-88D6-4486-8F71-C48D343C1935}" srcOrd="3" destOrd="0" presId="urn:microsoft.com/office/officeart/2005/8/layout/process5"/>
    <dgm:cxn modelId="{CB33AE2F-1261-4122-AD1B-8BB41941BC04}" type="presParOf" srcId="{89729704-88D6-4486-8F71-C48D343C1935}" destId="{DF28F070-4588-4393-BE59-05B6458D64DD}" srcOrd="0" destOrd="0" presId="urn:microsoft.com/office/officeart/2005/8/layout/process5"/>
    <dgm:cxn modelId="{DBFEC53C-4ED9-4366-9F1C-76C72E9F9A11}" type="presParOf" srcId="{D3798500-46DD-4C00-BBF9-690696CC1EE4}" destId="{2D4B8892-A440-4AA6-99A9-DBECBEE01777}" srcOrd="4" destOrd="0" presId="urn:microsoft.com/office/officeart/2005/8/layout/process5"/>
    <dgm:cxn modelId="{C4E13264-ABD4-447A-B04B-ED1C66CC9D91}" type="presParOf" srcId="{D3798500-46DD-4C00-BBF9-690696CC1EE4}" destId="{FBB88D88-1E72-4DD5-AD86-15F792DAB43B}" srcOrd="5" destOrd="0" presId="urn:microsoft.com/office/officeart/2005/8/layout/process5"/>
    <dgm:cxn modelId="{610A7A5D-6E1C-4456-A610-59D3DE118B03}" type="presParOf" srcId="{FBB88D88-1E72-4DD5-AD86-15F792DAB43B}" destId="{D46CD564-1F8C-4670-ADF0-35A8093D11F2}" srcOrd="0" destOrd="0" presId="urn:microsoft.com/office/officeart/2005/8/layout/process5"/>
    <dgm:cxn modelId="{9FEBC56D-75AC-415A-A5AD-80E267C60F6C}" type="presParOf" srcId="{D3798500-46DD-4C00-BBF9-690696CC1EE4}" destId="{E5F0F664-5B49-4681-9272-3A4E32DE8D2E}" srcOrd="6" destOrd="0" presId="urn:microsoft.com/office/officeart/2005/8/layout/process5"/>
    <dgm:cxn modelId="{7A5C6320-4FA7-4D71-B72E-4A6E6C615BDB}" type="presParOf" srcId="{D3798500-46DD-4C00-BBF9-690696CC1EE4}" destId="{FD219ECC-CA8B-421F-89C4-A03BCA227D04}" srcOrd="7" destOrd="0" presId="urn:microsoft.com/office/officeart/2005/8/layout/process5"/>
    <dgm:cxn modelId="{2471258E-49D8-4820-81AF-FEB88AE3AF7C}" type="presParOf" srcId="{FD219ECC-CA8B-421F-89C4-A03BCA227D04}" destId="{83E4C6AA-3746-44B2-83CC-D57E85FBBD86}" srcOrd="0" destOrd="0" presId="urn:microsoft.com/office/officeart/2005/8/layout/process5"/>
    <dgm:cxn modelId="{6E4D8F7E-508C-4505-8DBA-0F1381129990}" type="presParOf" srcId="{D3798500-46DD-4C00-BBF9-690696CC1EE4}" destId="{6BA4C9F1-98BE-4D61-AFFB-08FD9961E6BE}"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CF5DA-BEAC-4B20-B07D-4D9D32BB5E2E}">
      <dsp:nvSpPr>
        <dsp:cNvPr id="0" name=""/>
        <dsp:cNvSpPr/>
      </dsp:nvSpPr>
      <dsp:spPr>
        <a:xfrm>
          <a:off x="3305438" y="2485"/>
          <a:ext cx="1587203" cy="10316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kern="1200" dirty="0" smtClean="0">
              <a:solidFill>
                <a:schemeClr val="tx1"/>
              </a:solidFill>
              <a:latin typeface="Arial Narrow" panose="020B0606020202030204" pitchFamily="34" charset="0"/>
            </a:rPr>
            <a:t>División del trabajo</a:t>
          </a:r>
          <a:endParaRPr lang="en-US" sz="2400" kern="1200" dirty="0">
            <a:solidFill>
              <a:schemeClr val="tx1"/>
            </a:solidFill>
            <a:latin typeface="Arial Narrow" panose="020B0606020202030204" pitchFamily="34" charset="0"/>
          </a:endParaRPr>
        </a:p>
      </dsp:txBody>
      <dsp:txXfrm>
        <a:off x="3355801" y="52848"/>
        <a:ext cx="1486477" cy="930956"/>
      </dsp:txXfrm>
    </dsp:sp>
    <dsp:sp modelId="{D25BF038-AFCE-4470-AA68-5D73ADE706BF}">
      <dsp:nvSpPr>
        <dsp:cNvPr id="0" name=""/>
        <dsp:cNvSpPr/>
      </dsp:nvSpPr>
      <dsp:spPr>
        <a:xfrm>
          <a:off x="2038503" y="518326"/>
          <a:ext cx="4121073" cy="4121073"/>
        </a:xfrm>
        <a:custGeom>
          <a:avLst/>
          <a:gdLst/>
          <a:ahLst/>
          <a:cxnLst/>
          <a:rect l="0" t="0" r="0" b="0"/>
          <a:pathLst>
            <a:path>
              <a:moveTo>
                <a:pt x="2865033" y="163540"/>
              </a:moveTo>
              <a:arcTo wR="2060536" hR="2060536" stAng="17578878" swAng="19607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E34303-530A-49CA-BE26-15685E2DEFD7}">
      <dsp:nvSpPr>
        <dsp:cNvPr id="0" name=""/>
        <dsp:cNvSpPr/>
      </dsp:nvSpPr>
      <dsp:spPr>
        <a:xfrm>
          <a:off x="5265125" y="1426281"/>
          <a:ext cx="1587203" cy="10316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kern="1200" dirty="0" smtClean="0">
              <a:solidFill>
                <a:schemeClr val="tx1"/>
              </a:solidFill>
              <a:latin typeface="Arial Narrow" panose="020B0606020202030204" pitchFamily="34" charset="0"/>
            </a:rPr>
            <a:t>Unidad de mando</a:t>
          </a:r>
          <a:endParaRPr lang="en-US" sz="2400" kern="1200" dirty="0">
            <a:solidFill>
              <a:schemeClr val="tx1"/>
            </a:solidFill>
            <a:latin typeface="Arial Narrow" panose="020B0606020202030204" pitchFamily="34" charset="0"/>
          </a:endParaRPr>
        </a:p>
      </dsp:txBody>
      <dsp:txXfrm>
        <a:off x="5315488" y="1476644"/>
        <a:ext cx="1486477" cy="930956"/>
      </dsp:txXfrm>
    </dsp:sp>
    <dsp:sp modelId="{D9E22BA0-B026-47F9-AEC4-98AB72D0B240}">
      <dsp:nvSpPr>
        <dsp:cNvPr id="0" name=""/>
        <dsp:cNvSpPr/>
      </dsp:nvSpPr>
      <dsp:spPr>
        <a:xfrm>
          <a:off x="2041424" y="560598"/>
          <a:ext cx="4121073" cy="4121073"/>
        </a:xfrm>
        <a:custGeom>
          <a:avLst/>
          <a:gdLst/>
          <a:ahLst/>
          <a:cxnLst/>
          <a:rect l="0" t="0" r="0" b="0"/>
          <a:pathLst>
            <a:path>
              <a:moveTo>
                <a:pt x="4115599" y="1910438"/>
              </a:moveTo>
              <a:arcTo wR="2060536" hR="2060536" stAng="21349357" swAng="218228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CB2E3A-F4D1-4CD2-BA45-FB41A991900E}">
      <dsp:nvSpPr>
        <dsp:cNvPr id="0" name=""/>
        <dsp:cNvSpPr/>
      </dsp:nvSpPr>
      <dsp:spPr>
        <a:xfrm>
          <a:off x="4371091" y="3730035"/>
          <a:ext cx="1963941" cy="103168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kern="1200" dirty="0" smtClean="0">
              <a:solidFill>
                <a:schemeClr val="tx1"/>
              </a:solidFill>
              <a:latin typeface="Arial Narrow" panose="020B0606020202030204" pitchFamily="34" charset="0"/>
            </a:rPr>
            <a:t>Definición de funciones</a:t>
          </a:r>
          <a:endParaRPr lang="en-US" sz="2400" kern="1200" dirty="0">
            <a:solidFill>
              <a:schemeClr val="tx1"/>
            </a:solidFill>
            <a:latin typeface="Arial Narrow" panose="020B0606020202030204" pitchFamily="34" charset="0"/>
          </a:endParaRPr>
        </a:p>
      </dsp:txBody>
      <dsp:txXfrm>
        <a:off x="4421454" y="3780398"/>
        <a:ext cx="1863215" cy="930956"/>
      </dsp:txXfrm>
    </dsp:sp>
    <dsp:sp modelId="{5C158B65-57C1-4E7A-80F4-A4069C4579AD}">
      <dsp:nvSpPr>
        <dsp:cNvPr id="0" name=""/>
        <dsp:cNvSpPr/>
      </dsp:nvSpPr>
      <dsp:spPr>
        <a:xfrm>
          <a:off x="2191805" y="529424"/>
          <a:ext cx="4121073" cy="4121073"/>
        </a:xfrm>
        <a:custGeom>
          <a:avLst/>
          <a:gdLst/>
          <a:ahLst/>
          <a:cxnLst/>
          <a:rect l="0" t="0" r="0" b="0"/>
          <a:pathLst>
            <a:path>
              <a:moveTo>
                <a:pt x="2175849" y="4117844"/>
              </a:moveTo>
              <a:arcTo wR="2060536" hR="2060536" stAng="5207515" swAng="563413"/>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1792C7-A0EC-4A9A-A05A-7C27D2DCA637}">
      <dsp:nvSpPr>
        <dsp:cNvPr id="0" name=""/>
        <dsp:cNvSpPr/>
      </dsp:nvSpPr>
      <dsp:spPr>
        <a:xfrm>
          <a:off x="1748751" y="3730032"/>
          <a:ext cx="2278271" cy="103168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kern="1200" dirty="0" smtClean="0">
              <a:solidFill>
                <a:schemeClr val="tx1"/>
              </a:solidFill>
              <a:latin typeface="Arial Narrow" panose="020B0606020202030204" pitchFamily="34" charset="0"/>
            </a:rPr>
            <a:t>Sistema de organización</a:t>
          </a:r>
          <a:endParaRPr lang="en-US" sz="2400" kern="1200" dirty="0">
            <a:solidFill>
              <a:schemeClr val="tx1"/>
            </a:solidFill>
            <a:latin typeface="Arial Narrow" panose="020B0606020202030204" pitchFamily="34" charset="0"/>
          </a:endParaRPr>
        </a:p>
      </dsp:txBody>
      <dsp:txXfrm>
        <a:off x="1799114" y="3780395"/>
        <a:ext cx="2177545" cy="930956"/>
      </dsp:txXfrm>
    </dsp:sp>
    <dsp:sp modelId="{60ED9A23-FBF9-4505-B08F-A37D74106F45}">
      <dsp:nvSpPr>
        <dsp:cNvPr id="0" name=""/>
        <dsp:cNvSpPr/>
      </dsp:nvSpPr>
      <dsp:spPr>
        <a:xfrm>
          <a:off x="2038503" y="518326"/>
          <a:ext cx="4121073" cy="4121073"/>
        </a:xfrm>
        <a:custGeom>
          <a:avLst/>
          <a:gdLst/>
          <a:ahLst/>
          <a:cxnLst/>
          <a:rect l="0" t="0" r="0" b="0"/>
          <a:pathLst>
            <a:path>
              <a:moveTo>
                <a:pt x="344220" y="3200743"/>
              </a:moveTo>
              <a:arcTo wR="2060536" hR="2060536" stAng="8784154" swAng="2195665"/>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EE10D9-43D4-44B1-BE4F-32A6A85DCA0E}">
      <dsp:nvSpPr>
        <dsp:cNvPr id="0" name=""/>
        <dsp:cNvSpPr/>
      </dsp:nvSpPr>
      <dsp:spPr>
        <a:xfrm>
          <a:off x="1134383" y="1426281"/>
          <a:ext cx="2009938" cy="103168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kern="1200" dirty="0" smtClean="0">
              <a:solidFill>
                <a:schemeClr val="tx1"/>
              </a:solidFill>
              <a:latin typeface="Arial Narrow" panose="020B0606020202030204" pitchFamily="34" charset="0"/>
            </a:rPr>
            <a:t>Vías de comunicación</a:t>
          </a:r>
          <a:endParaRPr lang="en-US" sz="2400" kern="1200" dirty="0">
            <a:solidFill>
              <a:schemeClr val="tx1"/>
            </a:solidFill>
            <a:latin typeface="Arial Narrow" panose="020B0606020202030204" pitchFamily="34" charset="0"/>
          </a:endParaRPr>
        </a:p>
      </dsp:txBody>
      <dsp:txXfrm>
        <a:off x="1184746" y="1476644"/>
        <a:ext cx="1909212" cy="930956"/>
      </dsp:txXfrm>
    </dsp:sp>
    <dsp:sp modelId="{4551C86C-C689-42B9-AFE7-E3285F395322}">
      <dsp:nvSpPr>
        <dsp:cNvPr id="0" name=""/>
        <dsp:cNvSpPr/>
      </dsp:nvSpPr>
      <dsp:spPr>
        <a:xfrm>
          <a:off x="2038503" y="518326"/>
          <a:ext cx="4121073" cy="4121073"/>
        </a:xfrm>
        <a:custGeom>
          <a:avLst/>
          <a:gdLst/>
          <a:ahLst/>
          <a:cxnLst/>
          <a:rect l="0" t="0" r="0" b="0"/>
          <a:pathLst>
            <a:path>
              <a:moveTo>
                <a:pt x="359146" y="898175"/>
              </a:moveTo>
              <a:arcTo wR="2060536" hR="2060536" stAng="12860414" swAng="196070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AED8D-77F4-4EAA-8027-574505BD2F8F}">
      <dsp:nvSpPr>
        <dsp:cNvPr id="0" name=""/>
        <dsp:cNvSpPr/>
      </dsp:nvSpPr>
      <dsp:spPr>
        <a:xfrm>
          <a:off x="1386681" y="0"/>
          <a:ext cx="4289425" cy="4289425"/>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5A9F0-2BE5-4FC3-AD64-DB838D8992BC}">
      <dsp:nvSpPr>
        <dsp:cNvPr id="0" name=""/>
        <dsp:cNvSpPr/>
      </dsp:nvSpPr>
      <dsp:spPr>
        <a:xfrm>
          <a:off x="1665494" y="278812"/>
          <a:ext cx="1715770" cy="17157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i="0" kern="1200" dirty="0" smtClean="0">
              <a:latin typeface="Arial Narrow" panose="020B0606020202030204" pitchFamily="34" charset="0"/>
            </a:rPr>
            <a:t>Lineal</a:t>
          </a:r>
          <a:r>
            <a:rPr lang="en-US" sz="2800" kern="1200" dirty="0" smtClean="0">
              <a:latin typeface="Arial Narrow" panose="020B0606020202030204" pitchFamily="34" charset="0"/>
            </a:rPr>
            <a:t/>
          </a:r>
          <a:br>
            <a:rPr lang="en-US" sz="2800" kern="1200" dirty="0" smtClean="0">
              <a:latin typeface="Arial Narrow" panose="020B0606020202030204" pitchFamily="34" charset="0"/>
            </a:rPr>
          </a:br>
          <a:endParaRPr lang="en-US" sz="2800" kern="1200" dirty="0">
            <a:latin typeface="Arial Narrow" panose="020B0606020202030204" pitchFamily="34" charset="0"/>
          </a:endParaRPr>
        </a:p>
      </dsp:txBody>
      <dsp:txXfrm>
        <a:off x="1749251" y="362569"/>
        <a:ext cx="1548256" cy="1548256"/>
      </dsp:txXfrm>
    </dsp:sp>
    <dsp:sp modelId="{B5626DEA-24D5-4CCC-9D96-94C4BDDB6F98}">
      <dsp:nvSpPr>
        <dsp:cNvPr id="0" name=""/>
        <dsp:cNvSpPr/>
      </dsp:nvSpPr>
      <dsp:spPr>
        <a:xfrm>
          <a:off x="3681523" y="278812"/>
          <a:ext cx="1715770" cy="17157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Narrow" panose="020B0606020202030204" pitchFamily="34" charset="0"/>
            </a:rPr>
            <a:t>Funcional</a:t>
          </a:r>
          <a:r>
            <a:rPr lang="en-US" sz="2800" kern="1200" dirty="0" smtClean="0">
              <a:latin typeface="Arial Narrow" panose="020B0606020202030204" pitchFamily="34" charset="0"/>
            </a:rPr>
            <a:t> (o staff)</a:t>
          </a:r>
          <a:endParaRPr lang="en-US" sz="2800" kern="1200" dirty="0">
            <a:latin typeface="Arial Narrow" panose="020B0606020202030204" pitchFamily="34" charset="0"/>
          </a:endParaRPr>
        </a:p>
      </dsp:txBody>
      <dsp:txXfrm>
        <a:off x="3765280" y="362569"/>
        <a:ext cx="1548256" cy="1548256"/>
      </dsp:txXfrm>
    </dsp:sp>
    <dsp:sp modelId="{21AB2C86-B902-42EB-B997-495054615F6A}">
      <dsp:nvSpPr>
        <dsp:cNvPr id="0" name=""/>
        <dsp:cNvSpPr/>
      </dsp:nvSpPr>
      <dsp:spPr>
        <a:xfrm>
          <a:off x="1665494" y="2294842"/>
          <a:ext cx="1715770" cy="17157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Narrow" panose="020B0606020202030204" pitchFamily="34" charset="0"/>
            </a:rPr>
            <a:t>Lineo-funcional</a:t>
          </a:r>
          <a:endParaRPr lang="en-US" sz="2800" kern="1200" dirty="0">
            <a:latin typeface="Arial Narrow" panose="020B0606020202030204" pitchFamily="34" charset="0"/>
          </a:endParaRPr>
        </a:p>
      </dsp:txBody>
      <dsp:txXfrm>
        <a:off x="1749251" y="2378599"/>
        <a:ext cx="1548256" cy="1548256"/>
      </dsp:txXfrm>
    </dsp:sp>
    <dsp:sp modelId="{F69FFC55-AACA-4F25-94AD-7A30BF8CFAD6}">
      <dsp:nvSpPr>
        <dsp:cNvPr id="0" name=""/>
        <dsp:cNvSpPr/>
      </dsp:nvSpPr>
      <dsp:spPr>
        <a:xfrm>
          <a:off x="3681523" y="2294842"/>
          <a:ext cx="1715770" cy="1715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Narrow" panose="020B0606020202030204" pitchFamily="34" charset="0"/>
            </a:rPr>
            <a:t>Por</a:t>
          </a:r>
          <a:r>
            <a:rPr lang="en-US" sz="2800" kern="1200" dirty="0" smtClean="0">
              <a:latin typeface="Arial Narrow" panose="020B0606020202030204" pitchFamily="34" charset="0"/>
            </a:rPr>
            <a:t> </a:t>
          </a:r>
          <a:r>
            <a:rPr lang="en-US" sz="2800" kern="1200" dirty="0" err="1" smtClean="0">
              <a:latin typeface="Arial Narrow" panose="020B0606020202030204" pitchFamily="34" charset="0"/>
            </a:rPr>
            <a:t>comités</a:t>
          </a:r>
          <a:endParaRPr lang="en-US" sz="2800" kern="1200" dirty="0">
            <a:latin typeface="Arial Narrow" panose="020B0606020202030204" pitchFamily="34" charset="0"/>
          </a:endParaRPr>
        </a:p>
      </dsp:txBody>
      <dsp:txXfrm>
        <a:off x="3765280" y="2378599"/>
        <a:ext cx="1548256" cy="1548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1AA28-2808-43E9-8E82-66047A674C05}">
      <dsp:nvSpPr>
        <dsp:cNvPr id="0" name=""/>
        <dsp:cNvSpPr/>
      </dsp:nvSpPr>
      <dsp:spPr>
        <a:xfrm>
          <a:off x="7262" y="1294029"/>
          <a:ext cx="2170635" cy="13023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kern="1200" dirty="0" smtClean="0">
              <a:latin typeface="Arial" panose="020B0604020202020204" pitchFamily="34" charset="0"/>
              <a:cs typeface="Arial" panose="020B0604020202020204" pitchFamily="34" charset="0"/>
            </a:rPr>
            <a:t>Establecer estructuras</a:t>
          </a:r>
          <a:endParaRPr lang="en-US" sz="1800" kern="1200" dirty="0">
            <a:latin typeface="Arial" panose="020B0604020202020204" pitchFamily="34" charset="0"/>
            <a:cs typeface="Arial" panose="020B0604020202020204" pitchFamily="34" charset="0"/>
          </a:endParaRPr>
        </a:p>
      </dsp:txBody>
      <dsp:txXfrm>
        <a:off x="45407" y="1332174"/>
        <a:ext cx="2094345" cy="1226091"/>
      </dsp:txXfrm>
    </dsp:sp>
    <dsp:sp modelId="{D94B3C66-6390-4136-911D-9110A8124220}">
      <dsp:nvSpPr>
        <dsp:cNvPr id="0" name=""/>
        <dsp:cNvSpPr/>
      </dsp:nvSpPr>
      <dsp:spPr>
        <a:xfrm>
          <a:off x="2368913" y="1676061"/>
          <a:ext cx="460174" cy="53831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Arial" panose="020B0604020202020204" pitchFamily="34" charset="0"/>
            <a:cs typeface="Arial" panose="020B0604020202020204" pitchFamily="34" charset="0"/>
          </a:endParaRPr>
        </a:p>
      </dsp:txBody>
      <dsp:txXfrm>
        <a:off x="2368913" y="1783724"/>
        <a:ext cx="322122" cy="322991"/>
      </dsp:txXfrm>
    </dsp:sp>
    <dsp:sp modelId="{5375A319-D248-4851-B9A1-C179E7F1D252}">
      <dsp:nvSpPr>
        <dsp:cNvPr id="0" name=""/>
        <dsp:cNvSpPr/>
      </dsp:nvSpPr>
      <dsp:spPr>
        <a:xfrm>
          <a:off x="3046151" y="1294029"/>
          <a:ext cx="2170635" cy="13023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kern="1200" dirty="0" smtClean="0">
              <a:latin typeface="Arial" panose="020B0604020202020204" pitchFamily="34" charset="0"/>
              <a:cs typeface="Arial" panose="020B0604020202020204" pitchFamily="34" charset="0"/>
            </a:rPr>
            <a:t>Desarrollar procedimientos</a:t>
          </a:r>
          <a:endParaRPr lang="en-US" sz="1800" kern="1200" dirty="0">
            <a:latin typeface="Arial" panose="020B0604020202020204" pitchFamily="34" charset="0"/>
            <a:cs typeface="Arial" panose="020B0604020202020204" pitchFamily="34" charset="0"/>
          </a:endParaRPr>
        </a:p>
      </dsp:txBody>
      <dsp:txXfrm>
        <a:off x="3084296" y="1332174"/>
        <a:ext cx="2094345" cy="1226091"/>
      </dsp:txXfrm>
    </dsp:sp>
    <dsp:sp modelId="{89729704-88D6-4486-8F71-C48D343C1935}">
      <dsp:nvSpPr>
        <dsp:cNvPr id="0" name=""/>
        <dsp:cNvSpPr/>
      </dsp:nvSpPr>
      <dsp:spPr>
        <a:xfrm>
          <a:off x="5407802" y="1676061"/>
          <a:ext cx="460174" cy="53831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Arial" panose="020B0604020202020204" pitchFamily="34" charset="0"/>
            <a:cs typeface="Arial" panose="020B0604020202020204" pitchFamily="34" charset="0"/>
          </a:endParaRPr>
        </a:p>
      </dsp:txBody>
      <dsp:txXfrm>
        <a:off x="5407802" y="1783724"/>
        <a:ext cx="322122" cy="322991"/>
      </dsp:txXfrm>
    </dsp:sp>
    <dsp:sp modelId="{2D4B8892-A440-4AA6-99A9-DBECBEE01777}">
      <dsp:nvSpPr>
        <dsp:cNvPr id="0" name=""/>
        <dsp:cNvSpPr/>
      </dsp:nvSpPr>
      <dsp:spPr>
        <a:xfrm>
          <a:off x="6085040" y="772054"/>
          <a:ext cx="2170635" cy="234633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kern="1200" dirty="0" smtClean="0">
              <a:latin typeface="Arial" panose="020B0604020202020204" pitchFamily="34" charset="0"/>
              <a:cs typeface="Arial" panose="020B0604020202020204" pitchFamily="34" charset="0"/>
            </a:rPr>
            <a:t>Elaborar reglamentos, procedimientos, controles, crear horarios, diseñar un plan cronológico para logro de metas</a:t>
          </a:r>
          <a:endParaRPr lang="en-US" sz="1800" kern="1200" dirty="0">
            <a:latin typeface="Arial" panose="020B0604020202020204" pitchFamily="34" charset="0"/>
            <a:cs typeface="Arial" panose="020B0604020202020204" pitchFamily="34" charset="0"/>
          </a:endParaRPr>
        </a:p>
      </dsp:txBody>
      <dsp:txXfrm>
        <a:off x="6148616" y="835630"/>
        <a:ext cx="2043483" cy="2219178"/>
      </dsp:txXfrm>
    </dsp:sp>
    <dsp:sp modelId="{FBB88D88-1E72-4DD5-AD86-15F792DAB43B}">
      <dsp:nvSpPr>
        <dsp:cNvPr id="0" name=""/>
        <dsp:cNvSpPr/>
      </dsp:nvSpPr>
      <dsp:spPr>
        <a:xfrm rot="5400000">
          <a:off x="6940270" y="3270329"/>
          <a:ext cx="460174" cy="53831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Arial" panose="020B0604020202020204" pitchFamily="34" charset="0"/>
            <a:cs typeface="Arial" panose="020B0604020202020204" pitchFamily="34" charset="0"/>
          </a:endParaRPr>
        </a:p>
      </dsp:txBody>
      <dsp:txXfrm rot="-5400000">
        <a:off x="7008862" y="3309400"/>
        <a:ext cx="322991" cy="322122"/>
      </dsp:txXfrm>
    </dsp:sp>
    <dsp:sp modelId="{E5F0F664-5B49-4681-9272-3A4E32DE8D2E}">
      <dsp:nvSpPr>
        <dsp:cNvPr id="0" name=""/>
        <dsp:cNvSpPr/>
      </dsp:nvSpPr>
      <dsp:spPr>
        <a:xfrm>
          <a:off x="6085040" y="3986639"/>
          <a:ext cx="2170635" cy="13023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kern="1200" dirty="0" smtClean="0">
              <a:latin typeface="Arial" panose="020B0604020202020204" pitchFamily="34" charset="0"/>
              <a:cs typeface="Arial" panose="020B0604020202020204" pitchFamily="34" charset="0"/>
            </a:rPr>
            <a:t>Determinar las necesidades</a:t>
          </a:r>
          <a:endParaRPr lang="en-US" sz="1800" kern="1200" dirty="0">
            <a:latin typeface="Arial" panose="020B0604020202020204" pitchFamily="34" charset="0"/>
            <a:cs typeface="Arial" panose="020B0604020202020204" pitchFamily="34" charset="0"/>
          </a:endParaRPr>
        </a:p>
      </dsp:txBody>
      <dsp:txXfrm>
        <a:off x="6123185" y="4024784"/>
        <a:ext cx="2094345" cy="1226091"/>
      </dsp:txXfrm>
    </dsp:sp>
    <dsp:sp modelId="{FD219ECC-CA8B-421F-89C4-A03BCA227D04}">
      <dsp:nvSpPr>
        <dsp:cNvPr id="0" name=""/>
        <dsp:cNvSpPr/>
      </dsp:nvSpPr>
      <dsp:spPr>
        <a:xfrm rot="10800000">
          <a:off x="5433850" y="4368671"/>
          <a:ext cx="460174" cy="53831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Arial" panose="020B0604020202020204" pitchFamily="34" charset="0"/>
            <a:cs typeface="Arial" panose="020B0604020202020204" pitchFamily="34" charset="0"/>
          </a:endParaRPr>
        </a:p>
      </dsp:txBody>
      <dsp:txXfrm rot="10800000">
        <a:off x="5571902" y="4476334"/>
        <a:ext cx="322122" cy="322991"/>
      </dsp:txXfrm>
    </dsp:sp>
    <dsp:sp modelId="{6BA4C9F1-98BE-4D61-AFFB-08FD9961E6BE}">
      <dsp:nvSpPr>
        <dsp:cNvPr id="0" name=""/>
        <dsp:cNvSpPr/>
      </dsp:nvSpPr>
      <dsp:spPr>
        <a:xfrm>
          <a:off x="3046151" y="3986639"/>
          <a:ext cx="2170635" cy="130238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panose="020B0604020202020204" pitchFamily="34" charset="0"/>
              <a:cs typeface="Arial" panose="020B0604020202020204" pitchFamily="34" charset="0"/>
            </a:rPr>
            <a:t>Asignar</a:t>
          </a:r>
          <a:r>
            <a:rPr lang="en-US" sz="1800" kern="1200" dirty="0" smtClean="0">
              <a:latin typeface="Arial" panose="020B0604020202020204" pitchFamily="34" charset="0"/>
              <a:cs typeface="Arial" panose="020B0604020202020204" pitchFamily="34" charset="0"/>
            </a:rPr>
            <a:t> los </a:t>
          </a:r>
          <a:r>
            <a:rPr lang="en-US" sz="1800" kern="1200" dirty="0" err="1" smtClean="0">
              <a:latin typeface="Arial" panose="020B0604020202020204" pitchFamily="34" charset="0"/>
              <a:cs typeface="Arial" panose="020B0604020202020204" pitchFamily="34" charset="0"/>
            </a:rPr>
            <a:t>recursos</a:t>
          </a:r>
          <a:endParaRPr lang="en-US" sz="1800" kern="1200" dirty="0">
            <a:latin typeface="Arial" panose="020B0604020202020204" pitchFamily="34" charset="0"/>
            <a:cs typeface="Arial" panose="020B0604020202020204" pitchFamily="34" charset="0"/>
          </a:endParaRPr>
        </a:p>
      </dsp:txBody>
      <dsp:txXfrm>
        <a:off x="3084296" y="4024784"/>
        <a:ext cx="2094345" cy="122609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AE079-45EF-48B8-A656-7863BAF55245}" type="datetimeFigureOut">
              <a:rPr lang="en-US" smtClean="0"/>
              <a:t>1/10/1980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66D1-6F29-4E05-8290-92386162A2CA}" type="slidenum">
              <a:rPr lang="en-US" smtClean="0"/>
              <a:t>‹Nº›</a:t>
            </a:fld>
            <a:endParaRPr lang="en-US"/>
          </a:p>
        </p:txBody>
      </p:sp>
    </p:spTree>
    <p:extLst>
      <p:ext uri="{BB962C8B-B14F-4D97-AF65-F5344CB8AC3E}">
        <p14:creationId xmlns:p14="http://schemas.microsoft.com/office/powerpoint/2010/main" val="281760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666D1-6F29-4E05-8290-92386162A2CA}" type="slidenum">
              <a:rPr lang="en-US" smtClean="0"/>
              <a:t>8</a:t>
            </a:fld>
            <a:endParaRPr lang="en-US"/>
          </a:p>
        </p:txBody>
      </p:sp>
    </p:spTree>
    <p:extLst>
      <p:ext uri="{BB962C8B-B14F-4D97-AF65-F5344CB8AC3E}">
        <p14:creationId xmlns:p14="http://schemas.microsoft.com/office/powerpoint/2010/main" val="75625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F1074D-5D91-44CC-ABF0-2E00E6D15592}" type="datetimeFigureOut">
              <a:rPr lang="en-US" smtClean="0"/>
              <a:t>1/10/1980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275678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1074D-5D91-44CC-ABF0-2E00E6D15592}" type="datetimeFigureOut">
              <a:rPr lang="en-US" smtClean="0"/>
              <a:t>1/10/1980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158018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1074D-5D91-44CC-ABF0-2E00E6D15592}" type="datetimeFigureOut">
              <a:rPr lang="en-US" smtClean="0"/>
              <a:t>1/10/1980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255904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1074D-5D91-44CC-ABF0-2E00E6D15592}" type="datetimeFigureOut">
              <a:rPr lang="en-US" smtClean="0"/>
              <a:t>1/10/1980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357256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1074D-5D91-44CC-ABF0-2E00E6D15592}" type="datetimeFigureOut">
              <a:rPr lang="en-US" smtClean="0"/>
              <a:t>1/10/1980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263084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F1074D-5D91-44CC-ABF0-2E00E6D15592}" type="datetimeFigureOut">
              <a:rPr lang="en-US" smtClean="0"/>
              <a:t>1/10/1980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1242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F1074D-5D91-44CC-ABF0-2E00E6D15592}" type="datetimeFigureOut">
              <a:rPr lang="en-US" smtClean="0"/>
              <a:t>1/10/1980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183533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F1074D-5D91-44CC-ABF0-2E00E6D15592}" type="datetimeFigureOut">
              <a:rPr lang="en-US" smtClean="0"/>
              <a:t>1/10/1980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296134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1074D-5D91-44CC-ABF0-2E00E6D15592}" type="datetimeFigureOut">
              <a:rPr lang="en-US" smtClean="0"/>
              <a:t>1/10/1980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451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1074D-5D91-44CC-ABF0-2E00E6D15592}" type="datetimeFigureOut">
              <a:rPr lang="en-US" smtClean="0"/>
              <a:t>1/10/1980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310822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1074D-5D91-44CC-ABF0-2E00E6D15592}" type="datetimeFigureOut">
              <a:rPr lang="en-US" smtClean="0"/>
              <a:t>1/10/1980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C26C5-F41C-4A90-8173-00948C59C887}" type="slidenum">
              <a:rPr lang="en-US" smtClean="0"/>
              <a:t>‹Nº›</a:t>
            </a:fld>
            <a:endParaRPr lang="en-US"/>
          </a:p>
        </p:txBody>
      </p:sp>
    </p:spTree>
    <p:extLst>
      <p:ext uri="{BB962C8B-B14F-4D97-AF65-F5344CB8AC3E}">
        <p14:creationId xmlns:p14="http://schemas.microsoft.com/office/powerpoint/2010/main" val="135012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1074D-5D91-44CC-ABF0-2E00E6D15592}" type="datetimeFigureOut">
              <a:rPr lang="en-US" smtClean="0"/>
              <a:t>1/10/1980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C26C5-F41C-4A90-8173-00948C59C887}" type="slidenum">
              <a:rPr lang="en-US" smtClean="0"/>
              <a:t>‹Nº›</a:t>
            </a:fld>
            <a:endParaRPr lang="en-US"/>
          </a:p>
        </p:txBody>
      </p:sp>
    </p:spTree>
    <p:extLst>
      <p:ext uri="{BB962C8B-B14F-4D97-AF65-F5344CB8AC3E}">
        <p14:creationId xmlns:p14="http://schemas.microsoft.com/office/powerpoint/2010/main" val="25758764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481" y="2410811"/>
            <a:ext cx="6706708" cy="584775"/>
          </a:xfrm>
          <a:prstGeom prst="rect">
            <a:avLst/>
          </a:prstGeom>
        </p:spPr>
        <p:txBody>
          <a:bodyPr wrap="none">
            <a:spAutoFit/>
          </a:bodyPr>
          <a:lstStyle/>
          <a:p>
            <a:r>
              <a:rPr lang="es-ES" sz="3200" dirty="0" smtClean="0">
                <a:solidFill>
                  <a:schemeClr val="accent5">
                    <a:lumMod val="50000"/>
                  </a:schemeClr>
                </a:solidFill>
                <a:latin typeface="Arial Rounded MT Bold" panose="020F0704030504030204" pitchFamily="34" charset="0"/>
                <a:ea typeface="Times New Roman" panose="02020603050405020304" pitchFamily="18" charset="0"/>
                <a:cs typeface="Arial" panose="020B0604020202020204" pitchFamily="34" charset="0"/>
              </a:rPr>
              <a:t>Gestión de los servicios de salud</a:t>
            </a:r>
            <a:endParaRPr lang="en-US" sz="3200" dirty="0">
              <a:solidFill>
                <a:schemeClr val="accent5">
                  <a:lumMod val="50000"/>
                </a:schemeClr>
              </a:solidFill>
              <a:latin typeface="Arial Rounded MT Bold" panose="020F0704030504030204" pitchFamily="34" charset="0"/>
              <a:cs typeface="Arial" panose="020B0604020202020204" pitchFamily="34" charset="0"/>
            </a:endParaRPr>
          </a:p>
        </p:txBody>
      </p:sp>
      <p:sp>
        <p:nvSpPr>
          <p:cNvPr id="6" name="Rectangle 5"/>
          <p:cNvSpPr/>
          <p:nvPr/>
        </p:nvSpPr>
        <p:spPr>
          <a:xfrm>
            <a:off x="1526481" y="554102"/>
            <a:ext cx="5460855" cy="954107"/>
          </a:xfrm>
          <a:prstGeom prst="rect">
            <a:avLst/>
          </a:prstGeom>
        </p:spPr>
        <p:txBody>
          <a:bodyPr wrap="none">
            <a:spAutoFit/>
          </a:bodyPr>
          <a:lstStyle/>
          <a:p>
            <a:pPr algn="ctr"/>
            <a:r>
              <a:rPr lang="es-ES" sz="2800" dirty="0">
                <a:solidFill>
                  <a:schemeClr val="accent5">
                    <a:lumMod val="50000"/>
                  </a:schemeClr>
                </a:solidFill>
                <a:latin typeface="Arial Rounded MT Bold" panose="020F0704030504030204" pitchFamily="34" charset="0"/>
                <a:ea typeface="Times New Roman" panose="02020603050405020304" pitchFamily="18" charset="0"/>
                <a:cs typeface="Arial" panose="020B0604020202020204" pitchFamily="34" charset="0"/>
              </a:rPr>
              <a:t>Facultad de Ciencias Médicas </a:t>
            </a:r>
          </a:p>
          <a:p>
            <a:pPr algn="ctr"/>
            <a:r>
              <a:rPr lang="es-ES" sz="2800" dirty="0" err="1">
                <a:solidFill>
                  <a:schemeClr val="accent5">
                    <a:lumMod val="50000"/>
                  </a:schemeClr>
                </a:solidFill>
                <a:latin typeface="Arial Rounded MT Bold" panose="020F0704030504030204" pitchFamily="34" charset="0"/>
                <a:ea typeface="Times New Roman" panose="02020603050405020304" pitchFamily="18" charset="0"/>
                <a:cs typeface="Arial" panose="020B0604020202020204" pitchFamily="34" charset="0"/>
              </a:rPr>
              <a:t>Sagua</a:t>
            </a:r>
            <a:r>
              <a:rPr lang="es-ES" sz="2800" dirty="0">
                <a:solidFill>
                  <a:schemeClr val="accent5">
                    <a:lumMod val="50000"/>
                  </a:schemeClr>
                </a:solidFill>
                <a:latin typeface="Arial Rounded MT Bold" panose="020F0704030504030204" pitchFamily="34" charset="0"/>
                <a:ea typeface="Times New Roman" panose="02020603050405020304" pitchFamily="18" charset="0"/>
                <a:cs typeface="Arial" panose="020B0604020202020204" pitchFamily="34" charset="0"/>
              </a:rPr>
              <a:t> la Grande</a:t>
            </a:r>
            <a:endParaRPr lang="en-US" sz="2800" dirty="0">
              <a:solidFill>
                <a:schemeClr val="accent5">
                  <a:lumMod val="50000"/>
                </a:schemeClr>
              </a:solidFill>
              <a:latin typeface="Arial Rounded MT Bold" panose="020F0704030504030204" pitchFamily="34" charset="0"/>
              <a:cs typeface="Arial" panose="020B0604020202020204" pitchFamily="34" charset="0"/>
            </a:endParaRPr>
          </a:p>
        </p:txBody>
      </p:sp>
      <p:sp>
        <p:nvSpPr>
          <p:cNvPr id="7" name="TextBox 6"/>
          <p:cNvSpPr txBox="1"/>
          <p:nvPr/>
        </p:nvSpPr>
        <p:spPr>
          <a:xfrm>
            <a:off x="4565935" y="5502948"/>
            <a:ext cx="4862488" cy="707886"/>
          </a:xfrm>
          <a:prstGeom prst="rect">
            <a:avLst/>
          </a:prstGeom>
          <a:noFill/>
        </p:spPr>
        <p:txBody>
          <a:bodyPr wrap="square" rtlCol="0">
            <a:spAutoFit/>
          </a:bodyPr>
          <a:lstStyle/>
          <a:p>
            <a:r>
              <a:rPr lang="x-none" sz="2000" dirty="0">
                <a:solidFill>
                  <a:schemeClr val="accent5">
                    <a:lumMod val="50000"/>
                  </a:schemeClr>
                </a:solidFill>
                <a:latin typeface="Arial Rounded MT Bold" panose="020F0704030504030204" pitchFamily="34" charset="0"/>
                <a:cs typeface="Arial" panose="020B0604020202020204" pitchFamily="34" charset="0"/>
              </a:rPr>
              <a:t>Dr. C. Nubia Blanco Barbeito</a:t>
            </a:r>
          </a:p>
          <a:p>
            <a:r>
              <a:rPr lang="x-none" sz="2000" dirty="0">
                <a:solidFill>
                  <a:schemeClr val="accent5">
                    <a:lumMod val="50000"/>
                  </a:schemeClr>
                </a:solidFill>
                <a:latin typeface="Arial Rounded MT Bold" panose="020F0704030504030204" pitchFamily="34" charset="0"/>
                <a:cs typeface="Arial" panose="020B0604020202020204" pitchFamily="34" charset="0"/>
              </a:rPr>
              <a:t>Profesor e Investigador Titular</a:t>
            </a:r>
            <a:endParaRPr lang="en-US" sz="2000" dirty="0">
              <a:solidFill>
                <a:schemeClr val="accent5">
                  <a:lumMod val="50000"/>
                </a:schemeClr>
              </a:solidFill>
              <a:latin typeface="Arial Rounded MT Bold" panose="020F070403050403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333" y="3518049"/>
            <a:ext cx="1952625" cy="2343150"/>
          </a:xfrm>
          <a:prstGeom prst="rect">
            <a:avLst/>
          </a:prstGeom>
        </p:spPr>
      </p:pic>
    </p:spTree>
    <p:extLst>
      <p:ext uri="{BB962C8B-B14F-4D97-AF65-F5344CB8AC3E}">
        <p14:creationId xmlns:p14="http://schemas.microsoft.com/office/powerpoint/2010/main" val="207192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13" y="1671637"/>
            <a:ext cx="8258175"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q"/>
            </a:pPr>
            <a:r>
              <a:rPr lang="x-none" sz="2400" dirty="0" smtClean="0">
                <a:solidFill>
                  <a:srgbClr val="002060"/>
                </a:solidFill>
                <a:latin typeface="Arial Narrow" panose="020B0606020202030204" pitchFamily="34" charset="0"/>
              </a:rPr>
              <a:t>División del trabajo: Es donde se reparten las tareas y actividades concretas dentro de un límite preciso de acción</a:t>
            </a:r>
          </a:p>
          <a:p>
            <a:pPr marL="285750" indent="-285750">
              <a:buFont typeface="Wingdings" panose="05000000000000000000" pitchFamily="2" charset="2"/>
              <a:buChar char="q"/>
            </a:pPr>
            <a:r>
              <a:rPr lang="x-none" sz="2400" dirty="0" smtClean="0">
                <a:solidFill>
                  <a:srgbClr val="002060"/>
                </a:solidFill>
                <a:latin typeface="Arial Narrow" panose="020B0606020202030204" pitchFamily="34" charset="0"/>
              </a:rPr>
              <a:t>Unidad de mando: Consiste en un solo jefe para cada función detreminada y que todas ellas forman una continuación del mando.</a:t>
            </a:r>
          </a:p>
          <a:p>
            <a:pPr marL="285750" indent="-285750">
              <a:buFont typeface="Wingdings" panose="05000000000000000000" pitchFamily="2" charset="2"/>
              <a:buChar char="q"/>
            </a:pPr>
            <a:r>
              <a:rPr lang="x-none" sz="2400" dirty="0" smtClean="0">
                <a:solidFill>
                  <a:srgbClr val="002060"/>
                </a:solidFill>
                <a:latin typeface="Arial Narrow" panose="020B0606020202030204" pitchFamily="34" charset="0"/>
              </a:rPr>
              <a:t>Las funciones: Deben estar bien detalladas por escrito, precisando las acciones, </a:t>
            </a:r>
            <a:r>
              <a:rPr lang="x-none" sz="2400" dirty="0" smtClean="0">
                <a:solidFill>
                  <a:srgbClr val="002060"/>
                </a:solidFill>
                <a:latin typeface="Arial Narrow" panose="020B0606020202030204" pitchFamily="34" charset="0"/>
              </a:rPr>
              <a:t>autorida</a:t>
            </a:r>
            <a:r>
              <a:rPr lang="es-US" sz="2400" dirty="0" smtClean="0">
                <a:solidFill>
                  <a:srgbClr val="002060"/>
                </a:solidFill>
                <a:latin typeface="Arial Narrow" panose="020B0606020202030204" pitchFamily="34" charset="0"/>
              </a:rPr>
              <a:t>d</a:t>
            </a:r>
            <a:r>
              <a:rPr lang="x-none" sz="2400" dirty="0" smtClean="0">
                <a:solidFill>
                  <a:srgbClr val="002060"/>
                </a:solidFill>
                <a:latin typeface="Arial Narrow" panose="020B0606020202030204" pitchFamily="34" charset="0"/>
              </a:rPr>
              <a:t> </a:t>
            </a:r>
            <a:r>
              <a:rPr lang="x-none" sz="2400" dirty="0" smtClean="0">
                <a:solidFill>
                  <a:srgbClr val="002060"/>
                </a:solidFill>
                <a:latin typeface="Arial Narrow" panose="020B0606020202030204" pitchFamily="34" charset="0"/>
              </a:rPr>
              <a:t>y responsabilidad.</a:t>
            </a:r>
          </a:p>
          <a:p>
            <a:pPr marL="285750" indent="-285750">
              <a:buFont typeface="Wingdings" panose="05000000000000000000" pitchFamily="2" charset="2"/>
              <a:buChar char="q"/>
            </a:pPr>
            <a:r>
              <a:rPr lang="x-none" sz="2400" dirty="0" smtClean="0">
                <a:solidFill>
                  <a:srgbClr val="002060"/>
                </a:solidFill>
                <a:latin typeface="Arial Narrow" panose="020B0606020202030204" pitchFamily="34" charset="0"/>
              </a:rPr>
              <a:t>Sistema de organización: Debe definirse por medio de un esquema operativo, determinando niveles jerárquicos y áreas de control.</a:t>
            </a:r>
          </a:p>
          <a:p>
            <a:pPr marL="285750" indent="-285750">
              <a:buFont typeface="Wingdings" panose="05000000000000000000" pitchFamily="2" charset="2"/>
              <a:buChar char="q"/>
            </a:pPr>
            <a:r>
              <a:rPr lang="x-none" sz="2400" dirty="0" smtClean="0">
                <a:solidFill>
                  <a:srgbClr val="002060"/>
                </a:solidFill>
                <a:latin typeface="Arial Narrow" panose="020B0606020202030204" pitchFamily="34" charset="0"/>
              </a:rPr>
              <a:t>Comunicación y coordinación: se realizarán a todos los niveles especificándolos en los organigramas.</a:t>
            </a:r>
            <a:endParaRPr lang="en-US" sz="2400" dirty="0">
              <a:solidFill>
                <a:srgbClr val="002060"/>
              </a:solidFill>
              <a:latin typeface="Arial Narrow" panose="020B0606020202030204" pitchFamily="34" charset="0"/>
            </a:endParaRPr>
          </a:p>
        </p:txBody>
      </p:sp>
      <p:sp>
        <p:nvSpPr>
          <p:cNvPr id="3" name="TextBox 2"/>
          <p:cNvSpPr txBox="1"/>
          <p:nvPr/>
        </p:nvSpPr>
        <p:spPr>
          <a:xfrm>
            <a:off x="1221581" y="614368"/>
            <a:ext cx="6700837" cy="461665"/>
          </a:xfrm>
          <a:prstGeom prst="rect">
            <a:avLst/>
          </a:prstGeom>
          <a:noFill/>
        </p:spPr>
        <p:txBody>
          <a:bodyPr wrap="square" rtlCol="0">
            <a:spAutoFit/>
          </a:bodyPr>
          <a:lstStyle/>
          <a:p>
            <a:pPr algn="ctr"/>
            <a:r>
              <a:rPr lang="x-none" sz="2400" b="1" dirty="0" smtClean="0">
                <a:solidFill>
                  <a:srgbClr val="002060"/>
                </a:solidFill>
                <a:latin typeface="Arial" panose="020B0604020202020204" pitchFamily="34" charset="0"/>
                <a:cs typeface="Arial" panose="020B0604020202020204" pitchFamily="34" charset="0"/>
              </a:rPr>
              <a:t>PRINCIPIOS DE LA ORGANIZACIÓN</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754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5913" y="400050"/>
            <a:ext cx="6815138" cy="523220"/>
          </a:xfrm>
          <a:prstGeom prst="rect">
            <a:avLst/>
          </a:prstGeom>
          <a:noFill/>
        </p:spPr>
        <p:txBody>
          <a:bodyPr wrap="square" rtlCol="0">
            <a:spAutoFit/>
          </a:bodyPr>
          <a:lstStyle/>
          <a:p>
            <a:r>
              <a:rPr lang="x-none" sz="2800" b="1" dirty="0" smtClean="0">
                <a:solidFill>
                  <a:srgbClr val="002060"/>
                </a:solidFill>
                <a:latin typeface="Arial" panose="020B0604020202020204" pitchFamily="34" charset="0"/>
                <a:cs typeface="Arial" panose="020B0604020202020204" pitchFamily="34" charset="0"/>
              </a:rPr>
              <a:t>TIPO DE ORGANIZACIÓN FORMAL</a:t>
            </a:r>
            <a:endParaRPr lang="en-US" sz="2800" b="1" dirty="0">
              <a:solidFill>
                <a:srgbClr val="002060"/>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723832456"/>
              </p:ext>
            </p:extLst>
          </p:nvPr>
        </p:nvGraphicFramePr>
        <p:xfrm>
          <a:off x="1038225" y="1296986"/>
          <a:ext cx="7062788" cy="428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128838" y="5953125"/>
            <a:ext cx="6815138" cy="523220"/>
          </a:xfrm>
          <a:prstGeom prst="rect">
            <a:avLst/>
          </a:prstGeom>
          <a:noFill/>
        </p:spPr>
        <p:txBody>
          <a:bodyPr wrap="square" rtlCol="0">
            <a:spAutoFit/>
          </a:bodyPr>
          <a:lstStyle/>
          <a:p>
            <a:r>
              <a:rPr lang="x-none" sz="2800" b="1" dirty="0" smtClean="0">
                <a:solidFill>
                  <a:srgbClr val="002060"/>
                </a:solidFill>
                <a:latin typeface="Arial" panose="020B0604020202020204" pitchFamily="34" charset="0"/>
                <a:cs typeface="Arial" panose="020B0604020202020204" pitchFamily="34" charset="0"/>
              </a:rPr>
              <a:t>ORGANIZACIÓN INFORMAL</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039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487" y="431839"/>
            <a:ext cx="8415338"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dirty="0">
                <a:solidFill>
                  <a:srgbClr val="002060"/>
                </a:solidFill>
                <a:latin typeface="Arial Narrow" panose="020B0606020202030204" pitchFamily="34" charset="0"/>
              </a:rPr>
              <a:t>La organización lineal es simple, ideal para </a:t>
            </a:r>
            <a:r>
              <a:rPr lang="es-ES" sz="2400" dirty="0" smtClean="0">
                <a:solidFill>
                  <a:srgbClr val="002060"/>
                </a:solidFill>
                <a:latin typeface="Arial Narrow" panose="020B0606020202030204" pitchFamily="34" charset="0"/>
              </a:rPr>
              <a:t>organizaciones pequeñas</a:t>
            </a:r>
            <a:r>
              <a:rPr lang="es-ES" sz="2400" dirty="0">
                <a:solidFill>
                  <a:srgbClr val="002060"/>
                </a:solidFill>
                <a:latin typeface="Arial Narrow" panose="020B0606020202030204" pitchFamily="34" charset="0"/>
              </a:rPr>
              <a:t>, con centralización del mando y controles rígidos. Su gráfico es piramidal, es decir</a:t>
            </a:r>
            <a:r>
              <a:rPr lang="es-ES" sz="2400" dirty="0" smtClean="0">
                <a:solidFill>
                  <a:srgbClr val="002060"/>
                </a:solidFill>
                <a:latin typeface="Arial Narrow" panose="020B0606020202030204" pitchFamily="34" charset="0"/>
              </a:rPr>
              <a:t>, la </a:t>
            </a:r>
            <a:r>
              <a:rPr lang="es-ES" sz="2400" dirty="0">
                <a:solidFill>
                  <a:srgbClr val="002060"/>
                </a:solidFill>
                <a:latin typeface="Arial Narrow" panose="020B0606020202030204" pitchFamily="34" charset="0"/>
              </a:rPr>
              <a:t>autoridad fluye de arriba hacia abajo. Las características de la organización lineal son la unidad de mando, la </a:t>
            </a:r>
            <a:r>
              <a:rPr lang="es-ES" sz="2400" dirty="0" smtClean="0">
                <a:solidFill>
                  <a:srgbClr val="002060"/>
                </a:solidFill>
                <a:latin typeface="Arial Narrow" panose="020B0606020202030204" pitchFamily="34" charset="0"/>
              </a:rPr>
              <a:t>centralización en </a:t>
            </a:r>
            <a:r>
              <a:rPr lang="es-ES" sz="2400" dirty="0">
                <a:solidFill>
                  <a:srgbClr val="002060"/>
                </a:solidFill>
                <a:latin typeface="Arial Narrow" panose="020B0606020202030204" pitchFamily="34" charset="0"/>
              </a:rPr>
              <a:t>el mando y la comunicación en dos </a:t>
            </a:r>
            <a:r>
              <a:rPr lang="es-ES" sz="2400" dirty="0" smtClean="0">
                <a:solidFill>
                  <a:srgbClr val="002060"/>
                </a:solidFill>
                <a:latin typeface="Arial Narrow" panose="020B0606020202030204" pitchFamily="34" charset="0"/>
              </a:rPr>
              <a:t>sentidos.</a:t>
            </a:r>
            <a:endParaRPr lang="en-US" sz="2400" dirty="0">
              <a:solidFill>
                <a:srgbClr val="002060"/>
              </a:solidFill>
              <a:latin typeface="Arial Narrow" panose="020B0606020202030204" pitchFamily="34" charset="0"/>
            </a:endParaRPr>
          </a:p>
        </p:txBody>
      </p:sp>
      <p:sp>
        <p:nvSpPr>
          <p:cNvPr id="3" name="Rounded Rectangle 2"/>
          <p:cNvSpPr/>
          <p:nvPr/>
        </p:nvSpPr>
        <p:spPr>
          <a:xfrm>
            <a:off x="589358" y="2970552"/>
            <a:ext cx="3314701" cy="2887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000" dirty="0">
                <a:solidFill>
                  <a:srgbClr val="002060"/>
                </a:solidFill>
                <a:latin typeface="Arial Narrow" panose="020B0606020202030204" pitchFamily="34" charset="0"/>
              </a:rPr>
              <a:t>Estructura de organización simple, restringida y </a:t>
            </a:r>
            <a:r>
              <a:rPr lang="es-ES" sz="2000" dirty="0" smtClean="0">
                <a:solidFill>
                  <a:srgbClr val="002060"/>
                </a:solidFill>
                <a:latin typeface="Arial Narrow" panose="020B0606020202030204" pitchFamily="34" charset="0"/>
              </a:rPr>
              <a:t>elemental.</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Claridad </a:t>
            </a:r>
            <a:r>
              <a:rPr lang="es-ES" sz="2000" dirty="0">
                <a:solidFill>
                  <a:srgbClr val="002060"/>
                </a:solidFill>
                <a:latin typeface="Arial Narrow" panose="020B0606020202030204" pitchFamily="34" charset="0"/>
              </a:rPr>
              <a:t>de autoridad y </a:t>
            </a:r>
            <a:r>
              <a:rPr lang="es-ES" sz="2000" dirty="0" smtClean="0">
                <a:solidFill>
                  <a:srgbClr val="002060"/>
                </a:solidFill>
                <a:latin typeface="Arial Narrow" panose="020B0606020202030204" pitchFamily="34" charset="0"/>
              </a:rPr>
              <a:t>responsabilidad.</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Estabilidad </a:t>
            </a:r>
            <a:r>
              <a:rPr lang="es-ES" sz="2000" dirty="0">
                <a:solidFill>
                  <a:srgbClr val="002060"/>
                </a:solidFill>
                <a:latin typeface="Arial Narrow" panose="020B0606020202030204" pitchFamily="34" charset="0"/>
              </a:rPr>
              <a:t>de la estructura de organización.</a:t>
            </a:r>
            <a:endParaRPr lang="en-US" sz="2000" dirty="0">
              <a:solidFill>
                <a:srgbClr val="002060"/>
              </a:solidFill>
              <a:latin typeface="Arial Narrow" panose="020B0606020202030204" pitchFamily="34" charset="0"/>
            </a:endParaRPr>
          </a:p>
        </p:txBody>
      </p:sp>
      <p:sp>
        <p:nvSpPr>
          <p:cNvPr id="4" name="Rounded Rectangle 3"/>
          <p:cNvSpPr/>
          <p:nvPr/>
        </p:nvSpPr>
        <p:spPr>
          <a:xfrm>
            <a:off x="4736305" y="2968407"/>
            <a:ext cx="3314701" cy="3329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000" dirty="0">
                <a:solidFill>
                  <a:srgbClr val="002060"/>
                </a:solidFill>
                <a:latin typeface="Arial Narrow" panose="020B0606020202030204" pitchFamily="34" charset="0"/>
              </a:rPr>
              <a:t>Falta de </a:t>
            </a:r>
            <a:r>
              <a:rPr lang="es-ES" sz="2000" dirty="0" smtClean="0">
                <a:solidFill>
                  <a:srgbClr val="002060"/>
                </a:solidFill>
                <a:latin typeface="Arial Narrow" panose="020B0606020202030204" pitchFamily="34" charset="0"/>
              </a:rPr>
              <a:t>flexibilidad.</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Dificultad </a:t>
            </a:r>
            <a:r>
              <a:rPr lang="es-ES" sz="2000" dirty="0">
                <a:solidFill>
                  <a:srgbClr val="002060"/>
                </a:solidFill>
                <a:latin typeface="Arial Narrow" panose="020B0606020202030204" pitchFamily="34" charset="0"/>
              </a:rPr>
              <a:t>para la </a:t>
            </a:r>
            <a:r>
              <a:rPr lang="es-ES" sz="2000" dirty="0" smtClean="0">
                <a:solidFill>
                  <a:srgbClr val="002060"/>
                </a:solidFill>
                <a:latin typeface="Arial Narrow" panose="020B0606020202030204" pitchFamily="34" charset="0"/>
              </a:rPr>
              <a:t>innovación.</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Favorece </a:t>
            </a:r>
            <a:r>
              <a:rPr lang="es-ES" sz="2000" dirty="0">
                <a:solidFill>
                  <a:srgbClr val="002060"/>
                </a:solidFill>
                <a:latin typeface="Arial Narrow" panose="020B0606020202030204" pitchFamily="34" charset="0"/>
              </a:rPr>
              <a:t>la </a:t>
            </a:r>
            <a:r>
              <a:rPr lang="es-ES" sz="2000" dirty="0" smtClean="0">
                <a:solidFill>
                  <a:srgbClr val="002060"/>
                </a:solidFill>
                <a:latin typeface="Arial Narrow" panose="020B0606020202030204" pitchFamily="34" charset="0"/>
              </a:rPr>
              <a:t>autocracia.</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Dificulta </a:t>
            </a:r>
            <a:r>
              <a:rPr lang="es-ES" sz="2000" dirty="0">
                <a:solidFill>
                  <a:srgbClr val="002060"/>
                </a:solidFill>
                <a:latin typeface="Arial Narrow" panose="020B0606020202030204" pitchFamily="34" charset="0"/>
              </a:rPr>
              <a:t>la comunicación cuando la empresa </a:t>
            </a:r>
            <a:r>
              <a:rPr lang="es-ES" sz="2000" dirty="0" smtClean="0">
                <a:solidFill>
                  <a:srgbClr val="002060"/>
                </a:solidFill>
                <a:latin typeface="Arial Narrow" panose="020B0606020202030204" pitchFamily="34" charset="0"/>
              </a:rPr>
              <a:t>crece.</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Al </a:t>
            </a:r>
            <a:r>
              <a:rPr lang="es-ES" sz="2000" dirty="0">
                <a:solidFill>
                  <a:srgbClr val="002060"/>
                </a:solidFill>
                <a:latin typeface="Arial Narrow" panose="020B0606020202030204" pitchFamily="34" charset="0"/>
              </a:rPr>
              <a:t>volverse compleja la organización tiende a ser ineficiente</a:t>
            </a:r>
            <a:r>
              <a:rPr lang="es-ES" sz="2400" dirty="0">
                <a:solidFill>
                  <a:srgbClr val="002060"/>
                </a:solidFill>
                <a:latin typeface="Arial Narrow" panose="020B0606020202030204" pitchFamily="34" charset="0"/>
              </a:rPr>
              <a:t>.</a:t>
            </a:r>
            <a:endParaRPr lang="en-US" sz="2400" dirty="0">
              <a:solidFill>
                <a:srgbClr val="002060"/>
              </a:solidFill>
              <a:latin typeface="Arial Narrow" panose="020B0606020202030204" pitchFamily="34" charset="0"/>
            </a:endParaRPr>
          </a:p>
        </p:txBody>
      </p:sp>
      <p:sp>
        <p:nvSpPr>
          <p:cNvPr id="5" name="TextBox 4"/>
          <p:cNvSpPr txBox="1"/>
          <p:nvPr/>
        </p:nvSpPr>
        <p:spPr>
          <a:xfrm>
            <a:off x="1014413" y="2669619"/>
            <a:ext cx="2000250" cy="369332"/>
          </a:xfrm>
          <a:prstGeom prst="rect">
            <a:avLst/>
          </a:prstGeom>
          <a:noFill/>
        </p:spPr>
        <p:txBody>
          <a:bodyPr wrap="square" rtlCol="0">
            <a:spAutoFit/>
          </a:bodyPr>
          <a:lstStyle/>
          <a:p>
            <a:pPr algn="ctr"/>
            <a:r>
              <a:rPr lang="x-none" b="1" dirty="0" smtClean="0">
                <a:latin typeface="Arial Narrow" panose="020B0606020202030204" pitchFamily="34" charset="0"/>
              </a:rPr>
              <a:t>VENTAJAS</a:t>
            </a:r>
            <a:endParaRPr lang="en-US" b="1" dirty="0">
              <a:latin typeface="Arial Narrow" panose="020B0606020202030204" pitchFamily="34" charset="0"/>
            </a:endParaRPr>
          </a:p>
        </p:txBody>
      </p:sp>
      <p:sp>
        <p:nvSpPr>
          <p:cNvPr id="6" name="TextBox 5"/>
          <p:cNvSpPr txBox="1"/>
          <p:nvPr/>
        </p:nvSpPr>
        <p:spPr>
          <a:xfrm>
            <a:off x="5279231" y="2669619"/>
            <a:ext cx="2000250" cy="369332"/>
          </a:xfrm>
          <a:prstGeom prst="rect">
            <a:avLst/>
          </a:prstGeom>
          <a:noFill/>
        </p:spPr>
        <p:txBody>
          <a:bodyPr wrap="square" rtlCol="0">
            <a:spAutoFit/>
          </a:bodyPr>
          <a:lstStyle/>
          <a:p>
            <a:pPr algn="ctr"/>
            <a:r>
              <a:rPr lang="x-none" b="1" dirty="0" smtClean="0">
                <a:latin typeface="Arial Narrow" panose="020B0606020202030204" pitchFamily="34" charset="0"/>
              </a:rPr>
              <a:t>DESVENTAJAS</a:t>
            </a:r>
            <a:endParaRPr lang="en-US" b="1" dirty="0">
              <a:latin typeface="Arial Narrow" panose="020B0606020202030204" pitchFamily="34" charset="0"/>
            </a:endParaRPr>
          </a:p>
        </p:txBody>
      </p:sp>
    </p:spTree>
    <p:extLst>
      <p:ext uri="{BB962C8B-B14F-4D97-AF65-F5344CB8AC3E}">
        <p14:creationId xmlns:p14="http://schemas.microsoft.com/office/powerpoint/2010/main" val="1914802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487" y="431839"/>
            <a:ext cx="8415338"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dirty="0">
                <a:solidFill>
                  <a:srgbClr val="002060"/>
                </a:solidFill>
                <a:latin typeface="Arial Narrow" panose="020B0606020202030204" pitchFamily="34" charset="0"/>
              </a:rPr>
              <a:t>La organización funcional acepta la premisa de romper el principio de unidad de </a:t>
            </a:r>
            <a:r>
              <a:rPr lang="es-ES" sz="2400" dirty="0" smtClean="0">
                <a:solidFill>
                  <a:srgbClr val="002060"/>
                </a:solidFill>
                <a:latin typeface="Arial Narrow" panose="020B0606020202030204" pitchFamily="34" charset="0"/>
              </a:rPr>
              <a:t>mando (</a:t>
            </a:r>
            <a:r>
              <a:rPr lang="es-ES" sz="2400" dirty="0">
                <a:solidFill>
                  <a:srgbClr val="002060"/>
                </a:solidFill>
                <a:latin typeface="Arial Narrow" panose="020B0606020202030204" pitchFamily="34" charset="0"/>
              </a:rPr>
              <a:t>un solo jefe); es una autoridad dividida según la especialización introducida </a:t>
            </a:r>
            <a:r>
              <a:rPr lang="es-ES" sz="2400" dirty="0" smtClean="0">
                <a:solidFill>
                  <a:srgbClr val="002060"/>
                </a:solidFill>
                <a:latin typeface="Arial Narrow" panose="020B0606020202030204" pitchFamily="34" charset="0"/>
              </a:rPr>
              <a:t>inicialmente por </a:t>
            </a:r>
            <a:r>
              <a:rPr lang="es-ES" sz="2400" dirty="0">
                <a:solidFill>
                  <a:srgbClr val="002060"/>
                </a:solidFill>
                <a:latin typeface="Arial Narrow" panose="020B0606020202030204" pitchFamily="34" charset="0"/>
              </a:rPr>
              <a:t>Taylor. En la organización funcional la autoridad está dividida y especializada, es </a:t>
            </a:r>
            <a:r>
              <a:rPr lang="es-ES" sz="2400" dirty="0" smtClean="0">
                <a:solidFill>
                  <a:srgbClr val="002060"/>
                </a:solidFill>
                <a:latin typeface="Arial Narrow" panose="020B0606020202030204" pitchFamily="34" charset="0"/>
              </a:rPr>
              <a:t>necesario el </a:t>
            </a:r>
            <a:r>
              <a:rPr lang="es-ES" sz="2400" dirty="0">
                <a:solidFill>
                  <a:srgbClr val="002060"/>
                </a:solidFill>
                <a:latin typeface="Arial Narrow" panose="020B0606020202030204" pitchFamily="34" charset="0"/>
              </a:rPr>
              <a:t>conocimiento como base para su práctica. Cada subordinado comunica a varios </a:t>
            </a:r>
            <a:r>
              <a:rPr lang="es-ES" sz="2400" dirty="0" smtClean="0">
                <a:solidFill>
                  <a:srgbClr val="002060"/>
                </a:solidFill>
                <a:latin typeface="Arial Narrow" panose="020B0606020202030204" pitchFamily="34" charset="0"/>
              </a:rPr>
              <a:t>jefes y </a:t>
            </a:r>
            <a:r>
              <a:rPr lang="es-ES" sz="2400" dirty="0">
                <a:solidFill>
                  <a:srgbClr val="002060"/>
                </a:solidFill>
                <a:latin typeface="Arial Narrow" panose="020B0606020202030204" pitchFamily="34" charset="0"/>
              </a:rPr>
              <a:t>ninguno tiene autoridad total sobre el subordinado. </a:t>
            </a:r>
            <a:endParaRPr lang="en-US" sz="2400" dirty="0">
              <a:solidFill>
                <a:srgbClr val="002060"/>
              </a:solidFill>
              <a:latin typeface="Arial Narrow" panose="020B0606020202030204" pitchFamily="34" charset="0"/>
            </a:endParaRPr>
          </a:p>
        </p:txBody>
      </p:sp>
      <p:sp>
        <p:nvSpPr>
          <p:cNvPr id="3" name="Rounded Rectangle 2"/>
          <p:cNvSpPr/>
          <p:nvPr/>
        </p:nvSpPr>
        <p:spPr>
          <a:xfrm>
            <a:off x="589358" y="2970552"/>
            <a:ext cx="3314701" cy="2887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000" dirty="0">
                <a:solidFill>
                  <a:srgbClr val="002060"/>
                </a:solidFill>
                <a:latin typeface="Arial Narrow" panose="020B0606020202030204" pitchFamily="34" charset="0"/>
              </a:rPr>
              <a:t>La especialización produce </a:t>
            </a:r>
            <a:r>
              <a:rPr lang="es-ES" sz="2000" dirty="0" smtClean="0">
                <a:solidFill>
                  <a:srgbClr val="002060"/>
                </a:solidFill>
                <a:latin typeface="Arial Narrow" panose="020B0606020202030204" pitchFamily="34" charset="0"/>
              </a:rPr>
              <a:t>eficiencia.</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La </a:t>
            </a:r>
            <a:r>
              <a:rPr lang="es-ES" sz="2000" dirty="0">
                <a:solidFill>
                  <a:srgbClr val="002060"/>
                </a:solidFill>
                <a:latin typeface="Arial Narrow" panose="020B0606020202030204" pitchFamily="34" charset="0"/>
              </a:rPr>
              <a:t>supervisión </a:t>
            </a:r>
            <a:r>
              <a:rPr lang="es-ES" sz="2000" dirty="0" smtClean="0">
                <a:solidFill>
                  <a:srgbClr val="002060"/>
                </a:solidFill>
                <a:latin typeface="Arial Narrow" panose="020B0606020202030204" pitchFamily="34" charset="0"/>
              </a:rPr>
              <a:t>mejora.</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La </a:t>
            </a:r>
            <a:r>
              <a:rPr lang="es-ES" sz="2000" dirty="0">
                <a:solidFill>
                  <a:srgbClr val="002060"/>
                </a:solidFill>
                <a:latin typeface="Arial Narrow" panose="020B0606020202030204" pitchFamily="34" charset="0"/>
              </a:rPr>
              <a:t>comunicación se </a:t>
            </a:r>
            <a:r>
              <a:rPr lang="es-ES" sz="2000" dirty="0" smtClean="0">
                <a:solidFill>
                  <a:srgbClr val="002060"/>
                </a:solidFill>
                <a:latin typeface="Arial Narrow" panose="020B0606020202030204" pitchFamily="34" charset="0"/>
              </a:rPr>
              <a:t>facilita.</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Se </a:t>
            </a:r>
            <a:r>
              <a:rPr lang="es-ES" sz="2000" dirty="0">
                <a:solidFill>
                  <a:srgbClr val="002060"/>
                </a:solidFill>
                <a:latin typeface="Arial Narrow" panose="020B0606020202030204" pitchFamily="34" charset="0"/>
              </a:rPr>
              <a:t>concentra en la ejecución</a:t>
            </a:r>
            <a:endParaRPr lang="en-US" sz="2000" dirty="0">
              <a:solidFill>
                <a:srgbClr val="002060"/>
              </a:solidFill>
              <a:latin typeface="Arial Narrow" panose="020B0606020202030204" pitchFamily="34" charset="0"/>
            </a:endParaRPr>
          </a:p>
        </p:txBody>
      </p:sp>
      <p:sp>
        <p:nvSpPr>
          <p:cNvPr id="4" name="Rounded Rectangle 3"/>
          <p:cNvSpPr/>
          <p:nvPr/>
        </p:nvSpPr>
        <p:spPr>
          <a:xfrm>
            <a:off x="4736305" y="2968407"/>
            <a:ext cx="3314701" cy="3329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000" dirty="0">
                <a:solidFill>
                  <a:srgbClr val="002060"/>
                </a:solidFill>
                <a:latin typeface="Arial Narrow" panose="020B0606020202030204" pitchFamily="34" charset="0"/>
              </a:rPr>
              <a:t>Difusión de </a:t>
            </a:r>
            <a:r>
              <a:rPr lang="es-ES" sz="2000" dirty="0" smtClean="0">
                <a:solidFill>
                  <a:srgbClr val="002060"/>
                </a:solidFill>
                <a:latin typeface="Arial Narrow" panose="020B0606020202030204" pitchFamily="34" charset="0"/>
              </a:rPr>
              <a:t>autoridad.</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Dificulta </a:t>
            </a:r>
            <a:r>
              <a:rPr lang="es-ES" sz="2000" dirty="0">
                <a:solidFill>
                  <a:srgbClr val="002060"/>
                </a:solidFill>
                <a:latin typeface="Arial Narrow" panose="020B0606020202030204" pitchFamily="34" charset="0"/>
              </a:rPr>
              <a:t>la delimitación de la </a:t>
            </a:r>
            <a:r>
              <a:rPr lang="es-ES" sz="2000" dirty="0" smtClean="0">
                <a:solidFill>
                  <a:srgbClr val="002060"/>
                </a:solidFill>
                <a:latin typeface="Arial Narrow" panose="020B0606020202030204" pitchFamily="34" charset="0"/>
              </a:rPr>
              <a:t>responsabilidad.</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Se </a:t>
            </a:r>
            <a:r>
              <a:rPr lang="es-ES" sz="2000" dirty="0">
                <a:solidFill>
                  <a:srgbClr val="002060"/>
                </a:solidFill>
                <a:latin typeface="Arial Narrow" panose="020B0606020202030204" pitchFamily="34" charset="0"/>
              </a:rPr>
              <a:t>pierde el punto de vista </a:t>
            </a:r>
            <a:r>
              <a:rPr lang="es-ES" sz="2000" dirty="0" smtClean="0">
                <a:solidFill>
                  <a:srgbClr val="002060"/>
                </a:solidFill>
                <a:latin typeface="Arial Narrow" panose="020B0606020202030204" pitchFamily="34" charset="0"/>
              </a:rPr>
              <a:t>integral.</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En </a:t>
            </a:r>
            <a:r>
              <a:rPr lang="es-ES" sz="2000" dirty="0">
                <a:solidFill>
                  <a:srgbClr val="002060"/>
                </a:solidFill>
                <a:latin typeface="Arial Narrow" panose="020B0606020202030204" pitchFamily="34" charset="0"/>
              </a:rPr>
              <a:t>ocasiones propicia conflictos por la competencia de los múltiples jefes</a:t>
            </a:r>
            <a:endParaRPr lang="en-US" sz="2400" dirty="0">
              <a:solidFill>
                <a:srgbClr val="002060"/>
              </a:solidFill>
              <a:latin typeface="Arial Narrow" panose="020B0606020202030204" pitchFamily="34" charset="0"/>
            </a:endParaRPr>
          </a:p>
        </p:txBody>
      </p:sp>
      <p:sp>
        <p:nvSpPr>
          <p:cNvPr id="5" name="TextBox 4"/>
          <p:cNvSpPr txBox="1"/>
          <p:nvPr/>
        </p:nvSpPr>
        <p:spPr>
          <a:xfrm>
            <a:off x="1014413" y="2669619"/>
            <a:ext cx="2000250" cy="369332"/>
          </a:xfrm>
          <a:prstGeom prst="rect">
            <a:avLst/>
          </a:prstGeom>
          <a:noFill/>
        </p:spPr>
        <p:txBody>
          <a:bodyPr wrap="square" rtlCol="0">
            <a:spAutoFit/>
          </a:bodyPr>
          <a:lstStyle/>
          <a:p>
            <a:pPr algn="ctr"/>
            <a:r>
              <a:rPr lang="x-none" b="1" dirty="0" smtClean="0">
                <a:solidFill>
                  <a:prstClr val="black"/>
                </a:solidFill>
                <a:latin typeface="Arial Narrow" panose="020B0606020202030204" pitchFamily="34" charset="0"/>
              </a:rPr>
              <a:t>VENTAJAS</a:t>
            </a:r>
            <a:endParaRPr lang="en-US" b="1" dirty="0">
              <a:solidFill>
                <a:prstClr val="black"/>
              </a:solidFill>
              <a:latin typeface="Arial Narrow" panose="020B0606020202030204" pitchFamily="34" charset="0"/>
            </a:endParaRPr>
          </a:p>
        </p:txBody>
      </p:sp>
      <p:sp>
        <p:nvSpPr>
          <p:cNvPr id="6" name="TextBox 5"/>
          <p:cNvSpPr txBox="1"/>
          <p:nvPr/>
        </p:nvSpPr>
        <p:spPr>
          <a:xfrm>
            <a:off x="5279231" y="2669619"/>
            <a:ext cx="2000250" cy="369332"/>
          </a:xfrm>
          <a:prstGeom prst="rect">
            <a:avLst/>
          </a:prstGeom>
          <a:noFill/>
        </p:spPr>
        <p:txBody>
          <a:bodyPr wrap="square" rtlCol="0">
            <a:spAutoFit/>
          </a:bodyPr>
          <a:lstStyle/>
          <a:p>
            <a:pPr algn="ctr"/>
            <a:r>
              <a:rPr lang="x-none" b="1" dirty="0" smtClean="0">
                <a:solidFill>
                  <a:prstClr val="black"/>
                </a:solidFill>
                <a:latin typeface="Arial Narrow" panose="020B0606020202030204" pitchFamily="34" charset="0"/>
              </a:rPr>
              <a:t>DESVENTAJAS</a:t>
            </a:r>
            <a:endParaRPr lang="en-US"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349629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487" y="431839"/>
            <a:ext cx="8415338"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dirty="0" smtClean="0">
                <a:solidFill>
                  <a:srgbClr val="002060"/>
                </a:solidFill>
                <a:latin typeface="Arial Narrow" panose="020B0606020202030204" pitchFamily="34" charset="0"/>
              </a:rPr>
              <a:t>La lineo-funcional, es </a:t>
            </a:r>
            <a:r>
              <a:rPr lang="es-ES" sz="2400" dirty="0">
                <a:solidFill>
                  <a:srgbClr val="002060"/>
                </a:solidFill>
                <a:latin typeface="Arial Narrow" panose="020B0606020202030204" pitchFamily="34" charset="0"/>
              </a:rPr>
              <a:t>la resultante de combinar los dos modelos anteriores y reducir sus desventajas. Se producen jerarquías lineales (autoridad) y funcionales (asesoría). Es, quizá, el modelo más empleado en la actualidad. La posición del staff es funcional</a:t>
            </a:r>
            <a:r>
              <a:rPr lang="es-ES" sz="2400" dirty="0" smtClean="0">
                <a:solidFill>
                  <a:srgbClr val="002060"/>
                </a:solidFill>
                <a:latin typeface="Arial Narrow" panose="020B0606020202030204" pitchFamily="34" charset="0"/>
              </a:rPr>
              <a:t>, de </a:t>
            </a:r>
            <a:r>
              <a:rPr lang="es-ES" sz="2400" dirty="0">
                <a:solidFill>
                  <a:srgbClr val="002060"/>
                </a:solidFill>
                <a:latin typeface="Arial Narrow" panose="020B0606020202030204" pitchFamily="34" charset="0"/>
              </a:rPr>
              <a:t>modo que no posee autoridad y su función es aportar a la autoridad asesoría, información y orientación para la toma de decisiones.</a:t>
            </a:r>
            <a:endParaRPr lang="en-US" sz="2400" dirty="0">
              <a:solidFill>
                <a:srgbClr val="002060"/>
              </a:solidFill>
              <a:latin typeface="Arial Narrow" panose="020B0606020202030204" pitchFamily="34" charset="0"/>
            </a:endParaRPr>
          </a:p>
        </p:txBody>
      </p:sp>
      <p:sp>
        <p:nvSpPr>
          <p:cNvPr id="3" name="Rounded Rectangle 2"/>
          <p:cNvSpPr/>
          <p:nvPr/>
        </p:nvSpPr>
        <p:spPr>
          <a:xfrm>
            <a:off x="589358" y="2970552"/>
            <a:ext cx="3314701" cy="2887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000" dirty="0">
                <a:solidFill>
                  <a:srgbClr val="002060"/>
                </a:solidFill>
                <a:latin typeface="Arial Narrow" panose="020B0606020202030204" pitchFamily="34" charset="0"/>
              </a:rPr>
              <a:t>Se asegura la unidad de mando y la asesoría </a:t>
            </a:r>
            <a:r>
              <a:rPr lang="es-ES" sz="2000" dirty="0" smtClean="0">
                <a:solidFill>
                  <a:srgbClr val="002060"/>
                </a:solidFill>
                <a:latin typeface="Arial Narrow" panose="020B0606020202030204" pitchFamily="34" charset="0"/>
              </a:rPr>
              <a:t>especializada.</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Se </a:t>
            </a:r>
            <a:r>
              <a:rPr lang="es-ES" sz="2000" dirty="0">
                <a:solidFill>
                  <a:srgbClr val="002060"/>
                </a:solidFill>
                <a:latin typeface="Arial Narrow" panose="020B0606020202030204" pitchFamily="34" charset="0"/>
              </a:rPr>
              <a:t>obtiene el desarrollo, la innovación y el apoyo al servicio de la organización.</a:t>
            </a:r>
            <a:endParaRPr lang="en-US" sz="2000" dirty="0">
              <a:solidFill>
                <a:srgbClr val="002060"/>
              </a:solidFill>
              <a:latin typeface="Arial Narrow" panose="020B0606020202030204" pitchFamily="34" charset="0"/>
            </a:endParaRPr>
          </a:p>
        </p:txBody>
      </p:sp>
      <p:sp>
        <p:nvSpPr>
          <p:cNvPr id="4" name="Rounded Rectangle 3"/>
          <p:cNvSpPr/>
          <p:nvPr/>
        </p:nvSpPr>
        <p:spPr>
          <a:xfrm>
            <a:off x="4736305" y="2968407"/>
            <a:ext cx="3314701" cy="3329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S" sz="2000" dirty="0">
                <a:solidFill>
                  <a:srgbClr val="002060"/>
                </a:solidFill>
                <a:latin typeface="Arial Narrow" panose="020B0606020202030204" pitchFamily="34" charset="0"/>
              </a:rPr>
              <a:t>Conflictos entre la autoridad de línea y la de staff.</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Aumento </a:t>
            </a:r>
            <a:r>
              <a:rPr lang="es-ES" sz="2000" dirty="0">
                <a:solidFill>
                  <a:srgbClr val="002060"/>
                </a:solidFill>
                <a:latin typeface="Arial Narrow" panose="020B0606020202030204" pitchFamily="34" charset="0"/>
              </a:rPr>
              <a:t>del costo por salario del especialista.</a:t>
            </a:r>
          </a:p>
          <a:p>
            <a:pPr marL="342900" indent="-342900">
              <a:buFont typeface="Arial" panose="020B0604020202020204" pitchFamily="34" charset="0"/>
              <a:buChar char="•"/>
            </a:pPr>
            <a:r>
              <a:rPr lang="es-ES" sz="2000" dirty="0" smtClean="0">
                <a:solidFill>
                  <a:srgbClr val="002060"/>
                </a:solidFill>
                <a:latin typeface="Arial Narrow" panose="020B0606020202030204" pitchFamily="34" charset="0"/>
              </a:rPr>
              <a:t>Dificultad </a:t>
            </a:r>
            <a:r>
              <a:rPr lang="es-ES" sz="2000" dirty="0">
                <a:solidFill>
                  <a:srgbClr val="002060"/>
                </a:solidFill>
                <a:latin typeface="Arial Narrow" panose="020B0606020202030204" pitchFamily="34" charset="0"/>
              </a:rPr>
              <a:t>para mantener el equilibrio y la estabilidad de la estructura de organización.</a:t>
            </a:r>
            <a:endParaRPr lang="en-US" sz="2400" dirty="0">
              <a:solidFill>
                <a:srgbClr val="002060"/>
              </a:solidFill>
              <a:latin typeface="Arial Narrow" panose="020B0606020202030204" pitchFamily="34" charset="0"/>
            </a:endParaRPr>
          </a:p>
        </p:txBody>
      </p:sp>
      <p:sp>
        <p:nvSpPr>
          <p:cNvPr id="5" name="TextBox 4"/>
          <p:cNvSpPr txBox="1"/>
          <p:nvPr/>
        </p:nvSpPr>
        <p:spPr>
          <a:xfrm>
            <a:off x="1014413" y="2669619"/>
            <a:ext cx="2000250" cy="369332"/>
          </a:xfrm>
          <a:prstGeom prst="rect">
            <a:avLst/>
          </a:prstGeom>
          <a:noFill/>
        </p:spPr>
        <p:txBody>
          <a:bodyPr wrap="square" rtlCol="0">
            <a:spAutoFit/>
          </a:bodyPr>
          <a:lstStyle/>
          <a:p>
            <a:pPr algn="ctr"/>
            <a:r>
              <a:rPr lang="x-none" b="1" dirty="0" smtClean="0">
                <a:solidFill>
                  <a:prstClr val="black"/>
                </a:solidFill>
                <a:latin typeface="Arial Narrow" panose="020B0606020202030204" pitchFamily="34" charset="0"/>
              </a:rPr>
              <a:t>VENTAJAS</a:t>
            </a:r>
            <a:endParaRPr lang="en-US" b="1" dirty="0">
              <a:solidFill>
                <a:prstClr val="black"/>
              </a:solidFill>
              <a:latin typeface="Arial Narrow" panose="020B0606020202030204" pitchFamily="34" charset="0"/>
            </a:endParaRPr>
          </a:p>
        </p:txBody>
      </p:sp>
      <p:sp>
        <p:nvSpPr>
          <p:cNvPr id="6" name="TextBox 5"/>
          <p:cNvSpPr txBox="1"/>
          <p:nvPr/>
        </p:nvSpPr>
        <p:spPr>
          <a:xfrm>
            <a:off x="5279231" y="2669619"/>
            <a:ext cx="2000250" cy="369332"/>
          </a:xfrm>
          <a:prstGeom prst="rect">
            <a:avLst/>
          </a:prstGeom>
          <a:noFill/>
        </p:spPr>
        <p:txBody>
          <a:bodyPr wrap="square" rtlCol="0">
            <a:spAutoFit/>
          </a:bodyPr>
          <a:lstStyle/>
          <a:p>
            <a:pPr algn="ctr"/>
            <a:r>
              <a:rPr lang="x-none" b="1" dirty="0" smtClean="0">
                <a:solidFill>
                  <a:prstClr val="black"/>
                </a:solidFill>
                <a:latin typeface="Arial Narrow" panose="020B0606020202030204" pitchFamily="34" charset="0"/>
              </a:rPr>
              <a:t>DESVENTAJAS</a:t>
            </a:r>
            <a:endParaRPr lang="en-US"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164343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238" y="1446251"/>
            <a:ext cx="7815262"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dirty="0" smtClean="0">
                <a:solidFill>
                  <a:srgbClr val="002060"/>
                </a:solidFill>
                <a:latin typeface="Arial Narrow" panose="020B0606020202030204" pitchFamily="34" charset="0"/>
              </a:rPr>
              <a:t>Son </a:t>
            </a:r>
            <a:r>
              <a:rPr lang="es-ES" sz="2400" dirty="0">
                <a:solidFill>
                  <a:srgbClr val="002060"/>
                </a:solidFill>
                <a:latin typeface="Arial Narrow" panose="020B0606020202030204" pitchFamily="34" charset="0"/>
              </a:rPr>
              <a:t>organismos temporales —en tanto cumplen </a:t>
            </a:r>
            <a:r>
              <a:rPr lang="es-ES" sz="2400" dirty="0" smtClean="0">
                <a:solidFill>
                  <a:srgbClr val="002060"/>
                </a:solidFill>
                <a:latin typeface="Arial Narrow" panose="020B0606020202030204" pitchFamily="34" charset="0"/>
              </a:rPr>
              <a:t>su misión</a:t>
            </a:r>
            <a:r>
              <a:rPr lang="es-ES" sz="2400" dirty="0">
                <a:solidFill>
                  <a:srgbClr val="002060"/>
                </a:solidFill>
                <a:latin typeface="Arial Narrow" panose="020B0606020202030204" pitchFamily="34" charset="0"/>
              </a:rPr>
              <a:t>—, pueden o no tomar decisiones, además de que tienen un objetivo definido y metas específicas por lograr.</a:t>
            </a:r>
          </a:p>
          <a:p>
            <a:pPr algn="just"/>
            <a:r>
              <a:rPr lang="es-ES" sz="2400" dirty="0">
                <a:solidFill>
                  <a:srgbClr val="002060"/>
                </a:solidFill>
                <a:latin typeface="Arial Narrow" panose="020B0606020202030204" pitchFamily="34" charset="0"/>
              </a:rPr>
              <a:t>Los comités son considerados como una excelente forma para la estructura de organización. Los comités no pueden ser, por sí solos, una organización formal. La </a:t>
            </a:r>
            <a:r>
              <a:rPr lang="es-ES" sz="2400" dirty="0" smtClean="0">
                <a:solidFill>
                  <a:srgbClr val="002060"/>
                </a:solidFill>
                <a:latin typeface="Arial Narrow" panose="020B0606020202030204" pitchFamily="34" charset="0"/>
              </a:rPr>
              <a:t>estructura formal </a:t>
            </a:r>
            <a:r>
              <a:rPr lang="es-ES" sz="2400" dirty="0">
                <a:solidFill>
                  <a:srgbClr val="002060"/>
                </a:solidFill>
                <a:latin typeface="Arial Narrow" panose="020B0606020202030204" pitchFamily="34" charset="0"/>
              </a:rPr>
              <a:t>de la organización en sus diversas formas se representa mediante organigramas.</a:t>
            </a:r>
            <a:endParaRPr lang="en-US" sz="2400" dirty="0">
              <a:solidFill>
                <a:srgbClr val="002060"/>
              </a:solidFill>
              <a:latin typeface="Arial Narrow" panose="020B0606020202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805" y="4400550"/>
            <a:ext cx="3468044" cy="2262187"/>
          </a:xfrm>
          <a:prstGeom prst="rect">
            <a:avLst/>
          </a:prstGeom>
        </p:spPr>
      </p:pic>
    </p:spTree>
    <p:extLst>
      <p:ext uri="{BB962C8B-B14F-4D97-AF65-F5344CB8AC3E}">
        <p14:creationId xmlns:p14="http://schemas.microsoft.com/office/powerpoint/2010/main" val="2904052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374" y="1811739"/>
            <a:ext cx="7861110" cy="707886"/>
          </a:xfrm>
          <a:prstGeom prst="rect">
            <a:avLst/>
          </a:prstGeom>
          <a:noFill/>
        </p:spPr>
        <p:txBody>
          <a:bodyPr wrap="square" rtlCol="0">
            <a:spAutoFit/>
          </a:bodyPr>
          <a:lstStyle/>
          <a:p>
            <a:pPr algn="ctr"/>
            <a:r>
              <a:rPr lang="es-ES" sz="4000" dirty="0" smtClean="0">
                <a:solidFill>
                  <a:srgbClr val="002060"/>
                </a:solidFill>
                <a:latin typeface="Brush Script MT" panose="03060802040406070304" pitchFamily="66" charset="0"/>
              </a:rPr>
              <a:t>¿Qué son los organigramas?</a:t>
            </a:r>
            <a:endParaRPr lang="en-US" sz="4000" dirty="0">
              <a:solidFill>
                <a:srgbClr val="002060"/>
              </a:solidFill>
              <a:latin typeface="Brush Script MT" panose="03060802040406070304" pitchFamily="66" charset="0"/>
            </a:endParaRPr>
          </a:p>
        </p:txBody>
      </p:sp>
      <p:pic>
        <p:nvPicPr>
          <p:cNvPr id="3" name="Picture 2"/>
          <p:cNvPicPr>
            <a:picLocks noChangeAspect="1"/>
          </p:cNvPicPr>
          <p:nvPr/>
        </p:nvPicPr>
        <p:blipFill>
          <a:blip r:embed="rId2"/>
          <a:stretch>
            <a:fillRect/>
          </a:stretch>
        </p:blipFill>
        <p:spPr>
          <a:xfrm>
            <a:off x="5314951" y="3604249"/>
            <a:ext cx="3552824" cy="2739400"/>
          </a:xfrm>
          <a:prstGeom prst="rect">
            <a:avLst/>
          </a:prstGeom>
        </p:spPr>
      </p:pic>
    </p:spTree>
    <p:extLst>
      <p:ext uri="{BB962C8B-B14F-4D97-AF65-F5344CB8AC3E}">
        <p14:creationId xmlns:p14="http://schemas.microsoft.com/office/powerpoint/2010/main" val="3977601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1649" y="348348"/>
            <a:ext cx="6015037" cy="954107"/>
          </a:xfrm>
          <a:prstGeom prst="rect">
            <a:avLst/>
          </a:prstGeom>
        </p:spPr>
        <p:txBody>
          <a:bodyPr wrap="square">
            <a:spAutoFit/>
          </a:bodyPr>
          <a:lstStyle/>
          <a:p>
            <a:r>
              <a:rPr lang="en-US" sz="2800" b="1" dirty="0" smtClean="0">
                <a:solidFill>
                  <a:srgbClr val="002060"/>
                </a:solidFill>
                <a:latin typeface="Arial Narrow" panose="020B0606020202030204" pitchFamily="34" charset="0"/>
              </a:rPr>
              <a:t>INSTRUMENTOS DE LA ORGANIZACIÓN </a:t>
            </a:r>
            <a:br>
              <a:rPr lang="en-US" sz="2800" b="1" dirty="0" smtClean="0">
                <a:solidFill>
                  <a:srgbClr val="002060"/>
                </a:solidFill>
                <a:latin typeface="Arial Narrow" panose="020B0606020202030204" pitchFamily="34" charset="0"/>
              </a:rPr>
            </a:br>
            <a:endParaRPr lang="en-US" sz="2800" b="1" dirty="0">
              <a:solidFill>
                <a:srgbClr val="002060"/>
              </a:solidFill>
              <a:latin typeface="Arial Narrow" panose="020B0606020202030204" pitchFamily="34" charset="0"/>
            </a:endParaRPr>
          </a:p>
        </p:txBody>
      </p:sp>
      <p:sp>
        <p:nvSpPr>
          <p:cNvPr id="3" name="Rectangle 2"/>
          <p:cNvSpPr/>
          <p:nvPr/>
        </p:nvSpPr>
        <p:spPr>
          <a:xfrm>
            <a:off x="900113" y="1331595"/>
            <a:ext cx="4572000" cy="830997"/>
          </a:xfrm>
          <a:prstGeom prst="rect">
            <a:avLst/>
          </a:prstGeom>
        </p:spPr>
        <p:txBody>
          <a:bodyPr>
            <a:spAutoFit/>
          </a:bodyPr>
          <a:lstStyle/>
          <a:p>
            <a:r>
              <a:rPr lang="en-US" sz="2400" dirty="0" err="1">
                <a:solidFill>
                  <a:srgbClr val="002060"/>
                </a:solidFill>
                <a:latin typeface="Arial Narrow" panose="020B0606020202030204" pitchFamily="34" charset="0"/>
              </a:rPr>
              <a:t>Organigramas</a:t>
            </a:r>
            <a:r>
              <a:rPr lang="en-US" sz="2400" dirty="0">
                <a:solidFill>
                  <a:srgbClr val="002060"/>
                </a:solidFill>
                <a:latin typeface="Arial Narrow" panose="020B0606020202030204" pitchFamily="34" charset="0"/>
              </a:rPr>
              <a:t> </a:t>
            </a:r>
            <a:br>
              <a:rPr lang="en-US" sz="2400" dirty="0">
                <a:solidFill>
                  <a:srgbClr val="002060"/>
                </a:solidFill>
                <a:latin typeface="Arial Narrow" panose="020B0606020202030204" pitchFamily="34" charset="0"/>
              </a:rPr>
            </a:br>
            <a:endParaRPr lang="en-US" sz="2400" dirty="0">
              <a:solidFill>
                <a:srgbClr val="002060"/>
              </a:solidFill>
              <a:latin typeface="Arial Narrow" panose="020B0606020202030204" pitchFamily="34" charset="0"/>
            </a:endParaRPr>
          </a:p>
        </p:txBody>
      </p:sp>
      <p:sp>
        <p:nvSpPr>
          <p:cNvPr id="4" name="Rectangle 3"/>
          <p:cNvSpPr/>
          <p:nvPr/>
        </p:nvSpPr>
        <p:spPr>
          <a:xfrm>
            <a:off x="2493167" y="2221585"/>
            <a:ext cx="4572000" cy="830997"/>
          </a:xfrm>
          <a:prstGeom prst="rect">
            <a:avLst/>
          </a:prstGeom>
        </p:spPr>
        <p:txBody>
          <a:bodyPr>
            <a:spAutoFit/>
          </a:bodyPr>
          <a:lstStyle/>
          <a:p>
            <a:r>
              <a:rPr lang="en-US" sz="2400" dirty="0" err="1" smtClean="0">
                <a:solidFill>
                  <a:srgbClr val="002060"/>
                </a:solidFill>
                <a:latin typeface="Arial Narrow" panose="020B0606020202030204" pitchFamily="34" charset="0"/>
              </a:rPr>
              <a:t>Normas</a:t>
            </a:r>
            <a:r>
              <a:rPr lang="en-US" sz="2400" dirty="0" smtClean="0">
                <a:solidFill>
                  <a:srgbClr val="002060"/>
                </a:solidFill>
                <a:latin typeface="Arial Narrow" panose="020B0606020202030204" pitchFamily="34" charset="0"/>
              </a:rPr>
              <a:t> </a:t>
            </a:r>
            <a:r>
              <a:rPr lang="en-US" sz="2400" dirty="0">
                <a:solidFill>
                  <a:srgbClr val="002060"/>
                </a:solidFill>
                <a:latin typeface="Arial Narrow" panose="020B0606020202030204" pitchFamily="34" charset="0"/>
              </a:rPr>
              <a:t/>
            </a:r>
            <a:br>
              <a:rPr lang="en-US" sz="2400" dirty="0">
                <a:solidFill>
                  <a:srgbClr val="002060"/>
                </a:solidFill>
                <a:latin typeface="Arial Narrow" panose="020B0606020202030204" pitchFamily="34" charset="0"/>
              </a:rPr>
            </a:br>
            <a:endParaRPr lang="en-US" sz="2400" dirty="0">
              <a:solidFill>
                <a:srgbClr val="002060"/>
              </a:solidFill>
              <a:latin typeface="Arial Narrow" panose="020B0606020202030204" pitchFamily="34" charset="0"/>
            </a:endParaRPr>
          </a:p>
        </p:txBody>
      </p:sp>
      <p:sp>
        <p:nvSpPr>
          <p:cNvPr id="5" name="Rectangle 4"/>
          <p:cNvSpPr/>
          <p:nvPr/>
        </p:nvSpPr>
        <p:spPr>
          <a:xfrm>
            <a:off x="4100509" y="1724245"/>
            <a:ext cx="4572000" cy="830997"/>
          </a:xfrm>
          <a:prstGeom prst="rect">
            <a:avLst/>
          </a:prstGeom>
        </p:spPr>
        <p:txBody>
          <a:bodyPr>
            <a:spAutoFit/>
          </a:bodyPr>
          <a:lstStyle/>
          <a:p>
            <a:r>
              <a:rPr lang="en-US" sz="2400" dirty="0" err="1" smtClean="0">
                <a:solidFill>
                  <a:srgbClr val="002060"/>
                </a:solidFill>
                <a:latin typeface="Arial Narrow" panose="020B0606020202030204" pitchFamily="34" charset="0"/>
              </a:rPr>
              <a:t>Reglas</a:t>
            </a:r>
            <a:r>
              <a:rPr lang="en-US" sz="2400" dirty="0" smtClean="0">
                <a:solidFill>
                  <a:srgbClr val="002060"/>
                </a:solidFill>
                <a:latin typeface="Arial Narrow" panose="020B0606020202030204" pitchFamily="34" charset="0"/>
              </a:rPr>
              <a:t> </a:t>
            </a:r>
            <a:r>
              <a:rPr lang="en-US" sz="2400" dirty="0">
                <a:solidFill>
                  <a:srgbClr val="002060"/>
                </a:solidFill>
                <a:latin typeface="Arial Narrow" panose="020B0606020202030204" pitchFamily="34" charset="0"/>
              </a:rPr>
              <a:t/>
            </a:r>
            <a:br>
              <a:rPr lang="en-US" sz="2400" dirty="0">
                <a:solidFill>
                  <a:srgbClr val="002060"/>
                </a:solidFill>
                <a:latin typeface="Arial Narrow" panose="020B0606020202030204" pitchFamily="34" charset="0"/>
              </a:rPr>
            </a:br>
            <a:endParaRPr lang="en-US" sz="2400" dirty="0">
              <a:solidFill>
                <a:srgbClr val="002060"/>
              </a:solidFill>
              <a:latin typeface="Arial Narrow" panose="020B0606020202030204" pitchFamily="34" charset="0"/>
            </a:endParaRPr>
          </a:p>
        </p:txBody>
      </p:sp>
      <p:sp>
        <p:nvSpPr>
          <p:cNvPr id="6" name="Rectangle 5"/>
          <p:cNvSpPr/>
          <p:nvPr/>
        </p:nvSpPr>
        <p:spPr>
          <a:xfrm>
            <a:off x="6253163" y="1390588"/>
            <a:ext cx="4572000" cy="830997"/>
          </a:xfrm>
          <a:prstGeom prst="rect">
            <a:avLst/>
          </a:prstGeom>
        </p:spPr>
        <p:txBody>
          <a:bodyPr>
            <a:spAutoFit/>
          </a:bodyPr>
          <a:lstStyle/>
          <a:p>
            <a:r>
              <a:rPr lang="en-US" sz="2400" dirty="0" err="1">
                <a:solidFill>
                  <a:srgbClr val="002060"/>
                </a:solidFill>
                <a:latin typeface="Arial Narrow" panose="020B0606020202030204" pitchFamily="34" charset="0"/>
              </a:rPr>
              <a:t>M</a:t>
            </a:r>
            <a:r>
              <a:rPr lang="en-US" sz="2400" dirty="0" err="1" smtClean="0">
                <a:solidFill>
                  <a:srgbClr val="002060"/>
                </a:solidFill>
                <a:latin typeface="Arial Narrow" panose="020B0606020202030204" pitchFamily="34" charset="0"/>
              </a:rPr>
              <a:t>anuales</a:t>
            </a:r>
            <a:r>
              <a:rPr lang="en-US" sz="2400" dirty="0" smtClean="0">
                <a:solidFill>
                  <a:srgbClr val="002060"/>
                </a:solidFill>
                <a:latin typeface="Arial Narrow" panose="020B0606020202030204" pitchFamily="34" charset="0"/>
              </a:rPr>
              <a:t> </a:t>
            </a:r>
            <a:r>
              <a:rPr lang="en-US" sz="2400" dirty="0">
                <a:solidFill>
                  <a:srgbClr val="002060"/>
                </a:solidFill>
                <a:latin typeface="Arial Narrow" panose="020B0606020202030204" pitchFamily="34" charset="0"/>
              </a:rPr>
              <a:t/>
            </a:r>
            <a:br>
              <a:rPr lang="en-US" sz="2400" dirty="0">
                <a:solidFill>
                  <a:srgbClr val="002060"/>
                </a:solidFill>
                <a:latin typeface="Arial Narrow" panose="020B0606020202030204" pitchFamily="34" charset="0"/>
              </a:rPr>
            </a:br>
            <a:endParaRPr lang="en-US" sz="2400" dirty="0">
              <a:solidFill>
                <a:srgbClr val="002060"/>
              </a:solidFill>
              <a:latin typeface="Arial Narrow" panose="020B0606020202030204" pitchFamily="34" charset="0"/>
            </a:endParaRPr>
          </a:p>
        </p:txBody>
      </p:sp>
      <p:sp>
        <p:nvSpPr>
          <p:cNvPr id="7" name="Rectangle 6"/>
          <p:cNvSpPr/>
          <p:nvPr/>
        </p:nvSpPr>
        <p:spPr>
          <a:xfrm>
            <a:off x="900113" y="3216266"/>
            <a:ext cx="4572000" cy="461665"/>
          </a:xfrm>
          <a:prstGeom prst="rect">
            <a:avLst/>
          </a:prstGeom>
        </p:spPr>
        <p:txBody>
          <a:bodyPr>
            <a:spAutoFit/>
          </a:bodyPr>
          <a:lstStyle/>
          <a:p>
            <a:r>
              <a:rPr lang="en-US" sz="2400" dirty="0" err="1" smtClean="0">
                <a:solidFill>
                  <a:srgbClr val="002060"/>
                </a:solidFill>
                <a:latin typeface="Arial Narrow" panose="020B0606020202030204" pitchFamily="34" charset="0"/>
              </a:rPr>
              <a:t>Análisis</a:t>
            </a:r>
            <a:r>
              <a:rPr lang="en-US" sz="2400" dirty="0" smtClean="0">
                <a:solidFill>
                  <a:srgbClr val="002060"/>
                </a:solidFill>
                <a:latin typeface="Arial Narrow" panose="020B0606020202030204" pitchFamily="34" charset="0"/>
              </a:rPr>
              <a:t> de </a:t>
            </a:r>
            <a:r>
              <a:rPr lang="en-US" sz="2400" dirty="0" err="1" smtClean="0">
                <a:solidFill>
                  <a:srgbClr val="002060"/>
                </a:solidFill>
                <a:latin typeface="Arial Narrow" panose="020B0606020202030204" pitchFamily="34" charset="0"/>
              </a:rPr>
              <a:t>puestos</a:t>
            </a:r>
            <a:r>
              <a:rPr lang="en-US" sz="2400" dirty="0" smtClean="0">
                <a:solidFill>
                  <a:srgbClr val="002060"/>
                </a:solidFill>
                <a:latin typeface="Arial Narrow" panose="020B0606020202030204" pitchFamily="34" charset="0"/>
              </a:rPr>
              <a:t> de </a:t>
            </a:r>
            <a:r>
              <a:rPr lang="en-US" sz="2400" dirty="0" err="1" smtClean="0">
                <a:solidFill>
                  <a:srgbClr val="002060"/>
                </a:solidFill>
                <a:latin typeface="Arial Narrow" panose="020B0606020202030204" pitchFamily="34" charset="0"/>
              </a:rPr>
              <a:t>trabajos</a:t>
            </a:r>
            <a:endParaRPr lang="en-US" sz="2400" dirty="0">
              <a:solidFill>
                <a:srgbClr val="002060"/>
              </a:solidFill>
              <a:latin typeface="Arial Narrow" panose="020B0606020202030204" pitchFamily="34" charset="0"/>
            </a:endParaRPr>
          </a:p>
        </p:txBody>
      </p:sp>
      <p:sp>
        <p:nvSpPr>
          <p:cNvPr id="8" name="Rectangle 7"/>
          <p:cNvSpPr/>
          <p:nvPr/>
        </p:nvSpPr>
        <p:spPr>
          <a:xfrm>
            <a:off x="4895851" y="3841615"/>
            <a:ext cx="4572000" cy="461665"/>
          </a:xfrm>
          <a:prstGeom prst="rect">
            <a:avLst/>
          </a:prstGeom>
        </p:spPr>
        <p:txBody>
          <a:bodyPr>
            <a:spAutoFit/>
          </a:bodyPr>
          <a:lstStyle/>
          <a:p>
            <a:r>
              <a:rPr lang="en-US" sz="2400" dirty="0" err="1" smtClean="0">
                <a:solidFill>
                  <a:srgbClr val="002060"/>
                </a:solidFill>
                <a:latin typeface="Arial Narrow" panose="020B0606020202030204" pitchFamily="34" charset="0"/>
              </a:rPr>
              <a:t>Descripción</a:t>
            </a:r>
            <a:r>
              <a:rPr lang="en-US" sz="2400" dirty="0" smtClean="0">
                <a:solidFill>
                  <a:srgbClr val="002060"/>
                </a:solidFill>
                <a:latin typeface="Arial Narrow" panose="020B0606020202030204" pitchFamily="34" charset="0"/>
              </a:rPr>
              <a:t> de </a:t>
            </a:r>
            <a:r>
              <a:rPr lang="en-US" sz="2400" dirty="0" err="1" smtClean="0">
                <a:solidFill>
                  <a:srgbClr val="002060"/>
                </a:solidFill>
                <a:latin typeface="Arial Narrow" panose="020B0606020202030204" pitchFamily="34" charset="0"/>
              </a:rPr>
              <a:t>puestos</a:t>
            </a:r>
            <a:r>
              <a:rPr lang="en-US" sz="2400" dirty="0" smtClean="0">
                <a:solidFill>
                  <a:srgbClr val="002060"/>
                </a:solidFill>
                <a:latin typeface="Arial Narrow" panose="020B0606020202030204" pitchFamily="34" charset="0"/>
              </a:rPr>
              <a:t> de </a:t>
            </a:r>
            <a:r>
              <a:rPr lang="en-US" sz="2400" dirty="0" err="1" smtClean="0">
                <a:solidFill>
                  <a:srgbClr val="002060"/>
                </a:solidFill>
                <a:latin typeface="Arial Narrow" panose="020B0606020202030204" pitchFamily="34" charset="0"/>
              </a:rPr>
              <a:t>trabajos</a:t>
            </a:r>
            <a:endParaRPr lang="en-US" sz="2400" dirty="0">
              <a:solidFill>
                <a:srgbClr val="002060"/>
              </a:solidFill>
              <a:latin typeface="Arial Narrow" panose="020B0606020202030204" pitchFamily="34" charset="0"/>
            </a:endParaRPr>
          </a:p>
        </p:txBody>
      </p:sp>
      <p:sp>
        <p:nvSpPr>
          <p:cNvPr id="9" name="Rectangle 8"/>
          <p:cNvSpPr/>
          <p:nvPr/>
        </p:nvSpPr>
        <p:spPr>
          <a:xfrm>
            <a:off x="900113" y="4630648"/>
            <a:ext cx="4572000" cy="461665"/>
          </a:xfrm>
          <a:prstGeom prst="rect">
            <a:avLst/>
          </a:prstGeom>
        </p:spPr>
        <p:txBody>
          <a:bodyPr>
            <a:spAutoFit/>
          </a:bodyPr>
          <a:lstStyle/>
          <a:p>
            <a:r>
              <a:rPr lang="en-US" sz="2400" dirty="0" err="1" smtClean="0">
                <a:solidFill>
                  <a:srgbClr val="002060"/>
                </a:solidFill>
                <a:latin typeface="Arial Narrow" panose="020B0606020202030204" pitchFamily="34" charset="0"/>
              </a:rPr>
              <a:t>Valuación</a:t>
            </a:r>
            <a:r>
              <a:rPr lang="en-US" sz="2400" dirty="0" smtClean="0">
                <a:solidFill>
                  <a:srgbClr val="002060"/>
                </a:solidFill>
                <a:latin typeface="Arial Narrow" panose="020B0606020202030204" pitchFamily="34" charset="0"/>
              </a:rPr>
              <a:t> de </a:t>
            </a:r>
            <a:r>
              <a:rPr lang="en-US" sz="2400" dirty="0" err="1" smtClean="0">
                <a:solidFill>
                  <a:srgbClr val="002060"/>
                </a:solidFill>
                <a:latin typeface="Arial Narrow" panose="020B0606020202030204" pitchFamily="34" charset="0"/>
              </a:rPr>
              <a:t>puestos</a:t>
            </a:r>
            <a:r>
              <a:rPr lang="en-US" sz="2400" dirty="0" smtClean="0">
                <a:solidFill>
                  <a:srgbClr val="002060"/>
                </a:solidFill>
                <a:latin typeface="Arial Narrow" panose="020B0606020202030204" pitchFamily="34" charset="0"/>
              </a:rPr>
              <a:t> de </a:t>
            </a:r>
            <a:r>
              <a:rPr lang="en-US" sz="2400" dirty="0" err="1" smtClean="0">
                <a:solidFill>
                  <a:srgbClr val="002060"/>
                </a:solidFill>
                <a:latin typeface="Arial Narrow" panose="020B0606020202030204" pitchFamily="34" charset="0"/>
              </a:rPr>
              <a:t>trabajos</a:t>
            </a:r>
            <a:endParaRPr lang="en-US"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24482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2900" y="341927"/>
            <a:ext cx="8515349" cy="2407071"/>
            <a:chOff x="342900" y="341927"/>
            <a:chExt cx="8515349" cy="2407071"/>
          </a:xfrm>
        </p:grpSpPr>
        <p:sp>
          <p:nvSpPr>
            <p:cNvPr id="3" name="Rectangle 2"/>
            <p:cNvSpPr/>
            <p:nvPr/>
          </p:nvSpPr>
          <p:spPr>
            <a:xfrm>
              <a:off x="342900" y="750385"/>
              <a:ext cx="5086350" cy="830997"/>
            </a:xfrm>
            <a:prstGeom prst="rect">
              <a:avLst/>
            </a:prstGeom>
          </p:spPr>
          <p:txBody>
            <a:bodyPr wrap="square">
              <a:spAutoFit/>
            </a:bodyPr>
            <a:lstStyle/>
            <a:p>
              <a:r>
                <a:rPr lang="en-US" sz="2400" dirty="0" smtClean="0">
                  <a:solidFill>
                    <a:srgbClr val="002060"/>
                  </a:solidFill>
                  <a:latin typeface="Arial Narrow" panose="020B0606020202030204" pitchFamily="34" charset="0"/>
                </a:rPr>
                <a:t>ORGANIGRAMAS </a:t>
              </a:r>
              <a:br>
                <a:rPr lang="en-US" sz="2400" dirty="0" smtClean="0">
                  <a:solidFill>
                    <a:srgbClr val="002060"/>
                  </a:solidFill>
                  <a:latin typeface="Arial Narrow" panose="020B0606020202030204" pitchFamily="34" charset="0"/>
                </a:rPr>
              </a:br>
              <a:endParaRPr lang="en-US" sz="2400" dirty="0">
                <a:solidFill>
                  <a:srgbClr val="002060"/>
                </a:solidFill>
                <a:latin typeface="Arial Narrow" panose="020B0606020202030204" pitchFamily="34" charset="0"/>
              </a:endParaRPr>
            </a:p>
          </p:txBody>
        </p:sp>
        <p:sp>
          <p:nvSpPr>
            <p:cNvPr id="4" name="Rectangle 3"/>
            <p:cNvSpPr/>
            <p:nvPr/>
          </p:nvSpPr>
          <p:spPr>
            <a:xfrm>
              <a:off x="3057524" y="440674"/>
              <a:ext cx="5800725" cy="2308324"/>
            </a:xfrm>
            <a:prstGeom prst="rect">
              <a:avLst/>
            </a:prstGeom>
          </p:spPr>
          <p:txBody>
            <a:bodyPr wrap="square">
              <a:spAutoFit/>
            </a:bodyPr>
            <a:lstStyle/>
            <a:p>
              <a:pPr algn="just"/>
              <a:r>
                <a:rPr lang="es-ES" dirty="0" smtClean="0">
                  <a:solidFill>
                    <a:srgbClr val="002060"/>
                  </a:solidFill>
                  <a:latin typeface="Arial Narrow" panose="020B0606020202030204" pitchFamily="34" charset="0"/>
                </a:rPr>
                <a:t>“</a:t>
              </a:r>
              <a:r>
                <a:rPr lang="es-ES" dirty="0">
                  <a:solidFill>
                    <a:srgbClr val="002060"/>
                  </a:solidFill>
                  <a:latin typeface="Arial Narrow" panose="020B0606020202030204" pitchFamily="34" charset="0"/>
                </a:rPr>
                <a:t>la representación gráfica de la estructura de organización interna</a:t>
              </a:r>
              <a:r>
                <a:rPr lang="es-ES" dirty="0" smtClean="0">
                  <a:solidFill>
                    <a:srgbClr val="002060"/>
                  </a:solidFill>
                  <a:latin typeface="Arial Narrow" panose="020B0606020202030204" pitchFamily="34" charset="0"/>
                </a:rPr>
                <a:t>”, también </a:t>
              </a:r>
              <a:r>
                <a:rPr lang="es-ES" dirty="0">
                  <a:solidFill>
                    <a:srgbClr val="002060"/>
                  </a:solidFill>
                  <a:latin typeface="Arial Narrow" panose="020B0606020202030204" pitchFamily="34" charset="0"/>
                </a:rPr>
                <a:t>se les conoce como “cartas”, “gráficas” </a:t>
              </a:r>
              <a:r>
                <a:rPr lang="es-ES" dirty="0" smtClean="0">
                  <a:solidFill>
                    <a:srgbClr val="002060"/>
                  </a:solidFill>
                  <a:latin typeface="Arial Narrow" panose="020B0606020202030204" pitchFamily="34" charset="0"/>
                </a:rPr>
                <a:t>o “cuadros </a:t>
              </a:r>
              <a:r>
                <a:rPr lang="es-ES" dirty="0">
                  <a:solidFill>
                    <a:srgbClr val="002060"/>
                  </a:solidFill>
                  <a:latin typeface="Arial Narrow" panose="020B0606020202030204" pitchFamily="34" charset="0"/>
                </a:rPr>
                <a:t>de organización</a:t>
              </a:r>
              <a:r>
                <a:rPr lang="es-ES" dirty="0" smtClean="0">
                  <a:solidFill>
                    <a:srgbClr val="002060"/>
                  </a:solidFill>
                  <a:latin typeface="Arial Narrow" panose="020B0606020202030204" pitchFamily="34" charset="0"/>
                </a:rPr>
                <a:t>”. </a:t>
              </a:r>
              <a:r>
                <a:rPr lang="es-ES" dirty="0">
                  <a:solidFill>
                    <a:srgbClr val="002060"/>
                  </a:solidFill>
                  <a:latin typeface="Arial Narrow" panose="020B0606020202030204" pitchFamily="34" charset="0"/>
                </a:rPr>
                <a:t>Su función es establecer los niveles jerárquicos, con sus correspondientes líneas de autoridad y responsabilidad, delimitar funciones, relaciones y coordinación entre los diversos puestos.</a:t>
              </a:r>
              <a:endParaRPr lang="es-ES" dirty="0" smtClean="0">
                <a:solidFill>
                  <a:srgbClr val="002060"/>
                </a:solidFill>
                <a:latin typeface="Arial Narrow" panose="020B0606020202030204" pitchFamily="34" charset="0"/>
              </a:endParaRPr>
            </a:p>
            <a:p>
              <a:pPr algn="just"/>
              <a:r>
                <a:rPr lang="es-ES" dirty="0" smtClean="0">
                  <a:solidFill>
                    <a:srgbClr val="002060"/>
                  </a:solidFill>
                  <a:latin typeface="Arial Narrow" panose="020B0606020202030204" pitchFamily="34" charset="0"/>
                </a:rPr>
                <a:t> </a:t>
              </a:r>
              <a:r>
                <a:rPr lang="es-ES" dirty="0">
                  <a:solidFill>
                    <a:srgbClr val="002060"/>
                  </a:solidFill>
                  <a:latin typeface="Arial Narrow" panose="020B0606020202030204" pitchFamily="34" charset="0"/>
                </a:rPr>
                <a:t/>
              </a:r>
              <a:br>
                <a:rPr lang="es-ES" dirty="0">
                  <a:solidFill>
                    <a:srgbClr val="002060"/>
                  </a:solidFill>
                  <a:latin typeface="Arial Narrow" panose="020B0606020202030204" pitchFamily="34" charset="0"/>
                </a:rPr>
              </a:br>
              <a:endParaRPr lang="en-US" dirty="0">
                <a:solidFill>
                  <a:srgbClr val="002060"/>
                </a:solidFill>
                <a:latin typeface="Arial Narrow" panose="020B0606020202030204" pitchFamily="34" charset="0"/>
              </a:endParaRPr>
            </a:p>
          </p:txBody>
        </p:sp>
        <p:sp>
          <p:nvSpPr>
            <p:cNvPr id="5" name="Right Arrow 4"/>
            <p:cNvSpPr/>
            <p:nvPr/>
          </p:nvSpPr>
          <p:spPr>
            <a:xfrm>
              <a:off x="2714625" y="341927"/>
              <a:ext cx="342899" cy="1140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642939" y="3277635"/>
            <a:ext cx="8043862" cy="3170099"/>
          </a:xfrm>
          <a:prstGeom prst="rect">
            <a:avLst/>
          </a:prstGeom>
        </p:spPr>
        <p:txBody>
          <a:bodyPr wrap="square">
            <a:spAutoFit/>
          </a:bodyPr>
          <a:lstStyle/>
          <a:p>
            <a:pPr algn="just"/>
            <a:r>
              <a:rPr lang="es-ES" sz="2000" dirty="0">
                <a:solidFill>
                  <a:srgbClr val="002060"/>
                </a:solidFill>
                <a:latin typeface="Arial Narrow" panose="020B0606020202030204" pitchFamily="34" charset="0"/>
              </a:rPr>
              <a:t>• Nivel estratégico. Es el nivel más alto de dirección, donde se toman decisiones, se establecen las políticas, las estrategias y los objetivos de la organización</a:t>
            </a:r>
            <a:r>
              <a:rPr lang="es-ES" sz="2000" dirty="0" smtClean="0">
                <a:solidFill>
                  <a:srgbClr val="002060"/>
                </a:solidFill>
                <a:latin typeface="Arial Narrow" panose="020B0606020202030204" pitchFamily="34" charset="0"/>
              </a:rPr>
              <a:t>.</a:t>
            </a:r>
          </a:p>
          <a:p>
            <a:pPr algn="just"/>
            <a:r>
              <a:rPr lang="es-ES" sz="2000" dirty="0">
                <a:solidFill>
                  <a:srgbClr val="002060"/>
                </a:solidFill>
                <a:latin typeface="Arial Narrow" panose="020B0606020202030204" pitchFamily="34" charset="0"/>
              </a:rPr>
              <a:t/>
            </a:r>
            <a:br>
              <a:rPr lang="es-ES" sz="2000" dirty="0">
                <a:solidFill>
                  <a:srgbClr val="002060"/>
                </a:solidFill>
                <a:latin typeface="Arial Narrow" panose="020B0606020202030204" pitchFamily="34" charset="0"/>
              </a:rPr>
            </a:br>
            <a:r>
              <a:rPr lang="es-ES" sz="2000" dirty="0">
                <a:solidFill>
                  <a:srgbClr val="002060"/>
                </a:solidFill>
                <a:latin typeface="Arial Narrow" panose="020B0606020202030204" pitchFamily="34" charset="0"/>
              </a:rPr>
              <a:t>• Nivel directivo intermedio. Dependiendo de la organización, el nivel directivo intermedio es el encargado de administrar las organizaciones</a:t>
            </a:r>
            <a:r>
              <a:rPr lang="es-ES" sz="2000" dirty="0" smtClean="0">
                <a:solidFill>
                  <a:srgbClr val="002060"/>
                </a:solidFill>
                <a:latin typeface="Arial Narrow" panose="020B0606020202030204" pitchFamily="34" charset="0"/>
              </a:rPr>
              <a:t>.</a:t>
            </a:r>
          </a:p>
          <a:p>
            <a:pPr algn="just"/>
            <a:r>
              <a:rPr lang="es-ES" sz="2000" dirty="0">
                <a:solidFill>
                  <a:srgbClr val="002060"/>
                </a:solidFill>
                <a:latin typeface="Arial Narrow" panose="020B0606020202030204" pitchFamily="34" charset="0"/>
              </a:rPr>
              <a:t/>
            </a:r>
            <a:br>
              <a:rPr lang="es-ES" sz="2000" dirty="0">
                <a:solidFill>
                  <a:srgbClr val="002060"/>
                </a:solidFill>
                <a:latin typeface="Arial Narrow" panose="020B0606020202030204" pitchFamily="34" charset="0"/>
              </a:rPr>
            </a:br>
            <a:r>
              <a:rPr lang="es-ES" sz="2000" dirty="0">
                <a:solidFill>
                  <a:srgbClr val="002060"/>
                </a:solidFill>
                <a:latin typeface="Arial Narrow" panose="020B0606020202030204" pitchFamily="34" charset="0"/>
              </a:rPr>
              <a:t>• Nivel operativo. Es el nivel encargado de la ejecución de las funciones y </a:t>
            </a:r>
            <a:r>
              <a:rPr lang="es-ES" sz="2000" dirty="0" smtClean="0">
                <a:solidFill>
                  <a:srgbClr val="002060"/>
                </a:solidFill>
                <a:latin typeface="Arial Narrow" panose="020B0606020202030204" pitchFamily="34" charset="0"/>
              </a:rPr>
              <a:t>actividades específicas </a:t>
            </a:r>
            <a:r>
              <a:rPr lang="es-ES" sz="2000" dirty="0">
                <a:solidFill>
                  <a:srgbClr val="002060"/>
                </a:solidFill>
                <a:latin typeface="Arial Narrow" panose="020B0606020202030204" pitchFamily="34" charset="0"/>
              </a:rPr>
              <a:t>de la empresa</a:t>
            </a:r>
            <a:r>
              <a:rPr lang="es-ES" sz="2000" dirty="0" smtClean="0">
                <a:solidFill>
                  <a:srgbClr val="002060"/>
                </a:solidFill>
                <a:latin typeface="Arial Narrow" panose="020B0606020202030204" pitchFamily="34" charset="0"/>
              </a:rPr>
              <a:t>.</a:t>
            </a:r>
          </a:p>
          <a:p>
            <a:pPr algn="just"/>
            <a:r>
              <a:rPr lang="es-ES" sz="2000" dirty="0" smtClean="0">
                <a:solidFill>
                  <a:srgbClr val="002060"/>
                </a:solidFill>
                <a:latin typeface="Arial Narrow" panose="020B0606020202030204" pitchFamily="34" charset="0"/>
              </a:rPr>
              <a:t> </a:t>
            </a:r>
            <a:r>
              <a:rPr lang="es-ES" sz="2000" dirty="0">
                <a:solidFill>
                  <a:srgbClr val="002060"/>
                </a:solidFill>
                <a:latin typeface="Arial Narrow" panose="020B0606020202030204" pitchFamily="34" charset="0"/>
              </a:rPr>
              <a:t/>
            </a:r>
            <a:br>
              <a:rPr lang="es-ES" sz="2000" dirty="0">
                <a:solidFill>
                  <a:srgbClr val="002060"/>
                </a:solidFill>
                <a:latin typeface="Arial Narrow" panose="020B0606020202030204" pitchFamily="34" charset="0"/>
              </a:rPr>
            </a:br>
            <a:endParaRPr lang="en-US" sz="2000" dirty="0">
              <a:solidFill>
                <a:srgbClr val="002060"/>
              </a:solidFill>
              <a:latin typeface="Arial Narrow" panose="020B0606020202030204" pitchFamily="34" charset="0"/>
            </a:endParaRPr>
          </a:p>
        </p:txBody>
      </p:sp>
      <p:sp>
        <p:nvSpPr>
          <p:cNvPr id="8" name="Rectangle 7"/>
          <p:cNvSpPr/>
          <p:nvPr/>
        </p:nvSpPr>
        <p:spPr>
          <a:xfrm>
            <a:off x="2057400" y="2754796"/>
            <a:ext cx="5829300" cy="707886"/>
          </a:xfrm>
          <a:prstGeom prst="rect">
            <a:avLst/>
          </a:prstGeom>
        </p:spPr>
        <p:txBody>
          <a:bodyPr wrap="square">
            <a:spAutoFit/>
          </a:bodyPr>
          <a:lstStyle/>
          <a:p>
            <a:r>
              <a:rPr lang="en-US" sz="2000" b="1" dirty="0" smtClean="0">
                <a:solidFill>
                  <a:srgbClr val="002060"/>
                </a:solidFill>
                <a:latin typeface="Arial Narrow" panose="020B0606020202030204" pitchFamily="34" charset="0"/>
              </a:rPr>
              <a:t>NIVELES DE ORGANIZACIÓN DE LOS ORGANIGRAMAS </a:t>
            </a:r>
            <a:br>
              <a:rPr lang="en-US" sz="2000" b="1" dirty="0" smtClean="0">
                <a:solidFill>
                  <a:srgbClr val="002060"/>
                </a:solidFill>
                <a:latin typeface="Arial Narrow" panose="020B0606020202030204" pitchFamily="34" charset="0"/>
              </a:rPr>
            </a:br>
            <a:endParaRPr lang="en-US" sz="20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093212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012" y="1400175"/>
            <a:ext cx="8224060" cy="4229099"/>
          </a:xfrm>
          <a:prstGeom prst="rect">
            <a:avLst/>
          </a:prstGeom>
        </p:spPr>
      </p:pic>
      <p:sp>
        <p:nvSpPr>
          <p:cNvPr id="3" name="Rectangle 2"/>
          <p:cNvSpPr/>
          <p:nvPr/>
        </p:nvSpPr>
        <p:spPr>
          <a:xfrm>
            <a:off x="1772392" y="692289"/>
            <a:ext cx="5829300" cy="707886"/>
          </a:xfrm>
          <a:prstGeom prst="rect">
            <a:avLst/>
          </a:prstGeom>
        </p:spPr>
        <p:txBody>
          <a:bodyPr wrap="square">
            <a:spAutoFit/>
          </a:bodyPr>
          <a:lstStyle/>
          <a:p>
            <a:r>
              <a:rPr lang="en-US" sz="2000" b="1" dirty="0" smtClean="0">
                <a:solidFill>
                  <a:srgbClr val="002060"/>
                </a:solidFill>
                <a:latin typeface="Arial Narrow" panose="020B0606020202030204" pitchFamily="34" charset="0"/>
              </a:rPr>
              <a:t>NIVELES DE ORGANIZACIÓN DE LOS ORGANIGRAMAS </a:t>
            </a:r>
            <a:br>
              <a:rPr lang="en-US" sz="2000" b="1" dirty="0" smtClean="0">
                <a:solidFill>
                  <a:srgbClr val="002060"/>
                </a:solidFill>
                <a:latin typeface="Arial Narrow" panose="020B0606020202030204" pitchFamily="34" charset="0"/>
              </a:rPr>
            </a:br>
            <a:endParaRPr lang="en-US" sz="20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487720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8714" y="442912"/>
            <a:ext cx="6700837" cy="461665"/>
          </a:xfrm>
          <a:prstGeom prst="rect">
            <a:avLst/>
          </a:prstGeom>
          <a:noFill/>
        </p:spPr>
        <p:txBody>
          <a:bodyPr wrap="square" rtlCol="0">
            <a:spAutoFit/>
          </a:bodyPr>
          <a:lstStyle/>
          <a:p>
            <a:pPr algn="ctr"/>
            <a:r>
              <a:rPr lang="x-none" sz="2400" b="1" dirty="0" smtClean="0">
                <a:solidFill>
                  <a:srgbClr val="002060"/>
                </a:solidFill>
                <a:latin typeface="Arial" panose="020B0604020202020204" pitchFamily="34" charset="0"/>
                <a:cs typeface="Arial" panose="020B0604020202020204" pitchFamily="34" charset="0"/>
              </a:rPr>
              <a:t>PREGUNTA DE CONTROL</a:t>
            </a:r>
            <a:endParaRPr lang="en-US" sz="2400" b="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614362" y="1458834"/>
            <a:ext cx="8143876" cy="2434641"/>
          </a:xfrm>
          <a:prstGeom prst="rect">
            <a:avLst/>
          </a:prstGeom>
        </p:spPr>
        <p:txBody>
          <a:bodyPr wrap="square">
            <a:spAutoFit/>
          </a:bodyPr>
          <a:lstStyle/>
          <a:p>
            <a:pPr algn="just">
              <a:lnSpc>
                <a:spcPct val="107000"/>
              </a:lnSpc>
              <a:spcAft>
                <a:spcPts val="0"/>
              </a:spcAft>
            </a:pP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No se realizan preguntas de control teniendo en cuenta que la clase anterior fue un seminario integrador que se realizó a través del psicodrama y además se realizó pregunta escrita. </a:t>
            </a:r>
            <a:r>
              <a:rPr lang="es-ES" sz="2400" u="sng"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En caso de existir estudiantes con ausencia la seminario o desaprobados se realiza pregunta escrita a estos estudiantes.</a:t>
            </a:r>
            <a:endParaRPr lang="en-US" sz="2400" u="sng"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66089" y="4643436"/>
            <a:ext cx="1815936" cy="1400175"/>
          </a:xfrm>
          <a:prstGeom prst="rect">
            <a:avLst/>
          </a:prstGeom>
        </p:spPr>
      </p:pic>
    </p:spTree>
    <p:extLst>
      <p:ext uri="{BB962C8B-B14F-4D97-AF65-F5344CB8AC3E}">
        <p14:creationId xmlns:p14="http://schemas.microsoft.com/office/powerpoint/2010/main" val="1173390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38" y="385763"/>
            <a:ext cx="7800975" cy="830997"/>
          </a:xfrm>
          <a:prstGeom prst="rect">
            <a:avLst/>
          </a:prstGeom>
          <a:noFill/>
        </p:spPr>
        <p:txBody>
          <a:bodyPr wrap="square" rtlCol="0">
            <a:spAutoFit/>
          </a:bodyPr>
          <a:lstStyle/>
          <a:p>
            <a:r>
              <a:rPr lang="x-none" sz="2400" dirty="0" smtClean="0">
                <a:solidFill>
                  <a:srgbClr val="002060"/>
                </a:solidFill>
                <a:latin typeface="Arial Narrow" panose="020B0606020202030204" pitchFamily="34" charset="0"/>
              </a:rPr>
              <a:t>Los organigramas pueden mostrar diversas formas: lineal, funcional, con posición de staff, horizontal, escalar, circular y matricial</a:t>
            </a:r>
            <a:endParaRPr lang="en-US" sz="2400" dirty="0">
              <a:solidFill>
                <a:srgbClr val="002060"/>
              </a:solidFill>
              <a:latin typeface="Arial Narrow" panose="020B0606020202030204" pitchFamily="34" charset="0"/>
            </a:endParaRPr>
          </a:p>
        </p:txBody>
      </p:sp>
      <p:grpSp>
        <p:nvGrpSpPr>
          <p:cNvPr id="6" name="Group 5"/>
          <p:cNvGrpSpPr/>
          <p:nvPr/>
        </p:nvGrpSpPr>
        <p:grpSpPr>
          <a:xfrm>
            <a:off x="500062" y="1284418"/>
            <a:ext cx="3614993" cy="1702563"/>
            <a:chOff x="357188" y="1245334"/>
            <a:chExt cx="4107784" cy="1834218"/>
          </a:xfrm>
        </p:grpSpPr>
        <p:pic>
          <p:nvPicPr>
            <p:cNvPr id="2" name="Picture 1"/>
            <p:cNvPicPr>
              <a:picLocks noChangeAspect="1"/>
            </p:cNvPicPr>
            <p:nvPr/>
          </p:nvPicPr>
          <p:blipFill>
            <a:blip r:embed="rId2"/>
            <a:stretch>
              <a:fillRect/>
            </a:stretch>
          </p:blipFill>
          <p:spPr>
            <a:xfrm>
              <a:off x="357188" y="1245334"/>
              <a:ext cx="4107784" cy="1497866"/>
            </a:xfrm>
            <a:prstGeom prst="rect">
              <a:avLst/>
            </a:prstGeom>
          </p:spPr>
        </p:pic>
        <p:sp>
          <p:nvSpPr>
            <p:cNvPr id="5" name="TextBox 4"/>
            <p:cNvSpPr txBox="1"/>
            <p:nvPr/>
          </p:nvSpPr>
          <p:spPr>
            <a:xfrm>
              <a:off x="1657350" y="2771775"/>
              <a:ext cx="2628900" cy="307777"/>
            </a:xfrm>
            <a:prstGeom prst="rect">
              <a:avLst/>
            </a:prstGeom>
            <a:noFill/>
          </p:spPr>
          <p:txBody>
            <a:bodyPr wrap="square" rtlCol="0">
              <a:spAutoFit/>
            </a:bodyPr>
            <a:lstStyle/>
            <a:p>
              <a:r>
                <a:rPr lang="x-none" sz="1400" dirty="0" smtClean="0">
                  <a:solidFill>
                    <a:srgbClr val="002060"/>
                  </a:solidFill>
                  <a:latin typeface="Arial Narrow" panose="020B0606020202030204" pitchFamily="34" charset="0"/>
                </a:rPr>
                <a:t>Organigrama lineal</a:t>
              </a:r>
              <a:endParaRPr lang="en-US" sz="1400" dirty="0">
                <a:solidFill>
                  <a:srgbClr val="002060"/>
                </a:solidFill>
                <a:latin typeface="Arial Narrow" panose="020B0606020202030204" pitchFamily="34" charset="0"/>
              </a:endParaRPr>
            </a:p>
          </p:txBody>
        </p:sp>
      </p:grpSp>
      <p:grpSp>
        <p:nvGrpSpPr>
          <p:cNvPr id="9" name="Group 8"/>
          <p:cNvGrpSpPr/>
          <p:nvPr/>
        </p:nvGrpSpPr>
        <p:grpSpPr>
          <a:xfrm>
            <a:off x="5455317" y="1225450"/>
            <a:ext cx="3293395" cy="1606784"/>
            <a:chOff x="4786313" y="1360277"/>
            <a:chExt cx="4076699" cy="1701711"/>
          </a:xfrm>
        </p:grpSpPr>
        <p:pic>
          <p:nvPicPr>
            <p:cNvPr id="7" name="Picture 6"/>
            <p:cNvPicPr>
              <a:picLocks noChangeAspect="1"/>
            </p:cNvPicPr>
            <p:nvPr/>
          </p:nvPicPr>
          <p:blipFill>
            <a:blip r:embed="rId3"/>
            <a:stretch>
              <a:fillRect/>
            </a:stretch>
          </p:blipFill>
          <p:spPr>
            <a:xfrm>
              <a:off x="4786313" y="1360277"/>
              <a:ext cx="4076699" cy="1267979"/>
            </a:xfrm>
            <a:prstGeom prst="rect">
              <a:avLst/>
            </a:prstGeom>
          </p:spPr>
        </p:pic>
        <p:sp>
          <p:nvSpPr>
            <p:cNvPr id="8" name="TextBox 7"/>
            <p:cNvSpPr txBox="1"/>
            <p:nvPr/>
          </p:nvSpPr>
          <p:spPr>
            <a:xfrm>
              <a:off x="6081712" y="2754211"/>
              <a:ext cx="2628900" cy="307777"/>
            </a:xfrm>
            <a:prstGeom prst="rect">
              <a:avLst/>
            </a:prstGeom>
            <a:noFill/>
          </p:spPr>
          <p:txBody>
            <a:bodyPr wrap="square" rtlCol="0">
              <a:spAutoFit/>
            </a:bodyPr>
            <a:lstStyle/>
            <a:p>
              <a:r>
                <a:rPr lang="x-none" sz="1400" dirty="0" smtClean="0">
                  <a:solidFill>
                    <a:srgbClr val="002060"/>
                  </a:solidFill>
                  <a:latin typeface="Arial Narrow" panose="020B0606020202030204" pitchFamily="34" charset="0"/>
                </a:rPr>
                <a:t>Organigrama funcional</a:t>
              </a:r>
              <a:endParaRPr lang="en-US" sz="1400" dirty="0">
                <a:solidFill>
                  <a:srgbClr val="002060"/>
                </a:solidFill>
                <a:latin typeface="Arial Narrow" panose="020B0606020202030204" pitchFamily="34" charset="0"/>
              </a:endParaRPr>
            </a:p>
          </p:txBody>
        </p:sp>
      </p:grpSp>
      <p:grpSp>
        <p:nvGrpSpPr>
          <p:cNvPr id="17" name="Group 16"/>
          <p:cNvGrpSpPr/>
          <p:nvPr/>
        </p:nvGrpSpPr>
        <p:grpSpPr>
          <a:xfrm>
            <a:off x="443168" y="3097144"/>
            <a:ext cx="3466808" cy="1295034"/>
            <a:chOff x="443168" y="3097144"/>
            <a:chExt cx="3466808" cy="1295034"/>
          </a:xfrm>
        </p:grpSpPr>
        <p:pic>
          <p:nvPicPr>
            <p:cNvPr id="10" name="Picture 9"/>
            <p:cNvPicPr>
              <a:picLocks noChangeAspect="1"/>
            </p:cNvPicPr>
            <p:nvPr/>
          </p:nvPicPr>
          <p:blipFill>
            <a:blip r:embed="rId4"/>
            <a:stretch>
              <a:fillRect/>
            </a:stretch>
          </p:blipFill>
          <p:spPr>
            <a:xfrm>
              <a:off x="443168" y="3097144"/>
              <a:ext cx="3466808" cy="938212"/>
            </a:xfrm>
            <a:prstGeom prst="rect">
              <a:avLst/>
            </a:prstGeom>
          </p:spPr>
        </p:pic>
        <p:sp>
          <p:nvSpPr>
            <p:cNvPr id="11" name="TextBox 10"/>
            <p:cNvSpPr txBox="1"/>
            <p:nvPr/>
          </p:nvSpPr>
          <p:spPr>
            <a:xfrm>
              <a:off x="993108" y="4084401"/>
              <a:ext cx="2628900" cy="307777"/>
            </a:xfrm>
            <a:prstGeom prst="rect">
              <a:avLst/>
            </a:prstGeom>
            <a:noFill/>
          </p:spPr>
          <p:txBody>
            <a:bodyPr wrap="square" rtlCol="0">
              <a:spAutoFit/>
            </a:bodyPr>
            <a:lstStyle/>
            <a:p>
              <a:r>
                <a:rPr lang="x-none" sz="1400" dirty="0" smtClean="0">
                  <a:solidFill>
                    <a:srgbClr val="002060"/>
                  </a:solidFill>
                  <a:latin typeface="Arial Narrow" panose="020B0606020202030204" pitchFamily="34" charset="0"/>
                </a:rPr>
                <a:t>Organigrama con posición staff</a:t>
              </a:r>
              <a:endParaRPr lang="en-US" sz="1400" dirty="0">
                <a:solidFill>
                  <a:srgbClr val="002060"/>
                </a:solidFill>
                <a:latin typeface="Arial Narrow" panose="020B0606020202030204" pitchFamily="34" charset="0"/>
              </a:endParaRPr>
            </a:p>
          </p:txBody>
        </p:sp>
      </p:grpSp>
      <p:grpSp>
        <p:nvGrpSpPr>
          <p:cNvPr id="18" name="Group 17"/>
          <p:cNvGrpSpPr/>
          <p:nvPr/>
        </p:nvGrpSpPr>
        <p:grpSpPr>
          <a:xfrm>
            <a:off x="221042" y="4815201"/>
            <a:ext cx="3252640" cy="1668838"/>
            <a:chOff x="4311065" y="2899392"/>
            <a:chExt cx="3252640" cy="1668838"/>
          </a:xfrm>
        </p:grpSpPr>
        <p:pic>
          <p:nvPicPr>
            <p:cNvPr id="12" name="Picture 11"/>
            <p:cNvPicPr>
              <a:picLocks noChangeAspect="1"/>
            </p:cNvPicPr>
            <p:nvPr/>
          </p:nvPicPr>
          <p:blipFill>
            <a:blip r:embed="rId5"/>
            <a:stretch>
              <a:fillRect/>
            </a:stretch>
          </p:blipFill>
          <p:spPr>
            <a:xfrm>
              <a:off x="4311065" y="2899392"/>
              <a:ext cx="3252640" cy="1668838"/>
            </a:xfrm>
            <a:prstGeom prst="rect">
              <a:avLst/>
            </a:prstGeom>
          </p:spPr>
        </p:pic>
        <p:sp>
          <p:nvSpPr>
            <p:cNvPr id="13" name="TextBox 12"/>
            <p:cNvSpPr txBox="1"/>
            <p:nvPr/>
          </p:nvSpPr>
          <p:spPr>
            <a:xfrm>
              <a:off x="4332099" y="2931663"/>
              <a:ext cx="2628900" cy="307777"/>
            </a:xfrm>
            <a:prstGeom prst="rect">
              <a:avLst/>
            </a:prstGeom>
            <a:noFill/>
          </p:spPr>
          <p:txBody>
            <a:bodyPr wrap="square" rtlCol="0">
              <a:spAutoFit/>
            </a:bodyPr>
            <a:lstStyle/>
            <a:p>
              <a:r>
                <a:rPr lang="x-none" sz="1400" dirty="0" smtClean="0">
                  <a:solidFill>
                    <a:srgbClr val="002060"/>
                  </a:solidFill>
                  <a:latin typeface="Arial Narrow" panose="020B0606020202030204" pitchFamily="34" charset="0"/>
                </a:rPr>
                <a:t>Organigrama horizontal</a:t>
              </a:r>
              <a:endParaRPr lang="en-US" sz="1400" dirty="0">
                <a:solidFill>
                  <a:srgbClr val="002060"/>
                </a:solidFill>
                <a:latin typeface="Arial Narrow" panose="020B0606020202030204" pitchFamily="34" charset="0"/>
              </a:endParaRPr>
            </a:p>
          </p:txBody>
        </p:sp>
      </p:grpSp>
      <p:grpSp>
        <p:nvGrpSpPr>
          <p:cNvPr id="19" name="Group 18"/>
          <p:cNvGrpSpPr/>
          <p:nvPr/>
        </p:nvGrpSpPr>
        <p:grpSpPr>
          <a:xfrm>
            <a:off x="3605172" y="3198167"/>
            <a:ext cx="2653211" cy="2037625"/>
            <a:chOff x="35845" y="4358671"/>
            <a:chExt cx="2922855" cy="2033601"/>
          </a:xfrm>
        </p:grpSpPr>
        <p:pic>
          <p:nvPicPr>
            <p:cNvPr id="14" name="Picture 13"/>
            <p:cNvPicPr>
              <a:picLocks noChangeAspect="1"/>
            </p:cNvPicPr>
            <p:nvPr/>
          </p:nvPicPr>
          <p:blipFill>
            <a:blip r:embed="rId6"/>
            <a:stretch>
              <a:fillRect/>
            </a:stretch>
          </p:blipFill>
          <p:spPr>
            <a:xfrm>
              <a:off x="35845" y="4358671"/>
              <a:ext cx="1914525" cy="1694465"/>
            </a:xfrm>
            <a:prstGeom prst="rect">
              <a:avLst/>
            </a:prstGeom>
          </p:spPr>
        </p:pic>
        <p:sp>
          <p:nvSpPr>
            <p:cNvPr id="15" name="TextBox 14"/>
            <p:cNvSpPr txBox="1"/>
            <p:nvPr/>
          </p:nvSpPr>
          <p:spPr>
            <a:xfrm>
              <a:off x="329800" y="6084495"/>
              <a:ext cx="2628900" cy="307777"/>
            </a:xfrm>
            <a:prstGeom prst="rect">
              <a:avLst/>
            </a:prstGeom>
            <a:noFill/>
          </p:spPr>
          <p:txBody>
            <a:bodyPr wrap="square" rtlCol="0">
              <a:spAutoFit/>
            </a:bodyPr>
            <a:lstStyle/>
            <a:p>
              <a:r>
                <a:rPr lang="x-none" sz="1400" dirty="0" smtClean="0">
                  <a:solidFill>
                    <a:srgbClr val="002060"/>
                  </a:solidFill>
                  <a:latin typeface="Arial Narrow" panose="020B0606020202030204" pitchFamily="34" charset="0"/>
                </a:rPr>
                <a:t>Organigrama escalar</a:t>
              </a:r>
              <a:endParaRPr lang="en-US" sz="1400" dirty="0">
                <a:solidFill>
                  <a:srgbClr val="002060"/>
                </a:solidFill>
                <a:latin typeface="Arial Narrow" panose="020B0606020202030204" pitchFamily="34" charset="0"/>
              </a:endParaRPr>
            </a:p>
          </p:txBody>
        </p:sp>
      </p:grpSp>
      <p:grpSp>
        <p:nvGrpSpPr>
          <p:cNvPr id="21" name="Group 20"/>
          <p:cNvGrpSpPr/>
          <p:nvPr/>
        </p:nvGrpSpPr>
        <p:grpSpPr>
          <a:xfrm>
            <a:off x="5314496" y="2863593"/>
            <a:ext cx="3575035" cy="2069405"/>
            <a:chOff x="2124330" y="4306297"/>
            <a:chExt cx="3981450" cy="2388497"/>
          </a:xfrm>
        </p:grpSpPr>
        <p:pic>
          <p:nvPicPr>
            <p:cNvPr id="16" name="Picture 15"/>
            <p:cNvPicPr>
              <a:picLocks noChangeAspect="1"/>
            </p:cNvPicPr>
            <p:nvPr/>
          </p:nvPicPr>
          <p:blipFill>
            <a:blip r:embed="rId7"/>
            <a:stretch>
              <a:fillRect/>
            </a:stretch>
          </p:blipFill>
          <p:spPr>
            <a:xfrm>
              <a:off x="2124330" y="4306297"/>
              <a:ext cx="3981450" cy="2085975"/>
            </a:xfrm>
            <a:prstGeom prst="rect">
              <a:avLst/>
            </a:prstGeom>
          </p:spPr>
        </p:pic>
        <p:sp>
          <p:nvSpPr>
            <p:cNvPr id="20" name="TextBox 19"/>
            <p:cNvSpPr txBox="1"/>
            <p:nvPr/>
          </p:nvSpPr>
          <p:spPr>
            <a:xfrm>
              <a:off x="2800605" y="6387017"/>
              <a:ext cx="2628900" cy="307777"/>
            </a:xfrm>
            <a:prstGeom prst="rect">
              <a:avLst/>
            </a:prstGeom>
            <a:noFill/>
          </p:spPr>
          <p:txBody>
            <a:bodyPr wrap="square" rtlCol="0">
              <a:spAutoFit/>
            </a:bodyPr>
            <a:lstStyle/>
            <a:p>
              <a:r>
                <a:rPr lang="x-none" sz="1400" dirty="0" smtClean="0">
                  <a:solidFill>
                    <a:srgbClr val="002060"/>
                  </a:solidFill>
                  <a:latin typeface="Arial Narrow" panose="020B0606020202030204" pitchFamily="34" charset="0"/>
                </a:rPr>
                <a:t>Organigrama circular</a:t>
              </a:r>
              <a:endParaRPr lang="en-US" sz="1400" dirty="0">
                <a:solidFill>
                  <a:srgbClr val="002060"/>
                </a:solidFill>
                <a:latin typeface="Arial Narrow" panose="020B0606020202030204" pitchFamily="34" charset="0"/>
              </a:endParaRPr>
            </a:p>
          </p:txBody>
        </p:sp>
      </p:grpSp>
      <p:grpSp>
        <p:nvGrpSpPr>
          <p:cNvPr id="24" name="Group 23"/>
          <p:cNvGrpSpPr/>
          <p:nvPr/>
        </p:nvGrpSpPr>
        <p:grpSpPr>
          <a:xfrm>
            <a:off x="3872009" y="5005466"/>
            <a:ext cx="5040211" cy="1559303"/>
            <a:chOff x="3849320" y="4924736"/>
            <a:chExt cx="5294680" cy="1933264"/>
          </a:xfrm>
        </p:grpSpPr>
        <p:pic>
          <p:nvPicPr>
            <p:cNvPr id="22" name="Picture 21"/>
            <p:cNvPicPr>
              <a:picLocks noChangeAspect="1"/>
            </p:cNvPicPr>
            <p:nvPr/>
          </p:nvPicPr>
          <p:blipFill>
            <a:blip r:embed="rId8"/>
            <a:stretch>
              <a:fillRect/>
            </a:stretch>
          </p:blipFill>
          <p:spPr>
            <a:xfrm>
              <a:off x="5475748" y="4924736"/>
              <a:ext cx="3668252" cy="1933264"/>
            </a:xfrm>
            <a:prstGeom prst="rect">
              <a:avLst/>
            </a:prstGeom>
          </p:spPr>
        </p:pic>
        <p:sp>
          <p:nvSpPr>
            <p:cNvPr id="23" name="TextBox 22"/>
            <p:cNvSpPr txBox="1"/>
            <p:nvPr/>
          </p:nvSpPr>
          <p:spPr>
            <a:xfrm>
              <a:off x="3849320" y="5830146"/>
              <a:ext cx="2386374" cy="308386"/>
            </a:xfrm>
            <a:prstGeom prst="rect">
              <a:avLst/>
            </a:prstGeom>
            <a:noFill/>
          </p:spPr>
          <p:txBody>
            <a:bodyPr wrap="square" rtlCol="0">
              <a:spAutoFit/>
            </a:bodyPr>
            <a:lstStyle/>
            <a:p>
              <a:r>
                <a:rPr lang="x-none" sz="1400" dirty="0" smtClean="0">
                  <a:solidFill>
                    <a:srgbClr val="002060"/>
                  </a:solidFill>
                  <a:latin typeface="Arial Narrow" panose="020B0606020202030204" pitchFamily="34" charset="0"/>
                </a:rPr>
                <a:t>Organigrama matricial</a:t>
              </a:r>
              <a:endParaRPr lang="en-US" sz="1400" dirty="0">
                <a:solidFill>
                  <a:srgbClr val="002060"/>
                </a:solidFill>
                <a:latin typeface="Arial Narrow" panose="020B0606020202030204" pitchFamily="34" charset="0"/>
              </a:endParaRPr>
            </a:p>
          </p:txBody>
        </p:sp>
      </p:grpSp>
    </p:spTree>
    <p:extLst>
      <p:ext uri="{BB962C8B-B14F-4D97-AF65-F5344CB8AC3E}">
        <p14:creationId xmlns:p14="http://schemas.microsoft.com/office/powerpoint/2010/main" val="2221895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6907167"/>
              </p:ext>
            </p:extLst>
          </p:nvPr>
        </p:nvGraphicFramePr>
        <p:xfrm>
          <a:off x="538162" y="425449"/>
          <a:ext cx="8262938" cy="6061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807" y="4146699"/>
            <a:ext cx="1952625" cy="2343150"/>
          </a:xfrm>
          <a:prstGeom prst="rect">
            <a:avLst/>
          </a:prstGeom>
        </p:spPr>
      </p:pic>
      <p:sp>
        <p:nvSpPr>
          <p:cNvPr id="4" name="Rectangle 3"/>
          <p:cNvSpPr/>
          <p:nvPr/>
        </p:nvSpPr>
        <p:spPr>
          <a:xfrm>
            <a:off x="2395432" y="635139"/>
            <a:ext cx="5829300" cy="461665"/>
          </a:xfrm>
          <a:prstGeom prst="rect">
            <a:avLst/>
          </a:prstGeom>
        </p:spPr>
        <p:txBody>
          <a:bodyPr wrap="square">
            <a:spAutoFit/>
          </a:bodyPr>
          <a:lstStyle/>
          <a:p>
            <a:r>
              <a:rPr lang="en-US" sz="2400" b="1" dirty="0" smtClean="0">
                <a:solidFill>
                  <a:srgbClr val="002060"/>
                </a:solidFill>
                <a:latin typeface="Arial Narrow" panose="020B0606020202030204" pitchFamily="34" charset="0"/>
              </a:rPr>
              <a:t>PASOS DE LA ORGANIZACIÓN</a:t>
            </a:r>
            <a:endParaRPr lang="en-US" sz="24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4023599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13" y="319773"/>
            <a:ext cx="8472487" cy="830997"/>
          </a:xfrm>
          <a:prstGeom prst="rect">
            <a:avLst/>
          </a:prstGeom>
        </p:spPr>
        <p:txBody>
          <a:bodyPr wrap="square">
            <a:spAutoFit/>
          </a:bodyPr>
          <a:lstStyle/>
          <a:p>
            <a:r>
              <a:rPr lang="en-US" sz="2400" b="1" dirty="0" smtClean="0">
                <a:solidFill>
                  <a:srgbClr val="002060"/>
                </a:solidFill>
                <a:latin typeface="Arial Narrow" panose="020B0606020202030204" pitchFamily="34" charset="0"/>
              </a:rPr>
              <a:t>INSTRUMENTOS PARA ADMINISTRAR SERVICIOS DE ENFERMERÍA </a:t>
            </a:r>
            <a:br>
              <a:rPr lang="en-US" sz="2400" b="1" dirty="0" smtClean="0">
                <a:solidFill>
                  <a:srgbClr val="002060"/>
                </a:solidFill>
                <a:latin typeface="Arial Narrow" panose="020B0606020202030204" pitchFamily="34" charset="0"/>
              </a:rPr>
            </a:br>
            <a:endParaRPr lang="en-US" sz="2400" b="1" dirty="0">
              <a:solidFill>
                <a:srgbClr val="002060"/>
              </a:solidFill>
              <a:latin typeface="Arial Narrow" panose="020B0606020202030204" pitchFamily="34" charset="0"/>
            </a:endParaRPr>
          </a:p>
        </p:txBody>
      </p:sp>
      <p:sp>
        <p:nvSpPr>
          <p:cNvPr id="3" name="Rectangle 2"/>
          <p:cNvSpPr/>
          <p:nvPr/>
        </p:nvSpPr>
        <p:spPr>
          <a:xfrm>
            <a:off x="585786" y="1069164"/>
            <a:ext cx="4572000" cy="830997"/>
          </a:xfrm>
          <a:prstGeom prst="rect">
            <a:avLst/>
          </a:prstGeom>
        </p:spPr>
        <p:txBody>
          <a:bodyPr>
            <a:spAutoFit/>
          </a:bodyPr>
          <a:lstStyle/>
          <a:p>
            <a:r>
              <a:rPr lang="en-US" sz="2400" dirty="0" err="1" smtClean="0">
                <a:solidFill>
                  <a:srgbClr val="002060"/>
                </a:solidFill>
                <a:latin typeface="Arial Narrow" panose="020B0606020202030204" pitchFamily="34" charset="0"/>
              </a:rPr>
              <a:t>Presupuesto</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pag</a:t>
            </a:r>
            <a:r>
              <a:rPr lang="en-US" sz="2400" dirty="0" smtClean="0">
                <a:solidFill>
                  <a:srgbClr val="002060"/>
                </a:solidFill>
                <a:latin typeface="Arial Narrow" panose="020B0606020202030204" pitchFamily="34" charset="0"/>
              </a:rPr>
              <a:t> 221 </a:t>
            </a:r>
            <a:r>
              <a:rPr lang="en-US" sz="2400" dirty="0">
                <a:solidFill>
                  <a:srgbClr val="002060"/>
                </a:solidFill>
                <a:latin typeface="Arial Narrow" panose="020B0606020202030204" pitchFamily="34" charset="0"/>
              </a:rPr>
              <a:t/>
            </a:r>
            <a:br>
              <a:rPr lang="en-US" sz="2400" dirty="0">
                <a:solidFill>
                  <a:srgbClr val="002060"/>
                </a:solidFill>
                <a:latin typeface="Arial Narrow" panose="020B0606020202030204" pitchFamily="34" charset="0"/>
              </a:rPr>
            </a:br>
            <a:endParaRPr lang="en-US" sz="2400" dirty="0">
              <a:solidFill>
                <a:srgbClr val="002060"/>
              </a:solidFill>
              <a:latin typeface="Arial Narrow" panose="020B0606020202030204" pitchFamily="34" charset="0"/>
            </a:endParaRPr>
          </a:p>
        </p:txBody>
      </p:sp>
      <p:sp>
        <p:nvSpPr>
          <p:cNvPr id="4" name="Rectangle 3"/>
          <p:cNvSpPr/>
          <p:nvPr/>
        </p:nvSpPr>
        <p:spPr>
          <a:xfrm>
            <a:off x="585786" y="2159597"/>
            <a:ext cx="4572000" cy="830997"/>
          </a:xfrm>
          <a:prstGeom prst="rect">
            <a:avLst/>
          </a:prstGeom>
        </p:spPr>
        <p:txBody>
          <a:bodyPr>
            <a:spAutoFit/>
          </a:bodyPr>
          <a:lstStyle/>
          <a:p>
            <a:r>
              <a:rPr lang="en-US" sz="2400" dirty="0" err="1" smtClean="0">
                <a:solidFill>
                  <a:srgbClr val="002060"/>
                </a:solidFill>
                <a:latin typeface="Arial Narrow" panose="020B0606020202030204" pitchFamily="34" charset="0"/>
              </a:rPr>
              <a:t>Políticas</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pag</a:t>
            </a:r>
            <a:r>
              <a:rPr lang="en-US" sz="2400" dirty="0" smtClean="0">
                <a:solidFill>
                  <a:srgbClr val="002060"/>
                </a:solidFill>
                <a:latin typeface="Arial Narrow" panose="020B0606020202030204" pitchFamily="34" charset="0"/>
              </a:rPr>
              <a:t> 223 </a:t>
            </a:r>
            <a:r>
              <a:rPr lang="en-US" sz="2400" dirty="0">
                <a:solidFill>
                  <a:srgbClr val="002060"/>
                </a:solidFill>
                <a:latin typeface="Arial Narrow" panose="020B0606020202030204" pitchFamily="34" charset="0"/>
              </a:rPr>
              <a:t/>
            </a:r>
            <a:br>
              <a:rPr lang="en-US" sz="2400" dirty="0">
                <a:solidFill>
                  <a:srgbClr val="002060"/>
                </a:solidFill>
                <a:latin typeface="Arial Narrow" panose="020B0606020202030204" pitchFamily="34" charset="0"/>
              </a:rPr>
            </a:br>
            <a:endParaRPr lang="en-US" sz="2400" dirty="0">
              <a:solidFill>
                <a:srgbClr val="002060"/>
              </a:solidFill>
              <a:latin typeface="Arial Narrow" panose="020B0606020202030204" pitchFamily="34" charset="0"/>
            </a:endParaRPr>
          </a:p>
        </p:txBody>
      </p:sp>
      <p:sp>
        <p:nvSpPr>
          <p:cNvPr id="5" name="Rectangle 4"/>
          <p:cNvSpPr/>
          <p:nvPr/>
        </p:nvSpPr>
        <p:spPr>
          <a:xfrm>
            <a:off x="585786" y="3281406"/>
            <a:ext cx="4572000" cy="830997"/>
          </a:xfrm>
          <a:prstGeom prst="rect">
            <a:avLst/>
          </a:prstGeom>
        </p:spPr>
        <p:txBody>
          <a:bodyPr>
            <a:spAutoFit/>
          </a:bodyPr>
          <a:lstStyle/>
          <a:p>
            <a:r>
              <a:rPr lang="en-US" sz="2400" dirty="0" err="1" smtClean="0">
                <a:solidFill>
                  <a:srgbClr val="002060"/>
                </a:solidFill>
                <a:latin typeface="Arial Narrow" panose="020B0606020202030204" pitchFamily="34" charset="0"/>
              </a:rPr>
              <a:t>Programas</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pag</a:t>
            </a:r>
            <a:r>
              <a:rPr lang="en-US" sz="2400" dirty="0" smtClean="0">
                <a:solidFill>
                  <a:srgbClr val="002060"/>
                </a:solidFill>
                <a:latin typeface="Arial Narrow" panose="020B0606020202030204" pitchFamily="34" charset="0"/>
              </a:rPr>
              <a:t> 224 </a:t>
            </a:r>
            <a:r>
              <a:rPr lang="en-US" sz="2400" dirty="0">
                <a:solidFill>
                  <a:srgbClr val="002060"/>
                </a:solidFill>
                <a:latin typeface="Arial Narrow" panose="020B0606020202030204" pitchFamily="34" charset="0"/>
              </a:rPr>
              <a:t/>
            </a:r>
            <a:br>
              <a:rPr lang="en-US" sz="2400" dirty="0">
                <a:solidFill>
                  <a:srgbClr val="002060"/>
                </a:solidFill>
                <a:latin typeface="Arial Narrow" panose="020B0606020202030204" pitchFamily="34" charset="0"/>
              </a:rPr>
            </a:br>
            <a:endParaRPr lang="en-US" sz="2400" dirty="0">
              <a:solidFill>
                <a:srgbClr val="002060"/>
              </a:solidFill>
              <a:latin typeface="Arial Narrow" panose="020B0606020202030204" pitchFamily="34" charset="0"/>
            </a:endParaRPr>
          </a:p>
        </p:txBody>
      </p:sp>
      <p:sp>
        <p:nvSpPr>
          <p:cNvPr id="6" name="Rectangle 5"/>
          <p:cNvSpPr/>
          <p:nvPr/>
        </p:nvSpPr>
        <p:spPr>
          <a:xfrm>
            <a:off x="585786" y="4474932"/>
            <a:ext cx="4572000" cy="461665"/>
          </a:xfrm>
          <a:prstGeom prst="rect">
            <a:avLst/>
          </a:prstGeom>
        </p:spPr>
        <p:txBody>
          <a:bodyPr>
            <a:spAutoFit/>
          </a:bodyPr>
          <a:lstStyle/>
          <a:p>
            <a:r>
              <a:rPr lang="en-US" sz="2400" dirty="0" err="1" smtClean="0">
                <a:solidFill>
                  <a:srgbClr val="002060"/>
                </a:solidFill>
                <a:latin typeface="Arial Narrow" panose="020B0606020202030204" pitchFamily="34" charset="0"/>
              </a:rPr>
              <a:t>Cronogramas</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pag</a:t>
            </a:r>
            <a:r>
              <a:rPr lang="en-US" sz="2400" dirty="0" smtClean="0">
                <a:solidFill>
                  <a:srgbClr val="002060"/>
                </a:solidFill>
                <a:latin typeface="Arial Narrow" panose="020B0606020202030204" pitchFamily="34" charset="0"/>
              </a:rPr>
              <a:t> 227</a:t>
            </a:r>
            <a:endParaRPr lang="en-US" sz="2400" dirty="0">
              <a:solidFill>
                <a:srgbClr val="002060"/>
              </a:solidFill>
              <a:latin typeface="Arial Narrow" panose="020B0606020202030204" pitchFamily="34" charset="0"/>
            </a:endParaRPr>
          </a:p>
        </p:txBody>
      </p:sp>
      <p:sp>
        <p:nvSpPr>
          <p:cNvPr id="7" name="Rectangle 6"/>
          <p:cNvSpPr/>
          <p:nvPr/>
        </p:nvSpPr>
        <p:spPr>
          <a:xfrm>
            <a:off x="496488" y="5764418"/>
            <a:ext cx="2861076" cy="1200329"/>
          </a:xfrm>
          <a:prstGeom prst="rect">
            <a:avLst/>
          </a:prstGeom>
        </p:spPr>
        <p:txBody>
          <a:bodyPr wrap="square">
            <a:spAutoFit/>
          </a:bodyPr>
          <a:lstStyle/>
          <a:p>
            <a:r>
              <a:rPr lang="en-US" sz="2400" dirty="0" err="1">
                <a:solidFill>
                  <a:srgbClr val="002060"/>
                </a:solidFill>
                <a:latin typeface="Arial Narrow" panose="020B0606020202030204" pitchFamily="34" charset="0"/>
              </a:rPr>
              <a:t>Cálculo</a:t>
            </a:r>
            <a:r>
              <a:rPr lang="en-US" sz="2400" dirty="0">
                <a:solidFill>
                  <a:srgbClr val="002060"/>
                </a:solidFill>
                <a:latin typeface="Arial Narrow" panose="020B0606020202030204" pitchFamily="34" charset="0"/>
              </a:rPr>
              <a:t> de personal de </a:t>
            </a:r>
            <a:r>
              <a:rPr lang="en-US" sz="2400" dirty="0" err="1" smtClean="0">
                <a:solidFill>
                  <a:srgbClr val="002060"/>
                </a:solidFill>
                <a:latin typeface="Arial Narrow" panose="020B0606020202030204" pitchFamily="34" charset="0"/>
              </a:rPr>
              <a:t>enfermería</a:t>
            </a: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pag</a:t>
            </a:r>
            <a:r>
              <a:rPr lang="en-US" sz="2400" dirty="0" smtClean="0">
                <a:solidFill>
                  <a:srgbClr val="002060"/>
                </a:solidFill>
                <a:latin typeface="Arial Narrow" panose="020B0606020202030204" pitchFamily="34" charset="0"/>
              </a:rPr>
              <a:t> 229 </a:t>
            </a:r>
            <a:r>
              <a:rPr lang="en-US" sz="2400" dirty="0">
                <a:solidFill>
                  <a:srgbClr val="002060"/>
                </a:solidFill>
                <a:latin typeface="Arial Narrow" panose="020B0606020202030204" pitchFamily="34" charset="0"/>
              </a:rPr>
              <a:t/>
            </a:r>
            <a:br>
              <a:rPr lang="en-US" sz="2400" dirty="0">
                <a:solidFill>
                  <a:srgbClr val="002060"/>
                </a:solidFill>
                <a:latin typeface="Arial Narrow" panose="020B0606020202030204" pitchFamily="34" charset="0"/>
              </a:rPr>
            </a:br>
            <a:endParaRPr lang="en-US" sz="2400" dirty="0">
              <a:solidFill>
                <a:srgbClr val="002060"/>
              </a:solidFill>
              <a:latin typeface="Arial Narrow" panose="020B0606020202030204" pitchFamily="34" charset="0"/>
            </a:endParaRPr>
          </a:p>
        </p:txBody>
      </p:sp>
      <p:sp>
        <p:nvSpPr>
          <p:cNvPr id="8" name="TextBox 7"/>
          <p:cNvSpPr txBox="1"/>
          <p:nvPr/>
        </p:nvSpPr>
        <p:spPr>
          <a:xfrm>
            <a:off x="3193255" y="983218"/>
            <a:ext cx="5443537" cy="646331"/>
          </a:xfrm>
          <a:prstGeom prst="rect">
            <a:avLst/>
          </a:prstGeom>
          <a:effectLst>
            <a:outerShdw blurRad="76200" dir="18900000" sy="23000" kx="-1200000" algn="bl"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a:solidFill>
                  <a:srgbClr val="002060"/>
                </a:solidFill>
                <a:latin typeface="Arial Narrow" panose="020B0606020202030204" pitchFamily="34" charset="0"/>
              </a:rPr>
              <a:t>Hacer un presupuesto es planear, también se reconoce como el </a:t>
            </a:r>
            <a:r>
              <a:rPr lang="es-ES" dirty="0" smtClean="0">
                <a:solidFill>
                  <a:srgbClr val="002060"/>
                </a:solidFill>
                <a:latin typeface="Arial Narrow" panose="020B0606020202030204" pitchFamily="34" charset="0"/>
              </a:rPr>
              <a:t>instrumento fundamental </a:t>
            </a:r>
            <a:r>
              <a:rPr lang="es-ES" dirty="0">
                <a:solidFill>
                  <a:srgbClr val="002060"/>
                </a:solidFill>
                <a:latin typeface="Arial Narrow" panose="020B0606020202030204" pitchFamily="34" charset="0"/>
              </a:rPr>
              <a:t>de la planeación</a:t>
            </a:r>
            <a:endParaRPr lang="en-US" dirty="0">
              <a:solidFill>
                <a:srgbClr val="002060"/>
              </a:solidFill>
              <a:latin typeface="Arial Narrow" panose="020B0606020202030204" pitchFamily="34" charset="0"/>
            </a:endParaRPr>
          </a:p>
        </p:txBody>
      </p:sp>
      <p:sp>
        <p:nvSpPr>
          <p:cNvPr id="9" name="TextBox 8"/>
          <p:cNvSpPr txBox="1"/>
          <p:nvPr/>
        </p:nvSpPr>
        <p:spPr>
          <a:xfrm>
            <a:off x="2757487" y="1865078"/>
            <a:ext cx="6000750" cy="1200329"/>
          </a:xfrm>
          <a:prstGeom prst="rect">
            <a:avLst/>
          </a:prstGeom>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smtClean="0">
                <a:latin typeface="Arial Narrow" panose="020B0606020202030204" pitchFamily="34" charset="0"/>
              </a:rPr>
              <a:t>Sirven </a:t>
            </a:r>
            <a:r>
              <a:rPr lang="es-ES" dirty="0">
                <a:latin typeface="Arial Narrow" panose="020B0606020202030204" pitchFamily="34" charset="0"/>
              </a:rPr>
              <a:t>para guiar las acciones, orientar los programas, comunicar las decisiones de nivel estratégico, interpretar los objetivos organizacionales y conocer las </a:t>
            </a:r>
            <a:r>
              <a:rPr lang="es-ES" dirty="0" smtClean="0">
                <a:latin typeface="Arial Narrow" panose="020B0606020202030204" pitchFamily="34" charset="0"/>
              </a:rPr>
              <a:t>líneas generales </a:t>
            </a:r>
            <a:r>
              <a:rPr lang="es-ES" dirty="0">
                <a:latin typeface="Arial Narrow" panose="020B0606020202030204" pitchFamily="34" charset="0"/>
              </a:rPr>
              <a:t>a las que deberá orientarse el funcionamiento de la organización.</a:t>
            </a:r>
            <a:endParaRPr lang="en-US" dirty="0">
              <a:latin typeface="Arial Narrow" panose="020B0606020202030204" pitchFamily="34" charset="0"/>
            </a:endParaRPr>
          </a:p>
        </p:txBody>
      </p:sp>
      <p:sp>
        <p:nvSpPr>
          <p:cNvPr id="10" name="Rectangle 9"/>
          <p:cNvSpPr/>
          <p:nvPr/>
        </p:nvSpPr>
        <p:spPr>
          <a:xfrm>
            <a:off x="3103956" y="3300936"/>
            <a:ext cx="5622134" cy="646331"/>
          </a:xfrm>
          <a:prstGeom prst="rect">
            <a:avLst/>
          </a:prstGeom>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dirty="0" smtClean="0">
                <a:solidFill>
                  <a:srgbClr val="002060"/>
                </a:solidFill>
                <a:latin typeface="Arial Narrow" panose="020B0606020202030204" pitchFamily="34" charset="0"/>
              </a:rPr>
              <a:t>Incluyen </a:t>
            </a:r>
            <a:r>
              <a:rPr lang="es-ES" dirty="0">
                <a:solidFill>
                  <a:srgbClr val="002060"/>
                </a:solidFill>
                <a:latin typeface="Arial Narrow" panose="020B0606020202030204" pitchFamily="34" charset="0"/>
              </a:rPr>
              <a:t>las metas, políticas, procedimientos y todos los pasos que han de </a:t>
            </a:r>
            <a:r>
              <a:rPr lang="es-ES" dirty="0" smtClean="0">
                <a:solidFill>
                  <a:srgbClr val="002060"/>
                </a:solidFill>
                <a:latin typeface="Arial Narrow" panose="020B0606020202030204" pitchFamily="34" charset="0"/>
              </a:rPr>
              <a:t>seguirse para </a:t>
            </a:r>
            <a:r>
              <a:rPr lang="es-ES" dirty="0">
                <a:solidFill>
                  <a:srgbClr val="002060"/>
                </a:solidFill>
                <a:latin typeface="Arial Narrow" panose="020B0606020202030204" pitchFamily="34" charset="0"/>
              </a:rPr>
              <a:t>llevar a cabo un curso de acción</a:t>
            </a:r>
            <a:r>
              <a:rPr lang="es-ES" dirty="0" smtClean="0">
                <a:solidFill>
                  <a:srgbClr val="002060"/>
                </a:solidFill>
                <a:latin typeface="Arial Narrow" panose="020B0606020202030204" pitchFamily="34" charset="0"/>
              </a:rPr>
              <a:t>.</a:t>
            </a:r>
            <a:endParaRPr lang="en-US" dirty="0">
              <a:solidFill>
                <a:srgbClr val="002060"/>
              </a:solidFill>
              <a:latin typeface="Arial Narrow" panose="020B0606020202030204" pitchFamily="34" charset="0"/>
            </a:endParaRPr>
          </a:p>
        </p:txBody>
      </p:sp>
      <p:sp>
        <p:nvSpPr>
          <p:cNvPr id="11" name="Rectangle 10"/>
          <p:cNvSpPr/>
          <p:nvPr/>
        </p:nvSpPr>
        <p:spPr>
          <a:xfrm>
            <a:off x="3164680" y="4182796"/>
            <a:ext cx="5564983" cy="1200329"/>
          </a:xfrm>
          <a:prstGeom prst="rect">
            <a:avLst/>
          </a:prstGeom>
          <a:effectLst>
            <a:outerShdw blurRad="76200" dir="18900000" sy="23000" kx="-12000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dirty="0" smtClean="0">
                <a:latin typeface="Arial Narrow" panose="020B0606020202030204" pitchFamily="34" charset="0"/>
              </a:rPr>
              <a:t>Son </a:t>
            </a:r>
            <a:r>
              <a:rPr lang="es-ES" dirty="0">
                <a:latin typeface="Arial Narrow" panose="020B0606020202030204" pitchFamily="34" charset="0"/>
              </a:rPr>
              <a:t>diagramas en los cuales se describen acciones o eventos en las filas </a:t>
            </a:r>
            <a:r>
              <a:rPr lang="es-ES" dirty="0" smtClean="0">
                <a:latin typeface="Arial Narrow" panose="020B0606020202030204" pitchFamily="34" charset="0"/>
              </a:rPr>
              <a:t>y en </a:t>
            </a:r>
            <a:r>
              <a:rPr lang="es-ES" dirty="0">
                <a:latin typeface="Arial Narrow" panose="020B0606020202030204" pitchFamily="34" charset="0"/>
              </a:rPr>
              <a:t>las columnas los periodos considerados como estándar. </a:t>
            </a:r>
            <a:r>
              <a:rPr lang="es-ES" dirty="0" smtClean="0">
                <a:latin typeface="Arial Narrow" panose="020B0606020202030204" pitchFamily="34" charset="0"/>
              </a:rPr>
              <a:t>Su función es </a:t>
            </a:r>
            <a:r>
              <a:rPr lang="es-ES" dirty="0">
                <a:latin typeface="Arial Narrow" panose="020B0606020202030204" pitchFamily="34" charset="0"/>
              </a:rPr>
              <a:t>relacionar dos variables: eventos y tiempo.</a:t>
            </a:r>
            <a:endParaRPr lang="en-US" dirty="0">
              <a:latin typeface="Arial Narrow" panose="020B0606020202030204" pitchFamily="34" charset="0"/>
            </a:endParaRPr>
          </a:p>
        </p:txBody>
      </p:sp>
      <p:sp>
        <p:nvSpPr>
          <p:cNvPr id="12" name="Rectangle 11"/>
          <p:cNvSpPr/>
          <p:nvPr/>
        </p:nvSpPr>
        <p:spPr>
          <a:xfrm>
            <a:off x="3193254" y="5574373"/>
            <a:ext cx="5722146" cy="1200329"/>
          </a:xfrm>
          <a:prstGeom prst="rect">
            <a:avLst/>
          </a:prstGeom>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dirty="0" smtClean="0">
                <a:solidFill>
                  <a:srgbClr val="002060"/>
                </a:solidFill>
                <a:latin typeface="Arial Narrow" panose="020B0606020202030204" pitchFamily="34" charset="0"/>
              </a:rPr>
              <a:t>Es </a:t>
            </a:r>
            <a:r>
              <a:rPr lang="es-ES" dirty="0">
                <a:solidFill>
                  <a:srgbClr val="002060"/>
                </a:solidFill>
                <a:latin typeface="Arial Narrow" panose="020B0606020202030204" pitchFamily="34" charset="0"/>
              </a:rPr>
              <a:t>una operación matemática que determina el número de enfermeras que se requieren para dotar a un servicio determinado de los </a:t>
            </a:r>
            <a:r>
              <a:rPr lang="es-ES" dirty="0" smtClean="0">
                <a:solidFill>
                  <a:srgbClr val="002060"/>
                </a:solidFill>
                <a:latin typeface="Arial Narrow" panose="020B0606020202030204" pitchFamily="34" charset="0"/>
              </a:rPr>
              <a:t>recursos humanos </a:t>
            </a:r>
            <a:r>
              <a:rPr lang="es-ES" dirty="0">
                <a:solidFill>
                  <a:srgbClr val="002060"/>
                </a:solidFill>
                <a:latin typeface="Arial Narrow" panose="020B0606020202030204" pitchFamily="34" charset="0"/>
              </a:rPr>
              <a:t>indispensables para asegurar un funcionamiento adecuado.</a:t>
            </a:r>
            <a:endParaRPr lang="en-US"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654866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374" y="1811739"/>
            <a:ext cx="7861110" cy="707886"/>
          </a:xfrm>
          <a:prstGeom prst="rect">
            <a:avLst/>
          </a:prstGeom>
          <a:noFill/>
        </p:spPr>
        <p:txBody>
          <a:bodyPr wrap="square" rtlCol="0">
            <a:spAutoFit/>
          </a:bodyPr>
          <a:lstStyle/>
          <a:p>
            <a:pPr algn="ctr"/>
            <a:r>
              <a:rPr lang="es-ES" sz="4000" dirty="0" smtClean="0">
                <a:solidFill>
                  <a:srgbClr val="002060"/>
                </a:solidFill>
                <a:latin typeface="Brush Script MT" panose="03060802040406070304" pitchFamily="66" charset="0"/>
              </a:rPr>
              <a:t>¿A qué se le denomina departamentalización</a:t>
            </a:r>
            <a:r>
              <a:rPr lang="es-ES" sz="4000" dirty="0">
                <a:solidFill>
                  <a:srgbClr val="002060"/>
                </a:solidFill>
                <a:latin typeface="Brush Script MT" panose="03060802040406070304" pitchFamily="66" charset="0"/>
              </a:rPr>
              <a:t>?</a:t>
            </a:r>
            <a:endParaRPr lang="en-US" sz="4000" dirty="0">
              <a:solidFill>
                <a:srgbClr val="002060"/>
              </a:solidFill>
              <a:latin typeface="Brush Script MT" panose="03060802040406070304" pitchFamily="66" charset="0"/>
            </a:endParaRPr>
          </a:p>
        </p:txBody>
      </p:sp>
      <p:pic>
        <p:nvPicPr>
          <p:cNvPr id="4" name="Picture 3"/>
          <p:cNvPicPr>
            <a:picLocks noChangeAspect="1"/>
          </p:cNvPicPr>
          <p:nvPr/>
        </p:nvPicPr>
        <p:blipFill>
          <a:blip r:embed="rId2"/>
          <a:stretch>
            <a:fillRect/>
          </a:stretch>
        </p:blipFill>
        <p:spPr>
          <a:xfrm>
            <a:off x="4905424" y="3671888"/>
            <a:ext cx="2928888" cy="2133599"/>
          </a:xfrm>
          <a:prstGeom prst="rect">
            <a:avLst/>
          </a:prstGeom>
        </p:spPr>
      </p:pic>
    </p:spTree>
    <p:extLst>
      <p:ext uri="{BB962C8B-B14F-4D97-AF65-F5344CB8AC3E}">
        <p14:creationId xmlns:p14="http://schemas.microsoft.com/office/powerpoint/2010/main" val="2313822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650" y="391210"/>
            <a:ext cx="8172449" cy="830997"/>
          </a:xfrm>
          <a:prstGeom prst="rect">
            <a:avLst/>
          </a:prstGeom>
        </p:spPr>
        <p:txBody>
          <a:bodyPr wrap="square">
            <a:spAutoFit/>
          </a:bodyPr>
          <a:lstStyle/>
          <a:p>
            <a:r>
              <a:rPr lang="es-ES" sz="2400" b="1" dirty="0" smtClean="0">
                <a:solidFill>
                  <a:srgbClr val="002060"/>
                </a:solidFill>
                <a:latin typeface="Arial Narrow" panose="020B0606020202030204" pitchFamily="34" charset="0"/>
              </a:rPr>
              <a:t>INFLUENCIA DEL MODELO NEOCLÁSICO EN LA ORGANIZACIÓN </a:t>
            </a:r>
            <a:br>
              <a:rPr lang="es-ES" sz="2400" b="1" dirty="0" smtClean="0">
                <a:solidFill>
                  <a:srgbClr val="002060"/>
                </a:solidFill>
                <a:latin typeface="Arial Narrow" panose="020B0606020202030204" pitchFamily="34" charset="0"/>
              </a:rPr>
            </a:br>
            <a:endParaRPr lang="en-US" sz="2400" b="1" dirty="0">
              <a:solidFill>
                <a:srgbClr val="002060"/>
              </a:solidFill>
              <a:latin typeface="Arial Narrow" panose="020B0606020202030204" pitchFamily="34" charset="0"/>
            </a:endParaRPr>
          </a:p>
        </p:txBody>
      </p:sp>
      <p:sp>
        <p:nvSpPr>
          <p:cNvPr id="3" name="Rectangle 2"/>
          <p:cNvSpPr/>
          <p:nvPr/>
        </p:nvSpPr>
        <p:spPr>
          <a:xfrm>
            <a:off x="628650" y="1069270"/>
            <a:ext cx="8058150" cy="1631216"/>
          </a:xfrm>
          <a:prstGeom prst="rect">
            <a:avLst/>
          </a:prstGeom>
        </p:spPr>
        <p:txBody>
          <a:bodyPr wrap="square">
            <a:spAutoFit/>
          </a:bodyPr>
          <a:lstStyle/>
          <a:p>
            <a:pPr algn="just"/>
            <a:r>
              <a:rPr lang="es-ES" sz="2000" dirty="0" smtClean="0">
                <a:solidFill>
                  <a:srgbClr val="002060"/>
                </a:solidFill>
                <a:latin typeface="Arial Narrow" panose="020B0606020202030204" pitchFamily="34" charset="0"/>
              </a:rPr>
              <a:t>La </a:t>
            </a:r>
            <a:r>
              <a:rPr lang="es-ES" sz="2000" dirty="0">
                <a:solidFill>
                  <a:srgbClr val="002060"/>
                </a:solidFill>
                <a:latin typeface="Arial Narrow" panose="020B0606020202030204" pitchFamily="34" charset="0"/>
              </a:rPr>
              <a:t>departamentalización puede darse en cualquier sistema, nivel o región. Es un </a:t>
            </a:r>
            <a:r>
              <a:rPr lang="es-ES" sz="2000" dirty="0" smtClean="0">
                <a:solidFill>
                  <a:srgbClr val="002060"/>
                </a:solidFill>
                <a:latin typeface="Arial Narrow" panose="020B0606020202030204" pitchFamily="34" charset="0"/>
              </a:rPr>
              <a:t>medio para </a:t>
            </a:r>
            <a:r>
              <a:rPr lang="es-ES" sz="2000" dirty="0">
                <a:solidFill>
                  <a:srgbClr val="002060"/>
                </a:solidFill>
                <a:latin typeface="Arial Narrow" panose="020B0606020202030204" pitchFamily="34" charset="0"/>
              </a:rPr>
              <a:t>asignar funciones y agruparlas en torno a órganos especializados que permitan </a:t>
            </a:r>
            <a:r>
              <a:rPr lang="es-ES" sz="2000" dirty="0" smtClean="0">
                <a:solidFill>
                  <a:srgbClr val="002060"/>
                </a:solidFill>
                <a:latin typeface="Arial Narrow" panose="020B0606020202030204" pitchFamily="34" charset="0"/>
              </a:rPr>
              <a:t>lograr la </a:t>
            </a:r>
            <a:r>
              <a:rPr lang="es-ES" sz="2000" dirty="0">
                <a:solidFill>
                  <a:srgbClr val="002060"/>
                </a:solidFill>
                <a:latin typeface="Arial Narrow" panose="020B0606020202030204" pitchFamily="34" charset="0"/>
              </a:rPr>
              <a:t>eficiencia y </a:t>
            </a:r>
            <a:r>
              <a:rPr lang="es-ES" sz="2000" dirty="0" smtClean="0">
                <a:solidFill>
                  <a:srgbClr val="002060"/>
                </a:solidFill>
                <a:latin typeface="Arial Narrow" panose="020B0606020202030204" pitchFamily="34" charset="0"/>
              </a:rPr>
              <a:t>efectividad.</a:t>
            </a:r>
          </a:p>
          <a:p>
            <a:pPr algn="just"/>
            <a:r>
              <a:rPr lang="es-ES" sz="2000" dirty="0" smtClean="0">
                <a:solidFill>
                  <a:srgbClr val="002060"/>
                </a:solidFill>
                <a:latin typeface="Arial Narrow" panose="020B0606020202030204" pitchFamily="34" charset="0"/>
              </a:rPr>
              <a:t> </a:t>
            </a:r>
            <a:r>
              <a:rPr lang="es-ES" sz="2000" dirty="0">
                <a:solidFill>
                  <a:srgbClr val="002060"/>
                </a:solidFill>
                <a:latin typeface="Arial Narrow" panose="020B0606020202030204" pitchFamily="34" charset="0"/>
              </a:rPr>
              <a:t/>
            </a:r>
            <a:br>
              <a:rPr lang="es-ES" sz="2000" dirty="0">
                <a:solidFill>
                  <a:srgbClr val="002060"/>
                </a:solidFill>
                <a:latin typeface="Arial Narrow" panose="020B0606020202030204" pitchFamily="34" charset="0"/>
              </a:rPr>
            </a:br>
            <a:endParaRPr lang="en-US" sz="2000" dirty="0">
              <a:solidFill>
                <a:srgbClr val="002060"/>
              </a:solidFill>
              <a:latin typeface="Arial Narrow" panose="020B0606020202030204" pitchFamily="34" charset="0"/>
            </a:endParaRPr>
          </a:p>
        </p:txBody>
      </p:sp>
      <p:sp>
        <p:nvSpPr>
          <p:cNvPr id="4" name="Rectangle 3"/>
          <p:cNvSpPr/>
          <p:nvPr/>
        </p:nvSpPr>
        <p:spPr>
          <a:xfrm>
            <a:off x="421481" y="3776272"/>
            <a:ext cx="8472488" cy="1569660"/>
          </a:xfrm>
          <a:prstGeom prst="rect">
            <a:avLst/>
          </a:prstGeom>
        </p:spPr>
        <p:txBody>
          <a:bodyPr wrap="square">
            <a:spAutoFit/>
          </a:bodyPr>
          <a:lstStyle/>
          <a:p>
            <a:pPr algn="ctr"/>
            <a:r>
              <a:rPr lang="es-ES" sz="2400" dirty="0" smtClean="0">
                <a:solidFill>
                  <a:srgbClr val="002060"/>
                </a:solidFill>
                <a:latin typeface="Arial Narrow" panose="020B0606020202030204" pitchFamily="34" charset="0"/>
              </a:rPr>
              <a:t> 1) por objetivos, 2) por procesos, 3) por clientela y 4) por área geográfica</a:t>
            </a:r>
          </a:p>
          <a:p>
            <a:pPr algn="ctr"/>
            <a:r>
              <a:rPr lang="es-ES" sz="2400" dirty="0">
                <a:solidFill>
                  <a:srgbClr val="002060"/>
                </a:solidFill>
                <a:latin typeface="Arial Narrow" panose="020B0606020202030204" pitchFamily="34" charset="0"/>
              </a:rPr>
              <a:t> </a:t>
            </a:r>
            <a:endParaRPr lang="es-ES" sz="2400" dirty="0" smtClean="0">
              <a:solidFill>
                <a:srgbClr val="002060"/>
              </a:solidFill>
              <a:latin typeface="Arial Narrow" panose="020B0606020202030204" pitchFamily="34" charset="0"/>
            </a:endParaRPr>
          </a:p>
          <a:p>
            <a:pPr marL="342900" indent="-342900" algn="ctr">
              <a:buFont typeface="Arial" panose="020B0604020202020204" pitchFamily="34" charset="0"/>
              <a:buChar char="•"/>
            </a:pPr>
            <a:r>
              <a:rPr lang="es-ES" sz="2400" dirty="0" smtClean="0">
                <a:solidFill>
                  <a:srgbClr val="002060"/>
                </a:solidFill>
                <a:latin typeface="Arial Narrow" panose="020B0606020202030204" pitchFamily="34" charset="0"/>
              </a:rPr>
              <a:t>por </a:t>
            </a:r>
            <a:r>
              <a:rPr lang="es-ES" sz="2400" dirty="0">
                <a:solidFill>
                  <a:srgbClr val="002060"/>
                </a:solidFill>
                <a:latin typeface="Arial Narrow" panose="020B0606020202030204" pitchFamily="34" charset="0"/>
              </a:rPr>
              <a:t>proyectos </a:t>
            </a:r>
            <a:r>
              <a:rPr lang="es-ES" sz="2400" dirty="0" smtClean="0">
                <a:solidFill>
                  <a:srgbClr val="002060"/>
                </a:solidFill>
                <a:latin typeface="Arial Narrow" panose="020B0606020202030204" pitchFamily="34" charset="0"/>
              </a:rPr>
              <a:t/>
            </a:r>
            <a:br>
              <a:rPr lang="es-ES" sz="2400" dirty="0" smtClean="0">
                <a:solidFill>
                  <a:srgbClr val="002060"/>
                </a:solidFill>
                <a:latin typeface="Arial Narrow" panose="020B0606020202030204" pitchFamily="34" charset="0"/>
              </a:rPr>
            </a:br>
            <a:endParaRPr lang="en-US" sz="2400" dirty="0">
              <a:solidFill>
                <a:srgbClr val="002060"/>
              </a:solidFill>
              <a:latin typeface="Arial Narrow" panose="020B0606020202030204" pitchFamily="34" charset="0"/>
            </a:endParaRPr>
          </a:p>
        </p:txBody>
      </p:sp>
      <p:sp>
        <p:nvSpPr>
          <p:cNvPr id="5" name="Rectangle 4"/>
          <p:cNvSpPr/>
          <p:nvPr/>
        </p:nvSpPr>
        <p:spPr>
          <a:xfrm>
            <a:off x="1721642" y="3215296"/>
            <a:ext cx="5986463" cy="461665"/>
          </a:xfrm>
          <a:prstGeom prst="rect">
            <a:avLst/>
          </a:prstGeom>
        </p:spPr>
        <p:txBody>
          <a:bodyPr wrap="square">
            <a:spAutoFit/>
          </a:bodyPr>
          <a:lstStyle/>
          <a:p>
            <a:pPr lvl="0" algn="ctr"/>
            <a:r>
              <a:rPr lang="es-ES" sz="2400" b="1" dirty="0">
                <a:solidFill>
                  <a:srgbClr val="002060"/>
                </a:solidFill>
                <a:latin typeface="Arial Narrow" panose="020B0606020202030204" pitchFamily="34" charset="0"/>
              </a:rPr>
              <a:t>TIPOS DE DEPARTAMENTALIZACIÓN</a:t>
            </a:r>
          </a:p>
        </p:txBody>
      </p:sp>
    </p:spTree>
    <p:extLst>
      <p:ext uri="{BB962C8B-B14F-4D97-AF65-F5344CB8AC3E}">
        <p14:creationId xmlns:p14="http://schemas.microsoft.com/office/powerpoint/2010/main" val="3864523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0062" y="282195"/>
            <a:ext cx="8325949" cy="6432930"/>
          </a:xfrm>
          <a:prstGeom prst="rect">
            <a:avLst/>
          </a:prstGeom>
        </p:spPr>
      </p:pic>
    </p:spTree>
    <p:extLst>
      <p:ext uri="{BB962C8B-B14F-4D97-AF65-F5344CB8AC3E}">
        <p14:creationId xmlns:p14="http://schemas.microsoft.com/office/powerpoint/2010/main" val="854692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5299" y="348343"/>
            <a:ext cx="8191501" cy="6290116"/>
          </a:xfrm>
          <a:prstGeom prst="rect">
            <a:avLst/>
          </a:prstGeom>
        </p:spPr>
      </p:pic>
    </p:spTree>
    <p:extLst>
      <p:ext uri="{BB962C8B-B14F-4D97-AF65-F5344CB8AC3E}">
        <p14:creationId xmlns:p14="http://schemas.microsoft.com/office/powerpoint/2010/main" val="1356488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23826"/>
            <a:ext cx="8229600" cy="6595110"/>
          </a:xfrm>
          <a:prstGeom prst="rect">
            <a:avLst/>
          </a:prstGeom>
        </p:spPr>
      </p:pic>
    </p:spTree>
    <p:extLst>
      <p:ext uri="{BB962C8B-B14F-4D97-AF65-F5344CB8AC3E}">
        <p14:creationId xmlns:p14="http://schemas.microsoft.com/office/powerpoint/2010/main" val="2430323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374" y="1811739"/>
            <a:ext cx="7861110" cy="707886"/>
          </a:xfrm>
          <a:prstGeom prst="rect">
            <a:avLst/>
          </a:prstGeom>
          <a:noFill/>
        </p:spPr>
        <p:txBody>
          <a:bodyPr wrap="square" rtlCol="0">
            <a:spAutoFit/>
          </a:bodyPr>
          <a:lstStyle/>
          <a:p>
            <a:pPr algn="ctr"/>
            <a:r>
              <a:rPr lang="es-ES" sz="4000" dirty="0" smtClean="0">
                <a:solidFill>
                  <a:srgbClr val="002060"/>
                </a:solidFill>
                <a:latin typeface="Brush Script MT" panose="03060802040406070304" pitchFamily="66" charset="0"/>
              </a:rPr>
              <a:t>¿Qué se entiende por el proceso de integración?</a:t>
            </a:r>
            <a:endParaRPr lang="en-US" sz="4000" dirty="0">
              <a:solidFill>
                <a:srgbClr val="002060"/>
              </a:solidFill>
              <a:latin typeface="Brush Script MT" panose="03060802040406070304" pitchFamily="66" charset="0"/>
            </a:endParaRPr>
          </a:p>
        </p:txBody>
      </p:sp>
      <p:pic>
        <p:nvPicPr>
          <p:cNvPr id="3" name="Picture 2"/>
          <p:cNvPicPr>
            <a:picLocks noChangeAspect="1"/>
          </p:cNvPicPr>
          <p:nvPr/>
        </p:nvPicPr>
        <p:blipFill>
          <a:blip r:embed="rId2"/>
          <a:stretch>
            <a:fillRect/>
          </a:stretch>
        </p:blipFill>
        <p:spPr>
          <a:xfrm>
            <a:off x="4314824" y="3369909"/>
            <a:ext cx="3881437" cy="2568928"/>
          </a:xfrm>
          <a:prstGeom prst="rect">
            <a:avLst/>
          </a:prstGeom>
        </p:spPr>
      </p:pic>
    </p:spTree>
    <p:extLst>
      <p:ext uri="{BB962C8B-B14F-4D97-AF65-F5344CB8AC3E}">
        <p14:creationId xmlns:p14="http://schemas.microsoft.com/office/powerpoint/2010/main" val="4120801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0" y="391210"/>
            <a:ext cx="8172449" cy="954107"/>
          </a:xfrm>
          <a:prstGeom prst="rect">
            <a:avLst/>
          </a:prstGeom>
        </p:spPr>
        <p:txBody>
          <a:bodyPr wrap="square">
            <a:spAutoFit/>
          </a:bodyPr>
          <a:lstStyle/>
          <a:p>
            <a:pPr algn="ctr"/>
            <a:r>
              <a:rPr lang="es-ES" sz="2800" b="1" dirty="0" smtClean="0">
                <a:solidFill>
                  <a:srgbClr val="002060"/>
                </a:solidFill>
                <a:latin typeface="Arial Narrow" panose="020B0606020202030204" pitchFamily="34" charset="0"/>
              </a:rPr>
              <a:t>PROCESO DE INTEGRACIÓN</a:t>
            </a:r>
            <a:br>
              <a:rPr lang="es-ES" sz="2800" b="1" dirty="0" smtClean="0">
                <a:solidFill>
                  <a:srgbClr val="002060"/>
                </a:solidFill>
                <a:latin typeface="Arial Narrow" panose="020B0606020202030204" pitchFamily="34" charset="0"/>
              </a:rPr>
            </a:br>
            <a:endParaRPr lang="en-US" sz="2800" b="1" dirty="0">
              <a:solidFill>
                <a:srgbClr val="002060"/>
              </a:solidFill>
              <a:latin typeface="Arial Narrow" panose="020B0606020202030204" pitchFamily="34" charset="0"/>
            </a:endParaRPr>
          </a:p>
        </p:txBody>
      </p:sp>
      <p:sp>
        <p:nvSpPr>
          <p:cNvPr id="4" name="TextBox 3"/>
          <p:cNvSpPr txBox="1"/>
          <p:nvPr/>
        </p:nvSpPr>
        <p:spPr>
          <a:xfrm>
            <a:off x="571499" y="1503490"/>
            <a:ext cx="828674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x-none" sz="2400" dirty="0" smtClean="0">
                <a:solidFill>
                  <a:srgbClr val="002060"/>
                </a:solidFill>
                <a:latin typeface="Arial Narrow" panose="020B0606020202030204" pitchFamily="34" charset="0"/>
              </a:rPr>
              <a:t>Integrar, es obtener y articular los elementos materiales y humanos que la organización y la planeación señalan como necesario para el adecuado funcionamiento de una organización social</a:t>
            </a:r>
            <a:endParaRPr lang="en-US" sz="2400" dirty="0">
              <a:solidFill>
                <a:srgbClr val="002060"/>
              </a:solidFill>
              <a:latin typeface="Arial Narrow" panose="020B0606020202030204" pitchFamily="34" charset="0"/>
            </a:endParaRPr>
          </a:p>
        </p:txBody>
      </p:sp>
      <p:sp>
        <p:nvSpPr>
          <p:cNvPr id="6" name="TextBox 5"/>
          <p:cNvSpPr txBox="1"/>
          <p:nvPr/>
        </p:nvSpPr>
        <p:spPr>
          <a:xfrm>
            <a:off x="514350" y="3735853"/>
            <a:ext cx="8286749"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x-none" sz="2400" dirty="0" smtClean="0">
                <a:solidFill>
                  <a:srgbClr val="002060"/>
                </a:solidFill>
                <a:latin typeface="Arial Narrow" panose="020B0606020202030204" pitchFamily="34" charset="0"/>
              </a:rPr>
              <a:t>La planeación nos ha dicho, que hacerse, y cuando, la organización nos ha señalado quienes, donde y como deben de realizarlo. La integración se encarga de obtener los elementos materiales y humanos que llenen los cuadros teóricos formados por la planeación y la organización.</a:t>
            </a:r>
            <a:endParaRPr lang="en-US" sz="24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5979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202" y="618287"/>
            <a:ext cx="7792870" cy="3600986"/>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dirty="0">
                <a:solidFill>
                  <a:srgbClr val="002060"/>
                </a:solidFill>
                <a:latin typeface="Arial" panose="020B0604020202020204" pitchFamily="34" charset="0"/>
                <a:cs typeface="Arial" panose="020B0604020202020204" pitchFamily="34" charset="0"/>
              </a:rPr>
              <a:t>Unidad # </a:t>
            </a:r>
            <a:r>
              <a:rPr lang="es-ES" sz="2400" dirty="0" smtClean="0">
                <a:solidFill>
                  <a:srgbClr val="002060"/>
                </a:solidFill>
                <a:latin typeface="Arial" panose="020B0604020202020204" pitchFamily="34" charset="0"/>
                <a:cs typeface="Arial" panose="020B0604020202020204" pitchFamily="34" charset="0"/>
              </a:rPr>
              <a:t>II:  </a:t>
            </a:r>
            <a:r>
              <a:rPr lang="es-ES" sz="2400" dirty="0">
                <a:solidFill>
                  <a:srgbClr val="002060"/>
                </a:solidFill>
                <a:latin typeface="Arial" panose="020B0604020202020204" pitchFamily="34" charset="0"/>
                <a:cs typeface="Arial" panose="020B0604020202020204" pitchFamily="34" charset="0"/>
              </a:rPr>
              <a:t>El proceso administrativo</a:t>
            </a:r>
            <a:endParaRPr lang="en-US" sz="2400" dirty="0">
              <a:solidFill>
                <a:srgbClr val="002060"/>
              </a:solidFill>
              <a:latin typeface="Arial" panose="020B0604020202020204" pitchFamily="34" charset="0"/>
              <a:cs typeface="Arial" panose="020B0604020202020204" pitchFamily="34" charset="0"/>
            </a:endParaRPr>
          </a:p>
          <a:p>
            <a:r>
              <a:rPr lang="es-ES" sz="2400" dirty="0" smtClean="0">
                <a:solidFill>
                  <a:srgbClr val="002060"/>
                </a:solidFill>
                <a:latin typeface="Arial" panose="020B0604020202020204" pitchFamily="34" charset="0"/>
                <a:cs typeface="Arial" panose="020B0604020202020204" pitchFamily="34" charset="0"/>
              </a:rPr>
              <a:t>Sumario</a:t>
            </a:r>
            <a:r>
              <a:rPr lang="es-ES" sz="2400" dirty="0">
                <a:solidFill>
                  <a:srgbClr val="002060"/>
                </a:solidFill>
                <a:latin typeface="Arial" panose="020B0604020202020204" pitchFamily="34" charset="0"/>
                <a:cs typeface="Arial" panose="020B0604020202020204" pitchFamily="34" charset="0"/>
              </a:rPr>
              <a:t>: </a:t>
            </a:r>
            <a:r>
              <a:rPr lang="es-ES" sz="2400" dirty="0" smtClean="0">
                <a:solidFill>
                  <a:srgbClr val="002060"/>
                </a:solidFill>
                <a:latin typeface="Arial" panose="020B0604020202020204" pitchFamily="34" charset="0"/>
                <a:cs typeface="Arial" panose="020B0604020202020204" pitchFamily="34" charset="0"/>
              </a:rPr>
              <a:t>Tema II</a:t>
            </a:r>
          </a:p>
          <a:p>
            <a:pPr algn="just"/>
            <a:r>
              <a:rPr lang="es-ES" sz="2000" dirty="0">
                <a:solidFill>
                  <a:srgbClr val="002060"/>
                </a:solidFill>
                <a:latin typeface="Arial" panose="020B0604020202020204" pitchFamily="34" charset="0"/>
                <a:cs typeface="Arial" panose="020B0604020202020204" pitchFamily="34" charset="0"/>
              </a:rPr>
              <a:t>2.1.	El proceso de Organización. Definición. Etapas de la Organización. Principios de la Organización. Organigrama desde el hospital hasta la sala y en otras estructuras administrativas.  Departa mentalización. Interrelación. Instrumentos y técnicas. (Políticas, programas, presupuestos, procedimientos, normas, manuales, descripción de puestos, cálculo de personal)</a:t>
            </a:r>
            <a:endParaRPr lang="en-US" sz="2000" dirty="0">
              <a:solidFill>
                <a:srgbClr val="002060"/>
              </a:solidFill>
              <a:latin typeface="Arial" panose="020B0604020202020204" pitchFamily="34" charset="0"/>
              <a:cs typeface="Arial" panose="020B0604020202020204" pitchFamily="34" charset="0"/>
            </a:endParaRPr>
          </a:p>
          <a:p>
            <a:pPr algn="just"/>
            <a:r>
              <a:rPr lang="es-ES" sz="2000" dirty="0">
                <a:solidFill>
                  <a:srgbClr val="002060"/>
                </a:solidFill>
                <a:latin typeface="Arial" panose="020B0604020202020204" pitchFamily="34" charset="0"/>
                <a:cs typeface="Arial" panose="020B0604020202020204" pitchFamily="34" charset="0"/>
              </a:rPr>
              <a:t>2.2.	Proceso de integración. Definición. Conformación de plantilla. Selección del personal. Inducción del puesto de trabajo. Capacitación y desarrollo. Recursos humanos y materiales</a:t>
            </a:r>
            <a:endParaRPr lang="en-US" sz="2000" dirty="0">
              <a:solidFill>
                <a:srgbClr val="002060"/>
              </a:solidFill>
              <a:latin typeface="Arial" panose="020B0604020202020204" pitchFamily="34" charset="0"/>
              <a:cs typeface="Arial" panose="020B0604020202020204" pitchFamily="34" charset="0"/>
            </a:endParaRPr>
          </a:p>
        </p:txBody>
      </p:sp>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5189" y="4302835"/>
            <a:ext cx="1442018" cy="226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790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2535" y="914400"/>
            <a:ext cx="6949371" cy="4435846"/>
            <a:chOff x="1499723" y="685800"/>
            <a:chExt cx="6949371" cy="4435846"/>
          </a:xfrm>
        </p:grpSpPr>
        <p:sp>
          <p:nvSpPr>
            <p:cNvPr id="4" name="Curved Down Arrow 3"/>
            <p:cNvSpPr/>
            <p:nvPr/>
          </p:nvSpPr>
          <p:spPr>
            <a:xfrm>
              <a:off x="3643314" y="685800"/>
              <a:ext cx="2078830" cy="800100"/>
            </a:xfrm>
            <a:prstGeom prst="curvedDownArrow">
              <a:avLst>
                <a:gd name="adj1" fmla="val 35522"/>
                <a:gd name="adj2" fmla="val 77033"/>
                <a:gd name="adj3" fmla="val 2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5843588" y="1357313"/>
              <a:ext cx="2014537" cy="461665"/>
            </a:xfrm>
            <a:prstGeom prst="rect">
              <a:avLst/>
            </a:prstGeom>
            <a:noFill/>
          </p:spPr>
          <p:txBody>
            <a:bodyPr wrap="square" rtlCol="0">
              <a:spAutoFit/>
            </a:bodyPr>
            <a:lstStyle/>
            <a:p>
              <a:r>
                <a:rPr lang="x-none" sz="2400" dirty="0" smtClean="0">
                  <a:solidFill>
                    <a:srgbClr val="002060"/>
                  </a:solidFill>
                  <a:latin typeface="Arial Narrow" panose="020B0606020202030204" pitchFamily="34" charset="0"/>
                </a:rPr>
                <a:t>Reclutamiento</a:t>
              </a:r>
              <a:endParaRPr lang="en-US" sz="2400" dirty="0">
                <a:solidFill>
                  <a:srgbClr val="002060"/>
                </a:solidFill>
                <a:latin typeface="Arial Narrow" panose="020B0606020202030204" pitchFamily="34" charset="0"/>
              </a:endParaRPr>
            </a:p>
          </p:txBody>
        </p:sp>
        <p:sp>
          <p:nvSpPr>
            <p:cNvPr id="6" name="Curved Down Arrow 5"/>
            <p:cNvSpPr/>
            <p:nvPr/>
          </p:nvSpPr>
          <p:spPr>
            <a:xfrm rot="5218841">
              <a:off x="6117666" y="2505953"/>
              <a:ext cx="2078830" cy="792995"/>
            </a:xfrm>
            <a:prstGeom prst="curvedDownArrow">
              <a:avLst>
                <a:gd name="adj1" fmla="val 35522"/>
                <a:gd name="adj2" fmla="val 77033"/>
                <a:gd name="adj3" fmla="val 2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434557" y="4090714"/>
              <a:ext cx="2014537" cy="461665"/>
            </a:xfrm>
            <a:prstGeom prst="rect">
              <a:avLst/>
            </a:prstGeom>
            <a:noFill/>
          </p:spPr>
          <p:txBody>
            <a:bodyPr wrap="square" rtlCol="0">
              <a:spAutoFit/>
            </a:bodyPr>
            <a:lstStyle/>
            <a:p>
              <a:r>
                <a:rPr lang="x-none" sz="2400" dirty="0" smtClean="0">
                  <a:solidFill>
                    <a:srgbClr val="002060"/>
                  </a:solidFill>
                  <a:latin typeface="Arial Narrow" panose="020B0606020202030204" pitchFamily="34" charset="0"/>
                </a:rPr>
                <a:t>Selección</a:t>
              </a:r>
              <a:endParaRPr lang="en-US" sz="2400" dirty="0">
                <a:solidFill>
                  <a:srgbClr val="002060"/>
                </a:solidFill>
                <a:latin typeface="Arial Narrow" panose="020B0606020202030204" pitchFamily="34" charset="0"/>
              </a:endParaRPr>
            </a:p>
          </p:txBody>
        </p:sp>
        <p:sp>
          <p:nvSpPr>
            <p:cNvPr id="8" name="Curved Down Arrow 7"/>
            <p:cNvSpPr/>
            <p:nvPr/>
          </p:nvSpPr>
          <p:spPr>
            <a:xfrm rot="10800000">
              <a:off x="4087837" y="4321546"/>
              <a:ext cx="2078830" cy="800100"/>
            </a:xfrm>
            <a:prstGeom prst="curvedDownArrow">
              <a:avLst>
                <a:gd name="adj1" fmla="val 35522"/>
                <a:gd name="adj2" fmla="val 77033"/>
                <a:gd name="adj3" fmla="val 2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073299" y="4090714"/>
              <a:ext cx="2014537" cy="830997"/>
            </a:xfrm>
            <a:prstGeom prst="rect">
              <a:avLst/>
            </a:prstGeom>
            <a:noFill/>
          </p:spPr>
          <p:txBody>
            <a:bodyPr wrap="square" rtlCol="0">
              <a:spAutoFit/>
            </a:bodyPr>
            <a:lstStyle/>
            <a:p>
              <a:r>
                <a:rPr lang="x-none" sz="2400" dirty="0" smtClean="0">
                  <a:solidFill>
                    <a:srgbClr val="002060"/>
                  </a:solidFill>
                  <a:latin typeface="Arial Narrow" panose="020B0606020202030204" pitchFamily="34" charset="0"/>
                </a:rPr>
                <a:t>Introducción o inducción</a:t>
              </a:r>
              <a:endParaRPr lang="en-US" sz="2400" dirty="0">
                <a:solidFill>
                  <a:srgbClr val="002060"/>
                </a:solidFill>
                <a:latin typeface="Arial Narrow" panose="020B0606020202030204" pitchFamily="34" charset="0"/>
              </a:endParaRPr>
            </a:p>
          </p:txBody>
        </p:sp>
        <p:sp>
          <p:nvSpPr>
            <p:cNvPr id="10" name="Curved Down Arrow 9"/>
            <p:cNvSpPr/>
            <p:nvPr/>
          </p:nvSpPr>
          <p:spPr>
            <a:xfrm rot="16759143">
              <a:off x="1596969" y="2470778"/>
              <a:ext cx="2078830" cy="800100"/>
            </a:xfrm>
            <a:prstGeom prst="curvedDownArrow">
              <a:avLst>
                <a:gd name="adj1" fmla="val 35522"/>
                <a:gd name="adj2" fmla="val 77033"/>
                <a:gd name="adj3" fmla="val 2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499723" y="1164915"/>
              <a:ext cx="2014537" cy="830997"/>
            </a:xfrm>
            <a:prstGeom prst="rect">
              <a:avLst/>
            </a:prstGeom>
            <a:noFill/>
          </p:spPr>
          <p:txBody>
            <a:bodyPr wrap="square" rtlCol="0">
              <a:spAutoFit/>
            </a:bodyPr>
            <a:lstStyle/>
            <a:p>
              <a:r>
                <a:rPr lang="x-none" sz="2400" dirty="0" smtClean="0">
                  <a:solidFill>
                    <a:srgbClr val="002060"/>
                  </a:solidFill>
                  <a:latin typeface="Arial Narrow" panose="020B0606020202030204" pitchFamily="34" charset="0"/>
                </a:rPr>
                <a:t>Capacitación y desarrollo</a:t>
              </a:r>
              <a:endParaRPr lang="en-US" sz="2400" dirty="0">
                <a:solidFill>
                  <a:srgbClr val="002060"/>
                </a:solidFill>
                <a:latin typeface="Arial Narrow" panose="020B0606020202030204" pitchFamily="34" charset="0"/>
              </a:endParaRPr>
            </a:p>
          </p:txBody>
        </p:sp>
      </p:grpSp>
      <p:sp>
        <p:nvSpPr>
          <p:cNvPr id="13" name="TextBox 12"/>
          <p:cNvSpPr txBox="1"/>
          <p:nvPr/>
        </p:nvSpPr>
        <p:spPr>
          <a:xfrm>
            <a:off x="2991168" y="2743199"/>
            <a:ext cx="3043238" cy="954107"/>
          </a:xfrm>
          <a:prstGeom prst="rect">
            <a:avLst/>
          </a:prstGeom>
          <a:noFill/>
        </p:spPr>
        <p:txBody>
          <a:bodyPr wrap="square" rtlCol="0">
            <a:spAutoFit/>
          </a:bodyPr>
          <a:lstStyle/>
          <a:p>
            <a:pPr algn="ctr"/>
            <a:r>
              <a:rPr lang="x-none" sz="2800" b="1" dirty="0" smtClean="0">
                <a:solidFill>
                  <a:srgbClr val="002060"/>
                </a:solidFill>
                <a:latin typeface="Arial Narrow" panose="020B0606020202030204" pitchFamily="34" charset="0"/>
              </a:rPr>
              <a:t>ETAPAS DE LA INTEGRACIÓN</a:t>
            </a:r>
            <a:endParaRPr lang="en-US" sz="28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793940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0" y="391210"/>
            <a:ext cx="8172449" cy="954107"/>
          </a:xfrm>
          <a:prstGeom prst="rect">
            <a:avLst/>
          </a:prstGeom>
        </p:spPr>
        <p:txBody>
          <a:bodyPr wrap="square">
            <a:spAutoFit/>
          </a:bodyPr>
          <a:lstStyle/>
          <a:p>
            <a:pPr algn="ctr"/>
            <a:r>
              <a:rPr lang="es-ES" sz="2800" b="1" dirty="0" smtClean="0">
                <a:solidFill>
                  <a:srgbClr val="002060"/>
                </a:solidFill>
                <a:latin typeface="Arial Narrow" panose="020B0606020202030204" pitchFamily="34" charset="0"/>
              </a:rPr>
              <a:t>PRINCIPIOS DE LA INTEGRACIÓN</a:t>
            </a:r>
            <a:br>
              <a:rPr lang="es-ES" sz="2800" b="1" dirty="0" smtClean="0">
                <a:solidFill>
                  <a:srgbClr val="002060"/>
                </a:solidFill>
                <a:latin typeface="Arial Narrow" panose="020B0606020202030204" pitchFamily="34" charset="0"/>
              </a:rPr>
            </a:br>
            <a:endParaRPr lang="en-US" sz="2800" b="1" dirty="0">
              <a:solidFill>
                <a:srgbClr val="002060"/>
              </a:solidFill>
              <a:latin typeface="Arial Narrow" panose="020B0606020202030204" pitchFamily="34" charset="0"/>
            </a:endParaRPr>
          </a:p>
        </p:txBody>
      </p:sp>
      <p:sp>
        <p:nvSpPr>
          <p:cNvPr id="4" name="TextBox 3"/>
          <p:cNvSpPr txBox="1"/>
          <p:nvPr/>
        </p:nvSpPr>
        <p:spPr>
          <a:xfrm>
            <a:off x="628650" y="1345317"/>
            <a:ext cx="8172449" cy="3785652"/>
          </a:xfrm>
          <a:prstGeom prst="rect">
            <a:avLst/>
          </a:prstGeom>
          <a:noFill/>
        </p:spPr>
        <p:txBody>
          <a:bodyPr wrap="square" rtlCol="0">
            <a:spAutoFit/>
          </a:bodyPr>
          <a:lstStyle/>
          <a:p>
            <a:pPr marL="342900" indent="-342900">
              <a:buFont typeface="+mj-lt"/>
              <a:buAutoNum type="arabicPeriod"/>
            </a:pPr>
            <a:r>
              <a:rPr lang="x-none" sz="2400" dirty="0" smtClean="0">
                <a:solidFill>
                  <a:srgbClr val="002060"/>
                </a:solidFill>
                <a:latin typeface="Arial Narrow" panose="020B0606020202030204" pitchFamily="34" charset="0"/>
              </a:rPr>
              <a:t>De la selección adecuada del recurso depende la calidad del servicio que se preste.</a:t>
            </a:r>
          </a:p>
          <a:p>
            <a:pPr marL="342900" indent="-342900">
              <a:buFont typeface="+mj-lt"/>
              <a:buAutoNum type="arabicPeriod"/>
            </a:pPr>
            <a:r>
              <a:rPr lang="x-none" sz="2400" dirty="0" smtClean="0">
                <a:solidFill>
                  <a:srgbClr val="002060"/>
                </a:solidFill>
                <a:latin typeface="Arial Narrow" panose="020B0606020202030204" pitchFamily="34" charset="0"/>
              </a:rPr>
              <a:t>Para solucionar necesidades es importante una información previa veraz. </a:t>
            </a:r>
          </a:p>
          <a:p>
            <a:pPr marL="342900" indent="-342900">
              <a:buFont typeface="+mj-lt"/>
              <a:buAutoNum type="arabicPeriod"/>
            </a:pPr>
            <a:r>
              <a:rPr lang="x-none" sz="2400" dirty="0" smtClean="0">
                <a:solidFill>
                  <a:srgbClr val="002060"/>
                </a:solidFill>
                <a:latin typeface="Arial Narrow" panose="020B0606020202030204" pitchFamily="34" charset="0"/>
              </a:rPr>
              <a:t>Se debe seleccionar a la persona adecuada para el puesto, no adecuar el puesto a la persona.</a:t>
            </a:r>
          </a:p>
          <a:p>
            <a:pPr marL="342900" indent="-342900">
              <a:buFont typeface="+mj-lt"/>
              <a:buAutoNum type="arabicPeriod"/>
            </a:pPr>
            <a:r>
              <a:rPr lang="x-none" sz="2400" dirty="0" smtClean="0">
                <a:solidFill>
                  <a:srgbClr val="002060"/>
                </a:solidFill>
                <a:latin typeface="Arial Narrow" panose="020B0606020202030204" pitchFamily="34" charset="0"/>
              </a:rPr>
              <a:t>El individuo es capaz de asumir cualquier función, siempre y cuando se le desarrolle para ello.</a:t>
            </a:r>
          </a:p>
          <a:p>
            <a:pPr marL="342900" indent="-342900">
              <a:buFont typeface="+mj-lt"/>
              <a:buAutoNum type="arabicPeriod"/>
            </a:pPr>
            <a:r>
              <a:rPr lang="x-none" sz="2400" dirty="0" smtClean="0">
                <a:solidFill>
                  <a:srgbClr val="002060"/>
                </a:solidFill>
                <a:latin typeface="Arial Narrow" panose="020B0606020202030204" pitchFamily="34" charset="0"/>
              </a:rPr>
              <a:t>El mantenimiento y la conservación de los recursos materiales, permiten un mejor aprovechamiento.</a:t>
            </a:r>
            <a:endParaRPr lang="en-US" sz="2400" dirty="0">
              <a:solidFill>
                <a:srgbClr val="002060"/>
              </a:solidFill>
              <a:latin typeface="Arial Narrow" panose="020B0606020202030204" pitchFamily="34" charset="0"/>
            </a:endParaRPr>
          </a:p>
        </p:txBody>
      </p:sp>
      <p:pic>
        <p:nvPicPr>
          <p:cNvPr id="5" name="Picture 4"/>
          <p:cNvPicPr>
            <a:picLocks noChangeAspect="1"/>
          </p:cNvPicPr>
          <p:nvPr/>
        </p:nvPicPr>
        <p:blipFill>
          <a:blip r:embed="rId2"/>
          <a:stretch>
            <a:fillRect/>
          </a:stretch>
        </p:blipFill>
        <p:spPr>
          <a:xfrm>
            <a:off x="6480660" y="4943475"/>
            <a:ext cx="2129938" cy="1409699"/>
          </a:xfrm>
          <a:prstGeom prst="rect">
            <a:avLst/>
          </a:prstGeom>
        </p:spPr>
      </p:pic>
    </p:spTree>
    <p:extLst>
      <p:ext uri="{BB962C8B-B14F-4D97-AF65-F5344CB8AC3E}">
        <p14:creationId xmlns:p14="http://schemas.microsoft.com/office/powerpoint/2010/main" val="3610272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6221" y="610360"/>
            <a:ext cx="6277970" cy="461665"/>
          </a:xfrm>
          <a:prstGeom prst="rect">
            <a:avLst/>
          </a:prstGeom>
          <a:noFill/>
        </p:spPr>
        <p:txBody>
          <a:bodyPr wrap="square" rtlCol="0">
            <a:spAutoFit/>
          </a:bodyPr>
          <a:lstStyle/>
          <a:p>
            <a:r>
              <a:rPr lang="x-none" sz="2400" dirty="0" smtClean="0">
                <a:solidFill>
                  <a:srgbClr val="002060"/>
                </a:solidFill>
                <a:latin typeface="Arial Rounded MT Bold" panose="020F0704030504030204" pitchFamily="34" charset="0"/>
              </a:rPr>
              <a:t>PREGUNTAS DE COMPROBACIÓN</a:t>
            </a:r>
            <a:endParaRPr lang="en-US" sz="2400" dirty="0">
              <a:solidFill>
                <a:srgbClr val="002060"/>
              </a:solidFill>
              <a:latin typeface="Arial Rounded MT Bold" panose="020F0704030504030204" pitchFamily="34" charset="0"/>
            </a:endParaRPr>
          </a:p>
        </p:txBody>
      </p:sp>
      <p:sp>
        <p:nvSpPr>
          <p:cNvPr id="3" name="Rectangle 2"/>
          <p:cNvSpPr/>
          <p:nvPr/>
        </p:nvSpPr>
        <p:spPr>
          <a:xfrm>
            <a:off x="731497" y="1485072"/>
            <a:ext cx="8031708" cy="3970318"/>
          </a:xfrm>
          <a:prstGeom prst="rect">
            <a:avLst/>
          </a:prstGeom>
        </p:spPr>
        <p:txBody>
          <a:bodyPr wrap="square">
            <a:spAutoFit/>
          </a:bodyPr>
          <a:lstStyle/>
          <a:p>
            <a:r>
              <a:rPr lang="es-ES" sz="2800" dirty="0">
                <a:solidFill>
                  <a:srgbClr val="002060"/>
                </a:solidFill>
                <a:latin typeface="Arial Narrow" panose="020B0606020202030204" pitchFamily="34" charset="0"/>
              </a:rPr>
              <a:t>En el Hospital Docente “Mártires del 9 de abril” existe una organización que parte del jefe de enfermería, los subjefes, las jefas de sala y las enfermeras.</a:t>
            </a:r>
            <a:endParaRPr lang="en-US" sz="2800" dirty="0">
              <a:solidFill>
                <a:srgbClr val="002060"/>
              </a:solidFill>
              <a:latin typeface="Arial Narrow" panose="020B0606020202030204" pitchFamily="34" charset="0"/>
            </a:endParaRPr>
          </a:p>
          <a:p>
            <a:pPr marL="514350" lvl="0" indent="-514350">
              <a:buFont typeface="+mj-lt"/>
              <a:buAutoNum type="alphaLcParenR"/>
            </a:pPr>
            <a:r>
              <a:rPr lang="es-ES" sz="2800" dirty="0">
                <a:solidFill>
                  <a:srgbClr val="002060"/>
                </a:solidFill>
                <a:latin typeface="Arial Narrow" panose="020B0606020202030204" pitchFamily="34" charset="0"/>
              </a:rPr>
              <a:t>Identifique el tipo de organigrama presentado.</a:t>
            </a:r>
            <a:endParaRPr lang="en-US" sz="2800" dirty="0">
              <a:solidFill>
                <a:srgbClr val="002060"/>
              </a:solidFill>
              <a:latin typeface="Arial Narrow" panose="020B0606020202030204" pitchFamily="34" charset="0"/>
            </a:endParaRPr>
          </a:p>
          <a:p>
            <a:pPr marL="514350" lvl="0" indent="-514350">
              <a:buFont typeface="+mj-lt"/>
              <a:buAutoNum type="alphaLcParenR"/>
            </a:pPr>
            <a:r>
              <a:rPr lang="es-ES" sz="2800" dirty="0">
                <a:solidFill>
                  <a:srgbClr val="002060"/>
                </a:solidFill>
                <a:latin typeface="Arial Narrow" panose="020B0606020202030204" pitchFamily="34" charset="0"/>
              </a:rPr>
              <a:t>Identifique el tipo de organización formal presente en esta ejemplo</a:t>
            </a:r>
            <a:endParaRPr lang="en-US" sz="2800" dirty="0">
              <a:solidFill>
                <a:srgbClr val="002060"/>
              </a:solidFill>
              <a:latin typeface="Arial Narrow" panose="020B0606020202030204" pitchFamily="34" charset="0"/>
            </a:endParaRPr>
          </a:p>
          <a:p>
            <a:pPr marL="514350" indent="-514350">
              <a:buFont typeface="+mj-lt"/>
              <a:buAutoNum type="alphaLcParenR"/>
            </a:pPr>
            <a:r>
              <a:rPr lang="es-ES" sz="2800" dirty="0">
                <a:solidFill>
                  <a:srgbClr val="002060"/>
                </a:solidFill>
                <a:latin typeface="Arial Narrow" panose="020B0606020202030204" pitchFamily="34" charset="0"/>
              </a:rPr>
              <a:t>Se hace necesario incorporar recursos humanos de la profesión a dicha institución, qué etapas serían necesaria seguir para el proceso de integración.</a:t>
            </a:r>
            <a:endParaRPr lang="en-US" sz="28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827374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504" y="419673"/>
            <a:ext cx="6284862" cy="461665"/>
          </a:xfrm>
          <a:prstGeom prst="rect">
            <a:avLst/>
          </a:prstGeom>
        </p:spPr>
        <p:txBody>
          <a:bodyPr wrap="none">
            <a:spAutoFit/>
          </a:bodyPr>
          <a:lstStyle/>
          <a:p>
            <a:r>
              <a:rPr lang="es-ES" sz="2400" dirty="0" smtClean="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Estudio </a:t>
            </a:r>
            <a:r>
              <a:rPr lang="es-ES" sz="24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independiente de los contenidos </a:t>
            </a:r>
            <a:endParaRPr lang="en-US" sz="2400" dirty="0">
              <a:solidFill>
                <a:srgbClr val="002060"/>
              </a:solidFill>
              <a:latin typeface="Arial Rounded MT Bold" panose="020F0704030504030204" pitchFamily="34" charset="0"/>
              <a:cs typeface="Arial" panose="020B0604020202020204" pitchFamily="34" charset="0"/>
            </a:endParaRPr>
          </a:p>
        </p:txBody>
      </p:sp>
      <p:sp>
        <p:nvSpPr>
          <p:cNvPr id="6" name="TextBox 5"/>
          <p:cNvSpPr txBox="1"/>
          <p:nvPr/>
        </p:nvSpPr>
        <p:spPr>
          <a:xfrm>
            <a:off x="828675" y="1314450"/>
            <a:ext cx="7500938" cy="1631216"/>
          </a:xfrm>
          <a:prstGeom prst="rect">
            <a:avLst/>
          </a:prstGeom>
          <a:noFill/>
        </p:spPr>
        <p:txBody>
          <a:bodyPr wrap="square" rtlCol="0">
            <a:spAutoFit/>
          </a:bodyPr>
          <a:lstStyle/>
          <a:p>
            <a:pPr algn="just"/>
            <a:r>
              <a:rPr lang="es-ES" sz="2000" dirty="0">
                <a:solidFill>
                  <a:srgbClr val="002060"/>
                </a:solidFill>
                <a:latin typeface="Arial" panose="020B0604020202020204" pitchFamily="34" charset="0"/>
                <a:cs typeface="Arial" panose="020B0604020202020204" pitchFamily="34" charset="0"/>
              </a:rPr>
              <a:t>Se orienta realizar un resumen de las principales características que tiene la Organización en Enfermería y los objetivos del desarrollo organizacional que aparecen en la </a:t>
            </a:r>
            <a:r>
              <a:rPr lang="es-ES" sz="2000" dirty="0" err="1">
                <a:solidFill>
                  <a:srgbClr val="002060"/>
                </a:solidFill>
                <a:latin typeface="Arial" panose="020B0604020202020204" pitchFamily="34" charset="0"/>
                <a:cs typeface="Arial" panose="020B0604020202020204" pitchFamily="34" charset="0"/>
              </a:rPr>
              <a:t>pag</a:t>
            </a:r>
            <a:r>
              <a:rPr lang="es-ES" sz="2000" dirty="0">
                <a:solidFill>
                  <a:srgbClr val="002060"/>
                </a:solidFill>
                <a:latin typeface="Arial" panose="020B0604020202020204" pitchFamily="34" charset="0"/>
                <a:cs typeface="Arial" panose="020B0604020202020204" pitchFamily="34" charset="0"/>
              </a:rPr>
              <a:t> 42-43 del libro de Administración y Gestión de los Servicios de Enfermería.</a:t>
            </a:r>
          </a:p>
          <a:p>
            <a:pPr algn="just"/>
            <a:endParaRPr lang="es-ES" sz="20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828675" y="3834787"/>
            <a:ext cx="7500938" cy="1862048"/>
          </a:xfrm>
          <a:prstGeom prst="rect">
            <a:avLst/>
          </a:prstGeom>
        </p:spPr>
        <p:txBody>
          <a:bodyPr wrap="square">
            <a:spAutoFit/>
          </a:bodyPr>
          <a:lstStyle/>
          <a:p>
            <a:pPr algn="just">
              <a:lnSpc>
                <a:spcPct val="115000"/>
              </a:lnSpc>
              <a:spcAft>
                <a:spcPts val="0"/>
              </a:spcAft>
            </a:pPr>
            <a:r>
              <a:rPr lang="es-MX" sz="2000" dirty="0" smtClean="0">
                <a:solidFill>
                  <a:srgbClr val="002060"/>
                </a:solidFill>
                <a:latin typeface="Arial" panose="020B0604020202020204" pitchFamily="34" charset="0"/>
                <a:ea typeface="Times New Roman" panose="02020603050405020304" pitchFamily="18" charset="0"/>
              </a:rPr>
              <a:t>Se orienta realizar un cuadro resumen sobre los diferentes instrumentos de la Organización, tales como: Normas, Reglas, Manuales, Análisis de puesto de trabajo, Descripción de puesto de trabajo y Valuación de puesto de trabajo que serán ejercitados en la clase práctica.</a:t>
            </a:r>
          </a:p>
        </p:txBody>
      </p:sp>
      <p:sp>
        <p:nvSpPr>
          <p:cNvPr id="10" name="Rectangle 9"/>
          <p:cNvSpPr/>
          <p:nvPr/>
        </p:nvSpPr>
        <p:spPr>
          <a:xfrm>
            <a:off x="1695918" y="3167887"/>
            <a:ext cx="5416034" cy="461665"/>
          </a:xfrm>
          <a:prstGeom prst="rect">
            <a:avLst/>
          </a:prstGeom>
        </p:spPr>
        <p:txBody>
          <a:bodyPr wrap="none">
            <a:spAutoFit/>
          </a:bodyPr>
          <a:lstStyle/>
          <a:p>
            <a:r>
              <a:rPr lang="es-ES" sz="2400" dirty="0" smtClean="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Motivación de la próxima actividad </a:t>
            </a:r>
            <a:endParaRPr lang="en-US" sz="2400" dirty="0">
              <a:solidFill>
                <a:srgbClr val="002060"/>
              </a:solidFill>
              <a:latin typeface="Arial Rounded MT Bold" panose="020F0704030504030204" pitchFamily="34" charset="0"/>
              <a:cs typeface="Arial" panose="020B0604020202020204" pitchFamily="34" charset="0"/>
            </a:endParaRPr>
          </a:p>
        </p:txBody>
      </p:sp>
      <p:sp>
        <p:nvSpPr>
          <p:cNvPr id="11" name="TextBox 10"/>
          <p:cNvSpPr txBox="1"/>
          <p:nvPr/>
        </p:nvSpPr>
        <p:spPr>
          <a:xfrm>
            <a:off x="5386388" y="6043354"/>
            <a:ext cx="4900612" cy="461665"/>
          </a:xfrm>
          <a:prstGeom prst="rect">
            <a:avLst/>
          </a:prstGeom>
          <a:noFill/>
        </p:spPr>
        <p:txBody>
          <a:bodyPr wrap="square" rtlCol="0">
            <a:spAutoFit/>
          </a:bodyPr>
          <a:lstStyle/>
          <a:p>
            <a:r>
              <a:rPr lang="x-none" sz="2400" b="1" dirty="0" smtClean="0">
                <a:solidFill>
                  <a:srgbClr val="002060"/>
                </a:solidFill>
                <a:latin typeface="Arial" panose="020B0604020202020204" pitchFamily="34" charset="0"/>
                <a:cs typeface="Arial" panose="020B0604020202020204" pitchFamily="34" charset="0"/>
              </a:rPr>
              <a:t>CLASE PRÁCTICA 2</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084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9970" y="989254"/>
            <a:ext cx="3708066" cy="461665"/>
          </a:xfrm>
          <a:prstGeom prst="rect">
            <a:avLst/>
          </a:prstGeom>
        </p:spPr>
        <p:txBody>
          <a:bodyPr wrap="none">
            <a:spAutoFit/>
          </a:bodyPr>
          <a:lstStyle/>
          <a:p>
            <a:pPr marL="171450" indent="-171450"/>
            <a:r>
              <a:rPr lang="es-ES" sz="2400" b="1" dirty="0">
                <a:solidFill>
                  <a:srgbClr val="4472C4">
                    <a:lumMod val="50000"/>
                  </a:srgbClr>
                </a:solidFill>
                <a:latin typeface="Arial Rounded MT Bold" panose="020F0704030504030204" pitchFamily="34" charset="0"/>
                <a:ea typeface="Times New Roman" panose="02020603050405020304" pitchFamily="18" charset="0"/>
                <a:cs typeface="Arial" panose="020B0604020202020204" pitchFamily="34" charset="0"/>
              </a:rPr>
              <a:t>BIBLIOGRAFÍA BÁSICA</a:t>
            </a:r>
            <a:endParaRPr lang="en-US" sz="2400" dirty="0">
              <a:solidFill>
                <a:srgbClr val="4472C4">
                  <a:lumMod val="50000"/>
                </a:srgbClr>
              </a:solidFill>
              <a:latin typeface="Arial Rounded MT Bold" panose="020F0704030504030204" pitchFamily="34" charset="0"/>
              <a:ea typeface="Times New Roman" panose="02020603050405020304" pitchFamily="18" charset="0"/>
              <a:cs typeface="Arial" panose="020B0604020202020204" pitchFamily="34" charset="0"/>
            </a:endParaRPr>
          </a:p>
        </p:txBody>
      </p:sp>
      <p:sp>
        <p:nvSpPr>
          <p:cNvPr id="3" name="Rectangle 1"/>
          <p:cNvSpPr>
            <a:spLocks noChangeArrowheads="1"/>
          </p:cNvSpPr>
          <p:nvPr/>
        </p:nvSpPr>
        <p:spPr bwMode="auto">
          <a:xfrm>
            <a:off x="1037230" y="2572447"/>
            <a:ext cx="7271476"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endParaRPr lang="en-US" sz="2000" dirty="0">
              <a:solidFill>
                <a:srgbClr val="4472C4">
                  <a:lumMod val="50000"/>
                </a:srgbClr>
              </a:solidFill>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pPr>
            <a:endParaRPr lang="en-US" sz="2000" dirty="0">
              <a:solidFill>
                <a:srgbClr val="4472C4">
                  <a:lumMod val="50000"/>
                </a:srgbClr>
              </a:solidFill>
              <a:latin typeface="Arial" panose="020B0604020202020204" pitchFamily="34" charset="0"/>
              <a:cs typeface="Arial" panose="020B0604020202020204" pitchFamily="34" charset="0"/>
            </a:endParaRPr>
          </a:p>
        </p:txBody>
      </p:sp>
      <p:pic>
        <p:nvPicPr>
          <p:cNvPr id="4" name="Picture 35" descr="3D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017" y="4825621"/>
            <a:ext cx="1507753"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60035" y="1827980"/>
            <a:ext cx="7676540" cy="2858539"/>
          </a:xfrm>
          <a:prstGeom prst="rect">
            <a:avLst/>
          </a:prstGeom>
        </p:spPr>
        <p:txBody>
          <a:bodyPr wrap="square">
            <a:spAutoFit/>
          </a:bodyPr>
          <a:lstStyle/>
          <a:p>
            <a:pPr>
              <a:lnSpc>
                <a:spcPct val="107000"/>
              </a:lnSpc>
              <a:spcAft>
                <a:spcPts val="0"/>
              </a:spcAft>
            </a:pP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Marcel </a:t>
            </a:r>
            <a:r>
              <a:rPr lang="es-ES" sz="2400" dirty="0" err="1">
                <a:solidFill>
                  <a:srgbClr val="002060"/>
                </a:solidFill>
                <a:latin typeface="Arial" panose="020B0604020202020204" pitchFamily="34" charset="0"/>
                <a:ea typeface="Calibri" panose="020F0502020204030204" pitchFamily="34" charset="0"/>
                <a:cs typeface="Arial" panose="020B0604020202020204" pitchFamily="34" charset="0"/>
              </a:rPr>
              <a:t>Hechavarría</a:t>
            </a: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 N. Cairo Soler C. Administración y Gestión de los Servicios de Enfermería. La Habana: Editorial Ciencias Médicas, 2006: 40-46</a:t>
            </a:r>
          </a:p>
          <a:p>
            <a:pPr>
              <a:lnSpc>
                <a:spcPct val="107000"/>
              </a:lnSpc>
              <a:spcAft>
                <a:spcPts val="0"/>
              </a:spcAft>
            </a:pP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Balderas Pedrero María de la L. Administración de los Servicios de Enfermería. 7ma Edición. México: </a:t>
            </a:r>
            <a:r>
              <a:rPr lang="es-ES" sz="2400" dirty="0" err="1">
                <a:solidFill>
                  <a:srgbClr val="002060"/>
                </a:solidFill>
                <a:latin typeface="Arial" panose="020B0604020202020204" pitchFamily="34" charset="0"/>
                <a:ea typeface="Calibri" panose="020F0502020204030204" pitchFamily="34" charset="0"/>
                <a:cs typeface="Arial" panose="020B0604020202020204" pitchFamily="34" charset="0"/>
              </a:rPr>
              <a:t>Mcgraw-HILL</a:t>
            </a: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/INTERAMERICANA EDITORES, S.A. 2015: 92-111</a:t>
            </a:r>
          </a:p>
        </p:txBody>
      </p:sp>
    </p:spTree>
    <p:extLst>
      <p:ext uri="{BB962C8B-B14F-4D97-AF65-F5344CB8AC3E}">
        <p14:creationId xmlns:p14="http://schemas.microsoft.com/office/powerpoint/2010/main" val="1208238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4427" y="657225"/>
            <a:ext cx="6700837" cy="461665"/>
          </a:xfrm>
          <a:prstGeom prst="rect">
            <a:avLst/>
          </a:prstGeom>
          <a:noFill/>
        </p:spPr>
        <p:txBody>
          <a:bodyPr wrap="square" rtlCol="0">
            <a:spAutoFit/>
          </a:bodyPr>
          <a:lstStyle/>
          <a:p>
            <a:pPr algn="ctr"/>
            <a:r>
              <a:rPr lang="x-none" sz="2400" b="1" dirty="0" smtClean="0">
                <a:solidFill>
                  <a:srgbClr val="002060"/>
                </a:solidFill>
                <a:latin typeface="Arial" panose="020B0604020202020204" pitchFamily="34" charset="0"/>
                <a:cs typeface="Arial" panose="020B0604020202020204" pitchFamily="34" charset="0"/>
              </a:rPr>
              <a:t>OBJETIVOS DE LA CLASE</a:t>
            </a:r>
            <a:endParaRPr lang="en-US" sz="2400" b="1"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850107" y="1304627"/>
            <a:ext cx="7658100" cy="5016758"/>
          </a:xfrm>
          <a:prstGeom prst="rect">
            <a:avLst/>
          </a:prstGeom>
          <a:noFill/>
        </p:spPr>
        <p:txBody>
          <a:bodyPr wrap="square" rtlCol="0">
            <a:spAutoFit/>
          </a:bodyPr>
          <a:lstStyle/>
          <a:p>
            <a:pPr marL="342900" lvl="0" indent="-342900" algn="just">
              <a:buFont typeface="Wingdings" panose="05000000000000000000" pitchFamily="2" charset="2"/>
              <a:buChar char="ü"/>
            </a:pPr>
            <a:r>
              <a:rPr lang="es-ES" sz="2000" dirty="0">
                <a:solidFill>
                  <a:srgbClr val="002060"/>
                </a:solidFill>
                <a:latin typeface="Arial" panose="020B0604020202020204" pitchFamily="34" charset="0"/>
                <a:cs typeface="Arial" panose="020B0604020202020204" pitchFamily="34" charset="0"/>
              </a:rPr>
              <a:t>Caracterizar proceso de Organización precisando su definición, las etapas, principios y organigrama desde el hospital hasta la sala y en otras estructuras administrativas, la departamentalización mediante actividades docentes reales y simuladas para la formación de un técnico de ciclo corto capaz de desarrollar una práctica de alta calidad en la gestión administrativa de los servicios de salud en el área de Enfermería e integrados en equipos multidisciplinarios.</a:t>
            </a:r>
            <a:endParaRPr lang="en-US" sz="2000" dirty="0">
              <a:solidFill>
                <a:srgbClr val="002060"/>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ü"/>
            </a:pPr>
            <a:r>
              <a:rPr lang="es-ES" sz="2000" dirty="0">
                <a:solidFill>
                  <a:srgbClr val="002060"/>
                </a:solidFill>
                <a:latin typeface="Arial" panose="020B0604020202020204" pitchFamily="34" charset="0"/>
                <a:cs typeface="Arial" panose="020B0604020202020204" pitchFamily="34" charset="0"/>
              </a:rPr>
              <a:t>Caracterizar proceso de Integración precisando su definición, conformación de plantilla, selección del personal, inducción del puesto de trabajo, capacitación y desarrollo, recursos humanos y materiales mediante actividades docentes reales y simuladas para la formación de un técnico de ciclo corto capaz de desarrollar una práctica de alta calidad en la gestión administrativa de los servicios de salud en el área de Enfermería e integrados en equipos multidisciplinarios.</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677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9687" y="1052512"/>
            <a:ext cx="6524625" cy="4752975"/>
          </a:xfrm>
          <a:prstGeom prst="rect">
            <a:avLst/>
          </a:prstGeom>
        </p:spPr>
      </p:pic>
    </p:spTree>
    <p:extLst>
      <p:ext uri="{BB962C8B-B14F-4D97-AF65-F5344CB8AC3E}">
        <p14:creationId xmlns:p14="http://schemas.microsoft.com/office/powerpoint/2010/main" val="3936485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148" y="5330483"/>
            <a:ext cx="6711569" cy="1323439"/>
          </a:xfrm>
          <a:prstGeom prst="rect">
            <a:avLst/>
          </a:prstGeom>
          <a:noFill/>
        </p:spPr>
        <p:txBody>
          <a:bodyPr wrap="square" rtlCol="0">
            <a:spAutoFit/>
          </a:bodyPr>
          <a:lstStyle/>
          <a:p>
            <a:pPr algn="ctr"/>
            <a:r>
              <a:rPr lang="es-ES" sz="4000" dirty="0" smtClean="0">
                <a:solidFill>
                  <a:srgbClr val="002060"/>
                </a:solidFill>
                <a:latin typeface="Brush Script MT" panose="03060802040406070304" pitchFamily="66" charset="0"/>
              </a:rPr>
              <a:t>Interprete el gráfico de proceso administrativo</a:t>
            </a:r>
            <a:endParaRPr lang="en-US" sz="4000" dirty="0">
              <a:solidFill>
                <a:srgbClr val="002060"/>
              </a:solidFill>
              <a:latin typeface="Brush Script MT" panose="03060802040406070304" pitchFamily="66" charset="0"/>
            </a:endParaRPr>
          </a:p>
        </p:txBody>
      </p:sp>
      <p:grpSp>
        <p:nvGrpSpPr>
          <p:cNvPr id="30" name="Group 29"/>
          <p:cNvGrpSpPr/>
          <p:nvPr/>
        </p:nvGrpSpPr>
        <p:grpSpPr>
          <a:xfrm>
            <a:off x="828675" y="714375"/>
            <a:ext cx="6396042" cy="4142304"/>
            <a:chOff x="828675" y="714375"/>
            <a:chExt cx="6396042" cy="4142304"/>
          </a:xfrm>
        </p:grpSpPr>
        <p:sp>
          <p:nvSpPr>
            <p:cNvPr id="3" name="Rectangle 2"/>
            <p:cNvSpPr/>
            <p:nvPr/>
          </p:nvSpPr>
          <p:spPr>
            <a:xfrm>
              <a:off x="828675" y="714375"/>
              <a:ext cx="2286000" cy="5286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x-none" sz="2000" dirty="0" smtClean="0">
                  <a:solidFill>
                    <a:srgbClr val="002060"/>
                  </a:solidFill>
                  <a:latin typeface="Arial" panose="020B0604020202020204" pitchFamily="34" charset="0"/>
                  <a:cs typeface="Arial" panose="020B0604020202020204" pitchFamily="34" charset="0"/>
                </a:rPr>
                <a:t>Planeación</a:t>
              </a:r>
              <a:endParaRPr lang="en-US" sz="2000" dirty="0">
                <a:solidFill>
                  <a:srgbClr val="002060"/>
                </a:solidFill>
                <a:latin typeface="Arial" panose="020B0604020202020204" pitchFamily="34" charset="0"/>
                <a:cs typeface="Arial" panose="020B0604020202020204" pitchFamily="34" charset="0"/>
              </a:endParaRPr>
            </a:p>
          </p:txBody>
        </p:sp>
        <p:cxnSp>
          <p:nvCxnSpPr>
            <p:cNvPr id="6" name="Straight Arrow Connector 5"/>
            <p:cNvCxnSpPr>
              <a:stCxn id="3" idx="3"/>
              <a:endCxn id="7" idx="1"/>
            </p:cNvCxnSpPr>
            <p:nvPr/>
          </p:nvCxnSpPr>
          <p:spPr>
            <a:xfrm>
              <a:off x="3114675" y="978694"/>
              <a:ext cx="182404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38717" y="714375"/>
              <a:ext cx="2286000" cy="5286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x-none" sz="2000" dirty="0" smtClean="0">
                  <a:solidFill>
                    <a:srgbClr val="002060"/>
                  </a:solidFill>
                  <a:latin typeface="Arial" panose="020B0604020202020204" pitchFamily="34" charset="0"/>
                  <a:cs typeface="Arial" panose="020B0604020202020204" pitchFamily="34" charset="0"/>
                </a:rPr>
                <a:t>Organización</a:t>
              </a:r>
              <a:endParaRPr lang="en-US" sz="20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4938717" y="2653368"/>
              <a:ext cx="2286000" cy="5286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x-none" sz="2000" dirty="0" smtClean="0">
                  <a:solidFill>
                    <a:srgbClr val="002060"/>
                  </a:solidFill>
                  <a:latin typeface="Arial" panose="020B0604020202020204" pitchFamily="34" charset="0"/>
                  <a:cs typeface="Arial" panose="020B0604020202020204" pitchFamily="34" charset="0"/>
                </a:rPr>
                <a:t>Integración</a:t>
              </a:r>
              <a:endParaRPr lang="en-US" sz="2000" dirty="0">
                <a:solidFill>
                  <a:srgbClr val="002060"/>
                </a:solidFill>
                <a:latin typeface="Arial" panose="020B0604020202020204" pitchFamily="34" charset="0"/>
                <a:cs typeface="Arial" panose="020B0604020202020204" pitchFamily="34" charset="0"/>
              </a:endParaRPr>
            </a:p>
          </p:txBody>
        </p:sp>
        <p:cxnSp>
          <p:nvCxnSpPr>
            <p:cNvPr id="11" name="Straight Arrow Connector 10"/>
            <p:cNvCxnSpPr>
              <a:stCxn id="9" idx="0"/>
              <a:endCxn id="7" idx="2"/>
            </p:cNvCxnSpPr>
            <p:nvPr/>
          </p:nvCxnSpPr>
          <p:spPr>
            <a:xfrm flipV="1">
              <a:off x="6081717" y="1243013"/>
              <a:ext cx="0" cy="1410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81717" y="3182006"/>
              <a:ext cx="0" cy="1410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9641" y="2653368"/>
              <a:ext cx="2286000" cy="5286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x-none" sz="2000" dirty="0" smtClean="0">
                  <a:solidFill>
                    <a:srgbClr val="002060"/>
                  </a:solidFill>
                  <a:latin typeface="Arial" panose="020B0604020202020204" pitchFamily="34" charset="0"/>
                  <a:cs typeface="Arial" panose="020B0604020202020204" pitchFamily="34" charset="0"/>
                </a:rPr>
                <a:t>Control</a:t>
              </a:r>
              <a:endParaRPr lang="en-US" sz="2000" dirty="0">
                <a:solidFill>
                  <a:srgbClr val="002060"/>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1971675" y="1243012"/>
              <a:ext cx="0" cy="1410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14675" y="4328041"/>
              <a:ext cx="2286000" cy="5286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x-none" sz="2000" dirty="0" smtClean="0">
                  <a:solidFill>
                    <a:srgbClr val="002060"/>
                  </a:solidFill>
                  <a:latin typeface="Arial" panose="020B0604020202020204" pitchFamily="34" charset="0"/>
                  <a:cs typeface="Arial" panose="020B0604020202020204" pitchFamily="34" charset="0"/>
                </a:rPr>
                <a:t>Dirección</a:t>
              </a:r>
              <a:endParaRPr lang="en-US" sz="2000" dirty="0">
                <a:solidFill>
                  <a:srgbClr val="002060"/>
                </a:solidFill>
                <a:latin typeface="Arial" panose="020B0604020202020204" pitchFamily="34" charset="0"/>
                <a:cs typeface="Arial" panose="020B0604020202020204" pitchFamily="34" charset="0"/>
              </a:endParaRPr>
            </a:p>
          </p:txBody>
        </p:sp>
        <p:cxnSp>
          <p:nvCxnSpPr>
            <p:cNvPr id="16" name="Straight Arrow Connector 15"/>
            <p:cNvCxnSpPr/>
            <p:nvPr/>
          </p:nvCxnSpPr>
          <p:spPr>
            <a:xfrm flipV="1">
              <a:off x="1971675" y="3206807"/>
              <a:ext cx="0" cy="1410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971675" y="4606649"/>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5" idx="3"/>
            </p:cNvCxnSpPr>
            <p:nvPr/>
          </p:nvCxnSpPr>
          <p:spPr>
            <a:xfrm flipH="1">
              <a:off x="5400675" y="4592360"/>
              <a:ext cx="6810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59935" y="1948189"/>
              <a:ext cx="1533522" cy="646331"/>
            </a:xfrm>
            <a:prstGeom prst="rect">
              <a:avLst/>
            </a:prstGeom>
            <a:noFill/>
          </p:spPr>
          <p:txBody>
            <a:bodyPr wrap="square" rtlCol="0">
              <a:spAutoFit/>
            </a:bodyPr>
            <a:lstStyle/>
            <a:p>
              <a:pPr algn="ctr"/>
              <a:r>
                <a:rPr lang="x-none" dirty="0" smtClean="0">
                  <a:solidFill>
                    <a:srgbClr val="002060"/>
                  </a:solidFill>
                  <a:latin typeface="Arial" panose="020B0604020202020204" pitchFamily="34" charset="0"/>
                  <a:cs typeface="Arial" panose="020B0604020202020204" pitchFamily="34" charset="0"/>
                </a:rPr>
                <a:t>Toma de decisiones</a:t>
              </a:r>
              <a:endParaRPr lang="en-US"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19798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228605"/>
            <a:ext cx="6700837" cy="461665"/>
          </a:xfrm>
          <a:prstGeom prst="rect">
            <a:avLst/>
          </a:prstGeom>
          <a:noFill/>
        </p:spPr>
        <p:txBody>
          <a:bodyPr wrap="square" rtlCol="0">
            <a:spAutoFit/>
          </a:bodyPr>
          <a:lstStyle/>
          <a:p>
            <a:pPr algn="ctr"/>
            <a:r>
              <a:rPr lang="x-none" sz="2400" b="1" dirty="0" smtClean="0">
                <a:solidFill>
                  <a:srgbClr val="002060"/>
                </a:solidFill>
                <a:latin typeface="Arial" panose="020B0604020202020204" pitchFamily="34" charset="0"/>
                <a:cs typeface="Arial" panose="020B0604020202020204" pitchFamily="34" charset="0"/>
              </a:rPr>
              <a:t>PROCESO ORGANIZATIVO</a:t>
            </a:r>
            <a:endParaRPr lang="en-US" sz="2400" b="1" dirty="0">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471487" y="857249"/>
            <a:ext cx="6958012" cy="871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smtClean="0">
                <a:solidFill>
                  <a:schemeClr val="tx1"/>
                </a:solidFill>
                <a:latin typeface="Arial Narrow" panose="020B0606020202030204" pitchFamily="34" charset="0"/>
              </a:rPr>
              <a:t>“</a:t>
            </a:r>
            <a:r>
              <a:rPr lang="es-ES" sz="1600" dirty="0">
                <a:solidFill>
                  <a:schemeClr val="tx1"/>
                </a:solidFill>
                <a:latin typeface="Arial Narrow" panose="020B0606020202030204" pitchFamily="34" charset="0"/>
              </a:rPr>
              <a:t>la estructuración técnica de las relaciones que deben existir entre las funciones, niveles y actividades de los elementos materiales y humanos en un organismo social”.</a:t>
            </a:r>
          </a:p>
          <a:p>
            <a:r>
              <a:rPr lang="es-ES" sz="1600" dirty="0">
                <a:solidFill>
                  <a:schemeClr val="tx1"/>
                </a:solidFill>
                <a:latin typeface="Arial Narrow" panose="020B0606020202030204" pitchFamily="34" charset="0"/>
              </a:rPr>
              <a:t>Reyes A., Administración de empresas, Trillas, México, 1981, p. 5.</a:t>
            </a:r>
          </a:p>
        </p:txBody>
      </p:sp>
      <p:sp>
        <p:nvSpPr>
          <p:cNvPr id="5" name="Rounded Rectangle 4"/>
          <p:cNvSpPr/>
          <p:nvPr/>
        </p:nvSpPr>
        <p:spPr>
          <a:xfrm>
            <a:off x="1495423" y="2009773"/>
            <a:ext cx="7348539" cy="10334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s-ES" sz="1600" dirty="0" smtClean="0">
              <a:solidFill>
                <a:schemeClr val="tx1"/>
              </a:solidFill>
              <a:latin typeface="Arial Narrow" panose="020B0606020202030204" pitchFamily="34" charset="0"/>
            </a:endParaRPr>
          </a:p>
          <a:p>
            <a:r>
              <a:rPr lang="es-ES" sz="1600" dirty="0" smtClean="0">
                <a:solidFill>
                  <a:schemeClr val="tx1"/>
                </a:solidFill>
                <a:latin typeface="Arial Narrow" panose="020B0606020202030204" pitchFamily="34" charset="0"/>
              </a:rPr>
              <a:t>“</a:t>
            </a:r>
            <a:r>
              <a:rPr lang="es-ES" sz="1600" dirty="0">
                <a:solidFill>
                  <a:schemeClr val="tx1"/>
                </a:solidFill>
                <a:latin typeface="Arial Narrow" panose="020B0606020202030204" pitchFamily="34" charset="0"/>
              </a:rPr>
              <a:t>la organización es el conjunto de funciones que se estimen necesarias para lograr un objetivo, una indicación de la autoridad y responsabilidad asignadas a las personas que tienen a su cargo la ejecución de funciones respectivas”.</a:t>
            </a:r>
          </a:p>
          <a:p>
            <a:r>
              <a:rPr lang="es-ES" sz="1600" dirty="0">
                <a:solidFill>
                  <a:schemeClr val="tx1"/>
                </a:solidFill>
                <a:latin typeface="Arial Narrow" panose="020B0606020202030204" pitchFamily="34" charset="0"/>
              </a:rPr>
              <a:t>Terry G., Principios de administración, CECSA, México, 1978, p. 34.</a:t>
            </a:r>
          </a:p>
          <a:p>
            <a:endParaRPr lang="es-ES" sz="1600" dirty="0">
              <a:solidFill>
                <a:schemeClr val="tx1"/>
              </a:solidFill>
              <a:latin typeface="Arial Narrow" panose="020B0606020202030204" pitchFamily="34" charset="0"/>
            </a:endParaRPr>
          </a:p>
        </p:txBody>
      </p:sp>
      <p:sp>
        <p:nvSpPr>
          <p:cNvPr id="6" name="Rounded Rectangle 5"/>
          <p:cNvSpPr/>
          <p:nvPr/>
        </p:nvSpPr>
        <p:spPr>
          <a:xfrm>
            <a:off x="280988" y="3324224"/>
            <a:ext cx="8248650" cy="10385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s-ES" sz="1600" dirty="0" smtClean="0">
              <a:solidFill>
                <a:schemeClr val="tx1"/>
              </a:solidFill>
              <a:latin typeface="Arial Narrow" panose="020B0606020202030204" pitchFamily="34" charset="0"/>
            </a:endParaRPr>
          </a:p>
          <a:p>
            <a:r>
              <a:rPr lang="es-ES" sz="1600" dirty="0" smtClean="0">
                <a:solidFill>
                  <a:schemeClr val="tx1"/>
                </a:solidFill>
                <a:latin typeface="Arial Narrow" panose="020B0606020202030204" pitchFamily="34" charset="0"/>
              </a:rPr>
              <a:t> </a:t>
            </a:r>
            <a:r>
              <a:rPr lang="es-ES" sz="1600" dirty="0">
                <a:solidFill>
                  <a:schemeClr val="tx1"/>
                </a:solidFill>
                <a:latin typeface="Arial Narrow" panose="020B0606020202030204" pitchFamily="34" charset="0"/>
              </a:rPr>
              <a:t>“un proceso y una estructura ideada para especializar y realizar un trabajo, por medio de la asignación de autoridad y responsabilidad, así como el establecimiento de canales de comunicación entre los grupos de trabajo, para asegurar la coordinación y eficiencia en el desarrollo de las tareas asignadas”.</a:t>
            </a:r>
          </a:p>
          <a:p>
            <a:r>
              <a:rPr lang="es-ES" sz="1600" dirty="0">
                <a:solidFill>
                  <a:schemeClr val="tx1"/>
                </a:solidFill>
                <a:latin typeface="Arial Narrow" panose="020B0606020202030204" pitchFamily="34" charset="0"/>
              </a:rPr>
              <a:t>Citado en Casillas L., Administración integral, Oasis, México, 1970, p. 5.</a:t>
            </a:r>
          </a:p>
          <a:p>
            <a:endParaRPr lang="es-ES" sz="1600" dirty="0">
              <a:solidFill>
                <a:schemeClr val="tx1"/>
              </a:solidFill>
              <a:latin typeface="Arial Narrow" panose="020B0606020202030204" pitchFamily="34" charset="0"/>
            </a:endParaRPr>
          </a:p>
        </p:txBody>
      </p:sp>
      <p:sp>
        <p:nvSpPr>
          <p:cNvPr id="7" name="Rounded Rectangle 6"/>
          <p:cNvSpPr/>
          <p:nvPr/>
        </p:nvSpPr>
        <p:spPr>
          <a:xfrm>
            <a:off x="1495422" y="4662777"/>
            <a:ext cx="6877053" cy="8664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s-ES" sz="1600" dirty="0" smtClean="0">
              <a:solidFill>
                <a:schemeClr val="tx1"/>
              </a:solidFill>
              <a:latin typeface="Arial Narrow" panose="020B0606020202030204" pitchFamily="34" charset="0"/>
            </a:endParaRPr>
          </a:p>
          <a:p>
            <a:r>
              <a:rPr lang="es-ES" sz="1600" dirty="0" smtClean="0">
                <a:solidFill>
                  <a:schemeClr val="tx1"/>
                </a:solidFill>
                <a:latin typeface="Arial Narrow" panose="020B0606020202030204" pitchFamily="34" charset="0"/>
              </a:rPr>
              <a:t>“</a:t>
            </a:r>
            <a:r>
              <a:rPr lang="es-ES" sz="1600" dirty="0">
                <a:solidFill>
                  <a:schemeClr val="tx1"/>
                </a:solidFill>
                <a:latin typeface="Arial Narrow" panose="020B0606020202030204" pitchFamily="34" charset="0"/>
              </a:rPr>
              <a:t>es el agrupamiento de actividades necesarias para llevar a cabo los planes a través de unidades administrativas, definiendo relaciones, jerarquías y comunicaciones”.</a:t>
            </a:r>
          </a:p>
          <a:p>
            <a:r>
              <a:rPr lang="es-ES" sz="1600" dirty="0">
                <a:solidFill>
                  <a:schemeClr val="tx1"/>
                </a:solidFill>
                <a:latin typeface="Arial Narrow" panose="020B0606020202030204" pitchFamily="34" charset="0"/>
              </a:rPr>
              <a:t>Citado en Casillas L., Administración integral, Oasis, México, 1970, p. 5.</a:t>
            </a:r>
          </a:p>
          <a:p>
            <a:endParaRPr lang="es-ES" sz="1600" dirty="0">
              <a:solidFill>
                <a:schemeClr val="tx1"/>
              </a:solidFill>
              <a:latin typeface="Arial Narrow" panose="020B0606020202030204" pitchFamily="34" charset="0"/>
            </a:endParaRPr>
          </a:p>
        </p:txBody>
      </p:sp>
      <p:sp>
        <p:nvSpPr>
          <p:cNvPr id="8" name="Rounded Rectangle 7"/>
          <p:cNvSpPr/>
          <p:nvPr/>
        </p:nvSpPr>
        <p:spPr>
          <a:xfrm>
            <a:off x="471487" y="5829301"/>
            <a:ext cx="6443663" cy="5429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s-ES" sz="1600" dirty="0" smtClean="0">
              <a:solidFill>
                <a:schemeClr val="tx1"/>
              </a:solidFill>
              <a:latin typeface="Arial Narrow" panose="020B0606020202030204" pitchFamily="34" charset="0"/>
            </a:endParaRPr>
          </a:p>
          <a:p>
            <a:endParaRPr lang="es-ES" sz="1600" dirty="0" smtClean="0">
              <a:solidFill>
                <a:schemeClr val="tx1"/>
              </a:solidFill>
              <a:latin typeface="Arial Narrow" panose="020B0606020202030204" pitchFamily="34" charset="0"/>
            </a:endParaRPr>
          </a:p>
          <a:p>
            <a:r>
              <a:rPr lang="es-ES" sz="1600" dirty="0" smtClean="0">
                <a:solidFill>
                  <a:schemeClr val="tx1"/>
                </a:solidFill>
                <a:latin typeface="Arial Narrow" panose="020B0606020202030204" pitchFamily="34" charset="0"/>
              </a:rPr>
              <a:t>“</a:t>
            </a:r>
            <a:r>
              <a:rPr lang="es-ES" sz="1600" dirty="0">
                <a:solidFill>
                  <a:schemeClr val="tx1"/>
                </a:solidFill>
                <a:latin typeface="Arial Narrow" panose="020B0606020202030204" pitchFamily="34" charset="0"/>
              </a:rPr>
              <a:t>un proceso estructurado en el cual interactúan personas para alcanzar objetivos”.</a:t>
            </a:r>
          </a:p>
          <a:p>
            <a:r>
              <a:rPr lang="es-ES" sz="1600" dirty="0" err="1">
                <a:solidFill>
                  <a:schemeClr val="tx1"/>
                </a:solidFill>
                <a:latin typeface="Arial Narrow" panose="020B0606020202030204" pitchFamily="34" charset="0"/>
              </a:rPr>
              <a:t>Hicks</a:t>
            </a:r>
            <a:r>
              <a:rPr lang="es-ES" sz="1600" dirty="0">
                <a:solidFill>
                  <a:schemeClr val="tx1"/>
                </a:solidFill>
                <a:latin typeface="Arial Narrow" panose="020B0606020202030204" pitchFamily="34" charset="0"/>
              </a:rPr>
              <a:t> H., Administración de organizaciones, CECSA, México, 1982, p. 37.</a:t>
            </a:r>
          </a:p>
          <a:p>
            <a:endParaRPr lang="es-ES" sz="1600" dirty="0">
              <a:solidFill>
                <a:schemeClr val="tx1"/>
              </a:solidFill>
              <a:latin typeface="Arial Narrow" panose="020B0606020202030204" pitchFamily="34" charset="0"/>
            </a:endParaRPr>
          </a:p>
          <a:p>
            <a:endParaRPr lang="es-ES" sz="16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177648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228605"/>
            <a:ext cx="6700837" cy="461665"/>
          </a:xfrm>
          <a:prstGeom prst="rect">
            <a:avLst/>
          </a:prstGeom>
          <a:noFill/>
        </p:spPr>
        <p:txBody>
          <a:bodyPr wrap="square" rtlCol="0">
            <a:spAutoFit/>
          </a:bodyPr>
          <a:lstStyle/>
          <a:p>
            <a:pPr algn="ctr"/>
            <a:r>
              <a:rPr lang="x-none" sz="2400" b="1" dirty="0" smtClean="0">
                <a:solidFill>
                  <a:srgbClr val="002060"/>
                </a:solidFill>
                <a:latin typeface="Arial" panose="020B0604020202020204" pitchFamily="34" charset="0"/>
                <a:cs typeface="Arial" panose="020B0604020202020204" pitchFamily="34" charset="0"/>
              </a:rPr>
              <a:t>PROCESO ORGANIZATIVO</a:t>
            </a:r>
            <a:endParaRPr lang="en-US" sz="2400" b="1" dirty="0">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471487" y="857249"/>
            <a:ext cx="6958012" cy="871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solidFill>
                <a:prstClr val="black"/>
              </a:solidFill>
              <a:latin typeface="Arial Narrow" panose="020B0606020202030204" pitchFamily="34" charset="0"/>
            </a:endParaRPr>
          </a:p>
          <a:p>
            <a:r>
              <a:rPr lang="es-ES" sz="1600" dirty="0" smtClean="0">
                <a:solidFill>
                  <a:prstClr val="black"/>
                </a:solidFill>
                <a:latin typeface="Arial Narrow" panose="020B0606020202030204" pitchFamily="34" charset="0"/>
              </a:rPr>
              <a:t> </a:t>
            </a:r>
            <a:r>
              <a:rPr lang="es-ES" sz="1600" dirty="0">
                <a:solidFill>
                  <a:prstClr val="black"/>
                </a:solidFill>
                <a:latin typeface="Arial Narrow" panose="020B0606020202030204" pitchFamily="34" charset="0"/>
              </a:rPr>
              <a:t>“etapa donde se fijan obligaciones a individuos o grupos de personas, y donde se señalan las relaciones entre las actividades y la autoridad”.</a:t>
            </a:r>
          </a:p>
          <a:p>
            <a:r>
              <a:rPr lang="es-ES" sz="1600" dirty="0">
                <a:solidFill>
                  <a:prstClr val="black"/>
                </a:solidFill>
                <a:latin typeface="Arial Narrow" panose="020B0606020202030204" pitchFamily="34" charset="0"/>
              </a:rPr>
              <a:t>Fajardo Ortiz </a:t>
            </a:r>
            <a:r>
              <a:rPr lang="es-ES" sz="1600" dirty="0" smtClean="0">
                <a:solidFill>
                  <a:prstClr val="black"/>
                </a:solidFill>
                <a:latin typeface="Arial Narrow" panose="020B0606020202030204" pitchFamily="34" charset="0"/>
              </a:rPr>
              <a:t>G</a:t>
            </a:r>
            <a:r>
              <a:rPr lang="es-ES" sz="1600" dirty="0">
                <a:solidFill>
                  <a:prstClr val="black"/>
                </a:solidFill>
                <a:latin typeface="Arial Narrow" panose="020B0606020202030204" pitchFamily="34" charset="0"/>
              </a:rPr>
              <a:t>., Atención médica, Prensa Médica Mexicana, México, 1983, p. 136.</a:t>
            </a:r>
          </a:p>
          <a:p>
            <a:endParaRPr lang="es-ES" sz="1600" dirty="0" smtClean="0">
              <a:solidFill>
                <a:prstClr val="black"/>
              </a:solidFill>
              <a:latin typeface="Arial Narrow" panose="020B0606020202030204" pitchFamily="34" charset="0"/>
            </a:endParaRPr>
          </a:p>
        </p:txBody>
      </p:sp>
      <p:sp>
        <p:nvSpPr>
          <p:cNvPr id="5" name="Rounded Rectangle 4"/>
          <p:cNvSpPr/>
          <p:nvPr/>
        </p:nvSpPr>
        <p:spPr>
          <a:xfrm>
            <a:off x="714375" y="1895766"/>
            <a:ext cx="8243887" cy="11186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s-ES" sz="1600" dirty="0" smtClean="0">
              <a:solidFill>
                <a:prstClr val="black"/>
              </a:solidFill>
              <a:latin typeface="Arial Narrow" panose="020B0606020202030204" pitchFamily="34" charset="0"/>
            </a:endParaRPr>
          </a:p>
          <a:p>
            <a:endParaRPr lang="es-ES" sz="1600" dirty="0" smtClean="0">
              <a:solidFill>
                <a:prstClr val="black"/>
              </a:solidFill>
              <a:latin typeface="Arial Narrow" panose="020B0606020202030204" pitchFamily="34" charset="0"/>
            </a:endParaRPr>
          </a:p>
          <a:p>
            <a:endParaRPr lang="es-ES" sz="1600" dirty="0">
              <a:solidFill>
                <a:prstClr val="black"/>
              </a:solidFill>
              <a:latin typeface="Arial Narrow" panose="020B0606020202030204" pitchFamily="34" charset="0"/>
            </a:endParaRPr>
          </a:p>
          <a:p>
            <a:endParaRPr lang="es-ES" sz="1600" dirty="0" smtClean="0">
              <a:solidFill>
                <a:prstClr val="black"/>
              </a:solidFill>
              <a:latin typeface="Arial Narrow" panose="020B0606020202030204" pitchFamily="34" charset="0"/>
            </a:endParaRPr>
          </a:p>
          <a:p>
            <a:r>
              <a:rPr lang="es-ES" sz="1600" dirty="0" smtClean="0">
                <a:solidFill>
                  <a:prstClr val="black"/>
                </a:solidFill>
                <a:latin typeface="Arial Narrow" panose="020B0606020202030204" pitchFamily="34" charset="0"/>
              </a:rPr>
              <a:t>“la </a:t>
            </a:r>
            <a:r>
              <a:rPr lang="es-ES" sz="1600" dirty="0">
                <a:solidFill>
                  <a:prstClr val="black"/>
                </a:solidFill>
                <a:latin typeface="Arial Narrow" panose="020B0606020202030204" pitchFamily="34" charset="0"/>
              </a:rPr>
              <a:t>determinación de estándares de interrelaciones entre los órganos o cargos, definidos lógicamente a través de normas, directrices y reglamentos de la organización para el logro de sus objetivos</a:t>
            </a:r>
            <a:r>
              <a:rPr lang="es-ES" sz="1600" dirty="0" smtClean="0">
                <a:solidFill>
                  <a:prstClr val="black"/>
                </a:solidFill>
                <a:latin typeface="Arial Narrow" panose="020B0606020202030204" pitchFamily="34" charset="0"/>
              </a:rPr>
              <a:t>”.</a:t>
            </a:r>
            <a:endParaRPr lang="es-ES" sz="1600" dirty="0">
              <a:solidFill>
                <a:prstClr val="black"/>
              </a:solidFill>
              <a:latin typeface="Arial Narrow" panose="020B0606020202030204" pitchFamily="34" charset="0"/>
            </a:endParaRPr>
          </a:p>
          <a:p>
            <a:r>
              <a:rPr lang="es-ES" sz="1600" dirty="0">
                <a:solidFill>
                  <a:prstClr val="black"/>
                </a:solidFill>
                <a:latin typeface="Arial Narrow" panose="020B0606020202030204" pitchFamily="34" charset="0"/>
              </a:rPr>
              <a:t>Chiavenato I., Introducción a la teoría general de la administración, 3a. ed., McGraw-Hill, México, 1991, p. 206.</a:t>
            </a:r>
          </a:p>
          <a:p>
            <a:endParaRPr lang="es-ES" sz="1600" dirty="0">
              <a:solidFill>
                <a:prstClr val="black"/>
              </a:solidFill>
              <a:latin typeface="Arial Narrow" panose="020B0606020202030204" pitchFamily="34" charset="0"/>
            </a:endParaRPr>
          </a:p>
          <a:p>
            <a:endParaRPr lang="es-ES" sz="1600" dirty="0">
              <a:solidFill>
                <a:prstClr val="black"/>
              </a:solidFill>
              <a:latin typeface="Arial Narrow" panose="020B0606020202030204" pitchFamily="34" charset="0"/>
            </a:endParaRPr>
          </a:p>
          <a:p>
            <a:r>
              <a:rPr lang="es-ES" sz="1600" dirty="0" smtClean="0">
                <a:solidFill>
                  <a:prstClr val="black"/>
                </a:solidFill>
                <a:latin typeface="Arial Narrow" panose="020B0606020202030204" pitchFamily="34" charset="0"/>
              </a:rPr>
              <a:t>.</a:t>
            </a:r>
            <a:endParaRPr lang="es-ES" sz="1600" dirty="0">
              <a:solidFill>
                <a:prstClr val="black"/>
              </a:solidFill>
              <a:latin typeface="Arial Narrow" panose="020B0606020202030204" pitchFamily="34" charset="0"/>
            </a:endParaRPr>
          </a:p>
          <a:p>
            <a:endParaRPr lang="es-ES" sz="1600" dirty="0">
              <a:solidFill>
                <a:prstClr val="black"/>
              </a:solidFill>
              <a:latin typeface="Arial Narrow" panose="020B0606020202030204" pitchFamily="34" charset="0"/>
            </a:endParaRPr>
          </a:p>
        </p:txBody>
      </p:sp>
      <p:sp>
        <p:nvSpPr>
          <p:cNvPr id="6" name="Rounded Rectangle 5"/>
          <p:cNvSpPr/>
          <p:nvPr/>
        </p:nvSpPr>
        <p:spPr>
          <a:xfrm>
            <a:off x="471487" y="3181348"/>
            <a:ext cx="8248650" cy="34480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s-ES" sz="1600" dirty="0" smtClean="0">
              <a:solidFill>
                <a:prstClr val="black"/>
              </a:solidFill>
              <a:latin typeface="Arial Narrow" panose="020B0606020202030204" pitchFamily="34" charset="0"/>
            </a:endParaRPr>
          </a:p>
          <a:p>
            <a:endParaRPr lang="es-ES" sz="1600" dirty="0">
              <a:solidFill>
                <a:prstClr val="black"/>
              </a:solidFill>
              <a:latin typeface="Arial Narrow" panose="020B0606020202030204" pitchFamily="34" charset="0"/>
            </a:endParaRPr>
          </a:p>
          <a:p>
            <a:r>
              <a:rPr lang="es-ES" sz="1600" dirty="0" smtClean="0">
                <a:solidFill>
                  <a:prstClr val="black"/>
                </a:solidFill>
                <a:latin typeface="Arial Narrow" panose="020B0606020202030204" pitchFamily="34" charset="0"/>
              </a:rPr>
              <a:t>“Es </a:t>
            </a:r>
            <a:r>
              <a:rPr lang="es-ES" sz="1600" dirty="0">
                <a:solidFill>
                  <a:prstClr val="black"/>
                </a:solidFill>
                <a:latin typeface="Arial Narrow" panose="020B0606020202030204" pitchFamily="34" charset="0"/>
              </a:rPr>
              <a:t>aquella en la cual los gerentes disponen y asignan el trabajo, la autoridad, y los recursos para lograr, de manera eficiente, los objetivos de la planificación o </a:t>
            </a:r>
            <a:r>
              <a:rPr lang="es-ES" sz="1600" dirty="0" smtClean="0">
                <a:solidFill>
                  <a:prstClr val="black"/>
                </a:solidFill>
                <a:latin typeface="Arial Narrow" panose="020B0606020202030204" pitchFamily="34" charset="0"/>
              </a:rPr>
              <a:t>institución”.</a:t>
            </a:r>
            <a:endParaRPr lang="es-ES" sz="1600" dirty="0">
              <a:solidFill>
                <a:prstClr val="black"/>
              </a:solidFill>
              <a:latin typeface="Arial Narrow" panose="020B0606020202030204" pitchFamily="34" charset="0"/>
            </a:endParaRPr>
          </a:p>
          <a:p>
            <a:r>
              <a:rPr lang="es-ES" sz="1600" dirty="0" smtClean="0">
                <a:solidFill>
                  <a:prstClr val="black"/>
                </a:solidFill>
                <a:latin typeface="Arial Narrow" panose="020B0606020202030204" pitchFamily="34" charset="0"/>
              </a:rPr>
              <a:t>“Proceso </a:t>
            </a:r>
            <a:r>
              <a:rPr lang="es-ES" sz="1600" dirty="0">
                <a:solidFill>
                  <a:prstClr val="black"/>
                </a:solidFill>
                <a:latin typeface="Arial Narrow" panose="020B0606020202030204" pitchFamily="34" charset="0"/>
              </a:rPr>
              <a:t>para comprometer a dos o más personas para que trabajen juntas de manera estructurada, con el propósito de alcanzar una meta o una serie de metas </a:t>
            </a:r>
            <a:r>
              <a:rPr lang="es-ES" sz="1600" dirty="0" smtClean="0">
                <a:solidFill>
                  <a:prstClr val="black"/>
                </a:solidFill>
                <a:latin typeface="Arial Narrow" panose="020B0606020202030204" pitchFamily="34" charset="0"/>
              </a:rPr>
              <a:t>específicas”.</a:t>
            </a:r>
            <a:endParaRPr lang="es-ES" sz="1600" dirty="0">
              <a:solidFill>
                <a:prstClr val="black"/>
              </a:solidFill>
              <a:latin typeface="Arial Narrow" panose="020B0606020202030204" pitchFamily="34" charset="0"/>
            </a:endParaRPr>
          </a:p>
          <a:p>
            <a:r>
              <a:rPr lang="es-ES" sz="1600" dirty="0" smtClean="0">
                <a:solidFill>
                  <a:prstClr val="black"/>
                </a:solidFill>
                <a:latin typeface="Arial Narrow" panose="020B0606020202030204" pitchFamily="34" charset="0"/>
              </a:rPr>
              <a:t>“Acción </a:t>
            </a:r>
            <a:r>
              <a:rPr lang="es-ES" sz="1600" dirty="0">
                <a:solidFill>
                  <a:prstClr val="black"/>
                </a:solidFill>
                <a:latin typeface="Arial Narrow" panose="020B0606020202030204" pitchFamily="34" charset="0"/>
              </a:rPr>
              <a:t>de dividir el trabajo, crear e interrelacionar las distintas unidades </a:t>
            </a:r>
            <a:r>
              <a:rPr lang="es-ES" sz="1600" dirty="0" smtClean="0">
                <a:solidFill>
                  <a:prstClr val="black"/>
                </a:solidFill>
                <a:latin typeface="Arial Narrow" panose="020B0606020202030204" pitchFamily="34" charset="0"/>
              </a:rPr>
              <a:t>organizativas”.</a:t>
            </a:r>
            <a:endParaRPr lang="es-ES" sz="1600" dirty="0">
              <a:solidFill>
                <a:prstClr val="black"/>
              </a:solidFill>
              <a:latin typeface="Arial Narrow" panose="020B0606020202030204" pitchFamily="34" charset="0"/>
            </a:endParaRPr>
          </a:p>
          <a:p>
            <a:r>
              <a:rPr lang="es-ES" sz="1600" dirty="0" smtClean="0">
                <a:solidFill>
                  <a:prstClr val="black"/>
                </a:solidFill>
                <a:latin typeface="Arial Narrow" panose="020B0606020202030204" pitchFamily="34" charset="0"/>
              </a:rPr>
              <a:t>“Adecuada </a:t>
            </a:r>
            <a:r>
              <a:rPr lang="es-ES" sz="1600" dirty="0">
                <a:solidFill>
                  <a:prstClr val="black"/>
                </a:solidFill>
                <a:latin typeface="Arial Narrow" panose="020B0606020202030204" pitchFamily="34" charset="0"/>
              </a:rPr>
              <a:t>combinación de los medios humanos, materiales y el tiempo para lograr una ejecución eficiente de las tareas </a:t>
            </a:r>
            <a:r>
              <a:rPr lang="es-ES" sz="1600" dirty="0" smtClean="0">
                <a:solidFill>
                  <a:prstClr val="black"/>
                </a:solidFill>
                <a:latin typeface="Arial Narrow" panose="020B0606020202030204" pitchFamily="34" charset="0"/>
              </a:rPr>
              <a:t>planificadas”.</a:t>
            </a:r>
          </a:p>
          <a:p>
            <a:r>
              <a:rPr lang="es-ES" sz="1600" dirty="0" smtClean="0">
                <a:solidFill>
                  <a:prstClr val="black"/>
                </a:solidFill>
                <a:latin typeface="Arial Narrow" panose="020B0606020202030204" pitchFamily="34" charset="0"/>
              </a:rPr>
              <a:t>“Es </a:t>
            </a:r>
            <a:r>
              <a:rPr lang="es-ES" sz="1600" dirty="0">
                <a:solidFill>
                  <a:prstClr val="black"/>
                </a:solidFill>
                <a:latin typeface="Arial Narrow" panose="020B0606020202030204" pitchFamily="34" charset="0"/>
              </a:rPr>
              <a:t>una configuración de personas y recursos unidos aparentemente de la mejor manera para alcanzar objetivos particulares. Incluye autoridad, la responsabilidad, la </a:t>
            </a:r>
            <a:r>
              <a:rPr lang="es-ES" sz="1600" dirty="0" smtClean="0">
                <a:solidFill>
                  <a:prstClr val="black"/>
                </a:solidFill>
                <a:latin typeface="Arial Narrow" panose="020B0606020202030204" pitchFamily="34" charset="0"/>
              </a:rPr>
              <a:t>delegación, </a:t>
            </a:r>
            <a:r>
              <a:rPr lang="es-ES" sz="1600" dirty="0">
                <a:solidFill>
                  <a:prstClr val="black"/>
                </a:solidFill>
                <a:latin typeface="Arial Narrow" panose="020B0606020202030204" pitchFamily="34" charset="0"/>
              </a:rPr>
              <a:t>la consulta y la toma de </a:t>
            </a:r>
            <a:r>
              <a:rPr lang="es-ES" sz="1600" dirty="0" smtClean="0">
                <a:solidFill>
                  <a:prstClr val="black"/>
                </a:solidFill>
                <a:latin typeface="Arial Narrow" panose="020B0606020202030204" pitchFamily="34" charset="0"/>
              </a:rPr>
              <a:t>decisión”.</a:t>
            </a:r>
          </a:p>
          <a:p>
            <a:r>
              <a:rPr lang="es-ES" sz="1600" dirty="0" smtClean="0">
                <a:solidFill>
                  <a:prstClr val="black"/>
                </a:solidFill>
                <a:latin typeface="Arial Narrow" panose="020B0606020202030204" pitchFamily="34" charset="0"/>
              </a:rPr>
              <a:t>Marcel </a:t>
            </a:r>
            <a:r>
              <a:rPr lang="es-ES" sz="1600" dirty="0" err="1" smtClean="0">
                <a:solidFill>
                  <a:prstClr val="black"/>
                </a:solidFill>
                <a:latin typeface="Arial Narrow" panose="020B0606020202030204" pitchFamily="34" charset="0"/>
              </a:rPr>
              <a:t>Hechavarría</a:t>
            </a:r>
            <a:r>
              <a:rPr lang="es-ES" sz="1600" dirty="0">
                <a:solidFill>
                  <a:prstClr val="black"/>
                </a:solidFill>
                <a:latin typeface="Arial Narrow" panose="020B0606020202030204" pitchFamily="34" charset="0"/>
              </a:rPr>
              <a:t> y Cairo Soler. Administración y Gestión de los Servicios de Enfermería. La Habana: Editorial Ciencias Médicas, 2006</a:t>
            </a:r>
            <a:r>
              <a:rPr lang="es-ES" sz="1600" dirty="0" smtClean="0">
                <a:solidFill>
                  <a:prstClr val="black"/>
                </a:solidFill>
                <a:latin typeface="Arial Narrow" panose="020B0606020202030204" pitchFamily="34" charset="0"/>
              </a:rPr>
              <a:t>: 40</a:t>
            </a:r>
            <a:endParaRPr lang="es-ES" sz="1600" dirty="0">
              <a:solidFill>
                <a:prstClr val="black"/>
              </a:solidFill>
              <a:latin typeface="Arial Narrow" panose="020B0606020202030204" pitchFamily="34" charset="0"/>
            </a:endParaRPr>
          </a:p>
          <a:p>
            <a:endParaRPr lang="es-ES" sz="1600" dirty="0">
              <a:solidFill>
                <a:prstClr val="black"/>
              </a:solidFill>
              <a:latin typeface="Arial Narrow" panose="020B0606020202030204" pitchFamily="34" charset="0"/>
            </a:endParaRPr>
          </a:p>
          <a:p>
            <a:endParaRPr lang="es-ES" sz="16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138555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228605"/>
            <a:ext cx="6700837" cy="461665"/>
          </a:xfrm>
          <a:prstGeom prst="rect">
            <a:avLst/>
          </a:prstGeom>
          <a:noFill/>
        </p:spPr>
        <p:txBody>
          <a:bodyPr wrap="square" rtlCol="0">
            <a:spAutoFit/>
          </a:bodyPr>
          <a:lstStyle/>
          <a:p>
            <a:pPr algn="ctr"/>
            <a:r>
              <a:rPr lang="x-none" sz="2400" b="1" dirty="0" smtClean="0">
                <a:solidFill>
                  <a:srgbClr val="002060"/>
                </a:solidFill>
                <a:latin typeface="Arial" panose="020B0604020202020204" pitchFamily="34" charset="0"/>
                <a:cs typeface="Arial" panose="020B0604020202020204" pitchFamily="34" charset="0"/>
              </a:rPr>
              <a:t>PRINCIPIOS DE LA ORGANIZACIÓN</a:t>
            </a:r>
            <a:endParaRPr lang="en-US" sz="240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300037" y="1111249"/>
            <a:ext cx="7986713" cy="4832351"/>
            <a:chOff x="771525" y="1396999"/>
            <a:chExt cx="7986713" cy="4832351"/>
          </a:xfrm>
        </p:grpSpPr>
        <p:graphicFrame>
          <p:nvGraphicFramePr>
            <p:cNvPr id="3" name="Diagram 2"/>
            <p:cNvGraphicFramePr/>
            <p:nvPr>
              <p:extLst>
                <p:ext uri="{D42A27DB-BD31-4B8C-83A1-F6EECF244321}">
                  <p14:modId xmlns:p14="http://schemas.microsoft.com/office/powerpoint/2010/main" val="3206988273"/>
                </p:ext>
              </p:extLst>
            </p:nvPr>
          </p:nvGraphicFramePr>
          <p:xfrm>
            <a:off x="771525" y="1396999"/>
            <a:ext cx="7986713" cy="4832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4114801" y="3586163"/>
              <a:ext cx="1771650" cy="6715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2400" dirty="0" smtClean="0">
                  <a:latin typeface="Arial Narrow" panose="020B0606020202030204" pitchFamily="34" charset="0"/>
                </a:rPr>
                <a:t>Coordinación</a:t>
              </a:r>
              <a:endParaRPr lang="en-US" sz="2400" dirty="0">
                <a:latin typeface="Arial Narrow" panose="020B0606020202030204" pitchFamily="34" charset="0"/>
              </a:endParaRPr>
            </a:p>
          </p:txBody>
        </p:sp>
      </p:grpSp>
    </p:spTree>
    <p:extLst>
      <p:ext uri="{BB962C8B-B14F-4D97-AF65-F5344CB8AC3E}">
        <p14:creationId xmlns:p14="http://schemas.microsoft.com/office/powerpoint/2010/main" val="891966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941</TotalTime>
  <Words>2208</Words>
  <Application>Microsoft Office PowerPoint</Application>
  <PresentationFormat>Presentación en pantalla (4:3)</PresentationFormat>
  <Paragraphs>189</Paragraphs>
  <Slides>34</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34</vt:i4>
      </vt:variant>
    </vt:vector>
  </HeadingPairs>
  <TitlesOfParts>
    <vt:vector size="43" baseType="lpstr">
      <vt:lpstr>Arial</vt:lpstr>
      <vt:lpstr>Arial Narrow</vt:lpstr>
      <vt:lpstr>Arial Rounded MT Bold</vt:lpstr>
      <vt:lpstr>Brush Script MT</vt:lpstr>
      <vt:lpstr>Calibri</vt:lpstr>
      <vt:lpstr>Calibri Light</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 de Windows</dc:creator>
  <cp:lastModifiedBy>123</cp:lastModifiedBy>
  <cp:revision>116</cp:revision>
  <dcterms:created xsi:type="dcterms:W3CDTF">2023-01-17T22:08:55Z</dcterms:created>
  <dcterms:modified xsi:type="dcterms:W3CDTF">1980-01-10T20:39:15Z</dcterms:modified>
</cp:coreProperties>
</file>