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5"/>
  </p:notesMasterIdLst>
  <p:sldIdLst>
    <p:sldId id="256" r:id="rId2"/>
    <p:sldId id="305" r:id="rId3"/>
    <p:sldId id="262" r:id="rId4"/>
    <p:sldId id="281" r:id="rId5"/>
    <p:sldId id="321" r:id="rId6"/>
    <p:sldId id="322" r:id="rId7"/>
    <p:sldId id="323" r:id="rId8"/>
    <p:sldId id="324" r:id="rId9"/>
    <p:sldId id="325" r:id="rId10"/>
    <p:sldId id="326" r:id="rId11"/>
    <p:sldId id="327" r:id="rId12"/>
    <p:sldId id="328" r:id="rId13"/>
    <p:sldId id="329" r:id="rId14"/>
    <p:sldId id="330" r:id="rId15"/>
    <p:sldId id="331" r:id="rId16"/>
    <p:sldId id="333" r:id="rId17"/>
    <p:sldId id="332" r:id="rId18"/>
    <p:sldId id="334" r:id="rId19"/>
    <p:sldId id="335" r:id="rId20"/>
    <p:sldId id="336" r:id="rId21"/>
    <p:sldId id="274" r:id="rId22"/>
    <p:sldId id="276" r:id="rId23"/>
    <p:sldId id="27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FF99"/>
    <a:srgbClr val="FF99FF"/>
    <a:srgbClr val="9999FF"/>
    <a:srgbClr val="66CCFF"/>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13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2AB1A3-841C-48A9-9491-D153DDCE1090}" type="doc">
      <dgm:prSet loTypeId="urn:microsoft.com/office/officeart/2005/8/layout/arrow2" loCatId="process" qsTypeId="urn:microsoft.com/office/officeart/2005/8/quickstyle/simple1" qsCatId="simple" csTypeId="urn:microsoft.com/office/officeart/2005/8/colors/accent1_1" csCatId="accent1" phldr="1"/>
      <dgm:spPr/>
      <dgm:t>
        <a:bodyPr/>
        <a:lstStyle/>
        <a:p>
          <a:endParaRPr lang="en-US"/>
        </a:p>
      </dgm:t>
    </dgm:pt>
    <dgm:pt modelId="{1CD77F8B-9115-43EC-A1EC-509D26FFA9A5}">
      <dgm:prSet phldrT="[Text]"/>
      <dgm:spPr/>
      <dgm:t>
        <a:bodyPr/>
        <a:lstStyle/>
        <a:p>
          <a:r>
            <a:rPr lang="pt-BR" dirty="0" smtClean="0"/>
            <a:t>Período precolombino (anterior a 1492) </a:t>
          </a:r>
          <a:br>
            <a:rPr lang="pt-BR" dirty="0" smtClean="0"/>
          </a:br>
          <a:endParaRPr lang="en-US" dirty="0"/>
        </a:p>
      </dgm:t>
    </dgm:pt>
    <dgm:pt modelId="{CE2FE77B-DCC8-4135-8181-4413A48C1007}" type="parTrans" cxnId="{A4EFA62D-AC68-4B10-943A-A0272674B093}">
      <dgm:prSet/>
      <dgm:spPr/>
      <dgm:t>
        <a:bodyPr/>
        <a:lstStyle/>
        <a:p>
          <a:endParaRPr lang="en-US"/>
        </a:p>
      </dgm:t>
    </dgm:pt>
    <dgm:pt modelId="{54A9BE1C-AC9A-4087-BB70-694985AFD760}" type="sibTrans" cxnId="{A4EFA62D-AC68-4B10-943A-A0272674B093}">
      <dgm:prSet/>
      <dgm:spPr/>
      <dgm:t>
        <a:bodyPr/>
        <a:lstStyle/>
        <a:p>
          <a:endParaRPr lang="en-US"/>
        </a:p>
      </dgm:t>
    </dgm:pt>
    <dgm:pt modelId="{30C78511-0726-4141-AC39-02E53DD6FD88}">
      <dgm:prSet phldrT="[Text]"/>
      <dgm:spPr/>
      <dgm:t>
        <a:bodyPr/>
        <a:lstStyle/>
        <a:p>
          <a:r>
            <a:rPr lang="pt-BR" dirty="0" smtClean="0"/>
            <a:t>Período colonial (1492 a 1898)</a:t>
          </a:r>
          <a:endParaRPr lang="en-US" dirty="0"/>
        </a:p>
      </dgm:t>
    </dgm:pt>
    <dgm:pt modelId="{2D2ADCF7-F0C1-42E2-8216-631927536444}" type="parTrans" cxnId="{C00EB9FF-72CE-4D35-BF5C-CCADD288A482}">
      <dgm:prSet/>
      <dgm:spPr/>
      <dgm:t>
        <a:bodyPr/>
        <a:lstStyle/>
        <a:p>
          <a:endParaRPr lang="en-US"/>
        </a:p>
      </dgm:t>
    </dgm:pt>
    <dgm:pt modelId="{6B40BBE9-43DB-4AC7-AC5E-E3CE47CC82D1}" type="sibTrans" cxnId="{C00EB9FF-72CE-4D35-BF5C-CCADD288A482}">
      <dgm:prSet/>
      <dgm:spPr/>
      <dgm:t>
        <a:bodyPr/>
        <a:lstStyle/>
        <a:p>
          <a:endParaRPr lang="en-US"/>
        </a:p>
      </dgm:t>
    </dgm:pt>
    <dgm:pt modelId="{7E4D0C62-5074-4837-A492-05E28EDF59AA}">
      <dgm:prSet phldrT="[Text]"/>
      <dgm:spPr/>
      <dgm:t>
        <a:bodyPr/>
        <a:lstStyle/>
        <a:p>
          <a:r>
            <a:rPr lang="pt-BR" dirty="0" smtClean="0"/>
            <a:t>Período intervencionista (1899 a 1902)</a:t>
          </a:r>
          <a:endParaRPr lang="en-US" dirty="0"/>
        </a:p>
      </dgm:t>
    </dgm:pt>
    <dgm:pt modelId="{1256BEB2-0ACB-4916-AA09-B603E367FCD1}" type="parTrans" cxnId="{7F736C04-C563-4D93-B8EE-8233C86020F7}">
      <dgm:prSet/>
      <dgm:spPr/>
      <dgm:t>
        <a:bodyPr/>
        <a:lstStyle/>
        <a:p>
          <a:endParaRPr lang="en-US"/>
        </a:p>
      </dgm:t>
    </dgm:pt>
    <dgm:pt modelId="{4BACCA44-6A7B-4516-A37A-C8DD938A7B3A}" type="sibTrans" cxnId="{7F736C04-C563-4D93-B8EE-8233C86020F7}">
      <dgm:prSet/>
      <dgm:spPr/>
      <dgm:t>
        <a:bodyPr/>
        <a:lstStyle/>
        <a:p>
          <a:endParaRPr lang="en-US"/>
        </a:p>
      </dgm:t>
    </dgm:pt>
    <dgm:pt modelId="{7753D1C1-3689-4F14-A4D7-CA38BCC1CC72}">
      <dgm:prSet phldrT="[Text]"/>
      <dgm:spPr/>
      <dgm:t>
        <a:bodyPr/>
        <a:lstStyle/>
        <a:p>
          <a:r>
            <a:rPr lang="en-US" dirty="0" err="1" smtClean="0"/>
            <a:t>Período</a:t>
          </a:r>
          <a:r>
            <a:rPr lang="en-US" dirty="0" smtClean="0"/>
            <a:t> de la </a:t>
          </a:r>
          <a:r>
            <a:rPr lang="en-US" dirty="0" err="1" smtClean="0"/>
            <a:t>república</a:t>
          </a:r>
          <a:r>
            <a:rPr lang="en-US" dirty="0" smtClean="0"/>
            <a:t> </a:t>
          </a:r>
          <a:r>
            <a:rPr lang="en-US" dirty="0" err="1" smtClean="0"/>
            <a:t>mediatizada</a:t>
          </a:r>
          <a:r>
            <a:rPr lang="en-US" dirty="0" smtClean="0"/>
            <a:t> (1902 a 1958) </a:t>
          </a:r>
          <a:endParaRPr lang="en-US" dirty="0"/>
        </a:p>
      </dgm:t>
    </dgm:pt>
    <dgm:pt modelId="{C66EABB2-8FAC-4CF4-8179-178A8168A1C2}" type="parTrans" cxnId="{C5E1C358-6EC3-4163-B199-E77724EB909C}">
      <dgm:prSet/>
      <dgm:spPr/>
      <dgm:t>
        <a:bodyPr/>
        <a:lstStyle/>
        <a:p>
          <a:endParaRPr lang="en-US"/>
        </a:p>
      </dgm:t>
    </dgm:pt>
    <dgm:pt modelId="{B6D47434-77D9-42B8-9013-6BF9D1157BDC}" type="sibTrans" cxnId="{C5E1C358-6EC3-4163-B199-E77724EB909C}">
      <dgm:prSet/>
      <dgm:spPr/>
      <dgm:t>
        <a:bodyPr/>
        <a:lstStyle/>
        <a:p>
          <a:endParaRPr lang="en-US"/>
        </a:p>
      </dgm:t>
    </dgm:pt>
    <dgm:pt modelId="{5DA3ED94-A4BB-4EA7-BC04-E2645B5B9C98}" type="pres">
      <dgm:prSet presAssocID="{052AB1A3-841C-48A9-9491-D153DDCE1090}" presName="arrowDiagram" presStyleCnt="0">
        <dgm:presLayoutVars>
          <dgm:chMax val="5"/>
          <dgm:dir/>
          <dgm:resizeHandles val="exact"/>
        </dgm:presLayoutVars>
      </dgm:prSet>
      <dgm:spPr/>
      <dgm:t>
        <a:bodyPr/>
        <a:lstStyle/>
        <a:p>
          <a:endParaRPr lang="en-US"/>
        </a:p>
      </dgm:t>
    </dgm:pt>
    <dgm:pt modelId="{F4F70982-A892-49E2-ACE9-5A5BFE2A6F91}" type="pres">
      <dgm:prSet presAssocID="{052AB1A3-841C-48A9-9491-D153DDCE1090}" presName="arrow" presStyleLbl="bgShp" presStyleIdx="0" presStyleCnt="1" custLinFactNeighborX="-2813" custLinFactNeighborY="3000"/>
      <dgm:spPr/>
    </dgm:pt>
    <dgm:pt modelId="{5D6A7BE7-997E-448A-9273-AC85FFB88137}" type="pres">
      <dgm:prSet presAssocID="{052AB1A3-841C-48A9-9491-D153DDCE1090}" presName="arrowDiagram4" presStyleCnt="0"/>
      <dgm:spPr/>
    </dgm:pt>
    <dgm:pt modelId="{3941FAD4-D77F-458C-93DE-27DB91F481E0}" type="pres">
      <dgm:prSet presAssocID="{1CD77F8B-9115-43EC-A1EC-509D26FFA9A5}" presName="bullet4a" presStyleLbl="node1" presStyleIdx="0" presStyleCnt="4"/>
      <dgm:spPr/>
    </dgm:pt>
    <dgm:pt modelId="{60DD06D4-D7D5-4D32-8A1C-005EBD112375}" type="pres">
      <dgm:prSet presAssocID="{1CD77F8B-9115-43EC-A1EC-509D26FFA9A5}" presName="textBox4a" presStyleLbl="revTx" presStyleIdx="0" presStyleCnt="4">
        <dgm:presLayoutVars>
          <dgm:bulletEnabled val="1"/>
        </dgm:presLayoutVars>
      </dgm:prSet>
      <dgm:spPr/>
      <dgm:t>
        <a:bodyPr/>
        <a:lstStyle/>
        <a:p>
          <a:endParaRPr lang="en-US"/>
        </a:p>
      </dgm:t>
    </dgm:pt>
    <dgm:pt modelId="{3632A7DA-A024-499C-B50C-47F6AD6452D3}" type="pres">
      <dgm:prSet presAssocID="{30C78511-0726-4141-AC39-02E53DD6FD88}" presName="bullet4b" presStyleLbl="node1" presStyleIdx="1" presStyleCnt="4" custLinFactX="-30119" custLinFactNeighborX="-100000" custLinFactNeighborY="53011"/>
      <dgm:spPr/>
    </dgm:pt>
    <dgm:pt modelId="{66175BD9-F970-401A-8726-2447F3721AC7}" type="pres">
      <dgm:prSet presAssocID="{30C78511-0726-4141-AC39-02E53DD6FD88}" presName="textBox4b" presStyleLbl="revTx" presStyleIdx="1" presStyleCnt="4" custScaleY="25761" custLinFactNeighborX="-13769" custLinFactNeighborY="-23204">
        <dgm:presLayoutVars>
          <dgm:bulletEnabled val="1"/>
        </dgm:presLayoutVars>
      </dgm:prSet>
      <dgm:spPr/>
      <dgm:t>
        <a:bodyPr/>
        <a:lstStyle/>
        <a:p>
          <a:endParaRPr lang="en-US"/>
        </a:p>
      </dgm:t>
    </dgm:pt>
    <dgm:pt modelId="{8C973A53-8266-47EE-9AB9-0D76BC3F4E5B}" type="pres">
      <dgm:prSet presAssocID="{7E4D0C62-5074-4837-A492-05E28EDF59AA}" presName="bullet4c" presStyleLbl="node1" presStyleIdx="2" presStyleCnt="4" custLinFactX="-78220" custLinFactNeighborX="-100000" custLinFactNeighborY="58194"/>
      <dgm:spPr/>
    </dgm:pt>
    <dgm:pt modelId="{CC56EE9A-CA64-46AB-97EB-D32D6C323FBB}" type="pres">
      <dgm:prSet presAssocID="{7E4D0C62-5074-4837-A492-05E28EDF59AA}" presName="textBox4c" presStyleLbl="revTx" presStyleIdx="2" presStyleCnt="4" custScaleY="21146" custLinFactNeighborX="-30456" custLinFactNeighborY="-25643">
        <dgm:presLayoutVars>
          <dgm:bulletEnabled val="1"/>
        </dgm:presLayoutVars>
      </dgm:prSet>
      <dgm:spPr/>
      <dgm:t>
        <a:bodyPr/>
        <a:lstStyle/>
        <a:p>
          <a:endParaRPr lang="en-US"/>
        </a:p>
      </dgm:t>
    </dgm:pt>
    <dgm:pt modelId="{D72AD460-52C4-4176-8EC6-5EEB829F98EA}" type="pres">
      <dgm:prSet presAssocID="{7753D1C1-3689-4F14-A4D7-CA38BCC1CC72}" presName="bullet4d" presStyleLbl="node1" presStyleIdx="3" presStyleCnt="4" custLinFactX="-100000" custLinFactNeighborX="-106344" custLinFactNeighborY="45457"/>
      <dgm:spPr/>
    </dgm:pt>
    <dgm:pt modelId="{7000BABC-EEF4-43DA-B99C-5ACEFF65D8D6}" type="pres">
      <dgm:prSet presAssocID="{7753D1C1-3689-4F14-A4D7-CA38BCC1CC72}" presName="textBox4d" presStyleLbl="revTx" presStyleIdx="3" presStyleCnt="4" custScaleY="21006" custLinFactNeighborX="-64572" custLinFactNeighborY="-24301">
        <dgm:presLayoutVars>
          <dgm:bulletEnabled val="1"/>
        </dgm:presLayoutVars>
      </dgm:prSet>
      <dgm:spPr/>
      <dgm:t>
        <a:bodyPr/>
        <a:lstStyle/>
        <a:p>
          <a:endParaRPr lang="en-US"/>
        </a:p>
      </dgm:t>
    </dgm:pt>
  </dgm:ptLst>
  <dgm:cxnLst>
    <dgm:cxn modelId="{A4EFA62D-AC68-4B10-943A-A0272674B093}" srcId="{052AB1A3-841C-48A9-9491-D153DDCE1090}" destId="{1CD77F8B-9115-43EC-A1EC-509D26FFA9A5}" srcOrd="0" destOrd="0" parTransId="{CE2FE77B-DCC8-4135-8181-4413A48C1007}" sibTransId="{54A9BE1C-AC9A-4087-BB70-694985AFD760}"/>
    <dgm:cxn modelId="{4668788C-9E37-430B-8DE8-F3DB9CCDC57B}" type="presOf" srcId="{30C78511-0726-4141-AC39-02E53DD6FD88}" destId="{66175BD9-F970-401A-8726-2447F3721AC7}" srcOrd="0" destOrd="0" presId="urn:microsoft.com/office/officeart/2005/8/layout/arrow2"/>
    <dgm:cxn modelId="{7F736C04-C563-4D93-B8EE-8233C86020F7}" srcId="{052AB1A3-841C-48A9-9491-D153DDCE1090}" destId="{7E4D0C62-5074-4837-A492-05E28EDF59AA}" srcOrd="2" destOrd="0" parTransId="{1256BEB2-0ACB-4916-AA09-B603E367FCD1}" sibTransId="{4BACCA44-6A7B-4516-A37A-C8DD938A7B3A}"/>
    <dgm:cxn modelId="{C5E1C358-6EC3-4163-B199-E77724EB909C}" srcId="{052AB1A3-841C-48A9-9491-D153DDCE1090}" destId="{7753D1C1-3689-4F14-A4D7-CA38BCC1CC72}" srcOrd="3" destOrd="0" parTransId="{C66EABB2-8FAC-4CF4-8179-178A8168A1C2}" sibTransId="{B6D47434-77D9-42B8-9013-6BF9D1157BDC}"/>
    <dgm:cxn modelId="{9FC9FF27-EACF-4D1C-95F4-4948764FB41F}" type="presOf" srcId="{7E4D0C62-5074-4837-A492-05E28EDF59AA}" destId="{CC56EE9A-CA64-46AB-97EB-D32D6C323FBB}" srcOrd="0" destOrd="0" presId="urn:microsoft.com/office/officeart/2005/8/layout/arrow2"/>
    <dgm:cxn modelId="{C00EB9FF-72CE-4D35-BF5C-CCADD288A482}" srcId="{052AB1A3-841C-48A9-9491-D153DDCE1090}" destId="{30C78511-0726-4141-AC39-02E53DD6FD88}" srcOrd="1" destOrd="0" parTransId="{2D2ADCF7-F0C1-42E2-8216-631927536444}" sibTransId="{6B40BBE9-43DB-4AC7-AC5E-E3CE47CC82D1}"/>
    <dgm:cxn modelId="{D6219E17-0CF6-49BD-A6D0-E9D413ADA0E1}" type="presOf" srcId="{7753D1C1-3689-4F14-A4D7-CA38BCC1CC72}" destId="{7000BABC-EEF4-43DA-B99C-5ACEFF65D8D6}" srcOrd="0" destOrd="0" presId="urn:microsoft.com/office/officeart/2005/8/layout/arrow2"/>
    <dgm:cxn modelId="{D7E168F2-848E-425C-8A79-22302E208D9E}" type="presOf" srcId="{052AB1A3-841C-48A9-9491-D153DDCE1090}" destId="{5DA3ED94-A4BB-4EA7-BC04-E2645B5B9C98}" srcOrd="0" destOrd="0" presId="urn:microsoft.com/office/officeart/2005/8/layout/arrow2"/>
    <dgm:cxn modelId="{369EED02-9676-48D2-96C2-4BF381F5574E}" type="presOf" srcId="{1CD77F8B-9115-43EC-A1EC-509D26FFA9A5}" destId="{60DD06D4-D7D5-4D32-8A1C-005EBD112375}" srcOrd="0" destOrd="0" presId="urn:microsoft.com/office/officeart/2005/8/layout/arrow2"/>
    <dgm:cxn modelId="{DDBE58D8-C006-4821-8E7B-689E0D00E9A3}" type="presParOf" srcId="{5DA3ED94-A4BB-4EA7-BC04-E2645B5B9C98}" destId="{F4F70982-A892-49E2-ACE9-5A5BFE2A6F91}" srcOrd="0" destOrd="0" presId="urn:microsoft.com/office/officeart/2005/8/layout/arrow2"/>
    <dgm:cxn modelId="{01B4DE2F-F551-4722-9892-F96346173A82}" type="presParOf" srcId="{5DA3ED94-A4BB-4EA7-BC04-E2645B5B9C98}" destId="{5D6A7BE7-997E-448A-9273-AC85FFB88137}" srcOrd="1" destOrd="0" presId="urn:microsoft.com/office/officeart/2005/8/layout/arrow2"/>
    <dgm:cxn modelId="{C6650E5C-66F7-4AEF-B77E-A5DCD7163C93}" type="presParOf" srcId="{5D6A7BE7-997E-448A-9273-AC85FFB88137}" destId="{3941FAD4-D77F-458C-93DE-27DB91F481E0}" srcOrd="0" destOrd="0" presId="urn:microsoft.com/office/officeart/2005/8/layout/arrow2"/>
    <dgm:cxn modelId="{9D86940F-70AA-4BCE-95C1-2EA17181F8DC}" type="presParOf" srcId="{5D6A7BE7-997E-448A-9273-AC85FFB88137}" destId="{60DD06D4-D7D5-4D32-8A1C-005EBD112375}" srcOrd="1" destOrd="0" presId="urn:microsoft.com/office/officeart/2005/8/layout/arrow2"/>
    <dgm:cxn modelId="{645FA154-3080-421D-A7C7-49914009605E}" type="presParOf" srcId="{5D6A7BE7-997E-448A-9273-AC85FFB88137}" destId="{3632A7DA-A024-499C-B50C-47F6AD6452D3}" srcOrd="2" destOrd="0" presId="urn:microsoft.com/office/officeart/2005/8/layout/arrow2"/>
    <dgm:cxn modelId="{51BBB0AD-3BC8-48D5-956E-D5F6EB7B33F9}" type="presParOf" srcId="{5D6A7BE7-997E-448A-9273-AC85FFB88137}" destId="{66175BD9-F970-401A-8726-2447F3721AC7}" srcOrd="3" destOrd="0" presId="urn:microsoft.com/office/officeart/2005/8/layout/arrow2"/>
    <dgm:cxn modelId="{111CD2D4-1949-48F9-B8FA-FEAC1B5B073B}" type="presParOf" srcId="{5D6A7BE7-997E-448A-9273-AC85FFB88137}" destId="{8C973A53-8266-47EE-9AB9-0D76BC3F4E5B}" srcOrd="4" destOrd="0" presId="urn:microsoft.com/office/officeart/2005/8/layout/arrow2"/>
    <dgm:cxn modelId="{B3C2A7A8-CBD7-4AC4-A458-6D037C7A4E04}" type="presParOf" srcId="{5D6A7BE7-997E-448A-9273-AC85FFB88137}" destId="{CC56EE9A-CA64-46AB-97EB-D32D6C323FBB}" srcOrd="5" destOrd="0" presId="urn:microsoft.com/office/officeart/2005/8/layout/arrow2"/>
    <dgm:cxn modelId="{414812B2-7FDA-4C1D-9C80-388627B79E2B}" type="presParOf" srcId="{5D6A7BE7-997E-448A-9273-AC85FFB88137}" destId="{D72AD460-52C4-4176-8EC6-5EEB829F98EA}" srcOrd="6" destOrd="0" presId="urn:microsoft.com/office/officeart/2005/8/layout/arrow2"/>
    <dgm:cxn modelId="{FC179504-C215-4901-A76D-C0F9785FAE85}" type="presParOf" srcId="{5D6A7BE7-997E-448A-9273-AC85FFB88137}" destId="{7000BABC-EEF4-43DA-B99C-5ACEFF65D8D6}" srcOrd="7"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F70982-A892-49E2-ACE9-5A5BFE2A6F91}">
      <dsp:nvSpPr>
        <dsp:cNvPr id="0" name=""/>
        <dsp:cNvSpPr/>
      </dsp:nvSpPr>
      <dsp:spPr>
        <a:xfrm>
          <a:off x="0" y="0"/>
          <a:ext cx="7411721" cy="4632326"/>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41FAD4-D77F-458C-93DE-27DB91F481E0}">
      <dsp:nvSpPr>
        <dsp:cNvPr id="0" name=""/>
        <dsp:cNvSpPr/>
      </dsp:nvSpPr>
      <dsp:spPr>
        <a:xfrm>
          <a:off x="841337" y="3444597"/>
          <a:ext cx="170469" cy="170469"/>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0DD06D4-D7D5-4D32-8A1C-005EBD112375}">
      <dsp:nvSpPr>
        <dsp:cNvPr id="0" name=""/>
        <dsp:cNvSpPr/>
      </dsp:nvSpPr>
      <dsp:spPr>
        <a:xfrm>
          <a:off x="926572" y="3529832"/>
          <a:ext cx="1267404" cy="11024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0328" tIns="0" rIns="0" bIns="0" numCol="1" spcCol="1270" anchor="t" anchorCtr="0">
          <a:noAutofit/>
        </a:bodyPr>
        <a:lstStyle/>
        <a:p>
          <a:pPr lvl="0" algn="l" defTabSz="533400">
            <a:lnSpc>
              <a:spcPct val="90000"/>
            </a:lnSpc>
            <a:spcBef>
              <a:spcPct val="0"/>
            </a:spcBef>
            <a:spcAft>
              <a:spcPct val="35000"/>
            </a:spcAft>
          </a:pPr>
          <a:r>
            <a:rPr lang="pt-BR" sz="1200" kern="1200" dirty="0" smtClean="0"/>
            <a:t>Período precolombino (anterior a 1492) </a:t>
          </a:r>
          <a:br>
            <a:rPr lang="pt-BR" sz="1200" kern="1200" dirty="0" smtClean="0"/>
          </a:br>
          <a:endParaRPr lang="en-US" sz="1200" kern="1200" dirty="0"/>
        </a:p>
      </dsp:txBody>
      <dsp:txXfrm>
        <a:off x="926572" y="3529832"/>
        <a:ext cx="1267404" cy="1102493"/>
      </dsp:txXfrm>
    </dsp:sp>
    <dsp:sp modelId="{3632A7DA-A024-499C-B50C-47F6AD6452D3}">
      <dsp:nvSpPr>
        <dsp:cNvPr id="0" name=""/>
        <dsp:cNvSpPr/>
      </dsp:nvSpPr>
      <dsp:spPr>
        <a:xfrm>
          <a:off x="1659980" y="2524279"/>
          <a:ext cx="296468" cy="296468"/>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175BD9-F970-401A-8726-2447F3721AC7}">
      <dsp:nvSpPr>
        <dsp:cNvPr id="0" name=""/>
        <dsp:cNvSpPr/>
      </dsp:nvSpPr>
      <dsp:spPr>
        <a:xfrm>
          <a:off x="1979667" y="2809940"/>
          <a:ext cx="1556461" cy="5453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7093" tIns="0" rIns="0" bIns="0" numCol="1" spcCol="1270" anchor="t" anchorCtr="0">
          <a:noAutofit/>
        </a:bodyPr>
        <a:lstStyle/>
        <a:p>
          <a:pPr lvl="0" algn="l" defTabSz="533400">
            <a:lnSpc>
              <a:spcPct val="90000"/>
            </a:lnSpc>
            <a:spcBef>
              <a:spcPct val="0"/>
            </a:spcBef>
            <a:spcAft>
              <a:spcPct val="35000"/>
            </a:spcAft>
          </a:pPr>
          <a:r>
            <a:rPr lang="pt-BR" sz="1200" kern="1200" dirty="0" smtClean="0"/>
            <a:t>Período colonial (1492 a 1898)</a:t>
          </a:r>
          <a:endParaRPr lang="en-US" sz="1200" kern="1200" dirty="0"/>
        </a:p>
      </dsp:txBody>
      <dsp:txXfrm>
        <a:off x="1979667" y="2809940"/>
        <a:ext cx="1556461" cy="545353"/>
      </dsp:txXfrm>
    </dsp:sp>
    <dsp:sp modelId="{8C973A53-8266-47EE-9AB9-0D76BC3F4E5B}">
      <dsp:nvSpPr>
        <dsp:cNvPr id="0" name=""/>
        <dsp:cNvSpPr/>
      </dsp:nvSpPr>
      <dsp:spPr>
        <a:xfrm>
          <a:off x="2883588" y="1801736"/>
          <a:ext cx="392821" cy="392821"/>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56EE9A-CA64-46AB-97EB-D32D6C323FBB}">
      <dsp:nvSpPr>
        <dsp:cNvPr id="0" name=""/>
        <dsp:cNvSpPr/>
      </dsp:nvSpPr>
      <dsp:spPr>
        <a:xfrm>
          <a:off x="3306049" y="2164153"/>
          <a:ext cx="1556461" cy="6053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8148" tIns="0" rIns="0" bIns="0" numCol="1" spcCol="1270" anchor="t" anchorCtr="0">
          <a:noAutofit/>
        </a:bodyPr>
        <a:lstStyle/>
        <a:p>
          <a:pPr lvl="0" algn="l" defTabSz="533400">
            <a:lnSpc>
              <a:spcPct val="90000"/>
            </a:lnSpc>
            <a:spcBef>
              <a:spcPct val="0"/>
            </a:spcBef>
            <a:spcAft>
              <a:spcPct val="35000"/>
            </a:spcAft>
          </a:pPr>
          <a:r>
            <a:rPr lang="pt-BR" sz="1200" kern="1200" dirty="0" smtClean="0"/>
            <a:t>Período intervencionista (1899 a 1902)</a:t>
          </a:r>
          <a:endParaRPr lang="en-US" sz="1200" kern="1200" dirty="0"/>
        </a:p>
      </dsp:txBody>
      <dsp:txXfrm>
        <a:off x="3306049" y="2164153"/>
        <a:ext cx="1556461" cy="605362"/>
      </dsp:txXfrm>
    </dsp:sp>
    <dsp:sp modelId="{D72AD460-52C4-4176-8EC6-5EEB829F98EA}">
      <dsp:nvSpPr>
        <dsp:cNvPr id="0" name=""/>
        <dsp:cNvSpPr/>
      </dsp:nvSpPr>
      <dsp:spPr>
        <a:xfrm>
          <a:off x="4172875" y="1287041"/>
          <a:ext cx="526232" cy="526232"/>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00BABC-EEF4-43DA-B99C-5ACEFF65D8D6}">
      <dsp:nvSpPr>
        <dsp:cNvPr id="0" name=""/>
        <dsp:cNvSpPr/>
      </dsp:nvSpPr>
      <dsp:spPr>
        <a:xfrm>
          <a:off x="4516801" y="1815664"/>
          <a:ext cx="1556461" cy="6976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8840" tIns="0" rIns="0" bIns="0" numCol="1" spcCol="1270" anchor="t" anchorCtr="0">
          <a:noAutofit/>
        </a:bodyPr>
        <a:lstStyle/>
        <a:p>
          <a:pPr lvl="0" algn="l" defTabSz="533400">
            <a:lnSpc>
              <a:spcPct val="90000"/>
            </a:lnSpc>
            <a:spcBef>
              <a:spcPct val="0"/>
            </a:spcBef>
            <a:spcAft>
              <a:spcPct val="35000"/>
            </a:spcAft>
          </a:pPr>
          <a:r>
            <a:rPr lang="en-US" sz="1200" kern="1200" dirty="0" err="1" smtClean="0"/>
            <a:t>Período</a:t>
          </a:r>
          <a:r>
            <a:rPr lang="en-US" sz="1200" kern="1200" dirty="0" smtClean="0"/>
            <a:t> de la </a:t>
          </a:r>
          <a:r>
            <a:rPr lang="en-US" sz="1200" kern="1200" dirty="0" err="1" smtClean="0"/>
            <a:t>república</a:t>
          </a:r>
          <a:r>
            <a:rPr lang="en-US" sz="1200" kern="1200" dirty="0" smtClean="0"/>
            <a:t> </a:t>
          </a:r>
          <a:r>
            <a:rPr lang="en-US" sz="1200" kern="1200" dirty="0" err="1" smtClean="0"/>
            <a:t>mediatizada</a:t>
          </a:r>
          <a:r>
            <a:rPr lang="en-US" sz="1200" kern="1200" dirty="0" smtClean="0"/>
            <a:t> (1902 a 1958) </a:t>
          </a:r>
          <a:endParaRPr lang="en-US" sz="1200" kern="1200" dirty="0"/>
        </a:p>
      </dsp:txBody>
      <dsp:txXfrm>
        <a:off x="4516801" y="1815664"/>
        <a:ext cx="1556461" cy="697688"/>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DAE079-45EF-48B8-A656-7863BAF55245}" type="datetimeFigureOut">
              <a:rPr lang="en-US" smtClean="0"/>
              <a:t>8/28/2023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4666D1-6F29-4E05-8290-92386162A2CA}" type="slidenum">
              <a:rPr lang="en-US" smtClean="0"/>
              <a:t>‹#›</a:t>
            </a:fld>
            <a:endParaRPr lang="en-US"/>
          </a:p>
        </p:txBody>
      </p:sp>
    </p:spTree>
    <p:extLst>
      <p:ext uri="{BB962C8B-B14F-4D97-AF65-F5344CB8AC3E}">
        <p14:creationId xmlns:p14="http://schemas.microsoft.com/office/powerpoint/2010/main" val="2817603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4F1074D-5D91-44CC-ABF0-2E00E6D15592}" type="datetimeFigureOut">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C26C5-F41C-4A90-8173-00948C59C887}" type="slidenum">
              <a:rPr lang="en-US" smtClean="0"/>
              <a:t>‹#›</a:t>
            </a:fld>
            <a:endParaRPr lang="en-US"/>
          </a:p>
        </p:txBody>
      </p:sp>
    </p:spTree>
    <p:extLst>
      <p:ext uri="{BB962C8B-B14F-4D97-AF65-F5344CB8AC3E}">
        <p14:creationId xmlns:p14="http://schemas.microsoft.com/office/powerpoint/2010/main" val="2756789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F1074D-5D91-44CC-ABF0-2E00E6D15592}" type="datetimeFigureOut">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C26C5-F41C-4A90-8173-00948C59C887}" type="slidenum">
              <a:rPr lang="en-US" smtClean="0"/>
              <a:t>‹#›</a:t>
            </a:fld>
            <a:endParaRPr lang="en-US"/>
          </a:p>
        </p:txBody>
      </p:sp>
    </p:spTree>
    <p:extLst>
      <p:ext uri="{BB962C8B-B14F-4D97-AF65-F5344CB8AC3E}">
        <p14:creationId xmlns:p14="http://schemas.microsoft.com/office/powerpoint/2010/main" val="1580188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F1074D-5D91-44CC-ABF0-2E00E6D15592}" type="datetimeFigureOut">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C26C5-F41C-4A90-8173-00948C59C887}" type="slidenum">
              <a:rPr lang="en-US" smtClean="0"/>
              <a:t>‹#›</a:t>
            </a:fld>
            <a:endParaRPr lang="en-US"/>
          </a:p>
        </p:txBody>
      </p:sp>
    </p:spTree>
    <p:extLst>
      <p:ext uri="{BB962C8B-B14F-4D97-AF65-F5344CB8AC3E}">
        <p14:creationId xmlns:p14="http://schemas.microsoft.com/office/powerpoint/2010/main" val="2559043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F1074D-5D91-44CC-ABF0-2E00E6D15592}" type="datetimeFigureOut">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C26C5-F41C-4A90-8173-00948C59C887}" type="slidenum">
              <a:rPr lang="en-US" smtClean="0"/>
              <a:t>‹#›</a:t>
            </a:fld>
            <a:endParaRPr lang="en-US"/>
          </a:p>
        </p:txBody>
      </p:sp>
    </p:spTree>
    <p:extLst>
      <p:ext uri="{BB962C8B-B14F-4D97-AF65-F5344CB8AC3E}">
        <p14:creationId xmlns:p14="http://schemas.microsoft.com/office/powerpoint/2010/main" val="3572569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F1074D-5D91-44CC-ABF0-2E00E6D15592}" type="datetimeFigureOut">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C26C5-F41C-4A90-8173-00948C59C887}" type="slidenum">
              <a:rPr lang="en-US" smtClean="0"/>
              <a:t>‹#›</a:t>
            </a:fld>
            <a:endParaRPr lang="en-US"/>
          </a:p>
        </p:txBody>
      </p:sp>
    </p:spTree>
    <p:extLst>
      <p:ext uri="{BB962C8B-B14F-4D97-AF65-F5344CB8AC3E}">
        <p14:creationId xmlns:p14="http://schemas.microsoft.com/office/powerpoint/2010/main" val="2630844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4F1074D-5D91-44CC-ABF0-2E00E6D15592}" type="datetimeFigureOut">
              <a:rPr lang="en-US" smtClean="0"/>
              <a:t>8/28/2023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8C26C5-F41C-4A90-8173-00948C59C887}" type="slidenum">
              <a:rPr lang="en-US" smtClean="0"/>
              <a:t>‹#›</a:t>
            </a:fld>
            <a:endParaRPr lang="en-US"/>
          </a:p>
        </p:txBody>
      </p:sp>
    </p:spTree>
    <p:extLst>
      <p:ext uri="{BB962C8B-B14F-4D97-AF65-F5344CB8AC3E}">
        <p14:creationId xmlns:p14="http://schemas.microsoft.com/office/powerpoint/2010/main" val="124289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4F1074D-5D91-44CC-ABF0-2E00E6D15592}" type="datetimeFigureOut">
              <a:rPr lang="en-US" smtClean="0"/>
              <a:t>8/28/2023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8C26C5-F41C-4A90-8173-00948C59C887}" type="slidenum">
              <a:rPr lang="en-US" smtClean="0"/>
              <a:t>‹#›</a:t>
            </a:fld>
            <a:endParaRPr lang="en-US"/>
          </a:p>
        </p:txBody>
      </p:sp>
    </p:spTree>
    <p:extLst>
      <p:ext uri="{BB962C8B-B14F-4D97-AF65-F5344CB8AC3E}">
        <p14:creationId xmlns:p14="http://schemas.microsoft.com/office/powerpoint/2010/main" val="1835339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4F1074D-5D91-44CC-ABF0-2E00E6D15592}" type="datetimeFigureOut">
              <a:rPr lang="en-US" smtClean="0"/>
              <a:t>8/28/2023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8C26C5-F41C-4A90-8173-00948C59C887}" type="slidenum">
              <a:rPr lang="en-US" smtClean="0"/>
              <a:t>‹#›</a:t>
            </a:fld>
            <a:endParaRPr lang="en-US"/>
          </a:p>
        </p:txBody>
      </p:sp>
    </p:spTree>
    <p:extLst>
      <p:ext uri="{BB962C8B-B14F-4D97-AF65-F5344CB8AC3E}">
        <p14:creationId xmlns:p14="http://schemas.microsoft.com/office/powerpoint/2010/main" val="2961340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F1074D-5D91-44CC-ABF0-2E00E6D15592}" type="datetimeFigureOut">
              <a:rPr lang="en-US" smtClean="0"/>
              <a:t>8/28/2023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8C26C5-F41C-4A90-8173-00948C59C887}" type="slidenum">
              <a:rPr lang="en-US" smtClean="0"/>
              <a:t>‹#›</a:t>
            </a:fld>
            <a:endParaRPr lang="en-US"/>
          </a:p>
        </p:txBody>
      </p:sp>
    </p:spTree>
    <p:extLst>
      <p:ext uri="{BB962C8B-B14F-4D97-AF65-F5344CB8AC3E}">
        <p14:creationId xmlns:p14="http://schemas.microsoft.com/office/powerpoint/2010/main" val="4511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F1074D-5D91-44CC-ABF0-2E00E6D15592}" type="datetimeFigureOut">
              <a:rPr lang="en-US" smtClean="0"/>
              <a:t>8/28/2023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8C26C5-F41C-4A90-8173-00948C59C887}" type="slidenum">
              <a:rPr lang="en-US" smtClean="0"/>
              <a:t>‹#›</a:t>
            </a:fld>
            <a:endParaRPr lang="en-US"/>
          </a:p>
        </p:txBody>
      </p:sp>
    </p:spTree>
    <p:extLst>
      <p:ext uri="{BB962C8B-B14F-4D97-AF65-F5344CB8AC3E}">
        <p14:creationId xmlns:p14="http://schemas.microsoft.com/office/powerpoint/2010/main" val="3108220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F1074D-5D91-44CC-ABF0-2E00E6D15592}" type="datetimeFigureOut">
              <a:rPr lang="en-US" smtClean="0"/>
              <a:t>8/28/2023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8C26C5-F41C-4A90-8173-00948C59C887}" type="slidenum">
              <a:rPr lang="en-US" smtClean="0"/>
              <a:t>‹#›</a:t>
            </a:fld>
            <a:endParaRPr lang="en-US"/>
          </a:p>
        </p:txBody>
      </p:sp>
    </p:spTree>
    <p:extLst>
      <p:ext uri="{BB962C8B-B14F-4D97-AF65-F5344CB8AC3E}">
        <p14:creationId xmlns:p14="http://schemas.microsoft.com/office/powerpoint/2010/main" val="1350125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F1074D-5D91-44CC-ABF0-2E00E6D15592}" type="datetimeFigureOut">
              <a:rPr lang="en-US" smtClean="0"/>
              <a:t>8/28/2023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8C26C5-F41C-4A90-8173-00948C59C887}" type="slidenum">
              <a:rPr lang="en-US" smtClean="0"/>
              <a:t>‹#›</a:t>
            </a:fld>
            <a:endParaRPr lang="en-US"/>
          </a:p>
        </p:txBody>
      </p:sp>
    </p:spTree>
    <p:extLst>
      <p:ext uri="{BB962C8B-B14F-4D97-AF65-F5344CB8AC3E}">
        <p14:creationId xmlns:p14="http://schemas.microsoft.com/office/powerpoint/2010/main" val="2575876433"/>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6481" y="2410811"/>
            <a:ext cx="6706708" cy="584775"/>
          </a:xfrm>
          <a:prstGeom prst="rect">
            <a:avLst/>
          </a:prstGeom>
        </p:spPr>
        <p:txBody>
          <a:bodyPr wrap="none">
            <a:spAutoFit/>
          </a:bodyPr>
          <a:lstStyle/>
          <a:p>
            <a:r>
              <a:rPr lang="es-ES" sz="3200" dirty="0" smtClean="0">
                <a:solidFill>
                  <a:schemeClr val="accent5">
                    <a:lumMod val="50000"/>
                  </a:schemeClr>
                </a:solidFill>
                <a:latin typeface="Arial Rounded MT Bold" panose="020F0704030504030204" pitchFamily="34" charset="0"/>
                <a:ea typeface="Times New Roman" panose="02020603050405020304" pitchFamily="18" charset="0"/>
                <a:cs typeface="Arial" panose="020B0604020202020204" pitchFamily="34" charset="0"/>
              </a:rPr>
              <a:t>Gestión de los servicios de salud</a:t>
            </a:r>
            <a:endParaRPr lang="en-US" sz="3200" dirty="0">
              <a:solidFill>
                <a:schemeClr val="accent5">
                  <a:lumMod val="50000"/>
                </a:schemeClr>
              </a:solidFill>
              <a:latin typeface="Arial Rounded MT Bold" panose="020F0704030504030204" pitchFamily="34" charset="0"/>
              <a:cs typeface="Arial" panose="020B0604020202020204" pitchFamily="34" charset="0"/>
            </a:endParaRPr>
          </a:p>
        </p:txBody>
      </p:sp>
      <p:sp>
        <p:nvSpPr>
          <p:cNvPr id="6" name="Rectangle 5"/>
          <p:cNvSpPr/>
          <p:nvPr/>
        </p:nvSpPr>
        <p:spPr>
          <a:xfrm>
            <a:off x="1526481" y="554102"/>
            <a:ext cx="5460855" cy="954107"/>
          </a:xfrm>
          <a:prstGeom prst="rect">
            <a:avLst/>
          </a:prstGeom>
        </p:spPr>
        <p:txBody>
          <a:bodyPr wrap="none">
            <a:spAutoFit/>
          </a:bodyPr>
          <a:lstStyle/>
          <a:p>
            <a:pPr algn="ctr"/>
            <a:r>
              <a:rPr lang="es-ES" sz="2800" dirty="0">
                <a:solidFill>
                  <a:schemeClr val="accent5">
                    <a:lumMod val="50000"/>
                  </a:schemeClr>
                </a:solidFill>
                <a:latin typeface="Arial Rounded MT Bold" panose="020F0704030504030204" pitchFamily="34" charset="0"/>
                <a:ea typeface="Times New Roman" panose="02020603050405020304" pitchFamily="18" charset="0"/>
                <a:cs typeface="Arial" panose="020B0604020202020204" pitchFamily="34" charset="0"/>
              </a:rPr>
              <a:t>Facultad de Ciencias Médicas </a:t>
            </a:r>
          </a:p>
          <a:p>
            <a:pPr algn="ctr"/>
            <a:r>
              <a:rPr lang="es-ES" sz="2800" dirty="0" err="1">
                <a:solidFill>
                  <a:schemeClr val="accent5">
                    <a:lumMod val="50000"/>
                  </a:schemeClr>
                </a:solidFill>
                <a:latin typeface="Arial Rounded MT Bold" panose="020F0704030504030204" pitchFamily="34" charset="0"/>
                <a:ea typeface="Times New Roman" panose="02020603050405020304" pitchFamily="18" charset="0"/>
                <a:cs typeface="Arial" panose="020B0604020202020204" pitchFamily="34" charset="0"/>
              </a:rPr>
              <a:t>Sagua</a:t>
            </a:r>
            <a:r>
              <a:rPr lang="es-ES" sz="2800" dirty="0">
                <a:solidFill>
                  <a:schemeClr val="accent5">
                    <a:lumMod val="50000"/>
                  </a:schemeClr>
                </a:solidFill>
                <a:latin typeface="Arial Rounded MT Bold" panose="020F0704030504030204" pitchFamily="34" charset="0"/>
                <a:ea typeface="Times New Roman" panose="02020603050405020304" pitchFamily="18" charset="0"/>
                <a:cs typeface="Arial" panose="020B0604020202020204" pitchFamily="34" charset="0"/>
              </a:rPr>
              <a:t> la Grande</a:t>
            </a:r>
            <a:endParaRPr lang="en-US" sz="2800" dirty="0">
              <a:solidFill>
                <a:schemeClr val="accent5">
                  <a:lumMod val="50000"/>
                </a:schemeClr>
              </a:solidFill>
              <a:latin typeface="Arial Rounded MT Bold" panose="020F0704030504030204" pitchFamily="34" charset="0"/>
              <a:cs typeface="Arial" panose="020B0604020202020204" pitchFamily="34" charset="0"/>
            </a:endParaRPr>
          </a:p>
        </p:txBody>
      </p:sp>
      <p:sp>
        <p:nvSpPr>
          <p:cNvPr id="7" name="TextBox 6"/>
          <p:cNvSpPr txBox="1"/>
          <p:nvPr/>
        </p:nvSpPr>
        <p:spPr>
          <a:xfrm>
            <a:off x="4565935" y="5502948"/>
            <a:ext cx="4862488" cy="707886"/>
          </a:xfrm>
          <a:prstGeom prst="rect">
            <a:avLst/>
          </a:prstGeom>
          <a:noFill/>
        </p:spPr>
        <p:txBody>
          <a:bodyPr wrap="square" rtlCol="0">
            <a:spAutoFit/>
          </a:bodyPr>
          <a:lstStyle/>
          <a:p>
            <a:r>
              <a:rPr lang="es-CU" sz="2000" dirty="0">
                <a:solidFill>
                  <a:schemeClr val="accent5">
                    <a:lumMod val="50000"/>
                  </a:schemeClr>
                </a:solidFill>
                <a:latin typeface="Arial Rounded MT Bold" panose="020F0704030504030204" pitchFamily="34" charset="0"/>
                <a:cs typeface="Arial" panose="020B0604020202020204" pitchFamily="34" charset="0"/>
              </a:rPr>
              <a:t>Dr. C. Nubia Blanco Barbeito</a:t>
            </a:r>
          </a:p>
          <a:p>
            <a:r>
              <a:rPr lang="es-CU" sz="2000" dirty="0">
                <a:solidFill>
                  <a:schemeClr val="accent5">
                    <a:lumMod val="50000"/>
                  </a:schemeClr>
                </a:solidFill>
                <a:latin typeface="Arial Rounded MT Bold" panose="020F0704030504030204" pitchFamily="34" charset="0"/>
                <a:cs typeface="Arial" panose="020B0604020202020204" pitchFamily="34" charset="0"/>
              </a:rPr>
              <a:t>Profesor e Investigador Titular</a:t>
            </a:r>
            <a:endParaRPr lang="en-US" sz="2000" dirty="0">
              <a:solidFill>
                <a:schemeClr val="accent5">
                  <a:lumMod val="50000"/>
                </a:schemeClr>
              </a:solidFill>
              <a:latin typeface="Arial Rounded MT Bold" panose="020F0704030504030204" pitchFamily="34" charset="0"/>
              <a:cs typeface="Arial" panose="020B0604020202020204"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4333" y="3518049"/>
            <a:ext cx="1952625" cy="2343150"/>
          </a:xfrm>
          <a:prstGeom prst="rect">
            <a:avLst/>
          </a:prstGeom>
        </p:spPr>
      </p:pic>
    </p:spTree>
    <p:extLst>
      <p:ext uri="{BB962C8B-B14F-4D97-AF65-F5344CB8AC3E}">
        <p14:creationId xmlns:p14="http://schemas.microsoft.com/office/powerpoint/2010/main" val="2071927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51349" y="254557"/>
            <a:ext cx="3881191" cy="369332"/>
          </a:xfrm>
          <a:prstGeom prst="rect">
            <a:avLst/>
          </a:prstGeom>
        </p:spPr>
        <p:txBody>
          <a:bodyPr wrap="none">
            <a:spAutoFit/>
          </a:bodyPr>
          <a:lstStyle/>
          <a:p>
            <a:r>
              <a:rPr lang="pt-BR" b="1" dirty="0">
                <a:solidFill>
                  <a:srgbClr val="002060"/>
                </a:solidFill>
                <a:latin typeface="Arial Narrow" panose="020B0606020202030204" pitchFamily="34" charset="0"/>
              </a:rPr>
              <a:t>Período revolucionario (</a:t>
            </a:r>
            <a:r>
              <a:rPr lang="pt-BR" b="1" dirty="0" smtClean="0">
                <a:solidFill>
                  <a:srgbClr val="002060"/>
                </a:solidFill>
                <a:latin typeface="Arial Narrow" panose="020B0606020202030204" pitchFamily="34" charset="0"/>
              </a:rPr>
              <a:t>1959-Actualidad)</a:t>
            </a:r>
            <a:endParaRPr lang="pt-BR" b="1" dirty="0">
              <a:solidFill>
                <a:srgbClr val="002060"/>
              </a:solidFill>
              <a:latin typeface="Arial Narrow" panose="020B0606020202030204" pitchFamily="34" charset="0"/>
            </a:endParaRPr>
          </a:p>
        </p:txBody>
      </p:sp>
      <p:sp>
        <p:nvSpPr>
          <p:cNvPr id="3" name="Rectangle 2"/>
          <p:cNvSpPr/>
          <p:nvPr/>
        </p:nvSpPr>
        <p:spPr>
          <a:xfrm>
            <a:off x="585786" y="694306"/>
            <a:ext cx="4572000" cy="646331"/>
          </a:xfrm>
          <a:prstGeom prst="rect">
            <a:avLst/>
          </a:prstGeom>
        </p:spPr>
        <p:txBody>
          <a:bodyPr>
            <a:spAutoFit/>
          </a:bodyPr>
          <a:lstStyle/>
          <a:p>
            <a:r>
              <a:rPr lang="en-US" b="1" dirty="0" err="1" smtClean="0">
                <a:solidFill>
                  <a:srgbClr val="4472C4">
                    <a:lumMod val="50000"/>
                  </a:srgbClr>
                </a:solidFill>
                <a:latin typeface="Arial Narrow" panose="020B0606020202030204" pitchFamily="34" charset="0"/>
              </a:rPr>
              <a:t>Tercera</a:t>
            </a:r>
            <a:r>
              <a:rPr lang="en-US" b="1" dirty="0" smtClean="0">
                <a:solidFill>
                  <a:srgbClr val="4472C4">
                    <a:lumMod val="50000"/>
                  </a:srgbClr>
                </a:solidFill>
                <a:latin typeface="Arial Narrow" panose="020B0606020202030204" pitchFamily="34" charset="0"/>
              </a:rPr>
              <a:t> </a:t>
            </a:r>
            <a:r>
              <a:rPr lang="en-US" b="1" dirty="0" err="1" smtClean="0">
                <a:solidFill>
                  <a:srgbClr val="4472C4">
                    <a:lumMod val="50000"/>
                  </a:srgbClr>
                </a:solidFill>
                <a:latin typeface="Arial Narrow" panose="020B0606020202030204" pitchFamily="34" charset="0"/>
              </a:rPr>
              <a:t>etapa</a:t>
            </a:r>
            <a:r>
              <a:rPr lang="en-US" b="1" dirty="0" smtClean="0">
                <a:solidFill>
                  <a:srgbClr val="4472C4">
                    <a:lumMod val="50000"/>
                  </a:srgbClr>
                </a:solidFill>
                <a:latin typeface="Arial Narrow" panose="020B0606020202030204" pitchFamily="34" charset="0"/>
              </a:rPr>
              <a:t> </a:t>
            </a:r>
            <a:r>
              <a:rPr lang="en-US" b="1" dirty="0">
                <a:solidFill>
                  <a:srgbClr val="4472C4">
                    <a:lumMod val="50000"/>
                  </a:srgbClr>
                </a:solidFill>
                <a:latin typeface="Arial Narrow" panose="020B0606020202030204" pitchFamily="34" charset="0"/>
              </a:rPr>
              <a:t/>
            </a:r>
            <a:br>
              <a:rPr lang="en-US" b="1" dirty="0">
                <a:solidFill>
                  <a:srgbClr val="4472C4">
                    <a:lumMod val="50000"/>
                  </a:srgbClr>
                </a:solidFill>
                <a:latin typeface="Arial Narrow" panose="020B0606020202030204" pitchFamily="34" charset="0"/>
              </a:rPr>
            </a:br>
            <a:endParaRPr lang="en-US" b="1" dirty="0">
              <a:solidFill>
                <a:srgbClr val="4472C4">
                  <a:lumMod val="50000"/>
                </a:srgbClr>
              </a:solidFill>
              <a:latin typeface="Arial Narrow" panose="020B0606020202030204" pitchFamily="34" charset="0"/>
            </a:endParaRPr>
          </a:p>
        </p:txBody>
      </p:sp>
      <p:sp>
        <p:nvSpPr>
          <p:cNvPr id="4" name="Rectangle 3"/>
          <p:cNvSpPr/>
          <p:nvPr/>
        </p:nvSpPr>
        <p:spPr>
          <a:xfrm>
            <a:off x="591443" y="1139592"/>
            <a:ext cx="8001001" cy="3970318"/>
          </a:xfrm>
          <a:prstGeom prst="rect">
            <a:avLst/>
          </a:prstGeom>
        </p:spPr>
        <p:txBody>
          <a:bodyPr wrap="square">
            <a:spAutoFit/>
          </a:bodyPr>
          <a:lstStyle/>
          <a:p>
            <a:pPr marL="285750" indent="-285750" algn="just">
              <a:buFont typeface="Wingdings" panose="05000000000000000000" pitchFamily="2" charset="2"/>
              <a:buChar char="q"/>
            </a:pPr>
            <a:r>
              <a:rPr lang="es-ES" dirty="0" smtClean="0">
                <a:solidFill>
                  <a:srgbClr val="4472C4">
                    <a:lumMod val="50000"/>
                  </a:srgbClr>
                </a:solidFill>
                <a:latin typeface="Arial Narrow" panose="020B0606020202030204" pitchFamily="34" charset="0"/>
              </a:rPr>
              <a:t>Acumular </a:t>
            </a:r>
            <a:r>
              <a:rPr lang="es-ES" dirty="0">
                <a:solidFill>
                  <a:srgbClr val="4472C4">
                    <a:lumMod val="50000"/>
                  </a:srgbClr>
                </a:solidFill>
                <a:latin typeface="Arial Narrow" panose="020B0606020202030204" pitchFamily="34" charset="0"/>
              </a:rPr>
              <a:t>y desarrollar en Cuba </a:t>
            </a:r>
            <a:r>
              <a:rPr lang="es-ES" dirty="0" smtClean="0">
                <a:solidFill>
                  <a:srgbClr val="4472C4">
                    <a:lumMod val="50000"/>
                  </a:srgbClr>
                </a:solidFill>
                <a:latin typeface="Arial Narrow" panose="020B0606020202030204" pitchFamily="34" charset="0"/>
              </a:rPr>
              <a:t>una destacada </a:t>
            </a:r>
            <a:r>
              <a:rPr lang="es-ES" dirty="0">
                <a:solidFill>
                  <a:srgbClr val="4472C4">
                    <a:lumMod val="50000"/>
                  </a:srgbClr>
                </a:solidFill>
                <a:latin typeface="Arial Narrow" panose="020B0606020202030204" pitchFamily="34" charset="0"/>
              </a:rPr>
              <a:t>experiencia en el empleo de las </a:t>
            </a:r>
            <a:r>
              <a:rPr lang="es-ES" dirty="0" smtClean="0">
                <a:solidFill>
                  <a:srgbClr val="4472C4">
                    <a:lumMod val="50000"/>
                  </a:srgbClr>
                </a:solidFill>
                <a:latin typeface="Arial Narrow" panose="020B0606020202030204" pitchFamily="34" charset="0"/>
              </a:rPr>
              <a:t>técnicas más </a:t>
            </a:r>
            <a:r>
              <a:rPr lang="es-ES" dirty="0">
                <a:solidFill>
                  <a:srgbClr val="4472C4">
                    <a:lumMod val="50000"/>
                  </a:srgbClr>
                </a:solidFill>
                <a:latin typeface="Arial Narrow" panose="020B0606020202030204" pitchFamily="34" charset="0"/>
              </a:rPr>
              <a:t>avanzadas a escala </a:t>
            </a:r>
            <a:r>
              <a:rPr lang="es-ES" dirty="0" smtClean="0">
                <a:solidFill>
                  <a:srgbClr val="4472C4">
                    <a:lumMod val="50000"/>
                  </a:srgbClr>
                </a:solidFill>
                <a:latin typeface="Arial Narrow" panose="020B0606020202030204" pitchFamily="34" charset="0"/>
              </a:rPr>
              <a:t>mundial.</a:t>
            </a:r>
          </a:p>
          <a:p>
            <a:pPr marL="285750" indent="-285750" algn="just">
              <a:buFont typeface="Wingdings" panose="05000000000000000000" pitchFamily="2" charset="2"/>
              <a:buChar char="q"/>
            </a:pPr>
            <a:r>
              <a:rPr lang="es-ES" dirty="0">
                <a:solidFill>
                  <a:srgbClr val="4472C4">
                    <a:lumMod val="50000"/>
                  </a:srgbClr>
                </a:solidFill>
                <a:latin typeface="Arial Narrow" panose="020B0606020202030204" pitchFamily="34" charset="0"/>
              </a:rPr>
              <a:t>Otro gran paso de avance lo constituyeron </a:t>
            </a:r>
            <a:r>
              <a:rPr lang="es-ES" dirty="0" smtClean="0">
                <a:solidFill>
                  <a:srgbClr val="4472C4">
                    <a:lumMod val="50000"/>
                  </a:srgbClr>
                </a:solidFill>
                <a:latin typeface="Arial Narrow" panose="020B0606020202030204" pitchFamily="34" charset="0"/>
              </a:rPr>
              <a:t>las unidades </a:t>
            </a:r>
            <a:r>
              <a:rPr lang="es-ES" dirty="0">
                <a:solidFill>
                  <a:srgbClr val="4472C4">
                    <a:lumMod val="50000"/>
                  </a:srgbClr>
                </a:solidFill>
                <a:latin typeface="Arial Narrow" panose="020B0606020202030204" pitchFamily="34" charset="0"/>
              </a:rPr>
              <a:t>de terapia intensiva pediátricas, que </a:t>
            </a:r>
            <a:r>
              <a:rPr lang="es-ES" dirty="0" smtClean="0">
                <a:solidFill>
                  <a:srgbClr val="4472C4">
                    <a:lumMod val="50000"/>
                  </a:srgbClr>
                </a:solidFill>
                <a:latin typeface="Arial Narrow" panose="020B0606020202030204" pitchFamily="34" charset="0"/>
              </a:rPr>
              <a:t>en pocos </a:t>
            </a:r>
            <a:r>
              <a:rPr lang="es-ES" dirty="0">
                <a:solidFill>
                  <a:srgbClr val="4472C4">
                    <a:lumMod val="50000"/>
                  </a:srgbClr>
                </a:solidFill>
                <a:latin typeface="Arial Narrow" panose="020B0606020202030204" pitchFamily="34" charset="0"/>
              </a:rPr>
              <a:t>años se extendieron a las </a:t>
            </a:r>
            <a:r>
              <a:rPr lang="es-ES" dirty="0" smtClean="0">
                <a:solidFill>
                  <a:srgbClr val="4472C4">
                    <a:lumMod val="50000"/>
                  </a:srgbClr>
                </a:solidFill>
                <a:latin typeface="Arial Narrow" panose="020B0606020202030204" pitchFamily="34" charset="0"/>
              </a:rPr>
              <a:t>provincias y </a:t>
            </a:r>
            <a:r>
              <a:rPr lang="es-ES" dirty="0">
                <a:solidFill>
                  <a:srgbClr val="4472C4">
                    <a:lumMod val="50000"/>
                  </a:srgbClr>
                </a:solidFill>
                <a:latin typeface="Arial Narrow" panose="020B0606020202030204" pitchFamily="34" charset="0"/>
              </a:rPr>
              <a:t>el municipio especial Isla de la Juventud y </a:t>
            </a:r>
            <a:r>
              <a:rPr lang="es-ES" dirty="0" smtClean="0">
                <a:solidFill>
                  <a:srgbClr val="4472C4">
                    <a:lumMod val="50000"/>
                  </a:srgbClr>
                </a:solidFill>
                <a:latin typeface="Arial Narrow" panose="020B0606020202030204" pitchFamily="34" charset="0"/>
              </a:rPr>
              <a:t>los </a:t>
            </a:r>
            <a:r>
              <a:rPr lang="es-ES" dirty="0" err="1" smtClean="0">
                <a:solidFill>
                  <a:srgbClr val="4472C4">
                    <a:lumMod val="50000"/>
                  </a:srgbClr>
                </a:solidFill>
                <a:latin typeface="Arial Narrow" panose="020B0606020202030204" pitchFamily="34" charset="0"/>
              </a:rPr>
              <a:t>cardiocentros</a:t>
            </a:r>
            <a:r>
              <a:rPr lang="es-ES" dirty="0">
                <a:solidFill>
                  <a:srgbClr val="4472C4">
                    <a:lumMod val="50000"/>
                  </a:srgbClr>
                </a:solidFill>
                <a:latin typeface="Arial Narrow" panose="020B0606020202030204" pitchFamily="34" charset="0"/>
              </a:rPr>
              <a:t>, inaugurado el primero en 1986</a:t>
            </a:r>
            <a:r>
              <a:rPr lang="es-ES" dirty="0" smtClean="0">
                <a:solidFill>
                  <a:srgbClr val="4472C4">
                    <a:lumMod val="50000"/>
                  </a:srgbClr>
                </a:solidFill>
                <a:latin typeface="Arial Narrow" panose="020B0606020202030204" pitchFamily="34" charset="0"/>
              </a:rPr>
              <a:t>.</a:t>
            </a:r>
          </a:p>
          <a:p>
            <a:pPr marL="285750" indent="-285750" algn="just">
              <a:buFont typeface="Wingdings" panose="05000000000000000000" pitchFamily="2" charset="2"/>
              <a:buChar char="q"/>
            </a:pPr>
            <a:r>
              <a:rPr lang="es-ES" dirty="0" smtClean="0">
                <a:solidFill>
                  <a:srgbClr val="4472C4">
                    <a:lumMod val="50000"/>
                  </a:srgbClr>
                </a:solidFill>
                <a:latin typeface="Arial Narrow" panose="020B0606020202030204" pitchFamily="34" charset="0"/>
              </a:rPr>
              <a:t>Investigaciones </a:t>
            </a:r>
            <a:r>
              <a:rPr lang="es-ES" dirty="0">
                <a:solidFill>
                  <a:srgbClr val="4472C4">
                    <a:lumMod val="50000"/>
                  </a:srgbClr>
                </a:solidFill>
                <a:latin typeface="Arial Narrow" panose="020B0606020202030204" pitchFamily="34" charset="0"/>
              </a:rPr>
              <a:t>y desarrollo </a:t>
            </a:r>
            <a:r>
              <a:rPr lang="es-ES" dirty="0" smtClean="0">
                <a:solidFill>
                  <a:srgbClr val="4472C4">
                    <a:lumMod val="50000"/>
                  </a:srgbClr>
                </a:solidFill>
                <a:latin typeface="Arial Narrow" panose="020B0606020202030204" pitchFamily="34" charset="0"/>
              </a:rPr>
              <a:t>de tecnología </a:t>
            </a:r>
            <a:r>
              <a:rPr lang="es-ES" dirty="0">
                <a:solidFill>
                  <a:srgbClr val="4472C4">
                    <a:lumMod val="50000"/>
                  </a:srgbClr>
                </a:solidFill>
                <a:latin typeface="Arial Narrow" panose="020B0606020202030204" pitchFamily="34" charset="0"/>
              </a:rPr>
              <a:t>médica en los institutos ya </a:t>
            </a:r>
            <a:r>
              <a:rPr lang="es-ES" dirty="0" smtClean="0">
                <a:solidFill>
                  <a:srgbClr val="4472C4">
                    <a:lumMod val="50000"/>
                  </a:srgbClr>
                </a:solidFill>
                <a:latin typeface="Arial Narrow" panose="020B0606020202030204" pitchFamily="34" charset="0"/>
              </a:rPr>
              <a:t>existentes y </a:t>
            </a:r>
            <a:r>
              <a:rPr lang="es-ES" dirty="0">
                <a:solidFill>
                  <a:srgbClr val="4472C4">
                    <a:lumMod val="50000"/>
                  </a:srgbClr>
                </a:solidFill>
                <a:latin typeface="Arial Narrow" panose="020B0606020202030204" pitchFamily="34" charset="0"/>
              </a:rPr>
              <a:t>se crean otras instituciones de más </a:t>
            </a:r>
            <a:r>
              <a:rPr lang="es-ES" dirty="0" smtClean="0">
                <a:solidFill>
                  <a:srgbClr val="4472C4">
                    <a:lumMod val="50000"/>
                  </a:srgbClr>
                </a:solidFill>
                <a:latin typeface="Arial Narrow" panose="020B0606020202030204" pitchFamily="34" charset="0"/>
              </a:rPr>
              <a:t>amplia proyección </a:t>
            </a:r>
            <a:r>
              <a:rPr lang="es-ES" dirty="0">
                <a:solidFill>
                  <a:srgbClr val="4472C4">
                    <a:lumMod val="50000"/>
                  </a:srgbClr>
                </a:solidFill>
                <a:latin typeface="Arial Narrow" panose="020B0606020202030204" pitchFamily="34" charset="0"/>
              </a:rPr>
              <a:t>en el área de las técnicas </a:t>
            </a:r>
            <a:r>
              <a:rPr lang="es-ES" dirty="0" smtClean="0">
                <a:solidFill>
                  <a:srgbClr val="4472C4">
                    <a:lumMod val="50000"/>
                  </a:srgbClr>
                </a:solidFill>
                <a:latin typeface="Arial Narrow" panose="020B0606020202030204" pitchFamily="34" charset="0"/>
              </a:rPr>
              <a:t>médicas modernas.</a:t>
            </a:r>
          </a:p>
          <a:p>
            <a:pPr marL="285750" indent="-285750" algn="just">
              <a:buFont typeface="Wingdings" panose="05000000000000000000" pitchFamily="2" charset="2"/>
              <a:buChar char="q"/>
            </a:pPr>
            <a:r>
              <a:rPr lang="es-ES" dirty="0">
                <a:solidFill>
                  <a:srgbClr val="4472C4">
                    <a:lumMod val="50000"/>
                  </a:srgbClr>
                </a:solidFill>
                <a:latin typeface="Arial Narrow" panose="020B0606020202030204" pitchFamily="34" charset="0"/>
              </a:rPr>
              <a:t> </a:t>
            </a:r>
            <a:r>
              <a:rPr lang="es-ES" dirty="0" smtClean="0">
                <a:solidFill>
                  <a:srgbClr val="4472C4">
                    <a:lumMod val="50000"/>
                  </a:srgbClr>
                </a:solidFill>
                <a:latin typeface="Arial Narrow" panose="020B0606020202030204" pitchFamily="34" charset="0"/>
              </a:rPr>
              <a:t>Implantación del </a:t>
            </a:r>
            <a:r>
              <a:rPr lang="es-ES" dirty="0">
                <a:solidFill>
                  <a:srgbClr val="4472C4">
                    <a:lumMod val="50000"/>
                  </a:srgbClr>
                </a:solidFill>
                <a:latin typeface="Arial Narrow" panose="020B0606020202030204" pitchFamily="34" charset="0"/>
              </a:rPr>
              <a:t>tercer modelo de atención médica </a:t>
            </a:r>
            <a:r>
              <a:rPr lang="es-ES" dirty="0" smtClean="0">
                <a:solidFill>
                  <a:srgbClr val="4472C4">
                    <a:lumMod val="50000"/>
                  </a:srgbClr>
                </a:solidFill>
                <a:latin typeface="Arial Narrow" panose="020B0606020202030204" pitchFamily="34" charset="0"/>
              </a:rPr>
              <a:t>primaria del </a:t>
            </a:r>
            <a:r>
              <a:rPr lang="es-ES" dirty="0">
                <a:solidFill>
                  <a:srgbClr val="4472C4">
                    <a:lumMod val="50000"/>
                  </a:srgbClr>
                </a:solidFill>
                <a:latin typeface="Arial Narrow" panose="020B0606020202030204" pitchFamily="34" charset="0"/>
              </a:rPr>
              <a:t>período revolucionario o médico de familia</a:t>
            </a:r>
            <a:r>
              <a:rPr lang="es-ES" dirty="0" smtClean="0">
                <a:solidFill>
                  <a:srgbClr val="4472C4">
                    <a:lumMod val="50000"/>
                  </a:srgbClr>
                </a:solidFill>
                <a:latin typeface="Arial Narrow" panose="020B0606020202030204" pitchFamily="34" charset="0"/>
              </a:rPr>
              <a:t>, precedido </a:t>
            </a:r>
            <a:r>
              <a:rPr lang="es-ES" dirty="0">
                <a:solidFill>
                  <a:srgbClr val="4472C4">
                    <a:lumMod val="50000"/>
                  </a:srgbClr>
                </a:solidFill>
                <a:latin typeface="Arial Narrow" panose="020B0606020202030204" pitchFamily="34" charset="0"/>
              </a:rPr>
              <a:t>en el tiempo por los modelos </a:t>
            </a:r>
            <a:r>
              <a:rPr lang="es-ES" dirty="0" smtClean="0">
                <a:solidFill>
                  <a:srgbClr val="4472C4">
                    <a:lumMod val="50000"/>
                  </a:srgbClr>
                </a:solidFill>
                <a:latin typeface="Arial Narrow" panose="020B0606020202030204" pitchFamily="34" charset="0"/>
              </a:rPr>
              <a:t>del Policlínico </a:t>
            </a:r>
            <a:r>
              <a:rPr lang="es-ES" dirty="0">
                <a:solidFill>
                  <a:srgbClr val="4472C4">
                    <a:lumMod val="50000"/>
                  </a:srgbClr>
                </a:solidFill>
                <a:latin typeface="Arial Narrow" panose="020B0606020202030204" pitchFamily="34" charset="0"/>
              </a:rPr>
              <a:t>Integral y del Policlínico </a:t>
            </a:r>
            <a:r>
              <a:rPr lang="es-ES" dirty="0" smtClean="0">
                <a:solidFill>
                  <a:srgbClr val="4472C4">
                    <a:lumMod val="50000"/>
                  </a:srgbClr>
                </a:solidFill>
                <a:latin typeface="Arial Narrow" panose="020B0606020202030204" pitchFamily="34" charset="0"/>
              </a:rPr>
              <a:t>Comunitario.</a:t>
            </a:r>
          </a:p>
          <a:p>
            <a:pPr marL="285750" indent="-285750" algn="just">
              <a:buFont typeface="Wingdings" panose="05000000000000000000" pitchFamily="2" charset="2"/>
              <a:buChar char="q"/>
            </a:pPr>
            <a:r>
              <a:rPr lang="es-ES" dirty="0" smtClean="0">
                <a:solidFill>
                  <a:srgbClr val="4472C4">
                    <a:lumMod val="50000"/>
                  </a:srgbClr>
                </a:solidFill>
                <a:latin typeface="Arial Narrow" panose="020B0606020202030204" pitchFamily="34" charset="0"/>
              </a:rPr>
              <a:t>Iniciado experimentalmente </a:t>
            </a:r>
            <a:r>
              <a:rPr lang="es-ES" dirty="0">
                <a:solidFill>
                  <a:srgbClr val="4472C4">
                    <a:lumMod val="50000"/>
                  </a:srgbClr>
                </a:solidFill>
                <a:latin typeface="Arial Narrow" panose="020B0606020202030204" pitchFamily="34" charset="0"/>
              </a:rPr>
              <a:t>en 1984, al final de la </a:t>
            </a:r>
            <a:r>
              <a:rPr lang="es-ES" dirty="0" smtClean="0">
                <a:solidFill>
                  <a:srgbClr val="4472C4">
                    <a:lumMod val="50000"/>
                  </a:srgbClr>
                </a:solidFill>
                <a:latin typeface="Arial Narrow" panose="020B0606020202030204" pitchFamily="34" charset="0"/>
              </a:rPr>
              <a:t>etapa ya </a:t>
            </a:r>
            <a:r>
              <a:rPr lang="es-ES" dirty="0">
                <a:solidFill>
                  <a:srgbClr val="4472C4">
                    <a:lumMod val="50000"/>
                  </a:srgbClr>
                </a:solidFill>
                <a:latin typeface="Arial Narrow" panose="020B0606020202030204" pitchFamily="34" charset="0"/>
              </a:rPr>
              <a:t>cubría casi la mitad de los habitantes </a:t>
            </a:r>
            <a:r>
              <a:rPr lang="es-ES" dirty="0" smtClean="0">
                <a:solidFill>
                  <a:srgbClr val="4472C4">
                    <a:lumMod val="50000"/>
                  </a:srgbClr>
                </a:solidFill>
                <a:latin typeface="Arial Narrow" panose="020B0606020202030204" pitchFamily="34" charset="0"/>
              </a:rPr>
              <a:t>del archipiélago </a:t>
            </a:r>
            <a:r>
              <a:rPr lang="es-ES" dirty="0">
                <a:solidFill>
                  <a:srgbClr val="4472C4">
                    <a:lumMod val="50000"/>
                  </a:srgbClr>
                </a:solidFill>
                <a:latin typeface="Arial Narrow" panose="020B0606020202030204" pitchFamily="34" charset="0"/>
              </a:rPr>
              <a:t>cubano.</a:t>
            </a:r>
          </a:p>
          <a:p>
            <a:pPr marL="285750" indent="-285750" algn="just">
              <a:buFont typeface="Wingdings" panose="05000000000000000000" pitchFamily="2" charset="2"/>
              <a:buChar char="q"/>
            </a:pPr>
            <a:endParaRPr lang="es-ES" dirty="0" smtClean="0">
              <a:solidFill>
                <a:srgbClr val="4472C4">
                  <a:lumMod val="50000"/>
                </a:srgbClr>
              </a:solidFill>
              <a:latin typeface="Arial Narrow" panose="020B0606020202030204" pitchFamily="34" charset="0"/>
            </a:endParaRPr>
          </a:p>
        </p:txBody>
      </p:sp>
    </p:spTree>
    <p:extLst>
      <p:ext uri="{BB962C8B-B14F-4D97-AF65-F5344CB8AC3E}">
        <p14:creationId xmlns:p14="http://schemas.microsoft.com/office/powerpoint/2010/main" val="783596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51349" y="254557"/>
            <a:ext cx="3881191" cy="369332"/>
          </a:xfrm>
          <a:prstGeom prst="rect">
            <a:avLst/>
          </a:prstGeom>
        </p:spPr>
        <p:txBody>
          <a:bodyPr wrap="none">
            <a:spAutoFit/>
          </a:bodyPr>
          <a:lstStyle/>
          <a:p>
            <a:r>
              <a:rPr lang="pt-BR" b="1" dirty="0">
                <a:solidFill>
                  <a:srgbClr val="002060"/>
                </a:solidFill>
                <a:latin typeface="Arial Narrow" panose="020B0606020202030204" pitchFamily="34" charset="0"/>
              </a:rPr>
              <a:t>Período revolucionario (</a:t>
            </a:r>
            <a:r>
              <a:rPr lang="pt-BR" b="1" dirty="0" smtClean="0">
                <a:solidFill>
                  <a:srgbClr val="002060"/>
                </a:solidFill>
                <a:latin typeface="Arial Narrow" panose="020B0606020202030204" pitchFamily="34" charset="0"/>
              </a:rPr>
              <a:t>1959-Actualidad)</a:t>
            </a:r>
            <a:endParaRPr lang="pt-BR" b="1" dirty="0">
              <a:solidFill>
                <a:srgbClr val="002060"/>
              </a:solidFill>
              <a:latin typeface="Arial Narrow" panose="020B0606020202030204" pitchFamily="34" charset="0"/>
            </a:endParaRPr>
          </a:p>
        </p:txBody>
      </p:sp>
      <p:sp>
        <p:nvSpPr>
          <p:cNvPr id="3" name="Rectangle 2"/>
          <p:cNvSpPr/>
          <p:nvPr/>
        </p:nvSpPr>
        <p:spPr>
          <a:xfrm>
            <a:off x="591443" y="439223"/>
            <a:ext cx="4572000" cy="646331"/>
          </a:xfrm>
          <a:prstGeom prst="rect">
            <a:avLst/>
          </a:prstGeom>
        </p:spPr>
        <p:txBody>
          <a:bodyPr>
            <a:spAutoFit/>
          </a:bodyPr>
          <a:lstStyle/>
          <a:p>
            <a:r>
              <a:rPr lang="en-US" b="1" dirty="0" err="1" smtClean="0">
                <a:solidFill>
                  <a:srgbClr val="4472C4">
                    <a:lumMod val="50000"/>
                  </a:srgbClr>
                </a:solidFill>
                <a:latin typeface="Arial Narrow" panose="020B0606020202030204" pitchFamily="34" charset="0"/>
              </a:rPr>
              <a:t>Cuarta</a:t>
            </a:r>
            <a:r>
              <a:rPr lang="en-US" b="1" dirty="0" smtClean="0">
                <a:solidFill>
                  <a:srgbClr val="4472C4">
                    <a:lumMod val="50000"/>
                  </a:srgbClr>
                </a:solidFill>
                <a:latin typeface="Arial Narrow" panose="020B0606020202030204" pitchFamily="34" charset="0"/>
              </a:rPr>
              <a:t> </a:t>
            </a:r>
            <a:r>
              <a:rPr lang="en-US" b="1" dirty="0" err="1" smtClean="0">
                <a:solidFill>
                  <a:srgbClr val="4472C4">
                    <a:lumMod val="50000"/>
                  </a:srgbClr>
                </a:solidFill>
                <a:latin typeface="Arial Narrow" panose="020B0606020202030204" pitchFamily="34" charset="0"/>
              </a:rPr>
              <a:t>etapa</a:t>
            </a:r>
            <a:r>
              <a:rPr lang="en-US" b="1" dirty="0" smtClean="0">
                <a:solidFill>
                  <a:srgbClr val="4472C4">
                    <a:lumMod val="50000"/>
                  </a:srgbClr>
                </a:solidFill>
                <a:latin typeface="Arial Narrow" panose="020B0606020202030204" pitchFamily="34" charset="0"/>
              </a:rPr>
              <a:t> </a:t>
            </a:r>
            <a:r>
              <a:rPr lang="en-US" b="1" dirty="0">
                <a:solidFill>
                  <a:srgbClr val="4472C4">
                    <a:lumMod val="50000"/>
                  </a:srgbClr>
                </a:solidFill>
                <a:latin typeface="Arial Narrow" panose="020B0606020202030204" pitchFamily="34" charset="0"/>
              </a:rPr>
              <a:t/>
            </a:r>
            <a:br>
              <a:rPr lang="en-US" b="1" dirty="0">
                <a:solidFill>
                  <a:srgbClr val="4472C4">
                    <a:lumMod val="50000"/>
                  </a:srgbClr>
                </a:solidFill>
                <a:latin typeface="Arial Narrow" panose="020B0606020202030204" pitchFamily="34" charset="0"/>
              </a:rPr>
            </a:br>
            <a:endParaRPr lang="en-US" b="1" dirty="0">
              <a:solidFill>
                <a:srgbClr val="4472C4">
                  <a:lumMod val="50000"/>
                </a:srgbClr>
              </a:solidFill>
              <a:latin typeface="Arial Narrow" panose="020B0606020202030204" pitchFamily="34" charset="0"/>
            </a:endParaRPr>
          </a:p>
        </p:txBody>
      </p:sp>
      <p:sp>
        <p:nvSpPr>
          <p:cNvPr id="4" name="Rectangle 3"/>
          <p:cNvSpPr/>
          <p:nvPr/>
        </p:nvSpPr>
        <p:spPr>
          <a:xfrm>
            <a:off x="371475" y="808555"/>
            <a:ext cx="8529638" cy="5909310"/>
          </a:xfrm>
          <a:prstGeom prst="rect">
            <a:avLst/>
          </a:prstGeom>
        </p:spPr>
        <p:txBody>
          <a:bodyPr wrap="square">
            <a:spAutoFit/>
          </a:bodyPr>
          <a:lstStyle/>
          <a:p>
            <a:pPr marL="285750" indent="-285750" algn="just">
              <a:buFont typeface="Wingdings" panose="05000000000000000000" pitchFamily="2" charset="2"/>
              <a:buChar char="q"/>
            </a:pPr>
            <a:r>
              <a:rPr lang="es-ES" dirty="0">
                <a:solidFill>
                  <a:srgbClr val="4472C4">
                    <a:lumMod val="50000"/>
                  </a:srgbClr>
                </a:solidFill>
                <a:latin typeface="Arial Narrow" panose="020B0606020202030204" pitchFamily="34" charset="0"/>
              </a:rPr>
              <a:t>Entre diciembre de 1989 y diciembre de </a:t>
            </a:r>
            <a:r>
              <a:rPr lang="es-ES" dirty="0" smtClean="0">
                <a:solidFill>
                  <a:srgbClr val="4472C4">
                    <a:lumMod val="50000"/>
                  </a:srgbClr>
                </a:solidFill>
                <a:latin typeface="Arial Narrow" panose="020B0606020202030204" pitchFamily="34" charset="0"/>
              </a:rPr>
              <a:t>1991 se </a:t>
            </a:r>
            <a:r>
              <a:rPr lang="es-ES" dirty="0">
                <a:solidFill>
                  <a:srgbClr val="4472C4">
                    <a:lumMod val="50000"/>
                  </a:srgbClr>
                </a:solidFill>
                <a:latin typeface="Arial Narrow" panose="020B0606020202030204" pitchFamily="34" charset="0"/>
              </a:rPr>
              <a:t>habían perdido para Cuba sus mercados </a:t>
            </a:r>
            <a:r>
              <a:rPr lang="es-ES" dirty="0" smtClean="0">
                <a:solidFill>
                  <a:srgbClr val="4472C4">
                    <a:lumMod val="50000"/>
                  </a:srgbClr>
                </a:solidFill>
                <a:latin typeface="Arial Narrow" panose="020B0606020202030204" pitchFamily="34" charset="0"/>
              </a:rPr>
              <a:t>más ventajosos </a:t>
            </a:r>
            <a:r>
              <a:rPr lang="es-ES" dirty="0">
                <a:solidFill>
                  <a:srgbClr val="4472C4">
                    <a:lumMod val="50000"/>
                  </a:srgbClr>
                </a:solidFill>
                <a:latin typeface="Arial Narrow" panose="020B0606020202030204" pitchFamily="34" charset="0"/>
              </a:rPr>
              <a:t>y seguros. Comenzaba para el </a:t>
            </a:r>
            <a:r>
              <a:rPr lang="es-ES" dirty="0" smtClean="0">
                <a:solidFill>
                  <a:srgbClr val="4472C4">
                    <a:lumMod val="50000"/>
                  </a:srgbClr>
                </a:solidFill>
                <a:latin typeface="Arial Narrow" panose="020B0606020202030204" pitchFamily="34" charset="0"/>
              </a:rPr>
              <a:t>país una </a:t>
            </a:r>
            <a:r>
              <a:rPr lang="es-ES" dirty="0">
                <a:solidFill>
                  <a:srgbClr val="4472C4">
                    <a:lumMod val="50000"/>
                  </a:srgbClr>
                </a:solidFill>
                <a:latin typeface="Arial Narrow" panose="020B0606020202030204" pitchFamily="34" charset="0"/>
              </a:rPr>
              <a:t>etapa de crisis económica profunda</a:t>
            </a:r>
            <a:r>
              <a:rPr lang="es-ES" dirty="0" smtClean="0">
                <a:solidFill>
                  <a:srgbClr val="4472C4">
                    <a:lumMod val="50000"/>
                  </a:srgbClr>
                </a:solidFill>
                <a:latin typeface="Arial Narrow" panose="020B0606020202030204" pitchFamily="34" charset="0"/>
              </a:rPr>
              <a:t>, agudizada </a:t>
            </a:r>
            <a:r>
              <a:rPr lang="es-ES" dirty="0">
                <a:solidFill>
                  <a:srgbClr val="4472C4">
                    <a:lumMod val="50000"/>
                  </a:srgbClr>
                </a:solidFill>
                <a:latin typeface="Arial Narrow" panose="020B0606020202030204" pitchFamily="34" charset="0"/>
              </a:rPr>
              <a:t>más aun al aprobar el Congreso </a:t>
            </a:r>
            <a:r>
              <a:rPr lang="es-ES" dirty="0" smtClean="0">
                <a:solidFill>
                  <a:srgbClr val="4472C4">
                    <a:lumMod val="50000"/>
                  </a:srgbClr>
                </a:solidFill>
                <a:latin typeface="Arial Narrow" panose="020B0606020202030204" pitchFamily="34" charset="0"/>
              </a:rPr>
              <a:t>y sancionar </a:t>
            </a:r>
            <a:r>
              <a:rPr lang="es-ES" dirty="0">
                <a:solidFill>
                  <a:srgbClr val="4472C4">
                    <a:lumMod val="50000"/>
                  </a:srgbClr>
                </a:solidFill>
                <a:latin typeface="Arial Narrow" panose="020B0606020202030204" pitchFamily="34" charset="0"/>
              </a:rPr>
              <a:t>el Ejecutivo de los Estados Unidos </a:t>
            </a:r>
            <a:r>
              <a:rPr lang="es-ES" dirty="0" smtClean="0">
                <a:solidFill>
                  <a:srgbClr val="4472C4">
                    <a:lumMod val="50000"/>
                  </a:srgbClr>
                </a:solidFill>
                <a:latin typeface="Arial Narrow" panose="020B0606020202030204" pitchFamily="34" charset="0"/>
              </a:rPr>
              <a:t>las leyes </a:t>
            </a:r>
            <a:r>
              <a:rPr lang="es-ES" dirty="0">
                <a:solidFill>
                  <a:srgbClr val="4472C4">
                    <a:lumMod val="50000"/>
                  </a:srgbClr>
                </a:solidFill>
                <a:latin typeface="Arial Narrow" panose="020B0606020202030204" pitchFamily="34" charset="0"/>
              </a:rPr>
              <a:t>Torricelli y </a:t>
            </a:r>
            <a:r>
              <a:rPr lang="es-ES" dirty="0" smtClean="0">
                <a:solidFill>
                  <a:srgbClr val="4472C4">
                    <a:lumMod val="50000"/>
                  </a:srgbClr>
                </a:solidFill>
                <a:latin typeface="Arial Narrow" panose="020B0606020202030204" pitchFamily="34" charset="0"/>
              </a:rPr>
              <a:t>Helms-Burton.</a:t>
            </a:r>
          </a:p>
          <a:p>
            <a:pPr marL="285750" indent="-285750" algn="just">
              <a:buFont typeface="Wingdings" panose="05000000000000000000" pitchFamily="2" charset="2"/>
              <a:buChar char="q"/>
            </a:pPr>
            <a:r>
              <a:rPr lang="es-ES" dirty="0" smtClean="0">
                <a:solidFill>
                  <a:srgbClr val="4472C4">
                    <a:lumMod val="50000"/>
                  </a:srgbClr>
                </a:solidFill>
                <a:latin typeface="Arial Narrow" panose="020B0606020202030204" pitchFamily="34" charset="0"/>
              </a:rPr>
              <a:t>Caracterizada </a:t>
            </a:r>
            <a:r>
              <a:rPr lang="es-ES" dirty="0">
                <a:solidFill>
                  <a:srgbClr val="4472C4">
                    <a:lumMod val="50000"/>
                  </a:srgbClr>
                </a:solidFill>
                <a:latin typeface="Arial Narrow" panose="020B0606020202030204" pitchFamily="34" charset="0"/>
              </a:rPr>
              <a:t>principalmente por las </a:t>
            </a:r>
            <a:r>
              <a:rPr lang="es-ES" dirty="0" smtClean="0">
                <a:solidFill>
                  <a:srgbClr val="4472C4">
                    <a:lumMod val="50000"/>
                  </a:srgbClr>
                </a:solidFill>
                <a:latin typeface="Arial Narrow" panose="020B0606020202030204" pitchFamily="34" charset="0"/>
              </a:rPr>
              <a:t>dificultades económicas para la obtención de equipos, materiales </a:t>
            </a:r>
            <a:r>
              <a:rPr lang="es-ES" dirty="0">
                <a:solidFill>
                  <a:srgbClr val="4472C4">
                    <a:lumMod val="50000"/>
                  </a:srgbClr>
                </a:solidFill>
                <a:latin typeface="Arial Narrow" panose="020B0606020202030204" pitchFamily="34" charset="0"/>
              </a:rPr>
              <a:t>médicos y medicamentos de toda </a:t>
            </a:r>
            <a:r>
              <a:rPr lang="es-ES" dirty="0" smtClean="0">
                <a:solidFill>
                  <a:srgbClr val="4472C4">
                    <a:lumMod val="50000"/>
                  </a:srgbClr>
                </a:solidFill>
                <a:latin typeface="Arial Narrow" panose="020B0606020202030204" pitchFamily="34" charset="0"/>
              </a:rPr>
              <a:t>clase en </a:t>
            </a:r>
            <a:r>
              <a:rPr lang="es-ES" dirty="0">
                <a:solidFill>
                  <a:srgbClr val="4472C4">
                    <a:lumMod val="50000"/>
                  </a:srgbClr>
                </a:solidFill>
                <a:latin typeface="Arial Narrow" panose="020B0606020202030204" pitchFamily="34" charset="0"/>
              </a:rPr>
              <a:t>los mercados </a:t>
            </a:r>
            <a:r>
              <a:rPr lang="es-ES" dirty="0" smtClean="0">
                <a:solidFill>
                  <a:srgbClr val="4472C4">
                    <a:lumMod val="50000"/>
                  </a:srgbClr>
                </a:solidFill>
                <a:latin typeface="Arial Narrow" panose="020B0606020202030204" pitchFamily="34" charset="0"/>
              </a:rPr>
              <a:t>capitalistas.</a:t>
            </a:r>
          </a:p>
          <a:p>
            <a:pPr marL="285750" indent="-285750" algn="just">
              <a:buFont typeface="Wingdings" panose="05000000000000000000" pitchFamily="2" charset="2"/>
              <a:buChar char="q"/>
            </a:pPr>
            <a:r>
              <a:rPr lang="es-ES" dirty="0" smtClean="0">
                <a:solidFill>
                  <a:srgbClr val="4472C4">
                    <a:lumMod val="50000"/>
                  </a:srgbClr>
                </a:solidFill>
                <a:latin typeface="Arial Narrow" panose="020B0606020202030204" pitchFamily="34" charset="0"/>
              </a:rPr>
              <a:t>Inauguraron las </a:t>
            </a:r>
            <a:r>
              <a:rPr lang="es-ES" dirty="0">
                <a:solidFill>
                  <a:srgbClr val="4472C4">
                    <a:lumMod val="50000"/>
                  </a:srgbClr>
                </a:solidFill>
                <a:latin typeface="Arial Narrow" panose="020B0606020202030204" pitchFamily="34" charset="0"/>
              </a:rPr>
              <a:t>nuevas instalaciones del Instituto de </a:t>
            </a:r>
            <a:r>
              <a:rPr lang="es-ES" dirty="0" smtClean="0">
                <a:solidFill>
                  <a:srgbClr val="4472C4">
                    <a:lumMod val="50000"/>
                  </a:srgbClr>
                </a:solidFill>
                <a:latin typeface="Arial Narrow" panose="020B0606020202030204" pitchFamily="34" charset="0"/>
              </a:rPr>
              <a:t>Medicina Tropical </a:t>
            </a:r>
            <a:r>
              <a:rPr lang="es-ES" dirty="0">
                <a:solidFill>
                  <a:srgbClr val="4472C4">
                    <a:lumMod val="50000"/>
                  </a:srgbClr>
                </a:solidFill>
                <a:latin typeface="Arial Narrow" panose="020B0606020202030204" pitchFamily="34" charset="0"/>
              </a:rPr>
              <a:t>«Pedro </a:t>
            </a:r>
            <a:r>
              <a:rPr lang="es-ES" dirty="0" err="1">
                <a:solidFill>
                  <a:srgbClr val="4472C4">
                    <a:lumMod val="50000"/>
                  </a:srgbClr>
                </a:solidFill>
                <a:latin typeface="Arial Narrow" panose="020B0606020202030204" pitchFamily="34" charset="0"/>
              </a:rPr>
              <a:t>Kourí</a:t>
            </a:r>
            <a:r>
              <a:rPr lang="es-ES" dirty="0">
                <a:solidFill>
                  <a:srgbClr val="4472C4">
                    <a:lumMod val="50000"/>
                  </a:srgbClr>
                </a:solidFill>
                <a:latin typeface="Arial Narrow" panose="020B0606020202030204" pitchFamily="34" charset="0"/>
              </a:rPr>
              <a:t>» </a:t>
            </a:r>
            <a:r>
              <a:rPr lang="es-ES" dirty="0" smtClean="0">
                <a:solidFill>
                  <a:srgbClr val="4472C4">
                    <a:lumMod val="50000"/>
                  </a:srgbClr>
                </a:solidFill>
                <a:latin typeface="Arial Narrow" panose="020B0606020202030204" pitchFamily="34" charset="0"/>
              </a:rPr>
              <a:t>con su moderna </a:t>
            </a:r>
            <a:r>
              <a:rPr lang="es-ES" dirty="0">
                <a:solidFill>
                  <a:srgbClr val="4472C4">
                    <a:lumMod val="50000"/>
                  </a:srgbClr>
                </a:solidFill>
                <a:latin typeface="Arial Narrow" panose="020B0606020202030204" pitchFamily="34" charset="0"/>
              </a:rPr>
              <a:t>tecnología, </a:t>
            </a:r>
            <a:r>
              <a:rPr lang="es-ES" dirty="0" smtClean="0">
                <a:solidFill>
                  <a:srgbClr val="4472C4">
                    <a:lumMod val="50000"/>
                  </a:srgbClr>
                </a:solidFill>
                <a:latin typeface="Arial Narrow" panose="020B0606020202030204" pitchFamily="34" charset="0"/>
              </a:rPr>
              <a:t>asimismo</a:t>
            </a:r>
            <a:r>
              <a:rPr lang="es-ES" dirty="0">
                <a:solidFill>
                  <a:srgbClr val="4472C4">
                    <a:lumMod val="50000"/>
                  </a:srgbClr>
                </a:solidFill>
                <a:latin typeface="Arial Narrow" panose="020B0606020202030204" pitchFamily="34" charset="0"/>
              </a:rPr>
              <a:t>, </a:t>
            </a:r>
            <a:r>
              <a:rPr lang="es-ES" dirty="0" smtClean="0">
                <a:solidFill>
                  <a:srgbClr val="4472C4">
                    <a:lumMod val="50000"/>
                  </a:srgbClr>
                </a:solidFill>
                <a:latin typeface="Arial Narrow" panose="020B0606020202030204" pitchFamily="34" charset="0"/>
              </a:rPr>
              <a:t>se crean </a:t>
            </a:r>
            <a:r>
              <a:rPr lang="es-ES" dirty="0">
                <a:solidFill>
                  <a:srgbClr val="4472C4">
                    <a:lumMod val="50000"/>
                  </a:srgbClr>
                </a:solidFill>
                <a:latin typeface="Arial Narrow" panose="020B0606020202030204" pitchFamily="34" charset="0"/>
              </a:rPr>
              <a:t>nuevas instituciones de significación </a:t>
            </a:r>
            <a:r>
              <a:rPr lang="es-ES" dirty="0" smtClean="0">
                <a:solidFill>
                  <a:srgbClr val="4472C4">
                    <a:lumMod val="50000"/>
                  </a:srgbClr>
                </a:solidFill>
                <a:latin typeface="Arial Narrow" panose="020B0606020202030204" pitchFamily="34" charset="0"/>
              </a:rPr>
              <a:t>como el </a:t>
            </a:r>
            <a:r>
              <a:rPr lang="es-ES" dirty="0">
                <a:solidFill>
                  <a:srgbClr val="4472C4">
                    <a:lumMod val="50000"/>
                  </a:srgbClr>
                </a:solidFill>
                <a:latin typeface="Arial Narrow" panose="020B0606020202030204" pitchFamily="34" charset="0"/>
              </a:rPr>
              <a:t>Centro </a:t>
            </a:r>
            <a:r>
              <a:rPr lang="es-ES" dirty="0" err="1">
                <a:solidFill>
                  <a:srgbClr val="4472C4">
                    <a:lumMod val="50000"/>
                  </a:srgbClr>
                </a:solidFill>
                <a:latin typeface="Arial Narrow" panose="020B0606020202030204" pitchFamily="34" charset="0"/>
              </a:rPr>
              <a:t>Iberolatinoamericano</a:t>
            </a:r>
            <a:r>
              <a:rPr lang="es-ES" dirty="0">
                <a:solidFill>
                  <a:srgbClr val="4472C4">
                    <a:lumMod val="50000"/>
                  </a:srgbClr>
                </a:solidFill>
                <a:latin typeface="Arial Narrow" panose="020B0606020202030204" pitchFamily="34" charset="0"/>
              </a:rPr>
              <a:t> para la </a:t>
            </a:r>
            <a:r>
              <a:rPr lang="es-ES" dirty="0" smtClean="0">
                <a:solidFill>
                  <a:srgbClr val="4472C4">
                    <a:lumMod val="50000"/>
                  </a:srgbClr>
                </a:solidFill>
                <a:latin typeface="Arial Narrow" panose="020B0606020202030204" pitchFamily="34" charset="0"/>
              </a:rPr>
              <a:t>Tercera Edad </a:t>
            </a:r>
            <a:r>
              <a:rPr lang="es-ES" dirty="0">
                <a:solidFill>
                  <a:srgbClr val="4472C4">
                    <a:lumMod val="50000"/>
                  </a:srgbClr>
                </a:solidFill>
                <a:latin typeface="Arial Narrow" panose="020B0606020202030204" pitchFamily="34" charset="0"/>
              </a:rPr>
              <a:t>(CITED</a:t>
            </a:r>
            <a:r>
              <a:rPr lang="es-ES" dirty="0" smtClean="0">
                <a:solidFill>
                  <a:srgbClr val="4472C4">
                    <a:lumMod val="50000"/>
                  </a:srgbClr>
                </a:solidFill>
                <a:latin typeface="Arial Narrow" panose="020B0606020202030204" pitchFamily="34" charset="0"/>
              </a:rPr>
              <a:t>).</a:t>
            </a:r>
          </a:p>
          <a:p>
            <a:pPr marL="285750" indent="-285750" algn="just">
              <a:buFont typeface="Wingdings" panose="05000000000000000000" pitchFamily="2" charset="2"/>
              <a:buChar char="q"/>
            </a:pPr>
            <a:r>
              <a:rPr lang="es-ES" dirty="0" smtClean="0">
                <a:solidFill>
                  <a:srgbClr val="4472C4">
                    <a:lumMod val="50000"/>
                  </a:srgbClr>
                </a:solidFill>
                <a:latin typeface="Arial Narrow" panose="020B0606020202030204" pitchFamily="34" charset="0"/>
              </a:rPr>
              <a:t>Proceso </a:t>
            </a:r>
            <a:r>
              <a:rPr lang="es-ES" dirty="0">
                <a:solidFill>
                  <a:srgbClr val="4472C4">
                    <a:lumMod val="50000"/>
                  </a:srgbClr>
                </a:solidFill>
                <a:latin typeface="Arial Narrow" panose="020B0606020202030204" pitchFamily="34" charset="0"/>
              </a:rPr>
              <a:t>de </a:t>
            </a:r>
            <a:r>
              <a:rPr lang="es-ES" dirty="0" smtClean="0">
                <a:solidFill>
                  <a:srgbClr val="4472C4">
                    <a:lumMod val="50000"/>
                  </a:srgbClr>
                </a:solidFill>
                <a:latin typeface="Arial Narrow" panose="020B0606020202030204" pitchFamily="34" charset="0"/>
              </a:rPr>
              <a:t>perfeccionamiento del </a:t>
            </a:r>
            <a:r>
              <a:rPr lang="es-ES" dirty="0">
                <a:solidFill>
                  <a:srgbClr val="4472C4">
                    <a:lumMod val="50000"/>
                  </a:srgbClr>
                </a:solidFill>
                <a:latin typeface="Arial Narrow" panose="020B0606020202030204" pitchFamily="34" charset="0"/>
              </a:rPr>
              <a:t>Sistema Nacional de Salud, caracterizado </a:t>
            </a:r>
            <a:r>
              <a:rPr lang="es-ES" dirty="0" smtClean="0">
                <a:solidFill>
                  <a:srgbClr val="4472C4">
                    <a:lumMod val="50000"/>
                  </a:srgbClr>
                </a:solidFill>
                <a:latin typeface="Arial Narrow" panose="020B0606020202030204" pitchFamily="34" charset="0"/>
              </a:rPr>
              <a:t>por la elaboración </a:t>
            </a:r>
            <a:r>
              <a:rPr lang="es-ES" dirty="0">
                <a:solidFill>
                  <a:srgbClr val="4472C4">
                    <a:lumMod val="50000"/>
                  </a:srgbClr>
                </a:solidFill>
                <a:latin typeface="Arial Narrow" panose="020B0606020202030204" pitchFamily="34" charset="0"/>
              </a:rPr>
              <a:t>de nuevas estrategias y </a:t>
            </a:r>
            <a:r>
              <a:rPr lang="es-ES" dirty="0" smtClean="0">
                <a:solidFill>
                  <a:srgbClr val="4472C4">
                    <a:lumMod val="50000"/>
                  </a:srgbClr>
                </a:solidFill>
                <a:latin typeface="Arial Narrow" panose="020B0606020202030204" pitchFamily="34" charset="0"/>
              </a:rPr>
              <a:t>políticas hasta </a:t>
            </a:r>
            <a:r>
              <a:rPr lang="es-ES" dirty="0">
                <a:solidFill>
                  <a:srgbClr val="4472C4">
                    <a:lumMod val="50000"/>
                  </a:srgbClr>
                </a:solidFill>
                <a:latin typeface="Arial Narrow" panose="020B0606020202030204" pitchFamily="34" charset="0"/>
              </a:rPr>
              <a:t>el año </a:t>
            </a:r>
            <a:r>
              <a:rPr lang="es-ES" dirty="0" smtClean="0">
                <a:solidFill>
                  <a:srgbClr val="4472C4">
                    <a:lumMod val="50000"/>
                  </a:srgbClr>
                </a:solidFill>
                <a:latin typeface="Arial Narrow" panose="020B0606020202030204" pitchFamily="34" charset="0"/>
              </a:rPr>
              <a:t>2000.</a:t>
            </a:r>
          </a:p>
          <a:p>
            <a:pPr marL="285750" indent="-285750" algn="just">
              <a:buFont typeface="Wingdings" panose="05000000000000000000" pitchFamily="2" charset="2"/>
              <a:buChar char="q"/>
            </a:pPr>
            <a:r>
              <a:rPr lang="es-ES" dirty="0" smtClean="0">
                <a:solidFill>
                  <a:srgbClr val="4472C4">
                    <a:lumMod val="50000"/>
                  </a:srgbClr>
                </a:solidFill>
                <a:latin typeface="Arial Narrow" panose="020B0606020202030204" pitchFamily="34" charset="0"/>
              </a:rPr>
              <a:t>Inauguración </a:t>
            </a:r>
            <a:r>
              <a:rPr lang="es-ES" dirty="0">
                <a:solidFill>
                  <a:srgbClr val="4472C4">
                    <a:lumMod val="50000"/>
                  </a:srgbClr>
                </a:solidFill>
                <a:latin typeface="Arial Narrow" panose="020B0606020202030204" pitchFamily="34" charset="0"/>
              </a:rPr>
              <a:t>de la </a:t>
            </a:r>
            <a:r>
              <a:rPr lang="es-ES" dirty="0" smtClean="0">
                <a:solidFill>
                  <a:srgbClr val="4472C4">
                    <a:lumMod val="50000"/>
                  </a:srgbClr>
                </a:solidFill>
                <a:latin typeface="Arial Narrow" panose="020B0606020202030204" pitchFamily="34" charset="0"/>
              </a:rPr>
              <a:t>Escuela Latinoamericana </a:t>
            </a:r>
            <a:r>
              <a:rPr lang="es-ES" dirty="0">
                <a:solidFill>
                  <a:srgbClr val="4472C4">
                    <a:lumMod val="50000"/>
                  </a:srgbClr>
                </a:solidFill>
                <a:latin typeface="Arial Narrow" panose="020B0606020202030204" pitchFamily="34" charset="0"/>
              </a:rPr>
              <a:t>de Medicina, en febrero de </a:t>
            </a:r>
            <a:r>
              <a:rPr lang="es-ES" dirty="0" smtClean="0">
                <a:solidFill>
                  <a:srgbClr val="4472C4">
                    <a:lumMod val="50000"/>
                  </a:srgbClr>
                </a:solidFill>
                <a:latin typeface="Arial Narrow" panose="020B0606020202030204" pitchFamily="34" charset="0"/>
              </a:rPr>
              <a:t>1999</a:t>
            </a:r>
          </a:p>
          <a:p>
            <a:pPr marL="285750" indent="-285750" algn="just">
              <a:buFont typeface="Wingdings" panose="05000000000000000000" pitchFamily="2" charset="2"/>
              <a:buChar char="q"/>
            </a:pPr>
            <a:r>
              <a:rPr lang="es-ES" dirty="0">
                <a:solidFill>
                  <a:srgbClr val="4472C4">
                    <a:lumMod val="50000"/>
                  </a:srgbClr>
                </a:solidFill>
                <a:latin typeface="Arial Narrow" panose="020B0606020202030204" pitchFamily="34" charset="0"/>
              </a:rPr>
              <a:t>En 1995 se conforma la idea de la creación </a:t>
            </a:r>
            <a:r>
              <a:rPr lang="es-ES" dirty="0" smtClean="0">
                <a:solidFill>
                  <a:srgbClr val="4472C4">
                    <a:lumMod val="50000"/>
                  </a:srgbClr>
                </a:solidFill>
                <a:latin typeface="Arial Narrow" panose="020B0606020202030204" pitchFamily="34" charset="0"/>
              </a:rPr>
              <a:t>de la </a:t>
            </a:r>
            <a:r>
              <a:rPr lang="es-ES" dirty="0">
                <a:solidFill>
                  <a:srgbClr val="4472C4">
                    <a:lumMod val="50000"/>
                  </a:srgbClr>
                </a:solidFill>
                <a:latin typeface="Arial Narrow" panose="020B0606020202030204" pitchFamily="34" charset="0"/>
              </a:rPr>
              <a:t>Carpeta </a:t>
            </a:r>
            <a:r>
              <a:rPr lang="es-ES" dirty="0" smtClean="0">
                <a:solidFill>
                  <a:srgbClr val="4472C4">
                    <a:lumMod val="50000"/>
                  </a:srgbClr>
                </a:solidFill>
                <a:latin typeface="Arial Narrow" panose="020B0606020202030204" pitchFamily="34" charset="0"/>
              </a:rPr>
              <a:t>Metodológica, se establece </a:t>
            </a:r>
            <a:r>
              <a:rPr lang="es-ES" dirty="0">
                <a:solidFill>
                  <a:srgbClr val="4472C4">
                    <a:lumMod val="50000"/>
                  </a:srgbClr>
                </a:solidFill>
                <a:latin typeface="Arial Narrow" panose="020B0606020202030204" pitchFamily="34" charset="0"/>
              </a:rPr>
              <a:t>la misión y la visión de </a:t>
            </a:r>
            <a:r>
              <a:rPr lang="es-ES" dirty="0" smtClean="0">
                <a:solidFill>
                  <a:srgbClr val="4472C4">
                    <a:lumMod val="50000"/>
                  </a:srgbClr>
                </a:solidFill>
                <a:latin typeface="Arial Narrow" panose="020B0606020202030204" pitchFamily="34" charset="0"/>
              </a:rPr>
              <a:t>cada una </a:t>
            </a:r>
            <a:r>
              <a:rPr lang="es-ES" dirty="0">
                <a:solidFill>
                  <a:srgbClr val="4472C4">
                    <a:lumMod val="50000"/>
                  </a:srgbClr>
                </a:solidFill>
                <a:latin typeface="Arial Narrow" panose="020B0606020202030204" pitchFamily="34" charset="0"/>
              </a:rPr>
              <a:t>de las instituciones del sector salud y </a:t>
            </a:r>
            <a:r>
              <a:rPr lang="es-ES" dirty="0" smtClean="0">
                <a:solidFill>
                  <a:srgbClr val="4472C4">
                    <a:lumMod val="50000"/>
                  </a:srgbClr>
                </a:solidFill>
                <a:latin typeface="Arial Narrow" panose="020B0606020202030204" pitchFamily="34" charset="0"/>
              </a:rPr>
              <a:t>del propio </a:t>
            </a:r>
            <a:r>
              <a:rPr lang="es-ES" dirty="0">
                <a:solidFill>
                  <a:srgbClr val="4472C4">
                    <a:lumMod val="50000"/>
                  </a:srgbClr>
                </a:solidFill>
                <a:latin typeface="Arial Narrow" panose="020B0606020202030204" pitchFamily="34" charset="0"/>
              </a:rPr>
              <a:t>Sistema en general, y que se ha </a:t>
            </a:r>
            <a:r>
              <a:rPr lang="es-ES" dirty="0" smtClean="0">
                <a:solidFill>
                  <a:srgbClr val="4472C4">
                    <a:lumMod val="50000"/>
                  </a:srgbClr>
                </a:solidFill>
                <a:latin typeface="Arial Narrow" panose="020B0606020202030204" pitchFamily="34" charset="0"/>
              </a:rPr>
              <a:t>mantenido perfeccionándose </a:t>
            </a:r>
            <a:r>
              <a:rPr lang="es-ES" dirty="0">
                <a:solidFill>
                  <a:srgbClr val="4472C4">
                    <a:lumMod val="50000"/>
                  </a:srgbClr>
                </a:solidFill>
                <a:latin typeface="Arial Narrow" panose="020B0606020202030204" pitchFamily="34" charset="0"/>
              </a:rPr>
              <a:t>hasta la actualidad. </a:t>
            </a:r>
            <a:endParaRPr lang="es-ES" dirty="0" smtClean="0">
              <a:solidFill>
                <a:srgbClr val="4472C4">
                  <a:lumMod val="50000"/>
                </a:srgbClr>
              </a:solidFill>
              <a:latin typeface="Arial Narrow" panose="020B0606020202030204" pitchFamily="34" charset="0"/>
            </a:endParaRPr>
          </a:p>
          <a:p>
            <a:pPr marL="285750" indent="-285750" algn="just">
              <a:buFont typeface="Wingdings" panose="05000000000000000000" pitchFamily="2" charset="2"/>
              <a:buChar char="q"/>
            </a:pPr>
            <a:r>
              <a:rPr lang="es-ES" dirty="0" smtClean="0">
                <a:solidFill>
                  <a:srgbClr val="4472C4">
                    <a:lumMod val="50000"/>
                  </a:srgbClr>
                </a:solidFill>
                <a:latin typeface="Arial Narrow" panose="020B0606020202030204" pitchFamily="34" charset="0"/>
              </a:rPr>
              <a:t>Los principios </a:t>
            </a:r>
            <a:r>
              <a:rPr lang="es-ES" dirty="0">
                <a:solidFill>
                  <a:srgbClr val="4472C4">
                    <a:lumMod val="50000"/>
                  </a:srgbClr>
                </a:solidFill>
                <a:latin typeface="Arial Narrow" panose="020B0606020202030204" pitchFamily="34" charset="0"/>
              </a:rPr>
              <a:t>de este nuevo estilo de trabajo </a:t>
            </a:r>
            <a:r>
              <a:rPr lang="es-ES" dirty="0" smtClean="0">
                <a:solidFill>
                  <a:srgbClr val="4472C4">
                    <a:lumMod val="50000"/>
                  </a:srgbClr>
                </a:solidFill>
                <a:latin typeface="Arial Narrow" panose="020B0606020202030204" pitchFamily="34" charset="0"/>
              </a:rPr>
              <a:t>se sustentan </a:t>
            </a:r>
            <a:r>
              <a:rPr lang="es-ES" dirty="0">
                <a:solidFill>
                  <a:srgbClr val="4472C4">
                    <a:lumMod val="50000"/>
                  </a:srgbClr>
                </a:solidFill>
                <a:latin typeface="Arial Narrow" panose="020B0606020202030204" pitchFamily="34" charset="0"/>
              </a:rPr>
              <a:t>en la descentralización y el </a:t>
            </a:r>
            <a:r>
              <a:rPr lang="es-ES" dirty="0" smtClean="0">
                <a:solidFill>
                  <a:srgbClr val="4472C4">
                    <a:lumMod val="50000"/>
                  </a:srgbClr>
                </a:solidFill>
                <a:latin typeface="Arial Narrow" panose="020B0606020202030204" pitchFamily="34" charset="0"/>
              </a:rPr>
              <a:t>incremento de </a:t>
            </a:r>
            <a:r>
              <a:rPr lang="es-ES" dirty="0">
                <a:solidFill>
                  <a:srgbClr val="4472C4">
                    <a:lumMod val="50000"/>
                  </a:srgbClr>
                </a:solidFill>
                <a:latin typeface="Arial Narrow" panose="020B0606020202030204" pitchFamily="34" charset="0"/>
              </a:rPr>
              <a:t>la capacidad resolutiva del </a:t>
            </a:r>
            <a:r>
              <a:rPr lang="es-ES" dirty="0" smtClean="0">
                <a:solidFill>
                  <a:srgbClr val="4472C4">
                    <a:lumMod val="50000"/>
                  </a:srgbClr>
                </a:solidFill>
                <a:latin typeface="Arial Narrow" panose="020B0606020202030204" pitchFamily="34" charset="0"/>
              </a:rPr>
              <a:t>SNS; </a:t>
            </a:r>
            <a:r>
              <a:rPr lang="es-ES" dirty="0">
                <a:solidFill>
                  <a:srgbClr val="4472C4">
                    <a:lumMod val="50000"/>
                  </a:srgbClr>
                </a:solidFill>
                <a:latin typeface="Arial Narrow" panose="020B0606020202030204" pitchFamily="34" charset="0"/>
              </a:rPr>
              <a:t>la participación comunitaria </a:t>
            </a:r>
            <a:r>
              <a:rPr lang="es-ES" dirty="0" smtClean="0">
                <a:solidFill>
                  <a:srgbClr val="4472C4">
                    <a:lumMod val="50000"/>
                  </a:srgbClr>
                </a:solidFill>
                <a:latin typeface="Arial Narrow" panose="020B0606020202030204" pitchFamily="34" charset="0"/>
              </a:rPr>
              <a:t>e </a:t>
            </a:r>
            <a:r>
              <a:rPr lang="es-ES" dirty="0" err="1" smtClean="0">
                <a:solidFill>
                  <a:srgbClr val="4472C4">
                    <a:lumMod val="50000"/>
                  </a:srgbClr>
                </a:solidFill>
                <a:latin typeface="Arial Narrow" panose="020B0606020202030204" pitchFamily="34" charset="0"/>
              </a:rPr>
              <a:t>intersectorialidad</a:t>
            </a:r>
            <a:r>
              <a:rPr lang="es-ES" dirty="0">
                <a:solidFill>
                  <a:srgbClr val="4472C4">
                    <a:lumMod val="50000"/>
                  </a:srgbClr>
                </a:solidFill>
                <a:latin typeface="Arial Narrow" panose="020B0606020202030204" pitchFamily="34" charset="0"/>
              </a:rPr>
              <a:t>; los Consejos de Salud; </a:t>
            </a:r>
            <a:r>
              <a:rPr lang="es-ES" dirty="0" smtClean="0">
                <a:solidFill>
                  <a:srgbClr val="4472C4">
                    <a:lumMod val="50000"/>
                  </a:srgbClr>
                </a:solidFill>
                <a:latin typeface="Arial Narrow" panose="020B0606020202030204" pitchFamily="34" charset="0"/>
              </a:rPr>
              <a:t>el movimiento </a:t>
            </a:r>
            <a:r>
              <a:rPr lang="es-ES" dirty="0">
                <a:solidFill>
                  <a:srgbClr val="4472C4">
                    <a:lumMod val="50000"/>
                  </a:srgbClr>
                </a:solidFill>
                <a:latin typeface="Arial Narrow" panose="020B0606020202030204" pitchFamily="34" charset="0"/>
              </a:rPr>
              <a:t>de comunidades saludables; </a:t>
            </a:r>
            <a:r>
              <a:rPr lang="es-ES" dirty="0" smtClean="0">
                <a:solidFill>
                  <a:srgbClr val="4472C4">
                    <a:lumMod val="50000"/>
                  </a:srgbClr>
                </a:solidFill>
                <a:latin typeface="Arial Narrow" panose="020B0606020202030204" pitchFamily="34" charset="0"/>
              </a:rPr>
              <a:t>el </a:t>
            </a:r>
            <a:r>
              <a:rPr lang="es-ES" dirty="0">
                <a:solidFill>
                  <a:srgbClr val="4472C4">
                    <a:lumMod val="50000"/>
                  </a:srgbClr>
                </a:solidFill>
                <a:latin typeface="Arial Narrow" panose="020B0606020202030204" pitchFamily="34" charset="0"/>
              </a:rPr>
              <a:t>sistemático </a:t>
            </a:r>
            <a:r>
              <a:rPr lang="es-ES" dirty="0" smtClean="0">
                <a:solidFill>
                  <a:srgbClr val="4472C4">
                    <a:lumMod val="50000"/>
                  </a:srgbClr>
                </a:solidFill>
                <a:latin typeface="Arial Narrow" panose="020B0606020202030204" pitchFamily="34" charset="0"/>
              </a:rPr>
              <a:t>control y </a:t>
            </a:r>
            <a:r>
              <a:rPr lang="es-ES" dirty="0">
                <a:solidFill>
                  <a:srgbClr val="4472C4">
                    <a:lumMod val="50000"/>
                  </a:srgbClr>
                </a:solidFill>
                <a:latin typeface="Arial Narrow" panose="020B0606020202030204" pitchFamily="34" charset="0"/>
              </a:rPr>
              <a:t>supervisión directa de todos los niveles </a:t>
            </a:r>
            <a:r>
              <a:rPr lang="es-ES" dirty="0" smtClean="0">
                <a:solidFill>
                  <a:srgbClr val="4472C4">
                    <a:lumMod val="50000"/>
                  </a:srgbClr>
                </a:solidFill>
                <a:latin typeface="Arial Narrow" panose="020B0606020202030204" pitchFamily="34" charset="0"/>
              </a:rPr>
              <a:t>de dirección</a:t>
            </a:r>
            <a:r>
              <a:rPr lang="es-ES" dirty="0">
                <a:solidFill>
                  <a:srgbClr val="4472C4">
                    <a:lumMod val="50000"/>
                  </a:srgbClr>
                </a:solidFill>
                <a:latin typeface="Arial Narrow" panose="020B0606020202030204" pitchFamily="34" charset="0"/>
              </a:rPr>
              <a:t>; la capacitación permanente de </a:t>
            </a:r>
            <a:r>
              <a:rPr lang="es-ES" dirty="0" smtClean="0">
                <a:solidFill>
                  <a:srgbClr val="4472C4">
                    <a:lumMod val="50000"/>
                  </a:srgbClr>
                </a:solidFill>
                <a:latin typeface="Arial Narrow" panose="020B0606020202030204" pitchFamily="34" charset="0"/>
              </a:rPr>
              <a:t>todos los </a:t>
            </a:r>
            <a:r>
              <a:rPr lang="es-ES" dirty="0">
                <a:solidFill>
                  <a:srgbClr val="4472C4">
                    <a:lumMod val="50000"/>
                  </a:srgbClr>
                </a:solidFill>
                <a:latin typeface="Arial Narrow" panose="020B0606020202030204" pitchFamily="34" charset="0"/>
              </a:rPr>
              <a:t>profesionales, técnicos y cuadros de dirección</a:t>
            </a:r>
            <a:r>
              <a:rPr lang="es-ES" dirty="0" smtClean="0">
                <a:solidFill>
                  <a:srgbClr val="4472C4">
                    <a:lumMod val="50000"/>
                  </a:srgbClr>
                </a:solidFill>
                <a:latin typeface="Arial Narrow" panose="020B0606020202030204" pitchFamily="34" charset="0"/>
              </a:rPr>
              <a:t>; la </a:t>
            </a:r>
            <a:r>
              <a:rPr lang="es-ES" dirty="0">
                <a:solidFill>
                  <a:srgbClr val="4472C4">
                    <a:lumMod val="50000"/>
                  </a:srgbClr>
                </a:solidFill>
                <a:latin typeface="Arial Narrow" panose="020B0606020202030204" pitchFamily="34" charset="0"/>
              </a:rPr>
              <a:t>evaluación de la competencia y del </a:t>
            </a:r>
            <a:r>
              <a:rPr lang="es-ES" dirty="0" smtClean="0">
                <a:solidFill>
                  <a:srgbClr val="4472C4">
                    <a:lumMod val="50000"/>
                  </a:srgbClr>
                </a:solidFill>
                <a:latin typeface="Arial Narrow" panose="020B0606020202030204" pitchFamily="34" charset="0"/>
              </a:rPr>
              <a:t>desempeño técnico </a:t>
            </a:r>
            <a:r>
              <a:rPr lang="es-ES" dirty="0">
                <a:solidFill>
                  <a:srgbClr val="4472C4">
                    <a:lumMod val="50000"/>
                  </a:srgbClr>
                </a:solidFill>
                <a:latin typeface="Arial Narrow" panose="020B0606020202030204" pitchFamily="34" charset="0"/>
              </a:rPr>
              <a:t>y profesional, y el trabajo desde la base </a:t>
            </a:r>
            <a:r>
              <a:rPr lang="es-ES" dirty="0" smtClean="0">
                <a:solidFill>
                  <a:srgbClr val="4472C4">
                    <a:lumMod val="50000"/>
                  </a:srgbClr>
                </a:solidFill>
                <a:latin typeface="Arial Narrow" panose="020B0606020202030204" pitchFamily="34" charset="0"/>
              </a:rPr>
              <a:t>y en </a:t>
            </a:r>
            <a:r>
              <a:rPr lang="es-ES" dirty="0">
                <a:solidFill>
                  <a:srgbClr val="4472C4">
                    <a:lumMod val="50000"/>
                  </a:srgbClr>
                </a:solidFill>
                <a:latin typeface="Arial Narrow" panose="020B0606020202030204" pitchFamily="34" charset="0"/>
              </a:rPr>
              <a:t>ella.</a:t>
            </a:r>
            <a:endParaRPr lang="es-ES" dirty="0" smtClean="0">
              <a:solidFill>
                <a:srgbClr val="4472C4">
                  <a:lumMod val="50000"/>
                </a:srgbClr>
              </a:solidFill>
              <a:latin typeface="Arial Narrow" panose="020B0606020202030204" pitchFamily="34" charset="0"/>
            </a:endParaRPr>
          </a:p>
        </p:txBody>
      </p:sp>
    </p:spTree>
    <p:extLst>
      <p:ext uri="{BB962C8B-B14F-4D97-AF65-F5344CB8AC3E}">
        <p14:creationId xmlns:p14="http://schemas.microsoft.com/office/powerpoint/2010/main" val="14468408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400051" y="542925"/>
            <a:ext cx="8429624" cy="18288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 name="TextBox 2"/>
          <p:cNvSpPr txBox="1"/>
          <p:nvPr/>
        </p:nvSpPr>
        <p:spPr>
          <a:xfrm>
            <a:off x="2886075" y="19705"/>
            <a:ext cx="4157663" cy="523220"/>
          </a:xfrm>
          <a:prstGeom prst="rect">
            <a:avLst/>
          </a:prstGeom>
          <a:noFill/>
        </p:spPr>
        <p:txBody>
          <a:bodyPr wrap="square" rtlCol="0">
            <a:spAutoFit/>
          </a:bodyPr>
          <a:lstStyle/>
          <a:p>
            <a:r>
              <a:rPr lang="es-CU" sz="2800" b="1" dirty="0" smtClean="0">
                <a:solidFill>
                  <a:schemeClr val="accent5">
                    <a:lumMod val="50000"/>
                  </a:schemeClr>
                </a:solidFill>
                <a:latin typeface="Arial Narrow" panose="020B0606020202030204" pitchFamily="34" charset="0"/>
              </a:rPr>
              <a:t>MISIÓN DEL MINSAP</a:t>
            </a:r>
            <a:endParaRPr lang="en-US" sz="2800" b="1" dirty="0">
              <a:solidFill>
                <a:schemeClr val="accent5">
                  <a:lumMod val="50000"/>
                </a:schemeClr>
              </a:solidFill>
              <a:latin typeface="Arial Narrow" panose="020B0606020202030204" pitchFamily="34" charset="0"/>
            </a:endParaRPr>
          </a:p>
        </p:txBody>
      </p:sp>
      <p:sp>
        <p:nvSpPr>
          <p:cNvPr id="4" name="TextBox 3"/>
          <p:cNvSpPr txBox="1"/>
          <p:nvPr/>
        </p:nvSpPr>
        <p:spPr>
          <a:xfrm>
            <a:off x="1714500" y="672495"/>
            <a:ext cx="6015037" cy="1569660"/>
          </a:xfrm>
          <a:prstGeom prst="rect">
            <a:avLst/>
          </a:prstGeom>
          <a:noFill/>
        </p:spPr>
        <p:txBody>
          <a:bodyPr wrap="square" rtlCol="0">
            <a:spAutoFit/>
          </a:bodyPr>
          <a:lstStyle/>
          <a:p>
            <a:pPr algn="ctr"/>
            <a:r>
              <a:rPr lang="es-CU" sz="2400" dirty="0" smtClean="0">
                <a:solidFill>
                  <a:schemeClr val="accent5">
                    <a:lumMod val="50000"/>
                  </a:schemeClr>
                </a:solidFill>
                <a:latin typeface="Arial Narrow" panose="020B0606020202030204" pitchFamily="34" charset="0"/>
              </a:rPr>
              <a:t>Es el organismo del SNS encargado de dirigir, ejecutar y controlar la aplicación de la política del Estado y del Gob</a:t>
            </a:r>
            <a:r>
              <a:rPr lang="en-US" sz="2400" dirty="0" err="1" smtClean="0">
                <a:solidFill>
                  <a:schemeClr val="accent5">
                    <a:lumMod val="50000"/>
                  </a:schemeClr>
                </a:solidFill>
                <a:latin typeface="Arial Narrow" panose="020B0606020202030204" pitchFamily="34" charset="0"/>
              </a:rPr>
              <a:t>ie</a:t>
            </a:r>
            <a:r>
              <a:rPr lang="es-CU" sz="2400" dirty="0" smtClean="0">
                <a:solidFill>
                  <a:schemeClr val="accent5">
                    <a:lumMod val="50000"/>
                  </a:schemeClr>
                </a:solidFill>
                <a:latin typeface="Arial Narrow" panose="020B0606020202030204" pitchFamily="34" charset="0"/>
              </a:rPr>
              <a:t>rno en cuanto a la Salud Pública, el desarrollo de las Ciencias Médicas</a:t>
            </a:r>
            <a:endParaRPr lang="en-US" sz="2400" dirty="0">
              <a:solidFill>
                <a:schemeClr val="accent5">
                  <a:lumMod val="50000"/>
                </a:schemeClr>
              </a:solidFill>
              <a:latin typeface="Arial Narrow" panose="020B0606020202030204" pitchFamily="34" charset="0"/>
            </a:endParaRPr>
          </a:p>
        </p:txBody>
      </p:sp>
      <p:sp>
        <p:nvSpPr>
          <p:cNvPr id="5" name="TextBox 4"/>
          <p:cNvSpPr txBox="1"/>
          <p:nvPr/>
        </p:nvSpPr>
        <p:spPr>
          <a:xfrm>
            <a:off x="1928812" y="2694890"/>
            <a:ext cx="5014913" cy="400110"/>
          </a:xfrm>
          <a:prstGeom prst="rect">
            <a:avLst/>
          </a:prstGeom>
          <a:noFill/>
        </p:spPr>
        <p:txBody>
          <a:bodyPr wrap="square" rtlCol="0">
            <a:spAutoFit/>
          </a:bodyPr>
          <a:lstStyle/>
          <a:p>
            <a:pPr algn="ctr"/>
            <a:r>
              <a:rPr lang="es-CU" sz="2000" b="1" dirty="0" smtClean="0">
                <a:solidFill>
                  <a:schemeClr val="accent5">
                    <a:lumMod val="50000"/>
                  </a:schemeClr>
                </a:solidFill>
                <a:latin typeface="Arial Narrow" panose="020B0606020202030204" pitchFamily="34" charset="0"/>
              </a:rPr>
              <a:t>PRINCIPIOS RECTORES</a:t>
            </a:r>
            <a:endParaRPr lang="en-US" sz="2000" b="1" dirty="0">
              <a:solidFill>
                <a:schemeClr val="accent5">
                  <a:lumMod val="50000"/>
                </a:schemeClr>
              </a:solidFill>
              <a:latin typeface="Arial Narrow" panose="020B0606020202030204" pitchFamily="34" charset="0"/>
            </a:endParaRPr>
          </a:p>
        </p:txBody>
      </p:sp>
      <p:sp>
        <p:nvSpPr>
          <p:cNvPr id="6" name="TextBox 5"/>
          <p:cNvSpPr txBox="1"/>
          <p:nvPr/>
        </p:nvSpPr>
        <p:spPr>
          <a:xfrm>
            <a:off x="685800" y="3243263"/>
            <a:ext cx="7815263" cy="2677656"/>
          </a:xfrm>
          <a:prstGeom prst="rect">
            <a:avLst/>
          </a:prstGeom>
          <a:noFill/>
        </p:spPr>
        <p:txBody>
          <a:bodyPr wrap="square" rtlCol="0">
            <a:spAutoFit/>
          </a:bodyPr>
          <a:lstStyle/>
          <a:p>
            <a:pPr marL="285750" indent="-285750">
              <a:buFont typeface="Wingdings" panose="05000000000000000000" pitchFamily="2" charset="2"/>
              <a:buChar char="q"/>
            </a:pPr>
            <a:r>
              <a:rPr lang="es-CU" sz="2400" dirty="0" smtClean="0">
                <a:solidFill>
                  <a:schemeClr val="accent5">
                    <a:lumMod val="50000"/>
                  </a:schemeClr>
                </a:solidFill>
                <a:latin typeface="Arial Narrow" panose="020B0606020202030204" pitchFamily="34" charset="0"/>
              </a:rPr>
              <a:t>Car</a:t>
            </a:r>
            <a:r>
              <a:rPr lang="en-US" sz="2400" dirty="0" smtClean="0">
                <a:solidFill>
                  <a:schemeClr val="accent5">
                    <a:lumMod val="50000"/>
                  </a:schemeClr>
                </a:solidFill>
                <a:latin typeface="Arial Narrow" panose="020B0606020202030204" pitchFamily="34" charset="0"/>
              </a:rPr>
              <a:t>á</a:t>
            </a:r>
            <a:r>
              <a:rPr lang="es-CU" sz="2400" dirty="0" smtClean="0">
                <a:solidFill>
                  <a:schemeClr val="accent5">
                    <a:lumMod val="50000"/>
                  </a:schemeClr>
                </a:solidFill>
                <a:latin typeface="Arial Narrow" panose="020B0606020202030204" pitchFamily="34" charset="0"/>
              </a:rPr>
              <a:t>cter estatal y social de la medicina</a:t>
            </a:r>
          </a:p>
          <a:p>
            <a:pPr marL="285750" indent="-285750">
              <a:buFont typeface="Wingdings" panose="05000000000000000000" pitchFamily="2" charset="2"/>
              <a:buChar char="q"/>
            </a:pPr>
            <a:r>
              <a:rPr lang="es-CU" sz="2400" dirty="0" smtClean="0">
                <a:solidFill>
                  <a:schemeClr val="accent5">
                    <a:lumMod val="50000"/>
                  </a:schemeClr>
                </a:solidFill>
                <a:latin typeface="Arial Narrow" panose="020B0606020202030204" pitchFamily="34" charset="0"/>
              </a:rPr>
              <a:t>Accesibilidad y gratuidad de los servicios</a:t>
            </a:r>
          </a:p>
          <a:p>
            <a:pPr marL="285750" indent="-285750">
              <a:buFont typeface="Wingdings" panose="05000000000000000000" pitchFamily="2" charset="2"/>
              <a:buChar char="q"/>
            </a:pPr>
            <a:r>
              <a:rPr lang="es-CU" sz="2400" dirty="0" smtClean="0">
                <a:solidFill>
                  <a:schemeClr val="accent5">
                    <a:lumMod val="50000"/>
                  </a:schemeClr>
                </a:solidFill>
                <a:latin typeface="Arial Narrow" panose="020B0606020202030204" pitchFamily="34" charset="0"/>
              </a:rPr>
              <a:t>Arientación profiláctica</a:t>
            </a:r>
          </a:p>
          <a:p>
            <a:pPr marL="285750" indent="-285750">
              <a:buFont typeface="Wingdings" panose="05000000000000000000" pitchFamily="2" charset="2"/>
              <a:buChar char="q"/>
            </a:pPr>
            <a:r>
              <a:rPr lang="es-CU" sz="2400" dirty="0" smtClean="0">
                <a:solidFill>
                  <a:schemeClr val="accent5">
                    <a:lumMod val="50000"/>
                  </a:schemeClr>
                </a:solidFill>
                <a:latin typeface="Arial Narrow" panose="020B0606020202030204" pitchFamily="34" charset="0"/>
              </a:rPr>
              <a:t>Aplicación adecuada de los adelantos de la ciencia y la técnica</a:t>
            </a:r>
          </a:p>
          <a:p>
            <a:pPr marL="285750" indent="-285750">
              <a:buFont typeface="Wingdings" panose="05000000000000000000" pitchFamily="2" charset="2"/>
              <a:buChar char="q"/>
            </a:pPr>
            <a:r>
              <a:rPr lang="es-CU" sz="2400" dirty="0" smtClean="0">
                <a:solidFill>
                  <a:schemeClr val="accent5">
                    <a:lumMod val="50000"/>
                  </a:schemeClr>
                </a:solidFill>
                <a:latin typeface="Arial Narrow" panose="020B0606020202030204" pitchFamily="34" charset="0"/>
              </a:rPr>
              <a:t>Participación de la comunidad e intersectorialidad</a:t>
            </a:r>
          </a:p>
          <a:p>
            <a:pPr marL="285750" indent="-285750">
              <a:buFont typeface="Wingdings" panose="05000000000000000000" pitchFamily="2" charset="2"/>
              <a:buChar char="q"/>
            </a:pPr>
            <a:r>
              <a:rPr lang="es-CU" sz="2400" dirty="0" smtClean="0">
                <a:solidFill>
                  <a:schemeClr val="accent5">
                    <a:lumMod val="50000"/>
                  </a:schemeClr>
                </a:solidFill>
                <a:latin typeface="Arial Narrow" panose="020B0606020202030204" pitchFamily="34" charset="0"/>
              </a:rPr>
              <a:t>Colaboración internacional</a:t>
            </a:r>
          </a:p>
          <a:p>
            <a:pPr marL="285750" indent="-285750">
              <a:buFont typeface="Wingdings" panose="05000000000000000000" pitchFamily="2" charset="2"/>
              <a:buChar char="q"/>
            </a:pPr>
            <a:r>
              <a:rPr lang="es-CU" sz="2400" dirty="0" smtClean="0">
                <a:solidFill>
                  <a:schemeClr val="accent5">
                    <a:lumMod val="50000"/>
                  </a:schemeClr>
                </a:solidFill>
                <a:latin typeface="Arial Narrow" panose="020B0606020202030204" pitchFamily="34" charset="0"/>
              </a:rPr>
              <a:t>Centralización normativa y descentralización ejecutiva</a:t>
            </a:r>
            <a:endParaRPr lang="en-US" sz="2400" dirty="0">
              <a:solidFill>
                <a:schemeClr val="accent5">
                  <a:lumMod val="50000"/>
                </a:schemeClr>
              </a:solidFill>
              <a:latin typeface="Arial Narrow" panose="020B0606020202030204" pitchFamily="34" charset="0"/>
            </a:endParaRPr>
          </a:p>
        </p:txBody>
      </p:sp>
    </p:spTree>
    <p:extLst>
      <p:ext uri="{BB962C8B-B14F-4D97-AF65-F5344CB8AC3E}">
        <p14:creationId xmlns:p14="http://schemas.microsoft.com/office/powerpoint/2010/main" val="22297910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14549" y="451753"/>
            <a:ext cx="5014913" cy="400110"/>
          </a:xfrm>
          <a:prstGeom prst="rect">
            <a:avLst/>
          </a:prstGeom>
          <a:noFill/>
        </p:spPr>
        <p:txBody>
          <a:bodyPr wrap="square" rtlCol="0">
            <a:spAutoFit/>
          </a:bodyPr>
          <a:lstStyle/>
          <a:p>
            <a:pPr algn="ctr"/>
            <a:r>
              <a:rPr lang="es-CU" sz="2000" b="1" dirty="0" smtClean="0">
                <a:solidFill>
                  <a:schemeClr val="accent5">
                    <a:lumMod val="50000"/>
                  </a:schemeClr>
                </a:solidFill>
                <a:latin typeface="Arial Narrow" panose="020B0606020202030204" pitchFamily="34" charset="0"/>
              </a:rPr>
              <a:t>FUNCIONES RECTORAS</a:t>
            </a:r>
            <a:endParaRPr lang="en-US" sz="2000" b="1" dirty="0">
              <a:solidFill>
                <a:schemeClr val="accent5">
                  <a:lumMod val="50000"/>
                </a:schemeClr>
              </a:solidFill>
              <a:latin typeface="Arial Narrow" panose="020B0606020202030204" pitchFamily="34" charset="0"/>
            </a:endParaRPr>
          </a:p>
        </p:txBody>
      </p:sp>
      <p:sp>
        <p:nvSpPr>
          <p:cNvPr id="3" name="TextBox 2"/>
          <p:cNvSpPr txBox="1"/>
          <p:nvPr/>
        </p:nvSpPr>
        <p:spPr>
          <a:xfrm>
            <a:off x="828675" y="1100138"/>
            <a:ext cx="7815263" cy="4401205"/>
          </a:xfrm>
          <a:prstGeom prst="rect">
            <a:avLst/>
          </a:prstGeom>
          <a:noFill/>
        </p:spPr>
        <p:txBody>
          <a:bodyPr wrap="square" rtlCol="0">
            <a:spAutoFit/>
          </a:bodyPr>
          <a:lstStyle/>
          <a:p>
            <a:pPr marL="285750" indent="-285750">
              <a:buFont typeface="Wingdings" panose="05000000000000000000" pitchFamily="2" charset="2"/>
              <a:buChar char="q"/>
            </a:pPr>
            <a:r>
              <a:rPr lang="es-CU" sz="2000" dirty="0" smtClean="0">
                <a:solidFill>
                  <a:schemeClr val="accent5">
                    <a:lumMod val="50000"/>
                  </a:schemeClr>
                </a:solidFill>
                <a:latin typeface="Arial Narrow" panose="020B0606020202030204" pitchFamily="34" charset="0"/>
              </a:rPr>
              <a:t>Ejercer el control y la vigilancia epidemiológica de las enfermedades y sus factores de riesgo.</a:t>
            </a:r>
          </a:p>
          <a:p>
            <a:pPr marL="285750" indent="-285750">
              <a:buFont typeface="Wingdings" panose="05000000000000000000" pitchFamily="2" charset="2"/>
              <a:buChar char="q"/>
            </a:pPr>
            <a:r>
              <a:rPr lang="es-CU" sz="2000" dirty="0" smtClean="0">
                <a:solidFill>
                  <a:schemeClr val="accent5">
                    <a:lumMod val="50000"/>
                  </a:schemeClr>
                </a:solidFill>
                <a:latin typeface="Arial Narrow" panose="020B0606020202030204" pitchFamily="34" charset="0"/>
              </a:rPr>
              <a:t>Ejercer el control y la vigilancia sanitaria de todos los productos que pueden tener influencia sobre la salud humana.</a:t>
            </a:r>
          </a:p>
          <a:p>
            <a:pPr marL="285750" indent="-285750">
              <a:buFont typeface="Wingdings" panose="05000000000000000000" pitchFamily="2" charset="2"/>
              <a:buChar char="q"/>
            </a:pPr>
            <a:r>
              <a:rPr lang="es-CU" sz="2000" dirty="0" smtClean="0">
                <a:solidFill>
                  <a:schemeClr val="accent5">
                    <a:lumMod val="50000"/>
                  </a:schemeClr>
                </a:solidFill>
                <a:latin typeface="Arial Narrow" panose="020B0606020202030204" pitchFamily="34" charset="0"/>
              </a:rPr>
              <a:t>Regular y controlar la aprobación, ejecución y evaluación de las investigaciones biomédicas o de cualquier tipo que se realice directamente en seres humanos.</a:t>
            </a:r>
          </a:p>
          <a:p>
            <a:pPr marL="285750" indent="-285750">
              <a:buFont typeface="Wingdings" panose="05000000000000000000" pitchFamily="2" charset="2"/>
              <a:buChar char="q"/>
            </a:pPr>
            <a:r>
              <a:rPr lang="es-CU" sz="2000" dirty="0" smtClean="0">
                <a:solidFill>
                  <a:schemeClr val="accent5">
                    <a:lumMod val="50000"/>
                  </a:schemeClr>
                </a:solidFill>
                <a:latin typeface="Arial Narrow" panose="020B0606020202030204" pitchFamily="34" charset="0"/>
              </a:rPr>
              <a:t>Normar las condiciones higiénicas y el saneamiento del medio ambiente en aquellos aspectos que pueden resultar agresivos a la salud humana y controlar su cumplimiento a través de la inspección sanitaria estatal.</a:t>
            </a:r>
          </a:p>
          <a:p>
            <a:pPr marL="285750" indent="-285750">
              <a:buFont typeface="Wingdings" panose="05000000000000000000" pitchFamily="2" charset="2"/>
              <a:buChar char="q"/>
            </a:pPr>
            <a:r>
              <a:rPr lang="es-CU" sz="2000" dirty="0" smtClean="0">
                <a:solidFill>
                  <a:schemeClr val="accent5">
                    <a:lumMod val="50000"/>
                  </a:schemeClr>
                </a:solidFill>
                <a:latin typeface="Arial Narrow" panose="020B0606020202030204" pitchFamily="34" charset="0"/>
              </a:rPr>
              <a:t>Regular el ejercicio de la medicina y de las actividades que le son afines</a:t>
            </a:r>
          </a:p>
          <a:p>
            <a:pPr marL="285750" indent="-285750">
              <a:buFont typeface="Wingdings" panose="05000000000000000000" pitchFamily="2" charset="2"/>
              <a:buChar char="q"/>
            </a:pPr>
            <a:r>
              <a:rPr lang="es-CU" sz="2000" dirty="0" smtClean="0">
                <a:solidFill>
                  <a:schemeClr val="accent5">
                    <a:lumMod val="50000"/>
                  </a:schemeClr>
                </a:solidFill>
                <a:latin typeface="Arial Narrow" panose="020B0606020202030204" pitchFamily="34" charset="0"/>
              </a:rPr>
              <a:t>Ejercer la evaluación, el registro, la regulación y el control de los medicamentos de producción nacional y de importación, equipos médicos y material gastable y otros de uso médico.</a:t>
            </a:r>
            <a:endParaRPr lang="en-US" sz="2000" dirty="0">
              <a:solidFill>
                <a:schemeClr val="accent5">
                  <a:lumMod val="50000"/>
                </a:schemeClr>
              </a:solidFill>
              <a:latin typeface="Arial Narrow" panose="020B0606020202030204" pitchFamily="34" charset="0"/>
            </a:endParaRPr>
          </a:p>
        </p:txBody>
      </p:sp>
    </p:spTree>
    <p:extLst>
      <p:ext uri="{BB962C8B-B14F-4D97-AF65-F5344CB8AC3E}">
        <p14:creationId xmlns:p14="http://schemas.microsoft.com/office/powerpoint/2010/main" val="2756852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14549" y="451753"/>
            <a:ext cx="5014913" cy="400110"/>
          </a:xfrm>
          <a:prstGeom prst="rect">
            <a:avLst/>
          </a:prstGeom>
          <a:noFill/>
        </p:spPr>
        <p:txBody>
          <a:bodyPr wrap="square" rtlCol="0">
            <a:spAutoFit/>
          </a:bodyPr>
          <a:lstStyle/>
          <a:p>
            <a:pPr algn="ctr"/>
            <a:r>
              <a:rPr lang="es-CU" sz="2000" b="1" dirty="0" smtClean="0">
                <a:solidFill>
                  <a:srgbClr val="4472C4">
                    <a:lumMod val="50000"/>
                  </a:srgbClr>
                </a:solidFill>
                <a:latin typeface="Arial Narrow" panose="020B0606020202030204" pitchFamily="34" charset="0"/>
              </a:rPr>
              <a:t>FUNCIONES ESPECÍFICAS</a:t>
            </a:r>
            <a:endParaRPr lang="en-US" sz="2000" b="1" dirty="0">
              <a:solidFill>
                <a:srgbClr val="4472C4">
                  <a:lumMod val="50000"/>
                </a:srgbClr>
              </a:solidFill>
              <a:latin typeface="Arial Narrow" panose="020B0606020202030204" pitchFamily="34" charset="0"/>
            </a:endParaRPr>
          </a:p>
        </p:txBody>
      </p:sp>
      <p:sp>
        <p:nvSpPr>
          <p:cNvPr id="3" name="TextBox 2"/>
          <p:cNvSpPr txBox="1"/>
          <p:nvPr/>
        </p:nvSpPr>
        <p:spPr>
          <a:xfrm>
            <a:off x="414337" y="851863"/>
            <a:ext cx="8386763" cy="5940088"/>
          </a:xfrm>
          <a:prstGeom prst="rect">
            <a:avLst/>
          </a:prstGeom>
          <a:noFill/>
        </p:spPr>
        <p:txBody>
          <a:bodyPr wrap="square" rtlCol="0">
            <a:spAutoFit/>
          </a:bodyPr>
          <a:lstStyle/>
          <a:p>
            <a:pPr marL="285750" indent="-285750" algn="just">
              <a:buFont typeface="Wingdings" panose="05000000000000000000" pitchFamily="2" charset="2"/>
              <a:buChar char="q"/>
            </a:pPr>
            <a:r>
              <a:rPr lang="es-CU" sz="2000" dirty="0" smtClean="0">
                <a:solidFill>
                  <a:srgbClr val="4472C4">
                    <a:lumMod val="50000"/>
                  </a:srgbClr>
                </a:solidFill>
                <a:latin typeface="Arial Narrow" panose="020B0606020202030204" pitchFamily="34" charset="0"/>
              </a:rPr>
              <a:t>Planificar y ejecutar las acciones de promoción, prevención, curación y rehabilitación de la salud humana.</a:t>
            </a:r>
          </a:p>
          <a:p>
            <a:pPr marL="285750" indent="-285750" algn="just">
              <a:buFont typeface="Wingdings" panose="05000000000000000000" pitchFamily="2" charset="2"/>
              <a:buChar char="q"/>
            </a:pPr>
            <a:r>
              <a:rPr lang="es-CU" sz="2000" dirty="0" smtClean="0">
                <a:solidFill>
                  <a:srgbClr val="4472C4">
                    <a:lumMod val="50000"/>
                  </a:srgbClr>
                </a:solidFill>
                <a:latin typeface="Arial Narrow" panose="020B0606020202030204" pitchFamily="34" charset="0"/>
              </a:rPr>
              <a:t>Organizar los servicios de atención médica preventiva y curativa para toda la población.</a:t>
            </a:r>
          </a:p>
          <a:p>
            <a:pPr marL="285750" indent="-285750" algn="just">
              <a:buFont typeface="Wingdings" panose="05000000000000000000" pitchFamily="2" charset="2"/>
              <a:buChar char="q"/>
            </a:pPr>
            <a:r>
              <a:rPr lang="es-CU" sz="2000" dirty="0" smtClean="0">
                <a:solidFill>
                  <a:srgbClr val="4472C4">
                    <a:lumMod val="50000"/>
                  </a:srgbClr>
                </a:solidFill>
                <a:latin typeface="Arial Narrow" panose="020B0606020202030204" pitchFamily="34" charset="0"/>
              </a:rPr>
              <a:t>Organizar los servicios de salud como parte de la asistencia social destinada a los ancianos, impedidos físicos y mentales, y otros tributarios de otro tipo de atención.</a:t>
            </a:r>
          </a:p>
          <a:p>
            <a:pPr marL="285750" indent="-285750" algn="just">
              <a:buFont typeface="Wingdings" panose="05000000000000000000" pitchFamily="2" charset="2"/>
              <a:buChar char="q"/>
            </a:pPr>
            <a:r>
              <a:rPr lang="es-CU" sz="2000" dirty="0" smtClean="0">
                <a:solidFill>
                  <a:srgbClr val="4472C4">
                    <a:lumMod val="50000"/>
                  </a:srgbClr>
                </a:solidFill>
                <a:latin typeface="Arial Narrow" panose="020B0606020202030204" pitchFamily="34" charset="0"/>
              </a:rPr>
              <a:t>Elaborar y mantener el sistema de información estadística en materia de salud a los efectos de satisfacer sus propiasnecesidades como organismo y los organismos nacionales e internacionales.</a:t>
            </a:r>
          </a:p>
          <a:p>
            <a:pPr marL="285750" indent="-285750" algn="just">
              <a:buFont typeface="Wingdings" panose="05000000000000000000" pitchFamily="2" charset="2"/>
              <a:buChar char="q"/>
            </a:pPr>
            <a:r>
              <a:rPr lang="es-CU" sz="2000" dirty="0" smtClean="0">
                <a:solidFill>
                  <a:srgbClr val="4472C4">
                    <a:lumMod val="50000"/>
                  </a:srgbClr>
                </a:solidFill>
                <a:latin typeface="Arial Narrow" panose="020B0606020202030204" pitchFamily="34" charset="0"/>
              </a:rPr>
              <a:t>Organizar, dirigir y controlar, el proceso de formación especificación, perfeccionamiento y educación continuada de los profesionales y técnicos propios de la actividad.</a:t>
            </a:r>
          </a:p>
          <a:p>
            <a:pPr marL="285750" indent="-285750" algn="just">
              <a:buFont typeface="Wingdings" panose="05000000000000000000" pitchFamily="2" charset="2"/>
              <a:buChar char="q"/>
            </a:pPr>
            <a:r>
              <a:rPr lang="es-CU" sz="2000" dirty="0" smtClean="0">
                <a:solidFill>
                  <a:srgbClr val="4472C4">
                    <a:lumMod val="50000"/>
                  </a:srgbClr>
                </a:solidFill>
                <a:latin typeface="Arial Narrow" panose="020B0606020202030204" pitchFamily="34" charset="0"/>
              </a:rPr>
              <a:t>Dirigir las actividades de producción, exportación, importación, comenrcialización, distribución y almacenamiento de medicamentos.</a:t>
            </a:r>
          </a:p>
          <a:p>
            <a:pPr marL="285750" lvl="0" indent="-285750" algn="just">
              <a:buFont typeface="Wingdings" panose="05000000000000000000" pitchFamily="2" charset="2"/>
              <a:buChar char="q"/>
            </a:pPr>
            <a:r>
              <a:rPr lang="es-CU" sz="2000" dirty="0">
                <a:solidFill>
                  <a:srgbClr val="4472C4">
                    <a:lumMod val="50000"/>
                  </a:srgbClr>
                </a:solidFill>
                <a:latin typeface="Arial Narrow" panose="020B0606020202030204" pitchFamily="34" charset="0"/>
              </a:rPr>
              <a:t>Dirigir las actividades de </a:t>
            </a:r>
            <a:r>
              <a:rPr lang="es-CU" sz="2000" dirty="0" smtClean="0">
                <a:solidFill>
                  <a:srgbClr val="4472C4">
                    <a:lumMod val="50000"/>
                  </a:srgbClr>
                </a:solidFill>
                <a:latin typeface="Arial Narrow" panose="020B0606020202030204" pitchFamily="34" charset="0"/>
              </a:rPr>
              <a:t>comenrcialización, </a:t>
            </a:r>
            <a:r>
              <a:rPr lang="es-CU" sz="2000" dirty="0">
                <a:solidFill>
                  <a:srgbClr val="4472C4">
                    <a:lumMod val="50000"/>
                  </a:srgbClr>
                </a:solidFill>
                <a:latin typeface="Arial Narrow" panose="020B0606020202030204" pitchFamily="34" charset="0"/>
              </a:rPr>
              <a:t>distribución y almacenamiento de </a:t>
            </a:r>
            <a:r>
              <a:rPr lang="es-CU" sz="2000" dirty="0" smtClean="0">
                <a:solidFill>
                  <a:srgbClr val="4472C4">
                    <a:lumMod val="50000"/>
                  </a:srgbClr>
                </a:solidFill>
                <a:latin typeface="Arial Narrow" panose="020B0606020202030204" pitchFamily="34" charset="0"/>
              </a:rPr>
              <a:t>artículos y equipos médicos.</a:t>
            </a:r>
          </a:p>
          <a:p>
            <a:pPr marL="285750" lvl="0" indent="-285750" algn="just">
              <a:buFont typeface="Wingdings" panose="05000000000000000000" pitchFamily="2" charset="2"/>
              <a:buChar char="q"/>
            </a:pPr>
            <a:r>
              <a:rPr lang="es-CU" sz="2000" dirty="0">
                <a:solidFill>
                  <a:srgbClr val="4472C4">
                    <a:lumMod val="50000"/>
                  </a:srgbClr>
                </a:solidFill>
                <a:latin typeface="Arial Narrow" panose="020B0606020202030204" pitchFamily="34" charset="0"/>
              </a:rPr>
              <a:t>Dirigir las actividades de </a:t>
            </a:r>
            <a:r>
              <a:rPr lang="es-CU" sz="2000" dirty="0" smtClean="0">
                <a:solidFill>
                  <a:srgbClr val="4472C4">
                    <a:lumMod val="50000"/>
                  </a:srgbClr>
                </a:solidFill>
                <a:latin typeface="Arial Narrow" panose="020B0606020202030204" pitchFamily="34" charset="0"/>
              </a:rPr>
              <a:t>comenrcialización de los servicios de salud, asistencia técnica, la formación y especialización de personal extranjero, así como software y literatura científica afínes con la actividad propia.</a:t>
            </a:r>
          </a:p>
        </p:txBody>
      </p:sp>
    </p:spTree>
    <p:extLst>
      <p:ext uri="{BB962C8B-B14F-4D97-AF65-F5344CB8AC3E}">
        <p14:creationId xmlns:p14="http://schemas.microsoft.com/office/powerpoint/2010/main" val="4186960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2967" y="651784"/>
            <a:ext cx="7600946" cy="954107"/>
          </a:xfrm>
          <a:prstGeom prst="rect">
            <a:avLst/>
          </a:prstGeom>
          <a:noFill/>
        </p:spPr>
        <p:txBody>
          <a:bodyPr wrap="square" rtlCol="0">
            <a:spAutoFit/>
          </a:bodyPr>
          <a:lstStyle/>
          <a:p>
            <a:pPr algn="ctr"/>
            <a:r>
              <a:rPr lang="es-CU" sz="2800" b="1" dirty="0" smtClean="0">
                <a:solidFill>
                  <a:srgbClr val="4472C4">
                    <a:lumMod val="50000"/>
                  </a:srgbClr>
                </a:solidFill>
                <a:latin typeface="Arial Narrow" panose="020B0606020202030204" pitchFamily="34" charset="0"/>
              </a:rPr>
              <a:t>CARACTERÍSTICAS DEL SISTEMA NACIONAL DE SALUD CUBANO</a:t>
            </a:r>
            <a:endParaRPr lang="en-US" sz="2800" b="1" dirty="0">
              <a:solidFill>
                <a:srgbClr val="4472C4">
                  <a:lumMod val="50000"/>
                </a:srgbClr>
              </a:solidFill>
              <a:latin typeface="Arial Narrow" panose="020B0606020202030204" pitchFamily="34" charset="0"/>
            </a:endParaRPr>
          </a:p>
        </p:txBody>
      </p:sp>
      <p:cxnSp>
        <p:nvCxnSpPr>
          <p:cNvPr id="4" name="Straight Arrow Connector 3"/>
          <p:cNvCxnSpPr/>
          <p:nvPr/>
        </p:nvCxnSpPr>
        <p:spPr>
          <a:xfrm flipH="1">
            <a:off x="1943101" y="1863066"/>
            <a:ext cx="2450306" cy="29435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4386263" y="1863066"/>
            <a:ext cx="7144" cy="56581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393407" y="1863066"/>
            <a:ext cx="2293143" cy="29435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143000" y="2244215"/>
            <a:ext cx="2514600" cy="461665"/>
          </a:xfrm>
          <a:prstGeom prst="rect">
            <a:avLst/>
          </a:prstGeom>
          <a:noFill/>
        </p:spPr>
        <p:txBody>
          <a:bodyPr wrap="square" rtlCol="0">
            <a:spAutoFit/>
          </a:bodyPr>
          <a:lstStyle/>
          <a:p>
            <a:r>
              <a:rPr lang="es-CU" sz="2400" b="1" dirty="0" smtClean="0">
                <a:solidFill>
                  <a:srgbClr val="002060"/>
                </a:solidFill>
                <a:latin typeface="Arial Narrow" panose="020B0606020202030204" pitchFamily="34" charset="0"/>
              </a:rPr>
              <a:t>UNIVERSAL</a:t>
            </a:r>
            <a:endParaRPr lang="en-US" sz="2400" b="1" dirty="0">
              <a:solidFill>
                <a:srgbClr val="002060"/>
              </a:solidFill>
              <a:latin typeface="Arial Narrow" panose="020B0606020202030204" pitchFamily="34" charset="0"/>
            </a:endParaRPr>
          </a:p>
        </p:txBody>
      </p:sp>
      <p:sp>
        <p:nvSpPr>
          <p:cNvPr id="10" name="TextBox 9"/>
          <p:cNvSpPr txBox="1"/>
          <p:nvPr/>
        </p:nvSpPr>
        <p:spPr>
          <a:xfrm>
            <a:off x="3657600" y="2438763"/>
            <a:ext cx="2514600" cy="461665"/>
          </a:xfrm>
          <a:prstGeom prst="rect">
            <a:avLst/>
          </a:prstGeom>
          <a:noFill/>
        </p:spPr>
        <p:txBody>
          <a:bodyPr wrap="square" rtlCol="0">
            <a:spAutoFit/>
          </a:bodyPr>
          <a:lstStyle/>
          <a:p>
            <a:r>
              <a:rPr lang="es-CU" sz="2400" b="1" dirty="0" smtClean="0">
                <a:solidFill>
                  <a:srgbClr val="002060"/>
                </a:solidFill>
                <a:latin typeface="Arial Narrow" panose="020B0606020202030204" pitchFamily="34" charset="0"/>
              </a:rPr>
              <a:t>GRATUITO</a:t>
            </a:r>
            <a:endParaRPr lang="en-US" sz="2400" b="1" dirty="0">
              <a:solidFill>
                <a:srgbClr val="002060"/>
              </a:solidFill>
              <a:latin typeface="Arial Narrow" panose="020B0606020202030204" pitchFamily="34" charset="0"/>
            </a:endParaRPr>
          </a:p>
        </p:txBody>
      </p:sp>
      <p:sp>
        <p:nvSpPr>
          <p:cNvPr id="11" name="TextBox 10"/>
          <p:cNvSpPr txBox="1"/>
          <p:nvPr/>
        </p:nvSpPr>
        <p:spPr>
          <a:xfrm>
            <a:off x="6324600" y="2238738"/>
            <a:ext cx="2514600" cy="461665"/>
          </a:xfrm>
          <a:prstGeom prst="rect">
            <a:avLst/>
          </a:prstGeom>
          <a:noFill/>
        </p:spPr>
        <p:txBody>
          <a:bodyPr wrap="square" rtlCol="0">
            <a:spAutoFit/>
          </a:bodyPr>
          <a:lstStyle/>
          <a:p>
            <a:r>
              <a:rPr lang="es-CU" sz="2400" b="1" dirty="0" smtClean="0">
                <a:solidFill>
                  <a:srgbClr val="002060"/>
                </a:solidFill>
                <a:latin typeface="Arial Narrow" panose="020B0606020202030204" pitchFamily="34" charset="0"/>
              </a:rPr>
              <a:t>ACCESIBLE</a:t>
            </a:r>
            <a:endParaRPr lang="en-US" sz="2400" b="1" dirty="0">
              <a:solidFill>
                <a:srgbClr val="002060"/>
              </a:solidFill>
              <a:latin typeface="Arial Narrow" panose="020B0606020202030204" pitchFamily="34" charset="0"/>
            </a:endParaRPr>
          </a:p>
        </p:txBody>
      </p:sp>
      <p:sp>
        <p:nvSpPr>
          <p:cNvPr id="12" name="TextBox 11"/>
          <p:cNvSpPr txBox="1"/>
          <p:nvPr/>
        </p:nvSpPr>
        <p:spPr>
          <a:xfrm>
            <a:off x="5414963" y="2900428"/>
            <a:ext cx="3424237" cy="3416320"/>
          </a:xfrm>
          <a:prstGeom prst="rect">
            <a:avLst/>
          </a:prstGeom>
          <a:noFill/>
        </p:spPr>
        <p:txBody>
          <a:bodyPr wrap="square" rtlCol="0">
            <a:spAutoFit/>
          </a:bodyPr>
          <a:lstStyle/>
          <a:p>
            <a:pPr marL="342900" indent="-342900">
              <a:buFont typeface="Wingdings" panose="05000000000000000000" pitchFamily="2" charset="2"/>
              <a:buChar char="q"/>
            </a:pPr>
            <a:r>
              <a:rPr lang="es-CU" sz="2400" dirty="0" smtClean="0">
                <a:solidFill>
                  <a:srgbClr val="002060"/>
                </a:solidFill>
                <a:latin typeface="Arial Narrow" panose="020B0606020202030204" pitchFamily="34" charset="0"/>
              </a:rPr>
              <a:t>Al alcance de todos los ciudadanos</a:t>
            </a:r>
          </a:p>
          <a:p>
            <a:pPr marL="342900" indent="-342900">
              <a:buFont typeface="Wingdings" panose="05000000000000000000" pitchFamily="2" charset="2"/>
              <a:buChar char="q"/>
            </a:pPr>
            <a:r>
              <a:rPr lang="es-CU" sz="2400" dirty="0" smtClean="0">
                <a:solidFill>
                  <a:srgbClr val="002060"/>
                </a:solidFill>
                <a:latin typeface="Arial Narrow" panose="020B0606020202030204" pitchFamily="34" charset="0"/>
              </a:rPr>
              <a:t>En el campo y en la ciudad</a:t>
            </a:r>
          </a:p>
          <a:p>
            <a:pPr marL="342900" indent="-342900">
              <a:buFont typeface="Wingdings" panose="05000000000000000000" pitchFamily="2" charset="2"/>
              <a:buChar char="q"/>
            </a:pPr>
            <a:r>
              <a:rPr lang="es-CU" sz="2400" dirty="0" smtClean="0">
                <a:solidFill>
                  <a:srgbClr val="002060"/>
                </a:solidFill>
                <a:latin typeface="Arial Narrow" panose="020B0606020202030204" pitchFamily="34" charset="0"/>
              </a:rPr>
              <a:t>De cualquier raza</a:t>
            </a:r>
          </a:p>
          <a:p>
            <a:pPr marL="342900" indent="-342900">
              <a:buFont typeface="Wingdings" panose="05000000000000000000" pitchFamily="2" charset="2"/>
              <a:buChar char="q"/>
            </a:pPr>
            <a:r>
              <a:rPr lang="es-CU" sz="2400" dirty="0" smtClean="0">
                <a:solidFill>
                  <a:srgbClr val="002060"/>
                </a:solidFill>
                <a:latin typeface="Arial Narrow" panose="020B0606020202030204" pitchFamily="34" charset="0"/>
              </a:rPr>
              <a:t>De cualquier sexo</a:t>
            </a:r>
          </a:p>
          <a:p>
            <a:pPr marL="342900" indent="-342900">
              <a:buFont typeface="Wingdings" panose="05000000000000000000" pitchFamily="2" charset="2"/>
              <a:buChar char="q"/>
            </a:pPr>
            <a:r>
              <a:rPr lang="es-CU" sz="2400" dirty="0" smtClean="0">
                <a:solidFill>
                  <a:srgbClr val="002060"/>
                </a:solidFill>
                <a:latin typeface="Arial Narrow" panose="020B0606020202030204" pitchFamily="34" charset="0"/>
              </a:rPr>
              <a:t>Religiosos o ateo</a:t>
            </a:r>
          </a:p>
          <a:p>
            <a:pPr marL="342900" indent="-342900">
              <a:buFont typeface="Wingdings" panose="05000000000000000000" pitchFamily="2" charset="2"/>
              <a:buChar char="q"/>
            </a:pPr>
            <a:r>
              <a:rPr lang="es-CU" sz="2400" dirty="0" smtClean="0">
                <a:solidFill>
                  <a:srgbClr val="002060"/>
                </a:solidFill>
                <a:latin typeface="Arial Narrow" panose="020B0606020202030204" pitchFamily="34" charset="0"/>
              </a:rPr>
              <a:t>Con una concepción internacionalista</a:t>
            </a:r>
            <a:endParaRPr lang="en-US" sz="2400" dirty="0">
              <a:solidFill>
                <a:srgbClr val="002060"/>
              </a:solidFill>
              <a:latin typeface="Arial Narrow" panose="020B0606020202030204" pitchFamily="34" charset="0"/>
            </a:endParaRPr>
          </a:p>
        </p:txBody>
      </p:sp>
    </p:spTree>
    <p:extLst>
      <p:ext uri="{BB962C8B-B14F-4D97-AF65-F5344CB8AC3E}">
        <p14:creationId xmlns:p14="http://schemas.microsoft.com/office/powerpoint/2010/main" val="6708826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748" y="551766"/>
            <a:ext cx="6829426" cy="400110"/>
          </a:xfrm>
          <a:prstGeom prst="rect">
            <a:avLst/>
          </a:prstGeom>
          <a:noFill/>
        </p:spPr>
        <p:txBody>
          <a:bodyPr wrap="square" rtlCol="0">
            <a:spAutoFit/>
          </a:bodyPr>
          <a:lstStyle/>
          <a:p>
            <a:pPr algn="ctr"/>
            <a:r>
              <a:rPr lang="es-CU" sz="2000" b="1" dirty="0" smtClean="0">
                <a:solidFill>
                  <a:srgbClr val="4472C4">
                    <a:lumMod val="50000"/>
                  </a:srgbClr>
                </a:solidFill>
                <a:latin typeface="Arial Narrow" panose="020B0606020202030204" pitchFamily="34" charset="0"/>
              </a:rPr>
              <a:t>COMPONENTES DEL SISTEMA NACIONAL DE SALUD</a:t>
            </a:r>
            <a:endParaRPr lang="en-US" sz="2000" b="1" dirty="0">
              <a:solidFill>
                <a:srgbClr val="4472C4">
                  <a:lumMod val="50000"/>
                </a:srgbClr>
              </a:solidFill>
              <a:latin typeface="Arial Narrow" panose="020B0606020202030204" pitchFamily="34" charset="0"/>
            </a:endParaRPr>
          </a:p>
        </p:txBody>
      </p:sp>
      <p:sp>
        <p:nvSpPr>
          <p:cNvPr id="3" name="TextBox 2"/>
          <p:cNvSpPr txBox="1"/>
          <p:nvPr/>
        </p:nvSpPr>
        <p:spPr>
          <a:xfrm>
            <a:off x="842963" y="1394788"/>
            <a:ext cx="7729537" cy="4401205"/>
          </a:xfrm>
          <a:prstGeom prst="rect">
            <a:avLst/>
          </a:prstGeom>
          <a:noFill/>
        </p:spPr>
        <p:txBody>
          <a:bodyPr wrap="square" rtlCol="0">
            <a:spAutoFit/>
          </a:bodyPr>
          <a:lstStyle/>
          <a:p>
            <a:pPr marL="285750" indent="-285750" algn="just">
              <a:buFont typeface="Wingdings" panose="05000000000000000000" pitchFamily="2" charset="2"/>
              <a:buChar char="q"/>
            </a:pPr>
            <a:r>
              <a:rPr lang="es-CU" sz="2000" dirty="0" smtClean="0">
                <a:solidFill>
                  <a:srgbClr val="4472C4">
                    <a:lumMod val="50000"/>
                  </a:srgbClr>
                </a:solidFill>
                <a:latin typeface="Arial Narrow" panose="020B0606020202030204" pitchFamily="34" charset="0"/>
              </a:rPr>
              <a:t>Atención médica preventiva curativa y de rehabilitación</a:t>
            </a:r>
          </a:p>
          <a:p>
            <a:pPr marL="285750" indent="-285750" algn="just">
              <a:buFont typeface="Wingdings" panose="05000000000000000000" pitchFamily="2" charset="2"/>
              <a:buChar char="q"/>
            </a:pPr>
            <a:r>
              <a:rPr lang="es-CU" sz="2000" dirty="0" smtClean="0">
                <a:solidFill>
                  <a:srgbClr val="4472C4">
                    <a:lumMod val="50000"/>
                  </a:srgbClr>
                </a:solidFill>
                <a:latin typeface="Arial Narrow" panose="020B0606020202030204" pitchFamily="34" charset="0"/>
              </a:rPr>
              <a:t>Asistencia a ancianos, impedidos </a:t>
            </a:r>
            <a:r>
              <a:rPr lang="es-CU" sz="2000" dirty="0" smtClean="0">
                <a:solidFill>
                  <a:srgbClr val="4472C4">
                    <a:lumMod val="50000"/>
                  </a:srgbClr>
                </a:solidFill>
                <a:latin typeface="Arial Narrow" panose="020B0606020202030204" pitchFamily="34" charset="0"/>
              </a:rPr>
              <a:t>físicos y mentales y otros minusválidos</a:t>
            </a:r>
          </a:p>
          <a:p>
            <a:pPr marL="285750" indent="-285750" algn="just">
              <a:buFont typeface="Wingdings" panose="05000000000000000000" pitchFamily="2" charset="2"/>
              <a:buChar char="q"/>
            </a:pPr>
            <a:r>
              <a:rPr lang="es-CU" sz="2000" dirty="0" smtClean="0">
                <a:solidFill>
                  <a:srgbClr val="4472C4">
                    <a:lumMod val="50000"/>
                  </a:srgbClr>
                </a:solidFill>
                <a:latin typeface="Arial Narrow" panose="020B0606020202030204" pitchFamily="34" charset="0"/>
              </a:rPr>
              <a:t>Control higiénico-epidemiológico</a:t>
            </a:r>
          </a:p>
          <a:p>
            <a:pPr marL="285750" indent="-285750" algn="just">
              <a:buFont typeface="Wingdings" panose="05000000000000000000" pitchFamily="2" charset="2"/>
              <a:buChar char="q"/>
            </a:pPr>
            <a:r>
              <a:rPr lang="es-CU" sz="2000" dirty="0" smtClean="0">
                <a:solidFill>
                  <a:srgbClr val="4472C4">
                    <a:lumMod val="50000"/>
                  </a:srgbClr>
                </a:solidFill>
                <a:latin typeface="Arial Narrow" panose="020B0606020202030204" pitchFamily="34" charset="0"/>
              </a:rPr>
              <a:t>Formación, especialización y educación continuada de profesionales y técnicos</a:t>
            </a:r>
          </a:p>
          <a:p>
            <a:pPr marL="285750" indent="-285750" algn="just">
              <a:buFont typeface="Wingdings" panose="05000000000000000000" pitchFamily="2" charset="2"/>
              <a:buChar char="q"/>
            </a:pPr>
            <a:r>
              <a:rPr lang="es-CU" sz="2000" dirty="0" smtClean="0">
                <a:solidFill>
                  <a:srgbClr val="4472C4">
                    <a:lumMod val="50000"/>
                  </a:srgbClr>
                </a:solidFill>
                <a:latin typeface="Arial Narrow" panose="020B0606020202030204" pitchFamily="34" charset="0"/>
              </a:rPr>
              <a:t>Investigación y desarrollo de las ciencias médicas</a:t>
            </a:r>
          </a:p>
          <a:p>
            <a:pPr marL="285750" indent="-285750" algn="just">
              <a:buFont typeface="Wingdings" panose="05000000000000000000" pitchFamily="2" charset="2"/>
              <a:buChar char="q"/>
            </a:pPr>
            <a:r>
              <a:rPr lang="es-CU" sz="2000" dirty="0" smtClean="0">
                <a:solidFill>
                  <a:srgbClr val="4472C4">
                    <a:lumMod val="50000"/>
                  </a:srgbClr>
                </a:solidFill>
                <a:latin typeface="Arial Narrow" panose="020B0606020202030204" pitchFamily="34" charset="0"/>
              </a:rPr>
              <a:t>Estadísticas de salud</a:t>
            </a:r>
          </a:p>
          <a:p>
            <a:pPr marL="285750" indent="-285750" algn="just">
              <a:buFont typeface="Wingdings" panose="05000000000000000000" pitchFamily="2" charset="2"/>
              <a:buChar char="q"/>
            </a:pPr>
            <a:r>
              <a:rPr lang="es-CU" sz="2000" dirty="0" smtClean="0">
                <a:solidFill>
                  <a:srgbClr val="4472C4">
                    <a:lumMod val="50000"/>
                  </a:srgbClr>
                </a:solidFill>
                <a:latin typeface="Arial Narrow" panose="020B0606020202030204" pitchFamily="34" charset="0"/>
              </a:rPr>
              <a:t>Información científico técnica</a:t>
            </a:r>
          </a:p>
          <a:p>
            <a:pPr marL="285750" indent="-285750" algn="just">
              <a:buFont typeface="Wingdings" panose="05000000000000000000" pitchFamily="2" charset="2"/>
              <a:buChar char="q"/>
            </a:pPr>
            <a:r>
              <a:rPr lang="es-CU" sz="2000" dirty="0" smtClean="0">
                <a:solidFill>
                  <a:srgbClr val="4472C4">
                    <a:lumMod val="50000"/>
                  </a:srgbClr>
                </a:solidFill>
                <a:latin typeface="Arial Narrow" panose="020B0606020202030204" pitchFamily="34" charset="0"/>
              </a:rPr>
              <a:t>Promoción de salud</a:t>
            </a:r>
          </a:p>
          <a:p>
            <a:pPr marL="285750" indent="-285750" algn="just">
              <a:buFont typeface="Wingdings" panose="05000000000000000000" pitchFamily="2" charset="2"/>
              <a:buChar char="q"/>
            </a:pPr>
            <a:r>
              <a:rPr lang="es-CU" sz="2000" dirty="0" smtClean="0">
                <a:solidFill>
                  <a:srgbClr val="4472C4">
                    <a:lumMod val="50000"/>
                  </a:srgbClr>
                </a:solidFill>
                <a:latin typeface="Arial Narrow" panose="020B0606020202030204" pitchFamily="34" charset="0"/>
              </a:rPr>
              <a:t>Aseguramiento de suministro no médicos y mantenimiento del sistema</a:t>
            </a:r>
          </a:p>
          <a:p>
            <a:pPr marL="285750" indent="-285750" algn="just">
              <a:buFont typeface="Wingdings" panose="05000000000000000000" pitchFamily="2" charset="2"/>
              <a:buChar char="q"/>
            </a:pPr>
            <a:r>
              <a:rPr lang="es-CU" sz="2000" dirty="0" smtClean="0">
                <a:solidFill>
                  <a:srgbClr val="4472C4">
                    <a:lumMod val="50000"/>
                  </a:srgbClr>
                </a:solidFill>
                <a:latin typeface="Arial Narrow" panose="020B0606020202030204" pitchFamily="34" charset="0"/>
              </a:rPr>
              <a:t>Aseguramiento tecnológico, médico y electromedicina</a:t>
            </a:r>
          </a:p>
          <a:p>
            <a:pPr marL="285750" indent="-285750" algn="just">
              <a:buFont typeface="Wingdings" panose="05000000000000000000" pitchFamily="2" charset="2"/>
              <a:buChar char="q"/>
            </a:pPr>
            <a:r>
              <a:rPr lang="es-CU" sz="2000" dirty="0" smtClean="0">
                <a:solidFill>
                  <a:srgbClr val="4472C4">
                    <a:lumMod val="50000"/>
                  </a:srgbClr>
                </a:solidFill>
                <a:latin typeface="Arial Narrow" panose="020B0606020202030204" pitchFamily="34" charset="0"/>
              </a:rPr>
              <a:t>Producción, distribución y comercialización de medicamentos y equipos médicos</a:t>
            </a:r>
          </a:p>
          <a:p>
            <a:pPr marL="285750" indent="-285750" algn="just">
              <a:buFont typeface="Wingdings" panose="05000000000000000000" pitchFamily="2" charset="2"/>
              <a:buChar char="q"/>
            </a:pPr>
            <a:r>
              <a:rPr lang="es-CU" sz="2000" dirty="0" smtClean="0">
                <a:solidFill>
                  <a:srgbClr val="4472C4">
                    <a:lumMod val="50000"/>
                  </a:srgbClr>
                </a:solidFill>
                <a:latin typeface="Arial Narrow" panose="020B0606020202030204" pitchFamily="34" charset="0"/>
              </a:rPr>
              <a:t>Cada componente tiene una red de uniddaes que lo sustenta</a:t>
            </a:r>
            <a:endParaRPr lang="es-CU" sz="2000" dirty="0" smtClean="0">
              <a:solidFill>
                <a:srgbClr val="4472C4">
                  <a:lumMod val="50000"/>
                </a:srgbClr>
              </a:solidFill>
              <a:latin typeface="Arial Narrow" panose="020B0606020202030204" pitchFamily="34" charset="0"/>
            </a:endParaRPr>
          </a:p>
        </p:txBody>
      </p:sp>
    </p:spTree>
    <p:extLst>
      <p:ext uri="{BB962C8B-B14F-4D97-AF65-F5344CB8AC3E}">
        <p14:creationId xmlns:p14="http://schemas.microsoft.com/office/powerpoint/2010/main" val="39063717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748" y="345031"/>
            <a:ext cx="6829426" cy="400110"/>
          </a:xfrm>
          <a:prstGeom prst="rect">
            <a:avLst/>
          </a:prstGeom>
          <a:noFill/>
        </p:spPr>
        <p:txBody>
          <a:bodyPr wrap="square" rtlCol="0">
            <a:spAutoFit/>
          </a:bodyPr>
          <a:lstStyle/>
          <a:p>
            <a:pPr algn="ctr"/>
            <a:r>
              <a:rPr lang="es-CU" sz="2000" b="1" dirty="0" smtClean="0">
                <a:solidFill>
                  <a:srgbClr val="4472C4">
                    <a:lumMod val="50000"/>
                  </a:srgbClr>
                </a:solidFill>
                <a:latin typeface="Arial Narrow" panose="020B0606020202030204" pitchFamily="34" charset="0"/>
              </a:rPr>
              <a:t>ESTRUCTURA DEL SISTEMA </a:t>
            </a:r>
            <a:r>
              <a:rPr lang="es-CU" sz="2000" b="1" dirty="0" smtClean="0">
                <a:solidFill>
                  <a:srgbClr val="4472C4">
                    <a:lumMod val="50000"/>
                  </a:srgbClr>
                </a:solidFill>
                <a:latin typeface="Arial Narrow" panose="020B0606020202030204" pitchFamily="34" charset="0"/>
              </a:rPr>
              <a:t>NACIONAL DE SALUD</a:t>
            </a:r>
            <a:endParaRPr lang="en-US" sz="2000" b="1" dirty="0">
              <a:solidFill>
                <a:srgbClr val="4472C4">
                  <a:lumMod val="50000"/>
                </a:srgbClr>
              </a:solidFill>
              <a:latin typeface="Arial Narrow" panose="020B0606020202030204" pitchFamily="34" charset="0"/>
            </a:endParaRPr>
          </a:p>
        </p:txBody>
      </p:sp>
      <p:sp>
        <p:nvSpPr>
          <p:cNvPr id="3" name="Rounded Rectangle 2"/>
          <p:cNvSpPr/>
          <p:nvPr/>
        </p:nvSpPr>
        <p:spPr>
          <a:xfrm>
            <a:off x="485775" y="1071562"/>
            <a:ext cx="3314700" cy="150018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CU" dirty="0" smtClean="0">
                <a:latin typeface="Arial Narrow" panose="020B0606020202030204" pitchFamily="34" charset="0"/>
              </a:rPr>
              <a:t>Nivel nacional: representado por el Ministerio de Salud Publica, como órgano rector con funciones metodológicas, normativas de coordinación y de control</a:t>
            </a:r>
            <a:endParaRPr lang="en-US" dirty="0">
              <a:latin typeface="Arial Narrow" panose="020B0606020202030204" pitchFamily="34" charset="0"/>
            </a:endParaRPr>
          </a:p>
        </p:txBody>
      </p:sp>
      <p:sp>
        <p:nvSpPr>
          <p:cNvPr id="4" name="Rounded Rectangle 3"/>
          <p:cNvSpPr/>
          <p:nvPr/>
        </p:nvSpPr>
        <p:spPr>
          <a:xfrm>
            <a:off x="2452688" y="2691436"/>
            <a:ext cx="3314700" cy="177641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CU" dirty="0" smtClean="0">
                <a:latin typeface="Arial Narrow" panose="020B0606020202030204" pitchFamily="34" charset="0"/>
              </a:rPr>
              <a:t>Nivel provincial: representado por la Dirección Provincilaes de Salud, directamente subordinados administrativa y financieramente a la Asamblea provincila del Poder Popular</a:t>
            </a:r>
            <a:endParaRPr lang="en-US" dirty="0">
              <a:latin typeface="Arial Narrow" panose="020B0606020202030204" pitchFamily="34" charset="0"/>
            </a:endParaRPr>
          </a:p>
        </p:txBody>
      </p:sp>
      <p:sp>
        <p:nvSpPr>
          <p:cNvPr id="5" name="Rounded Rectangle 4"/>
          <p:cNvSpPr/>
          <p:nvPr/>
        </p:nvSpPr>
        <p:spPr>
          <a:xfrm>
            <a:off x="4943474" y="4587535"/>
            <a:ext cx="3314700" cy="177641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CU" dirty="0" smtClean="0">
                <a:latin typeface="Arial Narrow" panose="020B0606020202030204" pitchFamily="34" charset="0"/>
              </a:rPr>
              <a:t>Nivel municipal: representado por la Dirección de Salud a ese nivel y dependiente administrativa y financieramente de la Asamblea municipal del PP</a:t>
            </a:r>
            <a:endParaRPr lang="en-US" dirty="0">
              <a:latin typeface="Arial Narrow" panose="020B0606020202030204" pitchFamily="34" charset="0"/>
            </a:endParaRPr>
          </a:p>
        </p:txBody>
      </p:sp>
      <p:sp>
        <p:nvSpPr>
          <p:cNvPr id="6" name="Curved Up Arrow 5"/>
          <p:cNvSpPr/>
          <p:nvPr/>
        </p:nvSpPr>
        <p:spPr>
          <a:xfrm rot="14135580">
            <a:off x="5879306" y="3215311"/>
            <a:ext cx="1443038" cy="728663"/>
          </a:xfrm>
          <a:prstGeom prst="curvedUpArrow">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Curved Up Arrow 6"/>
          <p:cNvSpPr/>
          <p:nvPr/>
        </p:nvSpPr>
        <p:spPr>
          <a:xfrm rot="14135580">
            <a:off x="3945731" y="1388702"/>
            <a:ext cx="1443038" cy="728663"/>
          </a:xfrm>
          <a:prstGeom prst="curvedUpArrow">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80831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p:cNvGrpSpPr/>
          <p:nvPr/>
        </p:nvGrpSpPr>
        <p:grpSpPr>
          <a:xfrm>
            <a:off x="528638" y="628650"/>
            <a:ext cx="7810499" cy="6088859"/>
            <a:chOff x="471488" y="900113"/>
            <a:chExt cx="7810499" cy="6088859"/>
          </a:xfrm>
        </p:grpSpPr>
        <p:sp>
          <p:nvSpPr>
            <p:cNvPr id="3" name="Rectangle 2"/>
            <p:cNvSpPr/>
            <p:nvPr/>
          </p:nvSpPr>
          <p:spPr>
            <a:xfrm>
              <a:off x="1085848" y="900113"/>
              <a:ext cx="3114677" cy="10144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CU" dirty="0" smtClean="0">
                  <a:latin typeface="Arial Narrow" panose="020B0606020202030204" pitchFamily="34" charset="0"/>
                </a:rPr>
                <a:t>Asamblea Nacional</a:t>
              </a:r>
            </a:p>
            <a:p>
              <a:pPr algn="ctr"/>
              <a:r>
                <a:rPr lang="es-CU" dirty="0" smtClean="0">
                  <a:latin typeface="Arial Narrow" panose="020B0606020202030204" pitchFamily="34" charset="0"/>
                </a:rPr>
                <a:t>Consejo de Estado</a:t>
              </a:r>
            </a:p>
            <a:p>
              <a:pPr algn="ctr"/>
              <a:r>
                <a:rPr lang="es-CU" dirty="0" smtClean="0">
                  <a:latin typeface="Arial Narrow" panose="020B0606020202030204" pitchFamily="34" charset="0"/>
                </a:rPr>
                <a:t>Consejo de Ministros</a:t>
              </a:r>
              <a:endParaRPr lang="en-US" dirty="0">
                <a:latin typeface="Arial Narrow" panose="020B0606020202030204" pitchFamily="34" charset="0"/>
              </a:endParaRPr>
            </a:p>
          </p:txBody>
        </p:sp>
        <p:sp>
          <p:nvSpPr>
            <p:cNvPr id="4" name="Rectangle 3"/>
            <p:cNvSpPr/>
            <p:nvPr/>
          </p:nvSpPr>
          <p:spPr>
            <a:xfrm>
              <a:off x="5167310" y="900113"/>
              <a:ext cx="3114677" cy="10144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CU" dirty="0" smtClean="0">
                  <a:latin typeface="Arial Narrow" panose="020B0606020202030204" pitchFamily="34" charset="0"/>
                </a:rPr>
                <a:t>Ministerio de Salud Pública</a:t>
              </a:r>
            </a:p>
            <a:p>
              <a:pPr algn="ctr"/>
              <a:r>
                <a:rPr lang="es-CU" dirty="0" smtClean="0">
                  <a:latin typeface="Arial Narrow" panose="020B0606020202030204" pitchFamily="34" charset="0"/>
                </a:rPr>
                <a:t>Autoridad Central</a:t>
              </a:r>
              <a:endParaRPr lang="en-US" dirty="0">
                <a:latin typeface="Arial Narrow" panose="020B0606020202030204" pitchFamily="34" charset="0"/>
              </a:endParaRPr>
            </a:p>
          </p:txBody>
        </p:sp>
        <p:cxnSp>
          <p:nvCxnSpPr>
            <p:cNvPr id="6" name="Elbow Connector 5"/>
            <p:cNvCxnSpPr>
              <a:stCxn id="3" idx="1"/>
            </p:cNvCxnSpPr>
            <p:nvPr/>
          </p:nvCxnSpPr>
          <p:spPr>
            <a:xfrm rot="10800000" flipV="1">
              <a:off x="771526" y="1407319"/>
              <a:ext cx="314323" cy="1321594"/>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Elbow Connector 6"/>
            <p:cNvCxnSpPr/>
            <p:nvPr/>
          </p:nvCxnSpPr>
          <p:spPr>
            <a:xfrm rot="10800000" flipV="1">
              <a:off x="4852987" y="1407319"/>
              <a:ext cx="314323" cy="1321594"/>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471488" y="2728914"/>
              <a:ext cx="2586037" cy="50720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CU" dirty="0" smtClean="0">
                  <a:latin typeface="Arial Narrow" panose="020B0606020202030204" pitchFamily="34" charset="0"/>
                </a:rPr>
                <a:t>Asamblea Provincial P.P</a:t>
              </a:r>
              <a:endParaRPr lang="en-US" dirty="0">
                <a:latin typeface="Arial Narrow" panose="020B0606020202030204" pitchFamily="34" charset="0"/>
              </a:endParaRPr>
            </a:p>
          </p:txBody>
        </p:sp>
        <p:sp>
          <p:nvSpPr>
            <p:cNvPr id="9" name="Rectangle 8"/>
            <p:cNvSpPr/>
            <p:nvPr/>
          </p:nvSpPr>
          <p:spPr>
            <a:xfrm>
              <a:off x="4138611" y="2728914"/>
              <a:ext cx="2962277" cy="50720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CU" dirty="0" smtClean="0">
                  <a:latin typeface="Arial Narrow" panose="020B0606020202030204" pitchFamily="34" charset="0"/>
                </a:rPr>
                <a:t>Dirección Provincial de salud</a:t>
              </a:r>
              <a:endParaRPr lang="en-US" dirty="0">
                <a:latin typeface="Arial Narrow" panose="020B0606020202030204" pitchFamily="34" charset="0"/>
              </a:endParaRPr>
            </a:p>
          </p:txBody>
        </p:sp>
        <p:cxnSp>
          <p:nvCxnSpPr>
            <p:cNvPr id="11" name="Straight Connector 10"/>
            <p:cNvCxnSpPr>
              <a:stCxn id="8" idx="3"/>
              <a:endCxn id="9" idx="1"/>
            </p:cNvCxnSpPr>
            <p:nvPr/>
          </p:nvCxnSpPr>
          <p:spPr>
            <a:xfrm>
              <a:off x="3057525" y="2982517"/>
              <a:ext cx="10810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471488" y="3667127"/>
              <a:ext cx="2586037" cy="50720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CU" dirty="0" smtClean="0">
                  <a:latin typeface="Arial Narrow" panose="020B0606020202030204" pitchFamily="34" charset="0"/>
                </a:rPr>
                <a:t>Asamblea Municipal P.P</a:t>
              </a:r>
              <a:endParaRPr lang="en-US" dirty="0">
                <a:latin typeface="Arial Narrow" panose="020B0606020202030204" pitchFamily="34" charset="0"/>
              </a:endParaRPr>
            </a:p>
          </p:txBody>
        </p:sp>
        <p:sp>
          <p:nvSpPr>
            <p:cNvPr id="13" name="Rectangle 12"/>
            <p:cNvSpPr/>
            <p:nvPr/>
          </p:nvSpPr>
          <p:spPr>
            <a:xfrm>
              <a:off x="4138611" y="3667127"/>
              <a:ext cx="2586037" cy="50720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CU" dirty="0" smtClean="0">
                  <a:latin typeface="Arial Narrow" panose="020B0606020202030204" pitchFamily="34" charset="0"/>
                </a:rPr>
                <a:t>Dirección Municipal de salud</a:t>
              </a:r>
              <a:endParaRPr lang="en-US" dirty="0">
                <a:latin typeface="Arial Narrow" panose="020B0606020202030204" pitchFamily="34" charset="0"/>
              </a:endParaRPr>
            </a:p>
          </p:txBody>
        </p:sp>
        <p:cxnSp>
          <p:nvCxnSpPr>
            <p:cNvPr id="15" name="Straight Connector 14"/>
            <p:cNvCxnSpPr>
              <a:stCxn id="8" idx="2"/>
              <a:endCxn id="12" idx="0"/>
            </p:cNvCxnSpPr>
            <p:nvPr/>
          </p:nvCxnSpPr>
          <p:spPr>
            <a:xfrm>
              <a:off x="1764507" y="3236120"/>
              <a:ext cx="0" cy="43100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3" idx="0"/>
            </p:cNvCxnSpPr>
            <p:nvPr/>
          </p:nvCxnSpPr>
          <p:spPr>
            <a:xfrm flipH="1" flipV="1">
              <a:off x="5431629" y="3236120"/>
              <a:ext cx="1" cy="43100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Elbow Connector 18"/>
            <p:cNvCxnSpPr>
              <a:endCxn id="12" idx="3"/>
            </p:cNvCxnSpPr>
            <p:nvPr/>
          </p:nvCxnSpPr>
          <p:spPr>
            <a:xfrm rot="10800000" flipV="1">
              <a:off x="3057525" y="3451622"/>
              <a:ext cx="2374104" cy="469107"/>
            </a:xfrm>
            <a:prstGeom prst="bentConnector3">
              <a:avLst>
                <a:gd name="adj1" fmla="val 65045"/>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2058588" y="4605340"/>
              <a:ext cx="1997872" cy="50720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CU" dirty="0" smtClean="0">
                  <a:latin typeface="Arial Narrow" panose="020B0606020202030204" pitchFamily="34" charset="0"/>
                </a:rPr>
                <a:t>Área de salud</a:t>
              </a:r>
              <a:endParaRPr lang="en-US" dirty="0">
                <a:latin typeface="Arial Narrow" panose="020B0606020202030204" pitchFamily="34" charset="0"/>
              </a:endParaRPr>
            </a:p>
          </p:txBody>
        </p:sp>
        <p:sp>
          <p:nvSpPr>
            <p:cNvPr id="22" name="Rectangle 21"/>
            <p:cNvSpPr/>
            <p:nvPr/>
          </p:nvSpPr>
          <p:spPr>
            <a:xfrm>
              <a:off x="4657724" y="4605340"/>
              <a:ext cx="1843089" cy="50720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CU" dirty="0" smtClean="0">
                  <a:latin typeface="Arial Narrow" panose="020B0606020202030204" pitchFamily="34" charset="0"/>
                </a:rPr>
                <a:t>Área de salud</a:t>
              </a:r>
              <a:endParaRPr lang="en-US" dirty="0">
                <a:latin typeface="Arial Narrow" panose="020B0606020202030204" pitchFamily="34" charset="0"/>
              </a:endParaRPr>
            </a:p>
          </p:txBody>
        </p:sp>
        <p:cxnSp>
          <p:nvCxnSpPr>
            <p:cNvPr id="24" name="Elbow Connector 23"/>
            <p:cNvCxnSpPr>
              <a:stCxn id="13" idx="2"/>
              <a:endCxn id="21" idx="0"/>
            </p:cNvCxnSpPr>
            <p:nvPr/>
          </p:nvCxnSpPr>
          <p:spPr>
            <a:xfrm rot="5400000">
              <a:off x="4029074" y="3202783"/>
              <a:ext cx="431007" cy="2374106"/>
            </a:xfrm>
            <a:prstGeom prst="bentConnector3">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3" idx="2"/>
            </p:cNvCxnSpPr>
            <p:nvPr/>
          </p:nvCxnSpPr>
          <p:spPr>
            <a:xfrm flipH="1">
              <a:off x="5431629" y="4174333"/>
              <a:ext cx="1" cy="43100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2058588" y="5543553"/>
              <a:ext cx="1997872" cy="50720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CU" dirty="0" smtClean="0">
                  <a:latin typeface="Arial Narrow" panose="020B0606020202030204" pitchFamily="34" charset="0"/>
                </a:rPr>
                <a:t>Grupo Básico de Trabajo</a:t>
              </a:r>
              <a:endParaRPr lang="en-US" dirty="0">
                <a:latin typeface="Arial Narrow" panose="020B0606020202030204" pitchFamily="34" charset="0"/>
              </a:endParaRPr>
            </a:p>
          </p:txBody>
        </p:sp>
        <p:sp>
          <p:nvSpPr>
            <p:cNvPr id="28" name="Rectangle 27"/>
            <p:cNvSpPr/>
            <p:nvPr/>
          </p:nvSpPr>
          <p:spPr>
            <a:xfrm>
              <a:off x="4657724" y="5543553"/>
              <a:ext cx="1843089" cy="50720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err="1">
                  <a:latin typeface="Arial Narrow" panose="020B0606020202030204" pitchFamily="34" charset="0"/>
                </a:rPr>
                <a:t>Grupo</a:t>
              </a:r>
              <a:r>
                <a:rPr lang="en-US" dirty="0">
                  <a:latin typeface="Arial Narrow" panose="020B0606020202030204" pitchFamily="34" charset="0"/>
                </a:rPr>
                <a:t> </a:t>
              </a:r>
              <a:r>
                <a:rPr lang="en-US" dirty="0" err="1">
                  <a:latin typeface="Arial Narrow" panose="020B0606020202030204" pitchFamily="34" charset="0"/>
                </a:rPr>
                <a:t>Básico</a:t>
              </a:r>
              <a:r>
                <a:rPr lang="en-US" dirty="0">
                  <a:latin typeface="Arial Narrow" panose="020B0606020202030204" pitchFamily="34" charset="0"/>
                </a:rPr>
                <a:t> de </a:t>
              </a:r>
              <a:r>
                <a:rPr lang="en-US" dirty="0" err="1">
                  <a:latin typeface="Arial Narrow" panose="020B0606020202030204" pitchFamily="34" charset="0"/>
                </a:rPr>
                <a:t>Trabajo</a:t>
              </a:r>
              <a:endParaRPr lang="en-US" dirty="0">
                <a:latin typeface="Arial Narrow" panose="020B0606020202030204" pitchFamily="34" charset="0"/>
              </a:endParaRPr>
            </a:p>
          </p:txBody>
        </p:sp>
        <p:cxnSp>
          <p:nvCxnSpPr>
            <p:cNvPr id="29" name="Elbow Connector 28"/>
            <p:cNvCxnSpPr>
              <a:endCxn id="27" idx="0"/>
            </p:cNvCxnSpPr>
            <p:nvPr/>
          </p:nvCxnSpPr>
          <p:spPr>
            <a:xfrm rot="5400000">
              <a:off x="4029074" y="4140996"/>
              <a:ext cx="431007" cy="2374106"/>
            </a:xfrm>
            <a:prstGeom prst="bentConnector3">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5431629" y="5112546"/>
              <a:ext cx="1" cy="43100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2025248" y="6481766"/>
              <a:ext cx="1997872" cy="50720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CU" dirty="0" smtClean="0">
                  <a:latin typeface="Arial Narrow" panose="020B0606020202030204" pitchFamily="34" charset="0"/>
                </a:rPr>
                <a:t>Consultorio Médico y la Enf de la Flia</a:t>
              </a:r>
              <a:endParaRPr lang="en-US" dirty="0">
                <a:latin typeface="Arial Narrow" panose="020B0606020202030204" pitchFamily="34" charset="0"/>
              </a:endParaRPr>
            </a:p>
          </p:txBody>
        </p:sp>
        <p:sp>
          <p:nvSpPr>
            <p:cNvPr id="32" name="Rectangle 31"/>
            <p:cNvSpPr/>
            <p:nvPr/>
          </p:nvSpPr>
          <p:spPr>
            <a:xfrm>
              <a:off x="4624384" y="6481766"/>
              <a:ext cx="1843089" cy="50720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CU" dirty="0">
                  <a:latin typeface="Arial Narrow" panose="020B0606020202030204" pitchFamily="34" charset="0"/>
                </a:rPr>
                <a:t>Consultorio Médico y la Enf de la Flia</a:t>
              </a:r>
              <a:endParaRPr lang="en-US" dirty="0">
                <a:latin typeface="Arial Narrow" panose="020B0606020202030204" pitchFamily="34" charset="0"/>
              </a:endParaRPr>
            </a:p>
          </p:txBody>
        </p:sp>
        <p:cxnSp>
          <p:nvCxnSpPr>
            <p:cNvPr id="33" name="Elbow Connector 32"/>
            <p:cNvCxnSpPr>
              <a:endCxn id="31" idx="0"/>
            </p:cNvCxnSpPr>
            <p:nvPr/>
          </p:nvCxnSpPr>
          <p:spPr>
            <a:xfrm rot="5400000">
              <a:off x="3995734" y="5079209"/>
              <a:ext cx="431007" cy="2374106"/>
            </a:xfrm>
            <a:prstGeom prst="bentConnector3">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a:off x="5398289" y="6050759"/>
              <a:ext cx="1" cy="43100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6" name="TextBox 35"/>
          <p:cNvSpPr txBox="1"/>
          <p:nvPr/>
        </p:nvSpPr>
        <p:spPr>
          <a:xfrm>
            <a:off x="1138235" y="120788"/>
            <a:ext cx="6829426" cy="400110"/>
          </a:xfrm>
          <a:prstGeom prst="rect">
            <a:avLst/>
          </a:prstGeom>
          <a:noFill/>
        </p:spPr>
        <p:txBody>
          <a:bodyPr wrap="square" rtlCol="0">
            <a:spAutoFit/>
          </a:bodyPr>
          <a:lstStyle/>
          <a:p>
            <a:pPr algn="ctr"/>
            <a:r>
              <a:rPr lang="es-CU" sz="2000" b="1" dirty="0" smtClean="0">
                <a:solidFill>
                  <a:srgbClr val="4472C4">
                    <a:lumMod val="50000"/>
                  </a:srgbClr>
                </a:solidFill>
                <a:latin typeface="Arial Narrow" panose="020B0606020202030204" pitchFamily="34" charset="0"/>
              </a:rPr>
              <a:t>LEY 41 DE SALUD PÚBLICA</a:t>
            </a:r>
            <a:endParaRPr lang="en-US" sz="2000" b="1" dirty="0">
              <a:solidFill>
                <a:srgbClr val="4472C4">
                  <a:lumMod val="50000"/>
                </a:srgbClr>
              </a:solidFill>
              <a:latin typeface="Arial Narrow" panose="020B0606020202030204" pitchFamily="34" charset="0"/>
            </a:endParaRPr>
          </a:p>
        </p:txBody>
      </p:sp>
    </p:spTree>
    <p:extLst>
      <p:ext uri="{BB962C8B-B14F-4D97-AF65-F5344CB8AC3E}">
        <p14:creationId xmlns:p14="http://schemas.microsoft.com/office/powerpoint/2010/main" val="14446538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0106" y="514350"/>
            <a:ext cx="7558087" cy="461665"/>
          </a:xfrm>
          <a:prstGeom prst="rect">
            <a:avLst/>
          </a:prstGeom>
          <a:noFill/>
        </p:spPr>
        <p:txBody>
          <a:bodyPr wrap="square" rtlCol="0">
            <a:spAutoFit/>
          </a:bodyPr>
          <a:lstStyle/>
          <a:p>
            <a:pPr algn="ctr"/>
            <a:r>
              <a:rPr lang="es-CU" sz="2400" b="1" dirty="0" smtClean="0">
                <a:solidFill>
                  <a:srgbClr val="002060"/>
                </a:solidFill>
                <a:latin typeface="Arial Narrow" panose="020B0606020202030204" pitchFamily="34" charset="0"/>
              </a:rPr>
              <a:t>TRABAJO INDEPENDIENTE</a:t>
            </a:r>
            <a:endParaRPr lang="en-US" sz="2400" b="1" dirty="0">
              <a:solidFill>
                <a:srgbClr val="002060"/>
              </a:solidFill>
              <a:latin typeface="Arial Narrow" panose="020B0606020202030204" pitchFamily="34" charset="0"/>
            </a:endParaRPr>
          </a:p>
        </p:txBody>
      </p:sp>
      <p:sp>
        <p:nvSpPr>
          <p:cNvPr id="3" name="TextBox 2"/>
          <p:cNvSpPr txBox="1"/>
          <p:nvPr/>
        </p:nvSpPr>
        <p:spPr>
          <a:xfrm>
            <a:off x="657226" y="1285875"/>
            <a:ext cx="7943849" cy="3785652"/>
          </a:xfrm>
          <a:prstGeom prst="rect">
            <a:avLst/>
          </a:prstGeom>
          <a:noFill/>
        </p:spPr>
        <p:txBody>
          <a:bodyPr wrap="square" rtlCol="0">
            <a:spAutoFit/>
          </a:bodyPr>
          <a:lstStyle/>
          <a:p>
            <a:r>
              <a:rPr lang="es-CU" sz="2400" dirty="0" smtClean="0">
                <a:solidFill>
                  <a:srgbClr val="002060"/>
                </a:solidFill>
                <a:latin typeface="Arial Narrow" panose="020B0606020202030204" pitchFamily="34" charset="0"/>
              </a:rPr>
              <a:t>Realizar resumen de las estrategias y programas del Ministerio de Salud Pública, para ello consultar la siguiente bibliografía:</a:t>
            </a:r>
          </a:p>
          <a:p>
            <a:endParaRPr lang="es-ES" sz="2400" dirty="0" smtClean="0">
              <a:solidFill>
                <a:srgbClr val="002060"/>
              </a:solidFill>
              <a:latin typeface="Arial Narrow" panose="020B0606020202030204" pitchFamily="34" charset="0"/>
            </a:endParaRPr>
          </a:p>
          <a:p>
            <a:pPr marL="342900" indent="-342900">
              <a:buFont typeface="Wingdings" panose="05000000000000000000" pitchFamily="2" charset="2"/>
              <a:buChar char="q"/>
            </a:pPr>
            <a:r>
              <a:rPr lang="es-ES" sz="2400" dirty="0" smtClean="0">
                <a:solidFill>
                  <a:srgbClr val="002060"/>
                </a:solidFill>
                <a:latin typeface="Arial Narrow" panose="020B0606020202030204" pitchFamily="34" charset="0"/>
              </a:rPr>
              <a:t>Marcel </a:t>
            </a:r>
            <a:r>
              <a:rPr lang="es-ES" sz="2400" dirty="0" err="1">
                <a:solidFill>
                  <a:srgbClr val="002060"/>
                </a:solidFill>
                <a:latin typeface="Arial Narrow" panose="020B0606020202030204" pitchFamily="34" charset="0"/>
              </a:rPr>
              <a:t>Hechavarría</a:t>
            </a:r>
            <a:r>
              <a:rPr lang="es-ES" sz="2400" dirty="0">
                <a:solidFill>
                  <a:srgbClr val="002060"/>
                </a:solidFill>
                <a:latin typeface="Arial Narrow" panose="020B0606020202030204" pitchFamily="34" charset="0"/>
              </a:rPr>
              <a:t> N. Cairo Soler C. Administración y Gestión de los Servicios de Enfermería. La Habana: Editorial Ciencias Médicas, 2006: </a:t>
            </a:r>
            <a:r>
              <a:rPr lang="es-ES" sz="2400" dirty="0" smtClean="0">
                <a:solidFill>
                  <a:srgbClr val="002060"/>
                </a:solidFill>
                <a:latin typeface="Arial Narrow" panose="020B0606020202030204" pitchFamily="34" charset="0"/>
              </a:rPr>
              <a:t>65-68</a:t>
            </a:r>
            <a:endParaRPr lang="es-ES" sz="2400" dirty="0">
              <a:solidFill>
                <a:srgbClr val="002060"/>
              </a:solidFill>
              <a:latin typeface="Arial Narrow" panose="020B0606020202030204" pitchFamily="34" charset="0"/>
            </a:endParaRPr>
          </a:p>
          <a:p>
            <a:pPr marL="342900" indent="-342900" algn="just">
              <a:buFont typeface="Wingdings" panose="05000000000000000000" pitchFamily="2" charset="2"/>
              <a:buChar char="q"/>
            </a:pPr>
            <a:r>
              <a:rPr lang="es-ES" sz="2400" dirty="0">
                <a:solidFill>
                  <a:srgbClr val="002060"/>
                </a:solidFill>
                <a:latin typeface="Arial Narrow" panose="020B0606020202030204" pitchFamily="34" charset="0"/>
              </a:rPr>
              <a:t>Colectivo de </a:t>
            </a:r>
            <a:r>
              <a:rPr lang="es-ES" sz="2400" dirty="0" smtClean="0">
                <a:solidFill>
                  <a:srgbClr val="002060"/>
                </a:solidFill>
                <a:latin typeface="Arial Narrow" panose="020B0606020202030204" pitchFamily="34" charset="0"/>
              </a:rPr>
              <a:t>autores. Enfermería </a:t>
            </a:r>
            <a:r>
              <a:rPr lang="es-ES" sz="2400" dirty="0">
                <a:solidFill>
                  <a:srgbClr val="002060"/>
                </a:solidFill>
                <a:latin typeface="Arial Narrow" panose="020B0606020202030204" pitchFamily="34" charset="0"/>
              </a:rPr>
              <a:t>familiar y </a:t>
            </a:r>
            <a:r>
              <a:rPr lang="es-ES" sz="2400" dirty="0" smtClean="0">
                <a:solidFill>
                  <a:srgbClr val="002060"/>
                </a:solidFill>
                <a:latin typeface="Arial Narrow" panose="020B0606020202030204" pitchFamily="34" charset="0"/>
              </a:rPr>
              <a:t>social. Capítulo </a:t>
            </a:r>
            <a:r>
              <a:rPr lang="es-ES" sz="2400" dirty="0">
                <a:solidFill>
                  <a:srgbClr val="002060"/>
                </a:solidFill>
                <a:latin typeface="Arial Narrow" panose="020B0606020202030204" pitchFamily="34" charset="0"/>
              </a:rPr>
              <a:t>9: </a:t>
            </a:r>
            <a:r>
              <a:rPr lang="es-ES" sz="2400" dirty="0" smtClean="0">
                <a:solidFill>
                  <a:srgbClr val="002060"/>
                </a:solidFill>
                <a:latin typeface="Arial Narrow" panose="020B0606020202030204" pitchFamily="34" charset="0"/>
              </a:rPr>
              <a:t>Generalidades </a:t>
            </a:r>
            <a:r>
              <a:rPr lang="es-ES" sz="2400" dirty="0">
                <a:solidFill>
                  <a:srgbClr val="002060"/>
                </a:solidFill>
                <a:latin typeface="Arial Narrow" panose="020B0606020202030204" pitchFamily="34" charset="0"/>
              </a:rPr>
              <a:t>de los </a:t>
            </a:r>
            <a:r>
              <a:rPr lang="es-ES" sz="2400" dirty="0" smtClean="0">
                <a:solidFill>
                  <a:srgbClr val="002060"/>
                </a:solidFill>
                <a:latin typeface="Arial Narrow" panose="020B0606020202030204" pitchFamily="34" charset="0"/>
              </a:rPr>
              <a:t>Programas. La </a:t>
            </a:r>
            <a:r>
              <a:rPr lang="es-ES" sz="2400" dirty="0">
                <a:solidFill>
                  <a:srgbClr val="002060"/>
                </a:solidFill>
                <a:latin typeface="Arial Narrow" panose="020B0606020202030204" pitchFamily="34" charset="0"/>
              </a:rPr>
              <a:t>Habana: Editorial Ciencias Médicas; </a:t>
            </a:r>
            <a:r>
              <a:rPr lang="es-ES" sz="2400" dirty="0" smtClean="0">
                <a:solidFill>
                  <a:srgbClr val="002060"/>
                </a:solidFill>
                <a:latin typeface="Arial Narrow" panose="020B0606020202030204" pitchFamily="34" charset="0"/>
              </a:rPr>
              <a:t>2004:171-187</a:t>
            </a:r>
            <a:endParaRPr lang="es-ES" sz="2400" dirty="0">
              <a:solidFill>
                <a:srgbClr val="002060"/>
              </a:solidFill>
              <a:latin typeface="Arial Narrow" panose="020B0606020202030204" pitchFamily="34" charset="0"/>
            </a:endParaRPr>
          </a:p>
          <a:p>
            <a:endParaRPr lang="en-US" sz="2400" dirty="0">
              <a:solidFill>
                <a:srgbClr val="002060"/>
              </a:solidFill>
              <a:latin typeface="Arial Narrow" panose="020B0606020202030204" pitchFamily="34" charset="0"/>
            </a:endParaRPr>
          </a:p>
        </p:txBody>
      </p:sp>
    </p:spTree>
    <p:extLst>
      <p:ext uri="{BB962C8B-B14F-4D97-AF65-F5344CB8AC3E}">
        <p14:creationId xmlns:p14="http://schemas.microsoft.com/office/powerpoint/2010/main" val="746967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28714" y="442912"/>
            <a:ext cx="6700837" cy="461665"/>
          </a:xfrm>
          <a:prstGeom prst="rect">
            <a:avLst/>
          </a:prstGeom>
          <a:noFill/>
        </p:spPr>
        <p:txBody>
          <a:bodyPr wrap="square" rtlCol="0">
            <a:spAutoFit/>
          </a:bodyPr>
          <a:lstStyle/>
          <a:p>
            <a:pPr algn="ctr"/>
            <a:r>
              <a:rPr lang="es-CU" sz="2400" b="1" dirty="0" smtClean="0">
                <a:solidFill>
                  <a:srgbClr val="002060"/>
                </a:solidFill>
                <a:latin typeface="Arial" panose="020B0604020202020204" pitchFamily="34" charset="0"/>
                <a:cs typeface="Arial" panose="020B0604020202020204" pitchFamily="34" charset="0"/>
              </a:rPr>
              <a:t>PREGUNTA DE CONTROL</a:t>
            </a:r>
            <a:endParaRPr lang="en-US" sz="2400" b="1" dirty="0">
              <a:solidFill>
                <a:srgbClr val="002060"/>
              </a:solidFill>
              <a:latin typeface="Arial" panose="020B0604020202020204" pitchFamily="34" charset="0"/>
              <a:cs typeface="Arial" panose="020B0604020202020204" pitchFamily="34" charset="0"/>
            </a:endParaRPr>
          </a:p>
        </p:txBody>
      </p:sp>
      <p:sp>
        <p:nvSpPr>
          <p:cNvPr id="3" name="Rectangle 2"/>
          <p:cNvSpPr/>
          <p:nvPr/>
        </p:nvSpPr>
        <p:spPr>
          <a:xfrm>
            <a:off x="614362" y="1458834"/>
            <a:ext cx="8143876" cy="2829814"/>
          </a:xfrm>
          <a:prstGeom prst="rect">
            <a:avLst/>
          </a:prstGeom>
        </p:spPr>
        <p:txBody>
          <a:bodyPr wrap="square">
            <a:spAutoFit/>
          </a:bodyPr>
          <a:lstStyle/>
          <a:p>
            <a:pPr algn="just">
              <a:lnSpc>
                <a:spcPct val="107000"/>
              </a:lnSpc>
              <a:spcAft>
                <a:spcPts val="0"/>
              </a:spcAft>
            </a:pPr>
            <a:r>
              <a:rPr lang="es-ES" sz="2400" dirty="0">
                <a:solidFill>
                  <a:srgbClr val="002060"/>
                </a:solidFill>
                <a:latin typeface="Arial" panose="020B0604020202020204" pitchFamily="34" charset="0"/>
                <a:ea typeface="Calibri" panose="020F0502020204030204" pitchFamily="34" charset="0"/>
                <a:cs typeface="Arial" panose="020B0604020202020204" pitchFamily="34" charset="0"/>
              </a:rPr>
              <a:t>No se realizan preguntas de control teniendo en cuenta que la actividad anterior le antecedió fue una prueba parcial. Se realiza un análisis de los resultados obtenidos en la prueba, las preguntas que mayores dificultades presentaron y los estudiantes riesgo, es un buen momento para recordar el trabajo final que deben entregar al finalizar la asignatura.</a:t>
            </a:r>
            <a:endParaRPr lang="en-US" sz="2400" u="sng" dirty="0">
              <a:solidFill>
                <a:srgbClr val="00206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6766089" y="4643436"/>
            <a:ext cx="1815936" cy="1400175"/>
          </a:xfrm>
          <a:prstGeom prst="rect">
            <a:avLst/>
          </a:prstGeom>
        </p:spPr>
      </p:pic>
    </p:spTree>
    <p:extLst>
      <p:ext uri="{BB962C8B-B14F-4D97-AF65-F5344CB8AC3E}">
        <p14:creationId xmlns:p14="http://schemas.microsoft.com/office/powerpoint/2010/main" val="11733909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7250" y="345031"/>
            <a:ext cx="7400924" cy="400110"/>
          </a:xfrm>
          <a:prstGeom prst="rect">
            <a:avLst/>
          </a:prstGeom>
          <a:noFill/>
        </p:spPr>
        <p:txBody>
          <a:bodyPr wrap="square" rtlCol="0">
            <a:spAutoFit/>
          </a:bodyPr>
          <a:lstStyle/>
          <a:p>
            <a:pPr algn="ctr"/>
            <a:r>
              <a:rPr lang="es-CU" sz="2000" b="1" dirty="0" smtClean="0">
                <a:solidFill>
                  <a:srgbClr val="4472C4">
                    <a:lumMod val="50000"/>
                  </a:srgbClr>
                </a:solidFill>
                <a:latin typeface="Arial Narrow" panose="020B0606020202030204" pitchFamily="34" charset="0"/>
              </a:rPr>
              <a:t>ESTRUCTURA </a:t>
            </a:r>
            <a:r>
              <a:rPr lang="es-CU" sz="2000" b="1" dirty="0" smtClean="0">
                <a:solidFill>
                  <a:srgbClr val="4472C4">
                    <a:lumMod val="50000"/>
                  </a:srgbClr>
                </a:solidFill>
                <a:latin typeface="Arial Narrow" panose="020B0606020202030204" pitchFamily="34" charset="0"/>
              </a:rPr>
              <a:t>ORGANIZATIVA DE LOS SERVICIOS DE ENFERMERÍA</a:t>
            </a:r>
            <a:endParaRPr lang="en-US" sz="2000" b="1" dirty="0">
              <a:solidFill>
                <a:srgbClr val="4472C4">
                  <a:lumMod val="50000"/>
                </a:srgbClr>
              </a:solidFill>
              <a:latin typeface="Arial Narrow" panose="020B0606020202030204" pitchFamily="34" charset="0"/>
            </a:endParaRPr>
          </a:p>
        </p:txBody>
      </p:sp>
      <p:sp>
        <p:nvSpPr>
          <p:cNvPr id="3" name="Rounded Rectangle 2"/>
          <p:cNvSpPr/>
          <p:nvPr/>
        </p:nvSpPr>
        <p:spPr>
          <a:xfrm>
            <a:off x="485775" y="1071562"/>
            <a:ext cx="3314700" cy="150018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CU" dirty="0" smtClean="0">
                <a:solidFill>
                  <a:prstClr val="black"/>
                </a:solidFill>
                <a:latin typeface="Arial Narrow" panose="020B0606020202030204" pitchFamily="34" charset="0"/>
              </a:rPr>
              <a:t>Nivel </a:t>
            </a:r>
            <a:r>
              <a:rPr lang="es-CU" dirty="0" smtClean="0">
                <a:solidFill>
                  <a:prstClr val="black"/>
                </a:solidFill>
                <a:latin typeface="Arial Narrow" panose="020B0606020202030204" pitchFamily="34" charset="0"/>
              </a:rPr>
              <a:t>central o nacional</a:t>
            </a:r>
            <a:r>
              <a:rPr lang="es-CU" dirty="0" smtClean="0">
                <a:solidFill>
                  <a:prstClr val="black"/>
                </a:solidFill>
                <a:latin typeface="Arial Narrow" panose="020B0606020202030204" pitchFamily="34" charset="0"/>
              </a:rPr>
              <a:t>: </a:t>
            </a:r>
            <a:r>
              <a:rPr lang="es-CU" dirty="0" smtClean="0">
                <a:solidFill>
                  <a:prstClr val="black"/>
                </a:solidFill>
                <a:latin typeface="Arial Narrow" panose="020B0606020202030204" pitchFamily="34" charset="0"/>
              </a:rPr>
              <a:t>Elabora, revisa, orienta y controla la aplicación de normas y reglamentos que fijan la atención de Enefremería a distintos niveles</a:t>
            </a:r>
            <a:endParaRPr lang="en-US" dirty="0">
              <a:solidFill>
                <a:prstClr val="black"/>
              </a:solidFill>
              <a:latin typeface="Arial Narrow" panose="020B0606020202030204" pitchFamily="34" charset="0"/>
            </a:endParaRPr>
          </a:p>
        </p:txBody>
      </p:sp>
      <p:sp>
        <p:nvSpPr>
          <p:cNvPr id="4" name="Rounded Rectangle 3"/>
          <p:cNvSpPr/>
          <p:nvPr/>
        </p:nvSpPr>
        <p:spPr>
          <a:xfrm>
            <a:off x="2452688" y="2691436"/>
            <a:ext cx="3314700" cy="177641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CU" dirty="0" smtClean="0">
                <a:solidFill>
                  <a:prstClr val="black"/>
                </a:solidFill>
                <a:latin typeface="Arial Narrow" panose="020B0606020202030204" pitchFamily="34" charset="0"/>
              </a:rPr>
              <a:t>Nivel provincial</a:t>
            </a:r>
            <a:r>
              <a:rPr lang="es-CU" dirty="0" smtClean="0">
                <a:solidFill>
                  <a:prstClr val="black"/>
                </a:solidFill>
                <a:latin typeface="Arial Narrow" panose="020B0606020202030204" pitchFamily="34" charset="0"/>
              </a:rPr>
              <a:t>: Promueve, orienta, ejecuta y controla a los niveles inferiores la aplicación o cumplimiento de las normas y reglamentos emanados de nivel central</a:t>
            </a:r>
            <a:endParaRPr lang="en-US" dirty="0">
              <a:solidFill>
                <a:prstClr val="black"/>
              </a:solidFill>
              <a:latin typeface="Arial Narrow" panose="020B0606020202030204" pitchFamily="34" charset="0"/>
            </a:endParaRPr>
          </a:p>
        </p:txBody>
      </p:sp>
      <p:sp>
        <p:nvSpPr>
          <p:cNvPr id="5" name="Rounded Rectangle 4"/>
          <p:cNvSpPr/>
          <p:nvPr/>
        </p:nvSpPr>
        <p:spPr>
          <a:xfrm>
            <a:off x="4943474" y="4587535"/>
            <a:ext cx="3314700" cy="177641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CU" dirty="0" smtClean="0">
                <a:solidFill>
                  <a:prstClr val="black"/>
                </a:solidFill>
                <a:latin typeface="Arial Narrow" panose="020B0606020202030204" pitchFamily="34" charset="0"/>
              </a:rPr>
              <a:t>Nivel municipal</a:t>
            </a:r>
            <a:r>
              <a:rPr lang="es-CU" dirty="0" smtClean="0">
                <a:solidFill>
                  <a:prstClr val="black"/>
                </a:solidFill>
                <a:latin typeface="Arial Narrow" panose="020B0606020202030204" pitchFamily="34" charset="0"/>
              </a:rPr>
              <a:t>: Ejecuta y controla las actividades de Enfermería en las unidades preventivas y asistenciales y otros organismos del municipio</a:t>
            </a:r>
            <a:endParaRPr lang="en-US" dirty="0">
              <a:solidFill>
                <a:prstClr val="black"/>
              </a:solidFill>
              <a:latin typeface="Arial Narrow" panose="020B0606020202030204" pitchFamily="34" charset="0"/>
            </a:endParaRPr>
          </a:p>
        </p:txBody>
      </p:sp>
      <p:sp>
        <p:nvSpPr>
          <p:cNvPr id="6" name="Curved Up Arrow 5"/>
          <p:cNvSpPr/>
          <p:nvPr/>
        </p:nvSpPr>
        <p:spPr>
          <a:xfrm rot="14135580">
            <a:off x="5879306" y="3215311"/>
            <a:ext cx="1443038" cy="728663"/>
          </a:xfrm>
          <a:prstGeom prst="curvedUpArrow">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black"/>
              </a:solidFill>
            </a:endParaRPr>
          </a:p>
        </p:txBody>
      </p:sp>
      <p:sp>
        <p:nvSpPr>
          <p:cNvPr id="7" name="Curved Up Arrow 6"/>
          <p:cNvSpPr/>
          <p:nvPr/>
        </p:nvSpPr>
        <p:spPr>
          <a:xfrm rot="14135580">
            <a:off x="3945731" y="1388702"/>
            <a:ext cx="1443038" cy="728663"/>
          </a:xfrm>
          <a:prstGeom prst="curvedUpArrow">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black"/>
              </a:solidFill>
            </a:endParaRPr>
          </a:p>
        </p:txBody>
      </p:sp>
    </p:spTree>
    <p:extLst>
      <p:ext uri="{BB962C8B-B14F-4D97-AF65-F5344CB8AC3E}">
        <p14:creationId xmlns:p14="http://schemas.microsoft.com/office/powerpoint/2010/main" val="30512911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06221" y="610360"/>
            <a:ext cx="6277970" cy="461665"/>
          </a:xfrm>
          <a:prstGeom prst="rect">
            <a:avLst/>
          </a:prstGeom>
          <a:noFill/>
        </p:spPr>
        <p:txBody>
          <a:bodyPr wrap="square" rtlCol="0">
            <a:spAutoFit/>
          </a:bodyPr>
          <a:lstStyle/>
          <a:p>
            <a:r>
              <a:rPr lang="es-CU" sz="2400" dirty="0" smtClean="0">
                <a:solidFill>
                  <a:srgbClr val="002060"/>
                </a:solidFill>
                <a:latin typeface="Arial Rounded MT Bold" panose="020F0704030504030204" pitchFamily="34" charset="0"/>
              </a:rPr>
              <a:t>PREGUNTAS DE COMPROBACIÓN</a:t>
            </a:r>
            <a:endParaRPr lang="en-US" sz="2400" dirty="0">
              <a:solidFill>
                <a:srgbClr val="002060"/>
              </a:solidFill>
              <a:latin typeface="Arial Rounded MT Bold" panose="020F0704030504030204" pitchFamily="34" charset="0"/>
            </a:endParaRPr>
          </a:p>
        </p:txBody>
      </p:sp>
      <p:sp>
        <p:nvSpPr>
          <p:cNvPr id="3" name="Rectangle 2"/>
          <p:cNvSpPr/>
          <p:nvPr/>
        </p:nvSpPr>
        <p:spPr>
          <a:xfrm>
            <a:off x="731497" y="1485072"/>
            <a:ext cx="8031708" cy="2862322"/>
          </a:xfrm>
          <a:prstGeom prst="rect">
            <a:avLst/>
          </a:prstGeom>
        </p:spPr>
        <p:txBody>
          <a:bodyPr wrap="square">
            <a:spAutoFit/>
          </a:bodyPr>
          <a:lstStyle/>
          <a:p>
            <a:pPr algn="just"/>
            <a:r>
              <a:rPr lang="es-ES" sz="2000" dirty="0">
                <a:solidFill>
                  <a:srgbClr val="002060"/>
                </a:solidFill>
                <a:latin typeface="Arial Rounded MT Bold" panose="020F0704030504030204" pitchFamily="34" charset="0"/>
              </a:rPr>
              <a:t>La licenciada en enfermería ICP de 52 años de edad se desempeña como jefe de Enfermería del municipio Sagua la Grande desde hace 5 años. </a:t>
            </a:r>
          </a:p>
          <a:p>
            <a:pPr algn="just"/>
            <a:r>
              <a:rPr lang="es-ES" sz="2000" dirty="0">
                <a:solidFill>
                  <a:srgbClr val="002060"/>
                </a:solidFill>
                <a:latin typeface="Arial Rounded MT Bold" panose="020F0704030504030204" pitchFamily="34" charset="0"/>
              </a:rPr>
              <a:t>a)	Explique qué funciones le corresponde desarrollar como jefa de Enfermería municipal</a:t>
            </a:r>
          </a:p>
          <a:p>
            <a:pPr algn="just"/>
            <a:r>
              <a:rPr lang="es-ES" sz="2000" dirty="0">
                <a:solidFill>
                  <a:srgbClr val="002060"/>
                </a:solidFill>
                <a:latin typeface="Arial Rounded MT Bold" panose="020F0704030504030204" pitchFamily="34" charset="0"/>
              </a:rPr>
              <a:t>b)	Qué unidades están bajo su mando</a:t>
            </a:r>
          </a:p>
          <a:p>
            <a:pPr algn="just"/>
            <a:r>
              <a:rPr lang="es-ES" sz="2000" dirty="0">
                <a:solidFill>
                  <a:srgbClr val="002060"/>
                </a:solidFill>
                <a:latin typeface="Arial Rounded MT Bold" panose="020F0704030504030204" pitchFamily="34" charset="0"/>
              </a:rPr>
              <a:t>c)	Mencione 3 funciones específicas que desarrolla como administrativa del SNS Cubano</a:t>
            </a:r>
          </a:p>
          <a:p>
            <a:pPr algn="just"/>
            <a:endParaRPr lang="en-US" sz="2000" dirty="0">
              <a:solidFill>
                <a:srgbClr val="002060"/>
              </a:solidFill>
              <a:latin typeface="Arial Rounded MT Bold" panose="020F0704030504030204" pitchFamily="34" charset="0"/>
            </a:endParaRPr>
          </a:p>
        </p:txBody>
      </p:sp>
    </p:spTree>
    <p:extLst>
      <p:ext uri="{BB962C8B-B14F-4D97-AF65-F5344CB8AC3E}">
        <p14:creationId xmlns:p14="http://schemas.microsoft.com/office/powerpoint/2010/main" val="28273744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000125" y="2148862"/>
            <a:ext cx="7500938" cy="771493"/>
          </a:xfrm>
          <a:prstGeom prst="rect">
            <a:avLst/>
          </a:prstGeom>
        </p:spPr>
        <p:txBody>
          <a:bodyPr wrap="square">
            <a:spAutoFit/>
          </a:bodyPr>
          <a:lstStyle/>
          <a:p>
            <a:pPr algn="just">
              <a:lnSpc>
                <a:spcPct val="115000"/>
              </a:lnSpc>
              <a:spcAft>
                <a:spcPts val="0"/>
              </a:spcAft>
            </a:pPr>
            <a:r>
              <a:rPr lang="es-ES" sz="2000" dirty="0">
                <a:solidFill>
                  <a:srgbClr val="002060"/>
                </a:solidFill>
                <a:latin typeface="Arial" panose="020B0604020202020204" pitchFamily="34" charset="0"/>
                <a:ea typeface="Times New Roman" panose="02020603050405020304" pitchFamily="18" charset="0"/>
              </a:rPr>
              <a:t>Se orienta la guía de estudio 4 para la próxima actividad que corresponde a un seminario integrador Unidad III</a:t>
            </a:r>
            <a:endParaRPr lang="en-US" sz="2000" u="sng" dirty="0">
              <a:solidFill>
                <a:srgbClr val="002060"/>
              </a:solidFill>
              <a:effectLst/>
              <a:latin typeface="Times New Roman" panose="02020603050405020304" pitchFamily="18" charset="0"/>
              <a:ea typeface="Times New Roman" panose="02020603050405020304" pitchFamily="18" charset="0"/>
            </a:endParaRPr>
          </a:p>
        </p:txBody>
      </p:sp>
      <p:sp>
        <p:nvSpPr>
          <p:cNvPr id="10" name="Rectangle 9"/>
          <p:cNvSpPr/>
          <p:nvPr/>
        </p:nvSpPr>
        <p:spPr>
          <a:xfrm>
            <a:off x="1871127" y="1124775"/>
            <a:ext cx="5416034" cy="461665"/>
          </a:xfrm>
          <a:prstGeom prst="rect">
            <a:avLst/>
          </a:prstGeom>
        </p:spPr>
        <p:txBody>
          <a:bodyPr wrap="none">
            <a:spAutoFit/>
          </a:bodyPr>
          <a:lstStyle/>
          <a:p>
            <a:r>
              <a:rPr lang="es-ES" sz="2400" dirty="0" smtClean="0">
                <a:solidFill>
                  <a:srgbClr val="002060"/>
                </a:solidFill>
                <a:latin typeface="Arial Rounded MT Bold" panose="020F0704030504030204" pitchFamily="34" charset="0"/>
                <a:ea typeface="Times New Roman" panose="02020603050405020304" pitchFamily="18" charset="0"/>
                <a:cs typeface="Arial" panose="020B0604020202020204" pitchFamily="34" charset="0"/>
              </a:rPr>
              <a:t>Motivación de la próxima actividad </a:t>
            </a:r>
            <a:endParaRPr lang="en-US" sz="2400" dirty="0">
              <a:solidFill>
                <a:srgbClr val="002060"/>
              </a:solidFill>
              <a:latin typeface="Arial Rounded MT Bold" panose="020F0704030504030204" pitchFamily="34" charset="0"/>
              <a:cs typeface="Arial" panose="020B0604020202020204" pitchFamily="34" charset="0"/>
            </a:endParaRPr>
          </a:p>
        </p:txBody>
      </p:sp>
      <p:sp>
        <p:nvSpPr>
          <p:cNvPr id="11" name="TextBox 10"/>
          <p:cNvSpPr txBox="1"/>
          <p:nvPr/>
        </p:nvSpPr>
        <p:spPr>
          <a:xfrm>
            <a:off x="4114800" y="5457567"/>
            <a:ext cx="4900612" cy="461665"/>
          </a:xfrm>
          <a:prstGeom prst="rect">
            <a:avLst/>
          </a:prstGeom>
          <a:noFill/>
        </p:spPr>
        <p:txBody>
          <a:bodyPr wrap="square" rtlCol="0">
            <a:spAutoFit/>
          </a:bodyPr>
          <a:lstStyle/>
          <a:p>
            <a:r>
              <a:rPr lang="es-CU" sz="2400" b="1" dirty="0" smtClean="0">
                <a:solidFill>
                  <a:srgbClr val="002060"/>
                </a:solidFill>
                <a:latin typeface="Arial" panose="020B0604020202020204" pitchFamily="34" charset="0"/>
                <a:cs typeface="Arial" panose="020B0604020202020204" pitchFamily="34" charset="0"/>
              </a:rPr>
              <a:t>SEMINARIO INTEGRADOR </a:t>
            </a:r>
            <a:endParaRPr lang="en-US" sz="24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70847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29970" y="989254"/>
            <a:ext cx="3708066" cy="461665"/>
          </a:xfrm>
          <a:prstGeom prst="rect">
            <a:avLst/>
          </a:prstGeom>
        </p:spPr>
        <p:txBody>
          <a:bodyPr wrap="none">
            <a:spAutoFit/>
          </a:bodyPr>
          <a:lstStyle/>
          <a:p>
            <a:pPr marL="171450" indent="-171450"/>
            <a:r>
              <a:rPr lang="es-ES" sz="2400" b="1" dirty="0">
                <a:solidFill>
                  <a:srgbClr val="4472C4">
                    <a:lumMod val="50000"/>
                  </a:srgbClr>
                </a:solidFill>
                <a:latin typeface="Arial Rounded MT Bold" panose="020F0704030504030204" pitchFamily="34" charset="0"/>
                <a:ea typeface="Times New Roman" panose="02020603050405020304" pitchFamily="18" charset="0"/>
                <a:cs typeface="Arial" panose="020B0604020202020204" pitchFamily="34" charset="0"/>
              </a:rPr>
              <a:t>BIBLIOGRAFÍA BÁSICA</a:t>
            </a:r>
            <a:endParaRPr lang="en-US" sz="2400" dirty="0">
              <a:solidFill>
                <a:srgbClr val="4472C4">
                  <a:lumMod val="50000"/>
                </a:srgbClr>
              </a:solidFill>
              <a:latin typeface="Arial Rounded MT Bold" panose="020F0704030504030204" pitchFamily="34" charset="0"/>
              <a:ea typeface="Times New Roman" panose="02020603050405020304" pitchFamily="18" charset="0"/>
              <a:cs typeface="Arial" panose="020B0604020202020204" pitchFamily="34" charset="0"/>
            </a:endParaRPr>
          </a:p>
        </p:txBody>
      </p:sp>
      <p:sp>
        <p:nvSpPr>
          <p:cNvPr id="3" name="Rectangle 1"/>
          <p:cNvSpPr>
            <a:spLocks noChangeArrowheads="1"/>
          </p:cNvSpPr>
          <p:nvPr/>
        </p:nvSpPr>
        <p:spPr bwMode="auto">
          <a:xfrm>
            <a:off x="1037230" y="2572447"/>
            <a:ext cx="7271476" cy="684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algn="just" defTabSz="685800" eaLnBrk="0" fontAlgn="base" hangingPunct="0">
              <a:spcBef>
                <a:spcPct val="0"/>
              </a:spcBef>
              <a:spcAft>
                <a:spcPct val="0"/>
              </a:spcAft>
            </a:pPr>
            <a:endParaRPr lang="en-US" sz="2000" dirty="0">
              <a:solidFill>
                <a:srgbClr val="4472C4">
                  <a:lumMod val="50000"/>
                </a:srgbClr>
              </a:solidFill>
              <a:latin typeface="Arial" panose="020B0604020202020204" pitchFamily="34" charset="0"/>
              <a:cs typeface="Arial" panose="020B0604020202020204" pitchFamily="34" charset="0"/>
            </a:endParaRPr>
          </a:p>
          <a:p>
            <a:pPr algn="just" defTabSz="685800" eaLnBrk="0" fontAlgn="base" hangingPunct="0">
              <a:spcBef>
                <a:spcPct val="0"/>
              </a:spcBef>
              <a:spcAft>
                <a:spcPct val="0"/>
              </a:spcAft>
            </a:pPr>
            <a:endParaRPr lang="en-US" sz="2000" dirty="0">
              <a:solidFill>
                <a:srgbClr val="4472C4">
                  <a:lumMod val="50000"/>
                </a:srgbClr>
              </a:solidFill>
              <a:latin typeface="Arial" panose="020B0604020202020204" pitchFamily="34" charset="0"/>
              <a:cs typeface="Arial" panose="020B0604020202020204" pitchFamily="34" charset="0"/>
            </a:endParaRPr>
          </a:p>
        </p:txBody>
      </p:sp>
      <p:pic>
        <p:nvPicPr>
          <p:cNvPr id="4" name="Picture 35" descr="3D_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6017" y="4825621"/>
            <a:ext cx="1507753" cy="12954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037230" y="1694892"/>
            <a:ext cx="7676540" cy="2858539"/>
          </a:xfrm>
          <a:prstGeom prst="rect">
            <a:avLst/>
          </a:prstGeom>
        </p:spPr>
        <p:txBody>
          <a:bodyPr wrap="square">
            <a:spAutoFit/>
          </a:bodyPr>
          <a:lstStyle/>
          <a:p>
            <a:pPr>
              <a:lnSpc>
                <a:spcPct val="107000"/>
              </a:lnSpc>
              <a:spcAft>
                <a:spcPts val="0"/>
              </a:spcAft>
            </a:pPr>
            <a:r>
              <a:rPr lang="es-ES" sz="2400" dirty="0">
                <a:solidFill>
                  <a:srgbClr val="002060"/>
                </a:solidFill>
                <a:latin typeface="Arial" panose="020B0604020202020204" pitchFamily="34" charset="0"/>
                <a:ea typeface="Calibri" panose="020F0502020204030204" pitchFamily="34" charset="0"/>
                <a:cs typeface="Arial" panose="020B0604020202020204" pitchFamily="34" charset="0"/>
              </a:rPr>
              <a:t>Marcel </a:t>
            </a:r>
            <a:r>
              <a:rPr lang="es-ES" sz="2400" dirty="0" err="1">
                <a:solidFill>
                  <a:srgbClr val="002060"/>
                </a:solidFill>
                <a:latin typeface="Arial" panose="020B0604020202020204" pitchFamily="34" charset="0"/>
                <a:ea typeface="Calibri" panose="020F0502020204030204" pitchFamily="34" charset="0"/>
                <a:cs typeface="Arial" panose="020B0604020202020204" pitchFamily="34" charset="0"/>
              </a:rPr>
              <a:t>Hechavarría</a:t>
            </a:r>
            <a:r>
              <a:rPr lang="es-ES" sz="2400" dirty="0">
                <a:solidFill>
                  <a:srgbClr val="002060"/>
                </a:solidFill>
                <a:latin typeface="Arial" panose="020B0604020202020204" pitchFamily="34" charset="0"/>
                <a:ea typeface="Calibri" panose="020F0502020204030204" pitchFamily="34" charset="0"/>
                <a:cs typeface="Arial" panose="020B0604020202020204" pitchFamily="34" charset="0"/>
              </a:rPr>
              <a:t> N. Cairo Soler C. Administración y Gestión de los Servicios de Enfermería. La Habana: Editorial Ciencias Médicas, 2006: </a:t>
            </a:r>
            <a:r>
              <a:rPr lang="es-ES" sz="2400" dirty="0" smtClean="0">
                <a:solidFill>
                  <a:srgbClr val="002060"/>
                </a:solidFill>
                <a:latin typeface="Arial" panose="020B0604020202020204" pitchFamily="34" charset="0"/>
                <a:ea typeface="Calibri" panose="020F0502020204030204" pitchFamily="34" charset="0"/>
                <a:cs typeface="Arial" panose="020B0604020202020204" pitchFamily="34" charset="0"/>
              </a:rPr>
              <a:t>32-40</a:t>
            </a:r>
            <a:endParaRPr lang="en-US" sz="2400"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s-ES" sz="2400" dirty="0">
                <a:solidFill>
                  <a:srgbClr val="002060"/>
                </a:solidFill>
                <a:latin typeface="Arial" panose="020B0604020202020204" pitchFamily="34" charset="0"/>
                <a:ea typeface="Calibri" panose="020F0502020204030204" pitchFamily="34" charset="0"/>
                <a:cs typeface="Arial" panose="020B0604020202020204" pitchFamily="34" charset="0"/>
              </a:rPr>
              <a:t>Balderas Pedrero María de la L. Administración de los Servicios de Enfermería. 7ma Edición. México: </a:t>
            </a:r>
            <a:r>
              <a:rPr lang="es-ES" sz="2400" dirty="0" err="1">
                <a:solidFill>
                  <a:srgbClr val="002060"/>
                </a:solidFill>
                <a:latin typeface="Arial" panose="020B0604020202020204" pitchFamily="34" charset="0"/>
                <a:ea typeface="Calibri" panose="020F0502020204030204" pitchFamily="34" charset="0"/>
                <a:cs typeface="Arial" panose="020B0604020202020204" pitchFamily="34" charset="0"/>
              </a:rPr>
              <a:t>Mcgraw-HILL</a:t>
            </a:r>
            <a:r>
              <a:rPr lang="es-ES" sz="2400" dirty="0">
                <a:solidFill>
                  <a:srgbClr val="002060"/>
                </a:solidFill>
                <a:latin typeface="Arial" panose="020B0604020202020204" pitchFamily="34" charset="0"/>
                <a:ea typeface="Calibri" panose="020F0502020204030204" pitchFamily="34" charset="0"/>
                <a:cs typeface="Arial" panose="020B0604020202020204" pitchFamily="34" charset="0"/>
              </a:rPr>
              <a:t>/INTERAMERICANA EDITORES, S.A. </a:t>
            </a:r>
            <a:r>
              <a:rPr lang="es-ES" sz="2400" smtClean="0">
                <a:solidFill>
                  <a:srgbClr val="002060"/>
                </a:solidFill>
                <a:latin typeface="Arial" panose="020B0604020202020204" pitchFamily="34" charset="0"/>
                <a:ea typeface="Calibri" panose="020F0502020204030204" pitchFamily="34" charset="0"/>
                <a:cs typeface="Arial" panose="020B0604020202020204" pitchFamily="34" charset="0"/>
              </a:rPr>
              <a:t>2015: 84-92</a:t>
            </a:r>
            <a:endParaRPr lang="en-US" sz="24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08238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2202" y="618287"/>
            <a:ext cx="7792870" cy="3539430"/>
          </a:xfrm>
          <a:prstGeom prst="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wrap="square" rtlCol="0">
            <a:spAutoFit/>
          </a:bodyPr>
          <a:lstStyle/>
          <a:p>
            <a:r>
              <a:rPr lang="es-ES" sz="2800" b="1" dirty="0">
                <a:solidFill>
                  <a:srgbClr val="002060"/>
                </a:solidFill>
                <a:latin typeface="Arial Narrow" panose="020B0606020202030204" pitchFamily="34" charset="0"/>
              </a:rPr>
              <a:t>Unidad # III:</a:t>
            </a:r>
            <a:r>
              <a:rPr lang="es-ES" sz="2800" dirty="0">
                <a:solidFill>
                  <a:srgbClr val="002060"/>
                </a:solidFill>
                <a:latin typeface="Arial Narrow" panose="020B0606020202030204" pitchFamily="34" charset="0"/>
              </a:rPr>
              <a:t> </a:t>
            </a:r>
            <a:r>
              <a:rPr lang="es-ES" sz="2800" b="1" dirty="0">
                <a:solidFill>
                  <a:srgbClr val="002060"/>
                </a:solidFill>
                <a:latin typeface="Arial Narrow" panose="020B0606020202030204" pitchFamily="34" charset="0"/>
              </a:rPr>
              <a:t>Sistema Nacional de Salud</a:t>
            </a:r>
            <a:endParaRPr lang="en-US" sz="2800" dirty="0">
              <a:solidFill>
                <a:srgbClr val="002060"/>
              </a:solidFill>
              <a:latin typeface="Arial Narrow" panose="020B0606020202030204" pitchFamily="34" charset="0"/>
            </a:endParaRPr>
          </a:p>
          <a:p>
            <a:r>
              <a:rPr lang="es-ES" sz="2800" b="1" dirty="0">
                <a:solidFill>
                  <a:srgbClr val="002060"/>
                </a:solidFill>
                <a:latin typeface="Arial Narrow" panose="020B0606020202030204" pitchFamily="34" charset="0"/>
              </a:rPr>
              <a:t>Sumario:</a:t>
            </a:r>
            <a:r>
              <a:rPr lang="es-ES" sz="2800" dirty="0">
                <a:solidFill>
                  <a:srgbClr val="002060"/>
                </a:solidFill>
                <a:latin typeface="Arial Narrow" panose="020B0606020202030204" pitchFamily="34" charset="0"/>
              </a:rPr>
              <a:t> Tema I:</a:t>
            </a:r>
            <a:endParaRPr lang="en-US" sz="2800" dirty="0">
              <a:solidFill>
                <a:srgbClr val="002060"/>
              </a:solidFill>
              <a:latin typeface="Arial Narrow" panose="020B0606020202030204" pitchFamily="34" charset="0"/>
            </a:endParaRPr>
          </a:p>
          <a:p>
            <a:pPr algn="just"/>
            <a:r>
              <a:rPr lang="es-ES" sz="2800" dirty="0">
                <a:solidFill>
                  <a:srgbClr val="002060"/>
                </a:solidFill>
                <a:latin typeface="Arial Narrow" panose="020B0606020202030204" pitchFamily="34" charset="0"/>
              </a:rPr>
              <a:t>1.1.	Sistema Nacional de Salud, conceptualización, evolución histórica del Sistema de salud cubano. Principios, funciones y estructura. Principales Programas de salud. Estructura organizativa de los servicios de Enfermería, Resolución Ministerial R/M </a:t>
            </a:r>
            <a:r>
              <a:rPr lang="es-ES" sz="2800" dirty="0" smtClean="0">
                <a:solidFill>
                  <a:srgbClr val="002060"/>
                </a:solidFill>
                <a:latin typeface="Arial Narrow" panose="020B0606020202030204" pitchFamily="34" charset="0"/>
              </a:rPr>
              <a:t>396 y la </a:t>
            </a:r>
            <a:r>
              <a:rPr lang="es-ES" sz="2800" dirty="0">
                <a:solidFill>
                  <a:srgbClr val="002060"/>
                </a:solidFill>
                <a:latin typeface="Arial Narrow" panose="020B0606020202030204" pitchFamily="34" charset="0"/>
              </a:rPr>
              <a:t>ley 41 del Sistema Nacional de Salud.</a:t>
            </a:r>
            <a:endParaRPr lang="en-US" sz="2800" dirty="0">
              <a:solidFill>
                <a:srgbClr val="002060"/>
              </a:solidFill>
              <a:latin typeface="Arial Narrow" panose="020B0606020202030204" pitchFamily="34" charset="0"/>
            </a:endParaRPr>
          </a:p>
        </p:txBody>
      </p:sp>
      <p:pic>
        <p:nvPicPr>
          <p:cNvPr id="4" name="Imagen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15189" y="4302835"/>
            <a:ext cx="1442018" cy="226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87909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4464" y="1300162"/>
            <a:ext cx="6700837" cy="461665"/>
          </a:xfrm>
          <a:prstGeom prst="rect">
            <a:avLst/>
          </a:prstGeom>
          <a:noFill/>
        </p:spPr>
        <p:txBody>
          <a:bodyPr wrap="square" rtlCol="0">
            <a:spAutoFit/>
          </a:bodyPr>
          <a:lstStyle/>
          <a:p>
            <a:pPr algn="ctr"/>
            <a:r>
              <a:rPr lang="es-CU" sz="2400" b="1" dirty="0" smtClean="0">
                <a:solidFill>
                  <a:srgbClr val="002060"/>
                </a:solidFill>
                <a:latin typeface="Arial" panose="020B0604020202020204" pitchFamily="34" charset="0"/>
                <a:cs typeface="Arial" panose="020B0604020202020204" pitchFamily="34" charset="0"/>
              </a:rPr>
              <a:t>OBJETIVOS DE LA CLASE</a:t>
            </a:r>
            <a:endParaRPr lang="en-US" sz="2400" b="1" dirty="0">
              <a:solidFill>
                <a:srgbClr val="002060"/>
              </a:solidFill>
              <a:latin typeface="Arial" panose="020B0604020202020204" pitchFamily="34" charset="0"/>
              <a:cs typeface="Arial" panose="020B0604020202020204" pitchFamily="34" charset="0"/>
            </a:endParaRPr>
          </a:p>
        </p:txBody>
      </p:sp>
      <p:sp>
        <p:nvSpPr>
          <p:cNvPr id="3" name="TextBox 2"/>
          <p:cNvSpPr txBox="1"/>
          <p:nvPr/>
        </p:nvSpPr>
        <p:spPr>
          <a:xfrm>
            <a:off x="800100" y="2386013"/>
            <a:ext cx="7658100" cy="2862322"/>
          </a:xfrm>
          <a:prstGeom prst="rect">
            <a:avLst/>
          </a:prstGeom>
          <a:noFill/>
        </p:spPr>
        <p:txBody>
          <a:bodyPr wrap="square" rtlCol="0">
            <a:spAutoFit/>
          </a:bodyPr>
          <a:lstStyle/>
          <a:p>
            <a:pPr marL="342900" indent="-342900" algn="just">
              <a:buFont typeface="Arial" panose="020B0604020202020204" pitchFamily="34" charset="0"/>
              <a:buChar char="•"/>
            </a:pPr>
            <a:r>
              <a:rPr lang="es-ES" sz="2000" dirty="0">
                <a:solidFill>
                  <a:srgbClr val="002060"/>
                </a:solidFill>
                <a:latin typeface="Arial" panose="020B0604020202020204" pitchFamily="34" charset="0"/>
                <a:cs typeface="Arial" panose="020B0604020202020204" pitchFamily="34" charset="0"/>
              </a:rPr>
              <a:t>Caracterizar Sistema Nacional de Salud precisando su conceptualización, evolución histórica del Sistema de salud cubano, principios, funciones y estructura así como los principales Programas de salud, la estructura organizativa de los servicios de Enfermería y la Resolución Ministerial R/M 396 </a:t>
            </a:r>
            <a:r>
              <a:rPr lang="es-ES" sz="2000" dirty="0" smtClean="0">
                <a:solidFill>
                  <a:srgbClr val="002060"/>
                </a:solidFill>
                <a:latin typeface="Arial" panose="020B0604020202020204" pitchFamily="34" charset="0"/>
                <a:cs typeface="Arial" panose="020B0604020202020204" pitchFamily="34" charset="0"/>
              </a:rPr>
              <a:t>para </a:t>
            </a:r>
            <a:r>
              <a:rPr lang="es-ES" sz="2000" dirty="0">
                <a:solidFill>
                  <a:srgbClr val="002060"/>
                </a:solidFill>
                <a:latin typeface="Arial" panose="020B0604020202020204" pitchFamily="34" charset="0"/>
                <a:cs typeface="Arial" panose="020B0604020202020204" pitchFamily="34" charset="0"/>
              </a:rPr>
              <a:t>la formación de un técnico de ciclo corto capaz de desarrollar una práctica de alta calidad en la gestión administrativa de los servicios de salud en el área de Enfermería e integrados en equipos multidisciplinarios.</a:t>
            </a:r>
          </a:p>
        </p:txBody>
      </p:sp>
    </p:spTree>
    <p:extLst>
      <p:ext uri="{BB962C8B-B14F-4D97-AF65-F5344CB8AC3E}">
        <p14:creationId xmlns:p14="http://schemas.microsoft.com/office/powerpoint/2010/main" val="1912677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tretch>
            <a:fillRect/>
          </a:stretch>
        </p:blipFill>
        <p:spPr>
          <a:xfrm>
            <a:off x="714375" y="414338"/>
            <a:ext cx="7829550" cy="5072063"/>
          </a:xfrm>
          <a:prstGeom prst="rect">
            <a:avLst/>
          </a:prstGeom>
        </p:spPr>
      </p:pic>
      <p:sp>
        <p:nvSpPr>
          <p:cNvPr id="3" name="TextBox 2"/>
          <p:cNvSpPr txBox="1"/>
          <p:nvPr/>
        </p:nvSpPr>
        <p:spPr>
          <a:xfrm>
            <a:off x="584586" y="5644808"/>
            <a:ext cx="8387965" cy="707886"/>
          </a:xfrm>
          <a:prstGeom prst="rect">
            <a:avLst/>
          </a:prstGeom>
          <a:noFill/>
        </p:spPr>
        <p:txBody>
          <a:bodyPr wrap="square" rtlCol="0">
            <a:spAutoFit/>
          </a:bodyPr>
          <a:lstStyle/>
          <a:p>
            <a:pPr algn="ctr"/>
            <a:r>
              <a:rPr lang="es-ES" sz="4000" dirty="0" smtClean="0">
                <a:solidFill>
                  <a:srgbClr val="002060"/>
                </a:solidFill>
                <a:latin typeface="Brush Script MT" panose="03060802040406070304" pitchFamily="66" charset="0"/>
              </a:rPr>
              <a:t>¿Cómo </a:t>
            </a:r>
            <a:r>
              <a:rPr lang="es-ES" sz="4000" dirty="0">
                <a:solidFill>
                  <a:srgbClr val="002060"/>
                </a:solidFill>
                <a:latin typeface="Brush Script MT" panose="03060802040406070304" pitchFamily="66" charset="0"/>
              </a:rPr>
              <a:t>se encuentra organizado el SNS en Cuba?</a:t>
            </a:r>
            <a:endParaRPr lang="en-US" sz="4000" dirty="0">
              <a:solidFill>
                <a:srgbClr val="002060"/>
              </a:solidFill>
              <a:latin typeface="Brush Script MT" panose="03060802040406070304" pitchFamily="66" charset="0"/>
            </a:endParaRPr>
          </a:p>
        </p:txBody>
      </p:sp>
    </p:spTree>
    <p:extLst>
      <p:ext uri="{BB962C8B-B14F-4D97-AF65-F5344CB8AC3E}">
        <p14:creationId xmlns:p14="http://schemas.microsoft.com/office/powerpoint/2010/main" val="2254974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2396834112"/>
              </p:ext>
            </p:extLst>
          </p:nvPr>
        </p:nvGraphicFramePr>
        <p:xfrm>
          <a:off x="966787" y="1168399"/>
          <a:ext cx="7634288" cy="46323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Oval 3"/>
          <p:cNvSpPr/>
          <p:nvPr/>
        </p:nvSpPr>
        <p:spPr>
          <a:xfrm>
            <a:off x="6645694" y="2116557"/>
            <a:ext cx="481761" cy="481761"/>
          </a:xfrm>
          <a:prstGeom prst="ellipse">
            <a:avLst/>
          </a:pr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5" name="Rectangle 4"/>
          <p:cNvSpPr/>
          <p:nvPr/>
        </p:nvSpPr>
        <p:spPr>
          <a:xfrm>
            <a:off x="3543300" y="5563285"/>
            <a:ext cx="4572000" cy="646331"/>
          </a:xfrm>
          <a:prstGeom prst="rect">
            <a:avLst/>
          </a:prstGeom>
        </p:spPr>
        <p:txBody>
          <a:bodyPr>
            <a:spAutoFit/>
          </a:bodyPr>
          <a:lstStyle/>
          <a:p>
            <a:r>
              <a:rPr lang="en-US" dirty="0"/>
              <a:t/>
            </a:r>
            <a:br>
              <a:rPr lang="en-US" dirty="0"/>
            </a:br>
            <a:endParaRPr lang="en-US" dirty="0"/>
          </a:p>
        </p:txBody>
      </p:sp>
      <p:grpSp>
        <p:nvGrpSpPr>
          <p:cNvPr id="6" name="Group 5"/>
          <p:cNvGrpSpPr/>
          <p:nvPr/>
        </p:nvGrpSpPr>
        <p:grpSpPr>
          <a:xfrm>
            <a:off x="6886574" y="2598318"/>
            <a:ext cx="1556461" cy="697688"/>
            <a:chOff x="4516801" y="1815664"/>
            <a:chExt cx="1556461" cy="697688"/>
          </a:xfrm>
        </p:grpSpPr>
        <p:sp>
          <p:nvSpPr>
            <p:cNvPr id="7" name="Rectangle 6"/>
            <p:cNvSpPr/>
            <p:nvPr/>
          </p:nvSpPr>
          <p:spPr>
            <a:xfrm>
              <a:off x="4516801" y="1815664"/>
              <a:ext cx="1556461" cy="69768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8" name="Rectangle 7"/>
            <p:cNvSpPr/>
            <p:nvPr/>
          </p:nvSpPr>
          <p:spPr>
            <a:xfrm>
              <a:off x="4516801" y="1815664"/>
              <a:ext cx="1556461" cy="69768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78840" tIns="0" rIns="0" bIns="0" numCol="1" spcCol="1270" anchor="t" anchorCtr="0">
              <a:noAutofit/>
            </a:bodyPr>
            <a:lstStyle/>
            <a:p>
              <a:pPr lvl="0" defTabSz="533400">
                <a:lnSpc>
                  <a:spcPct val="90000"/>
                </a:lnSpc>
                <a:spcBef>
                  <a:spcPct val="0"/>
                </a:spcBef>
                <a:spcAft>
                  <a:spcPct val="35000"/>
                </a:spcAft>
              </a:pPr>
              <a:r>
                <a:rPr lang="en-US" sz="1200" b="1" dirty="0" err="1"/>
                <a:t>Período</a:t>
              </a:r>
              <a:r>
                <a:rPr lang="en-US" sz="1200" b="1" dirty="0"/>
                <a:t> </a:t>
              </a:r>
              <a:r>
                <a:rPr lang="en-US" sz="1200" b="1" dirty="0" err="1"/>
                <a:t>revolucionario</a:t>
              </a:r>
              <a:r>
                <a:rPr lang="en-US" sz="1200" b="1" dirty="0"/>
                <a:t> (1959-)</a:t>
              </a:r>
              <a:r>
                <a:rPr lang="en-US" sz="1200" dirty="0"/>
                <a:t> </a:t>
              </a:r>
              <a:br>
                <a:rPr lang="en-US" sz="1200" dirty="0"/>
              </a:br>
              <a:endParaRPr lang="en-US" sz="1200" kern="1200" dirty="0"/>
            </a:p>
          </p:txBody>
        </p:sp>
      </p:grpSp>
      <p:sp>
        <p:nvSpPr>
          <p:cNvPr id="9" name="Rectangle 8"/>
          <p:cNvSpPr/>
          <p:nvPr/>
        </p:nvSpPr>
        <p:spPr>
          <a:xfrm>
            <a:off x="627772" y="382753"/>
            <a:ext cx="7815263" cy="1200329"/>
          </a:xfrm>
          <a:prstGeom prst="rect">
            <a:avLst/>
          </a:prstGeom>
        </p:spPr>
        <p:txBody>
          <a:bodyPr wrap="square">
            <a:spAutoFit/>
          </a:bodyPr>
          <a:lstStyle/>
          <a:p>
            <a:r>
              <a:rPr lang="es-ES" sz="2400" b="1" dirty="0" smtClean="0">
                <a:solidFill>
                  <a:srgbClr val="002060"/>
                </a:solidFill>
                <a:latin typeface="Arial Narrow" panose="020B0606020202030204" pitchFamily="34" charset="0"/>
              </a:rPr>
              <a:t>DESARROLLO DE LA HISTORIA DE LA</a:t>
            </a:r>
            <a:br>
              <a:rPr lang="es-ES" sz="2400" b="1" dirty="0" smtClean="0">
                <a:solidFill>
                  <a:srgbClr val="002060"/>
                </a:solidFill>
                <a:latin typeface="Arial Narrow" panose="020B0606020202030204" pitchFamily="34" charset="0"/>
              </a:rPr>
            </a:br>
            <a:r>
              <a:rPr lang="es-ES" sz="2400" b="1" dirty="0" smtClean="0">
                <a:solidFill>
                  <a:srgbClr val="002060"/>
                </a:solidFill>
                <a:latin typeface="Arial Narrow" panose="020B0606020202030204" pitchFamily="34" charset="0"/>
              </a:rPr>
              <a:t>MEDICINA EN CUBA, DESDE ANTES DE 1492 HASTA 1959 </a:t>
            </a:r>
            <a:br>
              <a:rPr lang="es-ES" sz="2400" b="1" dirty="0" smtClean="0">
                <a:solidFill>
                  <a:srgbClr val="002060"/>
                </a:solidFill>
                <a:latin typeface="Arial Narrow" panose="020B0606020202030204" pitchFamily="34" charset="0"/>
              </a:rPr>
            </a:br>
            <a:endParaRPr lang="en-US" sz="2400" b="1" dirty="0">
              <a:solidFill>
                <a:srgbClr val="002060"/>
              </a:solidFill>
              <a:latin typeface="Arial Narrow" panose="020B0606020202030204" pitchFamily="34" charset="0"/>
            </a:endParaRPr>
          </a:p>
        </p:txBody>
      </p:sp>
    </p:spTree>
    <p:extLst>
      <p:ext uri="{BB962C8B-B14F-4D97-AF65-F5344CB8AC3E}">
        <p14:creationId xmlns:p14="http://schemas.microsoft.com/office/powerpoint/2010/main" val="1783106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800100" y="442914"/>
            <a:ext cx="3743325" cy="238601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s-ES" dirty="0">
                <a:solidFill>
                  <a:srgbClr val="002060"/>
                </a:solidFill>
                <a:latin typeface="Arial Narrow" panose="020B0606020202030204" pitchFamily="34" charset="0"/>
              </a:rPr>
              <a:t>La primera noticia sobre la medicina de los indígenas se le atribuye al </a:t>
            </a:r>
            <a:r>
              <a:rPr lang="es-ES" dirty="0" smtClean="0">
                <a:solidFill>
                  <a:srgbClr val="002060"/>
                </a:solidFill>
                <a:latin typeface="Arial Narrow" panose="020B0606020202030204" pitchFamily="34" charset="0"/>
              </a:rPr>
              <a:t>propio Cristóbal </a:t>
            </a:r>
            <a:r>
              <a:rPr lang="es-ES" dirty="0">
                <a:solidFill>
                  <a:srgbClr val="002060"/>
                </a:solidFill>
                <a:latin typeface="Arial Narrow" panose="020B0606020202030204" pitchFamily="34" charset="0"/>
              </a:rPr>
              <a:t>Colón, cuando escribe en su diario, el lunes 5 de noviembre de 1492: </a:t>
            </a:r>
            <a:r>
              <a:rPr lang="es-ES" dirty="0" smtClean="0">
                <a:solidFill>
                  <a:srgbClr val="002060"/>
                </a:solidFill>
                <a:latin typeface="Arial Narrow" panose="020B0606020202030204" pitchFamily="34" charset="0"/>
              </a:rPr>
              <a:t>“[…] </a:t>
            </a:r>
            <a:r>
              <a:rPr lang="es-ES" dirty="0" err="1" smtClean="0">
                <a:solidFill>
                  <a:srgbClr val="002060"/>
                </a:solidFill>
                <a:latin typeface="Arial Narrow" panose="020B0606020202030204" pitchFamily="34" charset="0"/>
              </a:rPr>
              <a:t>Diz</a:t>
            </a:r>
            <a:r>
              <a:rPr lang="es-ES" dirty="0" smtClean="0">
                <a:solidFill>
                  <a:srgbClr val="002060"/>
                </a:solidFill>
                <a:latin typeface="Arial Narrow" panose="020B0606020202030204" pitchFamily="34" charset="0"/>
              </a:rPr>
              <a:t> </a:t>
            </a:r>
            <a:r>
              <a:rPr lang="es-ES" dirty="0">
                <a:solidFill>
                  <a:srgbClr val="002060"/>
                </a:solidFill>
                <a:latin typeface="Arial Narrow" panose="020B0606020202030204" pitchFamily="34" charset="0"/>
              </a:rPr>
              <a:t>que dijo un indio por señas que el almáciga era buena para cuando dolía </a:t>
            </a:r>
            <a:r>
              <a:rPr lang="es-ES" dirty="0" smtClean="0">
                <a:solidFill>
                  <a:srgbClr val="002060"/>
                </a:solidFill>
                <a:latin typeface="Arial Narrow" panose="020B0606020202030204" pitchFamily="34" charset="0"/>
              </a:rPr>
              <a:t>el estómago </a:t>
            </a:r>
            <a:r>
              <a:rPr lang="es-ES" dirty="0">
                <a:solidFill>
                  <a:srgbClr val="002060"/>
                </a:solidFill>
                <a:latin typeface="Arial Narrow" panose="020B0606020202030204" pitchFamily="34" charset="0"/>
              </a:rPr>
              <a:t>[…]”</a:t>
            </a:r>
            <a:endParaRPr lang="en-US" dirty="0">
              <a:solidFill>
                <a:srgbClr val="002060"/>
              </a:solidFill>
              <a:latin typeface="Arial Narrow" panose="020B0606020202030204" pitchFamily="34" charset="0"/>
            </a:endParaRPr>
          </a:p>
        </p:txBody>
      </p:sp>
      <p:sp>
        <p:nvSpPr>
          <p:cNvPr id="3" name="Rectangle 2"/>
          <p:cNvSpPr/>
          <p:nvPr/>
        </p:nvSpPr>
        <p:spPr>
          <a:xfrm>
            <a:off x="800100" y="73581"/>
            <a:ext cx="3765774" cy="369332"/>
          </a:xfrm>
          <a:prstGeom prst="rect">
            <a:avLst/>
          </a:prstGeom>
        </p:spPr>
        <p:txBody>
          <a:bodyPr wrap="none">
            <a:spAutoFit/>
          </a:bodyPr>
          <a:lstStyle/>
          <a:p>
            <a:r>
              <a:rPr lang="pt-BR" b="1" dirty="0">
                <a:solidFill>
                  <a:srgbClr val="002060"/>
                </a:solidFill>
                <a:latin typeface="Arial Narrow" panose="020B0606020202030204" pitchFamily="34" charset="0"/>
              </a:rPr>
              <a:t>Período precolombino (anterior a 1492) </a:t>
            </a:r>
          </a:p>
        </p:txBody>
      </p:sp>
      <p:sp>
        <p:nvSpPr>
          <p:cNvPr id="4" name="Rectangle 3"/>
          <p:cNvSpPr/>
          <p:nvPr/>
        </p:nvSpPr>
        <p:spPr>
          <a:xfrm>
            <a:off x="5479529" y="73581"/>
            <a:ext cx="2895344" cy="369332"/>
          </a:xfrm>
          <a:prstGeom prst="rect">
            <a:avLst/>
          </a:prstGeom>
        </p:spPr>
        <p:txBody>
          <a:bodyPr wrap="none">
            <a:spAutoFit/>
          </a:bodyPr>
          <a:lstStyle/>
          <a:p>
            <a:pPr lvl="0"/>
            <a:r>
              <a:rPr lang="pt-BR" b="1" dirty="0">
                <a:solidFill>
                  <a:srgbClr val="002060"/>
                </a:solidFill>
                <a:latin typeface="Arial Narrow" panose="020B0606020202030204" pitchFamily="34" charset="0"/>
              </a:rPr>
              <a:t>Período colonial (1492 a 1898)</a:t>
            </a:r>
            <a:endParaRPr lang="en-US" b="1" dirty="0">
              <a:solidFill>
                <a:srgbClr val="002060"/>
              </a:solidFill>
              <a:latin typeface="Arial Narrow" panose="020B0606020202030204" pitchFamily="34" charset="0"/>
            </a:endParaRPr>
          </a:p>
        </p:txBody>
      </p:sp>
      <p:sp>
        <p:nvSpPr>
          <p:cNvPr id="5" name="Rounded Rectangle 4"/>
          <p:cNvSpPr/>
          <p:nvPr/>
        </p:nvSpPr>
        <p:spPr>
          <a:xfrm>
            <a:off x="4800600" y="442913"/>
            <a:ext cx="3998263" cy="285273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es-ES" dirty="0">
                <a:solidFill>
                  <a:srgbClr val="002060"/>
                </a:solidFill>
                <a:latin typeface="Arial Narrow" panose="020B0606020202030204" pitchFamily="34" charset="0"/>
              </a:rPr>
              <a:t>La medicina traída por los médicos de la conquista se sustentaba en la </a:t>
            </a:r>
            <a:r>
              <a:rPr lang="es-ES" dirty="0" smtClean="0">
                <a:solidFill>
                  <a:srgbClr val="002060"/>
                </a:solidFill>
                <a:latin typeface="Arial Narrow" panose="020B0606020202030204" pitchFamily="34" charset="0"/>
              </a:rPr>
              <a:t>filosofía escolástica</a:t>
            </a:r>
            <a:r>
              <a:rPr lang="es-ES" dirty="0">
                <a:solidFill>
                  <a:srgbClr val="002060"/>
                </a:solidFill>
                <a:latin typeface="Arial Narrow" panose="020B0606020202030204" pitchFamily="34" charset="0"/>
              </a:rPr>
              <a:t>, basada en las obras de Hipócrates, Galeno, </a:t>
            </a:r>
            <a:r>
              <a:rPr lang="es-ES" dirty="0" err="1">
                <a:solidFill>
                  <a:srgbClr val="002060"/>
                </a:solidFill>
                <a:latin typeface="Arial Narrow" panose="020B0606020202030204" pitchFamily="34" charset="0"/>
              </a:rPr>
              <a:t>Rhazes</a:t>
            </a:r>
            <a:r>
              <a:rPr lang="es-ES" dirty="0">
                <a:solidFill>
                  <a:srgbClr val="002060"/>
                </a:solidFill>
                <a:latin typeface="Arial Narrow" panose="020B0606020202030204" pitchFamily="34" charset="0"/>
              </a:rPr>
              <a:t>, Avicena, y otros</a:t>
            </a:r>
            <a:r>
              <a:rPr lang="es-ES" dirty="0" smtClean="0">
                <a:solidFill>
                  <a:srgbClr val="002060"/>
                </a:solidFill>
                <a:latin typeface="Arial Narrow" panose="020B0606020202030204" pitchFamily="34" charset="0"/>
              </a:rPr>
              <a:t>. La </a:t>
            </a:r>
            <a:r>
              <a:rPr lang="es-ES" dirty="0">
                <a:solidFill>
                  <a:srgbClr val="002060"/>
                </a:solidFill>
                <a:latin typeface="Arial Narrow" panose="020B0606020202030204" pitchFamily="34" charset="0"/>
              </a:rPr>
              <a:t>mayoría de los médicos procedía fundamentalmente de la Universidad </a:t>
            </a:r>
            <a:r>
              <a:rPr lang="es-ES" dirty="0" smtClean="0">
                <a:solidFill>
                  <a:srgbClr val="002060"/>
                </a:solidFill>
                <a:latin typeface="Arial Narrow" panose="020B0606020202030204" pitchFamily="34" charset="0"/>
              </a:rPr>
              <a:t>de Salamanca</a:t>
            </a:r>
            <a:r>
              <a:rPr lang="es-ES" dirty="0">
                <a:solidFill>
                  <a:srgbClr val="002060"/>
                </a:solidFill>
                <a:latin typeface="Arial Narrow" panose="020B0606020202030204" pitchFamily="34" charset="0"/>
              </a:rPr>
              <a:t>, aunque también venían de las Universidades de Alcalá, Sevilla </a:t>
            </a:r>
            <a:r>
              <a:rPr lang="es-ES" dirty="0" smtClean="0">
                <a:solidFill>
                  <a:srgbClr val="002060"/>
                </a:solidFill>
                <a:latin typeface="Arial Narrow" panose="020B0606020202030204" pitchFamily="34" charset="0"/>
              </a:rPr>
              <a:t>y Barcelona</a:t>
            </a:r>
            <a:r>
              <a:rPr lang="es-ES" dirty="0">
                <a:solidFill>
                  <a:srgbClr val="002060"/>
                </a:solidFill>
                <a:latin typeface="Arial Narrow" panose="020B0606020202030204" pitchFamily="34" charset="0"/>
              </a:rPr>
              <a:t>.</a:t>
            </a:r>
            <a:endParaRPr lang="en-US" dirty="0">
              <a:solidFill>
                <a:srgbClr val="002060"/>
              </a:solidFill>
              <a:latin typeface="Arial Narrow" panose="020B0606020202030204" pitchFamily="34" charset="0"/>
            </a:endParaRPr>
          </a:p>
        </p:txBody>
      </p:sp>
      <p:sp>
        <p:nvSpPr>
          <p:cNvPr id="6" name="Rounded Rectangle 5"/>
          <p:cNvSpPr/>
          <p:nvPr/>
        </p:nvSpPr>
        <p:spPr>
          <a:xfrm>
            <a:off x="822549" y="3295651"/>
            <a:ext cx="3743325" cy="3376611"/>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r>
              <a:rPr lang="es-ES" dirty="0">
                <a:solidFill>
                  <a:srgbClr val="002060"/>
                </a:solidFill>
                <a:latin typeface="Arial Narrow" panose="020B0606020202030204" pitchFamily="34" charset="0"/>
              </a:rPr>
              <a:t>La Isla de Cuba quedó bajo la intervención militar yanqui a partir del 1 de enero </a:t>
            </a:r>
            <a:r>
              <a:rPr lang="es-ES" dirty="0" smtClean="0">
                <a:solidFill>
                  <a:srgbClr val="002060"/>
                </a:solidFill>
                <a:latin typeface="Arial Narrow" panose="020B0606020202030204" pitchFamily="34" charset="0"/>
              </a:rPr>
              <a:t>de 1899</a:t>
            </a:r>
            <a:r>
              <a:rPr lang="es-ES" dirty="0">
                <a:solidFill>
                  <a:srgbClr val="002060"/>
                </a:solidFill>
                <a:latin typeface="Arial Narrow" panose="020B0606020202030204" pitchFamily="34" charset="0"/>
              </a:rPr>
              <a:t>. En este mes, comenzó a desarrollarse una sucesión de acontecimientos en </a:t>
            </a:r>
            <a:r>
              <a:rPr lang="es-ES" dirty="0" smtClean="0">
                <a:solidFill>
                  <a:srgbClr val="002060"/>
                </a:solidFill>
                <a:latin typeface="Arial Narrow" panose="020B0606020202030204" pitchFamily="34" charset="0"/>
              </a:rPr>
              <a:t>la esfera </a:t>
            </a:r>
            <a:r>
              <a:rPr lang="es-ES" dirty="0">
                <a:solidFill>
                  <a:srgbClr val="002060"/>
                </a:solidFill>
                <a:latin typeface="Arial Narrow" panose="020B0606020202030204" pitchFamily="34" charset="0"/>
              </a:rPr>
              <a:t>de la salud pública que fueron también consecuencias de la </a:t>
            </a:r>
            <a:r>
              <a:rPr lang="es-ES" dirty="0" smtClean="0">
                <a:solidFill>
                  <a:srgbClr val="002060"/>
                </a:solidFill>
                <a:latin typeface="Arial Narrow" panose="020B0606020202030204" pitchFamily="34" charset="0"/>
              </a:rPr>
              <a:t>intervención política </a:t>
            </a:r>
            <a:r>
              <a:rPr lang="es-ES" dirty="0">
                <a:solidFill>
                  <a:srgbClr val="002060"/>
                </a:solidFill>
                <a:latin typeface="Arial Narrow" panose="020B0606020202030204" pitchFamily="34" charset="0"/>
              </a:rPr>
              <a:t>y el control sanitario que ejercieron los mandos militares </a:t>
            </a:r>
            <a:r>
              <a:rPr lang="es-ES" dirty="0" smtClean="0">
                <a:solidFill>
                  <a:srgbClr val="002060"/>
                </a:solidFill>
                <a:latin typeface="Arial Narrow" panose="020B0606020202030204" pitchFamily="34" charset="0"/>
              </a:rPr>
              <a:t>estadounidenses establecidos </a:t>
            </a:r>
            <a:r>
              <a:rPr lang="es-ES" dirty="0">
                <a:solidFill>
                  <a:srgbClr val="002060"/>
                </a:solidFill>
                <a:latin typeface="Arial Narrow" panose="020B0606020202030204" pitchFamily="34" charset="0"/>
              </a:rPr>
              <a:t>en el país.</a:t>
            </a:r>
            <a:endParaRPr lang="en-US" dirty="0">
              <a:solidFill>
                <a:srgbClr val="002060"/>
              </a:solidFill>
              <a:latin typeface="Arial Narrow" panose="020B0606020202030204" pitchFamily="34" charset="0"/>
            </a:endParaRPr>
          </a:p>
        </p:txBody>
      </p:sp>
      <p:sp>
        <p:nvSpPr>
          <p:cNvPr id="7" name="Rectangle 6"/>
          <p:cNvSpPr/>
          <p:nvPr/>
        </p:nvSpPr>
        <p:spPr>
          <a:xfrm>
            <a:off x="822549" y="2926319"/>
            <a:ext cx="3765774" cy="369332"/>
          </a:xfrm>
          <a:prstGeom prst="rect">
            <a:avLst/>
          </a:prstGeom>
        </p:spPr>
        <p:txBody>
          <a:bodyPr wrap="none">
            <a:spAutoFit/>
          </a:bodyPr>
          <a:lstStyle/>
          <a:p>
            <a:r>
              <a:rPr lang="pt-BR" b="1" dirty="0">
                <a:solidFill>
                  <a:srgbClr val="002060"/>
                </a:solidFill>
                <a:latin typeface="Arial Narrow" panose="020B0606020202030204" pitchFamily="34" charset="0"/>
              </a:rPr>
              <a:t>Período intervencionista (1899 a 1902)</a:t>
            </a:r>
          </a:p>
        </p:txBody>
      </p:sp>
      <p:sp>
        <p:nvSpPr>
          <p:cNvPr id="8" name="Rectangle 7"/>
          <p:cNvSpPr/>
          <p:nvPr/>
        </p:nvSpPr>
        <p:spPr>
          <a:xfrm>
            <a:off x="4565874" y="3391972"/>
            <a:ext cx="4645824" cy="369332"/>
          </a:xfrm>
          <a:prstGeom prst="rect">
            <a:avLst/>
          </a:prstGeom>
        </p:spPr>
        <p:txBody>
          <a:bodyPr wrap="none">
            <a:spAutoFit/>
          </a:bodyPr>
          <a:lstStyle/>
          <a:p>
            <a:r>
              <a:rPr lang="pt-BR" b="1" dirty="0">
                <a:solidFill>
                  <a:srgbClr val="002060"/>
                </a:solidFill>
                <a:latin typeface="Arial Narrow" panose="020B0606020202030204" pitchFamily="34" charset="0"/>
              </a:rPr>
              <a:t>Período de la república mediatizada (1902 a 1958)</a:t>
            </a:r>
          </a:p>
        </p:txBody>
      </p:sp>
      <p:sp>
        <p:nvSpPr>
          <p:cNvPr id="9" name="Rounded Rectangle 8"/>
          <p:cNvSpPr/>
          <p:nvPr/>
        </p:nvSpPr>
        <p:spPr>
          <a:xfrm>
            <a:off x="4800600" y="3857625"/>
            <a:ext cx="4129088" cy="2814637"/>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es-ES" dirty="0">
                <a:solidFill>
                  <a:srgbClr val="002060"/>
                </a:solidFill>
                <a:latin typeface="Arial Narrow" panose="020B0606020202030204" pitchFamily="34" charset="0"/>
              </a:rPr>
              <a:t>En enero de 1903 se nombró al doctor Carlos J. </a:t>
            </a:r>
            <a:r>
              <a:rPr lang="es-ES" dirty="0" err="1">
                <a:solidFill>
                  <a:srgbClr val="002060"/>
                </a:solidFill>
                <a:latin typeface="Arial Narrow" panose="020B0606020202030204" pitchFamily="34" charset="0"/>
              </a:rPr>
              <a:t>Finlay</a:t>
            </a:r>
            <a:r>
              <a:rPr lang="es-ES" dirty="0">
                <a:solidFill>
                  <a:srgbClr val="002060"/>
                </a:solidFill>
                <a:latin typeface="Arial Narrow" panose="020B0606020202030204" pitchFamily="34" charset="0"/>
              </a:rPr>
              <a:t> </a:t>
            </a:r>
            <a:r>
              <a:rPr lang="es-ES" dirty="0" err="1">
                <a:solidFill>
                  <a:srgbClr val="002060"/>
                </a:solidFill>
                <a:latin typeface="Arial Narrow" panose="020B0606020202030204" pitchFamily="34" charset="0"/>
              </a:rPr>
              <a:t>Barrés</a:t>
            </a:r>
            <a:r>
              <a:rPr lang="es-ES" dirty="0">
                <a:solidFill>
                  <a:srgbClr val="002060"/>
                </a:solidFill>
                <a:latin typeface="Arial Narrow" panose="020B0606020202030204" pitchFamily="34" charset="0"/>
              </a:rPr>
              <a:t> como Jefe Nacional</a:t>
            </a:r>
          </a:p>
          <a:p>
            <a:pPr algn="just"/>
            <a:r>
              <a:rPr lang="es-ES" dirty="0">
                <a:solidFill>
                  <a:srgbClr val="002060"/>
                </a:solidFill>
                <a:latin typeface="Arial Narrow" panose="020B0606020202030204" pitchFamily="34" charset="0"/>
              </a:rPr>
              <a:t>de Sanidad, cargo que desempeñó hasta 1906; por la orden No. 159 que autorizaba</a:t>
            </a:r>
          </a:p>
          <a:p>
            <a:pPr algn="just"/>
            <a:r>
              <a:rPr lang="es-ES" dirty="0">
                <a:solidFill>
                  <a:srgbClr val="002060"/>
                </a:solidFill>
                <a:latin typeface="Arial Narrow" panose="020B0606020202030204" pitchFamily="34" charset="0"/>
              </a:rPr>
              <a:t>la creación de la Junta Superior de </a:t>
            </a:r>
            <a:r>
              <a:rPr lang="es-ES" dirty="0" smtClean="0">
                <a:solidFill>
                  <a:srgbClr val="002060"/>
                </a:solidFill>
                <a:latin typeface="Arial Narrow" panose="020B0606020202030204" pitchFamily="34" charset="0"/>
              </a:rPr>
              <a:t>Sanidad</a:t>
            </a:r>
            <a:r>
              <a:rPr lang="es-ES" dirty="0">
                <a:solidFill>
                  <a:srgbClr val="002060"/>
                </a:solidFill>
                <a:latin typeface="Arial Narrow" panose="020B0606020202030204" pitchFamily="34" charset="0"/>
              </a:rPr>
              <a:t>. A partir de 1925 comienza una etapa de total y absoluta decadencia en la </a:t>
            </a:r>
            <a:r>
              <a:rPr lang="es-ES" dirty="0" smtClean="0">
                <a:solidFill>
                  <a:srgbClr val="002060"/>
                </a:solidFill>
                <a:latin typeface="Arial Narrow" panose="020B0606020202030204" pitchFamily="34" charset="0"/>
              </a:rPr>
              <a:t>salud pública cubana. Aumentó </a:t>
            </a:r>
            <a:r>
              <a:rPr lang="es-ES" dirty="0">
                <a:solidFill>
                  <a:srgbClr val="002060"/>
                </a:solidFill>
                <a:latin typeface="Arial Narrow" panose="020B0606020202030204" pitchFamily="34" charset="0"/>
              </a:rPr>
              <a:t>el número de </a:t>
            </a:r>
            <a:r>
              <a:rPr lang="es-ES" dirty="0" smtClean="0">
                <a:solidFill>
                  <a:srgbClr val="002060"/>
                </a:solidFill>
                <a:latin typeface="Arial Narrow" panose="020B0606020202030204" pitchFamily="34" charset="0"/>
              </a:rPr>
              <a:t>clínicas mutualistas </a:t>
            </a:r>
            <a:r>
              <a:rPr lang="es-ES" dirty="0">
                <a:solidFill>
                  <a:srgbClr val="002060"/>
                </a:solidFill>
                <a:latin typeface="Arial Narrow" panose="020B0606020202030204" pitchFamily="34" charset="0"/>
              </a:rPr>
              <a:t>y de consultorios privados</a:t>
            </a:r>
            <a:endParaRPr lang="en-US" dirty="0">
              <a:solidFill>
                <a:srgbClr val="002060"/>
              </a:solidFill>
              <a:latin typeface="Arial Narrow" panose="020B0606020202030204" pitchFamily="34" charset="0"/>
            </a:endParaRPr>
          </a:p>
        </p:txBody>
      </p:sp>
    </p:spTree>
    <p:extLst>
      <p:ext uri="{BB962C8B-B14F-4D97-AF65-F5344CB8AC3E}">
        <p14:creationId xmlns:p14="http://schemas.microsoft.com/office/powerpoint/2010/main" val="84712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51349" y="254557"/>
            <a:ext cx="3881191" cy="369332"/>
          </a:xfrm>
          <a:prstGeom prst="rect">
            <a:avLst/>
          </a:prstGeom>
        </p:spPr>
        <p:txBody>
          <a:bodyPr wrap="none">
            <a:spAutoFit/>
          </a:bodyPr>
          <a:lstStyle/>
          <a:p>
            <a:r>
              <a:rPr lang="pt-BR" b="1" dirty="0">
                <a:solidFill>
                  <a:srgbClr val="002060"/>
                </a:solidFill>
                <a:latin typeface="Arial Narrow" panose="020B0606020202030204" pitchFamily="34" charset="0"/>
              </a:rPr>
              <a:t>Período revolucionario (</a:t>
            </a:r>
            <a:r>
              <a:rPr lang="pt-BR" b="1" dirty="0" smtClean="0">
                <a:solidFill>
                  <a:srgbClr val="002060"/>
                </a:solidFill>
                <a:latin typeface="Arial Narrow" panose="020B0606020202030204" pitchFamily="34" charset="0"/>
              </a:rPr>
              <a:t>1959-Actualidad)</a:t>
            </a:r>
            <a:endParaRPr lang="pt-BR" b="1" dirty="0">
              <a:solidFill>
                <a:srgbClr val="002060"/>
              </a:solidFill>
              <a:latin typeface="Arial Narrow" panose="020B0606020202030204" pitchFamily="34" charset="0"/>
            </a:endParaRPr>
          </a:p>
        </p:txBody>
      </p:sp>
      <p:sp>
        <p:nvSpPr>
          <p:cNvPr id="3" name="Rectangle 2"/>
          <p:cNvSpPr/>
          <p:nvPr/>
        </p:nvSpPr>
        <p:spPr>
          <a:xfrm>
            <a:off x="585786" y="694306"/>
            <a:ext cx="4572000" cy="646331"/>
          </a:xfrm>
          <a:prstGeom prst="rect">
            <a:avLst/>
          </a:prstGeom>
        </p:spPr>
        <p:txBody>
          <a:bodyPr>
            <a:spAutoFit/>
          </a:bodyPr>
          <a:lstStyle/>
          <a:p>
            <a:r>
              <a:rPr lang="en-US" b="1" dirty="0" err="1">
                <a:solidFill>
                  <a:schemeClr val="accent5">
                    <a:lumMod val="50000"/>
                  </a:schemeClr>
                </a:solidFill>
                <a:latin typeface="Arial Narrow" panose="020B0606020202030204" pitchFamily="34" charset="0"/>
              </a:rPr>
              <a:t>Primera</a:t>
            </a:r>
            <a:r>
              <a:rPr lang="en-US" b="1" dirty="0">
                <a:solidFill>
                  <a:schemeClr val="accent5">
                    <a:lumMod val="50000"/>
                  </a:schemeClr>
                </a:solidFill>
                <a:latin typeface="Arial Narrow" panose="020B0606020202030204" pitchFamily="34" charset="0"/>
              </a:rPr>
              <a:t> </a:t>
            </a:r>
            <a:r>
              <a:rPr lang="en-US" b="1" dirty="0" err="1">
                <a:solidFill>
                  <a:schemeClr val="accent5">
                    <a:lumMod val="50000"/>
                  </a:schemeClr>
                </a:solidFill>
                <a:latin typeface="Arial Narrow" panose="020B0606020202030204" pitchFamily="34" charset="0"/>
              </a:rPr>
              <a:t>etapa</a:t>
            </a:r>
            <a:r>
              <a:rPr lang="en-US" b="1" dirty="0">
                <a:solidFill>
                  <a:schemeClr val="accent5">
                    <a:lumMod val="50000"/>
                  </a:schemeClr>
                </a:solidFill>
                <a:latin typeface="Arial Narrow" panose="020B0606020202030204" pitchFamily="34" charset="0"/>
              </a:rPr>
              <a:t> </a:t>
            </a:r>
            <a:br>
              <a:rPr lang="en-US" b="1" dirty="0">
                <a:solidFill>
                  <a:schemeClr val="accent5">
                    <a:lumMod val="50000"/>
                  </a:schemeClr>
                </a:solidFill>
                <a:latin typeface="Arial Narrow" panose="020B0606020202030204" pitchFamily="34" charset="0"/>
              </a:rPr>
            </a:br>
            <a:endParaRPr lang="en-US" b="1" dirty="0">
              <a:solidFill>
                <a:schemeClr val="accent5">
                  <a:lumMod val="50000"/>
                </a:schemeClr>
              </a:solidFill>
              <a:latin typeface="Arial Narrow" panose="020B0606020202030204" pitchFamily="34" charset="0"/>
            </a:endParaRPr>
          </a:p>
        </p:txBody>
      </p:sp>
      <p:sp>
        <p:nvSpPr>
          <p:cNvPr id="4" name="Rectangle 3"/>
          <p:cNvSpPr/>
          <p:nvPr/>
        </p:nvSpPr>
        <p:spPr>
          <a:xfrm>
            <a:off x="585786" y="1309674"/>
            <a:ext cx="8001001" cy="5078313"/>
          </a:xfrm>
          <a:prstGeom prst="rect">
            <a:avLst/>
          </a:prstGeom>
        </p:spPr>
        <p:txBody>
          <a:bodyPr wrap="square">
            <a:spAutoFit/>
          </a:bodyPr>
          <a:lstStyle/>
          <a:p>
            <a:pPr marL="285750" indent="-285750" algn="just">
              <a:buFont typeface="Wingdings" panose="05000000000000000000" pitchFamily="2" charset="2"/>
              <a:buChar char="q"/>
            </a:pPr>
            <a:r>
              <a:rPr lang="es-ES" dirty="0">
                <a:solidFill>
                  <a:schemeClr val="accent5">
                    <a:lumMod val="50000"/>
                  </a:schemeClr>
                </a:solidFill>
                <a:latin typeface="Arial Narrow" panose="020B0606020202030204" pitchFamily="34" charset="0"/>
              </a:rPr>
              <a:t>En 1959 existían en nuestro país los </a:t>
            </a:r>
            <a:r>
              <a:rPr lang="es-ES" dirty="0" smtClean="0">
                <a:solidFill>
                  <a:schemeClr val="accent5">
                    <a:lumMod val="50000"/>
                  </a:schemeClr>
                </a:solidFill>
                <a:latin typeface="Arial Narrow" panose="020B0606020202030204" pitchFamily="34" charset="0"/>
              </a:rPr>
              <a:t>tres sistemas </a:t>
            </a:r>
            <a:r>
              <a:rPr lang="es-ES" dirty="0">
                <a:solidFill>
                  <a:schemeClr val="accent5">
                    <a:lumMod val="50000"/>
                  </a:schemeClr>
                </a:solidFill>
                <a:latin typeface="Arial Narrow" panose="020B0606020202030204" pitchFamily="34" charset="0"/>
              </a:rPr>
              <a:t>nacionales de </a:t>
            </a:r>
            <a:r>
              <a:rPr lang="es-ES" dirty="0" smtClean="0">
                <a:solidFill>
                  <a:schemeClr val="accent5">
                    <a:lumMod val="50000"/>
                  </a:schemeClr>
                </a:solidFill>
                <a:latin typeface="Arial Narrow" panose="020B0606020202030204" pitchFamily="34" charset="0"/>
              </a:rPr>
              <a:t>salud, de </a:t>
            </a:r>
            <a:r>
              <a:rPr lang="es-ES" dirty="0">
                <a:solidFill>
                  <a:schemeClr val="accent5">
                    <a:lumMod val="50000"/>
                  </a:schemeClr>
                </a:solidFill>
                <a:latin typeface="Arial Narrow" panose="020B0606020202030204" pitchFamily="34" charset="0"/>
              </a:rPr>
              <a:t>ellos el único que pasó inmediatamente al poder revolucionario fue el </a:t>
            </a:r>
            <a:r>
              <a:rPr lang="es-ES" dirty="0" smtClean="0">
                <a:solidFill>
                  <a:schemeClr val="accent5">
                    <a:lumMod val="50000"/>
                  </a:schemeClr>
                </a:solidFill>
                <a:latin typeface="Arial Narrow" panose="020B0606020202030204" pitchFamily="34" charset="0"/>
              </a:rPr>
              <a:t>estatal, el </a:t>
            </a:r>
            <a:r>
              <a:rPr lang="es-ES" dirty="0">
                <a:solidFill>
                  <a:schemeClr val="accent5">
                    <a:lumMod val="50000"/>
                  </a:schemeClr>
                </a:solidFill>
                <a:latin typeface="Arial Narrow" panose="020B0606020202030204" pitchFamily="34" charset="0"/>
              </a:rPr>
              <a:t>cual va a sufrir desde muy temprano importantes transformaciones</a:t>
            </a:r>
            <a:r>
              <a:rPr lang="es-ES" dirty="0" smtClean="0">
                <a:solidFill>
                  <a:schemeClr val="accent5">
                    <a:lumMod val="50000"/>
                  </a:schemeClr>
                </a:solidFill>
                <a:latin typeface="Arial Narrow" panose="020B0606020202030204" pitchFamily="34" charset="0"/>
              </a:rPr>
              <a:t>.</a:t>
            </a:r>
          </a:p>
          <a:p>
            <a:pPr marL="285750" indent="-285750" algn="just">
              <a:buFont typeface="Wingdings" panose="05000000000000000000" pitchFamily="2" charset="2"/>
              <a:buChar char="q"/>
            </a:pPr>
            <a:r>
              <a:rPr lang="es-ES" dirty="0">
                <a:solidFill>
                  <a:schemeClr val="accent5">
                    <a:lumMod val="50000"/>
                  </a:schemeClr>
                </a:solidFill>
                <a:latin typeface="Arial Narrow" panose="020B0606020202030204" pitchFamily="34" charset="0"/>
              </a:rPr>
              <a:t>En julio de 1959 </a:t>
            </a:r>
            <a:r>
              <a:rPr lang="es-ES" dirty="0" smtClean="0">
                <a:solidFill>
                  <a:schemeClr val="accent5">
                    <a:lumMod val="50000"/>
                  </a:schemeClr>
                </a:solidFill>
                <a:latin typeface="Arial Narrow" panose="020B0606020202030204" pitchFamily="34" charset="0"/>
              </a:rPr>
              <a:t>se cambia </a:t>
            </a:r>
            <a:r>
              <a:rPr lang="es-ES" dirty="0">
                <a:solidFill>
                  <a:schemeClr val="accent5">
                    <a:lumMod val="50000"/>
                  </a:schemeClr>
                </a:solidFill>
                <a:latin typeface="Arial Narrow" panose="020B0606020202030204" pitchFamily="34" charset="0"/>
              </a:rPr>
              <a:t>el nombre de la organización por el </a:t>
            </a:r>
            <a:r>
              <a:rPr lang="es-ES" dirty="0" smtClean="0">
                <a:solidFill>
                  <a:schemeClr val="accent5">
                    <a:lumMod val="50000"/>
                  </a:schemeClr>
                </a:solidFill>
                <a:latin typeface="Arial Narrow" panose="020B0606020202030204" pitchFamily="34" charset="0"/>
              </a:rPr>
              <a:t>de Ministerio </a:t>
            </a:r>
            <a:r>
              <a:rPr lang="es-ES" dirty="0">
                <a:solidFill>
                  <a:schemeClr val="accent5">
                    <a:lumMod val="50000"/>
                  </a:schemeClr>
                </a:solidFill>
                <a:latin typeface="Arial Narrow" panose="020B0606020202030204" pitchFamily="34" charset="0"/>
              </a:rPr>
              <a:t>de Salubridad y Asistencia Hospitalaria y en enero de 1960 por el que </a:t>
            </a:r>
            <a:r>
              <a:rPr lang="es-ES" dirty="0" smtClean="0">
                <a:solidFill>
                  <a:schemeClr val="accent5">
                    <a:lumMod val="50000"/>
                  </a:schemeClr>
                </a:solidFill>
                <a:latin typeface="Arial Narrow" panose="020B0606020202030204" pitchFamily="34" charset="0"/>
              </a:rPr>
              <a:t>mantiene hasta </a:t>
            </a:r>
            <a:r>
              <a:rPr lang="es-ES" dirty="0">
                <a:solidFill>
                  <a:schemeClr val="accent5">
                    <a:lumMod val="50000"/>
                  </a:schemeClr>
                </a:solidFill>
                <a:latin typeface="Arial Narrow" panose="020B0606020202030204" pitchFamily="34" charset="0"/>
              </a:rPr>
              <a:t>la actualidad, Ministerio de Salud </a:t>
            </a:r>
            <a:r>
              <a:rPr lang="es-ES" dirty="0" smtClean="0">
                <a:solidFill>
                  <a:schemeClr val="accent5">
                    <a:lumMod val="50000"/>
                  </a:schemeClr>
                </a:solidFill>
                <a:latin typeface="Arial Narrow" panose="020B0606020202030204" pitchFamily="34" charset="0"/>
              </a:rPr>
              <a:t>Pública.</a:t>
            </a:r>
          </a:p>
          <a:p>
            <a:pPr marL="285750" indent="-285750" algn="just">
              <a:buFont typeface="Wingdings" panose="05000000000000000000" pitchFamily="2" charset="2"/>
              <a:buChar char="q"/>
            </a:pPr>
            <a:r>
              <a:rPr lang="es-ES" dirty="0" smtClean="0">
                <a:solidFill>
                  <a:schemeClr val="accent5">
                    <a:lumMod val="50000"/>
                  </a:schemeClr>
                </a:solidFill>
                <a:latin typeface="Arial Narrow" panose="020B0606020202030204" pitchFamily="34" charset="0"/>
              </a:rPr>
              <a:t>Se </a:t>
            </a:r>
            <a:r>
              <a:rPr lang="es-ES" dirty="0">
                <a:solidFill>
                  <a:schemeClr val="accent5">
                    <a:lumMod val="50000"/>
                  </a:schemeClr>
                </a:solidFill>
                <a:latin typeface="Arial Narrow" panose="020B0606020202030204" pitchFamily="34" charset="0"/>
              </a:rPr>
              <a:t>crea el organismo </a:t>
            </a:r>
            <a:r>
              <a:rPr lang="es-ES" dirty="0" smtClean="0">
                <a:solidFill>
                  <a:schemeClr val="accent5">
                    <a:lumMod val="50000"/>
                  </a:schemeClr>
                </a:solidFill>
                <a:latin typeface="Arial Narrow" panose="020B0606020202030204" pitchFamily="34" charset="0"/>
              </a:rPr>
              <a:t>más importante </a:t>
            </a:r>
            <a:r>
              <a:rPr lang="es-ES" dirty="0">
                <a:solidFill>
                  <a:schemeClr val="accent5">
                    <a:lumMod val="50000"/>
                  </a:schemeClr>
                </a:solidFill>
                <a:latin typeface="Arial Narrow" panose="020B0606020202030204" pitchFamily="34" charset="0"/>
              </a:rPr>
              <a:t>de esta primera etapa, el </a:t>
            </a:r>
            <a:r>
              <a:rPr lang="es-ES" dirty="0" smtClean="0">
                <a:solidFill>
                  <a:schemeClr val="accent5">
                    <a:lumMod val="50000"/>
                  </a:schemeClr>
                </a:solidFill>
                <a:latin typeface="Arial Narrow" panose="020B0606020202030204" pitchFamily="34" charset="0"/>
              </a:rPr>
              <a:t>Servicio Médico </a:t>
            </a:r>
            <a:r>
              <a:rPr lang="es-ES" dirty="0">
                <a:solidFill>
                  <a:schemeClr val="accent5">
                    <a:lumMod val="50000"/>
                  </a:schemeClr>
                </a:solidFill>
                <a:latin typeface="Arial Narrow" panose="020B0606020202030204" pitchFamily="34" charset="0"/>
              </a:rPr>
              <a:t>Social </a:t>
            </a:r>
            <a:r>
              <a:rPr lang="es-ES" dirty="0" smtClean="0">
                <a:solidFill>
                  <a:schemeClr val="accent5">
                    <a:lumMod val="50000"/>
                  </a:schemeClr>
                </a:solidFill>
                <a:latin typeface="Arial Narrow" panose="020B0606020202030204" pitchFamily="34" charset="0"/>
              </a:rPr>
              <a:t>Rural.</a:t>
            </a:r>
          </a:p>
          <a:p>
            <a:pPr marL="285750" indent="-285750" algn="just">
              <a:buFont typeface="Wingdings" panose="05000000000000000000" pitchFamily="2" charset="2"/>
              <a:buChar char="q"/>
            </a:pPr>
            <a:r>
              <a:rPr lang="es-ES" dirty="0" smtClean="0">
                <a:solidFill>
                  <a:schemeClr val="accent5">
                    <a:lumMod val="50000"/>
                  </a:schemeClr>
                </a:solidFill>
                <a:latin typeface="Arial Narrow" panose="020B0606020202030204" pitchFamily="34" charset="0"/>
              </a:rPr>
              <a:t>Integración </a:t>
            </a:r>
            <a:r>
              <a:rPr lang="es-ES" dirty="0">
                <a:solidFill>
                  <a:schemeClr val="accent5">
                    <a:lumMod val="50000"/>
                  </a:schemeClr>
                </a:solidFill>
                <a:latin typeface="Arial Narrow" panose="020B0606020202030204" pitchFamily="34" charset="0"/>
              </a:rPr>
              <a:t>del Sistema Nacional de </a:t>
            </a:r>
            <a:r>
              <a:rPr lang="es-ES" dirty="0" smtClean="0">
                <a:solidFill>
                  <a:schemeClr val="accent5">
                    <a:lumMod val="50000"/>
                  </a:schemeClr>
                </a:solidFill>
                <a:latin typeface="Arial Narrow" panose="020B0606020202030204" pitchFamily="34" charset="0"/>
              </a:rPr>
              <a:t>Salud Único </a:t>
            </a:r>
            <a:r>
              <a:rPr lang="es-ES" dirty="0">
                <a:solidFill>
                  <a:schemeClr val="accent5">
                    <a:lumMod val="50000"/>
                  </a:schemeClr>
                </a:solidFill>
                <a:latin typeface="Arial Narrow" panose="020B0606020202030204" pitchFamily="34" charset="0"/>
              </a:rPr>
              <a:t>al promulgarse la Ley No. 959, la cual </a:t>
            </a:r>
            <a:r>
              <a:rPr lang="es-ES" dirty="0" smtClean="0">
                <a:solidFill>
                  <a:schemeClr val="accent5">
                    <a:lumMod val="50000"/>
                  </a:schemeClr>
                </a:solidFill>
                <a:latin typeface="Arial Narrow" panose="020B0606020202030204" pitchFamily="34" charset="0"/>
              </a:rPr>
              <a:t>señala al </a:t>
            </a:r>
            <a:r>
              <a:rPr lang="es-ES" dirty="0">
                <a:solidFill>
                  <a:schemeClr val="accent5">
                    <a:lumMod val="50000"/>
                  </a:schemeClr>
                </a:solidFill>
                <a:latin typeface="Arial Narrow" panose="020B0606020202030204" pitchFamily="34" charset="0"/>
              </a:rPr>
              <a:t>Ministerio de Salud Pública como rector </a:t>
            </a:r>
            <a:r>
              <a:rPr lang="es-ES" dirty="0" smtClean="0">
                <a:solidFill>
                  <a:schemeClr val="accent5">
                    <a:lumMod val="50000"/>
                  </a:schemeClr>
                </a:solidFill>
                <a:latin typeface="Arial Narrow" panose="020B0606020202030204" pitchFamily="34" charset="0"/>
              </a:rPr>
              <a:t>de todas </a:t>
            </a:r>
            <a:r>
              <a:rPr lang="es-ES" dirty="0">
                <a:solidFill>
                  <a:schemeClr val="accent5">
                    <a:lumMod val="50000"/>
                  </a:schemeClr>
                </a:solidFill>
                <a:latin typeface="Arial Narrow" panose="020B0606020202030204" pitchFamily="34" charset="0"/>
              </a:rPr>
              <a:t>las actividades de salud del país, </a:t>
            </a:r>
            <a:r>
              <a:rPr lang="es-ES" dirty="0" smtClean="0">
                <a:solidFill>
                  <a:schemeClr val="accent5">
                    <a:lumMod val="50000"/>
                  </a:schemeClr>
                </a:solidFill>
                <a:latin typeface="Arial Narrow" panose="020B0606020202030204" pitchFamily="34" charset="0"/>
              </a:rPr>
              <a:t>incluyendo las </a:t>
            </a:r>
            <a:r>
              <a:rPr lang="es-ES" dirty="0">
                <a:solidFill>
                  <a:schemeClr val="accent5">
                    <a:lumMod val="50000"/>
                  </a:schemeClr>
                </a:solidFill>
                <a:latin typeface="Arial Narrow" panose="020B0606020202030204" pitchFamily="34" charset="0"/>
              </a:rPr>
              <a:t>de las unidades privadas y </a:t>
            </a:r>
            <a:r>
              <a:rPr lang="es-ES" dirty="0" smtClean="0">
                <a:solidFill>
                  <a:schemeClr val="accent5">
                    <a:lumMod val="50000"/>
                  </a:schemeClr>
                </a:solidFill>
                <a:latin typeface="Arial Narrow" panose="020B0606020202030204" pitchFamily="34" charset="0"/>
              </a:rPr>
              <a:t>mutualistas.</a:t>
            </a:r>
          </a:p>
          <a:p>
            <a:pPr marL="285750" indent="-285750" algn="just">
              <a:buFont typeface="Wingdings" panose="05000000000000000000" pitchFamily="2" charset="2"/>
              <a:buChar char="q"/>
            </a:pPr>
            <a:r>
              <a:rPr lang="es-ES" dirty="0">
                <a:solidFill>
                  <a:schemeClr val="accent5">
                    <a:lumMod val="50000"/>
                  </a:schemeClr>
                </a:solidFill>
                <a:latin typeface="Arial Narrow" panose="020B0606020202030204" pitchFamily="34" charset="0"/>
              </a:rPr>
              <a:t>Por decreto ministerial en diciembre </a:t>
            </a:r>
            <a:r>
              <a:rPr lang="es-ES" dirty="0" smtClean="0">
                <a:solidFill>
                  <a:schemeClr val="accent5">
                    <a:lumMod val="50000"/>
                  </a:schemeClr>
                </a:solidFill>
                <a:latin typeface="Arial Narrow" panose="020B0606020202030204" pitchFamily="34" charset="0"/>
              </a:rPr>
              <a:t>de 1962 </a:t>
            </a:r>
            <a:r>
              <a:rPr lang="es-ES" dirty="0">
                <a:solidFill>
                  <a:schemeClr val="accent5">
                    <a:lumMod val="50000"/>
                  </a:schemeClr>
                </a:solidFill>
                <a:latin typeface="Arial Narrow" panose="020B0606020202030204" pitchFamily="34" charset="0"/>
              </a:rPr>
              <a:t>quedan integradas las unidades </a:t>
            </a:r>
            <a:r>
              <a:rPr lang="es-ES" dirty="0" smtClean="0">
                <a:solidFill>
                  <a:schemeClr val="accent5">
                    <a:lumMod val="50000"/>
                  </a:schemeClr>
                </a:solidFill>
                <a:latin typeface="Arial Narrow" panose="020B0606020202030204" pitchFamily="34" charset="0"/>
              </a:rPr>
              <a:t>privadas y </a:t>
            </a:r>
            <a:r>
              <a:rPr lang="es-ES" dirty="0">
                <a:solidFill>
                  <a:schemeClr val="accent5">
                    <a:lumMod val="50000"/>
                  </a:schemeClr>
                </a:solidFill>
                <a:latin typeface="Arial Narrow" panose="020B0606020202030204" pitchFamily="34" charset="0"/>
              </a:rPr>
              <a:t>mutualistas en la Empresa Mutualista</a:t>
            </a:r>
            <a:r>
              <a:rPr lang="es-ES" dirty="0" smtClean="0">
                <a:solidFill>
                  <a:schemeClr val="accent5">
                    <a:lumMod val="50000"/>
                  </a:schemeClr>
                </a:solidFill>
                <a:latin typeface="Arial Narrow" panose="020B0606020202030204" pitchFamily="34" charset="0"/>
              </a:rPr>
              <a:t>, organización </a:t>
            </a:r>
            <a:r>
              <a:rPr lang="es-ES" dirty="0">
                <a:solidFill>
                  <a:schemeClr val="accent5">
                    <a:lumMod val="50000"/>
                  </a:schemeClr>
                </a:solidFill>
                <a:latin typeface="Arial Narrow" panose="020B0606020202030204" pitchFamily="34" charset="0"/>
              </a:rPr>
              <a:t>dependiente del Ministerio </a:t>
            </a:r>
            <a:r>
              <a:rPr lang="es-ES" dirty="0" smtClean="0">
                <a:solidFill>
                  <a:schemeClr val="accent5">
                    <a:lumMod val="50000"/>
                  </a:schemeClr>
                </a:solidFill>
                <a:latin typeface="Arial Narrow" panose="020B0606020202030204" pitchFamily="34" charset="0"/>
              </a:rPr>
              <a:t>de Salud Pública.</a:t>
            </a:r>
          </a:p>
          <a:p>
            <a:pPr marL="285750" indent="-285750" algn="just">
              <a:buFont typeface="Wingdings" panose="05000000000000000000" pitchFamily="2" charset="2"/>
              <a:buChar char="q"/>
            </a:pPr>
            <a:r>
              <a:rPr lang="es-ES" dirty="0" smtClean="0">
                <a:solidFill>
                  <a:schemeClr val="accent5">
                    <a:lumMod val="50000"/>
                  </a:schemeClr>
                </a:solidFill>
                <a:latin typeface="Arial Narrow" panose="020B0606020202030204" pitchFamily="34" charset="0"/>
              </a:rPr>
              <a:t>Las </a:t>
            </a:r>
            <a:r>
              <a:rPr lang="es-ES" dirty="0">
                <a:solidFill>
                  <a:schemeClr val="accent5">
                    <a:lumMod val="50000"/>
                  </a:schemeClr>
                </a:solidFill>
                <a:latin typeface="Arial Narrow" panose="020B0606020202030204" pitchFamily="34" charset="0"/>
              </a:rPr>
              <a:t>unidades de </a:t>
            </a:r>
            <a:r>
              <a:rPr lang="es-ES" dirty="0" smtClean="0">
                <a:solidFill>
                  <a:schemeClr val="accent5">
                    <a:lumMod val="50000"/>
                  </a:schemeClr>
                </a:solidFill>
                <a:latin typeface="Arial Narrow" panose="020B0606020202030204" pitchFamily="34" charset="0"/>
              </a:rPr>
              <a:t>la Empresa </a:t>
            </a:r>
            <a:r>
              <a:rPr lang="es-ES" dirty="0">
                <a:solidFill>
                  <a:schemeClr val="accent5">
                    <a:lumMod val="50000"/>
                  </a:schemeClr>
                </a:solidFill>
                <a:latin typeface="Arial Narrow" panose="020B0606020202030204" pitchFamily="34" charset="0"/>
              </a:rPr>
              <a:t>Mutualista se convirtieran en </a:t>
            </a:r>
            <a:r>
              <a:rPr lang="es-ES" dirty="0" smtClean="0">
                <a:solidFill>
                  <a:schemeClr val="accent5">
                    <a:lumMod val="50000"/>
                  </a:schemeClr>
                </a:solidFill>
                <a:latin typeface="Arial Narrow" panose="020B0606020202030204" pitchFamily="34" charset="0"/>
              </a:rPr>
              <a:t>hospitales u </a:t>
            </a:r>
            <a:r>
              <a:rPr lang="es-ES" dirty="0">
                <a:solidFill>
                  <a:schemeClr val="accent5">
                    <a:lumMod val="50000"/>
                  </a:schemeClr>
                </a:solidFill>
                <a:latin typeface="Arial Narrow" panose="020B0606020202030204" pitchFamily="34" charset="0"/>
              </a:rPr>
              <a:t>otros tipos de instituciones estatales, según </a:t>
            </a:r>
            <a:r>
              <a:rPr lang="es-ES" dirty="0" smtClean="0">
                <a:solidFill>
                  <a:schemeClr val="accent5">
                    <a:lumMod val="50000"/>
                  </a:schemeClr>
                </a:solidFill>
                <a:latin typeface="Arial Narrow" panose="020B0606020202030204" pitchFamily="34" charset="0"/>
              </a:rPr>
              <a:t>sus condiciones </a:t>
            </a:r>
            <a:r>
              <a:rPr lang="es-ES" dirty="0">
                <a:solidFill>
                  <a:schemeClr val="accent5">
                    <a:lumMod val="50000"/>
                  </a:schemeClr>
                </a:solidFill>
                <a:latin typeface="Arial Narrow" panose="020B0606020202030204" pitchFamily="34" charset="0"/>
              </a:rPr>
              <a:t>o las necesidades del </a:t>
            </a:r>
            <a:r>
              <a:rPr lang="es-ES" dirty="0" smtClean="0">
                <a:solidFill>
                  <a:schemeClr val="accent5">
                    <a:lumMod val="50000"/>
                  </a:schemeClr>
                </a:solidFill>
                <a:latin typeface="Arial Narrow" panose="020B0606020202030204" pitchFamily="34" charset="0"/>
              </a:rPr>
              <a:t>momento.</a:t>
            </a:r>
          </a:p>
          <a:p>
            <a:pPr algn="just"/>
            <a:r>
              <a:rPr lang="es-ES" dirty="0" smtClean="0">
                <a:solidFill>
                  <a:schemeClr val="accent5">
                    <a:lumMod val="50000"/>
                  </a:schemeClr>
                </a:solidFill>
                <a:latin typeface="Arial Narrow" panose="020B0606020202030204" pitchFamily="34" charset="0"/>
              </a:rPr>
              <a:t> </a:t>
            </a:r>
            <a:r>
              <a:rPr lang="es-ES" dirty="0">
                <a:solidFill>
                  <a:schemeClr val="accent5">
                    <a:lumMod val="50000"/>
                  </a:schemeClr>
                </a:solidFill>
                <a:latin typeface="Arial Narrow" panose="020B0606020202030204" pitchFamily="34" charset="0"/>
              </a:rPr>
              <a:t/>
            </a:r>
            <a:br>
              <a:rPr lang="es-ES" dirty="0">
                <a:solidFill>
                  <a:schemeClr val="accent5">
                    <a:lumMod val="50000"/>
                  </a:schemeClr>
                </a:solidFill>
                <a:latin typeface="Arial Narrow" panose="020B0606020202030204" pitchFamily="34" charset="0"/>
              </a:rPr>
            </a:br>
            <a:endParaRPr lang="en-US" dirty="0">
              <a:solidFill>
                <a:schemeClr val="accent5">
                  <a:lumMod val="50000"/>
                </a:schemeClr>
              </a:solidFill>
              <a:latin typeface="Arial Narrow" panose="020B0606020202030204" pitchFamily="34" charset="0"/>
            </a:endParaRPr>
          </a:p>
        </p:txBody>
      </p:sp>
    </p:spTree>
    <p:extLst>
      <p:ext uri="{BB962C8B-B14F-4D97-AF65-F5344CB8AC3E}">
        <p14:creationId xmlns:p14="http://schemas.microsoft.com/office/powerpoint/2010/main" val="3883688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51349" y="254557"/>
            <a:ext cx="3881191" cy="369332"/>
          </a:xfrm>
          <a:prstGeom prst="rect">
            <a:avLst/>
          </a:prstGeom>
        </p:spPr>
        <p:txBody>
          <a:bodyPr wrap="none">
            <a:spAutoFit/>
          </a:bodyPr>
          <a:lstStyle/>
          <a:p>
            <a:r>
              <a:rPr lang="pt-BR" b="1" dirty="0">
                <a:solidFill>
                  <a:srgbClr val="002060"/>
                </a:solidFill>
                <a:latin typeface="Arial Narrow" panose="020B0606020202030204" pitchFamily="34" charset="0"/>
              </a:rPr>
              <a:t>Período revolucionario (</a:t>
            </a:r>
            <a:r>
              <a:rPr lang="pt-BR" b="1" dirty="0" smtClean="0">
                <a:solidFill>
                  <a:srgbClr val="002060"/>
                </a:solidFill>
                <a:latin typeface="Arial Narrow" panose="020B0606020202030204" pitchFamily="34" charset="0"/>
              </a:rPr>
              <a:t>1959-Actualidad)</a:t>
            </a:r>
            <a:endParaRPr lang="pt-BR" b="1" dirty="0">
              <a:solidFill>
                <a:srgbClr val="002060"/>
              </a:solidFill>
              <a:latin typeface="Arial Narrow" panose="020B0606020202030204" pitchFamily="34" charset="0"/>
            </a:endParaRPr>
          </a:p>
        </p:txBody>
      </p:sp>
      <p:sp>
        <p:nvSpPr>
          <p:cNvPr id="3" name="Rectangle 2"/>
          <p:cNvSpPr/>
          <p:nvPr/>
        </p:nvSpPr>
        <p:spPr>
          <a:xfrm>
            <a:off x="585786" y="623889"/>
            <a:ext cx="4572000" cy="646331"/>
          </a:xfrm>
          <a:prstGeom prst="rect">
            <a:avLst/>
          </a:prstGeom>
        </p:spPr>
        <p:txBody>
          <a:bodyPr>
            <a:spAutoFit/>
          </a:bodyPr>
          <a:lstStyle/>
          <a:p>
            <a:r>
              <a:rPr lang="en-US" b="1" dirty="0" err="1" smtClean="0">
                <a:solidFill>
                  <a:srgbClr val="4472C4">
                    <a:lumMod val="50000"/>
                  </a:srgbClr>
                </a:solidFill>
                <a:latin typeface="Arial Narrow" panose="020B0606020202030204" pitchFamily="34" charset="0"/>
              </a:rPr>
              <a:t>Segunda</a:t>
            </a:r>
            <a:r>
              <a:rPr lang="en-US" b="1" dirty="0" smtClean="0">
                <a:solidFill>
                  <a:srgbClr val="4472C4">
                    <a:lumMod val="50000"/>
                  </a:srgbClr>
                </a:solidFill>
                <a:latin typeface="Arial Narrow" panose="020B0606020202030204" pitchFamily="34" charset="0"/>
              </a:rPr>
              <a:t> </a:t>
            </a:r>
            <a:r>
              <a:rPr lang="en-US" b="1" dirty="0" err="1" smtClean="0">
                <a:solidFill>
                  <a:srgbClr val="4472C4">
                    <a:lumMod val="50000"/>
                  </a:srgbClr>
                </a:solidFill>
                <a:latin typeface="Arial Narrow" panose="020B0606020202030204" pitchFamily="34" charset="0"/>
              </a:rPr>
              <a:t>etapa</a:t>
            </a:r>
            <a:r>
              <a:rPr lang="en-US" b="1" dirty="0" smtClean="0">
                <a:solidFill>
                  <a:srgbClr val="4472C4">
                    <a:lumMod val="50000"/>
                  </a:srgbClr>
                </a:solidFill>
                <a:latin typeface="Arial Narrow" panose="020B0606020202030204" pitchFamily="34" charset="0"/>
              </a:rPr>
              <a:t> </a:t>
            </a:r>
            <a:r>
              <a:rPr lang="en-US" b="1" dirty="0">
                <a:solidFill>
                  <a:srgbClr val="4472C4">
                    <a:lumMod val="50000"/>
                  </a:srgbClr>
                </a:solidFill>
                <a:latin typeface="Arial Narrow" panose="020B0606020202030204" pitchFamily="34" charset="0"/>
              </a:rPr>
              <a:t/>
            </a:r>
            <a:br>
              <a:rPr lang="en-US" b="1" dirty="0">
                <a:solidFill>
                  <a:srgbClr val="4472C4">
                    <a:lumMod val="50000"/>
                  </a:srgbClr>
                </a:solidFill>
                <a:latin typeface="Arial Narrow" panose="020B0606020202030204" pitchFamily="34" charset="0"/>
              </a:rPr>
            </a:br>
            <a:endParaRPr lang="en-US" b="1" dirty="0">
              <a:solidFill>
                <a:srgbClr val="4472C4">
                  <a:lumMod val="50000"/>
                </a:srgbClr>
              </a:solidFill>
              <a:latin typeface="Arial Narrow" panose="020B0606020202030204" pitchFamily="34" charset="0"/>
            </a:endParaRPr>
          </a:p>
        </p:txBody>
      </p:sp>
      <p:sp>
        <p:nvSpPr>
          <p:cNvPr id="4" name="Rectangle 3"/>
          <p:cNvSpPr/>
          <p:nvPr/>
        </p:nvSpPr>
        <p:spPr>
          <a:xfrm>
            <a:off x="585786" y="1096729"/>
            <a:ext cx="8001001" cy="5909310"/>
          </a:xfrm>
          <a:prstGeom prst="rect">
            <a:avLst/>
          </a:prstGeom>
        </p:spPr>
        <p:txBody>
          <a:bodyPr wrap="square">
            <a:spAutoFit/>
          </a:bodyPr>
          <a:lstStyle/>
          <a:p>
            <a:pPr marL="285750" indent="-285750" algn="just">
              <a:buFont typeface="Wingdings" panose="05000000000000000000" pitchFamily="2" charset="2"/>
              <a:buChar char="q"/>
            </a:pPr>
            <a:r>
              <a:rPr lang="es-ES" dirty="0" smtClean="0">
                <a:solidFill>
                  <a:srgbClr val="4472C4">
                    <a:lumMod val="50000"/>
                  </a:srgbClr>
                </a:solidFill>
                <a:latin typeface="Arial Narrow" panose="020B0606020202030204" pitchFamily="34" charset="0"/>
              </a:rPr>
              <a:t>Primer </a:t>
            </a:r>
            <a:r>
              <a:rPr lang="es-ES" dirty="0">
                <a:solidFill>
                  <a:srgbClr val="4472C4">
                    <a:lumMod val="50000"/>
                  </a:srgbClr>
                </a:solidFill>
                <a:latin typeface="Arial Narrow" panose="020B0606020202030204" pitchFamily="34" charset="0"/>
              </a:rPr>
              <a:t>intento </a:t>
            </a:r>
            <a:r>
              <a:rPr lang="es-ES" dirty="0" smtClean="0">
                <a:solidFill>
                  <a:srgbClr val="4472C4">
                    <a:lumMod val="50000"/>
                  </a:srgbClr>
                </a:solidFill>
                <a:latin typeface="Arial Narrow" panose="020B0606020202030204" pitchFamily="34" charset="0"/>
              </a:rPr>
              <a:t>de planificación </a:t>
            </a:r>
            <a:r>
              <a:rPr lang="es-ES" dirty="0">
                <a:solidFill>
                  <a:srgbClr val="4472C4">
                    <a:lumMod val="50000"/>
                  </a:srgbClr>
                </a:solidFill>
                <a:latin typeface="Arial Narrow" panose="020B0606020202030204" pitchFamily="34" charset="0"/>
              </a:rPr>
              <a:t>a largo plazo en la esfera de la salud</a:t>
            </a:r>
            <a:r>
              <a:rPr lang="es-ES" dirty="0" smtClean="0">
                <a:solidFill>
                  <a:srgbClr val="4472C4">
                    <a:lumMod val="50000"/>
                  </a:srgbClr>
                </a:solidFill>
                <a:latin typeface="Arial Narrow" panose="020B0606020202030204" pitchFamily="34" charset="0"/>
              </a:rPr>
              <a:t>, lo </a:t>
            </a:r>
            <a:r>
              <a:rPr lang="es-ES" dirty="0">
                <a:solidFill>
                  <a:srgbClr val="4472C4">
                    <a:lumMod val="50000"/>
                  </a:srgbClr>
                </a:solidFill>
                <a:latin typeface="Arial Narrow" panose="020B0606020202030204" pitchFamily="34" charset="0"/>
              </a:rPr>
              <a:t>que se produjo a finales de 1969, con </a:t>
            </a:r>
            <a:r>
              <a:rPr lang="es-ES" dirty="0" smtClean="0">
                <a:solidFill>
                  <a:srgbClr val="4472C4">
                    <a:lumMod val="50000"/>
                  </a:srgbClr>
                </a:solidFill>
                <a:latin typeface="Arial Narrow" panose="020B0606020202030204" pitchFamily="34" charset="0"/>
              </a:rPr>
              <a:t>la elaboración </a:t>
            </a:r>
            <a:r>
              <a:rPr lang="es-ES" dirty="0">
                <a:solidFill>
                  <a:srgbClr val="4472C4">
                    <a:lumMod val="50000"/>
                  </a:srgbClr>
                </a:solidFill>
                <a:latin typeface="Arial Narrow" panose="020B0606020202030204" pitchFamily="34" charset="0"/>
              </a:rPr>
              <a:t>del Plan de Salud 1970-1980, </a:t>
            </a:r>
            <a:r>
              <a:rPr lang="es-ES" dirty="0" smtClean="0">
                <a:solidFill>
                  <a:srgbClr val="4472C4">
                    <a:lumMod val="50000"/>
                  </a:srgbClr>
                </a:solidFill>
                <a:latin typeface="Arial Narrow" panose="020B0606020202030204" pitchFamily="34" charset="0"/>
              </a:rPr>
              <a:t>que abarcaba </a:t>
            </a:r>
            <a:r>
              <a:rPr lang="es-ES" dirty="0">
                <a:solidFill>
                  <a:srgbClr val="4472C4">
                    <a:lumMod val="50000"/>
                  </a:srgbClr>
                </a:solidFill>
                <a:latin typeface="Arial Narrow" panose="020B0606020202030204" pitchFamily="34" charset="0"/>
              </a:rPr>
              <a:t>diez </a:t>
            </a:r>
            <a:r>
              <a:rPr lang="es-ES" dirty="0" smtClean="0">
                <a:solidFill>
                  <a:srgbClr val="4472C4">
                    <a:lumMod val="50000"/>
                  </a:srgbClr>
                </a:solidFill>
                <a:latin typeface="Arial Narrow" panose="020B0606020202030204" pitchFamily="34" charset="0"/>
              </a:rPr>
              <a:t>años</a:t>
            </a:r>
          </a:p>
          <a:p>
            <a:pPr marL="285750" indent="-285750" algn="just">
              <a:buFont typeface="Wingdings" panose="05000000000000000000" pitchFamily="2" charset="2"/>
              <a:buChar char="q"/>
            </a:pPr>
            <a:r>
              <a:rPr lang="es-ES" dirty="0" smtClean="0">
                <a:solidFill>
                  <a:srgbClr val="4472C4">
                    <a:lumMod val="50000"/>
                  </a:srgbClr>
                </a:solidFill>
                <a:latin typeface="Arial Narrow" panose="020B0606020202030204" pitchFamily="34" charset="0"/>
              </a:rPr>
              <a:t>En </a:t>
            </a:r>
            <a:r>
              <a:rPr lang="es-ES" dirty="0">
                <a:solidFill>
                  <a:srgbClr val="4472C4">
                    <a:lumMod val="50000"/>
                  </a:srgbClr>
                </a:solidFill>
                <a:latin typeface="Arial Narrow" panose="020B0606020202030204" pitchFamily="34" charset="0"/>
              </a:rPr>
              <a:t>julio de 1959 </a:t>
            </a:r>
            <a:r>
              <a:rPr lang="es-ES" dirty="0" smtClean="0">
                <a:solidFill>
                  <a:srgbClr val="4472C4">
                    <a:lumMod val="50000"/>
                  </a:srgbClr>
                </a:solidFill>
                <a:latin typeface="Arial Narrow" panose="020B0606020202030204" pitchFamily="34" charset="0"/>
              </a:rPr>
              <a:t>se cambia </a:t>
            </a:r>
            <a:r>
              <a:rPr lang="es-ES" dirty="0">
                <a:solidFill>
                  <a:srgbClr val="4472C4">
                    <a:lumMod val="50000"/>
                  </a:srgbClr>
                </a:solidFill>
                <a:latin typeface="Arial Narrow" panose="020B0606020202030204" pitchFamily="34" charset="0"/>
              </a:rPr>
              <a:t>el nombre de la organización por el </a:t>
            </a:r>
            <a:r>
              <a:rPr lang="es-ES" dirty="0" smtClean="0">
                <a:solidFill>
                  <a:srgbClr val="4472C4">
                    <a:lumMod val="50000"/>
                  </a:srgbClr>
                </a:solidFill>
                <a:latin typeface="Arial Narrow" panose="020B0606020202030204" pitchFamily="34" charset="0"/>
              </a:rPr>
              <a:t>de Ministerio </a:t>
            </a:r>
            <a:r>
              <a:rPr lang="es-ES" dirty="0">
                <a:solidFill>
                  <a:srgbClr val="4472C4">
                    <a:lumMod val="50000"/>
                  </a:srgbClr>
                </a:solidFill>
                <a:latin typeface="Arial Narrow" panose="020B0606020202030204" pitchFamily="34" charset="0"/>
              </a:rPr>
              <a:t>de Salubridad y Asistencia Hospitalaria y en enero de 1960 por el que </a:t>
            </a:r>
            <a:r>
              <a:rPr lang="es-ES" dirty="0" smtClean="0">
                <a:solidFill>
                  <a:srgbClr val="4472C4">
                    <a:lumMod val="50000"/>
                  </a:srgbClr>
                </a:solidFill>
                <a:latin typeface="Arial Narrow" panose="020B0606020202030204" pitchFamily="34" charset="0"/>
              </a:rPr>
              <a:t>mantiene hasta </a:t>
            </a:r>
            <a:r>
              <a:rPr lang="es-ES" dirty="0">
                <a:solidFill>
                  <a:srgbClr val="4472C4">
                    <a:lumMod val="50000"/>
                  </a:srgbClr>
                </a:solidFill>
                <a:latin typeface="Arial Narrow" panose="020B0606020202030204" pitchFamily="34" charset="0"/>
              </a:rPr>
              <a:t>la actualidad, Ministerio de Salud </a:t>
            </a:r>
            <a:r>
              <a:rPr lang="es-ES" dirty="0" smtClean="0">
                <a:solidFill>
                  <a:srgbClr val="4472C4">
                    <a:lumMod val="50000"/>
                  </a:srgbClr>
                </a:solidFill>
                <a:latin typeface="Arial Narrow" panose="020B0606020202030204" pitchFamily="34" charset="0"/>
              </a:rPr>
              <a:t>Pública.</a:t>
            </a:r>
          </a:p>
          <a:p>
            <a:pPr marL="285750" indent="-285750" algn="just">
              <a:buFont typeface="Wingdings" panose="05000000000000000000" pitchFamily="2" charset="2"/>
              <a:buChar char="q"/>
            </a:pPr>
            <a:r>
              <a:rPr lang="es-ES" dirty="0" smtClean="0">
                <a:solidFill>
                  <a:srgbClr val="4472C4">
                    <a:lumMod val="50000"/>
                  </a:srgbClr>
                </a:solidFill>
                <a:latin typeface="Arial Narrow" panose="020B0606020202030204" pitchFamily="34" charset="0"/>
              </a:rPr>
              <a:t>El </a:t>
            </a:r>
            <a:r>
              <a:rPr lang="es-ES" dirty="0">
                <a:solidFill>
                  <a:srgbClr val="4472C4">
                    <a:lumMod val="50000"/>
                  </a:srgbClr>
                </a:solidFill>
                <a:latin typeface="Arial Narrow" panose="020B0606020202030204" pitchFamily="34" charset="0"/>
              </a:rPr>
              <a:t>carácter integral </a:t>
            </a:r>
            <a:r>
              <a:rPr lang="es-ES" dirty="0" smtClean="0">
                <a:solidFill>
                  <a:srgbClr val="4472C4">
                    <a:lumMod val="50000"/>
                  </a:srgbClr>
                </a:solidFill>
                <a:latin typeface="Arial Narrow" panose="020B0606020202030204" pitchFamily="34" charset="0"/>
              </a:rPr>
              <a:t>de las </a:t>
            </a:r>
            <a:r>
              <a:rPr lang="es-ES" dirty="0">
                <a:solidFill>
                  <a:srgbClr val="4472C4">
                    <a:lumMod val="50000"/>
                  </a:srgbClr>
                </a:solidFill>
                <a:latin typeface="Arial Narrow" panose="020B0606020202030204" pitchFamily="34" charset="0"/>
              </a:rPr>
              <a:t>acciones de salud con especial </a:t>
            </a:r>
            <a:r>
              <a:rPr lang="es-ES" dirty="0" smtClean="0">
                <a:solidFill>
                  <a:srgbClr val="4472C4">
                    <a:lumMod val="50000"/>
                  </a:srgbClr>
                </a:solidFill>
                <a:latin typeface="Arial Narrow" panose="020B0606020202030204" pitchFamily="34" charset="0"/>
              </a:rPr>
              <a:t>acento preventivo</a:t>
            </a:r>
            <a:r>
              <a:rPr lang="es-ES" dirty="0">
                <a:solidFill>
                  <a:srgbClr val="4472C4">
                    <a:lumMod val="50000"/>
                  </a:srgbClr>
                </a:solidFill>
                <a:latin typeface="Arial Narrow" panose="020B0606020202030204" pitchFamily="34" charset="0"/>
              </a:rPr>
              <a:t>, ello permitirá erradicar </a:t>
            </a:r>
            <a:r>
              <a:rPr lang="es-ES" dirty="0" smtClean="0">
                <a:solidFill>
                  <a:srgbClr val="4472C4">
                    <a:lumMod val="50000"/>
                  </a:srgbClr>
                </a:solidFill>
                <a:latin typeface="Arial Narrow" panose="020B0606020202030204" pitchFamily="34" charset="0"/>
              </a:rPr>
              <a:t>enfermedades seculares </a:t>
            </a:r>
            <a:r>
              <a:rPr lang="es-ES" dirty="0">
                <a:solidFill>
                  <a:srgbClr val="4472C4">
                    <a:lumMod val="50000"/>
                  </a:srgbClr>
                </a:solidFill>
                <a:latin typeface="Arial Narrow" panose="020B0606020202030204" pitchFamily="34" charset="0"/>
              </a:rPr>
              <a:t>en Cuba como el paludismo, </a:t>
            </a:r>
            <a:r>
              <a:rPr lang="es-ES" dirty="0" smtClean="0">
                <a:solidFill>
                  <a:srgbClr val="4472C4">
                    <a:lumMod val="50000"/>
                  </a:srgbClr>
                </a:solidFill>
                <a:latin typeface="Arial Narrow" panose="020B0606020202030204" pitchFamily="34" charset="0"/>
              </a:rPr>
              <a:t>la poliomielitis </a:t>
            </a:r>
            <a:r>
              <a:rPr lang="es-ES" dirty="0">
                <a:solidFill>
                  <a:srgbClr val="4472C4">
                    <a:lumMod val="50000"/>
                  </a:srgbClr>
                </a:solidFill>
                <a:latin typeface="Arial Narrow" panose="020B0606020202030204" pitchFamily="34" charset="0"/>
              </a:rPr>
              <a:t>y la difteria, entre </a:t>
            </a:r>
            <a:r>
              <a:rPr lang="es-ES" dirty="0" smtClean="0">
                <a:solidFill>
                  <a:srgbClr val="4472C4">
                    <a:lumMod val="50000"/>
                  </a:srgbClr>
                </a:solidFill>
                <a:latin typeface="Arial Narrow" panose="020B0606020202030204" pitchFamily="34" charset="0"/>
              </a:rPr>
              <a:t>otras.</a:t>
            </a:r>
          </a:p>
          <a:p>
            <a:pPr marL="285750" indent="-285750" algn="just">
              <a:buFont typeface="Wingdings" panose="05000000000000000000" pitchFamily="2" charset="2"/>
              <a:buChar char="q"/>
            </a:pPr>
            <a:r>
              <a:rPr lang="es-ES" dirty="0" smtClean="0">
                <a:solidFill>
                  <a:srgbClr val="4472C4">
                    <a:lumMod val="50000"/>
                  </a:srgbClr>
                </a:solidFill>
                <a:latin typeface="Arial Narrow" panose="020B0606020202030204" pitchFamily="34" charset="0"/>
              </a:rPr>
              <a:t>La participación </a:t>
            </a:r>
            <a:r>
              <a:rPr lang="es-ES" dirty="0">
                <a:solidFill>
                  <a:srgbClr val="4472C4">
                    <a:lumMod val="50000"/>
                  </a:srgbClr>
                </a:solidFill>
                <a:latin typeface="Arial Narrow" panose="020B0606020202030204" pitchFamily="34" charset="0"/>
              </a:rPr>
              <a:t>activa de la comunidad </a:t>
            </a:r>
            <a:r>
              <a:rPr lang="es-ES" dirty="0" smtClean="0">
                <a:solidFill>
                  <a:srgbClr val="4472C4">
                    <a:lumMod val="50000"/>
                  </a:srgbClr>
                </a:solidFill>
                <a:latin typeface="Arial Narrow" panose="020B0606020202030204" pitchFamily="34" charset="0"/>
              </a:rPr>
              <a:t>organizada –</a:t>
            </a:r>
            <a:r>
              <a:rPr lang="es-ES" dirty="0">
                <a:solidFill>
                  <a:srgbClr val="4472C4">
                    <a:lumMod val="50000"/>
                  </a:srgbClr>
                </a:solidFill>
                <a:latin typeface="Arial Narrow" panose="020B0606020202030204" pitchFamily="34" charset="0"/>
              </a:rPr>
              <a:t>Comités de Defensa de la Revolución, Federación de Mujeres Cubanas, Asociación </a:t>
            </a:r>
            <a:r>
              <a:rPr lang="es-ES" dirty="0" smtClean="0">
                <a:solidFill>
                  <a:srgbClr val="4472C4">
                    <a:lumMod val="50000"/>
                  </a:srgbClr>
                </a:solidFill>
                <a:latin typeface="Arial Narrow" panose="020B0606020202030204" pitchFamily="34" charset="0"/>
              </a:rPr>
              <a:t>Nacional de </a:t>
            </a:r>
            <a:r>
              <a:rPr lang="es-ES" dirty="0">
                <a:solidFill>
                  <a:srgbClr val="4472C4">
                    <a:lumMod val="50000"/>
                  </a:srgbClr>
                </a:solidFill>
                <a:latin typeface="Arial Narrow" panose="020B0606020202030204" pitchFamily="34" charset="0"/>
              </a:rPr>
              <a:t>Agricultores Pequeños, entre otras organizaciones– y su colaboración desde un </a:t>
            </a:r>
            <a:r>
              <a:rPr lang="es-ES" dirty="0" smtClean="0">
                <a:solidFill>
                  <a:srgbClr val="4472C4">
                    <a:lumMod val="50000"/>
                  </a:srgbClr>
                </a:solidFill>
                <a:latin typeface="Arial Narrow" panose="020B0606020202030204" pitchFamily="34" charset="0"/>
              </a:rPr>
              <a:t>principio en </a:t>
            </a:r>
            <a:r>
              <a:rPr lang="es-ES" dirty="0">
                <a:solidFill>
                  <a:srgbClr val="4472C4">
                    <a:lumMod val="50000"/>
                  </a:srgbClr>
                </a:solidFill>
                <a:latin typeface="Arial Narrow" panose="020B0606020202030204" pitchFamily="34" charset="0"/>
              </a:rPr>
              <a:t>la higiene </a:t>
            </a:r>
            <a:r>
              <a:rPr lang="es-ES" dirty="0" smtClean="0">
                <a:solidFill>
                  <a:srgbClr val="4472C4">
                    <a:lumMod val="50000"/>
                  </a:srgbClr>
                </a:solidFill>
                <a:latin typeface="Arial Narrow" panose="020B0606020202030204" pitchFamily="34" charset="0"/>
              </a:rPr>
              <a:t>ambiental.</a:t>
            </a:r>
          </a:p>
          <a:p>
            <a:pPr marL="285750" indent="-285750" algn="just">
              <a:buFont typeface="Wingdings" panose="05000000000000000000" pitchFamily="2" charset="2"/>
              <a:buChar char="q"/>
            </a:pPr>
            <a:r>
              <a:rPr lang="es-ES" dirty="0" smtClean="0">
                <a:solidFill>
                  <a:srgbClr val="4472C4">
                    <a:lumMod val="50000"/>
                  </a:srgbClr>
                </a:solidFill>
                <a:latin typeface="Arial Narrow" panose="020B0606020202030204" pitchFamily="34" charset="0"/>
              </a:rPr>
              <a:t>Las </a:t>
            </a:r>
            <a:r>
              <a:rPr lang="es-ES" dirty="0">
                <a:solidFill>
                  <a:srgbClr val="4472C4">
                    <a:lumMod val="50000"/>
                  </a:srgbClr>
                </a:solidFill>
                <a:latin typeface="Arial Narrow" panose="020B0606020202030204" pitchFamily="34" charset="0"/>
              </a:rPr>
              <a:t>campañas </a:t>
            </a:r>
            <a:r>
              <a:rPr lang="es-ES" dirty="0" smtClean="0">
                <a:solidFill>
                  <a:srgbClr val="4472C4">
                    <a:lumMod val="50000"/>
                  </a:srgbClr>
                </a:solidFill>
                <a:latin typeface="Arial Narrow" panose="020B0606020202030204" pitchFamily="34" charset="0"/>
              </a:rPr>
              <a:t>de vacunación </a:t>
            </a:r>
            <a:r>
              <a:rPr lang="es-ES" dirty="0">
                <a:solidFill>
                  <a:srgbClr val="4472C4">
                    <a:lumMod val="50000"/>
                  </a:srgbClr>
                </a:solidFill>
                <a:latin typeface="Arial Narrow" panose="020B0606020202030204" pitchFamily="34" charset="0"/>
              </a:rPr>
              <a:t>y la educación para la </a:t>
            </a:r>
            <a:r>
              <a:rPr lang="es-ES" dirty="0" smtClean="0">
                <a:solidFill>
                  <a:srgbClr val="4472C4">
                    <a:lumMod val="50000"/>
                  </a:srgbClr>
                </a:solidFill>
                <a:latin typeface="Arial Narrow" panose="020B0606020202030204" pitchFamily="34" charset="0"/>
              </a:rPr>
              <a:t>salud.</a:t>
            </a:r>
          </a:p>
          <a:p>
            <a:pPr marL="285750" indent="-285750" algn="just">
              <a:buFont typeface="Wingdings" panose="05000000000000000000" pitchFamily="2" charset="2"/>
              <a:buChar char="q"/>
            </a:pPr>
            <a:r>
              <a:rPr lang="es-ES" dirty="0" smtClean="0">
                <a:solidFill>
                  <a:srgbClr val="4472C4">
                    <a:lumMod val="50000"/>
                  </a:srgbClr>
                </a:solidFill>
                <a:latin typeface="Arial Narrow" panose="020B0606020202030204" pitchFamily="34" charset="0"/>
              </a:rPr>
              <a:t>La accesibilidad </a:t>
            </a:r>
            <a:r>
              <a:rPr lang="es-ES" dirty="0">
                <a:solidFill>
                  <a:srgbClr val="4472C4">
                    <a:lumMod val="50000"/>
                  </a:srgbClr>
                </a:solidFill>
                <a:latin typeface="Arial Narrow" panose="020B0606020202030204" pitchFamily="34" charset="0"/>
              </a:rPr>
              <a:t>a los servicios de salud, que comenzó a ser una realidad mediante el </a:t>
            </a:r>
            <a:r>
              <a:rPr lang="es-ES" dirty="0" smtClean="0">
                <a:solidFill>
                  <a:srgbClr val="4472C4">
                    <a:lumMod val="50000"/>
                  </a:srgbClr>
                </a:solidFill>
                <a:latin typeface="Arial Narrow" panose="020B0606020202030204" pitchFamily="34" charset="0"/>
              </a:rPr>
              <a:t>establecimiento de </a:t>
            </a:r>
            <a:r>
              <a:rPr lang="es-ES" dirty="0">
                <a:solidFill>
                  <a:srgbClr val="4472C4">
                    <a:lumMod val="50000"/>
                  </a:srgbClr>
                </a:solidFill>
                <a:latin typeface="Arial Narrow" panose="020B0606020202030204" pitchFamily="34" charset="0"/>
              </a:rPr>
              <a:t>su carácter de gratuidad en sus </a:t>
            </a:r>
            <a:r>
              <a:rPr lang="es-ES" dirty="0" smtClean="0">
                <a:solidFill>
                  <a:srgbClr val="4472C4">
                    <a:lumMod val="50000"/>
                  </a:srgbClr>
                </a:solidFill>
                <a:latin typeface="Arial Narrow" panose="020B0606020202030204" pitchFamily="34" charset="0"/>
              </a:rPr>
              <a:t>componentes de </a:t>
            </a:r>
            <a:r>
              <a:rPr lang="es-ES" dirty="0">
                <a:solidFill>
                  <a:srgbClr val="4472C4">
                    <a:lumMod val="50000"/>
                  </a:srgbClr>
                </a:solidFill>
                <a:latin typeface="Arial Narrow" panose="020B0606020202030204" pitchFamily="34" charset="0"/>
              </a:rPr>
              <a:t>más alto </a:t>
            </a:r>
            <a:r>
              <a:rPr lang="es-ES" dirty="0" smtClean="0">
                <a:solidFill>
                  <a:srgbClr val="4472C4">
                    <a:lumMod val="50000"/>
                  </a:srgbClr>
                </a:solidFill>
                <a:latin typeface="Arial Narrow" panose="020B0606020202030204" pitchFamily="34" charset="0"/>
              </a:rPr>
              <a:t>costo.</a:t>
            </a:r>
          </a:p>
          <a:p>
            <a:pPr marL="285750" indent="-285750" algn="just">
              <a:buFont typeface="Wingdings" panose="05000000000000000000" pitchFamily="2" charset="2"/>
              <a:buChar char="q"/>
            </a:pPr>
            <a:r>
              <a:rPr lang="es-ES" dirty="0" smtClean="0">
                <a:solidFill>
                  <a:srgbClr val="4472C4">
                    <a:lumMod val="50000"/>
                  </a:srgbClr>
                </a:solidFill>
                <a:latin typeface="Arial Narrow" panose="020B0606020202030204" pitchFamily="34" charset="0"/>
              </a:rPr>
              <a:t>La </a:t>
            </a:r>
            <a:r>
              <a:rPr lang="es-ES" dirty="0">
                <a:solidFill>
                  <a:srgbClr val="4472C4">
                    <a:lumMod val="50000"/>
                  </a:srgbClr>
                </a:solidFill>
                <a:latin typeface="Arial Narrow" panose="020B0606020202030204" pitchFamily="34" charset="0"/>
              </a:rPr>
              <a:t>construcción de unidades de </a:t>
            </a:r>
            <a:r>
              <a:rPr lang="es-ES" dirty="0" smtClean="0">
                <a:solidFill>
                  <a:srgbClr val="4472C4">
                    <a:lumMod val="50000"/>
                  </a:srgbClr>
                </a:solidFill>
                <a:latin typeface="Arial Narrow" panose="020B0606020202030204" pitchFamily="34" charset="0"/>
              </a:rPr>
              <a:t>salud dentro </a:t>
            </a:r>
            <a:r>
              <a:rPr lang="es-ES" dirty="0">
                <a:solidFill>
                  <a:srgbClr val="4472C4">
                    <a:lumMod val="50000"/>
                  </a:srgbClr>
                </a:solidFill>
                <a:latin typeface="Arial Narrow" panose="020B0606020202030204" pitchFamily="34" charset="0"/>
              </a:rPr>
              <a:t>de las mismas áreas donde residen </a:t>
            </a:r>
            <a:r>
              <a:rPr lang="es-ES" dirty="0" smtClean="0">
                <a:solidFill>
                  <a:srgbClr val="4472C4">
                    <a:lumMod val="50000"/>
                  </a:srgbClr>
                </a:solidFill>
                <a:latin typeface="Arial Narrow" panose="020B0606020202030204" pitchFamily="34" charset="0"/>
              </a:rPr>
              <a:t>los núcleos </a:t>
            </a:r>
            <a:r>
              <a:rPr lang="es-ES" dirty="0">
                <a:solidFill>
                  <a:srgbClr val="4472C4">
                    <a:lumMod val="50000"/>
                  </a:srgbClr>
                </a:solidFill>
                <a:latin typeface="Arial Narrow" panose="020B0606020202030204" pitchFamily="34" charset="0"/>
              </a:rPr>
              <a:t>de población, incluyendo los rurales, </a:t>
            </a:r>
            <a:r>
              <a:rPr lang="es-ES" dirty="0" smtClean="0">
                <a:solidFill>
                  <a:srgbClr val="4472C4">
                    <a:lumMod val="50000"/>
                  </a:srgbClr>
                </a:solidFill>
                <a:latin typeface="Arial Narrow" panose="020B0606020202030204" pitchFamily="34" charset="0"/>
              </a:rPr>
              <a:t>y por </a:t>
            </a:r>
            <a:r>
              <a:rPr lang="es-ES" dirty="0">
                <a:solidFill>
                  <a:srgbClr val="4472C4">
                    <a:lumMod val="50000"/>
                  </a:srgbClr>
                </a:solidFill>
                <a:latin typeface="Arial Narrow" panose="020B0606020202030204" pitchFamily="34" charset="0"/>
              </a:rPr>
              <a:t>último, la proyección internacionalista </a:t>
            </a:r>
            <a:r>
              <a:rPr lang="es-ES" dirty="0" smtClean="0">
                <a:solidFill>
                  <a:srgbClr val="4472C4">
                    <a:lumMod val="50000"/>
                  </a:srgbClr>
                </a:solidFill>
                <a:latin typeface="Arial Narrow" panose="020B0606020202030204" pitchFamily="34" charset="0"/>
              </a:rPr>
              <a:t>de nuestra </a:t>
            </a:r>
            <a:r>
              <a:rPr lang="es-ES" dirty="0">
                <a:solidFill>
                  <a:srgbClr val="4472C4">
                    <a:lumMod val="50000"/>
                  </a:srgbClr>
                </a:solidFill>
                <a:latin typeface="Arial Narrow" panose="020B0606020202030204" pitchFamily="34" charset="0"/>
              </a:rPr>
              <a:t>salud pública, que se extendió </a:t>
            </a:r>
            <a:r>
              <a:rPr lang="es-ES" dirty="0" smtClean="0">
                <a:solidFill>
                  <a:srgbClr val="4472C4">
                    <a:lumMod val="50000"/>
                  </a:srgbClr>
                </a:solidFill>
                <a:latin typeface="Arial Narrow" panose="020B0606020202030204" pitchFamily="34" charset="0"/>
              </a:rPr>
              <a:t>por </a:t>
            </a:r>
            <a:r>
              <a:rPr lang="es-ES" dirty="0">
                <a:solidFill>
                  <a:srgbClr val="4472C4">
                    <a:lumMod val="50000"/>
                  </a:srgbClr>
                </a:solidFill>
                <a:latin typeface="Arial Narrow" panose="020B0606020202030204" pitchFamily="34" charset="0"/>
              </a:rPr>
              <a:t>países en vías de desarrollo de </a:t>
            </a:r>
            <a:r>
              <a:rPr lang="es-ES" dirty="0" smtClean="0">
                <a:solidFill>
                  <a:srgbClr val="4472C4">
                    <a:lumMod val="50000"/>
                  </a:srgbClr>
                </a:solidFill>
                <a:latin typeface="Arial Narrow" panose="020B0606020202030204" pitchFamily="34" charset="0"/>
              </a:rPr>
              <a:t>tres continentes</a:t>
            </a:r>
            <a:r>
              <a:rPr lang="es-ES" dirty="0">
                <a:solidFill>
                  <a:srgbClr val="4472C4">
                    <a:lumMod val="50000"/>
                  </a:srgbClr>
                </a:solidFill>
                <a:latin typeface="Arial Narrow" panose="020B0606020202030204" pitchFamily="34" charset="0"/>
              </a:rPr>
              <a:t>.</a:t>
            </a:r>
            <a:endParaRPr lang="es-ES" dirty="0" smtClean="0">
              <a:solidFill>
                <a:srgbClr val="4472C4">
                  <a:lumMod val="50000"/>
                </a:srgbClr>
              </a:solidFill>
              <a:latin typeface="Arial Narrow" panose="020B0606020202030204" pitchFamily="34" charset="0"/>
            </a:endParaRPr>
          </a:p>
          <a:p>
            <a:pPr marL="285750" indent="-285750" algn="just">
              <a:buFont typeface="Wingdings" panose="05000000000000000000" pitchFamily="2" charset="2"/>
              <a:buChar char="q"/>
            </a:pPr>
            <a:endParaRPr lang="es-ES" dirty="0">
              <a:solidFill>
                <a:srgbClr val="4472C4">
                  <a:lumMod val="50000"/>
                </a:srgbClr>
              </a:solidFill>
              <a:latin typeface="Arial Narrow" panose="020B0606020202030204" pitchFamily="34" charset="0"/>
            </a:endParaRPr>
          </a:p>
          <a:p>
            <a:pPr marL="285750" indent="-285750" algn="just">
              <a:buFont typeface="Wingdings" panose="05000000000000000000" pitchFamily="2" charset="2"/>
              <a:buChar char="q"/>
            </a:pPr>
            <a:endParaRPr lang="es-ES" dirty="0" smtClean="0">
              <a:solidFill>
                <a:srgbClr val="4472C4">
                  <a:lumMod val="50000"/>
                </a:srgbClr>
              </a:solidFill>
              <a:latin typeface="Arial Narrow" panose="020B0606020202030204" pitchFamily="34" charset="0"/>
            </a:endParaRPr>
          </a:p>
        </p:txBody>
      </p:sp>
    </p:spTree>
    <p:extLst>
      <p:ext uri="{BB962C8B-B14F-4D97-AF65-F5344CB8AC3E}">
        <p14:creationId xmlns:p14="http://schemas.microsoft.com/office/powerpoint/2010/main" val="30246188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1287</TotalTime>
  <Words>2332</Words>
  <Application>Microsoft Office PowerPoint</Application>
  <PresentationFormat>On-screen Show (4:3)</PresentationFormat>
  <Paragraphs>153</Paragraphs>
  <Slides>23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Arial Narrow</vt:lpstr>
      <vt:lpstr>Arial Rounded MT Bold</vt:lpstr>
      <vt:lpstr>Brush Script MT</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Usuario de Windows</dc:creator>
  <cp:lastModifiedBy>Usuario de Windows</cp:lastModifiedBy>
  <cp:revision>113</cp:revision>
  <dcterms:created xsi:type="dcterms:W3CDTF">2023-01-17T22:08:55Z</dcterms:created>
  <dcterms:modified xsi:type="dcterms:W3CDTF">2023-08-28T19:10:20Z</dcterms:modified>
</cp:coreProperties>
</file>