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sldIdLst>
    <p:sldId id="283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5" r:id="rId16"/>
    <p:sldId id="257" r:id="rId17"/>
    <p:sldId id="271" r:id="rId18"/>
    <p:sldId id="284" r:id="rId19"/>
    <p:sldId id="287" r:id="rId20"/>
    <p:sldId id="286" r:id="rId21"/>
    <p:sldId id="270" r:id="rId22"/>
    <p:sldId id="258" r:id="rId23"/>
    <p:sldId id="259" r:id="rId24"/>
    <p:sldId id="260" r:id="rId25"/>
    <p:sldId id="261" r:id="rId26"/>
    <p:sldId id="262" r:id="rId27"/>
    <p:sldId id="288" r:id="rId28"/>
    <p:sldId id="263" r:id="rId29"/>
    <p:sldId id="264" r:id="rId30"/>
    <p:sldId id="265" r:id="rId31"/>
    <p:sldId id="266" r:id="rId32"/>
    <p:sldId id="267" r:id="rId33"/>
    <p:sldId id="268" r:id="rId34"/>
    <p:sldId id="269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55638-C792-4E9C-9AA3-2964FABAD44E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BE2A-D58B-4F58-8763-F054C444D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27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Ambas</a:t>
            </a:r>
            <a:r>
              <a:rPr lang="es-ES" baseline="0" dirty="0"/>
              <a:t> amilasas escinden enlaces alfa 1-4 del glucógeno y el almidón. </a:t>
            </a:r>
          </a:p>
          <a:p>
            <a:r>
              <a:rPr lang="es-ES" baseline="0" dirty="0"/>
              <a:t>Dextrinas límites: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polímero formado por 3  a  9  moléculas de glucosa que contiene los puntos de ramificación.</a:t>
            </a: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disacaridasas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localizan en el borde en cepillo de la mucosa intestinal (duodeno,</a:t>
            </a:r>
            <a:r>
              <a:rPr lang="es-MX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yeyuno y parte del íleon)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BE2A-D58B-4F58-8763-F054C444D07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31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acción conjunta de la maltasa y el complejo </a:t>
            </a:r>
            <a:r>
              <a:rPr lang="es-ES" dirty="0" err="1"/>
              <a:t>sacarasa-isomaltasa</a:t>
            </a:r>
            <a:r>
              <a:rPr lang="es-ES" dirty="0"/>
              <a:t> degrada</a:t>
            </a:r>
            <a:r>
              <a:rPr lang="es-ES" baseline="0" dirty="0"/>
              <a:t> las dextrinas límites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BE2A-D58B-4F58-8763-F054C444D07F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40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Diarrea osmótica: es el resultado de la presencia de un agente osmóticamente activo en la luz intestinal que no puede ser absorbido y que arrastra</a:t>
            </a:r>
            <a:r>
              <a:rPr lang="es-ES" baseline="0" dirty="0"/>
              <a:t> líquido a la luz intestinal.</a:t>
            </a:r>
          </a:p>
          <a:p>
            <a:r>
              <a:rPr lang="es-ES" baseline="0" dirty="0"/>
              <a:t>Déficit de </a:t>
            </a:r>
            <a:r>
              <a:rPr lang="es-ES" baseline="0" dirty="0" err="1"/>
              <a:t>disacaridasa</a:t>
            </a:r>
            <a:r>
              <a:rPr lang="es-ES" baseline="0" dirty="0"/>
              <a:t> puede ser congénito, provocado por parásitos, tóxicos o infeccioso.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BE2A-D58B-4F58-8763-F054C444D07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15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A040-EC37-498E-8E2C-BFA2D8FE0AF4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F640-DF35-4661-9CDB-F12AF44FBE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20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A040-EC37-498E-8E2C-BFA2D8FE0AF4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F640-DF35-4661-9CDB-F12AF44FBE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45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A040-EC37-498E-8E2C-BFA2D8FE0AF4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F640-DF35-4661-9CDB-F12AF44FBE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772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1250-4028-4E0C-90A0-5E41FC43F92C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BB0E-6267-4D7C-8123-433B60AC77D9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91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FC46-72CC-4F8D-86B2-D2617198FE6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BA4BC-1DF6-4920-AFB3-F35BC5CAC2FE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06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9F0C-1F67-4E54-A582-0A91A0DA5DCC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ACFBF-7190-4729-80E0-1779F663009D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43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9452-0BE8-4CBD-8DE9-F8D8A91C2432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4D45A-9AEC-4C06-B346-FF13528084CE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87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C6033-EDE7-464C-B585-8C16C58767B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8B90-CB8A-4DC5-A1A0-996D266313A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7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A3F1-5AD1-4E97-88A0-CB21811A2E6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3A9A4-FCD8-4930-8E61-355C913321F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45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53BE2-4451-42A1-B6EE-AE5C070F4B67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152F6-F311-41D6-B3D2-02DE72DEBF8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56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5A4D4-48E7-46FB-AF7F-C2998A031538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7C4F-3A26-400D-9428-0D18DD45B629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A040-EC37-498E-8E2C-BFA2D8FE0AF4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F640-DF35-4661-9CDB-F12AF44FBE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56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D687-98D6-41ED-B463-8C8538FE271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BB3CF-E209-4705-BB3B-0F273B52DF9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75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7C602-8C93-4472-AD54-177FAB857127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4062-0817-4CB3-9B6A-74F329DA7E0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32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3047-FD91-4B3F-B145-2EC78CBAF2E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6A1-C85A-4EB1-A521-D36DE38277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39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73DA7-278D-4BEF-ADF3-CA7090BB4DA3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81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0B5FD-4460-446A-AD6C-1757C9025B4F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81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75135-DFB9-4AB9-A3ED-DAB6147C8428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8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296C4-69FD-4D98-9E62-5D0540F29B35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08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3B452-FEDE-4F59-930E-5573B491922A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52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43E6C-4C5F-428D-8FD3-37C82CA9F479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49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3D851-E9E1-4195-8988-0578D00DE7B8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3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A040-EC37-498E-8E2C-BFA2D8FE0AF4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F640-DF35-4661-9CDB-F12AF44FBE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260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91FFF-BF9C-4677-A26F-0DFC665EF622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56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7F45F-E206-4C44-834E-56F4481E28E0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96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0D5C7-FEB8-4FFE-9148-23ECAC56CB66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0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ACE03-8AB7-4F7F-8CEC-A869CE416B3F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4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A040-EC37-498E-8E2C-BFA2D8FE0AF4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F640-DF35-4661-9CDB-F12AF44FBE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9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A040-EC37-498E-8E2C-BFA2D8FE0AF4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F640-DF35-4661-9CDB-F12AF44FBE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38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A040-EC37-498E-8E2C-BFA2D8FE0AF4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F640-DF35-4661-9CDB-F12AF44FBE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96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A040-EC37-498E-8E2C-BFA2D8FE0AF4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F640-DF35-4661-9CDB-F12AF44FBE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77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A040-EC37-498E-8E2C-BFA2D8FE0AF4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F640-DF35-4661-9CDB-F12AF44FBE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99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A040-EC37-498E-8E2C-BFA2D8FE0AF4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F640-DF35-4661-9CDB-F12AF44FBE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97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AA040-EC37-498E-8E2C-BFA2D8FE0AF4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4F640-DF35-4661-9CDB-F12AF44FBE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01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810009-2BDD-49F8-8704-64DEAB88A2F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D3A709-EB15-4C86-930B-37E75481244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7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4E00DB-9A4C-40A8-AABE-5D6DA6D27D22}" type="slidenum">
              <a:rPr lang="es-ES" alt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8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68188" y="2880130"/>
            <a:ext cx="10551203" cy="10156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latin typeface="Arial" pitchFamily="34" charset="0"/>
                <a:cs typeface="Arial" pitchFamily="34" charset="0"/>
              </a:rPr>
              <a:t>EL PROCESO DIGESTIVO</a:t>
            </a:r>
          </a:p>
        </p:txBody>
      </p:sp>
    </p:spTree>
    <p:extLst>
      <p:ext uri="{BB962C8B-B14F-4D97-AF65-F5344CB8AC3E}">
        <p14:creationId xmlns:p14="http://schemas.microsoft.com/office/powerpoint/2010/main" val="1274753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590800" y="1295401"/>
            <a:ext cx="693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Ocurre en un medio acuoso.</a:t>
            </a:r>
            <a:endParaRPr lang="es-ES" altLang="es-ES" sz="4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2362200" y="2743200"/>
            <a:ext cx="7772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600">
                <a:solidFill>
                  <a:srgbClr val="FFFFFF"/>
                </a:solidFill>
                <a:latin typeface="Arial" panose="020B0604020202020204" pitchFamily="34" charset="0"/>
              </a:rPr>
              <a:t>Los alimentos y sus productos digestivos se mezclan con las secreciones de las glándulas anexas y de la pared del tubo que son soluciones acuosas.</a:t>
            </a:r>
            <a:endParaRPr lang="es-ES" altLang="es-ES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7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514600" y="1143001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proceso hidrolítico.</a:t>
            </a:r>
            <a:endParaRPr lang="es-ES" altLang="es-ES" sz="4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2438400" y="2895601"/>
            <a:ext cx="77724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4000">
                <a:solidFill>
                  <a:srgbClr val="FFFFFF"/>
                </a:solidFill>
                <a:latin typeface="Arial" panose="020B0604020202020204" pitchFamily="34" charset="0"/>
              </a:rPr>
              <a:t>Todas las reacciones químcas consisten en la ruptura de enlaces mediante los elementos del agua.</a:t>
            </a:r>
            <a:endParaRPr lang="es-ES" altLang="es-ES" sz="4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590800" y="1447801"/>
            <a:ext cx="716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proceso enzimático.</a:t>
            </a:r>
            <a:endParaRPr lang="es-ES" altLang="es-ES" sz="4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2209801" y="2819401"/>
            <a:ext cx="80549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4000">
                <a:solidFill>
                  <a:srgbClr val="FFFFFF"/>
                </a:solidFill>
                <a:latin typeface="Arial" panose="020B0604020202020204" pitchFamily="34" charset="0"/>
              </a:rPr>
              <a:t>Todas las reacciones químicas son catalizadas por enzimas del grupo de las hidrolasas.</a:t>
            </a:r>
            <a:endParaRPr lang="es-ES" altLang="es-ES" sz="4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2362200" y="552450"/>
            <a:ext cx="3619500" cy="6286500"/>
            <a:chOff x="1752" y="348"/>
            <a:chExt cx="2280" cy="3960"/>
          </a:xfrm>
        </p:grpSpPr>
        <p:grpSp>
          <p:nvGrpSpPr>
            <p:cNvPr id="43038" name="Group 3"/>
            <p:cNvGrpSpPr>
              <a:grpSpLocks/>
            </p:cNvGrpSpPr>
            <p:nvPr/>
          </p:nvGrpSpPr>
          <p:grpSpPr bwMode="auto">
            <a:xfrm>
              <a:off x="1752" y="348"/>
              <a:ext cx="2280" cy="3960"/>
              <a:chOff x="1752" y="348"/>
              <a:chExt cx="2280" cy="3960"/>
            </a:xfrm>
          </p:grpSpPr>
          <p:sp>
            <p:nvSpPr>
              <p:cNvPr id="43060" name="AutoShape 4"/>
              <p:cNvSpPr>
                <a:spLocks noChangeArrowheads="1"/>
              </p:cNvSpPr>
              <p:nvPr/>
            </p:nvSpPr>
            <p:spPr bwMode="auto">
              <a:xfrm>
                <a:off x="1848" y="3060"/>
                <a:ext cx="2064" cy="1248"/>
              </a:xfrm>
              <a:custGeom>
                <a:avLst/>
                <a:gdLst>
                  <a:gd name="T0" fmla="*/ 1032 w 21600"/>
                  <a:gd name="T1" fmla="*/ 0 h 21600"/>
                  <a:gd name="T2" fmla="*/ 246 w 21600"/>
                  <a:gd name="T3" fmla="*/ 641 h 21600"/>
                  <a:gd name="T4" fmla="*/ 1032 w 21600"/>
                  <a:gd name="T5" fmla="*/ 297 h 21600"/>
                  <a:gd name="T6" fmla="*/ 1818 w 21600"/>
                  <a:gd name="T7" fmla="*/ 641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1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149" y="11007"/>
                    </a:moveTo>
                    <a:cubicBezTo>
                      <a:pt x="5147" y="10938"/>
                      <a:pt x="5146" y="10869"/>
                      <a:pt x="5146" y="10800"/>
                    </a:cubicBezTo>
                    <a:cubicBezTo>
                      <a:pt x="5146" y="7677"/>
                      <a:pt x="7677" y="5146"/>
                      <a:pt x="10800" y="5146"/>
                    </a:cubicBezTo>
                    <a:cubicBezTo>
                      <a:pt x="13922" y="5146"/>
                      <a:pt x="16454" y="7677"/>
                      <a:pt x="16454" y="10800"/>
                    </a:cubicBezTo>
                    <a:cubicBezTo>
                      <a:pt x="16454" y="10869"/>
                      <a:pt x="16452" y="10938"/>
                      <a:pt x="16450" y="11007"/>
                    </a:cubicBezTo>
                    <a:lnTo>
                      <a:pt x="21592" y="11197"/>
                    </a:lnTo>
                    <a:cubicBezTo>
                      <a:pt x="21597" y="11064"/>
                      <a:pt x="21600" y="10932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932"/>
                      <a:pt x="2" y="11064"/>
                      <a:pt x="7" y="11197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43061" name="Group 5"/>
              <p:cNvGrpSpPr>
                <a:grpSpLocks/>
              </p:cNvGrpSpPr>
              <p:nvPr/>
            </p:nvGrpSpPr>
            <p:grpSpPr bwMode="auto">
              <a:xfrm>
                <a:off x="1752" y="348"/>
                <a:ext cx="2280" cy="3348"/>
                <a:chOff x="1848" y="348"/>
                <a:chExt cx="2064" cy="3348"/>
              </a:xfrm>
            </p:grpSpPr>
            <p:sp>
              <p:nvSpPr>
                <p:cNvPr id="43062" name="Rectangle 6"/>
                <p:cNvSpPr>
                  <a:spLocks noChangeArrowheads="1"/>
                </p:cNvSpPr>
                <p:nvPr/>
              </p:nvSpPr>
              <p:spPr bwMode="auto">
                <a:xfrm>
                  <a:off x="2256" y="624"/>
                  <a:ext cx="1248" cy="2640"/>
                </a:xfrm>
                <a:prstGeom prst="rect">
                  <a:avLst/>
                </a:prstGeom>
                <a:solidFill>
                  <a:srgbClr val="FF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3063" name="AutoShape 7"/>
                <p:cNvSpPr>
                  <a:spLocks noChangeArrowheads="1"/>
                </p:cNvSpPr>
                <p:nvPr/>
              </p:nvSpPr>
              <p:spPr bwMode="auto">
                <a:xfrm>
                  <a:off x="1848" y="348"/>
                  <a:ext cx="2064" cy="1248"/>
                </a:xfrm>
                <a:custGeom>
                  <a:avLst/>
                  <a:gdLst>
                    <a:gd name="T0" fmla="*/ 1032 w 21600"/>
                    <a:gd name="T1" fmla="*/ 0 h 21600"/>
                    <a:gd name="T2" fmla="*/ 246 w 21600"/>
                    <a:gd name="T3" fmla="*/ 641 h 21600"/>
                    <a:gd name="T4" fmla="*/ 1032 w 21600"/>
                    <a:gd name="T5" fmla="*/ 297 h 21600"/>
                    <a:gd name="T6" fmla="*/ 1818 w 21600"/>
                    <a:gd name="T7" fmla="*/ 641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13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149" y="11007"/>
                      </a:moveTo>
                      <a:cubicBezTo>
                        <a:pt x="5147" y="10938"/>
                        <a:pt x="5146" y="10869"/>
                        <a:pt x="5146" y="10800"/>
                      </a:cubicBezTo>
                      <a:cubicBezTo>
                        <a:pt x="5146" y="7677"/>
                        <a:pt x="7677" y="5146"/>
                        <a:pt x="10800" y="5146"/>
                      </a:cubicBezTo>
                      <a:cubicBezTo>
                        <a:pt x="13922" y="5146"/>
                        <a:pt x="16454" y="7677"/>
                        <a:pt x="16454" y="10800"/>
                      </a:cubicBezTo>
                      <a:cubicBezTo>
                        <a:pt x="16454" y="10869"/>
                        <a:pt x="16452" y="10938"/>
                        <a:pt x="16450" y="11007"/>
                      </a:cubicBezTo>
                      <a:lnTo>
                        <a:pt x="21592" y="11197"/>
                      </a:lnTo>
                      <a:cubicBezTo>
                        <a:pt x="21597" y="11064"/>
                        <a:pt x="21600" y="10932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0932"/>
                        <a:pt x="2" y="11064"/>
                        <a:pt x="7" y="11197"/>
                      </a:cubicBezTo>
                      <a:close/>
                    </a:path>
                  </a:pathLst>
                </a:custGeom>
                <a:solidFill>
                  <a:srgbClr val="FFCCF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3064" name="Rectangle 8"/>
                <p:cNvSpPr>
                  <a:spLocks noChangeArrowheads="1"/>
                </p:cNvSpPr>
                <p:nvPr/>
              </p:nvSpPr>
              <p:spPr bwMode="auto">
                <a:xfrm>
                  <a:off x="1872" y="960"/>
                  <a:ext cx="480" cy="2736"/>
                </a:xfrm>
                <a:prstGeom prst="rect">
                  <a:avLst/>
                </a:prstGeom>
                <a:solidFill>
                  <a:srgbClr val="FF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3065" name="Rectangle 9"/>
                <p:cNvSpPr>
                  <a:spLocks noChangeArrowheads="1"/>
                </p:cNvSpPr>
                <p:nvPr/>
              </p:nvSpPr>
              <p:spPr bwMode="auto">
                <a:xfrm>
                  <a:off x="3408" y="960"/>
                  <a:ext cx="480" cy="2736"/>
                </a:xfrm>
                <a:prstGeom prst="rect">
                  <a:avLst/>
                </a:prstGeom>
                <a:solidFill>
                  <a:srgbClr val="FF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3066" name="Line 10"/>
                <p:cNvSpPr>
                  <a:spLocks noChangeShapeType="1"/>
                </p:cNvSpPr>
                <p:nvPr/>
              </p:nvSpPr>
              <p:spPr bwMode="auto">
                <a:xfrm>
                  <a:off x="3888" y="1008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067" name="Line 11"/>
                <p:cNvSpPr>
                  <a:spLocks noChangeShapeType="1"/>
                </p:cNvSpPr>
                <p:nvPr/>
              </p:nvSpPr>
              <p:spPr bwMode="auto">
                <a:xfrm>
                  <a:off x="1872" y="1008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068" name="Line 12"/>
                <p:cNvSpPr>
                  <a:spLocks noChangeShapeType="1"/>
                </p:cNvSpPr>
                <p:nvPr/>
              </p:nvSpPr>
              <p:spPr bwMode="auto">
                <a:xfrm>
                  <a:off x="2352" y="996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3069" name="Line 13"/>
                <p:cNvSpPr>
                  <a:spLocks noChangeShapeType="1"/>
                </p:cNvSpPr>
                <p:nvPr/>
              </p:nvSpPr>
              <p:spPr bwMode="auto">
                <a:xfrm>
                  <a:off x="3408" y="984"/>
                  <a:ext cx="0" cy="268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43039" name="Group 14"/>
            <p:cNvGrpSpPr>
              <a:grpSpLocks/>
            </p:cNvGrpSpPr>
            <p:nvPr/>
          </p:nvGrpSpPr>
          <p:grpSpPr bwMode="auto">
            <a:xfrm>
              <a:off x="2196" y="960"/>
              <a:ext cx="1392" cy="2448"/>
              <a:chOff x="2196" y="960"/>
              <a:chExt cx="1392" cy="2448"/>
            </a:xfrm>
          </p:grpSpPr>
          <p:sp>
            <p:nvSpPr>
              <p:cNvPr id="43040" name="Rectangle 15"/>
              <p:cNvSpPr>
                <a:spLocks noChangeArrowheads="1"/>
              </p:cNvSpPr>
              <p:nvPr/>
            </p:nvSpPr>
            <p:spPr bwMode="auto">
              <a:xfrm>
                <a:off x="3492" y="960"/>
                <a:ext cx="96" cy="480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41" name="Rectangle 16"/>
              <p:cNvSpPr>
                <a:spLocks noChangeArrowheads="1"/>
              </p:cNvSpPr>
              <p:nvPr/>
            </p:nvSpPr>
            <p:spPr bwMode="auto">
              <a:xfrm>
                <a:off x="3492" y="1452"/>
                <a:ext cx="96" cy="480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42" name="Rectangle 17"/>
              <p:cNvSpPr>
                <a:spLocks noChangeArrowheads="1"/>
              </p:cNvSpPr>
              <p:nvPr/>
            </p:nvSpPr>
            <p:spPr bwMode="auto">
              <a:xfrm>
                <a:off x="3492" y="1944"/>
                <a:ext cx="96" cy="480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43" name="Rectangle 18"/>
              <p:cNvSpPr>
                <a:spLocks noChangeArrowheads="1"/>
              </p:cNvSpPr>
              <p:nvPr/>
            </p:nvSpPr>
            <p:spPr bwMode="auto">
              <a:xfrm>
                <a:off x="3492" y="2436"/>
                <a:ext cx="96" cy="480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44" name="Rectangle 19"/>
              <p:cNvSpPr>
                <a:spLocks noChangeArrowheads="1"/>
              </p:cNvSpPr>
              <p:nvPr/>
            </p:nvSpPr>
            <p:spPr bwMode="auto">
              <a:xfrm>
                <a:off x="3492" y="2904"/>
                <a:ext cx="96" cy="480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45" name="Rectangle 20"/>
              <p:cNvSpPr>
                <a:spLocks noChangeArrowheads="1"/>
              </p:cNvSpPr>
              <p:nvPr/>
            </p:nvSpPr>
            <p:spPr bwMode="auto">
              <a:xfrm>
                <a:off x="2196" y="996"/>
                <a:ext cx="96" cy="480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46" name="Rectangle 21"/>
              <p:cNvSpPr>
                <a:spLocks noChangeArrowheads="1"/>
              </p:cNvSpPr>
              <p:nvPr/>
            </p:nvSpPr>
            <p:spPr bwMode="auto">
              <a:xfrm>
                <a:off x="2196" y="1476"/>
                <a:ext cx="96" cy="480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47" name="Rectangle 22"/>
              <p:cNvSpPr>
                <a:spLocks noChangeArrowheads="1"/>
              </p:cNvSpPr>
              <p:nvPr/>
            </p:nvSpPr>
            <p:spPr bwMode="auto">
              <a:xfrm>
                <a:off x="2196" y="1968"/>
                <a:ext cx="96" cy="480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48" name="Rectangle 23"/>
              <p:cNvSpPr>
                <a:spLocks noChangeArrowheads="1"/>
              </p:cNvSpPr>
              <p:nvPr/>
            </p:nvSpPr>
            <p:spPr bwMode="auto">
              <a:xfrm>
                <a:off x="2196" y="2436"/>
                <a:ext cx="96" cy="480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49" name="Rectangle 24"/>
              <p:cNvSpPr>
                <a:spLocks noChangeArrowheads="1"/>
              </p:cNvSpPr>
              <p:nvPr/>
            </p:nvSpPr>
            <p:spPr bwMode="auto">
              <a:xfrm>
                <a:off x="2196" y="2928"/>
                <a:ext cx="96" cy="480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50" name="Oval 25"/>
              <p:cNvSpPr>
                <a:spLocks noChangeArrowheads="1"/>
              </p:cNvSpPr>
              <p:nvPr/>
            </p:nvSpPr>
            <p:spPr bwMode="auto">
              <a:xfrm>
                <a:off x="3516" y="1152"/>
                <a:ext cx="48" cy="96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51" name="Oval 26"/>
              <p:cNvSpPr>
                <a:spLocks noChangeArrowheads="1"/>
              </p:cNvSpPr>
              <p:nvPr/>
            </p:nvSpPr>
            <p:spPr bwMode="auto">
              <a:xfrm>
                <a:off x="3516" y="3084"/>
                <a:ext cx="48" cy="96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52" name="Oval 27"/>
              <p:cNvSpPr>
                <a:spLocks noChangeArrowheads="1"/>
              </p:cNvSpPr>
              <p:nvPr/>
            </p:nvSpPr>
            <p:spPr bwMode="auto">
              <a:xfrm>
                <a:off x="3528" y="2640"/>
                <a:ext cx="48" cy="96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53" name="Oval 28"/>
              <p:cNvSpPr>
                <a:spLocks noChangeArrowheads="1"/>
              </p:cNvSpPr>
              <p:nvPr/>
            </p:nvSpPr>
            <p:spPr bwMode="auto">
              <a:xfrm>
                <a:off x="3516" y="2112"/>
                <a:ext cx="48" cy="96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54" name="Oval 29"/>
              <p:cNvSpPr>
                <a:spLocks noChangeArrowheads="1"/>
              </p:cNvSpPr>
              <p:nvPr/>
            </p:nvSpPr>
            <p:spPr bwMode="auto">
              <a:xfrm>
                <a:off x="3516" y="1632"/>
                <a:ext cx="48" cy="96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55" name="Oval 30"/>
              <p:cNvSpPr>
                <a:spLocks noChangeArrowheads="1"/>
              </p:cNvSpPr>
              <p:nvPr/>
            </p:nvSpPr>
            <p:spPr bwMode="auto">
              <a:xfrm>
                <a:off x="2220" y="1212"/>
                <a:ext cx="48" cy="96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56" name="Oval 31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96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57" name="Oval 32"/>
              <p:cNvSpPr>
                <a:spLocks noChangeArrowheads="1"/>
              </p:cNvSpPr>
              <p:nvPr/>
            </p:nvSpPr>
            <p:spPr bwMode="auto">
              <a:xfrm>
                <a:off x="2208" y="2112"/>
                <a:ext cx="48" cy="96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58" name="Oval 33"/>
              <p:cNvSpPr>
                <a:spLocks noChangeArrowheads="1"/>
              </p:cNvSpPr>
              <p:nvPr/>
            </p:nvSpPr>
            <p:spPr bwMode="auto">
              <a:xfrm>
                <a:off x="2220" y="2640"/>
                <a:ext cx="48" cy="96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3059" name="Oval 34"/>
              <p:cNvSpPr>
                <a:spLocks noChangeArrowheads="1"/>
              </p:cNvSpPr>
              <p:nvPr/>
            </p:nvSpPr>
            <p:spPr bwMode="auto">
              <a:xfrm>
                <a:off x="2220" y="3120"/>
                <a:ext cx="48" cy="96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</p:grpSp>
      <p:sp>
        <p:nvSpPr>
          <p:cNvPr id="43011" name="AutoShape 35"/>
          <p:cNvSpPr>
            <a:spLocks noChangeArrowheads="1"/>
          </p:cNvSpPr>
          <p:nvPr/>
        </p:nvSpPr>
        <p:spPr bwMode="auto">
          <a:xfrm>
            <a:off x="3581400" y="2133600"/>
            <a:ext cx="685800" cy="381000"/>
          </a:xfrm>
          <a:prstGeom prst="hexagon">
            <a:avLst>
              <a:gd name="adj" fmla="val 45000"/>
              <a:gd name="vf" fmla="val 115470"/>
            </a:avLst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12" name="AutoShape 36"/>
          <p:cNvSpPr>
            <a:spLocks noChangeArrowheads="1"/>
          </p:cNvSpPr>
          <p:nvPr/>
        </p:nvSpPr>
        <p:spPr bwMode="auto">
          <a:xfrm>
            <a:off x="3429000" y="3657600"/>
            <a:ext cx="685800" cy="381000"/>
          </a:xfrm>
          <a:prstGeom prst="hexagon">
            <a:avLst>
              <a:gd name="adj" fmla="val 45000"/>
              <a:gd name="vf" fmla="val 115470"/>
            </a:avLst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13" name="AutoShape 37"/>
          <p:cNvSpPr>
            <a:spLocks noChangeArrowheads="1"/>
          </p:cNvSpPr>
          <p:nvPr/>
        </p:nvSpPr>
        <p:spPr bwMode="auto">
          <a:xfrm>
            <a:off x="4191000" y="4495800"/>
            <a:ext cx="685800" cy="381000"/>
          </a:xfrm>
          <a:prstGeom prst="hexagon">
            <a:avLst>
              <a:gd name="adj" fmla="val 45000"/>
              <a:gd name="vf" fmla="val 115470"/>
            </a:avLst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14" name="AutoShape 38"/>
          <p:cNvSpPr>
            <a:spLocks noChangeArrowheads="1"/>
          </p:cNvSpPr>
          <p:nvPr/>
        </p:nvSpPr>
        <p:spPr bwMode="auto">
          <a:xfrm>
            <a:off x="3429000" y="4800600"/>
            <a:ext cx="685800" cy="381000"/>
          </a:xfrm>
          <a:prstGeom prst="hexagon">
            <a:avLst>
              <a:gd name="adj" fmla="val 45000"/>
              <a:gd name="vf" fmla="val 115470"/>
            </a:avLst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15" name="AutoShape 39"/>
          <p:cNvSpPr>
            <a:spLocks noChangeArrowheads="1"/>
          </p:cNvSpPr>
          <p:nvPr/>
        </p:nvSpPr>
        <p:spPr bwMode="auto">
          <a:xfrm>
            <a:off x="3429000" y="1524000"/>
            <a:ext cx="685800" cy="381000"/>
          </a:xfrm>
          <a:prstGeom prst="hexagon">
            <a:avLst>
              <a:gd name="adj" fmla="val 45000"/>
              <a:gd name="vf" fmla="val 115470"/>
            </a:avLst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16" name="AutoShape 40"/>
          <p:cNvSpPr>
            <a:spLocks noChangeArrowheads="1"/>
          </p:cNvSpPr>
          <p:nvPr/>
        </p:nvSpPr>
        <p:spPr bwMode="auto">
          <a:xfrm>
            <a:off x="3429000" y="2971800"/>
            <a:ext cx="685800" cy="381000"/>
          </a:xfrm>
          <a:prstGeom prst="hexagon">
            <a:avLst>
              <a:gd name="adj" fmla="val 45000"/>
              <a:gd name="vf" fmla="val 115470"/>
            </a:avLst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17" name="AutoShape 41"/>
          <p:cNvSpPr>
            <a:spLocks noChangeArrowheads="1"/>
          </p:cNvSpPr>
          <p:nvPr/>
        </p:nvSpPr>
        <p:spPr bwMode="auto">
          <a:xfrm>
            <a:off x="4191000" y="1828800"/>
            <a:ext cx="685800" cy="381000"/>
          </a:xfrm>
          <a:prstGeom prst="hexagon">
            <a:avLst>
              <a:gd name="adj" fmla="val 45000"/>
              <a:gd name="vf" fmla="val 115470"/>
            </a:avLst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18" name="AutoShape 42"/>
          <p:cNvSpPr>
            <a:spLocks noChangeArrowheads="1"/>
          </p:cNvSpPr>
          <p:nvPr/>
        </p:nvSpPr>
        <p:spPr bwMode="auto">
          <a:xfrm>
            <a:off x="4114800" y="2743200"/>
            <a:ext cx="685800" cy="381000"/>
          </a:xfrm>
          <a:prstGeom prst="hexagon">
            <a:avLst>
              <a:gd name="adj" fmla="val 45000"/>
              <a:gd name="vf" fmla="val 115470"/>
            </a:avLst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19" name="AutoShape 43"/>
          <p:cNvSpPr>
            <a:spLocks noChangeArrowheads="1"/>
          </p:cNvSpPr>
          <p:nvPr/>
        </p:nvSpPr>
        <p:spPr bwMode="auto">
          <a:xfrm>
            <a:off x="4114800" y="3352800"/>
            <a:ext cx="685800" cy="381000"/>
          </a:xfrm>
          <a:prstGeom prst="hexagon">
            <a:avLst>
              <a:gd name="adj" fmla="val 45000"/>
              <a:gd name="vf" fmla="val 115470"/>
            </a:avLst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20" name="AutoShape 44"/>
          <p:cNvSpPr>
            <a:spLocks noChangeArrowheads="1"/>
          </p:cNvSpPr>
          <p:nvPr/>
        </p:nvSpPr>
        <p:spPr bwMode="auto">
          <a:xfrm>
            <a:off x="3429000" y="4191000"/>
            <a:ext cx="685800" cy="381000"/>
          </a:xfrm>
          <a:prstGeom prst="hexagon">
            <a:avLst>
              <a:gd name="adj" fmla="val 45000"/>
              <a:gd name="vf" fmla="val 115470"/>
            </a:avLst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21" name="AutoShape 45"/>
          <p:cNvSpPr>
            <a:spLocks noChangeArrowheads="1"/>
          </p:cNvSpPr>
          <p:nvPr/>
        </p:nvSpPr>
        <p:spPr bwMode="auto">
          <a:xfrm>
            <a:off x="4191000" y="3886200"/>
            <a:ext cx="685800" cy="381000"/>
          </a:xfrm>
          <a:prstGeom prst="hexagon">
            <a:avLst>
              <a:gd name="adj" fmla="val 45000"/>
              <a:gd name="vf" fmla="val 115470"/>
            </a:avLst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22" name="Oval 47"/>
          <p:cNvSpPr>
            <a:spLocks noChangeArrowheads="1"/>
          </p:cNvSpPr>
          <p:nvPr/>
        </p:nvSpPr>
        <p:spPr bwMode="auto">
          <a:xfrm>
            <a:off x="5410200" y="1981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23" name="Oval 48"/>
          <p:cNvSpPr>
            <a:spLocks noChangeArrowheads="1"/>
          </p:cNvSpPr>
          <p:nvPr/>
        </p:nvSpPr>
        <p:spPr bwMode="auto">
          <a:xfrm>
            <a:off x="5410200" y="4724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24" name="Oval 49"/>
          <p:cNvSpPr>
            <a:spLocks noChangeArrowheads="1"/>
          </p:cNvSpPr>
          <p:nvPr/>
        </p:nvSpPr>
        <p:spPr bwMode="auto">
          <a:xfrm>
            <a:off x="5410200" y="4114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25" name="Oval 50"/>
          <p:cNvSpPr>
            <a:spLocks noChangeArrowheads="1"/>
          </p:cNvSpPr>
          <p:nvPr/>
        </p:nvSpPr>
        <p:spPr bwMode="auto">
          <a:xfrm>
            <a:off x="5410200" y="3505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26" name="Oval 51"/>
          <p:cNvSpPr>
            <a:spLocks noChangeArrowheads="1"/>
          </p:cNvSpPr>
          <p:nvPr/>
        </p:nvSpPr>
        <p:spPr bwMode="auto">
          <a:xfrm>
            <a:off x="5410200" y="2590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27" name="Oval 52"/>
          <p:cNvSpPr>
            <a:spLocks noChangeArrowheads="1"/>
          </p:cNvSpPr>
          <p:nvPr/>
        </p:nvSpPr>
        <p:spPr bwMode="auto">
          <a:xfrm>
            <a:off x="2667000" y="2133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28" name="Oval 53"/>
          <p:cNvSpPr>
            <a:spLocks noChangeArrowheads="1"/>
          </p:cNvSpPr>
          <p:nvPr/>
        </p:nvSpPr>
        <p:spPr bwMode="auto">
          <a:xfrm>
            <a:off x="2667000" y="2895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29" name="Oval 54"/>
          <p:cNvSpPr>
            <a:spLocks noChangeArrowheads="1"/>
          </p:cNvSpPr>
          <p:nvPr/>
        </p:nvSpPr>
        <p:spPr bwMode="auto">
          <a:xfrm>
            <a:off x="2667000" y="3581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30" name="Oval 55"/>
          <p:cNvSpPr>
            <a:spLocks noChangeArrowheads="1"/>
          </p:cNvSpPr>
          <p:nvPr/>
        </p:nvSpPr>
        <p:spPr bwMode="auto">
          <a:xfrm>
            <a:off x="2667000" y="4191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31" name="Oval 56"/>
          <p:cNvSpPr>
            <a:spLocks noChangeArrowheads="1"/>
          </p:cNvSpPr>
          <p:nvPr/>
        </p:nvSpPr>
        <p:spPr bwMode="auto">
          <a:xfrm>
            <a:off x="2667000" y="4876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32" name="Text Box 57"/>
          <p:cNvSpPr txBox="1">
            <a:spLocks noChangeArrowheads="1"/>
          </p:cNvSpPr>
          <p:nvPr/>
        </p:nvSpPr>
        <p:spPr bwMode="auto">
          <a:xfrm>
            <a:off x="6096000" y="533400"/>
            <a:ext cx="434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ES" sz="3200" dirty="0">
                <a:solidFill>
                  <a:schemeClr val="bg1"/>
                </a:solidFill>
                <a:latin typeface="Arial" panose="020B0604020202020204" pitchFamily="34" charset="0"/>
              </a:rPr>
              <a:t>Gastrina.</a:t>
            </a:r>
            <a:endParaRPr lang="es-ES" altLang="es-E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33" name="Text Box 58"/>
          <p:cNvSpPr txBox="1">
            <a:spLocks noChangeArrowheads="1"/>
          </p:cNvSpPr>
          <p:nvPr/>
        </p:nvSpPr>
        <p:spPr bwMode="auto">
          <a:xfrm>
            <a:off x="6248400" y="22860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ES" sz="3200">
                <a:solidFill>
                  <a:schemeClr val="bg1"/>
                </a:solidFill>
                <a:latin typeface="Arial" panose="020B0604020202020204" pitchFamily="34" charset="0"/>
              </a:rPr>
              <a:t>Secreción del HCl</a:t>
            </a:r>
            <a:endParaRPr lang="es-ES" altLang="es-ES" sz="3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34" name="Text Box 59"/>
          <p:cNvSpPr txBox="1">
            <a:spLocks noChangeArrowheads="1"/>
          </p:cNvSpPr>
          <p:nvPr/>
        </p:nvSpPr>
        <p:spPr bwMode="auto">
          <a:xfrm>
            <a:off x="6248400" y="30480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ES" sz="3200">
                <a:solidFill>
                  <a:schemeClr val="bg1"/>
                </a:solidFill>
                <a:latin typeface="Arial" panose="020B0604020202020204" pitchFamily="34" charset="0"/>
              </a:rPr>
              <a:t>Movilidad gástrica</a:t>
            </a:r>
            <a:endParaRPr lang="es-ES" altLang="es-ES" sz="3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35" name="Text Box 60"/>
          <p:cNvSpPr txBox="1">
            <a:spLocks noChangeArrowheads="1"/>
          </p:cNvSpPr>
          <p:nvPr/>
        </p:nvSpPr>
        <p:spPr bwMode="auto">
          <a:xfrm>
            <a:off x="6172200" y="3810000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ES" sz="3200">
                <a:solidFill>
                  <a:schemeClr val="bg1"/>
                </a:solidFill>
                <a:latin typeface="Arial" panose="020B0604020202020204" pitchFamily="34" charset="0"/>
              </a:rPr>
              <a:t>Vaciado del estómago.</a:t>
            </a:r>
            <a:endParaRPr lang="es-ES" altLang="es-ES" sz="3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9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68188" y="2880130"/>
            <a:ext cx="10551203" cy="10156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latin typeface="Arial" pitchFamily="34" charset="0"/>
                <a:cs typeface="Arial" pitchFamily="34" charset="0"/>
              </a:rPr>
              <a:t>DIGESTIÓN DE GLÚCIDOS</a:t>
            </a:r>
          </a:p>
        </p:txBody>
      </p:sp>
    </p:spTree>
    <p:extLst>
      <p:ext uri="{BB962C8B-B14F-4D97-AF65-F5344CB8AC3E}">
        <p14:creationId xmlns:p14="http://schemas.microsoft.com/office/powerpoint/2010/main" val="172753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35620" y="80737"/>
            <a:ext cx="687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PRINCIPALES GLÚCIDOS DE LA DIETA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4129" y="2030506"/>
            <a:ext cx="255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Polisacáridos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12136" y="1164992"/>
            <a:ext cx="66294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700020" algn="ctr"/>
              </a:tabLst>
            </a:pPr>
            <a:r>
              <a:rPr lang="es-MX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ALMIDÓN  (Glucosas ∂1-4  y   ∂1-6)</a:t>
            </a:r>
          </a:p>
          <a:p>
            <a:pPr>
              <a:spcAft>
                <a:spcPts val="0"/>
              </a:spcAft>
              <a:tabLst>
                <a:tab pos="2700020" algn="ctr"/>
              </a:tabLst>
            </a:pPr>
            <a:endParaRPr lang="es-E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2700020" algn="ctr"/>
              </a:tabLst>
            </a:pPr>
            <a:r>
              <a:rPr lang="es-MX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GLUCÓGENO (Glucosas ∂1-4  y   ∂1-6)</a:t>
            </a:r>
          </a:p>
          <a:p>
            <a:pPr>
              <a:spcAft>
                <a:spcPts val="0"/>
              </a:spcAft>
              <a:tabLst>
                <a:tab pos="2700020" algn="ctr"/>
              </a:tabLst>
            </a:pPr>
            <a:endParaRPr lang="es-E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2700020" algn="ctr"/>
              </a:tabLst>
            </a:pPr>
            <a:r>
              <a:rPr lang="es-MX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CELULOSA  (Glucosas ß1-4)   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brir llave 5"/>
          <p:cNvSpPr/>
          <p:nvPr/>
        </p:nvSpPr>
        <p:spPr>
          <a:xfrm>
            <a:off x="2635621" y="836095"/>
            <a:ext cx="470647" cy="290456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80679" y="5135287"/>
            <a:ext cx="255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Disacáridos</a:t>
            </a:r>
          </a:p>
        </p:txBody>
      </p:sp>
      <p:sp>
        <p:nvSpPr>
          <p:cNvPr id="8" name="Abrir llave 7"/>
          <p:cNvSpPr/>
          <p:nvPr/>
        </p:nvSpPr>
        <p:spPr>
          <a:xfrm>
            <a:off x="2400297" y="4518212"/>
            <a:ext cx="470647" cy="179352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649070" y="4704400"/>
            <a:ext cx="7490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0020" algn="ctr"/>
              </a:tabLst>
            </a:pPr>
            <a:r>
              <a:rPr lang="es-MX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SACAROSA (Glucosa + Fructosa) (∂1—ß2)</a:t>
            </a:r>
          </a:p>
          <a:p>
            <a:pPr>
              <a:tabLst>
                <a:tab pos="2700020" algn="ctr"/>
              </a:tabLst>
            </a:pPr>
            <a:endParaRPr lang="es-E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00020" algn="ctr"/>
              </a:tabLst>
            </a:pPr>
            <a:r>
              <a:rPr lang="es-MX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LACTOSA (Glucosa + Galactosa) (ß1-4)                                                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2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1495" t="4643" r="19530"/>
          <a:stretch/>
        </p:blipFill>
        <p:spPr>
          <a:xfrm>
            <a:off x="10386595" y="544030"/>
            <a:ext cx="1371601" cy="1343373"/>
          </a:xfrm>
          <a:prstGeom prst="rect">
            <a:avLst/>
          </a:prstGeom>
        </p:spPr>
      </p:pic>
      <p:sp>
        <p:nvSpPr>
          <p:cNvPr id="3" name="1 CuadroTexto"/>
          <p:cNvSpPr txBox="1"/>
          <p:nvPr/>
        </p:nvSpPr>
        <p:spPr>
          <a:xfrm>
            <a:off x="5257799" y="0"/>
            <a:ext cx="2530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prstClr val="black"/>
                </a:solidFill>
                <a:latin typeface="Arial" charset="0"/>
              </a:rPr>
              <a:t>Almidón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prstClr val="black"/>
                </a:solidFill>
                <a:latin typeface="Arial" charset="0"/>
              </a:rPr>
              <a:t>Glucógeno</a:t>
            </a:r>
          </a:p>
        </p:txBody>
      </p:sp>
      <p:cxnSp>
        <p:nvCxnSpPr>
          <p:cNvPr id="4" name="5 Conector recto de flecha"/>
          <p:cNvCxnSpPr/>
          <p:nvPr/>
        </p:nvCxnSpPr>
        <p:spPr>
          <a:xfrm>
            <a:off x="6542874" y="967180"/>
            <a:ext cx="32376" cy="19889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9 CuadroTexto"/>
          <p:cNvSpPr txBox="1"/>
          <p:nvPr/>
        </p:nvSpPr>
        <p:spPr>
          <a:xfrm>
            <a:off x="6725260" y="967180"/>
            <a:ext cx="339369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prstClr val="black"/>
                </a:solidFill>
                <a:latin typeface="Arial" charset="0"/>
              </a:rPr>
              <a:t>α</a:t>
            </a:r>
            <a:r>
              <a:rPr lang="es-ES" sz="2800" b="1" dirty="0">
                <a:solidFill>
                  <a:prstClr val="black"/>
                </a:solidFill>
                <a:latin typeface="Arial" charset="0"/>
              </a:rPr>
              <a:t>-Amilasa Salival</a:t>
            </a:r>
          </a:p>
        </p:txBody>
      </p:sp>
      <p:sp>
        <p:nvSpPr>
          <p:cNvPr id="14" name="9 CuadroTexto"/>
          <p:cNvSpPr txBox="1"/>
          <p:nvPr/>
        </p:nvSpPr>
        <p:spPr>
          <a:xfrm>
            <a:off x="2341533" y="1698512"/>
            <a:ext cx="404759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prstClr val="black"/>
                </a:solidFill>
                <a:latin typeface="Arial" charset="0"/>
              </a:rPr>
              <a:t>α</a:t>
            </a:r>
            <a:r>
              <a:rPr lang="es-ES" sz="2800" b="1" dirty="0">
                <a:solidFill>
                  <a:prstClr val="black"/>
                </a:solidFill>
                <a:latin typeface="Arial" charset="0"/>
              </a:rPr>
              <a:t>-Amilasa pancreática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94" y="789017"/>
            <a:ext cx="1799651" cy="2167112"/>
          </a:xfrm>
          <a:prstGeom prst="rect">
            <a:avLst/>
          </a:prstGeom>
        </p:spPr>
      </p:pic>
      <p:sp>
        <p:nvSpPr>
          <p:cNvPr id="21" name="9 CuadroTexto"/>
          <p:cNvSpPr txBox="1"/>
          <p:nvPr/>
        </p:nvSpPr>
        <p:spPr>
          <a:xfrm>
            <a:off x="5181941" y="3059800"/>
            <a:ext cx="3086637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prstClr val="black"/>
                </a:solidFill>
                <a:latin typeface="Arial" charset="0"/>
              </a:rPr>
              <a:t>Maltosa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err="1">
                <a:solidFill>
                  <a:prstClr val="black"/>
                </a:solidFill>
                <a:latin typeface="Arial" charset="0"/>
              </a:rPr>
              <a:t>Maltotriosa</a:t>
            </a:r>
            <a:endParaRPr lang="es-ES" sz="28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prstClr val="black"/>
                </a:solidFill>
                <a:latin typeface="Arial" charset="0"/>
              </a:rPr>
              <a:t>Dextrinas límites </a:t>
            </a:r>
          </a:p>
        </p:txBody>
      </p:sp>
      <p:cxnSp>
        <p:nvCxnSpPr>
          <p:cNvPr id="22" name="5 Conector recto de flecha"/>
          <p:cNvCxnSpPr/>
          <p:nvPr/>
        </p:nvCxnSpPr>
        <p:spPr>
          <a:xfrm>
            <a:off x="6567296" y="4562992"/>
            <a:ext cx="7954" cy="1451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9 CuadroTexto"/>
          <p:cNvSpPr txBox="1"/>
          <p:nvPr/>
        </p:nvSpPr>
        <p:spPr>
          <a:xfrm>
            <a:off x="3755288" y="5021253"/>
            <a:ext cx="2633839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err="1">
                <a:solidFill>
                  <a:prstClr val="black"/>
                </a:solidFill>
                <a:latin typeface="Arial" charset="0"/>
              </a:rPr>
              <a:t>Disacaridasas</a:t>
            </a:r>
            <a:endParaRPr lang="es-ES" sz="2800" b="1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6575250" y="5014913"/>
            <a:ext cx="1212850" cy="542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1 CuadroTexto"/>
          <p:cNvSpPr txBox="1"/>
          <p:nvPr/>
        </p:nvSpPr>
        <p:spPr>
          <a:xfrm>
            <a:off x="7588650" y="4629200"/>
            <a:ext cx="2530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err="1">
                <a:solidFill>
                  <a:prstClr val="black"/>
                </a:solidFill>
                <a:latin typeface="Arial" charset="0"/>
              </a:rPr>
              <a:t>Disacáridos:Sacarosa</a:t>
            </a:r>
            <a:endParaRPr lang="es-ES" sz="28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prstClr val="black"/>
                </a:solidFill>
                <a:latin typeface="Arial" charset="0"/>
              </a:rPr>
              <a:t>Lactosa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247" y="3971801"/>
            <a:ext cx="1743872" cy="2086223"/>
          </a:xfrm>
          <a:prstGeom prst="rect">
            <a:avLst/>
          </a:prstGeom>
        </p:spPr>
      </p:pic>
      <p:sp>
        <p:nvSpPr>
          <p:cNvPr id="30" name="9 CuadroTexto"/>
          <p:cNvSpPr txBox="1"/>
          <p:nvPr/>
        </p:nvSpPr>
        <p:spPr>
          <a:xfrm>
            <a:off x="3950287" y="6199396"/>
            <a:ext cx="51453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prstClr val="black"/>
                </a:solidFill>
                <a:latin typeface="Arial" charset="0"/>
              </a:rPr>
              <a:t>Glucosa, fructosa, galactosa</a:t>
            </a:r>
          </a:p>
        </p:txBody>
      </p:sp>
    </p:spTree>
    <p:extLst>
      <p:ext uri="{BB962C8B-B14F-4D97-AF65-F5344CB8AC3E}">
        <p14:creationId xmlns:p14="http://schemas.microsoft.com/office/powerpoint/2010/main" val="44328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114800" y="12192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ES" sz="3600" b="1" dirty="0" err="1">
                <a:latin typeface="Arial" panose="020B0604020202020204" pitchFamily="34" charset="0"/>
              </a:rPr>
              <a:t>Disacaridasas</a:t>
            </a:r>
            <a:endParaRPr lang="es-ES" altLang="es-ES" sz="3600" b="1" dirty="0">
              <a:latin typeface="Arial" panose="020B0604020202020204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86000" y="26670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ES" sz="3200" b="1" dirty="0">
                <a:latin typeface="Arial" panose="020B0604020202020204" pitchFamily="34" charset="0"/>
              </a:rPr>
              <a:t>Maltasa</a:t>
            </a:r>
            <a:r>
              <a:rPr lang="es-MX" altLang="es-ES" sz="3200" dirty="0">
                <a:latin typeface="Arial" panose="020B0604020202020204" pitchFamily="34" charset="0"/>
              </a:rPr>
              <a:t> que hidroliza la maltosa.</a:t>
            </a:r>
            <a:endParaRPr lang="es-ES" altLang="es-ES" sz="3200" dirty="0">
              <a:latin typeface="Arial" panose="020B0604020202020204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133600" y="3886200"/>
            <a:ext cx="792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ES" sz="3200" b="1" dirty="0" err="1">
                <a:latin typeface="Arial" panose="020B0604020202020204" pitchFamily="34" charset="0"/>
              </a:rPr>
              <a:t>Sacarasa-isomaltasa</a:t>
            </a:r>
            <a:r>
              <a:rPr lang="es-MX" altLang="es-ES" sz="3200" dirty="0">
                <a:latin typeface="Arial" panose="020B0604020202020204" pitchFamily="34" charset="0"/>
              </a:rPr>
              <a:t> que hidroliza la sacarosa y los enlaces </a:t>
            </a:r>
            <a:r>
              <a:rPr lang="es-MX" altLang="es-ES" sz="3200" dirty="0" err="1">
                <a:latin typeface="Arial" panose="020B0604020202020204" pitchFamily="34" charset="0"/>
              </a:rPr>
              <a:t>glucosídicos</a:t>
            </a:r>
            <a:r>
              <a:rPr lang="es-MX" altLang="es-ES" sz="3200" dirty="0">
                <a:latin typeface="Arial" panose="020B0604020202020204" pitchFamily="34" charset="0"/>
              </a:rPr>
              <a:t> </a:t>
            </a:r>
            <a:r>
              <a:rPr lang="el-GR" altLang="es-ES" sz="3200" dirty="0">
                <a:latin typeface="Arial" panose="020B0604020202020204" pitchFamily="34" charset="0"/>
              </a:rPr>
              <a:t>α</a:t>
            </a:r>
            <a:r>
              <a:rPr lang="es-ES" altLang="es-ES" sz="3200" dirty="0">
                <a:latin typeface="Arial" panose="020B0604020202020204" pitchFamily="34" charset="0"/>
              </a:rPr>
              <a:t>1-6</a:t>
            </a:r>
            <a:r>
              <a:rPr lang="es-MX" altLang="es-ES" sz="3200" dirty="0">
                <a:latin typeface="Arial" panose="020B0604020202020204" pitchFamily="34" charset="0"/>
              </a:rPr>
              <a:t>.</a:t>
            </a:r>
            <a:endParaRPr lang="es-ES" altLang="es-ES" sz="3200" dirty="0">
              <a:latin typeface="Arial" panose="020B0604020202020204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133600" y="52578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ES" sz="3200" b="1" dirty="0">
                <a:latin typeface="Arial" panose="020B0604020202020204" pitchFamily="34" charset="0"/>
              </a:rPr>
              <a:t>Lactasa</a:t>
            </a:r>
            <a:r>
              <a:rPr lang="es-MX" altLang="es-ES" sz="3200" dirty="0">
                <a:latin typeface="Arial" panose="020B0604020202020204" pitchFamily="34" charset="0"/>
              </a:rPr>
              <a:t> que hidroliza la lactosa.</a:t>
            </a:r>
            <a:endParaRPr lang="es-ES" altLang="es-ES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8591" y="992534"/>
            <a:ext cx="2414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Déficit de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disacaridasa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2814637" y="1397020"/>
            <a:ext cx="1371600" cy="2857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4564383" y="719290"/>
            <a:ext cx="2414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Acumulación  de sustrato (disacárido)</a:t>
            </a:r>
          </a:p>
        </p:txBody>
      </p:sp>
      <p:sp>
        <p:nvSpPr>
          <p:cNvPr id="6" name="Flecha derecha 5"/>
          <p:cNvSpPr/>
          <p:nvPr/>
        </p:nvSpPr>
        <p:spPr>
          <a:xfrm rot="7430115">
            <a:off x="3878584" y="2653907"/>
            <a:ext cx="1371600" cy="2857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2935135" y="3445991"/>
            <a:ext cx="2414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Diarrea osmótica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579519" y="704522"/>
            <a:ext cx="2414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Bacterias de la flora bacteriana</a:t>
            </a:r>
          </a:p>
        </p:txBody>
      </p:sp>
      <p:sp>
        <p:nvSpPr>
          <p:cNvPr id="11" name="Flecha curvada hacia abajo 10"/>
          <p:cNvSpPr/>
          <p:nvPr/>
        </p:nvSpPr>
        <p:spPr>
          <a:xfrm flipH="1">
            <a:off x="5372099" y="84594"/>
            <a:ext cx="3414713" cy="69249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5957888" y="2308079"/>
            <a:ext cx="785811" cy="86777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6032894" y="3321843"/>
            <a:ext cx="2528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Compuestos de 2 y 3 átomos de carbono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207919" y="115288"/>
            <a:ext cx="209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Degradación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 flipH="1" flipV="1">
            <a:off x="4979195" y="3892526"/>
            <a:ext cx="978693" cy="1428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6743699" y="2086539"/>
            <a:ext cx="2043113" cy="80718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8711791" y="2844789"/>
            <a:ext cx="2414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Liberación de CO</a:t>
            </a:r>
            <a:r>
              <a:rPr lang="es-E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5" name="Conector recto de flecha 24"/>
          <p:cNvCxnSpPr/>
          <p:nvPr/>
        </p:nvCxnSpPr>
        <p:spPr>
          <a:xfrm flipH="1">
            <a:off x="9994105" y="3947712"/>
            <a:ext cx="35726" cy="82431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8711791" y="4920841"/>
            <a:ext cx="241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Flatulencia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0" y="583335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 intolerancia a la lactosa, provocada por déficit de lactasa es la más frecuente en el humano.</a:t>
            </a:r>
          </a:p>
        </p:txBody>
      </p:sp>
    </p:spTree>
    <p:extLst>
      <p:ext uri="{BB962C8B-B14F-4D97-AF65-F5344CB8AC3E}">
        <p14:creationId xmlns:p14="http://schemas.microsoft.com/office/powerpoint/2010/main" val="2967358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52522" y="2907025"/>
            <a:ext cx="9286940" cy="10156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latin typeface="Arial" pitchFamily="34" charset="0"/>
                <a:cs typeface="Arial" pitchFamily="34" charset="0"/>
              </a:rPr>
              <a:t>DIGESTIÓN DE LÍPIDOS</a:t>
            </a:r>
          </a:p>
        </p:txBody>
      </p:sp>
    </p:spTree>
    <p:extLst>
      <p:ext uri="{BB962C8B-B14F-4D97-AF65-F5344CB8AC3E}">
        <p14:creationId xmlns:p14="http://schemas.microsoft.com/office/powerpoint/2010/main" val="239261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971800" y="1143001"/>
            <a:ext cx="7086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 moléculas de nutrientes NO absorbibles.</a:t>
            </a:r>
            <a:endParaRPr lang="es-ES" altLang="es-ES" sz="3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895600" y="4752976"/>
            <a:ext cx="7086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Pequeñas moléculas de nutrientes  absorbibles.</a:t>
            </a:r>
            <a:endParaRPr lang="es-ES" altLang="es-ES" sz="3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791200" y="2590800"/>
            <a:ext cx="381000" cy="1447800"/>
          </a:xfrm>
          <a:prstGeom prst="downArrow">
            <a:avLst>
              <a:gd name="adj1" fmla="val 50000"/>
              <a:gd name="adj2" fmla="val 9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6558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4762" y="2112636"/>
            <a:ext cx="115577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Los principales lípidos de la dieta son los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triacilgliceroles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(90 %).</a:t>
            </a:r>
          </a:p>
          <a:p>
            <a:pPr>
              <a:lnSpc>
                <a:spcPct val="150000"/>
              </a:lnSpc>
            </a:pPr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La dieta también contiene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fosfolípidos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, colesterol,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ésteres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co-lesterol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350261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4762" y="1467337"/>
            <a:ext cx="115577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En la digestión de los TAG participan tres lipasas: lingual (o salival), gástrica y pancreática.</a:t>
            </a:r>
          </a:p>
          <a:p>
            <a:pPr algn="just">
              <a:lnSpc>
                <a:spcPct val="150000"/>
              </a:lnSpc>
            </a:pPr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Las dos primeras actúan sobre los TAG que abundan en la leche, de ahí que su acción posea gran significación en neonatos y lactantes.</a:t>
            </a:r>
          </a:p>
        </p:txBody>
      </p:sp>
    </p:spTree>
    <p:extLst>
      <p:ext uri="{BB962C8B-B14F-4D97-AF65-F5344CB8AC3E}">
        <p14:creationId xmlns:p14="http://schemas.microsoft.com/office/powerpoint/2010/main" val="1981917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4762" y="793988"/>
            <a:ext cx="115015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La lipasa pancreática actúa en la luz del intestino delgado.</a:t>
            </a:r>
          </a:p>
          <a:p>
            <a:pPr algn="just">
              <a:lnSpc>
                <a:spcPct val="150000"/>
              </a:lnSpc>
            </a:pPr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Frente a la mucosa de este órgano existe una capa de agua. Los TAG son poco solubles en ese solvente, a diferencia de la lipasa que sí lo es. </a:t>
            </a:r>
          </a:p>
          <a:p>
            <a:pPr algn="just">
              <a:lnSpc>
                <a:spcPct val="150000"/>
              </a:lnSpc>
            </a:pPr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Esta dificultad es vencida por la acción conjunta de los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movimien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-tos peristálticos intestinales y de las sales biliares.</a:t>
            </a:r>
          </a:p>
        </p:txBody>
      </p:sp>
    </p:spTree>
    <p:extLst>
      <p:ext uri="{BB962C8B-B14F-4D97-AF65-F5344CB8AC3E}">
        <p14:creationId xmlns:p14="http://schemas.microsoft.com/office/powerpoint/2010/main" val="3735990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1451" y="0"/>
            <a:ext cx="657225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Las sales biliares forman micelas, las cuales aumentan el grado de dispersión de los TAG de la dieta, favoreciendo así la acción de la lipasa pancreática. Además, las micelas transportan, a través de la capa de agua, los productos de la digestión de esos lípidos hacia el borde en cepillo del epitelio intestinal. </a:t>
            </a:r>
          </a:p>
          <a:p>
            <a:pPr algn="just">
              <a:lnSpc>
                <a:spcPct val="150000"/>
              </a:lnSpc>
            </a:pP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599" y="57150"/>
            <a:ext cx="5196401" cy="62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59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027659" y="0"/>
            <a:ext cx="8908499" cy="6858000"/>
            <a:chOff x="770234" y="0"/>
            <a:chExt cx="8908499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1682" y="0"/>
              <a:ext cx="716705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CuadroTexto"/>
            <p:cNvSpPr txBox="1"/>
            <p:nvPr/>
          </p:nvSpPr>
          <p:spPr>
            <a:xfrm>
              <a:off x="7418234" y="848221"/>
              <a:ext cx="17859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600" b="1" dirty="0">
                  <a:latin typeface="Arial" pitchFamily="34" charset="0"/>
                  <a:cs typeface="Arial" pitchFamily="34" charset="0"/>
                </a:rPr>
                <a:t>Estómago</a:t>
              </a: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57832" y="2401290"/>
              <a:ext cx="1643074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s-ES" sz="2600" b="1" dirty="0">
                  <a:latin typeface="Arial" pitchFamily="34" charset="0"/>
                  <a:cs typeface="Arial" pitchFamily="34" charset="0"/>
                </a:rPr>
                <a:t>Vesícula biliar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70234" y="3634542"/>
              <a:ext cx="1937598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s-ES" sz="2600" b="1" dirty="0">
                  <a:latin typeface="Arial" pitchFamily="34" charset="0"/>
                  <a:cs typeface="Arial" pitchFamily="34" charset="0"/>
                </a:rPr>
                <a:t>Intestino delgado (duodeno)</a:t>
              </a:r>
            </a:p>
          </p:txBody>
        </p:sp>
      </p:grpSp>
      <p:sp>
        <p:nvSpPr>
          <p:cNvPr id="3" name="Rectángulo 2"/>
          <p:cNvSpPr/>
          <p:nvPr/>
        </p:nvSpPr>
        <p:spPr>
          <a:xfrm>
            <a:off x="-70295" y="0"/>
            <a:ext cx="88249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Las sales biliares se forman en el hígado y se almacenan en la vesícula biliar, desde donde se secretan hacia el intestino delgado.</a:t>
            </a:r>
          </a:p>
        </p:txBody>
      </p:sp>
    </p:spTree>
    <p:extLst>
      <p:ext uri="{BB962C8B-B14F-4D97-AF65-F5344CB8AC3E}">
        <p14:creationId xmlns:p14="http://schemas.microsoft.com/office/powerpoint/2010/main" val="1877924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2057400" y="552450"/>
            <a:ext cx="3810000" cy="6286500"/>
            <a:chOff x="1152" y="348"/>
            <a:chExt cx="2400" cy="3960"/>
          </a:xfrm>
        </p:grpSpPr>
        <p:grpSp>
          <p:nvGrpSpPr>
            <p:cNvPr id="46100" name="Group 3"/>
            <p:cNvGrpSpPr>
              <a:grpSpLocks/>
            </p:cNvGrpSpPr>
            <p:nvPr/>
          </p:nvGrpSpPr>
          <p:grpSpPr bwMode="auto">
            <a:xfrm>
              <a:off x="1152" y="348"/>
              <a:ext cx="2400" cy="3960"/>
              <a:chOff x="1752" y="348"/>
              <a:chExt cx="2280" cy="3960"/>
            </a:xfrm>
          </p:grpSpPr>
          <p:grpSp>
            <p:nvGrpSpPr>
              <p:cNvPr id="46147" name="Group 4"/>
              <p:cNvGrpSpPr>
                <a:grpSpLocks/>
              </p:cNvGrpSpPr>
              <p:nvPr/>
            </p:nvGrpSpPr>
            <p:grpSpPr bwMode="auto">
              <a:xfrm>
                <a:off x="1752" y="348"/>
                <a:ext cx="2280" cy="3960"/>
                <a:chOff x="1752" y="348"/>
                <a:chExt cx="2280" cy="3960"/>
              </a:xfrm>
            </p:grpSpPr>
            <p:sp>
              <p:nvSpPr>
                <p:cNvPr id="46169" name="AutoShape 5"/>
                <p:cNvSpPr>
                  <a:spLocks noChangeArrowheads="1"/>
                </p:cNvSpPr>
                <p:nvPr/>
              </p:nvSpPr>
              <p:spPr bwMode="auto">
                <a:xfrm>
                  <a:off x="1848" y="3060"/>
                  <a:ext cx="2064" cy="1248"/>
                </a:xfrm>
                <a:custGeom>
                  <a:avLst/>
                  <a:gdLst>
                    <a:gd name="T0" fmla="*/ 1032 w 21600"/>
                    <a:gd name="T1" fmla="*/ 0 h 21600"/>
                    <a:gd name="T2" fmla="*/ 246 w 21600"/>
                    <a:gd name="T3" fmla="*/ 641 h 21600"/>
                    <a:gd name="T4" fmla="*/ 1032 w 21600"/>
                    <a:gd name="T5" fmla="*/ 297 h 21600"/>
                    <a:gd name="T6" fmla="*/ 1818 w 21600"/>
                    <a:gd name="T7" fmla="*/ 641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13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149" y="11007"/>
                      </a:moveTo>
                      <a:cubicBezTo>
                        <a:pt x="5147" y="10938"/>
                        <a:pt x="5146" y="10869"/>
                        <a:pt x="5146" y="10800"/>
                      </a:cubicBezTo>
                      <a:cubicBezTo>
                        <a:pt x="5146" y="7677"/>
                        <a:pt x="7677" y="5146"/>
                        <a:pt x="10800" y="5146"/>
                      </a:cubicBezTo>
                      <a:cubicBezTo>
                        <a:pt x="13922" y="5146"/>
                        <a:pt x="16454" y="7677"/>
                        <a:pt x="16454" y="10800"/>
                      </a:cubicBezTo>
                      <a:cubicBezTo>
                        <a:pt x="16454" y="10869"/>
                        <a:pt x="16452" y="10938"/>
                        <a:pt x="16450" y="11007"/>
                      </a:cubicBezTo>
                      <a:lnTo>
                        <a:pt x="21592" y="11197"/>
                      </a:lnTo>
                      <a:cubicBezTo>
                        <a:pt x="21597" y="11064"/>
                        <a:pt x="21600" y="10932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0932"/>
                        <a:pt x="2" y="11064"/>
                        <a:pt x="7" y="11197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46170" name="Group 6"/>
                <p:cNvGrpSpPr>
                  <a:grpSpLocks/>
                </p:cNvGrpSpPr>
                <p:nvPr/>
              </p:nvGrpSpPr>
              <p:grpSpPr bwMode="auto">
                <a:xfrm>
                  <a:off x="1752" y="348"/>
                  <a:ext cx="2280" cy="3348"/>
                  <a:chOff x="1848" y="348"/>
                  <a:chExt cx="2064" cy="3348"/>
                </a:xfrm>
              </p:grpSpPr>
              <p:sp>
                <p:nvSpPr>
                  <p:cNvPr id="4617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624"/>
                    <a:ext cx="1248" cy="2640"/>
                  </a:xfrm>
                  <a:prstGeom prst="rect">
                    <a:avLst/>
                  </a:prstGeom>
                  <a:solidFill>
                    <a:srgbClr val="FF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s-ES" altLang="es-ES"/>
                  </a:p>
                </p:txBody>
              </p:sp>
              <p:sp>
                <p:nvSpPr>
                  <p:cNvPr id="46172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348"/>
                    <a:ext cx="2064" cy="1248"/>
                  </a:xfrm>
                  <a:custGeom>
                    <a:avLst/>
                    <a:gdLst>
                      <a:gd name="T0" fmla="*/ 1032 w 21600"/>
                      <a:gd name="T1" fmla="*/ 0 h 21600"/>
                      <a:gd name="T2" fmla="*/ 246 w 21600"/>
                      <a:gd name="T3" fmla="*/ 641 h 21600"/>
                      <a:gd name="T4" fmla="*/ 1032 w 21600"/>
                      <a:gd name="T5" fmla="*/ 297 h 21600"/>
                      <a:gd name="T6" fmla="*/ 1818 w 21600"/>
                      <a:gd name="T7" fmla="*/ 64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813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149" y="11007"/>
                        </a:moveTo>
                        <a:cubicBezTo>
                          <a:pt x="5147" y="10938"/>
                          <a:pt x="5146" y="10869"/>
                          <a:pt x="5146" y="10800"/>
                        </a:cubicBezTo>
                        <a:cubicBezTo>
                          <a:pt x="5146" y="7677"/>
                          <a:pt x="7677" y="5146"/>
                          <a:pt x="10800" y="5146"/>
                        </a:cubicBezTo>
                        <a:cubicBezTo>
                          <a:pt x="13922" y="5146"/>
                          <a:pt x="16454" y="7677"/>
                          <a:pt x="16454" y="10800"/>
                        </a:cubicBezTo>
                        <a:cubicBezTo>
                          <a:pt x="16454" y="10869"/>
                          <a:pt x="16452" y="10938"/>
                          <a:pt x="16450" y="11007"/>
                        </a:cubicBezTo>
                        <a:lnTo>
                          <a:pt x="21592" y="11197"/>
                        </a:lnTo>
                        <a:cubicBezTo>
                          <a:pt x="21597" y="11064"/>
                          <a:pt x="21600" y="1093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0932"/>
                          <a:pt x="2" y="11064"/>
                          <a:pt x="7" y="11197"/>
                        </a:cubicBezTo>
                        <a:close/>
                      </a:path>
                    </a:pathLst>
                  </a:custGeom>
                  <a:solidFill>
                    <a:srgbClr val="FFCCFF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617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960"/>
                    <a:ext cx="480" cy="2736"/>
                  </a:xfrm>
                  <a:prstGeom prst="rect">
                    <a:avLst/>
                  </a:prstGeom>
                  <a:solidFill>
                    <a:srgbClr val="FF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s-ES" altLang="es-ES"/>
                  </a:p>
                </p:txBody>
              </p:sp>
              <p:sp>
                <p:nvSpPr>
                  <p:cNvPr id="4617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960"/>
                    <a:ext cx="480" cy="2736"/>
                  </a:xfrm>
                  <a:prstGeom prst="rect">
                    <a:avLst/>
                  </a:prstGeom>
                  <a:solidFill>
                    <a:srgbClr val="FF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s-ES" altLang="es-ES"/>
                  </a:p>
                </p:txBody>
              </p:sp>
              <p:sp>
                <p:nvSpPr>
                  <p:cNvPr id="4617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008"/>
                    <a:ext cx="0" cy="26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617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008"/>
                    <a:ext cx="0" cy="26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617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996"/>
                    <a:ext cx="0" cy="26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617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984"/>
                    <a:ext cx="0" cy="26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46148" name="Group 15"/>
              <p:cNvGrpSpPr>
                <a:grpSpLocks/>
              </p:cNvGrpSpPr>
              <p:nvPr/>
            </p:nvGrpSpPr>
            <p:grpSpPr bwMode="auto">
              <a:xfrm>
                <a:off x="2196" y="960"/>
                <a:ext cx="1392" cy="2448"/>
                <a:chOff x="2196" y="960"/>
                <a:chExt cx="1392" cy="2448"/>
              </a:xfrm>
            </p:grpSpPr>
            <p:sp>
              <p:nvSpPr>
                <p:cNvPr id="46149" name="Rectangle 16"/>
                <p:cNvSpPr>
                  <a:spLocks noChangeArrowheads="1"/>
                </p:cNvSpPr>
                <p:nvPr/>
              </p:nvSpPr>
              <p:spPr bwMode="auto">
                <a:xfrm>
                  <a:off x="3492" y="960"/>
                  <a:ext cx="96" cy="480"/>
                </a:xfrm>
                <a:prstGeom prst="rect">
                  <a:avLst/>
                </a:prstGeom>
                <a:solidFill>
                  <a:srgbClr val="FF99F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50" name="Rectangle 17"/>
                <p:cNvSpPr>
                  <a:spLocks noChangeArrowheads="1"/>
                </p:cNvSpPr>
                <p:nvPr/>
              </p:nvSpPr>
              <p:spPr bwMode="auto">
                <a:xfrm>
                  <a:off x="3492" y="1452"/>
                  <a:ext cx="96" cy="480"/>
                </a:xfrm>
                <a:prstGeom prst="rect">
                  <a:avLst/>
                </a:prstGeom>
                <a:solidFill>
                  <a:srgbClr val="FF99F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51" name="Rectangle 18"/>
                <p:cNvSpPr>
                  <a:spLocks noChangeArrowheads="1"/>
                </p:cNvSpPr>
                <p:nvPr/>
              </p:nvSpPr>
              <p:spPr bwMode="auto">
                <a:xfrm>
                  <a:off x="3492" y="1944"/>
                  <a:ext cx="96" cy="480"/>
                </a:xfrm>
                <a:prstGeom prst="rect">
                  <a:avLst/>
                </a:prstGeom>
                <a:solidFill>
                  <a:srgbClr val="FF99F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52" name="Rectangle 19"/>
                <p:cNvSpPr>
                  <a:spLocks noChangeArrowheads="1"/>
                </p:cNvSpPr>
                <p:nvPr/>
              </p:nvSpPr>
              <p:spPr bwMode="auto">
                <a:xfrm>
                  <a:off x="3492" y="2436"/>
                  <a:ext cx="96" cy="480"/>
                </a:xfrm>
                <a:prstGeom prst="rect">
                  <a:avLst/>
                </a:prstGeom>
                <a:solidFill>
                  <a:srgbClr val="FF99F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53" name="Rectangle 20"/>
                <p:cNvSpPr>
                  <a:spLocks noChangeArrowheads="1"/>
                </p:cNvSpPr>
                <p:nvPr/>
              </p:nvSpPr>
              <p:spPr bwMode="auto">
                <a:xfrm>
                  <a:off x="3492" y="2904"/>
                  <a:ext cx="96" cy="480"/>
                </a:xfrm>
                <a:prstGeom prst="rect">
                  <a:avLst/>
                </a:prstGeom>
                <a:solidFill>
                  <a:srgbClr val="FF99F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54" name="Rectangle 21"/>
                <p:cNvSpPr>
                  <a:spLocks noChangeArrowheads="1"/>
                </p:cNvSpPr>
                <p:nvPr/>
              </p:nvSpPr>
              <p:spPr bwMode="auto">
                <a:xfrm>
                  <a:off x="2196" y="996"/>
                  <a:ext cx="96" cy="480"/>
                </a:xfrm>
                <a:prstGeom prst="rect">
                  <a:avLst/>
                </a:prstGeom>
                <a:solidFill>
                  <a:srgbClr val="FF99F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55" name="Rectangle 22"/>
                <p:cNvSpPr>
                  <a:spLocks noChangeArrowheads="1"/>
                </p:cNvSpPr>
                <p:nvPr/>
              </p:nvSpPr>
              <p:spPr bwMode="auto">
                <a:xfrm>
                  <a:off x="2196" y="1476"/>
                  <a:ext cx="96" cy="480"/>
                </a:xfrm>
                <a:prstGeom prst="rect">
                  <a:avLst/>
                </a:prstGeom>
                <a:solidFill>
                  <a:srgbClr val="FF99F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56" name="Rectangle 23"/>
                <p:cNvSpPr>
                  <a:spLocks noChangeArrowheads="1"/>
                </p:cNvSpPr>
                <p:nvPr/>
              </p:nvSpPr>
              <p:spPr bwMode="auto">
                <a:xfrm>
                  <a:off x="2196" y="1968"/>
                  <a:ext cx="96" cy="480"/>
                </a:xfrm>
                <a:prstGeom prst="rect">
                  <a:avLst/>
                </a:prstGeom>
                <a:solidFill>
                  <a:srgbClr val="FF99F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57" name="Rectangle 24"/>
                <p:cNvSpPr>
                  <a:spLocks noChangeArrowheads="1"/>
                </p:cNvSpPr>
                <p:nvPr/>
              </p:nvSpPr>
              <p:spPr bwMode="auto">
                <a:xfrm>
                  <a:off x="2196" y="2436"/>
                  <a:ext cx="96" cy="480"/>
                </a:xfrm>
                <a:prstGeom prst="rect">
                  <a:avLst/>
                </a:prstGeom>
                <a:solidFill>
                  <a:srgbClr val="FF99F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58" name="Rectangle 25"/>
                <p:cNvSpPr>
                  <a:spLocks noChangeArrowheads="1"/>
                </p:cNvSpPr>
                <p:nvPr/>
              </p:nvSpPr>
              <p:spPr bwMode="auto">
                <a:xfrm>
                  <a:off x="2196" y="2928"/>
                  <a:ext cx="96" cy="480"/>
                </a:xfrm>
                <a:prstGeom prst="rect">
                  <a:avLst/>
                </a:prstGeom>
                <a:solidFill>
                  <a:srgbClr val="FF99F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59" name="Oval 26"/>
                <p:cNvSpPr>
                  <a:spLocks noChangeArrowheads="1"/>
                </p:cNvSpPr>
                <p:nvPr/>
              </p:nvSpPr>
              <p:spPr bwMode="auto">
                <a:xfrm>
                  <a:off x="3516" y="1152"/>
                  <a:ext cx="48" cy="96"/>
                </a:xfrm>
                <a:prstGeom prst="ellipse">
                  <a:avLst/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60" name="Oval 27"/>
                <p:cNvSpPr>
                  <a:spLocks noChangeArrowheads="1"/>
                </p:cNvSpPr>
                <p:nvPr/>
              </p:nvSpPr>
              <p:spPr bwMode="auto">
                <a:xfrm>
                  <a:off x="3516" y="3084"/>
                  <a:ext cx="48" cy="96"/>
                </a:xfrm>
                <a:prstGeom prst="ellipse">
                  <a:avLst/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61" name="Oval 28"/>
                <p:cNvSpPr>
                  <a:spLocks noChangeArrowheads="1"/>
                </p:cNvSpPr>
                <p:nvPr/>
              </p:nvSpPr>
              <p:spPr bwMode="auto">
                <a:xfrm>
                  <a:off x="3528" y="2640"/>
                  <a:ext cx="48" cy="96"/>
                </a:xfrm>
                <a:prstGeom prst="ellipse">
                  <a:avLst/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62" name="Oval 29"/>
                <p:cNvSpPr>
                  <a:spLocks noChangeArrowheads="1"/>
                </p:cNvSpPr>
                <p:nvPr/>
              </p:nvSpPr>
              <p:spPr bwMode="auto">
                <a:xfrm>
                  <a:off x="3516" y="2112"/>
                  <a:ext cx="48" cy="96"/>
                </a:xfrm>
                <a:prstGeom prst="ellipse">
                  <a:avLst/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63" name="Oval 30"/>
                <p:cNvSpPr>
                  <a:spLocks noChangeArrowheads="1"/>
                </p:cNvSpPr>
                <p:nvPr/>
              </p:nvSpPr>
              <p:spPr bwMode="auto">
                <a:xfrm>
                  <a:off x="3516" y="1632"/>
                  <a:ext cx="48" cy="96"/>
                </a:xfrm>
                <a:prstGeom prst="ellipse">
                  <a:avLst/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64" name="Oval 31"/>
                <p:cNvSpPr>
                  <a:spLocks noChangeArrowheads="1"/>
                </p:cNvSpPr>
                <p:nvPr/>
              </p:nvSpPr>
              <p:spPr bwMode="auto">
                <a:xfrm>
                  <a:off x="2220" y="1212"/>
                  <a:ext cx="48" cy="96"/>
                </a:xfrm>
                <a:prstGeom prst="ellipse">
                  <a:avLst/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65" name="Oval 32"/>
                <p:cNvSpPr>
                  <a:spLocks noChangeArrowheads="1"/>
                </p:cNvSpPr>
                <p:nvPr/>
              </p:nvSpPr>
              <p:spPr bwMode="auto">
                <a:xfrm>
                  <a:off x="2208" y="1680"/>
                  <a:ext cx="48" cy="96"/>
                </a:xfrm>
                <a:prstGeom prst="ellipse">
                  <a:avLst/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66" name="Oval 33"/>
                <p:cNvSpPr>
                  <a:spLocks noChangeArrowheads="1"/>
                </p:cNvSpPr>
                <p:nvPr/>
              </p:nvSpPr>
              <p:spPr bwMode="auto">
                <a:xfrm>
                  <a:off x="2208" y="2112"/>
                  <a:ext cx="48" cy="96"/>
                </a:xfrm>
                <a:prstGeom prst="ellipse">
                  <a:avLst/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67" name="Oval 34"/>
                <p:cNvSpPr>
                  <a:spLocks noChangeArrowheads="1"/>
                </p:cNvSpPr>
                <p:nvPr/>
              </p:nvSpPr>
              <p:spPr bwMode="auto">
                <a:xfrm>
                  <a:off x="2220" y="2640"/>
                  <a:ext cx="48" cy="96"/>
                </a:xfrm>
                <a:prstGeom prst="ellipse">
                  <a:avLst/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46168" name="Oval 35"/>
                <p:cNvSpPr>
                  <a:spLocks noChangeArrowheads="1"/>
                </p:cNvSpPr>
                <p:nvPr/>
              </p:nvSpPr>
              <p:spPr bwMode="auto">
                <a:xfrm>
                  <a:off x="2220" y="3120"/>
                  <a:ext cx="48" cy="96"/>
                </a:xfrm>
                <a:prstGeom prst="ellipse">
                  <a:avLst/>
                </a:prstGeom>
                <a:solidFill>
                  <a:srgbClr val="00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</p:grpSp>
        </p:grpSp>
        <p:sp>
          <p:nvSpPr>
            <p:cNvPr id="46101" name="Oval 36"/>
            <p:cNvSpPr>
              <a:spLocks noChangeArrowheads="1"/>
            </p:cNvSpPr>
            <p:nvPr/>
          </p:nvSpPr>
          <p:spPr bwMode="auto">
            <a:xfrm>
              <a:off x="2640" y="864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02" name="Oval 37"/>
            <p:cNvSpPr>
              <a:spLocks noChangeArrowheads="1"/>
            </p:cNvSpPr>
            <p:nvPr/>
          </p:nvSpPr>
          <p:spPr bwMode="auto">
            <a:xfrm>
              <a:off x="1920" y="1200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03" name="Oval 38"/>
            <p:cNvSpPr>
              <a:spLocks noChangeArrowheads="1"/>
            </p:cNvSpPr>
            <p:nvPr/>
          </p:nvSpPr>
          <p:spPr bwMode="auto">
            <a:xfrm>
              <a:off x="2604" y="2028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04" name="Oval 39"/>
            <p:cNvSpPr>
              <a:spLocks noChangeArrowheads="1"/>
            </p:cNvSpPr>
            <p:nvPr/>
          </p:nvSpPr>
          <p:spPr bwMode="auto">
            <a:xfrm>
              <a:off x="1788" y="2088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05" name="Oval 40"/>
            <p:cNvSpPr>
              <a:spLocks noChangeArrowheads="1"/>
            </p:cNvSpPr>
            <p:nvPr/>
          </p:nvSpPr>
          <p:spPr bwMode="auto">
            <a:xfrm>
              <a:off x="2352" y="1008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06" name="Oval 41"/>
            <p:cNvSpPr>
              <a:spLocks noChangeArrowheads="1"/>
            </p:cNvSpPr>
            <p:nvPr/>
          </p:nvSpPr>
          <p:spPr bwMode="auto">
            <a:xfrm>
              <a:off x="2688" y="2544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07" name="Oval 42"/>
            <p:cNvSpPr>
              <a:spLocks noChangeArrowheads="1"/>
            </p:cNvSpPr>
            <p:nvPr/>
          </p:nvSpPr>
          <p:spPr bwMode="auto">
            <a:xfrm>
              <a:off x="2604" y="1452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08" name="Oval 43"/>
            <p:cNvSpPr>
              <a:spLocks noChangeArrowheads="1"/>
            </p:cNvSpPr>
            <p:nvPr/>
          </p:nvSpPr>
          <p:spPr bwMode="auto">
            <a:xfrm>
              <a:off x="2604" y="1704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09" name="Oval 44"/>
            <p:cNvSpPr>
              <a:spLocks noChangeArrowheads="1"/>
            </p:cNvSpPr>
            <p:nvPr/>
          </p:nvSpPr>
          <p:spPr bwMode="auto">
            <a:xfrm>
              <a:off x="2604" y="1872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10" name="Oval 45"/>
            <p:cNvSpPr>
              <a:spLocks noChangeArrowheads="1"/>
            </p:cNvSpPr>
            <p:nvPr/>
          </p:nvSpPr>
          <p:spPr bwMode="auto">
            <a:xfrm>
              <a:off x="2544" y="2196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11" name="Oval 46"/>
            <p:cNvSpPr>
              <a:spLocks noChangeArrowheads="1"/>
            </p:cNvSpPr>
            <p:nvPr/>
          </p:nvSpPr>
          <p:spPr bwMode="auto">
            <a:xfrm>
              <a:off x="2604" y="2352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12" name="Oval 47"/>
            <p:cNvSpPr>
              <a:spLocks noChangeArrowheads="1"/>
            </p:cNvSpPr>
            <p:nvPr/>
          </p:nvSpPr>
          <p:spPr bwMode="auto">
            <a:xfrm>
              <a:off x="2220" y="2064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13" name="Oval 48"/>
            <p:cNvSpPr>
              <a:spLocks noChangeArrowheads="1"/>
            </p:cNvSpPr>
            <p:nvPr/>
          </p:nvSpPr>
          <p:spPr bwMode="auto">
            <a:xfrm>
              <a:off x="2412" y="2064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14" name="Oval 49"/>
            <p:cNvSpPr>
              <a:spLocks noChangeArrowheads="1"/>
            </p:cNvSpPr>
            <p:nvPr/>
          </p:nvSpPr>
          <p:spPr bwMode="auto">
            <a:xfrm>
              <a:off x="2064" y="1560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15" name="Oval 50"/>
            <p:cNvSpPr>
              <a:spLocks noChangeArrowheads="1"/>
            </p:cNvSpPr>
            <p:nvPr/>
          </p:nvSpPr>
          <p:spPr bwMode="auto">
            <a:xfrm>
              <a:off x="1836" y="1632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16" name="Oval 51"/>
            <p:cNvSpPr>
              <a:spLocks noChangeArrowheads="1"/>
            </p:cNvSpPr>
            <p:nvPr/>
          </p:nvSpPr>
          <p:spPr bwMode="auto">
            <a:xfrm>
              <a:off x="1788" y="1872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17" name="Oval 52"/>
            <p:cNvSpPr>
              <a:spLocks noChangeArrowheads="1"/>
            </p:cNvSpPr>
            <p:nvPr/>
          </p:nvSpPr>
          <p:spPr bwMode="auto">
            <a:xfrm>
              <a:off x="2280" y="1848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18" name="Oval 53"/>
            <p:cNvSpPr>
              <a:spLocks noChangeArrowheads="1"/>
            </p:cNvSpPr>
            <p:nvPr/>
          </p:nvSpPr>
          <p:spPr bwMode="auto">
            <a:xfrm>
              <a:off x="2760" y="2232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19" name="Oval 54"/>
            <p:cNvSpPr>
              <a:spLocks noChangeArrowheads="1"/>
            </p:cNvSpPr>
            <p:nvPr/>
          </p:nvSpPr>
          <p:spPr bwMode="auto">
            <a:xfrm>
              <a:off x="2160" y="1344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20" name="Oval 55"/>
            <p:cNvSpPr>
              <a:spLocks noChangeArrowheads="1"/>
            </p:cNvSpPr>
            <p:nvPr/>
          </p:nvSpPr>
          <p:spPr bwMode="auto">
            <a:xfrm>
              <a:off x="2364" y="1728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21" name="Oval 56"/>
            <p:cNvSpPr>
              <a:spLocks noChangeArrowheads="1"/>
            </p:cNvSpPr>
            <p:nvPr/>
          </p:nvSpPr>
          <p:spPr bwMode="auto">
            <a:xfrm>
              <a:off x="1872" y="1392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22" name="Oval 57"/>
            <p:cNvSpPr>
              <a:spLocks noChangeArrowheads="1"/>
            </p:cNvSpPr>
            <p:nvPr/>
          </p:nvSpPr>
          <p:spPr bwMode="auto">
            <a:xfrm>
              <a:off x="1932" y="1968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23" name="Oval 58"/>
            <p:cNvSpPr>
              <a:spLocks noChangeArrowheads="1"/>
            </p:cNvSpPr>
            <p:nvPr/>
          </p:nvSpPr>
          <p:spPr bwMode="auto">
            <a:xfrm>
              <a:off x="2088" y="1776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24" name="Oval 59"/>
            <p:cNvSpPr>
              <a:spLocks noChangeArrowheads="1"/>
            </p:cNvSpPr>
            <p:nvPr/>
          </p:nvSpPr>
          <p:spPr bwMode="auto">
            <a:xfrm>
              <a:off x="2508" y="2496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25" name="Oval 60"/>
            <p:cNvSpPr>
              <a:spLocks noChangeArrowheads="1"/>
            </p:cNvSpPr>
            <p:nvPr/>
          </p:nvSpPr>
          <p:spPr bwMode="auto">
            <a:xfrm>
              <a:off x="2736" y="2736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26" name="Oval 61"/>
            <p:cNvSpPr>
              <a:spLocks noChangeArrowheads="1"/>
            </p:cNvSpPr>
            <p:nvPr/>
          </p:nvSpPr>
          <p:spPr bwMode="auto">
            <a:xfrm>
              <a:off x="1980" y="2160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27" name="Oval 62"/>
            <p:cNvSpPr>
              <a:spLocks noChangeArrowheads="1"/>
            </p:cNvSpPr>
            <p:nvPr/>
          </p:nvSpPr>
          <p:spPr bwMode="auto">
            <a:xfrm>
              <a:off x="2076" y="2448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28" name="Oval 63"/>
            <p:cNvSpPr>
              <a:spLocks noChangeArrowheads="1"/>
            </p:cNvSpPr>
            <p:nvPr/>
          </p:nvSpPr>
          <p:spPr bwMode="auto">
            <a:xfrm>
              <a:off x="2064" y="3204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29" name="Oval 64"/>
            <p:cNvSpPr>
              <a:spLocks noChangeArrowheads="1"/>
            </p:cNvSpPr>
            <p:nvPr/>
          </p:nvSpPr>
          <p:spPr bwMode="auto">
            <a:xfrm>
              <a:off x="2364" y="2664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30" name="Oval 65"/>
            <p:cNvSpPr>
              <a:spLocks noChangeArrowheads="1"/>
            </p:cNvSpPr>
            <p:nvPr/>
          </p:nvSpPr>
          <p:spPr bwMode="auto">
            <a:xfrm>
              <a:off x="2556" y="2856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31" name="Oval 66"/>
            <p:cNvSpPr>
              <a:spLocks noChangeArrowheads="1"/>
            </p:cNvSpPr>
            <p:nvPr/>
          </p:nvSpPr>
          <p:spPr bwMode="auto">
            <a:xfrm>
              <a:off x="2256" y="2208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32" name="Oval 67"/>
            <p:cNvSpPr>
              <a:spLocks noChangeArrowheads="1"/>
            </p:cNvSpPr>
            <p:nvPr/>
          </p:nvSpPr>
          <p:spPr bwMode="auto">
            <a:xfrm>
              <a:off x="2268" y="2532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33" name="Oval 68"/>
            <p:cNvSpPr>
              <a:spLocks noChangeArrowheads="1"/>
            </p:cNvSpPr>
            <p:nvPr/>
          </p:nvSpPr>
          <p:spPr bwMode="auto">
            <a:xfrm>
              <a:off x="2112" y="1056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34" name="Oval 69"/>
            <p:cNvSpPr>
              <a:spLocks noChangeArrowheads="1"/>
            </p:cNvSpPr>
            <p:nvPr/>
          </p:nvSpPr>
          <p:spPr bwMode="auto">
            <a:xfrm>
              <a:off x="2412" y="1584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35" name="Oval 70"/>
            <p:cNvSpPr>
              <a:spLocks noChangeArrowheads="1"/>
            </p:cNvSpPr>
            <p:nvPr/>
          </p:nvSpPr>
          <p:spPr bwMode="auto">
            <a:xfrm>
              <a:off x="1884" y="2304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36" name="Oval 71"/>
            <p:cNvSpPr>
              <a:spLocks noChangeArrowheads="1"/>
            </p:cNvSpPr>
            <p:nvPr/>
          </p:nvSpPr>
          <p:spPr bwMode="auto">
            <a:xfrm>
              <a:off x="1872" y="3216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37" name="Oval 72"/>
            <p:cNvSpPr>
              <a:spLocks noChangeArrowheads="1"/>
            </p:cNvSpPr>
            <p:nvPr/>
          </p:nvSpPr>
          <p:spPr bwMode="auto">
            <a:xfrm>
              <a:off x="2364" y="2928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38" name="Oval 73"/>
            <p:cNvSpPr>
              <a:spLocks noChangeArrowheads="1"/>
            </p:cNvSpPr>
            <p:nvPr/>
          </p:nvSpPr>
          <p:spPr bwMode="auto">
            <a:xfrm>
              <a:off x="2460" y="1344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39" name="Oval 74"/>
            <p:cNvSpPr>
              <a:spLocks noChangeArrowheads="1"/>
            </p:cNvSpPr>
            <p:nvPr/>
          </p:nvSpPr>
          <p:spPr bwMode="auto">
            <a:xfrm>
              <a:off x="2604" y="1296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40" name="Oval 75"/>
            <p:cNvSpPr>
              <a:spLocks noChangeArrowheads="1"/>
            </p:cNvSpPr>
            <p:nvPr/>
          </p:nvSpPr>
          <p:spPr bwMode="auto">
            <a:xfrm>
              <a:off x="2460" y="3120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41" name="Oval 76"/>
            <p:cNvSpPr>
              <a:spLocks noChangeArrowheads="1"/>
            </p:cNvSpPr>
            <p:nvPr/>
          </p:nvSpPr>
          <p:spPr bwMode="auto">
            <a:xfrm>
              <a:off x="2160" y="2976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42" name="Oval 77"/>
            <p:cNvSpPr>
              <a:spLocks noChangeArrowheads="1"/>
            </p:cNvSpPr>
            <p:nvPr/>
          </p:nvSpPr>
          <p:spPr bwMode="auto">
            <a:xfrm>
              <a:off x="1776" y="2448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43" name="Oval 78"/>
            <p:cNvSpPr>
              <a:spLocks noChangeArrowheads="1"/>
            </p:cNvSpPr>
            <p:nvPr/>
          </p:nvSpPr>
          <p:spPr bwMode="auto">
            <a:xfrm>
              <a:off x="1812" y="2640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44" name="Oval 79"/>
            <p:cNvSpPr>
              <a:spLocks noChangeArrowheads="1"/>
            </p:cNvSpPr>
            <p:nvPr/>
          </p:nvSpPr>
          <p:spPr bwMode="auto">
            <a:xfrm>
              <a:off x="1896" y="3024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45" name="Oval 80"/>
            <p:cNvSpPr>
              <a:spLocks noChangeArrowheads="1"/>
            </p:cNvSpPr>
            <p:nvPr/>
          </p:nvSpPr>
          <p:spPr bwMode="auto">
            <a:xfrm>
              <a:off x="1956" y="2712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6146" name="Oval 81"/>
            <p:cNvSpPr>
              <a:spLocks noChangeArrowheads="1"/>
            </p:cNvSpPr>
            <p:nvPr/>
          </p:nvSpPr>
          <p:spPr bwMode="auto">
            <a:xfrm>
              <a:off x="2172" y="2784"/>
              <a:ext cx="192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BEB00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</p:grpSp>
      <p:sp>
        <p:nvSpPr>
          <p:cNvPr id="46083" name="Oval 82"/>
          <p:cNvSpPr>
            <a:spLocks noChangeArrowheads="1"/>
          </p:cNvSpPr>
          <p:nvPr/>
        </p:nvSpPr>
        <p:spPr bwMode="auto">
          <a:xfrm>
            <a:off x="5334000" y="1828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6084" name="Oval 83"/>
          <p:cNvSpPr>
            <a:spLocks noChangeArrowheads="1"/>
          </p:cNvSpPr>
          <p:nvPr/>
        </p:nvSpPr>
        <p:spPr bwMode="auto">
          <a:xfrm>
            <a:off x="5334000" y="4953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6085" name="Oval 84"/>
          <p:cNvSpPr>
            <a:spLocks noChangeArrowheads="1"/>
          </p:cNvSpPr>
          <p:nvPr/>
        </p:nvSpPr>
        <p:spPr bwMode="auto">
          <a:xfrm>
            <a:off x="5334000" y="4114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6086" name="Oval 85"/>
          <p:cNvSpPr>
            <a:spLocks noChangeArrowheads="1"/>
          </p:cNvSpPr>
          <p:nvPr/>
        </p:nvSpPr>
        <p:spPr bwMode="auto">
          <a:xfrm>
            <a:off x="5334000" y="3352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6087" name="Oval 86"/>
          <p:cNvSpPr>
            <a:spLocks noChangeArrowheads="1"/>
          </p:cNvSpPr>
          <p:nvPr/>
        </p:nvSpPr>
        <p:spPr bwMode="auto">
          <a:xfrm>
            <a:off x="5334000" y="2590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6088" name="Oval 87"/>
          <p:cNvSpPr>
            <a:spLocks noChangeArrowheads="1"/>
          </p:cNvSpPr>
          <p:nvPr/>
        </p:nvSpPr>
        <p:spPr bwMode="auto">
          <a:xfrm>
            <a:off x="2362200" y="4876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6089" name="Oval 88"/>
          <p:cNvSpPr>
            <a:spLocks noChangeArrowheads="1"/>
          </p:cNvSpPr>
          <p:nvPr/>
        </p:nvSpPr>
        <p:spPr bwMode="auto">
          <a:xfrm>
            <a:off x="2362200" y="4267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6090" name="Oval 89"/>
          <p:cNvSpPr>
            <a:spLocks noChangeArrowheads="1"/>
          </p:cNvSpPr>
          <p:nvPr/>
        </p:nvSpPr>
        <p:spPr bwMode="auto">
          <a:xfrm>
            <a:off x="2286000" y="3429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6091" name="Oval 90"/>
          <p:cNvSpPr>
            <a:spLocks noChangeArrowheads="1"/>
          </p:cNvSpPr>
          <p:nvPr/>
        </p:nvSpPr>
        <p:spPr bwMode="auto">
          <a:xfrm>
            <a:off x="2362200" y="2590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6092" name="Oval 91"/>
          <p:cNvSpPr>
            <a:spLocks noChangeArrowheads="1"/>
          </p:cNvSpPr>
          <p:nvPr/>
        </p:nvSpPr>
        <p:spPr bwMode="auto">
          <a:xfrm>
            <a:off x="2286000" y="1828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6093" name="Text Box 92"/>
          <p:cNvSpPr txBox="1">
            <a:spLocks noChangeArrowheads="1"/>
          </p:cNvSpPr>
          <p:nvPr/>
        </p:nvSpPr>
        <p:spPr bwMode="auto">
          <a:xfrm>
            <a:off x="6324600" y="4572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ES" sz="3200" dirty="0" err="1">
                <a:latin typeface="Arial" panose="020B0604020202020204" pitchFamily="34" charset="0"/>
              </a:rPr>
              <a:t>Colecistoquinina</a:t>
            </a:r>
            <a:endParaRPr lang="es-ES" altLang="es-ES" sz="3200" dirty="0">
              <a:latin typeface="Arial" panose="020B0604020202020204" pitchFamily="34" charset="0"/>
            </a:endParaRPr>
          </a:p>
        </p:txBody>
      </p:sp>
      <p:sp>
        <p:nvSpPr>
          <p:cNvPr id="46094" name="Text Box 93"/>
          <p:cNvSpPr txBox="1">
            <a:spLocks noChangeArrowheads="1"/>
          </p:cNvSpPr>
          <p:nvPr/>
        </p:nvSpPr>
        <p:spPr bwMode="auto">
          <a:xfrm>
            <a:off x="7010400" y="1600200"/>
            <a:ext cx="304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ES" sz="3200" dirty="0">
                <a:latin typeface="Arial" panose="020B0604020202020204" pitchFamily="34" charset="0"/>
              </a:rPr>
              <a:t>Contracción de la vesícula</a:t>
            </a:r>
            <a:endParaRPr lang="es-ES" altLang="es-ES" sz="3200" dirty="0">
              <a:latin typeface="Arial" panose="020B0604020202020204" pitchFamily="34" charset="0"/>
            </a:endParaRPr>
          </a:p>
        </p:txBody>
      </p:sp>
      <p:sp>
        <p:nvSpPr>
          <p:cNvPr id="46095" name="Text Box 94"/>
          <p:cNvSpPr txBox="1">
            <a:spLocks noChangeArrowheads="1"/>
          </p:cNvSpPr>
          <p:nvPr/>
        </p:nvSpPr>
        <p:spPr bwMode="auto">
          <a:xfrm>
            <a:off x="6934200" y="3124200"/>
            <a:ext cx="281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ES" sz="3200" dirty="0">
                <a:latin typeface="Arial" panose="020B0604020202020204" pitchFamily="34" charset="0"/>
              </a:rPr>
              <a:t>Secreción pancreática.</a:t>
            </a:r>
            <a:endParaRPr lang="es-ES" altLang="es-ES" sz="3200" dirty="0">
              <a:latin typeface="Arial" panose="020B0604020202020204" pitchFamily="34" charset="0"/>
            </a:endParaRPr>
          </a:p>
        </p:txBody>
      </p:sp>
      <p:sp>
        <p:nvSpPr>
          <p:cNvPr id="46096" name="Text Box 95"/>
          <p:cNvSpPr txBox="1">
            <a:spLocks noChangeArrowheads="1"/>
          </p:cNvSpPr>
          <p:nvPr/>
        </p:nvSpPr>
        <p:spPr bwMode="auto">
          <a:xfrm>
            <a:off x="6934200" y="4724400"/>
            <a:ext cx="266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ES" sz="3200" dirty="0">
                <a:latin typeface="Arial" panose="020B0604020202020204" pitchFamily="34" charset="0"/>
              </a:rPr>
              <a:t>Vaciamiento gástrico</a:t>
            </a:r>
            <a:endParaRPr lang="es-ES" altLang="es-ES" sz="3200" dirty="0">
              <a:latin typeface="Arial" panose="020B0604020202020204" pitchFamily="34" charset="0"/>
            </a:endParaRPr>
          </a:p>
        </p:txBody>
      </p:sp>
      <p:sp>
        <p:nvSpPr>
          <p:cNvPr id="46097" name="AutoShape 96"/>
          <p:cNvSpPr>
            <a:spLocks noChangeArrowheads="1"/>
          </p:cNvSpPr>
          <p:nvPr/>
        </p:nvSpPr>
        <p:spPr bwMode="auto">
          <a:xfrm>
            <a:off x="6172200" y="1676400"/>
            <a:ext cx="533400" cy="838200"/>
          </a:xfrm>
          <a:prstGeom prst="upArrow">
            <a:avLst>
              <a:gd name="adj1" fmla="val 50000"/>
              <a:gd name="adj2" fmla="val 3928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6098" name="AutoShape 97"/>
          <p:cNvSpPr>
            <a:spLocks noChangeArrowheads="1"/>
          </p:cNvSpPr>
          <p:nvPr/>
        </p:nvSpPr>
        <p:spPr bwMode="auto">
          <a:xfrm>
            <a:off x="6172200" y="3352800"/>
            <a:ext cx="533400" cy="838200"/>
          </a:xfrm>
          <a:prstGeom prst="upArrow">
            <a:avLst>
              <a:gd name="adj1" fmla="val 50000"/>
              <a:gd name="adj2" fmla="val 3928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6099" name="AutoShape 98"/>
          <p:cNvSpPr>
            <a:spLocks noChangeArrowheads="1"/>
          </p:cNvSpPr>
          <p:nvPr/>
        </p:nvSpPr>
        <p:spPr bwMode="auto">
          <a:xfrm flipV="1">
            <a:off x="6172200" y="4876800"/>
            <a:ext cx="533400" cy="838200"/>
          </a:xfrm>
          <a:prstGeom prst="upArrow">
            <a:avLst>
              <a:gd name="adj1" fmla="val 50000"/>
              <a:gd name="adj2" fmla="val 3928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92286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4637" y="428604"/>
            <a:ext cx="654983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795" y="5929331"/>
            <a:ext cx="12190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" pitchFamily="34" charset="0"/>
                <a:cs typeface="Arial" pitchFamily="34" charset="0"/>
              </a:rPr>
              <a:t>Litiasis vesicular</a:t>
            </a:r>
          </a:p>
        </p:txBody>
      </p:sp>
    </p:spTree>
    <p:extLst>
      <p:ext uri="{BB962C8B-B14F-4D97-AF65-F5344CB8AC3E}">
        <p14:creationId xmlns:p14="http://schemas.microsoft.com/office/powerpoint/2010/main" val="415665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906" y="380324"/>
            <a:ext cx="7439870" cy="544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95" y="5929331"/>
            <a:ext cx="12190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" pitchFamily="34" charset="0"/>
                <a:cs typeface="Arial" pitchFamily="34" charset="0"/>
              </a:rPr>
              <a:t>Litiasis vesicular</a:t>
            </a:r>
          </a:p>
        </p:txBody>
      </p:sp>
    </p:spTree>
    <p:extLst>
      <p:ext uri="{BB962C8B-B14F-4D97-AF65-F5344CB8AC3E}">
        <p14:creationId xmlns:p14="http://schemas.microsoft.com/office/powerpoint/2010/main" val="1078836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4762" y="1428736"/>
            <a:ext cx="115577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La lipasa pancreática requiere para su acción de la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colipasa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pan-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creática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La enzima convierte los TAG de la dieta en 2-monoacilglicerol y dos ácidos grasos, los cuales pasan al interior de las células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epite-liales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de la mucosa intestinal. </a:t>
            </a:r>
          </a:p>
        </p:txBody>
      </p:sp>
    </p:spTree>
    <p:extLst>
      <p:ext uri="{BB962C8B-B14F-4D97-AF65-F5344CB8AC3E}">
        <p14:creationId xmlns:p14="http://schemas.microsoft.com/office/powerpoint/2010/main" val="3396540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4762" y="1098368"/>
            <a:ext cx="115577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Una vez allí, los productos de la acción de la lipasa pancreática son utilizados para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resintetizar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los TAG, que al asociarse con otros lípidos de la dieta y una proteína específica forman </a:t>
            </a:r>
            <a:r>
              <a:rPr lang="es-E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E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quilomicro-nes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Luego, estas lipoproteínas pasan a los vasos linfáticos intestina-les y por medio de ellos llegan a la sangre.</a:t>
            </a:r>
          </a:p>
        </p:txBody>
      </p:sp>
    </p:spTree>
    <p:extLst>
      <p:ext uri="{BB962C8B-B14F-4D97-AF65-F5344CB8AC3E}">
        <p14:creationId xmlns:p14="http://schemas.microsoft.com/office/powerpoint/2010/main" val="398505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819400" y="1219200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600">
                <a:solidFill>
                  <a:srgbClr val="FFFFFF"/>
                </a:solidFill>
                <a:latin typeface="Arial" panose="020B0604020202020204" pitchFamily="34" charset="0"/>
              </a:rPr>
              <a:t>El Aparato Digestivo.</a:t>
            </a:r>
            <a:endParaRPr lang="es-ES" altLang="es-ES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057400" y="3687764"/>
            <a:ext cx="350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>
                <a:solidFill>
                  <a:srgbClr val="FFFFFF"/>
                </a:solidFill>
                <a:latin typeface="Arial" panose="020B0604020202020204" pitchFamily="34" charset="0"/>
              </a:rPr>
              <a:t>El tubo digestivo.</a:t>
            </a:r>
            <a:endParaRPr lang="es-ES" altLang="es-E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096000" y="23622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>
                <a:solidFill>
                  <a:srgbClr val="FFFFFF"/>
                </a:solidFill>
                <a:latin typeface="Arial" panose="020B0604020202020204" pitchFamily="34" charset="0"/>
              </a:rPr>
              <a:t>Boca</a:t>
            </a:r>
            <a:endParaRPr lang="es-ES" altLang="es-E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019800" y="30480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>
                <a:solidFill>
                  <a:srgbClr val="FFFFFF"/>
                </a:solidFill>
                <a:latin typeface="Arial" panose="020B0604020202020204" pitchFamily="34" charset="0"/>
              </a:rPr>
              <a:t>Esófago</a:t>
            </a:r>
            <a:endParaRPr lang="es-ES" altLang="es-E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019800" y="37338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>
                <a:solidFill>
                  <a:srgbClr val="FFFFFF"/>
                </a:solidFill>
                <a:latin typeface="Arial" panose="020B0604020202020204" pitchFamily="34" charset="0"/>
              </a:rPr>
              <a:t>Estómago</a:t>
            </a:r>
            <a:endParaRPr lang="es-ES" altLang="es-E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096000" y="44196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>
                <a:solidFill>
                  <a:srgbClr val="FFFFFF"/>
                </a:solidFill>
                <a:latin typeface="Arial" panose="020B0604020202020204" pitchFamily="34" charset="0"/>
              </a:rPr>
              <a:t>Intestino delgado</a:t>
            </a:r>
            <a:endParaRPr lang="es-ES" altLang="es-E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096000" y="51054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>
                <a:solidFill>
                  <a:srgbClr val="FFFFFF"/>
                </a:solidFill>
                <a:latin typeface="Arial" panose="020B0604020202020204" pitchFamily="34" charset="0"/>
              </a:rPr>
              <a:t>Intestino grueso</a:t>
            </a:r>
            <a:endParaRPr lang="es-ES" altLang="es-E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6330" name="AutoShape 10"/>
          <p:cNvSpPr>
            <a:spLocks/>
          </p:cNvSpPr>
          <p:nvPr/>
        </p:nvSpPr>
        <p:spPr bwMode="auto">
          <a:xfrm>
            <a:off x="5486400" y="2209800"/>
            <a:ext cx="762000" cy="3581400"/>
          </a:xfrm>
          <a:prstGeom prst="leftBrace">
            <a:avLst>
              <a:gd name="adj1" fmla="val 39167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25" grpId="0" autoUpdateAnimBg="0"/>
      <p:bldP spid="56326" grpId="0" autoUpdateAnimBg="0"/>
      <p:bldP spid="56327" grpId="0" autoUpdateAnimBg="0"/>
      <p:bldP spid="56328" grpId="0" autoUpdateAnimBg="0"/>
      <p:bldP spid="56329" grpId="0" autoUpdateAnimBg="0"/>
      <p:bldP spid="563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" y="389274"/>
            <a:ext cx="12190413" cy="607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833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12255" y="3004576"/>
            <a:ext cx="8358246" cy="830997"/>
          </a:xfrm>
          <a:prstGeom prst="rect">
            <a:avLst/>
          </a:prstGeom>
          <a:solidFill>
            <a:srgbClr val="CCFFFF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800" b="1" dirty="0">
                <a:solidFill>
                  <a:prstClr val="black"/>
                </a:solidFill>
                <a:latin typeface="Arial" charset="0"/>
              </a:rPr>
              <a:t>DIGESTIÓN DE PROTEÍNAS</a:t>
            </a:r>
          </a:p>
        </p:txBody>
      </p:sp>
    </p:spTree>
    <p:extLst>
      <p:ext uri="{BB962C8B-B14F-4D97-AF65-F5344CB8AC3E}">
        <p14:creationId xmlns:p14="http://schemas.microsoft.com/office/powerpoint/2010/main" val="3678001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27 Grupo"/>
          <p:cNvGrpSpPr/>
          <p:nvPr/>
        </p:nvGrpSpPr>
        <p:grpSpPr>
          <a:xfrm>
            <a:off x="502823" y="189078"/>
            <a:ext cx="11206522" cy="6215106"/>
            <a:chOff x="303966" y="357166"/>
            <a:chExt cx="11206522" cy="6215106"/>
          </a:xfrm>
        </p:grpSpPr>
        <p:sp>
          <p:nvSpPr>
            <p:cNvPr id="2" name="1 CuadroTexto"/>
            <p:cNvSpPr txBox="1"/>
            <p:nvPr/>
          </p:nvSpPr>
          <p:spPr>
            <a:xfrm>
              <a:off x="4304494" y="357166"/>
              <a:ext cx="1857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800" b="1" dirty="0">
                  <a:solidFill>
                    <a:prstClr val="black"/>
                  </a:solidFill>
                  <a:latin typeface="Arial" charset="0"/>
                </a:rPr>
                <a:t>Proteínas</a:t>
              </a: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4375932" y="2195603"/>
              <a:ext cx="1714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800" b="1" dirty="0">
                  <a:solidFill>
                    <a:prstClr val="black"/>
                  </a:solidFill>
                  <a:latin typeface="Arial" charset="0"/>
                </a:rPr>
                <a:t>Péptidos</a:t>
              </a: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4014539" y="4027398"/>
              <a:ext cx="2428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800" b="1" dirty="0">
                  <a:solidFill>
                    <a:prstClr val="black"/>
                  </a:solidFill>
                  <a:latin typeface="Arial" charset="0"/>
                </a:rPr>
                <a:t>Aminoácidos</a:t>
              </a:r>
            </a:p>
          </p:txBody>
        </p:sp>
        <p:cxnSp>
          <p:nvCxnSpPr>
            <p:cNvPr id="6" name="5 Conector recto de flecha"/>
            <p:cNvCxnSpPr/>
            <p:nvPr/>
          </p:nvCxnSpPr>
          <p:spPr>
            <a:xfrm rot="5400000">
              <a:off x="4500535" y="1531894"/>
              <a:ext cx="1440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 de flecha"/>
            <p:cNvCxnSpPr/>
            <p:nvPr/>
          </p:nvCxnSpPr>
          <p:spPr>
            <a:xfrm rot="5400000">
              <a:off x="4500535" y="3422586"/>
              <a:ext cx="1440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CuadroTexto"/>
            <p:cNvSpPr txBox="1"/>
            <p:nvPr/>
          </p:nvSpPr>
          <p:spPr>
            <a:xfrm>
              <a:off x="5636044" y="935573"/>
              <a:ext cx="3145496" cy="9541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800" b="1" dirty="0" err="1">
                  <a:solidFill>
                    <a:prstClr val="black"/>
                  </a:solidFill>
                  <a:latin typeface="Arial" charset="0"/>
                </a:rPr>
                <a:t>Proteinasas</a:t>
              </a:r>
              <a:r>
                <a:rPr lang="es-ES" sz="2800" b="1" dirty="0">
                  <a:solidFill>
                    <a:prstClr val="black"/>
                  </a:solidFill>
                  <a:latin typeface="Arial" charset="0"/>
                </a:rPr>
                <a:t> o </a:t>
              </a:r>
              <a:r>
                <a:rPr lang="es-ES" sz="2800" b="1" dirty="0" err="1">
                  <a:solidFill>
                    <a:prstClr val="black"/>
                  </a:solidFill>
                  <a:latin typeface="Arial" charset="0"/>
                </a:rPr>
                <a:t>endopeptidasas</a:t>
              </a:r>
              <a:r>
                <a:rPr lang="es-ES" sz="2800" b="1" dirty="0">
                  <a:solidFill>
                    <a:prstClr val="black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673675" y="2919690"/>
              <a:ext cx="2780743" cy="9541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800" b="1" dirty="0" err="1">
                  <a:solidFill>
                    <a:prstClr val="black"/>
                  </a:solidFill>
                  <a:latin typeface="Arial" charset="0"/>
                </a:rPr>
                <a:t>Peptidasas</a:t>
              </a:r>
              <a:r>
                <a:rPr lang="es-ES" sz="2800" b="1" dirty="0">
                  <a:solidFill>
                    <a:prstClr val="black"/>
                  </a:solidFill>
                  <a:latin typeface="Arial" charset="0"/>
                </a:rPr>
                <a:t> o </a:t>
              </a:r>
              <a:r>
                <a:rPr lang="es-ES" sz="2800" b="1" dirty="0" err="1">
                  <a:solidFill>
                    <a:prstClr val="black"/>
                  </a:solidFill>
                  <a:latin typeface="Arial" charset="0"/>
                </a:rPr>
                <a:t>exopeptidasas</a:t>
              </a:r>
              <a:endParaRPr lang="es-ES" sz="28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10873" y="1000108"/>
              <a:ext cx="3500462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sz="2800" b="1" dirty="0">
                  <a:solidFill>
                    <a:prstClr val="black"/>
                  </a:solidFill>
                  <a:latin typeface="Arial" charset="0"/>
                </a:rPr>
                <a:t>Luz de estómago e intestino delgado</a:t>
              </a:r>
            </a:p>
          </p:txBody>
        </p:sp>
        <p:cxnSp>
          <p:nvCxnSpPr>
            <p:cNvPr id="14" name="13 Conector recto de flecha"/>
            <p:cNvCxnSpPr/>
            <p:nvPr/>
          </p:nvCxnSpPr>
          <p:spPr>
            <a:xfrm rot="10800000">
              <a:off x="5233188" y="1428736"/>
              <a:ext cx="42862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CuadroTexto"/>
            <p:cNvSpPr txBox="1"/>
            <p:nvPr/>
          </p:nvSpPr>
          <p:spPr>
            <a:xfrm>
              <a:off x="2304229" y="2872424"/>
              <a:ext cx="2915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800" b="1" dirty="0">
                  <a:solidFill>
                    <a:prstClr val="black"/>
                  </a:solidFill>
                  <a:latin typeface="Arial" charset="0"/>
                </a:rPr>
                <a:t>Luz de intestino delgado</a:t>
              </a:r>
            </a:p>
          </p:txBody>
        </p:sp>
        <p:cxnSp>
          <p:nvCxnSpPr>
            <p:cNvPr id="16" name="15 Conector recto de flecha"/>
            <p:cNvCxnSpPr/>
            <p:nvPr/>
          </p:nvCxnSpPr>
          <p:spPr>
            <a:xfrm rot="10800000">
              <a:off x="5233188" y="3330668"/>
              <a:ext cx="42862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CuadroTexto"/>
            <p:cNvSpPr txBox="1"/>
            <p:nvPr/>
          </p:nvSpPr>
          <p:spPr>
            <a:xfrm>
              <a:off x="303966" y="5276306"/>
              <a:ext cx="31878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800" b="1" dirty="0">
                  <a:solidFill>
                    <a:prstClr val="black"/>
                  </a:solidFill>
                  <a:latin typeface="Arial" charset="0"/>
                </a:rPr>
                <a:t>Epitelio de intestino delgado </a:t>
              </a:r>
            </a:p>
          </p:txBody>
        </p:sp>
        <p:sp>
          <p:nvSpPr>
            <p:cNvPr id="19" name="18 Rectángulo redondeado"/>
            <p:cNvSpPr/>
            <p:nvPr/>
          </p:nvSpPr>
          <p:spPr>
            <a:xfrm>
              <a:off x="3513635" y="4929198"/>
              <a:ext cx="3429023" cy="1643074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" name="16 Conector recto de flecha"/>
            <p:cNvCxnSpPr/>
            <p:nvPr/>
          </p:nvCxnSpPr>
          <p:spPr>
            <a:xfrm rot="5400000">
              <a:off x="4680535" y="5028536"/>
              <a:ext cx="1080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CuadroTexto"/>
            <p:cNvSpPr txBox="1"/>
            <p:nvPr/>
          </p:nvSpPr>
          <p:spPr>
            <a:xfrm>
              <a:off x="4018742" y="5442711"/>
              <a:ext cx="2428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800" b="1" dirty="0">
                  <a:solidFill>
                    <a:prstClr val="black"/>
                  </a:solidFill>
                  <a:latin typeface="Arial" charset="0"/>
                </a:rPr>
                <a:t>Aminoácidos</a:t>
              </a:r>
            </a:p>
          </p:txBody>
        </p:sp>
        <p:cxnSp>
          <p:nvCxnSpPr>
            <p:cNvPr id="21" name="20 Conector recto de flecha"/>
            <p:cNvCxnSpPr/>
            <p:nvPr/>
          </p:nvCxnSpPr>
          <p:spPr>
            <a:xfrm>
              <a:off x="6376196" y="5728463"/>
              <a:ext cx="1080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CuadroTexto"/>
            <p:cNvSpPr txBox="1"/>
            <p:nvPr/>
          </p:nvSpPr>
          <p:spPr>
            <a:xfrm>
              <a:off x="7407425" y="5473808"/>
              <a:ext cx="1714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800" b="1" dirty="0">
                  <a:solidFill>
                    <a:prstClr val="black"/>
                  </a:solidFill>
                  <a:latin typeface="Arial" charset="0"/>
                </a:rPr>
                <a:t>SANGRE</a:t>
              </a:r>
            </a:p>
          </p:txBody>
        </p:sp>
        <p:cxnSp>
          <p:nvCxnSpPr>
            <p:cNvPr id="26" name="25 Conector recto de flecha"/>
            <p:cNvCxnSpPr/>
            <p:nvPr/>
          </p:nvCxnSpPr>
          <p:spPr>
            <a:xfrm>
              <a:off x="9090840" y="5728463"/>
              <a:ext cx="1080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CuadroTexto"/>
            <p:cNvSpPr txBox="1"/>
            <p:nvPr/>
          </p:nvSpPr>
          <p:spPr>
            <a:xfrm>
              <a:off x="10081728" y="5473808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800" b="1" dirty="0">
                  <a:solidFill>
                    <a:prstClr val="black"/>
                  </a:solidFill>
                  <a:latin typeface="Arial" charset="0"/>
                </a:rPr>
                <a:t>Tejidos</a:t>
              </a:r>
            </a:p>
          </p:txBody>
        </p:sp>
      </p:grpSp>
      <p:sp>
        <p:nvSpPr>
          <p:cNvPr id="22" name="21 Elipse"/>
          <p:cNvSpPr/>
          <p:nvPr/>
        </p:nvSpPr>
        <p:spPr>
          <a:xfrm>
            <a:off x="5274879" y="4646928"/>
            <a:ext cx="285752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00781" y="450688"/>
            <a:ext cx="2537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Pepsina</a:t>
            </a:r>
          </a:p>
          <a:p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Tripsina</a:t>
            </a:r>
          </a:p>
          <a:p>
            <a:r>
              <a:rPr lang="es-E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Quimiotripsina</a:t>
            </a:r>
            <a:endParaRPr lang="es-E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Elastasa</a:t>
            </a:r>
            <a:endParaRPr lang="es-E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8867418" y="2765890"/>
            <a:ext cx="277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Aminopeptidasa</a:t>
            </a:r>
            <a:endParaRPr lang="es-E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Carboxipeptidasa</a:t>
            </a: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326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52600" y="3001964"/>
            <a:ext cx="403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>
                <a:solidFill>
                  <a:srgbClr val="FFFFFF"/>
                </a:solidFill>
                <a:latin typeface="Arial" panose="020B0604020202020204" pitchFamily="34" charset="0"/>
              </a:rPr>
              <a:t>Glándulas anexas.</a:t>
            </a:r>
            <a:endParaRPr lang="es-ES" altLang="es-E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5943600" y="18288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>
                <a:solidFill>
                  <a:srgbClr val="FFFFFF"/>
                </a:solidFill>
                <a:latin typeface="Arial" panose="020B0604020202020204" pitchFamily="34" charset="0"/>
              </a:rPr>
              <a:t>Glándulas salivales</a:t>
            </a:r>
            <a:endParaRPr lang="es-ES" altLang="es-E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5943600" y="29718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>
                <a:solidFill>
                  <a:srgbClr val="FFFFFF"/>
                </a:solidFill>
                <a:latin typeface="Arial" panose="020B0604020202020204" pitchFamily="34" charset="0"/>
              </a:rPr>
              <a:t>Hígado</a:t>
            </a:r>
            <a:endParaRPr lang="es-ES" altLang="es-E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5943600" y="41148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>
                <a:solidFill>
                  <a:srgbClr val="FFFFFF"/>
                </a:solidFill>
                <a:latin typeface="Arial" panose="020B0604020202020204" pitchFamily="34" charset="0"/>
              </a:rPr>
              <a:t>Páncreas</a:t>
            </a:r>
            <a:endParaRPr lang="es-ES" altLang="es-E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7702" name="AutoShape 6"/>
          <p:cNvSpPr>
            <a:spLocks/>
          </p:cNvSpPr>
          <p:nvPr/>
        </p:nvSpPr>
        <p:spPr bwMode="auto">
          <a:xfrm>
            <a:off x="5334000" y="1447800"/>
            <a:ext cx="914400" cy="3733800"/>
          </a:xfrm>
          <a:prstGeom prst="leftBrace">
            <a:avLst>
              <a:gd name="adj1" fmla="val 34028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utoUpdateAnimBg="0"/>
      <p:bldP spid="157700" grpId="0" autoUpdateAnimBg="0"/>
      <p:bldP spid="157701" grpId="0" autoUpdateAnimBg="0"/>
      <p:bldP spid="1577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71800" y="990600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600">
                <a:solidFill>
                  <a:srgbClr val="FFFFFF"/>
                </a:solidFill>
                <a:latin typeface="Arial" panose="020B0604020202020204" pitchFamily="34" charset="0"/>
              </a:rPr>
              <a:t>El proceso digestivo.</a:t>
            </a:r>
            <a:endParaRPr lang="es-ES" altLang="es-ES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905000" y="2438400"/>
            <a:ext cx="388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>
                <a:solidFill>
                  <a:srgbClr val="FFFFFF"/>
                </a:solidFill>
                <a:latin typeface="Arial" panose="020B0604020202020204" pitchFamily="34" charset="0"/>
              </a:rPr>
              <a:t>Componente Mecánico.</a:t>
            </a:r>
            <a:endParaRPr lang="es-ES" altLang="es-E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905000" y="3733801"/>
            <a:ext cx="3886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>
                <a:solidFill>
                  <a:srgbClr val="FFFFFF"/>
                </a:solidFill>
                <a:latin typeface="Arial" panose="020B0604020202020204" pitchFamily="34" charset="0"/>
              </a:rPr>
              <a:t>Tritura, mezcla y hace avanzar el contenido del tubo digestivo.</a:t>
            </a:r>
            <a:endParaRPr lang="es-ES" altLang="es-E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172200" y="2362200"/>
            <a:ext cx="388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>
                <a:solidFill>
                  <a:srgbClr val="FFFFFF"/>
                </a:solidFill>
                <a:latin typeface="Arial" panose="020B0604020202020204" pitchFamily="34" charset="0"/>
              </a:rPr>
              <a:t>Componente químico.</a:t>
            </a:r>
            <a:endParaRPr lang="es-ES" altLang="es-E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324600" y="3733800"/>
            <a:ext cx="388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>
                <a:solidFill>
                  <a:srgbClr val="FFFFFF"/>
                </a:solidFill>
                <a:latin typeface="Arial" panose="020B0604020202020204" pitchFamily="34" charset="0"/>
              </a:rPr>
              <a:t>Convierte moléculas complejas en moléculas simples.</a:t>
            </a:r>
            <a:endParaRPr lang="es-ES" altLang="es-E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48" grpId="0" autoUpdateAnimBg="0"/>
      <p:bldP spid="57349" grpId="0" autoUpdateAnimBg="0"/>
      <p:bldP spid="5735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495600" y="188640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600" dirty="0">
                <a:solidFill>
                  <a:srgbClr val="FFFFFF"/>
                </a:solidFill>
                <a:latin typeface="Arial" panose="020B0604020202020204" pitchFamily="34" charset="0"/>
              </a:rPr>
              <a:t>El proceso digestivo.</a:t>
            </a:r>
            <a:endParaRPr lang="es-ES" altLang="es-ES" sz="3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793368" y="1124745"/>
            <a:ext cx="6567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 dirty="0">
                <a:solidFill>
                  <a:srgbClr val="FFFFFF"/>
                </a:solidFill>
                <a:latin typeface="Arial" panose="020B0604020202020204" pitchFamily="34" charset="0"/>
              </a:rPr>
              <a:t>Componente Mecánico.</a:t>
            </a:r>
            <a:endParaRPr lang="es-ES" altLang="es-ES" sz="3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540277" y="2004274"/>
            <a:ext cx="6711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 u="sng" dirty="0">
                <a:solidFill>
                  <a:srgbClr val="FFFFFF"/>
                </a:solidFill>
                <a:latin typeface="Arial" panose="020B0604020202020204" pitchFamily="34" charset="0"/>
              </a:rPr>
              <a:t>Masticación de los alimentos.</a:t>
            </a:r>
            <a:endParaRPr lang="es-ES" altLang="es-ES" sz="3200" u="sng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58946" y="2864562"/>
            <a:ext cx="912211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 dirty="0">
                <a:solidFill>
                  <a:srgbClr val="FFFFFF"/>
                </a:solidFill>
                <a:latin typeface="Arial" panose="020B0604020202020204" pitchFamily="34" charset="0"/>
              </a:rPr>
              <a:t>Descompone los alimentos en partículas más pequeñas, lo cual facilita la digestión y la absorción de los nutrientes.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s-ES" sz="3200" dirty="0">
                <a:solidFill>
                  <a:srgbClr val="FFFFFF"/>
                </a:solidFill>
                <a:latin typeface="Arial" panose="020B0604020202020204" pitchFamily="34" charset="0"/>
              </a:rPr>
              <a:t>Contribuye al desarrollo de las estructuras </a:t>
            </a:r>
            <a:r>
              <a:rPr lang="es-ES" altLang="es-ES" sz="3200" dirty="0" err="1">
                <a:solidFill>
                  <a:srgbClr val="FFFFFF"/>
                </a:solidFill>
                <a:latin typeface="Arial" panose="020B0604020202020204" pitchFamily="34" charset="0"/>
              </a:rPr>
              <a:t>orofaciales</a:t>
            </a:r>
            <a:r>
              <a:rPr lang="es-ES" altLang="es-ES" sz="3200" dirty="0">
                <a:solidFill>
                  <a:srgbClr val="FFFFFF"/>
                </a:solidFill>
                <a:latin typeface="Arial" panose="020B0604020202020204" pitchFamily="34" charset="0"/>
              </a:rPr>
              <a:t> (lengua, labios, mejillas, dientes) implicadas también en el habla.</a:t>
            </a:r>
          </a:p>
        </p:txBody>
      </p:sp>
    </p:spTree>
    <p:extLst>
      <p:ext uri="{BB962C8B-B14F-4D97-AF65-F5344CB8AC3E}">
        <p14:creationId xmlns:p14="http://schemas.microsoft.com/office/powerpoint/2010/main" val="15927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48" grpId="0" autoUpdateAnimBg="0"/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495600" y="188640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600" dirty="0">
                <a:solidFill>
                  <a:srgbClr val="FFFFFF"/>
                </a:solidFill>
                <a:latin typeface="Arial" panose="020B0604020202020204" pitchFamily="34" charset="0"/>
              </a:rPr>
              <a:t>El proceso digestivo.</a:t>
            </a:r>
            <a:endParaRPr lang="es-ES" altLang="es-ES" sz="3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793368" y="1124745"/>
            <a:ext cx="6567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 dirty="0">
                <a:solidFill>
                  <a:srgbClr val="FFFFFF"/>
                </a:solidFill>
                <a:latin typeface="Arial" panose="020B0604020202020204" pitchFamily="34" charset="0"/>
              </a:rPr>
              <a:t>Componente Mecánico.</a:t>
            </a:r>
            <a:endParaRPr lang="es-ES" altLang="es-ES" sz="3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540277" y="2004274"/>
            <a:ext cx="6711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 u="sng" dirty="0">
                <a:solidFill>
                  <a:srgbClr val="FFFFFF"/>
                </a:solidFill>
                <a:latin typeface="Arial" panose="020B0604020202020204" pitchFamily="34" charset="0"/>
              </a:rPr>
              <a:t>Masticación de los alimentos.</a:t>
            </a:r>
            <a:endParaRPr lang="es-ES" altLang="es-ES" sz="3200" u="sng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58946" y="2864562"/>
            <a:ext cx="912211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 dirty="0">
                <a:solidFill>
                  <a:srgbClr val="FFFFFF"/>
                </a:solidFill>
                <a:latin typeface="Arial" panose="020B0604020202020204" pitchFamily="34" charset="0"/>
              </a:rPr>
              <a:t>Estimula la producción de saliva por las glándulas salivales.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3200" dirty="0">
                <a:solidFill>
                  <a:srgbClr val="FFFFFF"/>
                </a:solidFill>
                <a:latin typeface="Arial" panose="020B0604020202020204" pitchFamily="34" charset="0"/>
              </a:rPr>
              <a:t>Evita la gastritis: la saliva que se produce tiene un pH alcalino que equilibra los niveles de acidez que hay en el estómago, previniendo el reflujo y la acidez estomacal.</a:t>
            </a:r>
          </a:p>
        </p:txBody>
      </p:sp>
    </p:spTree>
    <p:extLst>
      <p:ext uri="{BB962C8B-B14F-4D97-AF65-F5344CB8AC3E}">
        <p14:creationId xmlns:p14="http://schemas.microsoft.com/office/powerpoint/2010/main" val="11457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48" grpId="0" autoUpdateAnimBg="0"/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14600" y="1219201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proceso gradual.</a:t>
            </a:r>
            <a:endParaRPr lang="es-ES" altLang="es-ES" sz="4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562350" y="2362201"/>
            <a:ext cx="495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4000">
                <a:solidFill>
                  <a:srgbClr val="FFFFFF"/>
                </a:solidFill>
                <a:latin typeface="Arial" panose="020B0604020202020204" pitchFamily="34" charset="0"/>
              </a:rPr>
              <a:t>Ocurre por etapas.</a:t>
            </a:r>
            <a:endParaRPr lang="es-ES" altLang="es-ES" sz="4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505200" y="3581401"/>
            <a:ext cx="6324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4000">
                <a:solidFill>
                  <a:srgbClr val="FFFFFF"/>
                </a:solidFill>
                <a:latin typeface="Arial" panose="020B0604020202020204" pitchFamily="34" charset="0"/>
              </a:rPr>
              <a:t>Cada etapa en un órgano del tubo digestivo.</a:t>
            </a:r>
            <a:endParaRPr lang="es-ES" altLang="es-ES" sz="4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7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438400" y="1371601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proceso extracelular.</a:t>
            </a:r>
            <a:endParaRPr lang="es-ES" altLang="es-ES" sz="4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3124201" y="2819401"/>
            <a:ext cx="6696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ES" sz="4000">
                <a:solidFill>
                  <a:srgbClr val="FFFFFF"/>
                </a:solidFill>
                <a:latin typeface="Arial" panose="020B0604020202020204" pitchFamily="34" charset="0"/>
              </a:rPr>
              <a:t>Todo el proceso ocurre en la luz del tubo digestivo.</a:t>
            </a:r>
            <a:endParaRPr lang="es-ES" altLang="es-ES" sz="4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0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7" grpId="0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939</Words>
  <Application>Microsoft Office PowerPoint</Application>
  <PresentationFormat>Panorámica</PresentationFormat>
  <Paragraphs>136</Paragraphs>
  <Slides>32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Tema de Office</vt:lpstr>
      <vt:lpstr>1_Tema de Office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Técnicos Inside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Elina</dc:creator>
  <cp:lastModifiedBy>Admin 3</cp:lastModifiedBy>
  <cp:revision>33</cp:revision>
  <dcterms:created xsi:type="dcterms:W3CDTF">2023-09-02T11:52:08Z</dcterms:created>
  <dcterms:modified xsi:type="dcterms:W3CDTF">2023-11-12T04:29:12Z</dcterms:modified>
</cp:coreProperties>
</file>