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5" r:id="rId2"/>
    <p:sldId id="273" r:id="rId3"/>
    <p:sldId id="275" r:id="rId4"/>
    <p:sldId id="271" r:id="rId5"/>
    <p:sldId id="283" r:id="rId6"/>
    <p:sldId id="258" r:id="rId7"/>
    <p:sldId id="277" r:id="rId8"/>
    <p:sldId id="263" r:id="rId9"/>
    <p:sldId id="284" r:id="rId10"/>
    <p:sldId id="264" r:id="rId11"/>
    <p:sldId id="281" r:id="rId12"/>
    <p:sldId id="282" r:id="rId13"/>
    <p:sldId id="259" r:id="rId14"/>
    <p:sldId id="260" r:id="rId15"/>
    <p:sldId id="261" r:id="rId16"/>
    <p:sldId id="278" r:id="rId17"/>
    <p:sldId id="279" r:id="rId18"/>
    <p:sldId id="262" r:id="rId19"/>
    <p:sldId id="280" r:id="rId20"/>
    <p:sldId id="266" r:id="rId21"/>
    <p:sldId id="268"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4" d="100"/>
          <a:sy n="114" d="100"/>
        </p:scale>
        <p:origin x="24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4B779-4EBF-4C23-BE0D-208B7C20C9B4}" type="datetimeFigureOut">
              <a:rPr lang="es-ES" smtClean="0"/>
              <a:t>18/11/2023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90671-5023-42DD-B5D1-FFFE0678D39D}" type="slidenum">
              <a:rPr lang="es-ES" smtClean="0"/>
              <a:t>‹Nº›</a:t>
            </a:fld>
            <a:endParaRPr lang="es-ES"/>
          </a:p>
        </p:txBody>
      </p:sp>
    </p:spTree>
    <p:extLst>
      <p:ext uri="{BB962C8B-B14F-4D97-AF65-F5344CB8AC3E}">
        <p14:creationId xmlns:p14="http://schemas.microsoft.com/office/powerpoint/2010/main" val="218278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B1D2B-D1F9-4D53-83EB-1766C24CD85E}" type="slidenum">
              <a:rPr lang="es-ES"/>
              <a:pPr/>
              <a:t>7</a:t>
            </a:fld>
            <a:endParaRPr lang="es-E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r>
              <a:rPr lang="es-ES" b="1"/>
              <a:t>Primer Trimestre.</a:t>
            </a:r>
          </a:p>
          <a:p>
            <a:r>
              <a:rPr lang="es-ES" b="1"/>
              <a:t>Orientadora 7.</a:t>
            </a:r>
          </a:p>
          <a:p>
            <a:r>
              <a:rPr lang="es-ES" b="1"/>
              <a:t>Diapositiva 15.</a:t>
            </a:r>
          </a:p>
          <a:p>
            <a:r>
              <a:rPr lang="es-ES">
                <a:solidFill>
                  <a:srgbClr val="FFFF00"/>
                </a:solidFill>
              </a:rPr>
              <a:t>Producto de la degradación de los glúcidos, aminoácidos y ácidos grasos se obtiene la acetil coenzima A, que será degradada en el ciclo de Krebs.</a:t>
            </a:r>
          </a:p>
          <a:p>
            <a:r>
              <a:rPr lang="es-ES">
                <a:solidFill>
                  <a:srgbClr val="FFFF00"/>
                </a:solidFill>
              </a:rPr>
              <a:t>Este compuesto participa además en la síntesis de colesterol, ácidos grasos y cuerpos cetónicos.</a:t>
            </a:r>
          </a:p>
          <a:p>
            <a:endParaRPr lang="es-ES">
              <a:solidFill>
                <a:srgbClr val="FFFF00"/>
              </a:solidFill>
            </a:endParaRPr>
          </a:p>
        </p:txBody>
      </p:sp>
    </p:spTree>
    <p:extLst>
      <p:ext uri="{BB962C8B-B14F-4D97-AF65-F5344CB8AC3E}">
        <p14:creationId xmlns:p14="http://schemas.microsoft.com/office/powerpoint/2010/main" val="417269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804772-39AF-4A3D-8F2B-78FBA40C769A}" type="slidenum">
              <a:rPr lang="en-US" altLang="en-US"/>
              <a:pPr/>
              <a:t>9</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731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25FBF9-9BC0-409C-86CC-667EF7D5D234}" type="slidenum">
              <a:rPr lang="es-ES">
                <a:solidFill>
                  <a:prstClr val="black"/>
                </a:solidFill>
              </a:rPr>
              <a:pPr/>
              <a:t>12</a:t>
            </a:fld>
            <a:endParaRPr lang="es-ES">
              <a:solidFill>
                <a:prstClr val="black"/>
              </a:solidFill>
            </a:endParaRPr>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r>
              <a:rPr lang="es-ES" b="1"/>
              <a:t>Primer Trimestre.</a:t>
            </a:r>
          </a:p>
          <a:p>
            <a:r>
              <a:rPr lang="es-ES" b="1"/>
              <a:t>Orientadora 7.</a:t>
            </a:r>
          </a:p>
          <a:p>
            <a:r>
              <a:rPr lang="es-ES" b="1"/>
              <a:t>Diapositiva 23.</a:t>
            </a:r>
          </a:p>
          <a:p>
            <a:r>
              <a:rPr lang="es-ES"/>
              <a:t>Como ya conocen, los glúcidos, lípidos y aminoácidos al degradarse se incorporan al ciclo de Krebs en forma de acetil CoA o de algunos de sus metabolitos intermediarios. Estos son también metabolitos iniciales de vías anabólicas:</a:t>
            </a:r>
          </a:p>
          <a:p>
            <a:pPr>
              <a:buFontTx/>
              <a:buChar char="•"/>
            </a:pPr>
            <a:r>
              <a:rPr lang="es-ES"/>
              <a:t>El ácido cítrico participa en la síntesis de ácidos grasos.</a:t>
            </a:r>
          </a:p>
          <a:p>
            <a:pPr>
              <a:buFontTx/>
              <a:buChar char="•"/>
            </a:pPr>
            <a:r>
              <a:rPr lang="es-ES"/>
              <a:t>El ácido alfa-ceto-glutárico en la síntesis de aminoácidos.</a:t>
            </a:r>
          </a:p>
          <a:p>
            <a:pPr>
              <a:buFontTx/>
              <a:buChar char="•"/>
            </a:pPr>
            <a:r>
              <a:rPr lang="es-ES"/>
              <a:t>El succinil CoA en la síntesis del grupo hemo.</a:t>
            </a:r>
          </a:p>
          <a:p>
            <a:pPr>
              <a:buFontTx/>
              <a:buChar char="•"/>
            </a:pPr>
            <a:r>
              <a:rPr lang="es-ES"/>
              <a:t>El ácido málico en la síntesis de glúcidos y….</a:t>
            </a:r>
          </a:p>
          <a:p>
            <a:pPr>
              <a:buFontTx/>
              <a:buChar char="•"/>
            </a:pPr>
            <a:r>
              <a:rPr lang="es-ES"/>
              <a:t>El ácido oxalacético en la síntesis de aminoácidos</a:t>
            </a:r>
          </a:p>
          <a:p>
            <a:r>
              <a:rPr lang="es-ES"/>
              <a:t>Al analizar estas relaciones metabólicas, podemos decir que el ciclo de Krebs es la vía central del metabolismo, ya que permite relacionar las vías anabólicas y catabólicas.</a:t>
            </a:r>
          </a:p>
          <a:p>
            <a:r>
              <a:rPr lang="es-ES"/>
              <a:t>La participación de sus metabolitos en diferentes vías metabólicas, hace que la concentración de los mismos varíe según las condiciones del metabolismo, de ahí que sea necesario un mecanismo que mantenga dentro de límites normales la concentración de los metabolitos del ciclo.</a:t>
            </a:r>
          </a:p>
          <a:p>
            <a:endParaRPr lang="es-ES"/>
          </a:p>
        </p:txBody>
      </p:sp>
    </p:spTree>
    <p:extLst>
      <p:ext uri="{BB962C8B-B14F-4D97-AF65-F5344CB8AC3E}">
        <p14:creationId xmlns:p14="http://schemas.microsoft.com/office/powerpoint/2010/main" val="3473394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E3F56-A474-4409-81ED-23DB017E4840}" type="slidenum">
              <a:rPr lang="es-ES"/>
              <a:pPr/>
              <a:t>17</a:t>
            </a:fld>
            <a:endParaRPr lang="es-E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s-ES" b="1" dirty="0"/>
              <a:t>Primer Trimestre.</a:t>
            </a:r>
          </a:p>
          <a:p>
            <a:r>
              <a:rPr lang="es-ES" b="1" dirty="0"/>
              <a:t>Orientadora 7.</a:t>
            </a:r>
          </a:p>
          <a:p>
            <a:r>
              <a:rPr lang="es-ES" b="1" dirty="0"/>
              <a:t>Diapositiva 26.</a:t>
            </a:r>
          </a:p>
          <a:p>
            <a:pPr algn="just"/>
            <a:r>
              <a:rPr lang="es-ES" dirty="0">
                <a:solidFill>
                  <a:srgbClr val="FFFF00"/>
                </a:solidFill>
              </a:rPr>
              <a:t>El ciclo de Krebs se regula por diversos mecanismos, incluso por reacciones que no pertenecen al mismo. Orientaremos el estudio de los puntos de regulación más importantes </a:t>
            </a:r>
          </a:p>
          <a:p>
            <a:pPr algn="just">
              <a:buFontTx/>
              <a:buChar char="•"/>
            </a:pPr>
            <a:r>
              <a:rPr lang="es-ES" dirty="0">
                <a:solidFill>
                  <a:srgbClr val="FFFF00"/>
                </a:solidFill>
              </a:rPr>
              <a:t>A nivel de la </a:t>
            </a:r>
            <a:r>
              <a:rPr lang="es-ES" dirty="0" err="1">
                <a:solidFill>
                  <a:srgbClr val="FFFF00"/>
                </a:solidFill>
              </a:rPr>
              <a:t>sintetasa</a:t>
            </a:r>
            <a:r>
              <a:rPr lang="es-ES" dirty="0">
                <a:solidFill>
                  <a:srgbClr val="FFFF00"/>
                </a:solidFill>
              </a:rPr>
              <a:t> cítrica, que varía su actividad en dependencia de la disponibilidad de acetil CoA y ácido </a:t>
            </a:r>
            <a:r>
              <a:rPr lang="es-ES" dirty="0" err="1">
                <a:solidFill>
                  <a:srgbClr val="FFFF00"/>
                </a:solidFill>
              </a:rPr>
              <a:t>oxalacético</a:t>
            </a:r>
            <a:r>
              <a:rPr lang="es-ES" dirty="0">
                <a:solidFill>
                  <a:srgbClr val="FFFF00"/>
                </a:solidFill>
              </a:rPr>
              <a:t>. Este último es muy importante y su concentración varía según las condiciones fisiológicas y la relación entre el NAD reducido y el oxidado.</a:t>
            </a:r>
          </a:p>
          <a:p>
            <a:pPr algn="just">
              <a:buFontTx/>
              <a:buChar char="•"/>
            </a:pPr>
            <a:r>
              <a:rPr lang="es-ES" dirty="0">
                <a:solidFill>
                  <a:srgbClr val="FFFF00"/>
                </a:solidFill>
              </a:rPr>
              <a:t>A nivel de la deshidrogenasa </a:t>
            </a:r>
            <a:r>
              <a:rPr lang="es-ES" dirty="0" err="1">
                <a:solidFill>
                  <a:srgbClr val="FFFF00"/>
                </a:solidFill>
              </a:rPr>
              <a:t>isocítrica</a:t>
            </a:r>
            <a:r>
              <a:rPr lang="es-ES" dirty="0">
                <a:solidFill>
                  <a:srgbClr val="FFFF00"/>
                </a:solidFill>
              </a:rPr>
              <a:t>, que es activada alostéricamente por el ADP e inhibida por el ATP y el NAD reducido.</a:t>
            </a:r>
          </a:p>
          <a:p>
            <a:pPr algn="just">
              <a:buFontTx/>
              <a:buChar char="•"/>
            </a:pPr>
            <a:r>
              <a:rPr lang="es-ES" dirty="0">
                <a:solidFill>
                  <a:srgbClr val="FFFF00"/>
                </a:solidFill>
              </a:rPr>
              <a:t>A nivel de la deshidrogenasa alfa-</a:t>
            </a:r>
            <a:r>
              <a:rPr lang="es-ES" dirty="0" err="1">
                <a:solidFill>
                  <a:srgbClr val="FFFF00"/>
                </a:solidFill>
              </a:rPr>
              <a:t>ceto</a:t>
            </a:r>
            <a:r>
              <a:rPr lang="es-ES" dirty="0">
                <a:solidFill>
                  <a:srgbClr val="FFFF00"/>
                </a:solidFill>
              </a:rPr>
              <a:t>-</a:t>
            </a:r>
            <a:r>
              <a:rPr lang="es-ES" dirty="0" err="1">
                <a:solidFill>
                  <a:srgbClr val="FFFF00"/>
                </a:solidFill>
              </a:rPr>
              <a:t>glutárica</a:t>
            </a:r>
            <a:r>
              <a:rPr lang="es-ES" dirty="0">
                <a:solidFill>
                  <a:srgbClr val="FFFF00"/>
                </a:solidFill>
              </a:rPr>
              <a:t>, que se inhibe por el </a:t>
            </a:r>
            <a:r>
              <a:rPr lang="es-ES" dirty="0" err="1">
                <a:solidFill>
                  <a:srgbClr val="FFFF00"/>
                </a:solidFill>
              </a:rPr>
              <a:t>succinil</a:t>
            </a:r>
            <a:r>
              <a:rPr lang="es-ES" dirty="0">
                <a:solidFill>
                  <a:srgbClr val="FFFF00"/>
                </a:solidFill>
              </a:rPr>
              <a:t> CoA y el NAD reducido.</a:t>
            </a:r>
          </a:p>
          <a:p>
            <a:pPr algn="just"/>
            <a:r>
              <a:rPr lang="es-ES" dirty="0">
                <a:solidFill>
                  <a:srgbClr val="FFFF00"/>
                </a:solidFill>
              </a:rPr>
              <a:t>En el ciclo de Krebs, se obtienen cofactores reducidos, los mismos son </a:t>
            </a:r>
            <a:r>
              <a:rPr lang="es-ES" dirty="0" err="1">
                <a:solidFill>
                  <a:srgbClr val="FFFF00"/>
                </a:solidFill>
              </a:rPr>
              <a:t>reoxidados</a:t>
            </a:r>
            <a:r>
              <a:rPr lang="es-ES" dirty="0">
                <a:solidFill>
                  <a:srgbClr val="FFFF00"/>
                </a:solidFill>
              </a:rPr>
              <a:t> en la cadena transportadora de electrones para la obtención de energía.</a:t>
            </a:r>
          </a:p>
          <a:p>
            <a:pPr algn="just"/>
            <a:endParaRPr lang="es-ES" dirty="0"/>
          </a:p>
        </p:txBody>
      </p:sp>
    </p:spTree>
    <p:extLst>
      <p:ext uri="{BB962C8B-B14F-4D97-AF65-F5344CB8AC3E}">
        <p14:creationId xmlns:p14="http://schemas.microsoft.com/office/powerpoint/2010/main" val="937975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FF0C1-0C5A-4A24-B09E-604B96A10C73}" type="slidenum">
              <a:rPr lang="es-ES"/>
              <a:pPr/>
              <a:t>19</a:t>
            </a:fld>
            <a:endParaRPr lang="es-ES"/>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r>
              <a:rPr lang="es-ES" b="1"/>
              <a:t>Primer Trimestre.</a:t>
            </a:r>
          </a:p>
          <a:p>
            <a:r>
              <a:rPr lang="es-ES" b="1"/>
              <a:t>Orientadora 7.</a:t>
            </a:r>
          </a:p>
          <a:p>
            <a:r>
              <a:rPr lang="es-ES" b="1"/>
              <a:t>Diapositiva 24.</a:t>
            </a:r>
          </a:p>
          <a:p>
            <a:r>
              <a:rPr lang="es-ES"/>
              <a:t>La anaplerosis es el mecanismo que mantiene el nivel fisiológico de los metabolitos intermediarios del ciclo, ya que los mismos participan en vías de síntesis de otros compuestos.</a:t>
            </a:r>
          </a:p>
          <a:p>
            <a:r>
              <a:rPr lang="es-ES"/>
              <a:t>La principal enzima anaplerótica del ciclo es la c</a:t>
            </a:r>
            <a:r>
              <a:rPr lang="es-ES">
                <a:solidFill>
                  <a:srgbClr val="FFFF00"/>
                </a:solidFill>
              </a:rPr>
              <a:t>arboxilasa pirúvica, que  transforma el ácido pirúvico en ácido oxalacético.</a:t>
            </a:r>
          </a:p>
          <a:p>
            <a:r>
              <a:rPr lang="es-ES">
                <a:solidFill>
                  <a:srgbClr val="FFFF00"/>
                </a:solidFill>
              </a:rPr>
              <a:t>Resumiremos a continuación las funciones del ciclo.</a:t>
            </a:r>
          </a:p>
          <a:p>
            <a:endParaRPr lang="es-ES">
              <a:solidFill>
                <a:srgbClr val="FFFF00"/>
              </a:solidFill>
            </a:endParaRPr>
          </a:p>
          <a:p>
            <a:endParaRPr lang="es-ES"/>
          </a:p>
        </p:txBody>
      </p:sp>
    </p:spTree>
    <p:extLst>
      <p:ext uri="{BB962C8B-B14F-4D97-AF65-F5344CB8AC3E}">
        <p14:creationId xmlns:p14="http://schemas.microsoft.com/office/powerpoint/2010/main" val="155220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67FB536-5428-4C35-AF81-5D4C00026452}" type="datetimeFigureOut">
              <a:rPr lang="es-ES" smtClean="0"/>
              <a:t>18/11/2023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9031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67FB536-5428-4C35-AF81-5D4C00026452}" type="datetimeFigureOut">
              <a:rPr lang="es-ES" smtClean="0"/>
              <a:t>18/11/2023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120997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67FB536-5428-4C35-AF81-5D4C00026452}" type="datetimeFigureOut">
              <a:rPr lang="es-ES" smtClean="0"/>
              <a:t>18/11/2023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761901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8"/>
          <p:cNvSpPr>
            <a:spLocks noGrp="1" noChangeArrowheads="1"/>
          </p:cNvSpPr>
          <p:nvPr>
            <p:ph type="sldNum" sz="quarter" idx="10"/>
          </p:nvPr>
        </p:nvSpPr>
        <p:spPr>
          <a:ln/>
        </p:spPr>
        <p:txBody>
          <a:bodyPr/>
          <a:lstStyle>
            <a:lvl1pPr>
              <a:defRPr/>
            </a:lvl1pPr>
          </a:lstStyle>
          <a:p>
            <a:fld id="{D0CBAC51-29B2-4316-AEB9-DC0EE70A0CBB}" type="slidenum">
              <a:rPr lang="es-MX"/>
              <a:pPr/>
              <a:t>‹Nº›</a:t>
            </a:fld>
            <a:endParaRPr lang="es-MX"/>
          </a:p>
        </p:txBody>
      </p:sp>
      <p:sp>
        <p:nvSpPr>
          <p:cNvPr id="6" name="Rectangle 219"/>
          <p:cNvSpPr>
            <a:spLocks noGrp="1" noChangeArrowheads="1"/>
          </p:cNvSpPr>
          <p:nvPr>
            <p:ph type="dt" sz="half" idx="11"/>
          </p:nvPr>
        </p:nvSpPr>
        <p:spPr>
          <a:ln/>
        </p:spPr>
        <p:txBody>
          <a:bodyPr/>
          <a:lstStyle>
            <a:lvl1pPr>
              <a:defRPr/>
            </a:lvl1pPr>
          </a:lstStyle>
          <a:p>
            <a:pPr>
              <a:defRPr/>
            </a:pPr>
            <a:endParaRPr lang="es-MX"/>
          </a:p>
        </p:txBody>
      </p:sp>
      <p:sp>
        <p:nvSpPr>
          <p:cNvPr id="7" name="Rectangle 220"/>
          <p:cNvSpPr>
            <a:spLocks noGrp="1" noChangeArrowheads="1"/>
          </p:cNvSpPr>
          <p:nvPr>
            <p:ph type="ftr" sz="quarter" idx="12"/>
          </p:nvPr>
        </p:nvSpPr>
        <p:spPr>
          <a:ln/>
        </p:spPr>
        <p:txBody>
          <a:bodyPr/>
          <a:lstStyle>
            <a:lvl1pPr>
              <a:defRPr/>
            </a:lvl1pPr>
          </a:lstStyle>
          <a:p>
            <a:pPr>
              <a:defRPr/>
            </a:pPr>
            <a:endParaRPr lang="es-MX"/>
          </a:p>
        </p:txBody>
      </p:sp>
    </p:spTree>
    <p:extLst>
      <p:ext uri="{BB962C8B-B14F-4D97-AF65-F5344CB8AC3E}">
        <p14:creationId xmlns:p14="http://schemas.microsoft.com/office/powerpoint/2010/main" val="3743537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914400" y="609600"/>
            <a:ext cx="10363200" cy="54864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 name="Marcador de fecha 2"/>
          <p:cNvSpPr>
            <a:spLocks noGrp="1"/>
          </p:cNvSpPr>
          <p:nvPr>
            <p:ph type="dt" sz="half" idx="10"/>
          </p:nvPr>
        </p:nvSpPr>
        <p:spPr>
          <a:xfrm>
            <a:off x="914400" y="6248400"/>
            <a:ext cx="2540000" cy="457200"/>
          </a:xfrm>
        </p:spPr>
        <p:txBody>
          <a:bodyPr/>
          <a:lstStyle>
            <a:lvl1pPr>
              <a:defRPr/>
            </a:lvl1pPr>
          </a:lstStyle>
          <a:p>
            <a:endParaRPr lang="en-US" altLang="en-US"/>
          </a:p>
        </p:txBody>
      </p:sp>
      <p:sp>
        <p:nvSpPr>
          <p:cNvPr id="4" name="Marcador de pie de página 3"/>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5" name="Marcador de número de diapositiva 4"/>
          <p:cNvSpPr>
            <a:spLocks noGrp="1"/>
          </p:cNvSpPr>
          <p:nvPr>
            <p:ph type="sldNum" sz="quarter" idx="12"/>
          </p:nvPr>
        </p:nvSpPr>
        <p:spPr>
          <a:xfrm>
            <a:off x="8737600" y="6248400"/>
            <a:ext cx="2540000" cy="457200"/>
          </a:xfrm>
        </p:spPr>
        <p:txBody>
          <a:bodyPr/>
          <a:lstStyle>
            <a:lvl1pPr>
              <a:defRPr/>
            </a:lvl1pPr>
          </a:lstStyle>
          <a:p>
            <a:fld id="{6C4F83EB-2292-4BD2-BAD8-0F77D6ED3833}" type="slidenum">
              <a:rPr lang="en-US" altLang="en-US"/>
              <a:pPr/>
              <a:t>‹Nº›</a:t>
            </a:fld>
            <a:endParaRPr lang="en-US" altLang="en-US"/>
          </a:p>
        </p:txBody>
      </p:sp>
    </p:spTree>
    <p:extLst>
      <p:ext uri="{BB962C8B-B14F-4D97-AF65-F5344CB8AC3E}">
        <p14:creationId xmlns:p14="http://schemas.microsoft.com/office/powerpoint/2010/main" val="271228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67FB536-5428-4C35-AF81-5D4C00026452}" type="datetimeFigureOut">
              <a:rPr lang="es-ES" smtClean="0"/>
              <a:t>18/11/2023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81497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67FB536-5428-4C35-AF81-5D4C00026452}" type="datetimeFigureOut">
              <a:rPr lang="es-ES" smtClean="0"/>
              <a:t>18/11/2023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416587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67FB536-5428-4C35-AF81-5D4C00026452}" type="datetimeFigureOut">
              <a:rPr lang="es-ES" smtClean="0"/>
              <a:t>18/11/2023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308062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67FB536-5428-4C35-AF81-5D4C00026452}" type="datetimeFigureOut">
              <a:rPr lang="es-ES" smtClean="0"/>
              <a:t>18/11/2023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344701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67FB536-5428-4C35-AF81-5D4C00026452}" type="datetimeFigureOut">
              <a:rPr lang="es-ES" smtClean="0"/>
              <a:t>18/11/2023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340821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67FB536-5428-4C35-AF81-5D4C00026452}" type="datetimeFigureOut">
              <a:rPr lang="es-ES" smtClean="0"/>
              <a:t>18/11/2023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118045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67FB536-5428-4C35-AF81-5D4C00026452}" type="datetimeFigureOut">
              <a:rPr lang="es-ES" smtClean="0"/>
              <a:t>18/11/2023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13103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67FB536-5428-4C35-AF81-5D4C00026452}" type="datetimeFigureOut">
              <a:rPr lang="es-ES" smtClean="0"/>
              <a:t>18/11/2023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25BF0AB-49EB-4AEF-BD02-33FFC995DE5A}" type="slidenum">
              <a:rPr lang="es-ES" smtClean="0"/>
              <a:t>‹Nº›</a:t>
            </a:fld>
            <a:endParaRPr lang="es-ES"/>
          </a:p>
        </p:txBody>
      </p:sp>
    </p:spTree>
    <p:extLst>
      <p:ext uri="{BB962C8B-B14F-4D97-AF65-F5344CB8AC3E}">
        <p14:creationId xmlns:p14="http://schemas.microsoft.com/office/powerpoint/2010/main" val="285347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FB536-5428-4C35-AF81-5D4C00026452}" type="datetimeFigureOut">
              <a:rPr lang="es-ES" smtClean="0"/>
              <a:t>18/11/2023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BF0AB-49EB-4AEF-BD02-33FFC995DE5A}" type="slidenum">
              <a:rPr lang="es-ES" smtClean="0"/>
              <a:t>‹Nº›</a:t>
            </a:fld>
            <a:endParaRPr lang="es-ES"/>
          </a:p>
        </p:txBody>
      </p:sp>
    </p:spTree>
    <p:extLst>
      <p:ext uri="{BB962C8B-B14F-4D97-AF65-F5344CB8AC3E}">
        <p14:creationId xmlns:p14="http://schemas.microsoft.com/office/powerpoint/2010/main" val="2262612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54898" y="1166839"/>
            <a:ext cx="9702460" cy="1449059"/>
          </a:xfrm>
        </p:spPr>
        <p:txBody>
          <a:bodyPr>
            <a:normAutofit fontScale="90000"/>
          </a:bodyPr>
          <a:lstStyle/>
          <a:p>
            <a:r>
              <a:rPr lang="es-ES" sz="3200" b="1" dirty="0">
                <a:latin typeface="Arial" panose="020B0604020202020204" pitchFamily="34" charset="0"/>
                <a:cs typeface="Arial" panose="020B0604020202020204" pitchFamily="34" charset="0"/>
              </a:rPr>
              <a:t>Sistema Digestivo, Metabolismo y Nutrición</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Tema II: Respiración celular </a:t>
            </a:r>
            <a:r>
              <a:rPr lang="es-ES" sz="3200" b="1" dirty="0">
                <a:highlight>
                  <a:srgbClr val="FFFF00"/>
                </a:highlight>
                <a:latin typeface="Arial" panose="020B0604020202020204" pitchFamily="34" charset="0"/>
                <a:cs typeface="Arial" panose="020B0604020202020204" pitchFamily="34" charset="0"/>
              </a:rPr>
              <a:t>CLASE TALLER 1</a:t>
            </a:r>
            <a:br>
              <a:rPr lang="es-ES" sz="3200" b="1" dirty="0">
                <a:highlight>
                  <a:srgbClr val="FFFF00"/>
                </a:highlight>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 </a:t>
            </a:r>
            <a:r>
              <a:rPr lang="es-ES" sz="3200" b="1" dirty="0">
                <a:highlight>
                  <a:srgbClr val="FFFF00"/>
                </a:highlight>
                <a:latin typeface="Arial" panose="020B0604020202020204" pitchFamily="34" charset="0"/>
                <a:cs typeface="Arial" panose="020B0604020202020204" pitchFamily="34" charset="0"/>
              </a:rPr>
              <a:t>El ciclo de Krebs</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6" name="CuadroTexto 1">
            <a:extLst>
              <a:ext uri="{FF2B5EF4-FFF2-40B4-BE49-F238E27FC236}">
                <a16:creationId xmlns:a16="http://schemas.microsoft.com/office/drawing/2014/main" id="{E6EDF043-1EBA-4D98-98F7-8A9131F678C3}"/>
              </a:ext>
            </a:extLst>
          </p:cNvPr>
          <p:cNvSpPr txBox="1">
            <a:spLocks noChangeArrowheads="1"/>
          </p:cNvSpPr>
          <p:nvPr/>
        </p:nvSpPr>
        <p:spPr bwMode="auto">
          <a:xfrm>
            <a:off x="5584271" y="4736944"/>
            <a:ext cx="54959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s-ES" altLang="es-ES" sz="2000" b="1" i="1" dirty="0">
                <a:latin typeface="Arial" panose="020B0604020202020204" pitchFamily="34" charset="0"/>
                <a:cs typeface="Arial" panose="020B0604020202020204" pitchFamily="34" charset="0"/>
              </a:rPr>
              <a:t>2DO AÑO CRD. </a:t>
            </a:r>
            <a:r>
              <a:rPr lang="es-ES" altLang="es-ES" sz="2000" b="1" i="1" dirty="0" err="1">
                <a:latin typeface="Arial" panose="020B0604020202020204" pitchFamily="34" charset="0"/>
                <a:cs typeface="Arial" panose="020B0604020202020204" pitchFamily="34" charset="0"/>
              </a:rPr>
              <a:t>Lic</a:t>
            </a:r>
            <a:r>
              <a:rPr lang="es-ES" altLang="es-ES" sz="2000" b="1" i="1" dirty="0">
                <a:latin typeface="Arial" panose="020B0604020202020204" pitchFamily="34" charset="0"/>
                <a:cs typeface="Arial" panose="020B0604020202020204" pitchFamily="34" charset="0"/>
              </a:rPr>
              <a:t> en Enfermería. Plan E</a:t>
            </a:r>
          </a:p>
          <a:p>
            <a:pPr eaLnBrk="1" hangingPunct="1"/>
            <a:r>
              <a:rPr lang="es-ES" altLang="es-ES" sz="2000" b="1" i="1" dirty="0">
                <a:latin typeface="Arial" panose="020B0604020202020204" pitchFamily="34" charset="0"/>
                <a:cs typeface="Arial" panose="020B0604020202020204" pitchFamily="34" charset="0"/>
              </a:rPr>
              <a:t>Curso: 2023</a:t>
            </a:r>
          </a:p>
          <a:p>
            <a:pPr eaLnBrk="1" hangingPunct="1"/>
            <a:endParaRPr lang="es-ES" altLang="es-ES" sz="2000" b="1" i="1" dirty="0">
              <a:latin typeface="Arial" panose="020B0604020202020204" pitchFamily="34" charset="0"/>
              <a:cs typeface="Arial" panose="020B0604020202020204" pitchFamily="34" charset="0"/>
            </a:endParaRPr>
          </a:p>
        </p:txBody>
      </p:sp>
      <p:pic>
        <p:nvPicPr>
          <p:cNvPr id="7" name="Picture 7">
            <a:extLst>
              <a:ext uri="{FF2B5EF4-FFF2-40B4-BE49-F238E27FC236}">
                <a16:creationId xmlns:a16="http://schemas.microsoft.com/office/drawing/2014/main" id="{3E2ADDAA-9AED-4150-AA21-C68BC69889A2}"/>
              </a:ext>
            </a:extLst>
          </p:cNvPr>
          <p:cNvPicPr>
            <a:picLocks noChangeAspect="1" noChangeArrowheads="1"/>
          </p:cNvPicPr>
          <p:nvPr/>
        </p:nvPicPr>
        <p:blipFill>
          <a:blip r:embed="rId2"/>
          <a:srcRect/>
          <a:stretch>
            <a:fillRect/>
          </a:stretch>
        </p:blipFill>
        <p:spPr bwMode="auto">
          <a:xfrm>
            <a:off x="317102" y="3074540"/>
            <a:ext cx="3132294" cy="12922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2">
            <a:extLst>
              <a:ext uri="{FF2B5EF4-FFF2-40B4-BE49-F238E27FC236}">
                <a16:creationId xmlns:a16="http://schemas.microsoft.com/office/drawing/2014/main" id="{A8B938A6-697E-427D-9A90-268FFE083E08}"/>
              </a:ext>
            </a:extLst>
          </p:cNvPr>
          <p:cNvPicPr>
            <a:picLocks noChangeAspect="1" noChangeArrowheads="1"/>
          </p:cNvPicPr>
          <p:nvPr/>
        </p:nvPicPr>
        <p:blipFill>
          <a:blip r:embed="rId3"/>
          <a:srcRect/>
          <a:stretch>
            <a:fillRect/>
          </a:stretch>
        </p:blipFill>
        <p:spPr bwMode="auto">
          <a:xfrm>
            <a:off x="2097893" y="3991824"/>
            <a:ext cx="3132294" cy="14902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7" descr="494">
            <a:extLst>
              <a:ext uri="{FF2B5EF4-FFF2-40B4-BE49-F238E27FC236}">
                <a16:creationId xmlns:a16="http://schemas.microsoft.com/office/drawing/2014/main" id="{3BDA6CDE-B6B2-4D7F-A009-C86D09FA7C2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247175" y="2676525"/>
            <a:ext cx="1693863"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402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xfrm>
            <a:off x="609600" y="0"/>
            <a:ext cx="6194156" cy="1143000"/>
          </a:xfrm>
          <a:solidFill>
            <a:schemeClr val="bg1"/>
          </a:solidFill>
        </p:spPr>
        <p:txBody>
          <a:bodyPr/>
          <a:lstStyle/>
          <a:p>
            <a:pPr eaLnBrk="1" hangingPunct="1"/>
            <a:r>
              <a:rPr lang="es-MX" b="1" dirty="0">
                <a:solidFill>
                  <a:srgbClr val="1C1C1C"/>
                </a:solidFill>
                <a:effectLst/>
              </a:rPr>
              <a:t>Historia del Ciclo de Krebs</a:t>
            </a:r>
          </a:p>
        </p:txBody>
      </p:sp>
      <p:sp>
        <p:nvSpPr>
          <p:cNvPr id="55301" name="Rectangle 5"/>
          <p:cNvSpPr>
            <a:spLocks noGrp="1" noChangeArrowheads="1"/>
          </p:cNvSpPr>
          <p:nvPr>
            <p:ph type="body" sz="half" idx="1"/>
          </p:nvPr>
        </p:nvSpPr>
        <p:spPr>
          <a:xfrm>
            <a:off x="609600" y="952690"/>
            <a:ext cx="8332921" cy="3789792"/>
          </a:xfrm>
        </p:spPr>
        <p:txBody>
          <a:bodyPr>
            <a:noAutofit/>
          </a:bodyPr>
          <a:lstStyle/>
          <a:p>
            <a:pPr algn="just" eaLnBrk="1" hangingPunct="1">
              <a:lnSpc>
                <a:spcPct val="90000"/>
              </a:lnSpc>
              <a:defRPr/>
            </a:pPr>
            <a:r>
              <a:rPr lang="es-ES" dirty="0"/>
              <a:t>La historia comienza a principios de la década de los 30´s con el descubrimiento de que al agregar </a:t>
            </a:r>
            <a:r>
              <a:rPr lang="es-ES" dirty="0" err="1"/>
              <a:t>succinato</a:t>
            </a:r>
            <a:r>
              <a:rPr lang="es-ES" dirty="0"/>
              <a:t>, </a:t>
            </a:r>
            <a:r>
              <a:rPr lang="es-ES" dirty="0" err="1"/>
              <a:t>fumarato</a:t>
            </a:r>
            <a:r>
              <a:rPr lang="es-ES" dirty="0"/>
              <a:t> y malato a músculos machacados incrementa la velocidad del consumo de Oxígeno.</a:t>
            </a:r>
          </a:p>
          <a:p>
            <a:pPr algn="just">
              <a:defRPr/>
            </a:pPr>
            <a:r>
              <a:rPr lang="es-ES" dirty="0"/>
              <a:t>Carl </a:t>
            </a:r>
            <a:r>
              <a:rPr lang="es-ES" dirty="0" err="1"/>
              <a:t>Martius</a:t>
            </a:r>
            <a:r>
              <a:rPr lang="es-ES" dirty="0"/>
              <a:t> y Franz </a:t>
            </a:r>
            <a:r>
              <a:rPr lang="es-ES" dirty="0" err="1"/>
              <a:t>Knoop</a:t>
            </a:r>
            <a:r>
              <a:rPr lang="es-ES" dirty="0"/>
              <a:t> mostraron que el ácido cítrico es convertido en alfa-</a:t>
            </a:r>
            <a:r>
              <a:rPr lang="es-ES" dirty="0" err="1"/>
              <a:t>cetoglutarato</a:t>
            </a:r>
            <a:r>
              <a:rPr lang="es-ES" dirty="0"/>
              <a:t>. Se supo también que el alfa-</a:t>
            </a:r>
            <a:r>
              <a:rPr lang="es-ES" dirty="0" err="1"/>
              <a:t>cetoglutarato</a:t>
            </a:r>
            <a:r>
              <a:rPr lang="es-ES" dirty="0"/>
              <a:t> puede ser oxidado a </a:t>
            </a:r>
            <a:r>
              <a:rPr lang="es-ES" dirty="0" err="1"/>
              <a:t>succinato</a:t>
            </a:r>
            <a:r>
              <a:rPr lang="es-ES" dirty="0"/>
              <a:t>. La formación del citrato era la pieza faltante para poder armar completamente el rompecabezas metabólico.</a:t>
            </a:r>
            <a:r>
              <a:rPr lang="es-MX" dirty="0"/>
              <a:t> </a:t>
            </a:r>
          </a:p>
          <a:p>
            <a:pPr algn="just">
              <a:defRPr/>
            </a:pPr>
            <a:endParaRPr lang="es-ES" dirty="0"/>
          </a:p>
          <a:p>
            <a:pPr algn="just" eaLnBrk="1" hangingPunct="1">
              <a:lnSpc>
                <a:spcPct val="90000"/>
              </a:lnSpc>
              <a:buFont typeface="Wingdings" panose="05000000000000000000" pitchFamily="2" charset="2"/>
              <a:buNone/>
              <a:defRPr/>
            </a:pPr>
            <a:endParaRPr lang="es-MX" dirty="0"/>
          </a:p>
        </p:txBody>
      </p:sp>
      <p:pic>
        <p:nvPicPr>
          <p:cNvPr id="5124" name="Picture 7" descr="cit"/>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203061" y="495247"/>
            <a:ext cx="2376487" cy="40147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CuadroTexto 1"/>
          <p:cNvSpPr txBox="1"/>
          <p:nvPr/>
        </p:nvSpPr>
        <p:spPr>
          <a:xfrm>
            <a:off x="470116" y="4949128"/>
            <a:ext cx="10969948" cy="1815882"/>
          </a:xfrm>
          <a:prstGeom prst="rect">
            <a:avLst/>
          </a:prstGeom>
          <a:noFill/>
        </p:spPr>
        <p:txBody>
          <a:bodyPr wrap="square" rtlCol="0">
            <a:spAutoFit/>
          </a:bodyPr>
          <a:lstStyle/>
          <a:p>
            <a:pPr marL="285750" indent="-285750" algn="just">
              <a:buFont typeface="Arial" panose="020B0604020202020204" pitchFamily="34" charset="0"/>
              <a:buChar char="•"/>
              <a:defRPr/>
            </a:pPr>
            <a:r>
              <a:rPr lang="es-ES" sz="2800" dirty="0"/>
              <a:t>El descubrimiento que resolvió este rompecabezas y unificó el metabolismo fue hecho en 1937 por Sir Hans Krebs y W.A. Johnson: ellos mostraron que el citrato es derivado del </a:t>
            </a:r>
            <a:r>
              <a:rPr lang="es-ES" sz="2800" dirty="0" err="1"/>
              <a:t>piruvato</a:t>
            </a:r>
            <a:r>
              <a:rPr lang="es-ES" sz="2800" dirty="0"/>
              <a:t> y del </a:t>
            </a:r>
            <a:r>
              <a:rPr lang="es-ES" sz="2800" dirty="0" err="1"/>
              <a:t>oxaloacetato</a:t>
            </a:r>
            <a:r>
              <a:rPr lang="es-ES" sz="2800" dirty="0"/>
              <a:t> completando lo que se conoce como el ciclo del ácido cítrico.</a:t>
            </a:r>
            <a:r>
              <a:rPr lang="es-MX" sz="2800" dirty="0"/>
              <a:t> </a:t>
            </a:r>
          </a:p>
        </p:txBody>
      </p:sp>
    </p:spTree>
    <p:extLst>
      <p:ext uri="{BB962C8B-B14F-4D97-AF65-F5344CB8AC3E}">
        <p14:creationId xmlns:p14="http://schemas.microsoft.com/office/powerpoint/2010/main" val="375300436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301">
                                            <p:txEl>
                                              <p:pRg st="1" end="1"/>
                                            </p:txEl>
                                          </p:spTgt>
                                        </p:tgtEl>
                                        <p:attrNameLst>
                                          <p:attrName>style.visibility</p:attrName>
                                        </p:attrNameLst>
                                      </p:cBhvr>
                                      <p:to>
                                        <p:strVal val="visible"/>
                                      </p:to>
                                    </p:set>
                                    <p:anim calcmode="lin" valueType="num">
                                      <p:cBhvr additive="base">
                                        <p:cTn id="7" dur="500" fill="hold"/>
                                        <p:tgtEl>
                                          <p:spTgt spid="5530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3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just"/>
            <a:r>
              <a:rPr lang="es-ES" sz="3200" b="1" dirty="0"/>
              <a:t>Esta vía es globalmente irreversible, aunque algunas de sus reacciones no lo son (5, 6, 7 y 8).</a:t>
            </a:r>
          </a:p>
          <a:p>
            <a:pPr algn="just"/>
            <a:r>
              <a:rPr lang="es-ES" sz="3200" b="1" dirty="0"/>
              <a:t>Su alimentador es el Acetil- </a:t>
            </a:r>
            <a:r>
              <a:rPr lang="es-ES" sz="3200" b="1" dirty="0" err="1"/>
              <a:t>coA</a:t>
            </a:r>
            <a:r>
              <a:rPr lang="es-ES" sz="3200" b="1" dirty="0"/>
              <a:t> que proviene de la degradación de Glúcidos, Lípidos y Aminoácidos.</a:t>
            </a:r>
          </a:p>
          <a:p>
            <a:pPr algn="just"/>
            <a:r>
              <a:rPr lang="es-ES" sz="3200" b="1" dirty="0"/>
              <a:t>En cada vuelta del ciclo se liberan dos moléculas de CO</a:t>
            </a:r>
            <a:r>
              <a:rPr lang="es-ES" sz="3200" b="1" baseline="-25000" dirty="0"/>
              <a:t>2.</a:t>
            </a:r>
            <a:r>
              <a:rPr lang="es-ES" sz="3200" b="1" dirty="0"/>
              <a:t> </a:t>
            </a:r>
          </a:p>
          <a:p>
            <a:pPr algn="just"/>
            <a:r>
              <a:rPr lang="es-ES" sz="3200" b="1" dirty="0"/>
              <a:t>El Ciclo tiene carácter anfibólico pues sus intermediarios participan en la síntesis de otros compuestos como aminoácidos, bases nitrogenadas y glucosa.</a:t>
            </a:r>
          </a:p>
          <a:p>
            <a:pPr algn="just"/>
            <a:endParaRPr lang="es-ES" sz="3200" dirty="0"/>
          </a:p>
        </p:txBody>
      </p:sp>
      <p:sp>
        <p:nvSpPr>
          <p:cNvPr id="4" name="Título 1"/>
          <p:cNvSpPr>
            <a:spLocks noGrp="1"/>
          </p:cNvSpPr>
          <p:nvPr>
            <p:ph type="title"/>
          </p:nvPr>
        </p:nvSpPr>
        <p:spPr/>
        <p:txBody>
          <a:bodyPr/>
          <a:lstStyle/>
          <a:p>
            <a:r>
              <a:rPr lang="es-ES" b="1" dirty="0"/>
              <a:t>Características generales del Ciclo de Krebs</a:t>
            </a:r>
          </a:p>
        </p:txBody>
      </p:sp>
    </p:spTree>
    <p:extLst>
      <p:ext uri="{BB962C8B-B14F-4D97-AF65-F5344CB8AC3E}">
        <p14:creationId xmlns:p14="http://schemas.microsoft.com/office/powerpoint/2010/main" val="16311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92" name="AutoShape 8"/>
          <p:cNvSpPr>
            <a:spLocks noChangeArrowheads="1"/>
          </p:cNvSpPr>
          <p:nvPr/>
        </p:nvSpPr>
        <p:spPr bwMode="auto">
          <a:xfrm>
            <a:off x="7824788" y="3076338"/>
            <a:ext cx="2519362" cy="504825"/>
          </a:xfrm>
          <a:prstGeom prst="cube">
            <a:avLst>
              <a:gd name="adj" fmla="val 25000"/>
            </a:avLst>
          </a:prstGeom>
          <a:gradFill rotWithShape="1">
            <a:gsLst>
              <a:gs pos="0">
                <a:schemeClr val="bg1"/>
              </a:gs>
              <a:gs pos="100000">
                <a:srgbClr val="5310DA"/>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cxnSp>
        <p:nvCxnSpPr>
          <p:cNvPr id="502817" name="AutoShape 33"/>
          <p:cNvCxnSpPr>
            <a:cxnSpLocks noChangeShapeType="1"/>
            <a:stCxn id="502786" idx="7"/>
            <a:endCxn id="502786" idx="7"/>
          </p:cNvCxnSpPr>
          <p:nvPr/>
        </p:nvCxnSpPr>
        <p:spPr bwMode="auto">
          <a:xfrm>
            <a:off x="8073558" y="1636155"/>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2837" name="Text Box 53"/>
          <p:cNvSpPr txBox="1">
            <a:spLocks noChangeArrowheads="1"/>
          </p:cNvSpPr>
          <p:nvPr/>
        </p:nvSpPr>
        <p:spPr bwMode="auto">
          <a:xfrm>
            <a:off x="2819400" y="3846513"/>
            <a:ext cx="184150" cy="366712"/>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none">
            <a:spAutoFit/>
          </a:bodyPr>
          <a:lstStyle/>
          <a:p>
            <a:pPr algn="ctr"/>
            <a:endParaRPr lang="en-US">
              <a:solidFill>
                <a:prstClr val="black"/>
              </a:solidFill>
            </a:endParaRPr>
          </a:p>
        </p:txBody>
      </p:sp>
      <p:grpSp>
        <p:nvGrpSpPr>
          <p:cNvPr id="3" name="Grupo 2"/>
          <p:cNvGrpSpPr/>
          <p:nvPr/>
        </p:nvGrpSpPr>
        <p:grpSpPr>
          <a:xfrm>
            <a:off x="1524000" y="677236"/>
            <a:ext cx="9595631" cy="6180764"/>
            <a:chOff x="1524000" y="925204"/>
            <a:chExt cx="9595631" cy="6153639"/>
          </a:xfrm>
        </p:grpSpPr>
        <p:sp>
          <p:nvSpPr>
            <p:cNvPr id="502786" name="Oval 2"/>
            <p:cNvSpPr>
              <a:spLocks noChangeArrowheads="1"/>
            </p:cNvSpPr>
            <p:nvPr/>
          </p:nvSpPr>
          <p:spPr bwMode="auto">
            <a:xfrm>
              <a:off x="3648076" y="1173163"/>
              <a:ext cx="5184775" cy="4826000"/>
            </a:xfrm>
            <a:prstGeom prst="ellipse">
              <a:avLst/>
            </a:prstGeom>
            <a:noFill/>
            <a:ln w="28575">
              <a:solidFill>
                <a:schemeClr val="tx1"/>
              </a:solidFill>
              <a:round/>
              <a:headEnd/>
              <a:tailEnd/>
            </a:ln>
            <a:effectLst/>
          </p:spPr>
          <p:txBody>
            <a:bodyPr wrap="none" anchor="ctr"/>
            <a:lstStyle/>
            <a:p>
              <a:pPr algn="ctr"/>
              <a:endParaRPr lang="en-US" sz="2400"/>
            </a:p>
          </p:txBody>
        </p:sp>
        <p:sp>
          <p:nvSpPr>
            <p:cNvPr id="502787" name="AutoShape 3"/>
            <p:cNvSpPr>
              <a:spLocks noChangeArrowheads="1"/>
            </p:cNvSpPr>
            <p:nvPr/>
          </p:nvSpPr>
          <p:spPr bwMode="auto">
            <a:xfrm>
              <a:off x="2452689" y="2398713"/>
              <a:ext cx="2232025" cy="431800"/>
            </a:xfrm>
            <a:prstGeom prst="cube">
              <a:avLst>
                <a:gd name="adj" fmla="val 25000"/>
              </a:avLst>
            </a:prstGeom>
            <a:gradFill rotWithShape="1">
              <a:gsLst>
                <a:gs pos="0">
                  <a:schemeClr val="bg1"/>
                </a:gs>
                <a:gs pos="100000">
                  <a:srgbClr val="D6E58B"/>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88" name="AutoShape 4"/>
            <p:cNvSpPr>
              <a:spLocks noChangeArrowheads="1"/>
            </p:cNvSpPr>
            <p:nvPr/>
          </p:nvSpPr>
          <p:spPr bwMode="auto">
            <a:xfrm>
              <a:off x="2206625" y="3290889"/>
              <a:ext cx="2376488" cy="503237"/>
            </a:xfrm>
            <a:prstGeom prst="cube">
              <a:avLst>
                <a:gd name="adj" fmla="val 25000"/>
              </a:avLst>
            </a:prstGeom>
            <a:gradFill rotWithShape="1">
              <a:gsLst>
                <a:gs pos="0">
                  <a:srgbClr val="EF6B47"/>
                </a:gs>
                <a:gs pos="50000">
                  <a:schemeClr val="bg1"/>
                </a:gs>
                <a:gs pos="100000">
                  <a:srgbClr val="EF6B47"/>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89" name="AutoShape 5"/>
            <p:cNvSpPr>
              <a:spLocks noChangeArrowheads="1"/>
            </p:cNvSpPr>
            <p:nvPr/>
          </p:nvSpPr>
          <p:spPr bwMode="auto">
            <a:xfrm>
              <a:off x="2351089" y="4702175"/>
              <a:ext cx="2592387" cy="503238"/>
            </a:xfrm>
            <a:prstGeom prst="cube">
              <a:avLst>
                <a:gd name="adj" fmla="val 25000"/>
              </a:avLst>
            </a:prstGeom>
            <a:gradFill rotWithShape="1">
              <a:gsLst>
                <a:gs pos="0">
                  <a:srgbClr val="EB6B90"/>
                </a:gs>
                <a:gs pos="50000">
                  <a:schemeClr val="bg1"/>
                </a:gs>
                <a:gs pos="100000">
                  <a:srgbClr val="EB6B9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90" name="AutoShape 6"/>
            <p:cNvSpPr>
              <a:spLocks noChangeArrowheads="1"/>
            </p:cNvSpPr>
            <p:nvPr/>
          </p:nvSpPr>
          <p:spPr bwMode="auto">
            <a:xfrm>
              <a:off x="5232401" y="5638800"/>
              <a:ext cx="2303463" cy="503238"/>
            </a:xfrm>
            <a:prstGeom prst="cube">
              <a:avLst>
                <a:gd name="adj" fmla="val 25000"/>
              </a:avLst>
            </a:prstGeom>
            <a:gradFill rotWithShape="1">
              <a:gsLst>
                <a:gs pos="0">
                  <a:srgbClr val="F395A5"/>
                </a:gs>
                <a:gs pos="100000">
                  <a:schemeClr val="bg1"/>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91" name="AutoShape 7"/>
            <p:cNvSpPr>
              <a:spLocks noChangeArrowheads="1"/>
            </p:cNvSpPr>
            <p:nvPr/>
          </p:nvSpPr>
          <p:spPr bwMode="auto">
            <a:xfrm>
              <a:off x="7319964" y="4773614"/>
              <a:ext cx="3348037" cy="504825"/>
            </a:xfrm>
            <a:prstGeom prst="cube">
              <a:avLst>
                <a:gd name="adj" fmla="val 25000"/>
              </a:avLst>
            </a:prstGeom>
            <a:gradFill rotWithShape="1">
              <a:gsLst>
                <a:gs pos="0">
                  <a:schemeClr val="bg1"/>
                </a:gs>
                <a:gs pos="50000">
                  <a:srgbClr val="F4AAF0"/>
                </a:gs>
                <a:gs pos="100000">
                  <a:schemeClr val="bg1"/>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93" name="AutoShape 9"/>
            <p:cNvSpPr>
              <a:spLocks noChangeArrowheads="1"/>
            </p:cNvSpPr>
            <p:nvPr/>
          </p:nvSpPr>
          <p:spPr bwMode="auto">
            <a:xfrm>
              <a:off x="7751763" y="1965326"/>
              <a:ext cx="2089150" cy="504825"/>
            </a:xfrm>
            <a:prstGeom prst="cube">
              <a:avLst>
                <a:gd name="adj" fmla="val 25000"/>
              </a:avLst>
            </a:prstGeom>
            <a:gradFill rotWithShape="1">
              <a:gsLst>
                <a:gs pos="0">
                  <a:schemeClr val="bg1"/>
                </a:gs>
                <a:gs pos="50000">
                  <a:srgbClr val="A7F3F7"/>
                </a:gs>
                <a:gs pos="100000">
                  <a:schemeClr val="bg1"/>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94" name="AutoShape 10"/>
            <p:cNvSpPr>
              <a:spLocks noChangeArrowheads="1"/>
            </p:cNvSpPr>
            <p:nvPr/>
          </p:nvSpPr>
          <p:spPr bwMode="auto">
            <a:xfrm>
              <a:off x="4656139" y="957264"/>
              <a:ext cx="3024187" cy="433387"/>
            </a:xfrm>
            <a:prstGeom prst="cube">
              <a:avLst>
                <a:gd name="adj" fmla="val 25000"/>
              </a:avLst>
            </a:prstGeom>
            <a:gradFill rotWithShape="1">
              <a:gsLst>
                <a:gs pos="0">
                  <a:schemeClr val="bg1"/>
                </a:gs>
                <a:gs pos="50000">
                  <a:srgbClr val="A5F9C1"/>
                </a:gs>
                <a:gs pos="100000">
                  <a:schemeClr val="bg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solidFill>
                  <a:prstClr val="black"/>
                </a:solidFill>
              </a:endParaRPr>
            </a:p>
          </p:txBody>
        </p:sp>
        <p:sp>
          <p:nvSpPr>
            <p:cNvPr id="502795" name="Text Box 11"/>
            <p:cNvSpPr txBox="1">
              <a:spLocks noChangeArrowheads="1"/>
            </p:cNvSpPr>
            <p:nvPr/>
          </p:nvSpPr>
          <p:spPr bwMode="auto">
            <a:xfrm>
              <a:off x="4872038" y="1030288"/>
              <a:ext cx="2519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b="1" dirty="0">
                  <a:solidFill>
                    <a:prstClr val="black"/>
                  </a:solidFill>
                  <a:effectLst>
                    <a:outerShdw blurRad="38100" dist="38100" dir="2700000" algn="tl">
                      <a:srgbClr val="FFFFFF"/>
                    </a:outerShdw>
                  </a:effectLst>
                  <a:latin typeface="Arial Black" panose="020B0A04020102020204" pitchFamily="34" charset="0"/>
                </a:rPr>
                <a:t>Ácido </a:t>
              </a:r>
              <a:r>
                <a:rPr lang="es-ES" b="1" dirty="0" err="1">
                  <a:solidFill>
                    <a:prstClr val="black"/>
                  </a:solidFill>
                  <a:effectLst>
                    <a:outerShdw blurRad="38100" dist="38100" dir="2700000" algn="tl">
                      <a:srgbClr val="FFFFFF"/>
                    </a:outerShdw>
                  </a:effectLst>
                  <a:latin typeface="Arial Black" panose="020B0A04020102020204" pitchFamily="34" charset="0"/>
                </a:rPr>
                <a:t>oxalacético</a:t>
              </a:r>
              <a:endParaRPr lang="es-ES" b="1" dirty="0">
                <a:solidFill>
                  <a:prstClr val="black"/>
                </a:solidFill>
                <a:effectLst>
                  <a:outerShdw blurRad="38100" dist="38100" dir="2700000" algn="tl">
                    <a:srgbClr val="FFFFFF"/>
                  </a:outerShdw>
                </a:effectLst>
                <a:latin typeface="Arial Black" panose="020B0A04020102020204" pitchFamily="34" charset="0"/>
              </a:endParaRPr>
            </a:p>
          </p:txBody>
        </p:sp>
        <p:sp>
          <p:nvSpPr>
            <p:cNvPr id="502796" name="Text Box 12"/>
            <p:cNvSpPr txBox="1">
              <a:spLocks noChangeArrowheads="1"/>
            </p:cNvSpPr>
            <p:nvPr/>
          </p:nvSpPr>
          <p:spPr bwMode="auto">
            <a:xfrm>
              <a:off x="7751763" y="2038351"/>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Ácido cítrico</a:t>
              </a:r>
            </a:p>
          </p:txBody>
        </p:sp>
        <p:sp>
          <p:nvSpPr>
            <p:cNvPr id="502797" name="Text Box 13"/>
            <p:cNvSpPr txBox="1">
              <a:spLocks noChangeArrowheads="1"/>
            </p:cNvSpPr>
            <p:nvPr/>
          </p:nvSpPr>
          <p:spPr bwMode="auto">
            <a:xfrm>
              <a:off x="7896225" y="3406776"/>
              <a:ext cx="2376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Ácido isocítrico</a:t>
              </a:r>
            </a:p>
          </p:txBody>
        </p:sp>
        <p:sp>
          <p:nvSpPr>
            <p:cNvPr id="502798" name="Text Box 14"/>
            <p:cNvSpPr txBox="1">
              <a:spLocks noChangeArrowheads="1"/>
            </p:cNvSpPr>
            <p:nvPr/>
          </p:nvSpPr>
          <p:spPr bwMode="auto">
            <a:xfrm>
              <a:off x="7391400" y="4918076"/>
              <a:ext cx="32400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Ácido alfa</a:t>
              </a:r>
              <a:r>
                <a:rPr lang="es-ES" b="1">
                  <a:solidFill>
                    <a:prstClr val="black"/>
                  </a:solidFill>
                  <a:effectLst>
                    <a:outerShdw blurRad="38100" dist="38100" dir="2700000" algn="tl">
                      <a:srgbClr val="FFFFFF"/>
                    </a:outerShdw>
                  </a:effectLst>
                  <a:latin typeface="Arial Black" panose="020B0A04020102020204" pitchFamily="34" charset="0"/>
                  <a:cs typeface="Arial" panose="020B0604020202020204" pitchFamily="34" charset="0"/>
                </a:rPr>
                <a:t>cetoglutárico</a:t>
              </a:r>
              <a:endParaRPr lang="el-GR" b="1">
                <a:solidFill>
                  <a:prstClr val="black"/>
                </a:solidFill>
                <a:effectLst>
                  <a:outerShdw blurRad="38100" dist="38100" dir="2700000" algn="tl">
                    <a:srgbClr val="FFFFFF"/>
                  </a:outerShdw>
                </a:effectLst>
                <a:latin typeface="Arial Black" panose="020B0A04020102020204" pitchFamily="34" charset="0"/>
                <a:cs typeface="Arial" panose="020B0604020202020204" pitchFamily="34" charset="0"/>
              </a:endParaRPr>
            </a:p>
          </p:txBody>
        </p:sp>
        <p:sp>
          <p:nvSpPr>
            <p:cNvPr id="502799" name="Text Box 15"/>
            <p:cNvSpPr txBox="1">
              <a:spLocks noChangeArrowheads="1"/>
            </p:cNvSpPr>
            <p:nvPr/>
          </p:nvSpPr>
          <p:spPr bwMode="auto">
            <a:xfrm>
              <a:off x="5303838" y="5781676"/>
              <a:ext cx="192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Succinil - CoA</a:t>
              </a:r>
            </a:p>
          </p:txBody>
        </p:sp>
        <p:sp>
          <p:nvSpPr>
            <p:cNvPr id="502800" name="Text Box 16"/>
            <p:cNvSpPr txBox="1">
              <a:spLocks noChangeArrowheads="1"/>
            </p:cNvSpPr>
            <p:nvPr/>
          </p:nvSpPr>
          <p:spPr bwMode="auto">
            <a:xfrm>
              <a:off x="2493963" y="4846638"/>
              <a:ext cx="24495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Ácido succínico</a:t>
              </a:r>
            </a:p>
          </p:txBody>
        </p:sp>
        <p:sp>
          <p:nvSpPr>
            <p:cNvPr id="502801" name="Text Box 17"/>
            <p:cNvSpPr txBox="1">
              <a:spLocks noChangeArrowheads="1"/>
            </p:cNvSpPr>
            <p:nvPr/>
          </p:nvSpPr>
          <p:spPr bwMode="auto">
            <a:xfrm>
              <a:off x="2279650" y="3406776"/>
              <a:ext cx="2395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Ácido</a:t>
              </a:r>
              <a:r>
                <a:rPr lang="es-ES" b="1">
                  <a:solidFill>
                    <a:prstClr val="black"/>
                  </a:solidFill>
                  <a:effectLst>
                    <a:outerShdw blurRad="38100" dist="38100" dir="2700000" algn="tl">
                      <a:srgbClr val="FFFFFF"/>
                    </a:outerShdw>
                  </a:effectLst>
                </a:rPr>
                <a:t> </a:t>
              </a:r>
              <a:r>
                <a:rPr lang="es-ES" b="1">
                  <a:solidFill>
                    <a:prstClr val="black"/>
                  </a:solidFill>
                  <a:effectLst>
                    <a:outerShdw blurRad="38100" dist="38100" dir="2700000" algn="tl">
                      <a:srgbClr val="FFFFFF"/>
                    </a:outerShdw>
                  </a:effectLst>
                  <a:latin typeface="Arial Black" panose="020B0A04020102020204" pitchFamily="34" charset="0"/>
                </a:rPr>
                <a:t>fumárico</a:t>
              </a:r>
            </a:p>
          </p:txBody>
        </p:sp>
        <p:sp>
          <p:nvSpPr>
            <p:cNvPr id="502803" name="Text Box 19"/>
            <p:cNvSpPr txBox="1">
              <a:spLocks noChangeArrowheads="1"/>
            </p:cNvSpPr>
            <p:nvPr/>
          </p:nvSpPr>
          <p:spPr bwMode="auto">
            <a:xfrm>
              <a:off x="2424114" y="2470151"/>
              <a:ext cx="2306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b="1">
                  <a:solidFill>
                    <a:prstClr val="black"/>
                  </a:solidFill>
                  <a:effectLst>
                    <a:outerShdw blurRad="38100" dist="38100" dir="2700000" algn="tl">
                      <a:srgbClr val="FFFFFF"/>
                    </a:outerShdw>
                  </a:effectLst>
                  <a:latin typeface="Arial Black" panose="020B0A04020102020204" pitchFamily="34" charset="0"/>
                </a:rPr>
                <a:t>  Ácido málico</a:t>
              </a:r>
            </a:p>
          </p:txBody>
        </p:sp>
        <p:sp>
          <p:nvSpPr>
            <p:cNvPr id="502804" name="Text Box 20"/>
            <p:cNvSpPr txBox="1">
              <a:spLocks noChangeArrowheads="1"/>
            </p:cNvSpPr>
            <p:nvPr/>
          </p:nvSpPr>
          <p:spPr bwMode="auto">
            <a:xfrm>
              <a:off x="1814514" y="1677988"/>
              <a:ext cx="11882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2400" b="1"/>
                <a:t>Glucosa</a:t>
              </a:r>
            </a:p>
          </p:txBody>
        </p:sp>
        <p:sp>
          <p:nvSpPr>
            <p:cNvPr id="502806" name="Text Box 22"/>
            <p:cNvSpPr txBox="1">
              <a:spLocks noChangeArrowheads="1"/>
            </p:cNvSpPr>
            <p:nvPr/>
          </p:nvSpPr>
          <p:spPr bwMode="auto">
            <a:xfrm>
              <a:off x="7841762" y="925204"/>
              <a:ext cx="1908664" cy="52322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2800" b="1" dirty="0">
                  <a:solidFill>
                    <a:srgbClr val="FF0000"/>
                  </a:solidFill>
                </a:rPr>
                <a:t>Acetil - </a:t>
              </a:r>
              <a:r>
                <a:rPr lang="es-ES" sz="2800" b="1" dirty="0" err="1">
                  <a:solidFill>
                    <a:srgbClr val="FF0000"/>
                  </a:solidFill>
                </a:rPr>
                <a:t>CoA</a:t>
              </a:r>
              <a:endParaRPr lang="es-ES" sz="2800" b="1" dirty="0">
                <a:solidFill>
                  <a:srgbClr val="FF0000"/>
                </a:solidFill>
              </a:endParaRPr>
            </a:p>
          </p:txBody>
        </p:sp>
        <p:sp>
          <p:nvSpPr>
            <p:cNvPr id="502807" name="Arc 23"/>
            <p:cNvSpPr>
              <a:spLocks/>
            </p:cNvSpPr>
            <p:nvPr/>
          </p:nvSpPr>
          <p:spPr bwMode="auto">
            <a:xfrm flipH="1">
              <a:off x="7896225" y="1390651"/>
              <a:ext cx="215900" cy="3587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400"/>
            </a:p>
          </p:txBody>
        </p:sp>
        <p:sp>
          <p:nvSpPr>
            <p:cNvPr id="502808" name="Text Box 24"/>
            <p:cNvSpPr txBox="1">
              <a:spLocks noChangeArrowheads="1"/>
            </p:cNvSpPr>
            <p:nvPr/>
          </p:nvSpPr>
          <p:spPr bwMode="auto">
            <a:xfrm>
              <a:off x="9860744" y="1124565"/>
              <a:ext cx="1258887" cy="68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r>
                <a:rPr lang="es-ES" sz="2400" b="1" dirty="0"/>
                <a:t>Ácidos grasos</a:t>
              </a:r>
            </a:p>
          </p:txBody>
        </p:sp>
        <p:sp>
          <p:nvSpPr>
            <p:cNvPr id="502809" name="Line 25"/>
            <p:cNvSpPr>
              <a:spLocks noChangeShapeType="1"/>
            </p:cNvSpPr>
            <p:nvPr/>
          </p:nvSpPr>
          <p:spPr bwMode="auto">
            <a:xfrm flipV="1">
              <a:off x="9551989" y="1531938"/>
              <a:ext cx="287337" cy="36036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2400"/>
            </a:p>
          </p:txBody>
        </p:sp>
        <p:sp>
          <p:nvSpPr>
            <p:cNvPr id="502810" name="Text Box 26"/>
            <p:cNvSpPr txBox="1">
              <a:spLocks noChangeArrowheads="1"/>
            </p:cNvSpPr>
            <p:nvPr/>
          </p:nvSpPr>
          <p:spPr bwMode="auto">
            <a:xfrm>
              <a:off x="8709025" y="5921375"/>
              <a:ext cx="18357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2400" b="1"/>
                <a:t>Aminoácidos</a:t>
              </a:r>
            </a:p>
          </p:txBody>
        </p:sp>
        <p:sp>
          <p:nvSpPr>
            <p:cNvPr id="502811" name="Line 27"/>
            <p:cNvSpPr>
              <a:spLocks noChangeShapeType="1"/>
            </p:cNvSpPr>
            <p:nvPr/>
          </p:nvSpPr>
          <p:spPr bwMode="auto">
            <a:xfrm>
              <a:off x="9264650" y="5445125"/>
              <a:ext cx="215900" cy="503238"/>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2400"/>
            </a:p>
          </p:txBody>
        </p:sp>
        <p:sp>
          <p:nvSpPr>
            <p:cNvPr id="502812" name="Text Box 28"/>
            <p:cNvSpPr txBox="1">
              <a:spLocks noChangeArrowheads="1"/>
            </p:cNvSpPr>
            <p:nvPr/>
          </p:nvSpPr>
          <p:spPr bwMode="auto">
            <a:xfrm>
              <a:off x="1524000" y="1030288"/>
              <a:ext cx="18357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2400" b="1" dirty="0"/>
                <a:t>Aminoácidos</a:t>
              </a:r>
            </a:p>
          </p:txBody>
        </p:sp>
        <p:sp>
          <p:nvSpPr>
            <p:cNvPr id="502814" name="Line 30"/>
            <p:cNvSpPr>
              <a:spLocks noChangeShapeType="1"/>
            </p:cNvSpPr>
            <p:nvPr/>
          </p:nvSpPr>
          <p:spPr bwMode="auto">
            <a:xfrm flipV="1">
              <a:off x="3287713" y="1196976"/>
              <a:ext cx="1312862" cy="60325"/>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2400"/>
            </a:p>
          </p:txBody>
        </p:sp>
        <p:sp>
          <p:nvSpPr>
            <p:cNvPr id="502816" name="Text Box 32"/>
            <p:cNvSpPr txBox="1">
              <a:spLocks noChangeArrowheads="1"/>
            </p:cNvSpPr>
            <p:nvPr/>
          </p:nvSpPr>
          <p:spPr bwMode="auto">
            <a:xfrm>
              <a:off x="5591176" y="2800350"/>
              <a:ext cx="99257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2400" b="1" i="1" dirty="0"/>
                <a:t>CICLO</a:t>
              </a:r>
            </a:p>
            <a:p>
              <a:r>
                <a:rPr lang="es-ES" sz="2400" b="1" i="1" dirty="0"/>
                <a:t>   DE</a:t>
              </a:r>
            </a:p>
            <a:p>
              <a:r>
                <a:rPr lang="es-ES" sz="2400" b="1" i="1" dirty="0"/>
                <a:t>KREBS</a:t>
              </a:r>
            </a:p>
          </p:txBody>
        </p:sp>
        <p:sp>
          <p:nvSpPr>
            <p:cNvPr id="502818" name="AutoShape 34"/>
            <p:cNvSpPr>
              <a:spLocks noChangeArrowheads="1"/>
            </p:cNvSpPr>
            <p:nvPr/>
          </p:nvSpPr>
          <p:spPr bwMode="auto">
            <a:xfrm>
              <a:off x="4872038" y="1700213"/>
              <a:ext cx="2736850" cy="2303462"/>
            </a:xfrm>
            <a:custGeom>
              <a:avLst/>
              <a:gdLst>
                <a:gd name="G0" fmla="+- -2864922 0 0"/>
                <a:gd name="G1" fmla="+- 11747628 0 0"/>
                <a:gd name="G2" fmla="+- -2864922 0 11747628"/>
                <a:gd name="G3" fmla="+- 10800 0 0"/>
                <a:gd name="G4" fmla="+- 0 0 -2864922"/>
                <a:gd name="T0" fmla="*/ 360 256 1"/>
                <a:gd name="T1" fmla="*/ 0 256 1"/>
                <a:gd name="G5" fmla="+- G2 T0 T1"/>
                <a:gd name="G6" fmla="?: G2 G2 G5"/>
                <a:gd name="G7" fmla="+- 0 0 G6"/>
                <a:gd name="G8" fmla="+- 6748 0 0"/>
                <a:gd name="G9" fmla="+- 0 0 11747628"/>
                <a:gd name="G10" fmla="+- 6748 0 2700"/>
                <a:gd name="G11" fmla="cos G10 -2864922"/>
                <a:gd name="G12" fmla="sin G10 -2864922"/>
                <a:gd name="G13" fmla="cos 13500 -2864922"/>
                <a:gd name="G14" fmla="sin 13500 -2864922"/>
                <a:gd name="G15" fmla="+- G11 10800 0"/>
                <a:gd name="G16" fmla="+- G12 10800 0"/>
                <a:gd name="G17" fmla="+- G13 10800 0"/>
                <a:gd name="G18" fmla="+- G14 10800 0"/>
                <a:gd name="G19" fmla="*/ 6748 1 2"/>
                <a:gd name="G20" fmla="+- G19 5400 0"/>
                <a:gd name="G21" fmla="cos G20 -2864922"/>
                <a:gd name="G22" fmla="sin G20 -2864922"/>
                <a:gd name="G23" fmla="+- G21 10800 0"/>
                <a:gd name="G24" fmla="+- G12 G23 G22"/>
                <a:gd name="G25" fmla="+- G22 G23 G11"/>
                <a:gd name="G26" fmla="cos 10800 -2864922"/>
                <a:gd name="G27" fmla="sin 10800 -2864922"/>
                <a:gd name="G28" fmla="cos 6748 -2864922"/>
                <a:gd name="G29" fmla="sin 6748 -2864922"/>
                <a:gd name="G30" fmla="+- G26 10800 0"/>
                <a:gd name="G31" fmla="+- G27 10800 0"/>
                <a:gd name="G32" fmla="+- G28 10800 0"/>
                <a:gd name="G33" fmla="+- G29 10800 0"/>
                <a:gd name="G34" fmla="+- G19 5400 0"/>
                <a:gd name="G35" fmla="cos G34 11747628"/>
                <a:gd name="G36" fmla="sin G34 11747628"/>
                <a:gd name="G37" fmla="+/ 11747628 -2864922 2"/>
                <a:gd name="T2" fmla="*/ 180 256 1"/>
                <a:gd name="T3" fmla="*/ 0 256 1"/>
                <a:gd name="G38" fmla="+- G37 T2 T3"/>
                <a:gd name="G39" fmla="?: G2 G37 G38"/>
                <a:gd name="G40" fmla="cos 10800 G39"/>
                <a:gd name="G41" fmla="sin 10800 G39"/>
                <a:gd name="G42" fmla="cos 6748 G39"/>
                <a:gd name="G43" fmla="sin 6748 G39"/>
                <a:gd name="G44" fmla="+- G40 10800 0"/>
                <a:gd name="G45" fmla="+- G41 10800 0"/>
                <a:gd name="G46" fmla="+- G42 10800 0"/>
                <a:gd name="G47" fmla="+- G43 10800 0"/>
                <a:gd name="G48" fmla="+- G35 10800 0"/>
                <a:gd name="G49" fmla="+- G36 10800 0"/>
                <a:gd name="T4" fmla="*/ 6714 w 21600"/>
                <a:gd name="T5" fmla="*/ 802 h 21600"/>
                <a:gd name="T6" fmla="*/ 2026 w 21600"/>
                <a:gd name="T7" fmla="*/ 10914 h 21600"/>
                <a:gd name="T8" fmla="*/ 8247 w 21600"/>
                <a:gd name="T9" fmla="*/ 4553 h 21600"/>
                <a:gd name="T10" fmla="*/ 20557 w 21600"/>
                <a:gd name="T11" fmla="*/ 1470 h 21600"/>
                <a:gd name="T12" fmla="*/ 20407 w 21600"/>
                <a:gd name="T13" fmla="*/ 8152 h 21600"/>
                <a:gd name="T14" fmla="*/ 13725 w 21600"/>
                <a:gd name="T15" fmla="*/ 8002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677" y="6136"/>
                  </a:moveTo>
                  <a:cubicBezTo>
                    <a:pt x="14404" y="4805"/>
                    <a:pt x="12642" y="4052"/>
                    <a:pt x="10800" y="4052"/>
                  </a:cubicBezTo>
                  <a:cubicBezTo>
                    <a:pt x="7073" y="4052"/>
                    <a:pt x="4052" y="7073"/>
                    <a:pt x="4052" y="10800"/>
                  </a:cubicBezTo>
                  <a:cubicBezTo>
                    <a:pt x="4052" y="10829"/>
                    <a:pt x="4052" y="10858"/>
                    <a:pt x="4052" y="10887"/>
                  </a:cubicBezTo>
                  <a:lnTo>
                    <a:pt x="0" y="10940"/>
                  </a:lnTo>
                  <a:cubicBezTo>
                    <a:pt x="0" y="10893"/>
                    <a:pt x="0" y="10846"/>
                    <a:pt x="0" y="10800"/>
                  </a:cubicBezTo>
                  <a:cubicBezTo>
                    <a:pt x="0" y="4835"/>
                    <a:pt x="4835" y="0"/>
                    <a:pt x="10800" y="0"/>
                  </a:cubicBezTo>
                  <a:cubicBezTo>
                    <a:pt x="13748" y="0"/>
                    <a:pt x="16568" y="1205"/>
                    <a:pt x="18606" y="3336"/>
                  </a:cubicBezTo>
                  <a:lnTo>
                    <a:pt x="20557" y="1470"/>
                  </a:lnTo>
                  <a:lnTo>
                    <a:pt x="20407" y="8152"/>
                  </a:lnTo>
                  <a:lnTo>
                    <a:pt x="13725" y="8002"/>
                  </a:lnTo>
                  <a:lnTo>
                    <a:pt x="15677" y="6136"/>
                  </a:lnTo>
                  <a:close/>
                </a:path>
              </a:pathLst>
            </a:custGeom>
            <a:solidFill>
              <a:srgbClr val="FF3300"/>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solidFill>
                  <a:prstClr val="black"/>
                </a:solidFill>
              </a:endParaRPr>
            </a:p>
          </p:txBody>
        </p:sp>
        <p:sp>
          <p:nvSpPr>
            <p:cNvPr id="502819" name="Text Box 35"/>
            <p:cNvSpPr txBox="1">
              <a:spLocks noChangeArrowheads="1"/>
            </p:cNvSpPr>
            <p:nvPr/>
          </p:nvSpPr>
          <p:spPr bwMode="auto">
            <a:xfrm>
              <a:off x="5519739" y="6461126"/>
              <a:ext cx="20145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sz="2400" b="1"/>
                <a:t>Grupo hemo</a:t>
              </a:r>
            </a:p>
          </p:txBody>
        </p:sp>
        <p:sp>
          <p:nvSpPr>
            <p:cNvPr id="502820" name="Line 36"/>
            <p:cNvSpPr>
              <a:spLocks noChangeShapeType="1"/>
            </p:cNvSpPr>
            <p:nvPr/>
          </p:nvSpPr>
          <p:spPr bwMode="auto">
            <a:xfrm>
              <a:off x="6167438" y="6237288"/>
              <a:ext cx="0" cy="2159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2400"/>
            </a:p>
          </p:txBody>
        </p:sp>
        <p:sp>
          <p:nvSpPr>
            <p:cNvPr id="502825" name="Text Box 41"/>
            <p:cNvSpPr txBox="1">
              <a:spLocks noChangeArrowheads="1"/>
            </p:cNvSpPr>
            <p:nvPr/>
          </p:nvSpPr>
          <p:spPr bwMode="auto">
            <a:xfrm>
              <a:off x="4438894" y="5926138"/>
              <a:ext cx="737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GDP</a:t>
              </a:r>
            </a:p>
          </p:txBody>
        </p:sp>
        <p:sp>
          <p:nvSpPr>
            <p:cNvPr id="502827" name="Text Box 43"/>
            <p:cNvSpPr txBox="1">
              <a:spLocks noChangeArrowheads="1"/>
            </p:cNvSpPr>
            <p:nvPr/>
          </p:nvSpPr>
          <p:spPr bwMode="auto">
            <a:xfrm>
              <a:off x="3026161" y="4354513"/>
              <a:ext cx="6882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FAD</a:t>
              </a:r>
            </a:p>
          </p:txBody>
        </p:sp>
        <p:sp>
          <p:nvSpPr>
            <p:cNvPr id="502828" name="Arc 44"/>
            <p:cNvSpPr>
              <a:spLocks/>
            </p:cNvSpPr>
            <p:nvPr/>
          </p:nvSpPr>
          <p:spPr bwMode="auto">
            <a:xfrm flipH="1">
              <a:off x="8763000" y="3922714"/>
              <a:ext cx="215900" cy="598487"/>
            </a:xfrm>
            <a:custGeom>
              <a:avLst/>
              <a:gdLst>
                <a:gd name="G0" fmla="+- 0 0 0"/>
                <a:gd name="G1" fmla="+- 21600 0 0"/>
                <a:gd name="G2" fmla="+- 21600 0 0"/>
                <a:gd name="T0" fmla="*/ 0 w 21600"/>
                <a:gd name="T1" fmla="*/ 0 h 36073"/>
                <a:gd name="T2" fmla="*/ 16034 w 21600"/>
                <a:gd name="T3" fmla="*/ 36073 h 36073"/>
                <a:gd name="T4" fmla="*/ 0 w 21600"/>
                <a:gd name="T5" fmla="*/ 21600 h 36073"/>
              </a:gdLst>
              <a:ahLst/>
              <a:cxnLst>
                <a:cxn ang="0">
                  <a:pos x="T0" y="T1"/>
                </a:cxn>
                <a:cxn ang="0">
                  <a:pos x="T2" y="T3"/>
                </a:cxn>
                <a:cxn ang="0">
                  <a:pos x="T4" y="T5"/>
                </a:cxn>
              </a:cxnLst>
              <a:rect l="0" t="0" r="r" b="b"/>
              <a:pathLst>
                <a:path w="21600" h="36073" fill="none" extrusionOk="0">
                  <a:moveTo>
                    <a:pt x="-1" y="0"/>
                  </a:moveTo>
                  <a:cubicBezTo>
                    <a:pt x="11929" y="0"/>
                    <a:pt x="21600" y="9670"/>
                    <a:pt x="21600" y="21600"/>
                  </a:cubicBezTo>
                  <a:cubicBezTo>
                    <a:pt x="21600" y="26946"/>
                    <a:pt x="19616" y="32103"/>
                    <a:pt x="16034" y="36073"/>
                  </a:cubicBezTo>
                </a:path>
                <a:path w="21600" h="36073" stroke="0" extrusionOk="0">
                  <a:moveTo>
                    <a:pt x="-1" y="0"/>
                  </a:moveTo>
                  <a:cubicBezTo>
                    <a:pt x="11929" y="0"/>
                    <a:pt x="21600" y="9670"/>
                    <a:pt x="21600" y="21600"/>
                  </a:cubicBezTo>
                  <a:cubicBezTo>
                    <a:pt x="21600" y="26946"/>
                    <a:pt x="19616" y="32103"/>
                    <a:pt x="16034" y="36073"/>
                  </a:cubicBezTo>
                  <a:lnTo>
                    <a:pt x="0" y="21600"/>
                  </a:lnTo>
                  <a:close/>
                </a:path>
              </a:pathLst>
            </a:custGeom>
            <a:noFill/>
            <a:ln w="571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400"/>
            </a:p>
          </p:txBody>
        </p:sp>
        <p:sp>
          <p:nvSpPr>
            <p:cNvPr id="502829" name="Text Box 45"/>
            <p:cNvSpPr txBox="1">
              <a:spLocks noChangeArrowheads="1"/>
            </p:cNvSpPr>
            <p:nvPr/>
          </p:nvSpPr>
          <p:spPr bwMode="auto">
            <a:xfrm>
              <a:off x="8943285" y="3744913"/>
              <a:ext cx="766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NAD</a:t>
              </a:r>
            </a:p>
          </p:txBody>
        </p:sp>
        <p:sp>
          <p:nvSpPr>
            <p:cNvPr id="502830" name="Text Box 46"/>
            <p:cNvSpPr txBox="1">
              <a:spLocks noChangeArrowheads="1"/>
            </p:cNvSpPr>
            <p:nvPr/>
          </p:nvSpPr>
          <p:spPr bwMode="auto">
            <a:xfrm>
              <a:off x="8852654" y="4278313"/>
              <a:ext cx="9605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NADH</a:t>
              </a:r>
            </a:p>
          </p:txBody>
        </p:sp>
        <p:sp>
          <p:nvSpPr>
            <p:cNvPr id="502831" name="Arc 47"/>
            <p:cNvSpPr>
              <a:spLocks/>
            </p:cNvSpPr>
            <p:nvPr/>
          </p:nvSpPr>
          <p:spPr bwMode="auto">
            <a:xfrm flipH="1">
              <a:off x="7772401" y="5448301"/>
              <a:ext cx="354013" cy="358775"/>
            </a:xfrm>
            <a:custGeom>
              <a:avLst/>
              <a:gdLst>
                <a:gd name="G0" fmla="+- 13844 0 0"/>
                <a:gd name="G1" fmla="+- 21600 0 0"/>
                <a:gd name="G2" fmla="+- 21600 0 0"/>
                <a:gd name="T0" fmla="*/ 0 w 35444"/>
                <a:gd name="T1" fmla="*/ 5020 h 21600"/>
                <a:gd name="T2" fmla="*/ 35444 w 35444"/>
                <a:gd name="T3" fmla="*/ 21600 h 21600"/>
                <a:gd name="T4" fmla="*/ 13844 w 35444"/>
                <a:gd name="T5" fmla="*/ 21600 h 21600"/>
              </a:gdLst>
              <a:ahLst/>
              <a:cxnLst>
                <a:cxn ang="0">
                  <a:pos x="T0" y="T1"/>
                </a:cxn>
                <a:cxn ang="0">
                  <a:pos x="T2" y="T3"/>
                </a:cxn>
                <a:cxn ang="0">
                  <a:pos x="T4" y="T5"/>
                </a:cxn>
              </a:cxnLst>
              <a:rect l="0" t="0" r="r" b="b"/>
              <a:pathLst>
                <a:path w="35444" h="21600" fill="none" extrusionOk="0">
                  <a:moveTo>
                    <a:pt x="-1" y="5019"/>
                  </a:moveTo>
                  <a:cubicBezTo>
                    <a:pt x="3884" y="1776"/>
                    <a:pt x="8783" y="0"/>
                    <a:pt x="13844" y="0"/>
                  </a:cubicBezTo>
                  <a:cubicBezTo>
                    <a:pt x="25773" y="0"/>
                    <a:pt x="35444" y="9670"/>
                    <a:pt x="35444" y="21600"/>
                  </a:cubicBezTo>
                </a:path>
                <a:path w="35444" h="21600" stroke="0" extrusionOk="0">
                  <a:moveTo>
                    <a:pt x="-1" y="5019"/>
                  </a:moveTo>
                  <a:cubicBezTo>
                    <a:pt x="3884" y="1776"/>
                    <a:pt x="8783" y="0"/>
                    <a:pt x="13844" y="0"/>
                  </a:cubicBezTo>
                  <a:cubicBezTo>
                    <a:pt x="25773" y="0"/>
                    <a:pt x="35444" y="9670"/>
                    <a:pt x="35444" y="21600"/>
                  </a:cubicBezTo>
                  <a:lnTo>
                    <a:pt x="13844" y="21600"/>
                  </a:lnTo>
                  <a:close/>
                </a:path>
              </a:pathLst>
            </a:custGeom>
            <a:noFill/>
            <a:ln w="571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400"/>
            </a:p>
          </p:txBody>
        </p:sp>
        <p:sp>
          <p:nvSpPr>
            <p:cNvPr id="502832" name="Rectangle 48"/>
            <p:cNvSpPr>
              <a:spLocks noChangeArrowheads="1"/>
            </p:cNvSpPr>
            <p:nvPr/>
          </p:nvSpPr>
          <p:spPr bwMode="auto">
            <a:xfrm>
              <a:off x="7295776" y="5878514"/>
              <a:ext cx="10294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NADH </a:t>
              </a:r>
            </a:p>
            <a:p>
              <a:pPr algn="ctr"/>
              <a:endParaRPr lang="es-ES" sz="2400" b="1"/>
            </a:p>
            <a:p>
              <a:pPr algn="ctr"/>
              <a:endParaRPr lang="es-ES" sz="2400" b="1"/>
            </a:p>
          </p:txBody>
        </p:sp>
        <p:sp>
          <p:nvSpPr>
            <p:cNvPr id="502833" name="Rectangle 49"/>
            <p:cNvSpPr>
              <a:spLocks noChangeArrowheads="1"/>
            </p:cNvSpPr>
            <p:nvPr/>
          </p:nvSpPr>
          <p:spPr bwMode="auto">
            <a:xfrm>
              <a:off x="8105085" y="5421313"/>
              <a:ext cx="766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NAD</a:t>
              </a:r>
            </a:p>
          </p:txBody>
        </p:sp>
        <p:sp>
          <p:nvSpPr>
            <p:cNvPr id="502834" name="Arc 50"/>
            <p:cNvSpPr>
              <a:spLocks/>
            </p:cNvSpPr>
            <p:nvPr/>
          </p:nvSpPr>
          <p:spPr bwMode="auto">
            <a:xfrm flipH="1">
              <a:off x="4384675" y="5524501"/>
              <a:ext cx="407988" cy="358775"/>
            </a:xfrm>
            <a:custGeom>
              <a:avLst/>
              <a:gdLst>
                <a:gd name="G0" fmla="+- 21543 0 0"/>
                <a:gd name="G1" fmla="+- 21600 0 0"/>
                <a:gd name="G2" fmla="+- 21600 0 0"/>
                <a:gd name="T0" fmla="*/ 0 w 40901"/>
                <a:gd name="T1" fmla="*/ 20025 h 21600"/>
                <a:gd name="T2" fmla="*/ 40901 w 40901"/>
                <a:gd name="T3" fmla="*/ 12018 h 21600"/>
                <a:gd name="T4" fmla="*/ 21543 w 40901"/>
                <a:gd name="T5" fmla="*/ 21600 h 21600"/>
              </a:gdLst>
              <a:ahLst/>
              <a:cxnLst>
                <a:cxn ang="0">
                  <a:pos x="T0" y="T1"/>
                </a:cxn>
                <a:cxn ang="0">
                  <a:pos x="T2" y="T3"/>
                </a:cxn>
                <a:cxn ang="0">
                  <a:pos x="T4" y="T5"/>
                </a:cxn>
              </a:cxnLst>
              <a:rect l="0" t="0" r="r" b="b"/>
              <a:pathLst>
                <a:path w="40901" h="21600" fill="none" extrusionOk="0">
                  <a:moveTo>
                    <a:pt x="0" y="20025"/>
                  </a:moveTo>
                  <a:cubicBezTo>
                    <a:pt x="825" y="8736"/>
                    <a:pt x="10224" y="0"/>
                    <a:pt x="21543" y="0"/>
                  </a:cubicBezTo>
                  <a:cubicBezTo>
                    <a:pt x="29755" y="0"/>
                    <a:pt x="37257" y="4657"/>
                    <a:pt x="40901" y="12017"/>
                  </a:cubicBezTo>
                </a:path>
                <a:path w="40901" h="21600" stroke="0" extrusionOk="0">
                  <a:moveTo>
                    <a:pt x="0" y="20025"/>
                  </a:moveTo>
                  <a:cubicBezTo>
                    <a:pt x="825" y="8736"/>
                    <a:pt x="10224" y="0"/>
                    <a:pt x="21543" y="0"/>
                  </a:cubicBezTo>
                  <a:cubicBezTo>
                    <a:pt x="29755" y="0"/>
                    <a:pt x="37257" y="4657"/>
                    <a:pt x="40901" y="12017"/>
                  </a:cubicBezTo>
                  <a:lnTo>
                    <a:pt x="21543" y="21600"/>
                  </a:lnTo>
                  <a:close/>
                </a:path>
              </a:pathLst>
            </a:custGeom>
            <a:noFill/>
            <a:ln w="571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400"/>
            </a:p>
          </p:txBody>
        </p:sp>
        <p:sp>
          <p:nvSpPr>
            <p:cNvPr id="502835" name="Text Box 51"/>
            <p:cNvSpPr txBox="1">
              <a:spLocks noChangeArrowheads="1"/>
            </p:cNvSpPr>
            <p:nvPr/>
          </p:nvSpPr>
          <p:spPr bwMode="auto">
            <a:xfrm>
              <a:off x="3714345" y="5573713"/>
              <a:ext cx="694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GTP</a:t>
              </a:r>
            </a:p>
          </p:txBody>
        </p:sp>
        <p:sp>
          <p:nvSpPr>
            <p:cNvPr id="502836" name="Arc 52"/>
            <p:cNvSpPr>
              <a:spLocks/>
            </p:cNvSpPr>
            <p:nvPr/>
          </p:nvSpPr>
          <p:spPr bwMode="auto">
            <a:xfrm flipH="1">
              <a:off x="3432176" y="3981451"/>
              <a:ext cx="327025" cy="650875"/>
            </a:xfrm>
            <a:custGeom>
              <a:avLst/>
              <a:gdLst>
                <a:gd name="G0" fmla="+- 21600 0 0"/>
                <a:gd name="G1" fmla="+- 21600 0 0"/>
                <a:gd name="G2" fmla="+- 21600 0 0"/>
                <a:gd name="T0" fmla="*/ 9175 w 32657"/>
                <a:gd name="T1" fmla="*/ 39269 h 39269"/>
                <a:gd name="T2" fmla="*/ 32657 w 32657"/>
                <a:gd name="T3" fmla="*/ 3045 h 39269"/>
                <a:gd name="T4" fmla="*/ 21600 w 32657"/>
                <a:gd name="T5" fmla="*/ 21600 h 39269"/>
              </a:gdLst>
              <a:ahLst/>
              <a:cxnLst>
                <a:cxn ang="0">
                  <a:pos x="T0" y="T1"/>
                </a:cxn>
                <a:cxn ang="0">
                  <a:pos x="T2" y="T3"/>
                </a:cxn>
                <a:cxn ang="0">
                  <a:pos x="T4" y="T5"/>
                </a:cxn>
              </a:cxnLst>
              <a:rect l="0" t="0" r="r" b="b"/>
              <a:pathLst>
                <a:path w="32657" h="39269" fill="none" extrusionOk="0">
                  <a:moveTo>
                    <a:pt x="9175" y="39268"/>
                  </a:moveTo>
                  <a:cubicBezTo>
                    <a:pt x="3423" y="35223"/>
                    <a:pt x="0" y="28631"/>
                    <a:pt x="0" y="21600"/>
                  </a:cubicBezTo>
                  <a:cubicBezTo>
                    <a:pt x="0" y="9670"/>
                    <a:pt x="9670" y="0"/>
                    <a:pt x="21600" y="0"/>
                  </a:cubicBezTo>
                  <a:cubicBezTo>
                    <a:pt x="25492" y="0"/>
                    <a:pt x="29313" y="1051"/>
                    <a:pt x="32657" y="3044"/>
                  </a:cubicBezTo>
                </a:path>
                <a:path w="32657" h="39269" stroke="0" extrusionOk="0">
                  <a:moveTo>
                    <a:pt x="9175" y="39268"/>
                  </a:moveTo>
                  <a:cubicBezTo>
                    <a:pt x="3423" y="35223"/>
                    <a:pt x="0" y="28631"/>
                    <a:pt x="0" y="21600"/>
                  </a:cubicBezTo>
                  <a:cubicBezTo>
                    <a:pt x="0" y="9670"/>
                    <a:pt x="9670" y="0"/>
                    <a:pt x="21600" y="0"/>
                  </a:cubicBezTo>
                  <a:cubicBezTo>
                    <a:pt x="25492" y="0"/>
                    <a:pt x="29313" y="1051"/>
                    <a:pt x="32657" y="3044"/>
                  </a:cubicBezTo>
                  <a:lnTo>
                    <a:pt x="21600" y="21600"/>
                  </a:lnTo>
                  <a:close/>
                </a:path>
              </a:pathLst>
            </a:custGeom>
            <a:noFill/>
            <a:ln w="571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400"/>
            </a:p>
          </p:txBody>
        </p:sp>
        <p:sp>
          <p:nvSpPr>
            <p:cNvPr id="502838" name="Text Box 54"/>
            <p:cNvSpPr txBox="1">
              <a:spLocks noChangeArrowheads="1"/>
            </p:cNvSpPr>
            <p:nvPr/>
          </p:nvSpPr>
          <p:spPr bwMode="auto">
            <a:xfrm>
              <a:off x="2552942" y="3897313"/>
              <a:ext cx="8821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FADH</a:t>
              </a:r>
            </a:p>
          </p:txBody>
        </p:sp>
        <p:sp>
          <p:nvSpPr>
            <p:cNvPr id="502839" name="Arc 55"/>
            <p:cNvSpPr>
              <a:spLocks/>
            </p:cNvSpPr>
            <p:nvPr/>
          </p:nvSpPr>
          <p:spPr bwMode="auto">
            <a:xfrm rot="21396232" flipH="1">
              <a:off x="4106863" y="1581150"/>
              <a:ext cx="228600" cy="381000"/>
            </a:xfrm>
            <a:custGeom>
              <a:avLst/>
              <a:gdLst>
                <a:gd name="G0" fmla="+- 21600 0 0"/>
                <a:gd name="G1" fmla="+- 20118 0 0"/>
                <a:gd name="G2" fmla="+- 21600 0 0"/>
                <a:gd name="T0" fmla="*/ 36622 w 36622"/>
                <a:gd name="T1" fmla="*/ 35639 h 41718"/>
                <a:gd name="T2" fmla="*/ 13736 w 36622"/>
                <a:gd name="T3" fmla="*/ 0 h 41718"/>
                <a:gd name="T4" fmla="*/ 21600 w 36622"/>
                <a:gd name="T5" fmla="*/ 20118 h 41718"/>
              </a:gdLst>
              <a:ahLst/>
              <a:cxnLst>
                <a:cxn ang="0">
                  <a:pos x="T0" y="T1"/>
                </a:cxn>
                <a:cxn ang="0">
                  <a:pos x="T2" y="T3"/>
                </a:cxn>
                <a:cxn ang="0">
                  <a:pos x="T4" y="T5"/>
                </a:cxn>
              </a:cxnLst>
              <a:rect l="0" t="0" r="r" b="b"/>
              <a:pathLst>
                <a:path w="36622" h="41718" fill="none" extrusionOk="0">
                  <a:moveTo>
                    <a:pt x="36621" y="35638"/>
                  </a:moveTo>
                  <a:cubicBezTo>
                    <a:pt x="32593" y="39538"/>
                    <a:pt x="27206" y="41718"/>
                    <a:pt x="21600" y="41718"/>
                  </a:cubicBezTo>
                  <a:cubicBezTo>
                    <a:pt x="9670" y="41718"/>
                    <a:pt x="0" y="32047"/>
                    <a:pt x="0" y="20118"/>
                  </a:cubicBezTo>
                  <a:cubicBezTo>
                    <a:pt x="0" y="11223"/>
                    <a:pt x="5452" y="3238"/>
                    <a:pt x="13736" y="0"/>
                  </a:cubicBezTo>
                </a:path>
                <a:path w="36622" h="41718" stroke="0" extrusionOk="0">
                  <a:moveTo>
                    <a:pt x="36621" y="35638"/>
                  </a:moveTo>
                  <a:cubicBezTo>
                    <a:pt x="32593" y="39538"/>
                    <a:pt x="27206" y="41718"/>
                    <a:pt x="21600" y="41718"/>
                  </a:cubicBezTo>
                  <a:cubicBezTo>
                    <a:pt x="9670" y="41718"/>
                    <a:pt x="0" y="32047"/>
                    <a:pt x="0" y="20118"/>
                  </a:cubicBezTo>
                  <a:cubicBezTo>
                    <a:pt x="0" y="11223"/>
                    <a:pt x="5452" y="3238"/>
                    <a:pt x="13736" y="0"/>
                  </a:cubicBezTo>
                  <a:lnTo>
                    <a:pt x="21600" y="20118"/>
                  </a:lnTo>
                  <a:close/>
                </a:path>
              </a:pathLst>
            </a:custGeom>
            <a:noFill/>
            <a:ln w="5715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400"/>
            </a:p>
          </p:txBody>
        </p:sp>
        <p:sp>
          <p:nvSpPr>
            <p:cNvPr id="502841" name="Rectangle 57"/>
            <p:cNvSpPr>
              <a:spLocks noChangeArrowheads="1"/>
            </p:cNvSpPr>
            <p:nvPr/>
          </p:nvSpPr>
          <p:spPr bwMode="auto">
            <a:xfrm>
              <a:off x="3296547" y="1784350"/>
              <a:ext cx="766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dirty="0"/>
                <a:t>NAD</a:t>
              </a:r>
            </a:p>
          </p:txBody>
        </p:sp>
        <p:sp>
          <p:nvSpPr>
            <p:cNvPr id="502842" name="Line 58"/>
            <p:cNvSpPr>
              <a:spLocks noChangeShapeType="1"/>
            </p:cNvSpPr>
            <p:nvPr/>
          </p:nvSpPr>
          <p:spPr bwMode="auto">
            <a:xfrm flipH="1" flipV="1">
              <a:off x="2424114" y="2060576"/>
              <a:ext cx="358775"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2400"/>
            </a:p>
          </p:txBody>
        </p:sp>
        <p:sp>
          <p:nvSpPr>
            <p:cNvPr id="502843" name="Rectangle 59"/>
            <p:cNvSpPr>
              <a:spLocks noChangeArrowheads="1"/>
            </p:cNvSpPr>
            <p:nvPr/>
          </p:nvSpPr>
          <p:spPr bwMode="auto">
            <a:xfrm>
              <a:off x="3267829" y="1341438"/>
              <a:ext cx="9605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spAutoFit/>
            </a:bodyPr>
            <a:lstStyle/>
            <a:p>
              <a:pPr algn="ctr"/>
              <a:r>
                <a:rPr lang="es-ES" sz="2400" b="1"/>
                <a:t>NADH</a:t>
              </a:r>
            </a:p>
          </p:txBody>
        </p:sp>
      </p:grpSp>
      <p:sp>
        <p:nvSpPr>
          <p:cNvPr id="502848" name="Text Box 64"/>
          <p:cNvSpPr txBox="1">
            <a:spLocks noChangeArrowheads="1"/>
          </p:cNvSpPr>
          <p:nvPr/>
        </p:nvSpPr>
        <p:spPr bwMode="auto">
          <a:xfrm>
            <a:off x="1524000" y="115888"/>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sz="2800" b="1" dirty="0"/>
              <a:t>RELACIONES METABÓLICAS </a:t>
            </a:r>
          </a:p>
        </p:txBody>
      </p:sp>
    </p:spTree>
    <p:extLst>
      <p:ext uri="{BB962C8B-B14F-4D97-AF65-F5344CB8AC3E}">
        <p14:creationId xmlns:p14="http://schemas.microsoft.com/office/powerpoint/2010/main" val="2425218631"/>
      </p:ext>
    </p:extLst>
  </p:cSld>
  <p:clrMapOvr>
    <a:masterClrMapping/>
  </p:clrMapOvr>
  <mc:AlternateContent xmlns:mc="http://schemas.openxmlformats.org/markup-compatibility/2006" xmlns:p14="http://schemas.microsoft.com/office/powerpoint/2010/main">
    <mc:Choice Requires="p14">
      <p:transition p14:dur="0" advClick="0" advTm="78000"/>
    </mc:Choice>
    <mc:Fallback xmlns="">
      <p:transition advClick="0" advTm="78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56462"/>
            <a:ext cx="10515600" cy="6059836"/>
          </a:xfrm>
        </p:spPr>
        <p:txBody>
          <a:bodyPr>
            <a:normAutofit lnSpcReduction="10000"/>
          </a:bodyPr>
          <a:lstStyle/>
          <a:p>
            <a:pPr marL="0" indent="0">
              <a:buNone/>
            </a:pPr>
            <a:r>
              <a:rPr lang="es-ES" sz="3200" b="1" dirty="0">
                <a:effectLst/>
                <a:latin typeface="Arial" panose="020B0604020202020204" pitchFamily="34" charset="0"/>
              </a:rPr>
              <a:t>8. Siendo los glóbulos rojos (eritrocitos) células que carecen  de  mitocondrias, ¿podrían efectuar la respiración celular?  </a:t>
            </a:r>
          </a:p>
          <a:p>
            <a:pPr marL="0" indent="0">
              <a:buNone/>
            </a:pPr>
            <a:r>
              <a:rPr lang="es-ES" sz="3200" dirty="0">
                <a:effectLst/>
                <a:latin typeface="Arial" panose="020B0604020202020204" pitchFamily="34" charset="0"/>
              </a:rPr>
              <a:t>a) Argumente su respuesta</a:t>
            </a:r>
            <a:r>
              <a:rPr lang="es-ES" sz="3200" b="1" dirty="0">
                <a:effectLst/>
                <a:latin typeface="Arial" panose="020B0604020202020204" pitchFamily="34" charset="0"/>
              </a:rPr>
              <a:t>. </a:t>
            </a:r>
          </a:p>
          <a:p>
            <a:pPr marL="0" indent="0">
              <a:buNone/>
            </a:pPr>
            <a:r>
              <a:rPr lang="es-ES" sz="3200" b="1" dirty="0">
                <a:effectLst/>
                <a:latin typeface="Arial" panose="020B0604020202020204" pitchFamily="34" charset="0"/>
              </a:rPr>
              <a:t>9. Consulte su libro de texto y trate de extraer las respuestas a las siguientes preguntas:</a:t>
            </a:r>
          </a:p>
          <a:p>
            <a:pPr marL="0" indent="0">
              <a:buNone/>
            </a:pPr>
            <a:r>
              <a:rPr lang="es-ES" sz="3200" dirty="0">
                <a:effectLst/>
                <a:latin typeface="Arial" panose="020B0604020202020204" pitchFamily="34" charset="0"/>
              </a:rPr>
              <a:t>a) ¿Qué procesos integran la respiración celular?</a:t>
            </a:r>
          </a:p>
          <a:p>
            <a:pPr marL="0" indent="0">
              <a:buNone/>
            </a:pPr>
            <a:r>
              <a:rPr lang="es-ES" sz="3200" b="1" dirty="0">
                <a:effectLst/>
                <a:latin typeface="Arial" panose="020B0604020202020204" pitchFamily="34" charset="0"/>
              </a:rPr>
              <a:t>10. Si se tiene como ecuación global simplificada de la respiración celular la siguiente expresión:</a:t>
            </a:r>
          </a:p>
          <a:p>
            <a:r>
              <a:rPr lang="es-ES" sz="4000" b="1" dirty="0">
                <a:effectLst/>
                <a:latin typeface="Arial" panose="020B0604020202020204" pitchFamily="34" charset="0"/>
              </a:rPr>
              <a:t>Acetil Co A + O</a:t>
            </a:r>
            <a:r>
              <a:rPr lang="es-ES" sz="4000" b="1" baseline="-25000" dirty="0">
                <a:effectLst/>
                <a:latin typeface="Arial" panose="020B0604020202020204" pitchFamily="34" charset="0"/>
              </a:rPr>
              <a:t>2</a:t>
            </a:r>
            <a:r>
              <a:rPr lang="es-ES" sz="4000" b="1" dirty="0">
                <a:latin typeface="Arial" panose="020B0604020202020204" pitchFamily="34" charset="0"/>
              </a:rPr>
              <a:t> </a:t>
            </a:r>
            <a:r>
              <a:rPr lang="es-ES" sz="4000" b="1" dirty="0">
                <a:effectLst/>
                <a:latin typeface="Arial" panose="020B0604020202020204" pitchFamily="34" charset="0"/>
              </a:rPr>
              <a:t>------&gt; CO</a:t>
            </a:r>
            <a:r>
              <a:rPr lang="es-ES" sz="4000" b="1" baseline="-25000" dirty="0">
                <a:effectLst/>
                <a:latin typeface="Arial" panose="020B0604020202020204" pitchFamily="34" charset="0"/>
              </a:rPr>
              <a:t>2</a:t>
            </a:r>
            <a:r>
              <a:rPr lang="es-ES" sz="4000" b="1" dirty="0">
                <a:latin typeface="Arial" panose="020B0604020202020204" pitchFamily="34" charset="0"/>
              </a:rPr>
              <a:t> </a:t>
            </a:r>
            <a:r>
              <a:rPr lang="es-ES" sz="4000" b="1" dirty="0">
                <a:effectLst/>
                <a:latin typeface="Arial" panose="020B0604020202020204" pitchFamily="34" charset="0"/>
              </a:rPr>
              <a:t>+ H</a:t>
            </a:r>
            <a:r>
              <a:rPr lang="es-ES" sz="4000" b="1" baseline="-25000" dirty="0">
                <a:effectLst/>
                <a:latin typeface="Arial" panose="020B0604020202020204" pitchFamily="34" charset="0"/>
              </a:rPr>
              <a:t>2</a:t>
            </a:r>
            <a:r>
              <a:rPr lang="es-ES" sz="4000" b="1" dirty="0">
                <a:effectLst/>
                <a:latin typeface="Arial" panose="020B0604020202020204" pitchFamily="34" charset="0"/>
              </a:rPr>
              <a:t>O + ATP</a:t>
            </a:r>
          </a:p>
          <a:p>
            <a:pPr marL="0" indent="0">
              <a:buNone/>
            </a:pPr>
            <a:r>
              <a:rPr lang="es-ES" sz="3200" b="1" dirty="0">
                <a:effectLst/>
                <a:latin typeface="Arial" panose="020B0604020202020204" pitchFamily="34" charset="0"/>
              </a:rPr>
              <a:t>a) ¿Qué proceso genera cada uno de esos productos? </a:t>
            </a:r>
          </a:p>
          <a:p>
            <a:endParaRPr lang="es-ES" sz="3200" dirty="0"/>
          </a:p>
        </p:txBody>
      </p:sp>
    </p:spTree>
    <p:extLst>
      <p:ext uri="{BB962C8B-B14F-4D97-AF65-F5344CB8AC3E}">
        <p14:creationId xmlns:p14="http://schemas.microsoft.com/office/powerpoint/2010/main" val="162472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solidFill>
                  <a:srgbClr val="0070C0"/>
                </a:solidFill>
              </a:rPr>
              <a:t>11. Sobre el Ciclo de Krebs responda las siguientes </a:t>
            </a:r>
            <a:br>
              <a:rPr lang="es-ES" b="1" dirty="0">
                <a:solidFill>
                  <a:srgbClr val="0070C0"/>
                </a:solidFill>
              </a:rPr>
            </a:br>
            <a:r>
              <a:rPr lang="es-ES" b="1" dirty="0">
                <a:solidFill>
                  <a:srgbClr val="0070C0"/>
                </a:solidFill>
              </a:rPr>
              <a:t>interrogantes:</a:t>
            </a:r>
            <a:br>
              <a:rPr lang="es-ES" b="1" dirty="0">
                <a:solidFill>
                  <a:srgbClr val="0070C0"/>
                </a:solidFill>
              </a:rPr>
            </a:br>
            <a:endParaRPr lang="es-ES" b="1" dirty="0">
              <a:solidFill>
                <a:srgbClr val="0070C0"/>
              </a:solidFill>
            </a:endParaRPr>
          </a:p>
        </p:txBody>
      </p:sp>
      <p:sp>
        <p:nvSpPr>
          <p:cNvPr id="3" name="Marcador de contenido 2"/>
          <p:cNvSpPr>
            <a:spLocks noGrp="1"/>
          </p:cNvSpPr>
          <p:nvPr>
            <p:ph idx="1"/>
          </p:nvPr>
        </p:nvSpPr>
        <p:spPr>
          <a:xfrm>
            <a:off x="838200" y="1599071"/>
            <a:ext cx="10515600" cy="4351338"/>
          </a:xfrm>
        </p:spPr>
        <p:txBody>
          <a:bodyPr>
            <a:noAutofit/>
          </a:bodyPr>
          <a:lstStyle/>
          <a:p>
            <a:r>
              <a:rPr lang="es-ES" sz="3600" b="1" dirty="0"/>
              <a:t>¿En qué compartimento de la mitocondria ocurre?</a:t>
            </a:r>
          </a:p>
          <a:p>
            <a:r>
              <a:rPr lang="es-ES" sz="3600" b="1" dirty="0"/>
              <a:t>¿Cuál es el compuesto considerado como alimentador del mismo?</a:t>
            </a:r>
          </a:p>
          <a:p>
            <a:r>
              <a:rPr lang="es-ES" sz="3600" b="1" dirty="0"/>
              <a:t>¿Cuáles son los productos que se forman por la oxidación de la Acetil Co A en el Ciclo de Krebs?</a:t>
            </a:r>
          </a:p>
          <a:p>
            <a:r>
              <a:rPr lang="es-ES" sz="3600" b="1" dirty="0"/>
              <a:t>La Isocitrato Deshidrogenasa es la principal enzima reguladora del Ciclo de Krebs: ¿es regulada alostéricamente o covalentemente? Aplique lo aprendido en Biocatalizadores. </a:t>
            </a:r>
          </a:p>
          <a:p>
            <a:endParaRPr lang="es-ES" sz="3600" b="1" dirty="0"/>
          </a:p>
        </p:txBody>
      </p:sp>
    </p:spTree>
    <p:extLst>
      <p:ext uri="{BB962C8B-B14F-4D97-AF65-F5344CB8AC3E}">
        <p14:creationId xmlns:p14="http://schemas.microsoft.com/office/powerpoint/2010/main" val="261810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solidFill>
                  <a:srgbClr val="0070C0"/>
                </a:solidFill>
              </a:rPr>
              <a:t>Sobre el Ciclo de Krebs responda las siguientes </a:t>
            </a:r>
            <a:br>
              <a:rPr lang="es-ES" b="1" dirty="0">
                <a:solidFill>
                  <a:srgbClr val="0070C0"/>
                </a:solidFill>
              </a:rPr>
            </a:br>
            <a:r>
              <a:rPr lang="es-ES" b="1" dirty="0">
                <a:solidFill>
                  <a:srgbClr val="0070C0"/>
                </a:solidFill>
              </a:rPr>
              <a:t>interrogantes:</a:t>
            </a:r>
            <a:endParaRPr lang="es-ES" dirty="0"/>
          </a:p>
        </p:txBody>
      </p:sp>
      <p:sp>
        <p:nvSpPr>
          <p:cNvPr id="3" name="Marcador de contenido 2"/>
          <p:cNvSpPr>
            <a:spLocks noGrp="1"/>
          </p:cNvSpPr>
          <p:nvPr>
            <p:ph idx="1"/>
          </p:nvPr>
        </p:nvSpPr>
        <p:spPr/>
        <p:txBody>
          <a:bodyPr>
            <a:noAutofit/>
          </a:bodyPr>
          <a:lstStyle/>
          <a:p>
            <a:pPr marL="514350" indent="-514350">
              <a:buFont typeface="+mj-lt"/>
              <a:buAutoNum type="arabicPeriod"/>
            </a:pPr>
            <a:r>
              <a:rPr lang="es-ES" sz="3200" b="1" dirty="0"/>
              <a:t>¿Qué efectos tiene sobre la enzima Isocitrato Deshidrogenasa y diga cómo puede influir ese efecto sobre el Ciclo y también sobre la respiración Celular:</a:t>
            </a:r>
          </a:p>
          <a:p>
            <a:r>
              <a:rPr lang="es-ES" sz="3200" b="1" dirty="0"/>
              <a:t>Una baja concentración de ADP.</a:t>
            </a:r>
          </a:p>
          <a:p>
            <a:r>
              <a:rPr lang="es-ES" sz="3200" b="1" dirty="0"/>
              <a:t>Una alta concentración de ATP.</a:t>
            </a:r>
          </a:p>
          <a:p>
            <a:pPr marL="514350" indent="-514350">
              <a:buFont typeface="+mj-lt"/>
              <a:buAutoNum type="arabicPeriod" startAt="2"/>
            </a:pPr>
            <a:r>
              <a:rPr lang="es-ES" sz="3200" b="1" dirty="0"/>
              <a:t>¿Cuáles son las enzimas del ciclo que generan coenzimas reducidas?</a:t>
            </a:r>
          </a:p>
          <a:p>
            <a:pPr marL="514350" indent="-514350">
              <a:buFont typeface="+mj-lt"/>
              <a:buAutoNum type="arabicPeriod" startAt="3"/>
            </a:pPr>
            <a:r>
              <a:rPr lang="es-ES" sz="3200" b="1" dirty="0"/>
              <a:t>¿Qué destino pueden seguir dichas coenzimas en la respiración celular?</a:t>
            </a:r>
          </a:p>
          <a:p>
            <a:endParaRPr lang="es-ES" sz="3200" b="1" dirty="0"/>
          </a:p>
        </p:txBody>
      </p:sp>
    </p:spTree>
    <p:extLst>
      <p:ext uri="{BB962C8B-B14F-4D97-AF65-F5344CB8AC3E}">
        <p14:creationId xmlns:p14="http://schemas.microsoft.com/office/powerpoint/2010/main" val="336001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0" y="260350"/>
            <a:ext cx="91440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3600" b="1" dirty="0">
                <a:solidFill>
                  <a:schemeClr val="tx1"/>
                </a:solidFill>
              </a:rPr>
              <a:t>REGULACIÓN  DEL CICLO DE KREBS</a:t>
            </a:r>
          </a:p>
        </p:txBody>
      </p:sp>
      <p:sp>
        <p:nvSpPr>
          <p:cNvPr id="3" name="CuadroTexto 2"/>
          <p:cNvSpPr txBox="1"/>
          <p:nvPr/>
        </p:nvSpPr>
        <p:spPr>
          <a:xfrm>
            <a:off x="1286358" y="1177870"/>
            <a:ext cx="9701940" cy="4524315"/>
          </a:xfrm>
          <a:prstGeom prst="rect">
            <a:avLst/>
          </a:prstGeom>
          <a:noFill/>
        </p:spPr>
        <p:txBody>
          <a:bodyPr wrap="square" rtlCol="0">
            <a:spAutoFit/>
          </a:bodyPr>
          <a:lstStyle/>
          <a:p>
            <a:r>
              <a:rPr lang="es-ES" sz="3200" b="1" dirty="0">
                <a:solidFill>
                  <a:srgbClr val="C00000"/>
                </a:solidFill>
              </a:rPr>
              <a:t>Pirúvico deshidrogenasa:</a:t>
            </a:r>
          </a:p>
          <a:p>
            <a:pPr marL="342900" indent="-342900">
              <a:buFont typeface="+mj-lt"/>
              <a:buAutoNum type="arabicPeriod"/>
            </a:pPr>
            <a:r>
              <a:rPr lang="es-ES" sz="3200" b="1" dirty="0"/>
              <a:t>Regulación alostérica:</a:t>
            </a:r>
          </a:p>
          <a:p>
            <a:pPr marL="285750" indent="-285750">
              <a:buFont typeface="Arial" panose="020B0604020202020204" pitchFamily="34" charset="0"/>
              <a:buChar char="•"/>
            </a:pPr>
            <a:r>
              <a:rPr lang="es-ES" sz="3200" b="1" dirty="0"/>
              <a:t>Activadores ( Ca</a:t>
            </a:r>
            <a:r>
              <a:rPr lang="es-ES" sz="3200" b="1" baseline="30000" dirty="0"/>
              <a:t>2+ </a:t>
            </a:r>
            <a:r>
              <a:rPr lang="es-ES" sz="3200" b="1" dirty="0"/>
              <a:t>, Mg</a:t>
            </a:r>
            <a:r>
              <a:rPr lang="es-ES" sz="3200" b="1" baseline="30000" dirty="0"/>
              <a:t>2+</a:t>
            </a:r>
            <a:r>
              <a:rPr lang="es-ES" sz="3200" b="1" dirty="0"/>
              <a:t> , ácido pirúvico)</a:t>
            </a:r>
          </a:p>
          <a:p>
            <a:pPr marL="285750" indent="-285750">
              <a:buFont typeface="Arial" panose="020B0604020202020204" pitchFamily="34" charset="0"/>
              <a:buChar char="•"/>
            </a:pPr>
            <a:r>
              <a:rPr lang="es-ES" sz="3200" b="1" dirty="0"/>
              <a:t>Inhibidores ( NADH, ATP, acetil-</a:t>
            </a:r>
            <a:r>
              <a:rPr lang="es-ES" sz="3200" b="1" dirty="0" err="1"/>
              <a:t>coA</a:t>
            </a:r>
            <a:r>
              <a:rPr lang="es-ES" sz="3200" b="1" dirty="0"/>
              <a:t>)</a:t>
            </a:r>
          </a:p>
          <a:p>
            <a:pPr marL="514350" indent="-514350">
              <a:buFont typeface="+mj-lt"/>
              <a:buAutoNum type="arabicPeriod" startAt="2"/>
            </a:pPr>
            <a:r>
              <a:rPr lang="es-ES" sz="3200" b="1" dirty="0"/>
              <a:t>Regulación covalente: es activa cuando esta </a:t>
            </a:r>
            <a:r>
              <a:rPr lang="es-ES" sz="3200" b="1" dirty="0" err="1"/>
              <a:t>desfosforilada</a:t>
            </a:r>
            <a:r>
              <a:rPr lang="es-ES" sz="3200" b="1" dirty="0"/>
              <a:t>.</a:t>
            </a:r>
          </a:p>
          <a:p>
            <a:r>
              <a:rPr lang="es-ES" sz="3200" b="1" dirty="0"/>
              <a:t>Favorecida esta acción por la hormona insulina, mientras que el glucagón y la adrenalina realizan el efecto contrario. </a:t>
            </a:r>
          </a:p>
        </p:txBody>
      </p:sp>
    </p:spTree>
    <p:extLst>
      <p:ext uri="{BB962C8B-B14F-4D97-AF65-F5344CB8AC3E}">
        <p14:creationId xmlns:p14="http://schemas.microsoft.com/office/powerpoint/2010/main" val="32010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ChangeArrowheads="1"/>
          </p:cNvSpPr>
          <p:nvPr/>
        </p:nvSpPr>
        <p:spPr bwMode="auto">
          <a:xfrm>
            <a:off x="1524000" y="260350"/>
            <a:ext cx="9144000" cy="452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3600" b="1" dirty="0">
                <a:solidFill>
                  <a:schemeClr val="tx1"/>
                </a:solidFill>
                <a:latin typeface="+mj-lt"/>
              </a:rPr>
              <a:t>REGULACIÓN  DEL CICLO DE KREBS</a:t>
            </a:r>
          </a:p>
        </p:txBody>
      </p:sp>
      <p:sp>
        <p:nvSpPr>
          <p:cNvPr id="584707" name="Rectangle 3"/>
          <p:cNvSpPr>
            <a:spLocks noChangeArrowheads="1"/>
          </p:cNvSpPr>
          <p:nvPr/>
        </p:nvSpPr>
        <p:spPr bwMode="auto">
          <a:xfrm>
            <a:off x="681925" y="830559"/>
            <a:ext cx="8710048" cy="573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877888" indent="-420688">
              <a:spcBef>
                <a:spcPct val="20000"/>
              </a:spcBef>
              <a:buChar char="–"/>
              <a:defRPr sz="2800">
                <a:solidFill>
                  <a:schemeClr val="tx1"/>
                </a:solidFill>
                <a:latin typeface="Arial" panose="020B0604020202020204" pitchFamily="34" charset="0"/>
              </a:defRPr>
            </a:lvl2pPr>
            <a:lvl3pPr marL="1308100" indent="-228600">
              <a:spcBef>
                <a:spcPct val="20000"/>
              </a:spcBef>
              <a:buChar char="•"/>
              <a:defRPr sz="2400">
                <a:solidFill>
                  <a:schemeClr val="tx1"/>
                </a:solidFill>
                <a:latin typeface="Arial" panose="020B0604020202020204" pitchFamily="34" charset="0"/>
              </a:defRPr>
            </a:lvl3pPr>
            <a:lvl4pPr marL="1716088" indent="-228600">
              <a:spcBef>
                <a:spcPct val="20000"/>
              </a:spcBef>
              <a:buChar char="–"/>
              <a:defRPr sz="2000">
                <a:solidFill>
                  <a:schemeClr val="tx1"/>
                </a:solidFill>
                <a:latin typeface="Arial" panose="020B0604020202020204" pitchFamily="34" charset="0"/>
              </a:defRPr>
            </a:lvl4pPr>
            <a:lvl5pPr marL="2124075" indent="-228600">
              <a:spcBef>
                <a:spcPct val="20000"/>
              </a:spcBef>
              <a:buChar char="»"/>
              <a:defRPr sz="2000">
                <a:solidFill>
                  <a:schemeClr val="tx1"/>
                </a:solidFill>
                <a:latin typeface="Arial" panose="020B0604020202020204" pitchFamily="34" charset="0"/>
              </a:defRPr>
            </a:lvl5pPr>
            <a:lvl6pPr marL="2581275" indent="-228600" fontAlgn="base">
              <a:spcBef>
                <a:spcPct val="20000"/>
              </a:spcBef>
              <a:spcAft>
                <a:spcPct val="0"/>
              </a:spcAft>
              <a:buChar char="»"/>
              <a:defRPr sz="2000">
                <a:solidFill>
                  <a:schemeClr val="tx1"/>
                </a:solidFill>
                <a:latin typeface="Arial" panose="020B0604020202020204" pitchFamily="34" charset="0"/>
              </a:defRPr>
            </a:lvl6pPr>
            <a:lvl7pPr marL="3038475" indent="-228600" fontAlgn="base">
              <a:spcBef>
                <a:spcPct val="20000"/>
              </a:spcBef>
              <a:spcAft>
                <a:spcPct val="0"/>
              </a:spcAft>
              <a:buChar char="»"/>
              <a:defRPr sz="2000">
                <a:solidFill>
                  <a:schemeClr val="tx1"/>
                </a:solidFill>
                <a:latin typeface="Arial" panose="020B0604020202020204" pitchFamily="34" charset="0"/>
              </a:defRPr>
            </a:lvl7pPr>
            <a:lvl8pPr marL="3495675" indent="-228600" fontAlgn="base">
              <a:spcBef>
                <a:spcPct val="20000"/>
              </a:spcBef>
              <a:spcAft>
                <a:spcPct val="0"/>
              </a:spcAft>
              <a:buChar char="»"/>
              <a:defRPr sz="2000">
                <a:solidFill>
                  <a:schemeClr val="tx1"/>
                </a:solidFill>
                <a:latin typeface="Arial" panose="020B0604020202020204" pitchFamily="34" charset="0"/>
              </a:defRPr>
            </a:lvl8pPr>
            <a:lvl9pPr marL="3952875" indent="-228600" fontAlgn="base">
              <a:spcBef>
                <a:spcPct val="20000"/>
              </a:spcBef>
              <a:spcAft>
                <a:spcPct val="0"/>
              </a:spcAft>
              <a:buChar char="»"/>
              <a:defRPr sz="2000">
                <a:solidFill>
                  <a:schemeClr val="tx1"/>
                </a:solidFill>
                <a:latin typeface="Arial" panose="020B0604020202020204" pitchFamily="34" charset="0"/>
              </a:defRPr>
            </a:lvl9pPr>
          </a:lstStyle>
          <a:p>
            <a:pPr algn="just">
              <a:spcBef>
                <a:spcPts val="0"/>
              </a:spcBef>
            </a:pPr>
            <a:r>
              <a:rPr lang="es-ES" b="1" dirty="0">
                <a:solidFill>
                  <a:srgbClr val="0070C0"/>
                </a:solidFill>
                <a:latin typeface="+mn-lt"/>
              </a:rPr>
              <a:t>Sintetasa cítrica: </a:t>
            </a:r>
            <a:r>
              <a:rPr lang="es-ES" b="1" dirty="0">
                <a:latin typeface="+mn-lt"/>
              </a:rPr>
              <a:t>NADH   Inhibidor</a:t>
            </a:r>
          </a:p>
          <a:p>
            <a:pPr lvl="1" algn="just">
              <a:spcBef>
                <a:spcPts val="0"/>
              </a:spcBef>
              <a:buFont typeface="Wingdings" panose="05000000000000000000" pitchFamily="2" charset="2"/>
              <a:buChar char="Ø"/>
            </a:pPr>
            <a:r>
              <a:rPr lang="es-ES" b="1" dirty="0">
                <a:latin typeface="+mn-lt"/>
              </a:rPr>
              <a:t>Disponibilidad de acetil </a:t>
            </a:r>
            <a:r>
              <a:rPr lang="es-ES" b="1" dirty="0" err="1">
                <a:latin typeface="+mn-lt"/>
              </a:rPr>
              <a:t>CoA</a:t>
            </a:r>
            <a:r>
              <a:rPr lang="es-ES" b="1" dirty="0">
                <a:latin typeface="+mn-lt"/>
              </a:rPr>
              <a:t>.</a:t>
            </a:r>
          </a:p>
          <a:p>
            <a:pPr lvl="1" algn="just">
              <a:spcBef>
                <a:spcPts val="0"/>
              </a:spcBef>
              <a:buFont typeface="Wingdings" panose="05000000000000000000" pitchFamily="2" charset="2"/>
              <a:buChar char="Ø"/>
            </a:pPr>
            <a:r>
              <a:rPr lang="es-ES" b="1" dirty="0">
                <a:latin typeface="+mn-lt"/>
              </a:rPr>
              <a:t>Disponibilidad de ácido </a:t>
            </a:r>
            <a:r>
              <a:rPr lang="es-ES" b="1" dirty="0" err="1">
                <a:latin typeface="+mn-lt"/>
              </a:rPr>
              <a:t>oxalacético</a:t>
            </a:r>
            <a:r>
              <a:rPr lang="es-ES" b="1" dirty="0">
                <a:latin typeface="+mn-lt"/>
              </a:rPr>
              <a:t>.</a:t>
            </a:r>
          </a:p>
          <a:p>
            <a:pPr algn="just">
              <a:spcBef>
                <a:spcPts val="0"/>
              </a:spcBef>
            </a:pPr>
            <a:r>
              <a:rPr lang="es-ES" b="1" dirty="0">
                <a:solidFill>
                  <a:srgbClr val="C00000"/>
                </a:solidFill>
                <a:latin typeface="+mn-lt"/>
              </a:rPr>
              <a:t>Deshidrogenasa </a:t>
            </a:r>
            <a:r>
              <a:rPr lang="es-ES" b="1" dirty="0" err="1">
                <a:solidFill>
                  <a:srgbClr val="C00000"/>
                </a:solidFill>
                <a:latin typeface="+mn-lt"/>
              </a:rPr>
              <a:t>isocítrica</a:t>
            </a:r>
            <a:r>
              <a:rPr lang="es-ES" b="1" dirty="0">
                <a:solidFill>
                  <a:srgbClr val="C00000"/>
                </a:solidFill>
                <a:latin typeface="+mn-lt"/>
              </a:rPr>
              <a:t>:</a:t>
            </a:r>
          </a:p>
          <a:p>
            <a:pPr lvl="1" algn="just">
              <a:spcBef>
                <a:spcPts val="0"/>
              </a:spcBef>
              <a:buFont typeface="Wingdings" panose="05000000000000000000" pitchFamily="2" charset="2"/>
              <a:buChar char="Ø"/>
            </a:pPr>
            <a:r>
              <a:rPr lang="es-ES" b="1" dirty="0">
                <a:latin typeface="+mn-lt"/>
              </a:rPr>
              <a:t>Regulación alostérica donde el ADP, NAD</a:t>
            </a:r>
            <a:r>
              <a:rPr lang="es-ES" b="1" baseline="30000" dirty="0">
                <a:latin typeface="+mn-lt"/>
              </a:rPr>
              <a:t>+</a:t>
            </a:r>
            <a:r>
              <a:rPr lang="es-ES" b="1" dirty="0">
                <a:latin typeface="+mn-lt"/>
              </a:rPr>
              <a:t>, Ca</a:t>
            </a:r>
            <a:r>
              <a:rPr lang="es-ES" b="1" baseline="30000" dirty="0">
                <a:latin typeface="+mn-lt"/>
              </a:rPr>
              <a:t>2+</a:t>
            </a:r>
            <a:r>
              <a:rPr lang="es-ES" b="1" dirty="0">
                <a:latin typeface="+mn-lt"/>
              </a:rPr>
              <a:t> son activadores mientras que el ATP es inhibidor.</a:t>
            </a:r>
          </a:p>
          <a:p>
            <a:pPr lvl="1" algn="just">
              <a:spcBef>
                <a:spcPts val="0"/>
              </a:spcBef>
              <a:buFont typeface="Wingdings" panose="05000000000000000000" pitchFamily="2" charset="2"/>
              <a:buChar char="Ø"/>
            </a:pPr>
            <a:r>
              <a:rPr lang="es-ES" b="1" dirty="0">
                <a:latin typeface="+mn-lt"/>
              </a:rPr>
              <a:t>Inhibida por NADH.H</a:t>
            </a:r>
            <a:r>
              <a:rPr lang="es-ES" b="1" baseline="30000" dirty="0">
                <a:latin typeface="+mn-lt"/>
              </a:rPr>
              <a:t>+ </a:t>
            </a:r>
            <a:r>
              <a:rPr lang="es-ES" b="1" dirty="0">
                <a:latin typeface="+mn-lt"/>
              </a:rPr>
              <a:t>como producto final.</a:t>
            </a:r>
          </a:p>
          <a:p>
            <a:pPr algn="just">
              <a:spcBef>
                <a:spcPts val="0"/>
              </a:spcBef>
            </a:pPr>
            <a:r>
              <a:rPr lang="es-ES" b="1" dirty="0">
                <a:solidFill>
                  <a:srgbClr val="0070C0"/>
                </a:solidFill>
                <a:latin typeface="+mn-lt"/>
              </a:rPr>
              <a:t>Deshidrogenasa alfa-</a:t>
            </a:r>
            <a:r>
              <a:rPr lang="es-ES" b="1" dirty="0" err="1">
                <a:solidFill>
                  <a:srgbClr val="0070C0"/>
                </a:solidFill>
                <a:latin typeface="+mn-lt"/>
              </a:rPr>
              <a:t>ceto</a:t>
            </a:r>
            <a:r>
              <a:rPr lang="es-ES" b="1" dirty="0">
                <a:solidFill>
                  <a:srgbClr val="0070C0"/>
                </a:solidFill>
                <a:latin typeface="+mn-lt"/>
              </a:rPr>
              <a:t>-</a:t>
            </a:r>
            <a:r>
              <a:rPr lang="es-ES" b="1" dirty="0" err="1">
                <a:solidFill>
                  <a:srgbClr val="0070C0"/>
                </a:solidFill>
                <a:latin typeface="+mn-lt"/>
              </a:rPr>
              <a:t>glutárica</a:t>
            </a:r>
            <a:r>
              <a:rPr lang="es-ES" b="1" dirty="0">
                <a:solidFill>
                  <a:srgbClr val="0070C0"/>
                </a:solidFill>
                <a:latin typeface="+mn-lt"/>
              </a:rPr>
              <a:t>:</a:t>
            </a:r>
          </a:p>
          <a:p>
            <a:pPr lvl="1" algn="just">
              <a:spcBef>
                <a:spcPts val="0"/>
              </a:spcBef>
              <a:buFont typeface="Wingdings" panose="05000000000000000000" pitchFamily="2" charset="2"/>
              <a:buChar char="Ø"/>
            </a:pPr>
            <a:r>
              <a:rPr lang="es-ES" b="1" dirty="0">
                <a:latin typeface="+mn-lt"/>
              </a:rPr>
              <a:t>Inhibida por productos finales como </a:t>
            </a:r>
            <a:r>
              <a:rPr lang="es-ES" b="1" dirty="0" err="1">
                <a:latin typeface="+mn-lt"/>
              </a:rPr>
              <a:t>succinil</a:t>
            </a:r>
            <a:r>
              <a:rPr lang="es-ES" b="1" dirty="0">
                <a:latin typeface="+mn-lt"/>
              </a:rPr>
              <a:t> CoA, NADH.H</a:t>
            </a:r>
            <a:r>
              <a:rPr lang="es-ES" b="1" baseline="30000" dirty="0">
                <a:latin typeface="+mn-lt"/>
              </a:rPr>
              <a:t>+</a:t>
            </a:r>
            <a:r>
              <a:rPr lang="es-ES" b="1" dirty="0">
                <a:latin typeface="+mn-lt"/>
              </a:rPr>
              <a:t> e inhibida también por el ATP.</a:t>
            </a:r>
          </a:p>
          <a:p>
            <a:pPr lvl="1" algn="just">
              <a:spcBef>
                <a:spcPts val="0"/>
              </a:spcBef>
              <a:buFont typeface="Wingdings" panose="05000000000000000000" pitchFamily="2" charset="2"/>
              <a:buChar char="Ø"/>
            </a:pPr>
            <a:r>
              <a:rPr lang="es-ES" b="1" dirty="0">
                <a:latin typeface="+mn-lt"/>
              </a:rPr>
              <a:t>Activada por Ca</a:t>
            </a:r>
            <a:r>
              <a:rPr lang="es-ES" b="1" baseline="30000" dirty="0">
                <a:latin typeface="+mn-lt"/>
              </a:rPr>
              <a:t>2+</a:t>
            </a:r>
            <a:endParaRPr lang="es-ES" b="1" dirty="0">
              <a:latin typeface="+mn-lt"/>
            </a:endParaRPr>
          </a:p>
        </p:txBody>
      </p:sp>
      <p:cxnSp>
        <p:nvCxnSpPr>
          <p:cNvPr id="3" name="Conector recto de flecha 2"/>
          <p:cNvCxnSpPr/>
          <p:nvPr/>
        </p:nvCxnSpPr>
        <p:spPr>
          <a:xfrm flipV="1">
            <a:off x="5036949" y="830559"/>
            <a:ext cx="0" cy="39380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115363"/>
      </p:ext>
    </p:extLst>
  </p:cSld>
  <p:clrMapOvr>
    <a:masterClrMapping/>
  </p:clrMapOvr>
  <p:transition spd="med" advTm="6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84706"/>
                                        </p:tgtEl>
                                        <p:attrNameLst>
                                          <p:attrName>style.visibility</p:attrName>
                                        </p:attrNameLst>
                                      </p:cBhvr>
                                      <p:to>
                                        <p:strVal val="visible"/>
                                      </p:to>
                                    </p:set>
                                    <p:animEffect transition="in" filter="box(in)">
                                      <p:cBhvr>
                                        <p:cTn id="7" dur="1000"/>
                                        <p:tgtEl>
                                          <p:spTgt spid="584706"/>
                                        </p:tgtEl>
                                      </p:cBhvr>
                                    </p:animEffect>
                                  </p:childTnLst>
                                </p:cTn>
                              </p:par>
                              <p:par>
                                <p:cTn id="8" presetID="22" presetClass="entr" presetSubtype="8" fill="hold" grpId="0" nodeType="withEffect">
                                  <p:stCondLst>
                                    <p:cond delay="13000"/>
                                  </p:stCondLst>
                                  <p:childTnLst>
                                    <p:set>
                                      <p:cBhvr>
                                        <p:cTn id="9" dur="1" fill="hold">
                                          <p:stCondLst>
                                            <p:cond delay="0"/>
                                          </p:stCondLst>
                                        </p:cTn>
                                        <p:tgtEl>
                                          <p:spTgt spid="584707">
                                            <p:txEl>
                                              <p:pRg st="0" end="0"/>
                                            </p:txEl>
                                          </p:spTgt>
                                        </p:tgtEl>
                                        <p:attrNameLst>
                                          <p:attrName>style.visibility</p:attrName>
                                        </p:attrNameLst>
                                      </p:cBhvr>
                                      <p:to>
                                        <p:strVal val="visible"/>
                                      </p:to>
                                    </p:set>
                                    <p:animEffect transition="in" filter="wipe(left)">
                                      <p:cBhvr>
                                        <p:cTn id="10" dur="1000"/>
                                        <p:tgtEl>
                                          <p:spTgt spid="584707">
                                            <p:txEl>
                                              <p:pRg st="0" end="0"/>
                                            </p:txEl>
                                          </p:spTgt>
                                        </p:tgtEl>
                                      </p:cBhvr>
                                    </p:animEffect>
                                  </p:childTnLst>
                                </p:cTn>
                              </p:par>
                              <p:par>
                                <p:cTn id="11" presetID="22" presetClass="entr" presetSubtype="8" fill="hold" grpId="0" nodeType="withEffect">
                                  <p:stCondLst>
                                    <p:cond delay="13000"/>
                                  </p:stCondLst>
                                  <p:childTnLst>
                                    <p:set>
                                      <p:cBhvr>
                                        <p:cTn id="12" dur="1" fill="hold">
                                          <p:stCondLst>
                                            <p:cond delay="0"/>
                                          </p:stCondLst>
                                        </p:cTn>
                                        <p:tgtEl>
                                          <p:spTgt spid="584707">
                                            <p:txEl>
                                              <p:pRg st="1" end="1"/>
                                            </p:txEl>
                                          </p:spTgt>
                                        </p:tgtEl>
                                        <p:attrNameLst>
                                          <p:attrName>style.visibility</p:attrName>
                                        </p:attrNameLst>
                                      </p:cBhvr>
                                      <p:to>
                                        <p:strVal val="visible"/>
                                      </p:to>
                                    </p:set>
                                    <p:animEffect transition="in" filter="wipe(left)">
                                      <p:cBhvr>
                                        <p:cTn id="13" dur="1000"/>
                                        <p:tgtEl>
                                          <p:spTgt spid="584707">
                                            <p:txEl>
                                              <p:pRg st="1" end="1"/>
                                            </p:txEl>
                                          </p:spTgt>
                                        </p:tgtEl>
                                      </p:cBhvr>
                                    </p:animEffect>
                                  </p:childTnLst>
                                </p:cTn>
                              </p:par>
                              <p:par>
                                <p:cTn id="14" presetID="22" presetClass="entr" presetSubtype="8" fill="hold" grpId="0" nodeType="withEffect">
                                  <p:stCondLst>
                                    <p:cond delay="20000"/>
                                  </p:stCondLst>
                                  <p:childTnLst>
                                    <p:set>
                                      <p:cBhvr>
                                        <p:cTn id="15" dur="1" fill="hold">
                                          <p:stCondLst>
                                            <p:cond delay="0"/>
                                          </p:stCondLst>
                                        </p:cTn>
                                        <p:tgtEl>
                                          <p:spTgt spid="584707">
                                            <p:txEl>
                                              <p:pRg st="2" end="2"/>
                                            </p:txEl>
                                          </p:spTgt>
                                        </p:tgtEl>
                                        <p:attrNameLst>
                                          <p:attrName>style.visibility</p:attrName>
                                        </p:attrNameLst>
                                      </p:cBhvr>
                                      <p:to>
                                        <p:strVal val="visible"/>
                                      </p:to>
                                    </p:set>
                                    <p:animEffect transition="in" filter="wipe(left)">
                                      <p:cBhvr>
                                        <p:cTn id="16" dur="1000"/>
                                        <p:tgtEl>
                                          <p:spTgt spid="584707">
                                            <p:txEl>
                                              <p:pRg st="2" end="2"/>
                                            </p:txEl>
                                          </p:spTgt>
                                        </p:tgtEl>
                                      </p:cBhvr>
                                    </p:animEffect>
                                  </p:childTnLst>
                                </p:cTn>
                              </p:par>
                              <p:par>
                                <p:cTn id="17" presetID="22" presetClass="entr" presetSubtype="8" fill="hold" grpId="0" nodeType="withEffect">
                                  <p:stCondLst>
                                    <p:cond delay="32000"/>
                                  </p:stCondLst>
                                  <p:childTnLst>
                                    <p:set>
                                      <p:cBhvr>
                                        <p:cTn id="18" dur="1" fill="hold">
                                          <p:stCondLst>
                                            <p:cond delay="0"/>
                                          </p:stCondLst>
                                        </p:cTn>
                                        <p:tgtEl>
                                          <p:spTgt spid="584707">
                                            <p:txEl>
                                              <p:pRg st="3" end="3"/>
                                            </p:txEl>
                                          </p:spTgt>
                                        </p:tgtEl>
                                        <p:attrNameLst>
                                          <p:attrName>style.visibility</p:attrName>
                                        </p:attrNameLst>
                                      </p:cBhvr>
                                      <p:to>
                                        <p:strVal val="visible"/>
                                      </p:to>
                                    </p:set>
                                    <p:animEffect transition="in" filter="wipe(left)">
                                      <p:cBhvr>
                                        <p:cTn id="19" dur="1000"/>
                                        <p:tgtEl>
                                          <p:spTgt spid="584707">
                                            <p:txEl>
                                              <p:pRg st="3" end="3"/>
                                            </p:txEl>
                                          </p:spTgt>
                                        </p:tgtEl>
                                      </p:cBhvr>
                                    </p:animEffect>
                                  </p:childTnLst>
                                </p:cTn>
                              </p:par>
                              <p:par>
                                <p:cTn id="20" presetID="22" presetClass="entr" presetSubtype="8" fill="hold" grpId="0" nodeType="withEffect">
                                  <p:stCondLst>
                                    <p:cond delay="38000"/>
                                  </p:stCondLst>
                                  <p:childTnLst>
                                    <p:set>
                                      <p:cBhvr>
                                        <p:cTn id="21" dur="1" fill="hold">
                                          <p:stCondLst>
                                            <p:cond delay="0"/>
                                          </p:stCondLst>
                                        </p:cTn>
                                        <p:tgtEl>
                                          <p:spTgt spid="584707">
                                            <p:txEl>
                                              <p:pRg st="4" end="4"/>
                                            </p:txEl>
                                          </p:spTgt>
                                        </p:tgtEl>
                                        <p:attrNameLst>
                                          <p:attrName>style.visibility</p:attrName>
                                        </p:attrNameLst>
                                      </p:cBhvr>
                                      <p:to>
                                        <p:strVal val="visible"/>
                                      </p:to>
                                    </p:set>
                                    <p:animEffect transition="in" filter="wipe(left)">
                                      <p:cBhvr>
                                        <p:cTn id="22" dur="1000"/>
                                        <p:tgtEl>
                                          <p:spTgt spid="584707">
                                            <p:txEl>
                                              <p:pRg st="4" end="4"/>
                                            </p:txEl>
                                          </p:spTgt>
                                        </p:tgtEl>
                                      </p:cBhvr>
                                    </p:animEffect>
                                  </p:childTnLst>
                                </p:cTn>
                              </p:par>
                              <p:par>
                                <p:cTn id="23" presetID="22" presetClass="entr" presetSubtype="8" fill="hold" grpId="0" nodeType="withEffect">
                                  <p:stCondLst>
                                    <p:cond delay="40500"/>
                                  </p:stCondLst>
                                  <p:childTnLst>
                                    <p:set>
                                      <p:cBhvr>
                                        <p:cTn id="24" dur="1" fill="hold">
                                          <p:stCondLst>
                                            <p:cond delay="0"/>
                                          </p:stCondLst>
                                        </p:cTn>
                                        <p:tgtEl>
                                          <p:spTgt spid="584707">
                                            <p:txEl>
                                              <p:pRg st="5" end="5"/>
                                            </p:txEl>
                                          </p:spTgt>
                                        </p:tgtEl>
                                        <p:attrNameLst>
                                          <p:attrName>style.visibility</p:attrName>
                                        </p:attrNameLst>
                                      </p:cBhvr>
                                      <p:to>
                                        <p:strVal val="visible"/>
                                      </p:to>
                                    </p:set>
                                    <p:animEffect transition="in" filter="wipe(left)">
                                      <p:cBhvr>
                                        <p:cTn id="25" dur="1000"/>
                                        <p:tgtEl>
                                          <p:spTgt spid="584707">
                                            <p:txEl>
                                              <p:pRg st="5" end="5"/>
                                            </p:txEl>
                                          </p:spTgt>
                                        </p:tgtEl>
                                      </p:cBhvr>
                                    </p:animEffect>
                                  </p:childTnLst>
                                </p:cTn>
                              </p:par>
                              <p:par>
                                <p:cTn id="26" presetID="22" presetClass="entr" presetSubtype="8" fill="hold" grpId="0" nodeType="withEffect">
                                  <p:stCondLst>
                                    <p:cond delay="44000"/>
                                  </p:stCondLst>
                                  <p:childTnLst>
                                    <p:set>
                                      <p:cBhvr>
                                        <p:cTn id="27" dur="1" fill="hold">
                                          <p:stCondLst>
                                            <p:cond delay="0"/>
                                          </p:stCondLst>
                                        </p:cTn>
                                        <p:tgtEl>
                                          <p:spTgt spid="584707">
                                            <p:txEl>
                                              <p:pRg st="6" end="6"/>
                                            </p:txEl>
                                          </p:spTgt>
                                        </p:tgtEl>
                                        <p:attrNameLst>
                                          <p:attrName>style.visibility</p:attrName>
                                        </p:attrNameLst>
                                      </p:cBhvr>
                                      <p:to>
                                        <p:strVal val="visible"/>
                                      </p:to>
                                    </p:set>
                                    <p:animEffect transition="in" filter="wipe(left)">
                                      <p:cBhvr>
                                        <p:cTn id="28" dur="1000"/>
                                        <p:tgtEl>
                                          <p:spTgt spid="584707">
                                            <p:txEl>
                                              <p:pRg st="6" end="6"/>
                                            </p:txEl>
                                          </p:spTgt>
                                        </p:tgtEl>
                                      </p:cBhvr>
                                    </p:animEffect>
                                  </p:childTnLst>
                                </p:cTn>
                              </p:par>
                              <p:par>
                                <p:cTn id="29" presetID="22" presetClass="entr" presetSubtype="8" fill="hold" grpId="0" nodeType="withEffect">
                                  <p:stCondLst>
                                    <p:cond delay="45500"/>
                                  </p:stCondLst>
                                  <p:childTnLst>
                                    <p:set>
                                      <p:cBhvr>
                                        <p:cTn id="30" dur="1" fill="hold">
                                          <p:stCondLst>
                                            <p:cond delay="0"/>
                                          </p:stCondLst>
                                        </p:cTn>
                                        <p:tgtEl>
                                          <p:spTgt spid="584707">
                                            <p:txEl>
                                              <p:pRg st="7" end="7"/>
                                            </p:txEl>
                                          </p:spTgt>
                                        </p:tgtEl>
                                        <p:attrNameLst>
                                          <p:attrName>style.visibility</p:attrName>
                                        </p:attrNameLst>
                                      </p:cBhvr>
                                      <p:to>
                                        <p:strVal val="visible"/>
                                      </p:to>
                                    </p:set>
                                    <p:animEffect transition="in" filter="wipe(left)">
                                      <p:cBhvr>
                                        <p:cTn id="31" dur="1000"/>
                                        <p:tgtEl>
                                          <p:spTgt spid="584707">
                                            <p:txEl>
                                              <p:pRg st="7" end="7"/>
                                            </p:txEl>
                                          </p:spTgt>
                                        </p:tgtEl>
                                      </p:cBhvr>
                                    </p:animEffect>
                                  </p:childTnLst>
                                </p:cTn>
                              </p:par>
                              <p:par>
                                <p:cTn id="32" presetID="22" presetClass="entr" presetSubtype="8" fill="hold" grpId="0" nodeType="withEffect">
                                  <p:stCondLst>
                                    <p:cond delay="47100"/>
                                  </p:stCondLst>
                                  <p:childTnLst>
                                    <p:set>
                                      <p:cBhvr>
                                        <p:cTn id="33" dur="1" fill="hold">
                                          <p:stCondLst>
                                            <p:cond delay="0"/>
                                          </p:stCondLst>
                                        </p:cTn>
                                        <p:tgtEl>
                                          <p:spTgt spid="584707">
                                            <p:txEl>
                                              <p:pRg st="8" end="8"/>
                                            </p:txEl>
                                          </p:spTgt>
                                        </p:tgtEl>
                                        <p:attrNameLst>
                                          <p:attrName>style.visibility</p:attrName>
                                        </p:attrNameLst>
                                      </p:cBhvr>
                                      <p:to>
                                        <p:strVal val="visible"/>
                                      </p:to>
                                    </p:set>
                                    <p:animEffect transition="in" filter="wipe(left)">
                                      <p:cBhvr>
                                        <p:cTn id="34" dur="1000"/>
                                        <p:tgtEl>
                                          <p:spTgt spid="584707">
                                            <p:txEl>
                                              <p:pRg st="8" end="8"/>
                                            </p:txEl>
                                          </p:spTgt>
                                        </p:tgtEl>
                                      </p:cBhvr>
                                    </p:animEffect>
                                  </p:childTnLst>
                                </p:cTn>
                              </p:par>
                              <p:par>
                                <p:cTn id="35" presetID="22" presetClass="entr" presetSubtype="4" fill="hold" nodeType="withEffect">
                                  <p:stCondLst>
                                    <p:cond delay="4710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6" grpId="0"/>
      <p:bldP spid="5847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solidFill>
                  <a:srgbClr val="0070C0"/>
                </a:solidFill>
              </a:rPr>
              <a:t>Sobre el Ciclo de Krebs responda las siguientes </a:t>
            </a:r>
            <a:br>
              <a:rPr lang="es-ES" b="1" dirty="0">
                <a:solidFill>
                  <a:srgbClr val="0070C0"/>
                </a:solidFill>
              </a:rPr>
            </a:br>
            <a:r>
              <a:rPr lang="es-ES" b="1" dirty="0">
                <a:solidFill>
                  <a:srgbClr val="0070C0"/>
                </a:solidFill>
              </a:rPr>
              <a:t>interrogantes:</a:t>
            </a:r>
            <a:endParaRPr lang="es-ES" dirty="0"/>
          </a:p>
        </p:txBody>
      </p:sp>
      <p:sp>
        <p:nvSpPr>
          <p:cNvPr id="3" name="Marcador de contenido 2"/>
          <p:cNvSpPr>
            <a:spLocks noGrp="1"/>
          </p:cNvSpPr>
          <p:nvPr>
            <p:ph idx="1"/>
          </p:nvPr>
        </p:nvSpPr>
        <p:spPr/>
        <p:txBody>
          <a:bodyPr>
            <a:normAutofit/>
          </a:bodyPr>
          <a:lstStyle/>
          <a:p>
            <a:pPr marL="514350" indent="-514350">
              <a:buFont typeface="+mj-lt"/>
              <a:buAutoNum type="arabicPeriod"/>
            </a:pPr>
            <a:r>
              <a:rPr lang="es-ES" sz="4000" b="1" dirty="0"/>
              <a:t>¿Qué metabolitos del ciclo pueden participar en otros procesos metabólicos? Cítelos y diga que vías pueden seguir.</a:t>
            </a:r>
          </a:p>
          <a:p>
            <a:pPr marL="514350" indent="-514350">
              <a:buFont typeface="+mj-lt"/>
              <a:buAutoNum type="arabicPeriod"/>
            </a:pPr>
            <a:r>
              <a:rPr lang="es-ES" sz="4000" b="1" dirty="0"/>
              <a:t>¿Qué característica del Ciclo se pone de manifiesto?. Explique</a:t>
            </a:r>
          </a:p>
          <a:p>
            <a:pPr marL="514350" indent="-514350">
              <a:buFont typeface="+mj-lt"/>
              <a:buAutoNum type="arabicPeriod"/>
            </a:pPr>
            <a:r>
              <a:rPr lang="es-ES" sz="4000" b="1" dirty="0"/>
              <a:t>¿Qué es la anaplerosis y cuál es su principal reacción? </a:t>
            </a:r>
          </a:p>
          <a:p>
            <a:endParaRPr lang="es-ES" sz="4000" b="1" dirty="0"/>
          </a:p>
        </p:txBody>
      </p:sp>
    </p:spTree>
    <p:extLst>
      <p:ext uri="{BB962C8B-B14F-4D97-AF65-F5344CB8AC3E}">
        <p14:creationId xmlns:p14="http://schemas.microsoft.com/office/powerpoint/2010/main" val="325259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1" name="Rectangle 3"/>
          <p:cNvSpPr>
            <a:spLocks noGrp="1" noChangeArrowheads="1"/>
          </p:cNvSpPr>
          <p:nvPr>
            <p:ph type="body" idx="1"/>
          </p:nvPr>
        </p:nvSpPr>
        <p:spPr>
          <a:xfrm>
            <a:off x="1524000" y="1009195"/>
            <a:ext cx="8459788" cy="1296987"/>
          </a:xfrm>
        </p:spPr>
        <p:txBody>
          <a:bodyPr/>
          <a:lstStyle/>
          <a:p>
            <a:pPr marL="266700" indent="-266700" algn="just">
              <a:lnSpc>
                <a:spcPct val="130000"/>
              </a:lnSpc>
              <a:buNone/>
            </a:pPr>
            <a:r>
              <a:rPr lang="es-ES" b="1" dirty="0"/>
              <a:t>   Mecanismo que mantiene el nivel fisiológico de los metabolitos intermediarios del ciclo.</a:t>
            </a:r>
          </a:p>
        </p:txBody>
      </p:sp>
      <p:sp>
        <p:nvSpPr>
          <p:cNvPr id="580612" name="Rectangle 4"/>
          <p:cNvSpPr>
            <a:spLocks noChangeArrowheads="1"/>
          </p:cNvSpPr>
          <p:nvPr/>
        </p:nvSpPr>
        <p:spPr bwMode="auto">
          <a:xfrm>
            <a:off x="1524000" y="260351"/>
            <a:ext cx="91440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4000" b="1" dirty="0">
                <a:solidFill>
                  <a:schemeClr val="tx1"/>
                </a:solidFill>
              </a:rPr>
              <a:t>ANAPLEROSIS</a:t>
            </a:r>
          </a:p>
        </p:txBody>
      </p:sp>
      <p:grpSp>
        <p:nvGrpSpPr>
          <p:cNvPr id="580613" name="Group 5"/>
          <p:cNvGrpSpPr>
            <a:grpSpLocks/>
          </p:cNvGrpSpPr>
          <p:nvPr/>
        </p:nvGrpSpPr>
        <p:grpSpPr bwMode="auto">
          <a:xfrm>
            <a:off x="2055813" y="2849564"/>
            <a:ext cx="2503488" cy="3527424"/>
            <a:chOff x="335" y="1795"/>
            <a:chExt cx="1577" cy="2222"/>
          </a:xfrm>
        </p:grpSpPr>
        <p:sp>
          <p:nvSpPr>
            <p:cNvPr id="580614" name="Text Box 6"/>
            <p:cNvSpPr txBox="1">
              <a:spLocks noChangeArrowheads="1"/>
            </p:cNvSpPr>
            <p:nvPr/>
          </p:nvSpPr>
          <p:spPr bwMode="auto">
            <a:xfrm>
              <a:off x="618" y="2155"/>
              <a:ext cx="236"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a:t>
              </a:r>
            </a:p>
          </p:txBody>
        </p:sp>
        <p:sp>
          <p:nvSpPr>
            <p:cNvPr id="580615" name="Line 7"/>
            <p:cNvSpPr>
              <a:spLocks noChangeShapeType="1"/>
            </p:cNvSpPr>
            <p:nvPr/>
          </p:nvSpPr>
          <p:spPr bwMode="auto">
            <a:xfrm>
              <a:off x="769" y="1999"/>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16" name="Line 8"/>
            <p:cNvSpPr>
              <a:spLocks noChangeShapeType="1"/>
            </p:cNvSpPr>
            <p:nvPr/>
          </p:nvSpPr>
          <p:spPr bwMode="auto">
            <a:xfrm>
              <a:off x="711" y="2001"/>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17" name="Text Box 9"/>
            <p:cNvSpPr txBox="1">
              <a:spLocks noChangeArrowheads="1"/>
            </p:cNvSpPr>
            <p:nvPr/>
          </p:nvSpPr>
          <p:spPr bwMode="auto">
            <a:xfrm>
              <a:off x="923" y="2159"/>
              <a:ext cx="26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O</a:t>
              </a:r>
            </a:p>
          </p:txBody>
        </p:sp>
        <p:sp>
          <p:nvSpPr>
            <p:cNvPr id="580618" name="Text Box 10"/>
            <p:cNvSpPr txBox="1">
              <a:spLocks noChangeArrowheads="1"/>
            </p:cNvSpPr>
            <p:nvPr/>
          </p:nvSpPr>
          <p:spPr bwMode="auto">
            <a:xfrm>
              <a:off x="616" y="1795"/>
              <a:ext cx="26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O</a:t>
              </a:r>
            </a:p>
          </p:txBody>
        </p:sp>
        <p:sp>
          <p:nvSpPr>
            <p:cNvPr id="580619" name="Line 11"/>
            <p:cNvSpPr>
              <a:spLocks noChangeShapeType="1"/>
            </p:cNvSpPr>
            <p:nvPr/>
          </p:nvSpPr>
          <p:spPr bwMode="auto">
            <a:xfrm>
              <a:off x="804" y="2284"/>
              <a:ext cx="1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20" name="Text Box 12"/>
            <p:cNvSpPr txBox="1">
              <a:spLocks noChangeArrowheads="1"/>
            </p:cNvSpPr>
            <p:nvPr/>
          </p:nvSpPr>
          <p:spPr bwMode="auto">
            <a:xfrm>
              <a:off x="610" y="2599"/>
              <a:ext cx="236"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a:t>
              </a:r>
            </a:p>
          </p:txBody>
        </p:sp>
        <p:sp>
          <p:nvSpPr>
            <p:cNvPr id="580621" name="Line 13"/>
            <p:cNvSpPr>
              <a:spLocks noChangeShapeType="1"/>
            </p:cNvSpPr>
            <p:nvPr/>
          </p:nvSpPr>
          <p:spPr bwMode="auto">
            <a:xfrm>
              <a:off x="745" y="2845"/>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22" name="Text Box 14"/>
            <p:cNvSpPr txBox="1">
              <a:spLocks noChangeArrowheads="1"/>
            </p:cNvSpPr>
            <p:nvPr/>
          </p:nvSpPr>
          <p:spPr bwMode="auto">
            <a:xfrm>
              <a:off x="608" y="3012"/>
              <a:ext cx="37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dirty="0"/>
                <a:t>CH</a:t>
              </a:r>
            </a:p>
          </p:txBody>
        </p:sp>
        <p:sp>
          <p:nvSpPr>
            <p:cNvPr id="580623" name="Line 15"/>
            <p:cNvSpPr>
              <a:spLocks noChangeShapeType="1"/>
            </p:cNvSpPr>
            <p:nvPr/>
          </p:nvSpPr>
          <p:spPr bwMode="auto">
            <a:xfrm>
              <a:off x="801" y="2751"/>
              <a:ext cx="1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24" name="Line 16"/>
            <p:cNvSpPr>
              <a:spLocks noChangeShapeType="1"/>
            </p:cNvSpPr>
            <p:nvPr/>
          </p:nvSpPr>
          <p:spPr bwMode="auto">
            <a:xfrm>
              <a:off x="801" y="2705"/>
              <a:ext cx="1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25" name="Text Box 17"/>
            <p:cNvSpPr txBox="1">
              <a:spLocks noChangeArrowheads="1"/>
            </p:cNvSpPr>
            <p:nvPr/>
          </p:nvSpPr>
          <p:spPr bwMode="auto">
            <a:xfrm>
              <a:off x="924" y="2603"/>
              <a:ext cx="26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dirty="0"/>
                <a:t>O</a:t>
              </a:r>
            </a:p>
          </p:txBody>
        </p:sp>
        <p:sp>
          <p:nvSpPr>
            <p:cNvPr id="580626" name="Line 18"/>
            <p:cNvSpPr>
              <a:spLocks noChangeShapeType="1"/>
            </p:cNvSpPr>
            <p:nvPr/>
          </p:nvSpPr>
          <p:spPr bwMode="auto">
            <a:xfrm>
              <a:off x="734" y="2406"/>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27" name="Text Box 19"/>
            <p:cNvSpPr txBox="1">
              <a:spLocks noChangeArrowheads="1"/>
            </p:cNvSpPr>
            <p:nvPr/>
          </p:nvSpPr>
          <p:spPr bwMode="auto">
            <a:xfrm>
              <a:off x="826" y="3108"/>
              <a:ext cx="231"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3</a:t>
              </a:r>
            </a:p>
          </p:txBody>
        </p:sp>
        <p:sp>
          <p:nvSpPr>
            <p:cNvPr id="580628" name="Text Box 20"/>
            <p:cNvSpPr txBox="1">
              <a:spLocks noChangeArrowheads="1"/>
            </p:cNvSpPr>
            <p:nvPr/>
          </p:nvSpPr>
          <p:spPr bwMode="auto">
            <a:xfrm>
              <a:off x="335" y="3416"/>
              <a:ext cx="873" cy="601"/>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Ácido</a:t>
              </a:r>
            </a:p>
            <a:p>
              <a:pPr algn="ctr"/>
              <a:r>
                <a:rPr lang="es-ES" sz="2800" b="1"/>
                <a:t>pirúvico</a:t>
              </a:r>
            </a:p>
          </p:txBody>
        </p:sp>
        <p:sp>
          <p:nvSpPr>
            <p:cNvPr id="580629" name="Text Box 21"/>
            <p:cNvSpPr txBox="1">
              <a:spLocks noChangeArrowheads="1"/>
            </p:cNvSpPr>
            <p:nvPr/>
          </p:nvSpPr>
          <p:spPr bwMode="auto">
            <a:xfrm>
              <a:off x="1211" y="2590"/>
              <a:ext cx="22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a:t>
              </a:r>
            </a:p>
          </p:txBody>
        </p:sp>
        <p:sp>
          <p:nvSpPr>
            <p:cNvPr id="580630" name="Text Box 22"/>
            <p:cNvSpPr txBox="1">
              <a:spLocks noChangeArrowheads="1"/>
            </p:cNvSpPr>
            <p:nvPr/>
          </p:nvSpPr>
          <p:spPr bwMode="auto">
            <a:xfrm>
              <a:off x="1428" y="2728"/>
              <a:ext cx="464"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CO</a:t>
              </a:r>
              <a:r>
                <a:rPr lang="es-ES" sz="2800" b="1" baseline="-25000"/>
                <a:t>2</a:t>
              </a:r>
              <a:endParaRPr lang="es-ES" sz="2800" b="1"/>
            </a:p>
          </p:txBody>
        </p:sp>
        <p:sp>
          <p:nvSpPr>
            <p:cNvPr id="580631" name="Text Box 23"/>
            <p:cNvSpPr txBox="1">
              <a:spLocks noChangeArrowheads="1"/>
            </p:cNvSpPr>
            <p:nvPr/>
          </p:nvSpPr>
          <p:spPr bwMode="auto">
            <a:xfrm>
              <a:off x="1444" y="2432"/>
              <a:ext cx="468"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ATP</a:t>
              </a:r>
            </a:p>
          </p:txBody>
        </p:sp>
      </p:grpSp>
      <p:sp>
        <p:nvSpPr>
          <p:cNvPr id="580632" name="Line 24"/>
          <p:cNvSpPr>
            <a:spLocks noChangeShapeType="1"/>
          </p:cNvSpPr>
          <p:nvPr/>
        </p:nvSpPr>
        <p:spPr bwMode="auto">
          <a:xfrm flipV="1">
            <a:off x="4583113" y="4365625"/>
            <a:ext cx="266541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580633" name="Group 25"/>
          <p:cNvGrpSpPr>
            <a:grpSpLocks/>
          </p:cNvGrpSpPr>
          <p:nvPr/>
        </p:nvGrpSpPr>
        <p:grpSpPr bwMode="auto">
          <a:xfrm>
            <a:off x="6881816" y="2349501"/>
            <a:ext cx="2684463" cy="4194176"/>
            <a:chOff x="3375" y="1480"/>
            <a:chExt cx="1691" cy="2642"/>
          </a:xfrm>
        </p:grpSpPr>
        <p:sp>
          <p:nvSpPr>
            <p:cNvPr id="580634" name="Text Box 26"/>
            <p:cNvSpPr txBox="1">
              <a:spLocks noChangeArrowheads="1"/>
            </p:cNvSpPr>
            <p:nvPr/>
          </p:nvSpPr>
          <p:spPr bwMode="auto">
            <a:xfrm>
              <a:off x="3667" y="1840"/>
              <a:ext cx="236"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a:t>
              </a:r>
            </a:p>
          </p:txBody>
        </p:sp>
        <p:sp>
          <p:nvSpPr>
            <p:cNvPr id="580635" name="Line 27"/>
            <p:cNvSpPr>
              <a:spLocks noChangeShapeType="1"/>
            </p:cNvSpPr>
            <p:nvPr/>
          </p:nvSpPr>
          <p:spPr bwMode="auto">
            <a:xfrm>
              <a:off x="3818" y="1684"/>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36" name="Line 28"/>
            <p:cNvSpPr>
              <a:spLocks noChangeShapeType="1"/>
            </p:cNvSpPr>
            <p:nvPr/>
          </p:nvSpPr>
          <p:spPr bwMode="auto">
            <a:xfrm>
              <a:off x="3760" y="1686"/>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37" name="Text Box 29"/>
            <p:cNvSpPr txBox="1">
              <a:spLocks noChangeArrowheads="1"/>
            </p:cNvSpPr>
            <p:nvPr/>
          </p:nvSpPr>
          <p:spPr bwMode="auto">
            <a:xfrm>
              <a:off x="3972" y="1844"/>
              <a:ext cx="26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O</a:t>
              </a:r>
            </a:p>
          </p:txBody>
        </p:sp>
        <p:sp>
          <p:nvSpPr>
            <p:cNvPr id="580638" name="Text Box 30"/>
            <p:cNvSpPr txBox="1">
              <a:spLocks noChangeArrowheads="1"/>
            </p:cNvSpPr>
            <p:nvPr/>
          </p:nvSpPr>
          <p:spPr bwMode="auto">
            <a:xfrm>
              <a:off x="3665" y="1480"/>
              <a:ext cx="26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O</a:t>
              </a:r>
            </a:p>
          </p:txBody>
        </p:sp>
        <p:sp>
          <p:nvSpPr>
            <p:cNvPr id="580639" name="Line 31"/>
            <p:cNvSpPr>
              <a:spLocks noChangeShapeType="1"/>
            </p:cNvSpPr>
            <p:nvPr/>
          </p:nvSpPr>
          <p:spPr bwMode="auto">
            <a:xfrm>
              <a:off x="3853" y="1969"/>
              <a:ext cx="1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40" name="Text Box 32"/>
            <p:cNvSpPr txBox="1">
              <a:spLocks noChangeArrowheads="1"/>
            </p:cNvSpPr>
            <p:nvPr/>
          </p:nvSpPr>
          <p:spPr bwMode="auto">
            <a:xfrm>
              <a:off x="3659" y="2284"/>
              <a:ext cx="236"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a:t>
              </a:r>
            </a:p>
          </p:txBody>
        </p:sp>
        <p:sp>
          <p:nvSpPr>
            <p:cNvPr id="580641" name="Line 33"/>
            <p:cNvSpPr>
              <a:spLocks noChangeShapeType="1"/>
            </p:cNvSpPr>
            <p:nvPr/>
          </p:nvSpPr>
          <p:spPr bwMode="auto">
            <a:xfrm>
              <a:off x="3794" y="2530"/>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42" name="Text Box 34"/>
            <p:cNvSpPr txBox="1">
              <a:spLocks noChangeArrowheads="1"/>
            </p:cNvSpPr>
            <p:nvPr/>
          </p:nvSpPr>
          <p:spPr bwMode="auto">
            <a:xfrm>
              <a:off x="3657" y="2697"/>
              <a:ext cx="37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CH</a:t>
              </a:r>
            </a:p>
          </p:txBody>
        </p:sp>
        <p:sp>
          <p:nvSpPr>
            <p:cNvPr id="580643" name="Line 35"/>
            <p:cNvSpPr>
              <a:spLocks noChangeShapeType="1"/>
            </p:cNvSpPr>
            <p:nvPr/>
          </p:nvSpPr>
          <p:spPr bwMode="auto">
            <a:xfrm>
              <a:off x="3850" y="2436"/>
              <a:ext cx="1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44" name="Line 36"/>
            <p:cNvSpPr>
              <a:spLocks noChangeShapeType="1"/>
            </p:cNvSpPr>
            <p:nvPr/>
          </p:nvSpPr>
          <p:spPr bwMode="auto">
            <a:xfrm>
              <a:off x="3850" y="2390"/>
              <a:ext cx="18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45" name="Text Box 37"/>
            <p:cNvSpPr txBox="1">
              <a:spLocks noChangeArrowheads="1"/>
            </p:cNvSpPr>
            <p:nvPr/>
          </p:nvSpPr>
          <p:spPr bwMode="auto">
            <a:xfrm>
              <a:off x="3973" y="2288"/>
              <a:ext cx="26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O</a:t>
              </a:r>
            </a:p>
          </p:txBody>
        </p:sp>
        <p:sp>
          <p:nvSpPr>
            <p:cNvPr id="580646" name="Line 38"/>
            <p:cNvSpPr>
              <a:spLocks noChangeShapeType="1"/>
            </p:cNvSpPr>
            <p:nvPr/>
          </p:nvSpPr>
          <p:spPr bwMode="auto">
            <a:xfrm>
              <a:off x="3783" y="2091"/>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sp>
          <p:nvSpPr>
            <p:cNvPr id="580647" name="Text Box 39"/>
            <p:cNvSpPr txBox="1">
              <a:spLocks noChangeArrowheads="1"/>
            </p:cNvSpPr>
            <p:nvPr/>
          </p:nvSpPr>
          <p:spPr bwMode="auto">
            <a:xfrm>
              <a:off x="3875" y="2793"/>
              <a:ext cx="231"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2</a:t>
              </a:r>
            </a:p>
          </p:txBody>
        </p:sp>
        <p:sp>
          <p:nvSpPr>
            <p:cNvPr id="580648" name="Text Box 40"/>
            <p:cNvSpPr txBox="1">
              <a:spLocks noChangeArrowheads="1"/>
            </p:cNvSpPr>
            <p:nvPr/>
          </p:nvSpPr>
          <p:spPr bwMode="auto">
            <a:xfrm>
              <a:off x="4094" y="1843"/>
              <a:ext cx="25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H</a:t>
              </a:r>
            </a:p>
          </p:txBody>
        </p:sp>
        <p:sp>
          <p:nvSpPr>
            <p:cNvPr id="580649" name="Text Box 41"/>
            <p:cNvSpPr txBox="1">
              <a:spLocks noChangeArrowheads="1"/>
            </p:cNvSpPr>
            <p:nvPr/>
          </p:nvSpPr>
          <p:spPr bwMode="auto">
            <a:xfrm>
              <a:off x="4550" y="2464"/>
              <a:ext cx="516"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ADP</a:t>
              </a:r>
            </a:p>
          </p:txBody>
        </p:sp>
        <p:sp>
          <p:nvSpPr>
            <p:cNvPr id="580650" name="Text Box 42"/>
            <p:cNvSpPr txBox="1">
              <a:spLocks noChangeArrowheads="1"/>
            </p:cNvSpPr>
            <p:nvPr/>
          </p:nvSpPr>
          <p:spPr bwMode="auto">
            <a:xfrm>
              <a:off x="4352" y="2420"/>
              <a:ext cx="229"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a:t>
              </a:r>
            </a:p>
          </p:txBody>
        </p:sp>
        <p:sp>
          <p:nvSpPr>
            <p:cNvPr id="580651" name="Text Box 43"/>
            <p:cNvSpPr txBox="1">
              <a:spLocks noChangeArrowheads="1"/>
            </p:cNvSpPr>
            <p:nvPr/>
          </p:nvSpPr>
          <p:spPr bwMode="auto">
            <a:xfrm>
              <a:off x="3375" y="3521"/>
              <a:ext cx="1170" cy="601"/>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dirty="0"/>
                <a:t>Ácido</a:t>
              </a:r>
            </a:p>
            <a:p>
              <a:pPr algn="ctr"/>
              <a:r>
                <a:rPr lang="es-ES" sz="2800" b="1" dirty="0" err="1"/>
                <a:t>oxalacético</a:t>
              </a:r>
              <a:endParaRPr lang="es-ES" sz="2800" b="1" dirty="0"/>
            </a:p>
          </p:txBody>
        </p:sp>
        <p:sp>
          <p:nvSpPr>
            <p:cNvPr id="580652" name="Text Box 44"/>
            <p:cNvSpPr txBox="1">
              <a:spLocks noChangeArrowheads="1"/>
            </p:cNvSpPr>
            <p:nvPr/>
          </p:nvSpPr>
          <p:spPr bwMode="auto">
            <a:xfrm>
              <a:off x="3630" y="3179"/>
              <a:ext cx="682" cy="330"/>
            </a:xfrm>
            <a:prstGeom prst="rect">
              <a:avLst/>
            </a:prstGeom>
            <a:noFill/>
            <a:ln w="1587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a:t>COOH</a:t>
              </a:r>
            </a:p>
          </p:txBody>
        </p:sp>
        <p:sp>
          <p:nvSpPr>
            <p:cNvPr id="580653" name="Line 45"/>
            <p:cNvSpPr>
              <a:spLocks noChangeShapeType="1"/>
            </p:cNvSpPr>
            <p:nvPr/>
          </p:nvSpPr>
          <p:spPr bwMode="auto">
            <a:xfrm>
              <a:off x="3786" y="2975"/>
              <a:ext cx="0" cy="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2800"/>
            </a:p>
          </p:txBody>
        </p:sp>
      </p:grpSp>
      <p:sp>
        <p:nvSpPr>
          <p:cNvPr id="580654" name="Rectangle 46"/>
          <p:cNvSpPr>
            <a:spLocks noChangeArrowheads="1"/>
          </p:cNvSpPr>
          <p:nvPr/>
        </p:nvSpPr>
        <p:spPr bwMode="auto">
          <a:xfrm>
            <a:off x="4811119" y="4575473"/>
            <a:ext cx="19808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2800" b="1" dirty="0" err="1"/>
              <a:t>Carboxilasa</a:t>
            </a:r>
            <a:r>
              <a:rPr lang="es-ES" sz="2800" b="1" dirty="0"/>
              <a:t> </a:t>
            </a:r>
          </a:p>
          <a:p>
            <a:pPr algn="ctr"/>
            <a:r>
              <a:rPr lang="es-ES" sz="2800" b="1" dirty="0"/>
              <a:t>pirúvica</a:t>
            </a:r>
            <a:endParaRPr lang="en-US" sz="2800" b="1" dirty="0"/>
          </a:p>
        </p:txBody>
      </p:sp>
    </p:spTree>
    <p:extLst>
      <p:ext uri="{BB962C8B-B14F-4D97-AF65-F5344CB8AC3E}">
        <p14:creationId xmlns:p14="http://schemas.microsoft.com/office/powerpoint/2010/main" val="1498369191"/>
      </p:ext>
    </p:extLst>
  </p:cSld>
  <p:clrMapOvr>
    <a:masterClrMapping/>
  </p:clrMapOvr>
  <mc:AlternateContent xmlns:mc="http://schemas.openxmlformats.org/markup-compatibility/2006" xmlns:p14="http://schemas.microsoft.com/office/powerpoint/2010/main">
    <mc:Choice Requires="p14">
      <p:transition p14:dur="0" advClick="0" advTm="29000"/>
    </mc:Choice>
    <mc:Fallback xmlns="">
      <p:transition advClick="0" advTm="29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0612"/>
                                        </p:tgtEl>
                                        <p:attrNameLst>
                                          <p:attrName>style.visibility</p:attrName>
                                        </p:attrNameLst>
                                      </p:cBhvr>
                                      <p:to>
                                        <p:strVal val="visible"/>
                                      </p:to>
                                    </p:set>
                                    <p:animEffect transition="in" filter="wipe(up)">
                                      <p:cBhvr>
                                        <p:cTn id="7" dur="1000"/>
                                        <p:tgtEl>
                                          <p:spTgt spid="5806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80611">
                                            <p:txEl>
                                              <p:pRg st="0" end="0"/>
                                            </p:txEl>
                                          </p:spTgt>
                                        </p:tgtEl>
                                        <p:attrNameLst>
                                          <p:attrName>style.visibility</p:attrName>
                                        </p:attrNameLst>
                                      </p:cBhvr>
                                      <p:to>
                                        <p:strVal val="visible"/>
                                      </p:to>
                                    </p:set>
                                    <p:animEffect transition="in" filter="wipe(up)">
                                      <p:cBhvr>
                                        <p:cTn id="10" dur="4000"/>
                                        <p:tgtEl>
                                          <p:spTgt spid="580611">
                                            <p:txEl>
                                              <p:pRg st="0" end="0"/>
                                            </p:txEl>
                                          </p:spTgt>
                                        </p:tgtEl>
                                      </p:cBhvr>
                                    </p:animEffect>
                                  </p:childTnLst>
                                </p:cTn>
                              </p:par>
                              <p:par>
                                <p:cTn id="11" presetID="10" presetClass="entr" presetSubtype="0" fill="hold" nodeType="withEffect">
                                  <p:stCondLst>
                                    <p:cond delay="20000"/>
                                  </p:stCondLst>
                                  <p:childTnLst>
                                    <p:set>
                                      <p:cBhvr>
                                        <p:cTn id="12" dur="1" fill="hold">
                                          <p:stCondLst>
                                            <p:cond delay="0"/>
                                          </p:stCondLst>
                                        </p:cTn>
                                        <p:tgtEl>
                                          <p:spTgt spid="580613"/>
                                        </p:tgtEl>
                                        <p:attrNameLst>
                                          <p:attrName>style.visibility</p:attrName>
                                        </p:attrNameLst>
                                      </p:cBhvr>
                                      <p:to>
                                        <p:strVal val="visible"/>
                                      </p:to>
                                    </p:set>
                                    <p:animEffect transition="in" filter="fade">
                                      <p:cBhvr>
                                        <p:cTn id="13" dur="1000"/>
                                        <p:tgtEl>
                                          <p:spTgt spid="580613"/>
                                        </p:tgtEl>
                                      </p:cBhvr>
                                    </p:animEffect>
                                  </p:childTnLst>
                                </p:cTn>
                              </p:par>
                              <p:par>
                                <p:cTn id="14" presetID="22" presetClass="entr" presetSubtype="8" fill="hold" grpId="0" nodeType="withEffect">
                                  <p:stCondLst>
                                    <p:cond delay="21000"/>
                                  </p:stCondLst>
                                  <p:childTnLst>
                                    <p:set>
                                      <p:cBhvr>
                                        <p:cTn id="15" dur="1" fill="hold">
                                          <p:stCondLst>
                                            <p:cond delay="0"/>
                                          </p:stCondLst>
                                        </p:cTn>
                                        <p:tgtEl>
                                          <p:spTgt spid="580632"/>
                                        </p:tgtEl>
                                        <p:attrNameLst>
                                          <p:attrName>style.visibility</p:attrName>
                                        </p:attrNameLst>
                                      </p:cBhvr>
                                      <p:to>
                                        <p:strVal val="visible"/>
                                      </p:to>
                                    </p:set>
                                    <p:animEffect transition="in" filter="wipe(left)">
                                      <p:cBhvr>
                                        <p:cTn id="16" dur="1000"/>
                                        <p:tgtEl>
                                          <p:spTgt spid="580632"/>
                                        </p:tgtEl>
                                      </p:cBhvr>
                                    </p:animEffect>
                                  </p:childTnLst>
                                </p:cTn>
                              </p:par>
                              <p:par>
                                <p:cTn id="17" presetID="4" presetClass="entr" presetSubtype="16" fill="hold" grpId="0" nodeType="withEffect">
                                  <p:stCondLst>
                                    <p:cond delay="17000"/>
                                  </p:stCondLst>
                                  <p:childTnLst>
                                    <p:set>
                                      <p:cBhvr>
                                        <p:cTn id="18" dur="1" fill="hold">
                                          <p:stCondLst>
                                            <p:cond delay="0"/>
                                          </p:stCondLst>
                                        </p:cTn>
                                        <p:tgtEl>
                                          <p:spTgt spid="580654"/>
                                        </p:tgtEl>
                                        <p:attrNameLst>
                                          <p:attrName>style.visibility</p:attrName>
                                        </p:attrNameLst>
                                      </p:cBhvr>
                                      <p:to>
                                        <p:strVal val="visible"/>
                                      </p:to>
                                    </p:set>
                                    <p:animEffect transition="in" filter="box(in)">
                                      <p:cBhvr>
                                        <p:cTn id="19" dur="1000"/>
                                        <p:tgtEl>
                                          <p:spTgt spid="580654"/>
                                        </p:tgtEl>
                                      </p:cBhvr>
                                    </p:animEffect>
                                  </p:childTnLst>
                                </p:cTn>
                              </p:par>
                              <p:par>
                                <p:cTn id="20" presetID="10" presetClass="entr" presetSubtype="0" fill="hold" nodeType="withEffect">
                                  <p:stCondLst>
                                    <p:cond delay="22000"/>
                                  </p:stCondLst>
                                  <p:childTnLst>
                                    <p:set>
                                      <p:cBhvr>
                                        <p:cTn id="21" dur="1" fill="hold">
                                          <p:stCondLst>
                                            <p:cond delay="0"/>
                                          </p:stCondLst>
                                        </p:cTn>
                                        <p:tgtEl>
                                          <p:spTgt spid="580633"/>
                                        </p:tgtEl>
                                        <p:attrNameLst>
                                          <p:attrName>style.visibility</p:attrName>
                                        </p:attrNameLst>
                                      </p:cBhvr>
                                      <p:to>
                                        <p:strVal val="visible"/>
                                      </p:to>
                                    </p:set>
                                    <p:animEffect transition="in" filter="fade">
                                      <p:cBhvr>
                                        <p:cTn id="22" dur="1000"/>
                                        <p:tgtEl>
                                          <p:spTgt spid="580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build="p"/>
      <p:bldP spid="580612" grpId="0"/>
      <p:bldP spid="580632" grpId="0" animBg="1"/>
      <p:bldP spid="5806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SUMARIO:</a:t>
            </a:r>
          </a:p>
        </p:txBody>
      </p:sp>
      <p:sp>
        <p:nvSpPr>
          <p:cNvPr id="3" name="Marcador de contenido 2"/>
          <p:cNvSpPr>
            <a:spLocks noGrp="1"/>
          </p:cNvSpPr>
          <p:nvPr>
            <p:ph idx="1"/>
          </p:nvPr>
        </p:nvSpPr>
        <p:spPr/>
        <p:txBody>
          <a:bodyPr/>
          <a:lstStyle/>
          <a:p>
            <a:r>
              <a:rPr lang="es-ES" dirty="0"/>
              <a:t>Orígenes del Acetil-</a:t>
            </a:r>
            <a:r>
              <a:rPr lang="es-ES" dirty="0" err="1"/>
              <a:t>coA</a:t>
            </a:r>
            <a:r>
              <a:rPr lang="es-ES" dirty="0"/>
              <a:t>.</a:t>
            </a:r>
          </a:p>
          <a:p>
            <a:r>
              <a:rPr lang="es-ES" dirty="0"/>
              <a:t>Reacción de </a:t>
            </a:r>
            <a:r>
              <a:rPr lang="es-ES" dirty="0" err="1"/>
              <a:t>descarboxilación</a:t>
            </a:r>
            <a:r>
              <a:rPr lang="es-ES" dirty="0"/>
              <a:t> del Ácido Pirúvico.</a:t>
            </a:r>
          </a:p>
          <a:p>
            <a:r>
              <a:rPr lang="es-ES" dirty="0"/>
              <a:t>El Ciclo de Krebs como vía central del metabolismo celular </a:t>
            </a:r>
          </a:p>
          <a:p>
            <a:r>
              <a:rPr lang="es-ES" dirty="0"/>
              <a:t>Ciclo de Krebs, conjunto de reacciones.</a:t>
            </a:r>
          </a:p>
          <a:p>
            <a:r>
              <a:rPr lang="es-ES" dirty="0"/>
              <a:t>Regulación del Ciclo de Krebs.</a:t>
            </a:r>
          </a:p>
          <a:p>
            <a:r>
              <a:rPr lang="es-ES" dirty="0"/>
              <a:t>Anaplerosis.</a:t>
            </a:r>
          </a:p>
          <a:p>
            <a:endParaRPr lang="es-ES" dirty="0"/>
          </a:p>
        </p:txBody>
      </p:sp>
      <p:sp>
        <p:nvSpPr>
          <p:cNvPr id="6" name="CuadroTexto 5"/>
          <p:cNvSpPr txBox="1"/>
          <p:nvPr/>
        </p:nvSpPr>
        <p:spPr>
          <a:xfrm>
            <a:off x="1244165" y="4976634"/>
            <a:ext cx="7112431" cy="1200329"/>
          </a:xfrm>
          <a:prstGeom prst="rect">
            <a:avLst/>
          </a:prstGeom>
          <a:noFill/>
        </p:spPr>
        <p:txBody>
          <a:bodyPr wrap="square" rtlCol="0">
            <a:spAutoFit/>
          </a:bodyPr>
          <a:lstStyle/>
          <a:p>
            <a:r>
              <a:rPr lang="es-ES" sz="2400" b="1" dirty="0" err="1"/>
              <a:t>Bibliogafía</a:t>
            </a:r>
            <a:r>
              <a:rPr lang="es-ES" sz="2400" b="1" dirty="0"/>
              <a:t> básica: Metabolismo y Nutrición págs. 1-33</a:t>
            </a:r>
          </a:p>
          <a:p>
            <a:r>
              <a:rPr lang="es-ES" sz="2400" b="1" dirty="0"/>
              <a:t>Complementaria: Bioquímica Médica Tomo III págs. (647-661) </a:t>
            </a:r>
            <a:r>
              <a:rPr lang="es-ES" sz="2400" b="1" dirty="0" err="1"/>
              <a:t>Morfofisilogía</a:t>
            </a:r>
            <a:r>
              <a:rPr lang="es-ES" sz="2400" b="1" dirty="0"/>
              <a:t> humana</a:t>
            </a:r>
          </a:p>
        </p:txBody>
      </p:sp>
      <p:pic>
        <p:nvPicPr>
          <p:cNvPr id="8" name="Picture 2">
            <a:extLst>
              <a:ext uri="{FF2B5EF4-FFF2-40B4-BE49-F238E27FC236}">
                <a16:creationId xmlns:a16="http://schemas.microsoft.com/office/drawing/2014/main" id="{99871212-BC0D-4A39-B803-7E144923FE34}"/>
              </a:ext>
            </a:extLst>
          </p:cNvPr>
          <p:cNvPicPr>
            <a:picLocks noChangeAspect="1" noChangeArrowheads="1"/>
          </p:cNvPicPr>
          <p:nvPr/>
        </p:nvPicPr>
        <p:blipFill>
          <a:blip r:embed="rId2"/>
          <a:srcRect/>
          <a:stretch>
            <a:fillRect/>
          </a:stretch>
        </p:blipFill>
        <p:spPr bwMode="auto">
          <a:xfrm>
            <a:off x="8627471" y="4001294"/>
            <a:ext cx="3132294" cy="14902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2921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solidFill>
                  <a:srgbClr val="0070C0"/>
                </a:solidFill>
              </a:rPr>
              <a:t>Responda con V o F (verdadero o falso) cada una de las siguientes afirmaciones:</a:t>
            </a:r>
            <a:br>
              <a:rPr lang="es-ES" b="1" dirty="0">
                <a:solidFill>
                  <a:srgbClr val="0070C0"/>
                </a:solidFill>
              </a:rPr>
            </a:br>
            <a:endParaRPr lang="es-ES" b="1" dirty="0">
              <a:solidFill>
                <a:srgbClr val="0070C0"/>
              </a:solidFill>
            </a:endParaRPr>
          </a:p>
        </p:txBody>
      </p:sp>
      <p:sp>
        <p:nvSpPr>
          <p:cNvPr id="3" name="Marcador de contenido 2"/>
          <p:cNvSpPr>
            <a:spLocks noGrp="1"/>
          </p:cNvSpPr>
          <p:nvPr>
            <p:ph idx="1"/>
          </p:nvPr>
        </p:nvSpPr>
        <p:spPr>
          <a:xfrm>
            <a:off x="838200" y="1363851"/>
            <a:ext cx="10515600" cy="5269424"/>
          </a:xfrm>
        </p:spPr>
        <p:txBody>
          <a:bodyPr>
            <a:normAutofit/>
          </a:bodyPr>
          <a:lstStyle/>
          <a:p>
            <a:pPr marL="0" indent="0">
              <a:buNone/>
            </a:pPr>
            <a:r>
              <a:rPr lang="es-ES" b="1" dirty="0"/>
              <a:t>___ La energía generada por la Respiración Celular se utiliza en los procesos catabólicos.</a:t>
            </a:r>
          </a:p>
          <a:p>
            <a:pPr marL="0" indent="0">
              <a:buNone/>
            </a:pPr>
            <a:r>
              <a:rPr lang="es-ES" b="1" dirty="0"/>
              <a:t>___ Elevadas concentraciones de ATP activan la respiración celular. </a:t>
            </a:r>
          </a:p>
          <a:p>
            <a:pPr marL="0" indent="0">
              <a:buNone/>
            </a:pPr>
            <a:r>
              <a:rPr lang="es-ES" b="1" dirty="0"/>
              <a:t>___ Elevadas concentraciones de ADP intensifican la obtención de energía en forma de ATP. </a:t>
            </a:r>
          </a:p>
          <a:p>
            <a:pPr marL="0" indent="0">
              <a:buNone/>
            </a:pPr>
            <a:r>
              <a:rPr lang="es-ES" b="1" dirty="0"/>
              <a:t>___ Las deshidrogenasas del ciclo de Krebs generan alimentadores para la cadena de transporte de electrones.</a:t>
            </a:r>
          </a:p>
          <a:p>
            <a:pPr marL="0" indent="0">
              <a:buNone/>
            </a:pPr>
            <a:r>
              <a:rPr lang="es-ES" b="1" dirty="0"/>
              <a:t>___ El Acetil </a:t>
            </a:r>
            <a:r>
              <a:rPr lang="es-ES" b="1" dirty="0" err="1"/>
              <a:t>CoA</a:t>
            </a:r>
            <a:r>
              <a:rPr lang="es-ES" b="1" dirty="0"/>
              <a:t> que alimenta el Ciclo de Krebs puede obtenerse de los carbohidratos, los lípidos y de los aminoácidos.</a:t>
            </a:r>
          </a:p>
          <a:p>
            <a:pPr marL="0" indent="0">
              <a:buNone/>
            </a:pPr>
            <a:r>
              <a:rPr lang="es-ES" b="1" dirty="0"/>
              <a:t>___ El ciclo de Krebs tiene carácter anfibólico por encontrarse sus enzimas en la membrana interna de la mitocondria.</a:t>
            </a:r>
          </a:p>
          <a:p>
            <a:pPr marL="0" indent="0">
              <a:buNone/>
            </a:pPr>
            <a:endParaRPr lang="es-ES" b="1" dirty="0"/>
          </a:p>
          <a:p>
            <a:pPr marL="0" indent="0">
              <a:buNone/>
            </a:pPr>
            <a:endParaRPr lang="es-ES" b="1" dirty="0"/>
          </a:p>
          <a:p>
            <a:pPr marL="0" indent="0">
              <a:buNone/>
            </a:pPr>
            <a:endParaRPr lang="es-ES" b="1" dirty="0"/>
          </a:p>
          <a:p>
            <a:pPr marL="0" indent="0">
              <a:buNone/>
            </a:pPr>
            <a:endParaRPr lang="es-ES" b="1" dirty="0"/>
          </a:p>
        </p:txBody>
      </p:sp>
    </p:spTree>
    <p:extLst>
      <p:ext uri="{BB962C8B-B14F-4D97-AF65-F5344CB8AC3E}">
        <p14:creationId xmlns:p14="http://schemas.microsoft.com/office/powerpoint/2010/main" val="2700196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9810" y="435390"/>
            <a:ext cx="4834180" cy="1325563"/>
          </a:xfrm>
          <a:ln w="57150">
            <a:solidFill>
              <a:schemeClr val="bg1"/>
            </a:solidFill>
          </a:ln>
        </p:spPr>
        <p:txBody>
          <a:bodyPr>
            <a:normAutofit/>
          </a:bodyPr>
          <a:lstStyle/>
          <a:p>
            <a:pPr algn="ctr"/>
            <a:r>
              <a:rPr lang="es-ES" sz="4000" b="1" dirty="0">
                <a:latin typeface="Arial" panose="020B0604020202020204" pitchFamily="34" charset="0"/>
                <a:cs typeface="Arial" panose="020B0604020202020204" pitchFamily="34" charset="0"/>
              </a:rPr>
              <a:t>CONCLUSIONES </a:t>
            </a:r>
          </a:p>
        </p:txBody>
      </p:sp>
      <p:pic>
        <p:nvPicPr>
          <p:cNvPr id="53" name="Imagen 52"/>
          <p:cNvPicPr>
            <a:picLocks noChangeAspect="1"/>
          </p:cNvPicPr>
          <p:nvPr/>
        </p:nvPicPr>
        <p:blipFill>
          <a:blip r:embed="rId2"/>
          <a:stretch>
            <a:fillRect/>
          </a:stretch>
        </p:blipFill>
        <p:spPr>
          <a:xfrm>
            <a:off x="988837" y="2123267"/>
            <a:ext cx="7070282" cy="4269123"/>
          </a:xfrm>
          <a:prstGeom prst="rect">
            <a:avLst/>
          </a:prstGeom>
        </p:spPr>
      </p:pic>
    </p:spTree>
    <p:extLst>
      <p:ext uri="{BB962C8B-B14F-4D97-AF65-F5344CB8AC3E}">
        <p14:creationId xmlns:p14="http://schemas.microsoft.com/office/powerpoint/2010/main" val="197984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OBJETIVOS:</a:t>
            </a:r>
          </a:p>
        </p:txBody>
      </p:sp>
      <p:sp>
        <p:nvSpPr>
          <p:cNvPr id="3" name="Marcador de contenido 2"/>
          <p:cNvSpPr>
            <a:spLocks noGrp="1"/>
          </p:cNvSpPr>
          <p:nvPr>
            <p:ph idx="1"/>
          </p:nvPr>
        </p:nvSpPr>
        <p:spPr/>
        <p:txBody>
          <a:bodyPr>
            <a:normAutofit/>
          </a:bodyPr>
          <a:lstStyle/>
          <a:p>
            <a:pPr marL="514350" indent="-514350" algn="just" fontAlgn="base">
              <a:lnSpc>
                <a:spcPct val="150000"/>
              </a:lnSpc>
              <a:spcBef>
                <a:spcPct val="0"/>
              </a:spcBef>
              <a:spcAft>
                <a:spcPct val="0"/>
              </a:spcAft>
              <a:buFont typeface="+mj-lt"/>
              <a:buAutoNum type="arabicPeriod"/>
              <a:defRPr/>
            </a:pPr>
            <a:r>
              <a:rPr lang="es-ES_tradnl" sz="3200" b="1" dirty="0">
                <a:solidFill>
                  <a:srgbClr val="000000"/>
                </a:solidFill>
              </a:rPr>
              <a:t>Mencionar las características generales del ciclo de Krebs.</a:t>
            </a:r>
          </a:p>
          <a:p>
            <a:pPr marL="514350" indent="-514350" algn="just" fontAlgn="base">
              <a:lnSpc>
                <a:spcPct val="150000"/>
              </a:lnSpc>
              <a:spcBef>
                <a:spcPct val="0"/>
              </a:spcBef>
              <a:spcAft>
                <a:spcPct val="0"/>
              </a:spcAft>
              <a:buFont typeface="+mj-lt"/>
              <a:buAutoNum type="arabicPeriod"/>
              <a:defRPr/>
            </a:pPr>
            <a:r>
              <a:rPr lang="es-ES_tradnl" sz="3200" b="1" dirty="0">
                <a:solidFill>
                  <a:srgbClr val="000000"/>
                </a:solidFill>
              </a:rPr>
              <a:t>Citar los mecanismos de regulación del ciclo de Krebs.</a:t>
            </a:r>
          </a:p>
          <a:p>
            <a:pPr marL="514350" indent="-514350" algn="just" fontAlgn="base">
              <a:lnSpc>
                <a:spcPct val="150000"/>
              </a:lnSpc>
              <a:spcBef>
                <a:spcPct val="0"/>
              </a:spcBef>
              <a:spcAft>
                <a:spcPct val="0"/>
              </a:spcAft>
              <a:buFont typeface="+mj-lt"/>
              <a:buAutoNum type="arabicPeriod"/>
              <a:defRPr/>
            </a:pPr>
            <a:r>
              <a:rPr lang="es-ES_tradnl" sz="3200" b="1" dirty="0">
                <a:solidFill>
                  <a:srgbClr val="000000"/>
                </a:solidFill>
              </a:rPr>
              <a:t>Exponer el carácter anfib</a:t>
            </a:r>
            <a:r>
              <a:rPr lang="en-US" sz="3200" b="1" dirty="0">
                <a:solidFill>
                  <a:srgbClr val="000000"/>
                </a:solidFill>
              </a:rPr>
              <a:t>o</a:t>
            </a:r>
            <a:r>
              <a:rPr lang="es-ES_tradnl" sz="3200" b="1" dirty="0">
                <a:solidFill>
                  <a:srgbClr val="000000"/>
                </a:solidFill>
              </a:rPr>
              <a:t>lico del CK.   </a:t>
            </a:r>
          </a:p>
          <a:p>
            <a:pPr marL="514350" indent="-514350" algn="just" fontAlgn="base">
              <a:lnSpc>
                <a:spcPct val="150000"/>
              </a:lnSpc>
              <a:spcBef>
                <a:spcPct val="0"/>
              </a:spcBef>
              <a:spcAft>
                <a:spcPct val="0"/>
              </a:spcAft>
              <a:buFont typeface="+mj-lt"/>
              <a:buAutoNum type="arabicPeriod"/>
              <a:defRPr/>
            </a:pPr>
            <a:r>
              <a:rPr lang="es-ES_tradnl" sz="3200" b="1" dirty="0">
                <a:solidFill>
                  <a:srgbClr val="000000"/>
                </a:solidFill>
              </a:rPr>
              <a:t>Expresar la importancia metabólica de la anaplerosis.</a:t>
            </a:r>
          </a:p>
          <a:p>
            <a:pPr marL="514350" indent="-514350" algn="just" fontAlgn="base">
              <a:lnSpc>
                <a:spcPct val="150000"/>
              </a:lnSpc>
              <a:spcBef>
                <a:spcPct val="0"/>
              </a:spcBef>
              <a:spcAft>
                <a:spcPct val="0"/>
              </a:spcAft>
              <a:buFont typeface="+mj-lt"/>
              <a:buAutoNum type="arabicPeriod"/>
              <a:defRPr/>
            </a:pPr>
            <a:r>
              <a:rPr lang="es-ES_tradnl" sz="3200" b="1" dirty="0">
                <a:solidFill>
                  <a:srgbClr val="000000"/>
                </a:solidFill>
              </a:rPr>
              <a:t>Exponer la importancia energética del CK.</a:t>
            </a:r>
          </a:p>
          <a:p>
            <a:endParaRPr lang="es-ES" sz="3200" dirty="0"/>
          </a:p>
        </p:txBody>
      </p:sp>
    </p:spTree>
    <p:extLst>
      <p:ext uri="{BB962C8B-B14F-4D97-AF65-F5344CB8AC3E}">
        <p14:creationId xmlns:p14="http://schemas.microsoft.com/office/powerpoint/2010/main" val="201176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CUESTIONARIO</a:t>
            </a:r>
          </a:p>
        </p:txBody>
      </p:sp>
      <p:sp>
        <p:nvSpPr>
          <p:cNvPr id="3" name="Marcador de contenido 2"/>
          <p:cNvSpPr>
            <a:spLocks noGrp="1"/>
          </p:cNvSpPr>
          <p:nvPr>
            <p:ph idx="1"/>
          </p:nvPr>
        </p:nvSpPr>
        <p:spPr>
          <a:xfrm>
            <a:off x="729712" y="1376173"/>
            <a:ext cx="10515600" cy="5055623"/>
          </a:xfrm>
        </p:spPr>
        <p:txBody>
          <a:bodyPr>
            <a:normAutofit/>
          </a:bodyPr>
          <a:lstStyle/>
          <a:p>
            <a:pPr marL="742950" indent="-742950">
              <a:buFont typeface="+mj-lt"/>
              <a:buAutoNum type="arabicPeriod"/>
            </a:pPr>
            <a:r>
              <a:rPr lang="es-ES" sz="4000" b="1" dirty="0"/>
              <a:t>¿Qué se entiende por metabolismo?</a:t>
            </a:r>
          </a:p>
          <a:p>
            <a:pPr marL="742950" indent="-742950">
              <a:buFont typeface="+mj-lt"/>
              <a:buAutoNum type="arabicPeriod"/>
            </a:pPr>
            <a:r>
              <a:rPr lang="es-ES" sz="4000" b="1" dirty="0"/>
              <a:t>Mencione las vertientes del metabolismo así como las características de cada una.</a:t>
            </a:r>
          </a:p>
          <a:p>
            <a:pPr marL="742950" indent="-742950">
              <a:buFont typeface="+mj-lt"/>
              <a:buAutoNum type="arabicPeriod"/>
            </a:pPr>
            <a:r>
              <a:rPr lang="es-ES" sz="4000" b="1" dirty="0"/>
              <a:t>¿Qué diferencia una secuencia metabólica abierta de una cerrada?</a:t>
            </a:r>
          </a:p>
          <a:p>
            <a:pPr marL="742950" indent="-742950">
              <a:buFont typeface="+mj-lt"/>
              <a:buAutoNum type="arabicPeriod"/>
            </a:pPr>
            <a:r>
              <a:rPr lang="es-ES" sz="4000" b="1" dirty="0"/>
              <a:t>¿Es la formación del Acetil CoA a partir de los glúcidos, de los aminoácidos o de los ácidos grasos un proceso anabólico o catabólico? </a:t>
            </a:r>
          </a:p>
          <a:p>
            <a:pPr marL="742950" indent="-742950">
              <a:buFont typeface="+mj-lt"/>
              <a:buAutoNum type="arabicPeriod"/>
            </a:pPr>
            <a:endParaRPr lang="es-ES" sz="4000" b="1" dirty="0"/>
          </a:p>
          <a:p>
            <a:endParaRPr lang="es-ES" sz="4000" b="1" dirty="0"/>
          </a:p>
        </p:txBody>
      </p:sp>
    </p:spTree>
    <p:extLst>
      <p:ext uri="{BB962C8B-B14F-4D97-AF65-F5344CB8AC3E}">
        <p14:creationId xmlns:p14="http://schemas.microsoft.com/office/powerpoint/2010/main" val="1277239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o 15"/>
          <p:cNvGrpSpPr/>
          <p:nvPr/>
        </p:nvGrpSpPr>
        <p:grpSpPr>
          <a:xfrm>
            <a:off x="770134" y="857944"/>
            <a:ext cx="10672855" cy="5812325"/>
            <a:chOff x="-516506" y="1221143"/>
            <a:chExt cx="10672855" cy="5812325"/>
          </a:xfrm>
        </p:grpSpPr>
        <p:sp>
          <p:nvSpPr>
            <p:cNvPr id="17" name="15 CuadroTexto"/>
            <p:cNvSpPr txBox="1"/>
            <p:nvPr/>
          </p:nvSpPr>
          <p:spPr>
            <a:xfrm>
              <a:off x="-85727" y="1221143"/>
              <a:ext cx="2889189" cy="1938992"/>
            </a:xfrm>
            <a:prstGeom prst="rect">
              <a:avLst/>
            </a:prstGeom>
            <a:gradFill rotWithShape="1">
              <a:gsLst>
                <a:gs pos="0">
                  <a:srgbClr val="005BD3">
                    <a:tint val="50000"/>
                    <a:satMod val="300000"/>
                  </a:srgbClr>
                </a:gs>
                <a:gs pos="35000">
                  <a:srgbClr val="005BD3">
                    <a:tint val="37000"/>
                    <a:satMod val="300000"/>
                  </a:srgbClr>
                </a:gs>
                <a:gs pos="100000">
                  <a:srgbClr val="005BD3">
                    <a:tint val="15000"/>
                    <a:satMod val="350000"/>
                  </a:srgbClr>
                </a:gs>
              </a:gsLst>
              <a:lin ang="16200000" scaled="1"/>
            </a:gradFill>
            <a:ln w="9525" cap="flat" cmpd="sng" algn="ctr">
              <a:solidFill>
                <a:srgbClr val="005BD3">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rgbClr val="FF0000"/>
                  </a:solidFill>
                  <a:effectLst/>
                  <a:uLnTx/>
                  <a:uFillTx/>
                  <a:latin typeface="Constantia"/>
                </a:rPr>
                <a:t>Macromoléculas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Proteínas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Ac. Nucleicos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Polisacáridos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Lípidos</a:t>
              </a:r>
            </a:p>
          </p:txBody>
        </p:sp>
        <p:sp>
          <p:nvSpPr>
            <p:cNvPr id="18" name="17 CuadroTexto"/>
            <p:cNvSpPr txBox="1"/>
            <p:nvPr/>
          </p:nvSpPr>
          <p:spPr>
            <a:xfrm>
              <a:off x="-16031" y="5094476"/>
              <a:ext cx="2503378" cy="1938992"/>
            </a:xfrm>
            <a:prstGeom prst="rect">
              <a:avLst/>
            </a:prstGeom>
            <a:gradFill rotWithShape="1">
              <a:gsLst>
                <a:gs pos="0">
                  <a:srgbClr val="005BD3">
                    <a:tint val="50000"/>
                    <a:satMod val="300000"/>
                  </a:srgbClr>
                </a:gs>
                <a:gs pos="35000">
                  <a:srgbClr val="005BD3">
                    <a:tint val="37000"/>
                    <a:satMod val="300000"/>
                  </a:srgbClr>
                </a:gs>
                <a:gs pos="100000">
                  <a:srgbClr val="005BD3">
                    <a:tint val="15000"/>
                    <a:satMod val="350000"/>
                  </a:srgbClr>
                </a:gs>
              </a:gsLst>
              <a:lin ang="16200000" scaled="1"/>
            </a:gradFill>
            <a:ln w="9525" cap="flat" cmpd="sng" algn="ctr">
              <a:solidFill>
                <a:srgbClr val="005BD3">
                  <a:shade val="95000"/>
                  <a:satMod val="105000"/>
                </a:srgbClr>
              </a:solidFill>
              <a:prstDash val="solid"/>
            </a:ln>
            <a:effectLst>
              <a:outerShdw blurRad="40000" dist="20000" dir="5400000" rotWithShape="0">
                <a:srgbClr val="000000">
                  <a:alpha val="38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    </a:t>
              </a:r>
              <a:r>
                <a:rPr kumimoji="0" lang="es-ES" sz="2400" b="1" i="0" u="none" strike="noStrike" kern="0" cap="none" spc="0" normalizeH="0" baseline="0" noProof="0" dirty="0">
                  <a:ln>
                    <a:noFill/>
                  </a:ln>
                  <a:solidFill>
                    <a:srgbClr val="FF0000"/>
                  </a:solidFill>
                  <a:effectLst/>
                  <a:uLnTx/>
                  <a:uFillTx/>
                  <a:latin typeface="Constantia"/>
                </a:rPr>
                <a:t>Precursores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Aminoácidos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Ac. Grasos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Monosacáridos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Nucleótidos</a:t>
              </a:r>
            </a:p>
          </p:txBody>
        </p:sp>
        <p:sp>
          <p:nvSpPr>
            <p:cNvPr id="19" name="20 Elipse"/>
            <p:cNvSpPr/>
            <p:nvPr/>
          </p:nvSpPr>
          <p:spPr>
            <a:xfrm>
              <a:off x="3637159" y="5553936"/>
              <a:ext cx="2335761" cy="914400"/>
            </a:xfrm>
            <a:prstGeom prst="ellipse">
              <a:avLst/>
            </a:prstGeom>
            <a:gradFill rotWithShape="1">
              <a:gsLst>
                <a:gs pos="0">
                  <a:srgbClr val="9C007F">
                    <a:tint val="50000"/>
                    <a:satMod val="300000"/>
                  </a:srgbClr>
                </a:gs>
                <a:gs pos="35000">
                  <a:srgbClr val="9C007F">
                    <a:tint val="37000"/>
                    <a:satMod val="300000"/>
                  </a:srgbClr>
                </a:gs>
                <a:gs pos="100000">
                  <a:srgbClr val="9C007F">
                    <a:tint val="15000"/>
                    <a:satMod val="350000"/>
                  </a:srgbClr>
                </a:gs>
              </a:gsLst>
              <a:lin ang="16200000" scaled="1"/>
            </a:gradFill>
            <a:ln w="9525" cap="flat" cmpd="sng" algn="ctr">
              <a:solidFill>
                <a:srgbClr val="9C007F">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ENERGÍA QUÍMICA</a:t>
              </a:r>
            </a:p>
          </p:txBody>
        </p:sp>
        <p:sp>
          <p:nvSpPr>
            <p:cNvPr id="20" name="22 CuadroTexto"/>
            <p:cNvSpPr txBox="1"/>
            <p:nvPr/>
          </p:nvSpPr>
          <p:spPr>
            <a:xfrm>
              <a:off x="6637437" y="1590120"/>
              <a:ext cx="3518912" cy="1569660"/>
            </a:xfrm>
            <a:prstGeom prst="rect">
              <a:avLst/>
            </a:prstGeom>
            <a:gradFill rotWithShape="1">
              <a:gsLst>
                <a:gs pos="0">
                  <a:srgbClr val="E40059">
                    <a:tint val="50000"/>
                    <a:satMod val="300000"/>
                  </a:srgbClr>
                </a:gs>
                <a:gs pos="35000">
                  <a:srgbClr val="E40059">
                    <a:tint val="37000"/>
                    <a:satMod val="300000"/>
                  </a:srgbClr>
                </a:gs>
                <a:gs pos="100000">
                  <a:srgbClr val="E40059">
                    <a:tint val="15000"/>
                    <a:satMod val="350000"/>
                  </a:srgbClr>
                </a:gs>
              </a:gsLst>
              <a:lin ang="16200000" scaled="1"/>
            </a:gradFill>
            <a:ln w="9525" cap="flat" cmpd="sng" algn="ctr">
              <a:solidFill>
                <a:srgbClr val="E40059">
                  <a:shade val="95000"/>
                  <a:satMod val="105000"/>
                </a:srgbClr>
              </a:solidFill>
              <a:prstDash val="solid"/>
            </a:ln>
            <a:effectLst>
              <a:outerShdw blurRad="40000" dist="20000" dir="5400000" rotWithShape="0">
                <a:srgbClr val="000000">
                  <a:alpha val="38000"/>
                </a:srgbClr>
              </a:outerShdw>
            </a:effectLst>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rgbClr val="005BD3">
                      <a:lumMod val="75000"/>
                    </a:srgbClr>
                  </a:solidFill>
                  <a:effectLst/>
                  <a:uLnTx/>
                  <a:uFillTx/>
                  <a:latin typeface="Constantia"/>
                </a:rPr>
                <a:t>Nutrientes energéticos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Carbohidratos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Lípidos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Proteínas</a:t>
              </a:r>
            </a:p>
          </p:txBody>
        </p:sp>
        <p:sp>
          <p:nvSpPr>
            <p:cNvPr id="21" name="23 CuadroTexto"/>
            <p:cNvSpPr txBox="1"/>
            <p:nvPr/>
          </p:nvSpPr>
          <p:spPr>
            <a:xfrm>
              <a:off x="7122732" y="5829145"/>
              <a:ext cx="2731838" cy="830997"/>
            </a:xfrm>
            <a:prstGeom prst="rect">
              <a:avLst/>
            </a:prstGeom>
            <a:gradFill rotWithShape="1">
              <a:gsLst>
                <a:gs pos="0">
                  <a:srgbClr val="E40059">
                    <a:tint val="50000"/>
                    <a:satMod val="300000"/>
                  </a:srgbClr>
                </a:gs>
                <a:gs pos="35000">
                  <a:srgbClr val="E40059">
                    <a:tint val="37000"/>
                    <a:satMod val="300000"/>
                  </a:srgbClr>
                </a:gs>
                <a:gs pos="100000">
                  <a:srgbClr val="E40059">
                    <a:tint val="15000"/>
                    <a:satMod val="350000"/>
                  </a:srgbClr>
                </a:gs>
              </a:gsLst>
              <a:lin ang="16200000" scaled="1"/>
            </a:gradFill>
            <a:ln w="9525" cap="flat" cmpd="sng" algn="ctr">
              <a:solidFill>
                <a:srgbClr val="E40059">
                  <a:shade val="95000"/>
                  <a:satMod val="105000"/>
                </a:srgbClr>
              </a:solidFill>
              <a:prstDash val="solid"/>
            </a:ln>
            <a:effectLst>
              <a:outerShdw blurRad="40000" dist="20000" dir="5400000" rotWithShape="0">
                <a:srgbClr val="000000">
                  <a:alpha val="38000"/>
                </a:srgbClr>
              </a:outerShdw>
            </a:effectLst>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rgbClr val="005BD3">
                      <a:lumMod val="75000"/>
                    </a:srgbClr>
                  </a:solidFill>
                  <a:effectLst/>
                  <a:uLnTx/>
                  <a:uFillTx/>
                  <a:latin typeface="Constantia"/>
                </a:rPr>
                <a:t>Productos finales</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CO2, H2O, NH3</a:t>
              </a:r>
            </a:p>
          </p:txBody>
        </p:sp>
        <p:sp>
          <p:nvSpPr>
            <p:cNvPr id="22" name="24 Flecha arriba"/>
            <p:cNvSpPr/>
            <p:nvPr/>
          </p:nvSpPr>
          <p:spPr>
            <a:xfrm>
              <a:off x="-516506" y="3347117"/>
              <a:ext cx="3504329" cy="1562693"/>
            </a:xfrm>
            <a:prstGeom prst="upArrow">
              <a:avLst>
                <a:gd name="adj1" fmla="val 68005"/>
                <a:gd name="adj2" fmla="val 50000"/>
              </a:avLst>
            </a:prstGeom>
            <a:solidFill>
              <a:srgbClr val="005BD3">
                <a:lumMod val="60000"/>
                <a:lumOff val="40000"/>
              </a:srgbClr>
            </a:solidFill>
            <a:ln w="9525" cap="flat" cmpd="sng" algn="ctr">
              <a:solidFill>
                <a:srgbClr val="005BD3">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ANABOLISMO</a:t>
              </a:r>
            </a:p>
          </p:txBody>
        </p:sp>
        <p:sp>
          <p:nvSpPr>
            <p:cNvPr id="23" name="25 Flecha abajo"/>
            <p:cNvSpPr/>
            <p:nvPr/>
          </p:nvSpPr>
          <p:spPr>
            <a:xfrm>
              <a:off x="6863548" y="3497063"/>
              <a:ext cx="3066690" cy="2056873"/>
            </a:xfrm>
            <a:prstGeom prst="downArrow">
              <a:avLst>
                <a:gd name="adj1" fmla="val 80900"/>
                <a:gd name="adj2" fmla="val 50664"/>
              </a:avLst>
            </a:prstGeom>
            <a:solidFill>
              <a:srgbClr val="FF388C">
                <a:lumMod val="60000"/>
                <a:lumOff val="40000"/>
              </a:srgbClr>
            </a:solidFill>
            <a:ln w="25400" cap="flat" cmpd="sng" algn="ctr">
              <a:solidFill>
                <a:srgbClr val="FF388C">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CATABOLISMO</a:t>
              </a:r>
            </a:p>
          </p:txBody>
        </p:sp>
        <p:sp>
          <p:nvSpPr>
            <p:cNvPr id="24" name="26 Elipse"/>
            <p:cNvSpPr/>
            <p:nvPr/>
          </p:nvSpPr>
          <p:spPr>
            <a:xfrm>
              <a:off x="3629286" y="1550801"/>
              <a:ext cx="2283132" cy="2016224"/>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ADP + HPO4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NAD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NADP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FAD  </a:t>
              </a:r>
            </a:p>
          </p:txBody>
        </p:sp>
        <p:sp>
          <p:nvSpPr>
            <p:cNvPr id="25" name="27 Elipse"/>
            <p:cNvSpPr/>
            <p:nvPr/>
          </p:nvSpPr>
          <p:spPr>
            <a:xfrm>
              <a:off x="3790250" y="3813405"/>
              <a:ext cx="1969077" cy="1678539"/>
            </a:xfrm>
            <a:prstGeom prst="ellipse">
              <a:avLst/>
            </a:prstGeom>
            <a:gradFill rotWithShape="1">
              <a:gsLst>
                <a:gs pos="0">
                  <a:srgbClr val="9C007F">
                    <a:tint val="50000"/>
                    <a:satMod val="300000"/>
                  </a:srgbClr>
                </a:gs>
                <a:gs pos="35000">
                  <a:srgbClr val="9C007F">
                    <a:tint val="37000"/>
                    <a:satMod val="300000"/>
                  </a:srgbClr>
                </a:gs>
                <a:gs pos="100000">
                  <a:srgbClr val="9C007F">
                    <a:tint val="15000"/>
                    <a:satMod val="350000"/>
                  </a:srgbClr>
                </a:gs>
              </a:gsLst>
              <a:lin ang="16200000" scaled="1"/>
            </a:gradFill>
            <a:ln w="9525" cap="flat" cmpd="sng" algn="ctr">
              <a:solidFill>
                <a:srgbClr val="9C007F">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ATP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NADH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NADPH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black"/>
                  </a:solidFill>
                  <a:effectLst/>
                  <a:uLnTx/>
                  <a:uFillTx/>
                  <a:latin typeface="Constantia"/>
                </a:rPr>
                <a:t>FADH2</a:t>
              </a:r>
            </a:p>
          </p:txBody>
        </p:sp>
        <p:sp>
          <p:nvSpPr>
            <p:cNvPr id="26" name="28 Flecha curvada hacia la derecha"/>
            <p:cNvSpPr/>
            <p:nvPr/>
          </p:nvSpPr>
          <p:spPr>
            <a:xfrm flipH="1">
              <a:off x="5908005" y="3036837"/>
              <a:ext cx="601117" cy="1966222"/>
            </a:xfrm>
            <a:prstGeom prst="curvedRightArrow">
              <a:avLst/>
            </a:prstGeom>
            <a:solidFill>
              <a:srgbClr val="FF388C"/>
            </a:solidFill>
            <a:ln w="25400" cap="flat" cmpd="sng" algn="ctr">
              <a:solidFill>
                <a:srgbClr val="FF388C">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a:ln>
                  <a:noFill/>
                </a:ln>
                <a:solidFill>
                  <a:prstClr val="black"/>
                </a:solidFill>
                <a:effectLst/>
                <a:uLnTx/>
                <a:uFillTx/>
                <a:latin typeface="Constantia"/>
              </a:endParaRPr>
            </a:p>
          </p:txBody>
        </p:sp>
        <p:sp>
          <p:nvSpPr>
            <p:cNvPr id="27" name="29 Flecha curvada hacia la derecha"/>
            <p:cNvSpPr/>
            <p:nvPr/>
          </p:nvSpPr>
          <p:spPr>
            <a:xfrm flipV="1">
              <a:off x="3023963" y="3058843"/>
              <a:ext cx="631402" cy="1922210"/>
            </a:xfrm>
            <a:prstGeom prst="curvedRightArrow">
              <a:avLst/>
            </a:prstGeom>
            <a:solidFill>
              <a:srgbClr val="005BD3">
                <a:lumMod val="60000"/>
                <a:lumOff val="40000"/>
              </a:srgbClr>
            </a:solidFill>
            <a:ln w="25400" cap="flat" cmpd="sng" algn="ctr">
              <a:solidFill>
                <a:srgbClr val="00349E">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a:ln>
                  <a:noFill/>
                </a:ln>
                <a:solidFill>
                  <a:prstClr val="black"/>
                </a:solidFill>
                <a:effectLst/>
                <a:uLnTx/>
                <a:uFillTx/>
                <a:latin typeface="Constantia"/>
              </a:endParaRPr>
            </a:p>
          </p:txBody>
        </p:sp>
      </p:grpSp>
      <p:sp>
        <p:nvSpPr>
          <p:cNvPr id="28" name="1 Título"/>
          <p:cNvSpPr>
            <a:spLocks noGrp="1"/>
          </p:cNvSpPr>
          <p:nvPr>
            <p:ph type="title"/>
          </p:nvPr>
        </p:nvSpPr>
        <p:spPr>
          <a:xfrm>
            <a:off x="314880" y="55565"/>
            <a:ext cx="11583365" cy="1040507"/>
          </a:xfrm>
        </p:spPr>
        <p:txBody>
          <a:bodyPr>
            <a:normAutofit/>
          </a:bodyPr>
          <a:lstStyle/>
          <a:p>
            <a:r>
              <a:rPr lang="es-ES" b="1" dirty="0"/>
              <a:t>RELACIONES ENTRE CATABOLISMO Y ANABOLISMO.</a:t>
            </a:r>
          </a:p>
        </p:txBody>
      </p:sp>
    </p:spTree>
    <p:extLst>
      <p:ext uri="{BB962C8B-B14F-4D97-AF65-F5344CB8AC3E}">
        <p14:creationId xmlns:p14="http://schemas.microsoft.com/office/powerpoint/2010/main" val="673351036"/>
      </p:ext>
    </p:extLst>
  </p:cSld>
  <p:clrMapOvr>
    <a:masterClrMapping/>
  </p:clrMapOvr>
  <mc:AlternateContent xmlns:mc="http://schemas.openxmlformats.org/markup-compatibility/2006" xmlns:p14="http://schemas.microsoft.com/office/powerpoint/2010/main">
    <mc:Choice Requires="p14">
      <p:transition spd="slow" p14:dur="2000" advClick="0" advTm="71000"/>
    </mc:Choice>
    <mc:Fallback xmlns="">
      <p:transition spd="slow" advClick="0" advTm="71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2703"/>
            <a:ext cx="10515600" cy="1325563"/>
          </a:xfrm>
        </p:spPr>
        <p:txBody>
          <a:bodyPr/>
          <a:lstStyle/>
          <a:p>
            <a:r>
              <a:rPr lang="es-ES" b="1" dirty="0">
                <a:solidFill>
                  <a:srgbClr val="0070C0"/>
                </a:solidFill>
              </a:rPr>
              <a:t>En el siguientes esquema metabólico:</a:t>
            </a:r>
          </a:p>
        </p:txBody>
      </p:sp>
      <p:pic>
        <p:nvPicPr>
          <p:cNvPr id="4" name="Marcador de contenido 3"/>
          <p:cNvPicPr>
            <a:picLocks noGrp="1" noChangeAspect="1"/>
          </p:cNvPicPr>
          <p:nvPr>
            <p:ph idx="1"/>
          </p:nvPr>
        </p:nvPicPr>
        <p:blipFill>
          <a:blip r:embed="rId2"/>
          <a:stretch>
            <a:fillRect/>
          </a:stretch>
        </p:blipFill>
        <p:spPr>
          <a:xfrm>
            <a:off x="6447295" y="1425844"/>
            <a:ext cx="5275370" cy="4766617"/>
          </a:xfrm>
          <a:prstGeom prst="rect">
            <a:avLst/>
          </a:prstGeom>
        </p:spPr>
      </p:pic>
      <p:sp>
        <p:nvSpPr>
          <p:cNvPr id="51" name="CuadroTexto 50"/>
          <p:cNvSpPr txBox="1"/>
          <p:nvPr/>
        </p:nvSpPr>
        <p:spPr>
          <a:xfrm>
            <a:off x="635432" y="1690688"/>
            <a:ext cx="5966846" cy="5016758"/>
          </a:xfrm>
          <a:prstGeom prst="rect">
            <a:avLst/>
          </a:prstGeom>
          <a:noFill/>
        </p:spPr>
        <p:txBody>
          <a:bodyPr wrap="square" rtlCol="0">
            <a:spAutoFit/>
          </a:bodyPr>
          <a:lstStyle/>
          <a:p>
            <a:pPr marL="514350" indent="-514350">
              <a:buFont typeface="+mj-lt"/>
              <a:buAutoNum type="arabicPeriod" startAt="3"/>
            </a:pPr>
            <a:r>
              <a:rPr lang="es-ES" sz="3200" b="1" dirty="0"/>
              <a:t>¿Qué clase de secuencia Ud. aprecia: un ciclo o una vía metabólica? Argumente su respuesta.</a:t>
            </a:r>
          </a:p>
          <a:p>
            <a:pPr marL="514350" indent="-514350">
              <a:buFont typeface="+mj-lt"/>
              <a:buAutoNum type="arabicPeriod" startAt="3"/>
            </a:pPr>
            <a:r>
              <a:rPr lang="es-ES" sz="3200" b="1" dirty="0"/>
              <a:t>Cite algún producto de la actividad de esa secuencia metabólica. </a:t>
            </a:r>
          </a:p>
          <a:p>
            <a:pPr marL="514350" indent="-514350">
              <a:buFont typeface="+mj-lt"/>
              <a:buAutoNum type="arabicPeriod" startAt="3"/>
            </a:pPr>
            <a:r>
              <a:rPr lang="es-ES" sz="3200" b="1" dirty="0"/>
              <a:t>¿Qué compuesto es el alimentador?</a:t>
            </a:r>
          </a:p>
          <a:p>
            <a:pPr marL="514350" indent="-514350">
              <a:buFont typeface="+mj-lt"/>
              <a:buAutoNum type="arabicPeriod" startAt="3"/>
            </a:pPr>
            <a:endParaRPr lang="es-ES" sz="3200" b="1" dirty="0"/>
          </a:p>
        </p:txBody>
      </p:sp>
    </p:spTree>
    <p:extLst>
      <p:ext uri="{BB962C8B-B14F-4D97-AF65-F5344CB8AC3E}">
        <p14:creationId xmlns:p14="http://schemas.microsoft.com/office/powerpoint/2010/main" val="38489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51" name="Rectangle 27"/>
          <p:cNvSpPr>
            <a:spLocks noChangeArrowheads="1"/>
          </p:cNvSpPr>
          <p:nvPr/>
        </p:nvSpPr>
        <p:spPr bwMode="auto">
          <a:xfrm>
            <a:off x="7715250" y="1628776"/>
            <a:ext cx="2952750" cy="792163"/>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p>
        </p:txBody>
      </p:sp>
      <p:sp>
        <p:nvSpPr>
          <p:cNvPr id="513026" name="Text Box 2"/>
          <p:cNvSpPr txBox="1">
            <a:spLocks noChangeArrowheads="1"/>
          </p:cNvSpPr>
          <p:nvPr/>
        </p:nvSpPr>
        <p:spPr bwMode="auto">
          <a:xfrm>
            <a:off x="1524000" y="88563"/>
            <a:ext cx="914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sz="3600" b="1" dirty="0"/>
              <a:t>ORÍGENES Y DESTINOS</a:t>
            </a:r>
          </a:p>
          <a:p>
            <a:pPr algn="ctr"/>
            <a:r>
              <a:rPr lang="es-ES" sz="3600" b="1" dirty="0"/>
              <a:t>DEL ACETIL CoA</a:t>
            </a:r>
          </a:p>
        </p:txBody>
      </p:sp>
      <p:sp>
        <p:nvSpPr>
          <p:cNvPr id="513028" name="Rectangle 4"/>
          <p:cNvSpPr>
            <a:spLocks noChangeArrowheads="1"/>
          </p:cNvSpPr>
          <p:nvPr/>
        </p:nvSpPr>
        <p:spPr bwMode="auto">
          <a:xfrm>
            <a:off x="261937" y="3838683"/>
            <a:ext cx="2447925" cy="719138"/>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p>
        </p:txBody>
      </p:sp>
      <p:sp>
        <p:nvSpPr>
          <p:cNvPr id="513029" name="Rectangle 5"/>
          <p:cNvSpPr>
            <a:spLocks noChangeArrowheads="1"/>
          </p:cNvSpPr>
          <p:nvPr/>
        </p:nvSpPr>
        <p:spPr bwMode="auto">
          <a:xfrm>
            <a:off x="504855" y="3889712"/>
            <a:ext cx="189808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3200" b="1" dirty="0"/>
              <a:t>Colesterol</a:t>
            </a:r>
          </a:p>
        </p:txBody>
      </p:sp>
      <p:sp>
        <p:nvSpPr>
          <p:cNvPr id="513030" name="Line 6"/>
          <p:cNvSpPr>
            <a:spLocks noChangeShapeType="1"/>
          </p:cNvSpPr>
          <p:nvPr/>
        </p:nvSpPr>
        <p:spPr bwMode="auto">
          <a:xfrm flipH="1">
            <a:off x="2927350" y="3549112"/>
            <a:ext cx="1333680" cy="60061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3032" name="Rectangle 8"/>
          <p:cNvSpPr>
            <a:spLocks noChangeArrowheads="1"/>
          </p:cNvSpPr>
          <p:nvPr/>
        </p:nvSpPr>
        <p:spPr bwMode="auto">
          <a:xfrm>
            <a:off x="407988" y="5305078"/>
            <a:ext cx="4032250" cy="792162"/>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p>
        </p:txBody>
      </p:sp>
      <p:sp>
        <p:nvSpPr>
          <p:cNvPr id="513033" name="Rectangle 9"/>
          <p:cNvSpPr>
            <a:spLocks noChangeArrowheads="1"/>
          </p:cNvSpPr>
          <p:nvPr/>
        </p:nvSpPr>
        <p:spPr bwMode="auto">
          <a:xfrm>
            <a:off x="752482" y="5344160"/>
            <a:ext cx="32824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3200" b="1" dirty="0"/>
              <a:t>Cuerpos cetónicos</a:t>
            </a:r>
          </a:p>
        </p:txBody>
      </p:sp>
      <p:sp>
        <p:nvSpPr>
          <p:cNvPr id="513034" name="Line 10"/>
          <p:cNvSpPr>
            <a:spLocks noChangeShapeType="1"/>
          </p:cNvSpPr>
          <p:nvPr/>
        </p:nvSpPr>
        <p:spPr bwMode="auto">
          <a:xfrm>
            <a:off x="6416486" y="4058162"/>
            <a:ext cx="974913" cy="102942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3037" name="Rectangle 13"/>
          <p:cNvSpPr>
            <a:spLocks noChangeArrowheads="1"/>
          </p:cNvSpPr>
          <p:nvPr/>
        </p:nvSpPr>
        <p:spPr bwMode="auto">
          <a:xfrm>
            <a:off x="4943475" y="1628776"/>
            <a:ext cx="2089150" cy="792163"/>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s-ES" sz="4000" b="1" dirty="0">
                <a:solidFill>
                  <a:srgbClr val="C00000"/>
                </a:solidFill>
              </a:rPr>
              <a:t>Glúcidos</a:t>
            </a:r>
          </a:p>
        </p:txBody>
      </p:sp>
      <p:sp>
        <p:nvSpPr>
          <p:cNvPr id="513040" name="Line 16"/>
          <p:cNvSpPr>
            <a:spLocks noChangeShapeType="1"/>
          </p:cNvSpPr>
          <p:nvPr/>
        </p:nvSpPr>
        <p:spPr bwMode="auto">
          <a:xfrm>
            <a:off x="6024563" y="2420939"/>
            <a:ext cx="0" cy="503237"/>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3042" name="Rectangle 18"/>
          <p:cNvSpPr>
            <a:spLocks noChangeArrowheads="1"/>
          </p:cNvSpPr>
          <p:nvPr/>
        </p:nvSpPr>
        <p:spPr bwMode="auto">
          <a:xfrm>
            <a:off x="4440238" y="3068638"/>
            <a:ext cx="2951162" cy="863600"/>
          </a:xfrm>
          <a:prstGeom prst="rect">
            <a:avLst/>
          </a:prstGeom>
          <a:gradFill rotWithShape="1">
            <a:gsLst>
              <a:gs pos="0">
                <a:srgbClr val="FFFF00"/>
              </a:gs>
              <a:gs pos="100000">
                <a:srgbClr val="FF3300"/>
              </a:gs>
            </a:gsLst>
            <a:lin ang="18900000" scaled="1"/>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sz="3200" dirty="0"/>
          </a:p>
        </p:txBody>
      </p:sp>
      <p:sp>
        <p:nvSpPr>
          <p:cNvPr id="513043" name="Rectangle 19"/>
          <p:cNvSpPr>
            <a:spLocks noChangeArrowheads="1"/>
          </p:cNvSpPr>
          <p:nvPr/>
        </p:nvSpPr>
        <p:spPr bwMode="auto">
          <a:xfrm>
            <a:off x="4628471" y="3106430"/>
            <a:ext cx="258372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4400" b="1" dirty="0"/>
              <a:t>Acetil </a:t>
            </a:r>
            <a:r>
              <a:rPr lang="es-ES" sz="4400" b="1" dirty="0" err="1"/>
              <a:t>CoA</a:t>
            </a:r>
            <a:endParaRPr lang="es-ES" sz="4400" b="1" dirty="0"/>
          </a:p>
        </p:txBody>
      </p:sp>
      <p:sp>
        <p:nvSpPr>
          <p:cNvPr id="513045" name="Rectangle 21"/>
          <p:cNvSpPr>
            <a:spLocks noChangeArrowheads="1"/>
          </p:cNvSpPr>
          <p:nvPr/>
        </p:nvSpPr>
        <p:spPr bwMode="auto">
          <a:xfrm>
            <a:off x="8975725" y="3931781"/>
            <a:ext cx="2952750" cy="792162"/>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p>
        </p:txBody>
      </p:sp>
      <p:sp>
        <p:nvSpPr>
          <p:cNvPr id="513046" name="Rectangle 22"/>
          <p:cNvSpPr>
            <a:spLocks noChangeArrowheads="1"/>
          </p:cNvSpPr>
          <p:nvPr/>
        </p:nvSpPr>
        <p:spPr bwMode="auto">
          <a:xfrm>
            <a:off x="9164631" y="3970863"/>
            <a:ext cx="24839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3200" b="1" dirty="0"/>
              <a:t>Ácidos grasos</a:t>
            </a:r>
          </a:p>
        </p:txBody>
      </p:sp>
      <p:sp>
        <p:nvSpPr>
          <p:cNvPr id="513047" name="Line 23"/>
          <p:cNvSpPr>
            <a:spLocks noChangeShapeType="1"/>
          </p:cNvSpPr>
          <p:nvPr/>
        </p:nvSpPr>
        <p:spPr bwMode="auto">
          <a:xfrm>
            <a:off x="7751763" y="3717926"/>
            <a:ext cx="1223962" cy="5762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3048" name="Line 24"/>
          <p:cNvSpPr>
            <a:spLocks noChangeShapeType="1"/>
          </p:cNvSpPr>
          <p:nvPr/>
        </p:nvSpPr>
        <p:spPr bwMode="auto">
          <a:xfrm flipH="1">
            <a:off x="7680325" y="2565400"/>
            <a:ext cx="1295400" cy="64770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3050" name="Rectangle 26"/>
          <p:cNvSpPr>
            <a:spLocks noChangeArrowheads="1"/>
          </p:cNvSpPr>
          <p:nvPr/>
        </p:nvSpPr>
        <p:spPr bwMode="auto">
          <a:xfrm>
            <a:off x="7819185" y="1655535"/>
            <a:ext cx="23871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 sz="3200" b="1" dirty="0"/>
              <a:t>Aminoácidos</a:t>
            </a:r>
          </a:p>
        </p:txBody>
      </p:sp>
      <p:sp>
        <p:nvSpPr>
          <p:cNvPr id="513052" name="Rectangle 28"/>
          <p:cNvSpPr>
            <a:spLocks noChangeArrowheads="1"/>
          </p:cNvSpPr>
          <p:nvPr/>
        </p:nvSpPr>
        <p:spPr bwMode="auto">
          <a:xfrm>
            <a:off x="2351089" y="1412875"/>
            <a:ext cx="1800225" cy="1079500"/>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s-ES"/>
          </a:p>
        </p:txBody>
      </p:sp>
      <p:sp>
        <p:nvSpPr>
          <p:cNvPr id="513053" name="Line 29"/>
          <p:cNvSpPr>
            <a:spLocks noChangeShapeType="1"/>
          </p:cNvSpPr>
          <p:nvPr/>
        </p:nvSpPr>
        <p:spPr bwMode="auto">
          <a:xfrm>
            <a:off x="3071814" y="2565401"/>
            <a:ext cx="1152525" cy="576263"/>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3054" name="Rectangle 30"/>
          <p:cNvSpPr>
            <a:spLocks noChangeArrowheads="1"/>
          </p:cNvSpPr>
          <p:nvPr/>
        </p:nvSpPr>
        <p:spPr bwMode="auto">
          <a:xfrm>
            <a:off x="2500575" y="1424256"/>
            <a:ext cx="15843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sz="3200" b="1" dirty="0"/>
              <a:t>Ácidos</a:t>
            </a:r>
          </a:p>
          <a:p>
            <a:r>
              <a:rPr lang="es-ES" sz="3200" b="1" dirty="0"/>
              <a:t>grasos</a:t>
            </a:r>
            <a:endParaRPr lang="es-ES" sz="3200" b="1" dirty="0">
              <a:latin typeface="Times New Roman" panose="02020603050405020304" pitchFamily="18" charset="0"/>
            </a:endParaRPr>
          </a:p>
        </p:txBody>
      </p:sp>
      <p:sp>
        <p:nvSpPr>
          <p:cNvPr id="22" name="Rectangle 8"/>
          <p:cNvSpPr>
            <a:spLocks noChangeArrowheads="1"/>
          </p:cNvSpPr>
          <p:nvPr/>
        </p:nvSpPr>
        <p:spPr bwMode="auto">
          <a:xfrm>
            <a:off x="7032625" y="5442623"/>
            <a:ext cx="4032250" cy="792162"/>
          </a:xfrm>
          <a:prstGeom prst="rect">
            <a:avLst/>
          </a:prstGeom>
          <a:gradFill rotWithShape="1">
            <a:gsLst>
              <a:gs pos="0">
                <a:schemeClr val="bg1"/>
              </a:gs>
              <a:gs pos="100000">
                <a:srgbClr val="99CCFF"/>
              </a:gs>
            </a:gsLst>
            <a:path path="shape">
              <a:fillToRect l="50000" t="50000" r="50000" b="50000"/>
            </a:path>
          </a:gradFill>
          <a:ln w="38100" algn="ctr">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s-ES" dirty="0"/>
              <a:t> </a:t>
            </a:r>
            <a:r>
              <a:rPr lang="es-ES" sz="3200" b="1" dirty="0"/>
              <a:t>CICLO DE KREBS</a:t>
            </a:r>
            <a:endParaRPr lang="es-ES" b="1" dirty="0"/>
          </a:p>
        </p:txBody>
      </p:sp>
      <p:sp>
        <p:nvSpPr>
          <p:cNvPr id="23" name="Line 10"/>
          <p:cNvSpPr>
            <a:spLocks noChangeShapeType="1"/>
          </p:cNvSpPr>
          <p:nvPr/>
        </p:nvSpPr>
        <p:spPr bwMode="auto">
          <a:xfrm flipH="1">
            <a:off x="4203164" y="4076700"/>
            <a:ext cx="1001872" cy="101089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Tree>
    <p:extLst>
      <p:ext uri="{BB962C8B-B14F-4D97-AF65-F5344CB8AC3E}">
        <p14:creationId xmlns:p14="http://schemas.microsoft.com/office/powerpoint/2010/main" val="2859735201"/>
      </p:ext>
    </p:extLst>
  </p:cSld>
  <p:clrMapOvr>
    <a:masterClrMapping/>
  </p:clrMapOvr>
  <mc:AlternateContent xmlns:mc="http://schemas.openxmlformats.org/markup-compatibility/2006" xmlns:p14="http://schemas.microsoft.com/office/powerpoint/2010/main">
    <mc:Choice Requires="p14">
      <p:transition p14:dur="0" advClick="0" advTm="20000"/>
    </mc:Choice>
    <mc:Fallback xmlns="">
      <p:transition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13026"/>
                                        </p:tgtEl>
                                        <p:attrNameLst>
                                          <p:attrName>style.visibility</p:attrName>
                                        </p:attrNameLst>
                                      </p:cBhvr>
                                      <p:to>
                                        <p:strVal val="visible"/>
                                      </p:to>
                                    </p:set>
                                    <p:anim calcmode="lin" valueType="num">
                                      <p:cBhvr>
                                        <p:cTn id="7" dur="250" fill="hold"/>
                                        <p:tgtEl>
                                          <p:spTgt spid="513026"/>
                                        </p:tgtEl>
                                        <p:attrNameLst>
                                          <p:attrName>ppt_w</p:attrName>
                                        </p:attrNameLst>
                                      </p:cBhvr>
                                      <p:tavLst>
                                        <p:tav tm="0">
                                          <p:val>
                                            <p:fltVal val="0"/>
                                          </p:val>
                                        </p:tav>
                                        <p:tav tm="100000">
                                          <p:val>
                                            <p:strVal val="#ppt_w"/>
                                          </p:val>
                                        </p:tav>
                                      </p:tavLst>
                                    </p:anim>
                                    <p:anim calcmode="lin" valueType="num">
                                      <p:cBhvr>
                                        <p:cTn id="8" dur="250" fill="hold"/>
                                        <p:tgtEl>
                                          <p:spTgt spid="513026"/>
                                        </p:tgtEl>
                                        <p:attrNameLst>
                                          <p:attrName>ppt_h</p:attrName>
                                        </p:attrNameLst>
                                      </p:cBhvr>
                                      <p:tavLst>
                                        <p:tav tm="0">
                                          <p:val>
                                            <p:fltVal val="0"/>
                                          </p:val>
                                        </p:tav>
                                        <p:tav tm="100000">
                                          <p:val>
                                            <p:strVal val="#ppt_h"/>
                                          </p:val>
                                        </p:tav>
                                      </p:tavLst>
                                    </p:anim>
                                    <p:animEffect transition="in" filter="fade">
                                      <p:cBhvr>
                                        <p:cTn id="9" dur="250"/>
                                        <p:tgtEl>
                                          <p:spTgt spid="513026"/>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13052"/>
                                        </p:tgtEl>
                                        <p:attrNameLst>
                                          <p:attrName>style.visibility</p:attrName>
                                        </p:attrNameLst>
                                      </p:cBhvr>
                                      <p:to>
                                        <p:strVal val="visible"/>
                                      </p:to>
                                    </p:set>
                                    <p:animEffect transition="in" filter="circle(in)">
                                      <p:cBhvr>
                                        <p:cTn id="14" dur="750"/>
                                        <p:tgtEl>
                                          <p:spTgt spid="513052"/>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513054"/>
                                        </p:tgtEl>
                                        <p:attrNameLst>
                                          <p:attrName>style.visibility</p:attrName>
                                        </p:attrNameLst>
                                      </p:cBhvr>
                                      <p:to>
                                        <p:strVal val="visible"/>
                                      </p:to>
                                    </p:set>
                                    <p:animEffect transition="in" filter="circle(in)">
                                      <p:cBhvr>
                                        <p:cTn id="17" dur="750"/>
                                        <p:tgtEl>
                                          <p:spTgt spid="513054"/>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513050"/>
                                        </p:tgtEl>
                                        <p:attrNameLst>
                                          <p:attrName>style.visibility</p:attrName>
                                        </p:attrNameLst>
                                      </p:cBhvr>
                                      <p:to>
                                        <p:strVal val="visible"/>
                                      </p:to>
                                    </p:set>
                                    <p:animEffect transition="in" filter="circle(in)">
                                      <p:cBhvr>
                                        <p:cTn id="20" dur="750"/>
                                        <p:tgtEl>
                                          <p:spTgt spid="513050"/>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513051"/>
                                        </p:tgtEl>
                                        <p:attrNameLst>
                                          <p:attrName>style.visibility</p:attrName>
                                        </p:attrNameLst>
                                      </p:cBhvr>
                                      <p:to>
                                        <p:strVal val="visible"/>
                                      </p:to>
                                    </p:set>
                                    <p:animEffect transition="in" filter="circle(in)">
                                      <p:cBhvr>
                                        <p:cTn id="23" dur="750"/>
                                        <p:tgtEl>
                                          <p:spTgt spid="513051"/>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513037"/>
                                        </p:tgtEl>
                                        <p:attrNameLst>
                                          <p:attrName>style.visibility</p:attrName>
                                        </p:attrNameLst>
                                      </p:cBhvr>
                                      <p:to>
                                        <p:strVal val="visible"/>
                                      </p:to>
                                    </p:set>
                                    <p:animEffect transition="in" filter="circle(in)">
                                      <p:cBhvr>
                                        <p:cTn id="26" dur="750"/>
                                        <p:tgtEl>
                                          <p:spTgt spid="51303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513053"/>
                                        </p:tgtEl>
                                        <p:attrNameLst>
                                          <p:attrName>style.visibility</p:attrName>
                                        </p:attrNameLst>
                                      </p:cBhvr>
                                      <p:to>
                                        <p:strVal val="visible"/>
                                      </p:to>
                                    </p:set>
                                    <p:animEffect transition="in" filter="wipe(up)">
                                      <p:cBhvr>
                                        <p:cTn id="31" dur="500"/>
                                        <p:tgtEl>
                                          <p:spTgt spid="513053"/>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513040"/>
                                        </p:tgtEl>
                                        <p:attrNameLst>
                                          <p:attrName>style.visibility</p:attrName>
                                        </p:attrNameLst>
                                      </p:cBhvr>
                                      <p:to>
                                        <p:strVal val="visible"/>
                                      </p:to>
                                    </p:set>
                                    <p:animEffect transition="in" filter="wipe(up)">
                                      <p:cBhvr>
                                        <p:cTn id="34" dur="500"/>
                                        <p:tgtEl>
                                          <p:spTgt spid="513040"/>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513048"/>
                                        </p:tgtEl>
                                        <p:attrNameLst>
                                          <p:attrName>style.visibility</p:attrName>
                                        </p:attrNameLst>
                                      </p:cBhvr>
                                      <p:to>
                                        <p:strVal val="visible"/>
                                      </p:to>
                                    </p:set>
                                    <p:animEffect transition="in" filter="wipe(up)">
                                      <p:cBhvr>
                                        <p:cTn id="37" dur="500"/>
                                        <p:tgtEl>
                                          <p:spTgt spid="513048"/>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513043"/>
                                        </p:tgtEl>
                                        <p:attrNameLst>
                                          <p:attrName>style.visibility</p:attrName>
                                        </p:attrNameLst>
                                      </p:cBhvr>
                                      <p:to>
                                        <p:strVal val="visible"/>
                                      </p:to>
                                    </p:set>
                                    <p:animEffect transition="in" filter="wipe(up)">
                                      <p:cBhvr>
                                        <p:cTn id="40" dur="500"/>
                                        <p:tgtEl>
                                          <p:spTgt spid="513043"/>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513042"/>
                                        </p:tgtEl>
                                        <p:attrNameLst>
                                          <p:attrName>style.visibility</p:attrName>
                                        </p:attrNameLst>
                                      </p:cBhvr>
                                      <p:to>
                                        <p:strVal val="visible"/>
                                      </p:to>
                                    </p:set>
                                    <p:animEffect transition="in" filter="wipe(up)">
                                      <p:cBhvr>
                                        <p:cTn id="43" dur="500"/>
                                        <p:tgtEl>
                                          <p:spTgt spid="51304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513030"/>
                                        </p:tgtEl>
                                        <p:attrNameLst>
                                          <p:attrName>style.visibility</p:attrName>
                                        </p:attrNameLst>
                                      </p:cBhvr>
                                      <p:to>
                                        <p:strVal val="visible"/>
                                      </p:to>
                                    </p:set>
                                    <p:animEffect transition="in" filter="wipe(right)">
                                      <p:cBhvr>
                                        <p:cTn id="48" dur="500"/>
                                        <p:tgtEl>
                                          <p:spTgt spid="513030"/>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513029"/>
                                        </p:tgtEl>
                                        <p:attrNameLst>
                                          <p:attrName>style.visibility</p:attrName>
                                        </p:attrNameLst>
                                      </p:cBhvr>
                                      <p:to>
                                        <p:strVal val="visible"/>
                                      </p:to>
                                    </p:set>
                                    <p:animEffect transition="in" filter="wipe(right)">
                                      <p:cBhvr>
                                        <p:cTn id="51" dur="500"/>
                                        <p:tgtEl>
                                          <p:spTgt spid="513029"/>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513028"/>
                                        </p:tgtEl>
                                        <p:attrNameLst>
                                          <p:attrName>style.visibility</p:attrName>
                                        </p:attrNameLst>
                                      </p:cBhvr>
                                      <p:to>
                                        <p:strVal val="visible"/>
                                      </p:to>
                                    </p:set>
                                    <p:animEffect transition="in" filter="wipe(right)">
                                      <p:cBhvr>
                                        <p:cTn id="54" dur="500"/>
                                        <p:tgtEl>
                                          <p:spTgt spid="51302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up)">
                                      <p:cBhvr>
                                        <p:cTn id="59" dur="500"/>
                                        <p:tgtEl>
                                          <p:spTgt spid="2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513033"/>
                                        </p:tgtEl>
                                        <p:attrNameLst>
                                          <p:attrName>style.visibility</p:attrName>
                                        </p:attrNameLst>
                                      </p:cBhvr>
                                      <p:to>
                                        <p:strVal val="visible"/>
                                      </p:to>
                                    </p:set>
                                    <p:animEffect transition="in" filter="wipe(up)">
                                      <p:cBhvr>
                                        <p:cTn id="62" dur="500"/>
                                        <p:tgtEl>
                                          <p:spTgt spid="513033"/>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513032"/>
                                        </p:tgtEl>
                                        <p:attrNameLst>
                                          <p:attrName>style.visibility</p:attrName>
                                        </p:attrNameLst>
                                      </p:cBhvr>
                                      <p:to>
                                        <p:strVal val="visible"/>
                                      </p:to>
                                    </p:set>
                                    <p:animEffect transition="in" filter="wipe(up)">
                                      <p:cBhvr>
                                        <p:cTn id="65" dur="500"/>
                                        <p:tgtEl>
                                          <p:spTgt spid="51303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513047"/>
                                        </p:tgtEl>
                                        <p:attrNameLst>
                                          <p:attrName>style.visibility</p:attrName>
                                        </p:attrNameLst>
                                      </p:cBhvr>
                                      <p:to>
                                        <p:strVal val="visible"/>
                                      </p:to>
                                    </p:set>
                                    <p:animEffect transition="in" filter="wipe(left)">
                                      <p:cBhvr>
                                        <p:cTn id="70" dur="500"/>
                                        <p:tgtEl>
                                          <p:spTgt spid="51304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13046"/>
                                        </p:tgtEl>
                                        <p:attrNameLst>
                                          <p:attrName>style.visibility</p:attrName>
                                        </p:attrNameLst>
                                      </p:cBhvr>
                                      <p:to>
                                        <p:strVal val="visible"/>
                                      </p:to>
                                    </p:set>
                                    <p:animEffect transition="in" filter="wipe(left)">
                                      <p:cBhvr>
                                        <p:cTn id="73" dur="500"/>
                                        <p:tgtEl>
                                          <p:spTgt spid="513046"/>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513045"/>
                                        </p:tgtEl>
                                        <p:attrNameLst>
                                          <p:attrName>style.visibility</p:attrName>
                                        </p:attrNameLst>
                                      </p:cBhvr>
                                      <p:to>
                                        <p:strVal val="visible"/>
                                      </p:to>
                                    </p:set>
                                    <p:animEffect transition="in" filter="wipe(left)">
                                      <p:cBhvr>
                                        <p:cTn id="76" dur="500"/>
                                        <p:tgtEl>
                                          <p:spTgt spid="51304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513034"/>
                                        </p:tgtEl>
                                        <p:attrNameLst>
                                          <p:attrName>style.visibility</p:attrName>
                                        </p:attrNameLst>
                                      </p:cBhvr>
                                      <p:to>
                                        <p:strVal val="visible"/>
                                      </p:to>
                                    </p:set>
                                    <p:animEffect transition="in" filter="wipe(up)">
                                      <p:cBhvr>
                                        <p:cTn id="81" dur="500"/>
                                        <p:tgtEl>
                                          <p:spTgt spid="513034"/>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up)">
                                      <p:cBhvr>
                                        <p:cTn id="8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51" grpId="0" animBg="1"/>
      <p:bldP spid="513026" grpId="0"/>
      <p:bldP spid="513028" grpId="0" animBg="1"/>
      <p:bldP spid="513029" grpId="0"/>
      <p:bldP spid="513030" grpId="0" animBg="1"/>
      <p:bldP spid="513032" grpId="0" animBg="1"/>
      <p:bldP spid="513033" grpId="0"/>
      <p:bldP spid="513034" grpId="0" animBg="1"/>
      <p:bldP spid="513037" grpId="0" animBg="1"/>
      <p:bldP spid="513040" grpId="0" animBg="1"/>
      <p:bldP spid="513042" grpId="0" animBg="1"/>
      <p:bldP spid="513043" grpId="0"/>
      <p:bldP spid="513045" grpId="0" animBg="1"/>
      <p:bldP spid="513046" grpId="0"/>
      <p:bldP spid="513047" grpId="0" animBg="1"/>
      <p:bldP spid="513048" grpId="0" animBg="1"/>
      <p:bldP spid="513050" grpId="0"/>
      <p:bldP spid="513052" grpId="0" animBg="1"/>
      <p:bldP spid="513053" grpId="0" animBg="1"/>
      <p:bldP spid="513054" grpId="0"/>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rgbClr val="0070C0"/>
                </a:solidFill>
              </a:rPr>
              <a:t>CUESTIONARIO</a:t>
            </a:r>
            <a:endParaRPr lang="es-ES" dirty="0"/>
          </a:p>
        </p:txBody>
      </p:sp>
      <p:sp>
        <p:nvSpPr>
          <p:cNvPr id="3" name="Marcador de contenido 2"/>
          <p:cNvSpPr>
            <a:spLocks noGrp="1"/>
          </p:cNvSpPr>
          <p:nvPr>
            <p:ph idx="1"/>
          </p:nvPr>
        </p:nvSpPr>
        <p:spPr/>
        <p:txBody>
          <a:bodyPr>
            <a:normAutofit lnSpcReduction="10000"/>
          </a:bodyPr>
          <a:lstStyle/>
          <a:p>
            <a:pPr marL="0" indent="0">
              <a:buNone/>
            </a:pPr>
            <a:r>
              <a:rPr lang="es-ES" sz="4000" b="1" dirty="0"/>
              <a:t>7. ¿Qué es la respiración celular?</a:t>
            </a:r>
          </a:p>
          <a:p>
            <a:pPr marL="0" indent="0">
              <a:buNone/>
            </a:pPr>
            <a:r>
              <a:rPr lang="es-ES" sz="4000" b="1" dirty="0"/>
              <a:t>a) ¿Cuáles son los procesos o etapas que la integran?</a:t>
            </a:r>
          </a:p>
          <a:p>
            <a:endParaRPr lang="es-ES" dirty="0"/>
          </a:p>
          <a:p>
            <a:pPr marL="995363" lvl="1" algn="just">
              <a:lnSpc>
                <a:spcPct val="130000"/>
              </a:lnSpc>
              <a:buFont typeface="Wingdings" panose="05000000000000000000" pitchFamily="2" charset="2"/>
              <a:buChar char="Ø"/>
            </a:pPr>
            <a:r>
              <a:rPr lang="es-ES" sz="4000" b="1" dirty="0">
                <a:solidFill>
                  <a:srgbClr val="FF0000"/>
                </a:solidFill>
              </a:rPr>
              <a:t>El ciclo de Krebs. </a:t>
            </a:r>
          </a:p>
          <a:p>
            <a:pPr marL="995363" lvl="1" algn="just">
              <a:lnSpc>
                <a:spcPct val="130000"/>
              </a:lnSpc>
              <a:buFont typeface="Wingdings" panose="05000000000000000000" pitchFamily="2" charset="2"/>
              <a:buChar char="Ø"/>
            </a:pPr>
            <a:r>
              <a:rPr lang="es-ES" sz="3200" b="1" dirty="0">
                <a:solidFill>
                  <a:srgbClr val="0070C0"/>
                </a:solidFill>
              </a:rPr>
              <a:t>La cadena transportadora de electrones.</a:t>
            </a:r>
          </a:p>
          <a:p>
            <a:pPr marL="995363" lvl="1" algn="just">
              <a:lnSpc>
                <a:spcPct val="130000"/>
              </a:lnSpc>
              <a:buFont typeface="Wingdings" panose="05000000000000000000" pitchFamily="2" charset="2"/>
              <a:buChar char="Ø"/>
            </a:pPr>
            <a:r>
              <a:rPr lang="es-ES" sz="3200" b="1" dirty="0">
                <a:solidFill>
                  <a:srgbClr val="0070C0"/>
                </a:solidFill>
              </a:rPr>
              <a:t>La fosforilación oxidativa.</a:t>
            </a:r>
          </a:p>
          <a:p>
            <a:endParaRPr lang="es-ES" dirty="0"/>
          </a:p>
        </p:txBody>
      </p:sp>
    </p:spTree>
    <p:extLst>
      <p:ext uri="{BB962C8B-B14F-4D97-AF65-F5344CB8AC3E}">
        <p14:creationId xmlns:p14="http://schemas.microsoft.com/office/powerpoint/2010/main" val="66627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p:nvPr>
        </p:nvSpPr>
        <p:spPr>
          <a:xfrm>
            <a:off x="452011" y="1027239"/>
            <a:ext cx="4324026" cy="5284922"/>
          </a:xfrm>
          <a:solidFill>
            <a:srgbClr val="FFFFFF"/>
          </a:solidFill>
          <a:ln>
            <a:solidFill>
              <a:srgbClr val="000000"/>
            </a:solidFill>
            <a:miter lim="800000"/>
            <a:headEnd/>
            <a:tailEnd/>
          </a:ln>
        </p:spPr>
        <p:txBody>
          <a:bodyPr>
            <a:normAutofit/>
          </a:bodyPr>
          <a:lstStyle/>
          <a:p>
            <a:pPr marL="0" indent="0">
              <a:lnSpc>
                <a:spcPct val="80000"/>
              </a:lnSpc>
              <a:buNone/>
            </a:pPr>
            <a:r>
              <a:rPr lang="es-ES" b="1" dirty="0">
                <a:solidFill>
                  <a:srgbClr val="C00000"/>
                </a:solidFill>
              </a:rPr>
              <a:t>LAS MITOCONDRIAS</a:t>
            </a:r>
          </a:p>
          <a:p>
            <a:pPr marL="0" indent="0">
              <a:lnSpc>
                <a:spcPct val="80000"/>
              </a:lnSpc>
              <a:buNone/>
            </a:pPr>
            <a:endParaRPr lang="es-ES" b="1" dirty="0">
              <a:solidFill>
                <a:srgbClr val="C00000"/>
              </a:solidFill>
            </a:endParaRPr>
          </a:p>
          <a:p>
            <a:pPr>
              <a:lnSpc>
                <a:spcPct val="80000"/>
              </a:lnSpc>
            </a:pPr>
            <a:r>
              <a:rPr lang="es-ES" b="1" dirty="0"/>
              <a:t>Visibles al microscopio de luz.</a:t>
            </a:r>
          </a:p>
          <a:p>
            <a:pPr>
              <a:lnSpc>
                <a:spcPct val="80000"/>
              </a:lnSpc>
            </a:pPr>
            <a:r>
              <a:rPr lang="es-ES" b="1" dirty="0"/>
              <a:t>Tamaño aproximado al de las bacterias.</a:t>
            </a:r>
          </a:p>
          <a:p>
            <a:pPr>
              <a:lnSpc>
                <a:spcPct val="80000"/>
              </a:lnSpc>
            </a:pPr>
            <a:r>
              <a:rPr lang="es-ES" b="1" dirty="0"/>
              <a:t>Origen materno en los mamíferos.</a:t>
            </a:r>
          </a:p>
          <a:p>
            <a:pPr>
              <a:lnSpc>
                <a:spcPct val="80000"/>
              </a:lnSpc>
            </a:pPr>
            <a:r>
              <a:rPr lang="es-ES" b="1" dirty="0"/>
              <a:t>Sintetizan el ATP que las funciones celulares requieren, consumiendo la mayor parte del oxígeno que respiramos.  </a:t>
            </a:r>
          </a:p>
          <a:p>
            <a:endParaRPr lang="en-US" altLang="en-US" dirty="0"/>
          </a:p>
        </p:txBody>
      </p:sp>
      <p:pic>
        <p:nvPicPr>
          <p:cNvPr id="6" name="Picture 3" descr="Estructura de una mitocondr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350" y="1310573"/>
            <a:ext cx="5465073" cy="4718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870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1678</Words>
  <Application>Microsoft Office PowerPoint</Application>
  <PresentationFormat>Panorámica</PresentationFormat>
  <Paragraphs>229</Paragraphs>
  <Slides>21</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Arial Black</vt:lpstr>
      <vt:lpstr>Calibri</vt:lpstr>
      <vt:lpstr>Calibri Light</vt:lpstr>
      <vt:lpstr>Constantia</vt:lpstr>
      <vt:lpstr>Times New Roman</vt:lpstr>
      <vt:lpstr>Wingdings</vt:lpstr>
      <vt:lpstr>Tema de Office</vt:lpstr>
      <vt:lpstr>Sistema Digestivo, Metabolismo y Nutrición Tema II: Respiración celular CLASE TALLER 1  El ciclo de Krebs </vt:lpstr>
      <vt:lpstr>SUMARIO:</vt:lpstr>
      <vt:lpstr>OBJETIVOS:</vt:lpstr>
      <vt:lpstr>CUESTIONARIO</vt:lpstr>
      <vt:lpstr>RELACIONES ENTRE CATABOLISMO Y ANABOLISMO.</vt:lpstr>
      <vt:lpstr>En el siguientes esquema metabólico:</vt:lpstr>
      <vt:lpstr>Presentación de PowerPoint</vt:lpstr>
      <vt:lpstr>CUESTIONARIO</vt:lpstr>
      <vt:lpstr>Presentación de PowerPoint</vt:lpstr>
      <vt:lpstr>Historia del Ciclo de Krebs</vt:lpstr>
      <vt:lpstr>Características generales del Ciclo de Krebs</vt:lpstr>
      <vt:lpstr>Presentación de PowerPoint</vt:lpstr>
      <vt:lpstr>Presentación de PowerPoint</vt:lpstr>
      <vt:lpstr>11. Sobre el Ciclo de Krebs responda las siguientes  interrogantes: </vt:lpstr>
      <vt:lpstr>Sobre el Ciclo de Krebs responda las siguientes  interrogantes:</vt:lpstr>
      <vt:lpstr>Presentación de PowerPoint</vt:lpstr>
      <vt:lpstr>Presentación de PowerPoint</vt:lpstr>
      <vt:lpstr>Sobre el Ciclo de Krebs responda las siguientes  interrogantes:</vt:lpstr>
      <vt:lpstr>Presentación de PowerPoint</vt:lpstr>
      <vt:lpstr>Responda con V o F (verdadero o falso) cada una de las siguientes afirmaciones: </vt:lpstr>
      <vt:lpstr>CONCLUSIONES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Gleymis</dc:creator>
  <cp:lastModifiedBy>Gigabyte</cp:lastModifiedBy>
  <cp:revision>22</cp:revision>
  <dcterms:created xsi:type="dcterms:W3CDTF">2008-01-01T09:12:45Z</dcterms:created>
  <dcterms:modified xsi:type="dcterms:W3CDTF">2023-11-18T12:49:19Z</dcterms:modified>
</cp:coreProperties>
</file>