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5" r:id="rId12"/>
    <p:sldId id="266" r:id="rId13"/>
    <p:sldId id="272" r:id="rId14"/>
    <p:sldId id="273" r:id="rId15"/>
    <p:sldId id="274" r:id="rId16"/>
    <p:sldId id="276" r:id="rId17"/>
    <p:sldId id="275" r:id="rId18"/>
    <p:sldId id="278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30A30-D38C-46FC-9E5C-BED29DCFB5C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8BFB5B-2822-482E-9613-9327590FB90A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5400" b="1" dirty="0" smtClean="0">
              <a:solidFill>
                <a:schemeClr val="tx1"/>
              </a:solidFill>
            </a:rPr>
            <a:t>ingestión</a:t>
          </a:r>
          <a:endParaRPr lang="es-ES" sz="5400" b="1" dirty="0">
            <a:solidFill>
              <a:schemeClr val="tx1"/>
            </a:solidFill>
          </a:endParaRPr>
        </a:p>
      </dgm:t>
    </dgm:pt>
    <dgm:pt modelId="{1F3106EA-427D-43B9-BB1D-99AD05A25D0D}" type="parTrans" cxnId="{3CF66A82-5D0F-4849-BE5E-D57CA44FCD64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C0D00D21-3EDD-437D-B114-547FF8DE0012}" type="sibTrans" cxnId="{3CF66A82-5D0F-4849-BE5E-D57CA44FCD64}">
      <dgm:prSet custT="1"/>
      <dgm:spPr>
        <a:solidFill>
          <a:schemeClr val="tx1"/>
        </a:solidFill>
      </dgm:spPr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43E67DD0-CAAF-4112-9B14-FBDF55E0E560}">
      <dgm:prSet phldrT="[Texto]" custT="1"/>
      <dgm:spPr>
        <a:solidFill>
          <a:srgbClr val="00B050"/>
        </a:solidFill>
      </dgm:spPr>
      <dgm:t>
        <a:bodyPr/>
        <a:lstStyle/>
        <a:p>
          <a:pPr algn="l"/>
          <a:r>
            <a:rPr lang="es-ES" sz="5400" b="1" dirty="0" smtClean="0">
              <a:solidFill>
                <a:schemeClr val="tx1"/>
              </a:solidFill>
            </a:rPr>
            <a:t>transporte</a:t>
          </a:r>
          <a:endParaRPr lang="es-ES" sz="5400" b="1" dirty="0">
            <a:solidFill>
              <a:schemeClr val="tx1"/>
            </a:solidFill>
          </a:endParaRPr>
        </a:p>
      </dgm:t>
    </dgm:pt>
    <dgm:pt modelId="{690539B0-D85F-4FBC-A33A-539A2EDD0D38}" type="parTrans" cxnId="{FF099471-860D-4B18-A41B-E1FEF2A03972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5D9AA183-E376-4458-9A74-649F78F23C70}" type="sibTrans" cxnId="{FF099471-860D-4B18-A41B-E1FEF2A03972}">
      <dgm:prSet custT="1"/>
      <dgm:spPr>
        <a:solidFill>
          <a:schemeClr val="tx1"/>
        </a:solidFill>
      </dgm:spPr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5E4FF5A9-E4B3-44E7-8519-A548AEB5A81F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5400" b="1" dirty="0" smtClean="0">
              <a:solidFill>
                <a:schemeClr val="tx1"/>
              </a:solidFill>
            </a:rPr>
            <a:t>secreción</a:t>
          </a:r>
          <a:endParaRPr lang="es-ES" sz="5400" b="1" dirty="0">
            <a:solidFill>
              <a:schemeClr val="tx1"/>
            </a:solidFill>
          </a:endParaRPr>
        </a:p>
      </dgm:t>
    </dgm:pt>
    <dgm:pt modelId="{CCE6837D-4408-489E-9E72-A76EB5ACBAE5}" type="parTrans" cxnId="{D332581F-E60C-43DE-8241-61822D5A933A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100A9D19-F1AB-40C7-BE65-8D886006D894}" type="sibTrans" cxnId="{D332581F-E60C-43DE-8241-61822D5A933A}">
      <dgm:prSet custT="1"/>
      <dgm:spPr>
        <a:solidFill>
          <a:schemeClr val="tx1"/>
        </a:solidFill>
      </dgm:spPr>
      <dgm:t>
        <a:bodyPr/>
        <a:lstStyle/>
        <a:p>
          <a:endParaRPr lang="es-ES" sz="4400">
            <a:solidFill>
              <a:schemeClr val="tx1"/>
            </a:solidFill>
          </a:endParaRPr>
        </a:p>
      </dgm:t>
    </dgm:pt>
    <dgm:pt modelId="{59E89229-794F-4CCB-9A39-FFC6A3C1DDE8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5400" b="1" dirty="0" smtClean="0">
              <a:solidFill>
                <a:schemeClr val="tx1"/>
              </a:solidFill>
            </a:rPr>
            <a:t>digestión</a:t>
          </a:r>
          <a:endParaRPr lang="es-ES" sz="5400" b="1" dirty="0">
            <a:solidFill>
              <a:schemeClr val="tx1"/>
            </a:solidFill>
          </a:endParaRPr>
        </a:p>
      </dgm:t>
    </dgm:pt>
    <dgm:pt modelId="{13DDB8DD-3055-4591-8605-298751792C17}" type="parTrans" cxnId="{868BD454-334F-4A0D-A0DC-59D5D45FA7E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A37F08F1-46EB-46AD-BC83-874F0B46DDD8}" type="sibTrans" cxnId="{868BD454-334F-4A0D-A0DC-59D5D45FA7E6}">
      <dgm:prSet custT="1"/>
      <dgm:spPr>
        <a:solidFill>
          <a:schemeClr val="tx1"/>
        </a:solidFill>
      </dgm:spPr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4009952B-4857-43F8-BB9A-167502349F15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5400" b="1" dirty="0" smtClean="0">
              <a:solidFill>
                <a:schemeClr val="tx1"/>
              </a:solidFill>
            </a:rPr>
            <a:t>absorción</a:t>
          </a:r>
          <a:endParaRPr lang="es-ES" sz="5400" b="1" dirty="0">
            <a:solidFill>
              <a:schemeClr val="tx1"/>
            </a:solidFill>
          </a:endParaRPr>
        </a:p>
      </dgm:t>
    </dgm:pt>
    <dgm:pt modelId="{C7332114-AC98-4D5C-98EB-E818D5822634}" type="parTrans" cxnId="{6E40D09C-000F-4FE8-AE07-4912AA7B214C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72609F3D-C759-49ED-BD1D-1FEB753ADA28}" type="sibTrans" cxnId="{6E40D09C-000F-4FE8-AE07-4912AA7B214C}">
      <dgm:prSet custT="1"/>
      <dgm:spPr>
        <a:solidFill>
          <a:schemeClr val="tx1"/>
        </a:solidFill>
      </dgm:spPr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25824098-1D8C-4363-816F-13ABAD020678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5400" b="1" dirty="0" smtClean="0">
              <a:solidFill>
                <a:schemeClr val="tx1"/>
              </a:solidFill>
            </a:rPr>
            <a:t>defecación</a:t>
          </a:r>
          <a:endParaRPr lang="es-ES" sz="5400" b="1" dirty="0">
            <a:solidFill>
              <a:schemeClr val="tx1"/>
            </a:solidFill>
          </a:endParaRPr>
        </a:p>
      </dgm:t>
    </dgm:pt>
    <dgm:pt modelId="{B39FBCE2-2556-4542-97C2-7D87E830D710}" type="parTrans" cxnId="{96C81820-8AD5-4ED4-8C7C-29510130CD1C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53F4D3A6-A014-4C47-9B08-A1F88F882988}" type="sibTrans" cxnId="{96C81820-8AD5-4ED4-8C7C-29510130CD1C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D9584D0A-E775-46A3-9C41-59ECFFBB161C}" type="pres">
      <dgm:prSet presAssocID="{5EF30A30-D38C-46FC-9E5C-BED29DCFB5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660CDD-A86B-4715-988F-3000E6A18220}" type="pres">
      <dgm:prSet presAssocID="{228BFB5B-2822-482E-9613-9327590FB90A}" presName="node" presStyleLbl="node1" presStyleIdx="0" presStyleCnt="6" custScaleX="1534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7FA56-0390-4559-BAC5-1D47B9F5348A}" type="pres">
      <dgm:prSet presAssocID="{C0D00D21-3EDD-437D-B114-547FF8DE0012}" presName="sibTrans" presStyleLbl="sibTrans2D1" presStyleIdx="0" presStyleCnt="5" custLinFactNeighborX="-4533" custLinFactNeighborY="-3515"/>
      <dgm:spPr/>
      <dgm:t>
        <a:bodyPr/>
        <a:lstStyle/>
        <a:p>
          <a:endParaRPr lang="es-ES"/>
        </a:p>
      </dgm:t>
    </dgm:pt>
    <dgm:pt modelId="{7BD35882-369D-4D71-B6A1-024A4EC05435}" type="pres">
      <dgm:prSet presAssocID="{C0D00D21-3EDD-437D-B114-547FF8DE001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49412C28-D87A-487D-9106-10A07C27DE25}" type="pres">
      <dgm:prSet presAssocID="{43E67DD0-CAAF-4112-9B14-FBDF55E0E560}" presName="node" presStyleLbl="node1" presStyleIdx="1" presStyleCnt="6" custScaleX="170726" custLinFactNeighborX="1277" custLinFactNeighborY="-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B737AC-C7CF-42AA-B06A-72BA350135B8}" type="pres">
      <dgm:prSet presAssocID="{5D9AA183-E376-4458-9A74-649F78F23C70}" presName="sibTrans" presStyleLbl="sibTrans2D1" presStyleIdx="1" presStyleCnt="5" custScaleX="145469"/>
      <dgm:spPr/>
      <dgm:t>
        <a:bodyPr/>
        <a:lstStyle/>
        <a:p>
          <a:endParaRPr lang="es-ES"/>
        </a:p>
      </dgm:t>
    </dgm:pt>
    <dgm:pt modelId="{C1CD3CE8-7D42-4B30-9F9D-F1FF0AE401B6}" type="pres">
      <dgm:prSet presAssocID="{5D9AA183-E376-4458-9A74-649F78F23C70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03CAD3AB-CB52-4778-9D1C-3216B7A6DE95}" type="pres">
      <dgm:prSet presAssocID="{5E4FF5A9-E4B3-44E7-8519-A548AEB5A81F}" presName="node" presStyleLbl="node1" presStyleIdx="2" presStyleCnt="6" custScaleX="1587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E410F-D0E7-4477-B558-30F77EDC73B8}" type="pres">
      <dgm:prSet presAssocID="{100A9D19-F1AB-40C7-BE65-8D886006D894}" presName="sibTrans" presStyleLbl="sibTrans2D1" presStyleIdx="2" presStyleCnt="5" custScaleX="119236" custScaleY="99570"/>
      <dgm:spPr/>
      <dgm:t>
        <a:bodyPr/>
        <a:lstStyle/>
        <a:p>
          <a:endParaRPr lang="es-ES"/>
        </a:p>
      </dgm:t>
    </dgm:pt>
    <dgm:pt modelId="{2B197386-4850-4F6D-81DB-00FE44893C03}" type="pres">
      <dgm:prSet presAssocID="{100A9D19-F1AB-40C7-BE65-8D886006D894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6BC86B20-D276-432F-8FCA-D551740F7561}" type="pres">
      <dgm:prSet presAssocID="{59E89229-794F-4CCB-9A39-FFC6A3C1DDE8}" presName="node" presStyleLbl="node1" presStyleIdx="3" presStyleCnt="6" custScaleX="1472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0BE03F-9128-4F96-9E6F-F6C9CAC6A290}" type="pres">
      <dgm:prSet presAssocID="{A37F08F1-46EB-46AD-BC83-874F0B46DDD8}" presName="sibTrans" presStyleLbl="sibTrans2D1" presStyleIdx="3" presStyleCnt="5" custLinFactNeighborX="-2210" custLinFactNeighborY="-7841"/>
      <dgm:spPr/>
      <dgm:t>
        <a:bodyPr/>
        <a:lstStyle/>
        <a:p>
          <a:endParaRPr lang="es-ES"/>
        </a:p>
      </dgm:t>
    </dgm:pt>
    <dgm:pt modelId="{04041FF5-590B-4F2B-BCF7-07702F76C652}" type="pres">
      <dgm:prSet presAssocID="{A37F08F1-46EB-46AD-BC83-874F0B46DDD8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8445A3C-D51E-4960-83CC-CC27C2D511CD}" type="pres">
      <dgm:prSet presAssocID="{4009952B-4857-43F8-BB9A-167502349F15}" presName="node" presStyleLbl="node1" presStyleIdx="4" presStyleCnt="6" custScaleX="159984" custLinFactNeighborX="-14971" custLinFactNeighborY="1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523C51-404F-435F-9135-D380A357566C}" type="pres">
      <dgm:prSet presAssocID="{72609F3D-C759-49ED-BD1D-1FEB753ADA28}" presName="sibTrans" presStyleLbl="sibTrans2D1" presStyleIdx="4" presStyleCnt="5" custLinFactNeighborX="23040" custLinFactNeighborY="18592"/>
      <dgm:spPr/>
      <dgm:t>
        <a:bodyPr/>
        <a:lstStyle/>
        <a:p>
          <a:endParaRPr lang="es-ES"/>
        </a:p>
      </dgm:t>
    </dgm:pt>
    <dgm:pt modelId="{CC93BC73-76BA-49AB-B36A-A50AE1DB0D86}" type="pres">
      <dgm:prSet presAssocID="{72609F3D-C759-49ED-BD1D-1FEB753ADA28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EC6E01D6-55F1-49A0-AC8E-4EA482D2E901}" type="pres">
      <dgm:prSet presAssocID="{25824098-1D8C-4363-816F-13ABAD020678}" presName="node" presStyleLbl="node1" presStyleIdx="5" presStyleCnt="6" custScaleX="167490" custLinFactNeighborX="-87084" custLinFactNeighborY="13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2114ED-7D5F-4B3B-9D19-5FD22F8B42AD}" type="presOf" srcId="{C0D00D21-3EDD-437D-B114-547FF8DE0012}" destId="{5957FA56-0390-4559-BAC5-1D47B9F5348A}" srcOrd="0" destOrd="0" presId="urn:microsoft.com/office/officeart/2005/8/layout/process5"/>
    <dgm:cxn modelId="{8448C330-0424-47E3-A4BF-C5409967D2F4}" type="presOf" srcId="{59E89229-794F-4CCB-9A39-FFC6A3C1DDE8}" destId="{6BC86B20-D276-432F-8FCA-D551740F7561}" srcOrd="0" destOrd="0" presId="urn:microsoft.com/office/officeart/2005/8/layout/process5"/>
    <dgm:cxn modelId="{674E369B-7605-47AB-B9C7-3D0FBCF1D50E}" type="presOf" srcId="{72609F3D-C759-49ED-BD1D-1FEB753ADA28}" destId="{14523C51-404F-435F-9135-D380A357566C}" srcOrd="0" destOrd="0" presId="urn:microsoft.com/office/officeart/2005/8/layout/process5"/>
    <dgm:cxn modelId="{B951AEEC-4822-415F-BF12-2C7368001060}" type="presOf" srcId="{5E4FF5A9-E4B3-44E7-8519-A548AEB5A81F}" destId="{03CAD3AB-CB52-4778-9D1C-3216B7A6DE95}" srcOrd="0" destOrd="0" presId="urn:microsoft.com/office/officeart/2005/8/layout/process5"/>
    <dgm:cxn modelId="{F9FA1194-A2FA-4A2A-B16E-854749209C00}" type="presOf" srcId="{4009952B-4857-43F8-BB9A-167502349F15}" destId="{48445A3C-D51E-4960-83CC-CC27C2D511CD}" srcOrd="0" destOrd="0" presId="urn:microsoft.com/office/officeart/2005/8/layout/process5"/>
    <dgm:cxn modelId="{43280E9C-FA07-4872-A440-A00F46491769}" type="presOf" srcId="{100A9D19-F1AB-40C7-BE65-8D886006D894}" destId="{2B197386-4850-4F6D-81DB-00FE44893C03}" srcOrd="1" destOrd="0" presId="urn:microsoft.com/office/officeart/2005/8/layout/process5"/>
    <dgm:cxn modelId="{744DEC61-A8A6-43BA-A634-2F983A7A1226}" type="presOf" srcId="{43E67DD0-CAAF-4112-9B14-FBDF55E0E560}" destId="{49412C28-D87A-487D-9106-10A07C27DE25}" srcOrd="0" destOrd="0" presId="urn:microsoft.com/office/officeart/2005/8/layout/process5"/>
    <dgm:cxn modelId="{6AF258F6-B99E-46BA-8001-5E53B3E00A77}" type="presOf" srcId="{C0D00D21-3EDD-437D-B114-547FF8DE0012}" destId="{7BD35882-369D-4D71-B6A1-024A4EC05435}" srcOrd="1" destOrd="0" presId="urn:microsoft.com/office/officeart/2005/8/layout/process5"/>
    <dgm:cxn modelId="{868BD454-334F-4A0D-A0DC-59D5D45FA7E6}" srcId="{5EF30A30-D38C-46FC-9E5C-BED29DCFB5C2}" destId="{59E89229-794F-4CCB-9A39-FFC6A3C1DDE8}" srcOrd="3" destOrd="0" parTransId="{13DDB8DD-3055-4591-8605-298751792C17}" sibTransId="{A37F08F1-46EB-46AD-BC83-874F0B46DDD8}"/>
    <dgm:cxn modelId="{67E7BFFF-97CF-4B47-8465-892E3AF28C3E}" type="presOf" srcId="{5D9AA183-E376-4458-9A74-649F78F23C70}" destId="{C1CD3CE8-7D42-4B30-9F9D-F1FF0AE401B6}" srcOrd="1" destOrd="0" presId="urn:microsoft.com/office/officeart/2005/8/layout/process5"/>
    <dgm:cxn modelId="{96C81820-8AD5-4ED4-8C7C-29510130CD1C}" srcId="{5EF30A30-D38C-46FC-9E5C-BED29DCFB5C2}" destId="{25824098-1D8C-4363-816F-13ABAD020678}" srcOrd="5" destOrd="0" parTransId="{B39FBCE2-2556-4542-97C2-7D87E830D710}" sibTransId="{53F4D3A6-A014-4C47-9B08-A1F88F882988}"/>
    <dgm:cxn modelId="{36F08612-918C-4D6F-BF10-E7EA9FAE85EE}" type="presOf" srcId="{25824098-1D8C-4363-816F-13ABAD020678}" destId="{EC6E01D6-55F1-49A0-AC8E-4EA482D2E901}" srcOrd="0" destOrd="0" presId="urn:microsoft.com/office/officeart/2005/8/layout/process5"/>
    <dgm:cxn modelId="{A2A2F155-9E34-40C9-91DA-2B4BF9737A99}" type="presOf" srcId="{100A9D19-F1AB-40C7-BE65-8D886006D894}" destId="{46BE410F-D0E7-4477-B558-30F77EDC73B8}" srcOrd="0" destOrd="0" presId="urn:microsoft.com/office/officeart/2005/8/layout/process5"/>
    <dgm:cxn modelId="{3CF66A82-5D0F-4849-BE5E-D57CA44FCD64}" srcId="{5EF30A30-D38C-46FC-9E5C-BED29DCFB5C2}" destId="{228BFB5B-2822-482E-9613-9327590FB90A}" srcOrd="0" destOrd="0" parTransId="{1F3106EA-427D-43B9-BB1D-99AD05A25D0D}" sibTransId="{C0D00D21-3EDD-437D-B114-547FF8DE0012}"/>
    <dgm:cxn modelId="{D332581F-E60C-43DE-8241-61822D5A933A}" srcId="{5EF30A30-D38C-46FC-9E5C-BED29DCFB5C2}" destId="{5E4FF5A9-E4B3-44E7-8519-A548AEB5A81F}" srcOrd="2" destOrd="0" parTransId="{CCE6837D-4408-489E-9E72-A76EB5ACBAE5}" sibTransId="{100A9D19-F1AB-40C7-BE65-8D886006D894}"/>
    <dgm:cxn modelId="{0C70FCBD-43C1-4FBD-A7EC-1DD7AFED36D7}" type="presOf" srcId="{72609F3D-C759-49ED-BD1D-1FEB753ADA28}" destId="{CC93BC73-76BA-49AB-B36A-A50AE1DB0D86}" srcOrd="1" destOrd="0" presId="urn:microsoft.com/office/officeart/2005/8/layout/process5"/>
    <dgm:cxn modelId="{1ABC79A7-F75D-46F4-8236-C6AE8BAC32C3}" type="presOf" srcId="{5D9AA183-E376-4458-9A74-649F78F23C70}" destId="{7BB737AC-C7CF-42AA-B06A-72BA350135B8}" srcOrd="0" destOrd="0" presId="urn:microsoft.com/office/officeart/2005/8/layout/process5"/>
    <dgm:cxn modelId="{821EE757-5E42-4626-AE7F-825B1DC14EC0}" type="presOf" srcId="{A37F08F1-46EB-46AD-BC83-874F0B46DDD8}" destId="{04041FF5-590B-4F2B-BCF7-07702F76C652}" srcOrd="1" destOrd="0" presId="urn:microsoft.com/office/officeart/2005/8/layout/process5"/>
    <dgm:cxn modelId="{98868E5E-4C00-4618-9459-7FA0CEFA58A9}" type="presOf" srcId="{228BFB5B-2822-482E-9613-9327590FB90A}" destId="{F1660CDD-A86B-4715-988F-3000E6A18220}" srcOrd="0" destOrd="0" presId="urn:microsoft.com/office/officeart/2005/8/layout/process5"/>
    <dgm:cxn modelId="{650D95C1-0111-4069-8497-E3BC3D76EE39}" type="presOf" srcId="{A37F08F1-46EB-46AD-BC83-874F0B46DDD8}" destId="{3D0BE03F-9128-4F96-9E6F-F6C9CAC6A290}" srcOrd="0" destOrd="0" presId="urn:microsoft.com/office/officeart/2005/8/layout/process5"/>
    <dgm:cxn modelId="{621682BD-8AEF-4162-A167-5C0D066B8BEE}" type="presOf" srcId="{5EF30A30-D38C-46FC-9E5C-BED29DCFB5C2}" destId="{D9584D0A-E775-46A3-9C41-59ECFFBB161C}" srcOrd="0" destOrd="0" presId="urn:microsoft.com/office/officeart/2005/8/layout/process5"/>
    <dgm:cxn modelId="{FF099471-860D-4B18-A41B-E1FEF2A03972}" srcId="{5EF30A30-D38C-46FC-9E5C-BED29DCFB5C2}" destId="{43E67DD0-CAAF-4112-9B14-FBDF55E0E560}" srcOrd="1" destOrd="0" parTransId="{690539B0-D85F-4FBC-A33A-539A2EDD0D38}" sibTransId="{5D9AA183-E376-4458-9A74-649F78F23C70}"/>
    <dgm:cxn modelId="{6E40D09C-000F-4FE8-AE07-4912AA7B214C}" srcId="{5EF30A30-D38C-46FC-9E5C-BED29DCFB5C2}" destId="{4009952B-4857-43F8-BB9A-167502349F15}" srcOrd="4" destOrd="0" parTransId="{C7332114-AC98-4D5C-98EB-E818D5822634}" sibTransId="{72609F3D-C759-49ED-BD1D-1FEB753ADA28}"/>
    <dgm:cxn modelId="{F0027A88-1AEA-452A-9F4B-CB4A62C2F2A6}" type="presParOf" srcId="{D9584D0A-E775-46A3-9C41-59ECFFBB161C}" destId="{F1660CDD-A86B-4715-988F-3000E6A18220}" srcOrd="0" destOrd="0" presId="urn:microsoft.com/office/officeart/2005/8/layout/process5"/>
    <dgm:cxn modelId="{CBFBAB73-CBF5-4611-8E8C-B13E096F69E3}" type="presParOf" srcId="{D9584D0A-E775-46A3-9C41-59ECFFBB161C}" destId="{5957FA56-0390-4559-BAC5-1D47B9F5348A}" srcOrd="1" destOrd="0" presId="urn:microsoft.com/office/officeart/2005/8/layout/process5"/>
    <dgm:cxn modelId="{AED3EE7E-1214-44B2-8B56-53E4FF0EC789}" type="presParOf" srcId="{5957FA56-0390-4559-BAC5-1D47B9F5348A}" destId="{7BD35882-369D-4D71-B6A1-024A4EC05435}" srcOrd="0" destOrd="0" presId="urn:microsoft.com/office/officeart/2005/8/layout/process5"/>
    <dgm:cxn modelId="{9FCA216F-0A70-4645-957B-AEB72AC78637}" type="presParOf" srcId="{D9584D0A-E775-46A3-9C41-59ECFFBB161C}" destId="{49412C28-D87A-487D-9106-10A07C27DE25}" srcOrd="2" destOrd="0" presId="urn:microsoft.com/office/officeart/2005/8/layout/process5"/>
    <dgm:cxn modelId="{5C114C77-CCA6-422A-8A9C-E9FCE132DC2A}" type="presParOf" srcId="{D9584D0A-E775-46A3-9C41-59ECFFBB161C}" destId="{7BB737AC-C7CF-42AA-B06A-72BA350135B8}" srcOrd="3" destOrd="0" presId="urn:microsoft.com/office/officeart/2005/8/layout/process5"/>
    <dgm:cxn modelId="{C1CB52A1-C672-45CF-BBAC-B0707783CECE}" type="presParOf" srcId="{7BB737AC-C7CF-42AA-B06A-72BA350135B8}" destId="{C1CD3CE8-7D42-4B30-9F9D-F1FF0AE401B6}" srcOrd="0" destOrd="0" presId="urn:microsoft.com/office/officeart/2005/8/layout/process5"/>
    <dgm:cxn modelId="{84A79156-EB85-4EE9-A2A6-FFD8175EFBE8}" type="presParOf" srcId="{D9584D0A-E775-46A3-9C41-59ECFFBB161C}" destId="{03CAD3AB-CB52-4778-9D1C-3216B7A6DE95}" srcOrd="4" destOrd="0" presId="urn:microsoft.com/office/officeart/2005/8/layout/process5"/>
    <dgm:cxn modelId="{C60A34CA-2E48-4C7A-9CF1-01A984BE274F}" type="presParOf" srcId="{D9584D0A-E775-46A3-9C41-59ECFFBB161C}" destId="{46BE410F-D0E7-4477-B558-30F77EDC73B8}" srcOrd="5" destOrd="0" presId="urn:microsoft.com/office/officeart/2005/8/layout/process5"/>
    <dgm:cxn modelId="{8B3C75DF-415B-4380-9312-5944D582C129}" type="presParOf" srcId="{46BE410F-D0E7-4477-B558-30F77EDC73B8}" destId="{2B197386-4850-4F6D-81DB-00FE44893C03}" srcOrd="0" destOrd="0" presId="urn:microsoft.com/office/officeart/2005/8/layout/process5"/>
    <dgm:cxn modelId="{6BA9BBDA-DBE9-4D45-9B92-F5F8E16080F5}" type="presParOf" srcId="{D9584D0A-E775-46A3-9C41-59ECFFBB161C}" destId="{6BC86B20-D276-432F-8FCA-D551740F7561}" srcOrd="6" destOrd="0" presId="urn:microsoft.com/office/officeart/2005/8/layout/process5"/>
    <dgm:cxn modelId="{D4237592-FB81-477A-A6AC-04211E62116D}" type="presParOf" srcId="{D9584D0A-E775-46A3-9C41-59ECFFBB161C}" destId="{3D0BE03F-9128-4F96-9E6F-F6C9CAC6A290}" srcOrd="7" destOrd="0" presId="urn:microsoft.com/office/officeart/2005/8/layout/process5"/>
    <dgm:cxn modelId="{9F1ED879-387C-4C21-BC41-7F9D6BB7AC1B}" type="presParOf" srcId="{3D0BE03F-9128-4F96-9E6F-F6C9CAC6A290}" destId="{04041FF5-590B-4F2B-BCF7-07702F76C652}" srcOrd="0" destOrd="0" presId="urn:microsoft.com/office/officeart/2005/8/layout/process5"/>
    <dgm:cxn modelId="{C9146FF5-DEC7-43E4-BC1B-89CDA3A77450}" type="presParOf" srcId="{D9584D0A-E775-46A3-9C41-59ECFFBB161C}" destId="{48445A3C-D51E-4960-83CC-CC27C2D511CD}" srcOrd="8" destOrd="0" presId="urn:microsoft.com/office/officeart/2005/8/layout/process5"/>
    <dgm:cxn modelId="{B7B5284A-D75D-4408-93A7-CC23879F841F}" type="presParOf" srcId="{D9584D0A-E775-46A3-9C41-59ECFFBB161C}" destId="{14523C51-404F-435F-9135-D380A357566C}" srcOrd="9" destOrd="0" presId="urn:microsoft.com/office/officeart/2005/8/layout/process5"/>
    <dgm:cxn modelId="{F51F82D2-F107-4A6D-8F34-84DF4E1FAE9F}" type="presParOf" srcId="{14523C51-404F-435F-9135-D380A357566C}" destId="{CC93BC73-76BA-49AB-B36A-A50AE1DB0D86}" srcOrd="0" destOrd="0" presId="urn:microsoft.com/office/officeart/2005/8/layout/process5"/>
    <dgm:cxn modelId="{C233B8D6-4131-4FBD-80A0-1BF0F690F363}" type="presParOf" srcId="{D9584D0A-E775-46A3-9C41-59ECFFBB161C}" destId="{EC6E01D6-55F1-49A0-AC8E-4EA482D2E90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60CDD-A86B-4715-988F-3000E6A18220}">
      <dsp:nvSpPr>
        <dsp:cNvPr id="0" name=""/>
        <dsp:cNvSpPr/>
      </dsp:nvSpPr>
      <dsp:spPr>
        <a:xfrm>
          <a:off x="4917" y="515633"/>
          <a:ext cx="3294313" cy="128770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>
              <a:solidFill>
                <a:schemeClr val="tx1"/>
              </a:solidFill>
            </a:rPr>
            <a:t>ingestión</a:t>
          </a:r>
          <a:endParaRPr lang="es-ES" sz="5400" b="1" kern="1200" dirty="0">
            <a:solidFill>
              <a:schemeClr val="tx1"/>
            </a:solidFill>
          </a:endParaRPr>
        </a:p>
      </dsp:txBody>
      <dsp:txXfrm>
        <a:off x="42633" y="553349"/>
        <a:ext cx="3218881" cy="1212272"/>
      </dsp:txXfrm>
    </dsp:sp>
    <dsp:sp modelId="{5957FA56-0390-4559-BAC5-1D47B9F5348A}">
      <dsp:nvSpPr>
        <dsp:cNvPr id="0" name=""/>
        <dsp:cNvSpPr/>
      </dsp:nvSpPr>
      <dsp:spPr>
        <a:xfrm rot="21591400">
          <a:off x="3472840" y="869455"/>
          <a:ext cx="469516" cy="5322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>
            <a:solidFill>
              <a:schemeClr val="tx1"/>
            </a:solidFill>
          </a:endParaRPr>
        </a:p>
      </dsp:txBody>
      <dsp:txXfrm>
        <a:off x="3472840" y="976081"/>
        <a:ext cx="328661" cy="319351"/>
      </dsp:txXfrm>
    </dsp:sp>
    <dsp:sp modelId="{49412C28-D87A-487D-9106-10A07C27DE25}">
      <dsp:nvSpPr>
        <dsp:cNvPr id="0" name=""/>
        <dsp:cNvSpPr/>
      </dsp:nvSpPr>
      <dsp:spPr>
        <a:xfrm>
          <a:off x="4185108" y="504713"/>
          <a:ext cx="3664078" cy="128770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>
              <a:solidFill>
                <a:schemeClr val="tx1"/>
              </a:solidFill>
            </a:rPr>
            <a:t>transporte</a:t>
          </a:r>
          <a:endParaRPr lang="es-ES" sz="5400" b="1" kern="1200" dirty="0">
            <a:solidFill>
              <a:schemeClr val="tx1"/>
            </a:solidFill>
          </a:endParaRPr>
        </a:p>
      </dsp:txBody>
      <dsp:txXfrm>
        <a:off x="4222824" y="542429"/>
        <a:ext cx="3588646" cy="1212272"/>
      </dsp:txXfrm>
    </dsp:sp>
    <dsp:sp modelId="{7BB737AC-C7CF-42AA-B06A-72BA350135B8}">
      <dsp:nvSpPr>
        <dsp:cNvPr id="0" name=""/>
        <dsp:cNvSpPr/>
      </dsp:nvSpPr>
      <dsp:spPr>
        <a:xfrm rot="8597">
          <a:off x="7931882" y="888029"/>
          <a:ext cx="640739" cy="5322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>
            <a:solidFill>
              <a:schemeClr val="tx1"/>
            </a:solidFill>
          </a:endParaRPr>
        </a:p>
      </dsp:txBody>
      <dsp:txXfrm>
        <a:off x="7931882" y="994279"/>
        <a:ext cx="481064" cy="319351"/>
      </dsp:txXfrm>
    </dsp:sp>
    <dsp:sp modelId="{03CAD3AB-CB52-4778-9D1C-3216B7A6DE95}">
      <dsp:nvSpPr>
        <dsp:cNvPr id="0" name=""/>
        <dsp:cNvSpPr/>
      </dsp:nvSpPr>
      <dsp:spPr>
        <a:xfrm>
          <a:off x="8680249" y="515633"/>
          <a:ext cx="3406623" cy="128770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>
              <a:solidFill>
                <a:schemeClr val="tx1"/>
              </a:solidFill>
            </a:rPr>
            <a:t>secreción</a:t>
          </a:r>
          <a:endParaRPr lang="es-ES" sz="5400" b="1" kern="1200" dirty="0">
            <a:solidFill>
              <a:schemeClr val="tx1"/>
            </a:solidFill>
          </a:endParaRPr>
        </a:p>
      </dsp:txBody>
      <dsp:txXfrm>
        <a:off x="8717965" y="553349"/>
        <a:ext cx="3331191" cy="1212272"/>
      </dsp:txXfrm>
    </dsp:sp>
    <dsp:sp modelId="{46BE410F-D0E7-4477-B558-30F77EDC73B8}">
      <dsp:nvSpPr>
        <dsp:cNvPr id="0" name=""/>
        <dsp:cNvSpPr/>
      </dsp:nvSpPr>
      <dsp:spPr>
        <a:xfrm rot="5203010">
          <a:off x="10172679" y="1954714"/>
          <a:ext cx="543402" cy="52996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>
            <a:solidFill>
              <a:schemeClr val="tx1"/>
            </a:solidFill>
          </a:endParaRPr>
        </a:p>
      </dsp:txBody>
      <dsp:txXfrm rot="-5400000">
        <a:off x="10280838" y="1948125"/>
        <a:ext cx="317978" cy="384413"/>
      </dsp:txXfrm>
    </dsp:sp>
    <dsp:sp modelId="{6BC86B20-D276-432F-8FCA-D551740F7561}">
      <dsp:nvSpPr>
        <dsp:cNvPr id="0" name=""/>
        <dsp:cNvSpPr/>
      </dsp:nvSpPr>
      <dsp:spPr>
        <a:xfrm>
          <a:off x="8926480" y="2661807"/>
          <a:ext cx="3160392" cy="128770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>
              <a:solidFill>
                <a:schemeClr val="tx1"/>
              </a:solidFill>
            </a:rPr>
            <a:t>digestión</a:t>
          </a:r>
          <a:endParaRPr lang="es-ES" sz="5400" b="1" kern="1200" dirty="0">
            <a:solidFill>
              <a:schemeClr val="tx1"/>
            </a:solidFill>
          </a:endParaRPr>
        </a:p>
      </dsp:txBody>
      <dsp:txXfrm>
        <a:off x="8964196" y="2699523"/>
        <a:ext cx="3084960" cy="1212272"/>
      </dsp:txXfrm>
    </dsp:sp>
    <dsp:sp modelId="{3D0BE03F-9128-4F96-9E6F-F6C9CAC6A290}">
      <dsp:nvSpPr>
        <dsp:cNvPr id="0" name=""/>
        <dsp:cNvSpPr/>
      </dsp:nvSpPr>
      <dsp:spPr>
        <a:xfrm rot="10798517">
          <a:off x="8027831" y="2998729"/>
          <a:ext cx="625280" cy="5322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>
            <a:solidFill>
              <a:schemeClr val="tx1"/>
            </a:solidFill>
          </a:endParaRPr>
        </a:p>
      </dsp:txBody>
      <dsp:txXfrm rot="10800000">
        <a:off x="8187506" y="3105145"/>
        <a:ext cx="465605" cy="319351"/>
      </dsp:txXfrm>
    </dsp:sp>
    <dsp:sp modelId="{48445A3C-D51E-4960-83CC-CC27C2D511CD}">
      <dsp:nvSpPr>
        <dsp:cNvPr id="0" name=""/>
        <dsp:cNvSpPr/>
      </dsp:nvSpPr>
      <dsp:spPr>
        <a:xfrm>
          <a:off x="4313170" y="2663739"/>
          <a:ext cx="3433536" cy="128770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>
              <a:solidFill>
                <a:schemeClr val="tx1"/>
              </a:solidFill>
            </a:rPr>
            <a:t>absorción</a:t>
          </a:r>
          <a:endParaRPr lang="es-ES" sz="5400" b="1" kern="1200" dirty="0">
            <a:solidFill>
              <a:schemeClr val="tx1"/>
            </a:solidFill>
          </a:endParaRPr>
        </a:p>
      </dsp:txBody>
      <dsp:txXfrm>
        <a:off x="4350886" y="2701455"/>
        <a:ext cx="3358104" cy="1212272"/>
      </dsp:txXfrm>
    </dsp:sp>
    <dsp:sp modelId="{14523C51-404F-435F-9135-D380A357566C}">
      <dsp:nvSpPr>
        <dsp:cNvPr id="0" name=""/>
        <dsp:cNvSpPr/>
      </dsp:nvSpPr>
      <dsp:spPr>
        <a:xfrm rot="10658750">
          <a:off x="3861919" y="3225327"/>
          <a:ext cx="381149" cy="53225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>
            <a:solidFill>
              <a:schemeClr val="tx1"/>
            </a:solidFill>
          </a:endParaRPr>
        </a:p>
      </dsp:txBody>
      <dsp:txXfrm rot="10800000">
        <a:off x="3976216" y="3329429"/>
        <a:ext cx="266804" cy="319351"/>
      </dsp:txXfrm>
    </dsp:sp>
    <dsp:sp modelId="{EC6E01D6-55F1-49A0-AC8E-4EA482D2E901}">
      <dsp:nvSpPr>
        <dsp:cNvPr id="0" name=""/>
        <dsp:cNvSpPr/>
      </dsp:nvSpPr>
      <dsp:spPr>
        <a:xfrm>
          <a:off x="0" y="2837747"/>
          <a:ext cx="3594628" cy="128770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>
              <a:solidFill>
                <a:schemeClr val="tx1"/>
              </a:solidFill>
            </a:rPr>
            <a:t>defecación</a:t>
          </a:r>
          <a:endParaRPr lang="es-ES" sz="5400" b="1" kern="1200" dirty="0">
            <a:solidFill>
              <a:schemeClr val="tx1"/>
            </a:solidFill>
          </a:endParaRPr>
        </a:p>
      </dsp:txBody>
      <dsp:txXfrm>
        <a:off x="37716" y="2875463"/>
        <a:ext cx="3519196" cy="1212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5A631-1B35-4AAA-9758-AC1535A9AD4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5F3FD-B3EC-4A50-8812-2306789560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MX" smtClean="0"/>
          </a:p>
        </p:txBody>
      </p:sp>
    </p:spTree>
    <p:extLst>
      <p:ext uri="{BB962C8B-B14F-4D97-AF65-F5344CB8AC3E}">
        <p14:creationId xmlns:p14="http://schemas.microsoft.com/office/powerpoint/2010/main" val="163481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b="1" u="sng" dirty="0" err="1" smtClean="0"/>
              <a:t>Digestión:</a:t>
            </a:r>
            <a:r>
              <a:rPr lang="es-ES" dirty="0" err="1" smtClean="0"/>
              <a:t>transformación</a:t>
            </a:r>
            <a:r>
              <a:rPr lang="es-ES" dirty="0" smtClean="0"/>
              <a:t> de las complejas moléculas de los alimentos en sustancias simples fácilmente utilizables por el </a:t>
            </a:r>
            <a:r>
              <a:rPr lang="es-ES" dirty="0" err="1" smtClean="0"/>
              <a:t>organismo,mediante</a:t>
            </a:r>
            <a:r>
              <a:rPr lang="es-ES" dirty="0" smtClean="0"/>
              <a:t> </a:t>
            </a:r>
            <a:r>
              <a:rPr lang="es-ES" b="1" u="sng" dirty="0" smtClean="0"/>
              <a:t>procesos mecánicos y químicos</a:t>
            </a:r>
            <a:r>
              <a:rPr lang="es-ES" b="1" dirty="0" smtClean="0"/>
              <a:t>.</a:t>
            </a:r>
          </a:p>
          <a:p>
            <a:pPr eaLnBrk="1" hangingPunct="1">
              <a:defRPr/>
            </a:pPr>
            <a:r>
              <a:rPr lang="es-ES" b="1" u="sng" dirty="0" err="1" smtClean="0"/>
              <a:t>Absorción</a:t>
            </a:r>
            <a:r>
              <a:rPr lang="es-ES" b="1" dirty="0" err="1" smtClean="0"/>
              <a:t>:</a:t>
            </a:r>
            <a:r>
              <a:rPr lang="es-ES" dirty="0" err="1" smtClean="0"/>
              <a:t>es</a:t>
            </a:r>
            <a:r>
              <a:rPr lang="es-ES" dirty="0" smtClean="0"/>
              <a:t> el proceso mediante el cual las </a:t>
            </a:r>
            <a:r>
              <a:rPr lang="es-ES" b="1" dirty="0" smtClean="0"/>
              <a:t>sustancias simples</a:t>
            </a:r>
            <a:r>
              <a:rPr lang="es-ES" dirty="0" smtClean="0"/>
              <a:t> obtenidas en la digestión de los alimentos pasan de las distintas porciones o segmentos del canal alimentario a </a:t>
            </a:r>
            <a:r>
              <a:rPr lang="es-ES" b="1" dirty="0" smtClean="0"/>
              <a:t>la sangre.</a:t>
            </a:r>
          </a:p>
          <a:p>
            <a:pPr eaLnBrk="1" hangingPunct="1">
              <a:defRPr/>
            </a:pPr>
            <a:r>
              <a:rPr lang="es-ES" b="1" u="sng" dirty="0" smtClean="0"/>
              <a:t>Eliminación (defecación)</a:t>
            </a:r>
            <a:r>
              <a:rPr lang="es-ES" b="1" dirty="0" smtClean="0"/>
              <a:t> :</a:t>
            </a:r>
            <a:r>
              <a:rPr lang="es-ES" dirty="0" smtClean="0"/>
              <a:t>los productos de desechos de la digestión de los alimentos son eliminados al formarse las heces fecales.</a:t>
            </a:r>
          </a:p>
          <a:p>
            <a:pPr eaLnBrk="1" hangingPunct="1">
              <a:defRPr/>
            </a:pPr>
            <a:r>
              <a:rPr lang="es-ES" b="1" u="sng" dirty="0" err="1" smtClean="0"/>
              <a:t>Defensiva</a:t>
            </a:r>
            <a:r>
              <a:rPr lang="es-ES" b="1" dirty="0" err="1" smtClean="0"/>
              <a:t>:</a:t>
            </a:r>
            <a:r>
              <a:rPr lang="es-ES" dirty="0" err="1" smtClean="0"/>
              <a:t>la</a:t>
            </a:r>
            <a:r>
              <a:rPr lang="es-ES" dirty="0" smtClean="0"/>
              <a:t> acidez de los jugos</a:t>
            </a:r>
            <a:r>
              <a:rPr lang="es-ES" b="1" dirty="0" smtClean="0"/>
              <a:t> </a:t>
            </a:r>
            <a:r>
              <a:rPr lang="es-ES" dirty="0" smtClean="0"/>
              <a:t>gástricos destruyen los microorganismos patógenos que llegan al sistema digestivo.</a:t>
            </a:r>
          </a:p>
          <a:p>
            <a:pPr eaLnBrk="1" hangingPunct="1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Exocrina :</a:t>
            </a:r>
            <a:r>
              <a:rPr lang="es-E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participan numerosas glándulas </a:t>
            </a: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cuyas secreciones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intervienen en la digestión como por ejemplo: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 smtClean="0"/>
              <a:t>Las  glándulas salivales, gástricas, intestinales, el  hígado y el  páncreas exocrino. 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510D0F-7F12-4C9F-8F50-11AACF9F2925}" type="slidenum">
              <a:rPr lang="es-ES"/>
              <a:pPr eaLnBrk="1" hangingPunct="1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19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251735-5D2E-4427-9885-6A62BF1423DE}" type="slidenum">
              <a:rPr lang="es-ES"/>
              <a:pPr eaLnBrk="1" hangingPunct="1"/>
              <a:t>5</a:t>
            </a:fld>
            <a:endParaRPr lang="es-E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b="1" smtClean="0">
                <a:latin typeface="Arial" panose="020B0604020202020204" pitchFamily="34" charset="0"/>
              </a:rPr>
              <a:t>El sistema digestivo</a:t>
            </a:r>
            <a:r>
              <a:rPr lang="es-ES_tradnl" smtClean="0">
                <a:latin typeface="Arial" panose="020B0604020202020204" pitchFamily="34" charset="0"/>
              </a:rPr>
              <a:t> está compuesto por el </a:t>
            </a:r>
            <a:r>
              <a:rPr lang="es-ES_tradnl" b="1" smtClean="0">
                <a:latin typeface="Arial" panose="020B0604020202020204" pitchFamily="34" charset="0"/>
              </a:rPr>
              <a:t>canal alimentario que es un</a:t>
            </a:r>
            <a:r>
              <a:rPr lang="es-ES_tradnl" smtClean="0">
                <a:latin typeface="Arial" panose="020B0604020202020204" pitchFamily="34" charset="0"/>
              </a:rPr>
              <a:t> </a:t>
            </a:r>
            <a:r>
              <a:rPr lang="es-ES_tradnl" b="1" smtClean="0">
                <a:latin typeface="Arial" panose="020B0604020202020204" pitchFamily="34" charset="0"/>
              </a:rPr>
              <a:t>tubo</a:t>
            </a:r>
            <a:r>
              <a:rPr lang="es-ES_tradnl" smtClean="0">
                <a:latin typeface="Arial" panose="020B0604020202020204" pitchFamily="34" charset="0"/>
              </a:rPr>
              <a:t> que </a:t>
            </a:r>
            <a:r>
              <a:rPr lang="es-ES_tradnl" b="1" smtClean="0">
                <a:latin typeface="Arial" panose="020B0604020202020204" pitchFamily="34" charset="0"/>
              </a:rPr>
              <a:t>comienza en la boca y termina en el ano</a:t>
            </a:r>
            <a:r>
              <a:rPr lang="es-ES_tradnl" smtClean="0">
                <a:latin typeface="Arial" panose="020B0604020202020204" pitchFamily="34" charset="0"/>
              </a:rPr>
              <a:t> por lo que se inicia en la cabeza, pasa por el cuello, cavidad torácica, abdominal y pélvica y termina en la región perineal Y </a:t>
            </a:r>
            <a:r>
              <a:rPr lang="es-ES_tradnl" b="1" smtClean="0">
                <a:latin typeface="Arial" panose="020B0604020202020204" pitchFamily="34" charset="0"/>
              </a:rPr>
              <a:t>glándulas anexas</a:t>
            </a:r>
            <a:r>
              <a:rPr lang="es-ES_tradnl" smtClean="0">
                <a:latin typeface="Arial" panose="020B0604020202020204" pitchFamily="34" charset="0"/>
              </a:rPr>
              <a:t> </a:t>
            </a:r>
            <a:r>
              <a:rPr lang="es-ES_tradnl" b="1" smtClean="0">
                <a:latin typeface="Arial" panose="020B0604020202020204" pitchFamily="34" charset="0"/>
              </a:rPr>
              <a:t>a este canal</a:t>
            </a:r>
            <a:r>
              <a:rPr lang="es-ES_tradnl" smtClean="0">
                <a:latin typeface="Arial" panose="020B0604020202020204" pitchFamily="34" charset="0"/>
              </a:rPr>
              <a:t>, cuyos conductos se abren en la cavidad bucal y en el intestino delgado.</a:t>
            </a:r>
          </a:p>
          <a:p>
            <a:pPr eaLnBrk="1" hangingPunct="1"/>
            <a:r>
              <a:rPr lang="es-ES_tradnl" smtClean="0">
                <a:latin typeface="Arial" panose="020B0604020202020204" pitchFamily="34" charset="0"/>
              </a:rPr>
              <a:t>.</a:t>
            </a:r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5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DD84C3-E910-4742-9198-3D4F43E9AD5D}" type="slidenum">
              <a:rPr lang="es-ES_tradnl" altLang="es-MX">
                <a:solidFill>
                  <a:prstClr val="black"/>
                </a:solidFill>
              </a:rPr>
              <a:pPr/>
              <a:t>12</a:t>
            </a:fld>
            <a:endParaRPr lang="es-ES_tradnl" altLang="es-MX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MX" b="1" smtClean="0"/>
              <a:t>La boca</a:t>
            </a:r>
            <a:r>
              <a:rPr lang="es-ES" altLang="es-MX" smtClean="0"/>
              <a:t> es el  primer segmento del tubo digestivo. Sus estructuras participan en procesos digestivos como la ingestión, la masticación y la deglución de los alimentos, forman parte además del aparato de fonación. </a:t>
            </a:r>
          </a:p>
          <a:p>
            <a:pPr eaLnBrk="1" hangingPunct="1"/>
            <a:r>
              <a:rPr lang="es-ES" altLang="es-MX" smtClean="0"/>
              <a:t>La integridad de sus estructuras es por tanto de extraordinaria importancia.</a:t>
            </a:r>
            <a:r>
              <a:rPr lang="es-ES_tradnl" altLang="es-MX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51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825D31-5925-4797-A420-A6511933C150}" type="slidenum">
              <a:rPr lang="es-ES" altLang="es-PR">
                <a:solidFill>
                  <a:srgbClr val="000000"/>
                </a:solidFill>
              </a:rPr>
              <a:pPr/>
              <a:t>13</a:t>
            </a:fld>
            <a:endParaRPr lang="es-ES" altLang="es-PR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PR" smtClean="0"/>
              <a:t>La cavidad oral propiamente dicha está delimitada por los arcos alveolodentarios por delante y lateralmente, por arriba el paladar a modo de un techo y por debajo los músculos milohioideos. Esta cavidad es ocupada casi totalmente por la lengua y se comunica libremente por detrás con la faringe a través del istmo de las fauces. </a:t>
            </a:r>
          </a:p>
          <a:p>
            <a:endParaRPr lang="es-ES" altLang="es-PR" smtClean="0"/>
          </a:p>
        </p:txBody>
      </p:sp>
    </p:spTree>
    <p:extLst>
      <p:ext uri="{BB962C8B-B14F-4D97-AF65-F5344CB8AC3E}">
        <p14:creationId xmlns:p14="http://schemas.microsoft.com/office/powerpoint/2010/main" val="130226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1E7C-A3AC-420F-9566-EF5555E7CD3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7EF1-F2E5-4E7E-8050-D275B34F57AB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1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FDA9-6694-430F-90C3-D01FBF6752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2944-FEC8-4396-87B7-45D20B222C77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9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2C60-534C-45CC-88C6-7632669FD69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2D69-3E25-4351-A9BF-30465442DDED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2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1E7C-A3AC-420F-9566-EF5555E7CD3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7EF1-F2E5-4E7E-8050-D275B34F57AB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F12-0376-4979-A464-BE879735213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C11C-78AF-42F5-84B5-694C769A013A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1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D8E5-8FE1-433A-994C-27BCB68371E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C6C0-5289-482F-B10D-68B9047DE368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3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B4E5-181B-4038-8805-E596DC4EB27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7143-4365-40BB-AD6E-3744D6A0814E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3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D3BF-CD79-4329-8901-CAEAFA4D98A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F22B-2245-426C-82CA-010B30C72318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7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ECEB-725B-4FAD-9EB4-30C5BC8B2D3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816C-C321-4AED-AEEE-DCF8AFD7B67D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1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2724-687C-4305-8FAE-720CAFAE4F7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8D18-1BB0-46AE-A3E9-B5518DCD4CE2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8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CA33-FF99-4BC6-AAE0-B05E86B1B0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F828-6693-4E92-B51B-32ABA1381945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4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F12-0376-4979-A464-BE879735213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C11C-78AF-42F5-84B5-694C769A013A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6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F345-6464-42B8-AFC0-1E370FE37AA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504B-20C0-4342-97C8-C76FE87967A2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9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FDA9-6694-430F-90C3-D01FBF6752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2944-FEC8-4396-87B7-45D20B222C77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2C60-534C-45CC-88C6-7632669FD69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2D69-3E25-4351-A9BF-30465442DDED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D8E5-8FE1-433A-994C-27BCB68371E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C6C0-5289-482F-B10D-68B9047DE368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5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B4E5-181B-4038-8805-E596DC4EB27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7143-4365-40BB-AD6E-3744D6A0814E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D3BF-CD79-4329-8901-CAEAFA4D98A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F22B-2245-426C-82CA-010B30C72318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4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ECEB-725B-4FAD-9EB4-30C5BC8B2D3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816C-C321-4AED-AEEE-DCF8AFD7B67D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4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2724-687C-4305-8FAE-720CAFAE4F7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8D18-1BB0-46AE-A3E9-B5518DCD4CE2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7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CA33-FF99-4BC6-AAE0-B05E86B1B0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F828-6693-4E92-B51B-32ABA1381945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7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F345-6464-42B8-AFC0-1E370FE37AA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504B-20C0-4342-97C8-C76FE87967A2}" type="slidenum">
              <a:rPr lang="es-ES" alt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7ECDB9-EA03-470D-BE5E-CE11FC6CE72C}" type="datetimeFigureOut">
              <a:rPr lang="es-E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8208D4-A9D5-47B5-B860-EA821D6E260E}" type="slidenum">
              <a:rPr lang="es-ES" altLang="es-MX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7ECDB9-EA03-470D-BE5E-CE11FC6CE72C}" type="datetimeFigureOut">
              <a:rPr lang="es-E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06/09/2023</a:t>
            </a:fld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8208D4-A9D5-47B5-B860-EA821D6E260E}" type="slidenum">
              <a:rPr lang="es-ES" altLang="es-MX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5469" y="-5417"/>
            <a:ext cx="11749414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MX" sz="4000" b="1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4000" b="1" dirty="0">
                <a:solidFill>
                  <a:prstClr val="black"/>
                </a:solidFill>
              </a:rPr>
              <a:t> </a:t>
            </a:r>
            <a:r>
              <a:rPr lang="es-ES" sz="4000" b="1" dirty="0">
                <a:solidFill>
                  <a:prstClr val="black"/>
                </a:solidFill>
              </a:rPr>
              <a:t>TEMA 1.1 </a:t>
            </a:r>
            <a:r>
              <a:rPr lang="es-ES" sz="4000" dirty="0">
                <a:solidFill>
                  <a:prstClr val="black"/>
                </a:solidFill>
              </a:rPr>
              <a:t>Generalidades del sistema digestivo.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MX" sz="4000" b="1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4000" b="1" u="sng" dirty="0">
                <a:solidFill>
                  <a:prstClr val="black"/>
                </a:solidFill>
              </a:rPr>
              <a:t>Título: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dirty="0">
                <a:solidFill>
                  <a:prstClr val="black"/>
                </a:solidFill>
              </a:rPr>
              <a:t>Principales características del origen embriológico del sistema digestivo. Sistema digestivo:</a:t>
            </a:r>
            <a:r>
              <a:rPr lang="es-MX" sz="4000" dirty="0">
                <a:solidFill>
                  <a:prstClr val="black"/>
                </a:solidFill>
              </a:rPr>
              <a:t> Concepto, componentes y funciones. </a:t>
            </a:r>
            <a:r>
              <a:rPr lang="es-ES" sz="4000" dirty="0">
                <a:solidFill>
                  <a:prstClr val="black"/>
                </a:solidFill>
              </a:rPr>
              <a:t>Cavidad oral: Componentes. Masticación. Glándulas salivales. Características morfofuncionales. Funciones de la saliva.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MX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5189" y="1844675"/>
            <a:ext cx="2160587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600" b="1" dirty="0">
                <a:solidFill>
                  <a:prstClr val="black"/>
                </a:solidFill>
              </a:rPr>
              <a:t>Hígado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268414"/>
            <a:ext cx="511968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4322763" y="2154239"/>
            <a:ext cx="1160462" cy="288925"/>
          </a:xfrm>
          <a:prstGeom prst="rightArrow">
            <a:avLst>
              <a:gd name="adj1" fmla="val 50000"/>
              <a:gd name="adj2" fmla="val 87191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4351339" y="5229226"/>
            <a:ext cx="2016125" cy="288925"/>
          </a:xfrm>
          <a:prstGeom prst="rightArrow">
            <a:avLst>
              <a:gd name="adj1" fmla="val 50000"/>
              <a:gd name="adj2" fmla="val 87258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79625" y="5053013"/>
            <a:ext cx="2216150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600" b="1" dirty="0">
                <a:solidFill>
                  <a:prstClr val="black"/>
                </a:solidFill>
              </a:rPr>
              <a:t>Páncreas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7995" y="238016"/>
            <a:ext cx="115991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600" b="1" dirty="0">
                <a:solidFill>
                  <a:prstClr val="black"/>
                </a:solidFill>
              </a:rPr>
              <a:t>Glándulas </a:t>
            </a:r>
            <a:r>
              <a:rPr lang="es-MX" altLang="es-MX" sz="3600" b="1" dirty="0" smtClean="0">
                <a:solidFill>
                  <a:prstClr val="black"/>
                </a:solidFill>
              </a:rPr>
              <a:t>Anexas (</a:t>
            </a:r>
            <a:r>
              <a:rPr lang="es-MX" altLang="es-MX" sz="3600" b="1" dirty="0">
                <a:solidFill>
                  <a:prstClr val="black"/>
                </a:solidFill>
              </a:rPr>
              <a:t>Situadas en cavidad abdominal)</a:t>
            </a:r>
            <a:endParaRPr lang="es-ES" altLang="es-MX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5D742-4E7E-4690-8AFD-CB7AF935F49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5" name="Picture 2" descr="hig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47851" y="2492376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919289" y="2492376"/>
            <a:ext cx="12969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19288" y="4365625"/>
            <a:ext cx="18732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600" b="1">
                <a:solidFill>
                  <a:prstClr val="black"/>
                </a:solidFill>
              </a:rPr>
              <a:t>Duodeno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19289" y="5084763"/>
            <a:ext cx="180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2400">
              <a:solidFill>
                <a:prstClr val="black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063750" y="6092825"/>
            <a:ext cx="21605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1600" b="1">
              <a:solidFill>
                <a:prstClr val="black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224339" y="6338888"/>
            <a:ext cx="3671887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2800">
              <a:solidFill>
                <a:prstClr val="black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600825" y="3573463"/>
            <a:ext cx="2159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896225" y="2924176"/>
            <a:ext cx="1728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151313" y="404814"/>
            <a:ext cx="6265862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3200">
              <a:solidFill>
                <a:prstClr val="black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401050" y="908051"/>
            <a:ext cx="2266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751764" y="2420938"/>
            <a:ext cx="237648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401050" y="2205038"/>
            <a:ext cx="2089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391400" y="2492376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 flipV="1">
            <a:off x="7032625" y="3141664"/>
            <a:ext cx="935038" cy="3587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 flipV="1">
            <a:off x="7248525" y="2781300"/>
            <a:ext cx="503238" cy="71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1" name="Line 20"/>
          <p:cNvSpPr>
            <a:spLocks noChangeShapeType="1"/>
          </p:cNvSpPr>
          <p:nvPr/>
        </p:nvSpPr>
        <p:spPr bwMode="auto">
          <a:xfrm flipV="1">
            <a:off x="7535863" y="2349501"/>
            <a:ext cx="792162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8256588" y="2266951"/>
            <a:ext cx="215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33" name="Text Box 24"/>
          <p:cNvSpPr txBox="1">
            <a:spLocks noChangeArrowheads="1"/>
          </p:cNvSpPr>
          <p:nvPr/>
        </p:nvSpPr>
        <p:spPr bwMode="auto">
          <a:xfrm>
            <a:off x="7319964" y="5013326"/>
            <a:ext cx="3024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34" name="Text Box 26"/>
          <p:cNvSpPr txBox="1">
            <a:spLocks noChangeArrowheads="1"/>
          </p:cNvSpPr>
          <p:nvPr/>
        </p:nvSpPr>
        <p:spPr bwMode="auto">
          <a:xfrm>
            <a:off x="7464425" y="5661026"/>
            <a:ext cx="2808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35" name="Text Box 28"/>
          <p:cNvSpPr txBox="1">
            <a:spLocks noChangeArrowheads="1"/>
          </p:cNvSpPr>
          <p:nvPr/>
        </p:nvSpPr>
        <p:spPr bwMode="auto">
          <a:xfrm>
            <a:off x="9480550" y="4437063"/>
            <a:ext cx="1187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600" b="1">
                <a:solidFill>
                  <a:prstClr val="black"/>
                </a:solidFill>
              </a:rPr>
              <a:t>Páncreas</a:t>
            </a:r>
          </a:p>
        </p:txBody>
      </p:sp>
      <p:sp>
        <p:nvSpPr>
          <p:cNvPr id="13336" name="Text Box 29"/>
          <p:cNvSpPr txBox="1">
            <a:spLocks noChangeArrowheads="1"/>
          </p:cNvSpPr>
          <p:nvPr/>
        </p:nvSpPr>
        <p:spPr bwMode="auto">
          <a:xfrm>
            <a:off x="3792538" y="5876926"/>
            <a:ext cx="431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37" name="Text Box 30"/>
          <p:cNvSpPr txBox="1">
            <a:spLocks noChangeArrowheads="1"/>
          </p:cNvSpPr>
          <p:nvPr/>
        </p:nvSpPr>
        <p:spPr bwMode="auto">
          <a:xfrm>
            <a:off x="6096001" y="6021388"/>
            <a:ext cx="3603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338" name="Text Box 31"/>
          <p:cNvSpPr txBox="1">
            <a:spLocks noChangeArrowheads="1"/>
          </p:cNvSpPr>
          <p:nvPr/>
        </p:nvSpPr>
        <p:spPr bwMode="auto">
          <a:xfrm>
            <a:off x="8759826" y="1052513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b="1">
                <a:solidFill>
                  <a:prstClr val="black"/>
                </a:solidFill>
              </a:rPr>
              <a:t>Lóbulo hepático izquierdo</a:t>
            </a:r>
          </a:p>
        </p:txBody>
      </p:sp>
      <p:sp>
        <p:nvSpPr>
          <p:cNvPr id="13339" name="Text Box 35"/>
          <p:cNvSpPr txBox="1">
            <a:spLocks noChangeArrowheads="1"/>
          </p:cNvSpPr>
          <p:nvPr/>
        </p:nvSpPr>
        <p:spPr bwMode="auto">
          <a:xfrm>
            <a:off x="3863975" y="616585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prstClr val="black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0627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03388" y="161926"/>
            <a:ext cx="4176712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MX" sz="3600" b="1" dirty="0">
                <a:solidFill>
                  <a:prstClr val="black"/>
                </a:solidFill>
              </a:rPr>
              <a:t>CAVIDAD  BUCAL</a:t>
            </a:r>
            <a:r>
              <a:rPr lang="es-ES_tradnl" altLang="es-MX" sz="3600" dirty="0">
                <a:solidFill>
                  <a:prstClr val="black"/>
                </a:solidFill>
              </a:rPr>
              <a:t>  </a:t>
            </a:r>
          </a:p>
        </p:txBody>
      </p:sp>
      <p:pic>
        <p:nvPicPr>
          <p:cNvPr id="47107" name="Picture 3" descr="B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53" y="0"/>
            <a:ext cx="39290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ángulo 1"/>
          <p:cNvSpPr>
            <a:spLocks noChangeArrowheads="1"/>
          </p:cNvSpPr>
          <p:nvPr/>
        </p:nvSpPr>
        <p:spPr bwMode="auto">
          <a:xfrm>
            <a:off x="94630" y="2424927"/>
            <a:ext cx="12097370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200" dirty="0">
                <a:solidFill>
                  <a:prstClr val="black"/>
                </a:solidFill>
              </a:rPr>
              <a:t>Primer  segmento   del   canal alimentario donde    se    encuentran   los dientes y la lengua</a:t>
            </a:r>
            <a:r>
              <a:rPr lang="es-MX" altLang="es-MX" sz="3200" dirty="0" smtClean="0">
                <a:solidFill>
                  <a:prstClr val="black"/>
                </a:solidFill>
              </a:rPr>
              <a:t>. En </a:t>
            </a:r>
            <a:r>
              <a:rPr lang="es-MX" altLang="es-MX" sz="3200" dirty="0">
                <a:solidFill>
                  <a:prstClr val="black"/>
                </a:solidFill>
              </a:rPr>
              <a:t>el comienza   la   digestión.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200" b="1" u="sng" dirty="0">
                <a:solidFill>
                  <a:srgbClr val="FF0000"/>
                </a:solidFill>
              </a:rPr>
              <a:t>Funciones:</a:t>
            </a:r>
            <a:r>
              <a:rPr lang="es-MX" altLang="es-MX" sz="3200" dirty="0">
                <a:solidFill>
                  <a:prstClr val="black"/>
                </a:solidFill>
              </a:rPr>
              <a:t> La  </a:t>
            </a:r>
            <a:r>
              <a:rPr lang="es-MX" altLang="es-MX" sz="3200" b="1" u="sng" dirty="0">
                <a:solidFill>
                  <a:srgbClr val="FF0000"/>
                </a:solidFill>
              </a:rPr>
              <a:t>masticación,  insalivación, y deglución </a:t>
            </a:r>
            <a:r>
              <a:rPr lang="es-MX" altLang="es-MX" sz="3200" dirty="0">
                <a:solidFill>
                  <a:prstClr val="black"/>
                </a:solidFill>
              </a:rPr>
              <a:t>aunque también actúa como vía respiratoria auxiliar y dispositivo auxiliar de la fonación.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4630" y="855267"/>
            <a:ext cx="7779332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MX" sz="3200" dirty="0">
                <a:solidFill>
                  <a:prstClr val="black"/>
                </a:solidFill>
              </a:rPr>
              <a:t>Situada en la parte inferior y media de la cara, debajo de la cavidad nasal.</a:t>
            </a:r>
          </a:p>
        </p:txBody>
      </p:sp>
    </p:spTree>
    <p:extLst>
      <p:ext uri="{BB962C8B-B14F-4D97-AF65-F5344CB8AC3E}">
        <p14:creationId xmlns:p14="http://schemas.microsoft.com/office/powerpoint/2010/main" val="2551618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7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12195" r="33937" b="29832"/>
          <a:stretch>
            <a:fillRect/>
          </a:stretch>
        </p:blipFill>
        <p:spPr bwMode="auto">
          <a:xfrm>
            <a:off x="4111626" y="1196976"/>
            <a:ext cx="38068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24113" y="474664"/>
            <a:ext cx="74168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altLang="es-P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CAVIDAD ORAL PROPIAMENTE DICHA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47851" y="1739900"/>
            <a:ext cx="2119313" cy="584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PR" sz="3200" b="1">
                <a:solidFill>
                  <a:prstClr val="black"/>
                </a:solidFill>
              </a:rPr>
              <a:t>Paladar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008439" y="2100263"/>
            <a:ext cx="2039937" cy="10541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85914" y="5961063"/>
            <a:ext cx="3519487" cy="8810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" altLang="es-PR" sz="3200" b="1">
                <a:solidFill>
                  <a:prstClr val="black"/>
                </a:solidFill>
              </a:rPr>
              <a:t>Arcos alveolodentarios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264026" y="3379789"/>
            <a:ext cx="841375" cy="258127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4264026" y="5551488"/>
            <a:ext cx="841375" cy="354012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256588" y="5816600"/>
            <a:ext cx="1943100" cy="584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PR" sz="3200" b="1">
                <a:solidFill>
                  <a:prstClr val="black"/>
                </a:solidFill>
              </a:rPr>
              <a:t>Lengua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6411913" y="5411789"/>
            <a:ext cx="1765300" cy="37782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918450" y="1752601"/>
            <a:ext cx="2432050" cy="1076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PR" sz="3200" b="1">
                <a:solidFill>
                  <a:prstClr val="black"/>
                </a:solidFill>
              </a:rPr>
              <a:t>Istmo de las fauces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6408739" y="2924175"/>
            <a:ext cx="2351087" cy="187325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39549"/>
      </p:ext>
    </p:extLst>
  </p:cSld>
  <p:clrMapOvr>
    <a:masterClrMapping/>
  </p:clrMapOvr>
  <p:transition spd="slow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4" grpId="0" animBg="1"/>
      <p:bldP spid="5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24314" y="571501"/>
            <a:ext cx="35194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BIBLIOGRAFÍA</a:t>
            </a: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881188" y="2011630"/>
            <a:ext cx="85010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180975" algn="l"/>
              </a:tabLst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Morfología Humana II. 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Rosell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. 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Dovale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. Alvares. Tema V, capítulo 37, pág. 210-232.</a:t>
            </a:r>
          </a:p>
          <a:p>
            <a:pPr>
              <a:buFontTx/>
              <a:buChar char="•"/>
              <a:tabLst>
                <a:tab pos="180975" algn="l"/>
              </a:tabLst>
              <a:defRPr/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tabLst>
                <a:tab pos="180975" algn="l"/>
              </a:tabLst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Tratado de Fisiología Médica. 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Guyton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-Hall. Tomo I. Unidad XII. Capítulos 62, 63 y 64, pág. 859, 871-876 y 883-893.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180975" algn="l"/>
              </a:tabLst>
              <a:defRPr/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1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73246" y="2708275"/>
            <a:ext cx="720378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es-MX" sz="1600">
              <a:solidFill>
                <a:prstClr val="black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 flipH="1">
            <a:off x="5094429" y="2349500"/>
            <a:ext cx="35345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es-MX" sz="1600">
              <a:solidFill>
                <a:prstClr val="black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207720" y="2420938"/>
            <a:ext cx="248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es-MX" sz="1600">
              <a:solidFill>
                <a:prstClr val="black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 flipV="1">
            <a:off x="3179425" y="2141538"/>
            <a:ext cx="448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es-MX" sz="1600">
              <a:solidFill>
                <a:prstClr val="black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88367" y="260350"/>
            <a:ext cx="5873790" cy="757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600" b="1" u="sng" dirty="0">
                <a:solidFill>
                  <a:prstClr val="black"/>
                </a:solidFill>
              </a:rPr>
              <a:t>Aparato Digestivo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24505" y="1375798"/>
            <a:ext cx="9810300" cy="51117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MX" altLang="es-MX" sz="4000" dirty="0">
              <a:solidFill>
                <a:prstClr val="black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4000" dirty="0">
                <a:solidFill>
                  <a:prstClr val="black"/>
                </a:solidFill>
              </a:rPr>
              <a:t>Conjunto de órganos que intervienen  en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4000" dirty="0">
                <a:solidFill>
                  <a:prstClr val="black"/>
                </a:solidFill>
              </a:rPr>
              <a:t>la función de digestión que  consiste  en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4000" dirty="0">
                <a:solidFill>
                  <a:prstClr val="black"/>
                </a:solidFill>
              </a:rPr>
              <a:t>la transformación mecánica y química de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4000" dirty="0">
                <a:solidFill>
                  <a:prstClr val="black"/>
                </a:solidFill>
              </a:rPr>
              <a:t>los alimentos en sustancias  asimilables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4000" dirty="0">
                <a:solidFill>
                  <a:prstClr val="black"/>
                </a:solidFill>
              </a:rPr>
              <a:t>por el organismo.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4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4730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2193" y="314175"/>
            <a:ext cx="8714826" cy="936625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dirty="0"/>
              <a:t>Funciones generales del sistema digestivo</a:t>
            </a:r>
            <a:endParaRPr lang="es-ES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004176"/>
              </p:ext>
            </p:extLst>
          </p:nvPr>
        </p:nvGraphicFramePr>
        <p:xfrm>
          <a:off x="100208" y="1772816"/>
          <a:ext cx="12091791" cy="446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33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6379"/>
            <a:ext cx="12041688" cy="4866558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s-ES_tradn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PRINCIPALES DEL SISTEMA DIGESTIVO.</a:t>
            </a:r>
            <a:endParaRPr lang="es-E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200" b="1" u="sng" dirty="0"/>
              <a:t>Digestión: </a:t>
            </a:r>
            <a:r>
              <a:rPr lang="es-ES" sz="3200" dirty="0"/>
              <a:t>transformación de las complejas moléculas de los alimentos en sustancias utilizables por el organismo, mediante </a:t>
            </a:r>
            <a:r>
              <a:rPr lang="es-ES" sz="3200" b="1" i="1" dirty="0"/>
              <a:t>procesos mecánicos y químicos.</a:t>
            </a:r>
            <a:endParaRPr lang="es-ES" sz="3200" dirty="0"/>
          </a:p>
          <a:p>
            <a:pPr>
              <a:defRPr/>
            </a:pPr>
            <a:r>
              <a:rPr lang="es-ES" sz="3200" b="1" u="sng" dirty="0"/>
              <a:t>Absorción</a:t>
            </a:r>
            <a:r>
              <a:rPr lang="es-ES" sz="3200" b="1" dirty="0"/>
              <a:t>:</a:t>
            </a:r>
            <a:r>
              <a:rPr lang="es-ES" sz="3200" dirty="0"/>
              <a:t> proceso mediante el cual las </a:t>
            </a:r>
            <a:r>
              <a:rPr lang="es-ES" sz="3200" b="1" dirty="0"/>
              <a:t>sustancias simples</a:t>
            </a:r>
            <a:r>
              <a:rPr lang="es-ES" sz="3200" dirty="0"/>
              <a:t> obtenidas en la digestión de los alimentos pasan a </a:t>
            </a:r>
            <a:r>
              <a:rPr lang="es-ES" sz="3200" b="1" dirty="0"/>
              <a:t>la sangre.</a:t>
            </a:r>
            <a:endParaRPr lang="es-ES" sz="3200" dirty="0"/>
          </a:p>
          <a:p>
            <a:pPr>
              <a:defRPr/>
            </a:pPr>
            <a:r>
              <a:rPr lang="es-ES" sz="3200" b="1" u="sng" dirty="0"/>
              <a:t>Eliminación</a:t>
            </a:r>
            <a:r>
              <a:rPr lang="es-ES" sz="3200" b="1" dirty="0"/>
              <a:t> </a:t>
            </a:r>
            <a:r>
              <a:rPr lang="es-ES" sz="3200" b="1" u="sng" dirty="0"/>
              <a:t>(defecación)</a:t>
            </a:r>
            <a:r>
              <a:rPr lang="es-ES" sz="3200" b="1" dirty="0"/>
              <a:t>: </a:t>
            </a:r>
            <a:r>
              <a:rPr lang="es-ES" sz="3200" dirty="0"/>
              <a:t>los productos de desechos de la digestión de los alimentos son eliminados al formarse las heces fecales.</a:t>
            </a:r>
          </a:p>
          <a:p>
            <a:pPr>
              <a:defRPr/>
            </a:pPr>
            <a:r>
              <a:rPr lang="es-ES" sz="3200" b="1" u="sng" dirty="0"/>
              <a:t>Defensiva</a:t>
            </a:r>
            <a:r>
              <a:rPr lang="es-ES" sz="3200" b="1" dirty="0"/>
              <a:t>: </a:t>
            </a:r>
            <a:r>
              <a:rPr lang="es-ES" sz="3200" dirty="0"/>
              <a:t>la acidez de los jugos</a:t>
            </a:r>
            <a:r>
              <a:rPr lang="es-ES" sz="3200" b="1" dirty="0"/>
              <a:t> </a:t>
            </a:r>
            <a:r>
              <a:rPr lang="es-ES" sz="3200" dirty="0"/>
              <a:t>gástricos destruyen los microorganismos patógenos que llegan al sistema digestivo.</a:t>
            </a:r>
          </a:p>
          <a:p>
            <a:pPr>
              <a:defRPr/>
            </a:pPr>
            <a:r>
              <a:rPr lang="es-ES" sz="3200" b="1" u="sng" dirty="0"/>
              <a:t>Exocrina:</a:t>
            </a:r>
            <a:r>
              <a:rPr lang="es-ES" sz="3200" dirty="0"/>
              <a:t> participan glándulas </a:t>
            </a:r>
            <a:r>
              <a:rPr lang="es-ES" sz="3200" b="1" dirty="0"/>
              <a:t>cuyas secreciones</a:t>
            </a:r>
            <a:r>
              <a:rPr lang="es-ES" sz="3200" dirty="0"/>
              <a:t> intervienen en la digestión como por ejemplo: las  glándulas salivales, gástricas, intestinales, el  hígado y el  páncreas exocrino. </a:t>
            </a:r>
            <a:r>
              <a:rPr lang="es-ES_tradnl" sz="3200" b="1" dirty="0"/>
              <a:t> 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6669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2928630"/>
            <a:ext cx="6918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 eaLnBrk="0" hangingPunct="0">
              <a:defRPr/>
            </a:pPr>
            <a:r>
              <a:rPr lang="es-ES_tradnl" sz="4800" b="1" dirty="0">
                <a:solidFill>
                  <a:schemeClr val="tx2"/>
                </a:solidFill>
                <a:latin typeface="Arial" charset="0"/>
              </a:rPr>
              <a:t> </a:t>
            </a:r>
            <a:endParaRPr lang="es-ES_tradnl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751376" y="99001"/>
            <a:ext cx="6225391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COMPONENTES</a:t>
            </a:r>
            <a:endParaRPr lang="es-E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40158" y="943471"/>
            <a:ext cx="5388322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Canal alimentario</a:t>
            </a:r>
          </a:p>
          <a:p>
            <a:pPr>
              <a:defRPr/>
            </a:pPr>
            <a:endParaRPr lang="es-E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1-Cavidad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bucal.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2-Faringe.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3-Esófago.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4-Estómago.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5-Intestino delgado.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6-Intestino grueso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6154986" y="1178133"/>
            <a:ext cx="5643562" cy="47397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indent="0" eaLnBrk="1" hangingPunct="1"/>
            <a:r>
              <a:rPr lang="es-ES_tradnl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Glándulas    anexas</a:t>
            </a:r>
          </a:p>
          <a:p>
            <a:pPr eaLnBrk="1" hangingPunct="1"/>
            <a:endParaRPr lang="es-E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1-Glándulas </a:t>
            </a:r>
            <a:r>
              <a:rPr lang="es-E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Salivales (parótida, sublingual  y </a:t>
            </a:r>
            <a:r>
              <a:rPr lang="es-E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submandibular</a:t>
            </a:r>
            <a:r>
              <a:rPr lang="es-E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). 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2-Hígado</a:t>
            </a:r>
            <a:r>
              <a:rPr lang="es-E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3-Páncreas</a:t>
            </a:r>
            <a:r>
              <a:rPr lang="es-E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5082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utoUpdateAnimBg="0"/>
      <p:bldP spid="108552" grpId="0" animBg="1"/>
      <p:bldP spid="1085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6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71132" y="261213"/>
            <a:ext cx="496086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4000" dirty="0">
                <a:solidFill>
                  <a:prstClr val="black"/>
                </a:solidFill>
              </a:rPr>
              <a:t> </a:t>
            </a:r>
            <a:r>
              <a:rPr lang="es-MX" altLang="es-MX" sz="4000" b="1" dirty="0">
                <a:solidFill>
                  <a:prstClr val="black"/>
                </a:solidFill>
              </a:rPr>
              <a:t>Canal alimentario</a:t>
            </a:r>
          </a:p>
        </p:txBody>
      </p:sp>
      <p:pic>
        <p:nvPicPr>
          <p:cNvPr id="8196" name="Picture 16" descr="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414464"/>
            <a:ext cx="3873500" cy="540067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17"/>
          <p:cNvSpPr>
            <a:spLocks noChangeArrowheads="1"/>
          </p:cNvSpPr>
          <p:nvPr/>
        </p:nvSpPr>
        <p:spPr bwMode="auto">
          <a:xfrm>
            <a:off x="4365625" y="2017713"/>
            <a:ext cx="1079500" cy="93662"/>
          </a:xfrm>
          <a:prstGeom prst="rightArrow">
            <a:avLst>
              <a:gd name="adj1" fmla="val 50000"/>
              <a:gd name="adj2" fmla="val 99514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8198" name="AutoShape 18"/>
          <p:cNvSpPr>
            <a:spLocks noChangeArrowheads="1"/>
          </p:cNvSpPr>
          <p:nvPr/>
        </p:nvSpPr>
        <p:spPr bwMode="auto">
          <a:xfrm rot="601266" flipV="1">
            <a:off x="7199314" y="5353051"/>
            <a:ext cx="1050925" cy="123825"/>
          </a:xfrm>
          <a:prstGeom prst="rightArrow">
            <a:avLst>
              <a:gd name="adj1" fmla="val 50000"/>
              <a:gd name="adj2" fmla="val 113673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8199" name="AutoShape 19"/>
          <p:cNvSpPr>
            <a:spLocks noChangeArrowheads="1"/>
          </p:cNvSpPr>
          <p:nvPr/>
        </p:nvSpPr>
        <p:spPr bwMode="auto">
          <a:xfrm>
            <a:off x="4378325" y="2952750"/>
            <a:ext cx="1657350" cy="115888"/>
          </a:xfrm>
          <a:prstGeom prst="rightArrow">
            <a:avLst>
              <a:gd name="adj1" fmla="val 50000"/>
              <a:gd name="adj2" fmla="val 137716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8200" name="AutoShape 20"/>
          <p:cNvSpPr>
            <a:spLocks noChangeArrowheads="1"/>
          </p:cNvSpPr>
          <p:nvPr/>
        </p:nvSpPr>
        <p:spPr bwMode="auto">
          <a:xfrm rot="10800000">
            <a:off x="4276726" y="5084764"/>
            <a:ext cx="1674813" cy="161925"/>
          </a:xfrm>
          <a:prstGeom prst="rightArrow">
            <a:avLst>
              <a:gd name="adj1" fmla="val 50000"/>
              <a:gd name="adj2" fmla="val 74461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8201" name="AutoShape 21"/>
          <p:cNvSpPr>
            <a:spLocks noChangeArrowheads="1"/>
          </p:cNvSpPr>
          <p:nvPr/>
        </p:nvSpPr>
        <p:spPr bwMode="auto">
          <a:xfrm rot="10800000" flipH="1">
            <a:off x="6151563" y="2141538"/>
            <a:ext cx="2087562" cy="169862"/>
          </a:xfrm>
          <a:prstGeom prst="leftArrow">
            <a:avLst>
              <a:gd name="adj1" fmla="val 50000"/>
              <a:gd name="adj2" fmla="val 112770"/>
            </a:avLst>
          </a:prstGeom>
          <a:solidFill>
            <a:srgbClr val="333399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8202" name="AutoShape 22"/>
          <p:cNvSpPr>
            <a:spLocks noChangeArrowheads="1"/>
          </p:cNvSpPr>
          <p:nvPr/>
        </p:nvSpPr>
        <p:spPr bwMode="auto">
          <a:xfrm flipH="1" flipV="1">
            <a:off x="6959601" y="3675063"/>
            <a:ext cx="1279525" cy="152400"/>
          </a:xfrm>
          <a:prstGeom prst="leftArrow">
            <a:avLst>
              <a:gd name="adj1" fmla="val 50000"/>
              <a:gd name="adj2" fmla="val 101178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8203" name="AutoShape 24"/>
          <p:cNvSpPr>
            <a:spLocks noChangeArrowheads="1"/>
          </p:cNvSpPr>
          <p:nvPr/>
        </p:nvSpPr>
        <p:spPr bwMode="auto">
          <a:xfrm rot="20500281" flipV="1">
            <a:off x="6564314" y="6046788"/>
            <a:ext cx="1508125" cy="146050"/>
          </a:xfrm>
          <a:prstGeom prst="rightArrow">
            <a:avLst>
              <a:gd name="adj1" fmla="val 50000"/>
              <a:gd name="adj2" fmla="val 114017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473950" y="5462589"/>
            <a:ext cx="31384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defRPr/>
            </a:pPr>
            <a:r>
              <a:rPr lang="es-MX" altLang="es-MX" sz="2800" b="1" dirty="0">
                <a:solidFill>
                  <a:prstClr val="black"/>
                </a:solidFill>
              </a:rPr>
              <a:t>Intestino Grueso</a:t>
            </a:r>
          </a:p>
          <a:p>
            <a:pPr marL="457200" indent="-457200" algn="r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altLang="es-MX" sz="2800" b="1" dirty="0">
              <a:solidFill>
                <a:prstClr val="black"/>
              </a:solidFill>
            </a:endParaRPr>
          </a:p>
        </p:txBody>
      </p:sp>
      <p:sp>
        <p:nvSpPr>
          <p:cNvPr id="8205" name="Rectángulo 1"/>
          <p:cNvSpPr>
            <a:spLocks noChangeArrowheads="1"/>
          </p:cNvSpPr>
          <p:nvPr/>
        </p:nvSpPr>
        <p:spPr bwMode="auto">
          <a:xfrm>
            <a:off x="2276475" y="18176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>
                <a:solidFill>
                  <a:prstClr val="black"/>
                </a:solidFill>
              </a:rPr>
              <a:t>Cavidad oral</a:t>
            </a:r>
          </a:p>
        </p:txBody>
      </p:sp>
      <p:sp>
        <p:nvSpPr>
          <p:cNvPr id="8206" name="Rectángulo 2"/>
          <p:cNvSpPr>
            <a:spLocks noChangeArrowheads="1"/>
          </p:cNvSpPr>
          <p:nvPr/>
        </p:nvSpPr>
        <p:spPr bwMode="auto">
          <a:xfrm>
            <a:off x="8239125" y="20113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>
                <a:solidFill>
                  <a:prstClr val="black"/>
                </a:solidFill>
              </a:rPr>
              <a:t>Faringe</a:t>
            </a:r>
          </a:p>
        </p:txBody>
      </p:sp>
      <p:sp>
        <p:nvSpPr>
          <p:cNvPr id="8207" name="Rectángulo 3"/>
          <p:cNvSpPr>
            <a:spLocks noChangeArrowheads="1"/>
          </p:cNvSpPr>
          <p:nvPr/>
        </p:nvSpPr>
        <p:spPr bwMode="auto">
          <a:xfrm>
            <a:off x="2801939" y="2709863"/>
            <a:ext cx="1398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>
                <a:solidFill>
                  <a:prstClr val="black"/>
                </a:solidFill>
              </a:rPr>
              <a:t>Esófago</a:t>
            </a:r>
          </a:p>
        </p:txBody>
      </p:sp>
      <p:sp>
        <p:nvSpPr>
          <p:cNvPr id="8208" name="Rectángulo 4"/>
          <p:cNvSpPr>
            <a:spLocks noChangeArrowheads="1"/>
          </p:cNvSpPr>
          <p:nvPr/>
        </p:nvSpPr>
        <p:spPr bwMode="auto">
          <a:xfrm>
            <a:off x="8181976" y="3532188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>
                <a:solidFill>
                  <a:prstClr val="black"/>
                </a:solidFill>
              </a:rPr>
              <a:t>Estómago</a:t>
            </a:r>
          </a:p>
        </p:txBody>
      </p:sp>
      <p:sp>
        <p:nvSpPr>
          <p:cNvPr id="8209" name="AutoShape 20"/>
          <p:cNvSpPr>
            <a:spLocks noChangeArrowheads="1"/>
          </p:cNvSpPr>
          <p:nvPr/>
        </p:nvSpPr>
        <p:spPr bwMode="auto">
          <a:xfrm rot="-9511642">
            <a:off x="4175126" y="5718176"/>
            <a:ext cx="1681163" cy="138113"/>
          </a:xfrm>
          <a:prstGeom prst="rightArrow">
            <a:avLst>
              <a:gd name="adj1" fmla="val 50000"/>
              <a:gd name="adj2" fmla="val 75288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8210" name="Rectángulo 5"/>
          <p:cNvSpPr>
            <a:spLocks noChangeArrowheads="1"/>
          </p:cNvSpPr>
          <p:nvPr/>
        </p:nvSpPr>
        <p:spPr bwMode="auto">
          <a:xfrm>
            <a:off x="1522412" y="5027613"/>
            <a:ext cx="2763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>
                <a:solidFill>
                  <a:prstClr val="black"/>
                </a:solidFill>
              </a:rPr>
              <a:t>Intestino Delgado</a:t>
            </a:r>
          </a:p>
        </p:txBody>
      </p:sp>
    </p:spTree>
    <p:extLst>
      <p:ext uri="{BB962C8B-B14F-4D97-AF65-F5344CB8AC3E}">
        <p14:creationId xmlns:p14="http://schemas.microsoft.com/office/powerpoint/2010/main" val="12735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85794" y="188787"/>
            <a:ext cx="1050933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3600" b="1" dirty="0">
                <a:solidFill>
                  <a:prstClr val="black"/>
                </a:solidFill>
              </a:rPr>
              <a:t>Glándulas </a:t>
            </a:r>
            <a:r>
              <a:rPr lang="es-MX" altLang="es-MX" sz="3600" b="1" dirty="0" smtClean="0">
                <a:solidFill>
                  <a:prstClr val="black"/>
                </a:solidFill>
              </a:rPr>
              <a:t>Anexas ( </a:t>
            </a:r>
            <a:r>
              <a:rPr lang="es-MX" altLang="es-MX" sz="3600" b="1" dirty="0">
                <a:solidFill>
                  <a:prstClr val="black"/>
                </a:solidFill>
              </a:rPr>
              <a:t>Situadas en cavidad bucal)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0238" y="1308101"/>
            <a:ext cx="318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63751" y="1557338"/>
            <a:ext cx="3095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71676" y="1308101"/>
            <a:ext cx="326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74826" y="1412876"/>
            <a:ext cx="3313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895476" y="1266825"/>
            <a:ext cx="6526213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200" b="1" dirty="0">
                <a:solidFill>
                  <a:prstClr val="black"/>
                </a:solidFill>
              </a:rPr>
              <a:t>Glándulas</a:t>
            </a:r>
            <a:r>
              <a:rPr lang="es-MX" altLang="es-MX" sz="3600" b="1" dirty="0">
                <a:solidFill>
                  <a:prstClr val="black"/>
                </a:solidFill>
              </a:rPr>
              <a:t> </a:t>
            </a:r>
            <a:r>
              <a:rPr lang="es-MX" altLang="es-MX" sz="3200" b="1" dirty="0">
                <a:solidFill>
                  <a:prstClr val="black"/>
                </a:solidFill>
              </a:rPr>
              <a:t>salivales Mayores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971675" y="1741488"/>
            <a:ext cx="318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43113" y="3397251"/>
            <a:ext cx="419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00239" y="3397251"/>
            <a:ext cx="434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063750" y="350043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916114"/>
            <a:ext cx="43624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7175500" y="3860801"/>
            <a:ext cx="433388" cy="73025"/>
          </a:xfrm>
          <a:prstGeom prst="rightArrow">
            <a:avLst>
              <a:gd name="adj1" fmla="val 50000"/>
              <a:gd name="adj2" fmla="val 14837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916114"/>
            <a:ext cx="43624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916114"/>
            <a:ext cx="4362450" cy="49418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AutoShape 16"/>
          <p:cNvSpPr>
            <a:spLocks noChangeArrowheads="1"/>
          </p:cNvSpPr>
          <p:nvPr/>
        </p:nvSpPr>
        <p:spPr bwMode="auto">
          <a:xfrm rot="788340">
            <a:off x="5688013" y="3754439"/>
            <a:ext cx="1801812" cy="160337"/>
          </a:xfrm>
          <a:prstGeom prst="rightArrow">
            <a:avLst>
              <a:gd name="adj1" fmla="val 50000"/>
              <a:gd name="adj2" fmla="val 138598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5735638" y="4508501"/>
            <a:ext cx="3097212" cy="150813"/>
          </a:xfrm>
          <a:prstGeom prst="rightArrow">
            <a:avLst>
              <a:gd name="adj1" fmla="val 50000"/>
              <a:gd name="adj2" fmla="val 149747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20448190" flipV="1">
            <a:off x="5670551" y="5259389"/>
            <a:ext cx="2608263" cy="142875"/>
          </a:xfrm>
          <a:prstGeom prst="rightArrow">
            <a:avLst>
              <a:gd name="adj1" fmla="val 50000"/>
              <a:gd name="adj2" fmla="val 162356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954464" y="3316289"/>
            <a:ext cx="1622425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2800" b="1" dirty="0">
                <a:solidFill>
                  <a:prstClr val="black"/>
                </a:solidFill>
              </a:rPr>
              <a:t>Parótida</a:t>
            </a:r>
            <a:endParaRPr lang="es-ES" altLang="es-MX" sz="3200" dirty="0">
              <a:solidFill>
                <a:prstClr val="black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830513" y="4248151"/>
            <a:ext cx="2773362" cy="51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2800" b="1" dirty="0" err="1">
                <a:solidFill>
                  <a:prstClr val="black"/>
                </a:solidFill>
              </a:rPr>
              <a:t>Submandibular</a:t>
            </a:r>
            <a:endParaRPr lang="es-ES" altLang="es-MX" sz="2800" b="1" dirty="0">
              <a:solidFill>
                <a:prstClr val="black"/>
              </a:solidFill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594100" y="5516564"/>
            <a:ext cx="2020888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2800" b="1" dirty="0">
                <a:solidFill>
                  <a:prstClr val="black"/>
                </a:solidFill>
              </a:rPr>
              <a:t>Sublingual</a:t>
            </a:r>
            <a:endParaRPr lang="es-ES" alt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16138" y="1165226"/>
            <a:ext cx="376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32088" y="285751"/>
            <a:ext cx="690245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600" b="1" dirty="0">
                <a:solidFill>
                  <a:prstClr val="black"/>
                </a:solidFill>
              </a:rPr>
              <a:t>Glándulas salivales menores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87576" y="1524001"/>
            <a:ext cx="477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24563" y="5573713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sz="2800" b="1">
              <a:solidFill>
                <a:prstClr val="black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87575" y="1812926"/>
            <a:ext cx="1892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PT" altLang="es-MX" sz="2800">
              <a:solidFill>
                <a:prstClr val="black"/>
              </a:solidFill>
            </a:endParaRPr>
          </a:p>
        </p:txBody>
      </p:sp>
      <p:pic>
        <p:nvPicPr>
          <p:cNvPr id="10247" name="Objec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1871663"/>
            <a:ext cx="29432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770689" y="3500439"/>
            <a:ext cx="1760537" cy="104775"/>
          </a:xfrm>
          <a:prstGeom prst="rightArrow">
            <a:avLst>
              <a:gd name="adj1" fmla="val 50000"/>
              <a:gd name="adj2" fmla="val 136680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-1011909">
            <a:off x="6996114" y="4321176"/>
            <a:ext cx="1641475" cy="149225"/>
          </a:xfrm>
          <a:prstGeom prst="rightArrow">
            <a:avLst>
              <a:gd name="adj1" fmla="val 50000"/>
              <a:gd name="adj2" fmla="val 136481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flipV="1">
            <a:off x="8953501" y="3500438"/>
            <a:ext cx="720725" cy="144462"/>
          </a:xfrm>
          <a:prstGeom prst="leftArrow">
            <a:avLst>
              <a:gd name="adj1" fmla="val 50000"/>
              <a:gd name="adj2" fmla="val 124726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024438" y="3286125"/>
            <a:ext cx="17399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200" b="1" dirty="0">
                <a:solidFill>
                  <a:prstClr val="black"/>
                </a:solidFill>
              </a:rPr>
              <a:t>Bucales</a:t>
            </a:r>
            <a:endParaRPr lang="es-MX" altLang="es-MX" sz="3200" dirty="0">
              <a:solidFill>
                <a:prstClr val="black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919663" y="4284664"/>
            <a:ext cx="2076450" cy="579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3200" b="1" dirty="0">
                <a:solidFill>
                  <a:prstClr val="black"/>
                </a:solidFill>
              </a:rPr>
              <a:t>Linguales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9078913" y="3738564"/>
            <a:ext cx="1624012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2800" b="1" dirty="0">
                <a:solidFill>
                  <a:prstClr val="black"/>
                </a:solidFill>
              </a:rPr>
              <a:t>Labiales</a:t>
            </a:r>
          </a:p>
        </p:txBody>
      </p:sp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43063"/>
            <a:ext cx="292258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4975225" y="2335213"/>
            <a:ext cx="1747838" cy="519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2800" b="1" dirty="0">
                <a:solidFill>
                  <a:prstClr val="black"/>
                </a:solidFill>
              </a:rPr>
              <a:t>Palatinas</a:t>
            </a:r>
            <a:endParaRPr lang="es-ES" altLang="es-MX" sz="2800" b="1" dirty="0">
              <a:solidFill>
                <a:prstClr val="black"/>
              </a:solidFill>
            </a:endParaRPr>
          </a:p>
        </p:txBody>
      </p:sp>
      <p:sp>
        <p:nvSpPr>
          <p:cNvPr id="10256" name="Line 6"/>
          <p:cNvSpPr>
            <a:spLocks noChangeShapeType="1"/>
          </p:cNvSpPr>
          <p:nvPr/>
        </p:nvSpPr>
        <p:spPr bwMode="auto">
          <a:xfrm flipH="1">
            <a:off x="3262313" y="2857500"/>
            <a:ext cx="1905000" cy="57308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716</Words>
  <Application>Microsoft Office PowerPoint</Application>
  <PresentationFormat>Panorámica</PresentationFormat>
  <Paragraphs>94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1_Tema de Office</vt:lpstr>
      <vt:lpstr>2_Tema de Office</vt:lpstr>
      <vt:lpstr>Presentación de PowerPoint</vt:lpstr>
      <vt:lpstr>Presentación de PowerPoint</vt:lpstr>
      <vt:lpstr>Funciones generales del sistema digestivo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Ailen</dc:creator>
  <cp:lastModifiedBy>FCMSAGUA</cp:lastModifiedBy>
  <cp:revision>6</cp:revision>
  <dcterms:created xsi:type="dcterms:W3CDTF">2021-11-18T14:51:15Z</dcterms:created>
  <dcterms:modified xsi:type="dcterms:W3CDTF">2023-09-06T15:44:10Z</dcterms:modified>
</cp:coreProperties>
</file>