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57" r:id="rId3"/>
    <p:sldId id="258" r:id="rId4"/>
    <p:sldId id="259" r:id="rId5"/>
    <p:sldId id="260" r:id="rId6"/>
    <p:sldId id="261" r:id="rId7"/>
    <p:sldId id="280" r:id="rId8"/>
    <p:sldId id="281" r:id="rId9"/>
    <p:sldId id="274" r:id="rId10"/>
    <p:sldId id="275" r:id="rId11"/>
    <p:sldId id="276" r:id="rId12"/>
    <p:sldId id="277" r:id="rId13"/>
    <p:sldId id="263" r:id="rId14"/>
    <p:sldId id="282" r:id="rId15"/>
    <p:sldId id="265" r:id="rId16"/>
    <p:sldId id="271" r:id="rId17"/>
    <p:sldId id="278" r:id="rId18"/>
    <p:sldId id="279" r:id="rId19"/>
    <p:sldId id="267" r:id="rId20"/>
    <p:sldId id="272" r:id="rId21"/>
    <p:sldId id="268" r:id="rId22"/>
    <p:sldId id="283" r:id="rId23"/>
    <p:sldId id="273" r:id="rId24"/>
    <p:sldId id="269" r:id="rId25"/>
    <p:sldId id="270"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84"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F1F4C-4969-41FF-9BCB-3A18334042B4}" type="datetimeFigureOut">
              <a:rPr lang="es-ES" smtClean="0"/>
              <a:t>18/11/2021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257AF-C3A9-4199-8B7B-56200B5F5F65}" type="slidenum">
              <a:rPr lang="es-ES" smtClean="0"/>
              <a:t>‹Nº›</a:t>
            </a:fld>
            <a:endParaRPr lang="es-ES"/>
          </a:p>
        </p:txBody>
      </p:sp>
    </p:spTree>
    <p:extLst>
      <p:ext uri="{BB962C8B-B14F-4D97-AF65-F5344CB8AC3E}">
        <p14:creationId xmlns:p14="http://schemas.microsoft.com/office/powerpoint/2010/main" val="1646262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B762B6-4354-4229-8203-B2577D057E3E}" type="slidenum">
              <a:rPr lang="es-ES" altLang="es-MX" smtClean="0">
                <a:solidFill>
                  <a:prstClr val="black"/>
                </a:solidFill>
              </a:rPr>
              <a:pPr/>
              <a:t>3</a:t>
            </a:fld>
            <a:endParaRPr lang="es-ES" altLang="es-MX" smtClean="0">
              <a:solidFill>
                <a:prstClr val="black"/>
              </a:solidFill>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z="1000" smtClean="0"/>
          </a:p>
        </p:txBody>
      </p:sp>
    </p:spTree>
    <p:extLst>
      <p:ext uri="{BB962C8B-B14F-4D97-AF65-F5344CB8AC3E}">
        <p14:creationId xmlns:p14="http://schemas.microsoft.com/office/powerpoint/2010/main" val="299468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fld id="{4DAFFE16-617C-40C6-8299-7210351C43B1}" type="slidenum">
              <a:rPr lang="es-ES_tradnl" altLang="es-MX" sz="1200">
                <a:solidFill>
                  <a:prstClr val="black"/>
                </a:solidFill>
              </a:rPr>
              <a:pPr algn="r" fontAlgn="base">
                <a:spcBef>
                  <a:spcPct val="0"/>
                </a:spcBef>
                <a:spcAft>
                  <a:spcPct val="0"/>
                </a:spcAft>
              </a:pPr>
              <a:t>5</a:t>
            </a:fld>
            <a:endParaRPr lang="es-ES_tradnl" altLang="es-MX" sz="1200">
              <a:solidFill>
                <a:prstClr val="black"/>
              </a:solidFill>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Tree>
    <p:extLst>
      <p:ext uri="{BB962C8B-B14F-4D97-AF65-F5344CB8AC3E}">
        <p14:creationId xmlns:p14="http://schemas.microsoft.com/office/powerpoint/2010/main" val="160850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C0035C-B52F-4AE1-9797-C6C3134C4DFD}" type="slidenum">
              <a:rPr lang="es-ES"/>
              <a:pPr eaLnBrk="1" hangingPunct="1"/>
              <a:t>6</a:t>
            </a:fld>
            <a:endParaRPr lang="es-ES"/>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s-ES" b="1" u="sng" smtClean="0">
                <a:latin typeface="Arial" panose="020B0604020202020204" pitchFamily="34" charset="0"/>
              </a:rPr>
              <a:t>FUNCIONES DEL ESTÓMAGO</a:t>
            </a:r>
          </a:p>
          <a:p>
            <a:pPr eaLnBrk="1" hangingPunct="1"/>
            <a:r>
              <a:rPr lang="es-ES" b="1" smtClean="0">
                <a:latin typeface="Arial" panose="020B0604020202020204" pitchFamily="34" charset="0"/>
              </a:rPr>
              <a:t>- Motora:</a:t>
            </a:r>
            <a:r>
              <a:rPr lang="es-ES" smtClean="0">
                <a:latin typeface="Arial" panose="020B0604020202020204" pitchFamily="34" charset="0"/>
              </a:rPr>
              <a:t> por su función almacenadora y mescladora para formar el quimo y controla el vaciamiento gástrico.</a:t>
            </a:r>
          </a:p>
          <a:p>
            <a:pPr eaLnBrk="1" hangingPunct="1"/>
            <a:r>
              <a:rPr lang="es-ES" b="1" smtClean="0">
                <a:latin typeface="Arial" panose="020B0604020202020204" pitchFamily="34" charset="0"/>
              </a:rPr>
              <a:t>- Secretora</a:t>
            </a:r>
            <a:r>
              <a:rPr lang="es-ES" smtClean="0">
                <a:latin typeface="Arial" panose="020B0604020202020204" pitchFamily="34" charset="0"/>
              </a:rPr>
              <a:t>: </a:t>
            </a:r>
            <a:r>
              <a:rPr lang="es-ES_tradnl" smtClean="0">
                <a:latin typeface="Arial" panose="020B0604020202020204" pitchFamily="34" charset="0"/>
              </a:rPr>
              <a:t>HCl, H2O, </a:t>
            </a:r>
            <a:r>
              <a:rPr lang="es-ES_tradnl" b="1" smtClean="0">
                <a:latin typeface="Arial" panose="020B0604020202020204" pitchFamily="34" charset="0"/>
              </a:rPr>
              <a:t>Na+, K+, HCO3, </a:t>
            </a:r>
            <a:r>
              <a:rPr lang="es-ES_tradnl" smtClean="0">
                <a:latin typeface="Arial" panose="020B0604020202020204" pitchFamily="34" charset="0"/>
              </a:rPr>
              <a:t>Pepsinógeno, Factor intrínseco, moco y bicarbonato, hormonas (gastrina).</a:t>
            </a:r>
          </a:p>
          <a:p>
            <a:pPr eaLnBrk="1" hangingPunct="1">
              <a:spcBef>
                <a:spcPct val="0"/>
              </a:spcBef>
            </a:pPr>
            <a:r>
              <a:rPr lang="es-ES" b="1" smtClean="0">
                <a:latin typeface="Arial" panose="020B0604020202020204" pitchFamily="34" charset="0"/>
              </a:rPr>
              <a:t>- Antiséptica</a:t>
            </a:r>
            <a:r>
              <a:rPr lang="es-ES" smtClean="0">
                <a:latin typeface="Arial" panose="020B0604020202020204" pitchFamily="34" charset="0"/>
              </a:rPr>
              <a:t>: por la acción del HCL.</a:t>
            </a:r>
          </a:p>
          <a:p>
            <a:pPr eaLnBrk="1" hangingPunct="1"/>
            <a:r>
              <a:rPr lang="es-ES" b="1" smtClean="0">
                <a:latin typeface="Arial" panose="020B0604020202020204" pitchFamily="34" charset="0"/>
              </a:rPr>
              <a:t>- Antianemica</a:t>
            </a:r>
            <a:r>
              <a:rPr lang="es-ES" smtClean="0">
                <a:latin typeface="Arial" panose="020B0604020202020204" pitchFamily="34" charset="0"/>
              </a:rPr>
              <a:t>: por la acción del f</a:t>
            </a:r>
            <a:r>
              <a:rPr lang="es-ES" b="1" smtClean="0">
                <a:solidFill>
                  <a:srgbClr val="003399"/>
                </a:solidFill>
                <a:latin typeface="Arial" panose="020B0604020202020204" pitchFamily="34" charset="0"/>
              </a:rPr>
              <a:t>actor intrínseco </a:t>
            </a:r>
            <a:r>
              <a:rPr lang="es-ES" smtClean="0">
                <a:solidFill>
                  <a:srgbClr val="003399"/>
                </a:solidFill>
                <a:latin typeface="Arial" panose="020B0604020202020204" pitchFamily="34" charset="0"/>
              </a:rPr>
              <a:t>que le brinda protección a la vitamina B12 para su absorción.</a:t>
            </a:r>
          </a:p>
          <a:p>
            <a:pPr eaLnBrk="1" hangingPunct="1">
              <a:spcBef>
                <a:spcPct val="0"/>
              </a:spcBef>
            </a:pPr>
            <a:r>
              <a:rPr lang="es-ES" b="1" smtClean="0">
                <a:latin typeface="Arial" panose="020B0604020202020204" pitchFamily="34" charset="0"/>
              </a:rPr>
              <a:t>El estómago constituye un reservorio temporal de los alimentos.</a:t>
            </a:r>
          </a:p>
        </p:txBody>
      </p:sp>
    </p:spTree>
    <p:extLst>
      <p:ext uri="{BB962C8B-B14F-4D97-AF65-F5344CB8AC3E}">
        <p14:creationId xmlns:p14="http://schemas.microsoft.com/office/powerpoint/2010/main" val="155481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D94B44-18FC-4D8A-A245-55277E3FC230}" type="slidenum">
              <a:rPr lang="es-ES"/>
              <a:pPr eaLnBrk="1" hangingPunct="1"/>
              <a:t>13</a:t>
            </a:fld>
            <a:endParaRPr lang="es-ES"/>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smtClean="0">
                <a:latin typeface="Arial" panose="020B0604020202020204" pitchFamily="34" charset="0"/>
              </a:rPr>
              <a:t>El intestino delgado</a:t>
            </a:r>
            <a:r>
              <a:rPr lang="es-ES" smtClean="0">
                <a:latin typeface="Arial" panose="020B0604020202020204" pitchFamily="34" charset="0"/>
              </a:rPr>
              <a:t> está situado</a:t>
            </a:r>
            <a:r>
              <a:rPr lang="es-ES" b="1" smtClean="0">
                <a:latin typeface="Arial" panose="020B0604020202020204" pitchFamily="34" charset="0"/>
              </a:rPr>
              <a:t> </a:t>
            </a:r>
            <a:r>
              <a:rPr lang="es-ES" smtClean="0">
                <a:latin typeface="Arial" panose="020B0604020202020204" pitchFamily="34" charset="0"/>
              </a:rPr>
              <a:t>en la parte media de la cavidad abdominal, mide aproximadamente </a:t>
            </a:r>
            <a:r>
              <a:rPr lang="es-ES" b="1" smtClean="0">
                <a:latin typeface="Arial" panose="020B0604020202020204" pitchFamily="34" charset="0"/>
              </a:rPr>
              <a:t>8 m</a:t>
            </a:r>
            <a:r>
              <a:rPr lang="es-ES" smtClean="0">
                <a:latin typeface="Arial" panose="020B0604020202020204" pitchFamily="34" charset="0"/>
              </a:rPr>
              <a:t> de longitud y se divide en tres porciones: </a:t>
            </a:r>
            <a:r>
              <a:rPr lang="es-ES" b="1" smtClean="0">
                <a:latin typeface="Arial" panose="020B0604020202020204" pitchFamily="34" charset="0"/>
              </a:rPr>
              <a:t>duodeno, yeyuno e íleon</a:t>
            </a:r>
            <a:r>
              <a:rPr lang="es-ES" smtClean="0">
                <a:latin typeface="Arial" panose="020B0604020202020204" pitchFamily="34" charset="0"/>
              </a:rPr>
              <a:t>.</a:t>
            </a:r>
          </a:p>
          <a:p>
            <a:pPr eaLnBrk="1" hangingPunct="1"/>
            <a:r>
              <a:rPr lang="es-ES" smtClean="0">
                <a:latin typeface="Arial" panose="020B0604020202020204" pitchFamily="34" charset="0"/>
              </a:rPr>
              <a:t> El</a:t>
            </a:r>
            <a:r>
              <a:rPr lang="es-ES" b="1" smtClean="0">
                <a:latin typeface="Arial" panose="020B0604020202020204" pitchFamily="34" charset="0"/>
              </a:rPr>
              <a:t> duodeno</a:t>
            </a:r>
            <a:r>
              <a:rPr lang="es-ES" smtClean="0">
                <a:latin typeface="Arial" panose="020B0604020202020204" pitchFamily="34" charset="0"/>
              </a:rPr>
              <a:t> es la parte fija  del intestino delgado, que esta aplicado a la pared posterior del abdomen a la altura de las tres primeras vértebras lumbares, tiene una forma comparada a una C y se subdivide en cuatro partes (superior, descendente, horizontal y ascendente). El </a:t>
            </a:r>
            <a:r>
              <a:rPr lang="es-ES" b="1" smtClean="0">
                <a:latin typeface="Arial" panose="020B0604020202020204" pitchFamily="34" charset="0"/>
              </a:rPr>
              <a:t>yeyuno y el íleon</a:t>
            </a:r>
            <a:r>
              <a:rPr lang="es-ES" smtClean="0">
                <a:latin typeface="Arial" panose="020B0604020202020204" pitchFamily="34" charset="0"/>
              </a:rPr>
              <a:t> generalmente se estudian conjuntamente como</a:t>
            </a:r>
            <a:r>
              <a:rPr lang="es-ES" b="1" smtClean="0">
                <a:latin typeface="Arial" panose="020B0604020202020204" pitchFamily="34" charset="0"/>
              </a:rPr>
              <a:t> yeyuno-ileon</a:t>
            </a:r>
            <a:r>
              <a:rPr lang="es-ES" smtClean="0">
                <a:latin typeface="Arial" panose="020B0604020202020204" pitchFamily="34" charset="0"/>
              </a:rPr>
              <a:t> ya que no existe límite preciso entre ellos, constituyendo la parte móvil del intestino delgado, localizándose el yeyuno hacia la parte superior izquierda y el íleon hacia la parte inferior  derecha, presentando ambas porciones una serie de flexuosidades llamadas </a:t>
            </a:r>
            <a:r>
              <a:rPr lang="es-ES" b="1" smtClean="0">
                <a:latin typeface="Arial" panose="020B0604020202020204" pitchFamily="34" charset="0"/>
              </a:rPr>
              <a:t>asas intestinales</a:t>
            </a:r>
            <a:r>
              <a:rPr lang="es-ES" smtClean="0">
                <a:latin typeface="Arial" panose="020B0604020202020204" pitchFamily="34" charset="0"/>
              </a:rPr>
              <a:t>.</a:t>
            </a:r>
            <a:endParaRPr lang="es-ES" b="1" smtClean="0">
              <a:latin typeface="Arial" panose="020B0604020202020204" pitchFamily="34" charset="0"/>
            </a:endParaRP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1087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D3F755-F74F-48D5-B3AF-1463905CDE0B}" type="slidenum">
              <a:rPr lang="es-ES_tradnl" altLang="es-MX" smtClean="0">
                <a:solidFill>
                  <a:prstClr val="black"/>
                </a:solidFill>
              </a:rPr>
              <a:pPr/>
              <a:t>14</a:t>
            </a:fld>
            <a:endParaRPr lang="es-ES_tradnl" altLang="es-MX" smtClean="0">
              <a:solidFill>
                <a:prstClr val="black"/>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Tree>
    <p:extLst>
      <p:ext uri="{BB962C8B-B14F-4D97-AF65-F5344CB8AC3E}">
        <p14:creationId xmlns:p14="http://schemas.microsoft.com/office/powerpoint/2010/main" val="2303258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CB9B99-34E4-47FC-A15B-8E5816153E23}" type="slidenum">
              <a:rPr lang="es-ES_tradnl">
                <a:latin typeface="Calibri" panose="020F0502020204030204" pitchFamily="34" charset="0"/>
              </a:rPr>
              <a:pPr eaLnBrk="1" hangingPunct="1"/>
              <a:t>17</a:t>
            </a:fld>
            <a:endParaRPr lang="es-ES_tradnl">
              <a:latin typeface="Calibri" panose="020F0502020204030204"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b="1" smtClean="0"/>
              <a:t> </a:t>
            </a:r>
            <a:r>
              <a:rPr lang="es-ES_tradnl" smtClean="0"/>
              <a:t>El peristaltismo intestinal está regulado por mecanismos nerviosos y humorales.</a:t>
            </a:r>
          </a:p>
          <a:p>
            <a:r>
              <a:rPr lang="es-ES_tradnl" smtClean="0"/>
              <a:t>La actividad peristáltica aumenta mucho después de una comida, debido al desencadenamiento del reflejo gastroentérico, provocado por la distensión del estómago y conducido principalmente por el plexo mientérico desde el estómago al intestino delgado. Además de estos factores nerviosos existen los  hormonales entre los que se encuentran la gastrina, la colecistocinina, la insulina y la serotonina que aumentan el peristaltismo, mientras que la secretina y el glucagón lo disminuyen.</a:t>
            </a:r>
          </a:p>
          <a:p>
            <a:r>
              <a:rPr lang="es-ES_tradnl" smtClean="0"/>
              <a:t>Este control asegura la adecuada dispersión del contenido intestinal lo cual favorece su digestión y absorción.</a:t>
            </a:r>
          </a:p>
          <a:p>
            <a:r>
              <a:rPr lang="es-ES_tradnl" smtClean="0"/>
              <a:t> </a:t>
            </a:r>
          </a:p>
        </p:txBody>
      </p:sp>
    </p:spTree>
    <p:extLst>
      <p:ext uri="{BB962C8B-B14F-4D97-AF65-F5344CB8AC3E}">
        <p14:creationId xmlns:p14="http://schemas.microsoft.com/office/powerpoint/2010/main" val="64064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A2A66A-326B-4C82-A420-FC8AEE813720}" type="slidenum">
              <a:rPr lang="es-ES_tradnl" altLang="es-MX" smtClean="0">
                <a:solidFill>
                  <a:prstClr val="black"/>
                </a:solidFill>
              </a:rPr>
              <a:pPr/>
              <a:t>18</a:t>
            </a:fld>
            <a:endParaRPr lang="es-ES_tradnl" altLang="es-MX" smtClean="0">
              <a:solidFill>
                <a:prstClr val="black"/>
              </a:solidFill>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Tree>
    <p:extLst>
      <p:ext uri="{BB962C8B-B14F-4D97-AF65-F5344CB8AC3E}">
        <p14:creationId xmlns:p14="http://schemas.microsoft.com/office/powerpoint/2010/main" val="205046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997D3E42-814A-4767-A610-C86B804F710D}" type="datetimeFigureOut">
              <a:rPr lang="es-ES">
                <a:solidFill>
                  <a:prstClr val="black">
                    <a:tint val="75000"/>
                  </a:prstClr>
                </a:solidFill>
              </a:rPr>
              <a:pPr>
                <a:defRPr/>
              </a:pPr>
              <a:t>18/11/2021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63E394C-953C-49DB-8B48-2D5167CBB83A}"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1634692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B349A316-B9DE-4447-8FC6-176152877BA3}" type="datetimeFigureOut">
              <a:rPr lang="es-ES">
                <a:solidFill>
                  <a:prstClr val="black">
                    <a:tint val="75000"/>
                  </a:prstClr>
                </a:solidFill>
              </a:rPr>
              <a:pPr>
                <a:defRPr/>
              </a:pPr>
              <a:t>18/11/2021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63180E45-2F64-4EC3-8432-E6001FE251B6}"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151134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D08D86B-6F71-491B-BADB-1FD7B53B6EC1}" type="datetimeFigureOut">
              <a:rPr lang="es-ES">
                <a:solidFill>
                  <a:prstClr val="black">
                    <a:tint val="75000"/>
                  </a:prstClr>
                </a:solidFill>
              </a:rPr>
              <a:pPr>
                <a:defRPr/>
              </a:pPr>
              <a:t>18/11/2021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0B0A6BE2-3622-4D83-84D0-C222EBD867E3}"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2245196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997D3E42-814A-4767-A610-C86B804F710D}" type="datetimeFigureOut">
              <a:rPr lang="es-ES">
                <a:solidFill>
                  <a:prstClr val="black">
                    <a:tint val="75000"/>
                  </a:prstClr>
                </a:solidFill>
              </a:rPr>
              <a:pPr>
                <a:defRPr/>
              </a:pPr>
              <a:t>18/11/2021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63E394C-953C-49DB-8B48-2D5167CBB83A}"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3304861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AC97829F-04BB-40DF-9A74-53A911F71956}" type="datetimeFigureOut">
              <a:rPr lang="es-ES">
                <a:solidFill>
                  <a:prstClr val="black">
                    <a:tint val="75000"/>
                  </a:prstClr>
                </a:solidFill>
              </a:rPr>
              <a:pPr>
                <a:defRPr/>
              </a:pPr>
              <a:t>18/11/2021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31A97FDE-56E3-4161-981B-C2392C995E73}"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1572430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C2965593-A060-4403-972D-34B16028947B}" type="datetimeFigureOut">
              <a:rPr lang="es-ES">
                <a:solidFill>
                  <a:prstClr val="black">
                    <a:tint val="75000"/>
                  </a:prstClr>
                </a:solidFill>
              </a:rPr>
              <a:pPr>
                <a:defRPr/>
              </a:pPr>
              <a:t>18/11/2021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C371FD19-FBC7-455F-834C-BAAF5AD7EB37}"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542526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B9B261E3-22B9-4A8B-944C-D08126814FFE}" type="datetimeFigureOut">
              <a:rPr lang="es-ES">
                <a:solidFill>
                  <a:prstClr val="black">
                    <a:tint val="75000"/>
                  </a:prstClr>
                </a:solidFill>
              </a:rPr>
              <a:pPr>
                <a:defRPr/>
              </a:pPr>
              <a:t>18/11/2021</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6C3A165A-1D8E-4580-84F3-61002AA5D520}"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3907336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EAD0C5B4-87B1-439D-A5D7-605B62AF6781}" type="datetimeFigureOut">
              <a:rPr lang="es-ES">
                <a:solidFill>
                  <a:prstClr val="black">
                    <a:tint val="75000"/>
                  </a:prstClr>
                </a:solidFill>
              </a:rPr>
              <a:pPr>
                <a:defRPr/>
              </a:pPr>
              <a:t>18/11/2021</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BBC3BDD0-18D2-42EC-A301-54B3A8518745}"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3747900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B9152104-2738-4FD0-8813-7E9A654D6A95}" type="datetimeFigureOut">
              <a:rPr lang="es-ES">
                <a:solidFill>
                  <a:prstClr val="black">
                    <a:tint val="75000"/>
                  </a:prstClr>
                </a:solidFill>
              </a:rPr>
              <a:pPr>
                <a:defRPr/>
              </a:pPr>
              <a:t>18/11/2021</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1DD91913-2F2B-4033-9BD1-5E9029FE13DC}"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228980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1BB72D8C-9FE4-45B4-9DEE-ABE7C136A2B9}" type="datetimeFigureOut">
              <a:rPr lang="es-ES">
                <a:solidFill>
                  <a:prstClr val="black">
                    <a:tint val="75000"/>
                  </a:prstClr>
                </a:solidFill>
              </a:rPr>
              <a:pPr>
                <a:defRPr/>
              </a:pPr>
              <a:t>18/11/2021</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2DD1EA3C-512A-4017-A90E-3A731842C939}"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3690463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B817AE1A-631A-4F1A-AEE7-8689DA1CA75D}" type="datetimeFigureOut">
              <a:rPr lang="es-ES">
                <a:solidFill>
                  <a:prstClr val="black">
                    <a:tint val="75000"/>
                  </a:prstClr>
                </a:solidFill>
              </a:rPr>
              <a:pPr>
                <a:defRPr/>
              </a:pPr>
              <a:t>18/11/2021</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2D1B823F-6875-465E-A4B5-85B2A4446BA0}"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1630321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AC97829F-04BB-40DF-9A74-53A911F71956}" type="datetimeFigureOut">
              <a:rPr lang="es-ES">
                <a:solidFill>
                  <a:prstClr val="black">
                    <a:tint val="75000"/>
                  </a:prstClr>
                </a:solidFill>
              </a:rPr>
              <a:pPr>
                <a:defRPr/>
              </a:pPr>
              <a:t>18/11/2021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31A97FDE-56E3-4161-981B-C2392C995E73}"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1621137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00900EDD-622A-4BBE-9012-1A2310837659}" type="datetimeFigureOut">
              <a:rPr lang="es-ES">
                <a:solidFill>
                  <a:prstClr val="black">
                    <a:tint val="75000"/>
                  </a:prstClr>
                </a:solidFill>
              </a:rPr>
              <a:pPr>
                <a:defRPr/>
              </a:pPr>
              <a:t>18/11/2021</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4B8A611C-4656-425A-A7E7-1F8B582B20DC}"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2938032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B349A316-B9DE-4447-8FC6-176152877BA3}" type="datetimeFigureOut">
              <a:rPr lang="es-ES">
                <a:solidFill>
                  <a:prstClr val="black">
                    <a:tint val="75000"/>
                  </a:prstClr>
                </a:solidFill>
              </a:rPr>
              <a:pPr>
                <a:defRPr/>
              </a:pPr>
              <a:t>18/11/2021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63180E45-2F64-4EC3-8432-E6001FE251B6}"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56360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D08D86B-6F71-491B-BADB-1FD7B53B6EC1}" type="datetimeFigureOut">
              <a:rPr lang="es-ES">
                <a:solidFill>
                  <a:prstClr val="black">
                    <a:tint val="75000"/>
                  </a:prstClr>
                </a:solidFill>
              </a:rPr>
              <a:pPr>
                <a:defRPr/>
              </a:pPr>
              <a:t>18/11/2021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0B0A6BE2-3622-4D83-84D0-C222EBD867E3}"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37857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C2965593-A060-4403-972D-34B16028947B}" type="datetimeFigureOut">
              <a:rPr lang="es-ES">
                <a:solidFill>
                  <a:prstClr val="black">
                    <a:tint val="75000"/>
                  </a:prstClr>
                </a:solidFill>
              </a:rPr>
              <a:pPr>
                <a:defRPr/>
              </a:pPr>
              <a:t>18/11/2021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C371FD19-FBC7-455F-834C-BAAF5AD7EB37}"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293977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B9B261E3-22B9-4A8B-944C-D08126814FFE}" type="datetimeFigureOut">
              <a:rPr lang="es-ES">
                <a:solidFill>
                  <a:prstClr val="black">
                    <a:tint val="75000"/>
                  </a:prstClr>
                </a:solidFill>
              </a:rPr>
              <a:pPr>
                <a:defRPr/>
              </a:pPr>
              <a:t>18/11/2021</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6C3A165A-1D8E-4580-84F3-61002AA5D520}"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252871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EAD0C5B4-87B1-439D-A5D7-605B62AF6781}" type="datetimeFigureOut">
              <a:rPr lang="es-ES">
                <a:solidFill>
                  <a:prstClr val="black">
                    <a:tint val="75000"/>
                  </a:prstClr>
                </a:solidFill>
              </a:rPr>
              <a:pPr>
                <a:defRPr/>
              </a:pPr>
              <a:t>18/11/2021</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BBC3BDD0-18D2-42EC-A301-54B3A8518745}"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339390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B9152104-2738-4FD0-8813-7E9A654D6A95}" type="datetimeFigureOut">
              <a:rPr lang="es-ES">
                <a:solidFill>
                  <a:prstClr val="black">
                    <a:tint val="75000"/>
                  </a:prstClr>
                </a:solidFill>
              </a:rPr>
              <a:pPr>
                <a:defRPr/>
              </a:pPr>
              <a:t>18/11/2021</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1DD91913-2F2B-4033-9BD1-5E9029FE13DC}"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285084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1BB72D8C-9FE4-45B4-9DEE-ABE7C136A2B9}" type="datetimeFigureOut">
              <a:rPr lang="es-ES">
                <a:solidFill>
                  <a:prstClr val="black">
                    <a:tint val="75000"/>
                  </a:prstClr>
                </a:solidFill>
              </a:rPr>
              <a:pPr>
                <a:defRPr/>
              </a:pPr>
              <a:t>18/11/2021</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2DD1EA3C-512A-4017-A90E-3A731842C939}"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3274171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B817AE1A-631A-4F1A-AEE7-8689DA1CA75D}" type="datetimeFigureOut">
              <a:rPr lang="es-ES">
                <a:solidFill>
                  <a:prstClr val="black">
                    <a:tint val="75000"/>
                  </a:prstClr>
                </a:solidFill>
              </a:rPr>
              <a:pPr>
                <a:defRPr/>
              </a:pPr>
              <a:t>18/11/2021</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2D1B823F-6875-465E-A4B5-85B2A4446BA0}"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56002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00900EDD-622A-4BBE-9012-1A2310837659}" type="datetimeFigureOut">
              <a:rPr lang="es-ES">
                <a:solidFill>
                  <a:prstClr val="black">
                    <a:tint val="75000"/>
                  </a:prstClr>
                </a:solidFill>
              </a:rPr>
              <a:pPr>
                <a:defRPr/>
              </a:pPr>
              <a:t>18/11/2021</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4B8A611C-4656-425A-A7E7-1F8B582B20DC}" type="slidenum">
              <a:rPr lang="es-ES" altLang="es-MX">
                <a:solidFill>
                  <a:prstClr val="black">
                    <a:tint val="75000"/>
                  </a:prstClr>
                </a:solidFill>
              </a:rPr>
              <a:pPr>
                <a:defRPr/>
              </a:pPr>
              <a:t>‹Nº›</a:t>
            </a:fld>
            <a:endParaRPr lang="es-ES" altLang="es-MX">
              <a:solidFill>
                <a:prstClr val="black">
                  <a:tint val="75000"/>
                </a:prstClr>
              </a:solidFill>
            </a:endParaRPr>
          </a:p>
        </p:txBody>
      </p:sp>
    </p:spTree>
    <p:extLst>
      <p:ext uri="{BB962C8B-B14F-4D97-AF65-F5344CB8AC3E}">
        <p14:creationId xmlns:p14="http://schemas.microsoft.com/office/powerpoint/2010/main" val="348886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fld id="{31754105-7652-4581-942F-8AF2F27DD9C1}" type="datetimeFigureOut">
              <a:rPr lang="es-ES">
                <a:solidFill>
                  <a:prstClr val="black">
                    <a:tint val="75000"/>
                  </a:prstClr>
                </a:solidFill>
                <a:latin typeface="Arial" panose="020B0604020202020204" pitchFamily="34" charset="0"/>
                <a:cs typeface="Arial" panose="020B0604020202020204" pitchFamily="34" charset="0"/>
              </a:rPr>
              <a:pPr eaLnBrk="0" fontAlgn="base" hangingPunct="0">
                <a:spcBef>
                  <a:spcPct val="0"/>
                </a:spcBef>
                <a:spcAft>
                  <a:spcPct val="0"/>
                </a:spcAft>
                <a:defRPr/>
              </a:pPr>
              <a:t>18/11/2021</a:t>
            </a:fld>
            <a:endParaRPr lang="es-ES">
              <a:solidFill>
                <a:prstClr val="black">
                  <a:tint val="75000"/>
                </a:prstClr>
              </a:solidFill>
              <a:latin typeface="Arial" panose="020B0604020202020204" pitchFamily="34" charset="0"/>
              <a:cs typeface="Arial" panose="020B0604020202020204" pitchFamily="34" charset="0"/>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s-ES">
              <a:solidFill>
                <a:prstClr val="black">
                  <a:tint val="75000"/>
                </a:prstClr>
              </a:solidFill>
              <a:latin typeface="Arial" panose="020B0604020202020204" pitchFamily="34" charset="0"/>
              <a:cs typeface="Arial" panose="020B0604020202020204" pitchFamily="34" charset="0"/>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fld id="{0FD0088D-6F48-47E5-90A8-9A32A195F223}" type="slidenum">
              <a:rPr lang="es-ES" altLang="es-MX">
                <a:solidFill>
                  <a:prstClr val="black">
                    <a:tint val="75000"/>
                  </a:prstClr>
                </a:solidFill>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ES" altLang="es-MX">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030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fld id="{31754105-7652-4581-942F-8AF2F27DD9C1}" type="datetimeFigureOut">
              <a:rPr lang="es-ES">
                <a:solidFill>
                  <a:prstClr val="black">
                    <a:tint val="75000"/>
                  </a:prstClr>
                </a:solidFill>
                <a:latin typeface="Arial" panose="020B0604020202020204" pitchFamily="34" charset="0"/>
                <a:cs typeface="Arial" panose="020B0604020202020204" pitchFamily="34" charset="0"/>
              </a:rPr>
              <a:pPr eaLnBrk="0" fontAlgn="base" hangingPunct="0">
                <a:spcBef>
                  <a:spcPct val="0"/>
                </a:spcBef>
                <a:spcAft>
                  <a:spcPct val="0"/>
                </a:spcAft>
                <a:defRPr/>
              </a:pPr>
              <a:t>18/11/2021</a:t>
            </a:fld>
            <a:endParaRPr lang="es-ES">
              <a:solidFill>
                <a:prstClr val="black">
                  <a:tint val="75000"/>
                </a:prstClr>
              </a:solidFill>
              <a:latin typeface="Arial" panose="020B0604020202020204" pitchFamily="34" charset="0"/>
              <a:cs typeface="Arial" panose="020B0604020202020204" pitchFamily="34" charset="0"/>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s-ES">
              <a:solidFill>
                <a:prstClr val="black">
                  <a:tint val="75000"/>
                </a:prstClr>
              </a:solidFill>
              <a:latin typeface="Arial" panose="020B0604020202020204" pitchFamily="34" charset="0"/>
              <a:cs typeface="Arial" panose="020B0604020202020204" pitchFamily="34" charset="0"/>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fld id="{0FD0088D-6F48-47E5-90A8-9A32A195F223}" type="slidenum">
              <a:rPr lang="es-ES" altLang="es-MX">
                <a:solidFill>
                  <a:prstClr val="black">
                    <a:tint val="75000"/>
                  </a:prstClr>
                </a:solidFill>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ES" altLang="es-MX">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60836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652589" y="233363"/>
            <a:ext cx="2003425" cy="646112"/>
          </a:xfrm>
          <a:prstGeom prst="rect">
            <a:avLst/>
          </a:prstGeom>
          <a:solidFill>
            <a:schemeClr val="accent2">
              <a:lumMod val="20000"/>
              <a:lumOff val="80000"/>
            </a:schemeClr>
          </a:solidFill>
          <a:ln>
            <a:solidFill>
              <a:schemeClr val="accent2"/>
            </a:solid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s-ES" altLang="es-MX" sz="3600" b="1" dirty="0">
                <a:solidFill>
                  <a:prstClr val="black"/>
                </a:solidFill>
                <a:latin typeface="Times New Roman" panose="02020603050405020304" pitchFamily="18" charset="0"/>
              </a:rPr>
              <a:t>Faringe</a:t>
            </a:r>
            <a:endParaRPr lang="es-MX" altLang="es-MX" sz="3600" b="1" dirty="0">
              <a:solidFill>
                <a:prstClr val="black"/>
              </a:solidFill>
            </a:endParaRP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214" y="1701800"/>
            <a:ext cx="3589337" cy="3671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4" name="Line 4"/>
          <p:cNvSpPr>
            <a:spLocks noChangeShapeType="1"/>
          </p:cNvSpPr>
          <p:nvPr/>
        </p:nvSpPr>
        <p:spPr bwMode="auto">
          <a:xfrm flipV="1">
            <a:off x="5256213" y="2540001"/>
            <a:ext cx="1270000" cy="1746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20485" name="Line 5"/>
          <p:cNvSpPr>
            <a:spLocks noChangeShapeType="1"/>
          </p:cNvSpPr>
          <p:nvPr/>
        </p:nvSpPr>
        <p:spPr bwMode="auto">
          <a:xfrm>
            <a:off x="5256213" y="3835400"/>
            <a:ext cx="1295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cxnSp>
        <p:nvCxnSpPr>
          <p:cNvPr id="20486" name="AutoShape 6"/>
          <p:cNvCxnSpPr>
            <a:cxnSpLocks noChangeShapeType="1"/>
            <a:stCxn id="20484" idx="1"/>
          </p:cNvCxnSpPr>
          <p:nvPr/>
        </p:nvCxnSpPr>
        <p:spPr bwMode="auto">
          <a:xfrm flipV="1">
            <a:off x="6524625" y="1701801"/>
            <a:ext cx="527050" cy="811213"/>
          </a:xfrm>
          <a:prstGeom prst="straightConnector1">
            <a:avLst/>
          </a:prstGeom>
          <a:noFill/>
          <a:ln>
            <a:noFill/>
          </a:ln>
          <a:effectLst>
            <a:outerShdw dist="125724" dir="18900000" algn="ctr" rotWithShape="0">
              <a:srgbClr val="000099"/>
            </a:outerShdw>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cxnSp>
      <p:sp>
        <p:nvSpPr>
          <p:cNvPr id="20487" name="Text Box 7"/>
          <p:cNvSpPr txBox="1">
            <a:spLocks noChangeArrowheads="1"/>
          </p:cNvSpPr>
          <p:nvPr/>
        </p:nvSpPr>
        <p:spPr bwMode="auto">
          <a:xfrm>
            <a:off x="8456614" y="1273176"/>
            <a:ext cx="2211387" cy="461963"/>
          </a:xfrm>
          <a:prstGeom prst="rect">
            <a:avLst/>
          </a:prstGeom>
          <a:solidFill>
            <a:schemeClr val="accent2">
              <a:lumMod val="20000"/>
              <a:lumOff val="80000"/>
            </a:schemeClr>
          </a:solidFill>
          <a:ln>
            <a:solidFill>
              <a:schemeClr val="accent2"/>
            </a:solid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defRPr/>
            </a:pPr>
            <a:r>
              <a:rPr lang="es-MX" altLang="es-MX" sz="2400" dirty="0">
                <a:solidFill>
                  <a:prstClr val="black"/>
                </a:solidFill>
              </a:rPr>
              <a:t>Cavidad nasal</a:t>
            </a:r>
          </a:p>
        </p:txBody>
      </p:sp>
      <p:sp>
        <p:nvSpPr>
          <p:cNvPr id="20488" name="Text Box 8"/>
          <p:cNvSpPr txBox="1">
            <a:spLocks noChangeArrowheads="1"/>
          </p:cNvSpPr>
          <p:nvPr/>
        </p:nvSpPr>
        <p:spPr bwMode="auto">
          <a:xfrm>
            <a:off x="8693150" y="2697163"/>
            <a:ext cx="1951038" cy="461962"/>
          </a:xfrm>
          <a:prstGeom prst="rect">
            <a:avLst/>
          </a:prstGeom>
          <a:solidFill>
            <a:schemeClr val="accent2">
              <a:lumMod val="20000"/>
              <a:lumOff val="80000"/>
            </a:schemeClr>
          </a:solidFill>
          <a:ln>
            <a:solidFill>
              <a:schemeClr val="accent2"/>
            </a:solid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defRPr/>
            </a:pPr>
            <a:r>
              <a:rPr lang="es-MX" altLang="es-MX" sz="2400" dirty="0">
                <a:solidFill>
                  <a:prstClr val="black"/>
                </a:solidFill>
              </a:rPr>
              <a:t>Cavidad oral</a:t>
            </a:r>
          </a:p>
        </p:txBody>
      </p:sp>
      <p:sp>
        <p:nvSpPr>
          <p:cNvPr id="20489" name="Text Box 9"/>
          <p:cNvSpPr txBox="1">
            <a:spLocks noChangeArrowheads="1"/>
          </p:cNvSpPr>
          <p:nvPr/>
        </p:nvSpPr>
        <p:spPr bwMode="auto">
          <a:xfrm>
            <a:off x="8112126" y="3508376"/>
            <a:ext cx="2532063" cy="461963"/>
          </a:xfrm>
          <a:prstGeom prst="rect">
            <a:avLst/>
          </a:prstGeom>
          <a:solidFill>
            <a:schemeClr val="accent2">
              <a:lumMod val="20000"/>
              <a:lumOff val="80000"/>
            </a:schemeClr>
          </a:solidFill>
          <a:ln>
            <a:solidFill>
              <a:schemeClr val="accent2"/>
            </a:solid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defRPr/>
            </a:pPr>
            <a:r>
              <a:rPr lang="es-MX" altLang="es-MX" sz="2400" dirty="0">
                <a:solidFill>
                  <a:prstClr val="black"/>
                </a:solidFill>
              </a:rPr>
              <a:t>Cavidad laríngea</a:t>
            </a:r>
          </a:p>
        </p:txBody>
      </p:sp>
      <p:sp>
        <p:nvSpPr>
          <p:cNvPr id="20490" name="AutoShape 10"/>
          <p:cNvSpPr>
            <a:spLocks noChangeArrowheads="1"/>
          </p:cNvSpPr>
          <p:nvPr/>
        </p:nvSpPr>
        <p:spPr bwMode="auto">
          <a:xfrm rot="9185007">
            <a:off x="8277225" y="1917700"/>
            <a:ext cx="846138" cy="134938"/>
          </a:xfrm>
          <a:prstGeom prst="rightArrow">
            <a:avLst>
              <a:gd name="adj1" fmla="val 50000"/>
              <a:gd name="adj2" fmla="val 149739"/>
            </a:avLst>
          </a:prstGeom>
          <a:solidFill>
            <a:srgbClr val="FFFF00"/>
          </a:solidFill>
          <a:ln w="12700" algn="ctr">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s-MX" altLang="es-MX">
              <a:solidFill>
                <a:prstClr val="black"/>
              </a:solidFill>
            </a:endParaRPr>
          </a:p>
        </p:txBody>
      </p:sp>
      <p:sp>
        <p:nvSpPr>
          <p:cNvPr id="20491" name="AutoShape 11"/>
          <p:cNvSpPr>
            <a:spLocks noChangeArrowheads="1"/>
          </p:cNvSpPr>
          <p:nvPr/>
        </p:nvSpPr>
        <p:spPr bwMode="auto">
          <a:xfrm rot="10800000">
            <a:off x="7847013" y="2540000"/>
            <a:ext cx="990600" cy="152400"/>
          </a:xfrm>
          <a:prstGeom prst="rightArrow">
            <a:avLst>
              <a:gd name="adj1" fmla="val 50000"/>
              <a:gd name="adj2" fmla="val 162500"/>
            </a:avLst>
          </a:prstGeom>
          <a:solidFill>
            <a:srgbClr val="FFFF00"/>
          </a:solidFill>
          <a:ln w="12700" algn="ctr">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s-MX" altLang="es-MX">
              <a:solidFill>
                <a:prstClr val="black"/>
              </a:solidFill>
            </a:endParaRPr>
          </a:p>
        </p:txBody>
      </p:sp>
      <p:sp>
        <p:nvSpPr>
          <p:cNvPr id="20492" name="AutoShape 12"/>
          <p:cNvSpPr>
            <a:spLocks noChangeArrowheads="1"/>
          </p:cNvSpPr>
          <p:nvPr/>
        </p:nvSpPr>
        <p:spPr bwMode="auto">
          <a:xfrm rot="10800000">
            <a:off x="7466013" y="3378200"/>
            <a:ext cx="1223962" cy="152400"/>
          </a:xfrm>
          <a:prstGeom prst="rightArrow">
            <a:avLst>
              <a:gd name="adj1" fmla="val 50000"/>
              <a:gd name="adj2" fmla="val 200781"/>
            </a:avLst>
          </a:prstGeom>
          <a:solidFill>
            <a:srgbClr val="FFFF00"/>
          </a:solidFill>
          <a:ln w="12700" algn="ctr">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s-MX" altLang="es-MX">
              <a:solidFill>
                <a:prstClr val="black"/>
              </a:solidFill>
            </a:endParaRPr>
          </a:p>
        </p:txBody>
      </p:sp>
      <p:sp>
        <p:nvSpPr>
          <p:cNvPr id="20493" name="Text Box 13"/>
          <p:cNvSpPr txBox="1">
            <a:spLocks noChangeArrowheads="1"/>
          </p:cNvSpPr>
          <p:nvPr/>
        </p:nvSpPr>
        <p:spPr bwMode="auto">
          <a:xfrm>
            <a:off x="438411" y="1138239"/>
            <a:ext cx="4679689" cy="267765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s-ES" altLang="es-MX" sz="2800" dirty="0">
                <a:solidFill>
                  <a:prstClr val="black"/>
                </a:solidFill>
              </a:rPr>
              <a:t>Extensión</a:t>
            </a:r>
          </a:p>
          <a:p>
            <a:pPr algn="ctr" fontAlgn="base">
              <a:spcBef>
                <a:spcPct val="0"/>
              </a:spcBef>
              <a:spcAft>
                <a:spcPct val="0"/>
              </a:spcAft>
              <a:defRPr/>
            </a:pPr>
            <a:r>
              <a:rPr lang="es-ES" altLang="es-MX" sz="2800" dirty="0">
                <a:solidFill>
                  <a:prstClr val="black"/>
                </a:solidFill>
              </a:rPr>
              <a:t>Desde la base del cráneo hasta el nivel de la VI vértebra cervical  o el borde inferior del cartílago cricoides  </a:t>
            </a:r>
          </a:p>
        </p:txBody>
      </p:sp>
      <p:sp>
        <p:nvSpPr>
          <p:cNvPr id="20494" name="Rectángulo 1"/>
          <p:cNvSpPr>
            <a:spLocks noChangeArrowheads="1"/>
          </p:cNvSpPr>
          <p:nvPr/>
        </p:nvSpPr>
        <p:spPr bwMode="auto">
          <a:xfrm>
            <a:off x="60521" y="4654095"/>
            <a:ext cx="11686784" cy="193899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defRPr/>
            </a:pPr>
            <a:r>
              <a:rPr lang="es-ES" altLang="es-MX" sz="2000" dirty="0">
                <a:solidFill>
                  <a:prstClr val="black"/>
                </a:solidFill>
              </a:rPr>
              <a:t>Es el segundo segmento del canal alimentario que forma  parte  de  los aparatos respiratorio y digestivo cuya </a:t>
            </a:r>
            <a:r>
              <a:rPr lang="es-ES" altLang="es-MX" sz="2000" b="1" u="sng" dirty="0">
                <a:solidFill>
                  <a:srgbClr val="FF0000"/>
                </a:solidFill>
              </a:rPr>
              <a:t>función</a:t>
            </a:r>
            <a:r>
              <a:rPr lang="es-ES" altLang="es-MX" sz="2000" dirty="0">
                <a:solidFill>
                  <a:prstClr val="black"/>
                </a:solidFill>
              </a:rPr>
              <a:t>   principal es  de tipo mecánica al actuar como vía de paso común al bolo alimenticio en la deglución y al aire en la fonación. Además sirve  de  enlace  a </a:t>
            </a:r>
          </a:p>
          <a:p>
            <a:pPr algn="just" fontAlgn="base">
              <a:spcBef>
                <a:spcPct val="0"/>
              </a:spcBef>
              <a:spcAft>
                <a:spcPct val="0"/>
              </a:spcAft>
              <a:defRPr/>
            </a:pPr>
            <a:r>
              <a:rPr lang="es-ES" altLang="es-MX" sz="2000" dirty="0">
                <a:solidFill>
                  <a:prstClr val="black"/>
                </a:solidFill>
              </a:rPr>
              <a:t>las cavidades nasal y oral así como  a la laringe y el esófago  y  mas que un conducto constituye un canal músculo membranoso  por  la ausencia en gran parte de pared anterior y la existencia de grandes orificios.</a:t>
            </a:r>
          </a:p>
        </p:txBody>
      </p:sp>
      <p:sp>
        <p:nvSpPr>
          <p:cNvPr id="2" name="Rectángulo 1"/>
          <p:cNvSpPr/>
          <p:nvPr/>
        </p:nvSpPr>
        <p:spPr>
          <a:xfrm>
            <a:off x="5640388" y="233364"/>
            <a:ext cx="4718050" cy="9540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base">
              <a:spcBef>
                <a:spcPct val="0"/>
              </a:spcBef>
              <a:spcAft>
                <a:spcPct val="0"/>
              </a:spcAft>
              <a:defRPr/>
            </a:pPr>
            <a:r>
              <a:rPr lang="es-ES" altLang="es-MX" sz="2800" dirty="0">
                <a:solidFill>
                  <a:prstClr val="black"/>
                </a:solidFill>
                <a:latin typeface="Arial" panose="020B0604020202020204" pitchFamily="34" charset="0"/>
                <a:cs typeface="Arial" panose="020B0604020202020204" pitchFamily="34" charset="0"/>
              </a:rPr>
              <a:t>Situación: Por detrás de las </a:t>
            </a:r>
          </a:p>
          <a:p>
            <a:pPr fontAlgn="base">
              <a:spcBef>
                <a:spcPct val="0"/>
              </a:spcBef>
              <a:spcAft>
                <a:spcPct val="0"/>
              </a:spcAft>
              <a:defRPr/>
            </a:pPr>
            <a:r>
              <a:rPr lang="es-ES" altLang="es-MX" sz="2800" dirty="0">
                <a:solidFill>
                  <a:prstClr val="black"/>
                </a:solidFill>
                <a:latin typeface="Arial" panose="020B0604020202020204" pitchFamily="34" charset="0"/>
                <a:cs typeface="Arial" panose="020B0604020202020204" pitchFamily="34" charset="0"/>
              </a:rPr>
              <a:t>cavidades señaladas</a:t>
            </a:r>
          </a:p>
        </p:txBody>
      </p:sp>
    </p:spTree>
    <p:extLst>
      <p:ext uri="{BB962C8B-B14F-4D97-AF65-F5344CB8AC3E}">
        <p14:creationId xmlns:p14="http://schemas.microsoft.com/office/powerpoint/2010/main" val="2566620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482353" y="514160"/>
            <a:ext cx="11103446" cy="1446550"/>
          </a:xfrm>
          <a:prstGeom prst="rect">
            <a:avLst/>
          </a:prstGeom>
          <a:solidFill>
            <a:srgbClr val="002060"/>
          </a:solidFill>
          <a:ln w="38100"/>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es-ES" sz="4400" dirty="0">
                <a:solidFill>
                  <a:srgbClr val="FFFF00"/>
                </a:solidFill>
                <a:latin typeface="Arial Narrow" pitchFamily="34" charset="0"/>
              </a:rPr>
              <a:t>Algunos factores que pueden disminuir la</a:t>
            </a:r>
          </a:p>
          <a:p>
            <a:pPr>
              <a:defRPr/>
            </a:pPr>
            <a:r>
              <a:rPr lang="es-ES" sz="4400" dirty="0">
                <a:solidFill>
                  <a:srgbClr val="FFFF00"/>
                </a:solidFill>
                <a:latin typeface="Arial Narrow" pitchFamily="34" charset="0"/>
              </a:rPr>
              <a:t>velocidad del vaciamiento gástrico:</a:t>
            </a:r>
          </a:p>
        </p:txBody>
      </p:sp>
      <p:sp>
        <p:nvSpPr>
          <p:cNvPr id="8" name="Text Box 5"/>
          <p:cNvSpPr txBox="1">
            <a:spLocks noChangeArrowheads="1"/>
          </p:cNvSpPr>
          <p:nvPr/>
        </p:nvSpPr>
        <p:spPr bwMode="auto">
          <a:xfrm>
            <a:off x="400833" y="2143126"/>
            <a:ext cx="1119826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SzPct val="100000"/>
              <a:buFont typeface="Arial" panose="020B0604020202020204" pitchFamily="34" charset="0"/>
              <a:buChar char="•"/>
            </a:pPr>
            <a:r>
              <a:rPr lang="es-ES_tradnl" sz="4000" dirty="0">
                <a:latin typeface="Arial Narrow" panose="020B0606020202030204" pitchFamily="34" charset="0"/>
              </a:rPr>
              <a:t> Alimentos: Grasas &gt; </a:t>
            </a:r>
            <a:r>
              <a:rPr lang="es-ES_tradnl" sz="4000" dirty="0" err="1">
                <a:latin typeface="Arial Narrow" panose="020B0606020202030204" pitchFamily="34" charset="0"/>
              </a:rPr>
              <a:t>Proteinas</a:t>
            </a:r>
            <a:r>
              <a:rPr lang="es-ES_tradnl" sz="4000" dirty="0">
                <a:latin typeface="Arial Narrow" panose="020B0606020202030204" pitchFamily="34" charset="0"/>
              </a:rPr>
              <a:t> &gt; Carbohidratos</a:t>
            </a:r>
          </a:p>
          <a:p>
            <a:pPr eaLnBrk="1" hangingPunct="1">
              <a:spcBef>
                <a:spcPct val="50000"/>
              </a:spcBef>
              <a:buSzPct val="100000"/>
              <a:buFont typeface="Arial" panose="020B0604020202020204" pitchFamily="34" charset="0"/>
              <a:buChar char="•"/>
            </a:pPr>
            <a:r>
              <a:rPr lang="es-ES_tradnl" sz="4000" dirty="0">
                <a:latin typeface="Arial Narrow" panose="020B0606020202030204" pitchFamily="34" charset="0"/>
              </a:rPr>
              <a:t> Hormonas: Secretina, </a:t>
            </a:r>
            <a:r>
              <a:rPr lang="es-ES_tradnl" sz="4000" dirty="0" err="1">
                <a:latin typeface="Arial Narrow" panose="020B0606020202030204" pitchFamily="34" charset="0"/>
              </a:rPr>
              <a:t>colecistocinina</a:t>
            </a:r>
            <a:r>
              <a:rPr lang="es-ES_tradnl" sz="4000" dirty="0">
                <a:latin typeface="Arial Narrow" panose="020B0606020202030204" pitchFamily="34" charset="0"/>
              </a:rPr>
              <a:t>, </a:t>
            </a:r>
            <a:r>
              <a:rPr lang="es-ES_tradnl" sz="4000" dirty="0" smtClean="0">
                <a:latin typeface="Arial Narrow" panose="020B0606020202030204" pitchFamily="34" charset="0"/>
              </a:rPr>
              <a:t>PIG</a:t>
            </a:r>
          </a:p>
          <a:p>
            <a:pPr eaLnBrk="1" hangingPunct="1">
              <a:spcBef>
                <a:spcPct val="50000"/>
              </a:spcBef>
              <a:buSzPct val="100000"/>
              <a:buFont typeface="Arial" panose="020B0604020202020204" pitchFamily="34" charset="0"/>
              <a:buChar char="•"/>
            </a:pPr>
            <a:r>
              <a:rPr lang="es-ES_tradnl" sz="4000" dirty="0" smtClean="0">
                <a:latin typeface="Arial Narrow" panose="020B0606020202030204" pitchFamily="34" charset="0"/>
              </a:rPr>
              <a:t> </a:t>
            </a:r>
            <a:r>
              <a:rPr lang="es-ES_tradnl" sz="4000" dirty="0">
                <a:latin typeface="Arial Narrow" panose="020B0606020202030204" pitchFamily="34" charset="0"/>
              </a:rPr>
              <a:t>Fármacos: Anticolinérgicos</a:t>
            </a:r>
          </a:p>
          <a:p>
            <a:pPr eaLnBrk="1" hangingPunct="1">
              <a:spcBef>
                <a:spcPct val="50000"/>
              </a:spcBef>
              <a:buSzPct val="100000"/>
              <a:buFont typeface="Arial" panose="020B0604020202020204" pitchFamily="34" charset="0"/>
              <a:buChar char="•"/>
            </a:pPr>
            <a:r>
              <a:rPr lang="es-ES_tradnl" sz="4000" dirty="0">
                <a:latin typeface="Arial Narrow" panose="020B0606020202030204" pitchFamily="34" charset="0"/>
              </a:rPr>
              <a:t> Enfermedades: Úlceras, neuropatías</a:t>
            </a:r>
          </a:p>
          <a:p>
            <a:pPr eaLnBrk="1" hangingPunct="1">
              <a:spcBef>
                <a:spcPct val="50000"/>
              </a:spcBef>
              <a:buSzPct val="100000"/>
              <a:buFont typeface="Arial" panose="020B0604020202020204" pitchFamily="34" charset="0"/>
              <a:buChar char="•"/>
            </a:pPr>
            <a:r>
              <a:rPr lang="es-ES_tradnl" sz="4000" dirty="0">
                <a:latin typeface="Arial Narrow" panose="020B0606020202030204" pitchFamily="34" charset="0"/>
              </a:rPr>
              <a:t> Cirugía: Vagotomía</a:t>
            </a:r>
          </a:p>
        </p:txBody>
      </p:sp>
    </p:spTree>
    <p:extLst>
      <p:ext uri="{BB962C8B-B14F-4D97-AF65-F5344CB8AC3E}">
        <p14:creationId xmlns:p14="http://schemas.microsoft.com/office/powerpoint/2010/main" val="37978567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Left)">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strips(down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strips(downLeft)">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strips(downLeft)">
                                      <p:cBhvr>
                                        <p:cTn id="22" dur="5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strips(down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CuadroTexto"/>
          <p:cNvSpPr txBox="1"/>
          <p:nvPr/>
        </p:nvSpPr>
        <p:spPr>
          <a:xfrm>
            <a:off x="1468924" y="639530"/>
            <a:ext cx="2483936" cy="769441"/>
          </a:xfrm>
          <a:prstGeom prst="rect">
            <a:avLst/>
          </a:prstGeom>
          <a:solidFill>
            <a:srgbClr val="002060"/>
          </a:solidFill>
          <a:ln w="38100"/>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es-ES" sz="4400" dirty="0">
                <a:solidFill>
                  <a:srgbClr val="FFFF00"/>
                </a:solidFill>
                <a:latin typeface="Arial Narrow" pitchFamily="34" charset="0"/>
              </a:rPr>
              <a:t>Resumen:</a:t>
            </a:r>
          </a:p>
        </p:txBody>
      </p:sp>
      <p:sp>
        <p:nvSpPr>
          <p:cNvPr id="6" name="5 Rectángulo"/>
          <p:cNvSpPr/>
          <p:nvPr/>
        </p:nvSpPr>
        <p:spPr bwMode="auto">
          <a:xfrm>
            <a:off x="175364" y="1795526"/>
            <a:ext cx="10278354" cy="2554545"/>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path path="circle">
              <a:fillToRect l="50000" t="50000" r="50000" b="50000"/>
            </a:path>
            <a:tileRect/>
          </a:gradFill>
        </p:spPr>
        <p:txBody>
          <a:bodyPr wrap="square">
            <a:spAutoFit/>
          </a:bodyPr>
          <a:lstStyle/>
          <a:p>
            <a:pPr algn="just">
              <a:defRPr/>
            </a:pPr>
            <a:r>
              <a:rPr lang="es-ES" sz="4000" dirty="0">
                <a:solidFill>
                  <a:schemeClr val="bg1"/>
                </a:solidFill>
                <a:latin typeface="Arial Narrow" pitchFamily="34" charset="0"/>
              </a:rPr>
              <a:t>El vaciamiento gástrico está controlado por factores propios del estómago que son el grado de llenado y el efecto excitador de la gastrina sobre el peristaltismo gástrico.</a:t>
            </a:r>
          </a:p>
        </p:txBody>
      </p:sp>
    </p:spTree>
    <p:extLst>
      <p:ext uri="{BB962C8B-B14F-4D97-AF65-F5344CB8AC3E}">
        <p14:creationId xmlns:p14="http://schemas.microsoft.com/office/powerpoint/2010/main" val="12580132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CuadroTexto"/>
          <p:cNvSpPr txBox="1">
            <a:spLocks noChangeArrowheads="1"/>
          </p:cNvSpPr>
          <p:nvPr/>
        </p:nvSpPr>
        <p:spPr bwMode="auto">
          <a:xfrm>
            <a:off x="137786" y="505805"/>
            <a:ext cx="1194983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50000"/>
              </a:lnSpc>
              <a:spcBef>
                <a:spcPct val="0"/>
              </a:spcBef>
              <a:spcAft>
                <a:spcPct val="0"/>
              </a:spcAft>
            </a:pPr>
            <a:r>
              <a:rPr lang="es-ES" altLang="es-MX" sz="4800" b="1" dirty="0">
                <a:solidFill>
                  <a:srgbClr val="FF0000"/>
                </a:solidFill>
              </a:rPr>
              <a:t>Glándulas: </a:t>
            </a:r>
            <a:endParaRPr lang="es-ES" altLang="es-MX" sz="4800" b="1" dirty="0" smtClean="0">
              <a:solidFill>
                <a:srgbClr val="FF0000"/>
              </a:solidFill>
            </a:endParaRPr>
          </a:p>
          <a:p>
            <a:pPr fontAlgn="base">
              <a:lnSpc>
                <a:spcPct val="150000"/>
              </a:lnSpc>
              <a:spcBef>
                <a:spcPct val="0"/>
              </a:spcBef>
              <a:spcAft>
                <a:spcPct val="0"/>
              </a:spcAft>
            </a:pPr>
            <a:r>
              <a:rPr lang="es-ES" altLang="es-MX" sz="4800" u="sng" dirty="0" smtClean="0">
                <a:solidFill>
                  <a:srgbClr val="FF0000"/>
                </a:solidFill>
              </a:rPr>
              <a:t>gástricas</a:t>
            </a:r>
            <a:r>
              <a:rPr lang="es-ES" altLang="es-MX" sz="4800" u="sng" dirty="0">
                <a:solidFill>
                  <a:srgbClr val="FF0000"/>
                </a:solidFill>
              </a:rPr>
              <a:t>, pilóricas y cardíacas.</a:t>
            </a:r>
          </a:p>
          <a:p>
            <a:pPr fontAlgn="base">
              <a:lnSpc>
                <a:spcPct val="150000"/>
              </a:lnSpc>
              <a:spcBef>
                <a:spcPct val="0"/>
              </a:spcBef>
              <a:spcAft>
                <a:spcPct val="0"/>
              </a:spcAft>
            </a:pPr>
            <a:r>
              <a:rPr lang="es-ES" altLang="es-MX" sz="4800" dirty="0">
                <a:solidFill>
                  <a:prstClr val="black"/>
                </a:solidFill>
              </a:rPr>
              <a:t>Gástricas las mas importantes porque tienen células que </a:t>
            </a:r>
            <a:r>
              <a:rPr lang="es-ES" altLang="es-MX" sz="4800" dirty="0" smtClean="0">
                <a:solidFill>
                  <a:prstClr val="black"/>
                </a:solidFill>
              </a:rPr>
              <a:t>elaboran </a:t>
            </a:r>
            <a:r>
              <a:rPr lang="es-ES" altLang="es-MX" sz="4800" dirty="0">
                <a:solidFill>
                  <a:prstClr val="black"/>
                </a:solidFill>
              </a:rPr>
              <a:t>el moco, ácido clorhídrico, enzimas, hormonas</a:t>
            </a:r>
          </a:p>
        </p:txBody>
      </p:sp>
    </p:spTree>
    <p:extLst>
      <p:ext uri="{BB962C8B-B14F-4D97-AF65-F5344CB8AC3E}">
        <p14:creationId xmlns:p14="http://schemas.microsoft.com/office/powerpoint/2010/main" val="2080779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intest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964" y="169864"/>
            <a:ext cx="8174037" cy="668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6"/>
          <p:cNvSpPr txBox="1">
            <a:spLocks noChangeArrowheads="1"/>
          </p:cNvSpPr>
          <p:nvPr/>
        </p:nvSpPr>
        <p:spPr bwMode="auto">
          <a:xfrm>
            <a:off x="1524001" y="765176"/>
            <a:ext cx="3857625" cy="286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p>
          <a:p>
            <a:pPr eaLnBrk="1" hangingPunct="1">
              <a:spcBef>
                <a:spcPct val="50000"/>
              </a:spcBef>
            </a:pPr>
            <a:endParaRPr lang="es-ES"/>
          </a:p>
          <a:p>
            <a:pPr eaLnBrk="1" hangingPunct="1">
              <a:spcBef>
                <a:spcPct val="50000"/>
              </a:spcBef>
            </a:pPr>
            <a:endParaRPr lang="es-ES"/>
          </a:p>
          <a:p>
            <a:pPr eaLnBrk="1" hangingPunct="1">
              <a:spcBef>
                <a:spcPct val="50000"/>
              </a:spcBef>
            </a:pPr>
            <a:endParaRPr lang="es-ES"/>
          </a:p>
          <a:p>
            <a:pPr eaLnBrk="1" hangingPunct="1">
              <a:spcBef>
                <a:spcPct val="50000"/>
              </a:spcBef>
            </a:pPr>
            <a:endParaRPr lang="es-ES"/>
          </a:p>
          <a:p>
            <a:pPr eaLnBrk="1" hangingPunct="1">
              <a:spcBef>
                <a:spcPct val="50000"/>
              </a:spcBef>
            </a:pPr>
            <a:endParaRPr lang="es-ES"/>
          </a:p>
          <a:p>
            <a:pPr eaLnBrk="1" hangingPunct="1">
              <a:spcBef>
                <a:spcPct val="50000"/>
              </a:spcBef>
            </a:pPr>
            <a:endParaRPr lang="es-ES"/>
          </a:p>
        </p:txBody>
      </p:sp>
      <p:sp>
        <p:nvSpPr>
          <p:cNvPr id="23556" name="Text Box 7"/>
          <p:cNvSpPr txBox="1">
            <a:spLocks noChangeArrowheads="1"/>
          </p:cNvSpPr>
          <p:nvPr/>
        </p:nvSpPr>
        <p:spPr bwMode="auto">
          <a:xfrm>
            <a:off x="4079875" y="537368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p>
        </p:txBody>
      </p:sp>
      <p:sp>
        <p:nvSpPr>
          <p:cNvPr id="23557" name="Rectangle 8"/>
          <p:cNvSpPr>
            <a:spLocks noChangeArrowheads="1"/>
          </p:cNvSpPr>
          <p:nvPr/>
        </p:nvSpPr>
        <p:spPr bwMode="auto">
          <a:xfrm>
            <a:off x="125261" y="1085801"/>
            <a:ext cx="525636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400" b="1" dirty="0">
                <a:ea typeface="Times New Roman" panose="02020603050405020304" pitchFamily="18" charset="0"/>
                <a:cs typeface="Arial" panose="020B0604020202020204" pitchFamily="34" charset="0"/>
              </a:rPr>
              <a:t>Situación.</a:t>
            </a:r>
            <a:r>
              <a:rPr lang="es-ES" sz="2400" dirty="0">
                <a:ea typeface="Times New Roman" panose="02020603050405020304" pitchFamily="18" charset="0"/>
                <a:cs typeface="Arial" panose="020B0604020202020204" pitchFamily="34" charset="0"/>
              </a:rPr>
              <a:t> </a:t>
            </a:r>
          </a:p>
          <a:p>
            <a:pPr algn="ctr" eaLnBrk="1" hangingPunct="1"/>
            <a:r>
              <a:rPr lang="es-ES" sz="2400" dirty="0">
                <a:ea typeface="Times New Roman" panose="02020603050405020304" pitchFamily="18" charset="0"/>
                <a:cs typeface="Arial" panose="020B0604020202020204" pitchFamily="34" charset="0"/>
              </a:rPr>
              <a:t>El intestino delgado está situado en la parte media de la cavidad abdominal, mide aproximadamente 8 m de longitud y se divide en tres porciones: duodeno, yeyuno e íleon.</a:t>
            </a:r>
            <a:endParaRPr lang="es-ES" sz="3600" dirty="0">
              <a:ea typeface="Times New Roman" panose="02020603050405020304" pitchFamily="18" charset="0"/>
              <a:cs typeface="Arial" panose="020B0604020202020204" pitchFamily="34" charset="0"/>
            </a:endParaRPr>
          </a:p>
        </p:txBody>
      </p:sp>
      <p:sp>
        <p:nvSpPr>
          <p:cNvPr id="23558" name="Rectangle 9"/>
          <p:cNvSpPr>
            <a:spLocks noChangeArrowheads="1"/>
          </p:cNvSpPr>
          <p:nvPr/>
        </p:nvSpPr>
        <p:spPr bwMode="auto">
          <a:xfrm>
            <a:off x="125261" y="4042420"/>
            <a:ext cx="5899302"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457200" algn="l"/>
              </a:tabLst>
              <a:defRPr>
                <a:solidFill>
                  <a:schemeClr val="tx1"/>
                </a:solidFill>
                <a:latin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eaLnBrk="1" hangingPunct="1"/>
            <a:r>
              <a:rPr lang="es-ES" sz="2800" b="1" dirty="0">
                <a:ea typeface="Times New Roman" panose="02020603050405020304" pitchFamily="18" charset="0"/>
                <a:cs typeface="Arial" panose="020B0604020202020204" pitchFamily="34" charset="0"/>
              </a:rPr>
              <a:t>Funciones del intestino delgado.</a:t>
            </a:r>
            <a:endParaRPr lang="es-ES" sz="2400" dirty="0">
              <a:ea typeface="Times New Roman" panose="02020603050405020304" pitchFamily="18" charset="0"/>
              <a:cs typeface="Arial" panose="020B0604020202020204" pitchFamily="34" charset="0"/>
            </a:endParaRPr>
          </a:p>
          <a:p>
            <a:pPr>
              <a:buFontTx/>
              <a:buChar char="•"/>
            </a:pPr>
            <a:r>
              <a:rPr lang="es-ES" sz="2400" dirty="0">
                <a:ea typeface="Times New Roman" panose="02020603050405020304" pitchFamily="18" charset="0"/>
                <a:cs typeface="Arial" panose="020B0604020202020204" pitchFamily="34" charset="0"/>
              </a:rPr>
              <a:t>Secreción de hormonas, enzimas y moco.</a:t>
            </a:r>
            <a:endParaRPr lang="es-ES" sz="2000" dirty="0">
              <a:ea typeface="Times New Roman" panose="02020603050405020304" pitchFamily="18" charset="0"/>
              <a:cs typeface="Arial" panose="020B0604020202020204" pitchFamily="34" charset="0"/>
            </a:endParaRPr>
          </a:p>
          <a:p>
            <a:pPr>
              <a:buFontTx/>
              <a:buChar char="•"/>
            </a:pPr>
            <a:r>
              <a:rPr lang="es-ES" sz="2400" dirty="0">
                <a:ea typeface="Times New Roman" panose="02020603050405020304" pitchFamily="18" charset="0"/>
                <a:cs typeface="Arial" panose="020B0604020202020204" pitchFamily="34" charset="0"/>
              </a:rPr>
              <a:t>Absorción de nutrientes.</a:t>
            </a:r>
            <a:endParaRPr lang="es-ES" sz="2000" dirty="0">
              <a:ea typeface="Times New Roman" panose="02020603050405020304" pitchFamily="18" charset="0"/>
              <a:cs typeface="Arial" panose="020B0604020202020204" pitchFamily="34" charset="0"/>
            </a:endParaRPr>
          </a:p>
          <a:p>
            <a:pPr>
              <a:buFontTx/>
              <a:buChar char="•"/>
            </a:pPr>
            <a:r>
              <a:rPr lang="es-ES" sz="2400" dirty="0">
                <a:ea typeface="Times New Roman" panose="02020603050405020304" pitchFamily="18" charset="0"/>
                <a:cs typeface="Arial" panose="020B0604020202020204" pitchFamily="34" charset="0"/>
              </a:rPr>
              <a:t>Motilidad</a:t>
            </a:r>
            <a:r>
              <a:rPr lang="es-ES" dirty="0">
                <a:ea typeface="Times New Roman" panose="02020603050405020304" pitchFamily="18" charset="0"/>
                <a:cs typeface="Arial" panose="020B0604020202020204" pitchFamily="34" charset="0"/>
              </a:rPr>
              <a:t>.</a:t>
            </a:r>
            <a:endParaRPr lang="es-ES" sz="28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904417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646" t="16199" r="33000" b="26056"/>
          <a:stretch>
            <a:fillRect/>
          </a:stretch>
        </p:blipFill>
        <p:spPr bwMode="auto">
          <a:xfrm>
            <a:off x="3717925" y="1557339"/>
            <a:ext cx="4249738"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6" name="Text Box 2"/>
          <p:cNvSpPr txBox="1">
            <a:spLocks noChangeArrowheads="1"/>
          </p:cNvSpPr>
          <p:nvPr/>
        </p:nvSpPr>
        <p:spPr bwMode="auto">
          <a:xfrm>
            <a:off x="2495551" y="153989"/>
            <a:ext cx="5400675" cy="641350"/>
          </a:xfrm>
          <a:prstGeom prst="rect">
            <a:avLst/>
          </a:prstGeom>
          <a:solidFill>
            <a:schemeClr val="accent2">
              <a:lumMod val="20000"/>
              <a:lumOff val="80000"/>
            </a:schemeClr>
          </a:solidFill>
          <a:ln w="9525">
            <a:solidFill>
              <a:schemeClr val="tx1"/>
            </a:solidFill>
            <a:miter lim="800000"/>
            <a:headEnd/>
            <a:tailEnd/>
          </a:ln>
          <a:effectLst/>
        </p:spPr>
        <p:txBody>
          <a:bodyPr>
            <a:spAutoFit/>
          </a:bodyPr>
          <a:lstStyle/>
          <a:p>
            <a:pPr fontAlgn="base">
              <a:spcBef>
                <a:spcPct val="50000"/>
              </a:spcBef>
              <a:spcAft>
                <a:spcPct val="0"/>
              </a:spcAft>
              <a:defRPr/>
            </a:pPr>
            <a:r>
              <a:rPr lang="es-ES" sz="3600" b="1" dirty="0">
                <a:solidFill>
                  <a:prstClr val="black"/>
                </a:solidFill>
                <a:effectLst>
                  <a:outerShdw blurRad="38100" dist="38100" dir="2700000" algn="tl">
                    <a:srgbClr val="000000"/>
                  </a:outerShdw>
                </a:effectLst>
                <a:latin typeface="Arial" charset="0"/>
                <a:cs typeface="Arial" charset="0"/>
              </a:rPr>
              <a:t>INTESTINO DELGADO</a:t>
            </a:r>
          </a:p>
        </p:txBody>
      </p:sp>
      <p:sp>
        <p:nvSpPr>
          <p:cNvPr id="30724" name="Text Box 5"/>
          <p:cNvSpPr txBox="1">
            <a:spLocks noChangeArrowheads="1"/>
          </p:cNvSpPr>
          <p:nvPr/>
        </p:nvSpPr>
        <p:spPr bwMode="auto">
          <a:xfrm>
            <a:off x="6888164" y="2286000"/>
            <a:ext cx="4159792" cy="646331"/>
          </a:xfrm>
          <a:prstGeom prst="rect">
            <a:avLst/>
          </a:prstGeom>
          <a:solidFill>
            <a:schemeClr val="accent2">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s-ES" altLang="es-MX" sz="3600" b="1" dirty="0">
                <a:solidFill>
                  <a:prstClr val="black"/>
                </a:solidFill>
              </a:rPr>
              <a:t>DUODENO</a:t>
            </a:r>
          </a:p>
        </p:txBody>
      </p:sp>
      <p:sp>
        <p:nvSpPr>
          <p:cNvPr id="30725" name="Text Box 6"/>
          <p:cNvSpPr txBox="1">
            <a:spLocks noChangeArrowheads="1"/>
          </p:cNvSpPr>
          <p:nvPr/>
        </p:nvSpPr>
        <p:spPr bwMode="auto">
          <a:xfrm>
            <a:off x="6961188" y="3509963"/>
            <a:ext cx="3118206" cy="646331"/>
          </a:xfrm>
          <a:prstGeom prst="rect">
            <a:avLst/>
          </a:prstGeom>
          <a:solidFill>
            <a:schemeClr val="accent2">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s-ES" altLang="es-MX" sz="3600" b="1">
                <a:solidFill>
                  <a:prstClr val="black"/>
                </a:solidFill>
              </a:rPr>
              <a:t>YEYUNO</a:t>
            </a:r>
          </a:p>
        </p:txBody>
      </p:sp>
      <p:sp>
        <p:nvSpPr>
          <p:cNvPr id="30726" name="Text Box 7"/>
          <p:cNvSpPr txBox="1">
            <a:spLocks noChangeArrowheads="1"/>
          </p:cNvSpPr>
          <p:nvPr/>
        </p:nvSpPr>
        <p:spPr bwMode="auto">
          <a:xfrm>
            <a:off x="6888164" y="4662488"/>
            <a:ext cx="2823418" cy="646331"/>
          </a:xfrm>
          <a:prstGeom prst="rect">
            <a:avLst/>
          </a:prstGeom>
          <a:solidFill>
            <a:schemeClr val="accent2">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s-ES" altLang="es-MX" sz="3600" b="1">
                <a:solidFill>
                  <a:prstClr val="black"/>
                </a:solidFill>
              </a:rPr>
              <a:t>ÍLEON</a:t>
            </a:r>
          </a:p>
        </p:txBody>
      </p:sp>
      <p:sp>
        <p:nvSpPr>
          <p:cNvPr id="30727" name="Line 8"/>
          <p:cNvSpPr>
            <a:spLocks noChangeShapeType="1"/>
          </p:cNvSpPr>
          <p:nvPr/>
        </p:nvSpPr>
        <p:spPr bwMode="auto">
          <a:xfrm flipV="1">
            <a:off x="6149976" y="2501901"/>
            <a:ext cx="863599" cy="442911"/>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30728" name="Line 9"/>
          <p:cNvSpPr>
            <a:spLocks noChangeShapeType="1"/>
          </p:cNvSpPr>
          <p:nvPr/>
        </p:nvSpPr>
        <p:spPr bwMode="auto">
          <a:xfrm flipV="1">
            <a:off x="6149976" y="3825875"/>
            <a:ext cx="792163" cy="350838"/>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30729" name="Line 10"/>
          <p:cNvSpPr>
            <a:spLocks noChangeShapeType="1"/>
          </p:cNvSpPr>
          <p:nvPr/>
        </p:nvSpPr>
        <p:spPr bwMode="auto">
          <a:xfrm>
            <a:off x="6149976" y="4149725"/>
            <a:ext cx="792163" cy="585788"/>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784045"/>
      </p:ext>
    </p:extLst>
  </p:cSld>
  <p:clrMapOvr>
    <a:masterClrMapping/>
  </p:clrMapOvr>
  <p:transition advClick="0" advTm="79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Rx"/>
          <p:cNvPicPr>
            <a:picLocks noChangeAspect="1" noChangeArrowheads="1"/>
          </p:cNvPicPr>
          <p:nvPr/>
        </p:nvPicPr>
        <p:blipFill>
          <a:blip r:embed="rId2">
            <a:extLst>
              <a:ext uri="{28A0092B-C50C-407E-A947-70E740481C1C}">
                <a14:useLocalDpi xmlns:a14="http://schemas.microsoft.com/office/drawing/2010/main" val="0"/>
              </a:ext>
            </a:extLst>
          </a:blip>
          <a:srcRect l="3024" t="12413" r="957"/>
          <a:stretch>
            <a:fillRect/>
          </a:stretch>
        </p:blipFill>
        <p:spPr bwMode="auto">
          <a:xfrm>
            <a:off x="1524001" y="214314"/>
            <a:ext cx="9072563"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4"/>
          <p:cNvSpPr>
            <a:spLocks noChangeArrowheads="1"/>
          </p:cNvSpPr>
          <p:nvPr/>
        </p:nvSpPr>
        <p:spPr bwMode="auto">
          <a:xfrm>
            <a:off x="9024939" y="1243013"/>
            <a:ext cx="1285875" cy="614362"/>
          </a:xfrm>
          <a:prstGeom prst="rect">
            <a:avLst/>
          </a:prstGeom>
          <a:solidFill>
            <a:srgbClr val="0000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400">
                <a:solidFill>
                  <a:srgbClr val="FFCC00"/>
                </a:solidFill>
                <a:latin typeface="Times New Roman" panose="02020603050405020304" pitchFamily="18" charset="0"/>
              </a:rPr>
              <a:t>Yeyuno</a:t>
            </a:r>
          </a:p>
        </p:txBody>
      </p:sp>
      <p:sp>
        <p:nvSpPr>
          <p:cNvPr id="53252" name="Rectangle 5"/>
          <p:cNvSpPr>
            <a:spLocks noChangeArrowheads="1"/>
          </p:cNvSpPr>
          <p:nvPr/>
        </p:nvSpPr>
        <p:spPr bwMode="auto">
          <a:xfrm>
            <a:off x="9072563" y="2876550"/>
            <a:ext cx="1524000" cy="838200"/>
          </a:xfrm>
          <a:prstGeom prst="rect">
            <a:avLst/>
          </a:prstGeom>
          <a:solidFill>
            <a:srgbClr val="0000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400">
                <a:solidFill>
                  <a:srgbClr val="FFCC00"/>
                </a:solidFill>
                <a:latin typeface="Times New Roman" panose="02020603050405020304" pitchFamily="18" charset="0"/>
              </a:rPr>
              <a:t>Pliegues</a:t>
            </a:r>
          </a:p>
          <a:p>
            <a:pPr algn="ctr" eaLnBrk="1" hangingPunct="1"/>
            <a:r>
              <a:rPr lang="es-ES" sz="2400">
                <a:solidFill>
                  <a:srgbClr val="FFCC00"/>
                </a:solidFill>
                <a:latin typeface="Times New Roman" panose="02020603050405020304" pitchFamily="18" charset="0"/>
              </a:rPr>
              <a:t>circulares</a:t>
            </a:r>
          </a:p>
        </p:txBody>
      </p:sp>
      <p:sp>
        <p:nvSpPr>
          <p:cNvPr id="53253" name="Rectangle 6"/>
          <p:cNvSpPr>
            <a:spLocks noChangeArrowheads="1"/>
          </p:cNvSpPr>
          <p:nvPr/>
        </p:nvSpPr>
        <p:spPr bwMode="auto">
          <a:xfrm>
            <a:off x="1524000" y="5072063"/>
            <a:ext cx="1676400" cy="609600"/>
          </a:xfrm>
          <a:prstGeom prst="rect">
            <a:avLst/>
          </a:prstGeom>
          <a:solidFill>
            <a:srgbClr val="0000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400">
                <a:solidFill>
                  <a:srgbClr val="FFCC00"/>
                </a:solidFill>
                <a:latin typeface="Times New Roman" panose="02020603050405020304" pitchFamily="18" charset="0"/>
              </a:rPr>
              <a:t>Íleon</a:t>
            </a:r>
          </a:p>
        </p:txBody>
      </p:sp>
    </p:spTree>
    <p:extLst>
      <p:ext uri="{BB962C8B-B14F-4D97-AF65-F5344CB8AC3E}">
        <p14:creationId xmlns:p14="http://schemas.microsoft.com/office/powerpoint/2010/main" val="1871875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114159" y="352176"/>
            <a:ext cx="8172450" cy="762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path path="circle">
              <a:fillToRect l="50000" t="50000" r="50000" b="50000"/>
            </a:path>
            <a:tileRect/>
          </a:gra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accent2"/>
            </a:extrusionClr>
          </a:sp3d>
        </p:spPr>
        <p:txBody>
          <a:bodyPr>
            <a:spAutoFit/>
            <a:flatTx/>
          </a:bodyPr>
          <a:lstStyle/>
          <a:p>
            <a:pPr algn="ctr">
              <a:defRPr/>
            </a:pPr>
            <a:r>
              <a:rPr lang="es-ES" sz="4400" b="1" i="1" dirty="0">
                <a:solidFill>
                  <a:schemeClr val="bg1"/>
                </a:solidFill>
                <a:latin typeface="Arial Narrow" pitchFamily="34" charset="0"/>
              </a:rPr>
              <a:t>Motilidad Intestino Delgado</a:t>
            </a:r>
            <a:endParaRPr lang="es-ES" sz="4400" b="1" dirty="0">
              <a:solidFill>
                <a:schemeClr val="bg1"/>
              </a:solidFill>
              <a:latin typeface="Arial Narrow" pitchFamily="34" charset="0"/>
            </a:endParaRPr>
          </a:p>
        </p:txBody>
      </p:sp>
      <p:sp>
        <p:nvSpPr>
          <p:cNvPr id="29701" name="Text Box 3"/>
          <p:cNvSpPr txBox="1">
            <a:spLocks noChangeArrowheads="1"/>
          </p:cNvSpPr>
          <p:nvPr/>
        </p:nvSpPr>
        <p:spPr bwMode="auto">
          <a:xfrm>
            <a:off x="194277" y="4092657"/>
            <a:ext cx="50272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chemeClr val="hlink"/>
              </a:buClr>
            </a:pPr>
            <a:r>
              <a:rPr lang="en-US" sz="4400" dirty="0" smtClean="0">
                <a:latin typeface="Arial Narrow" panose="020B0606020202030204" pitchFamily="34" charset="0"/>
              </a:rPr>
              <a:t>Movimientos  </a:t>
            </a:r>
            <a:r>
              <a:rPr lang="en-US" sz="4400" dirty="0">
                <a:latin typeface="Arial Narrow" panose="020B0606020202030204" pitchFamily="34" charset="0"/>
              </a:rPr>
              <a:t>de </a:t>
            </a:r>
            <a:r>
              <a:rPr lang="en-US" sz="4400" dirty="0" smtClean="0">
                <a:latin typeface="Arial Narrow" panose="020B0606020202030204" pitchFamily="34" charset="0"/>
              </a:rPr>
              <a:t>Mezcla</a:t>
            </a:r>
            <a:r>
              <a:rPr lang="en-US" sz="4400" dirty="0">
                <a:latin typeface="Arial Narrow" panose="020B0606020202030204" pitchFamily="34" charset="0"/>
              </a:rPr>
              <a:t> </a:t>
            </a:r>
            <a:r>
              <a:rPr lang="en-US" sz="4400" dirty="0" smtClean="0">
                <a:latin typeface="Arial Narrow" panose="020B0606020202030204" pitchFamily="34" charset="0"/>
              </a:rPr>
              <a:t>Segmentación</a:t>
            </a:r>
            <a:endParaRPr lang="es-ES" sz="4400" dirty="0">
              <a:latin typeface="Arial Narrow" panose="020B0606020202030204" pitchFamily="34" charset="0"/>
            </a:endParaRPr>
          </a:p>
        </p:txBody>
      </p:sp>
      <p:sp>
        <p:nvSpPr>
          <p:cNvPr id="29702" name="Text Box 4"/>
          <p:cNvSpPr txBox="1">
            <a:spLocks noChangeArrowheads="1"/>
          </p:cNvSpPr>
          <p:nvPr/>
        </p:nvSpPr>
        <p:spPr bwMode="auto">
          <a:xfrm>
            <a:off x="6451709" y="4046538"/>
            <a:ext cx="574029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chemeClr val="hlink"/>
              </a:buClr>
            </a:pPr>
            <a:r>
              <a:rPr lang="es-UY" sz="4400" dirty="0" smtClean="0">
                <a:latin typeface="Arial Narrow" panose="020B0606020202030204" pitchFamily="34" charset="0"/>
              </a:rPr>
              <a:t>Movimientos </a:t>
            </a:r>
            <a:r>
              <a:rPr lang="en-US" sz="4400" dirty="0" smtClean="0">
                <a:latin typeface="Arial Narrow" panose="020B0606020202030204" pitchFamily="34" charset="0"/>
              </a:rPr>
              <a:t>de </a:t>
            </a:r>
            <a:r>
              <a:rPr lang="en-US" sz="4400" dirty="0" err="1">
                <a:latin typeface="Arial Narrow" panose="020B0606020202030204" pitchFamily="34" charset="0"/>
              </a:rPr>
              <a:t>Propulsión</a:t>
            </a:r>
            <a:r>
              <a:rPr lang="en-US" sz="4400" dirty="0">
                <a:latin typeface="Arial Narrow" panose="020B0606020202030204" pitchFamily="34" charset="0"/>
              </a:rPr>
              <a:t> </a:t>
            </a:r>
          </a:p>
          <a:p>
            <a:pPr algn="ctr" eaLnBrk="1" hangingPunct="1">
              <a:buClr>
                <a:schemeClr val="hlink"/>
              </a:buClr>
            </a:pPr>
            <a:r>
              <a:rPr lang="es-UY" sz="4400" dirty="0">
                <a:latin typeface="Arial Narrow" panose="020B0606020202030204" pitchFamily="34" charset="0"/>
              </a:rPr>
              <a:t>Ondas</a:t>
            </a:r>
            <a:r>
              <a:rPr lang="en-US" sz="4400" dirty="0">
                <a:latin typeface="Arial Narrow" panose="020B0606020202030204" pitchFamily="34" charset="0"/>
              </a:rPr>
              <a:t> </a:t>
            </a:r>
            <a:r>
              <a:rPr lang="en-US" sz="4400" dirty="0" err="1">
                <a:latin typeface="Arial Narrow" panose="020B0606020202030204" pitchFamily="34" charset="0"/>
              </a:rPr>
              <a:t>peristálticas</a:t>
            </a:r>
            <a:r>
              <a:rPr lang="en-US" sz="4400" dirty="0">
                <a:latin typeface="Arial Narrow" panose="020B0606020202030204" pitchFamily="34" charset="0"/>
              </a:rPr>
              <a:t> </a:t>
            </a:r>
            <a:endParaRPr lang="es-ES" sz="4400" dirty="0">
              <a:latin typeface="Arial Narrow" panose="020B0606020202030204" pitchFamily="34" charset="0"/>
            </a:endParaRPr>
          </a:p>
        </p:txBody>
      </p:sp>
      <p:sp>
        <p:nvSpPr>
          <p:cNvPr id="26629" name="Text Box 5"/>
          <p:cNvSpPr txBox="1">
            <a:spLocks noChangeArrowheads="1"/>
          </p:cNvSpPr>
          <p:nvPr/>
        </p:nvSpPr>
        <p:spPr bwMode="auto">
          <a:xfrm>
            <a:off x="6942138" y="5522913"/>
            <a:ext cx="311150" cy="641350"/>
          </a:xfrm>
          <a:prstGeom prst="rect">
            <a:avLst/>
          </a:prstGeom>
          <a:noFill/>
          <a:ln w="9525">
            <a:noFill/>
            <a:miter lim="800000"/>
            <a:headEnd/>
            <a:tailEnd/>
          </a:ln>
          <a:effectLst/>
        </p:spPr>
        <p:txBody>
          <a:bodyPr wrap="none">
            <a:spAutoFit/>
          </a:bodyPr>
          <a:lstStyle/>
          <a:p>
            <a:pPr>
              <a:defRPr/>
            </a:pPr>
            <a:r>
              <a:rPr lang="es-ES" sz="3600" b="1">
                <a:effectLst>
                  <a:outerShdw blurRad="38100" dist="38100" dir="2700000" algn="tl">
                    <a:srgbClr val="000000"/>
                  </a:outerShdw>
                </a:effectLst>
                <a:latin typeface="Arial" charset="0"/>
              </a:rPr>
              <a:t> </a:t>
            </a:r>
          </a:p>
        </p:txBody>
      </p:sp>
      <p:sp>
        <p:nvSpPr>
          <p:cNvPr id="29704" name="Text Box 6"/>
          <p:cNvSpPr txBox="1">
            <a:spLocks noChangeArrowheads="1"/>
          </p:cNvSpPr>
          <p:nvPr/>
        </p:nvSpPr>
        <p:spPr bwMode="auto">
          <a:xfrm>
            <a:off x="4545013" y="1600199"/>
            <a:ext cx="2961067" cy="769441"/>
          </a:xfrm>
          <a:prstGeom prst="rect">
            <a:avLst/>
          </a:prstGeom>
          <a:solidFill>
            <a:schemeClr val="accent2">
              <a:lumMod val="20000"/>
              <a:lumOff val="80000"/>
            </a:schemeClr>
          </a:solid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400" u="sng">
                <a:latin typeface="Arial Narrow" panose="020B0606020202030204" pitchFamily="34" charset="0"/>
              </a:rPr>
              <a:t> Peristaltismo</a:t>
            </a:r>
            <a:endParaRPr lang="es-ES" sz="4400" u="sng">
              <a:latin typeface="Arial Narrow" panose="020B0606020202030204" pitchFamily="34" charset="0"/>
            </a:endParaRPr>
          </a:p>
        </p:txBody>
      </p:sp>
      <p:sp>
        <p:nvSpPr>
          <p:cNvPr id="29705" name="AutoShape 7"/>
          <p:cNvSpPr>
            <a:spLocks noChangeArrowheads="1"/>
          </p:cNvSpPr>
          <p:nvPr/>
        </p:nvSpPr>
        <p:spPr bwMode="auto">
          <a:xfrm rot="10800000">
            <a:off x="2883694" y="1571625"/>
            <a:ext cx="1235075" cy="22145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FFF00"/>
            </a:extrusionClr>
            <a:contourClr>
              <a:srgbClr val="FFFF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CO"/>
          </a:p>
        </p:txBody>
      </p:sp>
      <p:sp>
        <p:nvSpPr>
          <p:cNvPr id="29706" name="AutoShape 8"/>
          <p:cNvSpPr>
            <a:spLocks noChangeArrowheads="1"/>
          </p:cNvSpPr>
          <p:nvPr/>
        </p:nvSpPr>
        <p:spPr bwMode="auto">
          <a:xfrm rot="10800000" flipH="1">
            <a:off x="7917657" y="1571625"/>
            <a:ext cx="1143000" cy="22145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FFF00"/>
            </a:extrusionClr>
            <a:contourClr>
              <a:srgbClr val="FFFF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CO"/>
          </a:p>
        </p:txBody>
      </p:sp>
      <p:pic>
        <p:nvPicPr>
          <p:cNvPr id="2970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04" y="5539206"/>
            <a:ext cx="5118225" cy="131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384" y="5463086"/>
            <a:ext cx="5640407" cy="145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1023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9"/>
          <p:cNvGrpSpPr>
            <a:grpSpLocks/>
          </p:cNvGrpSpPr>
          <p:nvPr/>
        </p:nvGrpSpPr>
        <p:grpSpPr bwMode="auto">
          <a:xfrm>
            <a:off x="8007351" y="714375"/>
            <a:ext cx="2232025" cy="2160588"/>
            <a:chOff x="3082" y="935"/>
            <a:chExt cx="1522" cy="1575"/>
          </a:xfrm>
        </p:grpSpPr>
        <p:pic>
          <p:nvPicPr>
            <p:cNvPr id="30745"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568" t="9636" r="44092" b="40147"/>
            <a:stretch>
              <a:fillRect/>
            </a:stretch>
          </p:blipFill>
          <p:spPr bwMode="auto">
            <a:xfrm rot="-9829563">
              <a:off x="3082" y="1661"/>
              <a:ext cx="932" cy="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6"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9587" t="10460" r="42415" b="44270"/>
            <a:stretch>
              <a:fillRect/>
            </a:stretch>
          </p:blipFill>
          <p:spPr bwMode="auto">
            <a:xfrm>
              <a:off x="3107" y="935"/>
              <a:ext cx="1497" cy="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3" name="Text Box 6"/>
          <p:cNvSpPr txBox="1">
            <a:spLocks noChangeArrowheads="1"/>
          </p:cNvSpPr>
          <p:nvPr/>
        </p:nvSpPr>
        <p:spPr bwMode="auto">
          <a:xfrm>
            <a:off x="315349" y="1272347"/>
            <a:ext cx="29017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Ø"/>
            </a:pPr>
            <a:r>
              <a:rPr lang="es-ES_tradnl" sz="4000" dirty="0"/>
              <a:t> Nerviosa.</a:t>
            </a:r>
          </a:p>
        </p:txBody>
      </p:sp>
      <p:sp>
        <p:nvSpPr>
          <p:cNvPr id="36871" name="Text Box 7"/>
          <p:cNvSpPr txBox="1">
            <a:spLocks noChangeArrowheads="1"/>
          </p:cNvSpPr>
          <p:nvPr/>
        </p:nvSpPr>
        <p:spPr bwMode="auto">
          <a:xfrm>
            <a:off x="380691" y="1958181"/>
            <a:ext cx="50914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s-ES_tradnl" sz="3600" dirty="0"/>
              <a:t> Reflejo </a:t>
            </a:r>
            <a:r>
              <a:rPr lang="es-ES_tradnl" sz="3600" dirty="0" err="1"/>
              <a:t>gastroentérico</a:t>
            </a:r>
            <a:r>
              <a:rPr lang="es-ES_tradnl" sz="3600" dirty="0"/>
              <a:t>.</a:t>
            </a:r>
          </a:p>
        </p:txBody>
      </p:sp>
      <p:sp>
        <p:nvSpPr>
          <p:cNvPr id="30725" name="Text Box 10"/>
          <p:cNvSpPr txBox="1">
            <a:spLocks noChangeArrowheads="1"/>
          </p:cNvSpPr>
          <p:nvPr/>
        </p:nvSpPr>
        <p:spPr bwMode="auto">
          <a:xfrm>
            <a:off x="1384935" y="3474284"/>
            <a:ext cx="28167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Ø"/>
            </a:pPr>
            <a:r>
              <a:rPr lang="es-ES_tradnl" sz="4000" dirty="0"/>
              <a:t> Humoral.</a:t>
            </a:r>
          </a:p>
        </p:txBody>
      </p:sp>
      <p:sp>
        <p:nvSpPr>
          <p:cNvPr id="36875" name="Text Box 11"/>
          <p:cNvSpPr txBox="1">
            <a:spLocks noChangeArrowheads="1"/>
          </p:cNvSpPr>
          <p:nvPr/>
        </p:nvSpPr>
        <p:spPr bwMode="auto">
          <a:xfrm>
            <a:off x="1343025" y="4039392"/>
            <a:ext cx="98363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s-ES_tradnl" sz="3600" dirty="0"/>
              <a:t> Gastrina, </a:t>
            </a:r>
            <a:r>
              <a:rPr lang="es-ES_tradnl" sz="3600" dirty="0" err="1"/>
              <a:t>colecistocinina</a:t>
            </a:r>
            <a:r>
              <a:rPr lang="es-ES_tradnl" sz="3600" dirty="0"/>
              <a:t>, insulina, serotonina.</a:t>
            </a:r>
          </a:p>
        </p:txBody>
      </p:sp>
      <p:sp>
        <p:nvSpPr>
          <p:cNvPr id="36876" name="Text Box 12"/>
          <p:cNvSpPr txBox="1">
            <a:spLocks noChangeArrowheads="1"/>
          </p:cNvSpPr>
          <p:nvPr/>
        </p:nvSpPr>
        <p:spPr bwMode="auto">
          <a:xfrm>
            <a:off x="1399611" y="5430392"/>
            <a:ext cx="46810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s-ES_tradnl" sz="3600" dirty="0"/>
              <a:t> Secretina, glucagón.</a:t>
            </a:r>
          </a:p>
        </p:txBody>
      </p:sp>
      <p:grpSp>
        <p:nvGrpSpPr>
          <p:cNvPr id="3" name="Group 18"/>
          <p:cNvGrpSpPr>
            <a:grpSpLocks/>
          </p:cNvGrpSpPr>
          <p:nvPr/>
        </p:nvGrpSpPr>
        <p:grpSpPr bwMode="auto">
          <a:xfrm>
            <a:off x="2188077" y="4425188"/>
            <a:ext cx="5473700" cy="1062038"/>
            <a:chOff x="1066" y="2886"/>
            <a:chExt cx="3448" cy="589"/>
          </a:xfrm>
        </p:grpSpPr>
        <p:pic>
          <p:nvPicPr>
            <p:cNvPr id="30741" name="Picture 14"/>
            <p:cNvPicPr>
              <a:picLocks noChangeAspect="1" noChangeArrowheads="1"/>
            </p:cNvPicPr>
            <p:nvPr/>
          </p:nvPicPr>
          <p:blipFill>
            <a:blip r:embed="rId5">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2699" y="2886"/>
              <a:ext cx="1815"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13"/>
            <p:cNvPicPr>
              <a:picLocks noChangeAspect="1" noChangeArrowheads="1"/>
            </p:cNvPicPr>
            <p:nvPr/>
          </p:nvPicPr>
          <p:blipFill>
            <a:blip r:embed="rId5">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1066" y="2886"/>
              <a:ext cx="1815"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3" name="Text Box 16"/>
            <p:cNvSpPr txBox="1">
              <a:spLocks noChangeArrowheads="1"/>
            </p:cNvSpPr>
            <p:nvPr/>
          </p:nvSpPr>
          <p:spPr bwMode="auto">
            <a:xfrm>
              <a:off x="2290" y="3022"/>
              <a:ext cx="1942"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sz="3600" b="1" dirty="0"/>
                <a:t>Peristaltismo</a:t>
              </a:r>
            </a:p>
          </p:txBody>
        </p:sp>
        <p:sp>
          <p:nvSpPr>
            <p:cNvPr id="30744" name="AutoShape 17"/>
            <p:cNvSpPr>
              <a:spLocks noChangeArrowheads="1"/>
            </p:cNvSpPr>
            <p:nvPr/>
          </p:nvSpPr>
          <p:spPr bwMode="auto">
            <a:xfrm>
              <a:off x="2154" y="3067"/>
              <a:ext cx="91" cy="182"/>
            </a:xfrm>
            <a:prstGeom prst="upArrow">
              <a:avLst>
                <a:gd name="adj1" fmla="val 50000"/>
                <a:gd name="adj2" fmla="val 500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UY" sz="2800"/>
            </a:p>
          </p:txBody>
        </p:sp>
      </p:grpSp>
      <p:grpSp>
        <p:nvGrpSpPr>
          <p:cNvPr id="4" name="Group 19"/>
          <p:cNvGrpSpPr>
            <a:grpSpLocks/>
          </p:cNvGrpSpPr>
          <p:nvPr/>
        </p:nvGrpSpPr>
        <p:grpSpPr bwMode="auto">
          <a:xfrm>
            <a:off x="284131" y="2407037"/>
            <a:ext cx="5565524" cy="1275678"/>
            <a:chOff x="1066" y="2886"/>
            <a:chExt cx="3448" cy="589"/>
          </a:xfrm>
        </p:grpSpPr>
        <p:pic>
          <p:nvPicPr>
            <p:cNvPr id="30737" name="Picture 20"/>
            <p:cNvPicPr>
              <a:picLocks noChangeAspect="1" noChangeArrowheads="1"/>
            </p:cNvPicPr>
            <p:nvPr/>
          </p:nvPicPr>
          <p:blipFill>
            <a:blip r:embed="rId5">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2699" y="2886"/>
              <a:ext cx="1815"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21"/>
            <p:cNvPicPr>
              <a:picLocks noChangeAspect="1" noChangeArrowheads="1"/>
            </p:cNvPicPr>
            <p:nvPr/>
          </p:nvPicPr>
          <p:blipFill>
            <a:blip r:embed="rId5">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1066" y="2886"/>
              <a:ext cx="1815"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Text Box 22"/>
            <p:cNvSpPr txBox="1">
              <a:spLocks noChangeArrowheads="1"/>
            </p:cNvSpPr>
            <p:nvPr/>
          </p:nvSpPr>
          <p:spPr bwMode="auto">
            <a:xfrm>
              <a:off x="2290" y="3022"/>
              <a:ext cx="1942"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sz="3600" b="1"/>
                <a:t>Peristaltismo</a:t>
              </a:r>
            </a:p>
          </p:txBody>
        </p:sp>
        <p:sp>
          <p:nvSpPr>
            <p:cNvPr id="30740" name="AutoShape 23"/>
            <p:cNvSpPr>
              <a:spLocks noChangeArrowheads="1"/>
            </p:cNvSpPr>
            <p:nvPr/>
          </p:nvSpPr>
          <p:spPr bwMode="auto">
            <a:xfrm>
              <a:off x="2154" y="3067"/>
              <a:ext cx="91" cy="182"/>
            </a:xfrm>
            <a:prstGeom prst="upArrow">
              <a:avLst>
                <a:gd name="adj1" fmla="val 50000"/>
                <a:gd name="adj2" fmla="val 500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UY" sz="2800"/>
            </a:p>
          </p:txBody>
        </p:sp>
      </p:grpSp>
      <p:grpSp>
        <p:nvGrpSpPr>
          <p:cNvPr id="5" name="Group 26"/>
          <p:cNvGrpSpPr>
            <a:grpSpLocks/>
          </p:cNvGrpSpPr>
          <p:nvPr/>
        </p:nvGrpSpPr>
        <p:grpSpPr bwMode="auto">
          <a:xfrm>
            <a:off x="1497012" y="5940470"/>
            <a:ext cx="5472113" cy="1123950"/>
            <a:chOff x="1066" y="3612"/>
            <a:chExt cx="3447" cy="708"/>
          </a:xfrm>
        </p:grpSpPr>
        <p:pic>
          <p:nvPicPr>
            <p:cNvPr id="30734" name="Picture 15"/>
            <p:cNvPicPr>
              <a:picLocks noChangeAspect="1" noChangeArrowheads="1"/>
            </p:cNvPicPr>
            <p:nvPr/>
          </p:nvPicPr>
          <p:blipFill>
            <a:blip r:embed="rId5">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1066" y="3612"/>
              <a:ext cx="3447"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Text Box 24"/>
            <p:cNvSpPr txBox="1">
              <a:spLocks noChangeArrowheads="1"/>
            </p:cNvSpPr>
            <p:nvPr/>
          </p:nvSpPr>
          <p:spPr bwMode="auto">
            <a:xfrm>
              <a:off x="2238" y="3793"/>
              <a:ext cx="194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sz="3600" b="1"/>
                <a:t>Peristaltismo</a:t>
              </a:r>
            </a:p>
          </p:txBody>
        </p:sp>
        <p:sp>
          <p:nvSpPr>
            <p:cNvPr id="30736" name="AutoShape 25"/>
            <p:cNvSpPr>
              <a:spLocks noChangeArrowheads="1"/>
            </p:cNvSpPr>
            <p:nvPr/>
          </p:nvSpPr>
          <p:spPr bwMode="auto">
            <a:xfrm>
              <a:off x="2063" y="3846"/>
              <a:ext cx="91" cy="182"/>
            </a:xfrm>
            <a:prstGeom prst="downArrow">
              <a:avLst>
                <a:gd name="adj1" fmla="val 50000"/>
                <a:gd name="adj2" fmla="val 500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UY" sz="2800"/>
            </a:p>
          </p:txBody>
        </p:sp>
      </p:grpSp>
      <p:sp>
        <p:nvSpPr>
          <p:cNvPr id="26" name="25 CuadroTexto"/>
          <p:cNvSpPr txBox="1"/>
          <p:nvPr/>
        </p:nvSpPr>
        <p:spPr>
          <a:xfrm>
            <a:off x="225468" y="166759"/>
            <a:ext cx="7195365" cy="923330"/>
          </a:xfrm>
          <a:prstGeom prst="rect">
            <a:avLst/>
          </a:prstGeom>
          <a:solidFill>
            <a:srgbClr val="002060"/>
          </a:solidFill>
          <a:ln w="38100"/>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es-ES" sz="5400" dirty="0">
                <a:solidFill>
                  <a:schemeClr val="bg1"/>
                </a:solidFill>
                <a:latin typeface="Arial Narrow" pitchFamily="34" charset="0"/>
              </a:rPr>
              <a:t>Control del peristaltismo:</a:t>
            </a:r>
          </a:p>
        </p:txBody>
      </p:sp>
    </p:spTree>
    <p:extLst>
      <p:ext uri="{BB962C8B-B14F-4D97-AF65-F5344CB8AC3E}">
        <p14:creationId xmlns:p14="http://schemas.microsoft.com/office/powerpoint/2010/main" val="1720666044"/>
      </p:ext>
    </p:extLst>
  </p:cSld>
  <p:clrMapOvr>
    <a:masterClrMapping/>
  </p:clrMapOvr>
  <p:transition advClick="0" advTm="6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6871"/>
                                        </p:tgtEl>
                                        <p:attrNameLst>
                                          <p:attrName>style.visibility</p:attrName>
                                        </p:attrNameLst>
                                      </p:cBhvr>
                                      <p:to>
                                        <p:strVal val="visible"/>
                                      </p:to>
                                    </p:set>
                                    <p:animEffect transition="in" filter="box(in)">
                                      <p:cBhvr>
                                        <p:cTn id="10" dur="500"/>
                                        <p:tgtEl>
                                          <p:spTgt spid="368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6875"/>
                                        </p:tgtEl>
                                        <p:attrNameLst>
                                          <p:attrName>style.visibility</p:attrName>
                                        </p:attrNameLst>
                                      </p:cBhvr>
                                      <p:to>
                                        <p:strVal val="visible"/>
                                      </p:to>
                                    </p:set>
                                    <p:animEffect transition="in" filter="box(in)">
                                      <p:cBhvr>
                                        <p:cTn id="18" dur="500"/>
                                        <p:tgtEl>
                                          <p:spTgt spid="3687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6876"/>
                                        </p:tgtEl>
                                        <p:attrNameLst>
                                          <p:attrName>style.visibility</p:attrName>
                                        </p:attrNameLst>
                                      </p:cBhvr>
                                      <p:to>
                                        <p:strVal val="visible"/>
                                      </p:to>
                                    </p:set>
                                    <p:animEffect transition="in" filter="box(in)">
                                      <p:cBhvr>
                                        <p:cTn id="26" dur="500"/>
                                        <p:tgtEl>
                                          <p:spTgt spid="36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36875" grpId="0"/>
      <p:bldP spid="368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a:stretch>
            <a:fillRect/>
          </a:stretch>
        </p:blipFill>
        <p:spPr bwMode="auto">
          <a:xfrm>
            <a:off x="4240213" y="1700214"/>
            <a:ext cx="3232150" cy="3887787"/>
          </a:xfrm>
          <a:prstGeom prst="rect">
            <a:avLst/>
          </a:prstGeom>
          <a:solidFill>
            <a:schemeClr val="accent2">
              <a:lumMod val="20000"/>
              <a:lumOff val="80000"/>
            </a:schemeClr>
          </a:solidFill>
          <a:ln>
            <a:noFill/>
          </a:ln>
        </p:spPr>
      </p:pic>
      <p:sp>
        <p:nvSpPr>
          <p:cNvPr id="173059" name="Text Box 3"/>
          <p:cNvSpPr txBox="1">
            <a:spLocks noChangeArrowheads="1"/>
          </p:cNvSpPr>
          <p:nvPr/>
        </p:nvSpPr>
        <p:spPr bwMode="auto">
          <a:xfrm>
            <a:off x="1774825" y="188913"/>
            <a:ext cx="8324850" cy="584200"/>
          </a:xfrm>
          <a:prstGeom prst="rect">
            <a:avLst/>
          </a:prstGeom>
          <a:solidFill>
            <a:schemeClr val="accent2">
              <a:lumMod val="20000"/>
              <a:lumOff val="80000"/>
            </a:schemeClr>
          </a:solidFill>
          <a:ln w="9525">
            <a:solidFill>
              <a:schemeClr val="tx1"/>
            </a:solidFill>
            <a:miter lim="800000"/>
            <a:headEnd/>
            <a:tailEnd/>
          </a:ln>
          <a:effectLst/>
        </p:spPr>
        <p:txBody>
          <a:bodyPr>
            <a:spAutoFit/>
          </a:bodyPr>
          <a:lstStyle/>
          <a:p>
            <a:pPr fontAlgn="base">
              <a:spcBef>
                <a:spcPct val="50000"/>
              </a:spcBef>
              <a:spcAft>
                <a:spcPct val="0"/>
              </a:spcAft>
              <a:defRPr/>
            </a:pPr>
            <a:r>
              <a:rPr lang="es-ES" sz="3200" b="1" dirty="0">
                <a:solidFill>
                  <a:prstClr val="black"/>
                </a:solidFill>
                <a:latin typeface="Arial" charset="0"/>
                <a:cs typeface="Arial" charset="0"/>
              </a:rPr>
              <a:t>PORCIONES DEL INTESTINO GRUESO</a:t>
            </a:r>
          </a:p>
        </p:txBody>
      </p:sp>
      <p:sp>
        <p:nvSpPr>
          <p:cNvPr id="34820" name="Text Box 5"/>
          <p:cNvSpPr txBox="1">
            <a:spLocks noChangeArrowheads="1"/>
          </p:cNvSpPr>
          <p:nvPr/>
        </p:nvSpPr>
        <p:spPr bwMode="auto">
          <a:xfrm>
            <a:off x="1631951" y="3130551"/>
            <a:ext cx="2454275" cy="879475"/>
          </a:xfrm>
          <a:prstGeom prst="rect">
            <a:avLst/>
          </a:prstGeom>
          <a:solidFill>
            <a:schemeClr val="accent2">
              <a:lumMod val="20000"/>
              <a:lumOff val="80000"/>
            </a:schemeClr>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80000"/>
              </a:lnSpc>
              <a:spcBef>
                <a:spcPct val="50000"/>
              </a:spcBef>
              <a:spcAft>
                <a:spcPct val="0"/>
              </a:spcAft>
              <a:defRPr/>
            </a:pPr>
            <a:r>
              <a:rPr lang="es-ES" altLang="es-MX" sz="3200" b="1" dirty="0">
                <a:solidFill>
                  <a:prstClr val="black"/>
                </a:solidFill>
              </a:rPr>
              <a:t>Colon ascendente</a:t>
            </a:r>
          </a:p>
        </p:txBody>
      </p:sp>
      <p:sp>
        <p:nvSpPr>
          <p:cNvPr id="34821" name="Text Box 6"/>
          <p:cNvSpPr txBox="1">
            <a:spLocks noChangeArrowheads="1"/>
          </p:cNvSpPr>
          <p:nvPr/>
        </p:nvSpPr>
        <p:spPr bwMode="auto">
          <a:xfrm>
            <a:off x="4525963" y="849313"/>
            <a:ext cx="2540000" cy="881062"/>
          </a:xfrm>
          <a:prstGeom prst="rect">
            <a:avLst/>
          </a:prstGeom>
          <a:solidFill>
            <a:schemeClr val="accent2">
              <a:lumMod val="20000"/>
              <a:lumOff val="80000"/>
            </a:schemeClr>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80000"/>
              </a:lnSpc>
              <a:spcBef>
                <a:spcPct val="50000"/>
              </a:spcBef>
              <a:spcAft>
                <a:spcPct val="0"/>
              </a:spcAft>
              <a:defRPr/>
            </a:pPr>
            <a:r>
              <a:rPr lang="es-ES" altLang="es-MX" sz="3200" b="1">
                <a:solidFill>
                  <a:prstClr val="black"/>
                </a:solidFill>
              </a:rPr>
              <a:t>Colon transverso</a:t>
            </a:r>
          </a:p>
        </p:txBody>
      </p:sp>
      <p:sp>
        <p:nvSpPr>
          <p:cNvPr id="34822" name="Text Box 7"/>
          <p:cNvSpPr txBox="1">
            <a:spLocks noChangeArrowheads="1"/>
          </p:cNvSpPr>
          <p:nvPr/>
        </p:nvSpPr>
        <p:spPr bwMode="auto">
          <a:xfrm>
            <a:off x="7608888" y="2914651"/>
            <a:ext cx="2735262" cy="879475"/>
          </a:xfrm>
          <a:prstGeom prst="rect">
            <a:avLst/>
          </a:prstGeom>
          <a:solidFill>
            <a:schemeClr val="accent2">
              <a:lumMod val="20000"/>
              <a:lumOff val="80000"/>
            </a:schemeClr>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80000"/>
              </a:lnSpc>
              <a:spcBef>
                <a:spcPct val="50000"/>
              </a:spcBef>
              <a:spcAft>
                <a:spcPct val="0"/>
              </a:spcAft>
              <a:defRPr/>
            </a:pPr>
            <a:r>
              <a:rPr lang="es-ES" altLang="es-MX" sz="3200" b="1" dirty="0">
                <a:solidFill>
                  <a:prstClr val="black"/>
                </a:solidFill>
              </a:rPr>
              <a:t>Colon descendente</a:t>
            </a:r>
          </a:p>
        </p:txBody>
      </p:sp>
      <p:sp>
        <p:nvSpPr>
          <p:cNvPr id="34823" name="Text Box 8"/>
          <p:cNvSpPr txBox="1">
            <a:spLocks noChangeArrowheads="1"/>
          </p:cNvSpPr>
          <p:nvPr/>
        </p:nvSpPr>
        <p:spPr bwMode="auto">
          <a:xfrm>
            <a:off x="7535863" y="4724401"/>
            <a:ext cx="2563812" cy="879475"/>
          </a:xfrm>
          <a:prstGeom prst="rect">
            <a:avLst/>
          </a:prstGeom>
          <a:solidFill>
            <a:schemeClr val="accent2">
              <a:lumMod val="20000"/>
              <a:lumOff val="80000"/>
            </a:schemeClr>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80000"/>
              </a:lnSpc>
              <a:spcBef>
                <a:spcPct val="50000"/>
              </a:spcBef>
              <a:spcAft>
                <a:spcPct val="0"/>
              </a:spcAft>
              <a:defRPr/>
            </a:pPr>
            <a:r>
              <a:rPr lang="es-ES" altLang="es-MX" sz="3200" b="1" dirty="0">
                <a:solidFill>
                  <a:prstClr val="black"/>
                </a:solidFill>
              </a:rPr>
              <a:t>Colon </a:t>
            </a:r>
            <a:r>
              <a:rPr lang="es-ES" altLang="es-MX" sz="3200" b="1" dirty="0" err="1">
                <a:solidFill>
                  <a:prstClr val="black"/>
                </a:solidFill>
              </a:rPr>
              <a:t>sigmoide</a:t>
            </a:r>
            <a:endParaRPr lang="es-ES" altLang="es-MX" sz="3200" b="1" dirty="0">
              <a:solidFill>
                <a:prstClr val="black"/>
              </a:solidFill>
            </a:endParaRPr>
          </a:p>
        </p:txBody>
      </p:sp>
      <p:sp>
        <p:nvSpPr>
          <p:cNvPr id="34824" name="Text Box 9"/>
          <p:cNvSpPr txBox="1">
            <a:spLocks noChangeArrowheads="1"/>
          </p:cNvSpPr>
          <p:nvPr/>
        </p:nvSpPr>
        <p:spPr bwMode="auto">
          <a:xfrm>
            <a:off x="4248151" y="5343526"/>
            <a:ext cx="1368425" cy="485775"/>
          </a:xfrm>
          <a:prstGeom prst="rect">
            <a:avLst/>
          </a:prstGeom>
          <a:solidFill>
            <a:schemeClr val="accent2">
              <a:lumMod val="20000"/>
              <a:lumOff val="80000"/>
            </a:schemeClr>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80000"/>
              </a:lnSpc>
              <a:spcBef>
                <a:spcPct val="50000"/>
              </a:spcBef>
              <a:spcAft>
                <a:spcPct val="0"/>
              </a:spcAft>
              <a:defRPr/>
            </a:pPr>
            <a:r>
              <a:rPr lang="es-ES" altLang="es-MX" sz="3200" b="1" dirty="0">
                <a:solidFill>
                  <a:prstClr val="black"/>
                </a:solidFill>
              </a:rPr>
              <a:t>Recto</a:t>
            </a:r>
          </a:p>
        </p:txBody>
      </p:sp>
      <p:sp>
        <p:nvSpPr>
          <p:cNvPr id="34825" name="Line 10"/>
          <p:cNvSpPr>
            <a:spLocks noChangeShapeType="1"/>
          </p:cNvSpPr>
          <p:nvPr/>
        </p:nvSpPr>
        <p:spPr bwMode="auto">
          <a:xfrm flipV="1">
            <a:off x="4295775" y="4292601"/>
            <a:ext cx="414338" cy="73025"/>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34826" name="Line 11"/>
          <p:cNvSpPr>
            <a:spLocks noChangeShapeType="1"/>
          </p:cNvSpPr>
          <p:nvPr/>
        </p:nvSpPr>
        <p:spPr bwMode="auto">
          <a:xfrm>
            <a:off x="4224339" y="3500438"/>
            <a:ext cx="414337"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34827" name="Line 12"/>
          <p:cNvSpPr>
            <a:spLocks noChangeShapeType="1"/>
          </p:cNvSpPr>
          <p:nvPr/>
        </p:nvSpPr>
        <p:spPr bwMode="auto">
          <a:xfrm>
            <a:off x="5735638" y="1700213"/>
            <a:ext cx="69850" cy="4318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34828" name="Line 13"/>
          <p:cNvSpPr>
            <a:spLocks noChangeShapeType="1"/>
          </p:cNvSpPr>
          <p:nvPr/>
        </p:nvSpPr>
        <p:spPr bwMode="auto">
          <a:xfrm flipH="1">
            <a:off x="6888163" y="3213100"/>
            <a:ext cx="622300"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34829" name="Line 14"/>
          <p:cNvSpPr>
            <a:spLocks noChangeShapeType="1"/>
          </p:cNvSpPr>
          <p:nvPr/>
        </p:nvSpPr>
        <p:spPr bwMode="auto">
          <a:xfrm flipH="1" flipV="1">
            <a:off x="7032625" y="4797425"/>
            <a:ext cx="414338" cy="287338"/>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34830" name="Line 15"/>
          <p:cNvSpPr>
            <a:spLocks noChangeShapeType="1"/>
          </p:cNvSpPr>
          <p:nvPr/>
        </p:nvSpPr>
        <p:spPr bwMode="auto">
          <a:xfrm flipV="1">
            <a:off x="4943475" y="4581525"/>
            <a:ext cx="827088" cy="7620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34831" name="Text Box 17"/>
          <p:cNvSpPr txBox="1">
            <a:spLocks noChangeArrowheads="1"/>
          </p:cNvSpPr>
          <p:nvPr/>
        </p:nvSpPr>
        <p:spPr bwMode="auto">
          <a:xfrm>
            <a:off x="5051426" y="3059113"/>
            <a:ext cx="1368425" cy="584200"/>
          </a:xfrm>
          <a:prstGeom prst="rect">
            <a:avLst/>
          </a:prstGeom>
          <a:solidFill>
            <a:schemeClr val="accent2">
              <a:lumMod val="20000"/>
              <a:lumOff val="80000"/>
            </a:schemeClr>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defRPr/>
            </a:pPr>
            <a:r>
              <a:rPr lang="es-ES" altLang="es-MX" sz="3200" b="1">
                <a:solidFill>
                  <a:prstClr val="black"/>
                </a:solidFill>
              </a:rPr>
              <a:t>Colon</a:t>
            </a:r>
            <a:endParaRPr lang="en-US" altLang="es-MX" sz="3200" b="1">
              <a:solidFill>
                <a:prstClr val="black"/>
              </a:solidFill>
            </a:endParaRPr>
          </a:p>
        </p:txBody>
      </p:sp>
      <p:sp>
        <p:nvSpPr>
          <p:cNvPr id="34832" name="Text Box 4"/>
          <p:cNvSpPr txBox="1">
            <a:spLocks noChangeArrowheads="1"/>
          </p:cNvSpPr>
          <p:nvPr/>
        </p:nvSpPr>
        <p:spPr bwMode="auto">
          <a:xfrm>
            <a:off x="1533526" y="4357689"/>
            <a:ext cx="2651125" cy="1127125"/>
          </a:xfrm>
          <a:prstGeom prst="rect">
            <a:avLst/>
          </a:prstGeom>
          <a:solidFill>
            <a:schemeClr val="accent2">
              <a:lumMod val="20000"/>
              <a:lumOff val="80000"/>
            </a:schemeClr>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70000"/>
              </a:lnSpc>
              <a:spcBef>
                <a:spcPct val="50000"/>
              </a:spcBef>
              <a:spcAft>
                <a:spcPct val="0"/>
              </a:spcAft>
              <a:defRPr/>
            </a:pPr>
            <a:r>
              <a:rPr lang="es-ES" altLang="es-MX" sz="3200" b="1" dirty="0">
                <a:solidFill>
                  <a:prstClr val="black"/>
                </a:solidFill>
              </a:rPr>
              <a:t>Ciego y apéndice vermiforme</a:t>
            </a:r>
          </a:p>
        </p:txBody>
      </p:sp>
      <p:sp>
        <p:nvSpPr>
          <p:cNvPr id="34833" name="21 CuadroTexto"/>
          <p:cNvSpPr txBox="1">
            <a:spLocks noChangeArrowheads="1"/>
          </p:cNvSpPr>
          <p:nvPr/>
        </p:nvSpPr>
        <p:spPr bwMode="auto">
          <a:xfrm>
            <a:off x="1549400" y="5810250"/>
            <a:ext cx="9048750" cy="954088"/>
          </a:xfrm>
          <a:prstGeom prst="rect">
            <a:avLst/>
          </a:prstGeom>
          <a:solidFill>
            <a:schemeClr val="accent2">
              <a:lumMod val="20000"/>
              <a:lumOff val="80000"/>
            </a:schemeClr>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s-ES" sz="2800" b="1" dirty="0">
                <a:solidFill>
                  <a:srgbClr val="FF0000"/>
                </a:solidFill>
              </a:rPr>
              <a:t>Función:</a:t>
            </a:r>
            <a:r>
              <a:rPr lang="es-ES" sz="2800" dirty="0">
                <a:solidFill>
                  <a:prstClr val="black"/>
                </a:solidFill>
              </a:rPr>
              <a:t> Absorción de agua y formación de las heces fecales.</a:t>
            </a:r>
          </a:p>
        </p:txBody>
      </p:sp>
    </p:spTree>
    <p:extLst>
      <p:ext uri="{BB962C8B-B14F-4D97-AF65-F5344CB8AC3E}">
        <p14:creationId xmlns:p14="http://schemas.microsoft.com/office/powerpoint/2010/main" val="4037267043"/>
      </p:ext>
    </p:extLst>
  </p:cSld>
  <p:clrMapOvr>
    <a:masterClrMapping/>
  </p:clrMapOvr>
  <p:transition advClick="0" advTm="17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1652588" y="615950"/>
            <a:ext cx="8945562" cy="5956300"/>
            <a:chOff x="278" y="613"/>
            <a:chExt cx="5582" cy="3752"/>
          </a:xfrm>
        </p:grpSpPr>
        <p:pic>
          <p:nvPicPr>
            <p:cNvPr id="54276" name="Picture 3" descr="Rx"/>
            <p:cNvPicPr>
              <a:picLocks noChangeAspect="1" noChangeArrowheads="1"/>
            </p:cNvPicPr>
            <p:nvPr/>
          </p:nvPicPr>
          <p:blipFill>
            <a:blip r:embed="rId2">
              <a:extLst>
                <a:ext uri="{28A0092B-C50C-407E-A947-70E740481C1C}">
                  <a14:useLocalDpi xmlns:a14="http://schemas.microsoft.com/office/drawing/2010/main" val="0"/>
                </a:ext>
              </a:extLst>
            </a:blip>
            <a:srcRect t="11046"/>
            <a:stretch>
              <a:fillRect/>
            </a:stretch>
          </p:blipFill>
          <p:spPr bwMode="auto">
            <a:xfrm>
              <a:off x="278" y="613"/>
              <a:ext cx="5582" cy="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p:cNvSpPr>
              <a:spLocks noChangeArrowheads="1"/>
            </p:cNvSpPr>
            <p:nvPr/>
          </p:nvSpPr>
          <p:spPr bwMode="auto">
            <a:xfrm>
              <a:off x="2208" y="618"/>
              <a:ext cx="1824" cy="192"/>
            </a:xfrm>
            <a:prstGeom prst="rect">
              <a:avLst/>
            </a:prstGeom>
            <a:solidFill>
              <a:srgbClr val="0000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b="1">
                  <a:solidFill>
                    <a:srgbClr val="FFCC00"/>
                  </a:solidFill>
                  <a:latin typeface="Times New Roman" panose="02020603050405020304" pitchFamily="18" charset="0"/>
                </a:rPr>
                <a:t>Colon transverso</a:t>
              </a:r>
            </a:p>
          </p:txBody>
        </p:sp>
        <p:sp>
          <p:nvSpPr>
            <p:cNvPr id="54278" name="Rectangle 6"/>
            <p:cNvSpPr>
              <a:spLocks noChangeArrowheads="1"/>
            </p:cNvSpPr>
            <p:nvPr/>
          </p:nvSpPr>
          <p:spPr bwMode="auto">
            <a:xfrm>
              <a:off x="4224" y="747"/>
              <a:ext cx="1344" cy="288"/>
            </a:xfrm>
            <a:prstGeom prst="rect">
              <a:avLst/>
            </a:prstGeom>
            <a:solidFill>
              <a:srgbClr val="0000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b="1">
                  <a:solidFill>
                    <a:srgbClr val="FFCC00"/>
                  </a:solidFill>
                  <a:latin typeface="Times New Roman" panose="02020603050405020304" pitchFamily="18" charset="0"/>
                </a:rPr>
                <a:t>Flexura cólica</a:t>
              </a:r>
            </a:p>
            <a:p>
              <a:pPr algn="ctr" eaLnBrk="1" hangingPunct="1"/>
              <a:r>
                <a:rPr lang="es-ES" b="1">
                  <a:solidFill>
                    <a:srgbClr val="FFCC00"/>
                  </a:solidFill>
                  <a:latin typeface="Times New Roman" panose="02020603050405020304" pitchFamily="18" charset="0"/>
                </a:rPr>
                <a:t>izquierda</a:t>
              </a:r>
            </a:p>
          </p:txBody>
        </p:sp>
        <p:sp>
          <p:nvSpPr>
            <p:cNvPr id="54279" name="Rectangle 7"/>
            <p:cNvSpPr>
              <a:spLocks noChangeArrowheads="1"/>
            </p:cNvSpPr>
            <p:nvPr/>
          </p:nvSpPr>
          <p:spPr bwMode="auto">
            <a:xfrm>
              <a:off x="4611" y="2499"/>
              <a:ext cx="1248" cy="336"/>
            </a:xfrm>
            <a:prstGeom prst="rect">
              <a:avLst/>
            </a:prstGeom>
            <a:solidFill>
              <a:srgbClr val="0000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b="1">
                  <a:solidFill>
                    <a:srgbClr val="FFCC00"/>
                  </a:solidFill>
                  <a:latin typeface="Times New Roman" panose="02020603050405020304" pitchFamily="18" charset="0"/>
                </a:rPr>
                <a:t>Colon descendente</a:t>
              </a:r>
            </a:p>
          </p:txBody>
        </p:sp>
        <p:sp>
          <p:nvSpPr>
            <p:cNvPr id="54280" name="Rectangle 8"/>
            <p:cNvSpPr>
              <a:spLocks noChangeArrowheads="1"/>
            </p:cNvSpPr>
            <p:nvPr/>
          </p:nvSpPr>
          <p:spPr bwMode="auto">
            <a:xfrm>
              <a:off x="4388" y="3330"/>
              <a:ext cx="1344" cy="240"/>
            </a:xfrm>
            <a:prstGeom prst="rect">
              <a:avLst/>
            </a:prstGeom>
            <a:solidFill>
              <a:srgbClr val="0000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b="1">
                  <a:solidFill>
                    <a:srgbClr val="FFCC00"/>
                  </a:solidFill>
                  <a:latin typeface="Times New Roman" panose="02020603050405020304" pitchFamily="18" charset="0"/>
                </a:rPr>
                <a:t>Haustros</a:t>
              </a:r>
            </a:p>
          </p:txBody>
        </p:sp>
        <p:sp>
          <p:nvSpPr>
            <p:cNvPr id="54281" name="Rectangle 9"/>
            <p:cNvSpPr>
              <a:spLocks noChangeArrowheads="1"/>
            </p:cNvSpPr>
            <p:nvPr/>
          </p:nvSpPr>
          <p:spPr bwMode="auto">
            <a:xfrm>
              <a:off x="3120" y="4128"/>
              <a:ext cx="1056" cy="192"/>
            </a:xfrm>
            <a:prstGeom prst="rect">
              <a:avLst/>
            </a:prstGeom>
            <a:solidFill>
              <a:srgbClr val="0000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b="1">
                  <a:solidFill>
                    <a:srgbClr val="FFCC00"/>
                  </a:solidFill>
                  <a:latin typeface="Times New Roman" panose="02020603050405020304" pitchFamily="18" charset="0"/>
                </a:rPr>
                <a:t>Sigmoide</a:t>
              </a:r>
            </a:p>
          </p:txBody>
        </p:sp>
        <p:sp>
          <p:nvSpPr>
            <p:cNvPr id="54282" name="Text Box 10"/>
            <p:cNvSpPr txBox="1">
              <a:spLocks noChangeArrowheads="1"/>
            </p:cNvSpPr>
            <p:nvPr/>
          </p:nvSpPr>
          <p:spPr bwMode="auto">
            <a:xfrm>
              <a:off x="480" y="4128"/>
              <a:ext cx="1536" cy="237"/>
            </a:xfrm>
            <a:prstGeom prst="rect">
              <a:avLst/>
            </a:prstGeom>
            <a:solidFill>
              <a:srgbClr val="000000"/>
            </a:solidFill>
            <a:ln w="9525">
              <a:solidFill>
                <a:srgbClr val="00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b="1">
                  <a:solidFill>
                    <a:srgbClr val="FFCC00"/>
                  </a:solidFill>
                  <a:latin typeface="Times New Roman" panose="02020603050405020304" pitchFamily="18" charset="0"/>
                </a:rPr>
                <a:t>Unión rectosigmoidea</a:t>
              </a:r>
            </a:p>
          </p:txBody>
        </p:sp>
        <p:sp>
          <p:nvSpPr>
            <p:cNvPr id="54283" name="Rectangle 11"/>
            <p:cNvSpPr>
              <a:spLocks noChangeArrowheads="1"/>
            </p:cNvSpPr>
            <p:nvPr/>
          </p:nvSpPr>
          <p:spPr bwMode="auto">
            <a:xfrm>
              <a:off x="528" y="3888"/>
              <a:ext cx="960" cy="144"/>
            </a:xfrm>
            <a:prstGeom prst="rect">
              <a:avLst/>
            </a:prstGeom>
            <a:solidFill>
              <a:srgbClr val="0000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1600" b="1">
                  <a:solidFill>
                    <a:srgbClr val="FFCC00"/>
                  </a:solidFill>
                  <a:latin typeface="Times New Roman" panose="02020603050405020304" pitchFamily="18" charset="0"/>
                </a:rPr>
                <a:t>Íleon terminal</a:t>
              </a:r>
            </a:p>
          </p:txBody>
        </p:sp>
        <p:sp>
          <p:nvSpPr>
            <p:cNvPr id="54284" name="Rectangle 12"/>
            <p:cNvSpPr>
              <a:spLocks noChangeArrowheads="1"/>
            </p:cNvSpPr>
            <p:nvPr/>
          </p:nvSpPr>
          <p:spPr bwMode="auto">
            <a:xfrm>
              <a:off x="816" y="3408"/>
              <a:ext cx="672" cy="240"/>
            </a:xfrm>
            <a:prstGeom prst="rect">
              <a:avLst/>
            </a:prstGeom>
            <a:solidFill>
              <a:srgbClr val="0000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b="1">
                  <a:solidFill>
                    <a:srgbClr val="FFCC00"/>
                  </a:solidFill>
                  <a:latin typeface="Times New Roman" panose="02020603050405020304" pitchFamily="18" charset="0"/>
                </a:rPr>
                <a:t>Ciego</a:t>
              </a:r>
            </a:p>
          </p:txBody>
        </p:sp>
        <p:sp>
          <p:nvSpPr>
            <p:cNvPr id="54285" name="Rectangle 13"/>
            <p:cNvSpPr>
              <a:spLocks noChangeArrowheads="1"/>
            </p:cNvSpPr>
            <p:nvPr/>
          </p:nvSpPr>
          <p:spPr bwMode="auto">
            <a:xfrm>
              <a:off x="668" y="2640"/>
              <a:ext cx="912" cy="336"/>
            </a:xfrm>
            <a:prstGeom prst="rect">
              <a:avLst/>
            </a:prstGeom>
            <a:solidFill>
              <a:srgbClr val="0000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b="1">
                  <a:solidFill>
                    <a:srgbClr val="FFCC00"/>
                  </a:solidFill>
                  <a:latin typeface="Times New Roman" panose="02020603050405020304" pitchFamily="18" charset="0"/>
                </a:rPr>
                <a:t>Unión ileocecal</a:t>
              </a:r>
            </a:p>
          </p:txBody>
        </p:sp>
        <p:sp>
          <p:nvSpPr>
            <p:cNvPr id="54286" name="Rectangle 14"/>
            <p:cNvSpPr>
              <a:spLocks noChangeArrowheads="1"/>
            </p:cNvSpPr>
            <p:nvPr/>
          </p:nvSpPr>
          <p:spPr bwMode="auto">
            <a:xfrm>
              <a:off x="480" y="2373"/>
              <a:ext cx="960" cy="192"/>
            </a:xfrm>
            <a:prstGeom prst="rect">
              <a:avLst/>
            </a:prstGeom>
            <a:solidFill>
              <a:srgbClr val="0000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b="1">
                  <a:solidFill>
                    <a:srgbClr val="FFCC00"/>
                  </a:solidFill>
                  <a:latin typeface="Times New Roman" panose="02020603050405020304" pitchFamily="18" charset="0"/>
                </a:rPr>
                <a:t>Colon ascendente</a:t>
              </a:r>
            </a:p>
          </p:txBody>
        </p:sp>
        <p:sp>
          <p:nvSpPr>
            <p:cNvPr id="54287" name="Rectangle 15"/>
            <p:cNvSpPr>
              <a:spLocks noChangeArrowheads="1"/>
            </p:cNvSpPr>
            <p:nvPr/>
          </p:nvSpPr>
          <p:spPr bwMode="auto">
            <a:xfrm>
              <a:off x="432" y="912"/>
              <a:ext cx="912" cy="384"/>
            </a:xfrm>
            <a:prstGeom prst="rect">
              <a:avLst/>
            </a:prstGeom>
            <a:solidFill>
              <a:srgbClr val="0000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b="1">
                  <a:solidFill>
                    <a:srgbClr val="FFCC00"/>
                  </a:solidFill>
                  <a:latin typeface="Times New Roman" panose="02020603050405020304" pitchFamily="18" charset="0"/>
                </a:rPr>
                <a:t>Flexura cólica derecha</a:t>
              </a:r>
            </a:p>
          </p:txBody>
        </p:sp>
      </p:grpSp>
      <p:sp>
        <p:nvSpPr>
          <p:cNvPr id="15" name="12 CuadroTexto"/>
          <p:cNvSpPr txBox="1">
            <a:spLocks noChangeArrowheads="1"/>
          </p:cNvSpPr>
          <p:nvPr/>
        </p:nvSpPr>
        <p:spPr bwMode="auto">
          <a:xfrm>
            <a:off x="7739063" y="5462589"/>
            <a:ext cx="2857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_tradnl" sz="2000" b="1">
                <a:solidFill>
                  <a:schemeClr val="bg1"/>
                </a:solidFill>
                <a:latin typeface="Calibri" panose="020F0502020204030204" pitchFamily="34" charset="0"/>
              </a:rPr>
              <a:t>Profundizar  en las características de cada una de las porciones.</a:t>
            </a:r>
            <a:endParaRPr lang="es-ES_tradnl" sz="2000">
              <a:solidFill>
                <a:schemeClr val="bg1"/>
              </a:solidFill>
              <a:latin typeface="Calibri" panose="020F0502020204030204" pitchFamily="34" charset="0"/>
            </a:endParaRPr>
          </a:p>
          <a:p>
            <a:pPr eaLnBrk="1" hangingPunct="1"/>
            <a:r>
              <a:rPr lang="es-ES_tradnl" sz="2000">
                <a:solidFill>
                  <a:schemeClr val="bg1"/>
                </a:solidFill>
                <a:latin typeface="Calibri" panose="020F0502020204030204" pitchFamily="34" charset="0"/>
              </a:rPr>
              <a:t>Prives. Tomo II.</a:t>
            </a:r>
            <a:endParaRPr lang="es-ES" sz="2000">
              <a:solidFill>
                <a:schemeClr val="bg1"/>
              </a:solidFill>
              <a:latin typeface="Calibri" panose="020F0502020204030204" pitchFamily="34" charset="0"/>
            </a:endParaRPr>
          </a:p>
        </p:txBody>
      </p:sp>
    </p:spTree>
    <p:extLst>
      <p:ext uri="{BB962C8B-B14F-4D97-AF65-F5344CB8AC3E}">
        <p14:creationId xmlns:p14="http://schemas.microsoft.com/office/powerpoint/2010/main" val="2860112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Vista lateral lim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853" y="428625"/>
            <a:ext cx="6146919"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3720118" y="104776"/>
            <a:ext cx="2940837" cy="708025"/>
          </a:xfrm>
          <a:prstGeom prst="rect">
            <a:avLst/>
          </a:prstGeom>
          <a:solidFill>
            <a:schemeClr val="accent2">
              <a:lumMod val="20000"/>
              <a:lumOff val="80000"/>
            </a:schemeClr>
          </a:solidFill>
          <a:ln>
            <a:solidFill>
              <a:srgbClr val="FF0000"/>
            </a:solid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s-ES" altLang="es-MX" sz="4000" dirty="0">
                <a:solidFill>
                  <a:prstClr val="black"/>
                </a:solidFill>
              </a:rPr>
              <a:t>Esófago</a:t>
            </a:r>
          </a:p>
        </p:txBody>
      </p:sp>
      <p:sp>
        <p:nvSpPr>
          <p:cNvPr id="22532" name="Text Box 4"/>
          <p:cNvSpPr txBox="1">
            <a:spLocks noChangeArrowheads="1"/>
          </p:cNvSpPr>
          <p:nvPr/>
        </p:nvSpPr>
        <p:spPr bwMode="auto">
          <a:xfrm>
            <a:off x="283840" y="965200"/>
            <a:ext cx="4913894" cy="181610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s-ES" altLang="es-MX" sz="2800" dirty="0">
                <a:solidFill>
                  <a:prstClr val="black"/>
                </a:solidFill>
              </a:rPr>
              <a:t>Situación</a:t>
            </a:r>
          </a:p>
          <a:p>
            <a:pPr fontAlgn="base">
              <a:spcBef>
                <a:spcPct val="0"/>
              </a:spcBef>
              <a:spcAft>
                <a:spcPct val="0"/>
              </a:spcAft>
              <a:defRPr/>
            </a:pPr>
            <a:r>
              <a:rPr lang="es-ES" altLang="es-MX" sz="2800" dirty="0">
                <a:solidFill>
                  <a:prstClr val="black"/>
                </a:solidFill>
              </a:rPr>
              <a:t>Por delante de  la  columna</a:t>
            </a:r>
          </a:p>
          <a:p>
            <a:pPr fontAlgn="base">
              <a:spcBef>
                <a:spcPct val="0"/>
              </a:spcBef>
              <a:spcAft>
                <a:spcPct val="0"/>
              </a:spcAft>
              <a:defRPr/>
            </a:pPr>
            <a:r>
              <a:rPr lang="es-ES" altLang="es-MX" sz="2800" dirty="0">
                <a:solidFill>
                  <a:prstClr val="black"/>
                </a:solidFill>
              </a:rPr>
              <a:t>vertebral y por detrás de la </a:t>
            </a:r>
          </a:p>
          <a:p>
            <a:pPr fontAlgn="base">
              <a:spcBef>
                <a:spcPct val="0"/>
              </a:spcBef>
              <a:spcAft>
                <a:spcPct val="0"/>
              </a:spcAft>
              <a:defRPr/>
            </a:pPr>
            <a:r>
              <a:rPr lang="es-ES" altLang="es-MX" sz="2800" dirty="0" err="1">
                <a:solidFill>
                  <a:prstClr val="black"/>
                </a:solidFill>
              </a:rPr>
              <a:t>Traquea</a:t>
            </a:r>
            <a:r>
              <a:rPr lang="es-ES" altLang="es-MX" sz="2800" dirty="0">
                <a:solidFill>
                  <a:prstClr val="black"/>
                </a:solidFill>
              </a:rPr>
              <a:t>. </a:t>
            </a:r>
          </a:p>
        </p:txBody>
      </p:sp>
      <p:sp>
        <p:nvSpPr>
          <p:cNvPr id="21509" name="Line 5"/>
          <p:cNvSpPr>
            <a:spLocks noChangeShapeType="1"/>
          </p:cNvSpPr>
          <p:nvPr/>
        </p:nvSpPr>
        <p:spPr bwMode="auto">
          <a:xfrm>
            <a:off x="6083377" y="620714"/>
            <a:ext cx="2397720" cy="26638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cxnSp>
        <p:nvCxnSpPr>
          <p:cNvPr id="7" name="6 Conector recto"/>
          <p:cNvCxnSpPr/>
          <p:nvPr/>
        </p:nvCxnSpPr>
        <p:spPr>
          <a:xfrm flipV="1">
            <a:off x="7259392" y="4358879"/>
            <a:ext cx="2178788" cy="1191"/>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V="1">
            <a:off x="7187954" y="1429941"/>
            <a:ext cx="2178787" cy="1191"/>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536" name="8 Rectángulo"/>
          <p:cNvSpPr>
            <a:spLocks noChangeArrowheads="1"/>
          </p:cNvSpPr>
          <p:nvPr/>
        </p:nvSpPr>
        <p:spPr bwMode="auto">
          <a:xfrm>
            <a:off x="283839" y="2974579"/>
            <a:ext cx="4982961" cy="138430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s-ES" altLang="es-MX" sz="2800" dirty="0">
                <a:solidFill>
                  <a:prstClr val="black"/>
                </a:solidFill>
              </a:rPr>
              <a:t>Extensión</a:t>
            </a:r>
          </a:p>
          <a:p>
            <a:pPr fontAlgn="base">
              <a:spcBef>
                <a:spcPct val="0"/>
              </a:spcBef>
              <a:spcAft>
                <a:spcPct val="0"/>
              </a:spcAft>
              <a:defRPr/>
            </a:pPr>
            <a:r>
              <a:rPr lang="es-ES" altLang="es-MX" sz="2800" dirty="0">
                <a:solidFill>
                  <a:prstClr val="black"/>
                </a:solidFill>
              </a:rPr>
              <a:t>Desde la VI cervical hasta la  XI torácica.</a:t>
            </a:r>
          </a:p>
        </p:txBody>
      </p:sp>
      <p:sp>
        <p:nvSpPr>
          <p:cNvPr id="22537" name="Rectángulo 1"/>
          <p:cNvSpPr>
            <a:spLocks noChangeArrowheads="1"/>
          </p:cNvSpPr>
          <p:nvPr/>
        </p:nvSpPr>
        <p:spPr bwMode="auto">
          <a:xfrm>
            <a:off x="283839" y="4521201"/>
            <a:ext cx="11603361" cy="181588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s-ES" altLang="es-MX" sz="2800" dirty="0">
                <a:solidFill>
                  <a:prstClr val="black"/>
                </a:solidFill>
              </a:rPr>
              <a:t>Es  el   3er segmento  del canal  alimentario que es  continuación  de  la  faringe  y  constituye  un conducto  músculo membranoso que tiene </a:t>
            </a:r>
            <a:r>
              <a:rPr lang="es-ES" altLang="es-MX" sz="2800" b="1" u="sng" dirty="0">
                <a:solidFill>
                  <a:srgbClr val="FF0000"/>
                </a:solidFill>
              </a:rPr>
              <a:t>función</a:t>
            </a:r>
            <a:r>
              <a:rPr lang="es-ES" altLang="es-MX" sz="2800" dirty="0">
                <a:solidFill>
                  <a:prstClr val="black"/>
                </a:solidFill>
              </a:rPr>
              <a:t> mecánica como vía de paso del bolo alimenticio  en el acto de la deglución. </a:t>
            </a:r>
          </a:p>
        </p:txBody>
      </p:sp>
    </p:spTree>
    <p:extLst>
      <p:ext uri="{BB962C8B-B14F-4D97-AF65-F5344CB8AC3E}">
        <p14:creationId xmlns:p14="http://schemas.microsoft.com/office/powerpoint/2010/main" val="2070823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575051" y="333375"/>
            <a:ext cx="5338763" cy="762000"/>
          </a:xfrm>
          <a:prstGeom prst="rect">
            <a:avLst/>
          </a:prstGeom>
          <a:solidFill>
            <a:srgbClr val="33CC33"/>
          </a:solidFill>
          <a:ln w="9525">
            <a:miter lim="800000"/>
            <a:headEnd/>
            <a:tailEnd/>
          </a:ln>
          <a:scene3d>
            <a:camera prst="legacyPerspectiveTop"/>
            <a:lightRig rig="legacyFlat3" dir="b"/>
          </a:scene3d>
          <a:sp3d extrusionH="887400" prstMaterial="legacyMatte">
            <a:bevelT w="13500" h="13500" prst="angle"/>
            <a:bevelB w="13500" h="13500" prst="angle"/>
            <a:extrusionClr>
              <a:srgbClr val="33CC33"/>
            </a:extrusionClr>
            <a:contourClr>
              <a:srgbClr val="33CC33"/>
            </a:contourClr>
          </a:sp3d>
        </p:spPr>
        <p:txBody>
          <a:bodyPr>
            <a:spAutoFit/>
            <a:flatTx/>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s-MX" sz="4400" b="1" i="1">
                <a:solidFill>
                  <a:srgbClr val="FFFF00"/>
                </a:solidFill>
              </a:rPr>
              <a:t>Motilidad del Colon</a:t>
            </a:r>
            <a:endParaRPr lang="es-ES" altLang="es-MX" sz="4400" b="1" i="1">
              <a:solidFill>
                <a:srgbClr val="FFFF00"/>
              </a:solidFill>
            </a:endParaRPr>
          </a:p>
        </p:txBody>
      </p:sp>
      <p:sp>
        <p:nvSpPr>
          <p:cNvPr id="36867" name="Text Box 3"/>
          <p:cNvSpPr txBox="1">
            <a:spLocks noChangeArrowheads="1"/>
          </p:cNvSpPr>
          <p:nvPr/>
        </p:nvSpPr>
        <p:spPr bwMode="auto">
          <a:xfrm>
            <a:off x="4008438" y="1916114"/>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s-MX" sz="3200">
              <a:solidFill>
                <a:srgbClr val="FFFF00"/>
              </a:solidFill>
            </a:endParaRPr>
          </a:p>
        </p:txBody>
      </p:sp>
      <p:sp>
        <p:nvSpPr>
          <p:cNvPr id="36868" name="Text Box 4"/>
          <p:cNvSpPr txBox="1">
            <a:spLocks noChangeArrowheads="1"/>
          </p:cNvSpPr>
          <p:nvPr/>
        </p:nvSpPr>
        <p:spPr bwMode="auto">
          <a:xfrm>
            <a:off x="1774825" y="4652963"/>
            <a:ext cx="184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s-ES" altLang="es-MX" sz="3200">
              <a:solidFill>
                <a:srgbClr val="FFFF00"/>
              </a:solidFill>
            </a:endParaRPr>
          </a:p>
          <a:p>
            <a:pPr fontAlgn="base">
              <a:spcBef>
                <a:spcPct val="0"/>
              </a:spcBef>
              <a:spcAft>
                <a:spcPct val="0"/>
              </a:spcAft>
            </a:pPr>
            <a:endParaRPr lang="es-ES" altLang="es-MX" sz="3200">
              <a:solidFill>
                <a:srgbClr val="FFFF00"/>
              </a:solidFill>
            </a:endParaRPr>
          </a:p>
        </p:txBody>
      </p:sp>
      <p:sp>
        <p:nvSpPr>
          <p:cNvPr id="36869" name="Text Box 5"/>
          <p:cNvSpPr txBox="1">
            <a:spLocks noChangeArrowheads="1"/>
          </p:cNvSpPr>
          <p:nvPr/>
        </p:nvSpPr>
        <p:spPr bwMode="auto">
          <a:xfrm>
            <a:off x="1735139" y="1095376"/>
            <a:ext cx="8929687"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220000"/>
              </a:lnSpc>
              <a:spcBef>
                <a:spcPct val="0"/>
              </a:spcBef>
              <a:spcAft>
                <a:spcPct val="0"/>
              </a:spcAft>
              <a:buClr>
                <a:srgbClr val="33CC33"/>
              </a:buClr>
              <a:buFont typeface="Wingdings" panose="05000000000000000000" pitchFamily="2" charset="2"/>
              <a:buNone/>
            </a:pPr>
            <a:r>
              <a:rPr lang="en-US" altLang="es-MX" sz="3200" b="1" dirty="0" err="1">
                <a:solidFill>
                  <a:prstClr val="black"/>
                </a:solidFill>
                <a:latin typeface="Tahoma" panose="020B0604030504040204" pitchFamily="34" charset="0"/>
              </a:rPr>
              <a:t>Movimiento</a:t>
            </a:r>
            <a:r>
              <a:rPr lang="en-US" altLang="es-MX" sz="3200" b="1" dirty="0">
                <a:solidFill>
                  <a:prstClr val="black"/>
                </a:solidFill>
                <a:latin typeface="Tahoma" panose="020B0604030504040204" pitchFamily="34" charset="0"/>
              </a:rPr>
              <a:t> de Mezcla </a:t>
            </a:r>
          </a:p>
          <a:p>
            <a:pPr fontAlgn="base">
              <a:lnSpc>
                <a:spcPct val="220000"/>
              </a:lnSpc>
              <a:spcBef>
                <a:spcPct val="0"/>
              </a:spcBef>
              <a:spcAft>
                <a:spcPct val="0"/>
              </a:spcAft>
              <a:buClr>
                <a:srgbClr val="33CC33"/>
              </a:buClr>
              <a:buFont typeface="Wingdings" panose="05000000000000000000" pitchFamily="2" charset="2"/>
              <a:buChar char="§"/>
            </a:pPr>
            <a:r>
              <a:rPr lang="en-US" altLang="es-MX" sz="3200" dirty="0" err="1">
                <a:solidFill>
                  <a:prstClr val="black"/>
                </a:solidFill>
                <a:latin typeface="Tahoma" panose="020B0604030504040204" pitchFamily="34" charset="0"/>
              </a:rPr>
              <a:t>Haustros</a:t>
            </a:r>
            <a:r>
              <a:rPr lang="en-US" altLang="es-MX" sz="3200" dirty="0">
                <a:solidFill>
                  <a:prstClr val="black"/>
                </a:solidFill>
                <a:latin typeface="Tahoma" panose="020B0604030504040204" pitchFamily="34" charset="0"/>
              </a:rPr>
              <a:t>.                         </a:t>
            </a:r>
            <a:endParaRPr lang="en-US" altLang="es-MX" sz="4400" dirty="0">
              <a:solidFill>
                <a:prstClr val="black"/>
              </a:solidFill>
              <a:latin typeface="Tahoma" panose="020B0604030504040204" pitchFamily="34" charset="0"/>
            </a:endParaRPr>
          </a:p>
          <a:p>
            <a:pPr fontAlgn="base">
              <a:lnSpc>
                <a:spcPct val="220000"/>
              </a:lnSpc>
              <a:spcBef>
                <a:spcPct val="0"/>
              </a:spcBef>
              <a:spcAft>
                <a:spcPct val="0"/>
              </a:spcAft>
              <a:buClr>
                <a:srgbClr val="33CC33"/>
              </a:buClr>
              <a:buFont typeface="Wingdings" panose="05000000000000000000" pitchFamily="2" charset="2"/>
              <a:buNone/>
            </a:pPr>
            <a:r>
              <a:rPr lang="en-US" altLang="es-MX" sz="3200" b="1" dirty="0" err="1">
                <a:solidFill>
                  <a:prstClr val="black"/>
                </a:solidFill>
                <a:latin typeface="Tahoma" panose="020B0604030504040204" pitchFamily="34" charset="0"/>
              </a:rPr>
              <a:t>Movimiento</a:t>
            </a:r>
            <a:r>
              <a:rPr lang="en-US" altLang="es-MX" sz="3200" b="1" dirty="0">
                <a:solidFill>
                  <a:prstClr val="black"/>
                </a:solidFill>
                <a:latin typeface="Tahoma" panose="020B0604030504040204" pitchFamily="34" charset="0"/>
              </a:rPr>
              <a:t> de </a:t>
            </a:r>
            <a:r>
              <a:rPr lang="en-US" altLang="es-MX" sz="3200" b="1" dirty="0" err="1">
                <a:solidFill>
                  <a:prstClr val="black"/>
                </a:solidFill>
                <a:latin typeface="Tahoma" panose="020B0604030504040204" pitchFamily="34" charset="0"/>
              </a:rPr>
              <a:t>Propulsión</a:t>
            </a:r>
            <a:r>
              <a:rPr lang="en-US" altLang="es-MX" sz="3200" b="1" dirty="0">
                <a:solidFill>
                  <a:prstClr val="black"/>
                </a:solidFill>
                <a:latin typeface="Tahoma" panose="020B0604030504040204" pitchFamily="34" charset="0"/>
              </a:rPr>
              <a:t>.</a:t>
            </a:r>
          </a:p>
          <a:p>
            <a:pPr fontAlgn="base">
              <a:lnSpc>
                <a:spcPct val="220000"/>
              </a:lnSpc>
              <a:spcBef>
                <a:spcPct val="0"/>
              </a:spcBef>
              <a:spcAft>
                <a:spcPct val="0"/>
              </a:spcAft>
              <a:buClr>
                <a:srgbClr val="33CC33"/>
              </a:buClr>
              <a:buFont typeface="Wingdings" panose="05000000000000000000" pitchFamily="2" charset="2"/>
              <a:buChar char="§"/>
            </a:pPr>
            <a:r>
              <a:rPr lang="en-US" altLang="es-MX" sz="3200" dirty="0" err="1">
                <a:solidFill>
                  <a:prstClr val="black"/>
                </a:solidFill>
                <a:latin typeface="Tahoma" panose="020B0604030504040204" pitchFamily="34" charset="0"/>
              </a:rPr>
              <a:t>Movimiento</a:t>
            </a:r>
            <a:r>
              <a:rPr lang="en-US" altLang="es-MX" sz="3200" dirty="0">
                <a:solidFill>
                  <a:prstClr val="black"/>
                </a:solidFill>
                <a:latin typeface="Tahoma" panose="020B0604030504040204" pitchFamily="34" charset="0"/>
              </a:rPr>
              <a:t> de </a:t>
            </a:r>
            <a:r>
              <a:rPr lang="en-US" altLang="es-MX" sz="3200" dirty="0" err="1">
                <a:solidFill>
                  <a:prstClr val="black"/>
                </a:solidFill>
                <a:latin typeface="Tahoma" panose="020B0604030504040204" pitchFamily="34" charset="0"/>
              </a:rPr>
              <a:t>masa</a:t>
            </a:r>
            <a:r>
              <a:rPr lang="en-US" altLang="es-MX" sz="3200" dirty="0">
                <a:solidFill>
                  <a:prstClr val="black"/>
                </a:solidFill>
                <a:latin typeface="Tahoma" panose="020B0604030504040204" pitchFamily="34" charset="0"/>
              </a:rPr>
              <a:t>.</a:t>
            </a:r>
          </a:p>
          <a:p>
            <a:pPr fontAlgn="base">
              <a:lnSpc>
                <a:spcPct val="220000"/>
              </a:lnSpc>
              <a:spcBef>
                <a:spcPct val="0"/>
              </a:spcBef>
              <a:spcAft>
                <a:spcPct val="0"/>
              </a:spcAft>
              <a:buClr>
                <a:srgbClr val="33CC33"/>
              </a:buClr>
              <a:buFont typeface="Wingdings" panose="05000000000000000000" pitchFamily="2" charset="2"/>
              <a:buNone/>
            </a:pPr>
            <a:r>
              <a:rPr lang="en-US" altLang="es-MX" sz="3200" dirty="0" err="1">
                <a:solidFill>
                  <a:prstClr val="black"/>
                </a:solidFill>
                <a:latin typeface="Tahoma" panose="020B0604030504040204" pitchFamily="34" charset="0"/>
              </a:rPr>
              <a:t>Reflejos</a:t>
            </a:r>
            <a:r>
              <a:rPr lang="en-US" altLang="es-MX" sz="3200" dirty="0">
                <a:solidFill>
                  <a:prstClr val="black"/>
                </a:solidFill>
                <a:latin typeface="Tahoma" panose="020B0604030504040204" pitchFamily="34" charset="0"/>
              </a:rPr>
              <a:t> </a:t>
            </a:r>
            <a:r>
              <a:rPr lang="en-US" altLang="es-MX" sz="3200" dirty="0" err="1">
                <a:solidFill>
                  <a:prstClr val="black"/>
                </a:solidFill>
                <a:latin typeface="Tahoma" panose="020B0604030504040204" pitchFamily="34" charset="0"/>
              </a:rPr>
              <a:t>gastrocólico</a:t>
            </a:r>
            <a:r>
              <a:rPr lang="en-US" altLang="es-MX" sz="3200" dirty="0">
                <a:solidFill>
                  <a:prstClr val="black"/>
                </a:solidFill>
                <a:latin typeface="Tahoma" panose="020B0604030504040204" pitchFamily="34" charset="0"/>
              </a:rPr>
              <a:t> y </a:t>
            </a:r>
            <a:r>
              <a:rPr lang="en-US" altLang="es-MX" sz="3200" dirty="0" err="1">
                <a:solidFill>
                  <a:prstClr val="black"/>
                </a:solidFill>
                <a:latin typeface="Tahoma" panose="020B0604030504040204" pitchFamily="34" charset="0"/>
              </a:rPr>
              <a:t>duodenocólico</a:t>
            </a:r>
            <a:r>
              <a:rPr lang="en-US" altLang="es-MX" sz="3200" dirty="0">
                <a:solidFill>
                  <a:prstClr val="black"/>
                </a:solidFill>
                <a:latin typeface="Tahoma" panose="020B0604030504040204" pitchFamily="34" charset="0"/>
              </a:rPr>
              <a:t>.</a:t>
            </a:r>
            <a:endParaRPr lang="es-ES" altLang="es-MX" sz="3200" dirty="0">
              <a:solidFill>
                <a:prstClr val="black"/>
              </a:solidFill>
              <a:latin typeface="Tahoma" panose="020B0604030504040204" pitchFamily="34" charset="0"/>
            </a:endParaRPr>
          </a:p>
        </p:txBody>
      </p:sp>
    </p:spTree>
    <p:extLst>
      <p:ext uri="{BB962C8B-B14F-4D97-AF65-F5344CB8AC3E}">
        <p14:creationId xmlns:p14="http://schemas.microsoft.com/office/powerpoint/2010/main" val="139565630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325676" y="-1258245"/>
            <a:ext cx="11774465" cy="717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sz="4000" b="1" dirty="0">
                <a:solidFill>
                  <a:srgbClr val="002060"/>
                </a:solidFill>
                <a:ea typeface="Times New Roman" panose="02020603050405020304" pitchFamily="18" charset="0"/>
                <a:cs typeface="Arial" panose="020B0604020202020204" pitchFamily="34" charset="0"/>
              </a:rPr>
              <a:t>REFLEJO DE LA DEFECACIÓN </a:t>
            </a:r>
          </a:p>
          <a:p>
            <a:pPr algn="just" eaLnBrk="1" hangingPunct="1"/>
            <a:endParaRPr lang="es-ES" sz="3600" dirty="0">
              <a:solidFill>
                <a:srgbClr val="002060"/>
              </a:solidFill>
              <a:ea typeface="Times New Roman" panose="02020603050405020304" pitchFamily="18" charset="0"/>
              <a:cs typeface="Arial" panose="020B0604020202020204" pitchFamily="34" charset="0"/>
            </a:endParaRPr>
          </a:p>
          <a:p>
            <a:pPr algn="just">
              <a:lnSpc>
                <a:spcPct val="150000"/>
              </a:lnSpc>
            </a:pPr>
            <a:r>
              <a:rPr lang="es-ES" sz="3200" dirty="0">
                <a:ea typeface="Times New Roman" panose="02020603050405020304" pitchFamily="18" charset="0"/>
                <a:cs typeface="Arial" panose="020B0604020202020204" pitchFamily="34" charset="0"/>
              </a:rPr>
              <a:t>Puede describirse de la siguiente forma: cuando las heces penetran en el recto, la distención de la pared rectal produce señales aferentes por el plexo </a:t>
            </a:r>
            <a:r>
              <a:rPr lang="es-ES" sz="3200" dirty="0" err="1">
                <a:ea typeface="Times New Roman" panose="02020603050405020304" pitchFamily="18" charset="0"/>
                <a:cs typeface="Arial" panose="020B0604020202020204" pitchFamily="34" charset="0"/>
              </a:rPr>
              <a:t>mientérico</a:t>
            </a:r>
            <a:r>
              <a:rPr lang="es-ES" sz="3200" dirty="0">
                <a:ea typeface="Times New Roman" panose="02020603050405020304" pitchFamily="18" charset="0"/>
                <a:cs typeface="Arial" panose="020B0604020202020204" pitchFamily="34" charset="0"/>
              </a:rPr>
              <a:t> para iniciar ondas peristálticas en el colon descendente,  sigma y recto, forzando a las heces hacia el ano. Cuando las ondas se acercan a este, el esfínter anal interno se relaja, al mismo tiempo el esfínter anal externo se relaja de forma consciente y voluntaria, se produce la defecación.</a:t>
            </a:r>
            <a:endParaRPr lang="es-ES" sz="44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73912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Flecha abajo"/>
          <p:cNvSpPr/>
          <p:nvPr/>
        </p:nvSpPr>
        <p:spPr bwMode="auto">
          <a:xfrm rot="16200000">
            <a:off x="5516120" y="5094995"/>
            <a:ext cx="428625" cy="2213633"/>
          </a:xfrm>
          <a:prstGeom prst="downArrow">
            <a:avLst>
              <a:gd name="adj1" fmla="val 50000"/>
              <a:gd name="adj2" fmla="val 61034"/>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400">
              <a:solidFill>
                <a:schemeClr val="tx1"/>
              </a:solidFill>
            </a:endParaRPr>
          </a:p>
        </p:txBody>
      </p:sp>
      <p:sp>
        <p:nvSpPr>
          <p:cNvPr id="16" name="15 Flecha abajo"/>
          <p:cNvSpPr/>
          <p:nvPr/>
        </p:nvSpPr>
        <p:spPr bwMode="auto">
          <a:xfrm rot="16200000">
            <a:off x="4873177" y="1451657"/>
            <a:ext cx="428625" cy="2213633"/>
          </a:xfrm>
          <a:prstGeom prst="downArrow">
            <a:avLst>
              <a:gd name="adj1" fmla="val 50000"/>
              <a:gd name="adj2" fmla="val 61034"/>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400">
              <a:solidFill>
                <a:schemeClr val="tx1"/>
              </a:solidFill>
            </a:endParaRPr>
          </a:p>
        </p:txBody>
      </p:sp>
      <p:sp>
        <p:nvSpPr>
          <p:cNvPr id="17" name="16 Flecha abajo"/>
          <p:cNvSpPr/>
          <p:nvPr/>
        </p:nvSpPr>
        <p:spPr bwMode="auto">
          <a:xfrm rot="16200000">
            <a:off x="5090335" y="2672972"/>
            <a:ext cx="428625" cy="2213633"/>
          </a:xfrm>
          <a:prstGeom prst="downArrow">
            <a:avLst>
              <a:gd name="adj1" fmla="val 50000"/>
              <a:gd name="adj2" fmla="val 61034"/>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400">
              <a:solidFill>
                <a:schemeClr val="tx1"/>
              </a:solidFill>
            </a:endParaRPr>
          </a:p>
        </p:txBody>
      </p:sp>
      <p:sp>
        <p:nvSpPr>
          <p:cNvPr id="18" name="17 Flecha abajo"/>
          <p:cNvSpPr/>
          <p:nvPr/>
        </p:nvSpPr>
        <p:spPr bwMode="auto">
          <a:xfrm rot="16200000">
            <a:off x="5516119" y="3822382"/>
            <a:ext cx="428625" cy="2213633"/>
          </a:xfrm>
          <a:prstGeom prst="downArrow">
            <a:avLst>
              <a:gd name="adj1" fmla="val 50000"/>
              <a:gd name="adj2" fmla="val 61034"/>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400">
              <a:solidFill>
                <a:schemeClr val="tx1"/>
              </a:solidFill>
            </a:endParaRPr>
          </a:p>
        </p:txBody>
      </p:sp>
      <p:sp>
        <p:nvSpPr>
          <p:cNvPr id="13326" name="Text Box 4"/>
          <p:cNvSpPr txBox="1">
            <a:spLocks noChangeArrowheads="1"/>
          </p:cNvSpPr>
          <p:nvPr/>
        </p:nvSpPr>
        <p:spPr bwMode="auto">
          <a:xfrm>
            <a:off x="1031891" y="5830889"/>
            <a:ext cx="4427242" cy="70788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sz="4000">
                <a:latin typeface="Arial Narrow" panose="020B0606020202030204" pitchFamily="34" charset="0"/>
              </a:rPr>
              <a:t>Intestino grueso</a:t>
            </a:r>
            <a:endParaRPr lang="es-ES" sz="4000">
              <a:latin typeface="Arial Narrow" panose="020B0606020202030204" pitchFamily="34" charset="0"/>
            </a:endParaRPr>
          </a:p>
        </p:txBody>
      </p:sp>
      <p:sp>
        <p:nvSpPr>
          <p:cNvPr id="21" name="20 CuadroTexto"/>
          <p:cNvSpPr txBox="1"/>
          <p:nvPr/>
        </p:nvSpPr>
        <p:spPr>
          <a:xfrm>
            <a:off x="-615279" y="353778"/>
            <a:ext cx="11845981" cy="769441"/>
          </a:xfrm>
          <a:prstGeom prst="rect">
            <a:avLst/>
          </a:prstGeom>
          <a:solidFill>
            <a:srgbClr val="002060"/>
          </a:solidFill>
          <a:ln w="38100"/>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es-ES" sz="4400" dirty="0">
                <a:solidFill>
                  <a:schemeClr val="tx1"/>
                </a:solidFill>
                <a:latin typeface="Arial Narrow" pitchFamily="34" charset="0"/>
              </a:rPr>
              <a:t>Función motora del tubo digestivo:</a:t>
            </a:r>
          </a:p>
        </p:txBody>
      </p:sp>
      <p:sp>
        <p:nvSpPr>
          <p:cNvPr id="22" name="Text Box 6"/>
          <p:cNvSpPr txBox="1">
            <a:spLocks noChangeArrowheads="1"/>
          </p:cNvSpPr>
          <p:nvPr/>
        </p:nvSpPr>
        <p:spPr bwMode="auto">
          <a:xfrm>
            <a:off x="5769111" y="2249489"/>
            <a:ext cx="29126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sz="3600">
                <a:latin typeface="Arial Narrow" panose="020B0606020202030204" pitchFamily="34" charset="0"/>
              </a:rPr>
              <a:t>Deglución</a:t>
            </a:r>
            <a:endParaRPr lang="es-ES" sz="3600">
              <a:latin typeface="Arial Narrow" panose="020B0606020202030204" pitchFamily="34" charset="0"/>
            </a:endParaRPr>
          </a:p>
        </p:txBody>
      </p:sp>
      <p:sp>
        <p:nvSpPr>
          <p:cNvPr id="23" name="Text Box 6"/>
          <p:cNvSpPr txBox="1">
            <a:spLocks noChangeArrowheads="1"/>
          </p:cNvSpPr>
          <p:nvPr/>
        </p:nvSpPr>
        <p:spPr bwMode="auto">
          <a:xfrm>
            <a:off x="6329011" y="2966769"/>
            <a:ext cx="62136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sz="3600" dirty="0">
                <a:latin typeface="Arial Narrow" panose="020B0606020202030204" pitchFamily="34" charset="0"/>
              </a:rPr>
              <a:t>Almacenamiento</a:t>
            </a:r>
            <a:endParaRPr lang="es-ES" sz="3600" dirty="0">
              <a:latin typeface="Arial Narrow" panose="020B0606020202030204" pitchFamily="34" charset="0"/>
            </a:endParaRPr>
          </a:p>
        </p:txBody>
      </p:sp>
      <p:sp>
        <p:nvSpPr>
          <p:cNvPr id="25" name="24 Rectángulo"/>
          <p:cNvSpPr>
            <a:spLocks noChangeArrowheads="1"/>
          </p:cNvSpPr>
          <p:nvPr/>
        </p:nvSpPr>
        <p:spPr bwMode="auto">
          <a:xfrm>
            <a:off x="6329011" y="3478631"/>
            <a:ext cx="22540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sz="3600" dirty="0">
                <a:latin typeface="Arial Narrow" panose="020B0606020202030204" pitchFamily="34" charset="0"/>
              </a:rPr>
              <a:t>Mezcla</a:t>
            </a:r>
          </a:p>
        </p:txBody>
      </p:sp>
      <p:sp>
        <p:nvSpPr>
          <p:cNvPr id="26" name="25 Rectángulo"/>
          <p:cNvSpPr>
            <a:spLocks noChangeArrowheads="1"/>
          </p:cNvSpPr>
          <p:nvPr/>
        </p:nvSpPr>
        <p:spPr bwMode="auto">
          <a:xfrm>
            <a:off x="6390991" y="3858944"/>
            <a:ext cx="50097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sz="3600" dirty="0">
                <a:latin typeface="Arial Narrow" panose="020B0606020202030204" pitchFamily="34" charset="0"/>
              </a:rPr>
              <a:t>Vaciamiento</a:t>
            </a:r>
          </a:p>
        </p:txBody>
      </p:sp>
      <p:sp>
        <p:nvSpPr>
          <p:cNvPr id="28" name="27 Rectángulo"/>
          <p:cNvSpPr>
            <a:spLocks noChangeArrowheads="1"/>
          </p:cNvSpPr>
          <p:nvPr/>
        </p:nvSpPr>
        <p:spPr bwMode="auto">
          <a:xfrm>
            <a:off x="7095752" y="5730983"/>
            <a:ext cx="22540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sz="3600" dirty="0">
                <a:latin typeface="Arial Narrow" panose="020B0606020202030204" pitchFamily="34" charset="0"/>
              </a:rPr>
              <a:t>Mezcla</a:t>
            </a:r>
          </a:p>
        </p:txBody>
      </p:sp>
      <p:sp>
        <p:nvSpPr>
          <p:cNvPr id="29" name="28 Rectángulo"/>
          <p:cNvSpPr>
            <a:spLocks noChangeArrowheads="1"/>
          </p:cNvSpPr>
          <p:nvPr/>
        </p:nvSpPr>
        <p:spPr bwMode="auto">
          <a:xfrm>
            <a:off x="7056312" y="6092958"/>
            <a:ext cx="50097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sz="3600" dirty="0">
                <a:latin typeface="Arial Narrow" panose="020B0606020202030204" pitchFamily="34" charset="0"/>
              </a:rPr>
              <a:t>Propulsión</a:t>
            </a:r>
          </a:p>
        </p:txBody>
      </p:sp>
      <p:sp>
        <p:nvSpPr>
          <p:cNvPr id="31" name="30 Rectángulo"/>
          <p:cNvSpPr>
            <a:spLocks noChangeArrowheads="1"/>
          </p:cNvSpPr>
          <p:nvPr/>
        </p:nvSpPr>
        <p:spPr bwMode="auto">
          <a:xfrm>
            <a:off x="6844929" y="4563772"/>
            <a:ext cx="22540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sz="3600" dirty="0">
                <a:latin typeface="Arial Narrow" panose="020B0606020202030204" pitchFamily="34" charset="0"/>
              </a:rPr>
              <a:t>Mezcla</a:t>
            </a:r>
          </a:p>
        </p:txBody>
      </p:sp>
      <p:sp>
        <p:nvSpPr>
          <p:cNvPr id="32" name="31 Rectángulo"/>
          <p:cNvSpPr>
            <a:spLocks noChangeArrowheads="1"/>
          </p:cNvSpPr>
          <p:nvPr/>
        </p:nvSpPr>
        <p:spPr bwMode="auto">
          <a:xfrm>
            <a:off x="6844929" y="4980476"/>
            <a:ext cx="50097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sz="3600" dirty="0">
                <a:latin typeface="Arial Narrow" panose="020B0606020202030204" pitchFamily="34" charset="0"/>
              </a:rPr>
              <a:t>Propulsión</a:t>
            </a:r>
          </a:p>
        </p:txBody>
      </p:sp>
      <p:sp>
        <p:nvSpPr>
          <p:cNvPr id="33" name="32 Rectángulo"/>
          <p:cNvSpPr>
            <a:spLocks noChangeArrowheads="1"/>
          </p:cNvSpPr>
          <p:nvPr/>
        </p:nvSpPr>
        <p:spPr bwMode="auto">
          <a:xfrm>
            <a:off x="7056312" y="6416123"/>
            <a:ext cx="50097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sz="3600" dirty="0">
                <a:latin typeface="Arial Narrow" panose="020B0606020202030204" pitchFamily="34" charset="0"/>
              </a:rPr>
              <a:t>Defecación</a:t>
            </a:r>
          </a:p>
        </p:txBody>
      </p:sp>
      <p:sp>
        <p:nvSpPr>
          <p:cNvPr id="34" name="Text Box 3"/>
          <p:cNvSpPr txBox="1">
            <a:spLocks noChangeArrowheads="1"/>
          </p:cNvSpPr>
          <p:nvPr/>
        </p:nvSpPr>
        <p:spPr bwMode="auto">
          <a:xfrm>
            <a:off x="1503124" y="2273300"/>
            <a:ext cx="3029166" cy="707886"/>
          </a:xfrm>
          <a:prstGeom prst="rect">
            <a:avLst/>
          </a:prstGeom>
          <a:noFill/>
          <a:ln w="9525">
            <a:solidFill>
              <a:schemeClr val="bg1"/>
            </a:solidFill>
            <a:miter lim="800000"/>
            <a:headEnd/>
            <a:tailEnd/>
          </a:ln>
          <a:effectLst/>
        </p:spPr>
        <p:txBody>
          <a:bodyPr wrap="square">
            <a:spAutoFit/>
            <a:flatTx/>
          </a:bodyPr>
          <a:lstStyle/>
          <a:p>
            <a:pPr algn="ctr">
              <a:buClr>
                <a:schemeClr val="tx1"/>
              </a:buClr>
              <a:buFont typeface="Wingdings" pitchFamily="2" charset="2"/>
              <a:buNone/>
              <a:defRPr/>
            </a:pPr>
            <a:r>
              <a:rPr lang="es-UY" sz="4000" dirty="0">
                <a:effectLst>
                  <a:outerShdw blurRad="38100" dist="38100" dir="2700000" algn="tl">
                    <a:srgbClr val="000000">
                      <a:alpha val="43137"/>
                    </a:srgbClr>
                  </a:outerShdw>
                </a:effectLst>
                <a:latin typeface="Arial Narrow" pitchFamily="34" charset="0"/>
              </a:rPr>
              <a:t>Esófago</a:t>
            </a:r>
          </a:p>
        </p:txBody>
      </p:sp>
      <p:sp>
        <p:nvSpPr>
          <p:cNvPr id="13340" name="Text Box 4"/>
          <p:cNvSpPr txBox="1">
            <a:spLocks noChangeArrowheads="1"/>
          </p:cNvSpPr>
          <p:nvPr/>
        </p:nvSpPr>
        <p:spPr bwMode="auto">
          <a:xfrm>
            <a:off x="1503124" y="1285875"/>
            <a:ext cx="3029166" cy="70788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sz="4000">
                <a:latin typeface="Arial Narrow" panose="020B0606020202030204" pitchFamily="34" charset="0"/>
              </a:rPr>
              <a:t>Boca</a:t>
            </a:r>
            <a:endParaRPr lang="es-ES" sz="4000">
              <a:latin typeface="Arial Narrow" panose="020B0606020202030204" pitchFamily="34" charset="0"/>
            </a:endParaRPr>
          </a:p>
        </p:txBody>
      </p:sp>
      <p:sp>
        <p:nvSpPr>
          <p:cNvPr id="36" name="Text Box 6"/>
          <p:cNvSpPr txBox="1">
            <a:spLocks noChangeArrowheads="1"/>
          </p:cNvSpPr>
          <p:nvPr/>
        </p:nvSpPr>
        <p:spPr bwMode="auto">
          <a:xfrm>
            <a:off x="5827877" y="1357314"/>
            <a:ext cx="3068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sz="3600">
                <a:latin typeface="Arial Narrow" panose="020B0606020202030204" pitchFamily="34" charset="0"/>
              </a:rPr>
              <a:t>Masticación</a:t>
            </a:r>
            <a:endParaRPr lang="es-ES" sz="3600">
              <a:latin typeface="Arial Narrow" panose="020B0606020202030204" pitchFamily="34" charset="0"/>
            </a:endParaRPr>
          </a:p>
        </p:txBody>
      </p:sp>
      <p:sp>
        <p:nvSpPr>
          <p:cNvPr id="13342" name="Text Box 4"/>
          <p:cNvSpPr txBox="1">
            <a:spLocks noChangeArrowheads="1"/>
          </p:cNvSpPr>
          <p:nvPr/>
        </p:nvSpPr>
        <p:spPr bwMode="auto">
          <a:xfrm>
            <a:off x="1004527" y="4630738"/>
            <a:ext cx="4543748" cy="70788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sz="4000">
                <a:latin typeface="Arial Narrow" panose="020B0606020202030204" pitchFamily="34" charset="0"/>
              </a:rPr>
              <a:t>Intestino delgado</a:t>
            </a:r>
            <a:endParaRPr lang="es-ES" sz="4000">
              <a:latin typeface="Arial Narrow" panose="020B0606020202030204" pitchFamily="34" charset="0"/>
            </a:endParaRPr>
          </a:p>
        </p:txBody>
      </p:sp>
      <p:sp>
        <p:nvSpPr>
          <p:cNvPr id="38" name="37 Flecha abajo"/>
          <p:cNvSpPr/>
          <p:nvPr/>
        </p:nvSpPr>
        <p:spPr bwMode="auto">
          <a:xfrm rot="16200000">
            <a:off x="4801739" y="536232"/>
            <a:ext cx="428625" cy="2213633"/>
          </a:xfrm>
          <a:prstGeom prst="downArrow">
            <a:avLst>
              <a:gd name="adj1" fmla="val 50000"/>
              <a:gd name="adj2" fmla="val 61034"/>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400">
              <a:solidFill>
                <a:schemeClr val="tx1"/>
              </a:solidFill>
            </a:endParaRPr>
          </a:p>
        </p:txBody>
      </p:sp>
      <p:sp>
        <p:nvSpPr>
          <p:cNvPr id="39" name="Text Box 3"/>
          <p:cNvSpPr txBox="1">
            <a:spLocks noChangeArrowheads="1"/>
          </p:cNvSpPr>
          <p:nvPr/>
        </p:nvSpPr>
        <p:spPr bwMode="auto">
          <a:xfrm>
            <a:off x="1513084" y="3419475"/>
            <a:ext cx="3101659" cy="707886"/>
          </a:xfrm>
          <a:prstGeom prst="rect">
            <a:avLst/>
          </a:prstGeom>
          <a:noFill/>
          <a:ln w="9525">
            <a:solidFill>
              <a:schemeClr val="bg1"/>
            </a:solidFill>
            <a:miter lim="800000"/>
            <a:headEnd/>
            <a:tailEnd/>
          </a:ln>
          <a:effectLst/>
        </p:spPr>
        <p:txBody>
          <a:bodyPr wrap="square">
            <a:spAutoFit/>
            <a:flatTx/>
          </a:bodyPr>
          <a:lstStyle/>
          <a:p>
            <a:pPr algn="ctr">
              <a:buClr>
                <a:schemeClr val="tx1"/>
              </a:buClr>
              <a:buFont typeface="Wingdings" pitchFamily="2" charset="2"/>
              <a:buNone/>
              <a:defRPr/>
            </a:pPr>
            <a:r>
              <a:rPr lang="es-UY" sz="4000" dirty="0">
                <a:effectLst>
                  <a:outerShdw blurRad="38100" dist="38100" dir="2700000" algn="tl">
                    <a:srgbClr val="000000">
                      <a:alpha val="43137"/>
                    </a:srgbClr>
                  </a:outerShdw>
                </a:effectLst>
                <a:latin typeface="Arial Narrow" pitchFamily="34" charset="0"/>
              </a:rPr>
              <a:t>Estómago</a:t>
            </a:r>
          </a:p>
        </p:txBody>
      </p:sp>
    </p:spTree>
    <p:extLst>
      <p:ext uri="{BB962C8B-B14F-4D97-AF65-F5344CB8AC3E}">
        <p14:creationId xmlns:p14="http://schemas.microsoft.com/office/powerpoint/2010/main" val="8866820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trips(downLeft)">
                                      <p:cBhvr>
                                        <p:cTn id="7" dur="500"/>
                                        <p:tgtEl>
                                          <p:spTgt spid="3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strips(downLeft)">
                                      <p:cBhvr>
                                        <p:cTn id="10" dur="500"/>
                                        <p:tgtEl>
                                          <p:spTgt spid="3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trips(downLeft)">
                                      <p:cBhvr>
                                        <p:cTn id="15" dur="500"/>
                                        <p:tgtEl>
                                          <p:spTgt spid="22"/>
                                        </p:tgtEl>
                                      </p:cBhvr>
                                    </p:animEffect>
                                  </p:childTnLst>
                                </p:cTn>
                              </p:par>
                              <p:par>
                                <p:cTn id="16" presetID="18" presetClass="entr" presetSubtype="12"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strips(downLeft)">
                                      <p:cBhvr>
                                        <p:cTn id="18" dur="5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trips(downLeft)">
                                      <p:cBhvr>
                                        <p:cTn id="23" dur="500"/>
                                        <p:tgtEl>
                                          <p:spTgt spid="1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strips(downLeft)">
                                      <p:cBhvr>
                                        <p:cTn id="26" dur="500"/>
                                        <p:tgtEl>
                                          <p:spTgt spid="23"/>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strips(downLeft)">
                                      <p:cBhvr>
                                        <p:cTn id="29" dur="500"/>
                                        <p:tgtEl>
                                          <p:spTgt spid="25"/>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strips(downLeft)">
                                      <p:cBhvr>
                                        <p:cTn id="32" dur="500"/>
                                        <p:tgtEl>
                                          <p:spTgt spid="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Left)">
                                      <p:cBhvr>
                                        <p:cTn id="37" dur="500"/>
                                        <p:tgtEl>
                                          <p:spTgt spid="18"/>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strips(downLeft)">
                                      <p:cBhvr>
                                        <p:cTn id="40" dur="500"/>
                                        <p:tgtEl>
                                          <p:spTgt spid="32"/>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strips(downLeft)">
                                      <p:cBhvr>
                                        <p:cTn id="43" dur="500"/>
                                        <p:tgtEl>
                                          <p:spTgt spid="3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12"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strips(downLeft)">
                                      <p:cBhvr>
                                        <p:cTn id="48" dur="500"/>
                                        <p:tgtEl>
                                          <p:spTgt spid="15"/>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strips(downLeft)">
                                      <p:cBhvr>
                                        <p:cTn id="51" dur="500"/>
                                        <p:tgtEl>
                                          <p:spTgt spid="28"/>
                                        </p:tgtEl>
                                      </p:cBhvr>
                                    </p:animEffect>
                                  </p:childTnLst>
                                </p:cTn>
                              </p:par>
                              <p:par>
                                <p:cTn id="52" presetID="18" presetClass="entr" presetSubtype="12"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strips(downLeft)">
                                      <p:cBhvr>
                                        <p:cTn id="54" dur="500"/>
                                        <p:tgtEl>
                                          <p:spTgt spid="29"/>
                                        </p:tgtEl>
                                      </p:cBhvr>
                                    </p:animEffect>
                                  </p:childTnLst>
                                </p:cTn>
                              </p:par>
                              <p:par>
                                <p:cTn id="55" presetID="18" presetClass="entr" presetSubtype="12"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strips(downLeft)">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6" grpId="0"/>
      <p:bldP spid="28" grpId="0"/>
      <p:bldP spid="29" grpId="0"/>
      <p:bldP spid="31" grpId="0"/>
      <p:bldP spid="32" grpId="0"/>
      <p:bldP spid="33"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774826" y="260351"/>
            <a:ext cx="2625725" cy="936625"/>
          </a:xfrm>
          <a:solidFill>
            <a:schemeClr val="accent2">
              <a:lumMod val="20000"/>
              <a:lumOff val="80000"/>
            </a:schemeClr>
          </a:solidFill>
          <a:ln>
            <a:solidFill>
              <a:schemeClr val="tx1"/>
            </a:solidFill>
          </a:ln>
        </p:spPr>
        <p:txBody>
          <a:bodyPr rtlCol="0">
            <a:normAutofit fontScale="90000"/>
          </a:bodyPr>
          <a:lstStyle/>
          <a:p>
            <a:pPr eaLnBrk="1" fontAlgn="auto" hangingPunct="1">
              <a:spcAft>
                <a:spcPts val="0"/>
              </a:spcAft>
              <a:defRPr/>
            </a:pPr>
            <a:r>
              <a:rPr lang="es-ES" altLang="es-PR" b="1" dirty="0" smtClean="0">
                <a:latin typeface="Arial" panose="020B0604020202020204" pitchFamily="34" charset="0"/>
                <a:cs typeface="Arial" panose="020B0604020202020204" pitchFamily="34" charset="0"/>
              </a:rPr>
              <a:t>PERITONEO</a:t>
            </a:r>
          </a:p>
        </p:txBody>
      </p:sp>
      <p:sp>
        <p:nvSpPr>
          <p:cNvPr id="55299" name="3 Rectángulo"/>
          <p:cNvSpPr>
            <a:spLocks noChangeArrowheads="1"/>
          </p:cNvSpPr>
          <p:nvPr/>
        </p:nvSpPr>
        <p:spPr bwMode="auto">
          <a:xfrm>
            <a:off x="1703389" y="1628775"/>
            <a:ext cx="8847137" cy="480060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lnSpc>
                <a:spcPct val="150000"/>
              </a:lnSpc>
              <a:spcBef>
                <a:spcPct val="0"/>
              </a:spcBef>
              <a:spcAft>
                <a:spcPct val="0"/>
              </a:spcAft>
              <a:defRPr/>
            </a:pPr>
            <a:r>
              <a:rPr lang="es-ES" altLang="es-MX" sz="3400" dirty="0">
                <a:solidFill>
                  <a:prstClr val="black"/>
                </a:solidFill>
              </a:rPr>
              <a:t>Es   la   túnica   serosa    delgada  de aspecto liso , brillante    homogéneo que cubre las paredes de la cavidad abdominal y de la pelvis menor,  así como los  órganos incluidos  en  las mismas en uno u otro grado y posee dos hojas parietal y visceral. </a:t>
            </a:r>
          </a:p>
        </p:txBody>
      </p:sp>
    </p:spTree>
    <p:extLst>
      <p:ext uri="{BB962C8B-B14F-4D97-AF65-F5344CB8AC3E}">
        <p14:creationId xmlns:p14="http://schemas.microsoft.com/office/powerpoint/2010/main" val="247380126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847850" y="404813"/>
            <a:ext cx="5327650" cy="647700"/>
          </a:xfrm>
          <a:solidFill>
            <a:schemeClr val="accent4">
              <a:lumMod val="20000"/>
              <a:lumOff val="80000"/>
            </a:schemeClr>
          </a:solidFill>
        </p:spPr>
        <p:txBody>
          <a:bodyPr rtlCol="0">
            <a:normAutofit/>
          </a:bodyPr>
          <a:lstStyle/>
          <a:p>
            <a:pPr algn="ctr" eaLnBrk="1" fontAlgn="auto" hangingPunct="1">
              <a:spcAft>
                <a:spcPts val="0"/>
              </a:spcAft>
              <a:defRPr/>
            </a:pPr>
            <a:r>
              <a:rPr lang="es-ES" altLang="es-PR" sz="3600" dirty="0">
                <a:latin typeface="Arial" panose="020B0604020202020204" pitchFamily="34" charset="0"/>
                <a:cs typeface="Arial" panose="020B0604020202020204" pitchFamily="34" charset="0"/>
              </a:rPr>
              <a:t>Funciones del peritoneo:</a:t>
            </a:r>
          </a:p>
        </p:txBody>
      </p:sp>
      <p:sp>
        <p:nvSpPr>
          <p:cNvPr id="27651" name="Rectangle 3"/>
          <p:cNvSpPr>
            <a:spLocks noGrp="1" noChangeArrowheads="1"/>
          </p:cNvSpPr>
          <p:nvPr>
            <p:ph idx="1"/>
          </p:nvPr>
        </p:nvSpPr>
        <p:spPr>
          <a:xfrm>
            <a:off x="1774825" y="1773239"/>
            <a:ext cx="8713788" cy="4403725"/>
          </a:xfrm>
          <a:solidFill>
            <a:schemeClr val="accent2">
              <a:lumMod val="20000"/>
              <a:lumOff val="80000"/>
            </a:schemeClr>
          </a:solidFill>
          <a:ln>
            <a:solidFill>
              <a:schemeClr val="tx1"/>
            </a:solidFill>
          </a:ln>
        </p:spPr>
        <p:txBody>
          <a:bodyPr rtlCol="0">
            <a:normAutofit/>
          </a:bodyPr>
          <a:lstStyle/>
          <a:p>
            <a:pPr eaLnBrk="1" fontAlgn="auto" hangingPunct="1">
              <a:spcAft>
                <a:spcPts val="0"/>
              </a:spcAft>
              <a:defRPr/>
            </a:pPr>
            <a:r>
              <a:rPr lang="es-ES" altLang="es-PR" sz="3600" dirty="0">
                <a:latin typeface="Arial" panose="020B0604020202020204" pitchFamily="34" charset="0"/>
                <a:cs typeface="Arial" panose="020B0604020202020204" pitchFamily="34" charset="0"/>
              </a:rPr>
              <a:t>Depósito de grasa</a:t>
            </a:r>
          </a:p>
          <a:p>
            <a:pPr eaLnBrk="1" fontAlgn="auto" hangingPunct="1">
              <a:spcAft>
                <a:spcPts val="0"/>
              </a:spcAft>
              <a:buNone/>
              <a:defRPr/>
            </a:pPr>
            <a:endParaRPr lang="es-ES" altLang="es-PR" sz="3600" dirty="0">
              <a:latin typeface="Arial" panose="020B0604020202020204" pitchFamily="34" charset="0"/>
              <a:cs typeface="Arial" panose="020B0604020202020204" pitchFamily="34" charset="0"/>
            </a:endParaRPr>
          </a:p>
          <a:p>
            <a:pPr eaLnBrk="1" fontAlgn="auto" hangingPunct="1">
              <a:spcAft>
                <a:spcPts val="0"/>
              </a:spcAft>
              <a:defRPr/>
            </a:pPr>
            <a:r>
              <a:rPr lang="es-ES" altLang="es-PR" sz="3600" dirty="0">
                <a:latin typeface="Arial" panose="020B0604020202020204" pitchFamily="34" charset="0"/>
                <a:cs typeface="Arial" panose="020B0604020202020204" pitchFamily="34" charset="0"/>
              </a:rPr>
              <a:t>Ofrece resistencia a las infecciones</a:t>
            </a:r>
          </a:p>
          <a:p>
            <a:pPr eaLnBrk="1" fontAlgn="auto" hangingPunct="1">
              <a:spcAft>
                <a:spcPts val="0"/>
              </a:spcAft>
              <a:defRPr/>
            </a:pPr>
            <a:endParaRPr lang="es-ES" altLang="es-PR" sz="3600" dirty="0">
              <a:latin typeface="Arial" panose="020B0604020202020204" pitchFamily="34" charset="0"/>
              <a:cs typeface="Arial" panose="020B0604020202020204" pitchFamily="34" charset="0"/>
            </a:endParaRPr>
          </a:p>
          <a:p>
            <a:pPr eaLnBrk="1" fontAlgn="auto" hangingPunct="1">
              <a:spcAft>
                <a:spcPts val="0"/>
              </a:spcAft>
              <a:defRPr/>
            </a:pPr>
            <a:r>
              <a:rPr lang="es-ES" altLang="es-PR" sz="3600" dirty="0">
                <a:latin typeface="Arial" panose="020B0604020202020204" pitchFamily="34" charset="0"/>
                <a:cs typeface="Arial" panose="020B0604020202020204" pitchFamily="34" charset="0"/>
              </a:rPr>
              <a:t>Absorción de sustancias</a:t>
            </a:r>
          </a:p>
          <a:p>
            <a:pPr eaLnBrk="1" fontAlgn="auto" hangingPunct="1">
              <a:spcAft>
                <a:spcPts val="0"/>
              </a:spcAft>
              <a:defRPr/>
            </a:pPr>
            <a:endParaRPr lang="es-ES" altLang="es-PR" sz="3600" dirty="0">
              <a:latin typeface="Arial" panose="020B0604020202020204" pitchFamily="34" charset="0"/>
              <a:cs typeface="Arial" panose="020B0604020202020204" pitchFamily="34" charset="0"/>
            </a:endParaRPr>
          </a:p>
          <a:p>
            <a:pPr eaLnBrk="1" fontAlgn="auto" hangingPunct="1">
              <a:spcAft>
                <a:spcPts val="0"/>
              </a:spcAft>
              <a:defRPr/>
            </a:pPr>
            <a:r>
              <a:rPr lang="es-ES" altLang="es-PR" sz="3600" dirty="0">
                <a:latin typeface="Arial" panose="020B0604020202020204" pitchFamily="34" charset="0"/>
                <a:cs typeface="Arial" panose="020B0604020202020204" pitchFamily="34" charset="0"/>
              </a:rPr>
              <a:t>Disminución del roce</a:t>
            </a:r>
          </a:p>
        </p:txBody>
      </p:sp>
    </p:spTree>
    <p:extLst>
      <p:ext uri="{BB962C8B-B14F-4D97-AF65-F5344CB8AC3E}">
        <p14:creationId xmlns:p14="http://schemas.microsoft.com/office/powerpoint/2010/main" val="8942383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51">
                                            <p:bg/>
                                          </p:spTgt>
                                        </p:tgtEl>
                                        <p:attrNameLst>
                                          <p:attrName>style.visibility</p:attrName>
                                        </p:attrNameLst>
                                      </p:cBhvr>
                                      <p:to>
                                        <p:strVal val="visible"/>
                                      </p:to>
                                    </p:set>
                                    <p:anim calcmode="lin" valueType="num">
                                      <p:cBhvr additive="base">
                                        <p:cTn id="7" dur="2000" fill="hold"/>
                                        <p:tgtEl>
                                          <p:spTgt spid="27651">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27651">
                                            <p:bg/>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7651">
                                            <p:txEl>
                                              <p:pRg st="0" end="0"/>
                                            </p:txEl>
                                          </p:spTgt>
                                        </p:tgtEl>
                                        <p:attrNameLst>
                                          <p:attrName>style.visibility</p:attrName>
                                        </p:attrNameLst>
                                      </p:cBhvr>
                                      <p:to>
                                        <p:strVal val="visible"/>
                                      </p:to>
                                    </p:set>
                                    <p:anim calcmode="lin" valueType="num">
                                      <p:cBhvr additive="base">
                                        <p:cTn id="13" dur="2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765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2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765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2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765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anim calcmode="lin" valueType="num">
                                      <p:cBhvr additive="base">
                                        <p:cTn id="31" dur="20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7651">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604" t="10945" r="45270" b="22278"/>
          <a:stretch>
            <a:fillRect/>
          </a:stretch>
        </p:blipFill>
        <p:spPr bwMode="auto">
          <a:xfrm>
            <a:off x="6049963" y="12700"/>
            <a:ext cx="422275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Text Box 3"/>
          <p:cNvSpPr txBox="1">
            <a:spLocks noChangeArrowheads="1"/>
          </p:cNvSpPr>
          <p:nvPr/>
        </p:nvSpPr>
        <p:spPr bwMode="auto">
          <a:xfrm>
            <a:off x="3024189" y="163514"/>
            <a:ext cx="2759075" cy="708025"/>
          </a:xfrm>
          <a:prstGeom prst="rect">
            <a:avLst/>
          </a:prstGeom>
          <a:solidFill>
            <a:schemeClr val="accent2">
              <a:lumMod val="20000"/>
              <a:lumOff val="80000"/>
            </a:schemeClr>
          </a:solidFill>
          <a:ln w="9525">
            <a:solidFill>
              <a:srgbClr val="FF0000"/>
            </a:solidFill>
            <a:miter lim="800000"/>
            <a:headEnd/>
            <a:tailEnd/>
          </a:ln>
          <a:effectLst/>
        </p:spPr>
        <p:txBody>
          <a:bodyPr>
            <a:spAutoFit/>
          </a:bodyPr>
          <a:lstStyle/>
          <a:p>
            <a:pPr fontAlgn="base">
              <a:spcBef>
                <a:spcPct val="50000"/>
              </a:spcBef>
              <a:spcAft>
                <a:spcPct val="0"/>
              </a:spcAft>
              <a:defRPr/>
            </a:pPr>
            <a:r>
              <a:rPr lang="es-ES" sz="4000" b="1" dirty="0">
                <a:solidFill>
                  <a:prstClr val="black"/>
                </a:solidFill>
                <a:effectLst>
                  <a:outerShdw blurRad="38100" dist="38100" dir="2700000" algn="tl">
                    <a:srgbClr val="000000"/>
                  </a:outerShdw>
                </a:effectLst>
                <a:latin typeface="Arial" charset="0"/>
                <a:cs typeface="Arial" charset="0"/>
              </a:rPr>
              <a:t>ESÓFAGO</a:t>
            </a:r>
          </a:p>
        </p:txBody>
      </p:sp>
      <p:sp>
        <p:nvSpPr>
          <p:cNvPr id="23556" name="Text Box 4"/>
          <p:cNvSpPr txBox="1">
            <a:spLocks noChangeArrowheads="1"/>
          </p:cNvSpPr>
          <p:nvPr/>
        </p:nvSpPr>
        <p:spPr bwMode="auto">
          <a:xfrm>
            <a:off x="1557339" y="1319214"/>
            <a:ext cx="3487737" cy="485775"/>
          </a:xfrm>
          <a:prstGeom prst="rect">
            <a:avLst/>
          </a:prstGeom>
          <a:solidFill>
            <a:schemeClr val="accent2">
              <a:lumMod val="20000"/>
              <a:lumOff val="80000"/>
            </a:schemeClr>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0000"/>
              </a:lnSpc>
              <a:spcBef>
                <a:spcPct val="50000"/>
              </a:spcBef>
              <a:spcAft>
                <a:spcPct val="0"/>
              </a:spcAft>
              <a:defRPr/>
            </a:pPr>
            <a:r>
              <a:rPr lang="es-ES" altLang="es-MX" sz="3200" b="1" dirty="0">
                <a:solidFill>
                  <a:prstClr val="black"/>
                </a:solidFill>
              </a:rPr>
              <a:t>Porción cervical</a:t>
            </a:r>
          </a:p>
        </p:txBody>
      </p:sp>
      <p:sp>
        <p:nvSpPr>
          <p:cNvPr id="23557" name="Text Box 5"/>
          <p:cNvSpPr txBox="1">
            <a:spLocks noChangeArrowheads="1"/>
          </p:cNvSpPr>
          <p:nvPr/>
        </p:nvSpPr>
        <p:spPr bwMode="auto">
          <a:xfrm>
            <a:off x="1557339" y="3638551"/>
            <a:ext cx="3411537" cy="487363"/>
          </a:xfrm>
          <a:prstGeom prst="rect">
            <a:avLst/>
          </a:prstGeom>
          <a:solidFill>
            <a:schemeClr val="accent2">
              <a:lumMod val="20000"/>
              <a:lumOff val="80000"/>
            </a:schemeClr>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0000"/>
              </a:lnSpc>
              <a:spcBef>
                <a:spcPct val="50000"/>
              </a:spcBef>
              <a:spcAft>
                <a:spcPct val="0"/>
              </a:spcAft>
              <a:defRPr/>
            </a:pPr>
            <a:r>
              <a:rPr lang="es-ES" altLang="es-MX" sz="3200" b="1">
                <a:solidFill>
                  <a:prstClr val="black"/>
                </a:solidFill>
              </a:rPr>
              <a:t>Porción torácica</a:t>
            </a:r>
          </a:p>
        </p:txBody>
      </p:sp>
      <p:sp>
        <p:nvSpPr>
          <p:cNvPr id="23558" name="Text Box 6"/>
          <p:cNvSpPr txBox="1">
            <a:spLocks noChangeArrowheads="1"/>
          </p:cNvSpPr>
          <p:nvPr/>
        </p:nvSpPr>
        <p:spPr bwMode="auto">
          <a:xfrm>
            <a:off x="1563688" y="5959476"/>
            <a:ext cx="3962400" cy="485775"/>
          </a:xfrm>
          <a:prstGeom prst="rect">
            <a:avLst/>
          </a:prstGeom>
          <a:solidFill>
            <a:schemeClr val="accent2">
              <a:lumMod val="20000"/>
              <a:lumOff val="80000"/>
            </a:schemeClr>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0000"/>
              </a:lnSpc>
              <a:spcBef>
                <a:spcPct val="50000"/>
              </a:spcBef>
              <a:spcAft>
                <a:spcPct val="0"/>
              </a:spcAft>
              <a:defRPr/>
            </a:pPr>
            <a:r>
              <a:rPr lang="es-ES" altLang="es-MX" sz="3200" b="1">
                <a:solidFill>
                  <a:prstClr val="black"/>
                </a:solidFill>
              </a:rPr>
              <a:t>Porción abdominal</a:t>
            </a:r>
          </a:p>
        </p:txBody>
      </p:sp>
      <p:sp>
        <p:nvSpPr>
          <p:cNvPr id="22535" name="Line 7"/>
          <p:cNvSpPr>
            <a:spLocks noChangeShapeType="1"/>
          </p:cNvSpPr>
          <p:nvPr/>
        </p:nvSpPr>
        <p:spPr bwMode="auto">
          <a:xfrm flipV="1">
            <a:off x="5159376" y="871539"/>
            <a:ext cx="3097213" cy="6127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22536" name="Line 8"/>
          <p:cNvSpPr>
            <a:spLocks noChangeShapeType="1"/>
          </p:cNvSpPr>
          <p:nvPr/>
        </p:nvSpPr>
        <p:spPr bwMode="auto">
          <a:xfrm flipV="1">
            <a:off x="5045075" y="3789363"/>
            <a:ext cx="2922588" cy="1063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22537" name="Line 9"/>
          <p:cNvSpPr>
            <a:spLocks noChangeShapeType="1"/>
          </p:cNvSpPr>
          <p:nvPr/>
        </p:nvSpPr>
        <p:spPr bwMode="auto">
          <a:xfrm flipV="1">
            <a:off x="5545138" y="5805488"/>
            <a:ext cx="3287712" cy="4365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22538" name="Text Box 15"/>
          <p:cNvSpPr txBox="1">
            <a:spLocks noChangeArrowheads="1"/>
          </p:cNvSpPr>
          <p:nvPr/>
        </p:nvSpPr>
        <p:spPr bwMode="auto">
          <a:xfrm rot="-5127675">
            <a:off x="7392988" y="3267075"/>
            <a:ext cx="172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s-ES" altLang="es-MX" sz="1600" b="1">
                <a:solidFill>
                  <a:prstClr val="black"/>
                </a:solidFill>
              </a:rPr>
              <a:t>ESÓFAGO</a:t>
            </a:r>
          </a:p>
        </p:txBody>
      </p:sp>
    </p:spTree>
    <p:extLst>
      <p:ext uri="{BB962C8B-B14F-4D97-AF65-F5344CB8AC3E}">
        <p14:creationId xmlns:p14="http://schemas.microsoft.com/office/powerpoint/2010/main" val="38147799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7104064" y="127001"/>
            <a:ext cx="2416175" cy="646113"/>
          </a:xfrm>
          <a:prstGeom prst="rect">
            <a:avLst/>
          </a:prstGeom>
          <a:solidFill>
            <a:schemeClr val="accent2">
              <a:lumMod val="20000"/>
              <a:lumOff val="80000"/>
            </a:schemeClr>
          </a:solidFill>
          <a:ln>
            <a:solidFill>
              <a:schemeClr val="tx1"/>
            </a:solid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s-ES" altLang="es-MX" sz="3600" b="1" dirty="0">
                <a:solidFill>
                  <a:prstClr val="black"/>
                </a:solidFill>
              </a:rPr>
              <a:t>Estómago</a:t>
            </a:r>
          </a:p>
        </p:txBody>
      </p:sp>
      <p:sp>
        <p:nvSpPr>
          <p:cNvPr id="25603" name="Text Box 3"/>
          <p:cNvSpPr txBox="1">
            <a:spLocks noChangeArrowheads="1"/>
          </p:cNvSpPr>
          <p:nvPr/>
        </p:nvSpPr>
        <p:spPr bwMode="auto">
          <a:xfrm>
            <a:off x="125260" y="3731638"/>
            <a:ext cx="6686702" cy="286232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s-ES" altLang="es-MX" sz="3600" dirty="0">
                <a:solidFill>
                  <a:srgbClr val="FF0000"/>
                </a:solidFill>
              </a:rPr>
              <a:t>Situación</a:t>
            </a:r>
          </a:p>
          <a:p>
            <a:pPr algn="just" fontAlgn="base">
              <a:spcBef>
                <a:spcPct val="0"/>
              </a:spcBef>
              <a:spcAft>
                <a:spcPct val="0"/>
              </a:spcAft>
              <a:defRPr/>
            </a:pPr>
            <a:r>
              <a:rPr lang="es-ES" altLang="es-MX" sz="3600" dirty="0">
                <a:solidFill>
                  <a:prstClr val="black"/>
                </a:solidFill>
              </a:rPr>
              <a:t>Cavidad abdominal </a:t>
            </a:r>
            <a:r>
              <a:rPr lang="es-ES" altLang="es-MX" sz="3600" dirty="0" smtClean="0">
                <a:solidFill>
                  <a:prstClr val="black"/>
                </a:solidFill>
              </a:rPr>
              <a:t>casi </a:t>
            </a:r>
            <a:r>
              <a:rPr lang="es-ES" altLang="es-MX" sz="3600" dirty="0">
                <a:solidFill>
                  <a:prstClr val="black"/>
                </a:solidFill>
              </a:rPr>
              <a:t>por completo </a:t>
            </a:r>
            <a:r>
              <a:rPr lang="es-ES" altLang="es-MX" sz="3600" dirty="0" smtClean="0">
                <a:solidFill>
                  <a:prstClr val="black"/>
                </a:solidFill>
              </a:rPr>
              <a:t>a la  </a:t>
            </a:r>
            <a:r>
              <a:rPr lang="es-ES" altLang="es-MX" sz="3600" dirty="0">
                <a:solidFill>
                  <a:prstClr val="black"/>
                </a:solidFill>
              </a:rPr>
              <a:t>izquierda  de  la </a:t>
            </a:r>
            <a:r>
              <a:rPr lang="es-ES" altLang="es-MX" sz="3600" dirty="0" smtClean="0">
                <a:solidFill>
                  <a:prstClr val="black"/>
                </a:solidFill>
              </a:rPr>
              <a:t>línea </a:t>
            </a:r>
            <a:r>
              <a:rPr lang="es-ES" altLang="es-MX" sz="3600" dirty="0">
                <a:solidFill>
                  <a:prstClr val="black"/>
                </a:solidFill>
              </a:rPr>
              <a:t>media (solo </a:t>
            </a:r>
            <a:r>
              <a:rPr lang="es-ES" altLang="es-MX" sz="3600" dirty="0" smtClean="0">
                <a:solidFill>
                  <a:prstClr val="black"/>
                </a:solidFill>
              </a:rPr>
              <a:t>el píloro </a:t>
            </a:r>
            <a:r>
              <a:rPr lang="es-ES" altLang="es-MX" sz="3600" dirty="0">
                <a:solidFill>
                  <a:prstClr val="black"/>
                </a:solidFill>
              </a:rPr>
              <a:t>a la derecha</a:t>
            </a:r>
            <a:r>
              <a:rPr lang="es-ES" altLang="es-MX" sz="3600" dirty="0" smtClean="0">
                <a:solidFill>
                  <a:prstClr val="black"/>
                </a:solidFill>
              </a:rPr>
              <a:t>)</a:t>
            </a:r>
            <a:endParaRPr lang="es-ES" altLang="es-MX" sz="3600" dirty="0">
              <a:solidFill>
                <a:prstClr val="black"/>
              </a:solidFill>
            </a:endParaRP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963" y="1075532"/>
            <a:ext cx="5114925"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5 Rectángulo"/>
          <p:cNvSpPr>
            <a:spLocks noChangeArrowheads="1"/>
          </p:cNvSpPr>
          <p:nvPr/>
        </p:nvSpPr>
        <p:spPr bwMode="auto">
          <a:xfrm>
            <a:off x="5568951" y="6254751"/>
            <a:ext cx="2486025" cy="523875"/>
          </a:xfrm>
          <a:prstGeom prst="rect">
            <a:avLst/>
          </a:prstGeom>
          <a:solidFill>
            <a:schemeClr val="accent2">
              <a:lumMod val="20000"/>
              <a:lumOff val="80000"/>
            </a:schemeClr>
          </a:solidFill>
          <a:ln>
            <a:solidFill>
              <a:schemeClr val="tx1"/>
            </a:solid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s-ES" altLang="es-MX" sz="2800" dirty="0" err="1">
                <a:solidFill>
                  <a:prstClr val="black"/>
                </a:solidFill>
              </a:rPr>
              <a:t>Intraperitoneal</a:t>
            </a:r>
            <a:endParaRPr lang="es-ES" altLang="es-MX" sz="2800" dirty="0">
              <a:solidFill>
                <a:prstClr val="black"/>
              </a:solidFill>
            </a:endParaRPr>
          </a:p>
        </p:txBody>
      </p:sp>
      <p:sp>
        <p:nvSpPr>
          <p:cNvPr id="2" name="Rectángulo 1"/>
          <p:cNvSpPr/>
          <p:nvPr/>
        </p:nvSpPr>
        <p:spPr>
          <a:xfrm>
            <a:off x="225467" y="122239"/>
            <a:ext cx="6586495" cy="286232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fontAlgn="base">
              <a:spcBef>
                <a:spcPct val="0"/>
              </a:spcBef>
              <a:spcAft>
                <a:spcPct val="0"/>
              </a:spcAft>
              <a:defRPr/>
            </a:pPr>
            <a:r>
              <a:rPr lang="es-ES" altLang="es-MX" sz="3600" dirty="0">
                <a:solidFill>
                  <a:prstClr val="black"/>
                </a:solidFill>
                <a:latin typeface="Arial" panose="020B0604020202020204" pitchFamily="34" charset="0"/>
                <a:cs typeface="Arial" panose="020B0604020202020204" pitchFamily="34" charset="0"/>
              </a:rPr>
              <a:t>Es el 4to segmento del canal alimentario y constituye una dilatación en forma de saco de la vía digestiva que participa en la digestión propiamente dicha. </a:t>
            </a:r>
          </a:p>
        </p:txBody>
      </p:sp>
    </p:spTree>
    <p:extLst>
      <p:ext uri="{BB962C8B-B14F-4D97-AF65-F5344CB8AC3E}">
        <p14:creationId xmlns:p14="http://schemas.microsoft.com/office/powerpoint/2010/main" val="1056469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876" t="12195" r="28270" b="24806"/>
          <a:stretch>
            <a:fillRect/>
          </a:stretch>
        </p:blipFill>
        <p:spPr bwMode="auto">
          <a:xfrm>
            <a:off x="3648075" y="2017714"/>
            <a:ext cx="489585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23" name="Text Box 3"/>
          <p:cNvSpPr txBox="1">
            <a:spLocks noChangeArrowheads="1"/>
          </p:cNvSpPr>
          <p:nvPr/>
        </p:nvSpPr>
        <p:spPr bwMode="auto">
          <a:xfrm>
            <a:off x="1508125" y="100013"/>
            <a:ext cx="9144000" cy="584200"/>
          </a:xfrm>
          <a:prstGeom prst="rect">
            <a:avLst/>
          </a:prstGeom>
          <a:solidFill>
            <a:schemeClr val="accent2">
              <a:lumMod val="20000"/>
              <a:lumOff val="80000"/>
            </a:schemeClr>
          </a:solidFill>
          <a:ln w="9525">
            <a:solidFill>
              <a:schemeClr val="tx1"/>
            </a:solidFill>
            <a:miter lim="800000"/>
            <a:headEnd/>
            <a:tailEnd/>
          </a:ln>
          <a:effectLst/>
        </p:spPr>
        <p:txBody>
          <a:bodyPr>
            <a:spAutoFit/>
          </a:bodyPr>
          <a:lstStyle/>
          <a:p>
            <a:pPr fontAlgn="base">
              <a:spcBef>
                <a:spcPct val="50000"/>
              </a:spcBef>
              <a:spcAft>
                <a:spcPct val="0"/>
              </a:spcAft>
              <a:defRPr/>
            </a:pPr>
            <a:r>
              <a:rPr lang="es-ES" sz="3200" dirty="0">
                <a:solidFill>
                  <a:prstClr val="black"/>
                </a:solidFill>
                <a:latin typeface="Arial" charset="0"/>
                <a:cs typeface="Arial" charset="0"/>
              </a:rPr>
              <a:t>CONFIGURACIÓN EXTERNA DEL ESTÓMAGO</a:t>
            </a:r>
          </a:p>
        </p:txBody>
      </p:sp>
      <p:sp>
        <p:nvSpPr>
          <p:cNvPr id="26628" name="Text Box 4"/>
          <p:cNvSpPr txBox="1">
            <a:spLocks noChangeArrowheads="1"/>
          </p:cNvSpPr>
          <p:nvPr/>
        </p:nvSpPr>
        <p:spPr bwMode="auto">
          <a:xfrm>
            <a:off x="8101013" y="2830514"/>
            <a:ext cx="2500312" cy="782637"/>
          </a:xfrm>
          <a:prstGeom prst="rect">
            <a:avLst/>
          </a:prstGeom>
          <a:solidFill>
            <a:schemeClr val="accent4">
              <a:lumMod val="60000"/>
              <a:lumOff val="40000"/>
            </a:schemeClr>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70000"/>
              </a:lnSpc>
              <a:spcBef>
                <a:spcPct val="50000"/>
              </a:spcBef>
              <a:spcAft>
                <a:spcPct val="0"/>
              </a:spcAft>
              <a:defRPr/>
            </a:pPr>
            <a:r>
              <a:rPr lang="es-ES" altLang="es-MX" sz="3200" b="1" dirty="0">
                <a:solidFill>
                  <a:prstClr val="black"/>
                </a:solidFill>
              </a:rPr>
              <a:t>Curvatura mayor</a:t>
            </a:r>
          </a:p>
        </p:txBody>
      </p:sp>
      <p:sp>
        <p:nvSpPr>
          <p:cNvPr id="26629" name="Text Box 5"/>
          <p:cNvSpPr txBox="1">
            <a:spLocks noChangeArrowheads="1"/>
          </p:cNvSpPr>
          <p:nvPr/>
        </p:nvSpPr>
        <p:spPr bwMode="auto">
          <a:xfrm>
            <a:off x="1508126" y="3241675"/>
            <a:ext cx="2500313" cy="781050"/>
          </a:xfrm>
          <a:prstGeom prst="rect">
            <a:avLst/>
          </a:prstGeom>
          <a:solidFill>
            <a:schemeClr val="accent4">
              <a:lumMod val="60000"/>
              <a:lumOff val="40000"/>
            </a:schemeClr>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70000"/>
              </a:lnSpc>
              <a:spcBef>
                <a:spcPct val="50000"/>
              </a:spcBef>
              <a:spcAft>
                <a:spcPct val="0"/>
              </a:spcAft>
              <a:defRPr/>
            </a:pPr>
            <a:r>
              <a:rPr lang="es-ES" altLang="es-MX" sz="3200" b="1" dirty="0">
                <a:solidFill>
                  <a:prstClr val="black"/>
                </a:solidFill>
              </a:rPr>
              <a:t>Curvatura menor</a:t>
            </a:r>
          </a:p>
        </p:txBody>
      </p:sp>
      <p:sp>
        <p:nvSpPr>
          <p:cNvPr id="25606" name="Line 6"/>
          <p:cNvSpPr>
            <a:spLocks noChangeShapeType="1"/>
          </p:cNvSpPr>
          <p:nvPr/>
        </p:nvSpPr>
        <p:spPr bwMode="auto">
          <a:xfrm>
            <a:off x="6672264" y="2809876"/>
            <a:ext cx="1152525" cy="4286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25607" name="Freeform 7"/>
          <p:cNvSpPr>
            <a:spLocks/>
          </p:cNvSpPr>
          <p:nvPr/>
        </p:nvSpPr>
        <p:spPr bwMode="auto">
          <a:xfrm>
            <a:off x="6527801" y="2809876"/>
            <a:ext cx="301625" cy="720725"/>
          </a:xfrm>
          <a:custGeom>
            <a:avLst/>
            <a:gdLst>
              <a:gd name="T0" fmla="*/ 2147483646 w 197"/>
              <a:gd name="T1" fmla="*/ 0 h 451"/>
              <a:gd name="T2" fmla="*/ 2147483646 w 197"/>
              <a:gd name="T3" fmla="*/ 2147483646 h 451"/>
              <a:gd name="T4" fmla="*/ 2147483646 w 197"/>
              <a:gd name="T5" fmla="*/ 2147483646 h 451"/>
              <a:gd name="T6" fmla="*/ 2147483646 w 197"/>
              <a:gd name="T7" fmla="*/ 2147483646 h 451"/>
              <a:gd name="T8" fmla="*/ 0 w 197"/>
              <a:gd name="T9" fmla="*/ 2147483646 h 451"/>
              <a:gd name="T10" fmla="*/ 0 60000 65536"/>
              <a:gd name="T11" fmla="*/ 0 60000 65536"/>
              <a:gd name="T12" fmla="*/ 0 60000 65536"/>
              <a:gd name="T13" fmla="*/ 0 60000 65536"/>
              <a:gd name="T14" fmla="*/ 0 60000 65536"/>
              <a:gd name="T15" fmla="*/ 0 w 197"/>
              <a:gd name="T16" fmla="*/ 0 h 451"/>
              <a:gd name="T17" fmla="*/ 197 w 197"/>
              <a:gd name="T18" fmla="*/ 451 h 451"/>
            </a:gdLst>
            <a:ahLst/>
            <a:cxnLst>
              <a:cxn ang="T10">
                <a:pos x="T0" y="T1"/>
              </a:cxn>
              <a:cxn ang="T11">
                <a:pos x="T2" y="T3"/>
              </a:cxn>
              <a:cxn ang="T12">
                <a:pos x="T4" y="T5"/>
              </a:cxn>
              <a:cxn ang="T13">
                <a:pos x="T6" y="T7"/>
              </a:cxn>
              <a:cxn ang="T14">
                <a:pos x="T8" y="T9"/>
              </a:cxn>
            </a:cxnLst>
            <a:rect l="T15" t="T16" r="T17" b="T18"/>
            <a:pathLst>
              <a:path w="197" h="451">
                <a:moveTo>
                  <a:pt x="124" y="0"/>
                </a:moveTo>
                <a:cubicBezTo>
                  <a:pt x="134" y="31"/>
                  <a:pt x="145" y="62"/>
                  <a:pt x="155" y="93"/>
                </a:cubicBezTo>
                <a:cubicBezTo>
                  <a:pt x="160" y="109"/>
                  <a:pt x="171" y="140"/>
                  <a:pt x="171" y="140"/>
                </a:cubicBezTo>
                <a:cubicBezTo>
                  <a:pt x="157" y="302"/>
                  <a:pt x="197" y="372"/>
                  <a:pt x="46" y="420"/>
                </a:cubicBezTo>
                <a:cubicBezTo>
                  <a:pt x="31" y="430"/>
                  <a:pt x="0" y="451"/>
                  <a:pt x="0" y="451"/>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25608" name="Line 8"/>
          <p:cNvSpPr>
            <a:spLocks noChangeShapeType="1"/>
          </p:cNvSpPr>
          <p:nvPr/>
        </p:nvSpPr>
        <p:spPr bwMode="auto">
          <a:xfrm>
            <a:off x="6096000" y="4537076"/>
            <a:ext cx="647700" cy="79216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25609" name="Line 9"/>
          <p:cNvSpPr>
            <a:spLocks noChangeShapeType="1"/>
          </p:cNvSpPr>
          <p:nvPr/>
        </p:nvSpPr>
        <p:spPr bwMode="auto">
          <a:xfrm>
            <a:off x="4008438" y="3573463"/>
            <a:ext cx="2400300" cy="315912"/>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25610" name="Line 10"/>
          <p:cNvSpPr>
            <a:spLocks noChangeShapeType="1"/>
          </p:cNvSpPr>
          <p:nvPr/>
        </p:nvSpPr>
        <p:spPr bwMode="auto">
          <a:xfrm flipH="1">
            <a:off x="7680325" y="3641726"/>
            <a:ext cx="1079500" cy="176213"/>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26635" name="Text Box 11"/>
          <p:cNvSpPr txBox="1">
            <a:spLocks noChangeArrowheads="1"/>
          </p:cNvSpPr>
          <p:nvPr/>
        </p:nvSpPr>
        <p:spPr bwMode="auto">
          <a:xfrm>
            <a:off x="8374063" y="1493839"/>
            <a:ext cx="2125662" cy="782637"/>
          </a:xfrm>
          <a:prstGeom prst="rect">
            <a:avLst/>
          </a:prstGeom>
          <a:solidFill>
            <a:schemeClr val="accent2">
              <a:lumMod val="20000"/>
              <a:lumOff val="80000"/>
            </a:schemeClr>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70000"/>
              </a:lnSpc>
              <a:spcBef>
                <a:spcPct val="50000"/>
              </a:spcBef>
              <a:spcAft>
                <a:spcPct val="0"/>
              </a:spcAft>
              <a:defRPr/>
            </a:pPr>
            <a:r>
              <a:rPr lang="es-ES" altLang="es-MX" sz="3200" b="1" dirty="0" err="1">
                <a:solidFill>
                  <a:prstClr val="black"/>
                </a:solidFill>
              </a:rPr>
              <a:t>Fundus</a:t>
            </a:r>
            <a:r>
              <a:rPr lang="es-ES" altLang="es-MX" sz="3200" b="1" dirty="0">
                <a:solidFill>
                  <a:prstClr val="black"/>
                </a:solidFill>
              </a:rPr>
              <a:t> gástrico</a:t>
            </a:r>
          </a:p>
        </p:txBody>
      </p:sp>
      <p:sp>
        <p:nvSpPr>
          <p:cNvPr id="26636" name="Text Box 12"/>
          <p:cNvSpPr txBox="1">
            <a:spLocks noChangeArrowheads="1"/>
          </p:cNvSpPr>
          <p:nvPr/>
        </p:nvSpPr>
        <p:spPr bwMode="auto">
          <a:xfrm>
            <a:off x="4999039" y="1066800"/>
            <a:ext cx="2249487" cy="781050"/>
          </a:xfrm>
          <a:prstGeom prst="rect">
            <a:avLst/>
          </a:prstGeom>
          <a:solidFill>
            <a:schemeClr val="accent1"/>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70000"/>
              </a:lnSpc>
              <a:spcBef>
                <a:spcPct val="50000"/>
              </a:spcBef>
              <a:spcAft>
                <a:spcPct val="0"/>
              </a:spcAft>
              <a:defRPr/>
            </a:pPr>
            <a:r>
              <a:rPr lang="es-ES" altLang="es-MX" sz="3200" b="1" dirty="0">
                <a:solidFill>
                  <a:prstClr val="black"/>
                </a:solidFill>
              </a:rPr>
              <a:t>Porción cardiaca</a:t>
            </a:r>
          </a:p>
        </p:txBody>
      </p:sp>
      <p:sp>
        <p:nvSpPr>
          <p:cNvPr id="26637" name="Text Box 13"/>
          <p:cNvSpPr txBox="1">
            <a:spLocks noChangeArrowheads="1"/>
          </p:cNvSpPr>
          <p:nvPr/>
        </p:nvSpPr>
        <p:spPr bwMode="auto">
          <a:xfrm>
            <a:off x="8832851" y="4508501"/>
            <a:ext cx="1655763" cy="485775"/>
          </a:xfrm>
          <a:prstGeom prst="rect">
            <a:avLst/>
          </a:prstGeom>
          <a:solidFill>
            <a:schemeClr val="accent2">
              <a:lumMod val="20000"/>
              <a:lumOff val="80000"/>
            </a:schemeClr>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80000"/>
              </a:lnSpc>
              <a:spcBef>
                <a:spcPct val="50000"/>
              </a:spcBef>
              <a:spcAft>
                <a:spcPct val="0"/>
              </a:spcAft>
              <a:defRPr/>
            </a:pPr>
            <a:r>
              <a:rPr lang="es-ES" altLang="es-MX" sz="3200" b="1" dirty="0">
                <a:solidFill>
                  <a:prstClr val="black"/>
                </a:solidFill>
              </a:rPr>
              <a:t>Cuerpo</a:t>
            </a:r>
            <a:endParaRPr lang="es-ES" altLang="es-MX" sz="2400" b="1" dirty="0">
              <a:solidFill>
                <a:prstClr val="black"/>
              </a:solidFill>
            </a:endParaRPr>
          </a:p>
        </p:txBody>
      </p:sp>
      <p:sp>
        <p:nvSpPr>
          <p:cNvPr id="26638" name="Text Box 14"/>
          <p:cNvSpPr txBox="1">
            <a:spLocks noChangeArrowheads="1"/>
          </p:cNvSpPr>
          <p:nvPr/>
        </p:nvSpPr>
        <p:spPr bwMode="auto">
          <a:xfrm>
            <a:off x="1303336" y="5119318"/>
            <a:ext cx="2128838" cy="781050"/>
          </a:xfrm>
          <a:prstGeom prst="rect">
            <a:avLst/>
          </a:prstGeom>
          <a:solidFill>
            <a:schemeClr val="accent1"/>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70000"/>
              </a:lnSpc>
              <a:spcBef>
                <a:spcPct val="50000"/>
              </a:spcBef>
              <a:spcAft>
                <a:spcPct val="0"/>
              </a:spcAft>
              <a:defRPr/>
            </a:pPr>
            <a:r>
              <a:rPr lang="es-ES" altLang="es-MX" sz="3200" b="1" dirty="0">
                <a:solidFill>
                  <a:prstClr val="black"/>
                </a:solidFill>
              </a:rPr>
              <a:t>Porción pilórica</a:t>
            </a:r>
          </a:p>
        </p:txBody>
      </p:sp>
      <p:sp>
        <p:nvSpPr>
          <p:cNvPr id="25615" name="Line 15"/>
          <p:cNvSpPr>
            <a:spLocks noChangeShapeType="1"/>
          </p:cNvSpPr>
          <p:nvPr/>
        </p:nvSpPr>
        <p:spPr bwMode="auto">
          <a:xfrm flipH="1">
            <a:off x="7248526" y="2205038"/>
            <a:ext cx="1008063" cy="360362"/>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25616" name="Line 16"/>
          <p:cNvSpPr>
            <a:spLocks noChangeShapeType="1"/>
          </p:cNvSpPr>
          <p:nvPr/>
        </p:nvSpPr>
        <p:spPr bwMode="auto">
          <a:xfrm>
            <a:off x="6311901" y="1989138"/>
            <a:ext cx="288925" cy="10795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25617" name="Line 17"/>
          <p:cNvSpPr>
            <a:spLocks noChangeShapeType="1"/>
          </p:cNvSpPr>
          <p:nvPr/>
        </p:nvSpPr>
        <p:spPr bwMode="auto">
          <a:xfrm flipH="1" flipV="1">
            <a:off x="6959601" y="3933826"/>
            <a:ext cx="1800225" cy="790575"/>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
        <p:nvSpPr>
          <p:cNvPr id="25618" name="Line 18"/>
          <p:cNvSpPr>
            <a:spLocks noChangeShapeType="1"/>
          </p:cNvSpPr>
          <p:nvPr/>
        </p:nvSpPr>
        <p:spPr bwMode="auto">
          <a:xfrm flipV="1">
            <a:off x="3505200" y="4690344"/>
            <a:ext cx="1989194" cy="888129"/>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9304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189675" y="260351"/>
            <a:ext cx="9812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sz="3600" b="1">
                <a:solidFill>
                  <a:srgbClr val="002060"/>
                </a:solidFill>
              </a:rPr>
              <a:t>FUNCIONES DEL ESTÓMAGO</a:t>
            </a:r>
            <a:endParaRPr lang="es-ES" sz="4000" b="1">
              <a:solidFill>
                <a:srgbClr val="002060"/>
              </a:solidFill>
            </a:endParaRPr>
          </a:p>
        </p:txBody>
      </p:sp>
      <p:sp>
        <p:nvSpPr>
          <p:cNvPr id="22531" name="Text Box 5"/>
          <p:cNvSpPr txBox="1">
            <a:spLocks noChangeArrowheads="1"/>
          </p:cNvSpPr>
          <p:nvPr/>
        </p:nvSpPr>
        <p:spPr bwMode="auto">
          <a:xfrm>
            <a:off x="340096" y="835898"/>
            <a:ext cx="11511419" cy="5324535"/>
          </a:xfrm>
          <a:prstGeom prst="rect">
            <a:avLst/>
          </a:prstGeom>
          <a:noFill/>
          <a:ln w="9525">
            <a:noFill/>
            <a:miter lim="800000"/>
            <a:headEnd/>
            <a:tailEnd/>
          </a:ln>
        </p:spPr>
        <p:txBody>
          <a:bodyPr wrap="square">
            <a:spAutoFit/>
          </a:bodyPr>
          <a:lstStyle/>
          <a:p>
            <a:pPr>
              <a:defRPr/>
            </a:pPr>
            <a:r>
              <a:rPr lang="es-ES" sz="3400" b="1" dirty="0">
                <a:latin typeface="Arial" charset="0"/>
              </a:rPr>
              <a:t>-</a:t>
            </a:r>
            <a:r>
              <a:rPr lang="es-ES" sz="3400" b="1" dirty="0">
                <a:solidFill>
                  <a:schemeClr val="accent6">
                    <a:lumMod val="75000"/>
                  </a:schemeClr>
                </a:solidFill>
                <a:latin typeface="Arial" charset="0"/>
              </a:rPr>
              <a:t>Motora:</a:t>
            </a:r>
            <a:r>
              <a:rPr lang="es-ES" sz="3400" dirty="0">
                <a:latin typeface="Arial" charset="0"/>
              </a:rPr>
              <a:t> por su función </a:t>
            </a:r>
            <a:r>
              <a:rPr lang="es-ES" sz="3400" b="1" dirty="0">
                <a:solidFill>
                  <a:srgbClr val="002060"/>
                </a:solidFill>
                <a:latin typeface="Arial" charset="0"/>
              </a:rPr>
              <a:t>almacenadora</a:t>
            </a:r>
            <a:r>
              <a:rPr lang="es-ES" sz="3400" dirty="0">
                <a:latin typeface="Arial" charset="0"/>
              </a:rPr>
              <a:t> y </a:t>
            </a:r>
            <a:r>
              <a:rPr lang="es-ES" sz="3400" b="1" dirty="0">
                <a:solidFill>
                  <a:srgbClr val="002060"/>
                </a:solidFill>
                <a:latin typeface="Arial" charset="0"/>
              </a:rPr>
              <a:t>mezcladora</a:t>
            </a:r>
            <a:r>
              <a:rPr lang="es-ES" sz="3400" dirty="0">
                <a:latin typeface="Arial" charset="0"/>
              </a:rPr>
              <a:t> para formar el </a:t>
            </a:r>
            <a:r>
              <a:rPr lang="es-ES" sz="3400" b="1" dirty="0">
                <a:solidFill>
                  <a:srgbClr val="990000"/>
                </a:solidFill>
                <a:latin typeface="Arial" charset="0"/>
              </a:rPr>
              <a:t>quimo</a:t>
            </a:r>
            <a:r>
              <a:rPr lang="es-ES" sz="3400" dirty="0">
                <a:latin typeface="Arial" charset="0"/>
              </a:rPr>
              <a:t> y controla el </a:t>
            </a:r>
            <a:r>
              <a:rPr lang="es-ES" sz="3400" b="1" dirty="0">
                <a:solidFill>
                  <a:srgbClr val="002060"/>
                </a:solidFill>
                <a:latin typeface="Arial" charset="0"/>
              </a:rPr>
              <a:t>vaciamiento </a:t>
            </a:r>
            <a:r>
              <a:rPr lang="es-ES" sz="3400" dirty="0">
                <a:latin typeface="Arial" charset="0"/>
              </a:rPr>
              <a:t>gástrico.</a:t>
            </a:r>
          </a:p>
          <a:p>
            <a:pPr>
              <a:defRPr/>
            </a:pPr>
            <a:r>
              <a:rPr lang="es-ES" sz="3400" b="1" dirty="0">
                <a:latin typeface="Arial" charset="0"/>
              </a:rPr>
              <a:t>- </a:t>
            </a:r>
            <a:r>
              <a:rPr lang="es-ES" sz="3400" b="1" dirty="0">
                <a:solidFill>
                  <a:schemeClr val="accent6">
                    <a:lumMod val="75000"/>
                  </a:schemeClr>
                </a:solidFill>
                <a:latin typeface="Arial" charset="0"/>
              </a:rPr>
              <a:t>Secretora:</a:t>
            </a:r>
            <a:r>
              <a:rPr lang="es-ES" sz="3400" dirty="0">
                <a:latin typeface="Arial" charset="0"/>
              </a:rPr>
              <a:t> </a:t>
            </a:r>
            <a:r>
              <a:rPr lang="es-ES_tradnl" sz="3400" dirty="0" err="1">
                <a:latin typeface="Arial" charset="0"/>
              </a:rPr>
              <a:t>HCl</a:t>
            </a:r>
            <a:r>
              <a:rPr lang="es-ES_tradnl" sz="3400" dirty="0">
                <a:latin typeface="Arial" charset="0"/>
              </a:rPr>
              <a:t>, H</a:t>
            </a:r>
            <a:r>
              <a:rPr lang="es-ES_tradnl" sz="3400" baseline="-25000" dirty="0">
                <a:latin typeface="Arial" charset="0"/>
              </a:rPr>
              <a:t>2</a:t>
            </a:r>
            <a:r>
              <a:rPr lang="es-ES_tradnl" sz="3400" dirty="0">
                <a:latin typeface="Arial" charset="0"/>
              </a:rPr>
              <a:t>O, Na+, K+, HCO3</a:t>
            </a:r>
            <a:r>
              <a:rPr lang="es-ES_tradnl" sz="3400" b="1" dirty="0">
                <a:latin typeface="Arial" charset="0"/>
              </a:rPr>
              <a:t>, </a:t>
            </a:r>
            <a:r>
              <a:rPr lang="es-ES_tradnl" sz="3400" dirty="0" err="1">
                <a:latin typeface="Arial" charset="0"/>
              </a:rPr>
              <a:t>Pepsinógeno</a:t>
            </a:r>
            <a:r>
              <a:rPr lang="es-ES_tradnl" sz="3400" dirty="0">
                <a:latin typeface="Arial" charset="0"/>
              </a:rPr>
              <a:t>, Factor intrínseco, moco y bicarbonato, hormonas (gastrina).</a:t>
            </a:r>
            <a:endParaRPr lang="es-ES" sz="3400" dirty="0">
              <a:latin typeface="Arial" charset="0"/>
            </a:endParaRPr>
          </a:p>
          <a:p>
            <a:pPr>
              <a:defRPr/>
            </a:pPr>
            <a:r>
              <a:rPr lang="es-ES" sz="3400" b="1" dirty="0">
                <a:latin typeface="Arial" charset="0"/>
              </a:rPr>
              <a:t>- </a:t>
            </a:r>
            <a:r>
              <a:rPr lang="es-ES" sz="3400" b="1" dirty="0">
                <a:solidFill>
                  <a:schemeClr val="accent6">
                    <a:lumMod val="75000"/>
                  </a:schemeClr>
                </a:solidFill>
                <a:latin typeface="Arial" charset="0"/>
              </a:rPr>
              <a:t>Antiséptica:</a:t>
            </a:r>
            <a:r>
              <a:rPr lang="es-ES" sz="3400" dirty="0">
                <a:latin typeface="Arial" charset="0"/>
              </a:rPr>
              <a:t> por la acción del acido clorhídrico (HCL).</a:t>
            </a:r>
          </a:p>
          <a:p>
            <a:pPr>
              <a:defRPr/>
            </a:pPr>
            <a:r>
              <a:rPr lang="es-ES" sz="3400" b="1" dirty="0">
                <a:latin typeface="Arial" charset="0"/>
              </a:rPr>
              <a:t>- </a:t>
            </a:r>
            <a:r>
              <a:rPr lang="es-ES" sz="3400" b="1" dirty="0" err="1">
                <a:solidFill>
                  <a:schemeClr val="accent6">
                    <a:lumMod val="75000"/>
                  </a:schemeClr>
                </a:solidFill>
                <a:latin typeface="Arial" charset="0"/>
              </a:rPr>
              <a:t>Antianémica</a:t>
            </a:r>
            <a:r>
              <a:rPr lang="es-ES" sz="3400" b="1" dirty="0">
                <a:solidFill>
                  <a:schemeClr val="accent6">
                    <a:lumMod val="75000"/>
                  </a:schemeClr>
                </a:solidFill>
                <a:latin typeface="Arial" charset="0"/>
              </a:rPr>
              <a:t>:</a:t>
            </a:r>
            <a:r>
              <a:rPr lang="es-ES" sz="3400" dirty="0">
                <a:latin typeface="Arial" charset="0"/>
              </a:rPr>
              <a:t> por la acción del </a:t>
            </a:r>
            <a:r>
              <a:rPr lang="es-ES" sz="3400" b="1" i="1" dirty="0">
                <a:solidFill>
                  <a:srgbClr val="002060"/>
                </a:solidFill>
                <a:latin typeface="Arial" charset="0"/>
              </a:rPr>
              <a:t>factor intrínseco </a:t>
            </a:r>
            <a:r>
              <a:rPr lang="es-ES" sz="3400" dirty="0">
                <a:latin typeface="Arial" charset="0"/>
              </a:rPr>
              <a:t>que le brinda protección a la vitamina B12 para su absorción.</a:t>
            </a:r>
          </a:p>
          <a:p>
            <a:pPr algn="ctr">
              <a:defRPr/>
            </a:pPr>
            <a:r>
              <a:rPr lang="es-ES" sz="3400" b="1" dirty="0">
                <a:solidFill>
                  <a:srgbClr val="C00000"/>
                </a:solidFill>
                <a:latin typeface="Arial" charset="0"/>
              </a:rPr>
              <a:t>El estómago constituye un reservorio temporal de los alimentos.</a:t>
            </a:r>
          </a:p>
        </p:txBody>
      </p:sp>
    </p:spTree>
    <p:extLst>
      <p:ext uri="{BB962C8B-B14F-4D97-AF65-F5344CB8AC3E}">
        <p14:creationId xmlns:p14="http://schemas.microsoft.com/office/powerpoint/2010/main" val="2610480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CuadroTexto"/>
          <p:cNvSpPr txBox="1">
            <a:spLocks noChangeArrowheads="1"/>
          </p:cNvSpPr>
          <p:nvPr/>
        </p:nvSpPr>
        <p:spPr bwMode="auto">
          <a:xfrm>
            <a:off x="1881189" y="142875"/>
            <a:ext cx="8353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3200" b="1">
                <a:solidFill>
                  <a:srgbClr val="002060"/>
                </a:solidFill>
              </a:rPr>
              <a:t>FUNCIONES MOTORAS DEL ESTÓMAGO</a:t>
            </a:r>
          </a:p>
        </p:txBody>
      </p:sp>
      <p:sp>
        <p:nvSpPr>
          <p:cNvPr id="3" name="2 CuadroTexto"/>
          <p:cNvSpPr txBox="1"/>
          <p:nvPr/>
        </p:nvSpPr>
        <p:spPr>
          <a:xfrm>
            <a:off x="275574" y="785814"/>
            <a:ext cx="11674256" cy="5509200"/>
          </a:xfrm>
          <a:prstGeom prst="rect">
            <a:avLst/>
          </a:prstGeom>
          <a:noFill/>
        </p:spPr>
        <p:txBody>
          <a:bodyPr wrap="square">
            <a:spAutoFit/>
          </a:bodyPr>
          <a:lstStyle/>
          <a:p>
            <a:pPr>
              <a:defRPr/>
            </a:pPr>
            <a:r>
              <a:rPr lang="es-ES" sz="3200" b="1" dirty="0">
                <a:solidFill>
                  <a:srgbClr val="C00000"/>
                </a:solidFill>
                <a:latin typeface="Arial" charset="0"/>
              </a:rPr>
              <a:t>Motilidad.</a:t>
            </a:r>
            <a:r>
              <a:rPr lang="es-ES" sz="3200" dirty="0">
                <a:solidFill>
                  <a:srgbClr val="C00000"/>
                </a:solidFill>
                <a:latin typeface="Arial" charset="0"/>
              </a:rPr>
              <a:t> </a:t>
            </a:r>
            <a:r>
              <a:rPr lang="es-ES" sz="3200" dirty="0">
                <a:latin typeface="Arial" charset="0"/>
              </a:rPr>
              <a:t>Contracciones de la musculatura lisa para romper, mezclar y desplazar  el contenido digestivo.</a:t>
            </a:r>
          </a:p>
          <a:p>
            <a:pPr marL="514350" indent="-514350">
              <a:buFontTx/>
              <a:buAutoNum type="arabicPeriod"/>
              <a:defRPr/>
            </a:pPr>
            <a:r>
              <a:rPr lang="es-ES" sz="3200" b="1" dirty="0">
                <a:solidFill>
                  <a:srgbClr val="002060"/>
                </a:solidFill>
                <a:latin typeface="Arial" charset="0"/>
              </a:rPr>
              <a:t>Almacenamiento</a:t>
            </a:r>
            <a:r>
              <a:rPr lang="es-ES" sz="3200" b="1" dirty="0">
                <a:latin typeface="Arial" charset="0"/>
              </a:rPr>
              <a:t> </a:t>
            </a:r>
            <a:r>
              <a:rPr lang="es-ES" sz="3200" dirty="0">
                <a:latin typeface="Arial" charset="0"/>
              </a:rPr>
              <a:t>de grandes cantidades de alimentos hasta que puedan ser procesados por el duodeno.</a:t>
            </a:r>
          </a:p>
          <a:p>
            <a:pPr marL="514350" indent="-514350">
              <a:defRPr/>
            </a:pPr>
            <a:r>
              <a:rPr lang="es-ES" sz="3200" dirty="0">
                <a:latin typeface="Arial" charset="0"/>
              </a:rPr>
              <a:t>2.  </a:t>
            </a:r>
            <a:r>
              <a:rPr lang="es-ES" sz="3200" b="1" dirty="0">
                <a:solidFill>
                  <a:srgbClr val="002060"/>
                </a:solidFill>
                <a:latin typeface="Arial" charset="0"/>
              </a:rPr>
              <a:t>Mezcla</a:t>
            </a:r>
            <a:r>
              <a:rPr lang="es-ES" sz="3200" dirty="0">
                <a:latin typeface="Arial" charset="0"/>
              </a:rPr>
              <a:t> de los alimentos hasta formar un producto semilíquido llamado </a:t>
            </a:r>
            <a:r>
              <a:rPr lang="es-ES" sz="3200" b="1" i="1" dirty="0">
                <a:solidFill>
                  <a:srgbClr val="C00000"/>
                </a:solidFill>
                <a:latin typeface="Arial" charset="0"/>
              </a:rPr>
              <a:t>quimo.</a:t>
            </a:r>
          </a:p>
          <a:p>
            <a:pPr marL="514350" indent="-514350">
              <a:defRPr/>
            </a:pPr>
            <a:r>
              <a:rPr lang="es-ES" sz="3200" b="1" dirty="0">
                <a:solidFill>
                  <a:schemeClr val="tx2"/>
                </a:solidFill>
                <a:latin typeface="Arial" charset="0"/>
              </a:rPr>
              <a:t>3.  </a:t>
            </a:r>
            <a:r>
              <a:rPr lang="es-ES" sz="3200" b="1" dirty="0">
                <a:solidFill>
                  <a:srgbClr val="002060"/>
                </a:solidFill>
                <a:latin typeface="Arial" charset="0"/>
              </a:rPr>
              <a:t>Vaciamiento </a:t>
            </a:r>
            <a:r>
              <a:rPr lang="es-ES" sz="3200" dirty="0">
                <a:solidFill>
                  <a:schemeClr val="tx2"/>
                </a:solidFill>
                <a:latin typeface="Arial" charset="0"/>
              </a:rPr>
              <a:t>lento de los alimentos desde el estómago hacia el intestino delgado a una velocidad adecuada para que puedan ser digeridos y absorbidos correctamente.</a:t>
            </a:r>
          </a:p>
          <a:p>
            <a:pPr>
              <a:defRPr/>
            </a:pPr>
            <a:endParaRPr lang="es-ES" sz="3200" dirty="0">
              <a:latin typeface="Arial" charset="0"/>
            </a:endParaRPr>
          </a:p>
          <a:p>
            <a:pPr marL="514350" indent="-514350">
              <a:buFont typeface="+mj-lt"/>
              <a:buAutoNum type="arabicPeriod"/>
              <a:defRPr/>
            </a:pPr>
            <a:endParaRPr lang="es-ES" sz="3200" b="1" dirty="0">
              <a:latin typeface="Arial" charset="0"/>
            </a:endParaRPr>
          </a:p>
        </p:txBody>
      </p:sp>
    </p:spTree>
    <p:extLst>
      <p:ext uri="{BB962C8B-B14F-4D97-AF65-F5344CB8AC3E}">
        <p14:creationId xmlns:p14="http://schemas.microsoft.com/office/powerpoint/2010/main" val="2344563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93342" y="1685862"/>
            <a:ext cx="1450757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8000" i="1" dirty="0">
                <a:cs typeface="Arial" panose="020B0604020202020204" pitchFamily="34" charset="0"/>
              </a:rPr>
              <a:t>   </a:t>
            </a:r>
            <a:r>
              <a:rPr lang="es-ES" sz="8000" i="1" u="sng" dirty="0">
                <a:cs typeface="Arial" panose="020B0604020202020204" pitchFamily="34" charset="0"/>
              </a:rPr>
              <a:t>Vaciamiento gástrico</a:t>
            </a:r>
          </a:p>
        </p:txBody>
      </p:sp>
      <p:sp>
        <p:nvSpPr>
          <p:cNvPr id="15363" name="AutoShape 3"/>
          <p:cNvSpPr>
            <a:spLocks noChangeArrowheads="1"/>
          </p:cNvSpPr>
          <p:nvPr/>
        </p:nvSpPr>
        <p:spPr bwMode="auto">
          <a:xfrm>
            <a:off x="3701550" y="3219188"/>
            <a:ext cx="892698" cy="1495695"/>
          </a:xfrm>
          <a:prstGeom prst="downArrow">
            <a:avLst>
              <a:gd name="adj1" fmla="val 50000"/>
              <a:gd name="adj2" fmla="val 72241"/>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50000" t="50000" r="50000" b="50000"/>
            </a:path>
            <a:tileRect/>
          </a:gradFill>
          <a:ln w="28575">
            <a:solidFill>
              <a:schemeClr val="accent1"/>
            </a:solidFill>
            <a:miter lim="800000"/>
            <a:headEnd/>
            <a:tailEnd/>
          </a:ln>
        </p:spPr>
        <p:txBody>
          <a:bodyPr wrap="none" anchor="ctr"/>
          <a:lstStyle/>
          <a:p>
            <a:pPr algn="ctr">
              <a:defRPr/>
            </a:pPr>
            <a:endParaRPr lang="en-US" sz="3600">
              <a:latin typeface="Tahoma" pitchFamily="34" charset="0"/>
            </a:endParaRPr>
          </a:p>
        </p:txBody>
      </p:sp>
      <p:sp>
        <p:nvSpPr>
          <p:cNvPr id="23558" name="Text Box 5"/>
          <p:cNvSpPr txBox="1">
            <a:spLocks noChangeArrowheads="1"/>
          </p:cNvSpPr>
          <p:nvPr/>
        </p:nvSpPr>
        <p:spPr bwMode="auto">
          <a:xfrm>
            <a:off x="2492679" y="4799014"/>
            <a:ext cx="297784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sz="6600" u="sng"/>
              <a:t>Rápido</a:t>
            </a:r>
          </a:p>
        </p:txBody>
      </p:sp>
      <p:sp>
        <p:nvSpPr>
          <p:cNvPr id="23559" name="Text Box 6"/>
          <p:cNvSpPr txBox="1">
            <a:spLocks noChangeArrowheads="1"/>
          </p:cNvSpPr>
          <p:nvPr/>
        </p:nvSpPr>
        <p:spPr bwMode="auto">
          <a:xfrm>
            <a:off x="6064484" y="4799014"/>
            <a:ext cx="317476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sz="6600" u="sng"/>
              <a:t>Lento</a:t>
            </a:r>
          </a:p>
        </p:txBody>
      </p:sp>
      <p:sp>
        <p:nvSpPr>
          <p:cNvPr id="10" name="AutoShape 3"/>
          <p:cNvSpPr>
            <a:spLocks noChangeArrowheads="1"/>
          </p:cNvSpPr>
          <p:nvPr/>
        </p:nvSpPr>
        <p:spPr bwMode="auto">
          <a:xfrm>
            <a:off x="7351200" y="3219188"/>
            <a:ext cx="892698" cy="1482988"/>
          </a:xfrm>
          <a:prstGeom prst="downArrow">
            <a:avLst>
              <a:gd name="adj1" fmla="val 50000"/>
              <a:gd name="adj2" fmla="val 72241"/>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50000" t="50000" r="50000" b="50000"/>
            </a:path>
            <a:tileRect/>
          </a:gradFill>
          <a:ln w="28575">
            <a:solidFill>
              <a:schemeClr val="accent1"/>
            </a:solidFill>
            <a:miter lim="800000"/>
            <a:headEnd/>
            <a:tailEnd/>
          </a:ln>
        </p:spPr>
        <p:txBody>
          <a:bodyPr wrap="none" anchor="ctr"/>
          <a:lstStyle/>
          <a:p>
            <a:pPr algn="ctr">
              <a:defRPr/>
            </a:pPr>
            <a:endParaRPr lang="en-US" sz="3600">
              <a:latin typeface="Tahoma" pitchFamily="34" charset="0"/>
            </a:endParaRPr>
          </a:p>
        </p:txBody>
      </p:sp>
      <p:sp>
        <p:nvSpPr>
          <p:cNvPr id="11" name="10 CuadroTexto"/>
          <p:cNvSpPr txBox="1"/>
          <p:nvPr/>
        </p:nvSpPr>
        <p:spPr>
          <a:xfrm>
            <a:off x="628871" y="278293"/>
            <a:ext cx="9504685" cy="1323439"/>
          </a:xfrm>
          <a:prstGeom prst="rect">
            <a:avLst/>
          </a:prstGeom>
          <a:solidFill>
            <a:srgbClr val="002060"/>
          </a:solidFill>
          <a:ln w="38100"/>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es-ES" sz="8000" dirty="0">
                <a:solidFill>
                  <a:schemeClr val="tx1"/>
                </a:solidFill>
                <a:latin typeface="Arial Narrow" pitchFamily="34" charset="0"/>
              </a:rPr>
              <a:t>Funciones del estómago:</a:t>
            </a:r>
          </a:p>
        </p:txBody>
      </p:sp>
    </p:spTree>
    <p:extLst>
      <p:ext uri="{BB962C8B-B14F-4D97-AF65-F5344CB8AC3E}">
        <p14:creationId xmlns:p14="http://schemas.microsoft.com/office/powerpoint/2010/main" val="2678719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529708" y="313744"/>
            <a:ext cx="8914917" cy="1446550"/>
          </a:xfrm>
          <a:prstGeom prst="rect">
            <a:avLst/>
          </a:prstGeom>
          <a:solidFill>
            <a:schemeClr val="accent2">
              <a:lumMod val="60000"/>
              <a:lumOff val="40000"/>
            </a:schemeClr>
          </a:solidFill>
          <a:ln w="38100"/>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es-ES" sz="4400" dirty="0">
                <a:solidFill>
                  <a:schemeClr val="tx1"/>
                </a:solidFill>
                <a:latin typeface="Arial Narrow" pitchFamily="34" charset="0"/>
              </a:rPr>
              <a:t>Algunos factores que pueden aumentar la</a:t>
            </a:r>
          </a:p>
          <a:p>
            <a:pPr>
              <a:defRPr/>
            </a:pPr>
            <a:r>
              <a:rPr lang="es-ES" sz="4400" dirty="0">
                <a:solidFill>
                  <a:schemeClr val="tx1"/>
                </a:solidFill>
                <a:latin typeface="Arial Narrow" pitchFamily="34" charset="0"/>
              </a:rPr>
              <a:t>velocidad del vaciamiento gástrico:</a:t>
            </a:r>
          </a:p>
        </p:txBody>
      </p:sp>
      <p:sp>
        <p:nvSpPr>
          <p:cNvPr id="8" name="Text Box 5"/>
          <p:cNvSpPr txBox="1">
            <a:spLocks noChangeArrowheads="1"/>
          </p:cNvSpPr>
          <p:nvPr/>
        </p:nvSpPr>
        <p:spPr bwMode="auto">
          <a:xfrm>
            <a:off x="325677" y="2143126"/>
            <a:ext cx="911894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SzPct val="100000"/>
              <a:buFont typeface="Arial" panose="020B0604020202020204" pitchFamily="34" charset="0"/>
              <a:buChar char="•"/>
            </a:pPr>
            <a:r>
              <a:rPr lang="es-ES_tradnl" sz="4000">
                <a:latin typeface="Arial Narrow" panose="020B0606020202030204" pitchFamily="34" charset="0"/>
              </a:rPr>
              <a:t> Alimentos: Líquidos</a:t>
            </a:r>
          </a:p>
          <a:p>
            <a:pPr eaLnBrk="1" hangingPunct="1">
              <a:spcBef>
                <a:spcPct val="50000"/>
              </a:spcBef>
              <a:buSzPct val="100000"/>
              <a:buFont typeface="Arial" panose="020B0604020202020204" pitchFamily="34" charset="0"/>
              <a:buChar char="•"/>
            </a:pPr>
            <a:r>
              <a:rPr lang="es-ES_tradnl" sz="4000">
                <a:latin typeface="Arial Narrow" panose="020B0606020202030204" pitchFamily="34" charset="0"/>
              </a:rPr>
              <a:t> Hormonas: Gastrina y motilina</a:t>
            </a:r>
          </a:p>
          <a:p>
            <a:pPr eaLnBrk="1" hangingPunct="1">
              <a:spcBef>
                <a:spcPct val="50000"/>
              </a:spcBef>
              <a:buSzPct val="100000"/>
              <a:buFont typeface="Arial" panose="020B0604020202020204" pitchFamily="34" charset="0"/>
              <a:buChar char="•"/>
            </a:pPr>
            <a:r>
              <a:rPr lang="es-ES_tradnl" sz="4000">
                <a:latin typeface="Arial Narrow" panose="020B0606020202030204" pitchFamily="34" charset="0"/>
              </a:rPr>
              <a:t> Fármacos: Colinérgicos</a:t>
            </a:r>
          </a:p>
          <a:p>
            <a:pPr eaLnBrk="1" hangingPunct="1">
              <a:spcBef>
                <a:spcPct val="50000"/>
              </a:spcBef>
              <a:buSzPct val="100000"/>
              <a:buFont typeface="Arial" panose="020B0604020202020204" pitchFamily="34" charset="0"/>
              <a:buChar char="•"/>
            </a:pPr>
            <a:r>
              <a:rPr lang="es-ES_tradnl" sz="4000">
                <a:latin typeface="Arial Narrow" panose="020B0606020202030204" pitchFamily="34" charset="0"/>
              </a:rPr>
              <a:t> Enfermedades: Intestino irritable</a:t>
            </a:r>
          </a:p>
          <a:p>
            <a:pPr eaLnBrk="1" hangingPunct="1">
              <a:spcBef>
                <a:spcPct val="50000"/>
              </a:spcBef>
              <a:buSzPct val="100000"/>
              <a:buFont typeface="Arial" panose="020B0604020202020204" pitchFamily="34" charset="0"/>
              <a:buChar char="•"/>
            </a:pPr>
            <a:r>
              <a:rPr lang="es-ES_tradnl" sz="4000">
                <a:latin typeface="Arial Narrow" panose="020B0606020202030204" pitchFamily="34" charset="0"/>
              </a:rPr>
              <a:t> Cirugía: Piloroplastia, gastrectomía</a:t>
            </a:r>
          </a:p>
        </p:txBody>
      </p:sp>
    </p:spTree>
    <p:extLst>
      <p:ext uri="{BB962C8B-B14F-4D97-AF65-F5344CB8AC3E}">
        <p14:creationId xmlns:p14="http://schemas.microsoft.com/office/powerpoint/2010/main" val="1101937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Left)">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strips(downLeft)">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strips(downLeft)">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strips(downLeft)">
                                      <p:cBhvr>
                                        <p:cTn id="22" dur="5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strips(down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1283</Words>
  <Application>Microsoft Office PowerPoint</Application>
  <PresentationFormat>Panorámica</PresentationFormat>
  <Paragraphs>180</Paragraphs>
  <Slides>24</Slides>
  <Notes>7</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24</vt:i4>
      </vt:variant>
    </vt:vector>
  </HeadingPairs>
  <TitlesOfParts>
    <vt:vector size="33" baseType="lpstr">
      <vt:lpstr>Arial</vt:lpstr>
      <vt:lpstr>Arial Narrow</vt:lpstr>
      <vt:lpstr>Calibri</vt:lpstr>
      <vt:lpstr>Calibri Light</vt:lpstr>
      <vt:lpstr>Tahoma</vt:lpstr>
      <vt:lpstr>Times New Roman</vt:lpstr>
      <vt:lpstr>Wingdings</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PERITONEO</vt:lpstr>
      <vt:lpstr>Funciones del peritoneo: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Ailen</dc:creator>
  <cp:lastModifiedBy>Ailen</cp:lastModifiedBy>
  <cp:revision>6</cp:revision>
  <dcterms:created xsi:type="dcterms:W3CDTF">2021-11-18T16:42:50Z</dcterms:created>
  <dcterms:modified xsi:type="dcterms:W3CDTF">2021-11-18T18:12:02Z</dcterms:modified>
</cp:coreProperties>
</file>