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98" r:id="rId3"/>
    <p:sldId id="299" r:id="rId4"/>
    <p:sldId id="300" r:id="rId5"/>
    <p:sldId id="301" r:id="rId6"/>
    <p:sldId id="302" r:id="rId7"/>
    <p:sldId id="303" r:id="rId8"/>
    <p:sldId id="304" r:id="rId9"/>
    <p:sldId id="305" r:id="rId10"/>
    <p:sldId id="306" r:id="rId11"/>
    <p:sldId id="312" r:id="rId12"/>
    <p:sldId id="296" r:id="rId13"/>
    <p:sldId id="307" r:id="rId14"/>
    <p:sldId id="309" r:id="rId15"/>
    <p:sldId id="310" r:id="rId16"/>
    <p:sldId id="311"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AE031-F4DD-40F1-9E39-6177AF8A36B1}" type="datetimeFigureOut">
              <a:rPr lang="es-ES" smtClean="0"/>
              <a:t>18/11/2021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CDE65-4450-436A-BC4C-6EE5E56F9FBB}" type="slidenum">
              <a:rPr lang="es-ES" smtClean="0"/>
              <a:t>‹Nº›</a:t>
            </a:fld>
            <a:endParaRPr lang="es-ES"/>
          </a:p>
        </p:txBody>
      </p:sp>
    </p:spTree>
    <p:extLst>
      <p:ext uri="{BB962C8B-B14F-4D97-AF65-F5344CB8AC3E}">
        <p14:creationId xmlns:p14="http://schemas.microsoft.com/office/powerpoint/2010/main" val="821055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a:ln/>
        </p:spPr>
      </p:sp>
      <p:sp>
        <p:nvSpPr>
          <p:cNvPr id="808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anose="020B0604020202020204" pitchFamily="34" charset="0"/>
            </a:endParaRPr>
          </a:p>
        </p:txBody>
      </p:sp>
      <p:sp>
        <p:nvSpPr>
          <p:cNvPr id="8090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11D72B-9435-4556-943D-CB77CD3F34C6}" type="slidenum">
              <a:rPr lang="es-ES"/>
              <a:pPr eaLnBrk="1" hangingPunct="1"/>
              <a:t>3</a:t>
            </a:fld>
            <a:endParaRPr lang="es-ES"/>
          </a:p>
        </p:txBody>
      </p:sp>
    </p:spTree>
    <p:extLst>
      <p:ext uri="{BB962C8B-B14F-4D97-AF65-F5344CB8AC3E}">
        <p14:creationId xmlns:p14="http://schemas.microsoft.com/office/powerpoint/2010/main" val="358198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E652B2-8FF6-423F-AEB7-306BD7E57614}" type="slidenum">
              <a:rPr lang="es-ES"/>
              <a:pPr eaLnBrk="1" hangingPunct="1"/>
              <a:t>4</a:t>
            </a:fld>
            <a:endParaRPr lang="es-ES"/>
          </a:p>
        </p:txBody>
      </p:sp>
      <p:sp>
        <p:nvSpPr>
          <p:cNvPr id="81923"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a:xfrm>
            <a:off x="914400" y="4343400"/>
            <a:ext cx="5029200" cy="4114800"/>
          </a:xfrm>
        </p:spPr>
        <p:txBody>
          <a:bodyPr/>
          <a:lstStyle/>
          <a:p>
            <a:pPr eaLnBrk="1" hangingPunct="1">
              <a:defRPr/>
            </a:pPr>
            <a:r>
              <a:rPr lang="es-ES_tradnl" dirty="0" smtClean="0"/>
              <a:t>En el lugar donde se abren los conductos colédoco y pancreático está la </a:t>
            </a:r>
            <a:r>
              <a:rPr lang="es-ES_tradnl" b="1" u="sng" dirty="0" smtClean="0"/>
              <a:t>ampolla </a:t>
            </a:r>
            <a:r>
              <a:rPr lang="es-ES_tradnl" b="1" u="sng" dirty="0" err="1" smtClean="0"/>
              <a:t>hepatopancreática</a:t>
            </a:r>
            <a:r>
              <a:rPr lang="es-ES_tradnl" b="1" u="sng" dirty="0" smtClean="0"/>
              <a:t> que presenta un esfínter (de </a:t>
            </a:r>
            <a:r>
              <a:rPr lang="es-ES_tradnl" b="1" u="sng" dirty="0" err="1" smtClean="0"/>
              <a:t>Oddi</a:t>
            </a:r>
            <a:r>
              <a:rPr lang="es-ES_tradnl" b="1" u="sng" dirty="0" smtClean="0"/>
              <a:t>).</a:t>
            </a:r>
          </a:p>
          <a:p>
            <a:pPr eaLnBrk="1" hangingPunct="1">
              <a:defRPr/>
            </a:pPr>
            <a:r>
              <a:rPr lang="es-ES_tradnl" dirty="0" smtClean="0"/>
              <a:t> </a:t>
            </a:r>
            <a:r>
              <a:rPr lang="es-ES" b="1" u="sng" dirty="0" smtClean="0"/>
              <a:t>El hígado produce la bilis</a:t>
            </a:r>
            <a:r>
              <a:rPr lang="es-ES" dirty="0" smtClean="0">
                <a:effectLst>
                  <a:outerShdw blurRad="38100" dist="38100" dir="2700000" algn="tl">
                    <a:srgbClr val="C0C0C0"/>
                  </a:outerShdw>
                </a:effectLst>
              </a:rPr>
              <a:t>, otro jugo digestivo, que se almacena en la vesícula biliar. Cuando comemos, la bilis sale de la vesícula por las vías biliares al intestino y se mezcla con las grasas de los alimentos. Los ácidos biliares disuelven las grasas en el contenido acuoso del intestino, como los detergentes disuelven la grasa de una sartén. Después de que las grasas se disuelven, las enzimas del páncreas y de la mucosa intestinal las digieren.</a:t>
            </a:r>
          </a:p>
          <a:p>
            <a:pPr eaLnBrk="1" hangingPunct="1">
              <a:defRPr/>
            </a:pPr>
            <a:r>
              <a:rPr lang="es-ES" b="1" u="sng" dirty="0" smtClean="0">
                <a:solidFill>
                  <a:srgbClr val="FF0000"/>
                </a:solidFill>
                <a:effectLst>
                  <a:outerShdw blurRad="38100" dist="38100" dir="2700000" algn="tl">
                    <a:srgbClr val="C0C0C0"/>
                  </a:outerShdw>
                </a:effectLst>
              </a:rPr>
              <a:t>HIGADO Y VESÍCULA BILIAR</a:t>
            </a:r>
            <a:r>
              <a:rPr lang="es-ES" dirty="0" smtClean="0">
                <a:solidFill>
                  <a:srgbClr val="FF0000"/>
                </a:solidFill>
                <a:effectLst>
                  <a:outerShdw blurRad="38100" dist="38100" dir="2700000" algn="tl">
                    <a:srgbClr val="C0C0C0"/>
                  </a:outerShdw>
                </a:effectLst>
              </a:rPr>
              <a:t>:</a:t>
            </a:r>
            <a:r>
              <a:rPr lang="es-ES" dirty="0" smtClean="0">
                <a:effectLst>
                  <a:outerShdw blurRad="38100" dist="38100" dir="2700000" algn="tl">
                    <a:srgbClr val="C0C0C0"/>
                  </a:outerShdw>
                </a:effectLst>
              </a:rPr>
              <a:t> el hígado y la vesícula biliar no entran en contacto directo con los alimentos, aunque son vitales para digerirlos. El hígado produce sustancias que se vierten en el intestino delgado para favorecer los cambios químicos. Recibe desde los intestinos un flujo de sangre rico en nutrientes, que procesa y almacena</a:t>
            </a:r>
            <a:r>
              <a:rPr lang="es-ES" b="1" dirty="0" smtClean="0">
                <a:effectLst>
                  <a:outerShdw blurRad="38100" dist="38100" dir="2700000" algn="tl">
                    <a:srgbClr val="C0C0C0"/>
                  </a:outerShdw>
                </a:effectLst>
              </a:rPr>
              <a:t>.</a:t>
            </a:r>
          </a:p>
          <a:p>
            <a:pPr eaLnBrk="1" hangingPunct="1">
              <a:defRPr/>
            </a:pPr>
            <a:endParaRPr lang="es-ES" dirty="0" smtClean="0"/>
          </a:p>
          <a:p>
            <a:pPr eaLnBrk="1" hangingPunct="1">
              <a:defRPr/>
            </a:pPr>
            <a:endParaRPr lang="es-ES" dirty="0" smtClean="0"/>
          </a:p>
        </p:txBody>
      </p:sp>
    </p:spTree>
    <p:extLst>
      <p:ext uri="{BB962C8B-B14F-4D97-AF65-F5344CB8AC3E}">
        <p14:creationId xmlns:p14="http://schemas.microsoft.com/office/powerpoint/2010/main" val="427153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818222-25BB-4D22-8219-1CAA30EA6ED3}" type="slidenum">
              <a:rPr lang="es-ES"/>
              <a:pPr eaLnBrk="1" hangingPunct="1"/>
              <a:t>8</a:t>
            </a:fld>
            <a:endParaRPr lang="es-ES"/>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El </a:t>
            </a:r>
            <a:r>
              <a:rPr lang="es-ES" b="1" smtClean="0">
                <a:latin typeface="Arial" panose="020B0604020202020204" pitchFamily="34" charset="0"/>
              </a:rPr>
              <a:t>páncreas</a:t>
            </a:r>
            <a:r>
              <a:rPr lang="es-ES" smtClean="0">
                <a:latin typeface="Arial" panose="020B0604020202020204" pitchFamily="34" charset="0"/>
              </a:rPr>
              <a:t> es una glándula mixta, cuya </a:t>
            </a:r>
            <a:r>
              <a:rPr lang="es-ES" b="1" smtClean="0">
                <a:latin typeface="Arial" panose="020B0604020202020204" pitchFamily="34" charset="0"/>
              </a:rPr>
              <a:t>parte exocrina</a:t>
            </a:r>
            <a:r>
              <a:rPr lang="es-ES" smtClean="0">
                <a:latin typeface="Arial" panose="020B0604020202020204" pitchFamily="34" charset="0"/>
              </a:rPr>
              <a:t> elabora el jugo pancreático que contiene enzimas y se secretan  hacia el duodeno donde actúa en los procesos químicos de la </a:t>
            </a:r>
            <a:r>
              <a:rPr lang="es-ES" b="1" u="sng" smtClean="0">
                <a:latin typeface="Arial" panose="020B0604020202020204" pitchFamily="34" charset="0"/>
              </a:rPr>
              <a:t>digestión de las proteínas, lípidos y glúcidos</a:t>
            </a:r>
            <a:r>
              <a:rPr lang="es-ES" smtClean="0">
                <a:latin typeface="Arial" panose="020B0604020202020204" pitchFamily="34" charset="0"/>
              </a:rPr>
              <a:t>, mientras que la </a:t>
            </a:r>
            <a:r>
              <a:rPr lang="es-ES" b="1" smtClean="0">
                <a:latin typeface="Arial" panose="020B0604020202020204" pitchFamily="34" charset="0"/>
              </a:rPr>
              <a:t>parte endocrina</a:t>
            </a:r>
            <a:r>
              <a:rPr lang="es-ES" smtClean="0">
                <a:latin typeface="Arial" panose="020B0604020202020204" pitchFamily="34" charset="0"/>
              </a:rPr>
              <a:t> produce hormonas importantes (</a:t>
            </a:r>
            <a:r>
              <a:rPr lang="es-ES" b="1" smtClean="0">
                <a:latin typeface="Arial" panose="020B0604020202020204" pitchFamily="34" charset="0"/>
              </a:rPr>
              <a:t>insulina y glucagón</a:t>
            </a:r>
            <a:r>
              <a:rPr lang="es-ES" smtClean="0">
                <a:latin typeface="Arial" panose="020B0604020202020204" pitchFamily="34" charset="0"/>
              </a:rPr>
              <a:t>) que intervienen en la regulación metabólica de los glúcidos, lípidos y proteínas.</a:t>
            </a:r>
          </a:p>
          <a:p>
            <a:pPr eaLnBrk="1" hangingPunct="1"/>
            <a:r>
              <a:rPr lang="es-ES" smtClean="0">
                <a:latin typeface="Arial" panose="020B0604020202020204" pitchFamily="34" charset="0"/>
              </a:rPr>
              <a:t> </a:t>
            </a:r>
            <a:r>
              <a:rPr lang="es-ES" b="1" smtClean="0">
                <a:latin typeface="Arial" panose="020B0604020202020204" pitchFamily="34" charset="0"/>
              </a:rPr>
              <a:t>El páncreas está</a:t>
            </a:r>
            <a:r>
              <a:rPr lang="es-ES" smtClean="0">
                <a:latin typeface="Arial" panose="020B0604020202020204" pitchFamily="34" charset="0"/>
              </a:rPr>
              <a:t> </a:t>
            </a:r>
            <a:r>
              <a:rPr lang="es-ES" b="1" smtClean="0">
                <a:latin typeface="Arial" panose="020B0604020202020204" pitchFamily="34" charset="0"/>
              </a:rPr>
              <a:t>situado</a:t>
            </a:r>
            <a:r>
              <a:rPr lang="es-ES" smtClean="0">
                <a:latin typeface="Arial" panose="020B0604020202020204" pitchFamily="34" charset="0"/>
              </a:rPr>
              <a:t> en la parte superior de la cavidad abdominal aplicado a la pared posterior del abdomen, </a:t>
            </a:r>
            <a:r>
              <a:rPr lang="es-ES" b="1" smtClean="0">
                <a:latin typeface="Arial" panose="020B0604020202020204" pitchFamily="34" charset="0"/>
              </a:rPr>
              <a:t>detrás y debajo del estómago,</a:t>
            </a:r>
            <a:r>
              <a:rPr lang="es-ES" smtClean="0">
                <a:latin typeface="Arial" panose="020B0604020202020204" pitchFamily="34" charset="0"/>
              </a:rPr>
              <a:t> y presenta tres </a:t>
            </a:r>
            <a:r>
              <a:rPr lang="es-ES" b="1" smtClean="0">
                <a:latin typeface="Arial" panose="020B0604020202020204" pitchFamily="34" charset="0"/>
              </a:rPr>
              <a:t>porciones</a:t>
            </a:r>
            <a:r>
              <a:rPr lang="es-ES" smtClean="0">
                <a:latin typeface="Arial" panose="020B0604020202020204" pitchFamily="34" charset="0"/>
              </a:rPr>
              <a:t>: cabeza, cuerpo y cola, estando la cabeza enmarcada por el duodeno, donde drenan los conductos principal y accesorio del páncreas.</a:t>
            </a:r>
          </a:p>
        </p:txBody>
      </p:sp>
    </p:spTree>
    <p:extLst>
      <p:ext uri="{BB962C8B-B14F-4D97-AF65-F5344CB8AC3E}">
        <p14:creationId xmlns:p14="http://schemas.microsoft.com/office/powerpoint/2010/main" val="341993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806009-D93F-43BB-ABF8-C377B0B46004}" type="slidenum">
              <a:rPr lang="es-ES"/>
              <a:pPr eaLnBrk="1" hangingPunct="1"/>
              <a:t>9</a:t>
            </a:fld>
            <a:endParaRPr lang="es-ES"/>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u="sng" smtClean="0">
                <a:latin typeface="Arial" panose="020B0604020202020204" pitchFamily="34" charset="0"/>
              </a:rPr>
              <a:t>Páncreas</a:t>
            </a:r>
            <a:endParaRPr lang="es-ES" u="sng" smtClean="0">
              <a:latin typeface="Arial" panose="020B0604020202020204" pitchFamily="34" charset="0"/>
            </a:endParaRPr>
          </a:p>
          <a:p>
            <a:pPr eaLnBrk="1" hangingPunct="1"/>
            <a:r>
              <a:rPr lang="es-ES" smtClean="0">
                <a:latin typeface="Arial" panose="020B0604020202020204" pitchFamily="34" charset="0"/>
              </a:rPr>
              <a:t>El páncreas tiene tanto una función digestiva como hormonal. Está constituido por tejido exocrino que secreta enzimas al interior del intestino delgado; éstas ayudan a digerir las grasas, los hidratos de carbono y las proteínas. Las agrupaciones de células endocrinas, llamadas islotes de Langerhans, producen glucagón e insulina, hormonas relacionadas con la regulación del metabolismo de glúcidos, lípidos y proteínas. </a:t>
            </a:r>
          </a:p>
        </p:txBody>
      </p:sp>
    </p:spTree>
    <p:extLst>
      <p:ext uri="{BB962C8B-B14F-4D97-AF65-F5344CB8AC3E}">
        <p14:creationId xmlns:p14="http://schemas.microsoft.com/office/powerpoint/2010/main" val="34823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27C831-90A5-4B30-9199-6CFB8ADB3307}" type="slidenum">
              <a:rPr lang="es-ES"/>
              <a:pPr eaLnBrk="1" hangingPunct="1"/>
              <a:t>10</a:t>
            </a:fld>
            <a:endParaRPr lang="es-ES"/>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s-ES" smtClean="0">
              <a:latin typeface="Arial" panose="020B0604020202020204" pitchFamily="34" charset="0"/>
            </a:endParaRPr>
          </a:p>
        </p:txBody>
      </p:sp>
    </p:spTree>
    <p:extLst>
      <p:ext uri="{BB962C8B-B14F-4D97-AF65-F5344CB8AC3E}">
        <p14:creationId xmlns:p14="http://schemas.microsoft.com/office/powerpoint/2010/main" val="2035368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5142F0-FC00-49DE-B5A2-378B9FCFD327}" type="slidenum">
              <a:rPr lang="es-ES"/>
              <a:pPr eaLnBrk="1" hangingPunct="1"/>
              <a:t>16</a:t>
            </a:fld>
            <a:endParaRPr lang="es-ES"/>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Para la realización del examen físico de abdomen debemos dividir el mismo con líneas imaginarias en cuadrantes, donde se han de proyectar las vísceras abdominales. Las líneas verticales se trazan por la </a:t>
            </a:r>
            <a:r>
              <a:rPr lang="es-ES" b="1" u="sng" smtClean="0">
                <a:latin typeface="Arial" panose="020B0604020202020204" pitchFamily="34" charset="0"/>
              </a:rPr>
              <a:t>línea media clavicular o mamilar</a:t>
            </a:r>
            <a:r>
              <a:rPr lang="es-ES" smtClean="0">
                <a:latin typeface="Arial" panose="020B0604020202020204" pitchFamily="34" charset="0"/>
              </a:rPr>
              <a:t>, las líneas horizontales superiores se trazan </a:t>
            </a:r>
            <a:r>
              <a:rPr lang="es-ES" b="1" u="sng" smtClean="0">
                <a:latin typeface="Arial" panose="020B0604020202020204" pitchFamily="34" charset="0"/>
              </a:rPr>
              <a:t>por debajo del reborde costal</a:t>
            </a:r>
            <a:r>
              <a:rPr lang="es-ES" smtClean="0">
                <a:latin typeface="Arial" panose="020B0604020202020204" pitchFamily="34" charset="0"/>
              </a:rPr>
              <a:t> y las líneas horizontales inferiores se trazan </a:t>
            </a:r>
            <a:r>
              <a:rPr lang="es-ES" b="1" u="sng" smtClean="0">
                <a:latin typeface="Arial" panose="020B0604020202020204" pitchFamily="34" charset="0"/>
              </a:rPr>
              <a:t>por encima de las crestas ilíacas superiores.</a:t>
            </a:r>
          </a:p>
        </p:txBody>
      </p:sp>
    </p:spTree>
    <p:extLst>
      <p:ext uri="{BB962C8B-B14F-4D97-AF65-F5344CB8AC3E}">
        <p14:creationId xmlns:p14="http://schemas.microsoft.com/office/powerpoint/2010/main" val="292610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21BC5261-5929-4D1D-BAFC-9F44088FD126}" type="datetimeFigureOut">
              <a:rPr lang="es-ES" smtClean="0"/>
              <a:t>18/11/2021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A65E1DF-0B75-418E-A674-4644AD5E3053}" type="slidenum">
              <a:rPr lang="es-ES" smtClean="0"/>
              <a:t>‹Nº›</a:t>
            </a:fld>
            <a:endParaRPr lang="es-ES"/>
          </a:p>
        </p:txBody>
      </p:sp>
    </p:spTree>
    <p:extLst>
      <p:ext uri="{BB962C8B-B14F-4D97-AF65-F5344CB8AC3E}">
        <p14:creationId xmlns:p14="http://schemas.microsoft.com/office/powerpoint/2010/main" val="1790403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1BC5261-5929-4D1D-BAFC-9F44088FD126}" type="datetimeFigureOut">
              <a:rPr lang="es-ES" smtClean="0"/>
              <a:t>18/11/2021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A65E1DF-0B75-418E-A674-4644AD5E3053}" type="slidenum">
              <a:rPr lang="es-ES" smtClean="0"/>
              <a:t>‹Nº›</a:t>
            </a:fld>
            <a:endParaRPr lang="es-ES"/>
          </a:p>
        </p:txBody>
      </p:sp>
    </p:spTree>
    <p:extLst>
      <p:ext uri="{BB962C8B-B14F-4D97-AF65-F5344CB8AC3E}">
        <p14:creationId xmlns:p14="http://schemas.microsoft.com/office/powerpoint/2010/main" val="139135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1BC5261-5929-4D1D-BAFC-9F44088FD126}" type="datetimeFigureOut">
              <a:rPr lang="es-ES" smtClean="0"/>
              <a:t>18/11/2021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A65E1DF-0B75-418E-A674-4644AD5E3053}" type="slidenum">
              <a:rPr lang="es-ES" smtClean="0"/>
              <a:t>‹Nº›</a:t>
            </a:fld>
            <a:endParaRPr lang="es-ES"/>
          </a:p>
        </p:txBody>
      </p:sp>
    </p:spTree>
    <p:extLst>
      <p:ext uri="{BB962C8B-B14F-4D97-AF65-F5344CB8AC3E}">
        <p14:creationId xmlns:p14="http://schemas.microsoft.com/office/powerpoint/2010/main" val="428136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1BC5261-5929-4D1D-BAFC-9F44088FD126}" type="datetimeFigureOut">
              <a:rPr lang="es-ES" smtClean="0"/>
              <a:t>18/11/2021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A65E1DF-0B75-418E-A674-4644AD5E3053}" type="slidenum">
              <a:rPr lang="es-ES" smtClean="0"/>
              <a:t>‹Nº›</a:t>
            </a:fld>
            <a:endParaRPr lang="es-ES"/>
          </a:p>
        </p:txBody>
      </p:sp>
    </p:spTree>
    <p:extLst>
      <p:ext uri="{BB962C8B-B14F-4D97-AF65-F5344CB8AC3E}">
        <p14:creationId xmlns:p14="http://schemas.microsoft.com/office/powerpoint/2010/main" val="2942614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1BC5261-5929-4D1D-BAFC-9F44088FD126}" type="datetimeFigureOut">
              <a:rPr lang="es-ES" smtClean="0"/>
              <a:t>18/11/2021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A65E1DF-0B75-418E-A674-4644AD5E3053}" type="slidenum">
              <a:rPr lang="es-ES" smtClean="0"/>
              <a:t>‹Nº›</a:t>
            </a:fld>
            <a:endParaRPr lang="es-ES"/>
          </a:p>
        </p:txBody>
      </p:sp>
    </p:spTree>
    <p:extLst>
      <p:ext uri="{BB962C8B-B14F-4D97-AF65-F5344CB8AC3E}">
        <p14:creationId xmlns:p14="http://schemas.microsoft.com/office/powerpoint/2010/main" val="36426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21BC5261-5929-4D1D-BAFC-9F44088FD126}" type="datetimeFigureOut">
              <a:rPr lang="es-ES" smtClean="0"/>
              <a:t>18/11/2021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A65E1DF-0B75-418E-A674-4644AD5E3053}" type="slidenum">
              <a:rPr lang="es-ES" smtClean="0"/>
              <a:t>‹Nº›</a:t>
            </a:fld>
            <a:endParaRPr lang="es-ES"/>
          </a:p>
        </p:txBody>
      </p:sp>
    </p:spTree>
    <p:extLst>
      <p:ext uri="{BB962C8B-B14F-4D97-AF65-F5344CB8AC3E}">
        <p14:creationId xmlns:p14="http://schemas.microsoft.com/office/powerpoint/2010/main" val="146348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21BC5261-5929-4D1D-BAFC-9F44088FD126}" type="datetimeFigureOut">
              <a:rPr lang="es-ES" smtClean="0"/>
              <a:t>18/11/2021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A65E1DF-0B75-418E-A674-4644AD5E3053}" type="slidenum">
              <a:rPr lang="es-ES" smtClean="0"/>
              <a:t>‹Nº›</a:t>
            </a:fld>
            <a:endParaRPr lang="es-ES"/>
          </a:p>
        </p:txBody>
      </p:sp>
    </p:spTree>
    <p:extLst>
      <p:ext uri="{BB962C8B-B14F-4D97-AF65-F5344CB8AC3E}">
        <p14:creationId xmlns:p14="http://schemas.microsoft.com/office/powerpoint/2010/main" val="62806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21BC5261-5929-4D1D-BAFC-9F44088FD126}" type="datetimeFigureOut">
              <a:rPr lang="es-ES" smtClean="0"/>
              <a:t>18/11/2021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A65E1DF-0B75-418E-A674-4644AD5E3053}" type="slidenum">
              <a:rPr lang="es-ES" smtClean="0"/>
              <a:t>‹Nº›</a:t>
            </a:fld>
            <a:endParaRPr lang="es-ES"/>
          </a:p>
        </p:txBody>
      </p:sp>
    </p:spTree>
    <p:extLst>
      <p:ext uri="{BB962C8B-B14F-4D97-AF65-F5344CB8AC3E}">
        <p14:creationId xmlns:p14="http://schemas.microsoft.com/office/powerpoint/2010/main" val="108990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1BC5261-5929-4D1D-BAFC-9F44088FD126}" type="datetimeFigureOut">
              <a:rPr lang="es-ES" smtClean="0"/>
              <a:t>18/11/2021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A65E1DF-0B75-418E-A674-4644AD5E3053}" type="slidenum">
              <a:rPr lang="es-ES" smtClean="0"/>
              <a:t>‹Nº›</a:t>
            </a:fld>
            <a:endParaRPr lang="es-ES"/>
          </a:p>
        </p:txBody>
      </p:sp>
    </p:spTree>
    <p:extLst>
      <p:ext uri="{BB962C8B-B14F-4D97-AF65-F5344CB8AC3E}">
        <p14:creationId xmlns:p14="http://schemas.microsoft.com/office/powerpoint/2010/main" val="392793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1BC5261-5929-4D1D-BAFC-9F44088FD126}" type="datetimeFigureOut">
              <a:rPr lang="es-ES" smtClean="0"/>
              <a:t>18/11/2021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A65E1DF-0B75-418E-A674-4644AD5E3053}" type="slidenum">
              <a:rPr lang="es-ES" smtClean="0"/>
              <a:t>‹Nº›</a:t>
            </a:fld>
            <a:endParaRPr lang="es-ES"/>
          </a:p>
        </p:txBody>
      </p:sp>
    </p:spTree>
    <p:extLst>
      <p:ext uri="{BB962C8B-B14F-4D97-AF65-F5344CB8AC3E}">
        <p14:creationId xmlns:p14="http://schemas.microsoft.com/office/powerpoint/2010/main" val="343391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1BC5261-5929-4D1D-BAFC-9F44088FD126}" type="datetimeFigureOut">
              <a:rPr lang="es-ES" smtClean="0"/>
              <a:t>18/11/2021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A65E1DF-0B75-418E-A674-4644AD5E3053}" type="slidenum">
              <a:rPr lang="es-ES" smtClean="0"/>
              <a:t>‹Nº›</a:t>
            </a:fld>
            <a:endParaRPr lang="es-ES"/>
          </a:p>
        </p:txBody>
      </p:sp>
    </p:spTree>
    <p:extLst>
      <p:ext uri="{BB962C8B-B14F-4D97-AF65-F5344CB8AC3E}">
        <p14:creationId xmlns:p14="http://schemas.microsoft.com/office/powerpoint/2010/main" val="223328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C5261-5929-4D1D-BAFC-9F44088FD126}" type="datetimeFigureOut">
              <a:rPr lang="es-ES" smtClean="0"/>
              <a:t>18/11/2021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5E1DF-0B75-418E-A674-4644AD5E3053}" type="slidenum">
              <a:rPr lang="es-ES" smtClean="0"/>
              <a:t>‹Nº›</a:t>
            </a:fld>
            <a:endParaRPr lang="es-ES"/>
          </a:p>
        </p:txBody>
      </p:sp>
    </p:spTree>
    <p:extLst>
      <p:ext uri="{BB962C8B-B14F-4D97-AF65-F5344CB8AC3E}">
        <p14:creationId xmlns:p14="http://schemas.microsoft.com/office/powerpoint/2010/main" val="2631208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260351"/>
            <a:ext cx="9144000" cy="777875"/>
          </a:xfrm>
        </p:spPr>
        <p:txBody>
          <a:bodyPr>
            <a:normAutofit/>
          </a:bodyPr>
          <a:lstStyle/>
          <a:p>
            <a:pPr eaLnBrk="1" hangingPunct="1"/>
            <a:r>
              <a:rPr lang="es-ES" sz="4000" b="1" u="sng" dirty="0"/>
              <a:t>Título: </a:t>
            </a:r>
            <a:r>
              <a:rPr lang="es-ES" b="1" dirty="0"/>
              <a:t> Hígado. Vías Biliares y Páncreas.</a:t>
            </a:r>
          </a:p>
        </p:txBody>
      </p:sp>
      <p:sp>
        <p:nvSpPr>
          <p:cNvPr id="5123" name="Rectangle 3"/>
          <p:cNvSpPr>
            <a:spLocks noGrp="1" noChangeArrowheads="1"/>
          </p:cNvSpPr>
          <p:nvPr>
            <p:ph type="body" idx="1"/>
          </p:nvPr>
        </p:nvSpPr>
        <p:spPr>
          <a:xfrm>
            <a:off x="425884" y="1302707"/>
            <a:ext cx="11386159" cy="5151894"/>
          </a:xfrm>
        </p:spPr>
        <p:txBody>
          <a:bodyPr>
            <a:normAutofit/>
          </a:bodyPr>
          <a:lstStyle/>
          <a:p>
            <a:pPr eaLnBrk="1" hangingPunct="1">
              <a:lnSpc>
                <a:spcPct val="80000"/>
              </a:lnSpc>
              <a:buFontTx/>
              <a:buNone/>
            </a:pPr>
            <a:r>
              <a:rPr lang="es-ES" sz="4000" b="1" u="sng" dirty="0" smtClean="0"/>
              <a:t>Sumario: </a:t>
            </a:r>
          </a:p>
          <a:p>
            <a:pPr eaLnBrk="1" hangingPunct="1">
              <a:lnSpc>
                <a:spcPct val="80000"/>
              </a:lnSpc>
              <a:buFontTx/>
              <a:buNone/>
            </a:pPr>
            <a:endParaRPr lang="es-ES" sz="4000" b="1" u="sng" dirty="0" smtClean="0"/>
          </a:p>
          <a:p>
            <a:pPr eaLnBrk="1" hangingPunct="1">
              <a:lnSpc>
                <a:spcPct val="80000"/>
              </a:lnSpc>
              <a:buFontTx/>
              <a:buNone/>
            </a:pPr>
            <a:r>
              <a:rPr lang="es-ES" sz="4000" b="1" dirty="0" smtClean="0"/>
              <a:t>1. Hígado. Concepto. Funciones. Situación. Configuración externa. Estructura. </a:t>
            </a:r>
          </a:p>
          <a:p>
            <a:pPr eaLnBrk="1" hangingPunct="1">
              <a:buFontTx/>
              <a:buNone/>
            </a:pPr>
            <a:r>
              <a:rPr lang="es-ES" sz="4000" b="1" dirty="0" smtClean="0"/>
              <a:t>2. Vías Biliares (vesícula biliar, conductos: hepático común, cístico y colédoco).</a:t>
            </a:r>
          </a:p>
          <a:p>
            <a:pPr eaLnBrk="1" hangingPunct="1">
              <a:buFontTx/>
              <a:buNone/>
            </a:pPr>
            <a:r>
              <a:rPr lang="es-ES" sz="4000" b="1" dirty="0" smtClean="0"/>
              <a:t>3. Páncreas. Concepto. Funciones. Situación. Configuración externa. </a:t>
            </a:r>
            <a:r>
              <a:rPr lang="es-ES" sz="4000" b="1" dirty="0" smtClean="0"/>
              <a:t>Conductos. Estructura</a:t>
            </a:r>
            <a:endParaRPr lang="es-ES" sz="4000" dirty="0" smtClean="0"/>
          </a:p>
        </p:txBody>
      </p:sp>
    </p:spTree>
    <p:extLst>
      <p:ext uri="{BB962C8B-B14F-4D97-AF65-F5344CB8AC3E}">
        <p14:creationId xmlns:p14="http://schemas.microsoft.com/office/powerpoint/2010/main" val="694920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ig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1847851" y="2492376"/>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p>
        </p:txBody>
      </p:sp>
      <p:sp>
        <p:nvSpPr>
          <p:cNvPr id="45060" name="Text Box 4"/>
          <p:cNvSpPr txBox="1">
            <a:spLocks noChangeArrowheads="1"/>
          </p:cNvSpPr>
          <p:nvPr/>
        </p:nvSpPr>
        <p:spPr bwMode="auto">
          <a:xfrm>
            <a:off x="1919289" y="2492376"/>
            <a:ext cx="1296987"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p>
        </p:txBody>
      </p:sp>
      <p:sp>
        <p:nvSpPr>
          <p:cNvPr id="45061" name="Text Box 5"/>
          <p:cNvSpPr txBox="1">
            <a:spLocks noChangeArrowheads="1"/>
          </p:cNvSpPr>
          <p:nvPr/>
        </p:nvSpPr>
        <p:spPr bwMode="auto">
          <a:xfrm>
            <a:off x="1919288" y="4365626"/>
            <a:ext cx="18732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sz="2800" b="1">
                <a:solidFill>
                  <a:srgbClr val="FF0000"/>
                </a:solidFill>
              </a:rPr>
              <a:t>Duodeno</a:t>
            </a:r>
          </a:p>
        </p:txBody>
      </p:sp>
      <p:sp>
        <p:nvSpPr>
          <p:cNvPr id="45062" name="Text Box 6"/>
          <p:cNvSpPr txBox="1">
            <a:spLocks noChangeArrowheads="1"/>
          </p:cNvSpPr>
          <p:nvPr/>
        </p:nvSpPr>
        <p:spPr bwMode="auto">
          <a:xfrm>
            <a:off x="1919289" y="5084763"/>
            <a:ext cx="18002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sz="2400"/>
          </a:p>
        </p:txBody>
      </p:sp>
      <p:sp>
        <p:nvSpPr>
          <p:cNvPr id="45063" name="Text Box 7"/>
          <p:cNvSpPr txBox="1">
            <a:spLocks noChangeArrowheads="1"/>
          </p:cNvSpPr>
          <p:nvPr/>
        </p:nvSpPr>
        <p:spPr bwMode="auto">
          <a:xfrm>
            <a:off x="2063750" y="6092825"/>
            <a:ext cx="2160588"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sz="1600" b="1"/>
          </a:p>
        </p:txBody>
      </p:sp>
      <p:sp>
        <p:nvSpPr>
          <p:cNvPr id="45064" name="Text Box 8"/>
          <p:cNvSpPr txBox="1">
            <a:spLocks noChangeArrowheads="1"/>
          </p:cNvSpPr>
          <p:nvPr/>
        </p:nvSpPr>
        <p:spPr bwMode="auto">
          <a:xfrm>
            <a:off x="4224339" y="6338888"/>
            <a:ext cx="3671887"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sz="2800"/>
          </a:p>
        </p:txBody>
      </p:sp>
      <p:sp>
        <p:nvSpPr>
          <p:cNvPr id="45065" name="Text Box 9"/>
          <p:cNvSpPr txBox="1">
            <a:spLocks noChangeArrowheads="1"/>
          </p:cNvSpPr>
          <p:nvPr/>
        </p:nvSpPr>
        <p:spPr bwMode="auto">
          <a:xfrm>
            <a:off x="6600825" y="3573463"/>
            <a:ext cx="2159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sz="1400"/>
          </a:p>
        </p:txBody>
      </p:sp>
      <p:sp>
        <p:nvSpPr>
          <p:cNvPr id="45066" name="Text Box 10"/>
          <p:cNvSpPr txBox="1">
            <a:spLocks noChangeArrowheads="1"/>
          </p:cNvSpPr>
          <p:nvPr/>
        </p:nvSpPr>
        <p:spPr bwMode="auto">
          <a:xfrm>
            <a:off x="7896225" y="2924176"/>
            <a:ext cx="1728788"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p>
        </p:txBody>
      </p:sp>
      <p:sp>
        <p:nvSpPr>
          <p:cNvPr id="45067" name="Text Box 11"/>
          <p:cNvSpPr txBox="1">
            <a:spLocks noChangeArrowheads="1"/>
          </p:cNvSpPr>
          <p:nvPr/>
        </p:nvSpPr>
        <p:spPr bwMode="auto">
          <a:xfrm>
            <a:off x="4151313" y="404814"/>
            <a:ext cx="6265862"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sz="3200"/>
          </a:p>
        </p:txBody>
      </p:sp>
      <p:sp>
        <p:nvSpPr>
          <p:cNvPr id="45068" name="Text Box 12"/>
          <p:cNvSpPr txBox="1">
            <a:spLocks noChangeArrowheads="1"/>
          </p:cNvSpPr>
          <p:nvPr/>
        </p:nvSpPr>
        <p:spPr bwMode="auto">
          <a:xfrm>
            <a:off x="8401050" y="908051"/>
            <a:ext cx="22669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p>
        </p:txBody>
      </p:sp>
      <p:sp>
        <p:nvSpPr>
          <p:cNvPr id="45069" name="Text Box 13"/>
          <p:cNvSpPr txBox="1">
            <a:spLocks noChangeArrowheads="1"/>
          </p:cNvSpPr>
          <p:nvPr/>
        </p:nvSpPr>
        <p:spPr bwMode="auto">
          <a:xfrm>
            <a:off x="7751764" y="2420938"/>
            <a:ext cx="2376487"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p>
        </p:txBody>
      </p:sp>
      <p:sp>
        <p:nvSpPr>
          <p:cNvPr id="45070" name="Text Box 14"/>
          <p:cNvSpPr txBox="1">
            <a:spLocks noChangeArrowheads="1"/>
          </p:cNvSpPr>
          <p:nvPr/>
        </p:nvSpPr>
        <p:spPr bwMode="auto">
          <a:xfrm>
            <a:off x="8401050" y="2205038"/>
            <a:ext cx="20891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p>
        </p:txBody>
      </p:sp>
      <p:sp>
        <p:nvSpPr>
          <p:cNvPr id="45071" name="Text Box 15"/>
          <p:cNvSpPr txBox="1">
            <a:spLocks noChangeArrowheads="1"/>
          </p:cNvSpPr>
          <p:nvPr/>
        </p:nvSpPr>
        <p:spPr bwMode="auto">
          <a:xfrm>
            <a:off x="7391400" y="2492376"/>
            <a:ext cx="433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p>
        </p:txBody>
      </p:sp>
      <p:sp>
        <p:nvSpPr>
          <p:cNvPr id="45072" name="Line 16"/>
          <p:cNvSpPr>
            <a:spLocks noChangeShapeType="1"/>
          </p:cNvSpPr>
          <p:nvPr/>
        </p:nvSpPr>
        <p:spPr bwMode="auto">
          <a:xfrm flipV="1">
            <a:off x="7032625" y="3141664"/>
            <a:ext cx="935038" cy="35877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5073" name="Line 17"/>
          <p:cNvSpPr>
            <a:spLocks noChangeShapeType="1"/>
          </p:cNvSpPr>
          <p:nvPr/>
        </p:nvSpPr>
        <p:spPr bwMode="auto">
          <a:xfrm flipV="1">
            <a:off x="7248525" y="2781300"/>
            <a:ext cx="503238" cy="7143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5074" name="Line 18"/>
          <p:cNvSpPr>
            <a:spLocks noChangeShapeType="1"/>
          </p:cNvSpPr>
          <p:nvPr/>
        </p:nvSpPr>
        <p:spPr bwMode="auto">
          <a:xfrm flipV="1">
            <a:off x="7535863" y="2349501"/>
            <a:ext cx="792162" cy="14287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5075" name="Text Box 19"/>
          <p:cNvSpPr txBox="1">
            <a:spLocks noChangeArrowheads="1"/>
          </p:cNvSpPr>
          <p:nvPr/>
        </p:nvSpPr>
        <p:spPr bwMode="auto">
          <a:xfrm>
            <a:off x="8256588" y="2266951"/>
            <a:ext cx="2159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p>
        </p:txBody>
      </p:sp>
      <p:sp>
        <p:nvSpPr>
          <p:cNvPr id="45076" name="Text Box 20"/>
          <p:cNvSpPr txBox="1">
            <a:spLocks noChangeArrowheads="1"/>
          </p:cNvSpPr>
          <p:nvPr/>
        </p:nvSpPr>
        <p:spPr bwMode="auto">
          <a:xfrm>
            <a:off x="7319964" y="5013326"/>
            <a:ext cx="3024187"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p>
        </p:txBody>
      </p:sp>
      <p:sp>
        <p:nvSpPr>
          <p:cNvPr id="45077" name="Text Box 21"/>
          <p:cNvSpPr txBox="1">
            <a:spLocks noChangeArrowheads="1"/>
          </p:cNvSpPr>
          <p:nvPr/>
        </p:nvSpPr>
        <p:spPr bwMode="auto">
          <a:xfrm>
            <a:off x="7464425" y="5661026"/>
            <a:ext cx="2808288"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p>
        </p:txBody>
      </p:sp>
      <p:sp>
        <p:nvSpPr>
          <p:cNvPr id="45078" name="Text Box 22"/>
          <p:cNvSpPr txBox="1">
            <a:spLocks noChangeArrowheads="1"/>
          </p:cNvSpPr>
          <p:nvPr/>
        </p:nvSpPr>
        <p:spPr bwMode="auto">
          <a:xfrm>
            <a:off x="9577127" y="4202726"/>
            <a:ext cx="1785937" cy="523875"/>
          </a:xfrm>
          <a:prstGeom prst="rect">
            <a:avLst/>
          </a:prstGeom>
          <a:solidFill>
            <a:schemeClr val="accent4">
              <a:lumMod val="40000"/>
              <a:lumOff val="6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sz="2800" b="1" dirty="0">
                <a:solidFill>
                  <a:srgbClr val="FF0000"/>
                </a:solidFill>
              </a:rPr>
              <a:t>Páncreas</a:t>
            </a:r>
          </a:p>
        </p:txBody>
      </p:sp>
      <p:sp>
        <p:nvSpPr>
          <p:cNvPr id="45079" name="Text Box 23"/>
          <p:cNvSpPr txBox="1">
            <a:spLocks noChangeArrowheads="1"/>
          </p:cNvSpPr>
          <p:nvPr/>
        </p:nvSpPr>
        <p:spPr bwMode="auto">
          <a:xfrm>
            <a:off x="3792538" y="5876926"/>
            <a:ext cx="431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p>
        </p:txBody>
      </p:sp>
      <p:sp>
        <p:nvSpPr>
          <p:cNvPr id="45080" name="Text Box 24"/>
          <p:cNvSpPr txBox="1">
            <a:spLocks noChangeArrowheads="1"/>
          </p:cNvSpPr>
          <p:nvPr/>
        </p:nvSpPr>
        <p:spPr bwMode="auto">
          <a:xfrm>
            <a:off x="6096001" y="6021388"/>
            <a:ext cx="360363"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p>
        </p:txBody>
      </p:sp>
      <p:sp>
        <p:nvSpPr>
          <p:cNvPr id="45081" name="Text Box 25"/>
          <p:cNvSpPr txBox="1">
            <a:spLocks noChangeArrowheads="1"/>
          </p:cNvSpPr>
          <p:nvPr/>
        </p:nvSpPr>
        <p:spPr bwMode="auto">
          <a:xfrm>
            <a:off x="8759826" y="1052513"/>
            <a:ext cx="1800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sz="1400" b="1"/>
              <a:t>Lóbulo hepático izquierdo</a:t>
            </a:r>
          </a:p>
        </p:txBody>
      </p:sp>
      <p:sp>
        <p:nvSpPr>
          <p:cNvPr id="45082" name="25 Rectángulo"/>
          <p:cNvSpPr>
            <a:spLocks noChangeArrowheads="1"/>
          </p:cNvSpPr>
          <p:nvPr/>
        </p:nvSpPr>
        <p:spPr bwMode="auto">
          <a:xfrm>
            <a:off x="9142828" y="4768933"/>
            <a:ext cx="2571750" cy="2000250"/>
          </a:xfrm>
          <a:prstGeom prst="rect">
            <a:avLst/>
          </a:prstGeom>
          <a:solidFill>
            <a:schemeClr val="accent4">
              <a:lumMod val="40000"/>
              <a:lumOff val="6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800" b="1" u="sng" dirty="0">
                <a:solidFill>
                  <a:srgbClr val="002060"/>
                </a:solidFill>
              </a:rPr>
              <a:t>Porciones</a:t>
            </a:r>
            <a:r>
              <a:rPr lang="es-ES" sz="2800" dirty="0">
                <a:solidFill>
                  <a:srgbClr val="002060"/>
                </a:solidFill>
              </a:rPr>
              <a:t> </a:t>
            </a:r>
            <a:r>
              <a:rPr lang="es-ES" sz="2400" dirty="0"/>
              <a:t>Presenta tres porciones: </a:t>
            </a:r>
            <a:r>
              <a:rPr lang="es-ES" sz="2400" b="1" i="1" dirty="0"/>
              <a:t>cabeza, cuerpo y cola</a:t>
            </a:r>
            <a:r>
              <a:rPr lang="es-ES" sz="2400" dirty="0"/>
              <a:t>.</a:t>
            </a:r>
          </a:p>
        </p:txBody>
      </p:sp>
    </p:spTree>
    <p:extLst>
      <p:ext uri="{BB962C8B-B14F-4D97-AF65-F5344CB8AC3E}">
        <p14:creationId xmlns:p14="http://schemas.microsoft.com/office/powerpoint/2010/main" val="2291814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91940" y="192882"/>
            <a:ext cx="8309620" cy="947738"/>
          </a:xfrm>
          <a:solidFill>
            <a:schemeClr val="accent4">
              <a:lumMod val="40000"/>
              <a:lumOff val="60000"/>
            </a:schemeClr>
          </a:solidFill>
        </p:spPr>
        <p:txBody>
          <a:bodyPr>
            <a:noAutofit/>
          </a:bodyPr>
          <a:lstStyle/>
          <a:p>
            <a:pPr eaLnBrk="1" hangingPunct="1"/>
            <a:r>
              <a:rPr lang="es-ES" sz="3600" b="1" dirty="0"/>
              <a:t>Algunas relaciones Anatómicas del Páncreas.</a:t>
            </a:r>
          </a:p>
        </p:txBody>
      </p:sp>
      <p:pic>
        <p:nvPicPr>
          <p:cNvPr id="27651" name="Picture 4" descr="nuevo-36"/>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505201" y="1600201"/>
            <a:ext cx="5250492" cy="4525963"/>
          </a:xfrm>
          <a:noFill/>
        </p:spPr>
      </p:pic>
      <p:sp>
        <p:nvSpPr>
          <p:cNvPr id="27652" name="Text Box 5"/>
          <p:cNvSpPr txBox="1">
            <a:spLocks noChangeArrowheads="1"/>
          </p:cNvSpPr>
          <p:nvPr/>
        </p:nvSpPr>
        <p:spPr bwMode="auto">
          <a:xfrm>
            <a:off x="4943476" y="3068638"/>
            <a:ext cx="2006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sz="2800" b="1"/>
              <a:t>Páncreas.</a:t>
            </a:r>
          </a:p>
        </p:txBody>
      </p:sp>
      <p:sp>
        <p:nvSpPr>
          <p:cNvPr id="27653" name="Text Box 6"/>
          <p:cNvSpPr txBox="1">
            <a:spLocks noChangeArrowheads="1"/>
          </p:cNvSpPr>
          <p:nvPr/>
        </p:nvSpPr>
        <p:spPr bwMode="auto">
          <a:xfrm>
            <a:off x="788666" y="3888115"/>
            <a:ext cx="2006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sz="2800" dirty="0"/>
              <a:t>Duodeno.</a:t>
            </a:r>
          </a:p>
        </p:txBody>
      </p:sp>
      <p:sp>
        <p:nvSpPr>
          <p:cNvPr id="27654" name="Text Box 8"/>
          <p:cNvSpPr txBox="1">
            <a:spLocks noChangeArrowheads="1"/>
          </p:cNvSpPr>
          <p:nvPr/>
        </p:nvSpPr>
        <p:spPr bwMode="auto">
          <a:xfrm>
            <a:off x="5248961" y="1123147"/>
            <a:ext cx="20065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sz="2800" b="1" dirty="0"/>
              <a:t>Arteria aorta</a:t>
            </a:r>
          </a:p>
        </p:txBody>
      </p:sp>
      <p:sp>
        <p:nvSpPr>
          <p:cNvPr id="27655" name="Text Box 9"/>
          <p:cNvSpPr txBox="1">
            <a:spLocks noChangeArrowheads="1"/>
          </p:cNvSpPr>
          <p:nvPr/>
        </p:nvSpPr>
        <p:spPr bwMode="auto">
          <a:xfrm>
            <a:off x="6240462" y="4941888"/>
            <a:ext cx="20065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sz="2800" b="1"/>
              <a:t>Peritoneo</a:t>
            </a:r>
          </a:p>
        </p:txBody>
      </p:sp>
      <p:sp>
        <p:nvSpPr>
          <p:cNvPr id="27656" name="Text Box 10"/>
          <p:cNvSpPr txBox="1">
            <a:spLocks noChangeArrowheads="1"/>
          </p:cNvSpPr>
          <p:nvPr/>
        </p:nvSpPr>
        <p:spPr bwMode="auto">
          <a:xfrm>
            <a:off x="603464" y="1475117"/>
            <a:ext cx="2841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sz="2800"/>
              <a:t>Vena Cava </a:t>
            </a:r>
            <a:r>
              <a:rPr lang="es-ES" sz="2800" dirty="0" err="1"/>
              <a:t>Inf</a:t>
            </a:r>
            <a:r>
              <a:rPr lang="es-ES" sz="2800" dirty="0"/>
              <a:t>.</a:t>
            </a:r>
          </a:p>
        </p:txBody>
      </p:sp>
      <p:sp>
        <p:nvSpPr>
          <p:cNvPr id="27657" name="Text Box 11"/>
          <p:cNvSpPr txBox="1">
            <a:spLocks noChangeArrowheads="1"/>
          </p:cNvSpPr>
          <p:nvPr/>
        </p:nvSpPr>
        <p:spPr bwMode="auto">
          <a:xfrm rot="2218100">
            <a:off x="7928492" y="1583065"/>
            <a:ext cx="1155333" cy="523220"/>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sz="2800" b="1" dirty="0"/>
              <a:t>Bazo</a:t>
            </a:r>
            <a:endParaRPr lang="es-ES" sz="2800" dirty="0"/>
          </a:p>
        </p:txBody>
      </p:sp>
      <p:sp>
        <p:nvSpPr>
          <p:cNvPr id="27658" name="Line 12"/>
          <p:cNvSpPr>
            <a:spLocks noChangeShapeType="1"/>
          </p:cNvSpPr>
          <p:nvPr/>
        </p:nvSpPr>
        <p:spPr bwMode="auto">
          <a:xfrm>
            <a:off x="3143250" y="1844676"/>
            <a:ext cx="1679900" cy="792163"/>
          </a:xfrm>
          <a:prstGeom prst="line">
            <a:avLst/>
          </a:prstGeom>
          <a:noFill/>
          <a:ln w="5715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7659" name="Line 13"/>
          <p:cNvSpPr>
            <a:spLocks noChangeShapeType="1"/>
          </p:cNvSpPr>
          <p:nvPr/>
        </p:nvSpPr>
        <p:spPr bwMode="auto">
          <a:xfrm flipH="1">
            <a:off x="5232400" y="1989139"/>
            <a:ext cx="144819" cy="503237"/>
          </a:xfrm>
          <a:prstGeom prst="line">
            <a:avLst/>
          </a:prstGeom>
          <a:noFill/>
          <a:ln w="5715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7660" name="Line 14"/>
          <p:cNvSpPr>
            <a:spLocks noChangeShapeType="1"/>
          </p:cNvSpPr>
          <p:nvPr/>
        </p:nvSpPr>
        <p:spPr bwMode="auto">
          <a:xfrm flipH="1">
            <a:off x="5375275" y="5157788"/>
            <a:ext cx="876960" cy="0"/>
          </a:xfrm>
          <a:prstGeom prst="line">
            <a:avLst/>
          </a:prstGeom>
          <a:noFill/>
          <a:ln w="5715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7661" name="Line 15"/>
          <p:cNvSpPr>
            <a:spLocks noChangeShapeType="1"/>
          </p:cNvSpPr>
          <p:nvPr/>
        </p:nvSpPr>
        <p:spPr bwMode="auto">
          <a:xfrm>
            <a:off x="2640012" y="4149725"/>
            <a:ext cx="1240615" cy="0"/>
          </a:xfrm>
          <a:prstGeom prst="line">
            <a:avLst/>
          </a:prstGeom>
          <a:noFill/>
          <a:ln w="5715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Tree>
    <p:extLst>
      <p:ext uri="{BB962C8B-B14F-4D97-AF65-F5344CB8AC3E}">
        <p14:creationId xmlns:p14="http://schemas.microsoft.com/office/powerpoint/2010/main" val="2396922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4198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857251"/>
            <a:ext cx="7858125"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44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313151" y="476251"/>
            <a:ext cx="11586575"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3600" b="1" dirty="0">
                <a:solidFill>
                  <a:srgbClr val="002060"/>
                </a:solidFill>
              </a:rPr>
              <a:t>COMPOSICIÓN Y FUNCIONES DEL JUGO PANCREÁTICO </a:t>
            </a:r>
          </a:p>
          <a:p>
            <a:pPr algn="ctr" eaLnBrk="1" hangingPunct="1"/>
            <a:endParaRPr lang="es-ES" sz="3200" b="1" dirty="0">
              <a:solidFill>
                <a:srgbClr val="002060"/>
              </a:solidFill>
            </a:endParaRPr>
          </a:p>
          <a:p>
            <a:pPr algn="ctr" eaLnBrk="1" hangingPunct="1">
              <a:lnSpc>
                <a:spcPct val="150000"/>
              </a:lnSpc>
            </a:pPr>
            <a:r>
              <a:rPr lang="es-ES" sz="3200" dirty="0"/>
              <a:t>La secreción pancreática contiene enzimas destinadas a la digestión de tres clases principales de alimentos: </a:t>
            </a:r>
            <a:r>
              <a:rPr lang="es-ES" sz="3200" b="1" i="1" dirty="0">
                <a:solidFill>
                  <a:srgbClr val="A50021"/>
                </a:solidFill>
              </a:rPr>
              <a:t>proteínas, carbohidratos y grasas</a:t>
            </a:r>
            <a:r>
              <a:rPr lang="es-ES" sz="3200" dirty="0"/>
              <a:t>, también posee grandes cantidades de </a:t>
            </a:r>
            <a:r>
              <a:rPr lang="es-ES" sz="3200" b="1" i="1" dirty="0">
                <a:solidFill>
                  <a:srgbClr val="A50021"/>
                </a:solidFill>
              </a:rPr>
              <a:t>iones bicarbonatos </a:t>
            </a:r>
            <a:r>
              <a:rPr lang="es-ES" sz="3200" dirty="0"/>
              <a:t>que desempeñan un papel importante neutralizando el quimo acido que, procedente del estómago llega al duodeno.</a:t>
            </a:r>
          </a:p>
          <a:p>
            <a:pPr eaLnBrk="1" hangingPunct="1"/>
            <a:endParaRPr lang="es-ES" sz="2800" dirty="0"/>
          </a:p>
        </p:txBody>
      </p:sp>
    </p:spTree>
    <p:extLst>
      <p:ext uri="{BB962C8B-B14F-4D97-AF65-F5344CB8AC3E}">
        <p14:creationId xmlns:p14="http://schemas.microsoft.com/office/powerpoint/2010/main" val="1802498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325676" y="117693"/>
            <a:ext cx="11686784"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s-ES" sz="3600" b="1" dirty="0">
                <a:solidFill>
                  <a:srgbClr val="002060"/>
                </a:solidFill>
                <a:ea typeface="Times New Roman" panose="02020603050405020304" pitchFamily="18" charset="0"/>
                <a:cs typeface="Arial" panose="020B0604020202020204" pitchFamily="34" charset="0"/>
              </a:rPr>
              <a:t>DIGESTIÓN</a:t>
            </a:r>
          </a:p>
          <a:p>
            <a:pPr algn="just">
              <a:lnSpc>
                <a:spcPct val="150000"/>
              </a:lnSpc>
            </a:pPr>
            <a:r>
              <a:rPr lang="es-ES" sz="2800" dirty="0">
                <a:solidFill>
                  <a:srgbClr val="000000"/>
                </a:solidFill>
                <a:ea typeface="Times New Roman" panose="02020603050405020304" pitchFamily="18" charset="0"/>
                <a:cs typeface="Arial" panose="020B0604020202020204" pitchFamily="34" charset="0"/>
              </a:rPr>
              <a:t>Es un proceso químico complejo en el que enzimas especiales, catalizan la degradación de grandes moléculas, en otras </a:t>
            </a:r>
            <a:r>
              <a:rPr lang="es-ES" sz="2800" dirty="0" smtClean="0">
                <a:solidFill>
                  <a:srgbClr val="000000"/>
                </a:solidFill>
                <a:ea typeface="Times New Roman" panose="02020603050405020304" pitchFamily="18" charset="0"/>
                <a:cs typeface="Arial" panose="020B0604020202020204" pitchFamily="34" charset="0"/>
              </a:rPr>
              <a:t>más </a:t>
            </a:r>
            <a:r>
              <a:rPr lang="es-ES" sz="2800" dirty="0">
                <a:solidFill>
                  <a:srgbClr val="000000"/>
                </a:solidFill>
                <a:ea typeface="Times New Roman" panose="02020603050405020304" pitchFamily="18" charset="0"/>
                <a:cs typeface="Arial" panose="020B0604020202020204" pitchFamily="34" charset="0"/>
              </a:rPr>
              <a:t>simples que son suficientemente pequeñas para atravesar fácilmente las membranas de las células e incorporarse a los tejidos.</a:t>
            </a:r>
            <a:endParaRPr lang="es-ES" sz="2400" dirty="0">
              <a:ea typeface="Times New Roman" panose="02020603050405020304" pitchFamily="18" charset="0"/>
              <a:cs typeface="Arial" panose="020B0604020202020204" pitchFamily="34" charset="0"/>
            </a:endParaRPr>
          </a:p>
          <a:p>
            <a:pPr algn="just">
              <a:lnSpc>
                <a:spcPct val="150000"/>
              </a:lnSpc>
            </a:pPr>
            <a:r>
              <a:rPr lang="es-ES" sz="2800" dirty="0">
                <a:solidFill>
                  <a:srgbClr val="000000"/>
                </a:solidFill>
                <a:ea typeface="Times New Roman" panose="02020603050405020304" pitchFamily="18" charset="0"/>
                <a:cs typeface="Arial" panose="020B0604020202020204" pitchFamily="34" charset="0"/>
              </a:rPr>
              <a:t>Todos los procesos de digestión implican hidrólisis: utilización de agua para romper los enlaces, de manera que el H+ se une a uno de los residuos y el OH- al otro.</a:t>
            </a:r>
            <a:endParaRPr lang="es-ES" sz="2400" dirty="0">
              <a:ea typeface="Times New Roman" panose="02020603050405020304" pitchFamily="18" charset="0"/>
              <a:cs typeface="Arial" panose="020B0604020202020204" pitchFamily="34" charset="0"/>
            </a:endParaRPr>
          </a:p>
          <a:p>
            <a:pPr algn="just">
              <a:lnSpc>
                <a:spcPct val="150000"/>
              </a:lnSpc>
            </a:pPr>
            <a:r>
              <a:rPr lang="es-ES" sz="2800" dirty="0">
                <a:solidFill>
                  <a:srgbClr val="000000"/>
                </a:solidFill>
                <a:ea typeface="Times New Roman" panose="02020603050405020304" pitchFamily="18" charset="0"/>
                <a:cs typeface="Arial" panose="020B0604020202020204" pitchFamily="34" charset="0"/>
              </a:rPr>
              <a:t>El material digerido pasa del tubo digestivo al torrente sanguíneo o a la linfa por un proceso de absorción.</a:t>
            </a:r>
            <a:endParaRPr lang="es-ES" sz="4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98747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a:lum bright="-30000" contrast="48000"/>
            <a:extLst>
              <a:ext uri="{28A0092B-C50C-407E-A947-70E740481C1C}">
                <a14:useLocalDpi xmlns:a14="http://schemas.microsoft.com/office/drawing/2010/main" val="0"/>
              </a:ext>
            </a:extLst>
          </a:blip>
          <a:srcRect/>
          <a:stretch>
            <a:fillRect/>
          </a:stretch>
        </p:blipFill>
        <p:spPr bwMode="auto">
          <a:xfrm>
            <a:off x="1578278" y="785813"/>
            <a:ext cx="781624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2 CuadroTexto"/>
          <p:cNvSpPr txBox="1">
            <a:spLocks noChangeArrowheads="1"/>
          </p:cNvSpPr>
          <p:nvPr/>
        </p:nvSpPr>
        <p:spPr bwMode="auto">
          <a:xfrm>
            <a:off x="1914526" y="214314"/>
            <a:ext cx="8753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800" b="1">
                <a:solidFill>
                  <a:srgbClr val="002060"/>
                </a:solidFill>
              </a:rPr>
              <a:t>LUGARES DONDE SE PRODUCE LA ABSORCIÓN</a:t>
            </a:r>
          </a:p>
        </p:txBody>
      </p:sp>
    </p:spTree>
    <p:extLst>
      <p:ext uri="{BB962C8B-B14F-4D97-AF65-F5344CB8AC3E}">
        <p14:creationId xmlns:p14="http://schemas.microsoft.com/office/powerpoint/2010/main" val="3430164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ared abdominal anteri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981076"/>
            <a:ext cx="3384550"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Line 3"/>
          <p:cNvSpPr>
            <a:spLocks noChangeShapeType="1"/>
          </p:cNvSpPr>
          <p:nvPr/>
        </p:nvSpPr>
        <p:spPr bwMode="auto">
          <a:xfrm>
            <a:off x="4238625" y="4429125"/>
            <a:ext cx="338455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0180" name="Line 4"/>
          <p:cNvSpPr>
            <a:spLocks noChangeShapeType="1"/>
          </p:cNvSpPr>
          <p:nvPr/>
        </p:nvSpPr>
        <p:spPr bwMode="auto">
          <a:xfrm>
            <a:off x="4295775" y="5157788"/>
            <a:ext cx="338455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0181" name="Line 5"/>
          <p:cNvSpPr>
            <a:spLocks noChangeShapeType="1"/>
          </p:cNvSpPr>
          <p:nvPr/>
        </p:nvSpPr>
        <p:spPr bwMode="auto">
          <a:xfrm>
            <a:off x="5591175" y="2852738"/>
            <a:ext cx="0" cy="273685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0182" name="Line 6"/>
          <p:cNvSpPr>
            <a:spLocks noChangeShapeType="1"/>
          </p:cNvSpPr>
          <p:nvPr/>
        </p:nvSpPr>
        <p:spPr bwMode="auto">
          <a:xfrm>
            <a:off x="6527800" y="2852738"/>
            <a:ext cx="0" cy="273685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0183" name="Text Box 7"/>
          <p:cNvSpPr txBox="1">
            <a:spLocks noChangeArrowheads="1"/>
          </p:cNvSpPr>
          <p:nvPr/>
        </p:nvSpPr>
        <p:spPr bwMode="auto">
          <a:xfrm>
            <a:off x="2452688" y="3786189"/>
            <a:ext cx="2843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sz="2800" b="1">
                <a:solidFill>
                  <a:srgbClr val="0070C0"/>
                </a:solidFill>
              </a:rPr>
              <a:t>   Hipocondrio</a:t>
            </a:r>
            <a:endParaRPr lang="es-ES" sz="2800" b="1">
              <a:solidFill>
                <a:srgbClr val="0070C0"/>
              </a:solidFill>
            </a:endParaRPr>
          </a:p>
        </p:txBody>
      </p:sp>
      <p:sp>
        <p:nvSpPr>
          <p:cNvPr id="50184" name="Rectangle 8"/>
          <p:cNvSpPr>
            <a:spLocks noChangeArrowheads="1"/>
          </p:cNvSpPr>
          <p:nvPr/>
        </p:nvSpPr>
        <p:spPr bwMode="auto">
          <a:xfrm>
            <a:off x="1809751" y="1000125"/>
            <a:ext cx="1808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sz="3200" b="1">
                <a:solidFill>
                  <a:srgbClr val="C00000"/>
                </a:solidFill>
              </a:rPr>
              <a:t>Derecho</a:t>
            </a:r>
            <a:endParaRPr lang="es-ES" sz="3200" b="1">
              <a:solidFill>
                <a:srgbClr val="C00000"/>
              </a:solidFill>
            </a:endParaRPr>
          </a:p>
        </p:txBody>
      </p:sp>
      <p:sp>
        <p:nvSpPr>
          <p:cNvPr id="50185" name="Text Box 9"/>
          <p:cNvSpPr txBox="1">
            <a:spLocks noChangeArrowheads="1"/>
          </p:cNvSpPr>
          <p:nvPr/>
        </p:nvSpPr>
        <p:spPr bwMode="auto">
          <a:xfrm>
            <a:off x="3309939" y="4572001"/>
            <a:ext cx="1728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_tradnl" sz="2800" b="1">
                <a:solidFill>
                  <a:srgbClr val="0070C0"/>
                </a:solidFill>
              </a:rPr>
              <a:t>Flanco</a:t>
            </a:r>
            <a:endParaRPr lang="es-ES" sz="2800" b="1">
              <a:solidFill>
                <a:srgbClr val="0070C0"/>
              </a:solidFill>
            </a:endParaRPr>
          </a:p>
        </p:txBody>
      </p:sp>
      <p:sp>
        <p:nvSpPr>
          <p:cNvPr id="163850" name="Text Box 10"/>
          <p:cNvSpPr txBox="1">
            <a:spLocks noChangeArrowheads="1"/>
          </p:cNvSpPr>
          <p:nvPr/>
        </p:nvSpPr>
        <p:spPr bwMode="auto">
          <a:xfrm>
            <a:off x="2881313" y="5214939"/>
            <a:ext cx="2024062" cy="523875"/>
          </a:xfrm>
          <a:prstGeom prst="rect">
            <a:avLst/>
          </a:prstGeom>
          <a:noFill/>
          <a:ln w="9525">
            <a:noFill/>
            <a:miter lim="800000"/>
            <a:headEnd/>
            <a:tailEnd/>
          </a:ln>
          <a:effectLst/>
        </p:spPr>
        <p:txBody>
          <a:bodyPr wrap="none">
            <a:spAutoFit/>
          </a:bodyPr>
          <a:lstStyle/>
          <a:p>
            <a:pPr eaLnBrk="0" hangingPunct="0">
              <a:defRPr/>
            </a:pPr>
            <a:r>
              <a:rPr lang="es-ES_tradnl" sz="2800" b="1" dirty="0">
                <a:solidFill>
                  <a:srgbClr val="0070C0"/>
                </a:solidFill>
                <a:latin typeface="Arial" charset="0"/>
              </a:rPr>
              <a:t>Fosa</a:t>
            </a:r>
            <a:r>
              <a:rPr lang="es-ES_tradnl" sz="2800" b="1" dirty="0">
                <a:solidFill>
                  <a:srgbClr val="0070C0"/>
                </a:solidFill>
                <a:effectLst>
                  <a:outerShdw blurRad="38100" dist="38100" dir="2700000" algn="tl">
                    <a:srgbClr val="FFFFFF"/>
                  </a:outerShdw>
                </a:effectLst>
                <a:latin typeface="Arial" charset="0"/>
              </a:rPr>
              <a:t> </a:t>
            </a:r>
            <a:r>
              <a:rPr lang="es-ES_tradnl" sz="2800" b="1" dirty="0">
                <a:solidFill>
                  <a:srgbClr val="0070C0"/>
                </a:solidFill>
                <a:latin typeface="Arial" charset="0"/>
              </a:rPr>
              <a:t>ilíaca</a:t>
            </a:r>
            <a:endParaRPr lang="es-ES" sz="2800" b="1" dirty="0">
              <a:solidFill>
                <a:srgbClr val="0070C0"/>
              </a:solidFill>
              <a:latin typeface="Arial" charset="0"/>
            </a:endParaRPr>
          </a:p>
        </p:txBody>
      </p:sp>
      <p:sp>
        <p:nvSpPr>
          <p:cNvPr id="50187" name="Text Box 11"/>
          <p:cNvSpPr txBox="1">
            <a:spLocks noChangeArrowheads="1"/>
          </p:cNvSpPr>
          <p:nvPr/>
        </p:nvSpPr>
        <p:spPr bwMode="auto">
          <a:xfrm>
            <a:off x="8382000" y="1071564"/>
            <a:ext cx="1987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sz="3200" b="1">
                <a:solidFill>
                  <a:srgbClr val="C00000"/>
                </a:solidFill>
              </a:rPr>
              <a:t>Izquierdo</a:t>
            </a:r>
            <a:endParaRPr lang="es-ES" sz="3200" b="1">
              <a:solidFill>
                <a:srgbClr val="C00000"/>
              </a:solidFill>
            </a:endParaRPr>
          </a:p>
        </p:txBody>
      </p:sp>
      <p:sp>
        <p:nvSpPr>
          <p:cNvPr id="163852" name="Text Box 12"/>
          <p:cNvSpPr txBox="1">
            <a:spLocks noChangeArrowheads="1"/>
          </p:cNvSpPr>
          <p:nvPr/>
        </p:nvSpPr>
        <p:spPr bwMode="auto">
          <a:xfrm>
            <a:off x="7732713" y="3492500"/>
            <a:ext cx="184150" cy="579438"/>
          </a:xfrm>
          <a:prstGeom prst="rect">
            <a:avLst/>
          </a:prstGeom>
          <a:noFill/>
          <a:ln w="9525">
            <a:noFill/>
            <a:miter lim="800000"/>
            <a:headEnd/>
            <a:tailEnd/>
          </a:ln>
          <a:effectLst/>
        </p:spPr>
        <p:txBody>
          <a:bodyPr wrap="none">
            <a:spAutoFit/>
          </a:bodyPr>
          <a:lstStyle/>
          <a:p>
            <a:pPr eaLnBrk="0" hangingPunct="0">
              <a:defRPr/>
            </a:pPr>
            <a:endParaRPr lang="es-ES" sz="3200" b="1">
              <a:solidFill>
                <a:schemeClr val="tx2"/>
              </a:solidFill>
              <a:effectLst>
                <a:outerShdw blurRad="38100" dist="38100" dir="2700000" algn="tl">
                  <a:srgbClr val="FFFFFF"/>
                </a:outerShdw>
              </a:effectLst>
              <a:latin typeface="Arial" charset="0"/>
            </a:endParaRPr>
          </a:p>
        </p:txBody>
      </p:sp>
      <p:sp>
        <p:nvSpPr>
          <p:cNvPr id="50189" name="Text Box 13"/>
          <p:cNvSpPr txBox="1">
            <a:spLocks noChangeArrowheads="1"/>
          </p:cNvSpPr>
          <p:nvPr/>
        </p:nvSpPr>
        <p:spPr bwMode="auto">
          <a:xfrm>
            <a:off x="5310189" y="3786188"/>
            <a:ext cx="1438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sz="2000" b="1">
                <a:solidFill>
                  <a:srgbClr val="002060"/>
                </a:solidFill>
              </a:rPr>
              <a:t>Epigastrio</a:t>
            </a:r>
            <a:endParaRPr lang="es-ES" sz="2000" b="1">
              <a:solidFill>
                <a:srgbClr val="002060"/>
              </a:solidFill>
            </a:endParaRPr>
          </a:p>
        </p:txBody>
      </p:sp>
      <p:sp>
        <p:nvSpPr>
          <p:cNvPr id="50190" name="Text Box 14"/>
          <p:cNvSpPr txBox="1">
            <a:spLocks noChangeArrowheads="1"/>
          </p:cNvSpPr>
          <p:nvPr/>
        </p:nvSpPr>
        <p:spPr bwMode="auto">
          <a:xfrm>
            <a:off x="5381625" y="4500564"/>
            <a:ext cx="193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sz="2000" b="1">
                <a:solidFill>
                  <a:srgbClr val="002060"/>
                </a:solidFill>
              </a:rPr>
              <a:t>Umbilical </a:t>
            </a:r>
          </a:p>
          <a:p>
            <a:r>
              <a:rPr lang="es-ES_tradnl" sz="2000" b="1">
                <a:solidFill>
                  <a:srgbClr val="002060"/>
                </a:solidFill>
              </a:rPr>
              <a:t>o mesogastrio</a:t>
            </a:r>
            <a:endParaRPr lang="es-ES" sz="2000" b="1">
              <a:solidFill>
                <a:srgbClr val="002060"/>
              </a:solidFill>
            </a:endParaRPr>
          </a:p>
        </p:txBody>
      </p:sp>
      <p:sp>
        <p:nvSpPr>
          <p:cNvPr id="50191" name="Text Box 15"/>
          <p:cNvSpPr txBox="1">
            <a:spLocks noChangeArrowheads="1"/>
          </p:cNvSpPr>
          <p:nvPr/>
        </p:nvSpPr>
        <p:spPr bwMode="auto">
          <a:xfrm>
            <a:off x="5238751" y="5143500"/>
            <a:ext cx="1609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sz="2000" b="1">
                <a:solidFill>
                  <a:srgbClr val="002060"/>
                </a:solidFill>
              </a:rPr>
              <a:t>Hipogastrio</a:t>
            </a:r>
            <a:endParaRPr lang="es-ES" sz="2000" b="1">
              <a:solidFill>
                <a:srgbClr val="002060"/>
              </a:solidFill>
            </a:endParaRPr>
          </a:p>
        </p:txBody>
      </p:sp>
      <p:sp>
        <p:nvSpPr>
          <p:cNvPr id="50192" name="Text Box 16"/>
          <p:cNvSpPr txBox="1">
            <a:spLocks noChangeArrowheads="1"/>
          </p:cNvSpPr>
          <p:nvPr/>
        </p:nvSpPr>
        <p:spPr bwMode="auto">
          <a:xfrm>
            <a:off x="6881813" y="3786189"/>
            <a:ext cx="2843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sz="2800" b="1">
                <a:solidFill>
                  <a:srgbClr val="0070C0"/>
                </a:solidFill>
              </a:rPr>
              <a:t>   Hipocondrio</a:t>
            </a:r>
            <a:endParaRPr lang="es-ES" sz="2800" b="1">
              <a:solidFill>
                <a:srgbClr val="0070C0"/>
              </a:solidFill>
            </a:endParaRPr>
          </a:p>
        </p:txBody>
      </p:sp>
      <p:sp>
        <p:nvSpPr>
          <p:cNvPr id="50193" name="Text Box 17"/>
          <p:cNvSpPr txBox="1">
            <a:spLocks noChangeArrowheads="1"/>
          </p:cNvSpPr>
          <p:nvPr/>
        </p:nvSpPr>
        <p:spPr bwMode="auto">
          <a:xfrm>
            <a:off x="7239000" y="4572001"/>
            <a:ext cx="172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_tradnl" sz="2800" b="1">
                <a:solidFill>
                  <a:srgbClr val="0070C0"/>
                </a:solidFill>
              </a:rPr>
              <a:t>Flanco</a:t>
            </a:r>
            <a:endParaRPr lang="es-ES" sz="2800" b="1">
              <a:solidFill>
                <a:srgbClr val="0070C0"/>
              </a:solidFill>
            </a:endParaRPr>
          </a:p>
        </p:txBody>
      </p:sp>
      <p:sp>
        <p:nvSpPr>
          <p:cNvPr id="163858" name="Text Box 18"/>
          <p:cNvSpPr txBox="1">
            <a:spLocks noChangeArrowheads="1"/>
          </p:cNvSpPr>
          <p:nvPr/>
        </p:nvSpPr>
        <p:spPr bwMode="auto">
          <a:xfrm>
            <a:off x="7239001" y="5286376"/>
            <a:ext cx="2024063" cy="523875"/>
          </a:xfrm>
          <a:prstGeom prst="rect">
            <a:avLst/>
          </a:prstGeom>
          <a:noFill/>
          <a:ln w="9525">
            <a:noFill/>
            <a:miter lim="800000"/>
            <a:headEnd/>
            <a:tailEnd/>
          </a:ln>
          <a:effectLst/>
        </p:spPr>
        <p:txBody>
          <a:bodyPr wrap="none">
            <a:spAutoFit/>
          </a:bodyPr>
          <a:lstStyle/>
          <a:p>
            <a:pPr eaLnBrk="0" hangingPunct="0">
              <a:defRPr/>
            </a:pPr>
            <a:r>
              <a:rPr lang="es-ES_tradnl" sz="2800" b="1" dirty="0">
                <a:solidFill>
                  <a:srgbClr val="0070C0"/>
                </a:solidFill>
                <a:latin typeface="Arial" charset="0"/>
              </a:rPr>
              <a:t>Fosa</a:t>
            </a:r>
            <a:r>
              <a:rPr lang="es-ES_tradnl" sz="2800" b="1" dirty="0">
                <a:solidFill>
                  <a:srgbClr val="0070C0"/>
                </a:solidFill>
                <a:effectLst>
                  <a:outerShdw blurRad="38100" dist="38100" dir="2700000" algn="tl">
                    <a:srgbClr val="FFFFFF"/>
                  </a:outerShdw>
                </a:effectLst>
                <a:latin typeface="Arial" charset="0"/>
              </a:rPr>
              <a:t> </a:t>
            </a:r>
            <a:r>
              <a:rPr lang="es-ES_tradnl" sz="2800" b="1" dirty="0">
                <a:solidFill>
                  <a:srgbClr val="0070C0"/>
                </a:solidFill>
                <a:latin typeface="Arial" charset="0"/>
              </a:rPr>
              <a:t>ilíaca</a:t>
            </a:r>
            <a:endParaRPr lang="es-ES" sz="2800" b="1" dirty="0">
              <a:solidFill>
                <a:srgbClr val="0070C0"/>
              </a:solidFill>
              <a:latin typeface="Arial" charset="0"/>
            </a:endParaRPr>
          </a:p>
        </p:txBody>
      </p:sp>
      <p:sp>
        <p:nvSpPr>
          <p:cNvPr id="50195" name="Rectangle 19"/>
          <p:cNvSpPr>
            <a:spLocks noChangeArrowheads="1"/>
          </p:cNvSpPr>
          <p:nvPr/>
        </p:nvSpPr>
        <p:spPr bwMode="auto">
          <a:xfrm>
            <a:off x="2495550" y="260351"/>
            <a:ext cx="7092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3600" b="1">
                <a:solidFill>
                  <a:srgbClr val="002060"/>
                </a:solidFill>
              </a:rPr>
              <a:t>EXAMEN FÍSICO DE ABDOMEN</a:t>
            </a:r>
          </a:p>
        </p:txBody>
      </p:sp>
    </p:spTree>
    <p:extLst>
      <p:ext uri="{BB962C8B-B14F-4D97-AF65-F5344CB8AC3E}">
        <p14:creationId xmlns:p14="http://schemas.microsoft.com/office/powerpoint/2010/main" val="1060324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4294967295"/>
          </p:nvPr>
        </p:nvSpPr>
        <p:spPr>
          <a:xfrm>
            <a:off x="100207" y="0"/>
            <a:ext cx="11858973" cy="1352811"/>
          </a:xfrm>
        </p:spPr>
        <p:txBody>
          <a:bodyPr/>
          <a:lstStyle/>
          <a:p>
            <a:pPr algn="ctr" eaLnBrk="1" hangingPunct="1">
              <a:lnSpc>
                <a:spcPct val="90000"/>
              </a:lnSpc>
              <a:buFontTx/>
              <a:buNone/>
              <a:defRPr/>
            </a:pPr>
            <a:r>
              <a:rPr lang="es-ES" sz="4000" b="1" dirty="0">
                <a:solidFill>
                  <a:srgbClr val="002060"/>
                </a:solidFill>
                <a:effectLst>
                  <a:outerShdw blurRad="38100" dist="38100" dir="2700000" algn="tl">
                    <a:srgbClr val="000000">
                      <a:alpha val="43137"/>
                    </a:srgbClr>
                  </a:outerShdw>
                </a:effectLst>
              </a:rPr>
              <a:t>EL HÍGADO</a:t>
            </a:r>
          </a:p>
          <a:p>
            <a:pPr algn="ctr" eaLnBrk="1" hangingPunct="1">
              <a:lnSpc>
                <a:spcPct val="90000"/>
              </a:lnSpc>
              <a:buFontTx/>
              <a:buNone/>
              <a:defRPr/>
            </a:pPr>
            <a:r>
              <a:rPr lang="es-ES" sz="4000" b="1" dirty="0" smtClean="0"/>
              <a:t>   Es  la glándula más voluminosa del </a:t>
            </a:r>
            <a:r>
              <a:rPr lang="es-ES" sz="4000" b="1" dirty="0" smtClean="0"/>
              <a:t>organismo</a:t>
            </a:r>
            <a:r>
              <a:rPr lang="es-ES" sz="4000" b="1" dirty="0" smtClean="0"/>
              <a:t>.</a:t>
            </a:r>
          </a:p>
        </p:txBody>
      </p:sp>
      <p:pic>
        <p:nvPicPr>
          <p:cNvPr id="36867" name="Picture 5" descr="hig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07" y="1252604"/>
            <a:ext cx="11962357" cy="560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9426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igado"/>
          <p:cNvPicPr>
            <a:picLocks noChangeAspect="1" noChangeArrowheads="1"/>
          </p:cNvPicPr>
          <p:nvPr/>
        </p:nvPicPr>
        <p:blipFill>
          <a:blip r:embed="rId3">
            <a:extLst>
              <a:ext uri="{28A0092B-C50C-407E-A947-70E740481C1C}">
                <a14:useLocalDpi xmlns:a14="http://schemas.microsoft.com/office/drawing/2010/main" val="0"/>
              </a:ext>
            </a:extLst>
          </a:blip>
          <a:srcRect b="19746"/>
          <a:stretch>
            <a:fillRect/>
          </a:stretch>
        </p:blipFill>
        <p:spPr bwMode="auto">
          <a:xfrm>
            <a:off x="1152394" y="260350"/>
            <a:ext cx="10797435"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39" name="Text Box 3"/>
          <p:cNvSpPr txBox="1">
            <a:spLocks noChangeArrowheads="1"/>
          </p:cNvSpPr>
          <p:nvPr/>
        </p:nvSpPr>
        <p:spPr bwMode="auto">
          <a:xfrm>
            <a:off x="7751764" y="1"/>
            <a:ext cx="2916237" cy="1477963"/>
          </a:xfrm>
          <a:prstGeom prst="rect">
            <a:avLst/>
          </a:prstGeom>
          <a:noFill/>
          <a:ln w="9525">
            <a:noFill/>
            <a:miter lim="800000"/>
            <a:headEnd/>
            <a:tailEnd/>
          </a:ln>
          <a:effectLst/>
        </p:spPr>
        <p:txBody>
          <a:bodyPr>
            <a:spAutoFit/>
          </a:bodyPr>
          <a:lstStyle/>
          <a:p>
            <a:pPr>
              <a:spcBef>
                <a:spcPct val="50000"/>
              </a:spcBef>
              <a:defRPr/>
            </a:pPr>
            <a:r>
              <a:rPr lang="es-ES" dirty="0">
                <a:latin typeface="Arial" charset="0"/>
              </a:rPr>
              <a:t/>
            </a:r>
            <a:br>
              <a:rPr lang="es-ES" dirty="0">
                <a:latin typeface="Arial" charset="0"/>
              </a:rPr>
            </a:br>
            <a:r>
              <a:rPr lang="es-ES" dirty="0">
                <a:latin typeface="Arial" charset="0"/>
              </a:rPr>
              <a:t/>
            </a:r>
            <a:br>
              <a:rPr lang="es-ES" dirty="0">
                <a:latin typeface="Arial" charset="0"/>
              </a:rPr>
            </a:br>
            <a:r>
              <a:rPr lang="es-ES" b="1" i="1" u="sng" dirty="0">
                <a:solidFill>
                  <a:srgbClr val="0033CC"/>
                </a:solidFill>
                <a:effectLst>
                  <a:outerShdw blurRad="38100" dist="38100" dir="2700000" algn="tl">
                    <a:srgbClr val="000000"/>
                  </a:outerShdw>
                </a:effectLst>
                <a:latin typeface="Arial" charset="0"/>
              </a:rPr>
              <a:t/>
            </a:r>
            <a:br>
              <a:rPr lang="es-ES" b="1" i="1" u="sng" dirty="0">
                <a:solidFill>
                  <a:srgbClr val="0033CC"/>
                </a:solidFill>
                <a:effectLst>
                  <a:outerShdw blurRad="38100" dist="38100" dir="2700000" algn="tl">
                    <a:srgbClr val="000000"/>
                  </a:outerShdw>
                </a:effectLst>
                <a:latin typeface="Arial" charset="0"/>
              </a:rPr>
            </a:br>
            <a:r>
              <a:rPr lang="es-ES" dirty="0">
                <a:latin typeface="Arial" charset="0"/>
              </a:rPr>
              <a:t/>
            </a:r>
            <a:br>
              <a:rPr lang="es-ES" dirty="0">
                <a:latin typeface="Arial" charset="0"/>
              </a:rPr>
            </a:br>
            <a:endParaRPr lang="es-ES" dirty="0">
              <a:latin typeface="Arial" charset="0"/>
            </a:endParaRPr>
          </a:p>
        </p:txBody>
      </p:sp>
      <p:sp>
        <p:nvSpPr>
          <p:cNvPr id="37892" name="Text Box 4"/>
          <p:cNvSpPr txBox="1">
            <a:spLocks noChangeArrowheads="1"/>
          </p:cNvSpPr>
          <p:nvPr/>
        </p:nvSpPr>
        <p:spPr bwMode="auto">
          <a:xfrm>
            <a:off x="112734" y="4508500"/>
            <a:ext cx="118370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sz="4000" dirty="0">
                <a:solidFill>
                  <a:srgbClr val="A50021"/>
                </a:solidFill>
                <a:latin typeface="Calibri" panose="020F0502020204030204" pitchFamily="34" charset="0"/>
              </a:rPr>
              <a:t>La función del hígado </a:t>
            </a:r>
            <a:r>
              <a:rPr lang="es-ES" sz="4000" dirty="0">
                <a:latin typeface="Calibri" panose="020F0502020204030204" pitchFamily="34" charset="0"/>
              </a:rPr>
              <a:t>es fundamentalmente metabólica, pero contribuye a la digestión mediante la secreción de bilis. Esta se almacena en la vesícula biliar. </a:t>
            </a:r>
          </a:p>
        </p:txBody>
      </p:sp>
      <p:sp>
        <p:nvSpPr>
          <p:cNvPr id="37893" name="Line 7"/>
          <p:cNvSpPr>
            <a:spLocks noChangeShapeType="1"/>
          </p:cNvSpPr>
          <p:nvPr/>
        </p:nvSpPr>
        <p:spPr bwMode="auto">
          <a:xfrm flipH="1" flipV="1">
            <a:off x="7317483" y="3761234"/>
            <a:ext cx="759391" cy="20951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7894" name="6 CuadroTexto"/>
          <p:cNvSpPr txBox="1">
            <a:spLocks noChangeArrowheads="1"/>
          </p:cNvSpPr>
          <p:nvPr/>
        </p:nvSpPr>
        <p:spPr bwMode="auto">
          <a:xfrm>
            <a:off x="8076875" y="3786188"/>
            <a:ext cx="172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b="1" dirty="0"/>
              <a:t>Vesícula biliar</a:t>
            </a:r>
          </a:p>
        </p:txBody>
      </p:sp>
    </p:spTree>
    <p:extLst>
      <p:ext uri="{BB962C8B-B14F-4D97-AF65-F5344CB8AC3E}">
        <p14:creationId xmlns:p14="http://schemas.microsoft.com/office/powerpoint/2010/main" val="942076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Vías biliares 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409" y="1412875"/>
            <a:ext cx="2833354"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Text Box 3"/>
          <p:cNvSpPr txBox="1">
            <a:spLocks noChangeArrowheads="1"/>
          </p:cNvSpPr>
          <p:nvPr/>
        </p:nvSpPr>
        <p:spPr bwMode="auto">
          <a:xfrm>
            <a:off x="2129425" y="2714626"/>
            <a:ext cx="2293350" cy="646113"/>
          </a:xfrm>
          <a:prstGeom prst="rect">
            <a:avLst/>
          </a:prstGeom>
          <a:noFill/>
          <a:ln w="9525">
            <a:noFill/>
            <a:miter lim="800000"/>
            <a:headEnd/>
            <a:tailEnd/>
          </a:ln>
          <a:effectLst/>
        </p:spPr>
        <p:txBody>
          <a:bodyPr wrap="square">
            <a:spAutoFit/>
          </a:bodyPr>
          <a:lstStyle/>
          <a:p>
            <a:pPr eaLnBrk="0" hangingPunct="0">
              <a:defRPr/>
            </a:pPr>
            <a:r>
              <a:rPr lang="es-ES_tradnl" sz="3600" b="1" dirty="0">
                <a:solidFill>
                  <a:srgbClr val="A50021"/>
                </a:solidFill>
                <a:effectLst>
                  <a:outerShdw blurRad="38100" dist="38100" dir="2700000" algn="tl">
                    <a:srgbClr val="000000">
                      <a:alpha val="43137"/>
                    </a:srgbClr>
                  </a:outerShdw>
                </a:effectLst>
                <a:latin typeface="Arial" charset="0"/>
              </a:rPr>
              <a:t>Duodeno</a:t>
            </a:r>
            <a:endParaRPr lang="es-ES" sz="3600" b="1" dirty="0">
              <a:solidFill>
                <a:srgbClr val="A50021"/>
              </a:solidFill>
              <a:effectLst>
                <a:outerShdw blurRad="38100" dist="38100" dir="2700000" algn="tl">
                  <a:srgbClr val="000000">
                    <a:alpha val="43137"/>
                  </a:srgbClr>
                </a:outerShdw>
              </a:effectLst>
              <a:latin typeface="Arial" charset="0"/>
            </a:endParaRPr>
          </a:p>
        </p:txBody>
      </p:sp>
      <p:sp>
        <p:nvSpPr>
          <p:cNvPr id="38916" name="Line 4"/>
          <p:cNvSpPr>
            <a:spLocks noChangeShapeType="1"/>
          </p:cNvSpPr>
          <p:nvPr/>
        </p:nvSpPr>
        <p:spPr bwMode="auto">
          <a:xfrm>
            <a:off x="3326604" y="3357563"/>
            <a:ext cx="2656686" cy="1079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59749" name="Text Box 5"/>
          <p:cNvSpPr txBox="1">
            <a:spLocks noChangeArrowheads="1"/>
          </p:cNvSpPr>
          <p:nvPr/>
        </p:nvSpPr>
        <p:spPr bwMode="auto">
          <a:xfrm>
            <a:off x="3326604" y="5567362"/>
            <a:ext cx="4359057" cy="1200329"/>
          </a:xfrm>
          <a:prstGeom prst="rect">
            <a:avLst/>
          </a:prstGeom>
          <a:solidFill>
            <a:schemeClr val="accent4">
              <a:lumMod val="40000"/>
              <a:lumOff val="60000"/>
            </a:schemeClr>
          </a:solidFill>
          <a:ln w="9525">
            <a:noFill/>
            <a:miter lim="800000"/>
            <a:headEnd/>
            <a:tailEnd/>
          </a:ln>
          <a:effectLst/>
        </p:spPr>
        <p:txBody>
          <a:bodyPr wrap="square">
            <a:spAutoFit/>
          </a:bodyPr>
          <a:lstStyle/>
          <a:p>
            <a:pPr eaLnBrk="0" hangingPunct="0">
              <a:defRPr/>
            </a:pPr>
            <a:r>
              <a:rPr lang="es-ES_tradnl" sz="3600" b="1" dirty="0">
                <a:solidFill>
                  <a:srgbClr val="A50021"/>
                </a:solidFill>
                <a:effectLst>
                  <a:outerShdw blurRad="38100" dist="38100" dir="2700000" algn="tl">
                    <a:srgbClr val="000000">
                      <a:alpha val="43137"/>
                    </a:srgbClr>
                  </a:outerShdw>
                </a:effectLst>
                <a:latin typeface="Arial" charset="0"/>
              </a:rPr>
              <a:t>         Ampolla </a:t>
            </a:r>
            <a:r>
              <a:rPr lang="es-ES_tradnl" sz="3600" b="1" dirty="0" err="1">
                <a:solidFill>
                  <a:srgbClr val="A50021"/>
                </a:solidFill>
                <a:effectLst>
                  <a:outerShdw blurRad="38100" dist="38100" dir="2700000" algn="tl">
                    <a:srgbClr val="000000">
                      <a:alpha val="43137"/>
                    </a:srgbClr>
                  </a:outerShdw>
                </a:effectLst>
                <a:latin typeface="Arial" charset="0"/>
              </a:rPr>
              <a:t>hepatopancreática</a:t>
            </a:r>
            <a:endParaRPr lang="es-ES" sz="3600" b="1" dirty="0">
              <a:solidFill>
                <a:srgbClr val="A50021"/>
              </a:solidFill>
              <a:effectLst>
                <a:outerShdw blurRad="38100" dist="38100" dir="2700000" algn="tl">
                  <a:srgbClr val="000000">
                    <a:alpha val="43137"/>
                  </a:srgbClr>
                </a:outerShdw>
              </a:effectLst>
              <a:latin typeface="Arial" charset="0"/>
            </a:endParaRPr>
          </a:p>
        </p:txBody>
      </p:sp>
      <p:sp>
        <p:nvSpPr>
          <p:cNvPr id="38918" name="Line 6"/>
          <p:cNvSpPr>
            <a:spLocks noChangeShapeType="1"/>
          </p:cNvSpPr>
          <p:nvPr/>
        </p:nvSpPr>
        <p:spPr bwMode="auto">
          <a:xfrm flipV="1">
            <a:off x="5734738" y="4724400"/>
            <a:ext cx="453337" cy="7207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19" name="Text Box 7"/>
          <p:cNvSpPr txBox="1">
            <a:spLocks noChangeArrowheads="1"/>
          </p:cNvSpPr>
          <p:nvPr/>
        </p:nvSpPr>
        <p:spPr bwMode="auto">
          <a:xfrm>
            <a:off x="8084648" y="4083843"/>
            <a:ext cx="2583352" cy="1066800"/>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sz="3200" b="1" dirty="0">
                <a:solidFill>
                  <a:srgbClr val="FF0000"/>
                </a:solidFill>
              </a:rPr>
              <a:t>Conducto</a:t>
            </a:r>
          </a:p>
          <a:p>
            <a:r>
              <a:rPr lang="es-ES_tradnl" sz="3200" b="1" dirty="0">
                <a:solidFill>
                  <a:srgbClr val="FF0000"/>
                </a:solidFill>
              </a:rPr>
              <a:t>pancreático</a:t>
            </a:r>
            <a:endParaRPr lang="es-ES" sz="3200" b="1" dirty="0">
              <a:solidFill>
                <a:srgbClr val="FF0000"/>
              </a:solidFill>
            </a:endParaRPr>
          </a:p>
        </p:txBody>
      </p:sp>
      <p:sp>
        <p:nvSpPr>
          <p:cNvPr id="38920" name="Line 8">
            <a:hlinkClick r:id="rId4" action="ppaction://hlinksldjump"/>
          </p:cNvPr>
          <p:cNvSpPr>
            <a:spLocks noChangeShapeType="1"/>
          </p:cNvSpPr>
          <p:nvPr/>
        </p:nvSpPr>
        <p:spPr bwMode="auto">
          <a:xfrm flipH="1">
            <a:off x="6607653" y="4581525"/>
            <a:ext cx="136001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21" name="Text Box 9"/>
          <p:cNvSpPr txBox="1">
            <a:spLocks noChangeArrowheads="1"/>
          </p:cNvSpPr>
          <p:nvPr/>
        </p:nvSpPr>
        <p:spPr bwMode="auto">
          <a:xfrm>
            <a:off x="8114648" y="2578100"/>
            <a:ext cx="2553352" cy="1066800"/>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sz="3200" b="1" dirty="0">
                <a:solidFill>
                  <a:srgbClr val="FF0000"/>
                </a:solidFill>
              </a:rPr>
              <a:t>Conducto colédoco</a:t>
            </a:r>
            <a:endParaRPr lang="es-ES" sz="3200" b="1" dirty="0">
              <a:solidFill>
                <a:srgbClr val="FF0000"/>
              </a:solidFill>
            </a:endParaRPr>
          </a:p>
        </p:txBody>
      </p:sp>
      <p:sp>
        <p:nvSpPr>
          <p:cNvPr id="38922" name="Line 10"/>
          <p:cNvSpPr>
            <a:spLocks noChangeShapeType="1"/>
          </p:cNvSpPr>
          <p:nvPr/>
        </p:nvSpPr>
        <p:spPr bwMode="auto">
          <a:xfrm flipH="1">
            <a:off x="6816348" y="3141664"/>
            <a:ext cx="1511677" cy="3587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23" name="Text Box 11"/>
          <p:cNvSpPr txBox="1">
            <a:spLocks noChangeArrowheads="1"/>
          </p:cNvSpPr>
          <p:nvPr/>
        </p:nvSpPr>
        <p:spPr bwMode="auto">
          <a:xfrm>
            <a:off x="2078569" y="333376"/>
            <a:ext cx="787505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sz="4000" b="1">
                <a:solidFill>
                  <a:srgbClr val="002060"/>
                </a:solidFill>
              </a:rPr>
              <a:t>CONDUCTOS BILIARES</a:t>
            </a:r>
          </a:p>
        </p:txBody>
      </p:sp>
    </p:spTree>
    <p:extLst>
      <p:ext uri="{BB962C8B-B14F-4D97-AF65-F5344CB8AC3E}">
        <p14:creationId xmlns:p14="http://schemas.microsoft.com/office/powerpoint/2010/main" val="2977580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Rectángulo"/>
          <p:cNvSpPr>
            <a:spLocks noChangeArrowheads="1"/>
          </p:cNvSpPr>
          <p:nvPr/>
        </p:nvSpPr>
        <p:spPr bwMode="auto">
          <a:xfrm>
            <a:off x="325677" y="56138"/>
            <a:ext cx="11548998"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sz="4000" b="1" dirty="0">
                <a:solidFill>
                  <a:srgbClr val="002060"/>
                </a:solidFill>
                <a:ea typeface="Times New Roman" panose="02020603050405020304" pitchFamily="18" charset="0"/>
                <a:cs typeface="Arial" panose="020B0604020202020204" pitchFamily="34" charset="0"/>
              </a:rPr>
              <a:t>FUNCIÓN DE LA BILIS</a:t>
            </a:r>
          </a:p>
          <a:p>
            <a:pPr algn="ctr"/>
            <a:endParaRPr lang="es-ES" sz="2800" dirty="0">
              <a:solidFill>
                <a:srgbClr val="002060"/>
              </a:solidFill>
              <a:ea typeface="Times New Roman" panose="02020603050405020304" pitchFamily="18" charset="0"/>
              <a:cs typeface="Arial" panose="020B0604020202020204" pitchFamily="34" charset="0"/>
            </a:endParaRPr>
          </a:p>
          <a:p>
            <a:pPr algn="just">
              <a:buFontTx/>
              <a:buChar char="•"/>
            </a:pPr>
            <a:r>
              <a:rPr lang="es-ES" sz="2800" dirty="0">
                <a:ea typeface="Times New Roman" panose="02020603050405020304" pitchFamily="18" charset="0"/>
                <a:cs typeface="Arial" panose="020B0604020202020204" pitchFamily="34" charset="0"/>
              </a:rPr>
              <a:t>Digestión y absorción de las grasas, no porque contenga ninguna enzima que la digiera, sino porque los ácidos biliares cumplen dos funciones: </a:t>
            </a:r>
          </a:p>
          <a:p>
            <a:pPr algn="just"/>
            <a:r>
              <a:rPr lang="es-ES" sz="2800" dirty="0">
                <a:solidFill>
                  <a:srgbClr val="FF0000"/>
                </a:solidFill>
                <a:ea typeface="Times New Roman" panose="02020603050405020304" pitchFamily="18" charset="0"/>
                <a:cs typeface="Arial" panose="020B0604020202020204" pitchFamily="34" charset="0"/>
              </a:rPr>
              <a:t>1). ayudan a emulsionar las grandes partículas de grasa de los alimentos</a:t>
            </a:r>
            <a:r>
              <a:rPr lang="es-ES" sz="2800" dirty="0">
                <a:ea typeface="Times New Roman" panose="02020603050405020304" pitchFamily="18" charset="0"/>
                <a:cs typeface="Arial" panose="020B0604020202020204" pitchFamily="34" charset="0"/>
              </a:rPr>
              <a:t>, para poder ser atacadas por la enzima lipasa secretada en el jugo pancreático.</a:t>
            </a:r>
          </a:p>
          <a:p>
            <a:pPr algn="just"/>
            <a:r>
              <a:rPr lang="es-ES" sz="2800" dirty="0">
                <a:solidFill>
                  <a:srgbClr val="FF0000"/>
                </a:solidFill>
                <a:ea typeface="Times New Roman" panose="02020603050405020304" pitchFamily="18" charset="0"/>
                <a:cs typeface="Arial" panose="020B0604020202020204" pitchFamily="34" charset="0"/>
              </a:rPr>
              <a:t>2). ayudan al transporte y la absorción de los productos finales de la digestión de las grasas</a:t>
            </a:r>
            <a:r>
              <a:rPr lang="es-ES" sz="2800" dirty="0">
                <a:ea typeface="Times New Roman" panose="02020603050405020304" pitchFamily="18" charset="0"/>
                <a:cs typeface="Arial" panose="020B0604020202020204" pitchFamily="34" charset="0"/>
              </a:rPr>
              <a:t> a través de la membrana mucosa intestinal.</a:t>
            </a:r>
          </a:p>
          <a:p>
            <a:pPr algn="just">
              <a:buFontTx/>
              <a:buChar char="•"/>
            </a:pPr>
            <a:endParaRPr lang="es-ES" sz="2400" dirty="0">
              <a:ea typeface="Times New Roman" panose="02020603050405020304" pitchFamily="18" charset="0"/>
              <a:cs typeface="Arial" panose="020B0604020202020204" pitchFamily="34" charset="0"/>
            </a:endParaRPr>
          </a:p>
          <a:p>
            <a:pPr algn="just">
              <a:buFontTx/>
              <a:buChar char="•"/>
            </a:pPr>
            <a:r>
              <a:rPr lang="es-ES" sz="2800" dirty="0">
                <a:ea typeface="Times New Roman" panose="02020603050405020304" pitchFamily="18" charset="0"/>
                <a:cs typeface="Arial" panose="020B0604020202020204" pitchFamily="34" charset="0"/>
              </a:rPr>
              <a:t>Medio de transporte para la excreción de varios productos de desecho procedentes de la sangre, entre los que se encuentra la </a:t>
            </a:r>
            <a:r>
              <a:rPr lang="es-ES" sz="2800" i="1" dirty="0">
                <a:ea typeface="Times New Roman" panose="02020603050405020304" pitchFamily="18" charset="0"/>
                <a:cs typeface="Arial" panose="020B0604020202020204" pitchFamily="34" charset="0"/>
              </a:rPr>
              <a:t>bilirrubina</a:t>
            </a:r>
            <a:r>
              <a:rPr lang="es-ES" sz="2800" dirty="0">
                <a:ea typeface="Times New Roman" panose="02020603050405020304" pitchFamily="18" charset="0"/>
                <a:cs typeface="Arial" panose="020B0604020202020204" pitchFamily="34" charset="0"/>
              </a:rPr>
              <a:t> (producto final de destrucción de la hemoglobina) y el exceso de colesterol sintetizado en las células hepáticas.</a:t>
            </a:r>
            <a:endParaRPr lang="es-ES" sz="4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63032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37787" y="358656"/>
            <a:ext cx="1177446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4000" b="1" dirty="0">
                <a:solidFill>
                  <a:srgbClr val="002060"/>
                </a:solidFill>
                <a:ea typeface="Times New Roman" panose="02020603050405020304" pitchFamily="18" charset="0"/>
                <a:cs typeface="Arial" panose="020B0604020202020204" pitchFamily="34" charset="0"/>
              </a:rPr>
              <a:t>VACIAMIENTO DE LA VESÍCULA BILIAR</a:t>
            </a:r>
          </a:p>
          <a:p>
            <a:endParaRPr lang="es-ES" sz="3200" dirty="0">
              <a:ea typeface="Times New Roman" panose="02020603050405020304" pitchFamily="18" charset="0"/>
              <a:cs typeface="Arial" panose="020B0604020202020204" pitchFamily="34" charset="0"/>
            </a:endParaRPr>
          </a:p>
          <a:p>
            <a:pPr algn="ctr"/>
            <a:r>
              <a:rPr lang="es-ES" sz="3600" dirty="0">
                <a:ea typeface="Times New Roman" panose="02020603050405020304" pitchFamily="18" charset="0"/>
                <a:cs typeface="Arial" panose="020B0604020202020204" pitchFamily="34" charset="0"/>
              </a:rPr>
              <a:t>Comienza 30 minutos después de su ingestión de alimentos, causada fundamentalmente por las contracciones rítmicas de su pared, y también la relajación del conducto de </a:t>
            </a:r>
            <a:r>
              <a:rPr lang="es-ES" sz="3600" dirty="0" err="1">
                <a:ea typeface="Times New Roman" panose="02020603050405020304" pitchFamily="18" charset="0"/>
                <a:cs typeface="Arial" panose="020B0604020202020204" pitchFamily="34" charset="0"/>
              </a:rPr>
              <a:t>Oddi</a:t>
            </a:r>
            <a:r>
              <a:rPr lang="es-ES" sz="3600" dirty="0">
                <a:ea typeface="Times New Roman" panose="02020603050405020304" pitchFamily="18" charset="0"/>
                <a:cs typeface="Arial" panose="020B0604020202020204" pitchFamily="34" charset="0"/>
              </a:rPr>
              <a:t>, que ocluye la desembocadura del colédoco en el duodeno.</a:t>
            </a:r>
            <a:endParaRPr lang="es-ES" sz="3200" dirty="0">
              <a:ea typeface="Times New Roman" panose="02020603050405020304" pitchFamily="18" charset="0"/>
              <a:cs typeface="Arial" panose="020B0604020202020204" pitchFamily="34" charset="0"/>
            </a:endParaRPr>
          </a:p>
          <a:p>
            <a:pPr algn="ctr"/>
            <a:endParaRPr lang="es-ES" sz="3600" dirty="0">
              <a:ea typeface="Times New Roman" panose="02020603050405020304" pitchFamily="18" charset="0"/>
              <a:cs typeface="Arial" panose="020B0604020202020204" pitchFamily="34" charset="0"/>
            </a:endParaRPr>
          </a:p>
          <a:p>
            <a:pPr algn="ctr"/>
            <a:r>
              <a:rPr lang="es-ES" sz="3600" dirty="0">
                <a:ea typeface="Times New Roman" panose="02020603050405020304" pitchFamily="18" charset="0"/>
                <a:cs typeface="Arial" panose="020B0604020202020204" pitchFamily="34" charset="0"/>
              </a:rPr>
              <a:t>El estímulo más potente, es la </a:t>
            </a:r>
            <a:r>
              <a:rPr lang="es-ES" sz="3600" b="1" dirty="0">
                <a:solidFill>
                  <a:srgbClr val="A50021"/>
                </a:solidFill>
                <a:ea typeface="Times New Roman" panose="02020603050405020304" pitchFamily="18" charset="0"/>
                <a:cs typeface="Arial" panose="020B0604020202020204" pitchFamily="34" charset="0"/>
              </a:rPr>
              <a:t>hormona </a:t>
            </a:r>
            <a:r>
              <a:rPr lang="es-ES" sz="3600" b="1" dirty="0" err="1">
                <a:solidFill>
                  <a:srgbClr val="A50021"/>
                </a:solidFill>
                <a:ea typeface="Times New Roman" panose="02020603050405020304" pitchFamily="18" charset="0"/>
                <a:cs typeface="Arial" panose="020B0604020202020204" pitchFamily="34" charset="0"/>
              </a:rPr>
              <a:t>colecistocinina</a:t>
            </a:r>
            <a:r>
              <a:rPr lang="es-ES" sz="3600" dirty="0">
                <a:ea typeface="Times New Roman" panose="02020603050405020304" pitchFamily="18" charset="0"/>
                <a:cs typeface="Arial" panose="020B0604020202020204" pitchFamily="34" charset="0"/>
              </a:rPr>
              <a:t>, secretada a nivel del duodeno.</a:t>
            </a:r>
            <a:endParaRPr lang="es-ES" sz="3200" dirty="0">
              <a:ea typeface="Times New Roman" panose="02020603050405020304" pitchFamily="18" charset="0"/>
              <a:cs typeface="Arial" panose="020B0604020202020204" pitchFamily="34" charset="0"/>
            </a:endParaRPr>
          </a:p>
          <a:p>
            <a:pPr algn="ctr"/>
            <a:endParaRPr lang="es-ES" sz="24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80030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1"/>
          <p:cNvSpPr>
            <a:spLocks noChangeArrowheads="1"/>
          </p:cNvSpPr>
          <p:nvPr/>
        </p:nvSpPr>
        <p:spPr bwMode="auto">
          <a:xfrm>
            <a:off x="225468" y="1198256"/>
            <a:ext cx="11661732" cy="4955203"/>
          </a:xfrm>
          <a:prstGeom prst="rect">
            <a:avLst/>
          </a:prstGeom>
          <a:noFill/>
          <a:ln w="9525">
            <a:noFill/>
            <a:miter lim="800000"/>
            <a:headEnd/>
            <a:tailEnd/>
          </a:ln>
          <a:effectLst/>
        </p:spPr>
        <p:txBody>
          <a:bodyPr wrap="square" anchor="ctr">
            <a:spAutoFit/>
          </a:bodyPr>
          <a:lstStyle/>
          <a:p>
            <a:pPr>
              <a:defRPr/>
            </a:pPr>
            <a:r>
              <a:rPr lang="es-ES" sz="4400" dirty="0">
                <a:ea typeface="Times New Roman" pitchFamily="18" charset="0"/>
                <a:cs typeface="Arial" pitchFamily="34" charset="0"/>
              </a:rPr>
              <a:t>Profundizar en el estudio acerca de la composición de la bilis y el vaciamiento de la vesícula biliar.</a:t>
            </a:r>
          </a:p>
          <a:p>
            <a:pPr>
              <a:defRPr/>
            </a:pPr>
            <a:endParaRPr lang="es-ES" sz="4400" dirty="0">
              <a:ea typeface="Times New Roman" pitchFamily="18" charset="0"/>
              <a:cs typeface="Arial" pitchFamily="34" charset="0"/>
            </a:endParaRPr>
          </a:p>
          <a:p>
            <a:pPr>
              <a:defRPr/>
            </a:pPr>
            <a:endParaRPr lang="es-ES" sz="4400" dirty="0">
              <a:ea typeface="Times New Roman" pitchFamily="18" charset="0"/>
              <a:cs typeface="Arial" pitchFamily="34" charset="0"/>
            </a:endParaRPr>
          </a:p>
          <a:p>
            <a:pPr algn="ctr">
              <a:defRPr/>
            </a:pPr>
            <a:endParaRPr lang="es-ES" sz="4800" b="1" dirty="0">
              <a:solidFill>
                <a:srgbClr val="002060"/>
              </a:solidFill>
              <a:ea typeface="Times New Roman" pitchFamily="18" charset="0"/>
              <a:cs typeface="Arial" pitchFamily="34" charset="0"/>
            </a:endParaRPr>
          </a:p>
          <a:p>
            <a:pPr algn="ctr">
              <a:defRPr/>
            </a:pPr>
            <a:r>
              <a:rPr lang="es-ES" sz="4800" dirty="0">
                <a:solidFill>
                  <a:srgbClr val="002060"/>
                </a:solidFill>
                <a:ea typeface="Times New Roman" pitchFamily="18" charset="0"/>
                <a:cs typeface="Arial" pitchFamily="34" charset="0"/>
              </a:rPr>
              <a:t> </a:t>
            </a:r>
            <a:endParaRPr lang="es-ES" sz="4400" dirty="0">
              <a:solidFill>
                <a:srgbClr val="002060"/>
              </a:solidFill>
              <a:ea typeface="Times New Roman" pitchFamily="18" charset="0"/>
              <a:cs typeface="Arial" pitchFamily="34" charset="0"/>
            </a:endParaRPr>
          </a:p>
        </p:txBody>
      </p:sp>
      <p:sp>
        <p:nvSpPr>
          <p:cNvPr id="41987" name="2 Rectángulo"/>
          <p:cNvSpPr>
            <a:spLocks noChangeArrowheads="1"/>
          </p:cNvSpPr>
          <p:nvPr/>
        </p:nvSpPr>
        <p:spPr bwMode="auto">
          <a:xfrm>
            <a:off x="3647282" y="47010"/>
            <a:ext cx="4540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4000" b="1" dirty="0">
                <a:solidFill>
                  <a:srgbClr val="002060"/>
                </a:solidFill>
              </a:rPr>
              <a:t>TAREA DOCENTE</a:t>
            </a:r>
          </a:p>
        </p:txBody>
      </p:sp>
      <p:sp>
        <p:nvSpPr>
          <p:cNvPr id="41988" name="3 Rectángulo"/>
          <p:cNvSpPr>
            <a:spLocks noChangeArrowheads="1"/>
          </p:cNvSpPr>
          <p:nvPr/>
        </p:nvSpPr>
        <p:spPr bwMode="auto">
          <a:xfrm>
            <a:off x="1279939" y="3936502"/>
            <a:ext cx="98682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3200" dirty="0"/>
              <a:t>Utilice el texto básico: </a:t>
            </a:r>
            <a:r>
              <a:rPr lang="es-ES" sz="3200" dirty="0">
                <a:ea typeface="Times New Roman" panose="02020603050405020304" pitchFamily="18" charset="0"/>
                <a:cs typeface="Arial" panose="020B0604020202020204" pitchFamily="34" charset="0"/>
              </a:rPr>
              <a:t>Tratado de Fisiología Médica. </a:t>
            </a:r>
            <a:r>
              <a:rPr lang="es-ES" sz="3200" dirty="0" err="1">
                <a:ea typeface="Times New Roman" panose="02020603050405020304" pitchFamily="18" charset="0"/>
                <a:cs typeface="Arial" panose="020B0604020202020204" pitchFamily="34" charset="0"/>
              </a:rPr>
              <a:t>Guyton</a:t>
            </a:r>
            <a:r>
              <a:rPr lang="es-ES" sz="3200" dirty="0">
                <a:ea typeface="Times New Roman" panose="02020603050405020304" pitchFamily="18" charset="0"/>
                <a:cs typeface="Arial" panose="020B0604020202020204" pitchFamily="34" charset="0"/>
              </a:rPr>
              <a:t>-Hall. Tomo III. Unidad XII. Capítulos 64, pág. 896-900. </a:t>
            </a:r>
            <a:endParaRPr lang="es-ES" sz="2800" dirty="0"/>
          </a:p>
        </p:txBody>
      </p:sp>
    </p:spTree>
    <p:extLst>
      <p:ext uri="{BB962C8B-B14F-4D97-AF65-F5344CB8AC3E}">
        <p14:creationId xmlns:p14="http://schemas.microsoft.com/office/powerpoint/2010/main" val="3677789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4294967295"/>
          </p:nvPr>
        </p:nvSpPr>
        <p:spPr>
          <a:xfrm>
            <a:off x="275573" y="357188"/>
            <a:ext cx="11561523" cy="6286500"/>
          </a:xfrm>
        </p:spPr>
        <p:txBody>
          <a:bodyPr>
            <a:normAutofit fontScale="85000" lnSpcReduction="20000"/>
          </a:bodyPr>
          <a:lstStyle/>
          <a:p>
            <a:pPr algn="ctr" eaLnBrk="1" hangingPunct="1">
              <a:lnSpc>
                <a:spcPct val="90000"/>
              </a:lnSpc>
              <a:buFontTx/>
              <a:buNone/>
            </a:pPr>
            <a:r>
              <a:rPr lang="es-ES" sz="4800" b="1" dirty="0">
                <a:solidFill>
                  <a:srgbClr val="002060"/>
                </a:solidFill>
              </a:rPr>
              <a:t>EL PÁNCREAS</a:t>
            </a:r>
          </a:p>
          <a:p>
            <a:pPr algn="ctr" eaLnBrk="1" hangingPunct="1">
              <a:buFontTx/>
              <a:buNone/>
            </a:pPr>
            <a:r>
              <a:rPr lang="es-ES" sz="4000" b="1" dirty="0"/>
              <a:t> </a:t>
            </a:r>
            <a:endParaRPr lang="es-ES" sz="4000" dirty="0" smtClean="0"/>
          </a:p>
          <a:p>
            <a:pPr algn="just" eaLnBrk="1" hangingPunct="1">
              <a:lnSpc>
                <a:spcPct val="150000"/>
              </a:lnSpc>
              <a:buFontTx/>
              <a:buNone/>
            </a:pPr>
            <a:r>
              <a:rPr lang="es-ES" sz="4000" dirty="0" smtClean="0"/>
              <a:t>Glándula mixta, cuya parte exocrina elabora el jugo pancreático que contiene enzimas y se secretan  hacia el duodeno donde actúa en los procesos químicos de la digestión de las proteínas, lípidos y glúcidos.</a:t>
            </a:r>
            <a:r>
              <a:rPr lang="es-ES" sz="4000" b="1" dirty="0" smtClean="0"/>
              <a:t> </a:t>
            </a:r>
          </a:p>
          <a:p>
            <a:pPr algn="just" eaLnBrk="1" hangingPunct="1">
              <a:lnSpc>
                <a:spcPct val="150000"/>
              </a:lnSpc>
              <a:buFontTx/>
              <a:buNone/>
            </a:pPr>
            <a:r>
              <a:rPr lang="es-ES" sz="4000" b="1" u="sng" dirty="0" smtClean="0">
                <a:solidFill>
                  <a:srgbClr val="C00000"/>
                </a:solidFill>
              </a:rPr>
              <a:t>Situación.</a:t>
            </a:r>
            <a:r>
              <a:rPr lang="es-ES" sz="4000" b="1" dirty="0" smtClean="0"/>
              <a:t> </a:t>
            </a:r>
            <a:r>
              <a:rPr lang="es-ES" sz="4000" dirty="0" smtClean="0"/>
              <a:t>Está situado en la parte superior de la cavidad abdominal aplicado a la pared posterior del abdomen, detrás y debajo del estómago. </a:t>
            </a:r>
          </a:p>
        </p:txBody>
      </p:sp>
    </p:spTree>
    <p:extLst>
      <p:ext uri="{BB962C8B-B14F-4D97-AF65-F5344CB8AC3E}">
        <p14:creationId xmlns:p14="http://schemas.microsoft.com/office/powerpoint/2010/main" val="561759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4"/>
          <p:cNvGraphicFramePr>
            <a:graphicFrameLocks noChangeAspect="1"/>
          </p:cNvGraphicFramePr>
          <p:nvPr/>
        </p:nvGraphicFramePr>
        <p:xfrm>
          <a:off x="1524000" y="714375"/>
          <a:ext cx="9144000" cy="8909050"/>
        </p:xfrm>
        <a:graphic>
          <a:graphicData uri="http://schemas.openxmlformats.org/presentationml/2006/ole">
            <mc:AlternateContent xmlns:mc="http://schemas.openxmlformats.org/markup-compatibility/2006">
              <mc:Choice xmlns:v="urn:schemas-microsoft-com:vml" Requires="v">
                <p:oleObj spid="_x0000_s1028" name="Documento" r:id="rId4" imgW="5398954" imgH="4557764" progId="Word.Document.8">
                  <p:embed/>
                </p:oleObj>
              </mc:Choice>
              <mc:Fallback>
                <p:oleObj name="Documento" r:id="rId4" imgW="5398954" imgH="455776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714375"/>
                        <a:ext cx="9144000" cy="890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5" name="Rectangle 5"/>
          <p:cNvSpPr>
            <a:spLocks noChangeArrowheads="1"/>
          </p:cNvSpPr>
          <p:nvPr/>
        </p:nvSpPr>
        <p:spPr bwMode="auto">
          <a:xfrm>
            <a:off x="4310063" y="1"/>
            <a:ext cx="3060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s-ES" sz="4000" b="1">
                <a:solidFill>
                  <a:srgbClr val="002060"/>
                </a:solidFill>
              </a:rPr>
              <a:t>PÁNCREAS</a:t>
            </a:r>
          </a:p>
        </p:txBody>
      </p:sp>
    </p:spTree>
    <p:extLst>
      <p:ext uri="{BB962C8B-B14F-4D97-AF65-F5344CB8AC3E}">
        <p14:creationId xmlns:p14="http://schemas.microsoft.com/office/powerpoint/2010/main" val="1509714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1053</Words>
  <Application>Microsoft Office PowerPoint</Application>
  <PresentationFormat>Panorámica</PresentationFormat>
  <Paragraphs>87</Paragraphs>
  <Slides>16</Slides>
  <Notes>6</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2" baseType="lpstr">
      <vt:lpstr>Arial</vt:lpstr>
      <vt:lpstr>Calibri</vt:lpstr>
      <vt:lpstr>Calibri Light</vt:lpstr>
      <vt:lpstr>Times New Roman</vt:lpstr>
      <vt:lpstr>Tema de Office</vt:lpstr>
      <vt:lpstr>Documento de Microsoft Word</vt:lpstr>
      <vt:lpstr>Título:  Hígado. Vías Biliares y Páncreas.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Algunas relaciones Anatómicas del Páncreas.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Ailen</dc:creator>
  <cp:lastModifiedBy>Ailen</cp:lastModifiedBy>
  <cp:revision>6</cp:revision>
  <dcterms:created xsi:type="dcterms:W3CDTF">2021-11-18T21:46:26Z</dcterms:created>
  <dcterms:modified xsi:type="dcterms:W3CDTF">2021-11-18T22:28:41Z</dcterms:modified>
</cp:coreProperties>
</file>