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9" r:id="rId4"/>
    <p:sldId id="268" r:id="rId5"/>
    <p:sldId id="270" r:id="rId6"/>
    <p:sldId id="271" r:id="rId7"/>
    <p:sldId id="272" r:id="rId8"/>
    <p:sldId id="260" r:id="rId9"/>
    <p:sldId id="273" r:id="rId10"/>
    <p:sldId id="274" r:id="rId11"/>
    <p:sldId id="261" r:id="rId12"/>
    <p:sldId id="275" r:id="rId13"/>
    <p:sldId id="276" r:id="rId14"/>
    <p:sldId id="277" r:id="rId15"/>
    <p:sldId id="279" r:id="rId16"/>
    <p:sldId id="280" r:id="rId17"/>
    <p:sldId id="267" r:id="rId18"/>
    <p:sldId id="262" r:id="rId19"/>
    <p:sldId id="278" r:id="rId20"/>
    <p:sldId id="281" r:id="rId21"/>
    <p:sldId id="282" r:id="rId22"/>
    <p:sldId id="283" r:id="rId23"/>
    <p:sldId id="264" r:id="rId24"/>
    <p:sldId id="263" r:id="rId25"/>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0F3C5-A600-4CAC-A2B1-A7F7AB54FB18}" type="datetimeFigureOut">
              <a:rPr lang="es-ES" smtClean="0"/>
              <a:t>17/03/2020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699769-7B14-48B9-8052-238A9201A111}" type="slidenum">
              <a:rPr lang="es-ES" smtClean="0"/>
              <a:t>‹Nº›</a:t>
            </a:fld>
            <a:endParaRPr lang="es-ES"/>
          </a:p>
        </p:txBody>
      </p:sp>
    </p:spTree>
    <p:extLst>
      <p:ext uri="{BB962C8B-B14F-4D97-AF65-F5344CB8AC3E}">
        <p14:creationId xmlns:p14="http://schemas.microsoft.com/office/powerpoint/2010/main" val="370891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699769-7B14-48B9-8052-238A9201A111}" type="slidenum">
              <a:rPr lang="es-ES" smtClean="0"/>
              <a:t>8</a:t>
            </a:fld>
            <a:endParaRPr lang="es-ES"/>
          </a:p>
        </p:txBody>
      </p:sp>
    </p:spTree>
    <p:extLst>
      <p:ext uri="{BB962C8B-B14F-4D97-AF65-F5344CB8AC3E}">
        <p14:creationId xmlns:p14="http://schemas.microsoft.com/office/powerpoint/2010/main" val="388975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9699769-7B14-48B9-8052-238A9201A111}" type="slidenum">
              <a:rPr lang="es-ES" smtClean="0"/>
              <a:t>16</a:t>
            </a:fld>
            <a:endParaRPr lang="es-ES"/>
          </a:p>
        </p:txBody>
      </p:sp>
    </p:spTree>
    <p:extLst>
      <p:ext uri="{BB962C8B-B14F-4D97-AF65-F5344CB8AC3E}">
        <p14:creationId xmlns:p14="http://schemas.microsoft.com/office/powerpoint/2010/main" val="8235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F562F241-A788-426E-AF6D-D44FF0852E65}" type="datetimeFigureOut">
              <a:rPr lang="es-VE" smtClean="0"/>
              <a:t>17/3/2020</a:t>
            </a:fld>
            <a:endParaRPr lang="es-VE"/>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VE"/>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C71AC31-4A32-40FF-810A-14BD73BD822C}" type="slidenum">
              <a:rPr lang="es-VE" smtClean="0"/>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62F241-A788-426E-AF6D-D44FF0852E65}" type="datetimeFigureOut">
              <a:rPr lang="es-VE" smtClean="0"/>
              <a:t>17/3/2020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C71AC31-4A32-40FF-810A-14BD73BD822C}"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62F241-A788-426E-AF6D-D44FF0852E65}" type="datetimeFigureOut">
              <a:rPr lang="es-VE" smtClean="0"/>
              <a:t>17/3/2020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C71AC31-4A32-40FF-810A-14BD73BD822C}"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F562F241-A788-426E-AF6D-D44FF0852E65}" type="datetimeFigureOut">
              <a:rPr lang="es-VE" smtClean="0"/>
              <a:t>17/3/2020</a:t>
            </a:fld>
            <a:endParaRPr lang="es-VE"/>
          </a:p>
        </p:txBody>
      </p:sp>
      <p:sp>
        <p:nvSpPr>
          <p:cNvPr id="5" name="4 Marcador de pie de página"/>
          <p:cNvSpPr>
            <a:spLocks noGrp="1"/>
          </p:cNvSpPr>
          <p:nvPr>
            <p:ph type="ftr" sz="quarter" idx="11"/>
          </p:nvPr>
        </p:nvSpPr>
        <p:spPr>
          <a:xfrm>
            <a:off x="457200" y="6480969"/>
            <a:ext cx="4260056" cy="300831"/>
          </a:xfrm>
        </p:spPr>
        <p:txBody>
          <a:bodyPr/>
          <a:lstStyle/>
          <a:p>
            <a:endParaRPr lang="es-VE"/>
          </a:p>
        </p:txBody>
      </p:sp>
      <p:sp>
        <p:nvSpPr>
          <p:cNvPr id="6" name="5 Marcador de número de diapositiva"/>
          <p:cNvSpPr>
            <a:spLocks noGrp="1"/>
          </p:cNvSpPr>
          <p:nvPr>
            <p:ph type="sldNum" sz="quarter" idx="12"/>
          </p:nvPr>
        </p:nvSpPr>
        <p:spPr/>
        <p:txBody>
          <a:bodyPr/>
          <a:lstStyle/>
          <a:p>
            <a:fld id="{6C71AC31-4A32-40FF-810A-14BD73BD822C}"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F562F241-A788-426E-AF6D-D44FF0852E65}" type="datetimeFigureOut">
              <a:rPr lang="es-VE" smtClean="0"/>
              <a:t>17/3/2020</a:t>
            </a:fld>
            <a:endParaRPr lang="es-VE"/>
          </a:p>
        </p:txBody>
      </p:sp>
      <p:sp>
        <p:nvSpPr>
          <p:cNvPr id="5" name="4 Marcador de pie de página"/>
          <p:cNvSpPr>
            <a:spLocks noGrp="1"/>
          </p:cNvSpPr>
          <p:nvPr>
            <p:ph type="ftr" sz="quarter" idx="11"/>
          </p:nvPr>
        </p:nvSpPr>
        <p:spPr>
          <a:xfrm>
            <a:off x="2619376" y="6480969"/>
            <a:ext cx="4260056" cy="300831"/>
          </a:xfrm>
        </p:spPr>
        <p:txBody>
          <a:bodyPr/>
          <a:lstStyle/>
          <a:p>
            <a:endParaRPr lang="es-VE"/>
          </a:p>
        </p:txBody>
      </p:sp>
      <p:sp>
        <p:nvSpPr>
          <p:cNvPr id="6" name="5 Marcador de número de diapositiva"/>
          <p:cNvSpPr>
            <a:spLocks noGrp="1"/>
          </p:cNvSpPr>
          <p:nvPr>
            <p:ph type="sldNum" sz="quarter" idx="12"/>
          </p:nvPr>
        </p:nvSpPr>
        <p:spPr>
          <a:xfrm>
            <a:off x="8451056" y="809624"/>
            <a:ext cx="502920" cy="300831"/>
          </a:xfrm>
        </p:spPr>
        <p:txBody>
          <a:bodyPr/>
          <a:lstStyle/>
          <a:p>
            <a:fld id="{6C71AC31-4A32-40FF-810A-14BD73BD822C}" type="slidenum">
              <a:rPr lang="es-VE" smtClean="0"/>
              <a:t>‹Nº›</a:t>
            </a:fld>
            <a:endParaRPr lang="es-VE"/>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F562F241-A788-426E-AF6D-D44FF0852E65}" type="datetimeFigureOut">
              <a:rPr lang="es-VE" smtClean="0"/>
              <a:t>17/3/2020</a:t>
            </a:fld>
            <a:endParaRPr lang="es-VE"/>
          </a:p>
        </p:txBody>
      </p:sp>
      <p:sp>
        <p:nvSpPr>
          <p:cNvPr id="6" name="5 Marcador de pie de página"/>
          <p:cNvSpPr>
            <a:spLocks noGrp="1"/>
          </p:cNvSpPr>
          <p:nvPr>
            <p:ph type="ftr" sz="quarter" idx="11"/>
          </p:nvPr>
        </p:nvSpPr>
        <p:spPr>
          <a:xfrm>
            <a:off x="457200" y="6480969"/>
            <a:ext cx="4260056" cy="301752"/>
          </a:xfrm>
        </p:spPr>
        <p:txBody>
          <a:bodyPr/>
          <a:lstStyle/>
          <a:p>
            <a:endParaRPr lang="es-VE"/>
          </a:p>
        </p:txBody>
      </p:sp>
      <p:sp>
        <p:nvSpPr>
          <p:cNvPr id="7" name="6 Marcador de número de diapositiva"/>
          <p:cNvSpPr>
            <a:spLocks noGrp="1"/>
          </p:cNvSpPr>
          <p:nvPr>
            <p:ph type="sldNum" sz="quarter" idx="12"/>
          </p:nvPr>
        </p:nvSpPr>
        <p:spPr>
          <a:xfrm>
            <a:off x="7589520" y="6480969"/>
            <a:ext cx="502920" cy="301752"/>
          </a:xfrm>
        </p:spPr>
        <p:txBody>
          <a:bodyPr/>
          <a:lstStyle/>
          <a:p>
            <a:fld id="{6C71AC31-4A32-40FF-810A-14BD73BD822C}" type="slidenum">
              <a:rPr lang="es-VE" smtClean="0"/>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F562F241-A788-426E-AF6D-D44FF0852E65}" type="datetimeFigureOut">
              <a:rPr lang="es-VE" smtClean="0"/>
              <a:t>17/3/2020</a:t>
            </a:fld>
            <a:endParaRPr lang="es-VE"/>
          </a:p>
        </p:txBody>
      </p:sp>
      <p:sp>
        <p:nvSpPr>
          <p:cNvPr id="8" name="7 Marcador de pie de página"/>
          <p:cNvSpPr>
            <a:spLocks noGrp="1"/>
          </p:cNvSpPr>
          <p:nvPr>
            <p:ph type="ftr" sz="quarter" idx="11"/>
          </p:nvPr>
        </p:nvSpPr>
        <p:spPr>
          <a:xfrm>
            <a:off x="457200" y="6480969"/>
            <a:ext cx="4261104" cy="301752"/>
          </a:xfrm>
        </p:spPr>
        <p:txBody>
          <a:bodyPr/>
          <a:lstStyle/>
          <a:p>
            <a:endParaRPr lang="es-VE"/>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6C71AC31-4A32-40FF-810A-14BD73BD822C}" type="slidenum">
              <a:rPr lang="es-VE" smtClean="0"/>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562F241-A788-426E-AF6D-D44FF0852E65}" type="datetimeFigureOut">
              <a:rPr lang="es-VE" smtClean="0"/>
              <a:t>17/3/2020</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C71AC31-4A32-40FF-810A-14BD73BD822C}"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F562F241-A788-426E-AF6D-D44FF0852E65}" type="datetimeFigureOut">
              <a:rPr lang="es-VE" smtClean="0"/>
              <a:t>17/3/2020</a:t>
            </a:fld>
            <a:endParaRPr lang="es-VE"/>
          </a:p>
        </p:txBody>
      </p:sp>
      <p:sp>
        <p:nvSpPr>
          <p:cNvPr id="3" name="2 Marcador de pie de página"/>
          <p:cNvSpPr>
            <a:spLocks noGrp="1"/>
          </p:cNvSpPr>
          <p:nvPr>
            <p:ph type="ftr" sz="quarter" idx="11"/>
          </p:nvPr>
        </p:nvSpPr>
        <p:spPr>
          <a:xfrm>
            <a:off x="457200" y="6481890"/>
            <a:ext cx="4260056" cy="300831"/>
          </a:xfrm>
        </p:spPr>
        <p:txBody>
          <a:bodyPr/>
          <a:lstStyle/>
          <a:p>
            <a:endParaRPr lang="es-VE"/>
          </a:p>
        </p:txBody>
      </p:sp>
      <p:sp>
        <p:nvSpPr>
          <p:cNvPr id="4" name="3 Marcador de número de diapositiva"/>
          <p:cNvSpPr>
            <a:spLocks noGrp="1"/>
          </p:cNvSpPr>
          <p:nvPr>
            <p:ph type="sldNum" sz="quarter" idx="12"/>
          </p:nvPr>
        </p:nvSpPr>
        <p:spPr>
          <a:xfrm>
            <a:off x="7589520" y="6480969"/>
            <a:ext cx="502920" cy="301752"/>
          </a:xfrm>
        </p:spPr>
        <p:txBody>
          <a:bodyPr/>
          <a:lstStyle/>
          <a:p>
            <a:fld id="{6C71AC31-4A32-40FF-810A-14BD73BD822C}"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F562F241-A788-426E-AF6D-D44FF0852E65}" type="datetimeFigureOut">
              <a:rPr lang="es-VE" smtClean="0"/>
              <a:t>17/3/2020</a:t>
            </a:fld>
            <a:endParaRPr lang="es-VE"/>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VE"/>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6C71AC31-4A32-40FF-810A-14BD73BD822C}"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F562F241-A788-426E-AF6D-D44FF0852E65}" type="datetimeFigureOut">
              <a:rPr lang="es-VE" smtClean="0"/>
              <a:t>17/3/2020</a:t>
            </a:fld>
            <a:endParaRPr lang="es-VE"/>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VE"/>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6C71AC31-4A32-40FF-810A-14BD73BD822C}" type="slidenum">
              <a:rPr lang="es-VE" smtClean="0"/>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562F241-A788-426E-AF6D-D44FF0852E65}" type="datetimeFigureOut">
              <a:rPr lang="es-VE" smtClean="0"/>
              <a:t>17/3/2020</a:t>
            </a:fld>
            <a:endParaRPr lang="es-VE"/>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VE"/>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C71AC31-4A32-40FF-810A-14BD73BD822C}"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079" y="2121176"/>
            <a:ext cx="1972444" cy="1847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descr="http://www.ferato.com/wiki/images/8/87/20080908_mgb_Fiebre_tifoidea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124744"/>
            <a:ext cx="2016224" cy="1810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65583" y="3861048"/>
            <a:ext cx="6031718" cy="923330"/>
          </a:xfrm>
          <a:prstGeom prst="rect">
            <a:avLst/>
          </a:prstGeom>
          <a:ln w="57150">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VE" b="1" dirty="0" smtClean="0">
                <a:latin typeface="Cambria" pitchFamily="18" charset="0"/>
              </a:rPr>
              <a:t>Dra. </a:t>
            </a:r>
            <a:r>
              <a:rPr lang="es-VE" b="1" dirty="0" err="1" smtClean="0">
                <a:latin typeface="Cambria" pitchFamily="18" charset="0"/>
              </a:rPr>
              <a:t>Yilian</a:t>
            </a:r>
            <a:r>
              <a:rPr lang="es-VE" b="1" dirty="0" smtClean="0">
                <a:latin typeface="Cambria" pitchFamily="18" charset="0"/>
              </a:rPr>
              <a:t> Burgos Santos. </a:t>
            </a:r>
          </a:p>
          <a:p>
            <a:pPr algn="just"/>
            <a:endParaRPr lang="es-VE" b="1" dirty="0">
              <a:latin typeface="Cambria" pitchFamily="18" charset="0"/>
            </a:endParaRPr>
          </a:p>
          <a:p>
            <a:pPr algn="ctr"/>
            <a:r>
              <a:rPr lang="es-VE" b="1" dirty="0" smtClean="0">
                <a:latin typeface="Cambria" pitchFamily="18" charset="0"/>
              </a:rPr>
              <a:t>MARZO, 2020</a:t>
            </a:r>
            <a:endParaRPr lang="es-VE" sz="2000" b="1"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88640"/>
            <a:ext cx="2899023" cy="16687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perspectiveBelow"/>
            <a:lightRig rig="twoPt" dir="t">
              <a:rot lat="0" lon="0" rev="7200000"/>
            </a:lightRig>
          </a:scene3d>
          <a:sp3d>
            <a:bevelT w="25400" h="19050"/>
            <a:contourClr>
              <a:srgbClr val="FFFFFF"/>
            </a:contourClr>
          </a:sp3d>
          <a:extLst/>
        </p:spPr>
      </p:pic>
      <p:sp>
        <p:nvSpPr>
          <p:cNvPr id="4" name="3 Rectángulo"/>
          <p:cNvSpPr/>
          <p:nvPr/>
        </p:nvSpPr>
        <p:spPr>
          <a:xfrm>
            <a:off x="467544" y="1475441"/>
            <a:ext cx="4572000" cy="1569660"/>
          </a:xfrm>
          <a:prstGeom prst="rect">
            <a:avLst/>
          </a:prstGeom>
          <a:ln w="57150"/>
        </p:spPr>
        <p:style>
          <a:lnRef idx="3">
            <a:schemeClr val="lt1"/>
          </a:lnRef>
          <a:fillRef idx="1">
            <a:schemeClr val="accent1"/>
          </a:fillRef>
          <a:effectRef idx="1">
            <a:schemeClr val="accent1"/>
          </a:effectRef>
          <a:fontRef idx="minor">
            <a:schemeClr val="lt1"/>
          </a:fontRef>
        </p:style>
        <p:txBody>
          <a:bodyPr>
            <a:spAutoFit/>
          </a:bodyPr>
          <a:lstStyle/>
          <a:p>
            <a:pPr algn="ctr"/>
            <a:r>
              <a:rPr lang="es-VE" sz="4800" dirty="0">
                <a:ln w="6350">
                  <a:solidFill>
                    <a:sysClr val="windowText" lastClr="000000"/>
                  </a:solidFill>
                </a:ln>
                <a:solidFill>
                  <a:srgbClr val="FF388C">
                    <a:tint val="83000"/>
                    <a:satMod val="150000"/>
                  </a:srgbClr>
                </a:solidFill>
                <a:effectLst>
                  <a:glow rad="139700">
                    <a:srgbClr val="FF388C">
                      <a:satMod val="175000"/>
                      <a:alpha val="40000"/>
                    </a:srgbClr>
                  </a:glow>
                  <a:outerShdw blurRad="26000" dist="26000" dir="14500000" algn="tl" rotWithShape="0">
                    <a:srgbClr val="000000">
                      <a:alpha val="40000"/>
                    </a:srgbClr>
                  </a:outerShdw>
                </a:effectLst>
                <a:latin typeface="Algerian" pitchFamily="82" charset="0"/>
                <a:ea typeface="+mj-ea"/>
                <a:cs typeface="+mj-cs"/>
              </a:rPr>
              <a:t>FIEBRE TIFOIDEA</a:t>
            </a:r>
            <a:endParaRPr lang="es-ES"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551" y="3501008"/>
            <a:ext cx="2111390" cy="20442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22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             FORMAS CLINICAS </a:t>
            </a:r>
            <a:endParaRPr lang="es-ES" sz="2800" b="1" dirty="0"/>
          </a:p>
        </p:txBody>
      </p:sp>
      <p:sp>
        <p:nvSpPr>
          <p:cNvPr id="3" name="Marcador de contenido 2"/>
          <p:cNvSpPr>
            <a:spLocks noGrp="1"/>
          </p:cNvSpPr>
          <p:nvPr>
            <p:ph idx="1"/>
          </p:nvPr>
        </p:nvSpPr>
        <p:spPr>
          <a:xfrm>
            <a:off x="251520" y="1196752"/>
            <a:ext cx="8085584" cy="4788024"/>
          </a:xfrm>
        </p:spPr>
        <p:txBody>
          <a:bodyPr>
            <a:noAutofit/>
          </a:bodyPr>
          <a:lstStyle/>
          <a:p>
            <a:r>
              <a:rPr lang="es-ES" sz="1800" b="1" dirty="0" smtClean="0">
                <a:latin typeface="Arial" panose="020B0604020202020204" pitchFamily="34" charset="0"/>
                <a:cs typeface="Arial" panose="020B0604020202020204" pitchFamily="34" charset="0"/>
              </a:rPr>
              <a:t>Forma </a:t>
            </a:r>
            <a:r>
              <a:rPr lang="es-ES" sz="1800" b="1" dirty="0" err="1">
                <a:latin typeface="Arial" panose="020B0604020202020204" pitchFamily="34" charset="0"/>
                <a:cs typeface="Arial" panose="020B0604020202020204" pitchFamily="34" charset="0"/>
              </a:rPr>
              <a:t>gastroentérica</a:t>
            </a:r>
            <a:r>
              <a:rPr lang="es-ES" sz="1800" b="1" dirty="0">
                <a:latin typeface="Arial" panose="020B0604020202020204" pitchFamily="34" charset="0"/>
                <a:cs typeface="Arial" panose="020B0604020202020204" pitchFamily="34" charset="0"/>
              </a:rPr>
              <a:t>. Comienza de manera brusca con vómitos y diarreas, escalofríos y </a:t>
            </a:r>
            <a:r>
              <a:rPr lang="es-ES" sz="1800" b="1" dirty="0" smtClean="0">
                <a:latin typeface="Arial" panose="020B0604020202020204" pitchFamily="34" charset="0"/>
                <a:cs typeface="Arial" panose="020B0604020202020204" pitchFamily="34" charset="0"/>
              </a:rPr>
              <a:t>fiebre</a:t>
            </a:r>
          </a:p>
          <a:p>
            <a:r>
              <a:rPr lang="es-ES" sz="1800" b="1" dirty="0" smtClean="0">
                <a:latin typeface="Arial" panose="020B0604020202020204" pitchFamily="34" charset="0"/>
                <a:cs typeface="Arial" panose="020B0604020202020204" pitchFamily="34" charset="0"/>
              </a:rPr>
              <a:t>Forma </a:t>
            </a:r>
            <a:r>
              <a:rPr lang="es-ES" sz="1800" b="1" dirty="0">
                <a:latin typeface="Arial" panose="020B0604020202020204" pitchFamily="34" charset="0"/>
                <a:cs typeface="Arial" panose="020B0604020202020204" pitchFamily="34" charset="0"/>
              </a:rPr>
              <a:t>meníngea. Debe tenerse en cuenta, ya que en varias ocasiones ha sido el laboratorio o una </a:t>
            </a:r>
            <a:r>
              <a:rPr lang="es-ES" sz="1800" b="1" dirty="0" err="1">
                <a:latin typeface="Arial" panose="020B0604020202020204" pitchFamily="34" charset="0"/>
                <a:cs typeface="Arial" panose="020B0604020202020204" pitchFamily="34" charset="0"/>
              </a:rPr>
              <a:t>enterorragia</a:t>
            </a:r>
            <a:r>
              <a:rPr lang="es-ES" sz="1800" b="1" dirty="0">
                <a:latin typeface="Arial" panose="020B0604020202020204" pitchFamily="34" charset="0"/>
                <a:cs typeface="Arial" panose="020B0604020202020204" pitchFamily="34" charset="0"/>
              </a:rPr>
              <a:t> lo que ha puesto en evidencia el origen </a:t>
            </a:r>
            <a:r>
              <a:rPr lang="es-ES" sz="1800" b="1" dirty="0" err="1">
                <a:latin typeface="Arial" panose="020B0604020202020204" pitchFamily="34" charset="0"/>
                <a:cs typeface="Arial" panose="020B0604020202020204" pitchFamily="34" charset="0"/>
              </a:rPr>
              <a:t>tifoídico</a:t>
            </a:r>
            <a:r>
              <a:rPr lang="es-ES" sz="1800" b="1" dirty="0">
                <a:latin typeface="Arial" panose="020B0604020202020204" pitchFamily="34" charset="0"/>
                <a:cs typeface="Arial" panose="020B0604020202020204" pitchFamily="34" charset="0"/>
              </a:rPr>
              <a:t> de un síndrome meníngeo completo</a:t>
            </a:r>
            <a:r>
              <a:rPr lang="es-ES" sz="1800" b="1" dirty="0" smtClean="0">
                <a:latin typeface="Arial" panose="020B0604020202020204" pitchFamily="34" charset="0"/>
                <a:cs typeface="Arial" panose="020B0604020202020204" pitchFamily="34" charset="0"/>
              </a:rPr>
              <a:t>.</a:t>
            </a:r>
          </a:p>
          <a:p>
            <a:r>
              <a:rPr lang="es-ES" sz="1800" b="1" dirty="0" smtClean="0">
                <a:latin typeface="Arial" panose="020B0604020202020204" pitchFamily="34" charset="0"/>
                <a:cs typeface="Arial" panose="020B0604020202020204" pitchFamily="34" charset="0"/>
              </a:rPr>
              <a:t>Forma </a:t>
            </a:r>
            <a:r>
              <a:rPr lang="es-ES" sz="1800" b="1" dirty="0">
                <a:latin typeface="Arial" panose="020B0604020202020204" pitchFamily="34" charset="0"/>
                <a:cs typeface="Arial" panose="020B0604020202020204" pitchFamily="34" charset="0"/>
              </a:rPr>
              <a:t>de depresión medular febril con síndrome hemorrágico (petequias, hemorragias gingivales), anemia y </a:t>
            </a:r>
            <a:r>
              <a:rPr lang="es-ES" sz="1800" b="1" dirty="0" err="1">
                <a:latin typeface="Arial" panose="020B0604020202020204" pitchFamily="34" charset="0"/>
                <a:cs typeface="Arial" panose="020B0604020202020204" pitchFamily="34" charset="0"/>
              </a:rPr>
              <a:t>granulopenia</a:t>
            </a:r>
            <a:r>
              <a:rPr lang="es-ES" sz="1800" b="1" dirty="0">
                <a:latin typeface="Arial" panose="020B0604020202020204" pitchFamily="34" charset="0"/>
                <a:cs typeface="Arial" panose="020B0604020202020204" pitchFamily="34" charset="0"/>
              </a:rPr>
              <a:t> de hasta 2/109/L. Este cuadro del enfermo se confunde al inicio con el de una anemia </a:t>
            </a:r>
            <a:r>
              <a:rPr lang="es-ES" sz="1800" b="1" dirty="0" err="1">
                <a:latin typeface="Arial" panose="020B0604020202020204" pitchFamily="34" charset="0"/>
                <a:cs typeface="Arial" panose="020B0604020202020204" pitchFamily="34" charset="0"/>
              </a:rPr>
              <a:t>aplástica</a:t>
            </a:r>
            <a:r>
              <a:rPr lang="es-ES" sz="1800" b="1" dirty="0">
                <a:latin typeface="Arial" panose="020B0604020202020204" pitchFamily="34" charset="0"/>
                <a:cs typeface="Arial" panose="020B0604020202020204" pitchFamily="34" charset="0"/>
              </a:rPr>
              <a:t> o con el de una leucemia aguda</a:t>
            </a:r>
            <a:r>
              <a:rPr lang="es-ES" sz="1800" b="1" dirty="0" smtClean="0">
                <a:latin typeface="Arial" panose="020B0604020202020204" pitchFamily="34" charset="0"/>
                <a:cs typeface="Arial" panose="020B0604020202020204" pitchFamily="34" charset="0"/>
              </a:rPr>
              <a:t>.</a:t>
            </a:r>
          </a:p>
          <a:p>
            <a:r>
              <a:rPr lang="es-ES" sz="1800" b="1" dirty="0" smtClean="0">
                <a:latin typeface="Arial" panose="020B0604020202020204" pitchFamily="34" charset="0"/>
                <a:cs typeface="Arial" panose="020B0604020202020204" pitchFamily="34" charset="0"/>
              </a:rPr>
              <a:t>Forma </a:t>
            </a:r>
            <a:r>
              <a:rPr lang="es-ES" sz="1800" b="1" dirty="0">
                <a:latin typeface="Arial" panose="020B0604020202020204" pitchFamily="34" charset="0"/>
                <a:cs typeface="Arial" panose="020B0604020202020204" pitchFamily="34" charset="0"/>
              </a:rPr>
              <a:t>febril inespecífica. </a:t>
            </a:r>
            <a:r>
              <a:rPr lang="es-ES" sz="1800" b="1" dirty="0" smtClean="0">
                <a:latin typeface="Arial" panose="020B0604020202020204" pitchFamily="34" charset="0"/>
                <a:cs typeface="Arial" panose="020B0604020202020204" pitchFamily="34" charset="0"/>
              </a:rPr>
              <a:t>aplicación </a:t>
            </a:r>
            <a:r>
              <a:rPr lang="es-ES" sz="1800" b="1" dirty="0">
                <a:latin typeface="Arial" panose="020B0604020202020204" pitchFamily="34" charset="0"/>
                <a:cs typeface="Arial" panose="020B0604020202020204" pitchFamily="34" charset="0"/>
              </a:rPr>
              <a:t>del hemocultivo en forma sistemática a todos los cuadros febriles sin </a:t>
            </a:r>
            <a:r>
              <a:rPr lang="es-ES" sz="1800" b="1" dirty="0" smtClean="0">
                <a:latin typeface="Arial" panose="020B0604020202020204" pitchFamily="34" charset="0"/>
                <a:cs typeface="Arial" panose="020B0604020202020204" pitchFamily="34" charset="0"/>
              </a:rPr>
              <a:t>diagnóstico.</a:t>
            </a:r>
          </a:p>
          <a:p>
            <a:r>
              <a:rPr lang="es-ES" sz="1800" b="1" dirty="0" smtClean="0">
                <a:latin typeface="Arial" panose="020B0604020202020204" pitchFamily="34" charset="0"/>
                <a:cs typeface="Arial" panose="020B0604020202020204" pitchFamily="34" charset="0"/>
              </a:rPr>
              <a:t>Forma </a:t>
            </a:r>
            <a:r>
              <a:rPr lang="es-ES" sz="1800" b="1" dirty="0">
                <a:latin typeface="Arial" panose="020B0604020202020204" pitchFamily="34" charset="0"/>
                <a:cs typeface="Arial" panose="020B0604020202020204" pitchFamily="34" charset="0"/>
              </a:rPr>
              <a:t>del anciano y de la mujer embarazada. En el anciano la fiebre tifoidea es siempre severa y a menudo fatal. En la mujer embarazada amenaza siempre al feto y produce el aborto o el parto prematuro.</a:t>
            </a:r>
          </a:p>
          <a:p>
            <a:endParaRPr lang="es-E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351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7392" y="132601"/>
            <a:ext cx="4585108" cy="707886"/>
          </a:xfrm>
          <a:prstGeom prst="rect">
            <a:avLst/>
          </a:prstGeom>
          <a:scene3d>
            <a:camera prst="perspectiveRight"/>
            <a:lightRig rig="threePt" dir="t"/>
          </a:scene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000" b="1" dirty="0" smtClean="0"/>
              <a:t>PRUEBAS </a:t>
            </a:r>
            <a:r>
              <a:rPr lang="es-ES" sz="2000" b="1" dirty="0"/>
              <a:t>DIAGNÓSTICAS PRUEBAS DIAGNÓSTICAS </a:t>
            </a:r>
            <a:endParaRPr lang="es-E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500" y="307399"/>
            <a:ext cx="28575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a:extLst/>
        </p:spPr>
      </p:pic>
      <p:sp>
        <p:nvSpPr>
          <p:cNvPr id="6" name="5 Rectángulo"/>
          <p:cNvSpPr/>
          <p:nvPr/>
        </p:nvSpPr>
        <p:spPr>
          <a:xfrm>
            <a:off x="251520" y="1052736"/>
            <a:ext cx="4572000" cy="1366528"/>
          </a:xfrm>
          <a:prstGeom prst="rect">
            <a:avLst/>
          </a:prstGeom>
        </p:spPr>
        <p:txBody>
          <a:bodyPr>
            <a:spAutoFit/>
          </a:bodyPr>
          <a:lstStyle/>
          <a:p>
            <a:pPr algn="ctr">
              <a:lnSpc>
                <a:spcPct val="115000"/>
              </a:lnSpc>
              <a:spcAft>
                <a:spcPts val="0"/>
              </a:spcAft>
            </a:pPr>
            <a:r>
              <a:rPr lang="es-ES" dirty="0">
                <a:solidFill>
                  <a:srgbClr val="000000"/>
                </a:solidFill>
                <a:latin typeface="Cambria"/>
                <a:ea typeface="Times New Roman"/>
                <a:cs typeface="Arial"/>
              </a:rPr>
              <a:t>Aun cuando los síntomas y la historia de la enfermedad de la persona pueden sugerir fiebre tifoidea, el diagnóstico debe ser confirmado.</a:t>
            </a:r>
            <a:endParaRPr lang="es-ES" sz="1600" dirty="0">
              <a:effectLst/>
              <a:latin typeface="Calibri"/>
              <a:ea typeface="Calibri"/>
              <a:cs typeface="Times New Roman"/>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28" y="2419264"/>
            <a:ext cx="2884512" cy="13755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angle"/>
            <a:contourClr>
              <a:srgbClr val="FFFFFF"/>
            </a:contourClr>
          </a:sp3d>
          <a:extLst/>
        </p:spPr>
      </p:pic>
      <p:sp>
        <p:nvSpPr>
          <p:cNvPr id="7" name="6 Flecha izquierda"/>
          <p:cNvSpPr/>
          <p:nvPr/>
        </p:nvSpPr>
        <p:spPr>
          <a:xfrm>
            <a:off x="3491880" y="2282969"/>
            <a:ext cx="4752528" cy="17632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Cambria" pitchFamily="18" charset="0"/>
              </a:rPr>
              <a:t>Un </a:t>
            </a:r>
            <a:r>
              <a:rPr lang="es-ES" sz="1600" b="1" dirty="0">
                <a:solidFill>
                  <a:schemeClr val="tx1"/>
                </a:solidFill>
                <a:latin typeface="Cambria" pitchFamily="18" charset="0"/>
              </a:rPr>
              <a:t>conteo sanguíneo completo o Hemograma mostrará un alto número de glóbulos blancos en la sangre.</a:t>
            </a:r>
          </a:p>
        </p:txBody>
      </p:sp>
      <p:sp>
        <p:nvSpPr>
          <p:cNvPr id="9" name="8 Flecha derecha"/>
          <p:cNvSpPr/>
          <p:nvPr/>
        </p:nvSpPr>
        <p:spPr>
          <a:xfrm>
            <a:off x="323528" y="4293096"/>
            <a:ext cx="4706821"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spcAft>
                <a:spcPts val="0"/>
              </a:spcAft>
            </a:pPr>
            <a:endParaRPr lang="es-ES" sz="1600" b="1" dirty="0">
              <a:solidFill>
                <a:srgbClr val="000000"/>
              </a:solidFill>
              <a:latin typeface="Cambria" pitchFamily="18" charset="0"/>
              <a:ea typeface="Times New Roman"/>
              <a:cs typeface="Arial"/>
            </a:endParaRPr>
          </a:p>
          <a:p>
            <a:pPr algn="ctr">
              <a:lnSpc>
                <a:spcPts val="1800"/>
              </a:lnSpc>
              <a:spcAft>
                <a:spcPts val="0"/>
              </a:spcAft>
            </a:pPr>
            <a:r>
              <a:rPr lang="es-ES" sz="1600" b="1" dirty="0" smtClean="0">
                <a:solidFill>
                  <a:srgbClr val="000000"/>
                </a:solidFill>
                <a:latin typeface="Cambria" pitchFamily="18" charset="0"/>
                <a:ea typeface="Times New Roman"/>
                <a:cs typeface="Arial"/>
              </a:rPr>
              <a:t>A </a:t>
            </a:r>
            <a:r>
              <a:rPr lang="es-ES" sz="1600" b="1" dirty="0">
                <a:solidFill>
                  <a:srgbClr val="000000"/>
                </a:solidFill>
                <a:latin typeface="Cambria" pitchFamily="18" charset="0"/>
                <a:ea typeface="Times New Roman"/>
                <a:cs typeface="Arial"/>
              </a:rPr>
              <a:t>todo paciente con síndrome febril persistente por más de 1 semana se recomienda realizar los siguientes cultivos:</a:t>
            </a:r>
            <a:endParaRPr lang="es-ES" sz="1600" b="1" dirty="0">
              <a:latin typeface="Cambria" pitchFamily="18" charset="0"/>
              <a:ea typeface="Calibri"/>
              <a:cs typeface="Times New Roman"/>
            </a:endParaRPr>
          </a:p>
          <a:p>
            <a:pPr algn="ctr"/>
            <a:endParaRPr lang="es-ES" dirty="0"/>
          </a:p>
        </p:txBody>
      </p:sp>
      <p:sp>
        <p:nvSpPr>
          <p:cNvPr id="13" name="12 Rectángulo"/>
          <p:cNvSpPr/>
          <p:nvPr/>
        </p:nvSpPr>
        <p:spPr>
          <a:xfrm>
            <a:off x="5081803" y="4584304"/>
            <a:ext cx="3528392" cy="1557799"/>
          </a:xfrm>
          <a:prstGeom prst="rect">
            <a:avLst/>
          </a:prstGeom>
        </p:spPr>
        <p:txBody>
          <a:bodyPr wrap="square">
            <a:spAutoFit/>
          </a:bodyPr>
          <a:lstStyle/>
          <a:p>
            <a:pPr marL="342900" lvl="0" indent="-342900" algn="just">
              <a:lnSpc>
                <a:spcPct val="115000"/>
              </a:lnSpc>
              <a:spcAft>
                <a:spcPts val="0"/>
              </a:spcAft>
              <a:buFont typeface="Symbol"/>
              <a:buChar char=""/>
            </a:pPr>
            <a:r>
              <a:rPr lang="es-ES" sz="1400" b="1" dirty="0">
                <a:solidFill>
                  <a:srgbClr val="000000"/>
                </a:solidFill>
                <a:latin typeface="Cambria" pitchFamily="18" charset="0"/>
                <a:ea typeface="Times New Roman"/>
                <a:cs typeface="Arial"/>
              </a:rPr>
              <a:t>Hemocultivo</a:t>
            </a:r>
            <a:endParaRPr lang="es-ES" sz="1400" b="1" dirty="0">
              <a:latin typeface="Cambria" pitchFamily="18" charset="0"/>
              <a:ea typeface="Calibri"/>
              <a:cs typeface="Times New Roman"/>
            </a:endParaRPr>
          </a:p>
          <a:p>
            <a:pPr marL="342900" lvl="0" indent="-342900" algn="just">
              <a:lnSpc>
                <a:spcPct val="115000"/>
              </a:lnSpc>
              <a:spcAft>
                <a:spcPts val="0"/>
              </a:spcAft>
              <a:buFont typeface="Symbol"/>
              <a:buChar char=""/>
            </a:pPr>
            <a:r>
              <a:rPr lang="es-ES" sz="1400" b="1" dirty="0" err="1">
                <a:solidFill>
                  <a:srgbClr val="000000"/>
                </a:solidFill>
                <a:latin typeface="Cambria" pitchFamily="18" charset="0"/>
                <a:ea typeface="Times New Roman"/>
                <a:cs typeface="Arial"/>
              </a:rPr>
              <a:t>Mielocultivo</a:t>
            </a:r>
            <a:endParaRPr lang="es-ES" sz="1400" b="1" dirty="0">
              <a:latin typeface="Cambria" pitchFamily="18" charset="0"/>
              <a:ea typeface="Calibri"/>
              <a:cs typeface="Times New Roman"/>
            </a:endParaRPr>
          </a:p>
          <a:p>
            <a:pPr marL="342900" lvl="0" indent="-342900" algn="just">
              <a:lnSpc>
                <a:spcPct val="115000"/>
              </a:lnSpc>
              <a:spcAft>
                <a:spcPts val="0"/>
              </a:spcAft>
              <a:buFont typeface="Symbol"/>
              <a:buChar char=""/>
            </a:pPr>
            <a:r>
              <a:rPr lang="es-ES" sz="1400" b="1" dirty="0" err="1">
                <a:solidFill>
                  <a:srgbClr val="000000"/>
                </a:solidFill>
                <a:latin typeface="Cambria" pitchFamily="18" charset="0"/>
                <a:ea typeface="Times New Roman"/>
                <a:cs typeface="Arial"/>
              </a:rPr>
              <a:t>Urocultivo</a:t>
            </a:r>
            <a:endParaRPr lang="es-ES" sz="1400" b="1" dirty="0">
              <a:latin typeface="Cambria" pitchFamily="18" charset="0"/>
              <a:ea typeface="Calibri"/>
              <a:cs typeface="Times New Roman"/>
            </a:endParaRPr>
          </a:p>
          <a:p>
            <a:pPr marL="342900" lvl="0" indent="-342900" algn="just">
              <a:lnSpc>
                <a:spcPct val="115000"/>
              </a:lnSpc>
              <a:spcAft>
                <a:spcPts val="0"/>
              </a:spcAft>
              <a:buFont typeface="Symbol"/>
              <a:buChar char=""/>
            </a:pPr>
            <a:r>
              <a:rPr lang="es-ES" sz="1400" b="1" dirty="0">
                <a:solidFill>
                  <a:srgbClr val="000000"/>
                </a:solidFill>
                <a:latin typeface="Cambria" pitchFamily="18" charset="0"/>
                <a:ea typeface="Times New Roman"/>
                <a:cs typeface="Arial"/>
              </a:rPr>
              <a:t>Coprocultivo</a:t>
            </a:r>
            <a:endParaRPr lang="es-ES" sz="1400" b="1" dirty="0">
              <a:latin typeface="Cambria" pitchFamily="18" charset="0"/>
              <a:ea typeface="Calibri"/>
              <a:cs typeface="Times New Roman"/>
            </a:endParaRPr>
          </a:p>
          <a:p>
            <a:pPr marL="342900" lvl="0" indent="-342900" algn="just">
              <a:lnSpc>
                <a:spcPct val="115000"/>
              </a:lnSpc>
              <a:spcAft>
                <a:spcPts val="0"/>
              </a:spcAft>
              <a:buFont typeface="Symbol"/>
              <a:buChar char=""/>
            </a:pPr>
            <a:r>
              <a:rPr lang="es-ES" sz="1400" b="1" dirty="0">
                <a:solidFill>
                  <a:srgbClr val="000000"/>
                </a:solidFill>
                <a:latin typeface="Cambria" pitchFamily="18" charset="0"/>
                <a:ea typeface="Times New Roman"/>
                <a:cs typeface="Arial"/>
              </a:rPr>
              <a:t>Reacción en cadena de la polimerasa</a:t>
            </a:r>
            <a:endParaRPr lang="es-ES" sz="1400" b="1" dirty="0">
              <a:latin typeface="Cambria" pitchFamily="18" charset="0"/>
              <a:ea typeface="Calibri"/>
              <a:cs typeface="Times New Roman"/>
            </a:endParaRPr>
          </a:p>
          <a:p>
            <a:pPr marL="342900" lvl="0" indent="-342900" algn="just">
              <a:lnSpc>
                <a:spcPct val="115000"/>
              </a:lnSpc>
              <a:spcAft>
                <a:spcPts val="0"/>
              </a:spcAft>
              <a:buFont typeface="Symbol"/>
              <a:buChar char=""/>
            </a:pPr>
            <a:r>
              <a:rPr lang="es-ES" sz="1400" b="1" dirty="0">
                <a:solidFill>
                  <a:srgbClr val="000000"/>
                </a:solidFill>
                <a:latin typeface="Cambria" pitchFamily="18" charset="0"/>
                <a:ea typeface="Times New Roman"/>
                <a:cs typeface="Arial"/>
              </a:rPr>
              <a:t>(PCR</a:t>
            </a:r>
            <a:r>
              <a:rPr lang="es-ES" sz="1400" b="1" dirty="0" smtClean="0">
                <a:solidFill>
                  <a:srgbClr val="000000"/>
                </a:solidFill>
                <a:latin typeface="Cambria" pitchFamily="18" charset="0"/>
                <a:ea typeface="Times New Roman"/>
                <a:cs typeface="Arial"/>
              </a:rPr>
              <a:t>).</a:t>
            </a:r>
            <a:endParaRPr lang="es-ES" sz="1400" b="1" dirty="0">
              <a:latin typeface="Cambria" pitchFamily="18" charset="0"/>
              <a:ea typeface="Calibri"/>
              <a:cs typeface="Times New Roman"/>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794857"/>
            <a:ext cx="2049958" cy="15792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41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arn(inVertical)">
                                      <p:cBhvr>
                                        <p:cTn id="10" dur="500"/>
                                        <p:tgtEl>
                                          <p:spTgt spid="51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wipe(down)">
                                      <p:cBhvr>
                                        <p:cTn id="18" dur="500"/>
                                        <p:tgtEl>
                                          <p:spTgt spid="51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5124"/>
                                        </p:tgtEl>
                                        <p:attrNameLst>
                                          <p:attrName>style.visibility</p:attrName>
                                        </p:attrNameLst>
                                      </p:cBhvr>
                                      <p:to>
                                        <p:strVal val="visible"/>
                                      </p:to>
                                    </p:set>
                                    <p:animEffect transition="in" filter="wipe(down)">
                                      <p:cBhvr>
                                        <p:cTn id="3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latin typeface="Arial" panose="020B0604020202020204" pitchFamily="34" charset="0"/>
                <a:cs typeface="Arial" panose="020B0604020202020204" pitchFamily="34" charset="0"/>
              </a:rPr>
              <a:t>           DIAGNOSTICO</a:t>
            </a:r>
            <a:endParaRPr lang="es-ES" sz="2800" b="1" dirty="0">
              <a:latin typeface="Arial" panose="020B0604020202020204" pitchFamily="34" charset="0"/>
              <a:cs typeface="Arial" panose="020B0604020202020204" pitchFamily="34" charset="0"/>
            </a:endParaRPr>
          </a:p>
        </p:txBody>
      </p:sp>
      <p:sp>
        <p:nvSpPr>
          <p:cNvPr id="3" name="CuadroTexto 2"/>
          <p:cNvSpPr txBox="1"/>
          <p:nvPr/>
        </p:nvSpPr>
        <p:spPr>
          <a:xfrm>
            <a:off x="445477" y="2204864"/>
            <a:ext cx="8496944" cy="4247317"/>
          </a:xfrm>
          <a:prstGeom prst="rect">
            <a:avLst/>
          </a:prstGeom>
          <a:noFill/>
        </p:spPr>
        <p:txBody>
          <a:bodyPr wrap="square" rtlCol="0">
            <a:spAutoFit/>
          </a:bodyPr>
          <a:lstStyle/>
          <a:p>
            <a:r>
              <a:rPr lang="es-ES" b="1" u="sng" dirty="0" smtClean="0">
                <a:latin typeface="Arial" panose="020B0604020202020204" pitchFamily="34" charset="0"/>
                <a:cs typeface="Arial" panose="020B0604020202020204" pitchFamily="34" charset="0"/>
              </a:rPr>
              <a:t>Hemograma</a:t>
            </a:r>
            <a:r>
              <a:rPr lang="es-ES" b="1" dirty="0" smtClean="0">
                <a:latin typeface="Arial" panose="020B0604020202020204" pitchFamily="34" charset="0"/>
                <a:cs typeface="Arial" panose="020B0604020202020204" pitchFamily="34" charset="0"/>
              </a:rPr>
              <a:t>: anemia microcitica e hipocromica,</a:t>
            </a:r>
          </a:p>
          <a:p>
            <a:r>
              <a:rPr lang="es-ES" b="1" dirty="0">
                <a:latin typeface="Arial" panose="020B0604020202020204" pitchFamily="34" charset="0"/>
                <a:cs typeface="Arial" panose="020B0604020202020204" pitchFamily="34" charset="0"/>
              </a:rPr>
              <a:t> leucopenia, habitualmente no inferior a 2 500 células/mm3, tras una o dos semanas de enfermedad. </a:t>
            </a:r>
            <a:endParaRPr lang="es-ES" b="1" dirty="0" smtClean="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Leucocitosis en infecciones secundarias( abscesos piógenos)</a:t>
            </a:r>
          </a:p>
          <a:p>
            <a:r>
              <a:rPr lang="es-ES" b="1" dirty="0" smtClean="0">
                <a:latin typeface="Arial" panose="020B0604020202020204" pitchFamily="34" charset="0"/>
                <a:cs typeface="Arial" panose="020B0604020202020204" pitchFamily="34" charset="0"/>
              </a:rPr>
              <a:t>Trombocitopenia .</a:t>
            </a:r>
          </a:p>
          <a:p>
            <a:endParaRPr lang="es-ES" b="1" dirty="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Sangre oculta en heces fecales positiva.</a:t>
            </a:r>
          </a:p>
          <a:p>
            <a:r>
              <a:rPr lang="es-ES" b="1" dirty="0" smtClean="0">
                <a:latin typeface="Arial" panose="020B0604020202020204" pitchFamily="34" charset="0"/>
                <a:cs typeface="Arial" panose="020B0604020202020204" pitchFamily="34" charset="0"/>
              </a:rPr>
              <a:t>Aumento de enzimas hepáticas y LDH .</a:t>
            </a:r>
          </a:p>
          <a:p>
            <a:endParaRPr lang="es-ES" b="1" u="sng" dirty="0">
              <a:latin typeface="Arial" panose="020B0604020202020204" pitchFamily="34" charset="0"/>
              <a:cs typeface="Arial" panose="020B0604020202020204" pitchFamily="34" charset="0"/>
            </a:endParaRPr>
          </a:p>
          <a:p>
            <a:r>
              <a:rPr lang="es-ES" b="1" u="sng" dirty="0" smtClean="0">
                <a:latin typeface="Arial" panose="020B0604020202020204" pitchFamily="34" charset="0"/>
                <a:cs typeface="Arial" panose="020B0604020202020204" pitchFamily="34" charset="0"/>
              </a:rPr>
              <a:t>Diagnostico definitivo:</a:t>
            </a:r>
          </a:p>
          <a:p>
            <a:r>
              <a:rPr lang="es-ES" b="1" dirty="0" smtClean="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aislamiento definitivo de la Salmonella </a:t>
            </a:r>
            <a:r>
              <a:rPr lang="es-ES" b="1" dirty="0" err="1">
                <a:latin typeface="Arial" panose="020B0604020202020204" pitchFamily="34" charset="0"/>
                <a:cs typeface="Arial" panose="020B0604020202020204" pitchFamily="34" charset="0"/>
              </a:rPr>
              <a:t>typhi</a:t>
            </a:r>
            <a:r>
              <a:rPr lang="es-ES" b="1" dirty="0">
                <a:latin typeface="Arial" panose="020B0604020202020204" pitchFamily="34" charset="0"/>
                <a:cs typeface="Arial" panose="020B0604020202020204" pitchFamily="34" charset="0"/>
              </a:rPr>
              <a:t> a través de los medios de cultivo</a:t>
            </a:r>
            <a:r>
              <a:rPr lang="es-ES" b="1" dirty="0" smtClean="0">
                <a:latin typeface="Arial" panose="020B0604020202020204" pitchFamily="34" charset="0"/>
                <a:cs typeface="Arial" panose="020B0604020202020204" pitchFamily="34" charset="0"/>
              </a:rPr>
              <a:t>:</a:t>
            </a:r>
          </a:p>
          <a:p>
            <a:r>
              <a:rPr lang="es-ES" b="1" dirty="0">
                <a:latin typeface="Arial" panose="020B0604020202020204" pitchFamily="34" charset="0"/>
                <a:cs typeface="Arial" panose="020B0604020202020204" pitchFamily="34" charset="0"/>
              </a:rPr>
              <a:t>	Hemocultivo</a:t>
            </a:r>
            <a:r>
              <a:rPr lang="es-ES" b="1" dirty="0" smtClean="0">
                <a:latin typeface="Arial" panose="020B0604020202020204" pitchFamily="34" charset="0"/>
                <a:cs typeface="Arial" panose="020B0604020202020204" pitchFamily="34" charset="0"/>
              </a:rPr>
              <a:t>. Principio </a:t>
            </a:r>
            <a:r>
              <a:rPr lang="es-ES" b="1" dirty="0">
                <a:latin typeface="Arial" panose="020B0604020202020204" pitchFamily="34" charset="0"/>
                <a:cs typeface="Arial" panose="020B0604020202020204" pitchFamily="34" charset="0"/>
              </a:rPr>
              <a:t>de la primera semana </a:t>
            </a:r>
            <a:r>
              <a:rPr lang="es-ES" b="1" dirty="0" smtClean="0">
                <a:latin typeface="Arial" panose="020B0604020202020204" pitchFamily="34" charset="0"/>
                <a:cs typeface="Arial" panose="020B0604020202020204" pitchFamily="34" charset="0"/>
              </a:rPr>
              <a:t>positivo </a:t>
            </a:r>
            <a:r>
              <a:rPr lang="es-ES" b="1" dirty="0">
                <a:latin typeface="Arial" panose="020B0604020202020204" pitchFamily="34" charset="0"/>
                <a:cs typeface="Arial" panose="020B0604020202020204" pitchFamily="34" charset="0"/>
              </a:rPr>
              <a:t>en un 80 % </a:t>
            </a:r>
            <a:r>
              <a:rPr lang="es-ES" b="1" dirty="0" smtClean="0">
                <a:latin typeface="Arial" panose="020B0604020202020204" pitchFamily="34" charset="0"/>
                <a:cs typeface="Arial" panose="020B0604020202020204" pitchFamily="34" charset="0"/>
              </a:rPr>
              <a:t>a término </a:t>
            </a:r>
            <a:r>
              <a:rPr lang="es-ES" b="1" dirty="0">
                <a:latin typeface="Arial" panose="020B0604020202020204" pitchFamily="34" charset="0"/>
                <a:cs typeface="Arial" panose="020B0604020202020204" pitchFamily="34" charset="0"/>
              </a:rPr>
              <a:t>de la tercera, en un 50 %; después de la cuarta semana su positividad es rara. </a:t>
            </a:r>
          </a:p>
        </p:txBody>
      </p:sp>
    </p:spTree>
    <p:extLst>
      <p:ext uri="{BB962C8B-B14F-4D97-AF65-F5344CB8AC3E}">
        <p14:creationId xmlns:p14="http://schemas.microsoft.com/office/powerpoint/2010/main" val="2049423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rot="10800000" flipV="1">
            <a:off x="395536" y="811742"/>
            <a:ext cx="8424936" cy="5078313"/>
          </a:xfrm>
          <a:prstGeom prst="rect">
            <a:avLst/>
          </a:prstGeom>
          <a:noFill/>
        </p:spPr>
        <p:txBody>
          <a:bodyPr wrap="square" rtlCol="0">
            <a:spAutoFit/>
          </a:bodyPr>
          <a:lstStyle/>
          <a:p>
            <a:r>
              <a:rPr lang="es-ES" b="1" u="sng" dirty="0">
                <a:latin typeface="Arial" panose="020B0604020202020204" pitchFamily="34" charset="0"/>
                <a:cs typeface="Arial" panose="020B0604020202020204" pitchFamily="34" charset="0"/>
              </a:rPr>
              <a:t>Coprocultivo</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Positivo </a:t>
            </a:r>
            <a:r>
              <a:rPr lang="es-ES" b="1" dirty="0">
                <a:latin typeface="Arial" panose="020B0604020202020204" pitchFamily="34" charset="0"/>
                <a:cs typeface="Arial" panose="020B0604020202020204" pitchFamily="34" charset="0"/>
              </a:rPr>
              <a:t>en cualquier etapa de la enfermedad, </a:t>
            </a:r>
            <a:r>
              <a:rPr lang="es-ES" b="1" dirty="0" smtClean="0">
                <a:latin typeface="Arial" panose="020B0604020202020204" pitchFamily="34" charset="0"/>
                <a:cs typeface="Arial" panose="020B0604020202020204" pitchFamily="34" charset="0"/>
              </a:rPr>
              <a:t>máxima </a:t>
            </a:r>
            <a:r>
              <a:rPr lang="es-ES" b="1" dirty="0">
                <a:latin typeface="Arial" panose="020B0604020202020204" pitchFamily="34" charset="0"/>
                <a:cs typeface="Arial" panose="020B0604020202020204" pitchFamily="34" charset="0"/>
              </a:rPr>
              <a:t>frecuencia </a:t>
            </a:r>
            <a:r>
              <a:rPr lang="es-ES" b="1" dirty="0" smtClean="0">
                <a:latin typeface="Arial" panose="020B0604020202020204" pitchFamily="34" charset="0"/>
                <a:cs typeface="Arial" panose="020B0604020202020204" pitchFamily="34" charset="0"/>
              </a:rPr>
              <a:t>durante </a:t>
            </a:r>
            <a:r>
              <a:rPr lang="es-ES" b="1" dirty="0">
                <a:latin typeface="Arial" panose="020B0604020202020204" pitchFamily="34" charset="0"/>
                <a:cs typeface="Arial" panose="020B0604020202020204" pitchFamily="34" charset="0"/>
              </a:rPr>
              <a:t>las semanas tercera o quinta. Su ulterior persistencia indica la conversión del paciente en portador </a:t>
            </a:r>
            <a:r>
              <a:rPr lang="es-ES" b="1" dirty="0" smtClean="0">
                <a:latin typeface="Arial" panose="020B0604020202020204" pitchFamily="34" charset="0"/>
                <a:cs typeface="Arial" panose="020B0604020202020204" pitchFamily="34" charset="0"/>
              </a:rPr>
              <a:t>sano.</a:t>
            </a:r>
          </a:p>
          <a:p>
            <a:endParaRPr lang="es-ES" b="1" dirty="0" smtClean="0">
              <a:latin typeface="Arial" panose="020B0604020202020204" pitchFamily="34" charset="0"/>
              <a:cs typeface="Arial" panose="020B0604020202020204" pitchFamily="34" charset="0"/>
            </a:endParaRPr>
          </a:p>
          <a:p>
            <a:r>
              <a:rPr lang="es-ES" b="1" u="sng" dirty="0">
                <a:latin typeface="Arial" panose="020B0604020202020204" pitchFamily="34" charset="0"/>
                <a:cs typeface="Arial" panose="020B0604020202020204" pitchFamily="34" charset="0"/>
              </a:rPr>
              <a:t>Medulocultivo</a:t>
            </a:r>
            <a:r>
              <a:rPr lang="es-ES" b="1" dirty="0">
                <a:latin typeface="Arial" panose="020B0604020202020204" pitchFamily="34" charset="0"/>
                <a:cs typeface="Arial" panose="020B0604020202020204" pitchFamily="34" charset="0"/>
              </a:rPr>
              <a:t>. A veces es positivo después que los hemocultivos ya son </a:t>
            </a:r>
            <a:r>
              <a:rPr lang="es-ES" b="1" dirty="0" smtClean="0">
                <a:latin typeface="Arial" panose="020B0604020202020204" pitchFamily="34" charset="0"/>
                <a:cs typeface="Arial" panose="020B0604020202020204" pitchFamily="34" charset="0"/>
              </a:rPr>
              <a:t>negativos.</a:t>
            </a:r>
          </a:p>
          <a:p>
            <a:endParaRPr lang="es-ES" b="1" dirty="0" smtClean="0">
              <a:latin typeface="Arial" panose="020B0604020202020204" pitchFamily="34" charset="0"/>
              <a:cs typeface="Arial" panose="020B0604020202020204" pitchFamily="34" charset="0"/>
            </a:endParaRPr>
          </a:p>
          <a:p>
            <a:r>
              <a:rPr lang="es-ES" b="1" u="sng" dirty="0" err="1">
                <a:latin typeface="Arial" panose="020B0604020202020204" pitchFamily="34" charset="0"/>
                <a:cs typeface="Arial" panose="020B0604020202020204" pitchFamily="34" charset="0"/>
              </a:rPr>
              <a:t>Urocultivo</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positivo </a:t>
            </a:r>
            <a:r>
              <a:rPr lang="es-ES" b="1" dirty="0">
                <a:latin typeface="Arial" panose="020B0604020202020204" pitchFamily="34" charset="0"/>
                <a:cs typeface="Arial" panose="020B0604020202020204" pitchFamily="34" charset="0"/>
              </a:rPr>
              <a:t>en la primera semana. En cerca de un 25 % de los enfermos se mantiene positivo durante la tercera y cuarta semanas de la </a:t>
            </a:r>
            <a:r>
              <a:rPr lang="es-ES" b="1" dirty="0" smtClean="0">
                <a:latin typeface="Arial" panose="020B0604020202020204" pitchFamily="34" charset="0"/>
                <a:cs typeface="Arial" panose="020B0604020202020204" pitchFamily="34" charset="0"/>
              </a:rPr>
              <a:t>enfermedad.</a:t>
            </a:r>
          </a:p>
          <a:p>
            <a:r>
              <a:rPr lang="es-ES" b="1" u="sng" dirty="0">
                <a:latin typeface="Arial" panose="020B0604020202020204" pitchFamily="34" charset="0"/>
                <a:cs typeface="Arial" panose="020B0604020202020204" pitchFamily="34" charset="0"/>
              </a:rPr>
              <a:t>Cultivo de aspirado de roséola</a:t>
            </a:r>
            <a:r>
              <a:rPr lang="es-ES" b="1" dirty="0">
                <a:latin typeface="Arial" panose="020B0604020202020204" pitchFamily="34" charset="0"/>
                <a:cs typeface="Arial" panose="020B0604020202020204" pitchFamily="34" charset="0"/>
              </a:rPr>
              <a:t>: Se presenta en el 25-30 % en los niños, permite la identificación del germen en el 90 % de los </a:t>
            </a:r>
            <a:r>
              <a:rPr lang="es-ES" b="1" dirty="0" smtClean="0">
                <a:latin typeface="Arial" panose="020B0604020202020204" pitchFamily="34" charset="0"/>
                <a:cs typeface="Arial" panose="020B0604020202020204" pitchFamily="34" charset="0"/>
              </a:rPr>
              <a:t>casos.</a:t>
            </a:r>
          </a:p>
          <a:p>
            <a:r>
              <a:rPr lang="es-ES" b="1" u="sng" dirty="0" smtClean="0">
                <a:latin typeface="Arial" panose="020B0604020202020204" pitchFamily="34" charset="0"/>
                <a:cs typeface="Arial" panose="020B0604020202020204" pitchFamily="34" charset="0"/>
              </a:rPr>
              <a:t>Cultivo </a:t>
            </a:r>
            <a:r>
              <a:rPr lang="es-ES" b="1" u="sng" dirty="0">
                <a:latin typeface="Arial" panose="020B0604020202020204" pitchFamily="34" charset="0"/>
                <a:cs typeface="Arial" panose="020B0604020202020204" pitchFamily="34" charset="0"/>
              </a:rPr>
              <a:t>de líquido duodenal</a:t>
            </a:r>
            <a:r>
              <a:rPr lang="es-ES" b="1" dirty="0">
                <a:latin typeface="Arial" panose="020B0604020202020204" pitchFamily="34" charset="0"/>
                <a:cs typeface="Arial" panose="020B0604020202020204" pitchFamily="34" charset="0"/>
              </a:rPr>
              <a:t>: Tiene valor en individuos con sospechas de ser portadores</a:t>
            </a:r>
            <a:r>
              <a:rPr lang="es-ES" b="1" dirty="0" smtClean="0">
                <a:latin typeface="Arial" panose="020B0604020202020204" pitchFamily="34" charset="0"/>
                <a:cs typeface="Arial" panose="020B0604020202020204" pitchFamily="34" charset="0"/>
              </a:rPr>
              <a:t>.</a:t>
            </a:r>
          </a:p>
          <a:p>
            <a:endParaRPr lang="es-ES" b="1" dirty="0" smtClean="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En la actualidad se están elaborando pruebas con reacción en cadena de polimerasa (PCR) y sondas de ADN para detectar S. </a:t>
            </a:r>
            <a:r>
              <a:rPr lang="es-ES" b="1" dirty="0" err="1">
                <a:latin typeface="Arial" panose="020B0604020202020204" pitchFamily="34" charset="0"/>
                <a:cs typeface="Arial" panose="020B0604020202020204" pitchFamily="34" charset="0"/>
              </a:rPr>
              <a:t>typhi</a:t>
            </a:r>
            <a:r>
              <a:rPr lang="es-ES" b="1" dirty="0">
                <a:latin typeface="Arial" panose="020B0604020202020204" pitchFamily="34" charset="0"/>
                <a:cs typeface="Arial" panose="020B0604020202020204" pitchFamily="34" charset="0"/>
              </a:rPr>
              <a:t> en </a:t>
            </a:r>
            <a:r>
              <a:rPr lang="es-ES" b="1" dirty="0" smtClean="0">
                <a:latin typeface="Arial" panose="020B0604020202020204" pitchFamily="34" charset="0"/>
                <a:cs typeface="Arial" panose="020B0604020202020204" pitchFamily="34" charset="0"/>
              </a:rPr>
              <a:t>sangre.</a:t>
            </a:r>
            <a:endParaRPr lang="es-ES" b="1" dirty="0">
              <a:latin typeface="Arial" panose="020B0604020202020204" pitchFamily="34" charset="0"/>
              <a:cs typeface="Arial" panose="020B0604020202020204" pitchFamily="34" charset="0"/>
            </a:endParaRPr>
          </a:p>
          <a:p>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92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gmachado\Desktop\fiebre-tifoidea-presentacion-23-638.jpg"/>
          <p:cNvPicPr>
            <a:picLocks noChangeAspect="1" noChangeArrowheads="1"/>
          </p:cNvPicPr>
          <p:nvPr/>
        </p:nvPicPr>
        <p:blipFill>
          <a:blip r:embed="rId2"/>
          <a:srcRect/>
          <a:stretch>
            <a:fillRect/>
          </a:stretch>
        </p:blipFill>
        <p:spPr bwMode="auto">
          <a:xfrm>
            <a:off x="0" y="17523"/>
            <a:ext cx="9111116" cy="6840477"/>
          </a:xfrm>
          <a:prstGeom prst="rect">
            <a:avLst/>
          </a:prstGeom>
          <a:noFill/>
        </p:spPr>
      </p:pic>
    </p:spTree>
    <p:extLst>
      <p:ext uri="{BB962C8B-B14F-4D97-AF65-F5344CB8AC3E}">
        <p14:creationId xmlns:p14="http://schemas.microsoft.com/office/powerpoint/2010/main" val="346885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19458" name="Picture 2" descr="C:\Users\lgmachado\Desktop\fiebre-tifoidea-presentacion-17-638.jpg"/>
          <p:cNvPicPr>
            <a:picLocks noChangeAspect="1" noChangeArrowheads="1"/>
          </p:cNvPicPr>
          <p:nvPr/>
        </p:nvPicPr>
        <p:blipFill>
          <a:blip r:embed="rId2"/>
          <a:srcRect/>
          <a:stretch>
            <a:fillRect/>
          </a:stretch>
        </p:blipFill>
        <p:spPr bwMode="auto">
          <a:xfrm>
            <a:off x="0" y="-7166"/>
            <a:ext cx="9144000" cy="6865166"/>
          </a:xfrm>
          <a:prstGeom prst="rect">
            <a:avLst/>
          </a:prstGeom>
          <a:noFill/>
        </p:spPr>
      </p:pic>
    </p:spTree>
    <p:extLst>
      <p:ext uri="{BB962C8B-B14F-4D97-AF65-F5344CB8AC3E}">
        <p14:creationId xmlns:p14="http://schemas.microsoft.com/office/powerpoint/2010/main" val="3560329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482" name="Picture 2" descr="C:\Users\lgmachado\Desktop\fiebre-tifoidea-presentacion-18-638.jpg"/>
          <p:cNvPicPr>
            <a:picLocks noChangeAspect="1" noChangeArrowheads="1"/>
          </p:cNvPicPr>
          <p:nvPr/>
        </p:nvPicPr>
        <p:blipFill>
          <a:blip r:embed="rId3"/>
          <a:srcRect/>
          <a:stretch>
            <a:fillRect/>
          </a:stretch>
        </p:blipFill>
        <p:spPr bwMode="auto">
          <a:xfrm>
            <a:off x="24612" y="-15977"/>
            <a:ext cx="9119388" cy="6858000"/>
          </a:xfrm>
          <a:prstGeom prst="rect">
            <a:avLst/>
          </a:prstGeom>
          <a:noFill/>
        </p:spPr>
      </p:pic>
    </p:spTree>
    <p:extLst>
      <p:ext uri="{BB962C8B-B14F-4D97-AF65-F5344CB8AC3E}">
        <p14:creationId xmlns:p14="http://schemas.microsoft.com/office/powerpoint/2010/main" val="3105298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75887"/>
            <a:ext cx="5616624" cy="648072"/>
          </a:xfrm>
          <a:ln>
            <a:solidFill>
              <a:schemeClr val="bg1"/>
            </a:solidFill>
          </a:ln>
        </p:spPr>
        <p:style>
          <a:lnRef idx="1">
            <a:schemeClr val="accent1"/>
          </a:lnRef>
          <a:fillRef idx="3">
            <a:schemeClr val="accent1"/>
          </a:fillRef>
          <a:effectRef idx="2">
            <a:schemeClr val="accent1"/>
          </a:effectRef>
          <a:fontRef idx="minor">
            <a:schemeClr val="lt1"/>
          </a:fontRef>
        </p:style>
        <p:txBody>
          <a:bodyPr>
            <a:normAutofit/>
          </a:bodyPr>
          <a:lstStyle/>
          <a:p>
            <a:pPr algn="ctr"/>
            <a:r>
              <a:rPr lang="es-ES" sz="3200" b="1" dirty="0" smtClean="0">
                <a:solidFill>
                  <a:srgbClr val="000000"/>
                </a:solidFill>
                <a:effectLst/>
                <a:latin typeface="Cambria"/>
                <a:ea typeface="Times New Roman"/>
                <a:cs typeface="Arial"/>
              </a:rPr>
              <a:t>PREVENCIÓN </a:t>
            </a:r>
            <a:r>
              <a:rPr lang="es-ES" sz="3200" b="1" dirty="0">
                <a:solidFill>
                  <a:srgbClr val="000000"/>
                </a:solidFill>
                <a:effectLst/>
                <a:latin typeface="Cambria"/>
                <a:ea typeface="Times New Roman"/>
                <a:cs typeface="Arial"/>
              </a:rPr>
              <a:t>PRIMARIA </a:t>
            </a:r>
            <a:endParaRPr lang="es-ES" sz="3200" b="1" dirty="0"/>
          </a:p>
        </p:txBody>
      </p:sp>
      <p:sp>
        <p:nvSpPr>
          <p:cNvPr id="3" name="2 Rectángulo"/>
          <p:cNvSpPr/>
          <p:nvPr/>
        </p:nvSpPr>
        <p:spPr>
          <a:xfrm>
            <a:off x="2877494" y="785464"/>
            <a:ext cx="3335528" cy="489686"/>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lnSpc>
                <a:spcPct val="115000"/>
              </a:lnSpc>
              <a:spcAft>
                <a:spcPts val="0"/>
              </a:spcAft>
            </a:pPr>
            <a:r>
              <a:rPr lang="es-ES" sz="2400" b="1" dirty="0">
                <a:solidFill>
                  <a:srgbClr val="000000"/>
                </a:solidFill>
                <a:latin typeface="Cambria"/>
                <a:ea typeface="Times New Roman"/>
                <a:cs typeface="Arial"/>
              </a:rPr>
              <a:t>Promoción de la </a:t>
            </a:r>
            <a:r>
              <a:rPr lang="es-ES" sz="2400" b="1" dirty="0" smtClean="0">
                <a:solidFill>
                  <a:srgbClr val="000000"/>
                </a:solidFill>
                <a:latin typeface="Cambria"/>
                <a:ea typeface="Times New Roman"/>
                <a:cs typeface="Arial"/>
              </a:rPr>
              <a:t>Salud</a:t>
            </a:r>
            <a:endParaRPr lang="es-ES" sz="2000" b="1" dirty="0">
              <a:effectLst/>
              <a:latin typeface="Calibri"/>
              <a:ea typeface="Calibri"/>
              <a:cs typeface="Times New Roman"/>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179" r="25618"/>
          <a:stretch/>
        </p:blipFill>
        <p:spPr bwMode="auto">
          <a:xfrm>
            <a:off x="260782" y="4765006"/>
            <a:ext cx="8568953" cy="176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4948"/>
          <a:stretch/>
        </p:blipFill>
        <p:spPr bwMode="auto">
          <a:xfrm>
            <a:off x="260783" y="1340768"/>
            <a:ext cx="8568952" cy="3424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9 Flecha curvada hacia la derecha"/>
          <p:cNvSpPr/>
          <p:nvPr/>
        </p:nvSpPr>
        <p:spPr>
          <a:xfrm>
            <a:off x="467544" y="404664"/>
            <a:ext cx="1008112" cy="771163"/>
          </a:xfrm>
          <a:prstGeom prst="curvedRigh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chemeClr val="tx1"/>
              </a:solidFill>
            </a:endParaRPr>
          </a:p>
        </p:txBody>
      </p:sp>
      <p:sp>
        <p:nvSpPr>
          <p:cNvPr id="11" name="10 Flecha curvada hacia la izquierda"/>
          <p:cNvSpPr/>
          <p:nvPr/>
        </p:nvSpPr>
        <p:spPr>
          <a:xfrm>
            <a:off x="7380312" y="404663"/>
            <a:ext cx="1080120" cy="771163"/>
          </a:xfrm>
          <a:prstGeom prst="curvedLeft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3596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additive="base">
                                        <p:cTn id="29" dur="500" fill="hold"/>
                                        <p:tgtEl>
                                          <p:spTgt spid="7170"/>
                                        </p:tgtEl>
                                        <p:attrNameLst>
                                          <p:attrName>ppt_x</p:attrName>
                                        </p:attrNameLst>
                                      </p:cBhvr>
                                      <p:tavLst>
                                        <p:tav tm="0">
                                          <p:val>
                                            <p:strVal val="#ppt_x"/>
                                          </p:val>
                                        </p:tav>
                                        <p:tav tm="100000">
                                          <p:val>
                                            <p:strVal val="#ppt_x"/>
                                          </p:val>
                                        </p:tav>
                                      </p:tavLst>
                                    </p:anim>
                                    <p:anim calcmode="lin" valueType="num">
                                      <p:cBhvr additive="base">
                                        <p:cTn id="30" dur="500" fill="hold"/>
                                        <p:tgtEl>
                                          <p:spTgt spid="717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1"/>
                                        </p:tgtEl>
                                        <p:attrNameLst>
                                          <p:attrName>style.visibility</p:attrName>
                                        </p:attrNameLst>
                                      </p:cBhvr>
                                      <p:to>
                                        <p:strVal val="visible"/>
                                      </p:to>
                                    </p:set>
                                    <p:anim calcmode="lin" valueType="num">
                                      <p:cBhvr additive="base">
                                        <p:cTn id="33" dur="500" fill="hold"/>
                                        <p:tgtEl>
                                          <p:spTgt spid="7171"/>
                                        </p:tgtEl>
                                        <p:attrNameLst>
                                          <p:attrName>ppt_x</p:attrName>
                                        </p:attrNameLst>
                                      </p:cBhvr>
                                      <p:tavLst>
                                        <p:tav tm="0">
                                          <p:val>
                                            <p:strVal val="#ppt_x"/>
                                          </p:val>
                                        </p:tav>
                                        <p:tav tm="100000">
                                          <p:val>
                                            <p:strVal val="#ppt_x"/>
                                          </p:val>
                                        </p:tav>
                                      </p:tavLst>
                                    </p:anim>
                                    <p:anim calcmode="lin" valueType="num">
                                      <p:cBhvr additive="base">
                                        <p:cTn id="3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619750" cy="1224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87624" y="148450"/>
            <a:ext cx="6624736" cy="461665"/>
          </a:xfrm>
          <a:prstGeom prst="rect">
            <a:avLst/>
          </a:prstGeom>
          <a:solidFill>
            <a:schemeClr val="bg1"/>
          </a:solidFill>
          <a:ln w="38100">
            <a:solidFill>
              <a:schemeClr val="accent3">
                <a:lumMod val="60000"/>
                <a:lumOff val="40000"/>
              </a:schemeClr>
            </a:solidFill>
          </a:ln>
        </p:spPr>
        <p:txBody>
          <a:bodyPr wrap="square" lIns="91440" tIns="45720" rIns="91440" bIns="45720">
            <a:spAutoFit/>
          </a:bodyPr>
          <a:lstStyle/>
          <a:p>
            <a:pPr algn="ctr"/>
            <a:r>
              <a:rPr lang="es-ES" sz="2400" b="1" dirty="0" smtClean="0">
                <a:ln w="10541" cmpd="sng">
                  <a:solidFill>
                    <a:schemeClr val="accent1">
                      <a:shade val="88000"/>
                      <a:satMod val="110000"/>
                    </a:schemeClr>
                  </a:solidFill>
                  <a:prstDash val="solid"/>
                </a:ln>
              </a:rPr>
              <a:t>TRATAMIENTO </a:t>
            </a:r>
            <a:r>
              <a:rPr lang="es-ES" sz="2400" b="1" dirty="0">
                <a:ln w="10541" cmpd="sng">
                  <a:solidFill>
                    <a:schemeClr val="accent1">
                      <a:shade val="88000"/>
                      <a:satMod val="110000"/>
                    </a:schemeClr>
                  </a:solidFill>
                  <a:prstDash val="solid"/>
                </a:ln>
              </a:rPr>
              <a:t>FARMACOLÓGICO</a:t>
            </a:r>
            <a:endParaRPr lang="es-ES" sz="2400" b="1" cap="none" spc="0" dirty="0">
              <a:ln w="10541" cmpd="sng">
                <a:solidFill>
                  <a:schemeClr val="accent1">
                    <a:shade val="88000"/>
                    <a:satMod val="110000"/>
                  </a:schemeClr>
                </a:solidFill>
                <a:prstDash val="solid"/>
              </a:ln>
              <a:effectLst/>
            </a:endParaRPr>
          </a:p>
        </p:txBody>
      </p:sp>
      <p:sp>
        <p:nvSpPr>
          <p:cNvPr id="2" name="1 Rectángulo"/>
          <p:cNvSpPr/>
          <p:nvPr/>
        </p:nvSpPr>
        <p:spPr>
          <a:xfrm>
            <a:off x="251520" y="1481538"/>
            <a:ext cx="5760640" cy="941796"/>
          </a:xfrm>
          <a:prstGeom prst="rect">
            <a:avLst/>
          </a:prstGeom>
        </p:spPr>
        <p:txBody>
          <a:bodyPr wrap="square">
            <a:spAutoFit/>
          </a:bodyPr>
          <a:lstStyle/>
          <a:p>
            <a:pPr algn="just">
              <a:lnSpc>
                <a:spcPct val="115000"/>
              </a:lnSpc>
              <a:spcAft>
                <a:spcPts val="0"/>
              </a:spcAft>
            </a:pPr>
            <a:r>
              <a:rPr lang="es-ES" sz="1600" dirty="0">
                <a:solidFill>
                  <a:srgbClr val="000000"/>
                </a:solidFill>
                <a:latin typeface="Arial" panose="020B0604020202020204" pitchFamily="34" charset="0"/>
                <a:ea typeface="Times New Roman"/>
                <a:cs typeface="Arial" panose="020B0604020202020204" pitchFamily="34" charset="0"/>
              </a:rPr>
              <a:t>Para el tratamiento ambulatorio y hospitalario de niños y adultos con fiebre </a:t>
            </a:r>
            <a:r>
              <a:rPr lang="es-ES" sz="1600" dirty="0" smtClean="0">
                <a:solidFill>
                  <a:srgbClr val="000000"/>
                </a:solidFill>
                <a:latin typeface="Arial" panose="020B0604020202020204" pitchFamily="34" charset="0"/>
                <a:ea typeface="Times New Roman"/>
                <a:cs typeface="Arial" panose="020B0604020202020204" pitchFamily="34" charset="0"/>
              </a:rPr>
              <a:t>tifoidea, se </a:t>
            </a:r>
            <a:r>
              <a:rPr lang="es-ES" sz="1600" dirty="0">
                <a:solidFill>
                  <a:srgbClr val="000000"/>
                </a:solidFill>
                <a:latin typeface="Arial" panose="020B0604020202020204" pitchFamily="34" charset="0"/>
                <a:ea typeface="Times New Roman"/>
                <a:cs typeface="Arial" panose="020B0604020202020204" pitchFamily="34" charset="0"/>
              </a:rPr>
              <a:t>recomiendan los siguientes antimicrobianos como fármacos de primera línea:</a:t>
            </a:r>
            <a:endParaRPr lang="es-ES" sz="1400" dirty="0">
              <a:effectLst/>
              <a:latin typeface="Arial" panose="020B0604020202020204" pitchFamily="34" charset="0"/>
              <a:ea typeface="Calibri"/>
              <a:cs typeface="Arial" panose="020B0604020202020204" pitchFamily="34" charset="0"/>
            </a:endParaRPr>
          </a:p>
        </p:txBody>
      </p:sp>
      <p:sp>
        <p:nvSpPr>
          <p:cNvPr id="12" name="11 Rectángulo"/>
          <p:cNvSpPr/>
          <p:nvPr/>
        </p:nvSpPr>
        <p:spPr>
          <a:xfrm>
            <a:off x="305299" y="2476684"/>
            <a:ext cx="5457395" cy="1791260"/>
          </a:xfrm>
          <a:prstGeom prst="rect">
            <a:avLst/>
          </a:prstGeom>
        </p:spPr>
        <p:txBody>
          <a:bodyPr wrap="square">
            <a:spAutoFit/>
          </a:bodyPr>
          <a:lstStyle/>
          <a:p>
            <a:pPr algn="just">
              <a:lnSpc>
                <a:spcPct val="115000"/>
              </a:lnSpc>
              <a:spcAft>
                <a:spcPts val="0"/>
              </a:spcAft>
            </a:pPr>
            <a:r>
              <a:rPr lang="es-ES" sz="1600" b="1" dirty="0" err="1" smtClean="0">
                <a:solidFill>
                  <a:srgbClr val="000000"/>
                </a:solidFill>
                <a:latin typeface="Arial" panose="020B0604020202020204" pitchFamily="34" charset="0"/>
                <a:ea typeface="Times New Roman"/>
                <a:cs typeface="Arial" panose="020B0604020202020204" pitchFamily="34" charset="0"/>
              </a:rPr>
              <a:t>Ciprofloxacino</a:t>
            </a:r>
            <a:r>
              <a:rPr lang="es-ES" sz="1600" dirty="0" smtClean="0">
                <a:solidFill>
                  <a:srgbClr val="000000"/>
                </a:solidFill>
                <a:latin typeface="Arial" panose="020B0604020202020204" pitchFamily="34" charset="0"/>
                <a:ea typeface="Times New Roman"/>
                <a:cs typeface="Arial" panose="020B0604020202020204" pitchFamily="34" charset="0"/>
              </a:rPr>
              <a:t> </a:t>
            </a:r>
            <a:r>
              <a:rPr lang="es-ES" sz="1600" dirty="0">
                <a:solidFill>
                  <a:srgbClr val="000000"/>
                </a:solidFill>
                <a:latin typeface="Arial" panose="020B0604020202020204" pitchFamily="34" charset="0"/>
                <a:ea typeface="Times New Roman"/>
                <a:cs typeface="Arial" panose="020B0604020202020204" pitchFamily="34" charset="0"/>
              </a:rPr>
              <a:t>500 mg c/12 h por 7 días por vía oral u </a:t>
            </a:r>
            <a:r>
              <a:rPr lang="es-ES" sz="1600" b="1" dirty="0" err="1">
                <a:solidFill>
                  <a:srgbClr val="000000"/>
                </a:solidFill>
                <a:latin typeface="Arial" panose="020B0604020202020204" pitchFamily="34" charset="0"/>
                <a:ea typeface="Times New Roman"/>
                <a:cs typeface="Arial" panose="020B0604020202020204" pitchFamily="34" charset="0"/>
              </a:rPr>
              <a:t>ofloxacino</a:t>
            </a:r>
            <a:r>
              <a:rPr lang="es-ES" sz="1600" dirty="0">
                <a:solidFill>
                  <a:srgbClr val="000000"/>
                </a:solidFill>
                <a:latin typeface="Arial" panose="020B0604020202020204" pitchFamily="34" charset="0"/>
                <a:ea typeface="Times New Roman"/>
                <a:cs typeface="Arial" panose="020B0604020202020204" pitchFamily="34" charset="0"/>
              </a:rPr>
              <a:t> de 10-15 mg/kg divididos en 2 dosis por 2 o 3 </a:t>
            </a:r>
            <a:r>
              <a:rPr lang="es-ES" sz="1600" dirty="0" smtClean="0">
                <a:solidFill>
                  <a:srgbClr val="000000"/>
                </a:solidFill>
                <a:latin typeface="Arial" panose="020B0604020202020204" pitchFamily="34" charset="0"/>
                <a:ea typeface="Times New Roman"/>
                <a:cs typeface="Arial" panose="020B0604020202020204" pitchFamily="34" charset="0"/>
              </a:rPr>
              <a:t>días</a:t>
            </a:r>
          </a:p>
          <a:p>
            <a:pPr algn="just">
              <a:lnSpc>
                <a:spcPct val="115000"/>
              </a:lnSpc>
              <a:spcAft>
                <a:spcPts val="0"/>
              </a:spcAft>
            </a:pPr>
            <a:r>
              <a:rPr lang="es-ES" sz="1600" b="1" dirty="0" err="1" smtClean="0">
                <a:solidFill>
                  <a:srgbClr val="000000"/>
                </a:solidFill>
                <a:latin typeface="Arial" panose="020B0604020202020204" pitchFamily="34" charset="0"/>
                <a:ea typeface="Times New Roman"/>
                <a:cs typeface="Arial" panose="020B0604020202020204" pitchFamily="34" charset="0"/>
              </a:rPr>
              <a:t>Cefixima</a:t>
            </a:r>
            <a:r>
              <a:rPr lang="es-ES" sz="1600" dirty="0" smtClean="0">
                <a:solidFill>
                  <a:srgbClr val="000000"/>
                </a:solidFill>
                <a:latin typeface="Arial" panose="020B0604020202020204" pitchFamily="34" charset="0"/>
                <a:ea typeface="Times New Roman"/>
                <a:cs typeface="Arial" panose="020B0604020202020204" pitchFamily="34" charset="0"/>
              </a:rPr>
              <a:t> </a:t>
            </a:r>
            <a:r>
              <a:rPr lang="es-ES" sz="1600" dirty="0">
                <a:solidFill>
                  <a:srgbClr val="000000"/>
                </a:solidFill>
                <a:latin typeface="Arial" panose="020B0604020202020204" pitchFamily="34" charset="0"/>
                <a:ea typeface="Times New Roman"/>
                <a:cs typeface="Arial" panose="020B0604020202020204" pitchFamily="34" charset="0"/>
              </a:rPr>
              <a:t>200 mg c/12 h por 14 días por vía </a:t>
            </a:r>
            <a:r>
              <a:rPr lang="es-ES" sz="1600" dirty="0" smtClean="0">
                <a:solidFill>
                  <a:srgbClr val="000000"/>
                </a:solidFill>
                <a:latin typeface="Arial" panose="020B0604020202020204" pitchFamily="34" charset="0"/>
                <a:ea typeface="Times New Roman"/>
                <a:cs typeface="Arial" panose="020B0604020202020204" pitchFamily="34" charset="0"/>
              </a:rPr>
              <a:t>oral.</a:t>
            </a:r>
          </a:p>
          <a:p>
            <a:pPr algn="just">
              <a:lnSpc>
                <a:spcPct val="115000"/>
              </a:lnSpc>
              <a:spcAft>
                <a:spcPts val="0"/>
              </a:spcAft>
            </a:pPr>
            <a:r>
              <a:rPr lang="es-ES" sz="1600" b="1" dirty="0" smtClean="0">
                <a:solidFill>
                  <a:srgbClr val="000000"/>
                </a:solidFill>
                <a:latin typeface="Arial" panose="020B0604020202020204" pitchFamily="34" charset="0"/>
                <a:ea typeface="Times New Roman"/>
                <a:cs typeface="Arial" panose="020B0604020202020204" pitchFamily="34" charset="0"/>
              </a:rPr>
              <a:t>Cloranfenicol </a:t>
            </a:r>
            <a:r>
              <a:rPr lang="es-ES" sz="1600" dirty="0">
                <a:solidFill>
                  <a:srgbClr val="000000"/>
                </a:solidFill>
                <a:latin typeface="Arial" panose="020B0604020202020204" pitchFamily="34" charset="0"/>
                <a:ea typeface="Times New Roman"/>
                <a:cs typeface="Arial" panose="020B0604020202020204" pitchFamily="34" charset="0"/>
              </a:rPr>
              <a:t>500 mg c/6 h por 14 días por vía oral, sin pasar de 3 g/d.</a:t>
            </a:r>
          </a:p>
        </p:txBody>
      </p:sp>
      <p:sp>
        <p:nvSpPr>
          <p:cNvPr id="13" name="12 Rectángulo"/>
          <p:cNvSpPr/>
          <p:nvPr/>
        </p:nvSpPr>
        <p:spPr>
          <a:xfrm>
            <a:off x="293411" y="4138170"/>
            <a:ext cx="5457396" cy="2074414"/>
          </a:xfrm>
          <a:prstGeom prst="rect">
            <a:avLst/>
          </a:prstGeom>
        </p:spPr>
        <p:txBody>
          <a:bodyPr wrap="square">
            <a:spAutoFit/>
          </a:bodyPr>
          <a:lstStyle/>
          <a:p>
            <a:pPr algn="just">
              <a:lnSpc>
                <a:spcPct val="115000"/>
              </a:lnSpc>
              <a:spcAft>
                <a:spcPts val="0"/>
              </a:spcAft>
            </a:pPr>
            <a:r>
              <a:rPr lang="es-ES" sz="1600" dirty="0">
                <a:solidFill>
                  <a:srgbClr val="000000"/>
                </a:solidFill>
                <a:latin typeface="Cambria" pitchFamily="18" charset="0"/>
                <a:ea typeface="Times New Roman"/>
                <a:cs typeface="Arial"/>
              </a:rPr>
              <a:t>Cuando no es posible utilizar los fármacos de primera línea las alternativas son</a:t>
            </a:r>
            <a:r>
              <a:rPr lang="es-ES" sz="1600" dirty="0" smtClean="0">
                <a:solidFill>
                  <a:srgbClr val="000000"/>
                </a:solidFill>
                <a:latin typeface="Cambria" pitchFamily="18" charset="0"/>
                <a:ea typeface="Times New Roman"/>
                <a:cs typeface="Arial"/>
              </a:rPr>
              <a:t>: </a:t>
            </a:r>
            <a:endParaRPr lang="es-ES" sz="1600" dirty="0" smtClean="0">
              <a:solidFill>
                <a:srgbClr val="000000"/>
              </a:solidFill>
              <a:latin typeface="Cambria" pitchFamily="18" charset="0"/>
              <a:ea typeface="Times New Roman"/>
              <a:cs typeface="Arial"/>
            </a:endParaRPr>
          </a:p>
          <a:p>
            <a:pPr algn="just">
              <a:lnSpc>
                <a:spcPct val="115000"/>
              </a:lnSpc>
              <a:spcAft>
                <a:spcPts val="0"/>
              </a:spcAft>
            </a:pPr>
            <a:r>
              <a:rPr lang="es-ES" sz="1600" b="1" dirty="0">
                <a:solidFill>
                  <a:srgbClr val="000000"/>
                </a:solidFill>
                <a:latin typeface="Cambria" pitchFamily="18" charset="0"/>
                <a:ea typeface="Times New Roman"/>
                <a:cs typeface="Arial"/>
              </a:rPr>
              <a:t>Ampicilina</a:t>
            </a:r>
            <a:r>
              <a:rPr lang="es-ES" sz="1600" dirty="0">
                <a:solidFill>
                  <a:srgbClr val="000000"/>
                </a:solidFill>
                <a:latin typeface="Cambria" pitchFamily="18" charset="0"/>
                <a:ea typeface="Times New Roman"/>
                <a:cs typeface="Arial"/>
              </a:rPr>
              <a:t> 1g c/6 h por vía oral. </a:t>
            </a:r>
            <a:endParaRPr lang="es-ES" sz="1600" dirty="0" smtClean="0">
              <a:solidFill>
                <a:srgbClr val="000000"/>
              </a:solidFill>
              <a:latin typeface="Cambria" pitchFamily="18" charset="0"/>
              <a:ea typeface="Times New Roman"/>
              <a:cs typeface="Arial"/>
            </a:endParaRPr>
          </a:p>
          <a:p>
            <a:pPr algn="just">
              <a:lnSpc>
                <a:spcPct val="115000"/>
              </a:lnSpc>
              <a:spcAft>
                <a:spcPts val="0"/>
              </a:spcAft>
            </a:pPr>
            <a:r>
              <a:rPr lang="es-ES" sz="1600" b="1" dirty="0" smtClean="0">
                <a:solidFill>
                  <a:srgbClr val="000000"/>
                </a:solidFill>
                <a:latin typeface="Cambria" pitchFamily="18" charset="0"/>
                <a:ea typeface="Times New Roman"/>
                <a:cs typeface="Arial"/>
              </a:rPr>
              <a:t>Amoxicilina</a:t>
            </a:r>
            <a:r>
              <a:rPr lang="es-ES" sz="1600" dirty="0" smtClean="0">
                <a:solidFill>
                  <a:srgbClr val="000000"/>
                </a:solidFill>
                <a:latin typeface="Cambria" pitchFamily="18" charset="0"/>
                <a:ea typeface="Times New Roman"/>
                <a:cs typeface="Arial"/>
              </a:rPr>
              <a:t> </a:t>
            </a:r>
            <a:r>
              <a:rPr lang="es-ES" sz="1600" dirty="0">
                <a:solidFill>
                  <a:srgbClr val="000000"/>
                </a:solidFill>
                <a:latin typeface="Cambria" pitchFamily="18" charset="0"/>
                <a:ea typeface="Times New Roman"/>
                <a:cs typeface="Arial"/>
              </a:rPr>
              <a:t>1g c/8 h por vía oral. </a:t>
            </a:r>
            <a:endParaRPr lang="es-ES" sz="1600" dirty="0" smtClean="0">
              <a:solidFill>
                <a:srgbClr val="000000"/>
              </a:solidFill>
              <a:latin typeface="Cambria" pitchFamily="18" charset="0"/>
              <a:ea typeface="Times New Roman"/>
              <a:cs typeface="Arial"/>
            </a:endParaRPr>
          </a:p>
          <a:p>
            <a:pPr algn="just">
              <a:lnSpc>
                <a:spcPct val="115000"/>
              </a:lnSpc>
              <a:spcAft>
                <a:spcPts val="0"/>
              </a:spcAft>
            </a:pPr>
            <a:r>
              <a:rPr lang="es-ES" sz="1600" b="1" dirty="0" err="1" smtClean="0">
                <a:solidFill>
                  <a:srgbClr val="000000"/>
                </a:solidFill>
                <a:latin typeface="Cambria" pitchFamily="18" charset="0"/>
                <a:ea typeface="Times New Roman"/>
                <a:cs typeface="Arial"/>
              </a:rPr>
              <a:t>Cotrimoxazol</a:t>
            </a:r>
            <a:r>
              <a:rPr lang="es-ES" sz="1600" dirty="0" smtClean="0">
                <a:solidFill>
                  <a:srgbClr val="000000"/>
                </a:solidFill>
                <a:latin typeface="Cambria" pitchFamily="18" charset="0"/>
                <a:ea typeface="Times New Roman"/>
                <a:cs typeface="Arial"/>
              </a:rPr>
              <a:t> </a:t>
            </a:r>
            <a:r>
              <a:rPr lang="es-ES" sz="1600" dirty="0">
                <a:solidFill>
                  <a:srgbClr val="000000"/>
                </a:solidFill>
                <a:latin typeface="Cambria" pitchFamily="18" charset="0"/>
                <a:ea typeface="Times New Roman"/>
                <a:cs typeface="Arial"/>
              </a:rPr>
              <a:t>480 mg c/12 h por vía oral.  Todos por 14 días.</a:t>
            </a:r>
          </a:p>
          <a:p>
            <a:pPr algn="just">
              <a:lnSpc>
                <a:spcPct val="115000"/>
              </a:lnSpc>
              <a:spcAft>
                <a:spcPts val="0"/>
              </a:spcAft>
            </a:pPr>
            <a:endParaRPr lang="es-ES" sz="1600" dirty="0" smtClean="0">
              <a:solidFill>
                <a:srgbClr val="000000"/>
              </a:solidFill>
              <a:latin typeface="Cambria" pitchFamily="18" charset="0"/>
              <a:ea typeface="Times New Roman"/>
              <a:cs typeface="Arial"/>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476684"/>
            <a:ext cx="1604912" cy="1791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8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80">
                                          <p:stCondLst>
                                            <p:cond delay="0"/>
                                          </p:stCondLst>
                                        </p:cTn>
                                        <p:tgtEl>
                                          <p:spTgt spid="6146"/>
                                        </p:tgtEl>
                                      </p:cBhvr>
                                    </p:animEffect>
                                    <p:anim calcmode="lin" valueType="num">
                                      <p:cBhvr>
                                        <p:cTn id="24"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9" dur="26">
                                          <p:stCondLst>
                                            <p:cond delay="650"/>
                                          </p:stCondLst>
                                        </p:cTn>
                                        <p:tgtEl>
                                          <p:spTgt spid="6146"/>
                                        </p:tgtEl>
                                      </p:cBhvr>
                                      <p:to x="100000" y="60000"/>
                                    </p:animScale>
                                    <p:animScale>
                                      <p:cBhvr>
                                        <p:cTn id="30" dur="166" decel="50000">
                                          <p:stCondLst>
                                            <p:cond delay="676"/>
                                          </p:stCondLst>
                                        </p:cTn>
                                        <p:tgtEl>
                                          <p:spTgt spid="6146"/>
                                        </p:tgtEl>
                                      </p:cBhvr>
                                      <p:to x="100000" y="100000"/>
                                    </p:animScale>
                                    <p:animScale>
                                      <p:cBhvr>
                                        <p:cTn id="31" dur="26">
                                          <p:stCondLst>
                                            <p:cond delay="1312"/>
                                          </p:stCondLst>
                                        </p:cTn>
                                        <p:tgtEl>
                                          <p:spTgt spid="6146"/>
                                        </p:tgtEl>
                                      </p:cBhvr>
                                      <p:to x="100000" y="80000"/>
                                    </p:animScale>
                                    <p:animScale>
                                      <p:cBhvr>
                                        <p:cTn id="32" dur="166" decel="50000">
                                          <p:stCondLst>
                                            <p:cond delay="1338"/>
                                          </p:stCondLst>
                                        </p:cTn>
                                        <p:tgtEl>
                                          <p:spTgt spid="6146"/>
                                        </p:tgtEl>
                                      </p:cBhvr>
                                      <p:to x="100000" y="100000"/>
                                    </p:animScale>
                                    <p:animScale>
                                      <p:cBhvr>
                                        <p:cTn id="33" dur="26">
                                          <p:stCondLst>
                                            <p:cond delay="1642"/>
                                          </p:stCondLst>
                                        </p:cTn>
                                        <p:tgtEl>
                                          <p:spTgt spid="6146"/>
                                        </p:tgtEl>
                                      </p:cBhvr>
                                      <p:to x="100000" y="90000"/>
                                    </p:animScale>
                                    <p:animScale>
                                      <p:cBhvr>
                                        <p:cTn id="34" dur="166" decel="50000">
                                          <p:stCondLst>
                                            <p:cond delay="1668"/>
                                          </p:stCondLst>
                                        </p:cTn>
                                        <p:tgtEl>
                                          <p:spTgt spid="6146"/>
                                        </p:tgtEl>
                                      </p:cBhvr>
                                      <p:to x="100000" y="100000"/>
                                    </p:animScale>
                                    <p:animScale>
                                      <p:cBhvr>
                                        <p:cTn id="35" dur="26">
                                          <p:stCondLst>
                                            <p:cond delay="1808"/>
                                          </p:stCondLst>
                                        </p:cTn>
                                        <p:tgtEl>
                                          <p:spTgt spid="6146"/>
                                        </p:tgtEl>
                                      </p:cBhvr>
                                      <p:to x="100000" y="95000"/>
                                    </p:animScale>
                                    <p:animScale>
                                      <p:cBhvr>
                                        <p:cTn id="36" dur="166" decel="50000">
                                          <p:stCondLst>
                                            <p:cond delay="1834"/>
                                          </p:stCondLst>
                                        </p:cTn>
                                        <p:tgtEl>
                                          <p:spTgt spid="6146"/>
                                        </p:tgtEl>
                                      </p:cBhvr>
                                      <p:to x="100000" y="100000"/>
                                    </p:animScale>
                                  </p:childTnLst>
                                </p:cTn>
                              </p:par>
                              <p:par>
                                <p:cTn id="37" presetID="16" presetClass="entr" presetSubtype="2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Rectángulo"/>
          <p:cNvSpPr/>
          <p:nvPr/>
        </p:nvSpPr>
        <p:spPr>
          <a:xfrm>
            <a:off x="448407" y="908720"/>
            <a:ext cx="6130822" cy="1077218"/>
          </a:xfrm>
          <a:prstGeom prst="rect">
            <a:avLst/>
          </a:prstGeom>
        </p:spPr>
        <p:txBody>
          <a:bodyPr wrap="square">
            <a:spAutoFit/>
          </a:bodyPr>
          <a:lstStyle/>
          <a:p>
            <a:r>
              <a:rPr lang="es-ES" sz="1600" dirty="0">
                <a:solidFill>
                  <a:srgbClr val="000000"/>
                </a:solidFill>
                <a:latin typeface="Cambria"/>
                <a:ea typeface="Times New Roman"/>
                <a:cs typeface="Arial"/>
              </a:rPr>
              <a:t>En las </a:t>
            </a:r>
            <a:r>
              <a:rPr lang="es-ES" sz="1600" b="1" dirty="0">
                <a:solidFill>
                  <a:srgbClr val="000000"/>
                </a:solidFill>
                <a:latin typeface="Cambria"/>
                <a:ea typeface="Times New Roman"/>
                <a:cs typeface="Arial"/>
              </a:rPr>
              <a:t>mujeres gestantes</a:t>
            </a:r>
            <a:r>
              <a:rPr lang="es-ES" sz="1600" dirty="0">
                <a:solidFill>
                  <a:srgbClr val="000000"/>
                </a:solidFill>
                <a:latin typeface="Cambria"/>
                <a:ea typeface="Times New Roman"/>
                <a:cs typeface="Arial"/>
              </a:rPr>
              <a:t> con fiebre tifoidea se recomienda el tratamiento con ampicilina, amoxicilina o cefalosporinas de tercera generación. Para el control de la fiebre es recomendable el uso de ibuprofeno o paracetamol</a:t>
            </a:r>
            <a:r>
              <a:rPr lang="es-ES" sz="1600" dirty="0" smtClean="0">
                <a:solidFill>
                  <a:srgbClr val="000000"/>
                </a:solidFill>
                <a:latin typeface="Cambria"/>
                <a:ea typeface="Times New Roman"/>
                <a:cs typeface="Arial"/>
              </a:rPr>
              <a:t>.</a:t>
            </a:r>
            <a:endParaRPr lang="es-ES" sz="1600" dirty="0">
              <a:solidFill>
                <a:srgbClr val="000000"/>
              </a:solidFill>
              <a:latin typeface="Cambria"/>
              <a:ea typeface="Times New Roman"/>
              <a:cs typeface="Aria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790880" cy="2522658"/>
          </a:xfrm>
          <a:prstGeom prst="rect">
            <a:avLst/>
          </a:prstGeom>
          <a:noFill/>
          <a:ln>
            <a:noFill/>
          </a:ln>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a:xfrm>
            <a:off x="251520" y="2506632"/>
            <a:ext cx="4572000" cy="584775"/>
          </a:xfrm>
          <a:prstGeom prst="rect">
            <a:avLst/>
          </a:prstGeom>
        </p:spPr>
        <p:txBody>
          <a:bodyPr>
            <a:spAutoFit/>
          </a:bodyPr>
          <a:lstStyle/>
          <a:p>
            <a:r>
              <a:rPr lang="es-ES" sz="1600" dirty="0">
                <a:latin typeface="Arial" panose="020B0604020202020204" pitchFamily="34" charset="0"/>
                <a:cs typeface="Arial" panose="020B0604020202020204" pitchFamily="34" charset="0"/>
              </a:rPr>
              <a:t>Se recomienda utilizar </a:t>
            </a:r>
            <a:r>
              <a:rPr lang="es-ES" sz="1600" dirty="0" err="1">
                <a:latin typeface="Arial" panose="020B0604020202020204" pitchFamily="34" charset="0"/>
                <a:cs typeface="Arial" panose="020B0604020202020204" pitchFamily="34" charset="0"/>
              </a:rPr>
              <a:t>azitromicina</a:t>
            </a:r>
            <a:r>
              <a:rPr lang="es-ES" sz="1600" dirty="0">
                <a:latin typeface="Arial" panose="020B0604020202020204" pitchFamily="34" charset="0"/>
                <a:cs typeface="Arial" panose="020B0604020202020204" pitchFamily="34" charset="0"/>
              </a:rPr>
              <a:t> en casos de brote epidémicos de fiebre tifoidea </a:t>
            </a:r>
          </a:p>
        </p:txBody>
      </p:sp>
      <p:sp>
        <p:nvSpPr>
          <p:cNvPr id="9" name="Rectángulo 8"/>
          <p:cNvSpPr/>
          <p:nvPr/>
        </p:nvSpPr>
        <p:spPr>
          <a:xfrm>
            <a:off x="323528" y="4052243"/>
            <a:ext cx="6102424" cy="1815882"/>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Las cefalosporinas de tercera generación están indicadas en los siguientes casos: </a:t>
            </a:r>
            <a:endParaRPr lang="es-E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Falla </a:t>
            </a:r>
            <a:r>
              <a:rPr lang="es-ES" sz="1600" dirty="0">
                <a:latin typeface="Arial" panose="020B0604020202020204" pitchFamily="34" charset="0"/>
                <a:cs typeface="Arial" panose="020B0604020202020204" pitchFamily="34" charset="0"/>
              </a:rPr>
              <a:t>del tratamiento ambulatorio inicial</a:t>
            </a:r>
            <a:r>
              <a:rPr lang="es-E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Resistencia </a:t>
            </a:r>
            <a:r>
              <a:rPr lang="es-ES" sz="1600" dirty="0">
                <a:latin typeface="Arial" panose="020B0604020202020204" pitchFamily="34" charset="0"/>
                <a:cs typeface="Arial" panose="020B0604020202020204" pitchFamily="34" charset="0"/>
              </a:rPr>
              <a:t>a los fármacos de primera </a:t>
            </a:r>
            <a:r>
              <a:rPr lang="es-ES" sz="1600" dirty="0" smtClean="0">
                <a:latin typeface="Arial" panose="020B0604020202020204" pitchFamily="34" charset="0"/>
                <a:cs typeface="Arial" panose="020B0604020202020204" pitchFamily="34" charset="0"/>
              </a:rPr>
              <a:t>línea</a:t>
            </a:r>
          </a:p>
          <a:p>
            <a:pPr marL="285750" indent="-285750">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Imposibilidad </a:t>
            </a:r>
            <a:r>
              <a:rPr lang="es-ES" sz="1600" dirty="0">
                <a:latin typeface="Arial" panose="020B0604020202020204" pitchFamily="34" charset="0"/>
                <a:cs typeface="Arial" panose="020B0604020202020204" pitchFamily="34" charset="0"/>
              </a:rPr>
              <a:t>de administrar tratamiento por vía </a:t>
            </a:r>
            <a:r>
              <a:rPr lang="es-ES" sz="1600" dirty="0" smtClean="0">
                <a:latin typeface="Arial" panose="020B0604020202020204" pitchFamily="34" charset="0"/>
                <a:cs typeface="Arial" panose="020B0604020202020204" pitchFamily="34" charset="0"/>
              </a:rPr>
              <a:t>oral</a:t>
            </a:r>
          </a:p>
          <a:p>
            <a:pPr marL="285750" indent="-285750">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Fiebre </a:t>
            </a:r>
            <a:r>
              <a:rPr lang="es-ES" sz="1600" dirty="0">
                <a:latin typeface="Arial" panose="020B0604020202020204" pitchFamily="34" charset="0"/>
                <a:cs typeface="Arial" panose="020B0604020202020204" pitchFamily="34" charset="0"/>
              </a:rPr>
              <a:t>tifoidea complicada</a:t>
            </a:r>
            <a:r>
              <a:rPr lang="es-ES" sz="16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es-ES" sz="1600" dirty="0" smtClean="0">
                <a:latin typeface="Arial" panose="020B0604020202020204" pitchFamily="34" charset="0"/>
                <a:cs typeface="Arial" panose="020B0604020202020204" pitchFamily="34" charset="0"/>
              </a:rPr>
              <a:t>Recaída </a:t>
            </a:r>
            <a:r>
              <a:rPr lang="es-ES" sz="1600" dirty="0">
                <a:latin typeface="Arial" panose="020B0604020202020204" pitchFamily="34" charset="0"/>
                <a:cs typeface="Arial" panose="020B0604020202020204" pitchFamily="34" charset="0"/>
              </a:rPr>
              <a:t>de la enfermedad</a:t>
            </a:r>
          </a:p>
        </p:txBody>
      </p:sp>
    </p:spTree>
    <p:extLst>
      <p:ext uri="{BB962C8B-B14F-4D97-AF65-F5344CB8AC3E}">
        <p14:creationId xmlns:p14="http://schemas.microsoft.com/office/powerpoint/2010/main" val="4739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483767" y="1052736"/>
            <a:ext cx="5354311" cy="2592288"/>
          </a:xfrm>
        </p:spPr>
        <p:txBody>
          <a:bodyPr>
            <a:normAutofit/>
          </a:bodyPr>
          <a:lstStyle/>
          <a:p>
            <a:pPr marL="64008" indent="0" algn="just">
              <a:buClr>
                <a:srgbClr val="FF388C"/>
              </a:buClr>
              <a:buNone/>
            </a:pPr>
            <a:r>
              <a:rPr lang="es-ES" sz="1800" dirty="0">
                <a:latin typeface="Cambria" pitchFamily="18" charset="0"/>
              </a:rPr>
              <a:t>E</a:t>
            </a:r>
            <a:r>
              <a:rPr lang="es-ES" sz="1800" dirty="0" smtClean="0">
                <a:latin typeface="Cambria" pitchFamily="18" charset="0"/>
              </a:rPr>
              <a:t>nfermedad </a:t>
            </a:r>
            <a:r>
              <a:rPr lang="es-ES" sz="1800" dirty="0">
                <a:latin typeface="Cambria" pitchFamily="18" charset="0"/>
              </a:rPr>
              <a:t>infecciosa, febril, aguda, de origen entérico, secundaria a la infección por S. </a:t>
            </a:r>
            <a:r>
              <a:rPr lang="es-ES" sz="1800" dirty="0" err="1">
                <a:latin typeface="Cambria" pitchFamily="18" charset="0"/>
              </a:rPr>
              <a:t>typhi</a:t>
            </a:r>
            <a:r>
              <a:rPr lang="es-ES" sz="1800" dirty="0">
                <a:latin typeface="Cambria" pitchFamily="18" charset="0"/>
              </a:rPr>
              <a:t>. Afecta únicamente al ser humano, cursa habitualmente con afectación sistémica y en ocasiones, puede originar complicaciones graves, es poco frecuente en los países industrializados. En la actualidad, la incidencia de la fiebre tifoidea es muy baja. Además, la mayoría de los casos que se diagnostican suelen ser importados.</a:t>
            </a:r>
          </a:p>
          <a:p>
            <a:pPr marL="64008" lvl="0" indent="0" algn="ctr">
              <a:buClr>
                <a:srgbClr val="FF388C"/>
              </a:buClr>
              <a:buNone/>
            </a:pPr>
            <a:endParaRPr lang="es-VE" sz="1800" b="1" dirty="0" smtClean="0">
              <a:solidFill>
                <a:prstClr val="black"/>
              </a:solidFill>
            </a:endParaRPr>
          </a:p>
        </p:txBody>
      </p:sp>
      <p:sp>
        <p:nvSpPr>
          <p:cNvPr id="8" name="7 Rectángulo"/>
          <p:cNvSpPr/>
          <p:nvPr/>
        </p:nvSpPr>
        <p:spPr>
          <a:xfrm>
            <a:off x="2400159" y="186184"/>
            <a:ext cx="4035080" cy="707886"/>
          </a:xfrm>
          <a:prstGeom prst="rect">
            <a:avLst/>
          </a:prstGeom>
          <a:ln w="57150"/>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FIEBRE TIFOIDEA</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8 CuadroTexto"/>
          <p:cNvSpPr txBox="1"/>
          <p:nvPr/>
        </p:nvSpPr>
        <p:spPr>
          <a:xfrm>
            <a:off x="395536" y="3861048"/>
            <a:ext cx="6346989" cy="2746906"/>
          </a:xfrm>
          <a:prstGeom prst="rect">
            <a:avLst/>
          </a:prstGeom>
          <a:noFill/>
        </p:spPr>
        <p:txBody>
          <a:bodyPr wrap="square" rtlCol="0">
            <a:spAutoFit/>
          </a:bodyPr>
          <a:lstStyle/>
          <a:p>
            <a:pPr algn="just">
              <a:lnSpc>
                <a:spcPct val="115000"/>
              </a:lnSpc>
              <a:spcAft>
                <a:spcPts val="0"/>
              </a:spcAft>
            </a:pPr>
            <a:r>
              <a:rPr lang="es-ES" sz="2400" b="1" dirty="0" smtClean="0">
                <a:solidFill>
                  <a:srgbClr val="000000"/>
                </a:solidFill>
                <a:latin typeface="Cambria"/>
                <a:ea typeface="Times New Roman"/>
                <a:cs typeface="Arial"/>
              </a:rPr>
              <a:t>TIPOS:</a:t>
            </a:r>
          </a:p>
          <a:p>
            <a:pPr algn="just">
              <a:lnSpc>
                <a:spcPct val="115000"/>
              </a:lnSpc>
              <a:spcAft>
                <a:spcPts val="0"/>
              </a:spcAft>
            </a:pPr>
            <a:r>
              <a:rPr lang="es-ES" b="1" dirty="0" smtClean="0">
                <a:solidFill>
                  <a:srgbClr val="000000"/>
                </a:solidFill>
                <a:latin typeface="Cambria"/>
                <a:ea typeface="Times New Roman"/>
                <a:cs typeface="Arial"/>
              </a:rPr>
              <a:t>Fiebre </a:t>
            </a:r>
            <a:r>
              <a:rPr lang="es-ES" b="1" dirty="0">
                <a:solidFill>
                  <a:srgbClr val="000000"/>
                </a:solidFill>
                <a:latin typeface="Cambria"/>
                <a:ea typeface="Times New Roman"/>
                <a:cs typeface="Arial"/>
              </a:rPr>
              <a:t>tifoidea: </a:t>
            </a:r>
            <a:r>
              <a:rPr lang="es-ES" dirty="0">
                <a:solidFill>
                  <a:srgbClr val="000000"/>
                </a:solidFill>
                <a:latin typeface="Cambria"/>
                <a:ea typeface="Times New Roman"/>
                <a:cs typeface="Arial"/>
              </a:rPr>
              <a:t>Este tipo se origina por la infección de la bacteria Salmonella </a:t>
            </a:r>
            <a:r>
              <a:rPr lang="es-ES" dirty="0" err="1">
                <a:solidFill>
                  <a:srgbClr val="000000"/>
                </a:solidFill>
                <a:latin typeface="Cambria"/>
                <a:ea typeface="Times New Roman"/>
                <a:cs typeface="Arial"/>
              </a:rPr>
              <a:t>Typhi</a:t>
            </a:r>
            <a:r>
              <a:rPr lang="es-ES" dirty="0" smtClean="0">
                <a:solidFill>
                  <a:srgbClr val="000000"/>
                </a:solidFill>
                <a:latin typeface="Cambria"/>
                <a:ea typeface="Times New Roman"/>
                <a:cs typeface="Arial"/>
              </a:rPr>
              <a:t>.</a:t>
            </a:r>
            <a:endParaRPr lang="es-ES" sz="1600" dirty="0">
              <a:latin typeface="Calibri"/>
              <a:ea typeface="Calibri"/>
              <a:cs typeface="Times New Roman"/>
            </a:endParaRPr>
          </a:p>
          <a:p>
            <a:pPr algn="just">
              <a:lnSpc>
                <a:spcPct val="115000"/>
              </a:lnSpc>
              <a:spcAft>
                <a:spcPts val="0"/>
              </a:spcAft>
            </a:pPr>
            <a:r>
              <a:rPr lang="es-ES" b="1" dirty="0">
                <a:solidFill>
                  <a:srgbClr val="000000"/>
                </a:solidFill>
                <a:latin typeface="Cambria"/>
                <a:ea typeface="Times New Roman"/>
                <a:cs typeface="Arial"/>
              </a:rPr>
              <a:t>Fiebre paratifoidea: </a:t>
            </a:r>
            <a:r>
              <a:rPr lang="es-ES" dirty="0">
                <a:solidFill>
                  <a:srgbClr val="000000"/>
                </a:solidFill>
                <a:latin typeface="Cambria"/>
                <a:ea typeface="Times New Roman"/>
                <a:cs typeface="Arial"/>
              </a:rPr>
              <a:t>Esta segunda está causada por la bacteria Salmonella serotipos </a:t>
            </a:r>
            <a:r>
              <a:rPr lang="es-ES" dirty="0" err="1">
                <a:solidFill>
                  <a:srgbClr val="000000"/>
                </a:solidFill>
                <a:latin typeface="Cambria"/>
                <a:ea typeface="Times New Roman"/>
                <a:cs typeface="Arial"/>
              </a:rPr>
              <a:t>Paratyphi</a:t>
            </a:r>
            <a:r>
              <a:rPr lang="es-ES" dirty="0">
                <a:solidFill>
                  <a:srgbClr val="000000"/>
                </a:solidFill>
                <a:latin typeface="Cambria"/>
                <a:ea typeface="Times New Roman"/>
                <a:cs typeface="Arial"/>
              </a:rPr>
              <a:t> A, B y C. El cuadro clínico causado por estos tres serotipos es similar al de la fiebre tifoidea aunque, en general, este tipo es más benigno. En la actualidad no existe vacuna para ellos</a:t>
            </a:r>
            <a:r>
              <a:rPr lang="es-ES" dirty="0" smtClean="0">
                <a:solidFill>
                  <a:srgbClr val="000000"/>
                </a:solidFill>
                <a:latin typeface="Cambria"/>
                <a:ea typeface="Times New Roman"/>
                <a:cs typeface="Arial"/>
              </a:rPr>
              <a:t>.</a:t>
            </a:r>
            <a:endParaRPr lang="es-ES" sz="1600" dirty="0">
              <a:latin typeface="Calibri"/>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2376264" cy="2376264"/>
          </a:xfrm>
          <a:prstGeom prst="rect">
            <a:avLst/>
          </a:prstGeom>
          <a:ln>
            <a:noFill/>
          </a:ln>
          <a:effectLst>
            <a:softEdge rad="112500"/>
          </a:effectLst>
          <a:scene3d>
            <a:camera prst="perspectiveAbove"/>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524" y="3861048"/>
            <a:ext cx="2221963" cy="2376264"/>
          </a:xfrm>
          <a:prstGeom prst="rect">
            <a:avLst/>
          </a:prstGeom>
          <a:ln>
            <a:noFill/>
          </a:ln>
          <a:effectLst>
            <a:softEdge rad="112500"/>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1000"/>
                                        <p:tgtEl>
                                          <p:spTgt spid="2051"/>
                                        </p:tgtEl>
                                      </p:cBhvr>
                                    </p:animEffect>
                                    <p:anim calcmode="lin" valueType="num">
                                      <p:cBhvr>
                                        <p:cTn id="26" dur="1000" fill="hold"/>
                                        <p:tgtEl>
                                          <p:spTgt spid="2051"/>
                                        </p:tgtEl>
                                        <p:attrNameLst>
                                          <p:attrName>ppt_x</p:attrName>
                                        </p:attrNameLst>
                                      </p:cBhvr>
                                      <p:tavLst>
                                        <p:tav tm="0">
                                          <p:val>
                                            <p:strVal val="#ppt_x"/>
                                          </p:val>
                                        </p:tav>
                                        <p:tav tm="100000">
                                          <p:val>
                                            <p:strVal val="#ppt_x"/>
                                          </p:val>
                                        </p:tav>
                                      </p:tavLst>
                                    </p:anim>
                                    <p:anim calcmode="lin" valueType="num">
                                      <p:cBhvr>
                                        <p:cTn id="2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196752"/>
            <a:ext cx="6912768" cy="4247317"/>
          </a:xfrm>
          <a:prstGeom prst="rect">
            <a:avLst/>
          </a:prstGeom>
        </p:spPr>
        <p:txBody>
          <a:bodyPr wrap="square">
            <a:spAutoFit/>
          </a:bodyPr>
          <a:lstStyle/>
          <a:p>
            <a:r>
              <a:rPr lang="es-ES" dirty="0" err="1">
                <a:latin typeface="Arial" panose="020B0604020202020204" pitchFamily="34" charset="0"/>
                <a:cs typeface="Arial" panose="020B0604020202020204" pitchFamily="34" charset="0"/>
              </a:rPr>
              <a:t>cefotaxima</a:t>
            </a:r>
            <a:r>
              <a:rPr lang="es-ES" dirty="0">
                <a:latin typeface="Arial" panose="020B0604020202020204" pitchFamily="34" charset="0"/>
                <a:cs typeface="Arial" panose="020B0604020202020204" pitchFamily="34" charset="0"/>
              </a:rPr>
              <a:t> de 1-2 g c/6-8 h por vía intravenosa por 14-21 días, </a:t>
            </a:r>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r>
              <a:rPr lang="es-ES" dirty="0" err="1" smtClean="0">
                <a:latin typeface="Arial" panose="020B0604020202020204" pitchFamily="34" charset="0"/>
                <a:cs typeface="Arial" panose="020B0604020202020204" pitchFamily="34" charset="0"/>
              </a:rPr>
              <a:t>ceftriaxona</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 2-4 g c/ 12-24 h por vía intravenosa por 14-21 días </a:t>
            </a:r>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cefaperazona</a:t>
            </a:r>
            <a:r>
              <a:rPr lang="es-ES" dirty="0">
                <a:latin typeface="Arial" panose="020B0604020202020204" pitchFamily="34" charset="0"/>
                <a:cs typeface="Arial" panose="020B0604020202020204" pitchFamily="34" charset="0"/>
              </a:rPr>
              <a:t> 60 mg/kg/d por vía </a:t>
            </a:r>
            <a:r>
              <a:rPr lang="es-ES" dirty="0" smtClean="0">
                <a:latin typeface="Arial" panose="020B0604020202020204" pitchFamily="34" charset="0"/>
                <a:cs typeface="Arial" panose="020B0604020202020204" pitchFamily="34" charset="0"/>
              </a:rPr>
              <a:t>intravenosa.</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fraccionadas en dos dosis por 2 semanas. </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Si al cuarto o quinto día de tratamiento antimicrobiano persiste la fiebre, o en pacientes con cuadros severos con fiebre elevada, distensión abdominal, delirio, obnubilación, estupor o coma, shock séptico; está indicado el uso de esteroides: 100 mg de hidrocortisona o 60 mg de </a:t>
            </a:r>
            <a:r>
              <a:rPr lang="es-ES" dirty="0" err="1">
                <a:latin typeface="Arial" panose="020B0604020202020204" pitchFamily="34" charset="0"/>
                <a:cs typeface="Arial" panose="020B0604020202020204" pitchFamily="34" charset="0"/>
              </a:rPr>
              <a:t>prednisona</a:t>
            </a:r>
            <a:r>
              <a:rPr lang="es-ES" dirty="0">
                <a:latin typeface="Arial" panose="020B0604020202020204" pitchFamily="34" charset="0"/>
                <a:cs typeface="Arial" panose="020B0604020202020204" pitchFamily="34" charset="0"/>
              </a:rPr>
              <a:t> diarios por 4-5 días, o </a:t>
            </a:r>
            <a:r>
              <a:rPr lang="es-ES" dirty="0" err="1">
                <a:latin typeface="Arial" panose="020B0604020202020204" pitchFamily="34" charset="0"/>
                <a:cs typeface="Arial" panose="020B0604020202020204" pitchFamily="34" charset="0"/>
              </a:rPr>
              <a:t>dexametasona</a:t>
            </a:r>
            <a:r>
              <a:rPr lang="es-ES" dirty="0">
                <a:latin typeface="Arial" panose="020B0604020202020204" pitchFamily="34" charset="0"/>
                <a:cs typeface="Arial" panose="020B0604020202020204" pitchFamily="34" charset="0"/>
              </a:rPr>
              <a:t> 3 mg/kg intravenosa de entrada, seguido de 1 mg/kg cada 6 h por 48 h. </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79388"/>
            <a:ext cx="2905547" cy="936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1268760"/>
            <a:ext cx="6624736" cy="3231654"/>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Tratamiento de los portadores sanos  o </a:t>
            </a:r>
            <a:r>
              <a:rPr lang="es-ES" sz="1600" dirty="0" smtClean="0">
                <a:latin typeface="Arial" panose="020B0604020202020204" pitchFamily="34" charset="0"/>
                <a:cs typeface="Arial" panose="020B0604020202020204" pitchFamily="34" charset="0"/>
              </a:rPr>
              <a:t>crónicos:</a:t>
            </a:r>
          </a:p>
          <a:p>
            <a:r>
              <a:rPr lang="es-ES" sz="1600" dirty="0" smtClean="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Ampicilina de 4-6 g diarios por vía oral o combinaciones de ampicilina o amoxicilina 100 mg/kg con </a:t>
            </a:r>
            <a:r>
              <a:rPr lang="es-ES" sz="1600" dirty="0" err="1">
                <a:latin typeface="Arial" panose="020B0604020202020204" pitchFamily="34" charset="0"/>
                <a:cs typeface="Arial" panose="020B0604020202020204" pitchFamily="34" charset="0"/>
              </a:rPr>
              <a:t>probenecid</a:t>
            </a:r>
            <a:r>
              <a:rPr lang="es-ES" sz="1600" dirty="0">
                <a:latin typeface="Arial" panose="020B0604020202020204" pitchFamily="34" charset="0"/>
                <a:cs typeface="Arial" panose="020B0604020202020204" pitchFamily="34" charset="0"/>
              </a:rPr>
              <a:t> 30 </a:t>
            </a:r>
            <a:r>
              <a:rPr lang="es-ES" sz="1600" dirty="0" smtClean="0">
                <a:latin typeface="Arial" panose="020B0604020202020204" pitchFamily="34" charset="0"/>
                <a:cs typeface="Arial" panose="020B0604020202020204" pitchFamily="34" charset="0"/>
              </a:rPr>
              <a:t>mg/kg/d.</a:t>
            </a:r>
          </a:p>
          <a:p>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cotrimoxazol</a:t>
            </a:r>
            <a:r>
              <a:rPr lang="es-ES" sz="1600" dirty="0">
                <a:latin typeface="Arial" panose="020B0604020202020204" pitchFamily="34" charset="0"/>
                <a:cs typeface="Arial" panose="020B0604020202020204" pitchFamily="34" charset="0"/>
              </a:rPr>
              <a:t> 2 tabletas dos veces al día con </a:t>
            </a:r>
            <a:r>
              <a:rPr lang="es-ES" sz="1600" dirty="0" err="1">
                <a:latin typeface="Arial" panose="020B0604020202020204" pitchFamily="34" charset="0"/>
                <a:cs typeface="Arial" panose="020B0604020202020204" pitchFamily="34" charset="0"/>
              </a:rPr>
              <a:t>rifampicina</a:t>
            </a:r>
            <a:r>
              <a:rPr lang="es-ES" sz="1600" dirty="0">
                <a:latin typeface="Arial" panose="020B0604020202020204" pitchFamily="34" charset="0"/>
                <a:cs typeface="Arial" panose="020B0604020202020204" pitchFamily="34" charset="0"/>
              </a:rPr>
              <a:t> 600 mg una vez al día. </a:t>
            </a:r>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Todos </a:t>
            </a:r>
            <a:r>
              <a:rPr lang="es-ES" sz="1600" dirty="0">
                <a:latin typeface="Arial" panose="020B0604020202020204" pitchFamily="34" charset="0"/>
                <a:cs typeface="Arial" panose="020B0604020202020204" pitchFamily="34" charset="0"/>
              </a:rPr>
              <a:t>por lo menos por 6 semanas</a:t>
            </a:r>
            <a:r>
              <a:rPr lang="es-ES" dirty="0" smtClean="0"/>
              <a:t>.</a:t>
            </a:r>
          </a:p>
          <a:p>
            <a:endParaRPr lang="es-ES" dirty="0"/>
          </a:p>
          <a:p>
            <a:r>
              <a:rPr lang="es-ES" sz="1600" dirty="0">
                <a:latin typeface="Arial" panose="020B0604020202020204" pitchFamily="34" charset="0"/>
                <a:cs typeface="Arial" panose="020B0604020202020204" pitchFamily="34" charset="0"/>
              </a:rPr>
              <a:t>En la actualidad en el tratamiento de los portadores sanos se utilizan las </a:t>
            </a:r>
            <a:r>
              <a:rPr lang="es-ES" sz="1600" dirty="0" err="1">
                <a:latin typeface="Arial" panose="020B0604020202020204" pitchFamily="34" charset="0"/>
                <a:cs typeface="Arial" panose="020B0604020202020204" pitchFamily="34" charset="0"/>
              </a:rPr>
              <a:t>fluoroquinolonas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ciprofloxacino</a:t>
            </a:r>
            <a:r>
              <a:rPr lang="es-ES" sz="1600" dirty="0">
                <a:latin typeface="Arial" panose="020B0604020202020204" pitchFamily="34" charset="0"/>
                <a:cs typeface="Arial" panose="020B0604020202020204" pitchFamily="34" charset="0"/>
              </a:rPr>
              <a:t> 500 mg cada 12 h u </a:t>
            </a:r>
            <a:r>
              <a:rPr lang="es-ES" sz="1600" dirty="0" err="1">
                <a:latin typeface="Arial" panose="020B0604020202020204" pitchFamily="34" charset="0"/>
                <a:cs typeface="Arial" panose="020B0604020202020204" pitchFamily="34" charset="0"/>
              </a:rPr>
              <a:t>ofloxacino</a:t>
            </a:r>
            <a:r>
              <a:rPr lang="es-ES" sz="1600" dirty="0">
                <a:latin typeface="Arial" panose="020B0604020202020204" pitchFamily="34" charset="0"/>
                <a:cs typeface="Arial" panose="020B0604020202020204" pitchFamily="34" charset="0"/>
              </a:rPr>
              <a:t> 200 mg cada 12 h por 4 semanas, con lo que se obtiene una erradicación superior al 90 %. </a:t>
            </a:r>
          </a:p>
        </p:txBody>
      </p:sp>
    </p:spTree>
    <p:extLst>
      <p:ext uri="{BB962C8B-B14F-4D97-AF65-F5344CB8AC3E}">
        <p14:creationId xmlns:p14="http://schemas.microsoft.com/office/powerpoint/2010/main" val="1009653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80728"/>
            <a:ext cx="7920880" cy="3416320"/>
          </a:xfrm>
          <a:prstGeom prst="rect">
            <a:avLst/>
          </a:prstGeom>
        </p:spPr>
        <p:txBody>
          <a:bodyPr wrap="square">
            <a:spAutoFit/>
          </a:bodyPr>
          <a:lstStyle/>
          <a:p>
            <a:r>
              <a:rPr lang="es-ES" sz="2000" b="1" dirty="0" smtClean="0">
                <a:solidFill>
                  <a:srgbClr val="C00000"/>
                </a:solidFill>
                <a:latin typeface="Arial" panose="020B0604020202020204" pitchFamily="34" charset="0"/>
                <a:cs typeface="Arial" panose="020B0604020202020204" pitchFamily="34" charset="0"/>
              </a:rPr>
              <a:t>Tratamiento de las complicaciones</a:t>
            </a:r>
          </a:p>
          <a:p>
            <a:endParaRPr lang="es-ES" sz="2000" b="1" dirty="0" smtClean="0">
              <a:solidFill>
                <a:srgbClr val="FF0000"/>
              </a:solidFill>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Hemorragia </a:t>
            </a:r>
            <a:r>
              <a:rPr lang="es-ES" sz="1600" b="1" dirty="0" smtClean="0">
                <a:latin typeface="Arial" panose="020B0604020202020204" pitchFamily="34" charset="0"/>
                <a:cs typeface="Arial" panose="020B0604020202020204" pitchFamily="34" charset="0"/>
              </a:rPr>
              <a:t>intestinal:</a:t>
            </a:r>
          </a:p>
          <a:p>
            <a:r>
              <a:rPr lang="es-ES" sz="1600" dirty="0" smtClean="0">
                <a:latin typeface="Arial" panose="020B0604020202020204" pitchFamily="34" charset="0"/>
                <a:cs typeface="Arial" panose="020B0604020202020204" pitchFamily="34" charset="0"/>
              </a:rPr>
              <a:t> ‒Suspender </a:t>
            </a:r>
            <a:r>
              <a:rPr lang="es-ES" sz="1600" dirty="0">
                <a:latin typeface="Arial" panose="020B0604020202020204" pitchFamily="34" charset="0"/>
                <a:cs typeface="Arial" panose="020B0604020202020204" pitchFamily="34" charset="0"/>
              </a:rPr>
              <a:t>la vía oral por 24 h</a:t>
            </a:r>
            <a:r>
              <a:rPr lang="es-ES" sz="1600" dirty="0" smtClean="0">
                <a:latin typeface="Arial" panose="020B0604020202020204" pitchFamily="34" charset="0"/>
                <a:cs typeface="Arial" panose="020B0604020202020204" pitchFamily="34" charset="0"/>
              </a:rPr>
              <a:t>.</a:t>
            </a:r>
          </a:p>
          <a:p>
            <a:r>
              <a:rPr lang="es-ES" sz="1600" dirty="0" smtClean="0">
                <a:latin typeface="Arial" panose="020B0604020202020204" pitchFamily="34" charset="0"/>
                <a:cs typeface="Arial" panose="020B0604020202020204" pitchFamily="34" charset="0"/>
              </a:rPr>
              <a:t> ‒Hidratación </a:t>
            </a:r>
            <a:r>
              <a:rPr lang="es-ES" sz="1600" dirty="0">
                <a:latin typeface="Arial" panose="020B0604020202020204" pitchFamily="34" charset="0"/>
                <a:cs typeface="Arial" panose="020B0604020202020204" pitchFamily="34" charset="0"/>
              </a:rPr>
              <a:t>parenteral</a:t>
            </a:r>
            <a:r>
              <a:rPr lang="es-ES" sz="1600" dirty="0" smtClean="0">
                <a:latin typeface="Arial" panose="020B0604020202020204" pitchFamily="34" charset="0"/>
                <a:cs typeface="Arial" panose="020B0604020202020204" pitchFamily="34" charset="0"/>
              </a:rPr>
              <a:t>.</a:t>
            </a:r>
          </a:p>
          <a:p>
            <a:r>
              <a:rPr lang="es-ES" sz="1600" dirty="0" smtClean="0">
                <a:latin typeface="Arial" panose="020B0604020202020204" pitchFamily="34" charset="0"/>
                <a:cs typeface="Arial" panose="020B0604020202020204" pitchFamily="34" charset="0"/>
              </a:rPr>
              <a:t> ‒Tratamiento </a:t>
            </a:r>
            <a:r>
              <a:rPr lang="es-ES" sz="1600" dirty="0">
                <a:latin typeface="Arial" panose="020B0604020202020204" pitchFamily="34" charset="0"/>
                <a:cs typeface="Arial" panose="020B0604020202020204" pitchFamily="34" charset="0"/>
              </a:rPr>
              <a:t>antibacteriano por vía parenteral. </a:t>
            </a:r>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‒Transfusiones </a:t>
            </a:r>
            <a:r>
              <a:rPr lang="es-ES" sz="1600" dirty="0">
                <a:latin typeface="Arial" panose="020B0604020202020204" pitchFamily="34" charset="0"/>
                <a:cs typeface="Arial" panose="020B0604020202020204" pitchFamily="34" charset="0"/>
              </a:rPr>
              <a:t>sanguíneas según la magnitud del sangramiento.</a:t>
            </a:r>
          </a:p>
          <a:p>
            <a:r>
              <a:rPr lang="es-ES" sz="1600" b="1" dirty="0">
                <a:latin typeface="Arial" panose="020B0604020202020204" pitchFamily="34" charset="0"/>
                <a:cs typeface="Arial" panose="020B0604020202020204" pitchFamily="34" charset="0"/>
              </a:rPr>
              <a:t>Perforación intestinal</a:t>
            </a:r>
            <a:r>
              <a:rPr lang="es-ES" sz="1600" dirty="0" smtClean="0">
                <a:latin typeface="Arial" panose="020B0604020202020204" pitchFamily="34" charset="0"/>
                <a:cs typeface="Arial" panose="020B0604020202020204" pitchFamily="34" charset="0"/>
              </a:rPr>
              <a:t>:</a:t>
            </a:r>
          </a:p>
          <a:p>
            <a:r>
              <a:rPr lang="es-ES" sz="1600" dirty="0" smtClean="0">
                <a:latin typeface="Arial" panose="020B0604020202020204" pitchFamily="34" charset="0"/>
                <a:cs typeface="Arial" panose="020B0604020202020204" pitchFamily="34" charset="0"/>
              </a:rPr>
              <a:t> ‒Tratamiento </a:t>
            </a:r>
            <a:r>
              <a:rPr lang="es-ES" sz="1600" dirty="0">
                <a:latin typeface="Arial" panose="020B0604020202020204" pitchFamily="34" charset="0"/>
                <a:cs typeface="Arial" panose="020B0604020202020204" pitchFamily="34" charset="0"/>
              </a:rPr>
              <a:t>quirúrgico de urgencia. </a:t>
            </a:r>
            <a:endParaRPr lang="es-ES" sz="1600" dirty="0" smtClean="0">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‒Mientras </a:t>
            </a:r>
            <a:r>
              <a:rPr lang="es-ES" sz="1600" dirty="0">
                <a:latin typeface="Arial" panose="020B0604020202020204" pitchFamily="34" charset="0"/>
                <a:cs typeface="Arial" panose="020B0604020202020204" pitchFamily="34" charset="0"/>
              </a:rPr>
              <a:t>tanto tratamiento con antimicrobianos de amplio espectro, con preferencia </a:t>
            </a:r>
            <a:r>
              <a:rPr lang="es-ES" sz="1600" dirty="0" err="1">
                <a:latin typeface="Arial" panose="020B0604020202020204" pitchFamily="34" charset="0"/>
                <a:cs typeface="Arial" panose="020B0604020202020204" pitchFamily="34" charset="0"/>
              </a:rPr>
              <a:t>gentamicina</a:t>
            </a:r>
            <a:r>
              <a:rPr lang="es-ES" sz="1600" dirty="0">
                <a:latin typeface="Arial" panose="020B0604020202020204" pitchFamily="34" charset="0"/>
                <a:cs typeface="Arial" panose="020B0604020202020204" pitchFamily="34" charset="0"/>
              </a:rPr>
              <a:t> y </a:t>
            </a:r>
            <a:r>
              <a:rPr lang="es-ES" sz="1600" dirty="0" err="1">
                <a:latin typeface="Arial" panose="020B0604020202020204" pitchFamily="34" charset="0"/>
                <a:cs typeface="Arial" panose="020B0604020202020204" pitchFamily="34" charset="0"/>
              </a:rPr>
              <a:t>metronidazol</a:t>
            </a:r>
            <a:r>
              <a:rPr lang="es-ES" sz="1600" dirty="0">
                <a:latin typeface="Arial" panose="020B0604020202020204" pitchFamily="34" charset="0"/>
                <a:cs typeface="Arial" panose="020B0604020202020204" pitchFamily="34" charset="0"/>
              </a:rPr>
              <a:t> a altas dosis, hidratación, y oxigenoterapia</a:t>
            </a:r>
            <a:r>
              <a:rPr lang="es-ES" sz="1600" dirty="0" smtClean="0">
                <a:latin typeface="Arial" panose="020B0604020202020204" pitchFamily="34" charset="0"/>
                <a:cs typeface="Arial" panose="020B0604020202020204" pitchFamily="34" charset="0"/>
              </a:rPr>
              <a:t>.</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El resto de las complicaciones se tratan con medidas específicas para cada una.</a:t>
            </a:r>
          </a:p>
        </p:txBody>
      </p:sp>
      <p:sp>
        <p:nvSpPr>
          <p:cNvPr id="3" name="Rectángulo 2"/>
          <p:cNvSpPr/>
          <p:nvPr/>
        </p:nvSpPr>
        <p:spPr>
          <a:xfrm>
            <a:off x="611560" y="5229200"/>
            <a:ext cx="7560840" cy="861774"/>
          </a:xfrm>
          <a:prstGeom prst="rect">
            <a:avLst/>
          </a:prstGeom>
        </p:spPr>
        <p:txBody>
          <a:bodyPr wrap="square">
            <a:spAutoFit/>
          </a:bodyPr>
          <a:lstStyle/>
          <a:p>
            <a:r>
              <a:rPr lang="es-ES" b="1" dirty="0">
                <a:solidFill>
                  <a:srgbClr val="C00000"/>
                </a:solidFill>
                <a:latin typeface="Arial" panose="020B0604020202020204" pitchFamily="34" charset="0"/>
                <a:cs typeface="Arial" panose="020B0604020202020204" pitchFamily="34" charset="0"/>
              </a:rPr>
              <a:t>Criterios de alta </a:t>
            </a:r>
            <a:r>
              <a:rPr lang="es-ES" b="1" dirty="0" smtClean="0">
                <a:solidFill>
                  <a:srgbClr val="C00000"/>
                </a:solidFill>
                <a:latin typeface="Arial" panose="020B0604020202020204" pitchFamily="34" charset="0"/>
                <a:cs typeface="Arial" panose="020B0604020202020204" pitchFamily="34" charset="0"/>
              </a:rPr>
              <a:t>clínica: </a:t>
            </a:r>
            <a:r>
              <a:rPr lang="es-ES" sz="1600" dirty="0">
                <a:latin typeface="Arial" panose="020B0604020202020204" pitchFamily="34" charset="0"/>
                <a:cs typeface="Arial" panose="020B0604020202020204" pitchFamily="34" charset="0"/>
              </a:rPr>
              <a:t>Cuando se obtengan tres coprocultivos seriados negativos en días consecutivos tres días después de haber suspendido el tratamiento </a:t>
            </a:r>
            <a:r>
              <a:rPr lang="es-ES" sz="1600" dirty="0" smtClean="0">
                <a:latin typeface="Arial" panose="020B0604020202020204" pitchFamily="34" charset="0"/>
                <a:cs typeface="Arial" panose="020B0604020202020204" pitchFamily="34" charset="0"/>
              </a:rPr>
              <a:t>antimicrobiano.</a:t>
            </a:r>
            <a:endParaRPr lang="es-ES" sz="1600" dirty="0"/>
          </a:p>
        </p:txBody>
      </p:sp>
    </p:spTree>
    <p:extLst>
      <p:ext uri="{BB962C8B-B14F-4D97-AF65-F5344CB8AC3E}">
        <p14:creationId xmlns:p14="http://schemas.microsoft.com/office/powerpoint/2010/main" val="4037201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039" b="9678"/>
          <a:stretch/>
        </p:blipFill>
        <p:spPr bwMode="auto">
          <a:xfrm>
            <a:off x="1403648" y="1772816"/>
            <a:ext cx="607695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699792" y="188640"/>
            <a:ext cx="3052439" cy="622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
              <a:lnSpc>
                <a:spcPct val="115000"/>
              </a:lnSpc>
              <a:spcAft>
                <a:spcPts val="0"/>
              </a:spcAft>
            </a:pPr>
            <a:r>
              <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Arial"/>
              </a:rPr>
              <a:t>Inmunizaciones </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Times New Roman"/>
            </a:endParaRPr>
          </a:p>
        </p:txBody>
      </p:sp>
      <p:sp>
        <p:nvSpPr>
          <p:cNvPr id="5" name="4 Rectángulo"/>
          <p:cNvSpPr/>
          <p:nvPr/>
        </p:nvSpPr>
        <p:spPr>
          <a:xfrm>
            <a:off x="1115616" y="1052736"/>
            <a:ext cx="7200800" cy="646331"/>
          </a:xfrm>
          <a:prstGeom prst="rect">
            <a:avLst/>
          </a:prstGeom>
        </p:spPr>
        <p:txBody>
          <a:bodyPr wrap="square">
            <a:spAutoFit/>
          </a:bodyPr>
          <a:lstStyle/>
          <a:p>
            <a:pPr algn="ctr"/>
            <a:r>
              <a:rPr lang="es-ES" dirty="0">
                <a:solidFill>
                  <a:srgbClr val="000000"/>
                </a:solidFill>
                <a:latin typeface="Cambria"/>
                <a:ea typeface="Times New Roman"/>
                <a:cs typeface="Arial"/>
              </a:rPr>
              <a:t>Para la prevención de la fiebre tifoidea se recomienda utilizar cualquiera de las dos vacunas </a:t>
            </a:r>
            <a:r>
              <a:rPr lang="es-ES" dirty="0" smtClean="0">
                <a:solidFill>
                  <a:srgbClr val="000000"/>
                </a:solidFill>
                <a:latin typeface="Cambria"/>
                <a:ea typeface="Times New Roman"/>
                <a:cs typeface="Arial"/>
              </a:rPr>
              <a:t>autorizadas.</a:t>
            </a:r>
            <a:endParaRPr lang="es-ES" dirty="0"/>
          </a:p>
        </p:txBody>
      </p:sp>
      <p:sp>
        <p:nvSpPr>
          <p:cNvPr id="7" name="6 Rectángulo"/>
          <p:cNvSpPr/>
          <p:nvPr/>
        </p:nvSpPr>
        <p:spPr>
          <a:xfrm>
            <a:off x="575556" y="4149080"/>
            <a:ext cx="8280920" cy="2225225"/>
          </a:xfrm>
          <a:prstGeom prst="rect">
            <a:avLst/>
          </a:prstGeom>
        </p:spPr>
        <p:txBody>
          <a:bodyPr wrap="square">
            <a:spAutoFit/>
          </a:bodyPr>
          <a:lstStyle/>
          <a:p>
            <a:pPr algn="just">
              <a:lnSpc>
                <a:spcPct val="115000"/>
              </a:lnSpc>
              <a:spcAft>
                <a:spcPts val="0"/>
              </a:spcAft>
            </a:pPr>
            <a:r>
              <a:rPr lang="es-ES" sz="1400" dirty="0">
                <a:solidFill>
                  <a:srgbClr val="000000"/>
                </a:solidFill>
                <a:latin typeface="Cambria" pitchFamily="18" charset="0"/>
                <a:ea typeface="Times New Roman"/>
                <a:cs typeface="Arial"/>
              </a:rPr>
              <a:t>La </a:t>
            </a:r>
            <a:r>
              <a:rPr lang="es-ES" sz="1400" b="1" dirty="0">
                <a:solidFill>
                  <a:srgbClr val="000000"/>
                </a:solidFill>
                <a:latin typeface="Cambria" pitchFamily="18" charset="0"/>
                <a:ea typeface="Times New Roman"/>
                <a:cs typeface="Arial"/>
              </a:rPr>
              <a:t>OMS</a:t>
            </a:r>
            <a:r>
              <a:rPr lang="es-ES" sz="1400" dirty="0">
                <a:solidFill>
                  <a:srgbClr val="000000"/>
                </a:solidFill>
                <a:latin typeface="Cambria" pitchFamily="18" charset="0"/>
                <a:ea typeface="Times New Roman"/>
                <a:cs typeface="Arial"/>
              </a:rPr>
              <a:t> recomienda la vacunación rutinaria contra la fiebre tifoidea en los siguientes casos:</a:t>
            </a:r>
            <a:endParaRPr lang="es-ES" sz="1400" dirty="0">
              <a:latin typeface="Cambria" pitchFamily="18" charset="0"/>
              <a:ea typeface="Calibri"/>
              <a:cs typeface="Times New Roman"/>
            </a:endParaRPr>
          </a:p>
          <a:p>
            <a:pPr algn="just">
              <a:lnSpc>
                <a:spcPct val="115000"/>
              </a:lnSpc>
              <a:spcAft>
                <a:spcPts val="0"/>
              </a:spcAft>
            </a:pPr>
            <a:r>
              <a:rPr lang="es-ES" sz="1400" dirty="0">
                <a:solidFill>
                  <a:srgbClr val="000000"/>
                </a:solidFill>
                <a:latin typeface="Cambria" pitchFamily="18" charset="0"/>
                <a:ea typeface="Times New Roman"/>
                <a:cs typeface="Arial"/>
              </a:rPr>
              <a:t>• Niños mayores de 2 años de edad y adultos que viven en zonas endémicas de fiebre </a:t>
            </a:r>
            <a:r>
              <a:rPr lang="es-ES" sz="1400" dirty="0" smtClean="0">
                <a:solidFill>
                  <a:srgbClr val="000000"/>
                </a:solidFill>
                <a:latin typeface="Cambria" pitchFamily="18" charset="0"/>
                <a:ea typeface="Times New Roman"/>
                <a:cs typeface="Arial"/>
              </a:rPr>
              <a:t>tifoidea. </a:t>
            </a:r>
            <a:endParaRPr lang="es-ES" sz="1400" dirty="0">
              <a:latin typeface="Cambria" pitchFamily="18" charset="0"/>
              <a:ea typeface="Calibri"/>
              <a:cs typeface="Times New Roman"/>
            </a:endParaRPr>
          </a:p>
          <a:p>
            <a:pPr algn="just">
              <a:lnSpc>
                <a:spcPct val="115000"/>
              </a:lnSpc>
              <a:spcAft>
                <a:spcPts val="0"/>
              </a:spcAft>
            </a:pPr>
            <a:r>
              <a:rPr lang="es-ES" sz="1400" dirty="0">
                <a:solidFill>
                  <a:srgbClr val="000000"/>
                </a:solidFill>
                <a:latin typeface="Cambria" pitchFamily="18" charset="0"/>
                <a:ea typeface="Times New Roman"/>
                <a:cs typeface="Arial"/>
              </a:rPr>
              <a:t>• Personas que viajan a regiones geográficas en donde la fiebre tifoidea es endémica</a:t>
            </a:r>
            <a:endParaRPr lang="es-ES" sz="1400" dirty="0">
              <a:latin typeface="Cambria" pitchFamily="18" charset="0"/>
              <a:ea typeface="Calibri"/>
              <a:cs typeface="Times New Roman"/>
            </a:endParaRPr>
          </a:p>
          <a:p>
            <a:pPr algn="just">
              <a:lnSpc>
                <a:spcPct val="115000"/>
              </a:lnSpc>
              <a:spcAft>
                <a:spcPts val="0"/>
              </a:spcAft>
            </a:pPr>
            <a:r>
              <a:rPr lang="es-ES" sz="1400" dirty="0">
                <a:solidFill>
                  <a:srgbClr val="000000"/>
                </a:solidFill>
                <a:latin typeface="Cambria" pitchFamily="18" charset="0"/>
                <a:ea typeface="Times New Roman"/>
                <a:cs typeface="Arial"/>
              </a:rPr>
              <a:t>• Personas que viven en campos de refugiados</a:t>
            </a:r>
            <a:endParaRPr lang="es-ES" sz="1400" dirty="0">
              <a:latin typeface="Cambria" pitchFamily="18" charset="0"/>
              <a:ea typeface="Calibri"/>
              <a:cs typeface="Times New Roman"/>
            </a:endParaRPr>
          </a:p>
          <a:p>
            <a:pPr algn="just">
              <a:lnSpc>
                <a:spcPct val="115000"/>
              </a:lnSpc>
              <a:spcAft>
                <a:spcPts val="0"/>
              </a:spcAft>
            </a:pPr>
            <a:r>
              <a:rPr lang="es-ES" sz="1400" dirty="0">
                <a:solidFill>
                  <a:srgbClr val="000000"/>
                </a:solidFill>
                <a:latin typeface="Cambria" pitchFamily="18" charset="0"/>
                <a:ea typeface="Times New Roman"/>
                <a:cs typeface="Arial"/>
              </a:rPr>
              <a:t>• Microbiólogos</a:t>
            </a:r>
            <a:endParaRPr lang="es-ES" sz="1400" dirty="0">
              <a:latin typeface="Cambria" pitchFamily="18" charset="0"/>
              <a:ea typeface="Calibri"/>
              <a:cs typeface="Times New Roman"/>
            </a:endParaRPr>
          </a:p>
          <a:p>
            <a:pPr algn="just">
              <a:lnSpc>
                <a:spcPct val="115000"/>
              </a:lnSpc>
              <a:spcAft>
                <a:spcPts val="0"/>
              </a:spcAft>
            </a:pPr>
            <a:r>
              <a:rPr lang="es-ES" sz="1400" dirty="0">
                <a:solidFill>
                  <a:srgbClr val="000000"/>
                </a:solidFill>
                <a:latin typeface="Cambria" pitchFamily="18" charset="0"/>
                <a:ea typeface="Times New Roman"/>
                <a:cs typeface="Arial"/>
              </a:rPr>
              <a:t>• Trabajadores de sistemas de aguas de desagüe</a:t>
            </a:r>
            <a:endParaRPr lang="es-ES" sz="1400" dirty="0">
              <a:latin typeface="Cambria" pitchFamily="18" charset="0"/>
              <a:ea typeface="Calibri"/>
              <a:cs typeface="Times New Roman"/>
            </a:endParaRPr>
          </a:p>
          <a:p>
            <a:r>
              <a:rPr lang="es-ES" sz="1400" dirty="0">
                <a:solidFill>
                  <a:srgbClr val="000000"/>
                </a:solidFill>
                <a:latin typeface="Cambria" pitchFamily="18" charset="0"/>
                <a:ea typeface="Times New Roman"/>
                <a:cs typeface="Arial"/>
              </a:rPr>
              <a:t>En situaciones de epidemia de fiebre tifoidea se recomienda la aplicación de la vacuna Vi en toda la población. Si la comunidad en cuestión no puede inmunizarse completamente, la </a:t>
            </a:r>
            <a:r>
              <a:rPr lang="es-ES" sz="1400" b="1" dirty="0">
                <a:solidFill>
                  <a:srgbClr val="000000"/>
                </a:solidFill>
                <a:latin typeface="Cambria" pitchFamily="18" charset="0"/>
                <a:ea typeface="Times New Roman"/>
                <a:cs typeface="Arial"/>
              </a:rPr>
              <a:t>población blanco </a:t>
            </a:r>
            <a:r>
              <a:rPr lang="es-ES" sz="1400" dirty="0">
                <a:solidFill>
                  <a:srgbClr val="000000"/>
                </a:solidFill>
                <a:latin typeface="Cambria" pitchFamily="18" charset="0"/>
                <a:ea typeface="Times New Roman"/>
                <a:cs typeface="Arial"/>
              </a:rPr>
              <a:t>para la vacunación serán las </a:t>
            </a:r>
            <a:r>
              <a:rPr lang="es-ES" sz="1400" b="1" dirty="0">
                <a:solidFill>
                  <a:srgbClr val="000000"/>
                </a:solidFill>
                <a:latin typeface="Cambria" pitchFamily="18" charset="0"/>
                <a:ea typeface="Times New Roman"/>
                <a:cs typeface="Arial"/>
              </a:rPr>
              <a:t>personas de 2 a 19 años</a:t>
            </a:r>
            <a:r>
              <a:rPr lang="es-ES" sz="1400" dirty="0">
                <a:solidFill>
                  <a:srgbClr val="000000"/>
                </a:solidFill>
                <a:latin typeface="Cambria" pitchFamily="18" charset="0"/>
                <a:ea typeface="Times New Roman"/>
                <a:cs typeface="Arial"/>
              </a:rPr>
              <a:t>. </a:t>
            </a:r>
            <a:endParaRPr lang="es-ES" sz="1400" dirty="0">
              <a:latin typeface="Cambria" pitchFamily="18" charset="0"/>
            </a:endParaRPr>
          </a:p>
        </p:txBody>
      </p:sp>
    </p:spTree>
    <p:extLst>
      <p:ext uri="{BB962C8B-B14F-4D97-AF65-F5344CB8AC3E}">
        <p14:creationId xmlns:p14="http://schemas.microsoft.com/office/powerpoint/2010/main" val="12270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08912" cy="6289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Rectángulo"/>
          <p:cNvSpPr/>
          <p:nvPr/>
        </p:nvSpPr>
        <p:spPr>
          <a:xfrm>
            <a:off x="824742" y="4077072"/>
            <a:ext cx="733886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atención</a:t>
            </a:r>
          </a:p>
          <a:p>
            <a:pPr algn="ctr"/>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«feliz día para todos»</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91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424" y="5438937"/>
            <a:ext cx="3305175" cy="1272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261" y="4653136"/>
            <a:ext cx="2245791" cy="16636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9" y="3070385"/>
            <a:ext cx="1656184" cy="1719634"/>
          </a:xfrm>
          <a:prstGeom prst="rect">
            <a:avLst/>
          </a:prstGeom>
          <a:ln>
            <a:noFill/>
          </a:ln>
          <a:effectLst>
            <a:softEdge rad="112500"/>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611560" y="116632"/>
            <a:ext cx="820891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s-ES" sz="3200" b="1" dirty="0" smtClean="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ETIOLOGIA</a:t>
            </a:r>
            <a:endParaRPr lang="es-ES" sz="3200" b="1" cap="none" spc="0" dirty="0">
              <a:ln w="10541" cmpd="sng">
                <a:solidFill>
                  <a:sysClr val="windowText" lastClr="0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9 CuadroTexto"/>
          <p:cNvSpPr txBox="1"/>
          <p:nvPr/>
        </p:nvSpPr>
        <p:spPr>
          <a:xfrm>
            <a:off x="3131840" y="1052736"/>
            <a:ext cx="5328593" cy="2280624"/>
          </a:xfrm>
          <a:prstGeom prst="rect">
            <a:avLst/>
          </a:prstGeom>
          <a:noFill/>
        </p:spPr>
        <p:txBody>
          <a:bodyPr wrap="square" rtlCol="0">
            <a:spAutoFit/>
          </a:bodyPr>
          <a:lstStyle/>
          <a:p>
            <a:pPr algn="ctr">
              <a:lnSpc>
                <a:spcPct val="115000"/>
              </a:lnSpc>
              <a:spcAft>
                <a:spcPts val="0"/>
              </a:spcAft>
            </a:pPr>
            <a:r>
              <a:rPr lang="es-ES" dirty="0" smtClean="0">
                <a:solidFill>
                  <a:srgbClr val="000000"/>
                </a:solidFill>
                <a:latin typeface="Cambria"/>
                <a:ea typeface="Times New Roman"/>
                <a:cs typeface="Arial"/>
              </a:rPr>
              <a:t>La </a:t>
            </a:r>
            <a:r>
              <a:rPr lang="es-ES" dirty="0">
                <a:solidFill>
                  <a:srgbClr val="000000"/>
                </a:solidFill>
                <a:latin typeface="Cambria"/>
                <a:ea typeface="Times New Roman"/>
                <a:cs typeface="Arial"/>
              </a:rPr>
              <a:t>bacteria </a:t>
            </a:r>
            <a:r>
              <a:rPr lang="es-ES" dirty="0" smtClean="0">
                <a:solidFill>
                  <a:srgbClr val="000000"/>
                </a:solidFill>
                <a:latin typeface="Cambria"/>
                <a:ea typeface="Times New Roman"/>
                <a:cs typeface="Arial"/>
              </a:rPr>
              <a:t>S. </a:t>
            </a:r>
            <a:r>
              <a:rPr lang="es-ES" dirty="0" err="1">
                <a:solidFill>
                  <a:srgbClr val="000000"/>
                </a:solidFill>
                <a:latin typeface="Cambria"/>
                <a:ea typeface="Times New Roman"/>
                <a:cs typeface="Arial"/>
              </a:rPr>
              <a:t>typhi</a:t>
            </a:r>
            <a:r>
              <a:rPr lang="es-ES" dirty="0">
                <a:solidFill>
                  <a:srgbClr val="000000"/>
                </a:solidFill>
                <a:latin typeface="Cambria"/>
                <a:ea typeface="Times New Roman"/>
                <a:cs typeface="Arial"/>
              </a:rPr>
              <a:t>, se propaga a través de alimentos, agua o bebidas contaminadas. Por lo tanto, la infección sólo se adquiere al ingerir agua o alimentos contaminados </a:t>
            </a:r>
            <a:r>
              <a:rPr lang="es-ES" dirty="0" smtClean="0">
                <a:solidFill>
                  <a:srgbClr val="000000"/>
                </a:solidFill>
                <a:latin typeface="Cambria"/>
                <a:ea typeface="Times New Roman"/>
                <a:cs typeface="Arial"/>
              </a:rPr>
              <a:t>por </a:t>
            </a:r>
            <a:r>
              <a:rPr lang="es-ES" dirty="0">
                <a:solidFill>
                  <a:srgbClr val="000000"/>
                </a:solidFill>
                <a:latin typeface="Cambria"/>
                <a:ea typeface="Times New Roman"/>
                <a:cs typeface="Arial"/>
              </a:rPr>
              <a:t>las heces (raramente por la orina) de enfermos o portadores de la infección </a:t>
            </a:r>
            <a:r>
              <a:rPr lang="es-ES" b="1" dirty="0">
                <a:solidFill>
                  <a:srgbClr val="000000"/>
                </a:solidFill>
                <a:latin typeface="Cambria"/>
                <a:ea typeface="Times New Roman"/>
                <a:cs typeface="Arial"/>
              </a:rPr>
              <a:t>(transmisión fecal-oral)</a:t>
            </a:r>
            <a:r>
              <a:rPr lang="es-ES" dirty="0">
                <a:solidFill>
                  <a:srgbClr val="000000"/>
                </a:solidFill>
                <a:latin typeface="Cambria"/>
                <a:ea typeface="Times New Roman"/>
                <a:cs typeface="Arial"/>
              </a:rPr>
              <a:t>”.</a:t>
            </a:r>
            <a:endParaRPr lang="es-ES" sz="1600" dirty="0">
              <a:latin typeface="Calibri"/>
              <a:ea typeface="Calibri"/>
              <a:cs typeface="Times New Roman"/>
            </a:endParaRPr>
          </a:p>
          <a:p>
            <a:endParaRPr lang="es-ES" dirty="0" smtClean="0">
              <a:latin typeface="+mj-lt"/>
              <a:ea typeface="Calibri"/>
            </a:endParaRPr>
          </a:p>
        </p:txBody>
      </p:sp>
      <p:sp>
        <p:nvSpPr>
          <p:cNvPr id="11" name="10 Rectángulo"/>
          <p:cNvSpPr/>
          <p:nvPr/>
        </p:nvSpPr>
        <p:spPr>
          <a:xfrm>
            <a:off x="2627784" y="3649707"/>
            <a:ext cx="4677138" cy="2280624"/>
          </a:xfrm>
          <a:prstGeom prst="rect">
            <a:avLst/>
          </a:prstGeom>
        </p:spPr>
        <p:txBody>
          <a:bodyPr wrap="square">
            <a:spAutoFit/>
          </a:bodyPr>
          <a:lstStyle/>
          <a:p>
            <a:pPr algn="just">
              <a:lnSpc>
                <a:spcPct val="115000"/>
              </a:lnSpc>
              <a:spcAft>
                <a:spcPts val="0"/>
              </a:spcAft>
            </a:pPr>
            <a:r>
              <a:rPr lang="es-ES" dirty="0" smtClean="0">
                <a:solidFill>
                  <a:srgbClr val="000000"/>
                </a:solidFill>
                <a:latin typeface="Cambria"/>
                <a:ea typeface="Times New Roman"/>
                <a:cs typeface="Arial"/>
              </a:rPr>
              <a:t>Las </a:t>
            </a:r>
            <a:r>
              <a:rPr lang="es-ES" dirty="0">
                <a:solidFill>
                  <a:srgbClr val="000000"/>
                </a:solidFill>
                <a:latin typeface="Cambria"/>
                <a:ea typeface="Times New Roman"/>
                <a:cs typeface="Arial"/>
              </a:rPr>
              <a:t>bebidas y los alimentos que con más frecuencia pueden estar contaminados por la bacteria son la leche, el </a:t>
            </a:r>
            <a:r>
              <a:rPr lang="es-ES" dirty="0" smtClean="0">
                <a:solidFill>
                  <a:srgbClr val="000000"/>
                </a:solidFill>
                <a:latin typeface="Cambria"/>
                <a:ea typeface="Times New Roman"/>
                <a:cs typeface="Arial"/>
              </a:rPr>
              <a:t>queso y </a:t>
            </a:r>
            <a:r>
              <a:rPr lang="es-ES" dirty="0">
                <a:solidFill>
                  <a:srgbClr val="000000"/>
                </a:solidFill>
                <a:latin typeface="Cambria"/>
                <a:ea typeface="Times New Roman"/>
                <a:cs typeface="Arial"/>
              </a:rPr>
              <a:t>otros derivados lácteos, los </a:t>
            </a:r>
            <a:r>
              <a:rPr lang="es-ES" dirty="0" smtClean="0">
                <a:solidFill>
                  <a:srgbClr val="000000"/>
                </a:solidFill>
                <a:latin typeface="Cambria"/>
                <a:ea typeface="Times New Roman"/>
                <a:cs typeface="Arial"/>
              </a:rPr>
              <a:t>mariscos, </a:t>
            </a:r>
            <a:r>
              <a:rPr lang="es-ES" dirty="0">
                <a:solidFill>
                  <a:srgbClr val="000000"/>
                </a:solidFill>
                <a:latin typeface="Cambria"/>
                <a:ea typeface="Times New Roman"/>
                <a:cs typeface="Arial"/>
              </a:rPr>
              <a:t>las verduras regadas con aguas fecales, los huevos, algunas carnes y el agua.</a:t>
            </a:r>
            <a:endParaRPr lang="es-ES" sz="1600" dirty="0">
              <a:latin typeface="Calibri"/>
              <a:ea typeface="Calibri"/>
              <a:cs typeface="Times New Roman"/>
            </a:endParaRPr>
          </a:p>
          <a:p>
            <a:pPr algn="ctr"/>
            <a:endParaRPr lang="es-ES" b="1"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149" y="2060848"/>
            <a:ext cx="2160240" cy="18594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69" y="836712"/>
            <a:ext cx="1981200" cy="180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079" y="3519040"/>
            <a:ext cx="2286744" cy="18183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https://encrypted-tbn2.gstatic.com/images?q=tbn:ANd9GcTQHSKg9YIc8tN6u4b2f0-sS8O4fOQsyuWTFVUbOqGzpvRlV1u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8" descr="https://encrypted-tbn2.gstatic.com/images?q=tbn:ANd9GcTQHSKg9YIc8tN6u4b2f0-sS8O4fOQsyuWTFVUbOqGzpvRlV1u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20699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500" fill="hold"/>
                                        <p:tgtEl>
                                          <p:spTgt spid="3074"/>
                                        </p:tgtEl>
                                        <p:attrNameLst>
                                          <p:attrName>ppt_x</p:attrName>
                                        </p:attrNameLst>
                                      </p:cBhvr>
                                      <p:tavLst>
                                        <p:tav tm="0">
                                          <p:val>
                                            <p:strVal val="#ppt_x"/>
                                          </p:val>
                                        </p:tav>
                                        <p:tav tm="100000">
                                          <p:val>
                                            <p:strVal val="#ppt_x"/>
                                          </p:val>
                                        </p:tav>
                                      </p:tavLst>
                                    </p:anim>
                                    <p:anim calcmode="lin" valueType="num">
                                      <p:cBhvr additive="base">
                                        <p:cTn id="30" dur="500" fill="hold"/>
                                        <p:tgtEl>
                                          <p:spTgt spid="307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anim calcmode="lin" valueType="num">
                                      <p:cBhvr additive="base">
                                        <p:cTn id="33" dur="500" fill="hold"/>
                                        <p:tgtEl>
                                          <p:spTgt spid="3076"/>
                                        </p:tgtEl>
                                        <p:attrNameLst>
                                          <p:attrName>ppt_x</p:attrName>
                                        </p:attrNameLst>
                                      </p:cBhvr>
                                      <p:tavLst>
                                        <p:tav tm="0">
                                          <p:val>
                                            <p:strVal val="#ppt_x"/>
                                          </p:val>
                                        </p:tav>
                                        <p:tav tm="100000">
                                          <p:val>
                                            <p:strVal val="#ppt_x"/>
                                          </p:val>
                                        </p:tav>
                                      </p:tavLst>
                                    </p:anim>
                                    <p:anim calcmode="lin" valueType="num">
                                      <p:cBhvr additive="base">
                                        <p:cTn id="3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83"/>
                                        </p:tgtEl>
                                        <p:attrNameLst>
                                          <p:attrName>style.visibility</p:attrName>
                                        </p:attrNameLst>
                                      </p:cBhvr>
                                      <p:to>
                                        <p:strVal val="visible"/>
                                      </p:to>
                                    </p:set>
                                    <p:animEffect transition="in" filter="wipe(down)">
                                      <p:cBhvr>
                                        <p:cTn id="39" dur="500"/>
                                        <p:tgtEl>
                                          <p:spTgt spid="3083"/>
                                        </p:tgtEl>
                                      </p:cBhvr>
                                    </p:animEffect>
                                  </p:childTnLst>
                                </p:cTn>
                              </p:par>
                              <p:par>
                                <p:cTn id="40" presetID="22" presetClass="entr" presetSubtype="4" fill="hold" nodeType="withEffect">
                                  <p:stCondLst>
                                    <p:cond delay="0"/>
                                  </p:stCondLst>
                                  <p:childTnLst>
                                    <p:set>
                                      <p:cBhvr>
                                        <p:cTn id="41" dur="1" fill="hold">
                                          <p:stCondLst>
                                            <p:cond delay="0"/>
                                          </p:stCondLst>
                                        </p:cTn>
                                        <p:tgtEl>
                                          <p:spTgt spid="3082"/>
                                        </p:tgtEl>
                                        <p:attrNameLst>
                                          <p:attrName>style.visibility</p:attrName>
                                        </p:attrNameLst>
                                      </p:cBhvr>
                                      <p:to>
                                        <p:strVal val="visible"/>
                                      </p:to>
                                    </p:set>
                                    <p:animEffect transition="in" filter="wipe(down)">
                                      <p:cBhvr>
                                        <p:cTn id="42" dur="500"/>
                                        <p:tgtEl>
                                          <p:spTgt spid="3082"/>
                                        </p:tgtEl>
                                      </p:cBhvr>
                                    </p:animEffect>
                                  </p:childTnLst>
                                </p:cTn>
                              </p:par>
                              <p:par>
                                <p:cTn id="43" presetID="22" presetClass="entr" presetSubtype="4" fill="hold" nodeType="withEffect">
                                  <p:stCondLst>
                                    <p:cond delay="0"/>
                                  </p:stCondLst>
                                  <p:childTnLst>
                                    <p:set>
                                      <p:cBhvr>
                                        <p:cTn id="44" dur="1" fill="hold">
                                          <p:stCondLst>
                                            <p:cond delay="0"/>
                                          </p:stCondLst>
                                        </p:cTn>
                                        <p:tgtEl>
                                          <p:spTgt spid="3081"/>
                                        </p:tgtEl>
                                        <p:attrNameLst>
                                          <p:attrName>style.visibility</p:attrName>
                                        </p:attrNameLst>
                                      </p:cBhvr>
                                      <p:to>
                                        <p:strVal val="visible"/>
                                      </p:to>
                                    </p:set>
                                    <p:animEffect transition="in" filter="wipe(down)">
                                      <p:cBhvr>
                                        <p:cTn id="45" dur="500"/>
                                        <p:tgtEl>
                                          <p:spTgt spid="308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76672"/>
            <a:ext cx="8062912" cy="1470025"/>
          </a:xfrm>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8" y="-170777"/>
            <a:ext cx="9272977" cy="705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390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41176"/>
            <a:ext cx="8229600" cy="4572000"/>
          </a:xfrm>
        </p:spPr>
        <p:txBody>
          <a:bodyPr>
            <a:normAutofit fontScale="92500" lnSpcReduction="10000"/>
          </a:bodyPr>
          <a:lstStyle/>
          <a:p>
            <a:r>
              <a:rPr lang="es-CU" sz="2400" dirty="0" smtClean="0">
                <a:latin typeface="Arial" pitchFamily="34" charset="0"/>
                <a:cs typeface="Arial" pitchFamily="34" charset="0"/>
              </a:rPr>
              <a:t>Sistema reticuloendoteliar(higado ,bazo y medula osea)</a:t>
            </a:r>
          </a:p>
          <a:p>
            <a:endParaRPr lang="es-CU" sz="2400" dirty="0" smtClean="0">
              <a:latin typeface="Arial" pitchFamily="34" charset="0"/>
              <a:cs typeface="Arial" pitchFamily="34" charset="0"/>
            </a:endParaRPr>
          </a:p>
          <a:p>
            <a:endParaRPr lang="es-CU" sz="2400" dirty="0">
              <a:latin typeface="Arial" pitchFamily="34" charset="0"/>
              <a:cs typeface="Arial" pitchFamily="34" charset="0"/>
            </a:endParaRPr>
          </a:p>
          <a:p>
            <a:r>
              <a:rPr lang="es-CU" sz="2400" dirty="0" smtClean="0">
                <a:latin typeface="Arial" pitchFamily="34" charset="0"/>
                <a:cs typeface="Arial" pitchFamily="34" charset="0"/>
              </a:rPr>
              <a:t> se multiplican </a:t>
            </a:r>
            <a:r>
              <a:rPr lang="es-CU" sz="2400" dirty="0" smtClean="0">
                <a:latin typeface="Arial" pitchFamily="34" charset="0"/>
                <a:cs typeface="Arial" pitchFamily="34" charset="0"/>
              </a:rPr>
              <a:t>y varios </a:t>
            </a:r>
            <a:r>
              <a:rPr lang="es-CU" sz="2400" dirty="0" smtClean="0">
                <a:latin typeface="Arial" pitchFamily="34" charset="0"/>
                <a:cs typeface="Arial" pitchFamily="34" charset="0"/>
              </a:rPr>
              <a:t>dias despues surgen ondas recurrentes de bacteriemias</a:t>
            </a:r>
          </a:p>
          <a:p>
            <a:endParaRPr lang="es-CU" sz="2400" dirty="0">
              <a:latin typeface="Arial" pitchFamily="34" charset="0"/>
              <a:cs typeface="Arial" pitchFamily="34" charset="0"/>
            </a:endParaRPr>
          </a:p>
          <a:p>
            <a:endParaRPr lang="es-CU" sz="2400" dirty="0" smtClean="0">
              <a:latin typeface="Arial" pitchFamily="34" charset="0"/>
              <a:cs typeface="Arial" pitchFamily="34" charset="0"/>
            </a:endParaRPr>
          </a:p>
          <a:p>
            <a:r>
              <a:rPr lang="es-ES" sz="2400" dirty="0" smtClean="0">
                <a:latin typeface="Arial" pitchFamily="34" charset="0"/>
                <a:cs typeface="Arial" pitchFamily="34" charset="0"/>
              </a:rPr>
              <a:t>S</a:t>
            </a:r>
            <a:r>
              <a:rPr lang="es-CU" sz="2400" dirty="0" smtClean="0">
                <a:latin typeface="Arial" pitchFamily="34" charset="0"/>
                <a:cs typeface="Arial" pitchFamily="34" charset="0"/>
              </a:rPr>
              <a:t>e inicia la fase sintomatica y ocurre la diseminacion por todo el organismo </a:t>
            </a:r>
          </a:p>
          <a:p>
            <a:endParaRPr lang="es-CU" sz="2400" dirty="0">
              <a:latin typeface="Arial" pitchFamily="34" charset="0"/>
              <a:cs typeface="Arial" pitchFamily="34" charset="0"/>
            </a:endParaRPr>
          </a:p>
          <a:p>
            <a:endParaRPr lang="es-CU" sz="2400" dirty="0" smtClean="0">
              <a:latin typeface="Arial" pitchFamily="34" charset="0"/>
              <a:cs typeface="Arial" pitchFamily="34" charset="0"/>
            </a:endParaRPr>
          </a:p>
          <a:p>
            <a:r>
              <a:rPr lang="es-ES" sz="2400" dirty="0" smtClean="0">
                <a:latin typeface="Arial" pitchFamily="34" charset="0"/>
                <a:cs typeface="Arial" pitchFamily="34" charset="0"/>
              </a:rPr>
              <a:t>E</a:t>
            </a:r>
            <a:r>
              <a:rPr lang="es-CU" sz="2400" dirty="0" smtClean="0">
                <a:latin typeface="Arial" pitchFamily="34" charset="0"/>
                <a:cs typeface="Arial" pitchFamily="34" charset="0"/>
              </a:rPr>
              <a:t>s eliminado por higado y riñon </a:t>
            </a:r>
            <a:endParaRPr lang="es-ES" sz="2400" dirty="0">
              <a:latin typeface="Arial" pitchFamily="34" charset="0"/>
              <a:cs typeface="Arial" pitchFamily="34" charset="0"/>
            </a:endParaRPr>
          </a:p>
        </p:txBody>
      </p:sp>
      <p:cxnSp>
        <p:nvCxnSpPr>
          <p:cNvPr id="5" name="4 Conector recto de flecha"/>
          <p:cNvCxnSpPr/>
          <p:nvPr/>
        </p:nvCxnSpPr>
        <p:spPr>
          <a:xfrm>
            <a:off x="3689470" y="836712"/>
            <a:ext cx="0" cy="634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689470" y="2204864"/>
            <a:ext cx="0" cy="673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3629891" y="3573016"/>
            <a:ext cx="600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80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99392"/>
            <a:ext cx="8229600" cy="1399032"/>
          </a:xfrm>
        </p:spPr>
        <p:txBody>
          <a:bodyPr/>
          <a:lstStyle/>
          <a:p>
            <a:r>
              <a:rPr lang="es-ES" dirty="0" smtClean="0"/>
              <a:t>A</a:t>
            </a:r>
            <a:r>
              <a:rPr lang="es-CU" dirty="0" smtClean="0"/>
              <a:t>ntomia patologica </a:t>
            </a:r>
            <a:endParaRPr lang="es-ES" dirty="0"/>
          </a:p>
        </p:txBody>
      </p:sp>
      <p:sp>
        <p:nvSpPr>
          <p:cNvPr id="3" name="2 Marcador de contenido"/>
          <p:cNvSpPr>
            <a:spLocks noGrp="1"/>
          </p:cNvSpPr>
          <p:nvPr>
            <p:ph idx="1"/>
          </p:nvPr>
        </p:nvSpPr>
        <p:spPr>
          <a:xfrm>
            <a:off x="467544" y="1052736"/>
            <a:ext cx="8280920" cy="5472608"/>
          </a:xfrm>
        </p:spPr>
        <p:txBody>
          <a:bodyPr>
            <a:noAutofit/>
          </a:bodyPr>
          <a:lstStyle/>
          <a:p>
            <a:r>
              <a:rPr lang="es-ES" sz="1600" b="1" dirty="0" smtClean="0">
                <a:latin typeface="Arial" panose="020B0604020202020204" pitchFamily="34" charset="0"/>
                <a:cs typeface="Arial" panose="020B0604020202020204" pitchFamily="34" charset="0"/>
              </a:rPr>
              <a:t>Proliferación </a:t>
            </a:r>
            <a:r>
              <a:rPr lang="es-ES" sz="1600" b="1" dirty="0">
                <a:latin typeface="Arial" panose="020B0604020202020204" pitchFamily="34" charset="0"/>
                <a:cs typeface="Arial" panose="020B0604020202020204" pitchFamily="34" charset="0"/>
              </a:rPr>
              <a:t>granulomatosa de células mononucleares con formación de masas nodulares mal definidas y de elementos </a:t>
            </a:r>
            <a:r>
              <a:rPr lang="es-ES" sz="1600" b="1" dirty="0" smtClean="0">
                <a:latin typeface="Arial" panose="020B0604020202020204" pitchFamily="34" charset="0"/>
                <a:cs typeface="Arial" panose="020B0604020202020204" pitchFamily="34" charset="0"/>
              </a:rPr>
              <a:t>reticulohistiocíticos en ganglios linfáticos </a:t>
            </a:r>
            <a:r>
              <a:rPr lang="es-ES" sz="1600" b="1" dirty="0">
                <a:latin typeface="Arial" panose="020B0604020202020204" pitchFamily="34" charset="0"/>
                <a:cs typeface="Arial" panose="020B0604020202020204" pitchFamily="34" charset="0"/>
              </a:rPr>
              <a:t>mesentéricos y en el </a:t>
            </a:r>
            <a:r>
              <a:rPr lang="es-ES" sz="1600" b="1" dirty="0" smtClean="0">
                <a:latin typeface="Arial" panose="020B0604020202020204" pitchFamily="34" charset="0"/>
                <a:cs typeface="Arial" panose="020B0604020202020204" pitchFamily="34" charset="0"/>
              </a:rPr>
              <a:t>bazo.</a:t>
            </a:r>
          </a:p>
          <a:p>
            <a:r>
              <a:rPr lang="es-ES" sz="1600" b="1" dirty="0" smtClean="0">
                <a:latin typeface="Arial" panose="020B0604020202020204" pitchFamily="34" charset="0"/>
                <a:cs typeface="Arial" panose="020B0604020202020204" pitchFamily="34" charset="0"/>
              </a:rPr>
              <a:t> Hiperplasia </a:t>
            </a:r>
            <a:r>
              <a:rPr lang="es-ES" sz="1600" b="1" dirty="0">
                <a:latin typeface="Arial" panose="020B0604020202020204" pitchFamily="34" charset="0"/>
                <a:cs typeface="Arial" panose="020B0604020202020204" pitchFamily="34" charset="0"/>
              </a:rPr>
              <a:t>folicular reactiva del tejido linfoide</a:t>
            </a:r>
            <a:r>
              <a:rPr lang="es-ES" sz="1600" b="1" dirty="0" smtClean="0">
                <a:latin typeface="Arial" panose="020B0604020202020204" pitchFamily="34" charset="0"/>
                <a:cs typeface="Arial" panose="020B0604020202020204" pitchFamily="34" charset="0"/>
              </a:rPr>
              <a:t>.</a:t>
            </a:r>
          </a:p>
          <a:p>
            <a:endParaRPr lang="es-ES" sz="1600" b="1" dirty="0" smtClean="0">
              <a:latin typeface="Arial" panose="020B0604020202020204" pitchFamily="34" charset="0"/>
              <a:cs typeface="Arial" panose="020B0604020202020204" pitchFamily="34" charset="0"/>
            </a:endParaRPr>
          </a:p>
          <a:p>
            <a:r>
              <a:rPr lang="es-ES" sz="1600" b="1" dirty="0" smtClean="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La hipertrofia del tejido linfoide del intestino delgado, en especial de las placas de </a:t>
            </a:r>
            <a:r>
              <a:rPr lang="es-ES" sz="1600" b="1" dirty="0" err="1">
                <a:latin typeface="Arial" panose="020B0604020202020204" pitchFamily="34" charset="0"/>
                <a:cs typeface="Arial" panose="020B0604020202020204" pitchFamily="34" charset="0"/>
              </a:rPr>
              <a:t>Peyer</a:t>
            </a:r>
            <a:r>
              <a:rPr lang="es-ES" sz="1600" b="1" dirty="0">
                <a:latin typeface="Arial" panose="020B0604020202020204" pitchFamily="34" charset="0"/>
                <a:cs typeface="Arial" panose="020B0604020202020204" pitchFamily="34" charset="0"/>
              </a:rPr>
              <a:t> del íleon </a:t>
            </a:r>
            <a:r>
              <a:rPr lang="es-ES" sz="1600" b="1" dirty="0" smtClean="0">
                <a:latin typeface="Arial" panose="020B0604020202020204" pitchFamily="34" charset="0"/>
                <a:cs typeface="Arial" panose="020B0604020202020204" pitchFamily="34" charset="0"/>
              </a:rPr>
              <a:t>terminal.</a:t>
            </a:r>
          </a:p>
          <a:p>
            <a:r>
              <a:rPr lang="es-ES" sz="1600" b="1" dirty="0" smtClean="0">
                <a:latin typeface="Arial" panose="020B0604020202020204" pitchFamily="34" charset="0"/>
                <a:cs typeface="Arial" panose="020B0604020202020204" pitchFamily="34" charset="0"/>
              </a:rPr>
              <a:t> Necrosis superficial </a:t>
            </a:r>
            <a:r>
              <a:rPr lang="es-ES" sz="1600" b="1" dirty="0">
                <a:latin typeface="Arial" panose="020B0604020202020204" pitchFamily="34" charset="0"/>
                <a:cs typeface="Arial" panose="020B0604020202020204" pitchFamily="34" charset="0"/>
              </a:rPr>
              <a:t>por coagulación, que se esfacela para formar una úlcera, por lo general limitada a la mucosa y submucosa. </a:t>
            </a:r>
            <a:endParaRPr lang="es-ES" sz="1600" b="1" dirty="0" smtClean="0">
              <a:latin typeface="Arial" panose="020B0604020202020204" pitchFamily="34" charset="0"/>
              <a:cs typeface="Arial" panose="020B0604020202020204" pitchFamily="34" charset="0"/>
            </a:endParaRPr>
          </a:p>
          <a:p>
            <a:r>
              <a:rPr lang="es-ES" sz="1600" b="1" dirty="0" smtClean="0">
                <a:latin typeface="Arial" panose="020B0604020202020204" pitchFamily="34" charset="0"/>
                <a:cs typeface="Arial" panose="020B0604020202020204" pitchFamily="34" charset="0"/>
              </a:rPr>
              <a:t>La </a:t>
            </a:r>
            <a:r>
              <a:rPr lang="es-ES" sz="1600" b="1" dirty="0">
                <a:latin typeface="Arial" panose="020B0604020202020204" pitchFamily="34" charset="0"/>
                <a:cs typeface="Arial" panose="020B0604020202020204" pitchFamily="34" charset="0"/>
              </a:rPr>
              <a:t>erosión de los vasos sanguíneos causa hemorragia y la extensión </a:t>
            </a:r>
            <a:r>
              <a:rPr lang="es-ES" sz="1600" b="1" dirty="0" smtClean="0">
                <a:latin typeface="Arial" panose="020B0604020202020204" pitchFamily="34" charset="0"/>
                <a:cs typeface="Arial" panose="020B0604020202020204" pitchFamily="34" charset="0"/>
              </a:rPr>
              <a:t>de </a:t>
            </a:r>
            <a:r>
              <a:rPr lang="es-ES" sz="1600" b="1" dirty="0">
                <a:latin typeface="Arial" panose="020B0604020202020204" pitchFamily="34" charset="0"/>
                <a:cs typeface="Arial" panose="020B0604020202020204" pitchFamily="34" charset="0"/>
              </a:rPr>
              <a:t>la úlcera hacia la </a:t>
            </a:r>
            <a:r>
              <a:rPr lang="es-ES" sz="1600" b="1" dirty="0" err="1">
                <a:latin typeface="Arial" panose="020B0604020202020204" pitchFamily="34" charset="0"/>
                <a:cs typeface="Arial" panose="020B0604020202020204" pitchFamily="34" charset="0"/>
              </a:rPr>
              <a:t>muscularis</a:t>
            </a:r>
            <a:r>
              <a:rPr lang="es-ES" sz="1600" b="1" dirty="0">
                <a:latin typeface="Arial" panose="020B0604020202020204" pitchFamily="34" charset="0"/>
                <a:cs typeface="Arial" panose="020B0604020202020204" pitchFamily="34" charset="0"/>
              </a:rPr>
              <a:t> </a:t>
            </a:r>
            <a:r>
              <a:rPr lang="es-ES" sz="1600" b="1" dirty="0" err="1">
                <a:latin typeface="Arial" panose="020B0604020202020204" pitchFamily="34" charset="0"/>
                <a:cs typeface="Arial" panose="020B0604020202020204" pitchFamily="34" charset="0"/>
              </a:rPr>
              <a:t>mucosae</a:t>
            </a:r>
            <a:r>
              <a:rPr lang="es-ES" sz="1600" b="1" dirty="0">
                <a:latin typeface="Arial" panose="020B0604020202020204" pitchFamily="34" charset="0"/>
                <a:cs typeface="Arial" panose="020B0604020202020204" pitchFamily="34" charset="0"/>
              </a:rPr>
              <a:t> y la serosa conduce a la perforación intestinal. </a:t>
            </a:r>
            <a:endParaRPr lang="es-ES" sz="1600" b="1" dirty="0" smtClean="0">
              <a:latin typeface="Arial" panose="020B0604020202020204" pitchFamily="34" charset="0"/>
              <a:cs typeface="Arial" panose="020B0604020202020204" pitchFamily="34" charset="0"/>
            </a:endParaRPr>
          </a:p>
          <a:p>
            <a:r>
              <a:rPr lang="es-ES" sz="1600" b="1" dirty="0" smtClean="0">
                <a:latin typeface="Arial" panose="020B0604020202020204" pitchFamily="34" charset="0"/>
                <a:cs typeface="Arial" panose="020B0604020202020204" pitchFamily="34" charset="0"/>
              </a:rPr>
              <a:t>El </a:t>
            </a:r>
            <a:r>
              <a:rPr lang="es-ES" sz="1600" b="1" dirty="0">
                <a:latin typeface="Arial" panose="020B0604020202020204" pitchFamily="34" charset="0"/>
                <a:cs typeface="Arial" panose="020B0604020202020204" pitchFamily="34" charset="0"/>
              </a:rPr>
              <a:t>hígado aumenta de tamaño y hacia la tercera semana se forman áreas de lesiones granulomatosas focales</a:t>
            </a:r>
            <a:r>
              <a:rPr lang="es-ES" sz="1600" b="1" dirty="0" smtClean="0">
                <a:latin typeface="Arial" panose="020B0604020202020204" pitchFamily="34" charset="0"/>
                <a:cs typeface="Arial" panose="020B0604020202020204" pitchFamily="34" charset="0"/>
              </a:rPr>
              <a:t>.</a:t>
            </a:r>
          </a:p>
          <a:p>
            <a:r>
              <a:rPr lang="es-ES" sz="1600" b="1" dirty="0" smtClean="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La necrosis focal también se encuentra en el bazo, el músculo cardiaco y los folículos linfáticos</a:t>
            </a:r>
            <a:r>
              <a:rPr lang="es-ES" sz="1600" b="1" dirty="0" smtClean="0">
                <a:latin typeface="Arial" panose="020B0604020202020204" pitchFamily="34" charset="0"/>
                <a:cs typeface="Arial" panose="020B0604020202020204" pitchFamily="34" charset="0"/>
              </a:rPr>
              <a:t>.</a:t>
            </a:r>
          </a:p>
          <a:p>
            <a:r>
              <a:rPr lang="es-ES" sz="1600" b="1" dirty="0" smtClean="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La inflamación de la vesícula es común y no es raro observar neumonías por Salmonella </a:t>
            </a:r>
            <a:r>
              <a:rPr lang="es-ES" sz="1600" b="1" dirty="0" err="1">
                <a:latin typeface="Arial" panose="020B0604020202020204" pitchFamily="34" charset="0"/>
                <a:cs typeface="Arial" panose="020B0604020202020204" pitchFamily="34" charset="0"/>
              </a:rPr>
              <a:t>typhi</a:t>
            </a:r>
            <a:r>
              <a:rPr lang="es-ES" sz="1600" b="1" dirty="0">
                <a:latin typeface="Arial" panose="020B0604020202020204" pitchFamily="34" charset="0"/>
                <a:cs typeface="Arial" panose="020B0604020202020204" pitchFamily="34" charset="0"/>
              </a:rPr>
              <a:t> o </a:t>
            </a:r>
            <a:r>
              <a:rPr lang="es-ES" sz="1600" b="1" dirty="0" err="1">
                <a:latin typeface="Arial" panose="020B0604020202020204" pitchFamily="34" charset="0"/>
                <a:cs typeface="Arial" panose="020B0604020202020204" pitchFamily="34" charset="0"/>
              </a:rPr>
              <a:t>Diplococcus</a:t>
            </a:r>
            <a:r>
              <a:rPr lang="es-ES" sz="1600" b="1" dirty="0">
                <a:latin typeface="Arial" panose="020B0604020202020204" pitchFamily="34" charset="0"/>
                <a:cs typeface="Arial" panose="020B0604020202020204" pitchFamily="34" charset="0"/>
              </a:rPr>
              <a:t> </a:t>
            </a:r>
            <a:r>
              <a:rPr lang="es-ES" sz="1600" b="1" dirty="0" err="1" smtClean="0">
                <a:latin typeface="Arial" panose="020B0604020202020204" pitchFamily="34" charset="0"/>
                <a:cs typeface="Arial" panose="020B0604020202020204" pitchFamily="34" charset="0"/>
              </a:rPr>
              <a:t>pneumoniae</a:t>
            </a:r>
            <a:r>
              <a:rPr lang="es-ES" sz="1600" b="1" dirty="0" smtClean="0">
                <a:latin typeface="Arial" panose="020B0604020202020204" pitchFamily="34" charset="0"/>
                <a:cs typeface="Arial" panose="020B0604020202020204" pitchFamily="34" charset="0"/>
              </a:rPr>
              <a:t>.</a:t>
            </a: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23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26095"/>
            <a:ext cx="4392488" cy="1077218"/>
          </a:xfrm>
          <a:prstGeom prst="rect">
            <a:avLst/>
          </a:prstGeom>
        </p:spPr>
        <p:txBody>
          <a:bodyPr wrap="square">
            <a:spAutoFit/>
          </a:bodyPr>
          <a:lstStyle/>
          <a:p>
            <a:pPr algn="ctr"/>
            <a:r>
              <a:rPr lang="es-ES"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MANIFESTACIONES CLINICAS</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16216" y="764704"/>
            <a:ext cx="2188900" cy="2144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9512" y="1484784"/>
            <a:ext cx="6336704" cy="4801314"/>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P</a:t>
            </a:r>
            <a:r>
              <a:rPr lang="es-CU" b="1" dirty="0" smtClean="0">
                <a:latin typeface="Arial" panose="020B0604020202020204" pitchFamily="34" charset="0"/>
                <a:cs typeface="Arial" panose="020B0604020202020204" pitchFamily="34" charset="0"/>
              </a:rPr>
              <a:t>eriodo de </a:t>
            </a:r>
            <a:r>
              <a:rPr lang="es-CU" b="1" dirty="0" smtClean="0">
                <a:latin typeface="Arial" panose="020B0604020202020204" pitchFamily="34" charset="0"/>
                <a:cs typeface="Arial" panose="020B0604020202020204" pitchFamily="34" charset="0"/>
              </a:rPr>
              <a:t>incubacion</a:t>
            </a:r>
            <a:r>
              <a:rPr lang="es-CU" b="1" dirty="0" smtClean="0">
                <a:latin typeface="Arial" panose="020B0604020202020204" pitchFamily="34" charset="0"/>
                <a:cs typeface="Arial" panose="020B0604020202020204" pitchFamily="34" charset="0"/>
              </a:rPr>
              <a:t>: de 1 a 10 dias. </a:t>
            </a:r>
            <a:r>
              <a:rPr lang="es-ES" b="1" dirty="0" smtClean="0">
                <a:latin typeface="Arial" panose="020B0604020202020204" pitchFamily="34" charset="0"/>
                <a:cs typeface="Arial" panose="020B0604020202020204" pitchFamily="34" charset="0"/>
              </a:rPr>
              <a:t>V</a:t>
            </a:r>
            <a:r>
              <a:rPr lang="es-CU" b="1" dirty="0" smtClean="0">
                <a:latin typeface="Arial" panose="020B0604020202020204" pitchFamily="34" charset="0"/>
                <a:cs typeface="Arial" panose="020B0604020202020204" pitchFamily="34" charset="0"/>
              </a:rPr>
              <a:t>aria de 3 -60 dias </a:t>
            </a:r>
            <a:r>
              <a:rPr lang="es-CU" b="1" dirty="0" smtClean="0">
                <a:latin typeface="Arial" panose="020B0604020202020204" pitchFamily="34" charset="0"/>
                <a:cs typeface="Arial" panose="020B0604020202020204" pitchFamily="34" charset="0"/>
              </a:rPr>
              <a:t>.</a:t>
            </a:r>
          </a:p>
          <a:p>
            <a:endParaRPr lang="es-CU" b="1" dirty="0" smtClean="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 Las formas más leves, caracterizadas principalmente por </a:t>
            </a:r>
            <a:r>
              <a:rPr lang="es-ES" b="1" dirty="0" smtClean="0">
                <a:latin typeface="Arial" panose="020B0604020202020204" pitchFamily="34" charset="0"/>
                <a:cs typeface="Arial" panose="020B0604020202020204" pitchFamily="34" charset="0"/>
              </a:rPr>
              <a:t>fiebre, pueden </a:t>
            </a:r>
            <a:r>
              <a:rPr lang="es-ES" b="1" dirty="0">
                <a:latin typeface="Arial" panose="020B0604020202020204" pitchFamily="34" charset="0"/>
                <a:cs typeface="Arial" panose="020B0604020202020204" pitchFamily="34" charset="0"/>
              </a:rPr>
              <a:t>durar una semana, pero quizás se </a:t>
            </a:r>
            <a:r>
              <a:rPr lang="es-ES" b="1" dirty="0" smtClean="0">
                <a:latin typeface="Arial" panose="020B0604020202020204" pitchFamily="34" charset="0"/>
                <a:cs typeface="Arial" panose="020B0604020202020204" pitchFamily="34" charset="0"/>
              </a:rPr>
              <a:t>prolongue hasta </a:t>
            </a:r>
            <a:r>
              <a:rPr lang="es-ES" b="1" dirty="0">
                <a:latin typeface="Arial" panose="020B0604020202020204" pitchFamily="34" charset="0"/>
                <a:cs typeface="Arial" panose="020B0604020202020204" pitchFamily="34" charset="0"/>
              </a:rPr>
              <a:t>8 o más sin tratamiento. En el paciente que no es tratado con antimicrobianos, el tiempo medio del padecimiento es de unas cuatro semanas. </a:t>
            </a:r>
            <a:endParaRPr lang="es-ES" b="1" dirty="0" smtClean="0">
              <a:latin typeface="Arial" panose="020B0604020202020204" pitchFamily="34" charset="0"/>
              <a:cs typeface="Arial" panose="020B0604020202020204" pitchFamily="34" charset="0"/>
            </a:endParaRPr>
          </a:p>
          <a:p>
            <a:endParaRPr lang="es-ES" b="1" dirty="0" smtClean="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La temperatura aumenta de manera gradual durante los primeros 5-7 días y luego se estabiliza en forma de fiebre remitente o continua entre 39-40 </a:t>
            </a:r>
            <a:r>
              <a:rPr lang="es-ES" b="1" dirty="0" err="1">
                <a:latin typeface="Arial" panose="020B0604020202020204" pitchFamily="34" charset="0"/>
                <a:cs typeface="Arial" panose="020B0604020202020204" pitchFamily="34" charset="0"/>
              </a:rPr>
              <a:t>ºC</a:t>
            </a:r>
            <a:r>
              <a:rPr lang="es-ES" b="1" dirty="0">
                <a:latin typeface="Arial" panose="020B0604020202020204" pitchFamily="34" charset="0"/>
                <a:cs typeface="Arial" panose="020B0604020202020204" pitchFamily="34" charset="0"/>
              </a:rPr>
              <a:t>, que persiste en estas cifras con muy pocas variaciones durante 2 o 3 semanas en casos sin tratamiento</a:t>
            </a:r>
            <a:r>
              <a:rPr lang="es-ES" b="1" dirty="0" smtClean="0">
                <a:latin typeface="Arial" panose="020B0604020202020204" pitchFamily="34" charset="0"/>
                <a:cs typeface="Arial" panose="020B0604020202020204" pitchFamily="34" charset="0"/>
              </a:rPr>
              <a:t>.</a:t>
            </a:r>
          </a:p>
          <a:p>
            <a:endParaRPr lang="es-ES" b="1" dirty="0" smtClean="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 Del 30 al 40 % de los enfermos muestran bradicardia relativa (disociación pulso-temperatura</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2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490934"/>
            <a:ext cx="1603375" cy="1414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589" y="1648882"/>
            <a:ext cx="1446174"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14401" y="62114"/>
            <a:ext cx="5544616" cy="107721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200" b="1" cap="all" spc="0"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MANIFESTACIONES CLINICAS</a:t>
            </a:r>
            <a:endParaRPr lang="es-ES" sz="3200" b="1" cap="all" spc="0"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8 Rectángulo"/>
          <p:cNvSpPr/>
          <p:nvPr/>
        </p:nvSpPr>
        <p:spPr>
          <a:xfrm>
            <a:off x="179513" y="1492019"/>
            <a:ext cx="5814392" cy="10622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0"/>
              </a:spcAft>
            </a:pPr>
            <a:r>
              <a:rPr lang="es-ES" sz="1400" b="1" dirty="0" smtClean="0">
                <a:solidFill>
                  <a:srgbClr val="000000"/>
                </a:solidFill>
                <a:latin typeface="Cambria" pitchFamily="18" charset="0"/>
                <a:ea typeface="Times New Roman"/>
                <a:cs typeface="Arial"/>
              </a:rPr>
              <a:t>Fiebre</a:t>
            </a:r>
            <a:r>
              <a:rPr lang="es-ES" sz="1400" b="1" dirty="0">
                <a:solidFill>
                  <a:srgbClr val="000000"/>
                </a:solidFill>
                <a:latin typeface="Cambria" pitchFamily="18" charset="0"/>
                <a:ea typeface="Times New Roman"/>
                <a:cs typeface="Arial"/>
              </a:rPr>
              <a:t>, que empieza baja y aumenta diariamente, de manera frecuente hasta 40 °</a:t>
            </a:r>
            <a:r>
              <a:rPr lang="es-ES" sz="1400" b="1" dirty="0" smtClean="0">
                <a:solidFill>
                  <a:srgbClr val="000000"/>
                </a:solidFill>
                <a:latin typeface="Cambria" pitchFamily="18" charset="0"/>
                <a:ea typeface="Times New Roman"/>
                <a:cs typeface="Arial"/>
              </a:rPr>
              <a:t>C</a:t>
            </a:r>
            <a:r>
              <a:rPr lang="es-ES" sz="1400" b="1" dirty="0" smtClean="0">
                <a:latin typeface="Cambria" pitchFamily="18" charset="0"/>
                <a:ea typeface="Times New Roman"/>
                <a:cs typeface="Times New Roman"/>
              </a:rPr>
              <a:t>, </a:t>
            </a:r>
            <a:r>
              <a:rPr lang="es-ES" sz="1400" b="1" dirty="0" smtClean="0">
                <a:solidFill>
                  <a:srgbClr val="000000"/>
                </a:solidFill>
                <a:latin typeface="Cambria" pitchFamily="18" charset="0"/>
                <a:ea typeface="Times New Roman"/>
                <a:cs typeface="Arial"/>
              </a:rPr>
              <a:t>Cefalea</a:t>
            </a:r>
            <a:r>
              <a:rPr lang="es-ES" sz="1400" b="1" dirty="0" smtClean="0">
                <a:latin typeface="Cambria" pitchFamily="18" charset="0"/>
                <a:ea typeface="Times New Roman"/>
                <a:cs typeface="Times New Roman"/>
              </a:rPr>
              <a:t>, </a:t>
            </a:r>
            <a:r>
              <a:rPr lang="es-ES" sz="1400" b="1" dirty="0" smtClean="0">
                <a:solidFill>
                  <a:srgbClr val="000000"/>
                </a:solidFill>
                <a:latin typeface="Cambria" pitchFamily="18" charset="0"/>
                <a:ea typeface="Times New Roman"/>
                <a:cs typeface="Arial"/>
              </a:rPr>
              <a:t>debilidad y fatiga,</a:t>
            </a:r>
            <a:r>
              <a:rPr lang="es-ES" sz="1400" b="1" dirty="0" smtClean="0">
                <a:latin typeface="Cambria" pitchFamily="18" charset="0"/>
                <a:ea typeface="Times New Roman"/>
                <a:cs typeface="Times New Roman"/>
              </a:rPr>
              <a:t> </a:t>
            </a:r>
            <a:r>
              <a:rPr lang="es-ES" sz="1400" b="1" dirty="0" smtClean="0">
                <a:solidFill>
                  <a:srgbClr val="000000"/>
                </a:solidFill>
                <a:latin typeface="Cambria" pitchFamily="18" charset="0"/>
                <a:ea typeface="Times New Roman"/>
                <a:cs typeface="Arial"/>
              </a:rPr>
              <a:t>Tos </a:t>
            </a:r>
            <a:r>
              <a:rPr lang="es-ES" sz="1400" b="1" dirty="0">
                <a:solidFill>
                  <a:srgbClr val="000000"/>
                </a:solidFill>
                <a:latin typeface="Cambria" pitchFamily="18" charset="0"/>
                <a:ea typeface="Times New Roman"/>
                <a:cs typeface="Arial"/>
              </a:rPr>
              <a:t>seca, </a:t>
            </a:r>
            <a:r>
              <a:rPr lang="es-ES" sz="1400" b="1" dirty="0" smtClean="0">
                <a:solidFill>
                  <a:srgbClr val="000000"/>
                </a:solidFill>
                <a:latin typeface="Cambria" pitchFamily="18" charset="0"/>
                <a:ea typeface="Times New Roman"/>
                <a:cs typeface="Arial"/>
              </a:rPr>
              <a:t>persistente</a:t>
            </a:r>
            <a:r>
              <a:rPr lang="es-ES" sz="1400" b="1" dirty="0" smtClean="0">
                <a:latin typeface="Cambria" pitchFamily="18" charset="0"/>
                <a:ea typeface="Times New Roman"/>
                <a:cs typeface="Times New Roman"/>
              </a:rPr>
              <a:t>, </a:t>
            </a:r>
            <a:r>
              <a:rPr lang="es-ES" sz="1400" b="1" dirty="0" smtClean="0">
                <a:solidFill>
                  <a:srgbClr val="000000"/>
                </a:solidFill>
                <a:latin typeface="Cambria" pitchFamily="18" charset="0"/>
                <a:ea typeface="Times New Roman"/>
                <a:cs typeface="Arial"/>
              </a:rPr>
              <a:t>Pérdida </a:t>
            </a:r>
            <a:r>
              <a:rPr lang="es-ES" sz="1400" b="1" dirty="0">
                <a:solidFill>
                  <a:srgbClr val="000000"/>
                </a:solidFill>
                <a:latin typeface="Cambria" pitchFamily="18" charset="0"/>
                <a:ea typeface="Times New Roman"/>
                <a:cs typeface="Arial"/>
              </a:rPr>
              <a:t>del </a:t>
            </a:r>
            <a:r>
              <a:rPr lang="es-ES" sz="1400" b="1" dirty="0" smtClean="0">
                <a:solidFill>
                  <a:srgbClr val="000000"/>
                </a:solidFill>
                <a:latin typeface="Cambria" pitchFamily="18" charset="0"/>
                <a:ea typeface="Times New Roman"/>
                <a:cs typeface="Arial"/>
              </a:rPr>
              <a:t>hambre</a:t>
            </a:r>
            <a:r>
              <a:rPr lang="es-ES" sz="1400" b="1" dirty="0" smtClean="0">
                <a:latin typeface="Cambria" pitchFamily="18" charset="0"/>
                <a:ea typeface="Times New Roman"/>
                <a:cs typeface="Times New Roman"/>
              </a:rPr>
              <a:t>, </a:t>
            </a:r>
            <a:r>
              <a:rPr lang="es-ES" sz="1400" b="1" dirty="0" smtClean="0">
                <a:solidFill>
                  <a:srgbClr val="000000"/>
                </a:solidFill>
                <a:latin typeface="Cambria" pitchFamily="18" charset="0"/>
                <a:ea typeface="Times New Roman"/>
                <a:cs typeface="Arial"/>
              </a:rPr>
              <a:t>Dolores abdominales</a:t>
            </a:r>
            <a:r>
              <a:rPr lang="es-ES" sz="1400" b="1" dirty="0" smtClean="0">
                <a:latin typeface="Cambria" pitchFamily="18" charset="0"/>
                <a:ea typeface="Times New Roman"/>
                <a:cs typeface="Times New Roman"/>
              </a:rPr>
              <a:t>, </a:t>
            </a:r>
            <a:r>
              <a:rPr lang="es-ES" sz="1400" b="1" dirty="0" smtClean="0">
                <a:solidFill>
                  <a:srgbClr val="000000"/>
                </a:solidFill>
                <a:latin typeface="Cambria" pitchFamily="18" charset="0"/>
                <a:ea typeface="Times New Roman"/>
                <a:cs typeface="Arial"/>
              </a:rPr>
              <a:t>Diarrea </a:t>
            </a:r>
            <a:r>
              <a:rPr lang="es-ES" sz="1400" b="1" dirty="0">
                <a:solidFill>
                  <a:srgbClr val="000000"/>
                </a:solidFill>
                <a:latin typeface="Cambria" pitchFamily="18" charset="0"/>
                <a:ea typeface="Times New Roman"/>
                <a:cs typeface="Arial"/>
              </a:rPr>
              <a:t>o bien </a:t>
            </a:r>
            <a:r>
              <a:rPr lang="es-ES" sz="1400" b="1" dirty="0" smtClean="0">
                <a:solidFill>
                  <a:srgbClr val="000000"/>
                </a:solidFill>
                <a:latin typeface="Cambria" pitchFamily="18" charset="0"/>
                <a:ea typeface="Times New Roman"/>
                <a:cs typeface="Arial"/>
              </a:rPr>
              <a:t>estreñimiento</a:t>
            </a:r>
            <a:r>
              <a:rPr lang="es-ES" sz="1400" b="1" dirty="0" smtClean="0">
                <a:latin typeface="Cambria" pitchFamily="18" charset="0"/>
                <a:ea typeface="Times New Roman"/>
                <a:cs typeface="Times New Roman"/>
              </a:rPr>
              <a:t> Y </a:t>
            </a:r>
            <a:r>
              <a:rPr lang="es-ES" sz="1400" b="1" dirty="0" smtClean="0">
                <a:solidFill>
                  <a:srgbClr val="000000"/>
                </a:solidFill>
                <a:latin typeface="Cambria" pitchFamily="18" charset="0"/>
                <a:ea typeface="Times New Roman"/>
                <a:cs typeface="Arial"/>
              </a:rPr>
              <a:t>Erupción.</a:t>
            </a:r>
            <a:endParaRPr lang="es-ES" sz="1400" b="1" dirty="0">
              <a:effectLst/>
              <a:latin typeface="Cambria" pitchFamily="18" charset="0"/>
              <a:ea typeface="Calibri"/>
              <a:cs typeface="Times New Roman"/>
            </a:endParaRPr>
          </a:p>
        </p:txBody>
      </p:sp>
      <p:sp>
        <p:nvSpPr>
          <p:cNvPr id="11" name="10 Rectángulo"/>
          <p:cNvSpPr/>
          <p:nvPr/>
        </p:nvSpPr>
        <p:spPr>
          <a:xfrm>
            <a:off x="270311" y="2595720"/>
            <a:ext cx="5814392" cy="10833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s-ES" sz="1400" b="1" dirty="0" smtClean="0">
                <a:solidFill>
                  <a:srgbClr val="000000"/>
                </a:solidFill>
                <a:latin typeface="Cambria"/>
                <a:ea typeface="Times New Roman"/>
                <a:cs typeface="Arial"/>
              </a:rPr>
              <a:t>Si </a:t>
            </a:r>
            <a:r>
              <a:rPr lang="es-ES" sz="1400" b="1" dirty="0">
                <a:solidFill>
                  <a:srgbClr val="000000"/>
                </a:solidFill>
                <a:latin typeface="Cambria"/>
                <a:ea typeface="Times New Roman"/>
                <a:cs typeface="Arial"/>
              </a:rPr>
              <a:t>no se trata, puede introducir una segunda fase en la que el paciente está grave y </a:t>
            </a:r>
            <a:r>
              <a:rPr lang="es-ES" sz="1400" b="1" dirty="0" smtClean="0">
                <a:solidFill>
                  <a:srgbClr val="000000"/>
                </a:solidFill>
                <a:latin typeface="Cambria"/>
                <a:ea typeface="Times New Roman"/>
                <a:cs typeface="Arial"/>
              </a:rPr>
              <a:t>experimenta:</a:t>
            </a:r>
            <a:r>
              <a:rPr lang="es-ES" sz="1400" b="1" dirty="0" smtClean="0">
                <a:latin typeface="Calibri"/>
                <a:ea typeface="Times New Roman"/>
                <a:cs typeface="Times New Roman"/>
              </a:rPr>
              <a:t> </a:t>
            </a:r>
            <a:r>
              <a:rPr lang="es-ES" sz="1400" b="1" dirty="0" smtClean="0">
                <a:solidFill>
                  <a:srgbClr val="000000"/>
                </a:solidFill>
                <a:latin typeface="Cambria"/>
                <a:ea typeface="Times New Roman"/>
                <a:cs typeface="Arial"/>
              </a:rPr>
              <a:t>Continuando </a:t>
            </a:r>
            <a:r>
              <a:rPr lang="es-ES" sz="1400" b="1" dirty="0">
                <a:solidFill>
                  <a:srgbClr val="000000"/>
                </a:solidFill>
                <a:latin typeface="Cambria"/>
                <a:ea typeface="Times New Roman"/>
                <a:cs typeface="Arial"/>
              </a:rPr>
              <a:t>con fiebre </a:t>
            </a:r>
            <a:r>
              <a:rPr lang="es-ES" sz="1400" b="1" dirty="0" smtClean="0">
                <a:solidFill>
                  <a:srgbClr val="000000"/>
                </a:solidFill>
                <a:latin typeface="Cambria"/>
                <a:ea typeface="Times New Roman"/>
                <a:cs typeface="Arial"/>
              </a:rPr>
              <a:t>alta</a:t>
            </a:r>
            <a:r>
              <a:rPr lang="es-ES" sz="1400" b="1" dirty="0" smtClean="0">
                <a:latin typeface="Calibri"/>
                <a:ea typeface="Times New Roman"/>
                <a:cs typeface="Times New Roman"/>
              </a:rPr>
              <a:t>, </a:t>
            </a:r>
            <a:r>
              <a:rPr lang="es-ES" sz="1400" b="1" dirty="0" smtClean="0">
                <a:solidFill>
                  <a:srgbClr val="000000"/>
                </a:solidFill>
                <a:latin typeface="Cambria"/>
                <a:ea typeface="Times New Roman"/>
                <a:cs typeface="Arial"/>
              </a:rPr>
              <a:t>Diarrea </a:t>
            </a:r>
            <a:r>
              <a:rPr lang="es-ES" sz="1400" b="1" dirty="0">
                <a:solidFill>
                  <a:srgbClr val="000000"/>
                </a:solidFill>
                <a:latin typeface="Cambria"/>
                <a:ea typeface="Times New Roman"/>
                <a:cs typeface="Arial"/>
              </a:rPr>
              <a:t>o estreñimiento </a:t>
            </a:r>
            <a:r>
              <a:rPr lang="es-ES" sz="1400" b="1" dirty="0" smtClean="0">
                <a:solidFill>
                  <a:srgbClr val="000000"/>
                </a:solidFill>
                <a:latin typeface="Cambria"/>
                <a:ea typeface="Times New Roman"/>
                <a:cs typeface="Arial"/>
              </a:rPr>
              <a:t>severo</a:t>
            </a:r>
            <a:r>
              <a:rPr lang="es-ES" sz="1400" b="1" dirty="0" smtClean="0">
                <a:latin typeface="Calibri"/>
                <a:ea typeface="Times New Roman"/>
                <a:cs typeface="Times New Roman"/>
              </a:rPr>
              <a:t>, </a:t>
            </a:r>
            <a:r>
              <a:rPr lang="es-ES" sz="1400" b="1" dirty="0" smtClean="0">
                <a:solidFill>
                  <a:srgbClr val="000000"/>
                </a:solidFill>
                <a:latin typeface="Cambria"/>
                <a:ea typeface="Times New Roman"/>
                <a:cs typeface="Arial"/>
              </a:rPr>
              <a:t>Gran </a:t>
            </a:r>
            <a:r>
              <a:rPr lang="es-ES" sz="1400" b="1" dirty="0">
                <a:solidFill>
                  <a:srgbClr val="000000"/>
                </a:solidFill>
                <a:latin typeface="Cambria"/>
                <a:ea typeface="Times New Roman"/>
                <a:cs typeface="Arial"/>
              </a:rPr>
              <a:t>pérdida de </a:t>
            </a:r>
            <a:r>
              <a:rPr lang="es-ES" sz="1400" b="1" dirty="0" smtClean="0">
                <a:solidFill>
                  <a:srgbClr val="000000"/>
                </a:solidFill>
                <a:latin typeface="Cambria"/>
                <a:ea typeface="Times New Roman"/>
                <a:cs typeface="Arial"/>
              </a:rPr>
              <a:t>peso</a:t>
            </a:r>
            <a:r>
              <a:rPr lang="es-ES" sz="1400" b="1" dirty="0" smtClean="0">
                <a:latin typeface="Calibri"/>
                <a:ea typeface="Times New Roman"/>
                <a:cs typeface="Times New Roman"/>
              </a:rPr>
              <a:t>, </a:t>
            </a:r>
            <a:r>
              <a:rPr lang="es-ES" sz="1400" b="1" dirty="0" smtClean="0">
                <a:solidFill>
                  <a:srgbClr val="000000"/>
                </a:solidFill>
                <a:latin typeface="Cambria"/>
                <a:ea typeface="Times New Roman"/>
                <a:cs typeface="Arial"/>
              </a:rPr>
              <a:t>Distensión</a:t>
            </a:r>
            <a:r>
              <a:rPr lang="es-ES" sz="1400" b="1" dirty="0">
                <a:latin typeface="Arial" panose="020B0604020202020204" pitchFamily="34" charset="0"/>
                <a:cs typeface="Arial" panose="020B0604020202020204" pitchFamily="34" charset="0"/>
              </a:rPr>
              <a:t> </a:t>
            </a:r>
            <a:r>
              <a:rPr lang="es-ES" sz="1400" b="1" dirty="0" smtClean="0">
                <a:solidFill>
                  <a:srgbClr val="000000"/>
                </a:solidFill>
                <a:latin typeface="Cambria"/>
                <a:ea typeface="Times New Roman"/>
                <a:cs typeface="Arial"/>
              </a:rPr>
              <a:t>abdominal </a:t>
            </a:r>
            <a:r>
              <a:rPr lang="es-ES" sz="1400" b="1" dirty="0" smtClean="0">
                <a:solidFill>
                  <a:srgbClr val="000000"/>
                </a:solidFill>
                <a:latin typeface="Cambria"/>
                <a:ea typeface="Times New Roman"/>
                <a:cs typeface="Arial"/>
              </a:rPr>
              <a:t>extrema</a:t>
            </a:r>
            <a:r>
              <a:rPr lang="es-ES" sz="1400" b="1" dirty="0" smtClean="0">
                <a:solidFill>
                  <a:srgbClr val="000000"/>
                </a:solidFill>
                <a:latin typeface="Cambria"/>
                <a:ea typeface="Times New Roman"/>
                <a:cs typeface="Arial"/>
              </a:rPr>
              <a:t>.</a:t>
            </a:r>
            <a:r>
              <a:rPr lang="es-ES" sz="1400" b="1" dirty="0">
                <a:latin typeface="Arial" panose="020B0604020202020204" pitchFamily="34" charset="0"/>
                <a:cs typeface="Arial" panose="020B0604020202020204" pitchFamily="34" charset="0"/>
              </a:rPr>
              <a:t> </a:t>
            </a:r>
            <a:r>
              <a:rPr lang="es-ES" sz="1200" b="1" dirty="0">
                <a:latin typeface="Arial" panose="020B0604020202020204" pitchFamily="34" charset="0"/>
                <a:cs typeface="Arial" panose="020B0604020202020204" pitchFamily="34" charset="0"/>
              </a:rPr>
              <a:t>roséola </a:t>
            </a:r>
            <a:r>
              <a:rPr lang="es-ES" sz="1200" b="1" dirty="0" err="1">
                <a:latin typeface="Arial" panose="020B0604020202020204" pitchFamily="34" charset="0"/>
                <a:cs typeface="Arial" panose="020B0604020202020204" pitchFamily="34" charset="0"/>
              </a:rPr>
              <a:t>tifoídica</a:t>
            </a:r>
            <a:r>
              <a:rPr lang="es-ES" sz="1200" b="1" dirty="0">
                <a:solidFill>
                  <a:srgbClr val="000000"/>
                </a:solidFill>
                <a:latin typeface="Cambria"/>
                <a:ea typeface="Times New Roman"/>
                <a:cs typeface="Arial"/>
              </a:rPr>
              <a:t> </a:t>
            </a:r>
            <a:endParaRPr lang="es-ES" sz="1200" b="1" dirty="0">
              <a:effectLst/>
              <a:latin typeface="Calibri"/>
              <a:ea typeface="Calibri"/>
              <a:cs typeface="Times New Roman"/>
            </a:endParaRPr>
          </a:p>
        </p:txBody>
      </p:sp>
      <p:sp>
        <p:nvSpPr>
          <p:cNvPr id="12" name="11 Rectángulo"/>
          <p:cNvSpPr/>
          <p:nvPr/>
        </p:nvSpPr>
        <p:spPr>
          <a:xfrm>
            <a:off x="270311" y="4149080"/>
            <a:ext cx="6388462"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s-ES" sz="1400" b="1" dirty="0" smtClean="0">
                <a:latin typeface="Cambria" pitchFamily="18" charset="0"/>
              </a:rPr>
              <a:t>Delirar, Estar inmóvil </a:t>
            </a:r>
            <a:r>
              <a:rPr lang="es-ES" sz="1400" b="1" dirty="0">
                <a:latin typeface="Cambria" pitchFamily="18" charset="0"/>
              </a:rPr>
              <a:t>y agotado con los ojos medio cerrados, en lo que se conoce como el estado de la fiebre </a:t>
            </a:r>
            <a:r>
              <a:rPr lang="es-ES" sz="1400" b="1" dirty="0" smtClean="0">
                <a:latin typeface="Cambria" pitchFamily="18" charset="0"/>
              </a:rPr>
              <a:t>tifoidea. Las </a:t>
            </a:r>
            <a:r>
              <a:rPr lang="es-ES" sz="1400" b="1" dirty="0">
                <a:latin typeface="Cambria" pitchFamily="18" charset="0"/>
              </a:rPr>
              <a:t>complicaciones de forma frecuente se desarrollan en ese instante. (sangrado u perforación </a:t>
            </a:r>
            <a:r>
              <a:rPr lang="es-ES" sz="1400" b="1" dirty="0" smtClean="0">
                <a:latin typeface="Cambria" pitchFamily="18" charset="0"/>
              </a:rPr>
              <a:t>intestinal)</a:t>
            </a:r>
            <a:endParaRPr lang="es-ES" sz="1400" b="1" dirty="0">
              <a:latin typeface="Cambria" pitchFamily="18" charset="0"/>
            </a:endParaRPr>
          </a:p>
        </p:txBody>
      </p:sp>
      <p:sp>
        <p:nvSpPr>
          <p:cNvPr id="13" name="12 Rectángulo"/>
          <p:cNvSpPr/>
          <p:nvPr/>
        </p:nvSpPr>
        <p:spPr>
          <a:xfrm>
            <a:off x="314401" y="5445224"/>
            <a:ext cx="6787853" cy="8356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5000"/>
              </a:lnSpc>
              <a:spcAft>
                <a:spcPts val="0"/>
              </a:spcAft>
            </a:pPr>
            <a:r>
              <a:rPr lang="es-ES" sz="1400" b="1" dirty="0" smtClean="0">
                <a:solidFill>
                  <a:srgbClr val="000000"/>
                </a:solidFill>
                <a:latin typeface="Cambria"/>
                <a:ea typeface="Times New Roman"/>
                <a:cs typeface="Arial"/>
              </a:rPr>
              <a:t>La </a:t>
            </a:r>
            <a:r>
              <a:rPr lang="es-ES" sz="1400" b="1" dirty="0">
                <a:solidFill>
                  <a:srgbClr val="000000"/>
                </a:solidFill>
                <a:latin typeface="Cambria"/>
                <a:ea typeface="Times New Roman"/>
                <a:cs typeface="Arial"/>
              </a:rPr>
              <a:t>mejora puede suceder poco a poco a lo largo de la cuarta semana. La fiebre probablemente reduzca hasta el momento en que vuelva su temperatura a la normalidad en 1 a 10 </a:t>
            </a:r>
            <a:r>
              <a:rPr lang="es-ES" sz="1400" b="1" dirty="0" smtClean="0">
                <a:solidFill>
                  <a:srgbClr val="000000"/>
                </a:solidFill>
                <a:latin typeface="Cambria"/>
                <a:ea typeface="Times New Roman"/>
                <a:cs typeface="Arial"/>
              </a:rPr>
              <a:t>días.</a:t>
            </a:r>
            <a:endParaRPr lang="es-ES" sz="1400" b="1"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352" y="761163"/>
            <a:ext cx="1506537" cy="1278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4614" y="2542925"/>
            <a:ext cx="1438275" cy="1507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270311" y="1144328"/>
            <a:ext cx="1925425" cy="410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just">
              <a:lnSpc>
                <a:spcPct val="115000"/>
              </a:lnSpc>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Arial"/>
              </a:rPr>
              <a:t>Primera semana</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Times New Roman"/>
            </a:endParaRPr>
          </a:p>
        </p:txBody>
      </p:sp>
      <p:sp>
        <p:nvSpPr>
          <p:cNvPr id="15" name="14 Rectángulo"/>
          <p:cNvSpPr/>
          <p:nvPr/>
        </p:nvSpPr>
        <p:spPr>
          <a:xfrm>
            <a:off x="3454525" y="2284568"/>
            <a:ext cx="1829347" cy="410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lvl="0" algn="just">
              <a:lnSpc>
                <a:spcPct val="115000"/>
              </a:lnSpc>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Arial"/>
              </a:rPr>
              <a:t>Segunda semana</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Calibri"/>
              <a:cs typeface="Times New Roman"/>
            </a:endParaRPr>
          </a:p>
        </p:txBody>
      </p:sp>
      <p:sp>
        <p:nvSpPr>
          <p:cNvPr id="16" name="15 Rectángulo"/>
          <p:cNvSpPr/>
          <p:nvPr/>
        </p:nvSpPr>
        <p:spPr>
          <a:xfrm>
            <a:off x="270311" y="3657450"/>
            <a:ext cx="299973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lvl="0"/>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En la tercera semana, puede:</a:t>
            </a:r>
          </a:p>
        </p:txBody>
      </p:sp>
      <p:sp>
        <p:nvSpPr>
          <p:cNvPr id="17" name="16 Rectángulo"/>
          <p:cNvSpPr/>
          <p:nvPr/>
        </p:nvSpPr>
        <p:spPr>
          <a:xfrm>
            <a:off x="1746850" y="4893189"/>
            <a:ext cx="1774177" cy="410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just">
              <a:lnSpc>
                <a:spcPct val="115000"/>
              </a:lnSpc>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Arial"/>
              </a:rPr>
              <a:t>Cuarta semana</a:t>
            </a: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a:cs typeface="Times New Roman"/>
            </a:endParaRPr>
          </a:p>
        </p:txBody>
      </p:sp>
    </p:spTree>
    <p:extLst>
      <p:ext uri="{BB962C8B-B14F-4D97-AF65-F5344CB8AC3E}">
        <p14:creationId xmlns:p14="http://schemas.microsoft.com/office/powerpoint/2010/main" val="11697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anim calcmode="lin" valueType="num">
                                      <p:cBhvr additive="base">
                                        <p:cTn id="11" dur="500" fill="hold"/>
                                        <p:tgtEl>
                                          <p:spTgt spid="4101"/>
                                        </p:tgtEl>
                                        <p:attrNameLst>
                                          <p:attrName>ppt_x</p:attrName>
                                        </p:attrNameLst>
                                      </p:cBhvr>
                                      <p:tavLst>
                                        <p:tav tm="0">
                                          <p:val>
                                            <p:strVal val="#ppt_x"/>
                                          </p:val>
                                        </p:tav>
                                        <p:tav tm="100000">
                                          <p:val>
                                            <p:strVal val="#ppt_x"/>
                                          </p:val>
                                        </p:tav>
                                      </p:tavLst>
                                    </p:anim>
                                    <p:anim calcmode="lin" valueType="num">
                                      <p:cBhvr additive="base">
                                        <p:cTn id="12" dur="500" fill="hold"/>
                                        <p:tgtEl>
                                          <p:spTgt spid="4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ppt_x"/>
                                          </p:val>
                                        </p:tav>
                                        <p:tav tm="100000">
                                          <p:val>
                                            <p:strVal val="#ppt_x"/>
                                          </p:val>
                                        </p:tav>
                                      </p:tavLst>
                                    </p:anim>
                                    <p:anim calcmode="lin" valueType="num">
                                      <p:cBhvr additive="base">
                                        <p:cTn id="16" dur="500" fill="hold"/>
                                        <p:tgtEl>
                                          <p:spTgt spid="410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2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MANIFESTACIONES</a:t>
            </a:r>
            <a:br>
              <a:rPr lang="es-ES" sz="32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s-ES" sz="3200" b="1" cap="all" dirty="0" smtClean="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CLINICAS</a:t>
            </a:r>
            <a:r>
              <a:rPr lang="es-ES"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s-ES" sz="3200" b="1" cap="all" dirty="0">
                <a:ln>
                  <a:solidFill>
                    <a:sysClr val="windowText" lastClr="000000"/>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s-ES" sz="3200"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ES" sz="1800" dirty="0"/>
              <a:t> </a:t>
            </a:r>
            <a:r>
              <a:rPr lang="es-ES" sz="1800" b="1" dirty="0">
                <a:latin typeface="Arial" panose="020B0604020202020204" pitchFamily="34" charset="0"/>
                <a:cs typeface="Arial" panose="020B0604020202020204" pitchFamily="34" charset="0"/>
              </a:rPr>
              <a:t>El eritema característico (roséola </a:t>
            </a:r>
            <a:r>
              <a:rPr lang="es-ES" sz="1800" b="1" dirty="0" err="1">
                <a:latin typeface="Arial" panose="020B0604020202020204" pitchFamily="34" charset="0"/>
                <a:cs typeface="Arial" panose="020B0604020202020204" pitchFamily="34" charset="0"/>
              </a:rPr>
              <a:t>tifoídica</a:t>
            </a:r>
            <a:r>
              <a:rPr lang="es-ES" sz="1800" b="1" dirty="0">
                <a:latin typeface="Arial" panose="020B0604020202020204" pitchFamily="34" charset="0"/>
                <a:cs typeface="Arial" panose="020B0604020202020204" pitchFamily="34" charset="0"/>
              </a:rPr>
              <a:t>) es más común durante la segunda semana y se caracteriza por lesiones pequeñas </a:t>
            </a:r>
            <a:r>
              <a:rPr lang="es-ES" sz="1800" b="1" dirty="0" err="1">
                <a:latin typeface="Arial" panose="020B0604020202020204" pitchFamily="34" charset="0"/>
                <a:cs typeface="Arial" panose="020B0604020202020204" pitchFamily="34" charset="0"/>
              </a:rPr>
              <a:t>maculopapulares</a:t>
            </a:r>
            <a:r>
              <a:rPr lang="es-ES" sz="1800" b="1" dirty="0">
                <a:latin typeface="Arial" panose="020B0604020202020204" pitchFamily="34" charset="0"/>
                <a:cs typeface="Arial" panose="020B0604020202020204" pitchFamily="34" charset="0"/>
              </a:rPr>
              <a:t> de 2-4 mm de diámetro, que aparecen en la parte alta del abdomen y anterior del tórax. Estas lesiones palidecen con la presión y solo duran de 2-3 </a:t>
            </a:r>
            <a:r>
              <a:rPr lang="es-ES" sz="1800" b="1" dirty="0" smtClean="0">
                <a:latin typeface="Arial" panose="020B0604020202020204" pitchFamily="34" charset="0"/>
                <a:cs typeface="Arial" panose="020B0604020202020204" pitchFamily="34" charset="0"/>
              </a:rPr>
              <a:t>días</a:t>
            </a:r>
          </a:p>
          <a:p>
            <a:pPr marL="64008" indent="0">
              <a:buNone/>
            </a:pPr>
            <a:endParaRPr lang="es-ES" sz="18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s-ES" sz="1800" b="1" dirty="0">
                <a:latin typeface="Arial" panose="020B0604020202020204" pitchFamily="34" charset="0"/>
                <a:cs typeface="Arial" panose="020B0604020202020204" pitchFamily="34" charset="0"/>
              </a:rPr>
              <a:t> </a:t>
            </a:r>
            <a:r>
              <a:rPr lang="es-ES" sz="1800" b="1" dirty="0" err="1" smtClean="0">
                <a:latin typeface="Arial" panose="020B0604020202020204" pitchFamily="34" charset="0"/>
                <a:cs typeface="Arial" panose="020B0604020202020204" pitchFamily="34" charset="0"/>
              </a:rPr>
              <a:t>Hepatosplenomegalia</a:t>
            </a:r>
            <a:r>
              <a:rPr lang="es-ES" sz="1800" b="1" dirty="0" smtClean="0">
                <a:latin typeface="Arial" panose="020B0604020202020204" pitchFamily="34" charset="0"/>
                <a:cs typeface="Arial" panose="020B0604020202020204" pitchFamily="34" charset="0"/>
              </a:rPr>
              <a:t>. </a:t>
            </a:r>
            <a:endParaRPr lang="es-ES" sz="1800" b="1"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573016"/>
            <a:ext cx="3460615"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4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690</TotalTime>
  <Words>1971</Words>
  <Application>Microsoft Office PowerPoint</Application>
  <PresentationFormat>Presentación en pantalla (4:3)</PresentationFormat>
  <Paragraphs>152</Paragraphs>
  <Slides>24</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Algerian</vt:lpstr>
      <vt:lpstr>Arial</vt:lpstr>
      <vt:lpstr>Calibri</vt:lpstr>
      <vt:lpstr>Cambria</vt:lpstr>
      <vt:lpstr>Century Gothic</vt:lpstr>
      <vt:lpstr>Symbol</vt:lpstr>
      <vt:lpstr>Times New Roman</vt:lpstr>
      <vt:lpstr>Verdana</vt:lpstr>
      <vt:lpstr>Wingdings</vt:lpstr>
      <vt:lpstr>Wingdings 2</vt:lpstr>
      <vt:lpstr>Brío</vt:lpstr>
      <vt:lpstr>Presentación de PowerPoint</vt:lpstr>
      <vt:lpstr>Presentación de PowerPoint</vt:lpstr>
      <vt:lpstr>Presentación de PowerPoint</vt:lpstr>
      <vt:lpstr>Presentación de PowerPoint</vt:lpstr>
      <vt:lpstr>Presentación de PowerPoint</vt:lpstr>
      <vt:lpstr>Antomia patologica </vt:lpstr>
      <vt:lpstr>Presentación de PowerPoint</vt:lpstr>
      <vt:lpstr>Presentación de PowerPoint</vt:lpstr>
      <vt:lpstr>            MANIFESTACIONES                     CLINICAS </vt:lpstr>
      <vt:lpstr>             FORMAS CLINICAS </vt:lpstr>
      <vt:lpstr>Presentación de PowerPoint</vt:lpstr>
      <vt:lpstr>           DIAGNOSTICO</vt:lpstr>
      <vt:lpstr>Presentación de PowerPoint</vt:lpstr>
      <vt:lpstr>Presentación de PowerPoint</vt:lpstr>
      <vt:lpstr>Presentación de PowerPoint</vt:lpstr>
      <vt:lpstr>Presentación de PowerPoint</vt:lpstr>
      <vt:lpstr>PREVENCIÓN PRIMARIA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APLICAR PROCESO DE ATENCIÓN DE ENFERMERÍA A LACTANTE MENOR DE DOS MESES DE EDAD CON UN DIAGNOSTICO MEDICO DE RINOSINUBRONQUIAL, HOSPITALIZADO EN EL ÁREA DE OBSERVACIÓN PEDIÁTRICA DEL HOSPITAL DOCTOR JOSE RANGEL DEL MUNICIPIO ZAMORA VILLA DE CURA EDO. ARAGUA.</dc:title>
  <dc:creator>Miroslava</dc:creator>
  <cp:lastModifiedBy>MSI</cp:lastModifiedBy>
  <cp:revision>89</cp:revision>
  <dcterms:created xsi:type="dcterms:W3CDTF">2014-02-16T01:28:45Z</dcterms:created>
  <dcterms:modified xsi:type="dcterms:W3CDTF">2020-03-17T20:29:18Z</dcterms:modified>
</cp:coreProperties>
</file>