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70" r:id="rId4"/>
    <p:sldId id="271" r:id="rId5"/>
    <p:sldId id="272" r:id="rId6"/>
    <p:sldId id="273" r:id="rId7"/>
    <p:sldId id="274" r:id="rId8"/>
    <p:sldId id="275" r:id="rId9"/>
    <p:sldId id="276" r:id="rId10"/>
    <p:sldId id="277" r:id="rId11"/>
    <p:sldId id="258" r:id="rId12"/>
    <p:sldId id="259" r:id="rId13"/>
    <p:sldId id="260" r:id="rId14"/>
    <p:sldId id="261" r:id="rId15"/>
    <p:sldId id="262" r:id="rId16"/>
    <p:sldId id="263" r:id="rId17"/>
    <p:sldId id="264" r:id="rId18"/>
    <p:sldId id="265" r:id="rId19"/>
    <p:sldId id="267" r:id="rId20"/>
    <p:sldId id="268" r:id="rId21"/>
    <p:sldId id="269" r:id="rId22"/>
    <p:sldId id="266"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1" d="100"/>
          <a:sy n="51" d="100"/>
        </p:scale>
        <p:origin x="-1243"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A9BED4-5188-419B-9760-2C9C20FE138E}" type="datetimeFigureOut">
              <a:rPr lang="es-MX" smtClean="0"/>
              <a:pPr/>
              <a:t>13/02/2020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76782-B47E-4D32-BED2-347475C9689D}"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1B76782-B47E-4D32-BED2-347475C9689D}" type="slidenum">
              <a:rPr lang="es-MX" smtClean="0"/>
              <a:pPr/>
              <a:t>1</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1B76782-B47E-4D32-BED2-347475C9689D}" type="slidenum">
              <a:rPr lang="es-MX" smtClean="0"/>
              <a:pPr/>
              <a:t>2</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13/02/2020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13/02/2020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13/02/2020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13/02/2020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13/02/2020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13/02/2020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13/02/2020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13/02/2020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13/02/2020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13/02/2020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13/02/2020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13/02/2020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357166"/>
            <a:ext cx="7772400" cy="1470025"/>
          </a:xfrm>
        </p:spPr>
        <p:style>
          <a:lnRef idx="2">
            <a:schemeClr val="accent6"/>
          </a:lnRef>
          <a:fillRef idx="1">
            <a:schemeClr val="lt1"/>
          </a:fillRef>
          <a:effectRef idx="0">
            <a:schemeClr val="accent6"/>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Meningoencefalitis eosinofílica</a:t>
            </a:r>
            <a:endParaRPr lang="es-MX"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7" name="Picture 3" descr="E:\ARLENIS\menigo eosinofilica\Screenshot_20200210-213845.png"/>
          <p:cNvPicPr>
            <a:picLocks noChangeAspect="1" noChangeArrowheads="1"/>
          </p:cNvPicPr>
          <p:nvPr/>
        </p:nvPicPr>
        <p:blipFill>
          <a:blip r:embed="rId3"/>
          <a:srcRect l="11198" t="29883" r="10416" b="39062"/>
          <a:stretch>
            <a:fillRect/>
          </a:stretch>
        </p:blipFill>
        <p:spPr bwMode="auto">
          <a:xfrm>
            <a:off x="4429124" y="2643182"/>
            <a:ext cx="4000528" cy="378621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Según la </a:t>
            </a:r>
            <a:r>
              <a:rPr lang="es-EC" dirty="0" err="1" smtClean="0"/>
              <a:t>pleocitosis</a:t>
            </a:r>
            <a:endParaRPr lang="es-EC" dirty="0"/>
          </a:p>
        </p:txBody>
      </p:sp>
      <p:sp>
        <p:nvSpPr>
          <p:cNvPr id="3" name="2 Marcador de contenido"/>
          <p:cNvSpPr>
            <a:spLocks noGrp="1"/>
          </p:cNvSpPr>
          <p:nvPr>
            <p:ph idx="1"/>
          </p:nvPr>
        </p:nvSpPr>
        <p:spPr/>
        <p:txBody>
          <a:bodyPr/>
          <a:lstStyle/>
          <a:p>
            <a:pPr>
              <a:buNone/>
            </a:pPr>
            <a:r>
              <a:rPr lang="es-EC" b="1" dirty="0" err="1" smtClean="0">
                <a:solidFill>
                  <a:srgbClr val="FF0000"/>
                </a:solidFill>
              </a:rPr>
              <a:t>Neutrófilos</a:t>
            </a:r>
            <a:r>
              <a:rPr lang="es-EC" b="1" dirty="0" smtClean="0">
                <a:solidFill>
                  <a:srgbClr val="FF0000"/>
                </a:solidFill>
              </a:rPr>
              <a:t>: </a:t>
            </a:r>
            <a:r>
              <a:rPr lang="es-EC" dirty="0" smtClean="0"/>
              <a:t>Infecciones bacterianas y tuberculosas en sus inicios.</a:t>
            </a:r>
          </a:p>
          <a:p>
            <a:pPr>
              <a:buNone/>
            </a:pPr>
            <a:r>
              <a:rPr lang="es-EC" b="1" dirty="0" smtClean="0">
                <a:solidFill>
                  <a:srgbClr val="FF0000"/>
                </a:solidFill>
              </a:rPr>
              <a:t>Linfocitos: </a:t>
            </a:r>
            <a:r>
              <a:rPr lang="es-EC" dirty="0" smtClean="0"/>
              <a:t> neoplasias: Linfomas, leucemias, cáncer </a:t>
            </a:r>
            <a:r>
              <a:rPr lang="es-EC" dirty="0" err="1" smtClean="0"/>
              <a:t>metastásico</a:t>
            </a:r>
            <a:r>
              <a:rPr lang="es-EC" dirty="0" smtClean="0"/>
              <a:t>,  virales, </a:t>
            </a:r>
            <a:r>
              <a:rPr lang="es-EC" dirty="0" err="1" smtClean="0"/>
              <a:t>sarcoidosis</a:t>
            </a:r>
            <a:r>
              <a:rPr lang="es-EC" dirty="0" smtClean="0"/>
              <a:t>.</a:t>
            </a:r>
            <a:endParaRPr lang="es-EC" b="1" dirty="0" smtClean="0">
              <a:solidFill>
                <a:srgbClr val="FF0000"/>
              </a:solidFill>
            </a:endParaRPr>
          </a:p>
          <a:p>
            <a:pPr>
              <a:buNone/>
            </a:pPr>
            <a:endParaRPr lang="es-EC" b="1" dirty="0" smtClean="0">
              <a:solidFill>
                <a:srgbClr val="FF0000"/>
              </a:solidFill>
            </a:endParaRPr>
          </a:p>
          <a:p>
            <a:endParaRPr lang="es-EC" b="1" dirty="0" smtClean="0">
              <a:solidFill>
                <a:srgbClr val="FF0000"/>
              </a:solidFill>
            </a:endParaRPr>
          </a:p>
          <a:p>
            <a:endParaRPr lang="es-EC"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357166"/>
            <a:ext cx="8229600" cy="4525963"/>
          </a:xfrm>
        </p:spPr>
        <p:txBody>
          <a:bodyPr>
            <a:normAutofit fontScale="92500"/>
          </a:bodyPr>
          <a:lstStyle/>
          <a:p>
            <a:r>
              <a:rPr lang="es-MX" b="1" dirty="0" smtClean="0"/>
              <a:t>Parasitología</a:t>
            </a:r>
          </a:p>
          <a:p>
            <a:pPr algn="just">
              <a:lnSpc>
                <a:spcPct val="160000"/>
              </a:lnSpc>
            </a:pPr>
            <a:r>
              <a:rPr lang="es-MX" sz="2800" dirty="0" smtClean="0">
                <a:latin typeface="Arial" pitchFamily="34" charset="0"/>
                <a:cs typeface="Arial" pitchFamily="34" charset="0"/>
              </a:rPr>
              <a:t>El nematodo Angiostrongylus cantonensis vive habitualmente en las arterias pulmonares de las ratas (</a:t>
            </a:r>
            <a:r>
              <a:rPr lang="es-MX" sz="2800" dirty="0" err="1" smtClean="0">
                <a:latin typeface="Arial" pitchFamily="34" charset="0"/>
                <a:cs typeface="Arial" pitchFamily="34" charset="0"/>
              </a:rPr>
              <a:t>Rattus</a:t>
            </a:r>
            <a:r>
              <a:rPr lang="es-MX" sz="2800" dirty="0" smtClean="0">
                <a:latin typeface="Arial" pitchFamily="34" charset="0"/>
                <a:cs typeface="Arial" pitchFamily="34" charset="0"/>
              </a:rPr>
              <a:t> </a:t>
            </a:r>
            <a:r>
              <a:rPr lang="es-MX" sz="2800" dirty="0" err="1" smtClean="0">
                <a:latin typeface="Arial" pitchFamily="34" charset="0"/>
                <a:cs typeface="Arial" pitchFamily="34" charset="0"/>
              </a:rPr>
              <a:t>rattus</a:t>
            </a:r>
            <a:r>
              <a:rPr lang="es-MX" sz="2800" dirty="0" smtClean="0">
                <a:latin typeface="Arial" pitchFamily="34" charset="0"/>
                <a:cs typeface="Arial" pitchFamily="34" charset="0"/>
              </a:rPr>
              <a:t>, R. </a:t>
            </a:r>
            <a:r>
              <a:rPr lang="es-MX" sz="2800" dirty="0" err="1" smtClean="0">
                <a:latin typeface="Arial" pitchFamily="34" charset="0"/>
                <a:cs typeface="Arial" pitchFamily="34" charset="0"/>
              </a:rPr>
              <a:t>norvegicus</a:t>
            </a:r>
            <a:r>
              <a:rPr lang="es-MX" sz="2800" dirty="0" smtClean="0">
                <a:latin typeface="Arial" pitchFamily="34" charset="0"/>
                <a:cs typeface="Arial" pitchFamily="34" charset="0"/>
              </a:rPr>
              <a:t>)</a:t>
            </a:r>
          </a:p>
          <a:p>
            <a:pPr algn="just">
              <a:lnSpc>
                <a:spcPct val="160000"/>
              </a:lnSpc>
            </a:pPr>
            <a:r>
              <a:rPr lang="es-MX" sz="2800" dirty="0" smtClean="0">
                <a:latin typeface="Arial" pitchFamily="34" charset="0"/>
                <a:cs typeface="Arial" pitchFamily="34" charset="0"/>
              </a:rPr>
              <a:t>Cuando un huésped no habitual (incluyendo al hombre) es infectado, la larva del parásito migra al cerebro.</a:t>
            </a:r>
            <a:endParaRPr lang="es-MX"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500042"/>
            <a:ext cx="8229600" cy="4525963"/>
          </a:xfrm>
        </p:spPr>
        <p:txBody>
          <a:bodyPr>
            <a:noAutofit/>
          </a:bodyPr>
          <a:lstStyle/>
          <a:p>
            <a:pPr algn="just">
              <a:lnSpc>
                <a:spcPct val="150000"/>
              </a:lnSpc>
            </a:pPr>
            <a:r>
              <a:rPr lang="es-MX" sz="2400" dirty="0" smtClean="0">
                <a:latin typeface="Arial" pitchFamily="34" charset="0"/>
                <a:cs typeface="Arial" pitchFamily="34" charset="0"/>
              </a:rPr>
              <a:t>Al menos 20 especies del género Angiostrongylus han sido descritas en roedores, carnívoros e insectívoros a nivel mundial, pero sólo dos de ellos afectan al hombre: A. cantonensis que afecta al sistema nervioso central (SNC) y algunas veces los pulmones, </a:t>
            </a:r>
          </a:p>
          <a:p>
            <a:pPr algn="just">
              <a:lnSpc>
                <a:spcPct val="150000"/>
              </a:lnSpc>
            </a:pPr>
            <a:r>
              <a:rPr lang="es-MX" sz="2400" dirty="0" smtClean="0">
                <a:latin typeface="Arial" pitchFamily="34" charset="0"/>
                <a:cs typeface="Arial" pitchFamily="34" charset="0"/>
              </a:rPr>
              <a:t> A. </a:t>
            </a:r>
            <a:r>
              <a:rPr lang="es-MX" sz="2400" dirty="0" err="1" smtClean="0">
                <a:latin typeface="Arial" pitchFamily="34" charset="0"/>
                <a:cs typeface="Arial" pitchFamily="34" charset="0"/>
              </a:rPr>
              <a:t>costaricensis</a:t>
            </a:r>
            <a:r>
              <a:rPr lang="es-MX" sz="2400" dirty="0" smtClean="0">
                <a:latin typeface="Arial" pitchFamily="34" charset="0"/>
                <a:cs typeface="Arial" pitchFamily="34" charset="0"/>
              </a:rPr>
              <a:t>, el cual habita las arterias mesentéricas, causando la </a:t>
            </a:r>
            <a:r>
              <a:rPr lang="es-MX" sz="2400" dirty="0" err="1" smtClean="0">
                <a:latin typeface="Arial" pitchFamily="34" charset="0"/>
                <a:cs typeface="Arial" pitchFamily="34" charset="0"/>
              </a:rPr>
              <a:t>angiostrongyliasis</a:t>
            </a:r>
            <a:r>
              <a:rPr lang="es-MX" sz="2400" dirty="0" smtClean="0">
                <a:latin typeface="Arial" pitchFamily="34" charset="0"/>
                <a:cs typeface="Arial" pitchFamily="34" charset="0"/>
              </a:rPr>
              <a:t> abdominal en la América Tropical.</a:t>
            </a:r>
            <a:endParaRPr lang="es-MX"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ARLENIS\menigo eosinofilica\Screenshot_20200210-214118.png"/>
          <p:cNvPicPr>
            <a:picLocks noGrp="1" noChangeAspect="1" noChangeArrowheads="1"/>
          </p:cNvPicPr>
          <p:nvPr>
            <p:ph idx="1"/>
          </p:nvPr>
        </p:nvPicPr>
        <p:blipFill>
          <a:blip r:embed="rId2"/>
          <a:srcRect t="7892" b="32129"/>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357158" y="500042"/>
            <a:ext cx="8229600" cy="4525963"/>
          </a:xfrm>
        </p:spPr>
        <p:txBody>
          <a:bodyPr>
            <a:normAutofit/>
          </a:bodyPr>
          <a:lstStyle/>
          <a:p>
            <a:pPr algn="just">
              <a:lnSpc>
                <a:spcPct val="150000"/>
              </a:lnSpc>
            </a:pPr>
            <a:r>
              <a:rPr lang="es-MX" sz="2400" dirty="0" smtClean="0">
                <a:latin typeface="Arial" pitchFamily="34" charset="0"/>
                <a:cs typeface="Arial" pitchFamily="34" charset="0"/>
              </a:rPr>
              <a:t>El parásito fue aislado por primera vez por </a:t>
            </a:r>
            <a:r>
              <a:rPr lang="es-MX" sz="2400" dirty="0" err="1" smtClean="0">
                <a:latin typeface="Arial" pitchFamily="34" charset="0"/>
                <a:cs typeface="Arial" pitchFamily="34" charset="0"/>
              </a:rPr>
              <a:t>Chen</a:t>
            </a:r>
            <a:r>
              <a:rPr lang="es-MX" sz="2400" dirty="0" smtClean="0">
                <a:latin typeface="Arial" pitchFamily="34" charset="0"/>
                <a:cs typeface="Arial" pitchFamily="34" charset="0"/>
              </a:rPr>
              <a:t> en 1933 en Cantón ( China). Y fue detectado por primera vez en humanos en </a:t>
            </a:r>
            <a:r>
              <a:rPr lang="es-MX" sz="2400" dirty="0" err="1" smtClean="0">
                <a:latin typeface="Arial" pitchFamily="34" charset="0"/>
                <a:cs typeface="Arial" pitchFamily="34" charset="0"/>
              </a:rPr>
              <a:t>Taiwan</a:t>
            </a:r>
            <a:r>
              <a:rPr lang="es-MX" sz="2400" dirty="0" smtClean="0">
                <a:latin typeface="Arial" pitchFamily="34" charset="0"/>
                <a:cs typeface="Arial" pitchFamily="34" charset="0"/>
              </a:rPr>
              <a:t>, en 1944.</a:t>
            </a:r>
          </a:p>
          <a:p>
            <a:pPr algn="just">
              <a:lnSpc>
                <a:spcPct val="150000"/>
              </a:lnSpc>
            </a:pPr>
            <a:r>
              <a:rPr lang="es-MX" sz="2400" dirty="0" smtClean="0">
                <a:latin typeface="Arial" pitchFamily="34" charset="0"/>
                <a:cs typeface="Arial" pitchFamily="34" charset="0"/>
              </a:rPr>
              <a:t> En Cuba se describe el primer caso en 1973.</a:t>
            </a:r>
            <a:endParaRPr lang="es-MX" sz="2400" dirty="0">
              <a:latin typeface="Arial" pitchFamily="34" charset="0"/>
              <a:cs typeface="Arial" pitchFamily="34" charset="0"/>
            </a:endParaRPr>
          </a:p>
        </p:txBody>
      </p:sp>
      <p:sp>
        <p:nvSpPr>
          <p:cNvPr id="5" name="4 Rectángulo"/>
          <p:cNvSpPr/>
          <p:nvPr/>
        </p:nvSpPr>
        <p:spPr>
          <a:xfrm>
            <a:off x="428596" y="2857496"/>
            <a:ext cx="8501090"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pPr>
            <a:r>
              <a:rPr lang="es-MX" sz="2400" dirty="0" smtClean="0">
                <a:latin typeface="Arial" pitchFamily="34" charset="0"/>
                <a:cs typeface="Arial" pitchFamily="34" charset="0"/>
              </a:rPr>
              <a:t>Las primeras experiencias realizadas en el Instituto de Medicina Tropical “Pedro </a:t>
            </a:r>
            <a:r>
              <a:rPr lang="es-MX" sz="2400" dirty="0" err="1" smtClean="0">
                <a:latin typeface="Arial" pitchFamily="34" charset="0"/>
                <a:cs typeface="Arial" pitchFamily="34" charset="0"/>
              </a:rPr>
              <a:t>Kourí</a:t>
            </a:r>
            <a:r>
              <a:rPr lang="es-MX" sz="2400" dirty="0" smtClean="0">
                <a:latin typeface="Arial" pitchFamily="34" charset="0"/>
                <a:cs typeface="Arial" pitchFamily="34" charset="0"/>
              </a:rPr>
              <a:t>,” en el estudio del Angiostrongylus cantonensis en Cuba, ocurrieron en el año 1980. En esta fecha se pudo identificar la presencia de este parásito en Cuba, constituyéndose en el primer reporte en el continente Americano.</a:t>
            </a:r>
            <a:endParaRPr lang="es-MX"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400" dirty="0" smtClean="0">
                <a:solidFill>
                  <a:srgbClr val="FF0000"/>
                </a:solidFill>
                <a:latin typeface="Arial" pitchFamily="34" charset="0"/>
                <a:cs typeface="Arial" pitchFamily="34" charset="0"/>
              </a:rPr>
              <a:t>Por qué la </a:t>
            </a:r>
            <a:r>
              <a:rPr lang="es-MX" sz="2400" dirty="0" err="1" smtClean="0">
                <a:solidFill>
                  <a:srgbClr val="FF0000"/>
                </a:solidFill>
                <a:latin typeface="Arial" pitchFamily="34" charset="0"/>
                <a:cs typeface="Arial" pitchFamily="34" charset="0"/>
              </a:rPr>
              <a:t>eosinoflia</a:t>
            </a:r>
            <a:r>
              <a:rPr lang="es-MX" sz="2400" dirty="0" smtClean="0">
                <a:solidFill>
                  <a:srgbClr val="FF0000"/>
                </a:solidFill>
                <a:latin typeface="Arial" pitchFamily="34" charset="0"/>
                <a:cs typeface="Arial" pitchFamily="34" charset="0"/>
              </a:rPr>
              <a:t> ?</a:t>
            </a:r>
            <a:endParaRPr lang="es-MX" sz="2400" dirty="0">
              <a:solidFill>
                <a:srgbClr val="FF0000"/>
              </a:solidFill>
              <a:latin typeface="Arial" pitchFamily="34" charset="0"/>
              <a:cs typeface="Arial" pitchFamily="34" charset="0"/>
            </a:endParaRPr>
          </a:p>
        </p:txBody>
      </p:sp>
      <p:sp>
        <p:nvSpPr>
          <p:cNvPr id="5" name="4 Marcador de contenido"/>
          <p:cNvSpPr>
            <a:spLocks noGrp="1"/>
          </p:cNvSpPr>
          <p:nvPr>
            <p:ph idx="1"/>
          </p:nvPr>
        </p:nvSpPr>
        <p:spPr>
          <a:xfrm>
            <a:off x="500034" y="1142984"/>
            <a:ext cx="8229600" cy="4525963"/>
          </a:xfrm>
        </p:spPr>
        <p:txBody>
          <a:bodyPr>
            <a:noAutofit/>
          </a:bodyPr>
          <a:lstStyle/>
          <a:p>
            <a:pPr algn="just">
              <a:lnSpc>
                <a:spcPct val="170000"/>
              </a:lnSpc>
            </a:pPr>
            <a:r>
              <a:rPr lang="es-MX" sz="1800" b="1" dirty="0" smtClean="0">
                <a:latin typeface="Arial" pitchFamily="34" charset="0"/>
                <a:cs typeface="Arial" pitchFamily="34" charset="0"/>
              </a:rPr>
              <a:t>Estudios experimentales en animales.</a:t>
            </a:r>
          </a:p>
          <a:p>
            <a:pPr algn="just">
              <a:lnSpc>
                <a:spcPct val="170000"/>
              </a:lnSpc>
            </a:pPr>
            <a:r>
              <a:rPr lang="es-MX" sz="1800" dirty="0" smtClean="0">
                <a:latin typeface="Arial" pitchFamily="34" charset="0"/>
                <a:cs typeface="Arial" pitchFamily="34" charset="0"/>
              </a:rPr>
              <a:t>Los helmintos, parásitos multicelulares y por ello, dotados de múltiples mecanismos de escape, han sido los responsables de la aparición evolutiva de la </a:t>
            </a:r>
            <a:r>
              <a:rPr lang="es-MX" sz="1800" dirty="0" err="1" smtClean="0">
                <a:latin typeface="Arial" pitchFamily="34" charset="0"/>
                <a:cs typeface="Arial" pitchFamily="34" charset="0"/>
              </a:rPr>
              <a:t>IgE</a:t>
            </a:r>
            <a:r>
              <a:rPr lang="es-MX" sz="1800" dirty="0" smtClean="0">
                <a:latin typeface="Arial" pitchFamily="34" charset="0"/>
                <a:cs typeface="Arial" pitchFamily="34" charset="0"/>
              </a:rPr>
              <a:t>. Este anticuerpo presenta varias características que lo diferencian de las demás clases, entre los que se encuentra su capacidad </a:t>
            </a:r>
            <a:r>
              <a:rPr lang="es-MX" sz="1800" dirty="0" err="1" smtClean="0">
                <a:latin typeface="Arial" pitchFamily="34" charset="0"/>
                <a:cs typeface="Arial" pitchFamily="34" charset="0"/>
              </a:rPr>
              <a:t>citotrópica</a:t>
            </a:r>
            <a:r>
              <a:rPr lang="es-MX" sz="1800" dirty="0" smtClean="0">
                <a:latin typeface="Arial" pitchFamily="34" charset="0"/>
                <a:cs typeface="Arial" pitchFamily="34" charset="0"/>
              </a:rPr>
              <a:t>. Esta permite que su vida media, de días en la sangre, se incremente por 3 a 4 meses al unirse a receptores específicos en los </a:t>
            </a:r>
            <a:r>
              <a:rPr lang="es-MX" sz="1800" dirty="0" err="1" smtClean="0">
                <a:latin typeface="Arial" pitchFamily="34" charset="0"/>
                <a:cs typeface="Arial" pitchFamily="34" charset="0"/>
              </a:rPr>
              <a:t>mastocitos</a:t>
            </a:r>
            <a:r>
              <a:rPr lang="es-MX" sz="1800" dirty="0" smtClean="0">
                <a:latin typeface="Arial" pitchFamily="34" charset="0"/>
                <a:cs typeface="Arial" pitchFamily="34" charset="0"/>
              </a:rPr>
              <a:t> y los </a:t>
            </a:r>
            <a:r>
              <a:rPr lang="es-MX" sz="1800" dirty="0" err="1" smtClean="0">
                <a:latin typeface="Arial" pitchFamily="34" charset="0"/>
                <a:cs typeface="Arial" pitchFamily="34" charset="0"/>
              </a:rPr>
              <a:t>basófilos</a:t>
            </a:r>
            <a:r>
              <a:rPr lang="es-MX" sz="1800" dirty="0" smtClean="0">
                <a:latin typeface="Arial" pitchFamily="34" charset="0"/>
                <a:cs typeface="Arial" pitchFamily="34" charset="0"/>
              </a:rPr>
              <a:t>. Estas células intervienen en los procesos alérgicos, por lo que muchos piensan que esta es la función fundamental de los mismos. No obstante, los macrófagos, los eosinófilos y las plaquetas presentan también receptores para la </a:t>
            </a:r>
            <a:r>
              <a:rPr lang="es-MX" sz="1800" dirty="0" err="1" smtClean="0">
                <a:latin typeface="Arial" pitchFamily="34" charset="0"/>
                <a:cs typeface="Arial" pitchFamily="34" charset="0"/>
              </a:rPr>
              <a:t>IgE</a:t>
            </a:r>
            <a:r>
              <a:rPr lang="es-MX" sz="1800" dirty="0" smtClean="0">
                <a:latin typeface="Arial" pitchFamily="34" charset="0"/>
                <a:cs typeface="Arial" pitchFamily="34" charset="0"/>
              </a:rPr>
              <a:t>, lo que explica sus participaciones en las defensas contra los helmintos.</a:t>
            </a:r>
            <a:endParaRPr lang="es-MX"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85728"/>
            <a:ext cx="8229600" cy="6072230"/>
          </a:xfrm>
        </p:spPr>
        <p:style>
          <a:lnRef idx="1">
            <a:schemeClr val="accent5"/>
          </a:lnRef>
          <a:fillRef idx="2">
            <a:schemeClr val="accent5"/>
          </a:fillRef>
          <a:effectRef idx="1">
            <a:schemeClr val="accent5"/>
          </a:effectRef>
          <a:fontRef idx="minor">
            <a:schemeClr val="dk1"/>
          </a:fontRef>
        </p:style>
        <p:txBody>
          <a:bodyPr>
            <a:noAutofit/>
          </a:bodyPr>
          <a:lstStyle/>
          <a:p>
            <a:pPr algn="just">
              <a:lnSpc>
                <a:spcPct val="170000"/>
              </a:lnSpc>
            </a:pPr>
            <a:r>
              <a:rPr lang="es-MX" sz="2000" dirty="0" smtClean="0">
                <a:latin typeface="Arial" pitchFamily="34" charset="0"/>
                <a:cs typeface="Arial" pitchFamily="34" charset="0"/>
              </a:rPr>
              <a:t>Los eosinófilos son leucocitos normalmente minoritarios; pero frente a las helmintiasis y los estados alérgicos, éstos se incrementan significativamente pudiendo llegar a producir patología. Los eosinófilos producen determinadas sustancias entre las que se encuentran proteínas </a:t>
            </a:r>
            <a:r>
              <a:rPr lang="es-MX" sz="2000" dirty="0" err="1" smtClean="0">
                <a:latin typeface="Arial" pitchFamily="34" charset="0"/>
                <a:cs typeface="Arial" pitchFamily="34" charset="0"/>
              </a:rPr>
              <a:t>catiónicas</a:t>
            </a:r>
            <a:r>
              <a:rPr lang="es-MX" sz="2000" dirty="0" smtClean="0">
                <a:latin typeface="Arial" pitchFamily="34" charset="0"/>
                <a:cs typeface="Arial" pitchFamily="34" charset="0"/>
              </a:rPr>
              <a:t> como la </a:t>
            </a:r>
            <a:r>
              <a:rPr lang="es-MX" sz="2000" dirty="0" err="1" smtClean="0">
                <a:latin typeface="Arial" pitchFamily="34" charset="0"/>
                <a:cs typeface="Arial" pitchFamily="34" charset="0"/>
              </a:rPr>
              <a:t>neurotoxina</a:t>
            </a:r>
            <a:r>
              <a:rPr lang="es-MX" sz="2000" dirty="0" smtClean="0">
                <a:latin typeface="Arial" pitchFamily="34" charset="0"/>
                <a:cs typeface="Arial" pitchFamily="34" charset="0"/>
              </a:rPr>
              <a:t> derivada del </a:t>
            </a:r>
            <a:r>
              <a:rPr lang="es-MX" sz="2000" dirty="0" err="1" smtClean="0">
                <a:latin typeface="Arial" pitchFamily="34" charset="0"/>
                <a:cs typeface="Arial" pitchFamily="34" charset="0"/>
              </a:rPr>
              <a:t>eosinófilo</a:t>
            </a:r>
            <a:r>
              <a:rPr lang="es-MX" sz="2000" dirty="0" smtClean="0">
                <a:latin typeface="Arial" pitchFamily="34" charset="0"/>
                <a:cs typeface="Arial" pitchFamily="34" charset="0"/>
              </a:rPr>
              <a:t>. La inhospitalidad del hospedero accidental desencadena un enfrentamiento </a:t>
            </a:r>
            <a:r>
              <a:rPr lang="es-MX" sz="2000" b="1" dirty="0" smtClean="0">
                <a:solidFill>
                  <a:srgbClr val="FF0000"/>
                </a:solidFill>
                <a:latin typeface="Arial" pitchFamily="34" charset="0"/>
                <a:cs typeface="Arial" pitchFamily="34" charset="0"/>
              </a:rPr>
              <a:t>hospedero huésped.</a:t>
            </a:r>
          </a:p>
          <a:p>
            <a:pPr algn="just">
              <a:lnSpc>
                <a:spcPct val="170000"/>
              </a:lnSpc>
            </a:pPr>
            <a:r>
              <a:rPr lang="es-MX" sz="2000" dirty="0" smtClean="0">
                <a:latin typeface="Arial" pitchFamily="34" charset="0"/>
                <a:cs typeface="Arial" pitchFamily="34" charset="0"/>
              </a:rPr>
              <a:t>En el hospedero se produce una respuesta exagerada que conlleva a una meningitis e incluso a un meningoencefalitis, ambas </a:t>
            </a:r>
            <a:r>
              <a:rPr lang="es-MX" sz="2000" dirty="0" err="1" smtClean="0">
                <a:latin typeface="Arial" pitchFamily="34" charset="0"/>
                <a:cs typeface="Arial" pitchFamily="34" charset="0"/>
              </a:rPr>
              <a:t>eosinofílicas</a:t>
            </a:r>
            <a:r>
              <a:rPr lang="es-MX" sz="2000" dirty="0" smtClean="0">
                <a:latin typeface="Arial" pitchFamily="34" charset="0"/>
                <a:cs typeface="Arial" pitchFamily="34" charset="0"/>
              </a:rPr>
              <a:t> y a </a:t>
            </a:r>
            <a:r>
              <a:rPr lang="es-MX" sz="2000" b="1" dirty="0" smtClean="0">
                <a:solidFill>
                  <a:srgbClr val="FF0000"/>
                </a:solidFill>
                <a:latin typeface="Arial" pitchFamily="34" charset="0"/>
                <a:cs typeface="Arial" pitchFamily="34" charset="0"/>
              </a:rPr>
              <a:t>nivel </a:t>
            </a:r>
            <a:r>
              <a:rPr lang="es-MX" sz="2000" b="1" dirty="0" err="1" smtClean="0">
                <a:solidFill>
                  <a:srgbClr val="FF0000"/>
                </a:solidFill>
                <a:latin typeface="Arial" pitchFamily="34" charset="0"/>
                <a:cs typeface="Arial" pitchFamily="34" charset="0"/>
              </a:rPr>
              <a:t>histopatológico</a:t>
            </a:r>
            <a:r>
              <a:rPr lang="es-MX" sz="2000" b="1" dirty="0" smtClean="0">
                <a:solidFill>
                  <a:srgbClr val="FF0000"/>
                </a:solidFill>
                <a:latin typeface="Arial" pitchFamily="34" charset="0"/>
                <a:cs typeface="Arial" pitchFamily="34" charset="0"/>
              </a:rPr>
              <a:t> se observa la desaparición de las células de </a:t>
            </a:r>
            <a:r>
              <a:rPr lang="es-MX" sz="2000" b="1" dirty="0" err="1" smtClean="0">
                <a:solidFill>
                  <a:srgbClr val="FF0000"/>
                </a:solidFill>
                <a:latin typeface="Arial" pitchFamily="34" charset="0"/>
                <a:cs typeface="Arial" pitchFamily="34" charset="0"/>
              </a:rPr>
              <a:t>Purkinje</a:t>
            </a:r>
            <a:r>
              <a:rPr lang="es-MX" sz="2000" b="1" dirty="0" smtClean="0">
                <a:solidFill>
                  <a:srgbClr val="FF0000"/>
                </a:solidFill>
                <a:latin typeface="Arial" pitchFamily="34" charset="0"/>
                <a:cs typeface="Arial" pitchFamily="34" charset="0"/>
              </a:rPr>
              <a:t>.</a:t>
            </a:r>
            <a:endParaRPr lang="es-MX" sz="20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sz="2000" b="1" dirty="0" smtClean="0">
                <a:solidFill>
                  <a:srgbClr val="FF0000"/>
                </a:solidFill>
                <a:latin typeface="Arial" pitchFamily="34" charset="0"/>
                <a:cs typeface="Arial" pitchFamily="34" charset="0"/>
              </a:rPr>
              <a:t>Manifestaciones clínicas</a:t>
            </a:r>
            <a:endParaRPr lang="es-MX" sz="2000" b="1"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428596" y="1428736"/>
            <a:ext cx="3714776" cy="4525963"/>
          </a:xfrm>
        </p:spPr>
        <p:txBody>
          <a:bodyPr>
            <a:normAutofit fontScale="70000" lnSpcReduction="20000"/>
          </a:bodyPr>
          <a:lstStyle/>
          <a:p>
            <a:r>
              <a:rPr lang="es-MX" b="1" dirty="0" smtClean="0"/>
              <a:t>Cefalea</a:t>
            </a:r>
          </a:p>
          <a:p>
            <a:r>
              <a:rPr lang="es-MX" b="1" dirty="0" smtClean="0"/>
              <a:t>Hipertermia</a:t>
            </a:r>
          </a:p>
          <a:p>
            <a:r>
              <a:rPr lang="es-MX" b="1" dirty="0" smtClean="0"/>
              <a:t>Rigidez </a:t>
            </a:r>
            <a:r>
              <a:rPr lang="es-MX" b="1" dirty="0" err="1" smtClean="0"/>
              <a:t>nucal</a:t>
            </a:r>
            <a:endParaRPr lang="es-MX" b="1" dirty="0" smtClean="0"/>
          </a:p>
          <a:p>
            <a:r>
              <a:rPr lang="es-MX" b="1" dirty="0" smtClean="0"/>
              <a:t>Parestesias</a:t>
            </a:r>
          </a:p>
          <a:p>
            <a:r>
              <a:rPr lang="es-MX" b="1" dirty="0" smtClean="0"/>
              <a:t>Vómitos</a:t>
            </a:r>
          </a:p>
          <a:p>
            <a:r>
              <a:rPr lang="es-MX" b="1" dirty="0" smtClean="0"/>
              <a:t>Fotofobia</a:t>
            </a:r>
          </a:p>
          <a:p>
            <a:r>
              <a:rPr lang="es-MX" b="1" dirty="0" err="1" smtClean="0"/>
              <a:t>Papiledema</a:t>
            </a:r>
            <a:endParaRPr lang="es-MX" b="1" dirty="0" smtClean="0"/>
          </a:p>
          <a:p>
            <a:r>
              <a:rPr lang="es-MX" b="1" dirty="0" smtClean="0"/>
              <a:t>Exantema pruriginoso</a:t>
            </a:r>
          </a:p>
          <a:p>
            <a:r>
              <a:rPr lang="es-MX" b="1" dirty="0" smtClean="0"/>
              <a:t>Signos meníngeos</a:t>
            </a:r>
          </a:p>
          <a:p>
            <a:r>
              <a:rPr lang="es-MX" b="1" dirty="0" smtClean="0"/>
              <a:t>Déficit motor</a:t>
            </a:r>
          </a:p>
          <a:p>
            <a:r>
              <a:rPr lang="es-MX" b="1" dirty="0" smtClean="0"/>
              <a:t>Coma</a:t>
            </a:r>
          </a:p>
          <a:p>
            <a:r>
              <a:rPr lang="es-MX" b="1" dirty="0" smtClean="0"/>
              <a:t>Parálisis de pares craneales</a:t>
            </a:r>
          </a:p>
          <a:p>
            <a:r>
              <a:rPr lang="es-MX" b="1" dirty="0" smtClean="0"/>
              <a:t>convulsiones</a:t>
            </a:r>
            <a:endParaRPr lang="es-MX" b="1" dirty="0"/>
          </a:p>
        </p:txBody>
      </p:sp>
      <p:pic>
        <p:nvPicPr>
          <p:cNvPr id="1026" name="Picture 2" descr="E:\ARLENIS\menigo eosinofilica\Screenshot_20200210-214301.png"/>
          <p:cNvPicPr>
            <a:picLocks noChangeAspect="1" noChangeArrowheads="1"/>
          </p:cNvPicPr>
          <p:nvPr/>
        </p:nvPicPr>
        <p:blipFill>
          <a:blip r:embed="rId2"/>
          <a:srcRect l="33354" t="6445" r="26041" b="43750"/>
          <a:stretch>
            <a:fillRect/>
          </a:stretch>
        </p:blipFill>
        <p:spPr bwMode="auto">
          <a:xfrm>
            <a:off x="5429256" y="571480"/>
            <a:ext cx="2571768" cy="560795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sz="2400" dirty="0" smtClean="0">
                <a:solidFill>
                  <a:srgbClr val="FF0000"/>
                </a:solidFill>
                <a:latin typeface="Arial" pitchFamily="34" charset="0"/>
                <a:cs typeface="Arial" pitchFamily="34" charset="0"/>
              </a:rPr>
              <a:t>Diagnóstico</a:t>
            </a:r>
            <a:endParaRPr lang="es-MX" sz="2400"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357158" y="1214422"/>
            <a:ext cx="5757874" cy="2471742"/>
          </a:xfrm>
        </p:spPr>
        <p:style>
          <a:lnRef idx="1">
            <a:schemeClr val="accent5"/>
          </a:lnRef>
          <a:fillRef idx="2">
            <a:schemeClr val="accent5"/>
          </a:fillRef>
          <a:effectRef idx="1">
            <a:schemeClr val="accent5"/>
          </a:effectRef>
          <a:fontRef idx="minor">
            <a:schemeClr val="dk1"/>
          </a:fontRef>
        </p:style>
        <p:txBody>
          <a:bodyPr>
            <a:normAutofit/>
          </a:bodyPr>
          <a:lstStyle/>
          <a:p>
            <a:pPr>
              <a:lnSpc>
                <a:spcPct val="150000"/>
              </a:lnSpc>
            </a:pPr>
            <a:r>
              <a:rPr lang="es-MX" sz="2400" dirty="0" smtClean="0">
                <a:latin typeface="Arial" pitchFamily="34" charset="0"/>
                <a:cs typeface="Arial" pitchFamily="34" charset="0"/>
              </a:rPr>
              <a:t>Generalmente el diagnóstico es clínico</a:t>
            </a:r>
          </a:p>
          <a:p>
            <a:pPr>
              <a:lnSpc>
                <a:spcPct val="150000"/>
              </a:lnSpc>
            </a:pPr>
            <a:r>
              <a:rPr lang="es-MX" sz="2400" dirty="0" smtClean="0">
                <a:latin typeface="Arial" pitchFamily="34" charset="0"/>
                <a:cs typeface="Arial" pitchFamily="34" charset="0"/>
              </a:rPr>
              <a:t>Métodos serológicos como el ELISA</a:t>
            </a:r>
          </a:p>
          <a:p>
            <a:pPr>
              <a:lnSpc>
                <a:spcPct val="150000"/>
              </a:lnSpc>
            </a:pPr>
            <a:r>
              <a:rPr lang="es-MX" sz="2400" dirty="0" smtClean="0">
                <a:latin typeface="Arial" pitchFamily="34" charset="0"/>
                <a:cs typeface="Arial" pitchFamily="34" charset="0"/>
              </a:rPr>
              <a:t>LCR pleocitosis eosinofílica</a:t>
            </a:r>
          </a:p>
        </p:txBody>
      </p:sp>
      <p:pic>
        <p:nvPicPr>
          <p:cNvPr id="2050" name="Picture 2" descr="E:\ARLENIS\menigo eosinofilica\Screenshot_20200210-214009.png"/>
          <p:cNvPicPr>
            <a:picLocks noChangeAspect="1" noChangeArrowheads="1"/>
          </p:cNvPicPr>
          <p:nvPr/>
        </p:nvPicPr>
        <p:blipFill>
          <a:blip r:embed="rId2"/>
          <a:srcRect l="2083" t="9961" r="2083" b="53125"/>
          <a:stretch>
            <a:fillRect/>
          </a:stretch>
        </p:blipFill>
        <p:spPr bwMode="auto">
          <a:xfrm>
            <a:off x="4214810" y="3643314"/>
            <a:ext cx="4694487" cy="321468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400" u="sng" dirty="0" smtClean="0">
                <a:solidFill>
                  <a:srgbClr val="FF0000"/>
                </a:solidFill>
                <a:latin typeface="Arial" pitchFamily="34" charset="0"/>
                <a:cs typeface="Arial" pitchFamily="34" charset="0"/>
              </a:rPr>
              <a:t>Enfermedades que cursan con eosinofilia en el LCR</a:t>
            </a:r>
            <a:endParaRPr lang="es-MX" sz="2400" u="sng"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p:txBody>
          <a:bodyPr/>
          <a:lstStyle/>
          <a:p>
            <a:r>
              <a:rPr lang="es-MX" sz="2400" u="sng" dirty="0" smtClean="0">
                <a:solidFill>
                  <a:srgbClr val="FF0000"/>
                </a:solidFill>
                <a:latin typeface="Arial" pitchFamily="34" charset="0"/>
                <a:cs typeface="Arial" pitchFamily="34" charset="0"/>
              </a:rPr>
              <a:t>Parasitismo</a:t>
            </a:r>
          </a:p>
          <a:p>
            <a:pPr>
              <a:lnSpc>
                <a:spcPct val="150000"/>
              </a:lnSpc>
            </a:pPr>
            <a:r>
              <a:rPr lang="es-MX" sz="2400" dirty="0" smtClean="0">
                <a:latin typeface="Arial" pitchFamily="34" charset="0"/>
                <a:cs typeface="Arial" pitchFamily="34" charset="0"/>
              </a:rPr>
              <a:t>Cisticercosis</a:t>
            </a:r>
          </a:p>
          <a:p>
            <a:pPr>
              <a:lnSpc>
                <a:spcPct val="150000"/>
              </a:lnSpc>
            </a:pPr>
            <a:r>
              <a:rPr lang="es-MX" sz="2400" dirty="0" smtClean="0">
                <a:latin typeface="Arial" pitchFamily="34" charset="0"/>
                <a:cs typeface="Arial" pitchFamily="34" charset="0"/>
              </a:rPr>
              <a:t>Angiostrongylus cantonensis</a:t>
            </a:r>
          </a:p>
          <a:p>
            <a:pPr>
              <a:lnSpc>
                <a:spcPct val="150000"/>
              </a:lnSpc>
            </a:pPr>
            <a:r>
              <a:rPr lang="es-MX" sz="2400" dirty="0" err="1" smtClean="0">
                <a:latin typeface="Arial" pitchFamily="34" charset="0"/>
                <a:cs typeface="Arial" pitchFamily="34" charset="0"/>
              </a:rPr>
              <a:t>Trichinella</a:t>
            </a:r>
            <a:r>
              <a:rPr lang="es-MX" sz="2400" dirty="0" smtClean="0">
                <a:latin typeface="Arial" pitchFamily="34" charset="0"/>
                <a:cs typeface="Arial" pitchFamily="34" charset="0"/>
              </a:rPr>
              <a:t>  </a:t>
            </a:r>
            <a:r>
              <a:rPr lang="es-MX" sz="2400" dirty="0" err="1" smtClean="0">
                <a:latin typeface="Arial" pitchFamily="34" charset="0"/>
                <a:cs typeface="Arial" pitchFamily="34" charset="0"/>
              </a:rPr>
              <a:t>Spiralis</a:t>
            </a:r>
            <a:endParaRPr lang="es-MX" sz="2400" dirty="0" smtClean="0">
              <a:latin typeface="Arial" pitchFamily="34" charset="0"/>
              <a:cs typeface="Arial" pitchFamily="34" charset="0"/>
            </a:endParaRPr>
          </a:p>
          <a:p>
            <a:pPr>
              <a:lnSpc>
                <a:spcPct val="150000"/>
              </a:lnSpc>
            </a:pPr>
            <a:r>
              <a:rPr lang="es-MX" sz="2400" dirty="0" smtClean="0">
                <a:latin typeface="Arial" pitchFamily="34" charset="0"/>
                <a:cs typeface="Arial" pitchFamily="34" charset="0"/>
              </a:rPr>
              <a:t>Toxoplasma</a:t>
            </a:r>
          </a:p>
          <a:p>
            <a:pPr>
              <a:lnSpc>
                <a:spcPct val="150000"/>
              </a:lnSpc>
            </a:pPr>
            <a:r>
              <a:rPr lang="es-MX" sz="2400" dirty="0" err="1" smtClean="0">
                <a:latin typeface="Arial" pitchFamily="34" charset="0"/>
                <a:cs typeface="Arial" pitchFamily="34" charset="0"/>
              </a:rPr>
              <a:t>Fasciolasis</a:t>
            </a:r>
            <a:endParaRPr lang="es-MX" sz="2400" dirty="0" smtClean="0">
              <a:latin typeface="Arial" pitchFamily="34" charset="0"/>
              <a:cs typeface="Arial" pitchFamily="34" charset="0"/>
            </a:endParaRPr>
          </a:p>
          <a:p>
            <a:pPr>
              <a:lnSpc>
                <a:spcPct val="150000"/>
              </a:lnSpc>
            </a:pPr>
            <a:r>
              <a:rPr lang="es-MX" sz="2400" dirty="0" err="1" smtClean="0">
                <a:latin typeface="Arial" pitchFamily="34" charset="0"/>
                <a:cs typeface="Arial" pitchFamily="34" charset="0"/>
              </a:rPr>
              <a:t>Schistosomiasis</a:t>
            </a:r>
            <a:endParaRPr lang="es-MX" sz="2400" dirty="0" smtClean="0">
              <a:latin typeface="Arial" pitchFamily="34" charset="0"/>
              <a:cs typeface="Arial" pitchFamily="34" charset="0"/>
            </a:endParaRPr>
          </a:p>
          <a:p>
            <a:endParaRPr lang="es-MX" sz="2400" dirty="0" smtClean="0">
              <a:latin typeface="Arial" pitchFamily="34" charset="0"/>
              <a:cs typeface="Arial" pitchFamily="34" charset="0"/>
            </a:endParaRPr>
          </a:p>
          <a:p>
            <a:endParaRPr lang="es-MX" sz="2400" dirty="0" smtClean="0">
              <a:latin typeface="Arial" pitchFamily="34" charset="0"/>
              <a:cs typeface="Arial" pitchFamily="34" charset="0"/>
            </a:endParaRPr>
          </a:p>
          <a:p>
            <a:endParaRPr lang="es-MX" sz="2400" dirty="0" smtClean="0">
              <a:solidFill>
                <a:srgbClr val="FF0000"/>
              </a:solidFill>
              <a:latin typeface="Arial" pitchFamily="34" charset="0"/>
              <a:cs typeface="Arial" pitchFamily="34" charset="0"/>
            </a:endParaRPr>
          </a:p>
          <a:p>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sz="3200" b="1" dirty="0" smtClean="0">
                <a:solidFill>
                  <a:srgbClr val="FF0000"/>
                </a:solidFill>
                <a:latin typeface="Arial" pitchFamily="34" charset="0"/>
                <a:cs typeface="Arial" pitchFamily="34" charset="0"/>
              </a:rPr>
              <a:t>Meningoencefalitis eosinofílica (MEE)</a:t>
            </a:r>
            <a:endParaRPr lang="es-MX" sz="3200" b="1" dirty="0">
              <a:solidFill>
                <a:srgbClr val="FF0000"/>
              </a:solidFill>
              <a:latin typeface="Arial" pitchFamily="34" charset="0"/>
              <a:cs typeface="Arial" pitchFamily="34" charset="0"/>
            </a:endParaRPr>
          </a:p>
        </p:txBody>
      </p:sp>
      <p:sp>
        <p:nvSpPr>
          <p:cNvPr id="3" name="2 Marcador de contenido"/>
          <p:cNvSpPr>
            <a:spLocks noGrp="1"/>
          </p:cNvSpPr>
          <p:nvPr>
            <p:ph idx="1"/>
          </p:nvPr>
        </p:nvSpPr>
        <p:spPr>
          <a:xfrm>
            <a:off x="357158" y="3929066"/>
            <a:ext cx="6215106" cy="2214578"/>
          </a:xfrm>
        </p:spPr>
        <p:style>
          <a:lnRef idx="2">
            <a:schemeClr val="accent2"/>
          </a:lnRef>
          <a:fillRef idx="1">
            <a:schemeClr val="lt1"/>
          </a:fillRef>
          <a:effectRef idx="0">
            <a:schemeClr val="accent2"/>
          </a:effectRef>
          <a:fontRef idx="minor">
            <a:schemeClr val="dk1"/>
          </a:fontRef>
        </p:style>
        <p:txBody>
          <a:bodyPr>
            <a:normAutofit/>
          </a:bodyPr>
          <a:lstStyle/>
          <a:p>
            <a:pPr algn="just"/>
            <a:r>
              <a:rPr lang="es-MX" dirty="0" smtClean="0">
                <a:latin typeface="Arial" pitchFamily="34" charset="0"/>
                <a:cs typeface="Arial" pitchFamily="34" charset="0"/>
              </a:rPr>
              <a:t>Cuando en el LCR  existe una cantidad mayor e igual 10 eosinófilos mm3; el angiostrongylus cantonensis. </a:t>
            </a:r>
            <a:endParaRPr lang="es-MX" dirty="0">
              <a:latin typeface="Arial" pitchFamily="34" charset="0"/>
              <a:cs typeface="Arial" pitchFamily="34" charset="0"/>
            </a:endParaRPr>
          </a:p>
        </p:txBody>
      </p:sp>
      <p:pic>
        <p:nvPicPr>
          <p:cNvPr id="2050" name="Picture 2" descr="E:\ARLENIS\menigo eosinofilica\Screenshot_20200210-213859.png"/>
          <p:cNvPicPr>
            <a:picLocks noChangeAspect="1" noChangeArrowheads="1"/>
          </p:cNvPicPr>
          <p:nvPr/>
        </p:nvPicPr>
        <p:blipFill>
          <a:blip r:embed="rId3"/>
          <a:srcRect l="32292" t="28711" r="29166" b="35547"/>
          <a:stretch>
            <a:fillRect/>
          </a:stretch>
        </p:blipFill>
        <p:spPr bwMode="auto">
          <a:xfrm>
            <a:off x="6786578" y="3000372"/>
            <a:ext cx="2000264" cy="3297733"/>
          </a:xfrm>
          <a:prstGeom prst="rect">
            <a:avLst/>
          </a:prstGeom>
          <a:noFill/>
        </p:spPr>
      </p:pic>
      <p:sp>
        <p:nvSpPr>
          <p:cNvPr id="5" name="4 CuadroTexto"/>
          <p:cNvSpPr txBox="1"/>
          <p:nvPr/>
        </p:nvSpPr>
        <p:spPr>
          <a:xfrm>
            <a:off x="428596" y="1357298"/>
            <a:ext cx="6215106"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MX" sz="2400" dirty="0" smtClean="0">
                <a:latin typeface="Arial" pitchFamily="34" charset="0"/>
                <a:cs typeface="Arial" pitchFamily="34" charset="0"/>
              </a:rPr>
              <a:t>La meningoencefalitis se define como la inflamación del encéfalo y sus meninges, cuya etiología es variable y donde predominan las causas infecciosas. </a:t>
            </a:r>
            <a:endParaRPr lang="es-MX"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400" u="sng" dirty="0" smtClean="0">
                <a:solidFill>
                  <a:srgbClr val="FF0000"/>
                </a:solidFill>
                <a:latin typeface="Arial" pitchFamily="34" charset="0"/>
                <a:cs typeface="Arial" pitchFamily="34" charset="0"/>
              </a:rPr>
              <a:t>Enfermedades que cursan con eosinofilia en el LCR</a:t>
            </a:r>
            <a:endParaRPr lang="es-MX" dirty="0"/>
          </a:p>
        </p:txBody>
      </p:sp>
      <p:sp>
        <p:nvSpPr>
          <p:cNvPr id="3" name="2 Marcador de contenido"/>
          <p:cNvSpPr>
            <a:spLocks noGrp="1"/>
          </p:cNvSpPr>
          <p:nvPr>
            <p:ph idx="1"/>
          </p:nvPr>
        </p:nvSpPr>
        <p:spPr/>
        <p:txBody>
          <a:bodyPr/>
          <a:lstStyle/>
          <a:p>
            <a:r>
              <a:rPr lang="es-MX" u="sng" dirty="0" smtClean="0">
                <a:solidFill>
                  <a:srgbClr val="FF0000"/>
                </a:solidFill>
              </a:rPr>
              <a:t>Otros agentes infecciosos</a:t>
            </a:r>
          </a:p>
          <a:p>
            <a:r>
              <a:rPr lang="es-MX" dirty="0" smtClean="0"/>
              <a:t>Tuberculosis</a:t>
            </a:r>
          </a:p>
          <a:p>
            <a:r>
              <a:rPr lang="es-MX" dirty="0" smtClean="0"/>
              <a:t>Treponema </a:t>
            </a:r>
            <a:r>
              <a:rPr lang="es-MX" dirty="0" err="1" smtClean="0"/>
              <a:t>pallidum</a:t>
            </a:r>
            <a:endParaRPr lang="es-MX" dirty="0" smtClean="0"/>
          </a:p>
          <a:p>
            <a:r>
              <a:rPr lang="es-MX" dirty="0" err="1" smtClean="0"/>
              <a:t>Mycoplasma</a:t>
            </a:r>
            <a:r>
              <a:rPr lang="es-MX" dirty="0" smtClean="0"/>
              <a:t> </a:t>
            </a:r>
            <a:r>
              <a:rPr lang="es-MX" dirty="0" err="1" smtClean="0"/>
              <a:t>neumomiae</a:t>
            </a:r>
            <a:endParaRPr lang="es-MX" dirty="0" smtClean="0"/>
          </a:p>
          <a:p>
            <a:r>
              <a:rPr lang="es-MX" dirty="0" smtClean="0"/>
              <a:t>Fiebre de las montañas rocosas</a:t>
            </a:r>
          </a:p>
          <a:p>
            <a:r>
              <a:rPr lang="es-MX" dirty="0" err="1" smtClean="0"/>
              <a:t>Panecefalitis</a:t>
            </a:r>
            <a:r>
              <a:rPr lang="es-MX" dirty="0" smtClean="0"/>
              <a:t> </a:t>
            </a:r>
            <a:r>
              <a:rPr lang="es-MX" dirty="0" err="1" smtClean="0"/>
              <a:t>esclerosante</a:t>
            </a:r>
            <a:r>
              <a:rPr lang="es-MX" dirty="0" smtClean="0"/>
              <a:t> </a:t>
            </a:r>
            <a:r>
              <a:rPr lang="es-MX" dirty="0" err="1" smtClean="0"/>
              <a:t>subgaguda</a:t>
            </a:r>
            <a:endParaRPr lang="es-MX" dirty="0" smtClean="0"/>
          </a:p>
          <a:p>
            <a:r>
              <a:rPr lang="es-MX" dirty="0" smtClean="0"/>
              <a:t>Meningitis Fúngica</a:t>
            </a:r>
            <a:endParaRPr lang="es-MX"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400" u="sng" dirty="0" smtClean="0">
                <a:solidFill>
                  <a:srgbClr val="FF0000"/>
                </a:solidFill>
                <a:latin typeface="Arial" pitchFamily="34" charset="0"/>
                <a:cs typeface="Arial" pitchFamily="34" charset="0"/>
              </a:rPr>
              <a:t>Enfermedades que cursan con eosinofilia en el LCR</a:t>
            </a:r>
            <a:endParaRPr lang="es-MX" dirty="0"/>
          </a:p>
        </p:txBody>
      </p:sp>
      <p:sp>
        <p:nvSpPr>
          <p:cNvPr id="3" name="2 Marcador de contenido"/>
          <p:cNvSpPr>
            <a:spLocks noGrp="1"/>
          </p:cNvSpPr>
          <p:nvPr>
            <p:ph idx="1"/>
          </p:nvPr>
        </p:nvSpPr>
        <p:spPr/>
        <p:txBody>
          <a:bodyPr/>
          <a:lstStyle/>
          <a:p>
            <a:r>
              <a:rPr lang="es-MX" sz="2400" u="sng" dirty="0" smtClean="0">
                <a:solidFill>
                  <a:srgbClr val="FF0000"/>
                </a:solidFill>
                <a:latin typeface="Arial" pitchFamily="34" charset="0"/>
                <a:cs typeface="Arial" pitchFamily="34" charset="0"/>
              </a:rPr>
              <a:t>Otros trastornos</a:t>
            </a:r>
          </a:p>
          <a:p>
            <a:r>
              <a:rPr lang="es-MX" dirty="0" smtClean="0"/>
              <a:t>Linfoma</a:t>
            </a:r>
          </a:p>
          <a:p>
            <a:r>
              <a:rPr lang="es-MX" dirty="0" smtClean="0"/>
              <a:t>Esclerosis múltiple</a:t>
            </a:r>
          </a:p>
          <a:p>
            <a:r>
              <a:rPr lang="es-MX" dirty="0" smtClean="0"/>
              <a:t>Hemorragia </a:t>
            </a:r>
            <a:r>
              <a:rPr lang="es-MX" dirty="0" err="1" smtClean="0"/>
              <a:t>subaracnoidea</a:t>
            </a:r>
            <a:endParaRPr lang="es-MX" dirty="0" smtClean="0"/>
          </a:p>
          <a:p>
            <a:r>
              <a:rPr lang="es-MX" dirty="0" err="1" smtClean="0"/>
              <a:t>Sarcoidosis</a:t>
            </a:r>
            <a:endParaRPr lang="es-MX" dirty="0" smtClean="0"/>
          </a:p>
          <a:p>
            <a:r>
              <a:rPr lang="es-MX" dirty="0" smtClean="0"/>
              <a:t>Lupus</a:t>
            </a:r>
          </a:p>
          <a:p>
            <a:r>
              <a:rPr lang="es-MX" dirty="0" smtClean="0"/>
              <a:t>Síndrome </a:t>
            </a:r>
            <a:r>
              <a:rPr lang="es-MX" dirty="0" err="1" smtClean="0"/>
              <a:t>hipereosinofílico</a:t>
            </a:r>
            <a:r>
              <a:rPr lang="es-MX" dirty="0" smtClean="0"/>
              <a:t> idiopático</a:t>
            </a:r>
            <a:endParaRPr lang="es-MX"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Tratamiento</a:t>
            </a:r>
            <a:endParaRPr lang="es-MX" dirty="0"/>
          </a:p>
        </p:txBody>
      </p:sp>
      <p:sp>
        <p:nvSpPr>
          <p:cNvPr id="3" name="2 Marcador de contenido"/>
          <p:cNvSpPr>
            <a:spLocks noGrp="1"/>
          </p:cNvSpPr>
          <p:nvPr>
            <p:ph idx="1"/>
          </p:nvPr>
        </p:nvSpPr>
        <p:spPr/>
        <p:txBody>
          <a:bodyPr/>
          <a:lstStyle/>
          <a:p>
            <a:r>
              <a:rPr lang="es-MX" dirty="0" smtClean="0"/>
              <a:t>Antiparasitarios</a:t>
            </a:r>
          </a:p>
          <a:p>
            <a:r>
              <a:rPr lang="es-MX" dirty="0" smtClean="0"/>
              <a:t>Esteroides</a:t>
            </a:r>
          </a:p>
          <a:p>
            <a:r>
              <a:rPr lang="es-MX" smtClean="0"/>
              <a:t>Tratamiento </a:t>
            </a:r>
            <a:r>
              <a:rPr lang="es-MX" smtClean="0"/>
              <a:t>Sintomático</a:t>
            </a:r>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Clasificación de las </a:t>
            </a:r>
            <a:r>
              <a:rPr lang="es-EC" dirty="0" err="1" smtClean="0"/>
              <a:t>meningoencefalitis</a:t>
            </a:r>
            <a:r>
              <a:rPr lang="es-EC" dirty="0" smtClean="0"/>
              <a:t> según su etiología </a:t>
            </a:r>
            <a:endParaRPr lang="es-EC" dirty="0"/>
          </a:p>
        </p:txBody>
      </p:sp>
      <p:sp>
        <p:nvSpPr>
          <p:cNvPr id="3" name="2 Marcador de contenido"/>
          <p:cNvSpPr>
            <a:spLocks noGrp="1"/>
          </p:cNvSpPr>
          <p:nvPr>
            <p:ph idx="1"/>
          </p:nvPr>
        </p:nvSpPr>
        <p:spPr/>
        <p:txBody>
          <a:bodyPr/>
          <a:lstStyle/>
          <a:p>
            <a:pPr>
              <a:buNone/>
            </a:pPr>
            <a:r>
              <a:rPr lang="es-EC" b="1" dirty="0" smtClean="0">
                <a:solidFill>
                  <a:srgbClr val="FF0000"/>
                </a:solidFill>
              </a:rPr>
              <a:t>Bacterianas</a:t>
            </a:r>
          </a:p>
          <a:p>
            <a:r>
              <a:rPr lang="es-EC" dirty="0" err="1" smtClean="0"/>
              <a:t>Neisseria</a:t>
            </a:r>
            <a:r>
              <a:rPr lang="es-EC" dirty="0" smtClean="0"/>
              <a:t> </a:t>
            </a:r>
            <a:r>
              <a:rPr lang="es-EC" dirty="0" err="1" smtClean="0"/>
              <a:t>maningitidis</a:t>
            </a:r>
            <a:endParaRPr lang="es-EC" dirty="0" smtClean="0"/>
          </a:p>
          <a:p>
            <a:r>
              <a:rPr lang="es-EC" dirty="0" err="1" smtClean="0"/>
              <a:t>Hemophilus</a:t>
            </a:r>
            <a:r>
              <a:rPr lang="es-EC" dirty="0" smtClean="0"/>
              <a:t> </a:t>
            </a:r>
            <a:r>
              <a:rPr lang="es-EC" dirty="0" err="1" smtClean="0"/>
              <a:t>inffluenzae</a:t>
            </a:r>
            <a:endParaRPr lang="es-EC" dirty="0" smtClean="0"/>
          </a:p>
          <a:p>
            <a:r>
              <a:rPr lang="es-EC" dirty="0" err="1" smtClean="0"/>
              <a:t>Streptococcus</a:t>
            </a:r>
            <a:r>
              <a:rPr lang="es-EC" dirty="0" smtClean="0"/>
              <a:t> </a:t>
            </a:r>
            <a:r>
              <a:rPr lang="es-EC" dirty="0" err="1" smtClean="0"/>
              <a:t>pneumoniae</a:t>
            </a:r>
            <a:endParaRPr lang="es-EC" dirty="0" smtClean="0"/>
          </a:p>
          <a:p>
            <a:r>
              <a:rPr lang="es-EC" dirty="0" smtClean="0"/>
              <a:t>Listeria </a:t>
            </a:r>
            <a:r>
              <a:rPr lang="es-EC" dirty="0" err="1" smtClean="0"/>
              <a:t>Monocitógenes</a:t>
            </a:r>
            <a:endParaRPr lang="es-EC" dirty="0" smtClean="0"/>
          </a:p>
          <a:p>
            <a:r>
              <a:rPr lang="es-EC" dirty="0" smtClean="0"/>
              <a:t>Bacilos Gram negativos</a:t>
            </a:r>
          </a:p>
          <a:p>
            <a:r>
              <a:rPr lang="es-EC" dirty="0" smtClean="0"/>
              <a:t>Otros: </a:t>
            </a:r>
            <a:r>
              <a:rPr lang="es-EC" dirty="0" err="1" smtClean="0"/>
              <a:t>staphylococcus</a:t>
            </a:r>
            <a:r>
              <a:rPr lang="es-EC" dirty="0" smtClean="0"/>
              <a:t> aureus</a:t>
            </a:r>
            <a:endParaRPr lang="es-EC"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Clasificación de las </a:t>
            </a:r>
            <a:r>
              <a:rPr lang="es-EC" dirty="0" err="1" smtClean="0"/>
              <a:t>meningoencefalitis</a:t>
            </a:r>
            <a:r>
              <a:rPr lang="es-EC" dirty="0" smtClean="0"/>
              <a:t> según su etiología </a:t>
            </a:r>
            <a:endParaRPr lang="es-EC" dirty="0"/>
          </a:p>
        </p:txBody>
      </p:sp>
      <p:sp>
        <p:nvSpPr>
          <p:cNvPr id="3" name="2 Marcador de contenido"/>
          <p:cNvSpPr>
            <a:spLocks noGrp="1"/>
          </p:cNvSpPr>
          <p:nvPr>
            <p:ph idx="1"/>
          </p:nvPr>
        </p:nvSpPr>
        <p:spPr/>
        <p:txBody>
          <a:bodyPr/>
          <a:lstStyle/>
          <a:p>
            <a:pPr>
              <a:buNone/>
            </a:pPr>
            <a:r>
              <a:rPr lang="es-EC" b="1" dirty="0" smtClean="0">
                <a:solidFill>
                  <a:srgbClr val="FF0000"/>
                </a:solidFill>
              </a:rPr>
              <a:t>Tuberculosas o afines</a:t>
            </a:r>
          </a:p>
          <a:p>
            <a:r>
              <a:rPr lang="es-EC" dirty="0" err="1" smtClean="0"/>
              <a:t>Mycobacterium</a:t>
            </a:r>
            <a:r>
              <a:rPr lang="es-EC" dirty="0" smtClean="0"/>
              <a:t> tuberculosis</a:t>
            </a:r>
          </a:p>
          <a:p>
            <a:r>
              <a:rPr lang="es-EC" dirty="0" err="1" smtClean="0"/>
              <a:t>Cryptococus</a:t>
            </a:r>
            <a:r>
              <a:rPr lang="es-EC" dirty="0" smtClean="0"/>
              <a:t> </a:t>
            </a:r>
            <a:r>
              <a:rPr lang="es-EC" dirty="0" err="1" smtClean="0"/>
              <a:t>neoformans</a:t>
            </a:r>
            <a:endParaRPr lang="es-EC" dirty="0" smtClean="0"/>
          </a:p>
          <a:p>
            <a:r>
              <a:rPr lang="es-EC" dirty="0" smtClean="0"/>
              <a:t>Parásitos</a:t>
            </a:r>
          </a:p>
          <a:p>
            <a:endParaRPr lang="es-EC"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Clasificación de las </a:t>
            </a:r>
            <a:r>
              <a:rPr lang="es-EC" dirty="0" err="1" smtClean="0"/>
              <a:t>meningoencefalitis</a:t>
            </a:r>
            <a:r>
              <a:rPr lang="es-EC" dirty="0" smtClean="0"/>
              <a:t> según su etiología </a:t>
            </a:r>
            <a:endParaRPr lang="es-EC" dirty="0"/>
          </a:p>
        </p:txBody>
      </p:sp>
      <p:sp>
        <p:nvSpPr>
          <p:cNvPr id="3" name="2 Marcador de contenido"/>
          <p:cNvSpPr>
            <a:spLocks noGrp="1"/>
          </p:cNvSpPr>
          <p:nvPr>
            <p:ph idx="1"/>
          </p:nvPr>
        </p:nvSpPr>
        <p:spPr/>
        <p:txBody>
          <a:bodyPr>
            <a:normAutofit lnSpcReduction="10000"/>
          </a:bodyPr>
          <a:lstStyle/>
          <a:p>
            <a:pPr>
              <a:buNone/>
            </a:pPr>
            <a:r>
              <a:rPr lang="es-EC" b="1" u="sng" dirty="0" smtClean="0">
                <a:solidFill>
                  <a:srgbClr val="FF0000"/>
                </a:solidFill>
              </a:rPr>
              <a:t>Asépticas o víricas y afines</a:t>
            </a:r>
          </a:p>
          <a:p>
            <a:r>
              <a:rPr lang="es-EC" dirty="0" smtClean="0"/>
              <a:t>Virus</a:t>
            </a:r>
          </a:p>
          <a:p>
            <a:r>
              <a:rPr lang="es-EC" dirty="0" err="1" smtClean="0"/>
              <a:t>Leptospira</a:t>
            </a:r>
            <a:endParaRPr lang="es-EC" dirty="0" smtClean="0"/>
          </a:p>
          <a:p>
            <a:r>
              <a:rPr lang="es-EC" dirty="0" smtClean="0"/>
              <a:t>Treponema </a:t>
            </a:r>
            <a:r>
              <a:rPr lang="es-EC" dirty="0" err="1" smtClean="0"/>
              <a:t>Pallidum</a:t>
            </a:r>
            <a:endParaRPr lang="es-EC" dirty="0" smtClean="0"/>
          </a:p>
          <a:p>
            <a:r>
              <a:rPr lang="es-EC" dirty="0" smtClean="0"/>
              <a:t>Bacterianas parcialmente tratadas</a:t>
            </a:r>
          </a:p>
          <a:p>
            <a:r>
              <a:rPr lang="es-EC" dirty="0" smtClean="0"/>
              <a:t>Focos supurados </a:t>
            </a:r>
            <a:r>
              <a:rPr lang="es-EC" dirty="0" err="1" smtClean="0"/>
              <a:t>parameníngeos</a:t>
            </a:r>
            <a:endParaRPr lang="es-EC" dirty="0" smtClean="0"/>
          </a:p>
          <a:p>
            <a:r>
              <a:rPr lang="es-EC" dirty="0" smtClean="0"/>
              <a:t>Enfermedades sistémicas (Leucemias, </a:t>
            </a:r>
            <a:r>
              <a:rPr lang="es-EC" dirty="0" err="1" smtClean="0"/>
              <a:t>Linomas</a:t>
            </a:r>
            <a:r>
              <a:rPr lang="es-EC" dirty="0" smtClean="0"/>
              <a:t>)</a:t>
            </a:r>
            <a:endParaRPr lang="es-EC"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Clasificación de las </a:t>
            </a:r>
            <a:r>
              <a:rPr lang="es-EC" dirty="0" err="1" smtClean="0"/>
              <a:t>meningoencefalitis</a:t>
            </a:r>
            <a:r>
              <a:rPr lang="es-EC" dirty="0" smtClean="0"/>
              <a:t> según su tiempo de evolución</a:t>
            </a:r>
            <a:endParaRPr lang="es-EC" dirty="0"/>
          </a:p>
        </p:txBody>
      </p:sp>
      <p:sp>
        <p:nvSpPr>
          <p:cNvPr id="3" name="2 Marcador de contenido"/>
          <p:cNvSpPr>
            <a:spLocks noGrp="1"/>
          </p:cNvSpPr>
          <p:nvPr>
            <p:ph idx="1"/>
          </p:nvPr>
        </p:nvSpPr>
        <p:spPr/>
        <p:txBody>
          <a:bodyPr/>
          <a:lstStyle/>
          <a:p>
            <a:pPr>
              <a:buNone/>
            </a:pPr>
            <a:r>
              <a:rPr lang="es-EC" b="1" dirty="0" smtClean="0">
                <a:solidFill>
                  <a:srgbClr val="FF0000"/>
                </a:solidFill>
              </a:rPr>
              <a:t>Agudas</a:t>
            </a:r>
          </a:p>
          <a:p>
            <a:r>
              <a:rPr lang="es-EC" dirty="0" err="1" smtClean="0"/>
              <a:t>Neisseria</a:t>
            </a:r>
            <a:r>
              <a:rPr lang="es-EC" dirty="0" smtClean="0"/>
              <a:t> </a:t>
            </a:r>
            <a:r>
              <a:rPr lang="es-EC" dirty="0" err="1" smtClean="0"/>
              <a:t>maningitidis</a:t>
            </a:r>
            <a:endParaRPr lang="es-EC" dirty="0" smtClean="0"/>
          </a:p>
          <a:p>
            <a:r>
              <a:rPr lang="es-EC" dirty="0" err="1" smtClean="0"/>
              <a:t>Hemophilus</a:t>
            </a:r>
            <a:r>
              <a:rPr lang="es-EC" dirty="0" smtClean="0"/>
              <a:t> </a:t>
            </a:r>
            <a:r>
              <a:rPr lang="es-EC" dirty="0" err="1" smtClean="0"/>
              <a:t>inffluenzae</a:t>
            </a:r>
            <a:endParaRPr lang="es-EC" dirty="0" smtClean="0"/>
          </a:p>
          <a:p>
            <a:r>
              <a:rPr lang="es-EC" dirty="0" err="1" smtClean="0"/>
              <a:t>Streptococcus</a:t>
            </a:r>
            <a:r>
              <a:rPr lang="es-EC" dirty="0" smtClean="0"/>
              <a:t> </a:t>
            </a:r>
            <a:r>
              <a:rPr lang="es-EC" dirty="0" err="1" smtClean="0"/>
              <a:t>pneumoniae</a:t>
            </a:r>
            <a:endParaRPr lang="es-EC" dirty="0" smtClean="0"/>
          </a:p>
          <a:p>
            <a:r>
              <a:rPr lang="es-EC" dirty="0" smtClean="0"/>
              <a:t>Listeria </a:t>
            </a:r>
            <a:r>
              <a:rPr lang="es-EC" dirty="0" err="1" smtClean="0"/>
              <a:t>Monocitógenes</a:t>
            </a:r>
            <a:endParaRPr lang="es-EC" dirty="0" smtClean="0"/>
          </a:p>
          <a:p>
            <a:r>
              <a:rPr lang="es-EC" dirty="0" smtClean="0"/>
              <a:t>Bacilos Gram negativos</a:t>
            </a:r>
          </a:p>
          <a:p>
            <a:r>
              <a:rPr lang="es-EC" dirty="0" smtClean="0"/>
              <a:t>Otros: </a:t>
            </a:r>
            <a:r>
              <a:rPr lang="es-EC" dirty="0" err="1" smtClean="0"/>
              <a:t>staphylococcus</a:t>
            </a:r>
            <a:r>
              <a:rPr lang="es-EC" dirty="0" smtClean="0"/>
              <a:t> aureus</a:t>
            </a:r>
          </a:p>
          <a:p>
            <a:pPr>
              <a:buNone/>
            </a:pPr>
            <a:endParaRPr lang="es-EC" b="1" dirty="0" smtClean="0">
              <a:solidFill>
                <a:srgbClr val="FF0000"/>
              </a:solidFill>
            </a:endParaRPr>
          </a:p>
          <a:p>
            <a:pPr>
              <a:buNone/>
            </a:pPr>
            <a:endParaRPr lang="es-EC" b="1" dirty="0" smtClean="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Clasificación de las </a:t>
            </a:r>
            <a:r>
              <a:rPr lang="es-EC" dirty="0" err="1" smtClean="0"/>
              <a:t>meningoencefalitis</a:t>
            </a:r>
            <a:r>
              <a:rPr lang="es-EC" dirty="0" smtClean="0"/>
              <a:t> según su tiempo de evolución</a:t>
            </a:r>
            <a:endParaRPr lang="es-EC" dirty="0"/>
          </a:p>
        </p:txBody>
      </p:sp>
      <p:sp>
        <p:nvSpPr>
          <p:cNvPr id="3" name="2 Marcador de contenido"/>
          <p:cNvSpPr>
            <a:spLocks noGrp="1"/>
          </p:cNvSpPr>
          <p:nvPr>
            <p:ph idx="1"/>
          </p:nvPr>
        </p:nvSpPr>
        <p:spPr/>
        <p:txBody>
          <a:bodyPr>
            <a:normAutofit lnSpcReduction="10000"/>
          </a:bodyPr>
          <a:lstStyle/>
          <a:p>
            <a:pPr>
              <a:buNone/>
            </a:pPr>
            <a:r>
              <a:rPr lang="es-EC" b="1" dirty="0" smtClean="0">
                <a:solidFill>
                  <a:srgbClr val="FF0000"/>
                </a:solidFill>
              </a:rPr>
              <a:t>Virales</a:t>
            </a:r>
          </a:p>
          <a:p>
            <a:pPr>
              <a:buNone/>
            </a:pPr>
            <a:r>
              <a:rPr lang="es-EC" dirty="0" err="1" smtClean="0"/>
              <a:t>Entrovirus</a:t>
            </a:r>
            <a:endParaRPr lang="es-EC" dirty="0" smtClean="0"/>
          </a:p>
          <a:p>
            <a:pPr>
              <a:buNone/>
            </a:pPr>
            <a:r>
              <a:rPr lang="es-EC" dirty="0" smtClean="0"/>
              <a:t>Virus de la varicela Zoster</a:t>
            </a:r>
          </a:p>
          <a:p>
            <a:pPr>
              <a:buNone/>
            </a:pPr>
            <a:r>
              <a:rPr lang="es-EC" dirty="0" smtClean="0"/>
              <a:t>Virus del Epstein </a:t>
            </a:r>
            <a:r>
              <a:rPr lang="es-EC" dirty="0" err="1" smtClean="0"/>
              <a:t>Barr</a:t>
            </a:r>
            <a:endParaRPr lang="es-EC" dirty="0" smtClean="0"/>
          </a:p>
          <a:p>
            <a:pPr>
              <a:buNone/>
            </a:pPr>
            <a:r>
              <a:rPr lang="es-EC" dirty="0" smtClean="0"/>
              <a:t>VIH</a:t>
            </a:r>
          </a:p>
          <a:p>
            <a:pPr>
              <a:buNone/>
            </a:pPr>
            <a:r>
              <a:rPr lang="es-EC" dirty="0" smtClean="0"/>
              <a:t>Herpes simple tipo 1</a:t>
            </a:r>
          </a:p>
          <a:p>
            <a:pPr>
              <a:buNone/>
            </a:pPr>
            <a:r>
              <a:rPr lang="es-EC" dirty="0" err="1" smtClean="0"/>
              <a:t>Citomegalovirus</a:t>
            </a:r>
            <a:endParaRPr lang="es-EC" dirty="0" smtClean="0"/>
          </a:p>
          <a:p>
            <a:pPr>
              <a:buNone/>
            </a:pPr>
            <a:r>
              <a:rPr lang="es-EC" dirty="0" smtClean="0"/>
              <a:t>Parotiditis</a:t>
            </a:r>
          </a:p>
          <a:p>
            <a:pPr>
              <a:buNone/>
            </a:pPr>
            <a:endParaRPr lang="es-EC"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Clasificación de las </a:t>
            </a:r>
            <a:r>
              <a:rPr lang="es-EC" dirty="0" err="1" smtClean="0"/>
              <a:t>meningoencefalitis</a:t>
            </a:r>
            <a:r>
              <a:rPr lang="es-EC" dirty="0" smtClean="0"/>
              <a:t> según su tiempo de evolución</a:t>
            </a:r>
            <a:endParaRPr lang="es-EC" dirty="0"/>
          </a:p>
        </p:txBody>
      </p:sp>
      <p:sp>
        <p:nvSpPr>
          <p:cNvPr id="3" name="2 Marcador de contenido"/>
          <p:cNvSpPr>
            <a:spLocks noGrp="1"/>
          </p:cNvSpPr>
          <p:nvPr>
            <p:ph idx="1"/>
          </p:nvPr>
        </p:nvSpPr>
        <p:spPr/>
        <p:txBody>
          <a:bodyPr/>
          <a:lstStyle/>
          <a:p>
            <a:pPr>
              <a:buNone/>
            </a:pPr>
            <a:r>
              <a:rPr lang="es-EC" b="1" dirty="0" err="1" smtClean="0">
                <a:solidFill>
                  <a:srgbClr val="FF0000"/>
                </a:solidFill>
              </a:rPr>
              <a:t>Subagudas</a:t>
            </a:r>
            <a:endParaRPr lang="es-EC" b="1" dirty="0" smtClean="0">
              <a:solidFill>
                <a:srgbClr val="FF0000"/>
              </a:solidFill>
            </a:endParaRPr>
          </a:p>
          <a:p>
            <a:pPr>
              <a:buNone/>
            </a:pPr>
            <a:endParaRPr lang="es-EC" b="1" dirty="0">
              <a:solidFill>
                <a:srgbClr val="FF0000"/>
              </a:solidFill>
            </a:endParaRPr>
          </a:p>
        </p:txBody>
      </p:sp>
      <p:sp>
        <p:nvSpPr>
          <p:cNvPr id="4" name="3 Rectángulo"/>
          <p:cNvSpPr/>
          <p:nvPr/>
        </p:nvSpPr>
        <p:spPr>
          <a:xfrm>
            <a:off x="500034" y="2357430"/>
            <a:ext cx="8429684" cy="2585323"/>
          </a:xfrm>
          <a:prstGeom prst="rect">
            <a:avLst/>
          </a:prstGeom>
        </p:spPr>
        <p:txBody>
          <a:bodyPr wrap="square">
            <a:spAutoFit/>
          </a:bodyPr>
          <a:lstStyle/>
          <a:p>
            <a:pPr>
              <a:lnSpc>
                <a:spcPct val="150000"/>
              </a:lnSpc>
            </a:pPr>
            <a:r>
              <a:rPr lang="es-EC" sz="3600" dirty="0" err="1" smtClean="0">
                <a:latin typeface="Arial" pitchFamily="34" charset="0"/>
                <a:cs typeface="Arial" pitchFamily="34" charset="0"/>
              </a:rPr>
              <a:t>Mycobacterium</a:t>
            </a:r>
            <a:r>
              <a:rPr lang="es-EC" sz="3600" dirty="0" smtClean="0">
                <a:latin typeface="Arial" pitchFamily="34" charset="0"/>
                <a:cs typeface="Arial" pitchFamily="34" charset="0"/>
              </a:rPr>
              <a:t> tuberculosis</a:t>
            </a:r>
          </a:p>
          <a:p>
            <a:pPr>
              <a:lnSpc>
                <a:spcPct val="150000"/>
              </a:lnSpc>
            </a:pPr>
            <a:r>
              <a:rPr lang="es-EC" sz="3600" dirty="0" err="1" smtClean="0">
                <a:latin typeface="Arial" pitchFamily="34" charset="0"/>
                <a:cs typeface="Arial" pitchFamily="34" charset="0"/>
              </a:rPr>
              <a:t>Cryptococus</a:t>
            </a:r>
            <a:r>
              <a:rPr lang="es-EC" sz="3600" dirty="0" smtClean="0">
                <a:latin typeface="Arial" pitchFamily="34" charset="0"/>
                <a:cs typeface="Arial" pitchFamily="34" charset="0"/>
              </a:rPr>
              <a:t> </a:t>
            </a:r>
            <a:r>
              <a:rPr lang="es-EC" sz="3600" dirty="0" err="1" smtClean="0">
                <a:latin typeface="Arial" pitchFamily="34" charset="0"/>
                <a:cs typeface="Arial" pitchFamily="34" charset="0"/>
              </a:rPr>
              <a:t>neoformans</a:t>
            </a:r>
            <a:endParaRPr lang="es-EC" sz="3600" dirty="0" smtClean="0">
              <a:latin typeface="Arial" pitchFamily="34" charset="0"/>
              <a:cs typeface="Arial" pitchFamily="34" charset="0"/>
            </a:endParaRPr>
          </a:p>
          <a:p>
            <a:pPr>
              <a:lnSpc>
                <a:spcPct val="150000"/>
              </a:lnSpc>
            </a:pPr>
            <a:r>
              <a:rPr lang="es-EC" sz="3600" dirty="0" smtClean="0">
                <a:latin typeface="Arial" pitchFamily="34" charset="0"/>
                <a:cs typeface="Arial" pitchFamily="34" charset="0"/>
              </a:rPr>
              <a:t>Parásitos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Clasificación de las </a:t>
            </a:r>
            <a:r>
              <a:rPr lang="es-EC" dirty="0" err="1" smtClean="0"/>
              <a:t>meningoencefalitis</a:t>
            </a:r>
            <a:r>
              <a:rPr lang="es-EC" dirty="0" smtClean="0"/>
              <a:t> según su tiempo de evolución</a:t>
            </a:r>
            <a:endParaRPr lang="es-EC" dirty="0"/>
          </a:p>
        </p:txBody>
      </p:sp>
      <p:sp>
        <p:nvSpPr>
          <p:cNvPr id="3" name="2 Marcador de contenido"/>
          <p:cNvSpPr>
            <a:spLocks noGrp="1"/>
          </p:cNvSpPr>
          <p:nvPr>
            <p:ph idx="1"/>
          </p:nvPr>
        </p:nvSpPr>
        <p:spPr/>
        <p:txBody>
          <a:bodyPr/>
          <a:lstStyle/>
          <a:p>
            <a:pPr>
              <a:buNone/>
            </a:pPr>
            <a:r>
              <a:rPr lang="es-EC" b="1" dirty="0" smtClean="0">
                <a:solidFill>
                  <a:srgbClr val="FF0000"/>
                </a:solidFill>
              </a:rPr>
              <a:t>Crónicas ( más de cuatro semanas)</a:t>
            </a:r>
          </a:p>
          <a:p>
            <a:pPr>
              <a:buNone/>
            </a:pPr>
            <a:r>
              <a:rPr lang="es-EC" dirty="0" smtClean="0"/>
              <a:t>Infecciones meníngeas</a:t>
            </a:r>
          </a:p>
          <a:p>
            <a:pPr>
              <a:buNone/>
            </a:pPr>
            <a:r>
              <a:rPr lang="es-EC" dirty="0" smtClean="0"/>
              <a:t>Cáncer</a:t>
            </a:r>
          </a:p>
          <a:p>
            <a:pPr>
              <a:buNone/>
            </a:pPr>
            <a:r>
              <a:rPr lang="es-EC" dirty="0" smtClean="0"/>
              <a:t>Lesiones inflamatorias no infecciosas</a:t>
            </a:r>
          </a:p>
          <a:p>
            <a:pPr>
              <a:buNone/>
            </a:pPr>
            <a:r>
              <a:rPr lang="es-EC" dirty="0" smtClean="0"/>
              <a:t>Meningitis químicas</a:t>
            </a:r>
          </a:p>
          <a:p>
            <a:pPr>
              <a:buNone/>
            </a:pPr>
            <a:r>
              <a:rPr lang="es-EC" dirty="0" smtClean="0"/>
              <a:t>Infecciones </a:t>
            </a:r>
            <a:r>
              <a:rPr lang="es-EC" dirty="0" err="1" smtClean="0"/>
              <a:t>parameníngeas</a:t>
            </a:r>
            <a:endParaRPr lang="es-EC" dirty="0" smtClean="0"/>
          </a:p>
          <a:p>
            <a:pPr>
              <a:buNone/>
            </a:pPr>
            <a:endParaRPr lang="es-EC"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786</Words>
  <PresentationFormat>Presentación en pantalla (4:3)</PresentationFormat>
  <Paragraphs>121</Paragraphs>
  <Slides>22</Slides>
  <Notes>2</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Meningoencefalitis eosinofílica</vt:lpstr>
      <vt:lpstr>Meningoencefalitis eosinofílica (MEE)</vt:lpstr>
      <vt:lpstr>Clasificación de las meningoencefalitis según su etiología </vt:lpstr>
      <vt:lpstr>Clasificación de las meningoencefalitis según su etiología </vt:lpstr>
      <vt:lpstr>Clasificación de las meningoencefalitis según su etiología </vt:lpstr>
      <vt:lpstr>Clasificación de las meningoencefalitis según su tiempo de evolución</vt:lpstr>
      <vt:lpstr>Clasificación de las meningoencefalitis según su tiempo de evolución</vt:lpstr>
      <vt:lpstr>Clasificación de las meningoencefalitis según su tiempo de evolución</vt:lpstr>
      <vt:lpstr>Clasificación de las meningoencefalitis según su tiempo de evolución</vt:lpstr>
      <vt:lpstr>Según la pleocitosis</vt:lpstr>
      <vt:lpstr>Diapositiva 11</vt:lpstr>
      <vt:lpstr>Diapositiva 12</vt:lpstr>
      <vt:lpstr>Diapositiva 13</vt:lpstr>
      <vt:lpstr>Diapositiva 14</vt:lpstr>
      <vt:lpstr>Por qué la eosinoflia ?</vt:lpstr>
      <vt:lpstr>Diapositiva 16</vt:lpstr>
      <vt:lpstr>Manifestaciones clínicas</vt:lpstr>
      <vt:lpstr>Diagnóstico</vt:lpstr>
      <vt:lpstr>Enfermedades que cursan con eosinofilia en el LCR</vt:lpstr>
      <vt:lpstr>Enfermedades que cursan con eosinofilia en el LCR</vt:lpstr>
      <vt:lpstr>Enfermedades que cursan con eosinofilia en el LCR</vt:lpstr>
      <vt:lpstr>Tratamiento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Meningoencefalitis eosinofílica</dc:title>
  <dc:creator>ARMANDO</dc:creator>
  <cp:lastModifiedBy>Home</cp:lastModifiedBy>
  <cp:revision>99</cp:revision>
  <dcterms:created xsi:type="dcterms:W3CDTF">2020-02-12T00:39:16Z</dcterms:created>
  <dcterms:modified xsi:type="dcterms:W3CDTF">2020-02-14T07:19:15Z</dcterms:modified>
</cp:coreProperties>
</file>