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9" r:id="rId4"/>
    <p:sldId id="292" r:id="rId5"/>
    <p:sldId id="260" r:id="rId6"/>
    <p:sldId id="261" r:id="rId7"/>
    <p:sldId id="284" r:id="rId8"/>
    <p:sldId id="285" r:id="rId9"/>
    <p:sldId id="286" r:id="rId10"/>
    <p:sldId id="282" r:id="rId11"/>
    <p:sldId id="288" r:id="rId12"/>
    <p:sldId id="289" r:id="rId13"/>
    <p:sldId id="290" r:id="rId14"/>
    <p:sldId id="291" r:id="rId15"/>
    <p:sldId id="275" r:id="rId16"/>
  </p:sldIdLst>
  <p:sldSz cx="9144000" cy="6858000" type="screen4x3"/>
  <p:notesSz cx="7102475" cy="89916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A5CA"/>
    <a:srgbClr val="5F5F5F"/>
    <a:srgbClr val="AAC1DA"/>
    <a:srgbClr val="D1DBEB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0235B-144C-47EE-BD38-DF7E64BEC738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D1233EA-CE0E-4F78-8054-BC9410187029}">
      <dgm:prSet phldrT="[Texto]"/>
      <dgm:spPr/>
      <dgm:t>
        <a:bodyPr/>
        <a:lstStyle/>
        <a:p>
          <a:r>
            <a:rPr lang="es-ES" dirty="0" smtClean="0"/>
            <a:t>N</a:t>
          </a:r>
          <a:endParaRPr lang="es-ES" dirty="0"/>
        </a:p>
      </dgm:t>
    </dgm:pt>
    <dgm:pt modelId="{17E859C7-759E-48C6-8A03-9C8F6FAA70D2}" type="parTrans" cxnId="{B7EEF465-E386-4803-9CA4-9155171D9C32}">
      <dgm:prSet/>
      <dgm:spPr/>
      <dgm:t>
        <a:bodyPr/>
        <a:lstStyle/>
        <a:p>
          <a:endParaRPr lang="es-ES"/>
        </a:p>
      </dgm:t>
    </dgm:pt>
    <dgm:pt modelId="{8BC9C3D5-4678-4D8B-AF24-BE786E89C261}" type="sibTrans" cxnId="{B7EEF465-E386-4803-9CA4-9155171D9C32}">
      <dgm:prSet/>
      <dgm:spPr/>
      <dgm:t>
        <a:bodyPr/>
        <a:lstStyle/>
        <a:p>
          <a:endParaRPr lang="es-ES"/>
        </a:p>
      </dgm:t>
    </dgm:pt>
    <dgm:pt modelId="{60F14591-4B6A-41C2-92C3-2AC8C57A3AFF}">
      <dgm:prSet phldrT="[Texto]"/>
      <dgm:spPr/>
      <dgm:t>
        <a:bodyPr/>
        <a:lstStyle/>
        <a:p>
          <a:r>
            <a:rPr lang="es-ES" dirty="0" smtClean="0"/>
            <a:t>A</a:t>
          </a:r>
          <a:endParaRPr lang="es-ES" dirty="0"/>
        </a:p>
      </dgm:t>
    </dgm:pt>
    <dgm:pt modelId="{E03A5C23-7A11-420F-9407-A23CBE21D40A}" type="parTrans" cxnId="{167FC75E-B377-4590-BF84-C0A4E6B5BBD9}">
      <dgm:prSet/>
      <dgm:spPr/>
      <dgm:t>
        <a:bodyPr/>
        <a:lstStyle/>
        <a:p>
          <a:endParaRPr lang="es-ES"/>
        </a:p>
      </dgm:t>
    </dgm:pt>
    <dgm:pt modelId="{3570C538-3E64-461A-809C-E555C403BE2D}" type="sibTrans" cxnId="{167FC75E-B377-4590-BF84-C0A4E6B5BBD9}">
      <dgm:prSet/>
      <dgm:spPr/>
      <dgm:t>
        <a:bodyPr/>
        <a:lstStyle/>
        <a:p>
          <a:endParaRPr lang="es-ES"/>
        </a:p>
      </dgm:t>
    </dgm:pt>
    <dgm:pt modelId="{AC3CF114-775B-4DB6-AF76-40FE77497F2C}">
      <dgm:prSet phldrT="[Texto]"/>
      <dgm:spPr/>
      <dgm:t>
        <a:bodyPr/>
        <a:lstStyle/>
        <a:p>
          <a:r>
            <a:rPr lang="es-ES" dirty="0" smtClean="0"/>
            <a:t>Muerte</a:t>
          </a:r>
          <a:endParaRPr lang="es-ES" dirty="0"/>
        </a:p>
      </dgm:t>
    </dgm:pt>
    <dgm:pt modelId="{64EF7488-7F61-4B15-84ED-2837585871ED}" type="parTrans" cxnId="{5AD276E5-9AFE-4ADA-B639-6BBAF74E0E7D}">
      <dgm:prSet/>
      <dgm:spPr/>
      <dgm:t>
        <a:bodyPr/>
        <a:lstStyle/>
        <a:p>
          <a:endParaRPr lang="es-ES"/>
        </a:p>
      </dgm:t>
    </dgm:pt>
    <dgm:pt modelId="{6AC126F3-343F-4B14-8068-C517D36510EF}" type="sibTrans" cxnId="{5AD276E5-9AFE-4ADA-B639-6BBAF74E0E7D}">
      <dgm:prSet/>
      <dgm:spPr/>
      <dgm:t>
        <a:bodyPr/>
        <a:lstStyle/>
        <a:p>
          <a:endParaRPr lang="es-ES"/>
        </a:p>
      </dgm:t>
    </dgm:pt>
    <dgm:pt modelId="{D519E65C-701C-4887-9608-E73829B2ED5B}" type="pres">
      <dgm:prSet presAssocID="{A560235B-144C-47EE-BD38-DF7E64BEC738}" presName="Name0" presStyleCnt="0">
        <dgm:presLayoutVars>
          <dgm:dir/>
          <dgm:resizeHandles val="exact"/>
        </dgm:presLayoutVars>
      </dgm:prSet>
      <dgm:spPr/>
    </dgm:pt>
    <dgm:pt modelId="{D03C3680-3460-4373-BA4E-7E69BA6196C7}" type="pres">
      <dgm:prSet presAssocID="{A560235B-144C-47EE-BD38-DF7E64BEC738}" presName="vNodes" presStyleCnt="0"/>
      <dgm:spPr/>
    </dgm:pt>
    <dgm:pt modelId="{5EAD94BD-2FF3-4F34-8AF1-B8E826B20689}" type="pres">
      <dgm:prSet presAssocID="{3D1233EA-CE0E-4F78-8054-BC9410187029}" presName="node" presStyleLbl="node1" presStyleIdx="0" presStyleCnt="3">
        <dgm:presLayoutVars>
          <dgm:bulletEnabled val="1"/>
        </dgm:presLayoutVars>
      </dgm:prSet>
      <dgm:spPr/>
    </dgm:pt>
    <dgm:pt modelId="{F7AA58DF-5DBB-4807-9962-ACB3ADEDA665}" type="pres">
      <dgm:prSet presAssocID="{8BC9C3D5-4678-4D8B-AF24-BE786E89C261}" presName="spacerT" presStyleCnt="0"/>
      <dgm:spPr/>
    </dgm:pt>
    <dgm:pt modelId="{66BEAC67-4E33-4671-AF73-DD4444F53237}" type="pres">
      <dgm:prSet presAssocID="{8BC9C3D5-4678-4D8B-AF24-BE786E89C261}" presName="sibTrans" presStyleLbl="sibTrans2D1" presStyleIdx="0" presStyleCnt="2"/>
      <dgm:spPr/>
    </dgm:pt>
    <dgm:pt modelId="{478A80CE-7966-4AD2-BFCC-559D834FCADF}" type="pres">
      <dgm:prSet presAssocID="{8BC9C3D5-4678-4D8B-AF24-BE786E89C261}" presName="spacerB" presStyleCnt="0"/>
      <dgm:spPr/>
    </dgm:pt>
    <dgm:pt modelId="{2136759B-EF56-42F3-8FF2-607B922C245F}" type="pres">
      <dgm:prSet presAssocID="{60F14591-4B6A-41C2-92C3-2AC8C57A3AFF}" presName="node" presStyleLbl="node1" presStyleIdx="1" presStyleCnt="3">
        <dgm:presLayoutVars>
          <dgm:bulletEnabled val="1"/>
        </dgm:presLayoutVars>
      </dgm:prSet>
      <dgm:spPr/>
    </dgm:pt>
    <dgm:pt modelId="{E4BB1543-BB90-4ED0-8D66-7D291A121B26}" type="pres">
      <dgm:prSet presAssocID="{A560235B-144C-47EE-BD38-DF7E64BEC738}" presName="sibTransLast" presStyleLbl="sibTrans2D1" presStyleIdx="1" presStyleCnt="2"/>
      <dgm:spPr/>
    </dgm:pt>
    <dgm:pt modelId="{A678F485-3CCE-4901-89CB-7903B5430BBB}" type="pres">
      <dgm:prSet presAssocID="{A560235B-144C-47EE-BD38-DF7E64BEC738}" presName="connectorText" presStyleLbl="sibTrans2D1" presStyleIdx="1" presStyleCnt="2"/>
      <dgm:spPr/>
    </dgm:pt>
    <dgm:pt modelId="{041CF78F-62CC-4599-87F6-B7761A1CE60A}" type="pres">
      <dgm:prSet presAssocID="{A560235B-144C-47EE-BD38-DF7E64BEC738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D1899E6D-DB9D-4699-A31A-B448BD1ABBC5}" type="presOf" srcId="{A560235B-144C-47EE-BD38-DF7E64BEC738}" destId="{D519E65C-701C-4887-9608-E73829B2ED5B}" srcOrd="0" destOrd="0" presId="urn:microsoft.com/office/officeart/2005/8/layout/equation2"/>
    <dgm:cxn modelId="{B7EEF465-E386-4803-9CA4-9155171D9C32}" srcId="{A560235B-144C-47EE-BD38-DF7E64BEC738}" destId="{3D1233EA-CE0E-4F78-8054-BC9410187029}" srcOrd="0" destOrd="0" parTransId="{17E859C7-759E-48C6-8A03-9C8F6FAA70D2}" sibTransId="{8BC9C3D5-4678-4D8B-AF24-BE786E89C261}"/>
    <dgm:cxn modelId="{8BF52905-7753-4089-B758-958FA49E5B6D}" type="presOf" srcId="{3570C538-3E64-461A-809C-E555C403BE2D}" destId="{E4BB1543-BB90-4ED0-8D66-7D291A121B26}" srcOrd="0" destOrd="0" presId="urn:microsoft.com/office/officeart/2005/8/layout/equation2"/>
    <dgm:cxn modelId="{80BDA68D-62FA-4370-B251-4708E662E403}" type="presOf" srcId="{60F14591-4B6A-41C2-92C3-2AC8C57A3AFF}" destId="{2136759B-EF56-42F3-8FF2-607B922C245F}" srcOrd="0" destOrd="0" presId="urn:microsoft.com/office/officeart/2005/8/layout/equation2"/>
    <dgm:cxn modelId="{121D0968-24CA-4A51-9A8E-A9602229B02C}" type="presOf" srcId="{3D1233EA-CE0E-4F78-8054-BC9410187029}" destId="{5EAD94BD-2FF3-4F34-8AF1-B8E826B20689}" srcOrd="0" destOrd="0" presId="urn:microsoft.com/office/officeart/2005/8/layout/equation2"/>
    <dgm:cxn modelId="{8C4C925F-FAB3-4DA4-B5F9-8973D4638FEE}" type="presOf" srcId="{8BC9C3D5-4678-4D8B-AF24-BE786E89C261}" destId="{66BEAC67-4E33-4671-AF73-DD4444F53237}" srcOrd="0" destOrd="0" presId="urn:microsoft.com/office/officeart/2005/8/layout/equation2"/>
    <dgm:cxn modelId="{5AD276E5-9AFE-4ADA-B639-6BBAF74E0E7D}" srcId="{A560235B-144C-47EE-BD38-DF7E64BEC738}" destId="{AC3CF114-775B-4DB6-AF76-40FE77497F2C}" srcOrd="2" destOrd="0" parTransId="{64EF7488-7F61-4B15-84ED-2837585871ED}" sibTransId="{6AC126F3-343F-4B14-8068-C517D36510EF}"/>
    <dgm:cxn modelId="{167FC75E-B377-4590-BF84-C0A4E6B5BBD9}" srcId="{A560235B-144C-47EE-BD38-DF7E64BEC738}" destId="{60F14591-4B6A-41C2-92C3-2AC8C57A3AFF}" srcOrd="1" destOrd="0" parTransId="{E03A5C23-7A11-420F-9407-A23CBE21D40A}" sibTransId="{3570C538-3E64-461A-809C-E555C403BE2D}"/>
    <dgm:cxn modelId="{103B89F3-4B28-402B-B0AE-D23C58D5326F}" type="presOf" srcId="{AC3CF114-775B-4DB6-AF76-40FE77497F2C}" destId="{041CF78F-62CC-4599-87F6-B7761A1CE60A}" srcOrd="0" destOrd="0" presId="urn:microsoft.com/office/officeart/2005/8/layout/equation2"/>
    <dgm:cxn modelId="{41B2BC60-B19C-4BEB-B163-07A4B453A495}" type="presOf" srcId="{3570C538-3E64-461A-809C-E555C403BE2D}" destId="{A678F485-3CCE-4901-89CB-7903B5430BBB}" srcOrd="1" destOrd="0" presId="urn:microsoft.com/office/officeart/2005/8/layout/equation2"/>
    <dgm:cxn modelId="{08056E00-218C-4B79-8B6E-9AB9F50F8316}" type="presParOf" srcId="{D519E65C-701C-4887-9608-E73829B2ED5B}" destId="{D03C3680-3460-4373-BA4E-7E69BA6196C7}" srcOrd="0" destOrd="0" presId="urn:microsoft.com/office/officeart/2005/8/layout/equation2"/>
    <dgm:cxn modelId="{593840D9-44A1-4301-91C5-F34EBB7CA04B}" type="presParOf" srcId="{D03C3680-3460-4373-BA4E-7E69BA6196C7}" destId="{5EAD94BD-2FF3-4F34-8AF1-B8E826B20689}" srcOrd="0" destOrd="0" presId="urn:microsoft.com/office/officeart/2005/8/layout/equation2"/>
    <dgm:cxn modelId="{8B881188-37D7-455E-A20E-53CCBB535C5B}" type="presParOf" srcId="{D03C3680-3460-4373-BA4E-7E69BA6196C7}" destId="{F7AA58DF-5DBB-4807-9962-ACB3ADEDA665}" srcOrd="1" destOrd="0" presId="urn:microsoft.com/office/officeart/2005/8/layout/equation2"/>
    <dgm:cxn modelId="{914E2E90-44D6-4E61-8AD0-157ED257683B}" type="presParOf" srcId="{D03C3680-3460-4373-BA4E-7E69BA6196C7}" destId="{66BEAC67-4E33-4671-AF73-DD4444F53237}" srcOrd="2" destOrd="0" presId="urn:microsoft.com/office/officeart/2005/8/layout/equation2"/>
    <dgm:cxn modelId="{BEE1F6A6-F847-430B-B676-F990AE214BFF}" type="presParOf" srcId="{D03C3680-3460-4373-BA4E-7E69BA6196C7}" destId="{478A80CE-7966-4AD2-BFCC-559D834FCADF}" srcOrd="3" destOrd="0" presId="urn:microsoft.com/office/officeart/2005/8/layout/equation2"/>
    <dgm:cxn modelId="{809E0BFF-4A8E-48DE-B14C-1F6AAAC1185D}" type="presParOf" srcId="{D03C3680-3460-4373-BA4E-7E69BA6196C7}" destId="{2136759B-EF56-42F3-8FF2-607B922C245F}" srcOrd="4" destOrd="0" presId="urn:microsoft.com/office/officeart/2005/8/layout/equation2"/>
    <dgm:cxn modelId="{8D0BA040-4CD9-4EAB-AABF-443889CA8F2F}" type="presParOf" srcId="{D519E65C-701C-4887-9608-E73829B2ED5B}" destId="{E4BB1543-BB90-4ED0-8D66-7D291A121B26}" srcOrd="1" destOrd="0" presId="urn:microsoft.com/office/officeart/2005/8/layout/equation2"/>
    <dgm:cxn modelId="{BD5BDE72-658B-4943-8D0E-6770EC2C4578}" type="presParOf" srcId="{E4BB1543-BB90-4ED0-8D66-7D291A121B26}" destId="{A678F485-3CCE-4901-89CB-7903B5430BBB}" srcOrd="0" destOrd="0" presId="urn:microsoft.com/office/officeart/2005/8/layout/equation2"/>
    <dgm:cxn modelId="{64EB32D3-2E5B-467A-9DBD-14BF718C6F28}" type="presParOf" srcId="{D519E65C-701C-4887-9608-E73829B2ED5B}" destId="{041CF78F-62CC-4599-87F6-B7761A1CE60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BD69E6-4DD2-4C5A-A1EC-EB6FD88F9B24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AF0180-FFC0-4A24-BD7C-225E68B95E7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Tratamiento</a:t>
          </a:r>
          <a:endParaRPr lang="es-ES" dirty="0">
            <a:solidFill>
              <a:schemeClr val="tx1"/>
            </a:solidFill>
          </a:endParaRPr>
        </a:p>
      </dgm:t>
    </dgm:pt>
    <dgm:pt modelId="{CEE87AF5-8899-459E-B042-7A843157913C}" type="parTrans" cxnId="{4C1F4DAE-1967-4438-A06D-EBC957B222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DA6BFF0-6CE8-4E86-B22B-6DBD0A3994CE}" type="sibTrans" cxnId="{4C1F4DAE-1967-4438-A06D-EBC957B222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BCD34D3-E2E9-409B-BDE8-4E443434DD0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Medidas generales</a:t>
          </a:r>
          <a:endParaRPr lang="es-ES" dirty="0">
            <a:solidFill>
              <a:schemeClr val="tx1"/>
            </a:solidFill>
          </a:endParaRPr>
        </a:p>
      </dgm:t>
    </dgm:pt>
    <dgm:pt modelId="{635D2D62-9BFB-4229-8C2D-8BE69E0C3DBC}" type="parTrans" cxnId="{93EF5FCB-8203-46E2-82AE-094C3508E88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2B32B-AFAE-4D30-BF78-12C79402C5C7}" type="sibTrans" cxnId="{93EF5FCB-8203-46E2-82AE-094C3508E88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B91A1B-E930-48F4-9EA5-E913790DB67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Tratamiento médico</a:t>
          </a:r>
          <a:endParaRPr lang="es-ES" dirty="0">
            <a:solidFill>
              <a:schemeClr val="tx1"/>
            </a:solidFill>
          </a:endParaRPr>
        </a:p>
      </dgm:t>
    </dgm:pt>
    <dgm:pt modelId="{C9F98405-C4E3-4B6C-A84D-6F5DCA003F7E}" type="parTrans" cxnId="{2156B2EF-616E-46F8-BBFB-87EA3AC97BF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3B2B61D-40D7-42C6-B9FE-F1221F340C4A}" type="sibTrans" cxnId="{2156B2EF-616E-46F8-BBFB-87EA3AC97BF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B73349-B380-4DB4-8194-516E3FF79C4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Tratamiento específico</a:t>
          </a:r>
          <a:endParaRPr lang="es-ES" dirty="0">
            <a:solidFill>
              <a:schemeClr val="tx1"/>
            </a:solidFill>
          </a:endParaRPr>
        </a:p>
      </dgm:t>
    </dgm:pt>
    <dgm:pt modelId="{F161260C-FECB-4667-A5D0-4658DD8B25E7}" type="parTrans" cxnId="{E10FEBBC-269B-45FF-8C24-F78AB060FE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755E8F-5FA0-495B-A11C-0482ED92C0FE}" type="sibTrans" cxnId="{E10FEBBC-269B-45FF-8C24-F78AB060FE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1A6E8BD-850D-40D4-8082-7C5362F1423C}" type="pres">
      <dgm:prSet presAssocID="{60BD69E6-4DD2-4C5A-A1EC-EB6FD88F9B2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49324EB-039A-405A-A0D7-CE4DBED2BBC6}" type="pres">
      <dgm:prSet presAssocID="{CBAF0180-FFC0-4A24-BD7C-225E68B95E73}" presName="root1" presStyleCnt="0"/>
      <dgm:spPr/>
    </dgm:pt>
    <dgm:pt modelId="{94520585-FAFE-445A-BA9E-14E394D737DA}" type="pres">
      <dgm:prSet presAssocID="{CBAF0180-FFC0-4A24-BD7C-225E68B95E73}" presName="LevelOneTextNode" presStyleLbl="node0" presStyleIdx="0" presStyleCnt="1">
        <dgm:presLayoutVars>
          <dgm:chPref val="3"/>
        </dgm:presLayoutVars>
      </dgm:prSet>
      <dgm:spPr/>
    </dgm:pt>
    <dgm:pt modelId="{D1D8B43C-6FD2-42DE-9543-1366A8E3115D}" type="pres">
      <dgm:prSet presAssocID="{CBAF0180-FFC0-4A24-BD7C-225E68B95E73}" presName="level2hierChild" presStyleCnt="0"/>
      <dgm:spPr/>
    </dgm:pt>
    <dgm:pt modelId="{78E80B73-9A63-42DF-8442-0A4F2E326B0A}" type="pres">
      <dgm:prSet presAssocID="{635D2D62-9BFB-4229-8C2D-8BE69E0C3DBC}" presName="conn2-1" presStyleLbl="parChTrans1D2" presStyleIdx="0" presStyleCnt="3"/>
      <dgm:spPr/>
    </dgm:pt>
    <dgm:pt modelId="{0D935223-1080-4508-B3E0-47EDB0F5EBF3}" type="pres">
      <dgm:prSet presAssocID="{635D2D62-9BFB-4229-8C2D-8BE69E0C3DBC}" presName="connTx" presStyleLbl="parChTrans1D2" presStyleIdx="0" presStyleCnt="3"/>
      <dgm:spPr/>
    </dgm:pt>
    <dgm:pt modelId="{3E4ADE15-DF66-4D50-B2DA-CDB035A524D9}" type="pres">
      <dgm:prSet presAssocID="{CBCD34D3-E2E9-409B-BDE8-4E443434DD0E}" presName="root2" presStyleCnt="0"/>
      <dgm:spPr/>
    </dgm:pt>
    <dgm:pt modelId="{51D1926E-396E-4149-A449-62EBF8034D19}" type="pres">
      <dgm:prSet presAssocID="{CBCD34D3-E2E9-409B-BDE8-4E443434DD0E}" presName="LevelTwoTextNode" presStyleLbl="node2" presStyleIdx="0" presStyleCnt="3">
        <dgm:presLayoutVars>
          <dgm:chPref val="3"/>
        </dgm:presLayoutVars>
      </dgm:prSet>
      <dgm:spPr/>
    </dgm:pt>
    <dgm:pt modelId="{C662D628-198A-4123-860E-9E0A8E88CC65}" type="pres">
      <dgm:prSet presAssocID="{CBCD34D3-E2E9-409B-BDE8-4E443434DD0E}" presName="level3hierChild" presStyleCnt="0"/>
      <dgm:spPr/>
    </dgm:pt>
    <dgm:pt modelId="{06597805-50FB-4A1C-8317-71E51BDD0412}" type="pres">
      <dgm:prSet presAssocID="{C9F98405-C4E3-4B6C-A84D-6F5DCA003F7E}" presName="conn2-1" presStyleLbl="parChTrans1D2" presStyleIdx="1" presStyleCnt="3"/>
      <dgm:spPr/>
    </dgm:pt>
    <dgm:pt modelId="{986C366C-C5DF-440C-BE43-7B0EB00C397F}" type="pres">
      <dgm:prSet presAssocID="{C9F98405-C4E3-4B6C-A84D-6F5DCA003F7E}" presName="connTx" presStyleLbl="parChTrans1D2" presStyleIdx="1" presStyleCnt="3"/>
      <dgm:spPr/>
    </dgm:pt>
    <dgm:pt modelId="{8793CF06-669C-4E90-BD79-264AB9944702}" type="pres">
      <dgm:prSet presAssocID="{3BB91A1B-E930-48F4-9EA5-E913790DB67B}" presName="root2" presStyleCnt="0"/>
      <dgm:spPr/>
    </dgm:pt>
    <dgm:pt modelId="{24F4EDB6-51C0-4FF4-8999-670306792E8C}" type="pres">
      <dgm:prSet presAssocID="{3BB91A1B-E930-48F4-9EA5-E913790DB67B}" presName="LevelTwoTextNode" presStyleLbl="node2" presStyleIdx="1" presStyleCnt="3">
        <dgm:presLayoutVars>
          <dgm:chPref val="3"/>
        </dgm:presLayoutVars>
      </dgm:prSet>
      <dgm:spPr/>
    </dgm:pt>
    <dgm:pt modelId="{44E35CCB-E1C5-4855-B9B3-A7D7AA7A4CFA}" type="pres">
      <dgm:prSet presAssocID="{3BB91A1B-E930-48F4-9EA5-E913790DB67B}" presName="level3hierChild" presStyleCnt="0"/>
      <dgm:spPr/>
    </dgm:pt>
    <dgm:pt modelId="{1C17B9E5-3E73-420C-B00F-6C3575BD0870}" type="pres">
      <dgm:prSet presAssocID="{F161260C-FECB-4667-A5D0-4658DD8B25E7}" presName="conn2-1" presStyleLbl="parChTrans1D2" presStyleIdx="2" presStyleCnt="3"/>
      <dgm:spPr/>
    </dgm:pt>
    <dgm:pt modelId="{B850A411-AF52-4EAE-8C21-244CF5C6AE17}" type="pres">
      <dgm:prSet presAssocID="{F161260C-FECB-4667-A5D0-4658DD8B25E7}" presName="connTx" presStyleLbl="parChTrans1D2" presStyleIdx="2" presStyleCnt="3"/>
      <dgm:spPr/>
    </dgm:pt>
    <dgm:pt modelId="{168A3459-31EC-439A-AAC6-4435253F6FF0}" type="pres">
      <dgm:prSet presAssocID="{02B73349-B380-4DB4-8194-516E3FF79C42}" presName="root2" presStyleCnt="0"/>
      <dgm:spPr/>
    </dgm:pt>
    <dgm:pt modelId="{7BD46965-C5ED-411D-8B83-94A42BD79224}" type="pres">
      <dgm:prSet presAssocID="{02B73349-B380-4DB4-8194-516E3FF79C42}" presName="LevelTwoTextNode" presStyleLbl="node2" presStyleIdx="2" presStyleCnt="3">
        <dgm:presLayoutVars>
          <dgm:chPref val="3"/>
        </dgm:presLayoutVars>
      </dgm:prSet>
      <dgm:spPr/>
    </dgm:pt>
    <dgm:pt modelId="{73F19AC4-8AB1-4301-AFC8-979E3FDE421B}" type="pres">
      <dgm:prSet presAssocID="{02B73349-B380-4DB4-8194-516E3FF79C42}" presName="level3hierChild" presStyleCnt="0"/>
      <dgm:spPr/>
    </dgm:pt>
  </dgm:ptLst>
  <dgm:cxnLst>
    <dgm:cxn modelId="{54E59A6B-A3FB-4E1C-8E5E-9C2CB65E4005}" type="presOf" srcId="{60BD69E6-4DD2-4C5A-A1EC-EB6FD88F9B24}" destId="{F1A6E8BD-850D-40D4-8082-7C5362F1423C}" srcOrd="0" destOrd="0" presId="urn:microsoft.com/office/officeart/2008/layout/HorizontalMultiLevelHierarchy"/>
    <dgm:cxn modelId="{DE457C9E-706E-4583-BD75-E438E3594CF8}" type="presOf" srcId="{F161260C-FECB-4667-A5D0-4658DD8B25E7}" destId="{B850A411-AF52-4EAE-8C21-244CF5C6AE17}" srcOrd="1" destOrd="0" presId="urn:microsoft.com/office/officeart/2008/layout/HorizontalMultiLevelHierarchy"/>
    <dgm:cxn modelId="{2156B2EF-616E-46F8-BBFB-87EA3AC97BF3}" srcId="{CBAF0180-FFC0-4A24-BD7C-225E68B95E73}" destId="{3BB91A1B-E930-48F4-9EA5-E913790DB67B}" srcOrd="1" destOrd="0" parTransId="{C9F98405-C4E3-4B6C-A84D-6F5DCA003F7E}" sibTransId="{D3B2B61D-40D7-42C6-B9FE-F1221F340C4A}"/>
    <dgm:cxn modelId="{93EF5FCB-8203-46E2-82AE-094C3508E88B}" srcId="{CBAF0180-FFC0-4A24-BD7C-225E68B95E73}" destId="{CBCD34D3-E2E9-409B-BDE8-4E443434DD0E}" srcOrd="0" destOrd="0" parTransId="{635D2D62-9BFB-4229-8C2D-8BE69E0C3DBC}" sibTransId="{D752B32B-AFAE-4D30-BF78-12C79402C5C7}"/>
    <dgm:cxn modelId="{4C1F4DAE-1967-4438-A06D-EBC957B22211}" srcId="{60BD69E6-4DD2-4C5A-A1EC-EB6FD88F9B24}" destId="{CBAF0180-FFC0-4A24-BD7C-225E68B95E73}" srcOrd="0" destOrd="0" parTransId="{CEE87AF5-8899-459E-B042-7A843157913C}" sibTransId="{FDA6BFF0-6CE8-4E86-B22B-6DBD0A3994CE}"/>
    <dgm:cxn modelId="{4A775EBC-8B9A-484B-8684-4EB9C81EC33F}" type="presOf" srcId="{635D2D62-9BFB-4229-8C2D-8BE69E0C3DBC}" destId="{78E80B73-9A63-42DF-8442-0A4F2E326B0A}" srcOrd="0" destOrd="0" presId="urn:microsoft.com/office/officeart/2008/layout/HorizontalMultiLevelHierarchy"/>
    <dgm:cxn modelId="{75D661A1-9165-42DA-9692-544C99E11030}" type="presOf" srcId="{635D2D62-9BFB-4229-8C2D-8BE69E0C3DBC}" destId="{0D935223-1080-4508-B3E0-47EDB0F5EBF3}" srcOrd="1" destOrd="0" presId="urn:microsoft.com/office/officeart/2008/layout/HorizontalMultiLevelHierarchy"/>
    <dgm:cxn modelId="{FE1F28F7-16FA-479A-9E38-7EE39343CCEC}" type="presOf" srcId="{CBAF0180-FFC0-4A24-BD7C-225E68B95E73}" destId="{94520585-FAFE-445A-BA9E-14E394D737DA}" srcOrd="0" destOrd="0" presId="urn:microsoft.com/office/officeart/2008/layout/HorizontalMultiLevelHierarchy"/>
    <dgm:cxn modelId="{7F9C6FA4-E4DA-414A-A234-1CA93F469298}" type="presOf" srcId="{3BB91A1B-E930-48F4-9EA5-E913790DB67B}" destId="{24F4EDB6-51C0-4FF4-8999-670306792E8C}" srcOrd="0" destOrd="0" presId="urn:microsoft.com/office/officeart/2008/layout/HorizontalMultiLevelHierarchy"/>
    <dgm:cxn modelId="{6794BC7A-6CB4-4F13-A0BB-B2235C0408AB}" type="presOf" srcId="{C9F98405-C4E3-4B6C-A84D-6F5DCA003F7E}" destId="{06597805-50FB-4A1C-8317-71E51BDD0412}" srcOrd="0" destOrd="0" presId="urn:microsoft.com/office/officeart/2008/layout/HorizontalMultiLevelHierarchy"/>
    <dgm:cxn modelId="{97B66720-212D-4A37-B93C-CA65F738A8CF}" type="presOf" srcId="{C9F98405-C4E3-4B6C-A84D-6F5DCA003F7E}" destId="{986C366C-C5DF-440C-BE43-7B0EB00C397F}" srcOrd="1" destOrd="0" presId="urn:microsoft.com/office/officeart/2008/layout/HorizontalMultiLevelHierarchy"/>
    <dgm:cxn modelId="{937DB9DD-8F3B-45A6-9966-E2832930F879}" type="presOf" srcId="{02B73349-B380-4DB4-8194-516E3FF79C42}" destId="{7BD46965-C5ED-411D-8B83-94A42BD79224}" srcOrd="0" destOrd="0" presId="urn:microsoft.com/office/officeart/2008/layout/HorizontalMultiLevelHierarchy"/>
    <dgm:cxn modelId="{CDF6C917-B87F-4265-9F7D-1DBEBC945034}" type="presOf" srcId="{CBCD34D3-E2E9-409B-BDE8-4E443434DD0E}" destId="{51D1926E-396E-4149-A449-62EBF8034D19}" srcOrd="0" destOrd="0" presId="urn:microsoft.com/office/officeart/2008/layout/HorizontalMultiLevelHierarchy"/>
    <dgm:cxn modelId="{E10FEBBC-269B-45FF-8C24-F78AB060FED2}" srcId="{CBAF0180-FFC0-4A24-BD7C-225E68B95E73}" destId="{02B73349-B380-4DB4-8194-516E3FF79C42}" srcOrd="2" destOrd="0" parTransId="{F161260C-FECB-4667-A5D0-4658DD8B25E7}" sibTransId="{3E755E8F-5FA0-495B-A11C-0482ED92C0FE}"/>
    <dgm:cxn modelId="{CD30D61A-9E08-43DA-B378-1E33516B23B9}" type="presOf" srcId="{F161260C-FECB-4667-A5D0-4658DD8B25E7}" destId="{1C17B9E5-3E73-420C-B00F-6C3575BD0870}" srcOrd="0" destOrd="0" presId="urn:microsoft.com/office/officeart/2008/layout/HorizontalMultiLevelHierarchy"/>
    <dgm:cxn modelId="{A13D5FCF-E441-437B-9E6A-7E218CF064EA}" type="presParOf" srcId="{F1A6E8BD-850D-40D4-8082-7C5362F1423C}" destId="{949324EB-039A-405A-A0D7-CE4DBED2BBC6}" srcOrd="0" destOrd="0" presId="urn:microsoft.com/office/officeart/2008/layout/HorizontalMultiLevelHierarchy"/>
    <dgm:cxn modelId="{5C484F32-45AE-4639-961B-998585AD9153}" type="presParOf" srcId="{949324EB-039A-405A-A0D7-CE4DBED2BBC6}" destId="{94520585-FAFE-445A-BA9E-14E394D737DA}" srcOrd="0" destOrd="0" presId="urn:microsoft.com/office/officeart/2008/layout/HorizontalMultiLevelHierarchy"/>
    <dgm:cxn modelId="{3E925092-6ABC-4028-9738-5AA1150A8808}" type="presParOf" srcId="{949324EB-039A-405A-A0D7-CE4DBED2BBC6}" destId="{D1D8B43C-6FD2-42DE-9543-1366A8E3115D}" srcOrd="1" destOrd="0" presId="urn:microsoft.com/office/officeart/2008/layout/HorizontalMultiLevelHierarchy"/>
    <dgm:cxn modelId="{5CA5E17D-E1CE-4896-A931-767668AEFDAC}" type="presParOf" srcId="{D1D8B43C-6FD2-42DE-9543-1366A8E3115D}" destId="{78E80B73-9A63-42DF-8442-0A4F2E326B0A}" srcOrd="0" destOrd="0" presId="urn:microsoft.com/office/officeart/2008/layout/HorizontalMultiLevelHierarchy"/>
    <dgm:cxn modelId="{9F4B0C83-A3EF-410E-8E36-412F80870A67}" type="presParOf" srcId="{78E80B73-9A63-42DF-8442-0A4F2E326B0A}" destId="{0D935223-1080-4508-B3E0-47EDB0F5EBF3}" srcOrd="0" destOrd="0" presId="urn:microsoft.com/office/officeart/2008/layout/HorizontalMultiLevelHierarchy"/>
    <dgm:cxn modelId="{DE7A1D98-B4D9-4489-9EF5-6C1D6701F581}" type="presParOf" srcId="{D1D8B43C-6FD2-42DE-9543-1366A8E3115D}" destId="{3E4ADE15-DF66-4D50-B2DA-CDB035A524D9}" srcOrd="1" destOrd="0" presId="urn:microsoft.com/office/officeart/2008/layout/HorizontalMultiLevelHierarchy"/>
    <dgm:cxn modelId="{EE1C61CF-1644-4192-ACE4-66C7BB00ABC4}" type="presParOf" srcId="{3E4ADE15-DF66-4D50-B2DA-CDB035A524D9}" destId="{51D1926E-396E-4149-A449-62EBF8034D19}" srcOrd="0" destOrd="0" presId="urn:microsoft.com/office/officeart/2008/layout/HorizontalMultiLevelHierarchy"/>
    <dgm:cxn modelId="{11944CD1-4015-44DF-8102-7D37DE94E3C6}" type="presParOf" srcId="{3E4ADE15-DF66-4D50-B2DA-CDB035A524D9}" destId="{C662D628-198A-4123-860E-9E0A8E88CC65}" srcOrd="1" destOrd="0" presId="urn:microsoft.com/office/officeart/2008/layout/HorizontalMultiLevelHierarchy"/>
    <dgm:cxn modelId="{8E420EBB-1504-4B28-ABB4-2CD67F699918}" type="presParOf" srcId="{D1D8B43C-6FD2-42DE-9543-1366A8E3115D}" destId="{06597805-50FB-4A1C-8317-71E51BDD0412}" srcOrd="2" destOrd="0" presId="urn:microsoft.com/office/officeart/2008/layout/HorizontalMultiLevelHierarchy"/>
    <dgm:cxn modelId="{99B8F461-C83B-4589-9C8A-9634A9E961AD}" type="presParOf" srcId="{06597805-50FB-4A1C-8317-71E51BDD0412}" destId="{986C366C-C5DF-440C-BE43-7B0EB00C397F}" srcOrd="0" destOrd="0" presId="urn:microsoft.com/office/officeart/2008/layout/HorizontalMultiLevelHierarchy"/>
    <dgm:cxn modelId="{52CDE98C-A467-41EA-BF34-DE12B6540968}" type="presParOf" srcId="{D1D8B43C-6FD2-42DE-9543-1366A8E3115D}" destId="{8793CF06-669C-4E90-BD79-264AB9944702}" srcOrd="3" destOrd="0" presId="urn:microsoft.com/office/officeart/2008/layout/HorizontalMultiLevelHierarchy"/>
    <dgm:cxn modelId="{3AABF671-21FE-42F2-ADBF-F58962D6A17E}" type="presParOf" srcId="{8793CF06-669C-4E90-BD79-264AB9944702}" destId="{24F4EDB6-51C0-4FF4-8999-670306792E8C}" srcOrd="0" destOrd="0" presId="urn:microsoft.com/office/officeart/2008/layout/HorizontalMultiLevelHierarchy"/>
    <dgm:cxn modelId="{96471174-948A-4BAE-8050-01A059BA0E31}" type="presParOf" srcId="{8793CF06-669C-4E90-BD79-264AB9944702}" destId="{44E35CCB-E1C5-4855-B9B3-A7D7AA7A4CFA}" srcOrd="1" destOrd="0" presId="urn:microsoft.com/office/officeart/2008/layout/HorizontalMultiLevelHierarchy"/>
    <dgm:cxn modelId="{6E198361-15FF-408F-87B1-25DE02257C47}" type="presParOf" srcId="{D1D8B43C-6FD2-42DE-9543-1366A8E3115D}" destId="{1C17B9E5-3E73-420C-B00F-6C3575BD0870}" srcOrd="4" destOrd="0" presId="urn:microsoft.com/office/officeart/2008/layout/HorizontalMultiLevelHierarchy"/>
    <dgm:cxn modelId="{D003FCB2-49C6-43E7-8A37-4F5A5801205C}" type="presParOf" srcId="{1C17B9E5-3E73-420C-B00F-6C3575BD0870}" destId="{B850A411-AF52-4EAE-8C21-244CF5C6AE17}" srcOrd="0" destOrd="0" presId="urn:microsoft.com/office/officeart/2008/layout/HorizontalMultiLevelHierarchy"/>
    <dgm:cxn modelId="{77930A51-6CB2-40D4-844A-2CCCAB159F99}" type="presParOf" srcId="{D1D8B43C-6FD2-42DE-9543-1366A8E3115D}" destId="{168A3459-31EC-439A-AAC6-4435253F6FF0}" srcOrd="5" destOrd="0" presId="urn:microsoft.com/office/officeart/2008/layout/HorizontalMultiLevelHierarchy"/>
    <dgm:cxn modelId="{41EA4A19-C59B-405B-B564-FA2B4423757C}" type="presParOf" srcId="{168A3459-31EC-439A-AAC6-4435253F6FF0}" destId="{7BD46965-C5ED-411D-8B83-94A42BD79224}" srcOrd="0" destOrd="0" presId="urn:microsoft.com/office/officeart/2008/layout/HorizontalMultiLevelHierarchy"/>
    <dgm:cxn modelId="{7FCB26F3-BB07-4274-95BF-DD2324697026}" type="presParOf" srcId="{168A3459-31EC-439A-AAC6-4435253F6FF0}" destId="{73F19AC4-8AB1-4301-AFC8-979E3FDE421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A5FDD2-79C9-4F51-9313-5BD4E13BA156}" type="doc">
      <dgm:prSet loTypeId="urn:microsoft.com/office/officeart/2005/8/layout/arrow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F58DD16-6FBC-45CF-A92D-1E39825EC9CD}">
      <dgm:prSet phldrT="[Texto]"/>
      <dgm:spPr/>
      <dgm:t>
        <a:bodyPr/>
        <a:lstStyle/>
        <a:p>
          <a:r>
            <a:rPr lang="es-ES" dirty="0" smtClean="0"/>
            <a:t>Cierto</a:t>
          </a:r>
          <a:endParaRPr lang="es-ES" dirty="0"/>
        </a:p>
      </dgm:t>
    </dgm:pt>
    <dgm:pt modelId="{3FA51491-D4E6-473E-B5F1-1110C02D0E4D}" type="parTrans" cxnId="{703B97DB-8385-4DF9-BA23-002FFCC9BF43}">
      <dgm:prSet/>
      <dgm:spPr/>
      <dgm:t>
        <a:bodyPr/>
        <a:lstStyle/>
        <a:p>
          <a:endParaRPr lang="es-ES"/>
        </a:p>
      </dgm:t>
    </dgm:pt>
    <dgm:pt modelId="{B088C233-D5E6-44E4-9F77-FAA2EB98FE0C}" type="sibTrans" cxnId="{703B97DB-8385-4DF9-BA23-002FFCC9BF43}">
      <dgm:prSet/>
      <dgm:spPr/>
      <dgm:t>
        <a:bodyPr/>
        <a:lstStyle/>
        <a:p>
          <a:endParaRPr lang="es-ES"/>
        </a:p>
      </dgm:t>
    </dgm:pt>
    <dgm:pt modelId="{8D30CD0C-D286-42AC-AB01-996E45941327}">
      <dgm:prSet phldrT="[Texto]"/>
      <dgm:spPr/>
      <dgm:t>
        <a:bodyPr/>
        <a:lstStyle/>
        <a:p>
          <a:r>
            <a:rPr lang="es-ES" dirty="0" smtClean="0"/>
            <a:t>Falso</a:t>
          </a:r>
          <a:endParaRPr lang="es-ES" dirty="0"/>
        </a:p>
      </dgm:t>
    </dgm:pt>
    <dgm:pt modelId="{1A5E7250-216D-4297-A8B5-C4BFFE23B5C8}" type="parTrans" cxnId="{54F1F78F-B098-4B19-A01F-61169645635C}">
      <dgm:prSet/>
      <dgm:spPr/>
      <dgm:t>
        <a:bodyPr/>
        <a:lstStyle/>
        <a:p>
          <a:endParaRPr lang="es-ES"/>
        </a:p>
      </dgm:t>
    </dgm:pt>
    <dgm:pt modelId="{CC070086-026D-4DCA-851E-52519FE84CF7}" type="sibTrans" cxnId="{54F1F78F-B098-4B19-A01F-61169645635C}">
      <dgm:prSet/>
      <dgm:spPr/>
      <dgm:t>
        <a:bodyPr/>
        <a:lstStyle/>
        <a:p>
          <a:endParaRPr lang="es-ES"/>
        </a:p>
      </dgm:t>
    </dgm:pt>
    <dgm:pt modelId="{785359A7-F30B-4BB9-9758-F6F7A036905F}" type="pres">
      <dgm:prSet presAssocID="{7CA5FDD2-79C9-4F51-9313-5BD4E13BA156}" presName="compositeShape" presStyleCnt="0">
        <dgm:presLayoutVars>
          <dgm:chMax val="2"/>
          <dgm:dir/>
          <dgm:resizeHandles val="exact"/>
        </dgm:presLayoutVars>
      </dgm:prSet>
      <dgm:spPr/>
    </dgm:pt>
    <dgm:pt modelId="{8ABD72CB-4F9E-45A5-966C-F63C6DAE318A}" type="pres">
      <dgm:prSet presAssocID="{7CA5FDD2-79C9-4F51-9313-5BD4E13BA156}" presName="divider" presStyleLbl="fgShp" presStyleIdx="0" presStyleCnt="1"/>
      <dgm:spPr/>
    </dgm:pt>
    <dgm:pt modelId="{6B1BB848-C3AD-445E-AC58-FC6C7EDC9D84}" type="pres">
      <dgm:prSet presAssocID="{AF58DD16-6FBC-45CF-A92D-1E39825EC9CD}" presName="downArrow" presStyleLbl="node1" presStyleIdx="0" presStyleCnt="2"/>
      <dgm:spPr/>
    </dgm:pt>
    <dgm:pt modelId="{94F2F619-75ED-4F28-889B-4F761F18B1B3}" type="pres">
      <dgm:prSet presAssocID="{AF58DD16-6FBC-45CF-A92D-1E39825EC9CD}" presName="downArrowText" presStyleLbl="revTx" presStyleIdx="0" presStyleCnt="2">
        <dgm:presLayoutVars>
          <dgm:bulletEnabled val="1"/>
        </dgm:presLayoutVars>
      </dgm:prSet>
      <dgm:spPr/>
    </dgm:pt>
    <dgm:pt modelId="{F6BC3D44-D363-4820-B02E-6C16621C4DB5}" type="pres">
      <dgm:prSet presAssocID="{8D30CD0C-D286-42AC-AB01-996E45941327}" presName="upArrow" presStyleLbl="node1" presStyleIdx="1" presStyleCnt="2"/>
      <dgm:spPr/>
    </dgm:pt>
    <dgm:pt modelId="{8E2C593A-5981-4EA0-AB95-CF66C038748B}" type="pres">
      <dgm:prSet presAssocID="{8D30CD0C-D286-42AC-AB01-996E4594132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F4D08F-CC50-46A1-A6C7-DA20C5B9A6BC}" type="presOf" srcId="{7CA5FDD2-79C9-4F51-9313-5BD4E13BA156}" destId="{785359A7-F30B-4BB9-9758-F6F7A036905F}" srcOrd="0" destOrd="0" presId="urn:microsoft.com/office/officeart/2005/8/layout/arrow3"/>
    <dgm:cxn modelId="{703B97DB-8385-4DF9-BA23-002FFCC9BF43}" srcId="{7CA5FDD2-79C9-4F51-9313-5BD4E13BA156}" destId="{AF58DD16-6FBC-45CF-A92D-1E39825EC9CD}" srcOrd="0" destOrd="0" parTransId="{3FA51491-D4E6-473E-B5F1-1110C02D0E4D}" sibTransId="{B088C233-D5E6-44E4-9F77-FAA2EB98FE0C}"/>
    <dgm:cxn modelId="{BBFB0A25-89F9-483D-8F9F-3F742824328F}" type="presOf" srcId="{AF58DD16-6FBC-45CF-A92D-1E39825EC9CD}" destId="{94F2F619-75ED-4F28-889B-4F761F18B1B3}" srcOrd="0" destOrd="0" presId="urn:microsoft.com/office/officeart/2005/8/layout/arrow3"/>
    <dgm:cxn modelId="{54F1F78F-B098-4B19-A01F-61169645635C}" srcId="{7CA5FDD2-79C9-4F51-9313-5BD4E13BA156}" destId="{8D30CD0C-D286-42AC-AB01-996E45941327}" srcOrd="1" destOrd="0" parTransId="{1A5E7250-216D-4297-A8B5-C4BFFE23B5C8}" sibTransId="{CC070086-026D-4DCA-851E-52519FE84CF7}"/>
    <dgm:cxn modelId="{5D7BA8EF-CA86-4C77-B48F-2A7C9BFBE6D7}" type="presOf" srcId="{8D30CD0C-D286-42AC-AB01-996E45941327}" destId="{8E2C593A-5981-4EA0-AB95-CF66C038748B}" srcOrd="0" destOrd="0" presId="urn:microsoft.com/office/officeart/2005/8/layout/arrow3"/>
    <dgm:cxn modelId="{8D752AB5-3DBC-407C-91B8-74056D4F4BD1}" type="presParOf" srcId="{785359A7-F30B-4BB9-9758-F6F7A036905F}" destId="{8ABD72CB-4F9E-45A5-966C-F63C6DAE318A}" srcOrd="0" destOrd="0" presId="urn:microsoft.com/office/officeart/2005/8/layout/arrow3"/>
    <dgm:cxn modelId="{22C1BB30-F664-403F-AD00-D7AA603287F1}" type="presParOf" srcId="{785359A7-F30B-4BB9-9758-F6F7A036905F}" destId="{6B1BB848-C3AD-445E-AC58-FC6C7EDC9D84}" srcOrd="1" destOrd="0" presId="urn:microsoft.com/office/officeart/2005/8/layout/arrow3"/>
    <dgm:cxn modelId="{98ACB03B-3579-4FC2-90B4-F43E3A887512}" type="presParOf" srcId="{785359A7-F30B-4BB9-9758-F6F7A036905F}" destId="{94F2F619-75ED-4F28-889B-4F761F18B1B3}" srcOrd="2" destOrd="0" presId="urn:microsoft.com/office/officeart/2005/8/layout/arrow3"/>
    <dgm:cxn modelId="{BC4A6F99-6495-43E5-B4C2-879490F88278}" type="presParOf" srcId="{785359A7-F30B-4BB9-9758-F6F7A036905F}" destId="{F6BC3D44-D363-4820-B02E-6C16621C4DB5}" srcOrd="3" destOrd="0" presId="urn:microsoft.com/office/officeart/2005/8/layout/arrow3"/>
    <dgm:cxn modelId="{DB577B07-D050-4571-AD34-ED581C0C8171}" type="presParOf" srcId="{785359A7-F30B-4BB9-9758-F6F7A036905F}" destId="{8E2C593A-5981-4EA0-AB95-CF66C038748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D94BD-2FF3-4F34-8AF1-B8E826B20689}">
      <dsp:nvSpPr>
        <dsp:cNvPr id="0" name=""/>
        <dsp:cNvSpPr/>
      </dsp:nvSpPr>
      <dsp:spPr>
        <a:xfrm>
          <a:off x="1200614" y="764"/>
          <a:ext cx="845428" cy="845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N</a:t>
          </a:r>
          <a:endParaRPr lang="es-ES" sz="3600" kern="1200" dirty="0"/>
        </a:p>
      </dsp:txBody>
      <dsp:txXfrm>
        <a:off x="1324424" y="124574"/>
        <a:ext cx="597808" cy="597808"/>
      </dsp:txXfrm>
    </dsp:sp>
    <dsp:sp modelId="{66BEAC67-4E33-4671-AF73-DD4444F53237}">
      <dsp:nvSpPr>
        <dsp:cNvPr id="0" name=""/>
        <dsp:cNvSpPr/>
      </dsp:nvSpPr>
      <dsp:spPr>
        <a:xfrm>
          <a:off x="1378154" y="914841"/>
          <a:ext cx="490348" cy="49034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1443150" y="1102350"/>
        <a:ext cx="360356" cy="115330"/>
      </dsp:txXfrm>
    </dsp:sp>
    <dsp:sp modelId="{2136759B-EF56-42F3-8FF2-607B922C245F}">
      <dsp:nvSpPr>
        <dsp:cNvPr id="0" name=""/>
        <dsp:cNvSpPr/>
      </dsp:nvSpPr>
      <dsp:spPr>
        <a:xfrm>
          <a:off x="1200614" y="1473838"/>
          <a:ext cx="845428" cy="845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A</a:t>
          </a:r>
          <a:endParaRPr lang="es-ES" sz="3600" kern="1200" dirty="0"/>
        </a:p>
      </dsp:txBody>
      <dsp:txXfrm>
        <a:off x="1324424" y="1597648"/>
        <a:ext cx="597808" cy="597808"/>
      </dsp:txXfrm>
    </dsp:sp>
    <dsp:sp modelId="{E4BB1543-BB90-4ED0-8D66-7D291A121B26}">
      <dsp:nvSpPr>
        <dsp:cNvPr id="0" name=""/>
        <dsp:cNvSpPr/>
      </dsp:nvSpPr>
      <dsp:spPr>
        <a:xfrm>
          <a:off x="2172856" y="1002766"/>
          <a:ext cx="268846" cy="314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2172856" y="1065666"/>
        <a:ext cx="188192" cy="188699"/>
      </dsp:txXfrm>
    </dsp:sp>
    <dsp:sp modelId="{041CF78F-62CC-4599-87F6-B7761A1CE60A}">
      <dsp:nvSpPr>
        <dsp:cNvPr id="0" name=""/>
        <dsp:cNvSpPr/>
      </dsp:nvSpPr>
      <dsp:spPr>
        <a:xfrm>
          <a:off x="2553299" y="314587"/>
          <a:ext cx="1690856" cy="16908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Muerte</a:t>
          </a:r>
          <a:endParaRPr lang="es-ES" sz="2500" kern="1200" dirty="0"/>
        </a:p>
      </dsp:txBody>
      <dsp:txXfrm>
        <a:off x="2800919" y="562207"/>
        <a:ext cx="1195616" cy="1195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7B9E5-3E73-420C-B00F-6C3575BD0870}">
      <dsp:nvSpPr>
        <dsp:cNvPr id="0" name=""/>
        <dsp:cNvSpPr/>
      </dsp:nvSpPr>
      <dsp:spPr>
        <a:xfrm>
          <a:off x="2066232" y="2384152"/>
          <a:ext cx="594321" cy="1132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7160" y="0"/>
              </a:lnTo>
              <a:lnTo>
                <a:pt x="297160" y="1132472"/>
              </a:lnTo>
              <a:lnTo>
                <a:pt x="594321" y="11324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2331419" y="2918414"/>
        <a:ext cx="63947" cy="63947"/>
      </dsp:txXfrm>
    </dsp:sp>
    <dsp:sp modelId="{06597805-50FB-4A1C-8317-71E51BDD0412}">
      <dsp:nvSpPr>
        <dsp:cNvPr id="0" name=""/>
        <dsp:cNvSpPr/>
      </dsp:nvSpPr>
      <dsp:spPr>
        <a:xfrm>
          <a:off x="2066232" y="2338432"/>
          <a:ext cx="5943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4321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2348535" y="2369293"/>
        <a:ext cx="29716" cy="29716"/>
      </dsp:txXfrm>
    </dsp:sp>
    <dsp:sp modelId="{78E80B73-9A63-42DF-8442-0A4F2E326B0A}">
      <dsp:nvSpPr>
        <dsp:cNvPr id="0" name=""/>
        <dsp:cNvSpPr/>
      </dsp:nvSpPr>
      <dsp:spPr>
        <a:xfrm>
          <a:off x="2066232" y="1251679"/>
          <a:ext cx="594321" cy="1132472"/>
        </a:xfrm>
        <a:custGeom>
          <a:avLst/>
          <a:gdLst/>
          <a:ahLst/>
          <a:cxnLst/>
          <a:rect l="0" t="0" r="0" b="0"/>
          <a:pathLst>
            <a:path>
              <a:moveTo>
                <a:pt x="0" y="1132472"/>
              </a:moveTo>
              <a:lnTo>
                <a:pt x="297160" y="1132472"/>
              </a:lnTo>
              <a:lnTo>
                <a:pt x="297160" y="0"/>
              </a:lnTo>
              <a:lnTo>
                <a:pt x="59432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2331419" y="1785942"/>
        <a:ext cx="63947" cy="63947"/>
      </dsp:txXfrm>
    </dsp:sp>
    <dsp:sp modelId="{94520585-FAFE-445A-BA9E-14E394D737DA}">
      <dsp:nvSpPr>
        <dsp:cNvPr id="0" name=""/>
        <dsp:cNvSpPr/>
      </dsp:nvSpPr>
      <dsp:spPr>
        <a:xfrm rot="16200000">
          <a:off x="-770908" y="1931163"/>
          <a:ext cx="4768304" cy="9059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900" kern="1200" dirty="0" smtClean="0">
              <a:solidFill>
                <a:schemeClr val="tx1"/>
              </a:solidFill>
            </a:rPr>
            <a:t>Tratamiento</a:t>
          </a:r>
          <a:endParaRPr lang="es-ES" sz="5900" kern="1200" dirty="0">
            <a:solidFill>
              <a:schemeClr val="tx1"/>
            </a:solidFill>
          </a:endParaRPr>
        </a:p>
      </dsp:txBody>
      <dsp:txXfrm>
        <a:off x="-770908" y="1931163"/>
        <a:ext cx="4768304" cy="905977"/>
      </dsp:txXfrm>
    </dsp:sp>
    <dsp:sp modelId="{51D1926E-396E-4149-A449-62EBF8034D19}">
      <dsp:nvSpPr>
        <dsp:cNvPr id="0" name=""/>
        <dsp:cNvSpPr/>
      </dsp:nvSpPr>
      <dsp:spPr>
        <a:xfrm>
          <a:off x="2660554" y="798690"/>
          <a:ext cx="2971607" cy="9059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solidFill>
                <a:schemeClr val="tx1"/>
              </a:solidFill>
            </a:rPr>
            <a:t>Medidas generales</a:t>
          </a:r>
          <a:endParaRPr lang="es-ES" sz="3100" kern="1200" dirty="0">
            <a:solidFill>
              <a:schemeClr val="tx1"/>
            </a:solidFill>
          </a:endParaRPr>
        </a:p>
      </dsp:txBody>
      <dsp:txXfrm>
        <a:off x="2660554" y="798690"/>
        <a:ext cx="2971607" cy="905977"/>
      </dsp:txXfrm>
    </dsp:sp>
    <dsp:sp modelId="{24F4EDB6-51C0-4FF4-8999-670306792E8C}">
      <dsp:nvSpPr>
        <dsp:cNvPr id="0" name=""/>
        <dsp:cNvSpPr/>
      </dsp:nvSpPr>
      <dsp:spPr>
        <a:xfrm>
          <a:off x="2660554" y="1931163"/>
          <a:ext cx="2971607" cy="9059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solidFill>
                <a:schemeClr val="tx1"/>
              </a:solidFill>
            </a:rPr>
            <a:t>Tratamiento médico</a:t>
          </a:r>
          <a:endParaRPr lang="es-ES" sz="3100" kern="1200" dirty="0">
            <a:solidFill>
              <a:schemeClr val="tx1"/>
            </a:solidFill>
          </a:endParaRPr>
        </a:p>
      </dsp:txBody>
      <dsp:txXfrm>
        <a:off x="2660554" y="1931163"/>
        <a:ext cx="2971607" cy="905977"/>
      </dsp:txXfrm>
    </dsp:sp>
    <dsp:sp modelId="{7BD46965-C5ED-411D-8B83-94A42BD79224}">
      <dsp:nvSpPr>
        <dsp:cNvPr id="0" name=""/>
        <dsp:cNvSpPr/>
      </dsp:nvSpPr>
      <dsp:spPr>
        <a:xfrm>
          <a:off x="2660554" y="3063635"/>
          <a:ext cx="2971607" cy="9059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solidFill>
                <a:schemeClr val="tx1"/>
              </a:solidFill>
            </a:rPr>
            <a:t>Tratamiento específico</a:t>
          </a:r>
          <a:endParaRPr lang="es-ES" sz="3100" kern="1200" dirty="0">
            <a:solidFill>
              <a:schemeClr val="tx1"/>
            </a:solidFill>
          </a:endParaRPr>
        </a:p>
      </dsp:txBody>
      <dsp:txXfrm>
        <a:off x="2660554" y="3063635"/>
        <a:ext cx="2971607" cy="9059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D72CB-4F9E-45A5-966C-F63C6DAE318A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B1BB848-C3AD-445E-AC58-FC6C7EDC9D84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F2F619-75ED-4F28-889B-4F761F18B1B3}">
      <dsp:nvSpPr>
        <dsp:cNvPr id="0" name=""/>
        <dsp:cNvSpPr/>
      </dsp:nvSpPr>
      <dsp:spPr>
        <a:xfrm>
          <a:off x="3230880" y="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Cierto</a:t>
          </a:r>
          <a:endParaRPr lang="es-ES" sz="3700" kern="1200" dirty="0"/>
        </a:p>
      </dsp:txBody>
      <dsp:txXfrm>
        <a:off x="3230880" y="0"/>
        <a:ext cx="1950720" cy="1706880"/>
      </dsp:txXfrm>
    </dsp:sp>
    <dsp:sp modelId="{F6BC3D44-D363-4820-B02E-6C16621C4DB5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2C593A-5981-4EA0-AB95-CF66C038748B}">
      <dsp:nvSpPr>
        <dsp:cNvPr id="0" name=""/>
        <dsp:cNvSpPr/>
      </dsp:nvSpPr>
      <dsp:spPr>
        <a:xfrm>
          <a:off x="914400" y="235712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Falso</a:t>
          </a:r>
          <a:endParaRPr lang="es-ES" sz="3700" kern="1200" dirty="0"/>
        </a:p>
      </dsp:txBody>
      <dsp:txXfrm>
        <a:off x="914400" y="2357120"/>
        <a:ext cx="1950720" cy="170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4922AB-EA86-43F6-AADB-3D8C4FAE581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2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1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anose="020B0604030504040204" pitchFamily="34" charset="0"/>
              </a:defRPr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3086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2800" b="1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43AD2A-B322-430D-B591-D3F88D31D2A5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3893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6019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6019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F8FFB4-29B2-4FFC-8D86-D48815553F83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8554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59436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>
          <a:xfrm>
            <a:off x="2971800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2B3D398-312C-4DF8-B999-E4CC6438C003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2"/>
          </p:nvPr>
        </p:nvSpPr>
        <p:spPr>
          <a:xfrm>
            <a:off x="5943600" y="68263"/>
            <a:ext cx="2590800" cy="2365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31995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CCC962-39DE-453B-9E89-24D73A368208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1163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9CA5E2-F663-4D90-98D2-65A541A37F0A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96177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2482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2482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C47FD7-FD8B-4C21-9581-D8FDC1D3EC61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37931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845A0E-CDC8-4D54-9443-B5B65A9FC598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9" name="Marcador de fecha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05457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B08E60-2E03-47BC-BA83-28CDA313FAD1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1204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FDA44C-9A91-47FF-99BE-1EE63D2B3D72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9713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150D0F-D7D4-4DFE-8ACB-46015B3737B2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0423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572626-C6AF-4D1D-8249-FA08DAAE33D3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9668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655638" y="360363"/>
            <a:ext cx="8497887" cy="7191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373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1800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B371B9-E076-4489-9C5B-BC4D60773066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gray">
          <a:xfrm>
            <a:off x="0" y="719138"/>
            <a:ext cx="328613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gray">
          <a:xfrm>
            <a:off x="328613" y="357188"/>
            <a:ext cx="328612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657225" y="0"/>
            <a:ext cx="328613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657225" y="361950"/>
            <a:ext cx="328613" cy="361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328613" y="719138"/>
            <a:ext cx="328612" cy="361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68263"/>
            <a:ext cx="25908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9280" y="1412776"/>
            <a:ext cx="7004720" cy="10128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Accidente</a:t>
            </a:r>
            <a:r>
              <a:rPr lang="en-US" dirty="0" smtClean="0">
                <a:solidFill>
                  <a:schemeClr val="tx1"/>
                </a:solidFill>
              </a:rPr>
              <a:t> cerebrovascular </a:t>
            </a:r>
            <a:r>
              <a:rPr lang="en-US" dirty="0" err="1" smtClean="0">
                <a:solidFill>
                  <a:schemeClr val="tx1"/>
                </a:solidFill>
              </a:rPr>
              <a:t>isquémico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Aproximación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clínica-terapéutica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276600"/>
            <a:ext cx="6324600" cy="381000"/>
          </a:xfrm>
        </p:spPr>
        <p:txBody>
          <a:bodyPr/>
          <a:lstStyle/>
          <a:p>
            <a:r>
              <a:rPr lang="en-US" sz="1600" dirty="0" smtClean="0"/>
              <a:t>Luis Daniel Alonso </a:t>
            </a:r>
            <a:r>
              <a:rPr lang="en-US" sz="1600" dirty="0" err="1" smtClean="0"/>
              <a:t>Basanta</a:t>
            </a:r>
            <a:endParaRPr lang="en-U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699829"/>
            <a:ext cx="3377477" cy="215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Tartamiento</a:t>
            </a:r>
            <a:endParaRPr lang="en-US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12318154"/>
              </p:ext>
            </p:extLst>
          </p:nvPr>
        </p:nvGraphicFramePr>
        <p:xfrm>
          <a:off x="1524000" y="1397000"/>
          <a:ext cx="679241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(Medidas generales)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683568" y="1700808"/>
            <a:ext cx="7850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Reposo en cama, con la cabecera levantada 30°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Oxígenoterapia</a:t>
            </a:r>
            <a:r>
              <a:rPr lang="es-ES" dirty="0" smtClean="0"/>
              <a:t> (si saturación menor de 95%)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Dieta, restricción absoluta si el ACV está en evolución o el paciente presenta problemas de deglución. En cualquier otro caso, se instaura una dieta blanda de acuerda a FR.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Canalización de una vía venosa periférica, en el miembro no </a:t>
            </a:r>
            <a:r>
              <a:rPr lang="es-ES" dirty="0" err="1" smtClean="0"/>
              <a:t>parético</a:t>
            </a:r>
            <a:r>
              <a:rPr lang="es-ES" dirty="0" smtClean="0"/>
              <a:t> y administrar SSF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Se pueden utilizar sonda vesical, </a:t>
            </a:r>
            <a:r>
              <a:rPr lang="es-ES" dirty="0" err="1" smtClean="0"/>
              <a:t>levine</a:t>
            </a:r>
            <a:r>
              <a:rPr lang="es-ES" dirty="0" smtClean="0"/>
              <a:t> o entubación en relación al estado del paciente</a:t>
            </a:r>
          </a:p>
        </p:txBody>
      </p:sp>
    </p:spTree>
    <p:extLst>
      <p:ext uri="{BB962C8B-B14F-4D97-AF65-F5344CB8AC3E}">
        <p14:creationId xmlns:p14="http://schemas.microsoft.com/office/powerpoint/2010/main" val="2656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(Médico)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827584" y="1628800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Pilares: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err="1" smtClean="0"/>
              <a:t>Antiagregantes</a:t>
            </a:r>
            <a:r>
              <a:rPr lang="es-ES" dirty="0"/>
              <a:t> </a:t>
            </a:r>
            <a:r>
              <a:rPr lang="es-ES" dirty="0" smtClean="0"/>
              <a:t>plaquetarios: Aspirina y </a:t>
            </a:r>
            <a:r>
              <a:rPr lang="es-ES" dirty="0" err="1" smtClean="0"/>
              <a:t>Clopidogrel</a:t>
            </a:r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err="1" smtClean="0"/>
              <a:t>Estatinas</a:t>
            </a:r>
            <a:r>
              <a:rPr lang="es-ES" dirty="0" smtClean="0"/>
              <a:t>: </a:t>
            </a:r>
            <a:r>
              <a:rPr lang="es-ES" dirty="0" err="1" smtClean="0"/>
              <a:t>Atorvastatina</a:t>
            </a:r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Protección gástrica: </a:t>
            </a:r>
            <a:r>
              <a:rPr lang="es-ES" dirty="0" err="1" smtClean="0"/>
              <a:t>Ranitidina</a:t>
            </a:r>
            <a:r>
              <a:rPr lang="es-ES" dirty="0" smtClean="0"/>
              <a:t>, </a:t>
            </a:r>
            <a:r>
              <a:rPr lang="es-ES" dirty="0" err="1" smtClean="0"/>
              <a:t>Omeprazol</a:t>
            </a:r>
            <a:endParaRPr lang="es-ES" dirty="0" smtClean="0"/>
          </a:p>
          <a:p>
            <a:pPr algn="just"/>
            <a:endParaRPr lang="es-ES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dirty="0" smtClean="0"/>
              <a:t>Control glicémico: Insulina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dirty="0" smtClean="0"/>
              <a:t>Anticoagulantes (si riesgo elevado de embolismo): Heparina de bajo peso molecular; </a:t>
            </a:r>
            <a:r>
              <a:rPr lang="es-ES" b="1" dirty="0" smtClean="0"/>
              <a:t>Heparina sódica</a:t>
            </a:r>
            <a:endParaRPr lang="es-ES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dirty="0" smtClean="0"/>
              <a:t>Control de la TA: (si TA </a:t>
            </a:r>
            <a:r>
              <a:rPr lang="en-US" dirty="0" smtClean="0"/>
              <a:t>&gt;</a:t>
            </a:r>
            <a:r>
              <a:rPr lang="es-ES" dirty="0" smtClean="0"/>
              <a:t>= 220/120 mm Hg) IECA, ARA II; si emergencia </a:t>
            </a:r>
            <a:r>
              <a:rPr lang="es-ES" dirty="0" err="1" smtClean="0"/>
              <a:t>Labetalol</a:t>
            </a:r>
            <a:endParaRPr lang="es-ES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dirty="0" smtClean="0"/>
              <a:t>Control de la hipertermia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dirty="0" smtClean="0"/>
              <a:t>Medidas </a:t>
            </a:r>
            <a:r>
              <a:rPr lang="es-ES" dirty="0" err="1" smtClean="0"/>
              <a:t>antiedema</a:t>
            </a:r>
            <a:r>
              <a:rPr lang="es-ES" dirty="0" smtClean="0"/>
              <a:t> cerebral: Manitol en dosis de carga de 1 g/kg por vía intravenosa </a:t>
            </a:r>
            <a:r>
              <a:rPr lang="es-ES" dirty="0" err="1" smtClean="0"/>
              <a:t>perfundidos</a:t>
            </a:r>
            <a:r>
              <a:rPr lang="es-ES" dirty="0" smtClean="0"/>
              <a:t> en 20 min; la dosis puede repetirse cada 6 h.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dirty="0" smtClean="0"/>
              <a:t>Se mantienen los tratamientos de base pero adaptándolos al evento.</a:t>
            </a:r>
          </a:p>
          <a:p>
            <a:pPr algn="just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0442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(Específico)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611560" y="105273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Factor activador del </a:t>
            </a:r>
            <a:r>
              <a:rPr lang="es-ES" dirty="0" err="1" smtClean="0"/>
              <a:t>plasminógeno</a:t>
            </a:r>
            <a:r>
              <a:rPr lang="es-ES" dirty="0" smtClean="0"/>
              <a:t> </a:t>
            </a:r>
            <a:r>
              <a:rPr lang="es-ES" dirty="0" err="1" smtClean="0"/>
              <a:t>hístico</a:t>
            </a:r>
            <a:r>
              <a:rPr lang="es-ES" dirty="0" smtClean="0"/>
              <a:t> recombinante (</a:t>
            </a:r>
            <a:r>
              <a:rPr lang="es-ES" dirty="0" err="1" smtClean="0"/>
              <a:t>rtPA</a:t>
            </a:r>
            <a:r>
              <a:rPr lang="es-ES" dirty="0" smtClean="0"/>
              <a:t>): Administre 0.9 mg/kg IV (máximo 90 mg), 10% de la dosis total en forma de bolo y el resto en 1 h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215516" y="1854116"/>
            <a:ext cx="88569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/>
              <a:t>Indicaciones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Diagnóstico clínico de accidente cerebrovascular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Tiempo transcurrido desde el comienzo de los síntomas hasta la administración del fármaco 3 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CT sin signos de hemorragia ni de edema &gt;1/3 del territorio de la MCA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Edad </a:t>
            </a:r>
            <a:r>
              <a:rPr lang="en-US" sz="1600" dirty="0" smtClean="0"/>
              <a:t>&gt;</a:t>
            </a:r>
            <a:r>
              <a:rPr lang="es-ES" sz="1600" dirty="0" smtClean="0"/>
              <a:t> 18 años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Consentimiento del paciente o de su representante</a:t>
            </a:r>
          </a:p>
          <a:p>
            <a:pPr algn="just"/>
            <a:r>
              <a:rPr lang="es-ES" sz="1600" b="1" dirty="0" smtClean="0"/>
              <a:t>Contraindicaciones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Tensión arterial sostenida &gt;185/110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Plaquetas &lt;100 000; HCT &lt;25%; glucosa &lt;50 o &gt;400 mg/100 ml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Tratamiento con heparina en las 48 h previas y PTT prolongado o INR elevado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Síntomas que mejoran con rapidez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Antecedente de accidente cerebrovascular o de traumatismo craneal en los tres meses anteriores; antecedente de hemorragia intracraneal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Cirugía mayor en los 14 días previos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Síntomas de accidente cerebrovascular menor (NIHSS </a:t>
            </a:r>
            <a:r>
              <a:rPr lang="en-US" sz="1600" dirty="0" smtClean="0"/>
              <a:t>&lt; 5</a:t>
            </a:r>
            <a:r>
              <a:rPr lang="es-ES" sz="16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Hemorragia digestiva en los 21 días previos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Infarto de miocardio reciente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Estupor o coma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6691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(</a:t>
            </a:r>
            <a:r>
              <a:rPr lang="es-ES" dirty="0" err="1" smtClean="0"/>
              <a:t>Neuroprotección</a:t>
            </a:r>
            <a:r>
              <a:rPr lang="es-ES" dirty="0" smtClean="0"/>
              <a:t>)</a:t>
            </a:r>
            <a:endParaRPr lang="es-E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81922964"/>
              </p:ext>
            </p:extLst>
          </p:nvPr>
        </p:nvGraphicFramePr>
        <p:xfrm>
          <a:off x="1547664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79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713038" y="5927725"/>
            <a:ext cx="3001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www.themegallery.com</a:t>
            </a:r>
          </a:p>
        </p:txBody>
      </p:sp>
      <p:sp>
        <p:nvSpPr>
          <p:cNvPr id="104453" name="WordArt 5"/>
          <p:cNvSpPr>
            <a:spLocks noChangeArrowheads="1" noChangeShapeType="1" noTextEdit="1"/>
          </p:cNvSpPr>
          <p:nvPr/>
        </p:nvSpPr>
        <p:spPr bwMode="gray">
          <a:xfrm>
            <a:off x="2195513" y="2132013"/>
            <a:ext cx="5689600" cy="7921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s-ES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2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Gracias</a:t>
            </a:r>
            <a:endParaRPr lang="es-ES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2">
                    <a:alpha val="5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699829"/>
            <a:ext cx="3377477" cy="215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Concepto</a:t>
            </a:r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004048" y="2132856"/>
            <a:ext cx="3779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El término enfermedad cerebrovascular se refiere a cualquier condición en la cual un área del encéfalo se afecta de forma transitoria o permanente por enfermedad de uno o más vasos sanguíneos cerebrales. </a:t>
            </a:r>
            <a:endParaRPr lang="es-ES" sz="24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945316"/>
              </p:ext>
            </p:extLst>
          </p:nvPr>
        </p:nvGraphicFramePr>
        <p:xfrm>
          <a:off x="467544" y="1699042"/>
          <a:ext cx="4731196" cy="458349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731196"/>
              </a:tblGrid>
              <a:tr h="175260">
                <a:tc>
                  <a:txBody>
                    <a:bodyPr/>
                    <a:lstStyle/>
                    <a:p>
                      <a:pPr marL="342900" lvl="0" indent="-342900" fontAlgn="auto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ES_tradn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Enfermedad cerebrovascular asintomática.</a:t>
                      </a:r>
                      <a:endParaRPr lang="es-ES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auto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ES_tradnl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Enfermedad cerebrovascular focal:</a:t>
                      </a:r>
                      <a:endParaRPr lang="es-ES" sz="105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fontAlgn="auto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</a:pPr>
                      <a:r>
                        <a:rPr lang="es-ES_tradn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Ataque transitorio de isquemia (ATI).</a:t>
                      </a:r>
                      <a:endParaRPr lang="es-ES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fontAlgn="auto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</a:pPr>
                      <a:r>
                        <a:rPr lang="es-ES_tradnl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Ictus (accidente cerebrovascular</a:t>
                      </a:r>
                      <a:r>
                        <a:rPr lang="es-ES_tradnl" sz="1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s-ES" sz="105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fontAlgn="auto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  <a:buFont typeface="+mj-lt"/>
                        <a:buAutoNum type="romanUcPeriod"/>
                      </a:pPr>
                      <a:r>
                        <a:rPr lang="es-ES_tradnl" sz="1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Infarto cerebral.</a:t>
                      </a:r>
                      <a:endParaRPr lang="es-ES" sz="105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fontAlgn="auto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  <a:buFont typeface="+mj-lt"/>
                        <a:buAutoNum type="romanUcPeriod"/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Hemorragia </a:t>
                      </a:r>
                      <a:r>
                        <a:rPr lang="es-ES_tradnl" sz="14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intraparenquimatosa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S" sz="105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fontAlgn="auto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  <a:buFont typeface="+mj-lt"/>
                        <a:buAutoNum type="romanUcPeriod"/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Hemorragia </a:t>
                      </a:r>
                      <a:r>
                        <a:rPr lang="es-ES_tradnl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subaracnoidea</a:t>
                      </a:r>
                      <a:r>
                        <a:rPr lang="es-ES_tradn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S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auto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ES_tradn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Encefalopatía hipertensiva.</a:t>
                      </a:r>
                      <a:endParaRPr lang="es-ES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auto" hangingPunct="1">
                        <a:lnSpc>
                          <a:spcPct val="2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ES_tradn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Demencia vascular.</a:t>
                      </a:r>
                      <a:endParaRPr lang="es-ES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Fisiopatología</a:t>
            </a:r>
            <a:endParaRPr lang="en-US"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79" y="1124744"/>
            <a:ext cx="8602202" cy="3328704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0850196"/>
              </p:ext>
            </p:extLst>
          </p:nvPr>
        </p:nvGraphicFramePr>
        <p:xfrm>
          <a:off x="251520" y="4453448"/>
          <a:ext cx="5444770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Etiología</a:t>
            </a:r>
            <a:endParaRPr lang="es-E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99589"/>
              </p:ext>
            </p:extLst>
          </p:nvPr>
        </p:nvGraphicFramePr>
        <p:xfrm>
          <a:off x="325034" y="1196752"/>
          <a:ext cx="842343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715"/>
                <a:gridCol w="421171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Causas frecuentes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Causas infrecuentes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Trombosis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Vasculitis (PAN, </a:t>
                      </a:r>
                      <a:r>
                        <a:rPr lang="es-ES" dirty="0" err="1" smtClean="0"/>
                        <a:t>Wegener</a:t>
                      </a:r>
                      <a:r>
                        <a:rPr lang="es-ES" dirty="0" smtClean="0"/>
                        <a:t>, </a:t>
                      </a:r>
                      <a:r>
                        <a:rPr lang="es-ES" dirty="0" err="1" smtClean="0"/>
                        <a:t>Takayasu</a:t>
                      </a:r>
                      <a:r>
                        <a:rPr lang="es-ES" dirty="0" smtClean="0"/>
                        <a:t>, arteritis de células</a:t>
                      </a:r>
                    </a:p>
                    <a:p>
                      <a:r>
                        <a:rPr lang="es-ES" dirty="0" smtClean="0"/>
                        <a:t>gigantes)</a:t>
                      </a:r>
                    </a:p>
                  </a:txBody>
                  <a:tcPr/>
                </a:tc>
              </a:tr>
              <a:tr h="2225040">
                <a:tc>
                  <a:txBody>
                    <a:bodyPr/>
                    <a:lstStyle/>
                    <a:p>
                      <a:r>
                        <a:rPr lang="es-ES" dirty="0" smtClean="0"/>
                        <a:t>Embolismos: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 smtClean="0"/>
                        <a:t>Arterioarterial</a:t>
                      </a:r>
                      <a:endParaRPr lang="es-E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Disección arterial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Fibrilación auricular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IMA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Trombo mural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Miocardiopatía dilatada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 smtClean="0"/>
                        <a:t>Valvulopatía</a:t>
                      </a:r>
                      <a:endParaRPr lang="es-E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 smtClean="0"/>
                        <a:t>Protesis</a:t>
                      </a:r>
                      <a:r>
                        <a:rPr lang="es-ES" dirty="0" smtClean="0"/>
                        <a:t> valvular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u="sng" dirty="0" smtClean="0">
                          <a:solidFill>
                            <a:srgbClr val="FF0000"/>
                          </a:solidFill>
                        </a:rPr>
                        <a:t>Endocarditis bacteriana</a:t>
                      </a:r>
                    </a:p>
                    <a:p>
                      <a:endParaRPr lang="es-ES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Hipercoagulación</a:t>
                      </a:r>
                      <a:r>
                        <a:rPr lang="es-ES" dirty="0" smtClean="0"/>
                        <a:t>:</a:t>
                      </a:r>
                    </a:p>
                    <a:p>
                      <a:r>
                        <a:rPr lang="es-ES" dirty="0" smtClean="0"/>
                        <a:t>Déficit de proteína C</a:t>
                      </a:r>
                    </a:p>
                    <a:p>
                      <a:r>
                        <a:rPr lang="es-ES" dirty="0" smtClean="0"/>
                        <a:t>Déficit de proteína S</a:t>
                      </a:r>
                    </a:p>
                    <a:p>
                      <a:r>
                        <a:rPr lang="es-ES" dirty="0" smtClean="0"/>
                        <a:t>Déficit de antitrombina III</a:t>
                      </a:r>
                    </a:p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Síndrome de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antifosfolípidos</a:t>
                      </a:r>
                      <a:endParaRPr lang="es-E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Neoplasia diseminada</a:t>
                      </a:r>
                    </a:p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Drepanocitosis</a:t>
                      </a:r>
                    </a:p>
                    <a:p>
                      <a:r>
                        <a:rPr lang="es-ES" dirty="0" err="1" smtClean="0"/>
                        <a:t>Policitemia</a:t>
                      </a:r>
                      <a:r>
                        <a:rPr lang="es-ES" dirty="0" smtClean="0"/>
                        <a:t> vera</a:t>
                      </a:r>
                    </a:p>
                    <a:p>
                      <a:r>
                        <a:rPr lang="es-ES" dirty="0" smtClean="0"/>
                        <a:t>Lupus eritematoso generalizado</a:t>
                      </a:r>
                    </a:p>
                    <a:p>
                      <a:r>
                        <a:rPr lang="es-ES" dirty="0" smtClean="0"/>
                        <a:t>Púrpura </a:t>
                      </a:r>
                      <a:r>
                        <a:rPr lang="es-ES" dirty="0" err="1" smtClean="0"/>
                        <a:t>trombótica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trombocitopénica</a:t>
                      </a:r>
                      <a:endParaRPr lang="es-ES" dirty="0" smtClean="0"/>
                    </a:p>
                    <a:p>
                      <a:r>
                        <a:rPr lang="es-ES" dirty="0" smtClean="0"/>
                        <a:t>Coagulación </a:t>
                      </a:r>
                      <a:r>
                        <a:rPr lang="es-ES" dirty="0" err="1" smtClean="0"/>
                        <a:t>intravascular</a:t>
                      </a:r>
                      <a:r>
                        <a:rPr lang="es-ES" dirty="0" smtClean="0"/>
                        <a:t> diseminada</a:t>
                      </a:r>
                    </a:p>
                    <a:p>
                      <a:r>
                        <a:rPr lang="es-ES" dirty="0" smtClean="0"/>
                        <a:t>Síndrome nefrótico</a:t>
                      </a:r>
                    </a:p>
                    <a:p>
                      <a:r>
                        <a:rPr lang="es-ES" dirty="0" smtClean="0"/>
                        <a:t>Anticonceptivos orales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5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Manifestaciones</a:t>
            </a:r>
            <a:r>
              <a:rPr lang="en-US" dirty="0" smtClean="0"/>
              <a:t> </a:t>
            </a:r>
            <a:r>
              <a:rPr lang="en-US" dirty="0" err="1" smtClean="0"/>
              <a:t>clínicas</a:t>
            </a:r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466428" y="1340768"/>
            <a:ext cx="80679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Arteria carótida interna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Desviación </a:t>
            </a:r>
            <a:r>
              <a:rPr lang="es-ES" dirty="0" err="1" smtClean="0"/>
              <a:t>oculocefálica</a:t>
            </a:r>
            <a:r>
              <a:rPr lang="es-ES" dirty="0" smtClean="0"/>
              <a:t> hacia el hemisferio afectado (miran hacia el lado contrario de la </a:t>
            </a:r>
            <a:r>
              <a:rPr lang="es-ES" dirty="0" err="1" smtClean="0"/>
              <a:t>hemiparesia</a:t>
            </a:r>
            <a:r>
              <a:rPr lang="es-ES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Hemiparesia</a:t>
            </a:r>
            <a:r>
              <a:rPr lang="es-ES" dirty="0" smtClean="0"/>
              <a:t> o hemiplejía contralateral con </a:t>
            </a:r>
            <a:r>
              <a:rPr lang="es-ES" dirty="0" err="1" smtClean="0"/>
              <a:t>paresia</a:t>
            </a:r>
            <a:r>
              <a:rPr lang="es-ES" dirty="0" smtClean="0"/>
              <a:t> facial central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Hemihipoestesia</a:t>
            </a:r>
            <a:r>
              <a:rPr lang="es-ES" dirty="0" smtClean="0"/>
              <a:t> contralateral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Hemianopsia homónima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Amaurosis </a:t>
            </a:r>
            <a:r>
              <a:rPr lang="es-ES" dirty="0" err="1" smtClean="0"/>
              <a:t>ipsilateral</a:t>
            </a:r>
            <a:r>
              <a:rPr lang="es-ES" dirty="0" smtClean="0"/>
              <a:t> (a veces)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Disfasia o afasia (si el hemisferio dominante está afectado)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Anosognosia</a:t>
            </a:r>
            <a:r>
              <a:rPr lang="es-ES" dirty="0" smtClean="0"/>
              <a:t> y </a:t>
            </a:r>
            <a:r>
              <a:rPr lang="es-ES" dirty="0" err="1" smtClean="0"/>
              <a:t>asomatognosia</a:t>
            </a:r>
            <a:r>
              <a:rPr lang="es-ES" dirty="0" smtClean="0"/>
              <a:t> (si el hemisferio no dominante está afectado)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r>
              <a:rPr lang="es-ES" b="1" dirty="0" smtClean="0"/>
              <a:t>Arteria cerebral anterior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Hemiparesia</a:t>
            </a:r>
            <a:r>
              <a:rPr lang="es-ES" dirty="0" smtClean="0"/>
              <a:t> y </a:t>
            </a:r>
            <a:r>
              <a:rPr lang="es-ES" dirty="0" err="1" smtClean="0"/>
              <a:t>hemihipoestesia</a:t>
            </a:r>
            <a:r>
              <a:rPr lang="es-ES" dirty="0" smtClean="0"/>
              <a:t> contralateral con neto predominio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crural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Grasping</a:t>
            </a:r>
            <a:r>
              <a:rPr lang="es-ES" dirty="0" smtClean="0"/>
              <a:t> y/o rigidez </a:t>
            </a:r>
            <a:r>
              <a:rPr lang="es-ES" dirty="0" err="1" smtClean="0"/>
              <a:t>paratónica</a:t>
            </a:r>
            <a:r>
              <a:rPr lang="es-ES" dirty="0" smtClean="0"/>
              <a:t> contralateral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Incontinencia urinaria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Modificación del psiquismo (mutismo, abulia, etc.)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Marcha </a:t>
            </a:r>
            <a:r>
              <a:rPr lang="es-ES" dirty="0" err="1" smtClean="0"/>
              <a:t>apráxica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Manifestaciones</a:t>
            </a:r>
            <a:r>
              <a:rPr lang="en-US" dirty="0" smtClean="0"/>
              <a:t> </a:t>
            </a:r>
            <a:r>
              <a:rPr lang="en-US" dirty="0" err="1" smtClean="0"/>
              <a:t>clínicas</a:t>
            </a:r>
            <a:endParaRPr lang="en-US" sz="1600" dirty="0"/>
          </a:p>
        </p:txBody>
      </p:sp>
      <p:sp>
        <p:nvSpPr>
          <p:cNvPr id="2" name="Rectángulo 1"/>
          <p:cNvSpPr/>
          <p:nvPr/>
        </p:nvSpPr>
        <p:spPr>
          <a:xfrm>
            <a:off x="251520" y="1268760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Arteria cerebral media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Síndrome </a:t>
            </a:r>
            <a:r>
              <a:rPr lang="es-ES" dirty="0" err="1" smtClean="0"/>
              <a:t>silviano</a:t>
            </a:r>
            <a:r>
              <a:rPr lang="es-ES" dirty="0" smtClean="0"/>
              <a:t> profundo (ramas perforantes)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Desviación </a:t>
            </a:r>
            <a:r>
              <a:rPr lang="es-ES" dirty="0" err="1" smtClean="0"/>
              <a:t>oculocefálica</a:t>
            </a:r>
            <a:r>
              <a:rPr lang="es-ES" dirty="0" smtClean="0"/>
              <a:t> igual que en la lesión </a:t>
            </a:r>
            <a:r>
              <a:rPr lang="es-ES" dirty="0" err="1" smtClean="0"/>
              <a:t>carotídea</a:t>
            </a:r>
            <a:endParaRPr lang="es-E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Hemiplejía global y proporcionada (capsular)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Leve afección sensitiva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Sin hemianopsia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Afasia de predominio expresivo (en la lesión del hemisferio dominante)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Síndrome </a:t>
            </a:r>
            <a:r>
              <a:rPr lang="es-ES" dirty="0" err="1" smtClean="0"/>
              <a:t>silviano</a:t>
            </a:r>
            <a:r>
              <a:rPr lang="es-ES" dirty="0" smtClean="0"/>
              <a:t> superficial (ramas corticales y subcorticales)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Hemiparesia</a:t>
            </a:r>
            <a:r>
              <a:rPr lang="es-ES" dirty="0" smtClean="0"/>
              <a:t> o hemiplejía </a:t>
            </a:r>
            <a:r>
              <a:rPr lang="es-ES" dirty="0" err="1" smtClean="0"/>
              <a:t>faciobraquial</a:t>
            </a:r>
            <a:r>
              <a:rPr lang="es-ES" dirty="0" smtClean="0"/>
              <a:t> con grado variable de déficit crural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Hemihipoestesia</a:t>
            </a:r>
            <a:r>
              <a:rPr lang="es-ES" dirty="0" smtClean="0"/>
              <a:t> </a:t>
            </a:r>
            <a:r>
              <a:rPr lang="es-ES" dirty="0" err="1" smtClean="0"/>
              <a:t>faciobraquial</a:t>
            </a:r>
            <a:endParaRPr lang="es-E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Afasia motora, sensitiva o global (si el hemisferio dominante está afectado)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Anosognosia</a:t>
            </a:r>
            <a:r>
              <a:rPr lang="es-ES" dirty="0" smtClean="0"/>
              <a:t> (si el hemisferio no dominante está afectado)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Hemianopsia homónima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Manifestaciones clínicas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251520" y="1340768"/>
            <a:ext cx="80668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Arteria cerebral posterior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Hemianopsia y </a:t>
            </a:r>
            <a:r>
              <a:rPr lang="es-ES" dirty="0" err="1" smtClean="0"/>
              <a:t>cuadrantonopsia</a:t>
            </a:r>
            <a:r>
              <a:rPr lang="es-ES" dirty="0" smtClean="0"/>
              <a:t> homónimas, alucinaciones visuales, alexia, agnosia, anosmia y déficit motor o sensitivo leve (territorio periférico)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Pérdida sensitiva pura con </a:t>
            </a:r>
            <a:r>
              <a:rPr lang="es-ES" dirty="0" err="1" smtClean="0"/>
              <a:t>hiperpatía</a:t>
            </a:r>
            <a:r>
              <a:rPr lang="es-ES" dirty="0" smtClean="0"/>
              <a:t> posterior (ramas </a:t>
            </a:r>
            <a:r>
              <a:rPr lang="es-ES" dirty="0" err="1" smtClean="0"/>
              <a:t>talamogeniculadas</a:t>
            </a:r>
            <a:r>
              <a:rPr lang="es-ES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Parálisis del III par </a:t>
            </a:r>
            <a:r>
              <a:rPr lang="es-ES" dirty="0" err="1" smtClean="0"/>
              <a:t>ipsilateral</a:t>
            </a:r>
            <a:r>
              <a:rPr lang="es-ES" dirty="0" smtClean="0"/>
              <a:t> y hemiplejía contralateral (ramas </a:t>
            </a:r>
            <a:r>
              <a:rPr lang="es-ES" dirty="0" err="1" smtClean="0"/>
              <a:t>interpedunculares</a:t>
            </a:r>
            <a:r>
              <a:rPr lang="es-ES" dirty="0" smtClean="0"/>
              <a:t> o </a:t>
            </a:r>
            <a:r>
              <a:rPr lang="es-ES" dirty="0" err="1" smtClean="0"/>
              <a:t>mesencefálicas</a:t>
            </a:r>
            <a:r>
              <a:rPr lang="es-ES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Trastornos </a:t>
            </a:r>
            <a:r>
              <a:rPr lang="es-ES" dirty="0" err="1" smtClean="0"/>
              <a:t>extrapiramidales</a:t>
            </a:r>
            <a:r>
              <a:rPr lang="es-ES" dirty="0" smtClean="0"/>
              <a:t>: </a:t>
            </a:r>
            <a:r>
              <a:rPr lang="es-ES" dirty="0" err="1" smtClean="0"/>
              <a:t>hemicorea</a:t>
            </a:r>
            <a:r>
              <a:rPr lang="es-ES" dirty="0" smtClean="0"/>
              <a:t>, </a:t>
            </a:r>
            <a:r>
              <a:rPr lang="es-ES" dirty="0" err="1" smtClean="0"/>
              <a:t>hemibalismo</a:t>
            </a:r>
            <a:r>
              <a:rPr lang="es-ES" dirty="0" smtClean="0"/>
              <a:t>, temblor, etc. (ramas </a:t>
            </a:r>
            <a:r>
              <a:rPr lang="es-ES" dirty="0" err="1" smtClean="0"/>
              <a:t>talamoperforantes</a:t>
            </a:r>
            <a:r>
              <a:rPr lang="es-ES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r>
              <a:rPr lang="es-ES" b="1" dirty="0" smtClean="0"/>
              <a:t>Sistema </a:t>
            </a:r>
            <a:r>
              <a:rPr lang="es-ES" b="1" dirty="0" err="1" smtClean="0"/>
              <a:t>vertebrobasilar</a:t>
            </a:r>
            <a:endParaRPr lang="es-ES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Síndrome bulbar medial: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parálisis </a:t>
            </a:r>
            <a:r>
              <a:rPr lang="es-ES" dirty="0" err="1" smtClean="0"/>
              <a:t>homolateral</a:t>
            </a:r>
            <a:r>
              <a:rPr lang="es-ES" dirty="0" smtClean="0"/>
              <a:t> del XI par craneal, hemiplejía y pérdida cenestésica y discriminativa contralateral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Síndrome bulbar lateral (síndrome de </a:t>
            </a:r>
            <a:r>
              <a:rPr lang="es-ES" dirty="0" err="1" smtClean="0"/>
              <a:t>Wallenberg</a:t>
            </a:r>
            <a:r>
              <a:rPr lang="es-ES" dirty="0" smtClean="0"/>
              <a:t>):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afección sensitiva facial, síndrome de </a:t>
            </a:r>
            <a:r>
              <a:rPr lang="es-ES" dirty="0" err="1" smtClean="0"/>
              <a:t>Horner</a:t>
            </a:r>
            <a:r>
              <a:rPr lang="es-ES" dirty="0" smtClean="0"/>
              <a:t>, parálisis del </a:t>
            </a:r>
            <a:r>
              <a:rPr lang="es-ES" dirty="0" err="1" smtClean="0"/>
              <a:t>hemivelo</a:t>
            </a:r>
            <a:r>
              <a:rPr lang="es-ES" dirty="0"/>
              <a:t> </a:t>
            </a:r>
            <a:r>
              <a:rPr lang="es-ES" dirty="0" smtClean="0"/>
              <a:t>y las cuerdas vocales, pérdida del reflejo nauseoso y ataxia apendicular </a:t>
            </a:r>
            <a:r>
              <a:rPr lang="es-ES" dirty="0" err="1" smtClean="0"/>
              <a:t>homolaterales</a:t>
            </a:r>
            <a:r>
              <a:rPr lang="es-ES" dirty="0" smtClean="0"/>
              <a:t>. </a:t>
            </a:r>
            <a:r>
              <a:rPr lang="es-ES" dirty="0" err="1" smtClean="0"/>
              <a:t>Hemihipoestesia</a:t>
            </a:r>
            <a:r>
              <a:rPr lang="es-ES" dirty="0" smtClean="0"/>
              <a:t> térmica y dolorosa contralateral. Hipo, vómitos y vértigo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21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Manifestaciones clínicas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395536" y="1393021"/>
            <a:ext cx="84436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Sistema </a:t>
            </a:r>
            <a:r>
              <a:rPr lang="es-ES" b="1" dirty="0" err="1" smtClean="0"/>
              <a:t>vertebrobasilar</a:t>
            </a:r>
            <a:endParaRPr lang="es-ES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Síndrome </a:t>
            </a:r>
            <a:r>
              <a:rPr lang="es-ES" dirty="0" err="1" smtClean="0"/>
              <a:t>protuberancial</a:t>
            </a:r>
            <a:r>
              <a:rPr lang="es-ES" dirty="0" smtClean="0"/>
              <a:t> inferior medial: parálisis conjugada de la mirada (ojos desviados hacia el lado contrario de la lesión, «mirando a la hemiplejía»). Parálisis </a:t>
            </a:r>
            <a:r>
              <a:rPr lang="es-ES" dirty="0" err="1" smtClean="0"/>
              <a:t>ipsilateral</a:t>
            </a:r>
            <a:r>
              <a:rPr lang="es-ES" dirty="0"/>
              <a:t> </a:t>
            </a:r>
            <a:r>
              <a:rPr lang="es-ES" dirty="0" smtClean="0"/>
              <a:t>del VI par craneal. Hemiplejía y </a:t>
            </a:r>
            <a:r>
              <a:rPr lang="es-ES" dirty="0" err="1" smtClean="0"/>
              <a:t>hemihipoalgesia</a:t>
            </a:r>
            <a:r>
              <a:rPr lang="es-ES" dirty="0" smtClean="0"/>
              <a:t> contralateral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Síndrome </a:t>
            </a:r>
            <a:r>
              <a:rPr lang="es-ES" dirty="0" err="1" smtClean="0"/>
              <a:t>protuberancial</a:t>
            </a:r>
            <a:r>
              <a:rPr lang="es-ES" dirty="0" smtClean="0"/>
              <a:t> inferior lateral: parálisis facial nuclear (sordera y </a:t>
            </a:r>
            <a:r>
              <a:rPr lang="es-ES" dirty="0" err="1" smtClean="0"/>
              <a:t>acúfenos</a:t>
            </a:r>
            <a:r>
              <a:rPr lang="es-ES" dirty="0" smtClean="0"/>
              <a:t> </a:t>
            </a:r>
            <a:r>
              <a:rPr lang="es-ES" dirty="0" err="1" smtClean="0"/>
              <a:t>ipsilaterales</a:t>
            </a:r>
            <a:r>
              <a:rPr lang="es-ES" dirty="0" smtClean="0"/>
              <a:t>). Parálisis conjugada de la mirada similar al síndrome </a:t>
            </a:r>
            <a:r>
              <a:rPr lang="es-ES" dirty="0" err="1" smtClean="0"/>
              <a:t>protuberancial</a:t>
            </a:r>
            <a:r>
              <a:rPr lang="es-ES" dirty="0" smtClean="0"/>
              <a:t> inferior medial. </a:t>
            </a:r>
            <a:r>
              <a:rPr lang="es-ES" dirty="0" err="1" smtClean="0"/>
              <a:t>Hemiparesia</a:t>
            </a:r>
            <a:r>
              <a:rPr lang="es-ES" dirty="0" smtClean="0"/>
              <a:t> y </a:t>
            </a:r>
            <a:r>
              <a:rPr lang="es-ES" dirty="0" err="1" smtClean="0"/>
              <a:t>hemihipoestesia</a:t>
            </a:r>
            <a:r>
              <a:rPr lang="es-ES" dirty="0" smtClean="0"/>
              <a:t> contralateral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Síndrome </a:t>
            </a:r>
            <a:r>
              <a:rPr lang="es-ES" dirty="0" err="1" smtClean="0"/>
              <a:t>protuberancial</a:t>
            </a:r>
            <a:r>
              <a:rPr lang="es-ES" dirty="0" smtClean="0"/>
              <a:t> superior medial: </a:t>
            </a:r>
            <a:r>
              <a:rPr lang="es-ES" dirty="0" err="1" smtClean="0"/>
              <a:t>hemisíndrome</a:t>
            </a:r>
            <a:r>
              <a:rPr lang="es-ES" dirty="0" smtClean="0"/>
              <a:t> </a:t>
            </a:r>
            <a:r>
              <a:rPr lang="es-ES" dirty="0" err="1" smtClean="0"/>
              <a:t>cerebeloso</a:t>
            </a:r>
            <a:r>
              <a:rPr lang="es-ES" dirty="0"/>
              <a:t> </a:t>
            </a:r>
            <a:r>
              <a:rPr lang="es-ES" dirty="0" err="1" smtClean="0"/>
              <a:t>ipsilateral</a:t>
            </a:r>
            <a:r>
              <a:rPr lang="es-ES" dirty="0" smtClean="0"/>
              <a:t>, </a:t>
            </a:r>
            <a:r>
              <a:rPr lang="es-ES" dirty="0" err="1" smtClean="0"/>
              <a:t>oftalmoplejía</a:t>
            </a:r>
            <a:r>
              <a:rPr lang="es-ES" dirty="0" smtClean="0"/>
              <a:t> </a:t>
            </a:r>
            <a:r>
              <a:rPr lang="es-ES" dirty="0" err="1" smtClean="0"/>
              <a:t>internuclear</a:t>
            </a:r>
            <a:r>
              <a:rPr lang="es-ES" dirty="0" smtClean="0"/>
              <a:t>. </a:t>
            </a:r>
            <a:r>
              <a:rPr lang="es-ES" dirty="0" err="1" smtClean="0"/>
              <a:t>Hemiparesia</a:t>
            </a:r>
            <a:r>
              <a:rPr lang="es-ES" dirty="0"/>
              <a:t> </a:t>
            </a:r>
            <a:r>
              <a:rPr lang="es-ES" dirty="0" smtClean="0"/>
              <a:t>y </a:t>
            </a:r>
            <a:r>
              <a:rPr lang="es-ES" dirty="0" err="1" smtClean="0"/>
              <a:t>hemihipoestesia</a:t>
            </a:r>
            <a:r>
              <a:rPr lang="es-ES" dirty="0" smtClean="0"/>
              <a:t> contralateral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Síndrome </a:t>
            </a:r>
            <a:r>
              <a:rPr lang="es-ES" dirty="0" err="1" smtClean="0"/>
              <a:t>protuberancial</a:t>
            </a:r>
            <a:r>
              <a:rPr lang="es-ES" dirty="0" smtClean="0"/>
              <a:t> superior lateral: </a:t>
            </a:r>
            <a:r>
              <a:rPr lang="es-ES" dirty="0" err="1" smtClean="0"/>
              <a:t>hemisíndrome</a:t>
            </a:r>
            <a:r>
              <a:rPr lang="es-ES" dirty="0" smtClean="0"/>
              <a:t> </a:t>
            </a:r>
            <a:r>
              <a:rPr lang="es-ES" dirty="0" err="1" smtClean="0"/>
              <a:t>cerebeloso</a:t>
            </a:r>
            <a:r>
              <a:rPr lang="es-ES" dirty="0"/>
              <a:t> </a:t>
            </a:r>
            <a:r>
              <a:rPr lang="es-ES" dirty="0" err="1" smtClean="0"/>
              <a:t>homolateral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8331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Manifestaciones clínicas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323528" y="1997839"/>
            <a:ext cx="8515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Sistema </a:t>
            </a:r>
            <a:r>
              <a:rPr lang="es-ES" b="1" dirty="0" err="1" smtClean="0"/>
              <a:t>vertebrobasilar</a:t>
            </a:r>
            <a:endParaRPr lang="es-ES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Arteria basilar: Existencia de síntomas bilaterales: cuadriplejía. Parálisis bilateral conjugada horizontal de la mirada. Coma o estado de cautiverio (</a:t>
            </a:r>
            <a:r>
              <a:rPr lang="es-ES" dirty="0" err="1" smtClean="0"/>
              <a:t>locked</a:t>
            </a:r>
            <a:r>
              <a:rPr lang="es-ES" dirty="0" smtClean="0"/>
              <a:t>-in): el paciente está consciente, y sólo puede comunicarse con movimientos verticales oculares y parpadeo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31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cdb2004117gl</Template>
  <TotalTime>554</TotalTime>
  <Words>991</Words>
  <Application>Microsoft Office PowerPoint</Application>
  <PresentationFormat>Presentación en pantalla (4:3)</PresentationFormat>
  <Paragraphs>149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Verdana</vt:lpstr>
      <vt:lpstr>Wingdings</vt:lpstr>
      <vt:lpstr>sample</vt:lpstr>
      <vt:lpstr>Accidente cerebrovascular isquémico Aproximación clínica-terapéutica</vt:lpstr>
      <vt:lpstr>Concepto</vt:lpstr>
      <vt:lpstr>Fisiopatología</vt:lpstr>
      <vt:lpstr>Etiología</vt:lpstr>
      <vt:lpstr> Manifestaciones clínicas</vt:lpstr>
      <vt:lpstr>Manifestaciones clínicas</vt:lpstr>
      <vt:lpstr>Manifestaciones clínicas</vt:lpstr>
      <vt:lpstr>Manifestaciones clínicas</vt:lpstr>
      <vt:lpstr>Manifestaciones clínicas</vt:lpstr>
      <vt:lpstr>Tartamiento</vt:lpstr>
      <vt:lpstr>Tratamiento (Medidas generales)</vt:lpstr>
      <vt:lpstr>Tratamiento (Médico)</vt:lpstr>
      <vt:lpstr>Tratamiento (Específico)</vt:lpstr>
      <vt:lpstr>Tratamiento (Neuroprotección)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Accidente cerebrovascular isquémico</dc:title>
  <dc:creator>lenovo</dc:creator>
  <cp:lastModifiedBy>lenovo</cp:lastModifiedBy>
  <cp:revision>21</cp:revision>
  <dcterms:created xsi:type="dcterms:W3CDTF">2019-12-05T22:52:19Z</dcterms:created>
  <dcterms:modified xsi:type="dcterms:W3CDTF">2019-12-06T08:06:20Z</dcterms:modified>
</cp:coreProperties>
</file>