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0" r:id="rId2"/>
    <p:sldId id="378" r:id="rId3"/>
    <p:sldId id="256" r:id="rId4"/>
    <p:sldId id="344" r:id="rId5"/>
    <p:sldId id="346" r:id="rId6"/>
    <p:sldId id="347" r:id="rId7"/>
    <p:sldId id="387" r:id="rId8"/>
    <p:sldId id="388" r:id="rId9"/>
    <p:sldId id="389" r:id="rId10"/>
    <p:sldId id="348" r:id="rId11"/>
    <p:sldId id="349" r:id="rId12"/>
    <p:sldId id="354" r:id="rId13"/>
    <p:sldId id="363" r:id="rId14"/>
    <p:sldId id="392" r:id="rId15"/>
    <p:sldId id="391" r:id="rId16"/>
    <p:sldId id="368" r:id="rId17"/>
    <p:sldId id="393" r:id="rId18"/>
    <p:sldId id="369" r:id="rId19"/>
    <p:sldId id="370" r:id="rId20"/>
    <p:sldId id="371" r:id="rId21"/>
    <p:sldId id="394" r:id="rId22"/>
    <p:sldId id="327" r:id="rId23"/>
  </p:sldIdLst>
  <p:sldSz cx="9144000" cy="6858000" type="screen4x3"/>
  <p:notesSz cx="6858000" cy="9144000"/>
  <p:defaultTextStyle>
    <a:defPPr>
      <a:defRPr lang="es-ES"/>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00"/>
    <a:srgbClr val="66FFFF"/>
    <a:srgbClr val="FFFF00"/>
    <a:srgbClr val="0066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38" autoAdjust="0"/>
    <p:restoredTop sz="94660"/>
  </p:normalViewPr>
  <p:slideViewPr>
    <p:cSldViewPr>
      <p:cViewPr varScale="1">
        <p:scale>
          <a:sx n="71" d="100"/>
          <a:sy n="71" d="100"/>
        </p:scale>
        <p:origin x="112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4"/>
    </p:cViewPr>
  </p:sorterViewPr>
  <p:notesViewPr>
    <p:cSldViewPr>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pitchFamily="18" charset="0"/>
              </a:defRPr>
            </a:lvl1pPr>
          </a:lstStyle>
          <a:p>
            <a:pPr>
              <a:defRPr/>
            </a:pPr>
            <a:endParaRPr lang="pt-PT"/>
          </a:p>
        </p:txBody>
      </p:sp>
      <p:sp>
        <p:nvSpPr>
          <p:cNvPr id="39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pt-PT"/>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PT" noProof="0" smtClean="0"/>
              <a:t>Clique para editar os estilos do texto mestre</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p>
        </p:txBody>
      </p:sp>
      <p:sp>
        <p:nvSpPr>
          <p:cNvPr id="39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pitchFamily="18" charset="0"/>
              </a:defRPr>
            </a:lvl1pPr>
          </a:lstStyle>
          <a:p>
            <a:pPr>
              <a:defRPr/>
            </a:pPr>
            <a:endParaRPr lang="pt-PT"/>
          </a:p>
        </p:txBody>
      </p:sp>
      <p:sp>
        <p:nvSpPr>
          <p:cNvPr id="39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anose="02020603050405020304" pitchFamily="18" charset="0"/>
              </a:defRPr>
            </a:lvl1pPr>
          </a:lstStyle>
          <a:p>
            <a:pPr>
              <a:defRPr/>
            </a:pPr>
            <a:fld id="{F18DD49C-9DDC-41C3-A19A-1DAF6A4B2BCB}" type="slidenum">
              <a:rPr lang="pt-PT"/>
              <a:pPr>
                <a:defRPr/>
              </a:pPr>
              <a:t>‹Nº›</a:t>
            </a:fld>
            <a:endParaRPr lang="pt-PT"/>
          </a:p>
        </p:txBody>
      </p:sp>
    </p:spTree>
    <p:extLst>
      <p:ext uri="{BB962C8B-B14F-4D97-AF65-F5344CB8AC3E}">
        <p14:creationId xmlns:p14="http://schemas.microsoft.com/office/powerpoint/2010/main" val="3766205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AD36D9B-E707-4A37-B5F1-C57E40801978}" type="slidenum">
              <a:rPr lang="pt-PT"/>
              <a:pPr>
                <a:spcBef>
                  <a:spcPct val="0"/>
                </a:spcBef>
              </a:pPr>
              <a:t>1</a:t>
            </a:fld>
            <a:endParaRPr lang="pt-PT"/>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p>
        </p:txBody>
      </p:sp>
    </p:spTree>
    <p:extLst>
      <p:ext uri="{BB962C8B-B14F-4D97-AF65-F5344CB8AC3E}">
        <p14:creationId xmlns:p14="http://schemas.microsoft.com/office/powerpoint/2010/main" val="2815755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2C79AF9-DE96-48D3-B64F-419FB9CAF3DA}" type="slidenum">
              <a:rPr lang="pt-PT"/>
              <a:pPr>
                <a:spcBef>
                  <a:spcPct val="0"/>
                </a:spcBef>
              </a:pPr>
              <a:t>2</a:t>
            </a:fld>
            <a:endParaRPr lang="pt-PT"/>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p>
        </p:txBody>
      </p:sp>
    </p:spTree>
    <p:extLst>
      <p:ext uri="{BB962C8B-B14F-4D97-AF65-F5344CB8AC3E}">
        <p14:creationId xmlns:p14="http://schemas.microsoft.com/office/powerpoint/2010/main" val="3772410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dirty="0"/>
              <a:t>El proceso de </a:t>
            </a:r>
            <a:r>
              <a:rPr lang="es-ES_tradnl" b="1" dirty="0"/>
              <a:t>Estimación implica calcular a partir de los datos de una muestra, algunos valores que se ofrecen como una aproximación del parámetro correspondiente de la población de la cual se extrajo la muestra</a:t>
            </a:r>
            <a:r>
              <a:rPr lang="es-ES_tradnl" dirty="0"/>
              <a:t>. Es decir, es cualquier función que depende únicamente de los elementos de una muestra.</a:t>
            </a:r>
            <a:endParaRPr lang="es-ES" dirty="0"/>
          </a:p>
          <a:p>
            <a:r>
              <a:rPr lang="es-ES_tradnl" dirty="0"/>
              <a:t> </a:t>
            </a:r>
            <a:endParaRPr lang="es-ES" dirty="0"/>
          </a:p>
          <a:p>
            <a:r>
              <a:rPr lang="es-ES_tradnl" dirty="0"/>
              <a:t>La cifra numérica o valor observado del estimador, obtenida por sustitución de los valores muestrales se denomina </a:t>
            </a:r>
            <a:r>
              <a:rPr lang="es-ES_tradnl" b="1" dirty="0"/>
              <a:t>estimación del parámetro</a:t>
            </a:r>
            <a:r>
              <a:rPr lang="es-ES_tradnl" dirty="0"/>
              <a:t> Ө. </a:t>
            </a:r>
            <a:endParaRPr lang="es-ES" dirty="0"/>
          </a:p>
          <a:p>
            <a:r>
              <a:rPr lang="es-ES_tradnl" dirty="0"/>
              <a:t> </a:t>
            </a:r>
            <a:endParaRPr lang="es-ES" dirty="0"/>
          </a:p>
          <a:p>
            <a:endParaRPr lang="es-ES" dirty="0"/>
          </a:p>
        </p:txBody>
      </p:sp>
      <p:sp>
        <p:nvSpPr>
          <p:cNvPr id="4" name="Marcador de número de diapositiva 3"/>
          <p:cNvSpPr>
            <a:spLocks noGrp="1"/>
          </p:cNvSpPr>
          <p:nvPr>
            <p:ph type="sldNum" sz="quarter" idx="10"/>
          </p:nvPr>
        </p:nvSpPr>
        <p:spPr/>
        <p:txBody>
          <a:bodyPr/>
          <a:lstStyle/>
          <a:p>
            <a:pPr>
              <a:defRPr/>
            </a:pPr>
            <a:fld id="{F18DD49C-9DDC-41C3-A19A-1DAF6A4B2BCB}" type="slidenum">
              <a:rPr lang="pt-PT" smtClean="0"/>
              <a:pPr>
                <a:defRPr/>
              </a:pPr>
              <a:t>4</a:t>
            </a:fld>
            <a:endParaRPr lang="pt-PT"/>
          </a:p>
        </p:txBody>
      </p:sp>
    </p:spTree>
    <p:extLst>
      <p:ext uri="{BB962C8B-B14F-4D97-AF65-F5344CB8AC3E}">
        <p14:creationId xmlns:p14="http://schemas.microsoft.com/office/powerpoint/2010/main" val="1008051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b="1" dirty="0"/>
              <a:t>Ejemplo1</a:t>
            </a:r>
            <a:r>
              <a:rPr lang="es-ES_tradnl" dirty="0"/>
              <a:t>: Sea </a:t>
            </a:r>
            <a:r>
              <a:rPr lang="es-ES_tradnl" b="1" dirty="0"/>
              <a:t>X</a:t>
            </a:r>
            <a:r>
              <a:rPr lang="es-ES_tradnl" dirty="0"/>
              <a:t> una variable aleatoria con distribución normal </a:t>
            </a:r>
            <a:r>
              <a:rPr lang="es-ES_tradnl" b="1" dirty="0"/>
              <a:t>X ~ N(µ, σ),</a:t>
            </a:r>
            <a:r>
              <a:rPr lang="es-ES_tradnl" dirty="0"/>
              <a:t> donde el parámetro µ representa la </a:t>
            </a:r>
            <a:r>
              <a:rPr lang="es-ES_tradnl" u="sng" dirty="0"/>
              <a:t>media</a:t>
            </a:r>
            <a:r>
              <a:rPr lang="es-ES_tradnl" dirty="0"/>
              <a:t> de X en la población.  Si el parámetro </a:t>
            </a:r>
            <a:r>
              <a:rPr lang="es-ES_tradnl" b="1" dirty="0"/>
              <a:t>µ</a:t>
            </a:r>
            <a:r>
              <a:rPr lang="es-ES_tradnl" dirty="0"/>
              <a:t> es desconocido, se puede estimar el mismo a partir de una muestra aleatoria: x1,x2,...,</a:t>
            </a:r>
            <a:r>
              <a:rPr lang="es-ES_tradnl" dirty="0" err="1"/>
              <a:t>xn</a:t>
            </a:r>
            <a:r>
              <a:rPr lang="es-ES_tradnl" dirty="0"/>
              <a:t>, de la población, de dos formas diferentes:</a:t>
            </a:r>
            <a:endParaRPr lang="es-ES" dirty="0"/>
          </a:p>
          <a:p>
            <a:r>
              <a:rPr lang="es-ES" b="1" dirty="0"/>
              <a:t>•Estimación puntual: </a:t>
            </a:r>
            <a:r>
              <a:rPr lang="es-ES" dirty="0"/>
              <a:t>Es un solo valor numérico, utilizado para estimar el parámetro correspondiente de la población. </a:t>
            </a:r>
          </a:p>
          <a:p>
            <a:r>
              <a:rPr lang="es-ES_tradnl" b="1" dirty="0"/>
              <a:t>•Estimación por intervalo de confianza:</a:t>
            </a:r>
            <a:r>
              <a:rPr lang="es-ES_tradnl" dirty="0"/>
              <a:t> Consta de dos valores numéricos que definen un intervalo que, con un </a:t>
            </a:r>
            <a:r>
              <a:rPr lang="es-ES_tradnl" b="1" dirty="0"/>
              <a:t>grado de confianza</a:t>
            </a:r>
            <a:r>
              <a:rPr lang="es-ES_tradnl" dirty="0"/>
              <a:t> especifico se considera incluye al parámetro que se está estimando.</a:t>
            </a:r>
            <a:endParaRPr lang="es-ES" dirty="0"/>
          </a:p>
          <a:p>
            <a:endParaRPr lang="es-ES" dirty="0"/>
          </a:p>
        </p:txBody>
      </p:sp>
      <p:sp>
        <p:nvSpPr>
          <p:cNvPr id="4" name="Marcador de número de diapositiva 3"/>
          <p:cNvSpPr>
            <a:spLocks noGrp="1"/>
          </p:cNvSpPr>
          <p:nvPr>
            <p:ph type="sldNum" sz="quarter" idx="10"/>
          </p:nvPr>
        </p:nvSpPr>
        <p:spPr/>
        <p:txBody>
          <a:bodyPr/>
          <a:lstStyle/>
          <a:p>
            <a:pPr>
              <a:defRPr/>
            </a:pPr>
            <a:fld id="{F18DD49C-9DDC-41C3-A19A-1DAF6A4B2BCB}" type="slidenum">
              <a:rPr lang="pt-PT" smtClean="0"/>
              <a:pPr>
                <a:defRPr/>
              </a:pPr>
              <a:t>5</a:t>
            </a:fld>
            <a:endParaRPr lang="pt-PT"/>
          </a:p>
        </p:txBody>
      </p:sp>
    </p:spTree>
    <p:extLst>
      <p:ext uri="{BB962C8B-B14F-4D97-AF65-F5344CB8AC3E}">
        <p14:creationId xmlns:p14="http://schemas.microsoft.com/office/powerpoint/2010/main" val="3396222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Marcador de notas 2"/>
              <p:cNvSpPr>
                <a:spLocks noGrp="1"/>
              </p:cNvSpPr>
              <p:nvPr>
                <p:ph type="body" idx="1"/>
              </p:nvPr>
            </p:nvSpPr>
            <p:spPr/>
            <p:txBody>
              <a:bodyPr/>
              <a:lstStyle/>
              <a:p>
                <a:r>
                  <a:rPr lang="es-ES_tradnl" dirty="0"/>
                  <a:t>Se estudia el caso de variables dicotómicas, como por ejemplo, el hecho de padecer, o no, cierto acontecimiento adverso (AA). La mejor forma de resumir esta variable es mediante la proporción p de pacientes que han experimentado dicho AA. Esta proporción p obtenida en la muestra permitirá estimar la probabilidad P de que un nuevo paciente de las mismas características presente dicho AA.</a:t>
                </a:r>
                <a:endParaRPr lang="es-ES" dirty="0"/>
              </a:p>
              <a:p>
                <a:pPr/>
                <a14:m>
                  <m:oMathPara xmlns:m="http://schemas.openxmlformats.org/officeDocument/2006/math">
                    <m:oMathParaPr>
                      <m:jc m:val="centerGroup"/>
                    </m:oMathParaPr>
                    <m:oMath xmlns:m="http://schemas.openxmlformats.org/officeDocument/2006/math">
                      <m:acc>
                        <m:accPr>
                          <m:chr m:val="̂"/>
                          <m:ctrlPr>
                            <a:rPr lang="es-ES" i="1">
                              <a:latin typeface="Cambria Math" panose="02040503050406030204" pitchFamily="18" charset="0"/>
                            </a:rPr>
                          </m:ctrlPr>
                        </m:accPr>
                        <m:e>
                          <m:r>
                            <a:rPr lang="es-ES_tradnl" i="1">
                              <a:latin typeface="Cambria Math" panose="02040503050406030204" pitchFamily="18" charset="0"/>
                            </a:rPr>
                            <m:t>𝑝</m:t>
                          </m:r>
                        </m:e>
                      </m:acc>
                      <m:r>
                        <a:rPr lang="es-ES_tradnl" i="1">
                          <a:latin typeface="Cambria Math" panose="02040503050406030204" pitchFamily="18" charset="0"/>
                        </a:rPr>
                        <m:t>=</m:t>
                      </m:r>
                      <m:r>
                        <a:rPr lang="es-ES_tradnl" i="1">
                          <a:latin typeface="Cambria Math" panose="02040503050406030204" pitchFamily="18" charset="0"/>
                        </a:rPr>
                        <m:t>𝑝</m:t>
                      </m:r>
                      <m:r>
                        <a:rPr lang="es-ES_tradnl" i="1">
                          <a:latin typeface="Cambria Math" panose="02040503050406030204" pitchFamily="18" charset="0"/>
                        </a:rPr>
                        <m:t>=</m:t>
                      </m:r>
                      <m:f>
                        <m:fPr>
                          <m:ctrlPr>
                            <a:rPr lang="es-ES" i="1">
                              <a:latin typeface="Cambria Math" panose="02040503050406030204" pitchFamily="18" charset="0"/>
                            </a:rPr>
                          </m:ctrlPr>
                        </m:fPr>
                        <m:num>
                          <m:r>
                            <a:rPr lang="es-ES_tradnl" i="1">
                              <a:latin typeface="Cambria Math" panose="02040503050406030204" pitchFamily="18" charset="0"/>
                            </a:rPr>
                            <m:t>𝑎</m:t>
                          </m:r>
                        </m:num>
                        <m:den>
                          <m:r>
                            <a:rPr lang="es-ES_tradnl" i="1">
                              <a:latin typeface="Cambria Math" panose="02040503050406030204" pitchFamily="18" charset="0"/>
                            </a:rPr>
                            <m:t>𝑛</m:t>
                          </m:r>
                        </m:den>
                      </m:f>
                    </m:oMath>
                  </m:oMathPara>
                </a14:m>
                <a:endParaRPr lang="es-ES" dirty="0"/>
              </a:p>
              <a:p>
                <a:endParaRPr lang="es-ES" dirty="0"/>
              </a:p>
            </p:txBody>
          </p:sp>
        </mc:Choice>
        <mc:Fallback xmlns="">
          <p:sp>
            <p:nvSpPr>
              <p:cNvPr id="3" name="Marcador de notas 2"/>
              <p:cNvSpPr>
                <a:spLocks noGrp="1"/>
              </p:cNvSpPr>
              <p:nvPr>
                <p:ph type="body" idx="1"/>
              </p:nvPr>
            </p:nvSpPr>
            <p:spPr/>
            <p:txBody>
              <a:bodyPr/>
              <a:lstStyle/>
              <a:p>
                <a:r>
                  <a:rPr lang="es-ES_tradnl" dirty="0"/>
                  <a:t>Se estudia el caso de variables dicotómicas, como por ejemplo, el hecho de padecer, o no, cierto acontecimiento adverso (AA). La mejor forma de resumir esta variable es mediante la proporción p de pacientes que han experimentado dicho AA. Esta proporción p obtenida en la muestra permitirá estimar la probabilidad P de que un nuevo paciente de las mismas características presente dicho AA.</a:t>
                </a:r>
                <a:endParaRPr lang="es-ES" dirty="0"/>
              </a:p>
              <a:p>
                <a:r>
                  <a:rPr lang="es-ES_tradnl" i="0"/>
                  <a:t>𝑝</a:t>
                </a:r>
                <a:r>
                  <a:rPr lang="es-ES" i="0"/>
                  <a:t> ̂</a:t>
                </a:r>
                <a:r>
                  <a:rPr lang="es-ES_tradnl" i="0"/>
                  <a:t>=𝑝=𝑎</a:t>
                </a:r>
                <a:r>
                  <a:rPr lang="es-ES" i="0"/>
                  <a:t>/</a:t>
                </a:r>
                <a:r>
                  <a:rPr lang="es-ES_tradnl" i="0"/>
                  <a:t>𝑛</a:t>
                </a:r>
                <a:endParaRPr lang="es-ES" dirty="0"/>
              </a:p>
              <a:p>
                <a:endParaRPr lang="es-ES" dirty="0"/>
              </a:p>
            </p:txBody>
          </p:sp>
        </mc:Fallback>
      </mc:AlternateContent>
      <p:sp>
        <p:nvSpPr>
          <p:cNvPr id="4" name="Marcador de número de diapositiva 3"/>
          <p:cNvSpPr>
            <a:spLocks noGrp="1"/>
          </p:cNvSpPr>
          <p:nvPr>
            <p:ph type="sldNum" sz="quarter" idx="10"/>
          </p:nvPr>
        </p:nvSpPr>
        <p:spPr/>
        <p:txBody>
          <a:bodyPr/>
          <a:lstStyle/>
          <a:p>
            <a:pPr>
              <a:defRPr/>
            </a:pPr>
            <a:fld id="{F18DD49C-9DDC-41C3-A19A-1DAF6A4B2BCB}" type="slidenum">
              <a:rPr lang="pt-PT" smtClean="0"/>
              <a:pPr>
                <a:defRPr/>
              </a:pPr>
              <a:t>7</a:t>
            </a:fld>
            <a:endParaRPr lang="pt-PT"/>
          </a:p>
        </p:txBody>
      </p:sp>
    </p:spTree>
    <p:extLst>
      <p:ext uri="{BB962C8B-B14F-4D97-AF65-F5344CB8AC3E}">
        <p14:creationId xmlns:p14="http://schemas.microsoft.com/office/powerpoint/2010/main" val="30452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AD3637-665A-4E32-A0BF-83A4B37FEF83}" type="slidenum">
              <a:rPr lang="pt-PT"/>
              <a:pPr>
                <a:spcBef>
                  <a:spcPct val="0"/>
                </a:spcBef>
              </a:pPr>
              <a:t>16</a:t>
            </a:fld>
            <a:endParaRPr lang="pt-PT"/>
          </a:p>
        </p:txBody>
      </p:sp>
      <p:sp>
        <p:nvSpPr>
          <p:cNvPr id="44035" name="Rectangle 2"/>
          <p:cNvSpPr>
            <a:spLocks noGrp="1" noRot="1" noChangeAspect="1" noChangeArrowheads="1" noTextEdit="1"/>
          </p:cNvSpPr>
          <p:nvPr>
            <p:ph type="sldImg"/>
          </p:nvPr>
        </p:nvSpPr>
        <p:spPr>
          <a:ln/>
        </p:spPr>
      </p:sp>
      <mc:AlternateContent xmlns:mc="http://schemas.openxmlformats.org/markup-compatibility/2006" xmlns:a14="http://schemas.microsoft.com/office/drawing/2010/main">
        <mc:Choice Requires="a14">
          <p:sp>
            <p:nvSpPr>
              <p:cNvPr id="44036" name="Rectangle 3"/>
              <p:cNvSpPr>
                <a:spLocks noGrp="1" noChangeArrowheads="1"/>
              </p:cNvSpPr>
              <p:nvPr>
                <p:ph type="body" idx="1"/>
              </p:nvPr>
            </p:nvSpPr>
            <p:spPr>
              <a:xfrm>
                <a:off x="914400" y="4343400"/>
                <a:ext cx="5029200" cy="4114800"/>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r>
                  <a:rPr lang="es-ES" dirty="0"/>
                  <a:t>Ya conocemos que el error típico del estimador p cuantifica su distancia del parámetro P y su expresión es </a:t>
                </a:r>
                <a14:m>
                  <m:oMath xmlns:m="http://schemas.openxmlformats.org/officeDocument/2006/math">
                    <m:f>
                      <m:fPr>
                        <m:ctrlPr>
                          <a:rPr lang="es-ES" i="1">
                            <a:latin typeface="Cambria Math" panose="02040503050406030204" pitchFamily="18" charset="0"/>
                          </a:rPr>
                        </m:ctrlPr>
                      </m:fPr>
                      <m:num>
                        <m:r>
                          <a:rPr lang="es-ES" i="1">
                            <a:latin typeface="Cambria Math" panose="02040503050406030204" pitchFamily="18" charset="0"/>
                          </a:rPr>
                          <m:t>𝑝</m:t>
                        </m:r>
                        <m:r>
                          <a:rPr lang="es-ES" i="1">
                            <a:latin typeface="Cambria Math" panose="02040503050406030204" pitchFamily="18" charset="0"/>
                          </a:rPr>
                          <m:t>.</m:t>
                        </m:r>
                        <m:r>
                          <a:rPr lang="es-ES" i="1">
                            <a:latin typeface="Cambria Math" panose="02040503050406030204" pitchFamily="18" charset="0"/>
                          </a:rPr>
                          <m:t>𝑞</m:t>
                        </m:r>
                      </m:num>
                      <m:den>
                        <m:rad>
                          <m:radPr>
                            <m:degHide m:val="on"/>
                            <m:ctrlPr>
                              <a:rPr lang="es-ES" i="1">
                                <a:latin typeface="Cambria Math" panose="02040503050406030204" pitchFamily="18" charset="0"/>
                              </a:rPr>
                            </m:ctrlPr>
                          </m:radPr>
                          <m:deg/>
                          <m:e>
                            <m:r>
                              <a:rPr lang="es-ES" i="1">
                                <a:latin typeface="Cambria Math" panose="02040503050406030204" pitchFamily="18" charset="0"/>
                              </a:rPr>
                              <m:t>𝑛</m:t>
                            </m:r>
                          </m:e>
                        </m:rad>
                      </m:den>
                    </m:f>
                  </m:oMath>
                </a14:m>
                <a:r>
                  <a:rPr lang="es-ES" dirty="0"/>
                  <a:t>.</a:t>
                </a:r>
              </a:p>
              <a:p>
                <a:r>
                  <a:rPr lang="es-ES" dirty="0"/>
                  <a:t>Formalmente, el número o recuento de casos de una muestra aleatoria que tienen una cierta característica (y por tanto, también, la proporción observada) es una variable que sigue la distribución binomial. Pero la binomial puede aproximarse de forma muy razonable mediante la distribución normal, lo que hace muy cómodo el cálculo del intervalo de confianza de P y se denota por:</a:t>
                </a:r>
              </a:p>
              <a:p>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rPr>
                        <m:t>𝑋</m:t>
                      </m:r>
                      <m:r>
                        <a:rPr lang="es-ES" i="1">
                          <a:latin typeface="Cambria Math" panose="02040503050406030204" pitchFamily="18" charset="0"/>
                        </a:rPr>
                        <m:t>~</m:t>
                      </m:r>
                      <m:r>
                        <a:rPr lang="es-ES" i="1">
                          <a:latin typeface="Cambria Math" panose="02040503050406030204" pitchFamily="18" charset="0"/>
                        </a:rPr>
                        <m:t>𝑁</m:t>
                      </m:r>
                      <m:r>
                        <a:rPr lang="es-ES" i="1">
                          <a:latin typeface="Cambria Math" panose="02040503050406030204" pitchFamily="18" charset="0"/>
                        </a:rPr>
                        <m:t>(</m:t>
                      </m:r>
                      <m:r>
                        <a:rPr lang="es-ES" i="1">
                          <a:latin typeface="Cambria Math" panose="02040503050406030204" pitchFamily="18" charset="0"/>
                        </a:rPr>
                        <m:t>𝑝</m:t>
                      </m:r>
                      <m:r>
                        <a:rPr lang="es-ES" i="1">
                          <a:latin typeface="Cambria Math" panose="02040503050406030204" pitchFamily="18" charset="0"/>
                        </a:rPr>
                        <m:t>;</m:t>
                      </m:r>
                      <m:f>
                        <m:fPr>
                          <m:ctrlPr>
                            <a:rPr lang="es-ES" i="1">
                              <a:latin typeface="Cambria Math" panose="02040503050406030204" pitchFamily="18" charset="0"/>
                            </a:rPr>
                          </m:ctrlPr>
                        </m:fPr>
                        <m:num>
                          <m:r>
                            <a:rPr lang="es-ES" i="1">
                              <a:latin typeface="Cambria Math" panose="02040503050406030204" pitchFamily="18" charset="0"/>
                            </a:rPr>
                            <m:t>𝑝</m:t>
                          </m:r>
                          <m:r>
                            <a:rPr lang="es-ES" i="1">
                              <a:latin typeface="Cambria Math" panose="02040503050406030204" pitchFamily="18" charset="0"/>
                            </a:rPr>
                            <m:t>∗</m:t>
                          </m:r>
                          <m:r>
                            <a:rPr lang="es-ES" i="1">
                              <a:latin typeface="Cambria Math" panose="02040503050406030204" pitchFamily="18" charset="0"/>
                            </a:rPr>
                            <m:t>𝑞</m:t>
                          </m:r>
                        </m:num>
                        <m:den>
                          <m:rad>
                            <m:radPr>
                              <m:degHide m:val="on"/>
                              <m:ctrlPr>
                                <a:rPr lang="es-ES" i="1">
                                  <a:latin typeface="Cambria Math" panose="02040503050406030204" pitchFamily="18" charset="0"/>
                                </a:rPr>
                              </m:ctrlPr>
                            </m:radPr>
                            <m:deg/>
                            <m:e>
                              <m:r>
                                <a:rPr lang="es-ES" i="1">
                                  <a:latin typeface="Cambria Math" panose="02040503050406030204" pitchFamily="18" charset="0"/>
                                </a:rPr>
                                <m:t>𝑛</m:t>
                              </m:r>
                            </m:e>
                          </m:rad>
                        </m:den>
                      </m:f>
                      <m:r>
                        <a:rPr lang="es-ES" i="1">
                          <a:latin typeface="Cambria Math" panose="02040503050406030204" pitchFamily="18" charset="0"/>
                        </a:rPr>
                        <m:t>)</m:t>
                      </m:r>
                    </m:oMath>
                  </m:oMathPara>
                </a14:m>
                <a:endParaRPr lang="es-ES" dirty="0"/>
              </a:p>
              <a:p>
                <a:r>
                  <a:rPr lang="es-ES" dirty="0"/>
                  <a:t/>
                </a:r>
                <a:br>
                  <a:rPr lang="es-ES" dirty="0"/>
                </a:br>
                <a:r>
                  <a:rPr lang="es-ES" dirty="0"/>
                  <a:t>Siguiendo el procedimiento estadístico – matemático anterior podemos llegar a la expresión siguiente</a:t>
                </a:r>
                <a:r>
                  <a:rPr lang="es-ES" dirty="0" smtClean="0"/>
                  <a:t>:</a:t>
                </a:r>
              </a:p>
              <a:p>
                <a:endParaRPr lang="es-ES" dirty="0"/>
              </a:p>
              <a:p>
                <a:pPr eaLnBrk="1" hangingPunct="1"/>
                <a:r>
                  <a:rPr lang="es-ES" dirty="0" smtClean="0">
                    <a:effectLst/>
                  </a:rPr>
                  <a:t/>
                </a:r>
                <a:br>
                  <a:rPr lang="es-ES" dirty="0" smtClean="0">
                    <a:effectLst/>
                  </a:rPr>
                </a:br>
                <a:endParaRPr lang="pt-PT" dirty="0" smtClean="0"/>
              </a:p>
            </p:txBody>
          </p:sp>
        </mc:Choice>
        <mc:Fallback xmlns="">
          <p:sp>
            <p:nvSpPr>
              <p:cNvPr id="440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dirty="0"/>
                  <a:t>Ya conocemos que el error típico del estimador p cuantifica su distancia del parámetro P y su expresión es </a:t>
                </a:r>
                <a:r>
                  <a:rPr lang="es-ES" i="0"/>
                  <a:t>(𝑝.𝑞)/√𝑛</a:t>
                </a:r>
                <a:r>
                  <a:rPr lang="es-ES" dirty="0"/>
                  <a:t>.</a:t>
                </a:r>
              </a:p>
              <a:p>
                <a:r>
                  <a:rPr lang="es-ES" dirty="0"/>
                  <a:t>Formalmente, el número o recuento de casos de una muestra aleatoria que tienen una cierta característica (y por tanto, también, la proporción observada) es una variable que sigue la distribución binomial. Pero la binomial puede aproximarse de forma muy razonable mediante la distribución normal, lo que hace muy cómodo el cálculo del intervalo de confianza de P y se denota por:</a:t>
                </a:r>
              </a:p>
              <a:p>
                <a:r>
                  <a:rPr lang="es-ES" i="0"/>
                  <a:t>𝑋~𝑁(𝑝;(𝑝∗𝑞)/√𝑛)</a:t>
                </a:r>
                <a:endParaRPr lang="es-ES" dirty="0"/>
              </a:p>
              <a:p>
                <a:r>
                  <a:rPr lang="es-ES" dirty="0"/>
                  <a:t/>
                </a:r>
                <a:br>
                  <a:rPr lang="es-ES" dirty="0"/>
                </a:br>
                <a:r>
                  <a:rPr lang="es-ES" dirty="0"/>
                  <a:t>Siguiendo el procedimiento estadístico – matemático anterior podemos llegar a la expresión siguiente</a:t>
                </a:r>
                <a:r>
                  <a:rPr lang="es-ES" dirty="0" smtClean="0"/>
                  <a:t>:</a:t>
                </a:r>
              </a:p>
              <a:p>
                <a:endParaRPr lang="es-ES" dirty="0"/>
              </a:p>
              <a:p>
                <a:pPr eaLnBrk="1" hangingPunct="1"/>
                <a:r>
                  <a:rPr lang="es-ES" dirty="0" smtClean="0">
                    <a:effectLst/>
                  </a:rPr>
                  <a:t/>
                </a:r>
                <a:br>
                  <a:rPr lang="es-ES" dirty="0" smtClean="0">
                    <a:effectLst/>
                  </a:rPr>
                </a:br>
                <a:endParaRPr lang="pt-PT" dirty="0" smtClean="0"/>
              </a:p>
            </p:txBody>
          </p:sp>
        </mc:Fallback>
      </mc:AlternateContent>
      <p:pic>
        <p:nvPicPr>
          <p:cNvPr id="2" name="Imagen 1"/>
          <p:cNvPicPr>
            <a:picLocks noChangeAspect="1"/>
          </p:cNvPicPr>
          <p:nvPr/>
        </p:nvPicPr>
        <p:blipFill>
          <a:blip r:embed="rId3"/>
          <a:stretch>
            <a:fillRect/>
          </a:stretch>
        </p:blipFill>
        <p:spPr>
          <a:xfrm>
            <a:off x="1484784" y="6948264"/>
            <a:ext cx="3485714" cy="800000"/>
          </a:xfrm>
          <a:prstGeom prst="rect">
            <a:avLst/>
          </a:prstGeom>
        </p:spPr>
      </p:pic>
    </p:spTree>
    <p:extLst>
      <p:ext uri="{BB962C8B-B14F-4D97-AF65-F5344CB8AC3E}">
        <p14:creationId xmlns:p14="http://schemas.microsoft.com/office/powerpoint/2010/main" val="204986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0BC95C-3DAF-45D9-8FB2-42E9B309D7B4}" type="slidenum">
              <a:rPr lang="pt-PT"/>
              <a:pPr>
                <a:spcBef>
                  <a:spcPct val="0"/>
                </a:spcBef>
              </a:pPr>
              <a:t>18</a:t>
            </a:fld>
            <a:endParaRPr lang="pt-PT"/>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p>
        </p:txBody>
      </p:sp>
    </p:spTree>
    <p:extLst>
      <p:ext uri="{BB962C8B-B14F-4D97-AF65-F5344CB8AC3E}">
        <p14:creationId xmlns:p14="http://schemas.microsoft.com/office/powerpoint/2010/main" val="3294478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CB5EBE2-86F5-457B-8661-829110097765}" type="slidenum">
              <a:rPr lang="pt-PT"/>
              <a:pPr>
                <a:spcBef>
                  <a:spcPct val="0"/>
                </a:spcBef>
              </a:pPr>
              <a:t>19</a:t>
            </a:fld>
            <a:endParaRPr lang="pt-PT"/>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p>
        </p:txBody>
      </p:sp>
    </p:spTree>
    <p:extLst>
      <p:ext uri="{BB962C8B-B14F-4D97-AF65-F5344CB8AC3E}">
        <p14:creationId xmlns:p14="http://schemas.microsoft.com/office/powerpoint/2010/main" val="4099737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149E1E-F8C6-4E1D-9892-A2D61376F8CC}" type="slidenum">
              <a:rPr lang="pt-PT"/>
              <a:pPr>
                <a:spcBef>
                  <a:spcPct val="0"/>
                </a:spcBef>
              </a:pPr>
              <a:t>20</a:t>
            </a:fld>
            <a:endParaRPr lang="pt-PT"/>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p>
        </p:txBody>
      </p:sp>
    </p:spTree>
    <p:extLst>
      <p:ext uri="{BB962C8B-B14F-4D97-AF65-F5344CB8AC3E}">
        <p14:creationId xmlns:p14="http://schemas.microsoft.com/office/powerpoint/2010/main" val="3893776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6D29741-71FE-435E-93B1-378D20EC4528}" type="slidenum">
              <a:rPr lang="es-ES"/>
              <a:pPr>
                <a:defRPr/>
              </a:pPr>
              <a:t>‹Nº›</a:t>
            </a:fld>
            <a:endParaRPr lang="es-ES"/>
          </a:p>
        </p:txBody>
      </p:sp>
    </p:spTree>
    <p:extLst>
      <p:ext uri="{BB962C8B-B14F-4D97-AF65-F5344CB8AC3E}">
        <p14:creationId xmlns:p14="http://schemas.microsoft.com/office/powerpoint/2010/main" val="2254481673"/>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C2B808B-49FC-4C50-8918-7A210ABABB64}" type="slidenum">
              <a:rPr lang="es-ES"/>
              <a:pPr>
                <a:defRPr/>
              </a:pPr>
              <a:t>‹Nº›</a:t>
            </a:fld>
            <a:endParaRPr lang="es-ES"/>
          </a:p>
        </p:txBody>
      </p:sp>
    </p:spTree>
    <p:extLst>
      <p:ext uri="{BB962C8B-B14F-4D97-AF65-F5344CB8AC3E}">
        <p14:creationId xmlns:p14="http://schemas.microsoft.com/office/powerpoint/2010/main" val="666675159"/>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46E07A9-3B3C-47F1-98BD-6207CDB7DCFE}" type="slidenum">
              <a:rPr lang="es-ES"/>
              <a:pPr>
                <a:defRPr/>
              </a:pPr>
              <a:t>‹Nº›</a:t>
            </a:fld>
            <a:endParaRPr lang="es-ES"/>
          </a:p>
        </p:txBody>
      </p:sp>
    </p:spTree>
    <p:extLst>
      <p:ext uri="{BB962C8B-B14F-4D97-AF65-F5344CB8AC3E}">
        <p14:creationId xmlns:p14="http://schemas.microsoft.com/office/powerpoint/2010/main" val="2784954345"/>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D13E20C-DD9A-454C-AF5D-52D9D548AF96}" type="slidenum">
              <a:rPr lang="es-ES"/>
              <a:pPr>
                <a:defRPr/>
              </a:pPr>
              <a:t>‹Nº›</a:t>
            </a:fld>
            <a:endParaRPr lang="es-ES"/>
          </a:p>
        </p:txBody>
      </p:sp>
    </p:spTree>
    <p:extLst>
      <p:ext uri="{BB962C8B-B14F-4D97-AF65-F5344CB8AC3E}">
        <p14:creationId xmlns:p14="http://schemas.microsoft.com/office/powerpoint/2010/main" val="1701432050"/>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2DE21BC-1202-49AF-A6F1-F0246E87E2E9}" type="slidenum">
              <a:rPr lang="es-ES"/>
              <a:pPr>
                <a:defRPr/>
              </a:pPr>
              <a:t>‹Nº›</a:t>
            </a:fld>
            <a:endParaRPr lang="es-ES"/>
          </a:p>
        </p:txBody>
      </p:sp>
    </p:spTree>
    <p:extLst>
      <p:ext uri="{BB962C8B-B14F-4D97-AF65-F5344CB8AC3E}">
        <p14:creationId xmlns:p14="http://schemas.microsoft.com/office/powerpoint/2010/main" val="3422962023"/>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ECEAE7B-8B48-45B6-BA66-9533E0DC2102}" type="slidenum">
              <a:rPr lang="es-ES"/>
              <a:pPr>
                <a:defRPr/>
              </a:pPr>
              <a:t>‹Nº›</a:t>
            </a:fld>
            <a:endParaRPr lang="es-ES"/>
          </a:p>
        </p:txBody>
      </p:sp>
    </p:spTree>
    <p:extLst>
      <p:ext uri="{BB962C8B-B14F-4D97-AF65-F5344CB8AC3E}">
        <p14:creationId xmlns:p14="http://schemas.microsoft.com/office/powerpoint/2010/main" val="2547698360"/>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DFA8A98B-251C-4F68-88B4-BDB8841B30D4}" type="slidenum">
              <a:rPr lang="es-ES"/>
              <a:pPr>
                <a:defRPr/>
              </a:pPr>
              <a:t>‹Nº›</a:t>
            </a:fld>
            <a:endParaRPr lang="es-ES"/>
          </a:p>
        </p:txBody>
      </p:sp>
    </p:spTree>
    <p:extLst>
      <p:ext uri="{BB962C8B-B14F-4D97-AF65-F5344CB8AC3E}">
        <p14:creationId xmlns:p14="http://schemas.microsoft.com/office/powerpoint/2010/main" val="2820567060"/>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3276CE08-E585-4203-8AAD-7849835706D2}" type="slidenum">
              <a:rPr lang="es-ES"/>
              <a:pPr>
                <a:defRPr/>
              </a:pPr>
              <a:t>‹Nº›</a:t>
            </a:fld>
            <a:endParaRPr lang="es-ES"/>
          </a:p>
        </p:txBody>
      </p:sp>
    </p:spTree>
    <p:extLst>
      <p:ext uri="{BB962C8B-B14F-4D97-AF65-F5344CB8AC3E}">
        <p14:creationId xmlns:p14="http://schemas.microsoft.com/office/powerpoint/2010/main" val="4233074828"/>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DC92E37D-F18F-445C-84D5-B66C25658C27}" type="slidenum">
              <a:rPr lang="es-ES"/>
              <a:pPr>
                <a:defRPr/>
              </a:pPr>
              <a:t>‹Nº›</a:t>
            </a:fld>
            <a:endParaRPr lang="es-ES"/>
          </a:p>
        </p:txBody>
      </p:sp>
    </p:spTree>
    <p:extLst>
      <p:ext uri="{BB962C8B-B14F-4D97-AF65-F5344CB8AC3E}">
        <p14:creationId xmlns:p14="http://schemas.microsoft.com/office/powerpoint/2010/main" val="645859392"/>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8727451-4307-4C7D-B328-A7440BFDAE72}" type="slidenum">
              <a:rPr lang="es-ES"/>
              <a:pPr>
                <a:defRPr/>
              </a:pPr>
              <a:t>‹Nº›</a:t>
            </a:fld>
            <a:endParaRPr lang="es-ES"/>
          </a:p>
        </p:txBody>
      </p:sp>
    </p:spTree>
    <p:extLst>
      <p:ext uri="{BB962C8B-B14F-4D97-AF65-F5344CB8AC3E}">
        <p14:creationId xmlns:p14="http://schemas.microsoft.com/office/powerpoint/2010/main" val="1996344125"/>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04D26D6-C5D8-4D76-A020-91FD240119D4}" type="slidenum">
              <a:rPr lang="es-ES"/>
              <a:pPr>
                <a:defRPr/>
              </a:pPr>
              <a:t>‹Nº›</a:t>
            </a:fld>
            <a:endParaRPr lang="es-ES"/>
          </a:p>
        </p:txBody>
      </p:sp>
    </p:spTree>
    <p:extLst>
      <p:ext uri="{BB962C8B-B14F-4D97-AF65-F5344CB8AC3E}">
        <p14:creationId xmlns:p14="http://schemas.microsoft.com/office/powerpoint/2010/main" val="1887053741"/>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CCFF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mn-lt"/>
              </a:defRPr>
            </a:lvl1pPr>
          </a:lstStyle>
          <a:p>
            <a:pPr>
              <a:defRPr/>
            </a:pPr>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Times New Roman" panose="02020603050405020304" pitchFamily="18" charset="0"/>
              </a:defRPr>
            </a:lvl1pPr>
          </a:lstStyle>
          <a:p>
            <a:pPr>
              <a:defRPr/>
            </a:pPr>
            <a:fld id="{E13D75FE-474B-44C3-A03F-C34C90A81135}"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package" Target="../embeddings/Documento_de_Microsoft_Word1.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45.png"/><Relationship Id="rId5" Type="http://schemas.openxmlformats.org/officeDocument/2006/relationships/image" Target="../media/image11.w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50.pn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49.png"/><Relationship Id="rId5" Type="http://schemas.openxmlformats.org/officeDocument/2006/relationships/image" Target="../media/image14.wmf"/><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9.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15.wmf"/><Relationship Id="rId4" Type="http://schemas.openxmlformats.org/officeDocument/2006/relationships/oleObject" Target="../embeddings/oleObject7.bin"/><Relationship Id="rId9" Type="http://schemas.openxmlformats.org/officeDocument/2006/relationships/image" Target="../media/image17.wmf"/></Relationships>
</file>

<file path=ppt/slides/_rels/slide21.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9.png"/><Relationship Id="rId4" Type="http://schemas.openxmlformats.org/officeDocument/2006/relationships/image" Target="../media/image18.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6.png"/><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22.png"/><Relationship Id="rId4" Type="http://schemas.openxmlformats.org/officeDocument/2006/relationships/image" Target="../media/image40.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4.png"/><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285750" y="4214813"/>
            <a:ext cx="8643938" cy="708025"/>
          </a:xfrm>
          <a:prstGeom prst="rect">
            <a:avLst/>
          </a:prstGeom>
          <a:noFill/>
          <a:ln w="9525">
            <a:noFill/>
            <a:miter lim="800000"/>
            <a:headEnd/>
            <a:tailEnd/>
          </a:ln>
          <a:effectLst/>
        </p:spPr>
        <p:txBody>
          <a:bodyPr>
            <a:spAutoFit/>
          </a:bodyPr>
          <a:lstStyle/>
          <a:p>
            <a:pPr algn="ctr" eaLnBrk="1" hangingPunct="1">
              <a:spcBef>
                <a:spcPct val="50000"/>
              </a:spcBef>
              <a:defRPr/>
            </a:pPr>
            <a:r>
              <a:rPr lang="en-US" sz="4000" b="1" dirty="0" err="1">
                <a:solidFill>
                  <a:srgbClr val="333300"/>
                </a:solidFill>
                <a:effectLst>
                  <a:outerShdw blurRad="38100" dist="38100" dir="2700000" algn="tl">
                    <a:srgbClr val="000000"/>
                  </a:outerShdw>
                </a:effectLst>
                <a:latin typeface="Arial" charset="0"/>
              </a:rPr>
              <a:t>Estimaci</a:t>
            </a:r>
            <a:r>
              <a:rPr lang="es-ES" sz="4000" b="1" dirty="0" err="1">
                <a:solidFill>
                  <a:srgbClr val="333300"/>
                </a:solidFill>
                <a:effectLst>
                  <a:outerShdw blurRad="38100" dist="38100" dir="2700000" algn="tl">
                    <a:srgbClr val="000000"/>
                  </a:outerShdw>
                </a:effectLst>
                <a:latin typeface="Arial" charset="0"/>
              </a:rPr>
              <a:t>ón</a:t>
            </a:r>
            <a:r>
              <a:rPr lang="es-ES" sz="4000" b="1" dirty="0">
                <a:solidFill>
                  <a:srgbClr val="333300"/>
                </a:solidFill>
                <a:effectLst>
                  <a:outerShdw blurRad="38100" dist="38100" dir="2700000" algn="tl">
                    <a:srgbClr val="000000"/>
                  </a:outerShdw>
                </a:effectLst>
                <a:latin typeface="Arial" charset="0"/>
              </a:rPr>
              <a:t>  de parámetros</a:t>
            </a:r>
          </a:p>
        </p:txBody>
      </p:sp>
      <p:sp>
        <p:nvSpPr>
          <p:cNvPr id="3075" name="Text Box 5"/>
          <p:cNvSpPr txBox="1">
            <a:spLocks noChangeArrowheads="1"/>
          </p:cNvSpPr>
          <p:nvPr/>
        </p:nvSpPr>
        <p:spPr bwMode="auto">
          <a:xfrm>
            <a:off x="638175" y="404813"/>
            <a:ext cx="79930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000" b="1" dirty="0">
                <a:latin typeface="Arial" panose="020B0604020202020204" pitchFamily="34" charset="0"/>
              </a:rPr>
              <a:t>UNIVERSIDAD DE CIENCIAS MÉDICAS DE VILLA CLARA</a:t>
            </a:r>
          </a:p>
          <a:p>
            <a:pPr algn="ctr" eaLnBrk="1" hangingPunct="1">
              <a:spcBef>
                <a:spcPct val="50000"/>
              </a:spcBef>
              <a:buFontTx/>
              <a:buNone/>
            </a:pPr>
            <a:r>
              <a:rPr lang="es-ES" sz="2000" b="1" dirty="0">
                <a:latin typeface="Arial" panose="020B0604020202020204" pitchFamily="34" charset="0"/>
              </a:rPr>
              <a:t>FACULTAD DE SAGUA LA GRANDE</a:t>
            </a:r>
          </a:p>
          <a:p>
            <a:pPr algn="ctr" eaLnBrk="1" hangingPunct="1">
              <a:spcBef>
                <a:spcPct val="50000"/>
              </a:spcBef>
              <a:buFontTx/>
              <a:buNone/>
            </a:pPr>
            <a:r>
              <a:rPr lang="es-ES" sz="2000" b="1" dirty="0">
                <a:latin typeface="Arial" panose="020B0604020202020204" pitchFamily="34" charset="0"/>
              </a:rPr>
              <a:t>CURSO </a:t>
            </a:r>
            <a:r>
              <a:rPr lang="es-ES" sz="2000" b="1" dirty="0" smtClean="0">
                <a:latin typeface="Arial" panose="020B0604020202020204" pitchFamily="34" charset="0"/>
              </a:rPr>
              <a:t>2024</a:t>
            </a:r>
            <a:endParaRPr lang="es-ES" sz="2000" b="1" dirty="0">
              <a:latin typeface="Arial" panose="020B0604020202020204" pitchFamily="34" charset="0"/>
            </a:endParaRPr>
          </a:p>
        </p:txBody>
      </p:sp>
      <p:sp>
        <p:nvSpPr>
          <p:cNvPr id="3076" name="Rectangle 6"/>
          <p:cNvSpPr>
            <a:spLocks noChangeArrowheads="1"/>
          </p:cNvSpPr>
          <p:nvPr/>
        </p:nvSpPr>
        <p:spPr bwMode="auto">
          <a:xfrm>
            <a:off x="261938" y="296863"/>
            <a:ext cx="8680450" cy="62960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s-ES" sz="2000">
              <a:latin typeface="Arial" panose="020B0604020202020204" pitchFamily="34" charset="0"/>
            </a:endParaRPr>
          </a:p>
        </p:txBody>
      </p:sp>
      <p:sp>
        <p:nvSpPr>
          <p:cNvPr id="6" name="5 Rectángulo"/>
          <p:cNvSpPr/>
          <p:nvPr/>
        </p:nvSpPr>
        <p:spPr>
          <a:xfrm>
            <a:off x="1973871" y="2577098"/>
            <a:ext cx="5256584" cy="707886"/>
          </a:xfrm>
          <a:prstGeom prst="rect">
            <a:avLst/>
          </a:prstGeom>
          <a:solidFill>
            <a:schemeClr val="accent1">
              <a:lumMod val="20000"/>
              <a:lumOff val="80000"/>
            </a:schemeClr>
          </a:solidFill>
          <a:scene3d>
            <a:camera prst="obliqueTopLeft"/>
            <a:lightRig rig="threePt" dir="t"/>
          </a:scene3d>
        </p:spPr>
        <p:txBody>
          <a:bodyPr wrap="square">
            <a:spAutoFit/>
          </a:bodyPr>
          <a:lstStyle/>
          <a:p>
            <a:pPr algn="ctr" eaLnBrk="1" hangingPunct="1">
              <a:defRPr/>
            </a:pPr>
            <a:r>
              <a:rPr lang="es-ES" sz="4000" b="1" kern="1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Impact"/>
              </a:rPr>
              <a:t>Bioestadística</a:t>
            </a:r>
            <a:endParaRPr lang="es-ES"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charset="0"/>
            </a:endParaRPr>
          </a:p>
        </p:txBody>
      </p:sp>
    </p:spTree>
  </p:cSld>
  <p:clrMapOvr>
    <a:masterClrMapping/>
  </p:clrMapOvr>
  <p:transition spd="med">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 Box 2"/>
          <p:cNvSpPr txBox="1">
            <a:spLocks noChangeArrowheads="1"/>
          </p:cNvSpPr>
          <p:nvPr/>
        </p:nvSpPr>
        <p:spPr bwMode="auto">
          <a:xfrm>
            <a:off x="395536" y="908720"/>
            <a:ext cx="8064500" cy="1535741"/>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just" eaLnBrk="1" hangingPunct="1">
              <a:lnSpc>
                <a:spcPct val="120000"/>
              </a:lnSpc>
              <a:defRPr/>
            </a:pPr>
            <a:r>
              <a:rPr lang="es-ES_tradnl" dirty="0" smtClean="0">
                <a:latin typeface="Tahoma" panose="020B0604030504040204" pitchFamily="34" charset="0"/>
                <a:ea typeface="Tahoma" panose="020B0604030504040204" pitchFamily="34" charset="0"/>
                <a:cs typeface="Tahoma" panose="020B0604030504040204" pitchFamily="34" charset="0"/>
              </a:rPr>
              <a:t>Se </a:t>
            </a:r>
            <a:r>
              <a:rPr lang="es-ES_tradnl" dirty="0">
                <a:latin typeface="Tahoma" panose="020B0604030504040204" pitchFamily="34" charset="0"/>
                <a:ea typeface="Tahoma" panose="020B0604030504040204" pitchFamily="34" charset="0"/>
                <a:cs typeface="Tahoma" panose="020B0604030504040204" pitchFamily="34" charset="0"/>
              </a:rPr>
              <a:t>construye a partir de la distribución muestral del estimador puntual del parámetro desconocido, fijando un cierto nivel de confiabilidad (</a:t>
            </a:r>
            <a:r>
              <a:rPr lang="es-ES_tradnl" dirty="0">
                <a:latin typeface="Tahoma" panose="020B0604030504040204" pitchFamily="34" charset="0"/>
                <a:ea typeface="Tahoma" panose="020B0604030504040204" pitchFamily="34" charset="0"/>
                <a:cs typeface="Tahoma" panose="020B0604030504040204" pitchFamily="34" charset="0"/>
                <a:sym typeface="Symbol" pitchFamily="18" charset="2"/>
              </a:rPr>
              <a:t></a:t>
            </a:r>
            <a:r>
              <a:rPr lang="es-ES_tradnl" dirty="0">
                <a:latin typeface="Tahoma" panose="020B0604030504040204" pitchFamily="34" charset="0"/>
                <a:ea typeface="Tahoma" panose="020B0604030504040204" pitchFamily="34" charset="0"/>
                <a:cs typeface="Tahoma" panose="020B0604030504040204" pitchFamily="34" charset="0"/>
              </a:rPr>
              <a:t>)  usualmente (95% o 99%) que determina la amplitud del intervalo y por consiguiente el error de muestreo:</a:t>
            </a:r>
          </a:p>
        </p:txBody>
      </p:sp>
      <p:graphicFrame>
        <p:nvGraphicFramePr>
          <p:cNvPr id="31749" name="Object 8"/>
          <p:cNvGraphicFramePr>
            <a:graphicFrameLocks noChangeAspect="1"/>
          </p:cNvGraphicFramePr>
          <p:nvPr>
            <p:extLst>
              <p:ext uri="{D42A27DB-BD31-4B8C-83A1-F6EECF244321}">
                <p14:modId xmlns:p14="http://schemas.microsoft.com/office/powerpoint/2010/main" val="1297917800"/>
              </p:ext>
            </p:extLst>
          </p:nvPr>
        </p:nvGraphicFramePr>
        <p:xfrm>
          <a:off x="2843808" y="2616916"/>
          <a:ext cx="5787500" cy="1297145"/>
        </p:xfrm>
        <a:graphic>
          <a:graphicData uri="http://schemas.openxmlformats.org/presentationml/2006/ole">
            <mc:AlternateContent xmlns:mc="http://schemas.openxmlformats.org/markup-compatibility/2006">
              <mc:Choice xmlns:v="urn:schemas-microsoft-com:vml" Requires="v">
                <p:oleObj spid="_x0000_s31803" name="Ecuación" r:id="rId3" imgW="2070100" imgH="444500" progId="Equation.3">
                  <p:embed/>
                </p:oleObj>
              </mc:Choice>
              <mc:Fallback>
                <p:oleObj name="Ecuación" r:id="rId3" imgW="2070100" imgH="4445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2616916"/>
                        <a:ext cx="5787500" cy="1297145"/>
                      </a:xfrm>
                      <a:prstGeom prst="rect">
                        <a:avLst/>
                      </a:prstGeom>
                      <a:noFill/>
                      <a:ln w="19050">
                        <a:solidFill>
                          <a:srgbClr val="000000"/>
                        </a:solidFill>
                        <a:miter lim="800000"/>
                        <a:headEnd/>
                        <a:tailEnd/>
                      </a:ln>
                      <a:effectLst/>
                    </p:spPr>
                  </p:pic>
                </p:oleObj>
              </mc:Fallback>
            </mc:AlternateContent>
          </a:graphicData>
        </a:graphic>
      </p:graphicFrame>
      <p:sp>
        <p:nvSpPr>
          <p:cNvPr id="31750" name="Text Box 9"/>
          <p:cNvSpPr txBox="1">
            <a:spLocks noChangeArrowheads="1"/>
          </p:cNvSpPr>
          <p:nvPr/>
        </p:nvSpPr>
        <p:spPr bwMode="auto">
          <a:xfrm>
            <a:off x="615876" y="2660147"/>
            <a:ext cx="1785938" cy="1169551"/>
          </a:xfrm>
          <a:prstGeom prst="rect">
            <a:avLst/>
          </a:prstGeom>
          <a:noFill/>
          <a:ln w="3810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None/>
            </a:pPr>
            <a:r>
              <a:rPr lang="es-ES" sz="2000" dirty="0">
                <a:solidFill>
                  <a:srgbClr val="FF0000"/>
                </a:solidFill>
                <a:latin typeface="Arial" panose="020B0604020202020204" pitchFamily="34" charset="0"/>
                <a:cs typeface="Arial" panose="020B0604020202020204" pitchFamily="34" charset="0"/>
              </a:rPr>
              <a:t>Asumiendo</a:t>
            </a:r>
          </a:p>
          <a:p>
            <a:pPr algn="ctr" eaLnBrk="1" hangingPunct="1">
              <a:spcBef>
                <a:spcPct val="50000"/>
              </a:spcBef>
              <a:buFontTx/>
              <a:buNone/>
            </a:pPr>
            <a:r>
              <a:rPr lang="el-GR" sz="2000" dirty="0">
                <a:solidFill>
                  <a:srgbClr val="FF0000"/>
                </a:solidFill>
                <a:latin typeface="Arial" panose="020B0604020202020204" pitchFamily="34" charset="0"/>
                <a:cs typeface="Arial" panose="020B0604020202020204" pitchFamily="34" charset="0"/>
              </a:rPr>
              <a:t>σ</a:t>
            </a:r>
            <a:r>
              <a:rPr lang="es-ES" sz="2000" dirty="0">
                <a:solidFill>
                  <a:srgbClr val="FF0000"/>
                </a:solidFill>
                <a:latin typeface="Arial" panose="020B0604020202020204" pitchFamily="34" charset="0"/>
                <a:cs typeface="Arial" panose="020B0604020202020204" pitchFamily="34" charset="0"/>
              </a:rPr>
              <a:t> desconocida</a:t>
            </a:r>
            <a:endParaRPr lang="el-GR" sz="2000" dirty="0">
              <a:solidFill>
                <a:srgbClr val="FF0000"/>
              </a:solidFill>
              <a:latin typeface="Arial" panose="020B0604020202020204" pitchFamily="34" charset="0"/>
              <a:cs typeface="Arial" panose="020B0604020202020204" pitchFamily="34" charset="0"/>
            </a:endParaRPr>
          </a:p>
        </p:txBody>
      </p:sp>
      <p:sp>
        <p:nvSpPr>
          <p:cNvPr id="7" name="Text Box 2"/>
          <p:cNvSpPr txBox="1">
            <a:spLocks noChangeArrowheads="1"/>
          </p:cNvSpPr>
          <p:nvPr/>
        </p:nvSpPr>
        <p:spPr bwMode="auto">
          <a:xfrm>
            <a:off x="179512" y="188640"/>
            <a:ext cx="8784976" cy="461665"/>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Estimación por intervalos de confianza</a:t>
            </a:r>
            <a:endParaRPr lang="es-ES" sz="2400" b="1" dirty="0">
              <a:solidFill>
                <a:schemeClr val="accent2"/>
              </a:solidFill>
            </a:endParaRPr>
          </a:p>
        </p:txBody>
      </p:sp>
      <p:grpSp>
        <p:nvGrpSpPr>
          <p:cNvPr id="8" name="Group 9"/>
          <p:cNvGrpSpPr>
            <a:grpSpLocks/>
          </p:cNvGrpSpPr>
          <p:nvPr/>
        </p:nvGrpSpPr>
        <p:grpSpPr bwMode="auto">
          <a:xfrm>
            <a:off x="899592" y="4205475"/>
            <a:ext cx="6554788" cy="1049337"/>
            <a:chOff x="884" y="231"/>
            <a:chExt cx="4129" cy="661"/>
          </a:xfrm>
        </p:grpSpPr>
        <p:sp>
          <p:nvSpPr>
            <p:cNvPr id="9" name="Text Box 2"/>
            <p:cNvSpPr txBox="1">
              <a:spLocks noChangeArrowheads="1"/>
            </p:cNvSpPr>
            <p:nvPr/>
          </p:nvSpPr>
          <p:spPr bwMode="auto">
            <a:xfrm>
              <a:off x="1565" y="482"/>
              <a:ext cx="3448" cy="373"/>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60000"/>
                </a:lnSpc>
                <a:spcBef>
                  <a:spcPct val="50000"/>
                </a:spcBef>
                <a:defRPr/>
              </a:pPr>
              <a:r>
                <a:rPr lang="es-ES" dirty="0">
                  <a:latin typeface="Arial" charset="0"/>
                </a:rPr>
                <a:t>Media y desviación estándar muestral</a:t>
              </a:r>
              <a:endParaRPr lang="es-ES_tradnl" dirty="0">
                <a:latin typeface="Arial" charset="0"/>
              </a:endParaRPr>
            </a:p>
          </p:txBody>
        </p:sp>
        <p:graphicFrame>
          <p:nvGraphicFramePr>
            <p:cNvPr id="10" name="Object 5"/>
            <p:cNvGraphicFramePr>
              <a:graphicFrameLocks noChangeAspect="1"/>
            </p:cNvGraphicFramePr>
            <p:nvPr/>
          </p:nvGraphicFramePr>
          <p:xfrm>
            <a:off x="884" y="231"/>
            <a:ext cx="525" cy="661"/>
          </p:xfrm>
          <a:graphic>
            <a:graphicData uri="http://schemas.openxmlformats.org/presentationml/2006/ole">
              <mc:AlternateContent xmlns:mc="http://schemas.openxmlformats.org/markup-compatibility/2006">
                <mc:Choice xmlns:v="urn:schemas-microsoft-com:vml" Requires="v">
                  <p:oleObj spid="_x0000_s31804" name="Ecuación" r:id="rId5" imgW="241195" imgH="304668" progId="Equation.3">
                    <p:embed/>
                  </p:oleObj>
                </mc:Choice>
                <mc:Fallback>
                  <p:oleObj name="Ecuación" r:id="rId5" imgW="241195" imgH="304668"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4" y="231"/>
                          <a:ext cx="525" cy="6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1" name="Group 13"/>
          <p:cNvGrpSpPr>
            <a:grpSpLocks/>
          </p:cNvGrpSpPr>
          <p:nvPr/>
        </p:nvGrpSpPr>
        <p:grpSpPr bwMode="auto">
          <a:xfrm>
            <a:off x="179512" y="5373216"/>
            <a:ext cx="8784976" cy="1123566"/>
            <a:chOff x="670" y="2082"/>
            <a:chExt cx="4432" cy="718"/>
          </a:xfrm>
        </p:grpSpPr>
        <p:sp>
          <p:nvSpPr>
            <p:cNvPr id="12" name="Text Box 3"/>
            <p:cNvSpPr txBox="1">
              <a:spLocks noChangeArrowheads="1"/>
            </p:cNvSpPr>
            <p:nvPr/>
          </p:nvSpPr>
          <p:spPr bwMode="auto">
            <a:xfrm>
              <a:off x="1655" y="2296"/>
              <a:ext cx="3447" cy="392"/>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eaLnBrk="1" hangingPunct="1">
                <a:lnSpc>
                  <a:spcPct val="170000"/>
                </a:lnSpc>
                <a:buClr>
                  <a:schemeClr val="accent2"/>
                </a:buClr>
                <a:buFont typeface="Wingdings" pitchFamily="2" charset="2"/>
                <a:buNone/>
                <a:defRPr/>
              </a:pPr>
              <a:r>
                <a:rPr lang="es-ES" dirty="0">
                  <a:latin typeface="Arial" charset="0"/>
                </a:rPr>
                <a:t>Percentil 1- α/2 de la Distribución t de </a:t>
              </a:r>
              <a:r>
                <a:rPr lang="es-ES" dirty="0" err="1">
                  <a:latin typeface="Arial" charset="0"/>
                </a:rPr>
                <a:t>Student</a:t>
              </a:r>
              <a:r>
                <a:rPr lang="es-ES" dirty="0">
                  <a:latin typeface="Arial" charset="0"/>
                </a:rPr>
                <a:t>, </a:t>
              </a:r>
              <a:endParaRPr lang="es-ES_tradnl" dirty="0">
                <a:latin typeface="Arial" charset="0"/>
              </a:endParaRPr>
            </a:p>
          </p:txBody>
        </p:sp>
        <p:graphicFrame>
          <p:nvGraphicFramePr>
            <p:cNvPr id="13" name="Object 11"/>
            <p:cNvGraphicFramePr>
              <a:graphicFrameLocks noChangeAspect="1"/>
            </p:cNvGraphicFramePr>
            <p:nvPr/>
          </p:nvGraphicFramePr>
          <p:xfrm>
            <a:off x="670" y="2082"/>
            <a:ext cx="881" cy="718"/>
          </p:xfrm>
          <a:graphic>
            <a:graphicData uri="http://schemas.openxmlformats.org/presentationml/2006/ole">
              <mc:AlternateContent xmlns:mc="http://schemas.openxmlformats.org/markup-compatibility/2006">
                <mc:Choice xmlns:v="urn:schemas-microsoft-com:vml" Requires="v">
                  <p:oleObj spid="_x0000_s31805" name="Ecuación" r:id="rId7" imgW="418918" imgH="342751" progId="Equation.3">
                    <p:embed/>
                  </p:oleObj>
                </mc:Choice>
                <mc:Fallback>
                  <p:oleObj name="Ecuación" r:id="rId7" imgW="418918" imgH="34275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0" y="2082"/>
                          <a:ext cx="881" cy="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 Box 2"/>
          <p:cNvSpPr txBox="1">
            <a:spLocks noChangeArrowheads="1"/>
          </p:cNvSpPr>
          <p:nvPr/>
        </p:nvSpPr>
        <p:spPr bwMode="auto">
          <a:xfrm>
            <a:off x="323528" y="2348880"/>
            <a:ext cx="8640960" cy="3471720"/>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lvl="1" algn="ctr" eaLnBrk="1" hangingPunct="1">
              <a:lnSpc>
                <a:spcPct val="180000"/>
              </a:lnSpc>
              <a:defRPr/>
            </a:pPr>
            <a:r>
              <a:rPr lang="es-ES" sz="2200" b="1" dirty="0">
                <a:latin typeface="Tahoma" panose="020B0604030504040204" pitchFamily="34" charset="0"/>
                <a:ea typeface="Tahoma" panose="020B0604030504040204" pitchFamily="34" charset="0"/>
                <a:cs typeface="Tahoma" panose="020B0604030504040204" pitchFamily="34" charset="0"/>
                <a:sym typeface="Symbol" pitchFamily="18" charset="2"/>
              </a:rPr>
              <a:t></a:t>
            </a:r>
            <a:r>
              <a:rPr lang="es-ES" sz="2200" b="1" dirty="0">
                <a:latin typeface="Tahoma" panose="020B0604030504040204" pitchFamily="34" charset="0"/>
                <a:ea typeface="Tahoma" panose="020B0604030504040204" pitchFamily="34" charset="0"/>
                <a:cs typeface="Tahoma" panose="020B0604030504040204" pitchFamily="34" charset="0"/>
              </a:rPr>
              <a:t>  Representa el nivel de confiabilidad (95% o 99%)</a:t>
            </a:r>
            <a:endParaRPr lang="es-ES_tradnl" sz="2200" b="1" dirty="0">
              <a:latin typeface="Tahoma" panose="020B0604030504040204" pitchFamily="34" charset="0"/>
              <a:ea typeface="Tahoma" panose="020B0604030504040204" pitchFamily="34" charset="0"/>
              <a:cs typeface="Tahoma" panose="020B0604030504040204" pitchFamily="34" charset="0"/>
            </a:endParaRPr>
          </a:p>
          <a:p>
            <a:pPr marL="92075" lvl="1" algn="just" eaLnBrk="1" hangingPunct="1">
              <a:lnSpc>
                <a:spcPct val="180000"/>
              </a:lnSpc>
              <a:defRPr/>
            </a:pPr>
            <a:r>
              <a:rPr lang="es-ES_tradnl" dirty="0">
                <a:latin typeface="Tahoma" panose="020B0604030504040204" pitchFamily="34" charset="0"/>
                <a:ea typeface="Tahoma" panose="020B0604030504040204" pitchFamily="34" charset="0"/>
                <a:cs typeface="Tahoma" panose="020B0604030504040204" pitchFamily="34" charset="0"/>
              </a:rPr>
              <a:t>Un nivel de confiabilidad del 95% se interpreta de la siguiente manera.  Si se extrajeran 100 muestras aleatorias de tamaño fijo n, alrededor de 5 darán intervalos que no contengan el valor del parámetro desconocido.  El nivel de confianza también puede denotarse como </a:t>
            </a:r>
            <a:r>
              <a:rPr lang="es-ES_tradnl" dirty="0">
                <a:solidFill>
                  <a:schemeClr val="accent2"/>
                </a:solidFill>
                <a:latin typeface="Tahoma" panose="020B0604030504040204" pitchFamily="34" charset="0"/>
                <a:ea typeface="Tahoma" panose="020B0604030504040204" pitchFamily="34" charset="0"/>
                <a:cs typeface="Tahoma" panose="020B0604030504040204" pitchFamily="34" charset="0"/>
              </a:rPr>
              <a:t>1-α</a:t>
            </a:r>
            <a:r>
              <a:rPr lang="es-ES_tradnl" dirty="0">
                <a:latin typeface="Tahoma" panose="020B0604030504040204" pitchFamily="34" charset="0"/>
                <a:ea typeface="Tahoma" panose="020B0604030504040204" pitchFamily="34" charset="0"/>
                <a:cs typeface="Tahoma" panose="020B0604030504040204" pitchFamily="34" charset="0"/>
              </a:rPr>
              <a:t> y en la práctica en lugar de por ciento se expresa como proporción o probabilidad.</a:t>
            </a:r>
          </a:p>
        </p:txBody>
      </p:sp>
      <p:sp>
        <p:nvSpPr>
          <p:cNvPr id="3" name="Text Box 2"/>
          <p:cNvSpPr txBox="1">
            <a:spLocks noChangeArrowheads="1"/>
          </p:cNvSpPr>
          <p:nvPr/>
        </p:nvSpPr>
        <p:spPr bwMode="auto">
          <a:xfrm>
            <a:off x="179512" y="188640"/>
            <a:ext cx="8784976" cy="461665"/>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Estimación por intervalos de confianza</a:t>
            </a:r>
            <a:endParaRPr lang="es-ES" sz="2400" b="1" dirty="0">
              <a:solidFill>
                <a:schemeClr val="accent2"/>
              </a:solidFill>
            </a:endParaRPr>
          </a:p>
        </p:txBody>
      </p:sp>
      <p:sp>
        <p:nvSpPr>
          <p:cNvPr id="4" name="Text Box 14"/>
          <p:cNvSpPr txBox="1">
            <a:spLocks noChangeArrowheads="1"/>
          </p:cNvSpPr>
          <p:nvPr/>
        </p:nvSpPr>
        <p:spPr bwMode="auto">
          <a:xfrm>
            <a:off x="395536" y="908720"/>
            <a:ext cx="8352928" cy="1311275"/>
          </a:xfrm>
          <a:prstGeom prst="rect">
            <a:avLst/>
          </a:prstGeom>
          <a:noFill/>
          <a:ln w="1270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s-ES" sz="2000" dirty="0">
                <a:solidFill>
                  <a:srgbClr val="FF0000"/>
                </a:solidFill>
                <a:latin typeface="Arial" panose="020B0604020202020204" pitchFamily="34" charset="0"/>
              </a:rPr>
              <a:t>La Distribución t de </a:t>
            </a:r>
            <a:r>
              <a:rPr lang="es-ES" sz="2000" dirty="0" err="1">
                <a:solidFill>
                  <a:srgbClr val="FF0000"/>
                </a:solidFill>
                <a:latin typeface="Arial" panose="020B0604020202020204" pitchFamily="34" charset="0"/>
              </a:rPr>
              <a:t>Student</a:t>
            </a:r>
            <a:r>
              <a:rPr lang="es-ES" sz="2000" dirty="0">
                <a:solidFill>
                  <a:srgbClr val="FF0000"/>
                </a:solidFill>
                <a:latin typeface="Arial" panose="020B0604020202020204" pitchFamily="34" charset="0"/>
              </a:rPr>
              <a:t> depende de un solo parámetro el cual recibe el nombre de grados de libertad y determina la forma de la curva que la representa.  En este caso los grados de libertad son n-1 donde n es el tamaño de la muestra.</a:t>
            </a:r>
          </a:p>
        </p:txBody>
      </p:sp>
      <p:sp>
        <p:nvSpPr>
          <p:cNvPr id="2" name="CuadroTexto 1"/>
          <p:cNvSpPr txBox="1"/>
          <p:nvPr/>
        </p:nvSpPr>
        <p:spPr>
          <a:xfrm>
            <a:off x="296888" y="6165304"/>
            <a:ext cx="7272808" cy="400110"/>
          </a:xfrm>
          <a:prstGeom prst="rect">
            <a:avLst/>
          </a:prstGeom>
          <a:noFill/>
          <a:ln w="38100">
            <a:solidFill>
              <a:schemeClr val="tx1"/>
            </a:solidFill>
          </a:ln>
        </p:spPr>
        <p:txBody>
          <a:bodyPr wrap="square" rtlCol="0">
            <a:spAutoFit/>
          </a:bodyPr>
          <a:lstStyle/>
          <a:p>
            <a:r>
              <a:rPr lang="es-ES" dirty="0" smtClean="0">
                <a:sym typeface="Symbol" panose="05050102010706020507" pitchFamily="18" charset="2"/>
              </a:rPr>
              <a:t>Se llama nivel de significación a la probabilidad </a:t>
            </a:r>
            <a:endParaRPr lang="es-ES"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 Box 2"/>
          <p:cNvSpPr txBox="1">
            <a:spLocks noChangeArrowheads="1"/>
          </p:cNvSpPr>
          <p:nvPr/>
        </p:nvSpPr>
        <p:spPr bwMode="auto">
          <a:xfrm>
            <a:off x="323528" y="1340768"/>
            <a:ext cx="8964488" cy="5284524"/>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40000"/>
              </a:lnSpc>
              <a:defRPr/>
            </a:pPr>
            <a:r>
              <a:rPr lang="es-ES_tradnl" sz="2200" u="sng" dirty="0">
                <a:solidFill>
                  <a:schemeClr val="accent2"/>
                </a:solidFill>
                <a:latin typeface="Tahoma" panose="020B0604030504040204" pitchFamily="34" charset="0"/>
                <a:ea typeface="Tahoma" panose="020B0604030504040204" pitchFamily="34" charset="0"/>
                <a:cs typeface="Tahoma" panose="020B0604030504040204" pitchFamily="34" charset="0"/>
              </a:rPr>
              <a:t>Ejemplo</a:t>
            </a:r>
            <a:r>
              <a:rPr lang="es-ES_tradnl" sz="2200" dirty="0">
                <a:solidFill>
                  <a:schemeClr val="accent2"/>
                </a:solidFill>
                <a:latin typeface="Tahoma" panose="020B0604030504040204" pitchFamily="34" charset="0"/>
                <a:ea typeface="Tahoma" panose="020B0604030504040204" pitchFamily="34" charset="0"/>
                <a:cs typeface="Tahoma" panose="020B0604030504040204" pitchFamily="34" charset="0"/>
              </a:rPr>
              <a:t>:</a:t>
            </a:r>
            <a:r>
              <a:rPr lang="es-ES_tradnl" sz="2200" u="sng" dirty="0">
                <a:solidFill>
                  <a:schemeClr val="accent2"/>
                </a:solidFill>
                <a:latin typeface="Tahoma" panose="020B0604030504040204" pitchFamily="34" charset="0"/>
                <a:ea typeface="Tahoma" panose="020B0604030504040204" pitchFamily="34" charset="0"/>
                <a:cs typeface="Tahoma" panose="020B0604030504040204" pitchFamily="34" charset="0"/>
              </a:rPr>
              <a:t> </a:t>
            </a:r>
            <a:endParaRPr lang="es-ES_tradnl" sz="2200" dirty="0">
              <a:solidFill>
                <a:schemeClr val="accent2"/>
              </a:solidFill>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40000"/>
              </a:lnSpc>
              <a:spcAft>
                <a:spcPts val="1200"/>
              </a:spcAft>
              <a:defRPr/>
            </a:pPr>
            <a:r>
              <a:rPr lang="es-ES_tradnl" sz="2200" dirty="0">
                <a:latin typeface="Tahoma" panose="020B0604030504040204" pitchFamily="34" charset="0"/>
                <a:ea typeface="Tahoma" panose="020B0604030504040204" pitchFamily="34" charset="0"/>
                <a:cs typeface="Tahoma" panose="020B0604030504040204" pitchFamily="34" charset="0"/>
              </a:rPr>
              <a:t>Se ha medido el volumen diario de bilis, expresado en litros, en 9 individuos sanos seleccionados al azar, obteniéndose:</a:t>
            </a:r>
          </a:p>
          <a:p>
            <a:pPr algn="just" eaLnBrk="1" hangingPunct="1">
              <a:lnSpc>
                <a:spcPct val="140000"/>
              </a:lnSpc>
              <a:defRPr/>
            </a:pPr>
            <a:r>
              <a:rPr lang="es-ES_tradnl" sz="2200" dirty="0">
                <a:latin typeface="Tahoma" panose="020B0604030504040204" pitchFamily="34" charset="0"/>
                <a:ea typeface="Tahoma" panose="020B0604030504040204" pitchFamily="34" charset="0"/>
                <a:cs typeface="Tahoma" panose="020B0604030504040204" pitchFamily="34" charset="0"/>
              </a:rPr>
              <a:t>      </a:t>
            </a:r>
            <a:r>
              <a:rPr lang="es-ES_tradnl" sz="2200" dirty="0" smtClean="0">
                <a:latin typeface="Tahoma" panose="020B0604030504040204" pitchFamily="34" charset="0"/>
                <a:ea typeface="Tahoma" panose="020B0604030504040204" pitchFamily="34" charset="0"/>
                <a:cs typeface="Tahoma" panose="020B0604030504040204" pitchFamily="34" charset="0"/>
              </a:rPr>
              <a:t>0.98</a:t>
            </a:r>
            <a:r>
              <a:rPr lang="es-ES_tradnl" sz="2200" dirty="0">
                <a:latin typeface="Tahoma" panose="020B0604030504040204" pitchFamily="34" charset="0"/>
                <a:ea typeface="Tahoma" panose="020B0604030504040204" pitchFamily="34" charset="0"/>
                <a:cs typeface="Tahoma" panose="020B0604030504040204" pitchFamily="34" charset="0"/>
              </a:rPr>
              <a:t>;   0.85;   0.77;   0.92;   1.12;   1.06;   0.89;   1.01;   1.21</a:t>
            </a:r>
          </a:p>
          <a:p>
            <a:pPr algn="just" eaLnBrk="1" hangingPunct="1">
              <a:lnSpc>
                <a:spcPct val="150000"/>
              </a:lnSpc>
              <a:spcBef>
                <a:spcPts val="600"/>
              </a:spcBef>
              <a:spcAft>
                <a:spcPts val="1200"/>
              </a:spcAft>
              <a:defRPr/>
            </a:pPr>
            <a:r>
              <a:rPr lang="es-ES_tradnl" sz="2200" dirty="0">
                <a:latin typeface="Tahoma" panose="020B0604030504040204" pitchFamily="34" charset="0"/>
                <a:ea typeface="Tahoma" panose="020B0604030504040204" pitchFamily="34" charset="0"/>
                <a:cs typeface="Tahoma" panose="020B0604030504040204" pitchFamily="34" charset="0"/>
              </a:rPr>
              <a:t>Supongamos que dicho volumen se distribuye aproximadamente normal en personas sanas.</a:t>
            </a:r>
          </a:p>
          <a:p>
            <a:pPr marL="360363" indent="-360363" algn="just" eaLnBrk="1" hangingPunct="1">
              <a:lnSpc>
                <a:spcPct val="140000"/>
              </a:lnSpc>
              <a:defRPr/>
            </a:pPr>
            <a:r>
              <a:rPr lang="es-ES_tradnl" sz="2200" dirty="0" smtClean="0">
                <a:latin typeface="Tahoma" panose="020B0604030504040204" pitchFamily="34" charset="0"/>
                <a:ea typeface="Tahoma" panose="020B0604030504040204" pitchFamily="34" charset="0"/>
                <a:cs typeface="Tahoma" panose="020B0604030504040204" pitchFamily="34" charset="0"/>
              </a:rPr>
              <a:t>a) </a:t>
            </a:r>
            <a:r>
              <a:rPr lang="es-ES_tradnl" sz="2200" dirty="0">
                <a:latin typeface="Tahoma" panose="020B0604030504040204" pitchFamily="34" charset="0"/>
                <a:ea typeface="Tahoma" panose="020B0604030504040204" pitchFamily="34" charset="0"/>
                <a:cs typeface="Tahoma" panose="020B0604030504040204" pitchFamily="34" charset="0"/>
              </a:rPr>
              <a:t>¿Entre qué valores ha de encontrarse el volumen diario promedio de bilis en la población de individuos sanos si consideramos un nivel de confiabilidad del 95%?</a:t>
            </a:r>
          </a:p>
          <a:p>
            <a:pPr marL="360363" indent="-360363" algn="just" eaLnBrk="1" hangingPunct="1">
              <a:lnSpc>
                <a:spcPct val="140000"/>
              </a:lnSpc>
              <a:defRPr/>
            </a:pPr>
            <a:r>
              <a:rPr lang="es-ES_tradnl" sz="2200" dirty="0">
                <a:latin typeface="Tahoma" panose="020B0604030504040204" pitchFamily="34" charset="0"/>
                <a:ea typeface="Tahoma" panose="020B0604030504040204" pitchFamily="34" charset="0"/>
                <a:cs typeface="Tahoma" panose="020B0604030504040204" pitchFamily="34" charset="0"/>
              </a:rPr>
              <a:t>                 t </a:t>
            </a:r>
            <a:r>
              <a:rPr lang="es-ES_tradnl" sz="2200" baseline="-25000" dirty="0">
                <a:latin typeface="Tahoma" panose="020B0604030504040204" pitchFamily="34" charset="0"/>
                <a:ea typeface="Tahoma" panose="020B0604030504040204" pitchFamily="34" charset="0"/>
                <a:cs typeface="Tahoma" panose="020B0604030504040204" pitchFamily="34" charset="0"/>
              </a:rPr>
              <a:t>8; 0.975</a:t>
            </a:r>
            <a:r>
              <a:rPr lang="es-ES_tradnl" sz="2200" dirty="0">
                <a:latin typeface="Tahoma" panose="020B0604030504040204" pitchFamily="34" charset="0"/>
                <a:ea typeface="Tahoma" panose="020B0604030504040204" pitchFamily="34" charset="0"/>
                <a:cs typeface="Tahoma" panose="020B0604030504040204" pitchFamily="34" charset="0"/>
              </a:rPr>
              <a:t> = 2.31         t </a:t>
            </a:r>
            <a:r>
              <a:rPr lang="es-ES_tradnl" sz="2200" baseline="-25000" dirty="0">
                <a:latin typeface="Tahoma" panose="020B0604030504040204" pitchFamily="34" charset="0"/>
                <a:ea typeface="Tahoma" panose="020B0604030504040204" pitchFamily="34" charset="0"/>
                <a:cs typeface="Tahoma" panose="020B0604030504040204" pitchFamily="34" charset="0"/>
              </a:rPr>
              <a:t>9; 0.975</a:t>
            </a:r>
            <a:r>
              <a:rPr lang="es-ES_tradnl" sz="2200" dirty="0">
                <a:latin typeface="Tahoma" panose="020B0604030504040204" pitchFamily="34" charset="0"/>
                <a:ea typeface="Tahoma" panose="020B0604030504040204" pitchFamily="34" charset="0"/>
                <a:cs typeface="Tahoma" panose="020B0604030504040204" pitchFamily="34" charset="0"/>
              </a:rPr>
              <a:t> = 2.26       t </a:t>
            </a:r>
            <a:r>
              <a:rPr lang="es-ES_tradnl" sz="2200" baseline="-25000" dirty="0">
                <a:latin typeface="Tahoma" panose="020B0604030504040204" pitchFamily="34" charset="0"/>
                <a:ea typeface="Tahoma" panose="020B0604030504040204" pitchFamily="34" charset="0"/>
                <a:cs typeface="Tahoma" panose="020B0604030504040204" pitchFamily="34" charset="0"/>
              </a:rPr>
              <a:t>8; 0.995</a:t>
            </a:r>
            <a:r>
              <a:rPr lang="es-ES_tradnl" sz="2200" dirty="0">
                <a:latin typeface="Tahoma" panose="020B0604030504040204" pitchFamily="34" charset="0"/>
                <a:ea typeface="Tahoma" panose="020B0604030504040204" pitchFamily="34" charset="0"/>
                <a:cs typeface="Tahoma" panose="020B0604030504040204" pitchFamily="34" charset="0"/>
              </a:rPr>
              <a:t> = 3,35</a:t>
            </a:r>
          </a:p>
        </p:txBody>
      </p:sp>
      <p:sp>
        <p:nvSpPr>
          <p:cNvPr id="3" name="Text Box 2"/>
          <p:cNvSpPr txBox="1">
            <a:spLocks noChangeArrowheads="1"/>
          </p:cNvSpPr>
          <p:nvPr/>
        </p:nvSpPr>
        <p:spPr bwMode="auto">
          <a:xfrm>
            <a:off x="179512" y="188640"/>
            <a:ext cx="8784976" cy="830997"/>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Estimación por intervalos de confianza para la media poblacional</a:t>
            </a:r>
            <a:endParaRPr lang="es-ES" sz="2400" b="1" dirty="0">
              <a:solidFill>
                <a:schemeClr val="accent2"/>
              </a:solidFill>
            </a:endParaRPr>
          </a:p>
        </p:txBody>
      </p:sp>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285750" y="1385912"/>
            <a:ext cx="8642350" cy="4851400"/>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30000"/>
              </a:lnSpc>
              <a:defRPr/>
            </a:pPr>
            <a:r>
              <a:rPr lang="es-ES_tradnl" u="sng" dirty="0">
                <a:solidFill>
                  <a:schemeClr val="accent2"/>
                </a:solidFill>
                <a:latin typeface="Arial" charset="0"/>
              </a:rPr>
              <a:t>Datos del Ejemplo </a:t>
            </a:r>
          </a:p>
          <a:p>
            <a:pPr algn="just" eaLnBrk="1" hangingPunct="1">
              <a:lnSpc>
                <a:spcPct val="130000"/>
              </a:lnSpc>
              <a:defRPr/>
            </a:pPr>
            <a:r>
              <a:rPr lang="es-ES_tradnl" b="1" dirty="0">
                <a:latin typeface="Arial" charset="0"/>
              </a:rPr>
              <a:t>Población</a:t>
            </a:r>
            <a:r>
              <a:rPr lang="es-ES_tradnl" dirty="0">
                <a:latin typeface="Arial" charset="0"/>
              </a:rPr>
              <a:t>: Individuos sanos</a:t>
            </a:r>
          </a:p>
          <a:p>
            <a:pPr algn="just" eaLnBrk="1" hangingPunct="1">
              <a:lnSpc>
                <a:spcPct val="130000"/>
              </a:lnSpc>
              <a:defRPr/>
            </a:pPr>
            <a:r>
              <a:rPr lang="es-ES_tradnl" b="1" dirty="0">
                <a:latin typeface="Arial" charset="0"/>
              </a:rPr>
              <a:t>X</a:t>
            </a:r>
            <a:r>
              <a:rPr lang="es-ES_tradnl" dirty="0">
                <a:latin typeface="Arial" charset="0"/>
              </a:rPr>
              <a:t>- Volumen diario de bilis (litro)</a:t>
            </a:r>
          </a:p>
          <a:p>
            <a:pPr algn="just" eaLnBrk="1" hangingPunct="1">
              <a:lnSpc>
                <a:spcPct val="130000"/>
              </a:lnSpc>
              <a:defRPr/>
            </a:pPr>
            <a:r>
              <a:rPr lang="es-ES_tradnl" dirty="0">
                <a:latin typeface="Arial" charset="0"/>
              </a:rPr>
              <a:t>X</a:t>
            </a:r>
            <a:r>
              <a:rPr lang="es-ES" dirty="0">
                <a:latin typeface="Arial" charset="0"/>
              </a:rPr>
              <a:t>~</a:t>
            </a:r>
            <a:r>
              <a:rPr lang="es-ES_tradnl" dirty="0">
                <a:latin typeface="Arial" charset="0"/>
              </a:rPr>
              <a:t>N</a:t>
            </a:r>
            <a:r>
              <a:rPr lang="es-ES" dirty="0">
                <a:latin typeface="Arial" charset="0"/>
              </a:rPr>
              <a:t>(</a:t>
            </a:r>
            <a:r>
              <a:rPr lang="el-GR" dirty="0">
                <a:latin typeface="Arial" charset="0"/>
              </a:rPr>
              <a:t>μ</a:t>
            </a:r>
            <a:r>
              <a:rPr lang="es-ES" dirty="0">
                <a:latin typeface="Arial" charset="0"/>
              </a:rPr>
              <a:t>,</a:t>
            </a:r>
            <a:r>
              <a:rPr lang="el-GR" dirty="0">
                <a:latin typeface="Arial" charset="0"/>
              </a:rPr>
              <a:t>σ</a:t>
            </a:r>
            <a:r>
              <a:rPr lang="es-ES" baseline="30000" dirty="0">
                <a:latin typeface="Arial" charset="0"/>
              </a:rPr>
              <a:t>2</a:t>
            </a:r>
            <a:r>
              <a:rPr lang="es-ES" dirty="0">
                <a:latin typeface="Arial" charset="0"/>
              </a:rPr>
              <a:t>)  </a:t>
            </a:r>
            <a:r>
              <a:rPr lang="es-ES_tradnl" dirty="0">
                <a:latin typeface="Arial" charset="0"/>
              </a:rPr>
              <a:t>con </a:t>
            </a:r>
            <a:r>
              <a:rPr lang="el-GR" dirty="0">
                <a:latin typeface="Arial" charset="0"/>
              </a:rPr>
              <a:t>μ </a:t>
            </a:r>
            <a:r>
              <a:rPr lang="es-ES_tradnl" dirty="0">
                <a:latin typeface="Arial" charset="0"/>
              </a:rPr>
              <a:t>y </a:t>
            </a:r>
            <a:r>
              <a:rPr lang="el-GR" dirty="0">
                <a:latin typeface="Arial" charset="0"/>
              </a:rPr>
              <a:t>σ</a:t>
            </a:r>
            <a:r>
              <a:rPr lang="es-ES" baseline="30000" dirty="0">
                <a:latin typeface="Arial" charset="0"/>
              </a:rPr>
              <a:t>2</a:t>
            </a:r>
            <a:r>
              <a:rPr lang="es-ES" dirty="0">
                <a:latin typeface="Arial" charset="0"/>
              </a:rPr>
              <a:t>   parámetros desconocidos</a:t>
            </a:r>
          </a:p>
          <a:p>
            <a:pPr algn="just" eaLnBrk="1" hangingPunct="1">
              <a:lnSpc>
                <a:spcPct val="130000"/>
              </a:lnSpc>
              <a:defRPr/>
            </a:pPr>
            <a:r>
              <a:rPr lang="es-ES" dirty="0">
                <a:latin typeface="Arial" charset="0"/>
              </a:rPr>
              <a:t>Donde </a:t>
            </a:r>
            <a:r>
              <a:rPr lang="el-GR" b="1" dirty="0">
                <a:latin typeface="Arial" charset="0"/>
              </a:rPr>
              <a:t>μ</a:t>
            </a:r>
            <a:r>
              <a:rPr lang="es-ES" dirty="0">
                <a:latin typeface="Arial" charset="0"/>
              </a:rPr>
              <a:t> representa el volumen diario promedio de bilis en individuos sanos (media poblacional).</a:t>
            </a:r>
            <a:endParaRPr lang="el-GR" dirty="0">
              <a:latin typeface="Arial" charset="0"/>
            </a:endParaRPr>
          </a:p>
          <a:p>
            <a:pPr algn="just" eaLnBrk="1" hangingPunct="1">
              <a:lnSpc>
                <a:spcPct val="130000"/>
              </a:lnSpc>
              <a:defRPr/>
            </a:pPr>
            <a:r>
              <a:rPr lang="el-GR" b="1" dirty="0">
                <a:latin typeface="Arial" charset="0"/>
              </a:rPr>
              <a:t>σ</a:t>
            </a:r>
            <a:r>
              <a:rPr lang="es-ES" b="1" baseline="30000" dirty="0">
                <a:latin typeface="Arial" charset="0"/>
              </a:rPr>
              <a:t>2</a:t>
            </a:r>
            <a:r>
              <a:rPr lang="es-ES" dirty="0">
                <a:latin typeface="Arial" charset="0"/>
              </a:rPr>
              <a:t> la varianza de la variable en la población estudiada.</a:t>
            </a:r>
            <a:endParaRPr lang="es-ES_tradnl" dirty="0">
              <a:latin typeface="Arial" charset="0"/>
            </a:endParaRPr>
          </a:p>
          <a:p>
            <a:pPr algn="just" eaLnBrk="1" hangingPunct="1">
              <a:lnSpc>
                <a:spcPct val="130000"/>
              </a:lnSpc>
              <a:defRPr/>
            </a:pPr>
            <a:r>
              <a:rPr lang="es-ES_tradnl" dirty="0">
                <a:latin typeface="Arial" charset="0"/>
              </a:rPr>
              <a:t>Tamaño de la muestra: n=9</a:t>
            </a:r>
            <a:endParaRPr lang="es-ES" dirty="0">
              <a:latin typeface="Arial" charset="0"/>
              <a:sym typeface="Symbol" pitchFamily="18" charset="2"/>
            </a:endParaRPr>
          </a:p>
          <a:p>
            <a:pPr algn="just" eaLnBrk="1" hangingPunct="1">
              <a:lnSpc>
                <a:spcPct val="130000"/>
              </a:lnSpc>
              <a:defRPr/>
            </a:pPr>
            <a:r>
              <a:rPr lang="es-ES" b="1" dirty="0">
                <a:latin typeface="Arial" charset="0"/>
                <a:sym typeface="Symbol" pitchFamily="18" charset="2"/>
              </a:rPr>
              <a:t></a:t>
            </a:r>
            <a:r>
              <a:rPr lang="es-ES" dirty="0">
                <a:latin typeface="Arial" charset="0"/>
                <a:sym typeface="Symbol" pitchFamily="18" charset="2"/>
              </a:rPr>
              <a:t> </a:t>
            </a:r>
            <a:r>
              <a:rPr lang="es-ES" dirty="0">
                <a:latin typeface="Arial" charset="0"/>
              </a:rPr>
              <a:t>= 0.95 (nivel de confiabilidad) y como </a:t>
            </a:r>
            <a:r>
              <a:rPr lang="el-GR" dirty="0">
                <a:latin typeface="Arial" charset="0"/>
              </a:rPr>
              <a:t>σ</a:t>
            </a:r>
            <a:r>
              <a:rPr lang="es-ES" baseline="30000" dirty="0">
                <a:latin typeface="Arial" charset="0"/>
              </a:rPr>
              <a:t>2</a:t>
            </a:r>
            <a:r>
              <a:rPr lang="es-ES" dirty="0">
                <a:latin typeface="Arial" charset="0"/>
              </a:rPr>
              <a:t>   es desconocida se trabaja con la distribución </a:t>
            </a:r>
            <a:r>
              <a:rPr lang="es-ES" b="1" dirty="0">
                <a:latin typeface="Arial" charset="0"/>
              </a:rPr>
              <a:t>t de </a:t>
            </a:r>
            <a:r>
              <a:rPr lang="es-ES" b="1" dirty="0" err="1">
                <a:latin typeface="Arial" charset="0"/>
              </a:rPr>
              <a:t>Student</a:t>
            </a:r>
            <a:r>
              <a:rPr lang="es-ES" b="1" dirty="0">
                <a:latin typeface="Arial" charset="0"/>
              </a:rPr>
              <a:t> con 8 grados de libertad</a:t>
            </a:r>
            <a:r>
              <a:rPr lang="es-ES" dirty="0">
                <a:latin typeface="Arial" charset="0"/>
              </a:rPr>
              <a:t> (</a:t>
            </a:r>
            <a:r>
              <a:rPr lang="es-ES" dirty="0" err="1">
                <a:latin typeface="Arial" charset="0"/>
              </a:rPr>
              <a:t>gl</a:t>
            </a:r>
            <a:r>
              <a:rPr lang="es-ES" dirty="0">
                <a:latin typeface="Arial" charset="0"/>
              </a:rPr>
              <a:t> = n-1 = 9-1 = 8)</a:t>
            </a:r>
          </a:p>
          <a:p>
            <a:pPr algn="just" eaLnBrk="1" hangingPunct="1">
              <a:lnSpc>
                <a:spcPct val="130000"/>
              </a:lnSpc>
              <a:defRPr/>
            </a:pPr>
            <a:r>
              <a:rPr lang="es-ES" dirty="0">
                <a:latin typeface="Arial" charset="0"/>
              </a:rPr>
              <a:t>α=0.05</a:t>
            </a:r>
            <a:endParaRPr lang="es-ES_tradnl" dirty="0">
              <a:latin typeface="Arial" charset="0"/>
            </a:endParaRPr>
          </a:p>
          <a:p>
            <a:pPr algn="just" eaLnBrk="1" hangingPunct="1">
              <a:lnSpc>
                <a:spcPct val="130000"/>
              </a:lnSpc>
              <a:defRPr/>
            </a:pPr>
            <a:r>
              <a:rPr lang="es-ES_tradnl" dirty="0">
                <a:solidFill>
                  <a:srgbClr val="FF0000"/>
                </a:solidFill>
                <a:latin typeface="Arial" charset="0"/>
              </a:rPr>
              <a:t>t </a:t>
            </a:r>
            <a:r>
              <a:rPr lang="es-ES_tradnl" baseline="-25000" dirty="0">
                <a:solidFill>
                  <a:srgbClr val="FF0000"/>
                </a:solidFill>
                <a:latin typeface="Arial" charset="0"/>
              </a:rPr>
              <a:t>n-1;1-α/2 </a:t>
            </a:r>
            <a:r>
              <a:rPr lang="es-ES_tradnl" dirty="0">
                <a:solidFill>
                  <a:srgbClr val="FF0000"/>
                </a:solidFill>
                <a:latin typeface="Arial" charset="0"/>
              </a:rPr>
              <a:t>= t </a:t>
            </a:r>
            <a:r>
              <a:rPr lang="es-ES_tradnl" baseline="-25000" dirty="0">
                <a:solidFill>
                  <a:srgbClr val="FF0000"/>
                </a:solidFill>
                <a:latin typeface="Arial" charset="0"/>
              </a:rPr>
              <a:t>8; 0.975</a:t>
            </a:r>
            <a:r>
              <a:rPr lang="es-ES_tradnl" dirty="0">
                <a:solidFill>
                  <a:srgbClr val="FF0000"/>
                </a:solidFill>
                <a:latin typeface="Arial" charset="0"/>
              </a:rPr>
              <a:t> = 2.31</a:t>
            </a:r>
            <a:endParaRPr lang="el-GR" dirty="0">
              <a:solidFill>
                <a:srgbClr val="FF0000"/>
              </a:solidFill>
              <a:latin typeface="Arial" charset="0"/>
              <a:cs typeface="Arial" charset="0"/>
            </a:endParaRPr>
          </a:p>
        </p:txBody>
      </p:sp>
      <p:sp>
        <p:nvSpPr>
          <p:cNvPr id="5" name="Text Box 2"/>
          <p:cNvSpPr txBox="1">
            <a:spLocks noChangeArrowheads="1"/>
          </p:cNvSpPr>
          <p:nvPr/>
        </p:nvSpPr>
        <p:spPr bwMode="auto">
          <a:xfrm>
            <a:off x="179512" y="188640"/>
            <a:ext cx="8784976" cy="830997"/>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Estimación por intervalos de confianza para la media poblacional</a:t>
            </a:r>
            <a:endParaRPr lang="es-ES" sz="2400" b="1" dirty="0">
              <a:solidFill>
                <a:schemeClr val="accent2"/>
              </a:solidFill>
            </a:endParaRPr>
          </a:p>
        </p:txBody>
      </p:sp>
    </p:spTree>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179512" y="188640"/>
            <a:ext cx="8784976" cy="830997"/>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Estimación por intervalos de confianza para la media poblacional</a:t>
            </a:r>
            <a:endParaRPr lang="es-ES" sz="2400" b="1" dirty="0">
              <a:solidFill>
                <a:schemeClr val="accent2"/>
              </a:solidFill>
            </a:endParaRPr>
          </a:p>
        </p:txBody>
      </p:sp>
      <p:sp>
        <p:nvSpPr>
          <p:cNvPr id="2" name="Rectángulo 1"/>
          <p:cNvSpPr/>
          <p:nvPr/>
        </p:nvSpPr>
        <p:spPr>
          <a:xfrm>
            <a:off x="467544" y="1844824"/>
            <a:ext cx="4572000" cy="3170099"/>
          </a:xfrm>
          <a:prstGeom prst="rect">
            <a:avLst/>
          </a:prstGeom>
        </p:spPr>
        <p:txBody>
          <a:bodyPr>
            <a:spAutoFit/>
          </a:bodyPr>
          <a:lstStyle/>
          <a:p>
            <a:pPr algn="just"/>
            <a:r>
              <a:rPr lang="es-ES_tradnl" b="1" dirty="0" smtClean="0">
                <a:effectLst/>
                <a:latin typeface="Tahoma" panose="020B0604030504040204" pitchFamily="34" charset="0"/>
                <a:ea typeface="Times New Roman" panose="02020603050405020304" pitchFamily="18" charset="0"/>
              </a:rPr>
              <a:t>Pasos para encontrar el valor de t</a:t>
            </a:r>
            <a:endParaRPr lang="es-ES" dirty="0" smtClean="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es-ES_tradnl" dirty="0" smtClean="0">
                <a:effectLst/>
                <a:latin typeface="Tahoma" panose="020B0604030504040204" pitchFamily="34" charset="0"/>
                <a:ea typeface="Times New Roman" panose="02020603050405020304" pitchFamily="18" charset="0"/>
              </a:rPr>
              <a:t>Determinar el grado de libertad de la distribución. </a:t>
            </a:r>
            <a:r>
              <a:rPr lang="es-ES_tradnl" dirty="0" err="1" smtClean="0">
                <a:effectLst/>
                <a:latin typeface="Tahoma" panose="020B0604030504040204" pitchFamily="34" charset="0"/>
                <a:ea typeface="Times New Roman" panose="02020603050405020304" pitchFamily="18" charset="0"/>
              </a:rPr>
              <a:t>gl</a:t>
            </a:r>
            <a:r>
              <a:rPr lang="es-ES_tradnl" dirty="0" smtClean="0">
                <a:effectLst/>
                <a:latin typeface="Tahoma" panose="020B0604030504040204" pitchFamily="34" charset="0"/>
                <a:ea typeface="Times New Roman" panose="02020603050405020304" pitchFamily="18" charset="0"/>
              </a:rPr>
              <a:t>=n-1=9-1=8</a:t>
            </a:r>
            <a:endParaRPr lang="es-ES" dirty="0" smtClean="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es-ES_tradnl" dirty="0" smtClean="0">
                <a:effectLst/>
                <a:latin typeface="Tahoma" panose="020B0604030504040204" pitchFamily="34" charset="0"/>
                <a:ea typeface="Times New Roman" panose="02020603050405020304" pitchFamily="18" charset="0"/>
              </a:rPr>
              <a:t>Determinar el nivel de significación</a:t>
            </a:r>
            <a:r>
              <a:rPr lang="es-ES_tradnl" dirty="0" smtClean="0">
                <a:effectLst/>
                <a:latin typeface="Tahoma" panose="020B0604030504040204" pitchFamily="34" charset="0"/>
                <a:ea typeface="Times New Roman" panose="02020603050405020304" pitchFamily="18" charset="0"/>
                <a:cs typeface="Tahoma" panose="020B0604030504040204" pitchFamily="34" charset="0"/>
                <a:sym typeface="Symbol" panose="05050102010706020507" pitchFamily="18" charset="2"/>
              </a:rPr>
              <a:t></a:t>
            </a:r>
            <a:r>
              <a:rPr lang="es-ES_tradnl" dirty="0" smtClean="0">
                <a:effectLst/>
                <a:latin typeface="Tahoma" panose="020B0604030504040204" pitchFamily="34" charset="0"/>
                <a:ea typeface="Times New Roman" panose="02020603050405020304" pitchFamily="18" charset="0"/>
              </a:rPr>
              <a:t>. Si el nivel de confianza </a:t>
            </a:r>
            <a:r>
              <a:rPr lang="es-ES_tradnl" dirty="0" smtClean="0">
                <a:effectLst/>
                <a:latin typeface="Tahoma" panose="020B0604030504040204" pitchFamily="34" charset="0"/>
                <a:ea typeface="Times New Roman" panose="02020603050405020304" pitchFamily="18" charset="0"/>
                <a:cs typeface="Tahoma" panose="020B0604030504040204" pitchFamily="34" charset="0"/>
                <a:sym typeface="Symbol" panose="05050102010706020507" pitchFamily="18" charset="2"/>
              </a:rPr>
              <a:t></a:t>
            </a:r>
            <a:r>
              <a:rPr lang="es-ES_tradnl" dirty="0" smtClean="0">
                <a:effectLst/>
                <a:latin typeface="Tahoma" panose="020B0604030504040204" pitchFamily="34" charset="0"/>
                <a:ea typeface="Times New Roman" panose="02020603050405020304" pitchFamily="18" charset="0"/>
              </a:rPr>
              <a:t>=95% entonces </a:t>
            </a:r>
            <a:r>
              <a:rPr lang="es-ES_tradnl" dirty="0" smtClean="0">
                <a:effectLst/>
                <a:latin typeface="Tahoma" panose="020B0604030504040204" pitchFamily="34" charset="0"/>
                <a:ea typeface="Times New Roman" panose="02020603050405020304" pitchFamily="18" charset="0"/>
                <a:cs typeface="Tahoma" panose="020B0604030504040204" pitchFamily="34" charset="0"/>
                <a:sym typeface="Symbol" panose="05050102010706020507" pitchFamily="18" charset="2"/>
              </a:rPr>
              <a:t></a:t>
            </a:r>
            <a:r>
              <a:rPr lang="es-ES_tradnl" dirty="0" smtClean="0">
                <a:effectLst/>
                <a:latin typeface="Tahoma" panose="020B0604030504040204" pitchFamily="34" charset="0"/>
                <a:ea typeface="Times New Roman" panose="02020603050405020304" pitchFamily="18" charset="0"/>
              </a:rPr>
              <a:t>=5%=0,05</a:t>
            </a:r>
            <a:endParaRPr lang="es-ES" dirty="0" smtClean="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es-ES_tradnl" dirty="0" smtClean="0">
                <a:effectLst/>
                <a:latin typeface="Tahoma" panose="020B0604030504040204" pitchFamily="34" charset="0"/>
                <a:ea typeface="Times New Roman" panose="02020603050405020304" pitchFamily="18" charset="0"/>
              </a:rPr>
              <a:t>Hacer corresponder filas con columnas para encontrar el valor que es t=2.31 </a:t>
            </a:r>
            <a:endParaRPr lang="es-ES" dirty="0">
              <a:effectLst/>
              <a:latin typeface="Times New Roman" panose="02020603050405020304" pitchFamily="18" charset="0"/>
              <a:ea typeface="Times New Roman" panose="02020603050405020304" pitchFamily="18" charset="0"/>
            </a:endParaRPr>
          </a:p>
        </p:txBody>
      </p:sp>
      <p:graphicFrame>
        <p:nvGraphicFramePr>
          <p:cNvPr id="4" name="Objeto 3"/>
          <p:cNvGraphicFramePr>
            <a:graphicFrameLocks noChangeAspect="1"/>
          </p:cNvGraphicFramePr>
          <p:nvPr>
            <p:extLst>
              <p:ext uri="{D42A27DB-BD31-4B8C-83A1-F6EECF244321}">
                <p14:modId xmlns:p14="http://schemas.microsoft.com/office/powerpoint/2010/main" val="3159245077"/>
              </p:ext>
            </p:extLst>
          </p:nvPr>
        </p:nvGraphicFramePr>
        <p:xfrm>
          <a:off x="2411760" y="332656"/>
          <a:ext cx="5931765" cy="5386978"/>
        </p:xfrm>
        <a:graphic>
          <a:graphicData uri="http://schemas.openxmlformats.org/presentationml/2006/ole">
            <mc:AlternateContent xmlns:mc="http://schemas.openxmlformats.org/markup-compatibility/2006">
              <mc:Choice xmlns:v="urn:schemas-microsoft-com:vml" Requires="v">
                <p:oleObj spid="_x0000_s64530" name="Documento" r:id="rId3" imgW="5489526" imgH="4067336" progId="Word.Document.12">
                  <p:embed/>
                </p:oleObj>
              </mc:Choice>
              <mc:Fallback>
                <p:oleObj name="Documento" r:id="rId3" imgW="5489526" imgH="4067336" progId="Word.Document.12">
                  <p:embed/>
                  <p:pic>
                    <p:nvPicPr>
                      <p:cNvPr id="0" name=""/>
                      <p:cNvPicPr/>
                      <p:nvPr/>
                    </p:nvPicPr>
                    <p:blipFill>
                      <a:blip r:embed="rId4"/>
                      <a:stretch>
                        <a:fillRect/>
                      </a:stretch>
                    </p:blipFill>
                    <p:spPr>
                      <a:xfrm>
                        <a:off x="2411760" y="332656"/>
                        <a:ext cx="5931765" cy="5386978"/>
                      </a:xfrm>
                      <a:prstGeom prst="rect">
                        <a:avLst/>
                      </a:prstGeom>
                    </p:spPr>
                  </p:pic>
                </p:oleObj>
              </mc:Fallback>
            </mc:AlternateContent>
          </a:graphicData>
        </a:graphic>
      </p:graphicFrame>
      <p:sp>
        <p:nvSpPr>
          <p:cNvPr id="6" name="CuadroTexto 5"/>
          <p:cNvSpPr txBox="1"/>
          <p:nvPr/>
        </p:nvSpPr>
        <p:spPr>
          <a:xfrm>
            <a:off x="5452556" y="1232175"/>
            <a:ext cx="3007876" cy="707886"/>
          </a:xfrm>
          <a:prstGeom prst="rect">
            <a:avLst/>
          </a:prstGeom>
          <a:noFill/>
        </p:spPr>
        <p:txBody>
          <a:bodyPr wrap="square" rtlCol="0">
            <a:spAutoFit/>
          </a:bodyPr>
          <a:lstStyle/>
          <a:p>
            <a:pPr algn="ctr"/>
            <a:r>
              <a:rPr lang="es-ES" dirty="0" smtClean="0"/>
              <a:t>Tabla de percentiles</a:t>
            </a:r>
          </a:p>
          <a:p>
            <a:pPr algn="ctr"/>
            <a:r>
              <a:rPr lang="es-ES" dirty="0" smtClean="0"/>
              <a:t>Distribución t-</a:t>
            </a:r>
            <a:r>
              <a:rPr lang="es-ES" dirty="0" err="1" smtClean="0"/>
              <a:t>student</a:t>
            </a:r>
            <a:r>
              <a:rPr lang="es-ES" dirty="0" smtClean="0"/>
              <a:t> </a:t>
            </a:r>
            <a:endParaRPr lang="es-ES" dirty="0"/>
          </a:p>
        </p:txBody>
      </p:sp>
    </p:spTree>
    <p:extLst>
      <p:ext uri="{BB962C8B-B14F-4D97-AF65-F5344CB8AC3E}">
        <p14:creationId xmlns:p14="http://schemas.microsoft.com/office/powerpoint/2010/main" val="203943807"/>
      </p:ext>
    </p:extLst>
  </p:cSld>
  <p:clrMapOvr>
    <a:masterClrMapping/>
  </p:clrMapOvr>
  <p:transition spd="slow">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ángulo 1"/>
              <p:cNvSpPr/>
              <p:nvPr/>
            </p:nvSpPr>
            <p:spPr>
              <a:xfrm>
                <a:off x="467544" y="1340768"/>
                <a:ext cx="8496944" cy="1107034"/>
              </a:xfrm>
              <a:prstGeom prst="rect">
                <a:avLst/>
              </a:prstGeom>
            </p:spPr>
            <p:txBody>
              <a:bodyPr wrap="square">
                <a:spAutoFit/>
              </a:bodyPr>
              <a:lstStyle/>
              <a:p>
                <a:pPr marL="342900" lvl="0" indent="-342900" algn="just">
                  <a:buFont typeface="Wingdings" panose="05000000000000000000" pitchFamily="2" charset="2"/>
                  <a:buChar char=""/>
                </a:pPr>
                <a:r>
                  <a:rPr lang="es-ES_tradnl" b="1" dirty="0" smtClean="0">
                    <a:effectLst/>
                    <a:latin typeface="Tahoma" panose="020B0604030504040204" pitchFamily="34" charset="0"/>
                    <a:ea typeface="Times New Roman" panose="02020603050405020304" pitchFamily="18" charset="0"/>
                  </a:rPr>
                  <a:t>Planteamos la expresión del intervalo de confianza.</a:t>
                </a:r>
                <a:endParaRPr lang="es-ES" dirty="0">
                  <a:effectLst/>
                  <a:latin typeface="Times New Roman" panose="02020603050405020304" pitchFamily="18" charset="0"/>
                  <a:ea typeface="Times New Roman" panose="02020603050405020304" pitchFamily="18" charset="0"/>
                </a:endParaRPr>
              </a:p>
              <a:p>
                <a:pPr algn="just"/>
                <a14:m>
                  <m:oMathPara xmlns:m="http://schemas.openxmlformats.org/officeDocument/2006/math">
                    <m:oMathParaPr>
                      <m:jc m:val="centerGroup"/>
                    </m:oMathParaPr>
                    <m:oMath xmlns:m="http://schemas.openxmlformats.org/officeDocument/2006/math">
                      <m:acc>
                        <m:accPr>
                          <m:chr m:val="̅"/>
                          <m:ctrlPr>
                            <a:rPr lang="es-ES" sz="2400" b="1" i="1">
                              <a:effectLst/>
                              <a:latin typeface="Cambria Math" panose="02040503050406030204" pitchFamily="18" charset="0"/>
                              <a:ea typeface="Times New Roman" panose="02020603050405020304" pitchFamily="18" charset="0"/>
                              <a:cs typeface="Tahoma" panose="020B0604030504040204" pitchFamily="34" charset="0"/>
                            </a:rPr>
                          </m:ctrlPr>
                        </m:accPr>
                        <m:e>
                          <m:r>
                            <a:rPr lang="es-ES" sz="2400" b="1" i="1">
                              <a:effectLst/>
                              <a:latin typeface="Cambria Math" panose="02040503050406030204" pitchFamily="18" charset="0"/>
                              <a:ea typeface="Times New Roman" panose="02020603050405020304" pitchFamily="18" charset="0"/>
                              <a:cs typeface="Tahoma" panose="020B0604030504040204" pitchFamily="34" charset="0"/>
                            </a:rPr>
                            <m:t>𝒙</m:t>
                          </m:r>
                        </m:e>
                      </m:acc>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sSub>
                        <m:sSub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sSubPr>
                        <m:e>
                          <m:r>
                            <a:rPr lang="es-ES" sz="2400" b="1" i="1">
                              <a:effectLst/>
                              <a:latin typeface="Cambria Math" panose="02040503050406030204" pitchFamily="18" charset="0"/>
                              <a:ea typeface="Times New Roman" panose="02020603050405020304" pitchFamily="18" charset="0"/>
                              <a:cs typeface="Tahoma" panose="020B0604030504040204" pitchFamily="34" charset="0"/>
                            </a:rPr>
                            <m:t>𝒕</m:t>
                          </m:r>
                        </m:e>
                        <m:sub>
                          <m:r>
                            <a:rPr lang="es-ES" sz="2400" b="1" i="1">
                              <a:effectLst/>
                              <a:latin typeface="Cambria Math" panose="02040503050406030204" pitchFamily="18" charset="0"/>
                              <a:ea typeface="Times New Roman" panose="02020603050405020304" pitchFamily="18" charset="0"/>
                              <a:cs typeface="Tahoma" panose="020B0604030504040204" pitchFamily="34" charset="0"/>
                            </a:rPr>
                            <m:t>𝒏</m:t>
                          </m:r>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r>
                            <a:rPr lang="es-ES" sz="2400" b="1" i="1">
                              <a:effectLst/>
                              <a:latin typeface="Cambria Math" panose="02040503050406030204" pitchFamily="18" charset="0"/>
                              <a:ea typeface="Times New Roman" panose="02020603050405020304" pitchFamily="18" charset="0"/>
                              <a:cs typeface="Tahoma" panose="020B0604030504040204" pitchFamily="34" charset="0"/>
                            </a:rPr>
                            <m:t>𝟏</m:t>
                          </m:r>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r>
                            <a:rPr lang="es-ES" sz="2400" b="1" i="1">
                              <a:effectLst/>
                              <a:latin typeface="Cambria Math" panose="02040503050406030204" pitchFamily="18" charset="0"/>
                              <a:ea typeface="Times New Roman" panose="02020603050405020304" pitchFamily="18" charset="0"/>
                              <a:cs typeface="Tahoma" panose="020B0604030504040204" pitchFamily="34" charset="0"/>
                            </a:rPr>
                            <m:t>𝟏</m:t>
                          </m:r>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num>
                            <m:den>
                              <m:r>
                                <a:rPr lang="es-ES" sz="2400" b="1" i="1">
                                  <a:effectLst/>
                                  <a:latin typeface="Cambria Math" panose="02040503050406030204" pitchFamily="18" charset="0"/>
                                  <a:ea typeface="Times New Roman" panose="02020603050405020304" pitchFamily="18" charset="0"/>
                                  <a:cs typeface="Tahoma" panose="020B0604030504040204" pitchFamily="34" charset="0"/>
                                </a:rPr>
                                <m:t>𝟐</m:t>
                              </m:r>
                            </m:den>
                          </m:f>
                        </m:sub>
                      </m:sSub>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Times New Roman" panose="02020603050405020304" pitchFamily="18" charset="0"/>
                              <a:cs typeface="Tahoma" panose="020B0604030504040204" pitchFamily="34" charset="0"/>
                            </a:rPr>
                            <m:t>𝒔</m:t>
                          </m:r>
                        </m:num>
                        <m:den>
                          <m:rad>
                            <m:radPr>
                              <m:degHide m:val="on"/>
                              <m:ctrlPr>
                                <a:rPr lang="es-ES" sz="2400" b="1" i="1">
                                  <a:effectLst/>
                                  <a:latin typeface="Cambria Math" panose="02040503050406030204" pitchFamily="18" charset="0"/>
                                  <a:ea typeface="Calibri" panose="020F0502020204030204" pitchFamily="34" charset="0"/>
                                  <a:cs typeface="Tahoma" panose="020B0604030504040204" pitchFamily="34" charset="0"/>
                                </a:rPr>
                              </m:ctrlPr>
                            </m:radPr>
                            <m:deg/>
                            <m:e>
                              <m:r>
                                <a:rPr lang="es-ES" sz="2400" b="1" i="1">
                                  <a:effectLst/>
                                  <a:latin typeface="Cambria Math" panose="02040503050406030204" pitchFamily="18" charset="0"/>
                                  <a:ea typeface="Times New Roman" panose="02020603050405020304" pitchFamily="18" charset="0"/>
                                  <a:cs typeface="Tahoma" panose="020B0604030504040204" pitchFamily="34" charset="0"/>
                                </a:rPr>
                                <m:t>𝒏</m:t>
                              </m:r>
                            </m:e>
                          </m:rad>
                        </m:den>
                      </m:f>
                      <m:r>
                        <a:rPr lang="es-ES" sz="2400" b="1">
                          <a:effectLst/>
                          <a:latin typeface="Cambria Math" panose="02040503050406030204" pitchFamily="18" charset="0"/>
                          <a:ea typeface="Times New Roman" panose="02020603050405020304" pitchFamily="18" charset="0"/>
                          <a:cs typeface="Tahoma" panose="020B0604030504040204" pitchFamily="34" charset="0"/>
                        </a:rPr>
                        <m:t>&lt;</m:t>
                      </m:r>
                      <m:acc>
                        <m:accPr>
                          <m:chr m:val="̂"/>
                          <m:ctrlPr>
                            <a:rPr lang="es-ES" sz="2400" b="1" i="1">
                              <a:effectLst/>
                              <a:latin typeface="Cambria Math" panose="02040503050406030204" pitchFamily="18" charset="0"/>
                              <a:ea typeface="Times New Roman" panose="02020603050405020304" pitchFamily="18" charset="0"/>
                              <a:cs typeface="Tahoma" panose="020B0604030504040204" pitchFamily="34" charset="0"/>
                            </a:rPr>
                          </m:ctrlPr>
                        </m:accPr>
                        <m:e>
                          <m:r>
                            <a:rPr lang="es-ES" sz="2400" b="1" i="1">
                              <a:effectLst/>
                              <a:latin typeface="Cambria Math" panose="02040503050406030204" pitchFamily="18" charset="0"/>
                              <a:ea typeface="Times New Roman" panose="02020603050405020304" pitchFamily="18" charset="0"/>
                              <a:cs typeface="Tahoma" panose="020B0604030504040204" pitchFamily="34" charset="0"/>
                            </a:rPr>
                            <m:t>𝝁</m:t>
                          </m:r>
                        </m:e>
                      </m:acc>
                      <m:r>
                        <a:rPr lang="es-ES" sz="2400" b="1" i="1">
                          <a:effectLst/>
                          <a:latin typeface="Cambria Math" panose="02040503050406030204" pitchFamily="18" charset="0"/>
                          <a:ea typeface="Times New Roman" panose="02020603050405020304" pitchFamily="18" charset="0"/>
                          <a:cs typeface="Tahoma" panose="020B0604030504040204" pitchFamily="34" charset="0"/>
                        </a:rPr>
                        <m:t>&lt;</m:t>
                      </m:r>
                      <m:acc>
                        <m:accPr>
                          <m:chr m:val="̅"/>
                          <m:ctrlPr>
                            <a:rPr lang="es-ES" sz="2400" b="1" i="1">
                              <a:effectLst/>
                              <a:latin typeface="Cambria Math" panose="02040503050406030204" pitchFamily="18" charset="0"/>
                              <a:ea typeface="Times New Roman" panose="02020603050405020304" pitchFamily="18" charset="0"/>
                              <a:cs typeface="Tahoma" panose="020B0604030504040204" pitchFamily="34" charset="0"/>
                            </a:rPr>
                          </m:ctrlPr>
                        </m:accPr>
                        <m:e>
                          <m:r>
                            <a:rPr lang="es-ES" sz="2400" b="1" i="1">
                              <a:effectLst/>
                              <a:latin typeface="Cambria Math" panose="02040503050406030204" pitchFamily="18" charset="0"/>
                              <a:ea typeface="Times New Roman" panose="02020603050405020304" pitchFamily="18" charset="0"/>
                              <a:cs typeface="Tahoma" panose="020B0604030504040204" pitchFamily="34" charset="0"/>
                            </a:rPr>
                            <m:t>𝒙</m:t>
                          </m:r>
                        </m:e>
                      </m:acc>
                      <m:sSub>
                        <m:sSubPr>
                          <m:ctrlPr>
                            <a:rPr lang="es-ES" sz="2400" b="1" i="1">
                              <a:effectLst/>
                              <a:latin typeface="Cambria Math" panose="02040503050406030204" pitchFamily="18" charset="0"/>
                              <a:ea typeface="Times New Roman" panose="02020603050405020304" pitchFamily="18" charset="0"/>
                              <a:cs typeface="Tahoma" panose="020B0604030504040204" pitchFamily="34" charset="0"/>
                            </a:rPr>
                          </m:ctrlPr>
                        </m:sSubPr>
                        <m:e>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r>
                            <a:rPr lang="es-ES" sz="2400" b="1" i="1">
                              <a:effectLst/>
                              <a:latin typeface="Cambria Math" panose="02040503050406030204" pitchFamily="18" charset="0"/>
                              <a:ea typeface="Times New Roman" panose="02020603050405020304" pitchFamily="18" charset="0"/>
                              <a:cs typeface="Tahoma" panose="020B0604030504040204" pitchFamily="34" charset="0"/>
                            </a:rPr>
                            <m:t>𝒕</m:t>
                          </m:r>
                        </m:e>
                        <m:sub>
                          <m:r>
                            <a:rPr lang="es-ES" sz="2400" b="1" i="1">
                              <a:effectLst/>
                              <a:latin typeface="Cambria Math" panose="02040503050406030204" pitchFamily="18" charset="0"/>
                              <a:ea typeface="Times New Roman" panose="02020603050405020304" pitchFamily="18" charset="0"/>
                              <a:cs typeface="Tahoma" panose="020B0604030504040204" pitchFamily="34" charset="0"/>
                            </a:rPr>
                            <m:t>𝒏</m:t>
                          </m:r>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r>
                            <a:rPr lang="es-ES" sz="2400" b="1" i="1">
                              <a:effectLst/>
                              <a:latin typeface="Cambria Math" panose="02040503050406030204" pitchFamily="18" charset="0"/>
                              <a:ea typeface="Times New Roman" panose="02020603050405020304" pitchFamily="18" charset="0"/>
                              <a:cs typeface="Tahoma" panose="020B0604030504040204" pitchFamily="34" charset="0"/>
                            </a:rPr>
                            <m:t>𝟏</m:t>
                          </m:r>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r>
                            <a:rPr lang="es-ES" sz="2400" b="1" i="1">
                              <a:effectLst/>
                              <a:latin typeface="Cambria Math" panose="02040503050406030204" pitchFamily="18" charset="0"/>
                              <a:ea typeface="Times New Roman" panose="02020603050405020304" pitchFamily="18" charset="0"/>
                              <a:cs typeface="Tahoma" panose="020B0604030504040204" pitchFamily="34" charset="0"/>
                            </a:rPr>
                            <m:t>𝟏</m:t>
                          </m:r>
                          <m:r>
                            <a:rPr lang="es-ES" sz="2400" b="1" i="1">
                              <a:effectLst/>
                              <a:latin typeface="Cambria Math" panose="02040503050406030204" pitchFamily="18" charset="0"/>
                              <a:ea typeface="Times New Roman" panose="02020603050405020304" pitchFamily="18" charset="0"/>
                              <a:cs typeface="Tahoma" panose="020B0604030504040204" pitchFamily="34" charset="0"/>
                            </a:rPr>
                            <m:t>−</m:t>
                          </m:r>
                          <m:f>
                            <m:fPr>
                              <m:ctrlPr>
                                <a:rPr lang="es-ES" sz="2400" b="1" i="1">
                                  <a:effectLst/>
                                  <a:latin typeface="Cambria Math" panose="02040503050406030204" pitchFamily="18" charset="0"/>
                                  <a:ea typeface="Times New Roman" panose="02020603050405020304" pitchFamily="18" charset="0"/>
                                  <a:cs typeface="Tahoma" panose="020B0604030504040204" pitchFamily="34" charset="0"/>
                                </a:rPr>
                              </m:ctrlPr>
                            </m:fPr>
                            <m:num>
                              <m:r>
                                <a:rPr lang="es-ES" sz="2400" b="1" i="1">
                                  <a:effectLst/>
                                  <a:latin typeface="Cambria Math" panose="02040503050406030204" pitchFamily="18" charset="0"/>
                                  <a:ea typeface="Times New Roman" panose="02020603050405020304" pitchFamily="18" charset="0"/>
                                  <a:cs typeface="Tahoma" panose="020B0604030504040204" pitchFamily="34" charset="0"/>
                                </a:rPr>
                                <m:t>∝ </m:t>
                              </m:r>
                            </m:num>
                            <m:den>
                              <m:r>
                                <a:rPr lang="es-ES" sz="2400" b="1" i="1">
                                  <a:effectLst/>
                                  <a:latin typeface="Cambria Math" panose="02040503050406030204" pitchFamily="18" charset="0"/>
                                  <a:ea typeface="Times New Roman" panose="02020603050405020304" pitchFamily="18" charset="0"/>
                                  <a:cs typeface="Tahoma" panose="020B0604030504040204" pitchFamily="34" charset="0"/>
                                </a:rPr>
                                <m:t>𝟐</m:t>
                              </m:r>
                            </m:den>
                          </m:f>
                        </m:sub>
                      </m:sSub>
                      <m:r>
                        <a:rPr lang="es-ES" sz="2400" b="1" i="1">
                          <a:effectLst/>
                          <a:latin typeface="Cambria Math" panose="02040503050406030204" pitchFamily="18" charset="0"/>
                          <a:ea typeface="Times New Roman" panose="02020603050405020304" pitchFamily="18" charset="0"/>
                          <a:cs typeface="Tahoma" panose="020B0604030504040204" pitchFamily="34" charset="0"/>
                        </a:rPr>
                        <m:t> </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Times New Roman" panose="02020603050405020304" pitchFamily="18" charset="0"/>
                              <a:cs typeface="Tahoma" panose="020B0604030504040204" pitchFamily="34" charset="0"/>
                            </a:rPr>
                            <m:t>𝒔</m:t>
                          </m:r>
                        </m:num>
                        <m:den>
                          <m:rad>
                            <m:radPr>
                              <m:degHide m:val="on"/>
                              <m:ctrlPr>
                                <a:rPr lang="es-ES" sz="2400" b="1" i="1">
                                  <a:effectLst/>
                                  <a:latin typeface="Cambria Math" panose="02040503050406030204" pitchFamily="18" charset="0"/>
                                  <a:ea typeface="Calibri" panose="020F0502020204030204" pitchFamily="34" charset="0"/>
                                  <a:cs typeface="Tahoma" panose="020B0604030504040204" pitchFamily="34" charset="0"/>
                                </a:rPr>
                              </m:ctrlPr>
                            </m:radPr>
                            <m:deg/>
                            <m:e>
                              <m:r>
                                <a:rPr lang="es-ES" sz="2400" b="1" i="1">
                                  <a:effectLst/>
                                  <a:latin typeface="Cambria Math" panose="02040503050406030204" pitchFamily="18" charset="0"/>
                                  <a:ea typeface="Times New Roman" panose="02020603050405020304" pitchFamily="18" charset="0"/>
                                  <a:cs typeface="Tahoma" panose="020B0604030504040204" pitchFamily="34" charset="0"/>
                                </a:rPr>
                                <m:t>𝒏</m:t>
                              </m:r>
                            </m:e>
                          </m:rad>
                        </m:den>
                      </m:f>
                    </m:oMath>
                  </m:oMathPara>
                </a14:m>
                <a:endParaRPr lang="es-ES" dirty="0">
                  <a:effectLst/>
                  <a:latin typeface="Times New Roman" panose="02020603050405020304" pitchFamily="18" charset="0"/>
                  <a:ea typeface="Times New Roman" panose="02020603050405020304" pitchFamily="18" charset="0"/>
                </a:endParaRPr>
              </a:p>
            </p:txBody>
          </p:sp>
        </mc:Choice>
        <mc:Fallback xmlns="">
          <p:sp>
            <p:nvSpPr>
              <p:cNvPr id="2" name="Rectángulo 1"/>
              <p:cNvSpPr>
                <a:spLocks noRot="1" noChangeAspect="1" noMove="1" noResize="1" noEditPoints="1" noAdjustHandles="1" noChangeArrowheads="1" noChangeShapeType="1" noTextEdit="1"/>
              </p:cNvSpPr>
              <p:nvPr/>
            </p:nvSpPr>
            <p:spPr>
              <a:xfrm>
                <a:off x="467544" y="1340768"/>
                <a:ext cx="8496944" cy="1107034"/>
              </a:xfrm>
              <a:prstGeom prst="rect">
                <a:avLst/>
              </a:prstGeom>
              <a:blipFill rotWithShape="0">
                <a:blip r:embed="rId2"/>
                <a:stretch>
                  <a:fillRect l="-646" t="-3846"/>
                </a:stretch>
              </a:blipFill>
            </p:spPr>
            <p:txBody>
              <a:bodyPr/>
              <a:lstStyle/>
              <a:p>
                <a:r>
                  <a:rPr lang="es-ES">
                    <a:noFill/>
                  </a:rPr>
                  <a:t> </a:t>
                </a:r>
              </a:p>
            </p:txBody>
          </p:sp>
        </mc:Fallback>
      </mc:AlternateContent>
      <p:sp>
        <p:nvSpPr>
          <p:cNvPr id="3" name="Text Box 2"/>
          <p:cNvSpPr txBox="1">
            <a:spLocks noChangeArrowheads="1"/>
          </p:cNvSpPr>
          <p:nvPr/>
        </p:nvSpPr>
        <p:spPr bwMode="auto">
          <a:xfrm>
            <a:off x="179512" y="188640"/>
            <a:ext cx="8784976" cy="830997"/>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Estimación por intervalos de confianza para la media poblacional</a:t>
            </a:r>
            <a:endParaRPr lang="es-ES" sz="2400" b="1" dirty="0">
              <a:solidFill>
                <a:schemeClr val="accent2"/>
              </a:solidFill>
            </a:endParaRPr>
          </a:p>
        </p:txBody>
      </p:sp>
      <p:sp>
        <p:nvSpPr>
          <p:cNvPr id="4" name="Rectángulo 3"/>
          <p:cNvSpPr/>
          <p:nvPr/>
        </p:nvSpPr>
        <p:spPr>
          <a:xfrm>
            <a:off x="493102" y="2915298"/>
            <a:ext cx="8496944" cy="1323439"/>
          </a:xfrm>
          <a:prstGeom prst="rect">
            <a:avLst/>
          </a:prstGeom>
        </p:spPr>
        <p:txBody>
          <a:bodyPr wrap="square">
            <a:spAutoFit/>
          </a:bodyPr>
          <a:lstStyle/>
          <a:p>
            <a:pPr marL="342900" lvl="0" indent="-342900" algn="just">
              <a:buFont typeface="Wingdings" panose="05000000000000000000" pitchFamily="2" charset="2"/>
              <a:buChar char=""/>
            </a:pPr>
            <a:r>
              <a:rPr lang="es-ES_tradnl" b="1" dirty="0" smtClean="0">
                <a:effectLst/>
                <a:latin typeface="Tahoma" panose="020B0604030504040204" pitchFamily="34" charset="0"/>
                <a:ea typeface="Times New Roman" panose="02020603050405020304" pitchFamily="18" charset="0"/>
              </a:rPr>
              <a:t>Sustituimos en la expresión.</a:t>
            </a:r>
          </a:p>
          <a:p>
            <a:pPr marL="342900" lvl="0" indent="-342900" algn="just">
              <a:buFont typeface="Wingdings" panose="05000000000000000000" pitchFamily="2" charset="2"/>
              <a:buChar char=""/>
            </a:pPr>
            <a:endParaRPr lang="es-ES_tradnl" b="1" dirty="0">
              <a:latin typeface="Tahoma" panose="020B0604030504040204" pitchFamily="34" charset="0"/>
              <a:ea typeface="Times New Roman" panose="02020603050405020304" pitchFamily="18" charset="0"/>
            </a:endParaRPr>
          </a:p>
          <a:p>
            <a:pPr lvl="0" algn="just"/>
            <a:endParaRPr lang="es-ES" dirty="0">
              <a:effectLst/>
              <a:latin typeface="Times New Roman" panose="02020603050405020304" pitchFamily="18" charset="0"/>
              <a:ea typeface="Times New Roman" panose="02020603050405020304" pitchFamily="18" charset="0"/>
            </a:endParaRPr>
          </a:p>
          <a:p>
            <a:pPr algn="just"/>
            <a:endParaRPr lang="es-ES" dirty="0">
              <a:effectLst/>
              <a:latin typeface="Times New Roman" panose="02020603050405020304" pitchFamily="18" charset="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Rectángulo 5"/>
              <p:cNvSpPr/>
              <p:nvPr/>
            </p:nvSpPr>
            <p:spPr>
              <a:xfrm>
                <a:off x="2987824" y="3212975"/>
                <a:ext cx="2241703" cy="7280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smtClean="0">
                          <a:latin typeface="Cambria Math" panose="02040503050406030204" pitchFamily="18" charset="0"/>
                        </a:rPr>
                        <m:t>0,98</m:t>
                      </m:r>
                      <m:r>
                        <a:rPr lang="es-ES" i="0">
                          <a:latin typeface="Cambria Math" panose="02040503050406030204" pitchFamily="18" charset="0"/>
                        </a:rPr>
                        <m:t>±2,31∗</m:t>
                      </m:r>
                      <m:f>
                        <m:fPr>
                          <m:ctrlPr>
                            <a:rPr lang="es-ES" i="1">
                              <a:latin typeface="Cambria Math" panose="02040503050406030204" pitchFamily="18" charset="0"/>
                            </a:rPr>
                          </m:ctrlPr>
                        </m:fPr>
                        <m:num>
                          <m:r>
                            <a:rPr lang="es-ES" i="0">
                              <a:latin typeface="Cambria Math" panose="02040503050406030204" pitchFamily="18" charset="0"/>
                            </a:rPr>
                            <m:t>0,14</m:t>
                          </m:r>
                        </m:num>
                        <m:den>
                          <m:rad>
                            <m:radPr>
                              <m:degHide m:val="on"/>
                              <m:ctrlPr>
                                <a:rPr lang="es-ES" i="1">
                                  <a:latin typeface="Cambria Math" panose="02040503050406030204" pitchFamily="18" charset="0"/>
                                </a:rPr>
                              </m:ctrlPr>
                            </m:radPr>
                            <m:deg/>
                            <m:e>
                              <m:r>
                                <a:rPr lang="es-ES" i="0">
                                  <a:latin typeface="Cambria Math" panose="02040503050406030204" pitchFamily="18" charset="0"/>
                                </a:rPr>
                                <m:t>9</m:t>
                              </m:r>
                            </m:e>
                          </m:rad>
                        </m:den>
                      </m:f>
                    </m:oMath>
                  </m:oMathPara>
                </a14:m>
                <a:endParaRPr lang="es-ES" dirty="0"/>
              </a:p>
            </p:txBody>
          </p:sp>
        </mc:Choice>
        <mc:Fallback xmlns="">
          <p:sp>
            <p:nvSpPr>
              <p:cNvPr id="6" name="Rectángulo 5"/>
              <p:cNvSpPr>
                <a:spLocks noRot="1" noChangeAspect="1" noMove="1" noResize="1" noEditPoints="1" noAdjustHandles="1" noChangeArrowheads="1" noChangeShapeType="1" noTextEdit="1"/>
              </p:cNvSpPr>
              <p:nvPr/>
            </p:nvSpPr>
            <p:spPr>
              <a:xfrm>
                <a:off x="2987824" y="3212975"/>
                <a:ext cx="2241703" cy="728084"/>
              </a:xfrm>
              <a:prstGeom prst="rect">
                <a:avLst/>
              </a:prstGeom>
              <a:blipFill rotWithShape="0">
                <a:blip r:embed="rId3"/>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7" name="Rectángulo 6"/>
              <p:cNvSpPr/>
              <p:nvPr/>
            </p:nvSpPr>
            <p:spPr>
              <a:xfrm>
                <a:off x="647056" y="4343463"/>
                <a:ext cx="8496944" cy="1323439"/>
              </a:xfrm>
              <a:prstGeom prst="rect">
                <a:avLst/>
              </a:prstGeom>
            </p:spPr>
            <p:txBody>
              <a:bodyPr wrap="square">
                <a:spAutoFit/>
              </a:bodyPr>
              <a:lstStyle/>
              <a:p>
                <a:pPr marL="342900" lvl="0" indent="-342900" algn="just">
                  <a:buFont typeface="Wingdings" panose="05000000000000000000" pitchFamily="2" charset="2"/>
                  <a:buChar char=""/>
                </a:pPr>
                <a:r>
                  <a:rPr lang="es-ES_tradnl" b="1" dirty="0" smtClean="0">
                    <a:effectLst/>
                    <a:latin typeface="Tahoma" panose="020B0604030504040204" pitchFamily="34" charset="0"/>
                    <a:ea typeface="Times New Roman" panose="02020603050405020304" pitchFamily="18" charset="0"/>
                  </a:rPr>
                  <a:t>El intervalo será: </a:t>
                </a:r>
              </a:p>
              <a:p>
                <a:pPr marL="342900" lvl="0" indent="-342900" algn="just">
                  <a:buFont typeface="Wingdings" panose="05000000000000000000" pitchFamily="2" charset="2"/>
                  <a:buChar char=""/>
                </a:pPr>
                <a:endParaRPr lang="es-ES_tradnl" b="1" dirty="0">
                  <a:latin typeface="Tahoma" panose="020B0604030504040204" pitchFamily="34" charset="0"/>
                  <a:ea typeface="Times New Roman" panose="02020603050405020304" pitchFamily="18" charset="0"/>
                </a:endParaRPr>
              </a:p>
              <a:p>
                <a:pPr lvl="0" algn="just"/>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rPr>
                        <m:t>0,</m:t>
                      </m:r>
                      <m:r>
                        <a:rPr lang="es-ES" b="0" i="1" smtClean="0">
                          <a:latin typeface="Cambria Math" panose="02040503050406030204" pitchFamily="18" charset="0"/>
                        </a:rPr>
                        <m:t>87</m:t>
                      </m:r>
                      <m:r>
                        <a:rPr lang="es-ES" i="1">
                          <a:latin typeface="Cambria Math" panose="02040503050406030204" pitchFamily="18" charset="0"/>
                        </a:rPr>
                        <m:t>&lt;</m:t>
                      </m:r>
                      <m:acc>
                        <m:accPr>
                          <m:chr m:val="̂"/>
                          <m:ctrlPr>
                            <a:rPr lang="es-ES" i="1">
                              <a:latin typeface="Cambria Math" panose="02040503050406030204" pitchFamily="18" charset="0"/>
                            </a:rPr>
                          </m:ctrlPr>
                        </m:accPr>
                        <m:e>
                          <m:r>
                            <a:rPr lang="es-ES" i="1">
                              <a:latin typeface="Cambria Math" panose="02040503050406030204" pitchFamily="18" charset="0"/>
                            </a:rPr>
                            <m:t>µ</m:t>
                          </m:r>
                        </m:e>
                      </m:acc>
                      <m:r>
                        <a:rPr lang="es-ES" i="1">
                          <a:latin typeface="Cambria Math" panose="02040503050406030204" pitchFamily="18" charset="0"/>
                        </a:rPr>
                        <m:t>&lt;1,0</m:t>
                      </m:r>
                      <m:r>
                        <a:rPr lang="es-ES" b="0" i="1" smtClean="0">
                          <a:latin typeface="Cambria Math" panose="02040503050406030204" pitchFamily="18" charset="0"/>
                        </a:rPr>
                        <m:t>9</m:t>
                      </m:r>
                      <m:r>
                        <a:rPr lang="es-ES" i="1">
                          <a:latin typeface="Cambria Math" panose="02040503050406030204" pitchFamily="18" charset="0"/>
                        </a:rPr>
                        <m:t>)</m:t>
                      </m:r>
                    </m:oMath>
                  </m:oMathPara>
                </a14:m>
                <a:endParaRPr lang="es-ES_tradnl" b="1" dirty="0" smtClean="0">
                  <a:effectLst/>
                  <a:latin typeface="Tahoma" panose="020B0604030504040204" pitchFamily="34" charset="0"/>
                  <a:ea typeface="Times New Roman" panose="02020603050405020304" pitchFamily="18" charset="0"/>
                </a:endParaRPr>
              </a:p>
              <a:p>
                <a:pPr algn="just"/>
                <a:endParaRPr lang="es-ES" dirty="0">
                  <a:effectLst/>
                  <a:latin typeface="Times New Roman" panose="02020603050405020304" pitchFamily="18" charset="0"/>
                  <a:ea typeface="Times New Roman" panose="02020603050405020304" pitchFamily="18" charset="0"/>
                </a:endParaRPr>
              </a:p>
            </p:txBody>
          </p:sp>
        </mc:Choice>
        <mc:Fallback xmlns="">
          <p:sp>
            <p:nvSpPr>
              <p:cNvPr id="7" name="Rectángulo 6"/>
              <p:cNvSpPr>
                <a:spLocks noRot="1" noChangeAspect="1" noMove="1" noResize="1" noEditPoints="1" noAdjustHandles="1" noChangeArrowheads="1" noChangeShapeType="1" noTextEdit="1"/>
              </p:cNvSpPr>
              <p:nvPr/>
            </p:nvSpPr>
            <p:spPr>
              <a:xfrm>
                <a:off x="647056" y="4343463"/>
                <a:ext cx="8496944" cy="1323439"/>
              </a:xfrm>
              <a:prstGeom prst="rect">
                <a:avLst/>
              </a:prstGeom>
              <a:blipFill rotWithShape="0">
                <a:blip r:embed="rId4"/>
                <a:stretch>
                  <a:fillRect l="-646" t="-2765"/>
                </a:stretch>
              </a:blipFill>
            </p:spPr>
            <p:txBody>
              <a:bodyPr/>
              <a:lstStyle/>
              <a:p>
                <a:r>
                  <a:rPr lang="es-ES">
                    <a:noFill/>
                  </a:rPr>
                  <a:t> </a:t>
                </a:r>
              </a:p>
            </p:txBody>
          </p:sp>
        </mc:Fallback>
      </mc:AlternateContent>
      <p:sp>
        <p:nvSpPr>
          <p:cNvPr id="8" name="Rectángulo 7"/>
          <p:cNvSpPr/>
          <p:nvPr/>
        </p:nvSpPr>
        <p:spPr>
          <a:xfrm>
            <a:off x="323528" y="5626566"/>
            <a:ext cx="8388424" cy="1015663"/>
          </a:xfrm>
          <a:prstGeom prst="rect">
            <a:avLst/>
          </a:prstGeom>
          <a:solidFill>
            <a:schemeClr val="accent2">
              <a:lumMod val="20000"/>
              <a:lumOff val="80000"/>
            </a:schemeClr>
          </a:solidFill>
          <a:ln w="38100">
            <a:solidFill>
              <a:schemeClr val="tx1"/>
            </a:solidFill>
          </a:ln>
        </p:spPr>
        <p:txBody>
          <a:bodyPr wrap="square">
            <a:spAutoFit/>
          </a:bodyPr>
          <a:lstStyle/>
          <a:p>
            <a:pPr marL="180340" indent="-180340" algn="just"/>
            <a:r>
              <a:rPr lang="es-ES" b="1" dirty="0" err="1" smtClean="0">
                <a:effectLst/>
                <a:latin typeface="Tahoma" panose="020B0604030504040204" pitchFamily="34" charset="0"/>
                <a:ea typeface="Times New Roman" panose="02020603050405020304" pitchFamily="18" charset="0"/>
              </a:rPr>
              <a:t>Rta</a:t>
            </a:r>
            <a:r>
              <a:rPr lang="es-ES" dirty="0" smtClean="0">
                <a:effectLst/>
                <a:latin typeface="Tahoma" panose="020B0604030504040204" pitchFamily="34" charset="0"/>
                <a:ea typeface="Times New Roman" panose="02020603050405020304" pitchFamily="18" charset="0"/>
              </a:rPr>
              <a:t>: Podemos afirmar que </a:t>
            </a:r>
            <a:r>
              <a:rPr lang="es-ES_tradnl" dirty="0" smtClean="0">
                <a:effectLst/>
                <a:latin typeface="Tahoma" panose="020B0604030504040204" pitchFamily="34" charset="0"/>
                <a:ea typeface="Times New Roman" panose="02020603050405020304" pitchFamily="18" charset="0"/>
              </a:rPr>
              <a:t>el volumen diario promedio de bilis en la población de individuos sanos se encuentra entre (0,87 ; 1,09) litros con un nivel de confiabilidad del 95%?</a:t>
            </a:r>
            <a:endParaRPr lang="es-E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8223138"/>
      </p:ext>
    </p:extLst>
  </p:cSld>
  <p:clrMapOvr>
    <a:masterClrMapping/>
  </p:clrMapOvr>
  <p:transition spd="slow">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687388" y="508000"/>
            <a:ext cx="7772400"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_tradnl" b="1" dirty="0"/>
              <a:t>Estimación por intervalo de confianza de P</a:t>
            </a:r>
            <a:endParaRPr lang="es-ES" b="1" dirty="0"/>
          </a:p>
        </p:txBody>
      </p:sp>
      <p:sp>
        <p:nvSpPr>
          <p:cNvPr id="43011" name="Text Box 3"/>
          <p:cNvSpPr txBox="1">
            <a:spLocks noChangeArrowheads="1"/>
          </p:cNvSpPr>
          <p:nvPr/>
        </p:nvSpPr>
        <p:spPr bwMode="auto">
          <a:xfrm>
            <a:off x="148381" y="3349441"/>
            <a:ext cx="8887830" cy="1015663"/>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144000">
            <a:spAutoFit/>
          </a:bodyPr>
          <a:lstStyle>
            <a:lvl1pPr marL="174625"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algn="just" eaLnBrk="1" hangingPunct="1">
              <a:lnSpc>
                <a:spcPct val="150000"/>
              </a:lnSpc>
              <a:buClr>
                <a:schemeClr val="accent2"/>
              </a:buClr>
              <a:buFont typeface="Wingdings" panose="05000000000000000000" pitchFamily="2" charset="2"/>
              <a:buNone/>
            </a:pPr>
            <a:r>
              <a:rPr lang="es-ES" altLang="zh-CN" dirty="0" smtClean="0">
                <a:ea typeface="SimSun" panose="02010600030101010101" pitchFamily="2" charset="-122"/>
              </a:rPr>
              <a:t>Con un nivel de </a:t>
            </a:r>
            <a:r>
              <a:rPr lang="es-ES" altLang="zh-CN" dirty="0">
                <a:ea typeface="SimSun" panose="02010600030101010101" pitchFamily="2" charset="-122"/>
              </a:rPr>
              <a:t>confianza </a:t>
            </a:r>
            <a:r>
              <a:rPr lang="es-ES" altLang="zh-CN" dirty="0">
                <a:ea typeface="SimSun" panose="02010600030101010101" pitchFamily="2" charset="-122"/>
                <a:sym typeface="Symbol" panose="05050102010706020507" pitchFamily="18" charset="2"/>
              </a:rPr>
              <a:t></a:t>
            </a:r>
            <a:r>
              <a:rPr lang="es-ES" altLang="zh-CN" dirty="0">
                <a:ea typeface="SimSun" panose="02010600030101010101" pitchFamily="2" charset="-122"/>
              </a:rPr>
              <a:t> (habitualmente del 95% o 99%) y a partir de la muestra se construye el siguiente </a:t>
            </a:r>
            <a:r>
              <a:rPr lang="es-ES" altLang="zh-CN" dirty="0" smtClean="0">
                <a:ea typeface="SimSun" panose="02010600030101010101" pitchFamily="2" charset="-122"/>
              </a:rPr>
              <a:t>intervalo que </a:t>
            </a:r>
            <a:r>
              <a:rPr lang="es-ES" altLang="zh-CN" dirty="0" err="1" smtClean="0">
                <a:ea typeface="SimSun" panose="02010600030101010101" pitchFamily="2" charset="-122"/>
              </a:rPr>
              <a:t>contien</a:t>
            </a:r>
            <a:r>
              <a:rPr lang="es-ES" altLang="zh-CN" dirty="0" smtClean="0">
                <a:ea typeface="SimSun" panose="02010600030101010101" pitchFamily="2" charset="-122"/>
              </a:rPr>
              <a:t> </a:t>
            </a:r>
            <a:r>
              <a:rPr lang="es-ES" altLang="zh-CN" dirty="0">
                <a:ea typeface="SimSun" panose="02010600030101010101" pitchFamily="2" charset="-122"/>
              </a:rPr>
              <a:t>el </a:t>
            </a:r>
            <a:r>
              <a:rPr lang="es-ES" altLang="zh-CN" dirty="0" smtClean="0">
                <a:ea typeface="SimSun" panose="02010600030101010101" pitchFamily="2" charset="-122"/>
              </a:rPr>
              <a:t>valor </a:t>
            </a:r>
            <a:r>
              <a:rPr lang="es-ES" altLang="zh-CN" dirty="0">
                <a:ea typeface="SimSun" panose="02010600030101010101" pitchFamily="2" charset="-122"/>
              </a:rPr>
              <a:t>de P:</a:t>
            </a:r>
          </a:p>
        </p:txBody>
      </p:sp>
      <p:sp>
        <p:nvSpPr>
          <p:cNvPr id="142340" name="Text Box 4"/>
          <p:cNvSpPr txBox="1">
            <a:spLocks noChangeArrowheads="1"/>
          </p:cNvSpPr>
          <p:nvPr/>
        </p:nvSpPr>
        <p:spPr bwMode="auto">
          <a:xfrm>
            <a:off x="106017" y="5521151"/>
            <a:ext cx="8930194" cy="1292225"/>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144000">
            <a:spAutoFit/>
          </a:bodyPr>
          <a:lstStyle>
            <a:lvl1pPr marL="174625"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eaLnBrk="1" hangingPunct="1">
              <a:lnSpc>
                <a:spcPct val="130000"/>
              </a:lnSpc>
            </a:pPr>
            <a:r>
              <a:rPr lang="es-ES" altLang="zh-CN">
                <a:ea typeface="SimSun" panose="02010600030101010101" pitchFamily="2" charset="-122"/>
              </a:rPr>
              <a:t>p y q son proporciones muestrales con o sin la característica respectivamente</a:t>
            </a:r>
          </a:p>
          <a:p>
            <a:pPr eaLnBrk="1" hangingPunct="1">
              <a:lnSpc>
                <a:spcPct val="130000"/>
              </a:lnSpc>
            </a:pPr>
            <a:r>
              <a:rPr lang="es-ES" altLang="zh-CN">
                <a:ea typeface="SimSun" panose="02010600030101010101" pitchFamily="2" charset="-122"/>
              </a:rPr>
              <a:t>q= 1-p (proporción)     q=100-p (por ciento) </a:t>
            </a:r>
          </a:p>
        </p:txBody>
      </p:sp>
      <p:sp>
        <p:nvSpPr>
          <p:cNvPr id="43013" name="Rectangle 5"/>
          <p:cNvSpPr>
            <a:spLocks noChangeArrowheads="1"/>
          </p:cNvSpPr>
          <p:nvPr/>
        </p:nvSpPr>
        <p:spPr bwMode="auto">
          <a:xfrm>
            <a:off x="0" y="31384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s-ES" sz="2000">
              <a:latin typeface="Arial" panose="020B0604020202020204" pitchFamily="34" charset="0"/>
            </a:endParaRPr>
          </a:p>
        </p:txBody>
      </p:sp>
      <p:graphicFrame>
        <p:nvGraphicFramePr>
          <p:cNvPr id="142343" name="Object 7"/>
          <p:cNvGraphicFramePr>
            <a:graphicFrameLocks noChangeAspect="1"/>
          </p:cNvGraphicFramePr>
          <p:nvPr>
            <p:extLst>
              <p:ext uri="{D42A27DB-BD31-4B8C-83A1-F6EECF244321}">
                <p14:modId xmlns:p14="http://schemas.microsoft.com/office/powerpoint/2010/main" val="642087445"/>
              </p:ext>
            </p:extLst>
          </p:nvPr>
        </p:nvGraphicFramePr>
        <p:xfrm>
          <a:off x="1222923" y="4430136"/>
          <a:ext cx="5802737" cy="1052039"/>
        </p:xfrm>
        <a:graphic>
          <a:graphicData uri="http://schemas.openxmlformats.org/presentationml/2006/ole">
            <mc:AlternateContent xmlns:mc="http://schemas.openxmlformats.org/markup-compatibility/2006">
              <mc:Choice xmlns:v="urn:schemas-microsoft-com:vml" Requires="v">
                <p:oleObj spid="_x0000_s43035" name="Ecuación" r:id="rId4" imgW="2095200" imgH="482400" progId="Equation.3">
                  <p:embed/>
                </p:oleObj>
              </mc:Choice>
              <mc:Fallback>
                <p:oleObj name="Ecuación" r:id="rId4" imgW="2095200" imgH="482400" progId="Equation.3">
                  <p:embed/>
                  <p:pic>
                    <p:nvPicPr>
                      <p:cNvPr id="0" name="Object 7"/>
                      <p:cNvPicPr>
                        <a:picLocks noChangeAspect="1" noChangeArrowheads="1"/>
                      </p:cNvPicPr>
                      <p:nvPr/>
                    </p:nvPicPr>
                    <p:blipFill>
                      <a:blip r:embed="rId5"/>
                      <a:srcRect/>
                      <a:stretch>
                        <a:fillRect/>
                      </a:stretch>
                    </p:blipFill>
                    <p:spPr bwMode="auto">
                      <a:xfrm>
                        <a:off x="1222923" y="4430136"/>
                        <a:ext cx="5802737" cy="1052039"/>
                      </a:xfrm>
                      <a:prstGeom prst="rect">
                        <a:avLst/>
                      </a:prstGeom>
                      <a:noFill/>
                      <a:ln>
                        <a:noFill/>
                      </a:ln>
                      <a:effectLst/>
                    </p:spPr>
                  </p:pic>
                </p:oleObj>
              </mc:Fallback>
            </mc:AlternateContent>
          </a:graphicData>
        </a:graphic>
      </p:graphicFrame>
      <p:sp>
        <p:nvSpPr>
          <p:cNvPr id="2" name="CuadroTexto 1"/>
          <p:cNvSpPr txBox="1"/>
          <p:nvPr/>
        </p:nvSpPr>
        <p:spPr>
          <a:xfrm>
            <a:off x="179227" y="1052736"/>
            <a:ext cx="8856984" cy="144655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s-ES" sz="2200" dirty="0" smtClean="0"/>
              <a:t>Sea X una variable aleatoria, donde x=1 (tiene la característica) y x=0 (no la tiene característica). Entonces el número de recuentos observados de la proporción p tiene una distribución binomial que se aproxima a la normal y se denota:</a:t>
            </a:r>
            <a:endParaRPr lang="es-ES" sz="2200" dirty="0"/>
          </a:p>
        </p:txBody>
      </p:sp>
      <mc:AlternateContent xmlns:mc="http://schemas.openxmlformats.org/markup-compatibility/2006" xmlns:a14="http://schemas.microsoft.com/office/drawing/2010/main">
        <mc:Choice Requires="a14">
          <p:sp>
            <p:nvSpPr>
              <p:cNvPr id="3" name="Rectángulo 2"/>
              <p:cNvSpPr/>
              <p:nvPr/>
            </p:nvSpPr>
            <p:spPr>
              <a:xfrm>
                <a:off x="2731111" y="2501115"/>
                <a:ext cx="1840889" cy="783869"/>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d>
                        <m:dPr>
                          <m:begChr m:val=""/>
                          <m:ctrlPr>
                            <a:rPr lang="es-ES" i="1" smtClean="0">
                              <a:latin typeface="Cambria Math" panose="02040503050406030204" pitchFamily="18" charset="0"/>
                            </a:rPr>
                          </m:ctrlPr>
                        </m:dPr>
                        <m:e>
                          <m:r>
                            <a:rPr lang="es-ES" i="1">
                              <a:latin typeface="Cambria Math" panose="02040503050406030204" pitchFamily="18" charset="0"/>
                            </a:rPr>
                            <m:t>𝑋</m:t>
                          </m:r>
                          <m:r>
                            <a:rPr lang="es-ES" i="0">
                              <a:latin typeface="Cambria Math" panose="02040503050406030204" pitchFamily="18" charset="0"/>
                            </a:rPr>
                            <m:t>~</m:t>
                          </m:r>
                          <m:r>
                            <a:rPr lang="es-ES" i="1">
                              <a:latin typeface="Cambria Math" panose="02040503050406030204" pitchFamily="18" charset="0"/>
                            </a:rPr>
                            <m:t>𝑁</m:t>
                          </m:r>
                          <m:r>
                            <a:rPr lang="es-ES" i="0">
                              <a:latin typeface="Cambria Math" panose="02040503050406030204" pitchFamily="18" charset="0"/>
                            </a:rPr>
                            <m:t>(</m:t>
                          </m:r>
                          <m:r>
                            <a:rPr lang="es-ES" i="1">
                              <a:latin typeface="Cambria Math" panose="02040503050406030204" pitchFamily="18" charset="0"/>
                            </a:rPr>
                            <m:t>𝑝</m:t>
                          </m:r>
                          <m:r>
                            <a:rPr lang="es-ES" i="0">
                              <a:latin typeface="Cambria Math" panose="02040503050406030204" pitchFamily="18" charset="0"/>
                            </a:rPr>
                            <m:t>;</m:t>
                          </m:r>
                          <m:f>
                            <m:fPr>
                              <m:ctrlPr>
                                <a:rPr lang="es-ES" i="1">
                                  <a:latin typeface="Cambria Math" panose="02040503050406030204" pitchFamily="18" charset="0"/>
                                </a:rPr>
                              </m:ctrlPr>
                            </m:fPr>
                            <m:num>
                              <m:r>
                                <a:rPr lang="es-ES" i="1">
                                  <a:latin typeface="Cambria Math" panose="02040503050406030204" pitchFamily="18" charset="0"/>
                                </a:rPr>
                                <m:t>𝑝</m:t>
                              </m:r>
                              <m:r>
                                <a:rPr lang="es-ES" i="0">
                                  <a:latin typeface="Cambria Math" panose="02040503050406030204" pitchFamily="18" charset="0"/>
                                </a:rPr>
                                <m:t>∗</m:t>
                              </m:r>
                              <m:r>
                                <a:rPr lang="es-ES" i="1">
                                  <a:latin typeface="Cambria Math" panose="02040503050406030204" pitchFamily="18" charset="0"/>
                                </a:rPr>
                                <m:t>𝑞</m:t>
                              </m:r>
                            </m:num>
                            <m:den>
                              <m:rad>
                                <m:radPr>
                                  <m:degHide m:val="on"/>
                                  <m:ctrlPr>
                                    <a:rPr lang="es-ES" i="1">
                                      <a:latin typeface="Cambria Math" panose="02040503050406030204" pitchFamily="18" charset="0"/>
                                    </a:rPr>
                                  </m:ctrlPr>
                                </m:radPr>
                                <m:deg/>
                                <m:e>
                                  <m:r>
                                    <a:rPr lang="es-ES" i="1">
                                      <a:latin typeface="Cambria Math" panose="02040503050406030204" pitchFamily="18" charset="0"/>
                                    </a:rPr>
                                    <m:t>𝑛</m:t>
                                  </m:r>
                                </m:e>
                              </m:rad>
                            </m:den>
                          </m:f>
                        </m:e>
                      </m:d>
                    </m:oMath>
                  </m:oMathPara>
                </a14:m>
                <a:endParaRPr lang="es-ES" dirty="0"/>
              </a:p>
            </p:txBody>
          </p:sp>
        </mc:Choice>
        <mc:Fallback xmlns="">
          <p:sp>
            <p:nvSpPr>
              <p:cNvPr id="3" name="Rectángulo 2"/>
              <p:cNvSpPr>
                <a:spLocks noRot="1" noChangeAspect="1" noMove="1" noResize="1" noEditPoints="1" noAdjustHandles="1" noChangeArrowheads="1" noChangeShapeType="1" noTextEdit="1"/>
              </p:cNvSpPr>
              <p:nvPr/>
            </p:nvSpPr>
            <p:spPr>
              <a:xfrm>
                <a:off x="2731111" y="2501115"/>
                <a:ext cx="1840889" cy="783869"/>
              </a:xfrm>
              <a:prstGeom prst="rect">
                <a:avLst/>
              </a:prstGeom>
              <a:blipFill rotWithShape="0">
                <a:blip r:embed="rId6"/>
                <a:stretch>
                  <a:fillRect/>
                </a:stretch>
              </a:blipFill>
            </p:spPr>
            <p:txBody>
              <a:bodyPr/>
              <a:lstStyle/>
              <a:p>
                <a:r>
                  <a:rPr lang="es-ES">
                    <a:noFill/>
                  </a:rPr>
                  <a:t> </a:t>
                </a:r>
              </a:p>
            </p:txBody>
          </p:sp>
        </mc:Fallback>
      </mc:AlternateContent>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2343"/>
                                        </p:tgtEl>
                                        <p:attrNameLst>
                                          <p:attrName>style.visibility</p:attrName>
                                        </p:attrNameLst>
                                      </p:cBhvr>
                                      <p:to>
                                        <p:strVal val="visible"/>
                                      </p:to>
                                    </p:set>
                                    <p:animEffect transition="in" filter="dissolve">
                                      <p:cBhvr>
                                        <p:cTn id="7" dur="500"/>
                                        <p:tgtEl>
                                          <p:spTgt spid="1423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2340"/>
                                        </p:tgtEl>
                                        <p:attrNameLst>
                                          <p:attrName>style.visibility</p:attrName>
                                        </p:attrNameLst>
                                      </p:cBhvr>
                                      <p:to>
                                        <p:strVal val="visible"/>
                                      </p:to>
                                    </p:set>
                                    <p:animEffect transition="in" filter="dissolve">
                                      <p:cBhvr>
                                        <p:cTn id="12" dur="500"/>
                                        <p:tgtEl>
                                          <p:spTgt spid="142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697706" y="188640"/>
            <a:ext cx="7772400"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_tradnl" dirty="0"/>
              <a:t>Estimación por intervalo de confianza de P</a:t>
            </a:r>
            <a:endParaRPr lang="es-ES" dirty="0"/>
          </a:p>
        </p:txBody>
      </p:sp>
      <p:sp>
        <p:nvSpPr>
          <p:cNvPr id="3" name="Rectángulo 2"/>
          <p:cNvSpPr/>
          <p:nvPr/>
        </p:nvSpPr>
        <p:spPr>
          <a:xfrm>
            <a:off x="86900" y="836712"/>
            <a:ext cx="8949596" cy="1623393"/>
          </a:xfrm>
          <a:prstGeom prst="rect">
            <a:avLst/>
          </a:prstGeom>
        </p:spPr>
        <p:txBody>
          <a:bodyPr wrap="square">
            <a:spAutoFit/>
          </a:bodyPr>
          <a:lstStyle/>
          <a:p>
            <a:pPr algn="just">
              <a:lnSpc>
                <a:spcPct val="115000"/>
              </a:lnSpc>
              <a:spcAft>
                <a:spcPts val="1000"/>
              </a:spcAft>
            </a:pPr>
            <a:r>
              <a:rPr lang="es-ES" sz="2200" b="1" dirty="0" smtClean="0">
                <a:effectLst/>
                <a:latin typeface="Tahoma" panose="020B0604030504040204" pitchFamily="34" charset="0"/>
                <a:ea typeface="Calibri" panose="020F0502020204030204" pitchFamily="34" charset="0"/>
                <a:cs typeface="Times New Roman" panose="02020603050405020304" pitchFamily="18" charset="0"/>
              </a:rPr>
              <a:t>Donde (Z)</a:t>
            </a:r>
            <a:r>
              <a:rPr lang="es-ES" sz="2200" dirty="0" smtClean="0">
                <a:effectLst/>
                <a:latin typeface="Tahoma" panose="020B0604030504040204" pitchFamily="34" charset="0"/>
                <a:ea typeface="Calibri" panose="020F0502020204030204" pitchFamily="34" charset="0"/>
                <a:cs typeface="Times New Roman" panose="02020603050405020304" pitchFamily="18" charset="0"/>
              </a:rPr>
              <a:t> es el </a:t>
            </a:r>
            <a:r>
              <a:rPr lang="es-ES" sz="2200" b="1" dirty="0" smtClean="0">
                <a:effectLst/>
                <a:latin typeface="Tahoma" panose="020B0604030504040204" pitchFamily="34" charset="0"/>
                <a:ea typeface="Calibri" panose="020F0502020204030204" pitchFamily="34" charset="0"/>
                <a:cs typeface="Times New Roman" panose="02020603050405020304" pitchFamily="18" charset="0"/>
              </a:rPr>
              <a:t>coeficiente de confiabilidad</a:t>
            </a:r>
            <a:r>
              <a:rPr lang="es-ES" sz="2200" dirty="0" smtClean="0">
                <a:effectLst/>
                <a:latin typeface="Tahoma" panose="020B0604030504040204" pitchFamily="34" charset="0"/>
                <a:ea typeface="Calibri" panose="020F0502020204030204" pitchFamily="34" charset="0"/>
                <a:cs typeface="Times New Roman" panose="02020603050405020304" pitchFamily="18" charset="0"/>
              </a:rPr>
              <a:t> que se corresponde con el percentil   100(1-α/2) de la distribución normal estándar.  Se llama </a:t>
            </a:r>
            <a:r>
              <a:rPr lang="es-ES" sz="2200" b="1" dirty="0" smtClean="0">
                <a:effectLst/>
                <a:latin typeface="Tahoma" panose="020B0604030504040204" pitchFamily="34" charset="0"/>
                <a:ea typeface="Calibri" panose="020F0502020204030204" pitchFamily="34" charset="0"/>
                <a:cs typeface="Times New Roman" panose="02020603050405020304" pitchFamily="18" charset="0"/>
              </a:rPr>
              <a:t>nivel de significación </a:t>
            </a:r>
            <a:r>
              <a:rPr lang="es-ES" sz="2200" dirty="0" smtClean="0">
                <a:effectLst/>
                <a:latin typeface="Tahoma" panose="020B0604030504040204" pitchFamily="34" charset="0"/>
                <a:ea typeface="Calibri" panose="020F0502020204030204" pitchFamily="34" charset="0"/>
                <a:cs typeface="Times New Roman" panose="02020603050405020304" pitchFamily="18" charset="0"/>
              </a:rPr>
              <a:t>a la probabilidad </a:t>
            </a:r>
            <a:r>
              <a:rPr lang="es-ES" sz="2200" b="1" dirty="0" smtClean="0">
                <a:effectLst/>
                <a:latin typeface="Tahoma" panose="020B0604030504040204" pitchFamily="34" charset="0"/>
                <a:ea typeface="Calibri" panose="020F0502020204030204" pitchFamily="34" charset="0"/>
                <a:cs typeface="Times New Roman" panose="02020603050405020304" pitchFamily="18" charset="0"/>
              </a:rPr>
              <a:t>(</a:t>
            </a:r>
            <a:r>
              <a:rPr lang="es-ES" sz="2200" b="1" dirty="0" smtClean="0">
                <a:effectLst/>
                <a:latin typeface="Tahoma" panose="020B0604030504040204" pitchFamily="34" charset="0"/>
                <a:ea typeface="Calibri" panose="020F0502020204030204" pitchFamily="34" charset="0"/>
                <a:cs typeface="Tahoma" panose="020B0604030504040204" pitchFamily="34" charset="0"/>
                <a:sym typeface="Symbol" panose="05050102010706020507" pitchFamily="18" charset="2"/>
              </a:rPr>
              <a:t></a:t>
            </a:r>
            <a:r>
              <a:rPr lang="es-ES" sz="2200" dirty="0" smtClean="0">
                <a:effectLst/>
                <a:latin typeface="Tahoma" panose="020B0604030504040204" pitchFamily="34" charset="0"/>
                <a:ea typeface="Calibri" panose="020F0502020204030204" pitchFamily="34" charset="0"/>
                <a:cs typeface="Times New Roman" panose="02020603050405020304" pitchFamily="18" charset="0"/>
              </a:rPr>
              <a:t>), de manera que 100 (1- α) % es el </a:t>
            </a:r>
            <a:r>
              <a:rPr lang="es-ES" sz="2200" b="1" dirty="0" smtClean="0">
                <a:effectLst/>
                <a:latin typeface="Tahoma" panose="020B0604030504040204" pitchFamily="34" charset="0"/>
                <a:ea typeface="Calibri" panose="020F0502020204030204" pitchFamily="34" charset="0"/>
                <a:cs typeface="Times New Roman" panose="02020603050405020304" pitchFamily="18" charset="0"/>
              </a:rPr>
              <a:t>nivel de confiabilidad.</a:t>
            </a:r>
            <a:endParaRPr lang="es-ES" sz="22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4" name="Tabla 3"/>
              <p:cNvGraphicFramePr>
                <a:graphicFrameLocks noGrp="1"/>
              </p:cNvGraphicFramePr>
              <p:nvPr>
                <p:extLst>
                  <p:ext uri="{D42A27DB-BD31-4B8C-83A1-F6EECF244321}">
                    <p14:modId xmlns:p14="http://schemas.microsoft.com/office/powerpoint/2010/main" val="3001160202"/>
                  </p:ext>
                </p:extLst>
              </p:nvPr>
            </p:nvGraphicFramePr>
            <p:xfrm>
              <a:off x="611560" y="3559237"/>
              <a:ext cx="7858545" cy="3059836"/>
            </p:xfrm>
            <a:graphic>
              <a:graphicData uri="http://schemas.openxmlformats.org/drawingml/2006/table">
                <a:tbl>
                  <a:tblPr/>
                  <a:tblGrid>
                    <a:gridCol w="3707259"/>
                    <a:gridCol w="2093826"/>
                    <a:gridCol w="2057460"/>
                  </a:tblGrid>
                  <a:tr h="786265">
                    <a:tc>
                      <a:txBody>
                        <a:bodyPr/>
                        <a:lstStyle/>
                        <a:p>
                          <a:pPr algn="ctr">
                            <a:lnSpc>
                              <a:spcPct val="115000"/>
                            </a:lnSpc>
                            <a:spcAft>
                              <a:spcPts val="0"/>
                            </a:spcAft>
                          </a:pPr>
                          <a:r>
                            <a:rPr lang="es-ES" sz="2000" b="1" kern="1200" dirty="0">
                              <a:solidFill>
                                <a:srgbClr val="FF0000"/>
                              </a:solidFill>
                              <a:effectLst/>
                              <a:latin typeface="Tahoma" panose="020B0604030504040204" pitchFamily="34" charset="0"/>
                              <a:ea typeface="Tahoma" panose="020B0604030504040204" pitchFamily="34" charset="0"/>
                              <a:cs typeface="Tahoma" panose="020B0604030504040204" pitchFamily="34" charset="0"/>
                            </a:rPr>
                            <a:t>Coeficiente de Confianza   K</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15000"/>
                            </a:lnSpc>
                            <a:spcAft>
                              <a:spcPts val="0"/>
                            </a:spcAft>
                          </a:pPr>
                          <a:r>
                            <a:rPr lang="es-ES" sz="2000" b="1" kern="1200" dirty="0">
                              <a:solidFill>
                                <a:srgbClr val="FF0000"/>
                              </a:solidFill>
                              <a:effectLst/>
                              <a:latin typeface="Tahoma" panose="020B0604030504040204" pitchFamily="34" charset="0"/>
                              <a:ea typeface="Tahoma" panose="020B0604030504040204" pitchFamily="34" charset="0"/>
                              <a:cs typeface="Tahoma" panose="020B0604030504040204" pitchFamily="34" charset="0"/>
                            </a:rPr>
                            <a:t>(Z</a:t>
                          </a:r>
                          <a:r>
                            <a:rPr lang="es-ES" sz="2000" b="1" kern="1200" baseline="-25000" dirty="0">
                              <a:solidFill>
                                <a:srgbClr val="FF0000"/>
                              </a:solidFill>
                              <a:effectLst/>
                              <a:latin typeface="Tahoma" panose="020B0604030504040204" pitchFamily="34" charset="0"/>
                              <a:ea typeface="Tahoma" panose="020B0604030504040204" pitchFamily="34" charset="0"/>
                              <a:cs typeface="Tahoma" panose="020B0604030504040204" pitchFamily="34" charset="0"/>
                            </a:rPr>
                            <a:t>1-</a:t>
                          </a:r>
                          <a:r>
                            <a:rPr lang="el-GR" sz="2000" b="1" kern="1200" baseline="-25000" dirty="0">
                              <a:solidFill>
                                <a:srgbClr val="FF0000"/>
                              </a:solidFill>
                              <a:effectLst/>
                              <a:latin typeface="Tahoma" panose="020B0604030504040204" pitchFamily="34" charset="0"/>
                              <a:ea typeface="Tahoma" panose="020B0604030504040204" pitchFamily="34" charset="0"/>
                              <a:cs typeface="Tahoma" panose="020B0604030504040204" pitchFamily="34" charset="0"/>
                            </a:rPr>
                            <a:t>α</a:t>
                          </a:r>
                          <a:r>
                            <a:rPr lang="es-ES" sz="2000" b="1" kern="1200" baseline="-25000" dirty="0">
                              <a:solidFill>
                                <a:srgbClr val="FF0000"/>
                              </a:solidFill>
                              <a:effectLst/>
                              <a:latin typeface="Tahoma" panose="020B0604030504040204" pitchFamily="34" charset="0"/>
                              <a:ea typeface="Tahoma" panose="020B0604030504040204" pitchFamily="34" charset="0"/>
                              <a:cs typeface="Tahoma" panose="020B0604030504040204" pitchFamily="34" charset="0"/>
                            </a:rPr>
                            <a:t>/2</a:t>
                          </a:r>
                          <a:r>
                            <a:rPr lang="es-ES" sz="2000" b="1" kern="1200"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b="1" kern="1200">
                              <a:solidFill>
                                <a:srgbClr val="FF0000"/>
                              </a:solidFill>
                              <a:effectLst/>
                              <a:latin typeface="Tahoma" panose="020B0604030504040204" pitchFamily="34" charset="0"/>
                              <a:ea typeface="Tahoma" panose="020B0604030504040204" pitchFamily="34" charset="0"/>
                              <a:cs typeface="Tahoma" panose="020B0604030504040204" pitchFamily="34" charset="0"/>
                            </a:rPr>
                            <a:t>1,96</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b="1" kern="1200">
                              <a:solidFill>
                                <a:srgbClr val="FF0000"/>
                              </a:solidFill>
                              <a:effectLst/>
                              <a:latin typeface="Tahoma" panose="020B0604030504040204" pitchFamily="34" charset="0"/>
                              <a:ea typeface="Tahoma" panose="020B0604030504040204" pitchFamily="34" charset="0"/>
                              <a:cs typeface="Tahoma" panose="020B0604030504040204" pitchFamily="34" charset="0"/>
                            </a:rPr>
                            <a:t>2,58</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r h="1179398">
                    <a:tc>
                      <a:txBody>
                        <a:bodyPr/>
                        <a:lstStyle/>
                        <a:p>
                          <a:pPr algn="ctr">
                            <a:lnSpc>
                              <a:spcPct val="115000"/>
                            </a:lnSpc>
                            <a:spcAft>
                              <a:spcPts val="0"/>
                            </a:spcAft>
                          </a:pPr>
                          <a:r>
                            <a:rPr lang="es-ES" sz="2000" b="1"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Percentil de la distribución  Normal Estándar  Z(1- α/2)</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marL="457200" algn="l">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1 - 0,025 = 0,975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p>
                          <a:pPr marL="457200" algn="l">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97,5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1 -0,005 = 0,995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99,5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r h="393133">
                    <a:tc>
                      <a:txBody>
                        <a:bodyPr/>
                        <a:lstStyle/>
                        <a:p>
                          <a:pPr algn="ctr">
                            <a:lnSpc>
                              <a:spcPct val="115000"/>
                            </a:lnSpc>
                            <a:spcAft>
                              <a:spcPts val="0"/>
                            </a:spcAft>
                          </a:pPr>
                          <a:r>
                            <a:rPr lang="es-ES" sz="2000" b="1" kern="1200">
                              <a:solidFill>
                                <a:srgbClr val="000000"/>
                              </a:solidFill>
                              <a:effectLst/>
                              <a:latin typeface="Tahoma" panose="020B0604030504040204" pitchFamily="34" charset="0"/>
                              <a:ea typeface="Tahoma" panose="020B0604030504040204" pitchFamily="34" charset="0"/>
                              <a:cs typeface="Tahoma" panose="020B0604030504040204" pitchFamily="34" charset="0"/>
                            </a:rPr>
                            <a:t>Nivel de significación α</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r h="393133">
                    <a:tc>
                      <a:txBody>
                        <a:bodyPr/>
                        <a:lstStyle/>
                        <a:p>
                          <a:pPr algn="ctr">
                            <a:lnSpc>
                              <a:spcPct val="115000"/>
                            </a:lnSpc>
                            <a:spcAft>
                              <a:spcPts val="0"/>
                            </a:spcAft>
                          </a:pPr>
                          <a:r>
                            <a:rPr lang="es-ES" sz="2000" b="1"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Nivel de confianza (</a:t>
                          </a:r>
                          <a14:m>
                            <m:oMath xmlns:m="http://schemas.openxmlformats.org/officeDocument/2006/math">
                              <m:r>
                                <a:rPr lang="es-ES" sz="2000" b="1" i="1" kern="1200">
                                  <a:solidFill>
                                    <a:srgbClr val="000000"/>
                                  </a:solidFill>
                                  <a:effectLst/>
                                  <a:latin typeface="Cambria Math" panose="02040503050406030204" pitchFamily="18" charset="0"/>
                                  <a:ea typeface="Times New Roman" panose="02020603050405020304" pitchFamily="18" charset="0"/>
                                  <a:cs typeface="Tahoma" panose="020B0604030504040204" pitchFamily="34" charset="0"/>
                                </a:rPr>
                                <m:t>𝜸</m:t>
                              </m:r>
                              <m:r>
                                <a:rPr lang="es-ES" sz="2000" b="1" i="1" kern="1200">
                                  <a:solidFill>
                                    <a:srgbClr val="000000"/>
                                  </a:solidFill>
                                  <a:effectLst/>
                                  <a:latin typeface="Cambria Math" panose="02040503050406030204" pitchFamily="18" charset="0"/>
                                  <a:ea typeface="Times New Roman" panose="02020603050405020304" pitchFamily="18" charset="0"/>
                                  <a:cs typeface="Tahoma" panose="020B0604030504040204" pitchFamily="34" charset="0"/>
                                </a:rPr>
                                <m:t>)=</m:t>
                              </m:r>
                            </m:oMath>
                          </a14:m>
                          <a:r>
                            <a:rPr lang="es-ES" sz="2000" b="1"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(1- α) %</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95%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99%</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bl>
              </a:graphicData>
            </a:graphic>
          </p:graphicFrame>
        </mc:Choice>
        <mc:Fallback xmlns="">
          <p:graphicFrame>
            <p:nvGraphicFramePr>
              <p:cNvPr id="4" name="Tabla 3"/>
              <p:cNvGraphicFramePr>
                <a:graphicFrameLocks noGrp="1"/>
              </p:cNvGraphicFramePr>
              <p:nvPr>
                <p:extLst>
                  <p:ext uri="{D42A27DB-BD31-4B8C-83A1-F6EECF244321}">
                    <p14:modId xmlns:p14="http://schemas.microsoft.com/office/powerpoint/2010/main" val="3001160202"/>
                  </p:ext>
                </p:extLst>
              </p:nvPr>
            </p:nvGraphicFramePr>
            <p:xfrm>
              <a:off x="611560" y="3559237"/>
              <a:ext cx="7858545" cy="3059836"/>
            </p:xfrm>
            <a:graphic>
              <a:graphicData uri="http://schemas.openxmlformats.org/drawingml/2006/table">
                <a:tbl>
                  <a:tblPr/>
                  <a:tblGrid>
                    <a:gridCol w="3707259"/>
                    <a:gridCol w="2093826"/>
                    <a:gridCol w="2057460"/>
                  </a:tblGrid>
                  <a:tr h="786265">
                    <a:tc>
                      <a:txBody>
                        <a:bodyPr/>
                        <a:lstStyle/>
                        <a:p>
                          <a:pPr algn="ctr">
                            <a:lnSpc>
                              <a:spcPct val="115000"/>
                            </a:lnSpc>
                            <a:spcAft>
                              <a:spcPts val="0"/>
                            </a:spcAft>
                          </a:pPr>
                          <a:r>
                            <a:rPr lang="es-ES" sz="2000" b="1" kern="1200" dirty="0">
                              <a:solidFill>
                                <a:srgbClr val="FF0000"/>
                              </a:solidFill>
                              <a:effectLst/>
                              <a:latin typeface="Tahoma" panose="020B0604030504040204" pitchFamily="34" charset="0"/>
                              <a:ea typeface="Tahoma" panose="020B0604030504040204" pitchFamily="34" charset="0"/>
                              <a:cs typeface="Tahoma" panose="020B0604030504040204" pitchFamily="34" charset="0"/>
                            </a:rPr>
                            <a:t>Coeficiente de Confianza   K</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15000"/>
                            </a:lnSpc>
                            <a:spcAft>
                              <a:spcPts val="0"/>
                            </a:spcAft>
                          </a:pPr>
                          <a:r>
                            <a:rPr lang="es-ES" sz="2000" b="1" kern="1200" dirty="0">
                              <a:solidFill>
                                <a:srgbClr val="FF0000"/>
                              </a:solidFill>
                              <a:effectLst/>
                              <a:latin typeface="Tahoma" panose="020B0604030504040204" pitchFamily="34" charset="0"/>
                              <a:ea typeface="Tahoma" panose="020B0604030504040204" pitchFamily="34" charset="0"/>
                              <a:cs typeface="Tahoma" panose="020B0604030504040204" pitchFamily="34" charset="0"/>
                            </a:rPr>
                            <a:t>(Z</a:t>
                          </a:r>
                          <a:r>
                            <a:rPr lang="es-ES" sz="2000" b="1" kern="1200" baseline="-25000" dirty="0">
                              <a:solidFill>
                                <a:srgbClr val="FF0000"/>
                              </a:solidFill>
                              <a:effectLst/>
                              <a:latin typeface="Tahoma" panose="020B0604030504040204" pitchFamily="34" charset="0"/>
                              <a:ea typeface="Tahoma" panose="020B0604030504040204" pitchFamily="34" charset="0"/>
                              <a:cs typeface="Tahoma" panose="020B0604030504040204" pitchFamily="34" charset="0"/>
                            </a:rPr>
                            <a:t>1-</a:t>
                          </a:r>
                          <a:r>
                            <a:rPr lang="el-GR" sz="2000" b="1" kern="1200" baseline="-25000" dirty="0">
                              <a:solidFill>
                                <a:srgbClr val="FF0000"/>
                              </a:solidFill>
                              <a:effectLst/>
                              <a:latin typeface="Tahoma" panose="020B0604030504040204" pitchFamily="34" charset="0"/>
                              <a:ea typeface="Tahoma" panose="020B0604030504040204" pitchFamily="34" charset="0"/>
                              <a:cs typeface="Tahoma" panose="020B0604030504040204" pitchFamily="34" charset="0"/>
                            </a:rPr>
                            <a:t>α</a:t>
                          </a:r>
                          <a:r>
                            <a:rPr lang="es-ES" sz="2000" b="1" kern="1200" baseline="-25000" dirty="0">
                              <a:solidFill>
                                <a:srgbClr val="FF0000"/>
                              </a:solidFill>
                              <a:effectLst/>
                              <a:latin typeface="Tahoma" panose="020B0604030504040204" pitchFamily="34" charset="0"/>
                              <a:ea typeface="Tahoma" panose="020B0604030504040204" pitchFamily="34" charset="0"/>
                              <a:cs typeface="Tahoma" panose="020B0604030504040204" pitchFamily="34" charset="0"/>
                            </a:rPr>
                            <a:t>/2</a:t>
                          </a:r>
                          <a:r>
                            <a:rPr lang="es-ES" sz="2000" b="1" kern="1200"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b="1" kern="1200">
                              <a:solidFill>
                                <a:srgbClr val="FF0000"/>
                              </a:solidFill>
                              <a:effectLst/>
                              <a:latin typeface="Tahoma" panose="020B0604030504040204" pitchFamily="34" charset="0"/>
                              <a:ea typeface="Tahoma" panose="020B0604030504040204" pitchFamily="34" charset="0"/>
                              <a:cs typeface="Tahoma" panose="020B0604030504040204" pitchFamily="34" charset="0"/>
                            </a:rPr>
                            <a:t>1,96</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b="1" kern="1200">
                              <a:solidFill>
                                <a:srgbClr val="FF0000"/>
                              </a:solidFill>
                              <a:effectLst/>
                              <a:latin typeface="Tahoma" panose="020B0604030504040204" pitchFamily="34" charset="0"/>
                              <a:ea typeface="Tahoma" panose="020B0604030504040204" pitchFamily="34" charset="0"/>
                              <a:cs typeface="Tahoma" panose="020B0604030504040204" pitchFamily="34" charset="0"/>
                            </a:rPr>
                            <a:t>2,58</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r h="1179398">
                    <a:tc>
                      <a:txBody>
                        <a:bodyPr/>
                        <a:lstStyle/>
                        <a:p>
                          <a:pPr algn="ctr">
                            <a:lnSpc>
                              <a:spcPct val="115000"/>
                            </a:lnSpc>
                            <a:spcAft>
                              <a:spcPts val="0"/>
                            </a:spcAft>
                          </a:pPr>
                          <a:r>
                            <a:rPr lang="es-ES" sz="2000" b="1"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Percentil de la distribución  Normal Estándar  Z(1- α/2)</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marL="457200" algn="l">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1 - 0,025 = 0,975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p>
                          <a:pPr marL="457200" algn="l">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97,5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1 -0,005 = 0,995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99,5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r h="393133">
                    <a:tc>
                      <a:txBody>
                        <a:bodyPr/>
                        <a:lstStyle/>
                        <a:p>
                          <a:pPr algn="ctr">
                            <a:lnSpc>
                              <a:spcPct val="115000"/>
                            </a:lnSpc>
                            <a:spcAft>
                              <a:spcPts val="0"/>
                            </a:spcAft>
                          </a:pPr>
                          <a:r>
                            <a:rPr lang="es-ES" sz="2000" b="1" kern="1200">
                              <a:solidFill>
                                <a:srgbClr val="000000"/>
                              </a:solidFill>
                              <a:effectLst/>
                              <a:latin typeface="Tahoma" panose="020B0604030504040204" pitchFamily="34" charset="0"/>
                              <a:ea typeface="Tahoma" panose="020B0604030504040204" pitchFamily="34" charset="0"/>
                              <a:cs typeface="Tahoma" panose="020B0604030504040204" pitchFamily="34" charset="0"/>
                            </a:rPr>
                            <a:t>Nivel de significación α</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1%</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r h="701040">
                    <a:tc>
                      <a:txBody>
                        <a:bodyPr/>
                        <a:lstStyle/>
                        <a:p>
                          <a:endParaRPr lang="es-ES"/>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blipFill rotWithShape="0">
                          <a:blip r:embed="rId2"/>
                          <a:stretch>
                            <a:fillRect l="-493" t="-346087" r="-112644" b="-17391"/>
                          </a:stretch>
                        </a:blipFill>
                      </a:tcPr>
                    </a:tc>
                    <a:tc>
                      <a:txBody>
                        <a:bodyPr/>
                        <a:lstStyle/>
                        <a:p>
                          <a:pPr algn="ctr">
                            <a:lnSpc>
                              <a:spcPct val="115000"/>
                            </a:lnSpc>
                            <a:spcAft>
                              <a:spcPts val="0"/>
                            </a:spcAft>
                          </a:pPr>
                          <a:r>
                            <a:rPr lang="es-ES" sz="2000" kern="1200">
                              <a:solidFill>
                                <a:srgbClr val="000000"/>
                              </a:solidFill>
                              <a:effectLst/>
                              <a:latin typeface="Tahoma" panose="020B0604030504040204" pitchFamily="34" charset="0"/>
                              <a:ea typeface="Tahoma" panose="020B0604030504040204" pitchFamily="34" charset="0"/>
                              <a:cs typeface="Tahoma" panose="020B0604030504040204" pitchFamily="34" charset="0"/>
                            </a:rPr>
                            <a:t>95%</a:t>
                          </a:r>
                          <a:endParaRPr lang="es-ES" sz="200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c>
                      <a:txBody>
                        <a:bodyPr/>
                        <a:lstStyle/>
                        <a:p>
                          <a:pPr algn="ctr">
                            <a:lnSpc>
                              <a:spcPct val="115000"/>
                            </a:lnSpc>
                            <a:spcAft>
                              <a:spcPts val="0"/>
                            </a:spcAft>
                          </a:pPr>
                          <a:r>
                            <a:rPr lang="es-ES" sz="2000" kern="1200" dirty="0">
                              <a:solidFill>
                                <a:srgbClr val="000000"/>
                              </a:solidFill>
                              <a:effectLst/>
                              <a:latin typeface="Tahoma" panose="020B0604030504040204" pitchFamily="34" charset="0"/>
                              <a:ea typeface="Tahoma" panose="020B0604030504040204" pitchFamily="34" charset="0"/>
                              <a:cs typeface="Tahoma" panose="020B0604030504040204" pitchFamily="34" charset="0"/>
                            </a:rPr>
                            <a:t>99%</a:t>
                          </a:r>
                          <a:endParaRPr lang="es-ES" sz="2000" dirty="0">
                            <a:solidFill>
                              <a:srgbClr val="2E74B5"/>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28575" cap="flat" cmpd="sng" algn="ctr">
                          <a:solidFill>
                            <a:srgbClr val="9CC2E5"/>
                          </a:solidFill>
                          <a:prstDash val="solid"/>
                          <a:round/>
                          <a:headEnd type="none" w="med" len="med"/>
                          <a:tailEnd type="none" w="med" len="med"/>
                        </a:lnL>
                        <a:lnR w="28575" cap="flat" cmpd="sng" algn="ctr">
                          <a:solidFill>
                            <a:srgbClr val="9CC2E5"/>
                          </a:solidFill>
                          <a:prstDash val="solid"/>
                          <a:round/>
                          <a:headEnd type="none" w="med" len="med"/>
                          <a:tailEnd type="none" w="med" len="med"/>
                        </a:lnR>
                        <a:lnT w="28575" cap="flat" cmpd="sng" algn="ctr">
                          <a:solidFill>
                            <a:srgbClr val="9CC2E5"/>
                          </a:solidFill>
                          <a:prstDash val="solid"/>
                          <a:round/>
                          <a:headEnd type="none" w="med" len="med"/>
                          <a:tailEnd type="none" w="med" len="med"/>
                        </a:lnT>
                        <a:lnB w="28575" cap="flat" cmpd="sng" algn="ctr">
                          <a:solidFill>
                            <a:srgbClr val="9CC2E5"/>
                          </a:solidFill>
                          <a:prstDash val="solid"/>
                          <a:round/>
                          <a:headEnd type="none" w="med" len="med"/>
                          <a:tailEnd type="none" w="med" len="med"/>
                        </a:lnB>
                      </a:tcPr>
                    </a:tc>
                  </a:tr>
                </a:tbl>
              </a:graphicData>
            </a:graphic>
          </p:graphicFrame>
        </mc:Fallback>
      </mc:AlternateContent>
      <p:sp>
        <p:nvSpPr>
          <p:cNvPr id="5" name="Rectángulo 4"/>
          <p:cNvSpPr/>
          <p:nvPr/>
        </p:nvSpPr>
        <p:spPr>
          <a:xfrm>
            <a:off x="505696" y="2708920"/>
            <a:ext cx="7906742" cy="800219"/>
          </a:xfrm>
          <a:prstGeom prst="rect">
            <a:avLst/>
          </a:prstGeom>
        </p:spPr>
        <p:txBody>
          <a:bodyPr wrap="square">
            <a:spAutoFit/>
          </a:bodyPr>
          <a:lstStyle/>
          <a:p>
            <a:pPr algn="just">
              <a:lnSpc>
                <a:spcPct val="115000"/>
              </a:lnSpc>
              <a:spcAft>
                <a:spcPts val="1000"/>
              </a:spcAft>
            </a:pPr>
            <a:r>
              <a:rPr lang="es-ES" b="1" dirty="0" smtClean="0">
                <a:effectLst/>
                <a:latin typeface="Tahoma" panose="020B0604030504040204" pitchFamily="34" charset="0"/>
                <a:ea typeface="Calibri" panose="020F0502020204030204" pitchFamily="34" charset="0"/>
                <a:cs typeface="Times New Roman" panose="02020603050405020304" pitchFamily="18" charset="0"/>
              </a:rPr>
              <a:t>Tabla1. Valores del Coeficiente de confianza o Percentiles de la distribución normal estándar </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2847047"/>
      </p:ext>
    </p:extLst>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3"/>
          <p:cNvSpPr txBox="1">
            <a:spLocks noChangeArrowheads="1"/>
          </p:cNvSpPr>
          <p:nvPr/>
        </p:nvSpPr>
        <p:spPr bwMode="auto">
          <a:xfrm>
            <a:off x="479425" y="974725"/>
            <a:ext cx="8208963" cy="4524315"/>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144000">
            <a:spAutoFit/>
          </a:bodyPr>
          <a:lstStyle>
            <a:lvl1pPr marL="174625"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algn="just" eaLnBrk="1" hangingPunct="1">
              <a:lnSpc>
                <a:spcPct val="160000"/>
              </a:lnSpc>
            </a:pPr>
            <a:r>
              <a:rPr lang="es-ES" altLang="zh-CN" u="sng" dirty="0">
                <a:solidFill>
                  <a:schemeClr val="accent2"/>
                </a:solidFill>
                <a:ea typeface="SimSun" panose="02010600030101010101" pitchFamily="2" charset="-122"/>
              </a:rPr>
              <a:t>Ejemplo</a:t>
            </a:r>
            <a:r>
              <a:rPr lang="es-ES" altLang="zh-CN" dirty="0">
                <a:solidFill>
                  <a:schemeClr val="accent2"/>
                </a:solidFill>
                <a:ea typeface="SimSun" panose="02010600030101010101" pitchFamily="2" charset="-122"/>
              </a:rPr>
              <a:t>:</a:t>
            </a:r>
            <a:endParaRPr lang="es-ES" altLang="zh-CN" dirty="0">
              <a:ea typeface="SimSun" panose="02010600030101010101" pitchFamily="2" charset="-122"/>
            </a:endParaRPr>
          </a:p>
          <a:p>
            <a:pPr algn="just" eaLnBrk="1" hangingPunct="1">
              <a:lnSpc>
                <a:spcPct val="160000"/>
              </a:lnSpc>
            </a:pPr>
            <a:r>
              <a:rPr lang="es-ES" altLang="zh-CN" dirty="0">
                <a:ea typeface="SimSun" panose="02010600030101010101" pitchFamily="2" charset="-122"/>
              </a:rPr>
              <a:t>Supongamos que en un determinado municipio de Villa Clara,  se estudia la proporción de individuos con asma bronquial.  Con ese fin  se extrajo una muestra aleatoria de 200 personas, detectándose 16 asmáticos.</a:t>
            </a:r>
          </a:p>
          <a:p>
            <a:pPr algn="just" eaLnBrk="1" hangingPunct="1">
              <a:lnSpc>
                <a:spcPct val="160000"/>
              </a:lnSpc>
            </a:pPr>
            <a:r>
              <a:rPr lang="es-ES" altLang="zh-CN" dirty="0" smtClean="0">
                <a:ea typeface="SimSun" panose="02010600030101010101" pitchFamily="2" charset="-122"/>
              </a:rPr>
              <a:t>a) </a:t>
            </a:r>
            <a:r>
              <a:rPr lang="es-ES" altLang="zh-CN" dirty="0">
                <a:ea typeface="SimSun" panose="02010600030101010101" pitchFamily="2" charset="-122"/>
              </a:rPr>
              <a:t>Construya un intervalo de confianza para la proporción de asmáticos  considerando una confiabilidad del 99%.</a:t>
            </a:r>
          </a:p>
          <a:p>
            <a:pPr algn="just" eaLnBrk="1" hangingPunct="1">
              <a:lnSpc>
                <a:spcPct val="160000"/>
              </a:lnSpc>
            </a:pPr>
            <a:r>
              <a:rPr lang="es-ES" altLang="zh-CN" dirty="0">
                <a:ea typeface="SimSun" panose="02010600030101010101" pitchFamily="2" charset="-122"/>
              </a:rPr>
              <a:t>                 Z </a:t>
            </a:r>
            <a:r>
              <a:rPr lang="es-ES" altLang="zh-CN" baseline="-25000" dirty="0">
                <a:ea typeface="SimSun" panose="02010600030101010101" pitchFamily="2" charset="-122"/>
              </a:rPr>
              <a:t>0.975</a:t>
            </a:r>
            <a:r>
              <a:rPr lang="es-ES" altLang="zh-CN" dirty="0">
                <a:ea typeface="SimSun" panose="02010600030101010101" pitchFamily="2" charset="-122"/>
              </a:rPr>
              <a:t> = 1,96         Z </a:t>
            </a:r>
            <a:r>
              <a:rPr lang="es-ES" altLang="zh-CN" baseline="-25000" dirty="0">
                <a:ea typeface="SimSun" panose="02010600030101010101" pitchFamily="2" charset="-122"/>
              </a:rPr>
              <a:t>0.995</a:t>
            </a:r>
            <a:r>
              <a:rPr lang="es-ES" altLang="zh-CN" dirty="0">
                <a:ea typeface="SimSun" panose="02010600030101010101" pitchFamily="2" charset="-122"/>
              </a:rPr>
              <a:t> = 2,58        Z </a:t>
            </a:r>
            <a:r>
              <a:rPr lang="es-ES" altLang="zh-CN" baseline="-25000" dirty="0">
                <a:ea typeface="SimSun" panose="02010600030101010101" pitchFamily="2" charset="-122"/>
              </a:rPr>
              <a:t>0.95</a:t>
            </a:r>
            <a:r>
              <a:rPr lang="es-ES" altLang="zh-CN" dirty="0">
                <a:ea typeface="SimSun" panose="02010600030101010101" pitchFamily="2" charset="-122"/>
              </a:rPr>
              <a:t> = 1,64 </a:t>
            </a:r>
          </a:p>
          <a:p>
            <a:pPr algn="just" eaLnBrk="1" hangingPunct="1">
              <a:lnSpc>
                <a:spcPct val="160000"/>
              </a:lnSpc>
            </a:pPr>
            <a:endParaRPr lang="es-ES" altLang="zh-CN" dirty="0">
              <a:ea typeface="SimSun" panose="02010600030101010101" pitchFamily="2" charset="-122"/>
            </a:endParaRPr>
          </a:p>
        </p:txBody>
      </p:sp>
      <p:sp>
        <p:nvSpPr>
          <p:cNvPr id="45059" name="Rectangle 5"/>
          <p:cNvSpPr>
            <a:spLocks noChangeArrowheads="1"/>
          </p:cNvSpPr>
          <p:nvPr/>
        </p:nvSpPr>
        <p:spPr bwMode="auto">
          <a:xfrm>
            <a:off x="0" y="31384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s-ES" sz="2000">
              <a:latin typeface="Arial" panose="020B0604020202020204" pitchFamily="34" charset="0"/>
            </a:endParaRPr>
          </a:p>
        </p:txBody>
      </p:sp>
      <p:sp>
        <p:nvSpPr>
          <p:cNvPr id="4" name="Text Box 2"/>
          <p:cNvSpPr txBox="1">
            <a:spLocks noChangeArrowheads="1"/>
          </p:cNvSpPr>
          <p:nvPr/>
        </p:nvSpPr>
        <p:spPr bwMode="auto">
          <a:xfrm>
            <a:off x="697706" y="188640"/>
            <a:ext cx="7772400"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_tradnl" dirty="0"/>
              <a:t>Estimación por intervalo de confianza de P</a:t>
            </a:r>
            <a:endParaRPr lang="es-ES" dirty="0"/>
          </a:p>
        </p:txBody>
      </p:sp>
    </p:spTree>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07504" y="775732"/>
            <a:ext cx="4790876" cy="4093428"/>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144000">
            <a:spAutoFit/>
          </a:bodyPr>
          <a:lstStyle>
            <a:lvl1pPr marL="174625"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algn="l" eaLnBrk="1" hangingPunct="1">
              <a:lnSpc>
                <a:spcPct val="130000"/>
              </a:lnSpc>
            </a:pPr>
            <a:r>
              <a:rPr lang="es-ES" altLang="zh-CN" u="sng" dirty="0">
                <a:ea typeface="SimSun" panose="02010600030101010101" pitchFamily="2" charset="-122"/>
              </a:rPr>
              <a:t>Datos</a:t>
            </a:r>
            <a:endParaRPr lang="es-ES" altLang="zh-CN" dirty="0">
              <a:ea typeface="SimSun" panose="02010600030101010101" pitchFamily="2" charset="-122"/>
            </a:endParaRPr>
          </a:p>
          <a:p>
            <a:pPr algn="l" eaLnBrk="1" hangingPunct="1">
              <a:lnSpc>
                <a:spcPct val="130000"/>
              </a:lnSpc>
            </a:pPr>
            <a:r>
              <a:rPr lang="es-ES" altLang="zh-CN" dirty="0">
                <a:ea typeface="SimSun" panose="02010600030101010101" pitchFamily="2" charset="-122"/>
              </a:rPr>
              <a:t>X -&gt; Asma  (1- Asmático  0-No asmático)</a:t>
            </a:r>
          </a:p>
          <a:p>
            <a:pPr algn="l" eaLnBrk="1" hangingPunct="1">
              <a:lnSpc>
                <a:spcPct val="130000"/>
              </a:lnSpc>
            </a:pPr>
            <a:r>
              <a:rPr lang="es-ES" altLang="zh-CN" dirty="0">
                <a:ea typeface="SimSun" panose="02010600030101010101" pitchFamily="2" charset="-122"/>
              </a:rPr>
              <a:t>Población: Municipio de Villa Clara.</a:t>
            </a:r>
          </a:p>
          <a:p>
            <a:pPr algn="l" eaLnBrk="1" hangingPunct="1">
              <a:lnSpc>
                <a:spcPct val="130000"/>
              </a:lnSpc>
            </a:pPr>
            <a:r>
              <a:rPr lang="es-ES" altLang="zh-CN" dirty="0">
                <a:ea typeface="SimSun" panose="02010600030101010101" pitchFamily="2" charset="-122"/>
              </a:rPr>
              <a:t>n</a:t>
            </a:r>
            <a:r>
              <a:rPr lang="es-ES" altLang="zh-CN" dirty="0" smtClean="0">
                <a:ea typeface="SimSun" panose="02010600030101010101" pitchFamily="2" charset="-122"/>
              </a:rPr>
              <a:t>= </a:t>
            </a:r>
            <a:r>
              <a:rPr lang="es-ES" altLang="zh-CN" dirty="0">
                <a:ea typeface="SimSun" panose="02010600030101010101" pitchFamily="2" charset="-122"/>
              </a:rPr>
              <a:t>200     a = 16</a:t>
            </a:r>
            <a:endParaRPr lang="es-ES" altLang="zh-CN" dirty="0">
              <a:ea typeface="SimSun" panose="02010600030101010101" pitchFamily="2" charset="-122"/>
              <a:sym typeface="Symbol" panose="05050102010706020507" pitchFamily="18" charset="2"/>
            </a:endParaRPr>
          </a:p>
          <a:p>
            <a:pPr marL="517525" indent="-342900" algn="l" eaLnBrk="1" hangingPunct="1">
              <a:lnSpc>
                <a:spcPct val="130000"/>
              </a:lnSpc>
              <a:buFont typeface="Symbol" panose="05050102010706020507" pitchFamily="18" charset="2"/>
              <a:buChar char="g"/>
            </a:pPr>
            <a:r>
              <a:rPr lang="es-ES" altLang="zh-CN" dirty="0" smtClean="0">
                <a:ea typeface="SimSun" panose="02010600030101010101" pitchFamily="2" charset="-122"/>
              </a:rPr>
              <a:t>= </a:t>
            </a:r>
            <a:r>
              <a:rPr lang="es-ES" altLang="zh-CN" dirty="0">
                <a:ea typeface="SimSun" panose="02010600030101010101" pitchFamily="2" charset="-122"/>
              </a:rPr>
              <a:t>0.99  </a:t>
            </a:r>
            <a:endParaRPr lang="es-ES" altLang="zh-CN" dirty="0" smtClean="0">
              <a:ea typeface="SimSun" panose="02010600030101010101" pitchFamily="2" charset="-122"/>
            </a:endParaRPr>
          </a:p>
          <a:p>
            <a:pPr algn="l" eaLnBrk="1" hangingPunct="1">
              <a:lnSpc>
                <a:spcPct val="130000"/>
              </a:lnSpc>
            </a:pPr>
            <a:r>
              <a:rPr lang="es-ES" altLang="zh-CN" dirty="0" smtClean="0">
                <a:ea typeface="SimSun" panose="02010600030101010101" pitchFamily="2" charset="-122"/>
                <a:sym typeface="Symbol" panose="05050102010706020507" pitchFamily="18" charset="2"/>
              </a:rPr>
              <a:t>=0,05=5%</a:t>
            </a:r>
            <a:endParaRPr lang="es-ES" altLang="zh-CN" dirty="0">
              <a:ea typeface="SimSun" panose="02010600030101010101" pitchFamily="2" charset="-122"/>
              <a:sym typeface="Symbol" panose="05050102010706020507" pitchFamily="18" charset="2"/>
            </a:endParaRPr>
          </a:p>
          <a:p>
            <a:pPr algn="l" eaLnBrk="1" hangingPunct="1">
              <a:lnSpc>
                <a:spcPct val="130000"/>
              </a:lnSpc>
            </a:pPr>
            <a:r>
              <a:rPr lang="es-ES" altLang="zh-CN" dirty="0" smtClean="0">
                <a:ea typeface="SimSun" panose="02010600030101010101" pitchFamily="2" charset="-122"/>
              </a:rPr>
              <a:t>Z</a:t>
            </a:r>
            <a:r>
              <a:rPr lang="es-ES" altLang="zh-CN" baseline="-25000" dirty="0" smtClean="0">
                <a:ea typeface="SimSun" panose="02010600030101010101" pitchFamily="2" charset="-122"/>
              </a:rPr>
              <a:t>1-α/2 </a:t>
            </a:r>
            <a:r>
              <a:rPr lang="es-ES" altLang="zh-CN" dirty="0">
                <a:ea typeface="SimSun" panose="02010600030101010101" pitchFamily="2" charset="-122"/>
              </a:rPr>
              <a:t>= Z </a:t>
            </a:r>
            <a:r>
              <a:rPr lang="es-ES" altLang="zh-CN" baseline="-25000" dirty="0">
                <a:ea typeface="SimSun" panose="02010600030101010101" pitchFamily="2" charset="-122"/>
              </a:rPr>
              <a:t>0.995</a:t>
            </a:r>
            <a:r>
              <a:rPr lang="es-ES" altLang="zh-CN" dirty="0">
                <a:ea typeface="SimSun" panose="02010600030101010101" pitchFamily="2" charset="-122"/>
              </a:rPr>
              <a:t> = </a:t>
            </a:r>
            <a:r>
              <a:rPr lang="es-ES" altLang="zh-CN" dirty="0" smtClean="0">
                <a:ea typeface="SimSun" panose="02010600030101010101" pitchFamily="2" charset="-122"/>
              </a:rPr>
              <a:t>2.58 </a:t>
            </a:r>
          </a:p>
          <a:p>
            <a:pPr algn="l" eaLnBrk="1" hangingPunct="1">
              <a:lnSpc>
                <a:spcPct val="130000"/>
              </a:lnSpc>
            </a:pPr>
            <a:r>
              <a:rPr lang="es-ES" altLang="zh-CN" dirty="0" smtClean="0">
                <a:solidFill>
                  <a:srgbClr val="FF0000"/>
                </a:solidFill>
                <a:ea typeface="SimSun" panose="02010600030101010101" pitchFamily="2" charset="-122"/>
              </a:rPr>
              <a:t>P=a/n=16/200=0,08</a:t>
            </a:r>
            <a:endParaRPr lang="es-ES" altLang="zh-CN" dirty="0">
              <a:solidFill>
                <a:srgbClr val="FF0000"/>
              </a:solidFill>
              <a:ea typeface="SimSun" panose="02010600030101010101" pitchFamily="2" charset="-122"/>
            </a:endParaRPr>
          </a:p>
          <a:p>
            <a:pPr algn="l" eaLnBrk="1" hangingPunct="1">
              <a:lnSpc>
                <a:spcPct val="130000"/>
              </a:lnSpc>
            </a:pPr>
            <a:r>
              <a:rPr lang="es-ES" altLang="zh-CN" dirty="0">
                <a:ea typeface="SimSun" panose="02010600030101010101" pitchFamily="2" charset="-122"/>
              </a:rPr>
              <a:t>q = 1-p = 1-0.08 = 0.92</a:t>
            </a:r>
          </a:p>
        </p:txBody>
      </p:sp>
      <p:sp>
        <p:nvSpPr>
          <p:cNvPr id="47107" name="Rectangle 3"/>
          <p:cNvSpPr>
            <a:spLocks noChangeArrowheads="1"/>
          </p:cNvSpPr>
          <p:nvPr/>
        </p:nvSpPr>
        <p:spPr bwMode="auto">
          <a:xfrm>
            <a:off x="0" y="31384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s-ES" sz="2000">
              <a:latin typeface="Arial" panose="020B0604020202020204" pitchFamily="34" charset="0"/>
            </a:endParaRPr>
          </a:p>
        </p:txBody>
      </p:sp>
      <p:graphicFrame>
        <p:nvGraphicFramePr>
          <p:cNvPr id="5" name="Object 5"/>
          <p:cNvGraphicFramePr>
            <a:graphicFrameLocks noChangeAspect="1"/>
          </p:cNvGraphicFramePr>
          <p:nvPr>
            <p:extLst>
              <p:ext uri="{D42A27DB-BD31-4B8C-83A1-F6EECF244321}">
                <p14:modId xmlns:p14="http://schemas.microsoft.com/office/powerpoint/2010/main" val="1937553486"/>
              </p:ext>
            </p:extLst>
          </p:nvPr>
        </p:nvGraphicFramePr>
        <p:xfrm>
          <a:off x="5041193" y="787122"/>
          <a:ext cx="3959994" cy="1169988"/>
        </p:xfrm>
        <a:graphic>
          <a:graphicData uri="http://schemas.openxmlformats.org/presentationml/2006/ole">
            <mc:AlternateContent xmlns:mc="http://schemas.openxmlformats.org/markup-compatibility/2006">
              <mc:Choice xmlns:v="urn:schemas-microsoft-com:vml" Requires="v">
                <p:oleObj spid="_x0000_s47127" name="Ecuación" r:id="rId4" imgW="2095200" imgH="482400" progId="Equation.3">
                  <p:embed/>
                </p:oleObj>
              </mc:Choice>
              <mc:Fallback>
                <p:oleObj name="Ecuación" r:id="rId4" imgW="2095200" imgH="482400" progId="Equation.3">
                  <p:embed/>
                  <p:pic>
                    <p:nvPicPr>
                      <p:cNvPr id="0" name=""/>
                      <p:cNvPicPr>
                        <a:picLocks noChangeAspect="1" noChangeArrowheads="1"/>
                      </p:cNvPicPr>
                      <p:nvPr/>
                    </p:nvPicPr>
                    <p:blipFill>
                      <a:blip r:embed="rId5"/>
                      <a:srcRect/>
                      <a:stretch>
                        <a:fillRect/>
                      </a:stretch>
                    </p:blipFill>
                    <p:spPr bwMode="auto">
                      <a:xfrm>
                        <a:off x="5041193" y="787122"/>
                        <a:ext cx="3959994" cy="1169988"/>
                      </a:xfrm>
                      <a:prstGeom prst="rect">
                        <a:avLst/>
                      </a:prstGeom>
                      <a:noFill/>
                      <a:ln>
                        <a:noFill/>
                      </a:ln>
                      <a:effectLst/>
                    </p:spPr>
                  </p:pic>
                </p:oleObj>
              </mc:Fallback>
            </mc:AlternateContent>
          </a:graphicData>
        </a:graphic>
      </p:graphicFrame>
      <p:sp>
        <p:nvSpPr>
          <p:cNvPr id="6" name="Text Box 2"/>
          <p:cNvSpPr txBox="1">
            <a:spLocks noChangeArrowheads="1"/>
          </p:cNvSpPr>
          <p:nvPr/>
        </p:nvSpPr>
        <p:spPr bwMode="auto">
          <a:xfrm>
            <a:off x="697706" y="115776"/>
            <a:ext cx="7772400"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_tradnl" dirty="0"/>
              <a:t>Estimación por intervalo de confianza de P</a:t>
            </a:r>
            <a:endParaRPr lang="es-ES" dirty="0"/>
          </a:p>
        </p:txBody>
      </p:sp>
      <mc:AlternateContent xmlns:mc="http://schemas.openxmlformats.org/markup-compatibility/2006" xmlns:a14="http://schemas.microsoft.com/office/drawing/2010/main">
        <mc:Choice Requires="a14">
          <p:sp>
            <p:nvSpPr>
              <p:cNvPr id="3" name="Rectángulo 2"/>
              <p:cNvSpPr/>
              <p:nvPr/>
            </p:nvSpPr>
            <p:spPr>
              <a:xfrm>
                <a:off x="5309121" y="2420888"/>
                <a:ext cx="3156185" cy="10016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smtClean="0">
                          <a:latin typeface="Cambria Math" panose="02040503050406030204" pitchFamily="18" charset="0"/>
                        </a:rPr>
                        <m:t>0,08</m:t>
                      </m:r>
                      <m:r>
                        <a:rPr lang="es-ES" i="0">
                          <a:latin typeface="Cambria Math" panose="02040503050406030204" pitchFamily="18" charset="0"/>
                        </a:rPr>
                        <m:t>±2,58∗</m:t>
                      </m:r>
                      <m:rad>
                        <m:radPr>
                          <m:degHide m:val="on"/>
                          <m:ctrlPr>
                            <a:rPr lang="es-ES" i="1">
                              <a:latin typeface="Cambria Math" panose="02040503050406030204" pitchFamily="18" charset="0"/>
                            </a:rPr>
                          </m:ctrlPr>
                        </m:radPr>
                        <m:deg/>
                        <m:e>
                          <m:f>
                            <m:fPr>
                              <m:ctrlPr>
                                <a:rPr lang="es-ES" i="1">
                                  <a:latin typeface="Cambria Math" panose="02040503050406030204" pitchFamily="18" charset="0"/>
                                </a:rPr>
                              </m:ctrlPr>
                            </m:fPr>
                            <m:num>
                              <m:r>
                                <a:rPr lang="es-ES" i="0">
                                  <a:latin typeface="Cambria Math" panose="02040503050406030204" pitchFamily="18" charset="0"/>
                                </a:rPr>
                                <m:t>0,08∗0,92</m:t>
                              </m:r>
                            </m:num>
                            <m:den>
                              <m:r>
                                <a:rPr lang="es-ES" i="0">
                                  <a:latin typeface="Cambria Math" panose="02040503050406030204" pitchFamily="18" charset="0"/>
                                </a:rPr>
                                <m:t>200</m:t>
                              </m:r>
                            </m:den>
                          </m:f>
                        </m:e>
                      </m:rad>
                    </m:oMath>
                  </m:oMathPara>
                </a14:m>
                <a:endParaRPr lang="es-ES" dirty="0"/>
              </a:p>
            </p:txBody>
          </p:sp>
        </mc:Choice>
        <mc:Fallback xmlns="">
          <p:sp>
            <p:nvSpPr>
              <p:cNvPr id="3" name="Rectángulo 2"/>
              <p:cNvSpPr>
                <a:spLocks noRot="1" noChangeAspect="1" noMove="1" noResize="1" noEditPoints="1" noAdjustHandles="1" noChangeArrowheads="1" noChangeShapeType="1" noTextEdit="1"/>
              </p:cNvSpPr>
              <p:nvPr/>
            </p:nvSpPr>
            <p:spPr>
              <a:xfrm>
                <a:off x="5309121" y="2420888"/>
                <a:ext cx="3156185" cy="1001684"/>
              </a:xfrm>
              <a:prstGeom prst="rect">
                <a:avLst/>
              </a:prstGeom>
              <a:blipFill rotWithShape="0">
                <a:blip r:embed="rId6"/>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4" name="Rectángulo 3"/>
              <p:cNvSpPr/>
              <p:nvPr/>
            </p:nvSpPr>
            <p:spPr>
              <a:xfrm>
                <a:off x="5719457" y="3808356"/>
                <a:ext cx="2335511" cy="4104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smtClean="0">
                          <a:latin typeface="Cambria Math" panose="02040503050406030204" pitchFamily="18" charset="0"/>
                        </a:rPr>
                        <m:t>0,036</m:t>
                      </m:r>
                      <m:r>
                        <a:rPr lang="es-ES" i="0">
                          <a:latin typeface="Cambria Math" panose="02040503050406030204" pitchFamily="18" charset="0"/>
                        </a:rPr>
                        <m:t>&lt;</m:t>
                      </m:r>
                      <m:acc>
                        <m:accPr>
                          <m:chr m:val="̂"/>
                          <m:ctrlPr>
                            <a:rPr lang="es-ES" i="1">
                              <a:latin typeface="Cambria Math" panose="02040503050406030204" pitchFamily="18" charset="0"/>
                            </a:rPr>
                          </m:ctrlPr>
                        </m:accPr>
                        <m:e>
                          <m:r>
                            <a:rPr lang="es-ES" b="1" i="1">
                              <a:latin typeface="Cambria Math" panose="02040503050406030204" pitchFamily="18" charset="0"/>
                            </a:rPr>
                            <m:t>𝝁</m:t>
                          </m:r>
                          <m:r>
                            <a:rPr lang="es-ES" b="0" i="0">
                              <a:latin typeface="Cambria Math" panose="02040503050406030204" pitchFamily="18" charset="0"/>
                            </a:rPr>
                            <m:t>&lt;0,124</m:t>
                          </m:r>
                        </m:e>
                      </m:acc>
                    </m:oMath>
                  </m:oMathPara>
                </a14:m>
                <a:endParaRPr lang="es-ES" dirty="0"/>
              </a:p>
            </p:txBody>
          </p:sp>
        </mc:Choice>
        <mc:Fallback xmlns="">
          <p:sp>
            <p:nvSpPr>
              <p:cNvPr id="4" name="Rectángulo 3"/>
              <p:cNvSpPr>
                <a:spLocks noRot="1" noChangeAspect="1" noMove="1" noResize="1" noEditPoints="1" noAdjustHandles="1" noChangeArrowheads="1" noChangeShapeType="1" noTextEdit="1"/>
              </p:cNvSpPr>
              <p:nvPr/>
            </p:nvSpPr>
            <p:spPr>
              <a:xfrm>
                <a:off x="5719457" y="3808356"/>
                <a:ext cx="2335511" cy="410433"/>
              </a:xfrm>
              <a:prstGeom prst="rect">
                <a:avLst/>
              </a:prstGeom>
              <a:blipFill rotWithShape="0">
                <a:blip r:embed="rId7"/>
                <a:stretch>
                  <a:fillRect t="-7463" r="-43603" b="-7463"/>
                </a:stretch>
              </a:blipFill>
            </p:spPr>
            <p:txBody>
              <a:bodyPr/>
              <a:lstStyle/>
              <a:p>
                <a:r>
                  <a:rPr lang="es-ES">
                    <a:noFill/>
                  </a:rPr>
                  <a:t> </a:t>
                </a:r>
              </a:p>
            </p:txBody>
          </p:sp>
        </mc:Fallback>
      </mc:AlternateContent>
      <p:sp>
        <p:nvSpPr>
          <p:cNvPr id="7" name="Rectángulo 6"/>
          <p:cNvSpPr/>
          <p:nvPr/>
        </p:nvSpPr>
        <p:spPr>
          <a:xfrm>
            <a:off x="251520" y="5085184"/>
            <a:ext cx="8351279" cy="1649682"/>
          </a:xfrm>
          <a:prstGeom prst="rect">
            <a:avLst/>
          </a:prstGeom>
        </p:spPr>
        <p:txBody>
          <a:bodyPr wrap="square">
            <a:spAutoFit/>
          </a:bodyPr>
          <a:lstStyle/>
          <a:p>
            <a:pPr algn="just">
              <a:lnSpc>
                <a:spcPct val="115000"/>
              </a:lnSpc>
              <a:spcAft>
                <a:spcPts val="1000"/>
              </a:spcAft>
            </a:pPr>
            <a:r>
              <a:rPr lang="es-ES" sz="2200" b="1" dirty="0" err="1" smtClean="0">
                <a:effectLst/>
                <a:latin typeface="Tahoma" panose="020B0604030504040204" pitchFamily="34" charset="0"/>
                <a:ea typeface="Calibri" panose="020F0502020204030204" pitchFamily="34" charset="0"/>
                <a:cs typeface="Times New Roman" panose="02020603050405020304" pitchFamily="18" charset="0"/>
              </a:rPr>
              <a:t>Rta</a:t>
            </a:r>
            <a:r>
              <a:rPr lang="es-ES" sz="2200" b="1" dirty="0" smtClean="0">
                <a:effectLst/>
                <a:latin typeface="Tahoma" panose="020B0604030504040204" pitchFamily="34" charset="0"/>
                <a:ea typeface="Calibri" panose="020F0502020204030204" pitchFamily="34" charset="0"/>
                <a:cs typeface="Times New Roman" panose="02020603050405020304" pitchFamily="18" charset="0"/>
              </a:rPr>
              <a:t>: Con un nivel de confianza del 99% podemos afirmas que la proporción de hipertensos en la población se encuentra entre (0,036 ; 0,1240), es decir el por ciento se encuentra entre el 3.6 y 12.4%.</a:t>
            </a:r>
            <a:endParaRPr lang="es-E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85813" y="4438923"/>
            <a:ext cx="7772400" cy="10160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a:solidFill>
                  <a:schemeClr val="accent2"/>
                </a:solidFill>
              </a:rPr>
              <a:t>Técnicas básicas de la </a:t>
            </a:r>
          </a:p>
          <a:p>
            <a:pPr eaLnBrk="1" hangingPunct="1">
              <a:spcBef>
                <a:spcPct val="50000"/>
              </a:spcBef>
            </a:pPr>
            <a:r>
              <a:rPr lang="es-ES" sz="2400" b="1">
                <a:solidFill>
                  <a:schemeClr val="accent2"/>
                </a:solidFill>
              </a:rPr>
              <a:t>Inferencia Estadística</a:t>
            </a:r>
          </a:p>
        </p:txBody>
      </p:sp>
      <p:sp>
        <p:nvSpPr>
          <p:cNvPr id="8195" name="Text Box 3"/>
          <p:cNvSpPr txBox="1">
            <a:spLocks noChangeArrowheads="1"/>
          </p:cNvSpPr>
          <p:nvPr/>
        </p:nvSpPr>
        <p:spPr bwMode="auto">
          <a:xfrm>
            <a:off x="1643063" y="5653360"/>
            <a:ext cx="2357437" cy="1016000"/>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144000">
            <a:spAutoFit/>
          </a:bodyPr>
          <a:lstStyle>
            <a:lvl1pPr marL="179388" indent="-4763"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algn="l" eaLnBrk="1" hangingPunct="1">
              <a:lnSpc>
                <a:spcPct val="150000"/>
              </a:lnSpc>
            </a:pPr>
            <a:r>
              <a:rPr lang="es-ES" altLang="zh-CN">
                <a:ea typeface="SimSun" panose="02010600030101010101" pitchFamily="2" charset="-122"/>
              </a:rPr>
              <a:t>Estimación de parámetros</a:t>
            </a:r>
          </a:p>
        </p:txBody>
      </p:sp>
      <p:sp>
        <p:nvSpPr>
          <p:cNvPr id="8196" name="Text Box 3"/>
          <p:cNvSpPr txBox="1">
            <a:spLocks noChangeArrowheads="1"/>
          </p:cNvSpPr>
          <p:nvPr/>
        </p:nvSpPr>
        <p:spPr bwMode="auto">
          <a:xfrm>
            <a:off x="5500688" y="5653360"/>
            <a:ext cx="2357437" cy="1016000"/>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144000">
            <a:spAutoFit/>
          </a:bodyPr>
          <a:lstStyle>
            <a:lvl1pPr marL="179388" indent="-4763"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algn="l" eaLnBrk="1" hangingPunct="1">
              <a:lnSpc>
                <a:spcPct val="150000"/>
              </a:lnSpc>
            </a:pPr>
            <a:r>
              <a:rPr lang="es-ES" altLang="zh-CN">
                <a:ea typeface="SimSun" panose="02010600030101010101" pitchFamily="2" charset="-122"/>
              </a:rPr>
              <a:t>Prueba de hipótesis</a:t>
            </a:r>
          </a:p>
        </p:txBody>
      </p:sp>
      <p:sp>
        <p:nvSpPr>
          <p:cNvPr id="5" name="Text Box 3"/>
          <p:cNvSpPr txBox="1">
            <a:spLocks noChangeArrowheads="1"/>
          </p:cNvSpPr>
          <p:nvPr/>
        </p:nvSpPr>
        <p:spPr bwMode="auto">
          <a:xfrm>
            <a:off x="179512" y="198810"/>
            <a:ext cx="8501062" cy="3878262"/>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144000">
            <a:spAutoFit/>
          </a:bodyPr>
          <a:lstStyle>
            <a:lvl1pPr marL="179388" indent="-4763"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algn="l" eaLnBrk="1" hangingPunct="1">
              <a:lnSpc>
                <a:spcPct val="150000"/>
              </a:lnSpc>
            </a:pPr>
            <a:r>
              <a:rPr lang="es-ES" altLang="zh-CN" sz="2400" b="1" dirty="0">
                <a:solidFill>
                  <a:schemeClr val="accent2"/>
                </a:solidFill>
                <a:ea typeface="SimSun" panose="02010600030101010101" pitchFamily="2" charset="-122"/>
              </a:rPr>
              <a:t>EJEMPLO:</a:t>
            </a:r>
          </a:p>
          <a:p>
            <a:pPr algn="just" eaLnBrk="1" hangingPunct="1">
              <a:lnSpc>
                <a:spcPct val="150000"/>
              </a:lnSpc>
            </a:pPr>
            <a:r>
              <a:rPr lang="es-ES" altLang="zh-CN" dirty="0">
                <a:ea typeface="SimSun" panose="02010600030101010101" pitchFamily="2" charset="-122"/>
              </a:rPr>
              <a:t>Supongamos que se descubre una vacuna que cura una enfermedad X. El gobierno de un país está dispuesto a adquirirla, pero desconoce el número de enfermos de X en su población. No existen los recursos materiales y humanos para hacer un censo y se decide realizar una encuesta por muestreo probabilístico. A partir del número de enfermos de la muestra se infiere el número de enfermos en la población total y se determina la cantidad de vacunas que se debe comprar. </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395288" y="733450"/>
            <a:ext cx="8208962" cy="895350"/>
          </a:xfrm>
          <a:prstGeom prst="rect">
            <a:avLst/>
          </a:prstGeom>
          <a:gradFill rotWithShape="0">
            <a:gsLst>
              <a:gs pos="0">
                <a:srgbClr val="FFFFCC"/>
              </a:gs>
              <a:gs pos="100000">
                <a:srgbClr val="CCFFFF"/>
              </a:gs>
            </a:gsLst>
            <a:lin ang="2700000" scaled="1"/>
          </a:gradFill>
          <a:ln w="9525">
            <a:solidFill>
              <a:srgbClr val="009999"/>
            </a:solidFill>
            <a:miter lim="800000"/>
            <a:headEnd/>
            <a:tailEnd/>
          </a:ln>
          <a:effectLst>
            <a:outerShdw dist="107763" dir="2700000" algn="ctr" rotWithShape="0">
              <a:schemeClr val="bg2"/>
            </a:outerShdw>
          </a:effectLst>
        </p:spPr>
        <p:txBody>
          <a:bodyPr lIns="144000">
            <a:spAutoFit/>
          </a:bodyPr>
          <a:lstStyle>
            <a:lvl1pPr marL="174625" algn="ctr">
              <a:tabLst>
                <a:tab pos="1265238" algn="l"/>
              </a:tabLst>
              <a:defRPr sz="2000">
                <a:solidFill>
                  <a:schemeClr val="tx1"/>
                </a:solidFill>
                <a:latin typeface="Arial" panose="020B0604020202020204" pitchFamily="34" charset="0"/>
              </a:defRPr>
            </a:lvl1pPr>
            <a:lvl2pPr marL="742950" indent="-285750" algn="ctr">
              <a:tabLst>
                <a:tab pos="1265238" algn="l"/>
              </a:tabLst>
              <a:defRPr sz="2000">
                <a:solidFill>
                  <a:schemeClr val="tx1"/>
                </a:solidFill>
                <a:latin typeface="Arial" panose="020B0604020202020204" pitchFamily="34" charset="0"/>
              </a:defRPr>
            </a:lvl2pPr>
            <a:lvl3pPr marL="1143000" indent="-228600" algn="ctr">
              <a:tabLst>
                <a:tab pos="1265238" algn="l"/>
              </a:tabLst>
              <a:defRPr sz="2000">
                <a:solidFill>
                  <a:schemeClr val="tx1"/>
                </a:solidFill>
                <a:latin typeface="Arial" panose="020B0604020202020204" pitchFamily="34" charset="0"/>
              </a:defRPr>
            </a:lvl3pPr>
            <a:lvl4pPr marL="1600200" indent="-228600" algn="ctr">
              <a:tabLst>
                <a:tab pos="1265238" algn="l"/>
              </a:tabLst>
              <a:defRPr sz="2000">
                <a:solidFill>
                  <a:schemeClr val="tx1"/>
                </a:solidFill>
                <a:latin typeface="Arial" panose="020B0604020202020204" pitchFamily="34" charset="0"/>
              </a:defRPr>
            </a:lvl4pPr>
            <a:lvl5pPr marL="2057400" indent="-228600" algn="ctr">
              <a:tabLst>
                <a:tab pos="1265238" algn="l"/>
              </a:tabLst>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1265238" algn="l"/>
              </a:tabLst>
              <a:defRPr sz="2000">
                <a:solidFill>
                  <a:schemeClr val="tx1"/>
                </a:solidFill>
                <a:latin typeface="Arial" panose="020B0604020202020204" pitchFamily="34" charset="0"/>
              </a:defRPr>
            </a:lvl9pPr>
          </a:lstStyle>
          <a:p>
            <a:pPr eaLnBrk="1" hangingPunct="1">
              <a:lnSpc>
                <a:spcPct val="130000"/>
              </a:lnSpc>
            </a:pPr>
            <a:r>
              <a:rPr lang="es-ES" altLang="zh-CN" dirty="0">
                <a:ea typeface="SimSun" panose="02010600030101010101" pitchFamily="2" charset="-122"/>
              </a:rPr>
              <a:t>b) Construcción del intervalo de confianza.  Partimos de la expresión para determinar el mismo.</a:t>
            </a:r>
          </a:p>
        </p:txBody>
      </p:sp>
      <p:sp>
        <p:nvSpPr>
          <p:cNvPr id="49155" name="Rectangle 3"/>
          <p:cNvSpPr>
            <a:spLocks noChangeArrowheads="1"/>
          </p:cNvSpPr>
          <p:nvPr/>
        </p:nvSpPr>
        <p:spPr bwMode="auto">
          <a:xfrm>
            <a:off x="0" y="31384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s-ES" sz="2000">
              <a:latin typeface="Arial" panose="020B0604020202020204" pitchFamily="34" charset="0"/>
            </a:endParaRPr>
          </a:p>
        </p:txBody>
      </p:sp>
      <p:graphicFrame>
        <p:nvGraphicFramePr>
          <p:cNvPr id="49156" name="Object 5"/>
          <p:cNvGraphicFramePr>
            <a:graphicFrameLocks noChangeAspect="1"/>
          </p:cNvGraphicFramePr>
          <p:nvPr>
            <p:extLst>
              <p:ext uri="{D42A27DB-BD31-4B8C-83A1-F6EECF244321}">
                <p14:modId xmlns:p14="http://schemas.microsoft.com/office/powerpoint/2010/main" val="844979366"/>
              </p:ext>
            </p:extLst>
          </p:nvPr>
        </p:nvGraphicFramePr>
        <p:xfrm>
          <a:off x="1625600" y="1714500"/>
          <a:ext cx="5651500" cy="1169988"/>
        </p:xfrm>
        <a:graphic>
          <a:graphicData uri="http://schemas.openxmlformats.org/presentationml/2006/ole">
            <mc:AlternateContent xmlns:mc="http://schemas.openxmlformats.org/markup-compatibility/2006">
              <mc:Choice xmlns:v="urn:schemas-microsoft-com:vml" Requires="v">
                <p:oleObj spid="_x0000_s49214" name="Ecuación" r:id="rId4" imgW="2095200" imgH="482400" progId="Equation.3">
                  <p:embed/>
                </p:oleObj>
              </mc:Choice>
              <mc:Fallback>
                <p:oleObj name="Ecuación" r:id="rId4" imgW="2095200" imgH="482400" progId="Equation.3">
                  <p:embed/>
                  <p:pic>
                    <p:nvPicPr>
                      <p:cNvPr id="0" name="Object 5"/>
                      <p:cNvPicPr>
                        <a:picLocks noChangeAspect="1" noChangeArrowheads="1"/>
                      </p:cNvPicPr>
                      <p:nvPr/>
                    </p:nvPicPr>
                    <p:blipFill>
                      <a:blip r:embed="rId5"/>
                      <a:srcRect/>
                      <a:stretch>
                        <a:fillRect/>
                      </a:stretch>
                    </p:blipFill>
                    <p:spPr bwMode="auto">
                      <a:xfrm>
                        <a:off x="1625600" y="1714500"/>
                        <a:ext cx="5651500" cy="1169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9157" name="Object 6"/>
          <p:cNvGraphicFramePr>
            <a:graphicFrameLocks noChangeAspect="1"/>
          </p:cNvGraphicFramePr>
          <p:nvPr/>
        </p:nvGraphicFramePr>
        <p:xfrm>
          <a:off x="1143000" y="3143250"/>
          <a:ext cx="6913563" cy="915988"/>
        </p:xfrm>
        <a:graphic>
          <a:graphicData uri="http://schemas.openxmlformats.org/presentationml/2006/ole">
            <mc:AlternateContent xmlns:mc="http://schemas.openxmlformats.org/markup-compatibility/2006">
              <mc:Choice xmlns:v="urn:schemas-microsoft-com:vml" Requires="v">
                <p:oleObj spid="_x0000_s49215" name="Ecuación" r:id="rId6" imgW="3352800" imgH="444500" progId="Equation.3">
                  <p:embed/>
                </p:oleObj>
              </mc:Choice>
              <mc:Fallback>
                <p:oleObj name="Ecuación" r:id="rId6" imgW="3352800" imgH="4445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3143250"/>
                        <a:ext cx="6913563"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9158" name="Object 7"/>
          <p:cNvGraphicFramePr>
            <a:graphicFrameLocks noChangeAspect="1"/>
          </p:cNvGraphicFramePr>
          <p:nvPr/>
        </p:nvGraphicFramePr>
        <p:xfrm>
          <a:off x="3429000" y="4572000"/>
          <a:ext cx="2447925" cy="390525"/>
        </p:xfrm>
        <a:graphic>
          <a:graphicData uri="http://schemas.openxmlformats.org/presentationml/2006/ole">
            <mc:AlternateContent xmlns:mc="http://schemas.openxmlformats.org/markup-compatibility/2006">
              <mc:Choice xmlns:v="urn:schemas-microsoft-com:vml" Requires="v">
                <p:oleObj spid="_x0000_s49216" name="Ecuación" r:id="rId8" imgW="1104421" imgH="177723" progId="Equation.3">
                  <p:embed/>
                </p:oleObj>
              </mc:Choice>
              <mc:Fallback>
                <p:oleObj name="Ecuación" r:id="rId8" imgW="1104421" imgH="177723"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9000" y="4572000"/>
                        <a:ext cx="2447925" cy="39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9159" name="Text Box 8"/>
          <p:cNvSpPr txBox="1">
            <a:spLocks noChangeArrowheads="1"/>
          </p:cNvSpPr>
          <p:nvPr/>
        </p:nvSpPr>
        <p:spPr bwMode="auto">
          <a:xfrm>
            <a:off x="285750" y="5572125"/>
            <a:ext cx="86439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s-ES" sz="2000" u="sng" dirty="0" err="1">
                <a:latin typeface="Arial" panose="020B0604020202020204" pitchFamily="34" charset="0"/>
              </a:rPr>
              <a:t>Rta</a:t>
            </a:r>
            <a:r>
              <a:rPr lang="es-ES" sz="2000" u="sng" dirty="0">
                <a:latin typeface="Arial" panose="020B0604020202020204" pitchFamily="34" charset="0"/>
              </a:rPr>
              <a:t>:</a:t>
            </a:r>
            <a:r>
              <a:rPr lang="es-ES" sz="2000" dirty="0">
                <a:latin typeface="Arial" panose="020B0604020202020204" pitchFamily="34" charset="0"/>
              </a:rPr>
              <a:t> Para una confiabilidad del 99% podemos concluir que la proporción de asmáticos en el municipio de Villa Clara estudiado, se encuentra entre 0.036 y 0.124 (es decir el por ciento se encuentra entre el 3.6 y 12.4%)</a:t>
            </a:r>
          </a:p>
        </p:txBody>
      </p:sp>
      <p:sp>
        <p:nvSpPr>
          <p:cNvPr id="8" name="Text Box 2"/>
          <p:cNvSpPr txBox="1">
            <a:spLocks noChangeArrowheads="1"/>
          </p:cNvSpPr>
          <p:nvPr/>
        </p:nvSpPr>
        <p:spPr bwMode="auto">
          <a:xfrm>
            <a:off x="697706" y="89271"/>
            <a:ext cx="7772400"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_tradnl" dirty="0"/>
              <a:t>Estimación por intervalo de confianza de P</a:t>
            </a:r>
            <a:endParaRPr lang="es-ES" dirty="0"/>
          </a:p>
        </p:txBody>
      </p:sp>
    </p:spTree>
  </p:cSld>
  <p:clrMapOvr>
    <a:masterClrMapping/>
  </p:clrMapOvr>
  <p:transition spd="slow">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86668" y="90127"/>
            <a:ext cx="8712968" cy="40011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defPPr>
              <a:defRPr lang="es-ES"/>
            </a:defPPr>
            <a:lvl1pPr algn="ctr" eaLnBrk="1" hangingPunct="1">
              <a:spcBef>
                <a:spcPct val="50000"/>
              </a:spcBef>
            </a:lvl1pPr>
            <a:lvl2pPr marL="742950" indent="-285750" algn="ctr"/>
            <a:lvl3pPr marL="1143000" indent="-228600" algn="ctr"/>
            <a:lvl4pPr marL="1600200" indent="-228600" algn="ctr"/>
            <a:lvl5pPr marL="2057400" indent="-228600" algn="ctr"/>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s-ES" b="1" dirty="0"/>
              <a:t>Consideraciones generales sobre la estimación de </a:t>
            </a:r>
            <a:r>
              <a:rPr lang="es-ES" b="1" dirty="0" smtClean="0"/>
              <a:t>parámetros</a:t>
            </a:r>
            <a:endParaRPr lang="es-ES" b="1" dirty="0"/>
          </a:p>
        </p:txBody>
      </p:sp>
      <mc:AlternateContent xmlns:mc="http://schemas.openxmlformats.org/markup-compatibility/2006" xmlns:a14="http://schemas.microsoft.com/office/drawing/2010/main">
        <mc:Choice Requires="a14">
          <p:sp>
            <p:nvSpPr>
              <p:cNvPr id="2" name="Rectángulo 1"/>
              <p:cNvSpPr/>
              <p:nvPr/>
            </p:nvSpPr>
            <p:spPr>
              <a:xfrm>
                <a:off x="97892" y="620688"/>
                <a:ext cx="8938604" cy="6392006"/>
              </a:xfrm>
              <a:prstGeom prst="rect">
                <a:avLst/>
              </a:prstGeom>
            </p:spPr>
            <p:txBody>
              <a:bodyPr wrap="square">
                <a:spAutoFit/>
              </a:bodyPr>
              <a:lstStyle/>
              <a:p>
                <a:pPr marL="342900" indent="-342900" algn="just">
                  <a:lnSpc>
                    <a:spcPct val="115000"/>
                  </a:lnSpc>
                  <a:spcAft>
                    <a:spcPts val="1000"/>
                  </a:spcAft>
                  <a:buFont typeface="Wingdings" panose="05000000000000000000" pitchFamily="2" charset="2"/>
                  <a:buChar char=""/>
                </a:pPr>
                <a:r>
                  <a:rPr lang="es-ES" dirty="0" smtClean="0">
                    <a:effectLst/>
                    <a:latin typeface="Tahoma" panose="020B0604030504040204" pitchFamily="34" charset="0"/>
                    <a:ea typeface="Calibri" panose="020F0502020204030204" pitchFamily="34" charset="0"/>
                    <a:cs typeface="Times New Roman" panose="02020603050405020304" pitchFamily="18" charset="0"/>
                  </a:rPr>
                  <a:t> </a:t>
                </a:r>
                <a:r>
                  <a:rPr lang="es-ES" dirty="0"/>
                  <a:t>La estimación se puede realizar tanto de forma puntual como por intervalos de confianza.</a:t>
                </a:r>
              </a:p>
              <a:p>
                <a:pPr marL="342900" indent="-342900" algn="just">
                  <a:lnSpc>
                    <a:spcPct val="115000"/>
                  </a:lnSpc>
                  <a:spcAft>
                    <a:spcPts val="1000"/>
                  </a:spcAft>
                  <a:buFont typeface="Wingdings" panose="05000000000000000000" pitchFamily="2" charset="2"/>
                  <a:buChar char=""/>
                </a:pPr>
                <a:r>
                  <a:rPr lang="es-ES" dirty="0" smtClean="0">
                    <a:latin typeface="Tahoma" panose="020B0604030504040204" pitchFamily="34" charset="0"/>
                    <a:ea typeface="Tahoma" panose="020B0604030504040204" pitchFamily="34" charset="0"/>
                    <a:cs typeface="Tahoma" panose="020B0604030504040204" pitchFamily="34" charset="0"/>
                  </a:rPr>
                  <a:t>El IC proporciona más información que la  estimación puntual, ya que permite evaluar la precisión con que se ha estimado el parámetro poblacional, es decir tiene en cuenta el error estimado </a:t>
                </a:r>
                <a:r>
                  <a:rPr lang="es-ES" dirty="0" err="1" smtClean="0">
                    <a:latin typeface="Tahoma" panose="020B0604030504040204" pitchFamily="34" charset="0"/>
                    <a:ea typeface="Tahoma" panose="020B0604030504040204" pitchFamily="34" charset="0"/>
                    <a:cs typeface="Tahoma" panose="020B0604030504040204" pitchFamily="34" charset="0"/>
                  </a:rPr>
                  <a:t>dmuestral</a:t>
                </a:r>
                <a:r>
                  <a:rPr lang="es-ES" dirty="0" smtClean="0">
                    <a:latin typeface="Tahoma" panose="020B0604030504040204" pitchFamily="34" charset="0"/>
                    <a:ea typeface="Tahoma" panose="020B0604030504040204" pitchFamily="34" charset="0"/>
                    <a:cs typeface="Tahoma" panose="020B0604030504040204" pitchFamily="34" charset="0"/>
                  </a:rPr>
                  <a:t>.</a:t>
                </a:r>
              </a:p>
              <a:p>
                <a:pPr marL="342900" lvl="0" indent="-342900" algn="just">
                  <a:lnSpc>
                    <a:spcPct val="115000"/>
                  </a:lnSpc>
                  <a:spcAft>
                    <a:spcPts val="1000"/>
                  </a:spcAft>
                  <a:buFont typeface="Wingdings" panose="05000000000000000000" pitchFamily="2" charset="2"/>
                  <a:buChar char=""/>
                </a:pPr>
                <a:r>
                  <a:rPr lang="es-ES" dirty="0" smtClean="0">
                    <a:effectLst/>
                    <a:latin typeface="Tahoma" panose="020B0604030504040204" pitchFamily="34" charset="0"/>
                    <a:ea typeface="Calibri" panose="020F0502020204030204" pitchFamily="34" charset="0"/>
                    <a:cs typeface="Times New Roman" panose="02020603050405020304" pitchFamily="18" charset="0"/>
                  </a:rPr>
                  <a:t>De </a:t>
                </a:r>
                <a:r>
                  <a:rPr lang="es-ES" dirty="0">
                    <a:effectLst/>
                    <a:latin typeface="Tahoma" panose="020B0604030504040204" pitchFamily="34" charset="0"/>
                    <a:ea typeface="Calibri" panose="020F0502020204030204" pitchFamily="34" charset="0"/>
                    <a:cs typeface="Times New Roman" panose="02020603050405020304" pitchFamily="18" charset="0"/>
                  </a:rPr>
                  <a:t>manera general podemos decir que un intervalo de confianza para un parámetro población se construye por la expresión:</a:t>
                </a:r>
                <a:endParaRPr lang="es-ES" b="1" i="1" dirty="0" smtClean="0">
                  <a:effectLst/>
                  <a:latin typeface="Cambria Math" panose="02040503050406030204" pitchFamily="18" charset="0"/>
                  <a:ea typeface="Calibri" panose="020F0502020204030204" pitchFamily="34" charset="0"/>
                  <a:cs typeface="Tahoma" panose="020B0604030504040204" pitchFamily="34" charset="0"/>
                </a:endParaRPr>
              </a:p>
              <a:p>
                <a:pPr lvl="0" algn="just">
                  <a:lnSpc>
                    <a:spcPct val="115000"/>
                  </a:lnSpc>
                  <a:spcAft>
                    <a:spcPts val="1000"/>
                  </a:spcAft>
                </a:pPr>
                <a14:m>
                  <m:oMathPara xmlns:m="http://schemas.openxmlformats.org/officeDocument/2006/math">
                    <m:oMathParaPr>
                      <m:jc m:val="centerGroup"/>
                    </m:oMathParaPr>
                    <m:oMath xmlns:m="http://schemas.openxmlformats.org/officeDocument/2006/math">
                      <m:r>
                        <a:rPr lang="es-ES" b="1" i="1">
                          <a:effectLst/>
                          <a:latin typeface="Cambria Math" panose="02040503050406030204" pitchFamily="18" charset="0"/>
                          <a:ea typeface="Calibri" panose="020F0502020204030204" pitchFamily="34" charset="0"/>
                          <a:cs typeface="Tahoma" panose="020B0604030504040204" pitchFamily="34" charset="0"/>
                        </a:rPr>
                        <m:t>𝑬𝒔𝒕𝒊𝒎𝒂𝒅𝒐𝒓</m:t>
                      </m:r>
                      <m:r>
                        <a:rPr lang="es-ES" b="1" i="1">
                          <a:effectLst/>
                          <a:latin typeface="Cambria Math" panose="02040503050406030204" pitchFamily="18" charset="0"/>
                          <a:ea typeface="Calibri" panose="020F0502020204030204" pitchFamily="34" charset="0"/>
                          <a:cs typeface="Tahoma" panose="020B0604030504040204" pitchFamily="34" charset="0"/>
                        </a:rPr>
                        <m:t>±</m:t>
                      </m:r>
                      <m:r>
                        <a:rPr lang="es-ES" b="1" i="1">
                          <a:effectLst/>
                          <a:latin typeface="Cambria Math" panose="02040503050406030204" pitchFamily="18" charset="0"/>
                          <a:ea typeface="Calibri" panose="020F0502020204030204" pitchFamily="34" charset="0"/>
                          <a:cs typeface="Tahoma" panose="020B0604030504040204" pitchFamily="34" charset="0"/>
                        </a:rPr>
                        <m:t>𝑬𝒓𝒓𝒐𝒓</m:t>
                      </m:r>
                      <m:r>
                        <a:rPr lang="es-ES" b="1" i="1">
                          <a:effectLst/>
                          <a:latin typeface="Cambria Math" panose="02040503050406030204" pitchFamily="18" charset="0"/>
                          <a:ea typeface="Calibri" panose="020F0502020204030204" pitchFamily="34" charset="0"/>
                          <a:cs typeface="Tahoma" panose="020B0604030504040204" pitchFamily="34" charset="0"/>
                        </a:rPr>
                        <m:t> </m:t>
                      </m:r>
                      <m:r>
                        <a:rPr lang="es-ES" b="1" i="1">
                          <a:effectLst/>
                          <a:latin typeface="Cambria Math" panose="02040503050406030204" pitchFamily="18" charset="0"/>
                          <a:ea typeface="Calibri" panose="020F0502020204030204" pitchFamily="34" charset="0"/>
                          <a:cs typeface="Tahoma" panose="020B0604030504040204" pitchFamily="34" charset="0"/>
                        </a:rPr>
                        <m:t>𝒆𝒔𝒕𝒊𝒎𝒂𝒅𝒐</m:t>
                      </m:r>
                      <m:r>
                        <a:rPr lang="es-ES" b="1" i="1">
                          <a:effectLst/>
                          <a:latin typeface="Cambria Math" panose="02040503050406030204" pitchFamily="18" charset="0"/>
                          <a:ea typeface="Calibri" panose="020F0502020204030204" pitchFamily="34" charset="0"/>
                          <a:cs typeface="Tahoma" panose="020B0604030504040204" pitchFamily="34" charset="0"/>
                        </a:rPr>
                        <m:t> </m:t>
                      </m:r>
                      <m:r>
                        <a:rPr lang="es-ES" b="1" i="1">
                          <a:effectLst/>
                          <a:latin typeface="Cambria Math" panose="02040503050406030204" pitchFamily="18" charset="0"/>
                          <a:ea typeface="Calibri" panose="020F0502020204030204" pitchFamily="34" charset="0"/>
                          <a:cs typeface="Tahoma" panose="020B0604030504040204" pitchFamily="34" charset="0"/>
                        </a:rPr>
                        <m:t>𝒎𝒖𝒆𝒔𝒕𝒓𝒂𝒍</m:t>
                      </m:r>
                    </m:oMath>
                  </m:oMathPara>
                </a14:m>
                <a:endParaRPr lang="es-ES" b="1" i="1" dirty="0" smtClean="0">
                  <a:effectLst/>
                  <a:latin typeface="Cambria Math" panose="02040503050406030204" pitchFamily="18" charset="0"/>
                  <a:ea typeface="Calibri" panose="020F0502020204030204" pitchFamily="34" charset="0"/>
                  <a:cs typeface="Tahoma" panose="020B0604030504040204" pitchFamily="34" charset="0"/>
                </a:endParaRPr>
              </a:p>
              <a:p>
                <a:pPr lvl="0" algn="just">
                  <a:lnSpc>
                    <a:spcPct val="115000"/>
                  </a:lnSpc>
                  <a:spcAft>
                    <a:spcPts val="1000"/>
                  </a:spcAft>
                </a:pPr>
                <a:r>
                  <a:rPr lang="en-US" sz="1800" b="1" dirty="0" err="1" smtClean="0">
                    <a:effectLst/>
                    <a:ea typeface="Calibri" panose="020F0502020204030204" pitchFamily="34" charset="0"/>
                    <a:cs typeface="Tahoma" panose="020B0604030504040204" pitchFamily="34" charset="0"/>
                  </a:rPr>
                  <a:t>Estimador</a:t>
                </a:r>
                <a14:m>
                  <m:oMath xmlns:m="http://schemas.openxmlformats.org/officeDocument/2006/math">
                    <m:r>
                      <a:rPr lang="en-US" sz="1800" b="1" i="1">
                        <a:effectLst/>
                        <a:latin typeface="Cambria Math" panose="02040503050406030204" pitchFamily="18" charset="0"/>
                        <a:ea typeface="Calibri" panose="020F0502020204030204" pitchFamily="34" charset="0"/>
                        <a:cs typeface="Tahoma" panose="020B0604030504040204" pitchFamily="34" charset="0"/>
                      </a:rPr>
                      <m:t> ±</m:t>
                    </m:r>
                    <m:r>
                      <a:rPr lang="es-ES" sz="1800" b="1" i="1">
                        <a:effectLst/>
                        <a:latin typeface="Cambria Math" panose="02040503050406030204" pitchFamily="18" charset="0"/>
                        <a:ea typeface="Calibri" panose="020F0502020204030204" pitchFamily="34" charset="0"/>
                        <a:cs typeface="Tahoma" panose="020B0604030504040204" pitchFamily="34" charset="0"/>
                      </a:rPr>
                      <m:t>𝐂𝐨𝐞𝐟𝐢𝐜𝐢𝐞𝐧𝐭𝐞</m:t>
                    </m:r>
                    <m:r>
                      <a:rPr lang="es-ES" sz="1800" b="1">
                        <a:effectLst/>
                        <a:latin typeface="Cambria Math" panose="02040503050406030204" pitchFamily="18" charset="0"/>
                        <a:ea typeface="Calibri" panose="020F0502020204030204" pitchFamily="34" charset="0"/>
                        <a:cs typeface="Tahoma" panose="020B0604030504040204" pitchFamily="34" charset="0"/>
                      </a:rPr>
                      <m:t> </m:t>
                    </m:r>
                    <m:r>
                      <a:rPr lang="es-ES" sz="1800" b="1" i="1">
                        <a:effectLst/>
                        <a:latin typeface="Cambria Math" panose="02040503050406030204" pitchFamily="18" charset="0"/>
                        <a:ea typeface="Calibri" panose="020F0502020204030204" pitchFamily="34" charset="0"/>
                        <a:cs typeface="Tahoma" panose="020B0604030504040204" pitchFamily="34" charset="0"/>
                      </a:rPr>
                      <m:t>𝐝𝐞</m:t>
                    </m:r>
                    <m:r>
                      <a:rPr lang="es-ES" sz="1800" b="1">
                        <a:effectLst/>
                        <a:latin typeface="Cambria Math" panose="02040503050406030204" pitchFamily="18" charset="0"/>
                        <a:ea typeface="Calibri" panose="020F0502020204030204" pitchFamily="34" charset="0"/>
                        <a:cs typeface="Tahoma" panose="020B0604030504040204" pitchFamily="34" charset="0"/>
                      </a:rPr>
                      <m:t> </m:t>
                    </m:r>
                    <m:r>
                      <a:rPr lang="es-ES" sz="1800" b="1" i="1">
                        <a:effectLst/>
                        <a:latin typeface="Cambria Math" panose="02040503050406030204" pitchFamily="18" charset="0"/>
                        <a:ea typeface="Calibri" panose="020F0502020204030204" pitchFamily="34" charset="0"/>
                        <a:cs typeface="Tahoma" panose="020B0604030504040204" pitchFamily="34" charset="0"/>
                      </a:rPr>
                      <m:t>𝐜𝐨𝐧𝐟𝐢𝐚𝐛𝐢𝐥𝐢𝐝𝐚𝐝</m:t>
                    </m:r>
                    <m:r>
                      <a:rPr lang="en-US" sz="1800" b="1" i="1">
                        <a:effectLst/>
                        <a:latin typeface="Cambria Math" panose="02040503050406030204" pitchFamily="18" charset="0"/>
                        <a:ea typeface="Calibri" panose="020F0502020204030204" pitchFamily="34" charset="0"/>
                        <a:cs typeface="Tahoma" panose="020B0604030504040204" pitchFamily="34" charset="0"/>
                      </a:rPr>
                      <m:t>∗</m:t>
                    </m:r>
                    <m:r>
                      <a:rPr lang="es-ES" sz="1800" b="1" i="1">
                        <a:effectLst/>
                        <a:latin typeface="Cambria Math" panose="02040503050406030204" pitchFamily="18" charset="0"/>
                        <a:ea typeface="Calibri" panose="020F0502020204030204" pitchFamily="34" charset="0"/>
                        <a:cs typeface="Tahoma" panose="020B0604030504040204" pitchFamily="34" charset="0"/>
                      </a:rPr>
                      <m:t>𝐄𝐫𝐫𝐨𝐫</m:t>
                    </m:r>
                    <m:r>
                      <a:rPr lang="es-ES" sz="1800" b="1">
                        <a:effectLst/>
                        <a:latin typeface="Cambria Math" panose="02040503050406030204" pitchFamily="18" charset="0"/>
                        <a:ea typeface="Calibri" panose="020F0502020204030204" pitchFamily="34" charset="0"/>
                        <a:cs typeface="Tahoma" panose="020B0604030504040204" pitchFamily="34" charset="0"/>
                      </a:rPr>
                      <m:t> </m:t>
                    </m:r>
                    <m:r>
                      <a:rPr lang="es-ES" sz="1800" b="1" i="1">
                        <a:effectLst/>
                        <a:latin typeface="Cambria Math" panose="02040503050406030204" pitchFamily="18" charset="0"/>
                        <a:ea typeface="Calibri" panose="020F0502020204030204" pitchFamily="34" charset="0"/>
                        <a:cs typeface="Tahoma" panose="020B0604030504040204" pitchFamily="34" charset="0"/>
                      </a:rPr>
                      <m:t>𝐄𝐬𝐭</m:t>
                    </m:r>
                    <m:r>
                      <a:rPr lang="es-ES" sz="1800" b="1">
                        <a:effectLst/>
                        <a:latin typeface="Cambria Math" panose="02040503050406030204" pitchFamily="18" charset="0"/>
                        <a:ea typeface="Calibri" panose="020F0502020204030204" pitchFamily="34" charset="0"/>
                        <a:cs typeface="Tahoma" panose="020B0604030504040204" pitchFamily="34" charset="0"/>
                      </a:rPr>
                      <m:t>á</m:t>
                    </m:r>
                    <m:r>
                      <a:rPr lang="es-ES" sz="1800" b="1" i="1">
                        <a:effectLst/>
                        <a:latin typeface="Cambria Math" panose="02040503050406030204" pitchFamily="18" charset="0"/>
                        <a:ea typeface="Calibri" panose="020F0502020204030204" pitchFamily="34" charset="0"/>
                        <a:cs typeface="Tahoma" panose="020B0604030504040204" pitchFamily="34" charset="0"/>
                      </a:rPr>
                      <m:t>𝐧𝐝𝐚𝐫</m:t>
                    </m:r>
                    <m:r>
                      <a:rPr lang="es-ES" sz="1800" b="1">
                        <a:effectLst/>
                        <a:latin typeface="Cambria Math" panose="02040503050406030204" pitchFamily="18" charset="0"/>
                        <a:ea typeface="Calibri" panose="020F0502020204030204" pitchFamily="34" charset="0"/>
                        <a:cs typeface="Tahoma" panose="020B0604030504040204" pitchFamily="34" charset="0"/>
                      </a:rPr>
                      <m:t> </m:t>
                    </m:r>
                    <m:r>
                      <a:rPr lang="es-ES" sz="1800" b="1" i="1">
                        <a:effectLst/>
                        <a:latin typeface="Cambria Math" panose="02040503050406030204" pitchFamily="18" charset="0"/>
                        <a:ea typeface="Calibri" panose="020F0502020204030204" pitchFamily="34" charset="0"/>
                        <a:cs typeface="Tahoma" panose="020B0604030504040204" pitchFamily="34" charset="0"/>
                      </a:rPr>
                      <m:t>𝐝𝐞𝐥</m:t>
                    </m:r>
                    <m:r>
                      <a:rPr lang="es-ES" sz="1800" b="1">
                        <a:effectLst/>
                        <a:latin typeface="Cambria Math" panose="02040503050406030204" pitchFamily="18" charset="0"/>
                        <a:ea typeface="Calibri" panose="020F0502020204030204" pitchFamily="34" charset="0"/>
                        <a:cs typeface="Tahoma" panose="020B0604030504040204" pitchFamily="34" charset="0"/>
                      </a:rPr>
                      <m:t> </m:t>
                    </m:r>
                    <m:r>
                      <a:rPr lang="es-ES" sz="1800" b="1" i="1">
                        <a:effectLst/>
                        <a:latin typeface="Cambria Math" panose="02040503050406030204" pitchFamily="18" charset="0"/>
                        <a:ea typeface="Calibri" panose="020F0502020204030204" pitchFamily="34" charset="0"/>
                        <a:cs typeface="Tahoma" panose="020B0604030504040204" pitchFamily="34" charset="0"/>
                      </a:rPr>
                      <m:t>𝐞𝐬𝐭𝐢𝐦𝐚𝐝𝐨𝐫</m:t>
                    </m:r>
                    <m:r>
                      <a:rPr lang="es-ES" sz="1800" b="1">
                        <a:effectLst/>
                        <a:latin typeface="Cambria Math" panose="02040503050406030204" pitchFamily="18" charset="0"/>
                        <a:ea typeface="Calibri" panose="020F0502020204030204" pitchFamily="34" charset="0"/>
                        <a:cs typeface="Tahoma" panose="020B0604030504040204" pitchFamily="34" charset="0"/>
                      </a:rPr>
                      <m:t> </m:t>
                    </m:r>
                  </m:oMath>
                </a14:m>
                <a:endParaRPr lang="es-E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lnSpc>
                    <a:spcPct val="115000"/>
                  </a:lnSpc>
                  <a:spcAft>
                    <a:spcPts val="1000"/>
                  </a:spcAft>
                  <a:buFont typeface="Wingdings" panose="05000000000000000000" pitchFamily="2" charset="2"/>
                  <a:buChar char="ü"/>
                </a:pPr>
                <a:r>
                  <a:rPr lang="es-ES" dirty="0" smtClean="0"/>
                  <a:t>Un </a:t>
                </a:r>
                <a:r>
                  <a:rPr lang="es-ES" dirty="0"/>
                  <a:t>aumento del número de sujetos conduce a un IC más estrecho y a un aumento de la precisión de la estimación. </a:t>
                </a:r>
              </a:p>
              <a:p>
                <a:pPr marL="285750" lvl="0" indent="-285750" algn="just">
                  <a:lnSpc>
                    <a:spcPct val="115000"/>
                  </a:lnSpc>
                  <a:spcAft>
                    <a:spcPts val="1000"/>
                  </a:spcAft>
                  <a:buFont typeface="Wingdings" panose="05000000000000000000" pitchFamily="2" charset="2"/>
                  <a:buChar char="ü"/>
                </a:pPr>
                <a:r>
                  <a:rPr lang="es-ES" dirty="0" smtClean="0">
                    <a:effectLst/>
                    <a:latin typeface="Tahoma" panose="020B0604030504040204" pitchFamily="34" charset="0"/>
                    <a:ea typeface="Tahoma" panose="020B0604030504040204" pitchFamily="34" charset="0"/>
                    <a:cs typeface="Tahoma" panose="020B0604030504040204" pitchFamily="34" charset="0"/>
                  </a:rPr>
                  <a:t> </a:t>
                </a:r>
                <a:r>
                  <a:rPr lang="es-ES" dirty="0"/>
                  <a:t>La amplitud del IC depende también del grado de confianza que se utilice, y aumenta a medida que se incrementa la confianza </a:t>
                </a:r>
                <a:r>
                  <a:rPr lang="es-ES" dirty="0" smtClean="0"/>
                  <a:t>deseada.</a:t>
                </a:r>
              </a:p>
              <a:p>
                <a:pPr marL="285750" lvl="0" indent="-285750" algn="just">
                  <a:lnSpc>
                    <a:spcPct val="115000"/>
                  </a:lnSpc>
                  <a:spcAft>
                    <a:spcPts val="1000"/>
                  </a:spcAft>
                  <a:buFont typeface="Wingdings" panose="05000000000000000000" pitchFamily="2" charset="2"/>
                  <a:buChar char="ü"/>
                </a:pPr>
                <a:endParaRPr lang="es-ES" dirty="0" smtClean="0"/>
              </a:p>
              <a:p>
                <a:pPr marL="285750" lvl="0" indent="-285750" algn="just">
                  <a:lnSpc>
                    <a:spcPct val="115000"/>
                  </a:lnSpc>
                  <a:spcAft>
                    <a:spcPts val="1000"/>
                  </a:spcAft>
                  <a:buFont typeface="Wingdings" panose="05000000000000000000" pitchFamily="2" charset="2"/>
                  <a:buChar char="ü"/>
                </a:pPr>
                <a:endParaRPr lang="es-ES" dirty="0">
                  <a:effectLst/>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2" name="Rectángulo 1"/>
              <p:cNvSpPr>
                <a:spLocks noRot="1" noChangeAspect="1" noMove="1" noResize="1" noEditPoints="1" noAdjustHandles="1" noChangeArrowheads="1" noChangeShapeType="1" noTextEdit="1"/>
              </p:cNvSpPr>
              <p:nvPr/>
            </p:nvSpPr>
            <p:spPr>
              <a:xfrm>
                <a:off x="97892" y="620688"/>
                <a:ext cx="8938604" cy="6392006"/>
              </a:xfrm>
              <a:prstGeom prst="rect">
                <a:avLst/>
              </a:prstGeom>
              <a:blipFill rotWithShape="0">
                <a:blip r:embed="rId2"/>
                <a:stretch>
                  <a:fillRect l="-614" t="-286" r="-750"/>
                </a:stretch>
              </a:blipFill>
            </p:spPr>
            <p:txBody>
              <a:bodyPr/>
              <a:lstStyle/>
              <a:p>
                <a:r>
                  <a:rPr lang="es-ES">
                    <a:noFill/>
                  </a:rPr>
                  <a:t> </a:t>
                </a:r>
              </a:p>
            </p:txBody>
          </p:sp>
        </mc:Fallback>
      </mc:AlternateContent>
    </p:spTree>
    <p:extLst>
      <p:ext uri="{BB962C8B-B14F-4D97-AF65-F5344CB8AC3E}">
        <p14:creationId xmlns:p14="http://schemas.microsoft.com/office/powerpoint/2010/main" val="1656927663"/>
      </p:ext>
    </p:extLst>
  </p:cSld>
  <p:clrMapOvr>
    <a:masterClrMapping/>
  </p:clrMapOvr>
  <p:transition spd="slow">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323528" y="841112"/>
            <a:ext cx="8606160" cy="2186817"/>
          </a:xfrm>
          <a:prstGeom prst="rect">
            <a:avLst/>
          </a:prstGeom>
        </p:spPr>
        <p:txBody>
          <a:bodyPr wrap="square">
            <a:spAutoFit/>
          </a:bodyPr>
          <a:lstStyle/>
          <a:p>
            <a:pPr algn="just">
              <a:lnSpc>
                <a:spcPct val="115000"/>
              </a:lnSpc>
              <a:spcAft>
                <a:spcPts val="1000"/>
              </a:spcAft>
            </a:pPr>
            <a:r>
              <a:rPr lang="es-ES" dirty="0" smtClean="0">
                <a:effectLst/>
                <a:latin typeface="Tahoma" panose="020B0604030504040204" pitchFamily="34" charset="0"/>
                <a:ea typeface="Calibri" panose="020F0502020204030204" pitchFamily="34" charset="0"/>
                <a:cs typeface="Times New Roman" panose="02020603050405020304" pitchFamily="18" charset="0"/>
              </a:rPr>
              <a:t>Se desea </a:t>
            </a:r>
            <a:r>
              <a:rPr lang="es-ES" dirty="0" smtClean="0">
                <a:effectLst/>
                <a:latin typeface="Tahoma" panose="020B0604030504040204" pitchFamily="34" charset="0"/>
                <a:ea typeface="Calibri" panose="020F0502020204030204" pitchFamily="34" charset="0"/>
                <a:cs typeface="Times New Roman" panose="02020603050405020304" pitchFamily="18" charset="0"/>
              </a:rPr>
              <a:t>estudiar el </a:t>
            </a:r>
            <a:r>
              <a:rPr lang="es-ES" dirty="0" smtClean="0">
                <a:effectLst/>
                <a:latin typeface="Tahoma" panose="020B0604030504040204" pitchFamily="34" charset="0"/>
                <a:ea typeface="Calibri" panose="020F0502020204030204" pitchFamily="34" charset="0"/>
                <a:cs typeface="Times New Roman" panose="02020603050405020304" pitchFamily="18" charset="0"/>
              </a:rPr>
              <a:t>peso medio de mujeres de 30 a 40 años en la población. Un estudio realizado en 160 mujeres de tales edades dio una media de 53 kg con una dispersión de 5kg.  </a:t>
            </a:r>
            <a:r>
              <a:rPr lang="es-ES" dirty="0" smtClean="0">
                <a:effectLst/>
                <a:latin typeface="Tahoma" panose="020B0604030504040204" pitchFamily="34" charset="0"/>
                <a:ea typeface="Calibri" panose="020F0502020204030204" pitchFamily="34" charset="0"/>
                <a:cs typeface="Times New Roman" panose="02020603050405020304" pitchFamily="18" charset="0"/>
              </a:rPr>
              <a:t>Aplique la prueba para estimar el intervalo de confianza del peso </a:t>
            </a:r>
            <a:r>
              <a:rPr lang="es-ES" dirty="0" smtClean="0">
                <a:latin typeface="Tahoma" panose="020B0604030504040204" pitchFamily="34" charset="0"/>
                <a:ea typeface="Calibri" panose="020F0502020204030204" pitchFamily="34" charset="0"/>
                <a:cs typeface="Times New Roman" panose="02020603050405020304" pitchFamily="18" charset="0"/>
              </a:rPr>
              <a:t>promedio de las mujeres en la población </a:t>
            </a:r>
            <a:r>
              <a:rPr lang="es-ES" dirty="0" smtClean="0">
                <a:effectLst/>
                <a:latin typeface="Tahoma" panose="020B0604030504040204" pitchFamily="34" charset="0"/>
                <a:ea typeface="Calibri" panose="020F0502020204030204" pitchFamily="34" charset="0"/>
                <a:cs typeface="Times New Roman" panose="02020603050405020304" pitchFamily="18" charset="0"/>
              </a:rPr>
              <a:t>con un nivel de confianza del </a:t>
            </a:r>
            <a:r>
              <a:rPr lang="es-ES" dirty="0" smtClean="0">
                <a:effectLst/>
                <a:latin typeface="Tahoma" panose="020B0604030504040204" pitchFamily="34" charset="0"/>
                <a:ea typeface="Calibri" panose="020F0502020204030204" pitchFamily="34" charset="0"/>
                <a:cs typeface="Times New Roman" panose="02020603050405020304" pitchFamily="18" charset="0"/>
              </a:rPr>
              <a:t>95 </a:t>
            </a:r>
            <a:r>
              <a:rPr lang="es-ES" dirty="0" smtClean="0">
                <a:effectLst/>
                <a:latin typeface="Tahoma" panose="020B0604030504040204" pitchFamily="34" charset="0"/>
                <a:ea typeface="Calibri" panose="020F0502020204030204" pitchFamily="34" charset="0"/>
                <a:cs typeface="Times New Roman" panose="02020603050405020304" pitchFamily="18" charset="0"/>
              </a:rPr>
              <a:t>%. </a:t>
            </a:r>
            <a:r>
              <a:rPr lang="es-ES" dirty="0" smtClean="0">
                <a:latin typeface="Tahoma" panose="020B0604030504040204" pitchFamily="34" charset="0"/>
                <a:ea typeface="Calibri" panose="020F0502020204030204" pitchFamily="34" charset="0"/>
                <a:cs typeface="Times New Roman" panose="02020603050405020304" pitchFamily="18" charset="0"/>
              </a:rPr>
              <a:t>A qué conclusiones arribaría si este se encuentra entre </a:t>
            </a:r>
            <a:r>
              <a:rPr lang="es-ES" sz="1800" dirty="0">
                <a:latin typeface="Tahoma" panose="020B0604030504040204" pitchFamily="34" charset="0"/>
                <a:ea typeface="Calibri" panose="020F0502020204030204" pitchFamily="34" charset="0"/>
                <a:cs typeface="Times New Roman" panose="02020603050405020304" pitchFamily="18" charset="0"/>
              </a:rPr>
              <a:t>(52,2; 53,8) </a:t>
            </a:r>
            <a:r>
              <a:rPr lang="es-ES" sz="1800" dirty="0" smtClean="0">
                <a:latin typeface="Tahoma" panose="020B0604030504040204" pitchFamily="34" charset="0"/>
                <a:ea typeface="Calibri" panose="020F0502020204030204" pitchFamily="34" charset="0"/>
                <a:cs typeface="Times New Roman" panose="02020603050405020304" pitchFamily="18" charset="0"/>
              </a:rPr>
              <a:t>kg.</a:t>
            </a:r>
            <a:endParaRPr lang="es-ES" sz="1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1" name="Objeto 10"/>
          <p:cNvGraphicFramePr>
            <a:graphicFrameLocks noChangeAspect="1"/>
          </p:cNvGraphicFramePr>
          <p:nvPr>
            <p:extLst>
              <p:ext uri="{D42A27DB-BD31-4B8C-83A1-F6EECF244321}">
                <p14:modId xmlns:p14="http://schemas.microsoft.com/office/powerpoint/2010/main" val="2163998899"/>
              </p:ext>
            </p:extLst>
          </p:nvPr>
        </p:nvGraphicFramePr>
        <p:xfrm>
          <a:off x="297469" y="3861003"/>
          <a:ext cx="3473450" cy="730821"/>
        </p:xfrm>
        <a:graphic>
          <a:graphicData uri="http://schemas.openxmlformats.org/presentationml/2006/ole">
            <mc:AlternateContent xmlns:mc="http://schemas.openxmlformats.org/markup-compatibility/2006">
              <mc:Choice xmlns:v="urn:schemas-microsoft-com:vml" Requires="v">
                <p:oleObj spid="_x0000_s51228" name="Ecuación" r:id="rId3" imgW="2057400" imgH="469800" progId="Equation.3">
                  <p:embed/>
                </p:oleObj>
              </mc:Choice>
              <mc:Fallback>
                <p:oleObj name="Ecuación" r:id="rId3" imgW="2057400" imgH="469800" progId="Equation.3">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469" y="3861003"/>
                        <a:ext cx="3473450" cy="730821"/>
                      </a:xfrm>
                      <a:prstGeom prst="rect">
                        <a:avLst/>
                      </a:prstGeom>
                      <a:noFill/>
                    </p:spPr>
                  </p:pic>
                </p:oleObj>
              </mc:Fallback>
            </mc:AlternateContent>
          </a:graphicData>
        </a:graphic>
      </p:graphicFrame>
      <mc:AlternateContent xmlns:mc="http://schemas.openxmlformats.org/markup-compatibility/2006">
        <mc:Choice xmlns:a14="http://schemas.microsoft.com/office/drawing/2010/main" Requires="a14">
          <p:sp>
            <p:nvSpPr>
              <p:cNvPr id="12" name="Rectángulo 11"/>
              <p:cNvSpPr/>
              <p:nvPr/>
            </p:nvSpPr>
            <p:spPr>
              <a:xfrm>
                <a:off x="3859064" y="3910419"/>
                <a:ext cx="5284936" cy="6814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s-ES" b="1" i="1" smtClean="0">
                              <a:latin typeface="Cambria Math" panose="02040503050406030204" pitchFamily="18" charset="0"/>
                            </a:rPr>
                          </m:ctrlPr>
                        </m:accPr>
                        <m:e>
                          <m:r>
                            <a:rPr lang="es-ES" b="1" i="1">
                              <a:latin typeface="Cambria Math" panose="02040503050406030204" pitchFamily="18" charset="0"/>
                            </a:rPr>
                            <m:t>𝒙</m:t>
                          </m:r>
                        </m:e>
                      </m:acc>
                      <m:r>
                        <a:rPr lang="es-ES" b="0" i="0">
                          <a:latin typeface="Cambria Math" panose="02040503050406030204" pitchFamily="18" charset="0"/>
                        </a:rPr>
                        <m:t>−</m:t>
                      </m:r>
                      <m:sSub>
                        <m:sSubPr>
                          <m:ctrlPr>
                            <a:rPr lang="es-ES" b="0" i="1">
                              <a:latin typeface="Cambria Math" panose="02040503050406030204" pitchFamily="18" charset="0"/>
                            </a:rPr>
                          </m:ctrlPr>
                        </m:sSubPr>
                        <m:e>
                          <m:r>
                            <a:rPr lang="es-ES" b="1" i="1">
                              <a:latin typeface="Cambria Math" panose="02040503050406030204" pitchFamily="18" charset="0"/>
                            </a:rPr>
                            <m:t>𝒕</m:t>
                          </m:r>
                        </m:e>
                        <m:sub>
                          <m:r>
                            <a:rPr lang="es-ES" b="1" i="1">
                              <a:latin typeface="Cambria Math" panose="02040503050406030204" pitchFamily="18" charset="0"/>
                            </a:rPr>
                            <m:t>𝒏</m:t>
                          </m:r>
                          <m:r>
                            <a:rPr lang="es-ES" b="0" i="0">
                              <a:latin typeface="Cambria Math" panose="02040503050406030204" pitchFamily="18" charset="0"/>
                            </a:rPr>
                            <m:t>−1;1−</m:t>
                          </m:r>
                          <m:f>
                            <m:fPr>
                              <m:ctrlPr>
                                <a:rPr lang="es-ES" b="0" i="1">
                                  <a:latin typeface="Cambria Math" panose="02040503050406030204" pitchFamily="18" charset="0"/>
                                </a:rPr>
                              </m:ctrlPr>
                            </m:fPr>
                            <m:num>
                              <m:r>
                                <a:rPr lang="es-ES" b="0" i="0">
                                  <a:latin typeface="Cambria Math" panose="02040503050406030204" pitchFamily="18" charset="0"/>
                                </a:rPr>
                                <m:t>∝</m:t>
                              </m:r>
                            </m:num>
                            <m:den>
                              <m:r>
                                <a:rPr lang="es-ES" b="0" i="0">
                                  <a:latin typeface="Cambria Math" panose="02040503050406030204" pitchFamily="18" charset="0"/>
                                </a:rPr>
                                <m:t>2</m:t>
                              </m:r>
                            </m:den>
                          </m:f>
                        </m:sub>
                      </m:sSub>
                      <m:r>
                        <a:rPr lang="es-ES" b="0" i="0">
                          <a:latin typeface="Cambria Math" panose="02040503050406030204" pitchFamily="18" charset="0"/>
                        </a:rPr>
                        <m:t>∗</m:t>
                      </m:r>
                      <m:f>
                        <m:fPr>
                          <m:ctrlPr>
                            <a:rPr lang="es-ES" b="0" i="1">
                              <a:latin typeface="Cambria Math" panose="02040503050406030204" pitchFamily="18" charset="0"/>
                            </a:rPr>
                          </m:ctrlPr>
                        </m:fPr>
                        <m:num>
                          <m:r>
                            <a:rPr lang="es-ES" b="1" i="1">
                              <a:latin typeface="Cambria Math" panose="02040503050406030204" pitchFamily="18" charset="0"/>
                            </a:rPr>
                            <m:t>𝒔</m:t>
                          </m:r>
                        </m:num>
                        <m:den>
                          <m:rad>
                            <m:radPr>
                              <m:degHide m:val="on"/>
                              <m:ctrlPr>
                                <a:rPr lang="es-ES" b="1" i="1">
                                  <a:latin typeface="Cambria Math" panose="02040503050406030204" pitchFamily="18" charset="0"/>
                                </a:rPr>
                              </m:ctrlPr>
                            </m:radPr>
                            <m:deg/>
                            <m:e>
                              <m:r>
                                <a:rPr lang="es-ES" b="1" i="1">
                                  <a:latin typeface="Cambria Math" panose="02040503050406030204" pitchFamily="18" charset="0"/>
                                </a:rPr>
                                <m:t>𝒏</m:t>
                              </m:r>
                            </m:e>
                          </m:rad>
                        </m:den>
                      </m:f>
                      <m:r>
                        <a:rPr lang="es-ES" b="0" i="0">
                          <a:latin typeface="Cambria Math" panose="02040503050406030204" pitchFamily="18" charset="0"/>
                        </a:rPr>
                        <m:t>&lt;</m:t>
                      </m:r>
                      <m:acc>
                        <m:accPr>
                          <m:chr m:val="̂"/>
                          <m:ctrlPr>
                            <a:rPr lang="es-ES" b="0" i="1">
                              <a:latin typeface="Cambria Math" panose="02040503050406030204" pitchFamily="18" charset="0"/>
                            </a:rPr>
                          </m:ctrlPr>
                        </m:accPr>
                        <m:e>
                          <m:r>
                            <a:rPr lang="es-ES" b="1" i="1">
                              <a:latin typeface="Cambria Math" panose="02040503050406030204" pitchFamily="18" charset="0"/>
                            </a:rPr>
                            <m:t>𝝁</m:t>
                          </m:r>
                        </m:e>
                      </m:acc>
                      <m:r>
                        <a:rPr lang="es-ES" b="0" i="0">
                          <a:latin typeface="Cambria Math" panose="02040503050406030204" pitchFamily="18" charset="0"/>
                        </a:rPr>
                        <m:t>&lt;</m:t>
                      </m:r>
                      <m:acc>
                        <m:accPr>
                          <m:chr m:val="̅"/>
                          <m:ctrlPr>
                            <a:rPr lang="es-ES" b="0" i="1">
                              <a:latin typeface="Cambria Math" panose="02040503050406030204" pitchFamily="18" charset="0"/>
                            </a:rPr>
                          </m:ctrlPr>
                        </m:accPr>
                        <m:e>
                          <m:r>
                            <a:rPr lang="es-ES" b="1" i="1">
                              <a:latin typeface="Cambria Math" panose="02040503050406030204" pitchFamily="18" charset="0"/>
                            </a:rPr>
                            <m:t>𝒙</m:t>
                          </m:r>
                        </m:e>
                      </m:acc>
                      <m:sSub>
                        <m:sSubPr>
                          <m:ctrlPr>
                            <a:rPr lang="es-ES" b="0" i="1">
                              <a:latin typeface="Cambria Math" panose="02040503050406030204" pitchFamily="18" charset="0"/>
                            </a:rPr>
                          </m:ctrlPr>
                        </m:sSubPr>
                        <m:e>
                          <m:r>
                            <a:rPr lang="es-ES" b="0" i="0">
                              <a:latin typeface="Cambria Math" panose="02040503050406030204" pitchFamily="18" charset="0"/>
                            </a:rPr>
                            <m:t>+</m:t>
                          </m:r>
                          <m:r>
                            <a:rPr lang="es-ES" b="1" i="1">
                              <a:latin typeface="Cambria Math" panose="02040503050406030204" pitchFamily="18" charset="0"/>
                            </a:rPr>
                            <m:t>𝒕</m:t>
                          </m:r>
                        </m:e>
                        <m:sub>
                          <m:r>
                            <a:rPr lang="es-ES" b="1" i="1">
                              <a:latin typeface="Cambria Math" panose="02040503050406030204" pitchFamily="18" charset="0"/>
                            </a:rPr>
                            <m:t>𝒏</m:t>
                          </m:r>
                          <m:r>
                            <a:rPr lang="es-ES" b="0" i="0">
                              <a:latin typeface="Cambria Math" panose="02040503050406030204" pitchFamily="18" charset="0"/>
                            </a:rPr>
                            <m:t>−1;1−</m:t>
                          </m:r>
                          <m:f>
                            <m:fPr>
                              <m:ctrlPr>
                                <a:rPr lang="es-ES" b="0" i="1">
                                  <a:latin typeface="Cambria Math" panose="02040503050406030204" pitchFamily="18" charset="0"/>
                                </a:rPr>
                              </m:ctrlPr>
                            </m:fPr>
                            <m:num>
                              <m:r>
                                <a:rPr lang="es-ES" b="0" i="0">
                                  <a:latin typeface="Cambria Math" panose="02040503050406030204" pitchFamily="18" charset="0"/>
                                </a:rPr>
                                <m:t>∝ </m:t>
                              </m:r>
                            </m:num>
                            <m:den>
                              <m:r>
                                <a:rPr lang="es-ES" b="0" i="0">
                                  <a:latin typeface="Cambria Math" panose="02040503050406030204" pitchFamily="18" charset="0"/>
                                </a:rPr>
                                <m:t>2</m:t>
                              </m:r>
                            </m:den>
                          </m:f>
                        </m:sub>
                      </m:sSub>
                      <m:r>
                        <a:rPr lang="es-ES" b="0" i="0">
                          <a:latin typeface="Cambria Math" panose="02040503050406030204" pitchFamily="18" charset="0"/>
                        </a:rPr>
                        <m:t> </m:t>
                      </m:r>
                      <m:f>
                        <m:fPr>
                          <m:ctrlPr>
                            <a:rPr lang="es-ES" b="0" i="1">
                              <a:latin typeface="Cambria Math" panose="02040503050406030204" pitchFamily="18" charset="0"/>
                            </a:rPr>
                          </m:ctrlPr>
                        </m:fPr>
                        <m:num>
                          <m:r>
                            <a:rPr lang="es-ES" b="1" i="1">
                              <a:latin typeface="Cambria Math" panose="02040503050406030204" pitchFamily="18" charset="0"/>
                            </a:rPr>
                            <m:t>𝒔</m:t>
                          </m:r>
                        </m:num>
                        <m:den>
                          <m:rad>
                            <m:radPr>
                              <m:degHide m:val="on"/>
                              <m:ctrlPr>
                                <a:rPr lang="es-ES" b="1" i="1">
                                  <a:latin typeface="Cambria Math" panose="02040503050406030204" pitchFamily="18" charset="0"/>
                                </a:rPr>
                              </m:ctrlPr>
                            </m:radPr>
                            <m:deg/>
                            <m:e>
                              <m:r>
                                <a:rPr lang="es-ES" b="1" i="1">
                                  <a:latin typeface="Cambria Math" panose="02040503050406030204" pitchFamily="18" charset="0"/>
                                </a:rPr>
                                <m:t>𝒏</m:t>
                              </m:r>
                            </m:e>
                          </m:rad>
                        </m:den>
                      </m:f>
                    </m:oMath>
                  </m:oMathPara>
                </a14:m>
                <a:endParaRPr lang="es-ES" dirty="0"/>
              </a:p>
            </p:txBody>
          </p:sp>
        </mc:Choice>
        <mc:Fallback>
          <p:sp>
            <p:nvSpPr>
              <p:cNvPr id="12" name="Rectángulo 11"/>
              <p:cNvSpPr>
                <a:spLocks noRot="1" noChangeAspect="1" noMove="1" noResize="1" noEditPoints="1" noAdjustHandles="1" noChangeArrowheads="1" noChangeShapeType="1" noTextEdit="1"/>
              </p:cNvSpPr>
              <p:nvPr/>
            </p:nvSpPr>
            <p:spPr>
              <a:xfrm>
                <a:off x="3859064" y="3910419"/>
                <a:ext cx="5284936" cy="681405"/>
              </a:xfrm>
              <a:prstGeom prst="rect">
                <a:avLst/>
              </a:prstGeom>
              <a:blipFill rotWithShape="0">
                <a:blip r:embed="rId5"/>
                <a:stretch>
                  <a:fillRect/>
                </a:stretch>
              </a:blipFill>
            </p:spPr>
            <p:txBody>
              <a:bodyPr/>
              <a:lstStyle/>
              <a:p>
                <a:r>
                  <a:rPr lang="es-ES">
                    <a:noFill/>
                  </a:rPr>
                  <a:t> </a:t>
                </a:r>
              </a:p>
            </p:txBody>
          </p:sp>
        </mc:Fallback>
      </mc:AlternateContent>
      <p:sp>
        <p:nvSpPr>
          <p:cNvPr id="14" name="Rectangle 13"/>
          <p:cNvSpPr>
            <a:spLocks noChangeArrowheads="1"/>
          </p:cNvSpPr>
          <p:nvPr/>
        </p:nvSpPr>
        <p:spPr bwMode="auto">
          <a:xfrm>
            <a:off x="1916237" y="5424899"/>
            <a:ext cx="1935683" cy="1015663"/>
          </a:xfrm>
          <a:prstGeom prst="rect">
            <a:avLst/>
          </a:pr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Tahoma" panose="020B0604030504040204" pitchFamily="34" charset="0"/>
                <a:ea typeface="Calibri" panose="020F0502020204030204" pitchFamily="34" charset="0"/>
                <a:cs typeface="Tahoma" panose="020B0604030504040204" pitchFamily="34" charset="0"/>
              </a:rPr>
              <a:t>Z</a:t>
            </a:r>
            <a:r>
              <a:rPr kumimoji="0" lang="es-ES" b="1" i="0" u="none" strike="noStrike" cap="none" normalizeH="0" baseline="-30000" dirty="0" smtClean="0">
                <a:ln>
                  <a:noFill/>
                </a:ln>
                <a:solidFill>
                  <a:schemeClr val="tx1"/>
                </a:solidFill>
                <a:effectLst/>
                <a:latin typeface="Tahoma" panose="020B0604030504040204" pitchFamily="34" charset="0"/>
                <a:ea typeface="Calibri" panose="020F0502020204030204" pitchFamily="34" charset="0"/>
                <a:cs typeface="Tahoma" panose="020B0604030504040204" pitchFamily="34" charset="0"/>
              </a:rPr>
              <a:t>0,975</a:t>
            </a:r>
            <a:r>
              <a:rPr kumimoji="0" lang="es-ES" b="1" i="0" u="none" strike="noStrike" cap="none" normalizeH="0" baseline="0" dirty="0" smtClean="0">
                <a:ln>
                  <a:noFill/>
                </a:ln>
                <a:solidFill>
                  <a:schemeClr val="tx1"/>
                </a:solidFill>
                <a:effectLst/>
                <a:latin typeface="Tahoma" panose="020B0604030504040204" pitchFamily="34" charset="0"/>
                <a:ea typeface="Calibri" panose="020F0502020204030204" pitchFamily="34" charset="0"/>
                <a:cs typeface="Tahoma" panose="020B0604030504040204" pitchFamily="34" charset="0"/>
              </a:rPr>
              <a:t>=1,96 </a:t>
            </a:r>
            <a:endParaRPr kumimoji="0" lang="es-E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Tahoma" panose="020B0604030504040204" pitchFamily="34" charset="0"/>
                <a:ea typeface="Calibri" panose="020F0502020204030204" pitchFamily="34" charset="0"/>
                <a:cs typeface="Tahoma" panose="020B0604030504040204" pitchFamily="34" charset="0"/>
              </a:rPr>
              <a:t>Z</a:t>
            </a:r>
            <a:r>
              <a:rPr kumimoji="0" lang="es-ES" b="1" i="0" u="none" strike="noStrike" cap="none" normalizeH="0" baseline="-30000" dirty="0" smtClean="0">
                <a:ln>
                  <a:noFill/>
                </a:ln>
                <a:solidFill>
                  <a:schemeClr val="tx1"/>
                </a:solidFill>
                <a:effectLst/>
                <a:latin typeface="Tahoma" panose="020B0604030504040204" pitchFamily="34" charset="0"/>
                <a:ea typeface="Calibri" panose="020F0502020204030204" pitchFamily="34" charset="0"/>
                <a:cs typeface="Tahoma" panose="020B0604030504040204" pitchFamily="34" charset="0"/>
              </a:rPr>
              <a:t>0,995</a:t>
            </a:r>
            <a:r>
              <a:rPr kumimoji="0" lang="es-ES" b="1" i="0" u="none" strike="noStrike" cap="none" normalizeH="0" baseline="0" dirty="0" smtClean="0">
                <a:ln>
                  <a:noFill/>
                </a:ln>
                <a:solidFill>
                  <a:schemeClr val="tx1"/>
                </a:solidFill>
                <a:effectLst/>
                <a:latin typeface="Tahoma" panose="020B0604030504040204" pitchFamily="34" charset="0"/>
                <a:ea typeface="Calibri" panose="020F0502020204030204" pitchFamily="34" charset="0"/>
                <a:cs typeface="Tahoma" panose="020B0604030504040204" pitchFamily="34" charset="0"/>
              </a:rPr>
              <a:t>=2,58</a:t>
            </a:r>
            <a:endParaRPr kumimoji="0" lang="es-ES" b="0" i="0" u="none" strike="noStrike" cap="none" normalizeH="0" baseline="0" dirty="0" smtClean="0">
              <a:ln>
                <a:noFill/>
              </a:ln>
              <a:solidFill>
                <a:schemeClr val="tx1"/>
              </a:solidFill>
              <a:effectLst/>
            </a:endParaRPr>
          </a:p>
        </p:txBody>
      </p:sp>
      <p:graphicFrame>
        <p:nvGraphicFramePr>
          <p:cNvPr id="15" name="Tabla 14"/>
          <p:cNvGraphicFramePr>
            <a:graphicFrameLocks noGrp="1"/>
          </p:cNvGraphicFramePr>
          <p:nvPr>
            <p:extLst>
              <p:ext uri="{D42A27DB-BD31-4B8C-83A1-F6EECF244321}">
                <p14:modId xmlns:p14="http://schemas.microsoft.com/office/powerpoint/2010/main" val="3723122601"/>
              </p:ext>
            </p:extLst>
          </p:nvPr>
        </p:nvGraphicFramePr>
        <p:xfrm>
          <a:off x="4067944" y="5315692"/>
          <a:ext cx="3240360" cy="1495388"/>
        </p:xfrm>
        <a:graphic>
          <a:graphicData uri="http://schemas.openxmlformats.org/drawingml/2006/table">
            <a:tbl>
              <a:tblPr firstRow="1" firstCol="1" bandRow="1"/>
              <a:tblGrid>
                <a:gridCol w="716480"/>
                <a:gridCol w="1261940"/>
                <a:gridCol w="1261940"/>
              </a:tblGrid>
              <a:tr h="373847">
                <a:tc gridSpan="3">
                  <a:txBody>
                    <a:bodyPr/>
                    <a:lstStyle/>
                    <a:p>
                      <a:pPr algn="ctr">
                        <a:lnSpc>
                          <a:spcPct val="115000"/>
                        </a:lnSpc>
                        <a:spcAft>
                          <a:spcPts val="0"/>
                        </a:spcAft>
                      </a:pPr>
                      <a:r>
                        <a:rPr lang="es-ES"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Percentiles  T-</a:t>
                      </a:r>
                      <a:r>
                        <a:rPr lang="es-ES" sz="200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student</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r>
              <a:tr h="373847">
                <a:tc>
                  <a:txBody>
                    <a:bodyPr/>
                    <a:lstStyle/>
                    <a:p>
                      <a:pPr algn="ctr">
                        <a:lnSpc>
                          <a:spcPct val="115000"/>
                        </a:lnSpc>
                        <a:spcAft>
                          <a:spcPts val="0"/>
                        </a:spcAft>
                      </a:pPr>
                      <a:r>
                        <a:rPr lang="es-ES"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s-ES" sz="2000" b="1"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Gl</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0,05</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0,01</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847">
                <a:tc>
                  <a:txBody>
                    <a:bodyPr/>
                    <a:lstStyle/>
                    <a:p>
                      <a:pPr algn="r">
                        <a:lnSpc>
                          <a:spcPct val="115000"/>
                        </a:lnSpc>
                        <a:spcAft>
                          <a:spcPts val="0"/>
                        </a:spcAft>
                      </a:pPr>
                      <a:r>
                        <a:rPr lang="es-ES" sz="2000">
                          <a:solidFill>
                            <a:srgbClr val="000000"/>
                          </a:solidFill>
                          <a:effectLst/>
                          <a:latin typeface="Tahoma" panose="020B0604030504040204" pitchFamily="34" charset="0"/>
                          <a:ea typeface="Tahoma" panose="020B0604030504040204" pitchFamily="34" charset="0"/>
                          <a:cs typeface="Tahoma" panose="020B0604030504040204" pitchFamily="34" charset="0"/>
                        </a:rPr>
                        <a:t>159</a:t>
                      </a:r>
                      <a:endParaRPr lang="es-ES" sz="200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1,9750</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2,6071</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847">
                <a:tc>
                  <a:txBody>
                    <a:bodyPr/>
                    <a:lstStyle/>
                    <a:p>
                      <a:pPr algn="r">
                        <a:lnSpc>
                          <a:spcPct val="115000"/>
                        </a:lnSpc>
                        <a:spcAft>
                          <a:spcPts val="0"/>
                        </a:spcAft>
                      </a:pPr>
                      <a:r>
                        <a:rPr lang="es-ES" sz="2000">
                          <a:solidFill>
                            <a:srgbClr val="000000"/>
                          </a:solidFill>
                          <a:effectLst/>
                          <a:latin typeface="Tahoma" panose="020B0604030504040204" pitchFamily="34" charset="0"/>
                          <a:ea typeface="Tahoma" panose="020B0604030504040204" pitchFamily="34" charset="0"/>
                          <a:cs typeface="Tahoma" panose="020B0604030504040204" pitchFamily="34" charset="0"/>
                        </a:rPr>
                        <a:t>160</a:t>
                      </a:r>
                      <a:endParaRPr lang="es-ES" sz="200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1,9749</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2,6069</a:t>
                      </a:r>
                      <a:endParaRPr lang="es-ES" sz="2000" dirty="0">
                        <a:effectLst/>
                        <a:latin typeface="Tahoma" panose="020B0604030504040204" pitchFamily="34" charset="0"/>
                        <a:ea typeface="Tahoma" panose="020B0604030504040204" pitchFamily="34" charset="0"/>
                        <a:cs typeface="Tahoma" panose="020B060403050404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ángulo 15"/>
          <p:cNvSpPr/>
          <p:nvPr/>
        </p:nvSpPr>
        <p:spPr>
          <a:xfrm>
            <a:off x="2956170" y="4918435"/>
            <a:ext cx="2444900" cy="400110"/>
          </a:xfrm>
          <a:prstGeom prst="rect">
            <a:avLst/>
          </a:prstGeom>
        </p:spPr>
        <p:txBody>
          <a:bodyPr wrap="none">
            <a:spAutoFit/>
          </a:bodyPr>
          <a:lstStyle/>
          <a:p>
            <a:r>
              <a:rPr lang="es-ES" b="1" dirty="0">
                <a:solidFill>
                  <a:srgbClr val="000000"/>
                </a:solidFill>
                <a:latin typeface="Tahoma" panose="020B0604030504040204" pitchFamily="34" charset="0"/>
                <a:ea typeface="Calibri" panose="020F0502020204030204" pitchFamily="34" charset="0"/>
                <a:cs typeface="Tahoma" panose="020B0604030504040204" pitchFamily="34" charset="0"/>
              </a:rPr>
              <a:t>Datos adicionales</a:t>
            </a:r>
            <a:endParaRPr lang="es-ES" dirty="0"/>
          </a:p>
        </p:txBody>
      </p:sp>
      <p:sp>
        <p:nvSpPr>
          <p:cNvPr id="21" name="Text Box 2"/>
          <p:cNvSpPr txBox="1">
            <a:spLocks noChangeArrowheads="1"/>
          </p:cNvSpPr>
          <p:nvPr/>
        </p:nvSpPr>
        <p:spPr bwMode="auto">
          <a:xfrm>
            <a:off x="697706" y="115776"/>
            <a:ext cx="7772400" cy="406400"/>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_tradnl" b="1" dirty="0" smtClean="0"/>
              <a:t>Estudio Independiente</a:t>
            </a:r>
            <a:endParaRPr lang="es-ES" b="1" dirty="0"/>
          </a:p>
        </p:txBody>
      </p:sp>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713452" y="3284984"/>
            <a:ext cx="8135937" cy="2677656"/>
          </a:xfrm>
          <a:prstGeom prst="rect">
            <a:avLst/>
          </a:prstGeom>
          <a:gradFill rotWithShape="0">
            <a:gsLst>
              <a:gs pos="0">
                <a:srgbClr val="CCFFCC"/>
              </a:gs>
              <a:gs pos="50000">
                <a:srgbClr val="FFFFFF"/>
              </a:gs>
              <a:gs pos="100000">
                <a:srgbClr val="CCFFCC"/>
              </a:gs>
            </a:gsLst>
            <a:lin ang="5400000" scaled="1"/>
          </a:gradFill>
          <a:ln w="9525">
            <a:solidFill>
              <a:srgbClr val="006600"/>
            </a:solidFill>
            <a:miter lim="800000"/>
            <a:headEnd/>
            <a:tailEnd/>
          </a:ln>
        </p:spPr>
        <p:txBody>
          <a:bodyPr>
            <a:spAutoFit/>
          </a:bodyPr>
          <a:lstStyle>
            <a:lvl1pPr marL="268288" indent="-26828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140000"/>
              </a:lnSpc>
              <a:spcBef>
                <a:spcPct val="0"/>
              </a:spcBef>
              <a:buFont typeface="Wingdings" panose="05000000000000000000" pitchFamily="2" charset="2"/>
              <a:buNone/>
            </a:pPr>
            <a:r>
              <a:rPr lang="es-ES" sz="2400" u="sng" dirty="0">
                <a:solidFill>
                  <a:schemeClr val="accent2"/>
                </a:solidFill>
                <a:latin typeface="Tahoma" panose="020B0604030504040204" pitchFamily="34" charset="0"/>
                <a:ea typeface="Tahoma" panose="020B0604030504040204" pitchFamily="34" charset="0"/>
                <a:cs typeface="Tahoma" panose="020B0604030504040204" pitchFamily="34" charset="0"/>
              </a:rPr>
              <a:t>Sumario</a:t>
            </a:r>
            <a:r>
              <a:rPr lang="es-ES" sz="2400" dirty="0">
                <a:solidFill>
                  <a:schemeClr val="accent2"/>
                </a:solidFill>
                <a:latin typeface="Tahoma" panose="020B0604030504040204" pitchFamily="34" charset="0"/>
                <a:ea typeface="Tahoma" panose="020B0604030504040204" pitchFamily="34" charset="0"/>
                <a:cs typeface="Tahoma" panose="020B0604030504040204" pitchFamily="34" charset="0"/>
              </a:rPr>
              <a:t>:</a:t>
            </a:r>
          </a:p>
          <a:p>
            <a:pPr lvl="0"/>
            <a:r>
              <a:rPr lang="es-ES" sz="2400" dirty="0">
                <a:latin typeface="Tahoma" panose="020B0604030504040204" pitchFamily="34" charset="0"/>
                <a:ea typeface="Tahoma" panose="020B0604030504040204" pitchFamily="34" charset="0"/>
                <a:cs typeface="Tahoma" panose="020B0604030504040204" pitchFamily="34" charset="0"/>
              </a:rPr>
              <a:t>Estimación de Parámetros Poblacionales. </a:t>
            </a:r>
          </a:p>
          <a:p>
            <a:pPr lvl="1"/>
            <a:r>
              <a:rPr lang="es-ES" sz="2400" dirty="0">
                <a:latin typeface="Tahoma" panose="020B0604030504040204" pitchFamily="34" charset="0"/>
                <a:ea typeface="Tahoma" panose="020B0604030504040204" pitchFamily="34" charset="0"/>
                <a:cs typeface="Tahoma" panose="020B0604030504040204" pitchFamily="34" charset="0"/>
              </a:rPr>
              <a:t>Estimación puntual de la media y proporción o por ciento poblacional.</a:t>
            </a:r>
          </a:p>
          <a:p>
            <a:pPr lvl="1"/>
            <a:r>
              <a:rPr lang="es-ES" sz="2400" dirty="0">
                <a:latin typeface="Tahoma" panose="020B0604030504040204" pitchFamily="34" charset="0"/>
                <a:ea typeface="Tahoma" panose="020B0604030504040204" pitchFamily="34" charset="0"/>
                <a:cs typeface="Tahoma" panose="020B0604030504040204" pitchFamily="34" charset="0"/>
              </a:rPr>
              <a:t> Estimación puntual y por intervalos de confianza de la media y la proporción o por ciento poblacional.</a:t>
            </a:r>
          </a:p>
        </p:txBody>
      </p:sp>
      <p:sp>
        <p:nvSpPr>
          <p:cNvPr id="5123" name="Text Box 4"/>
          <p:cNvSpPr txBox="1">
            <a:spLocks noChangeArrowheads="1"/>
          </p:cNvSpPr>
          <p:nvPr/>
        </p:nvSpPr>
        <p:spPr bwMode="auto">
          <a:xfrm>
            <a:off x="260328" y="171539"/>
            <a:ext cx="853229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400" b="1" dirty="0">
                <a:latin typeface="Tahoma" panose="020B0604030504040204" pitchFamily="34" charset="0"/>
                <a:ea typeface="Tahoma" panose="020B0604030504040204" pitchFamily="34" charset="0"/>
                <a:cs typeface="Tahoma" panose="020B0604030504040204" pitchFamily="34" charset="0"/>
              </a:rPr>
              <a:t>Tema </a:t>
            </a:r>
            <a:r>
              <a:rPr lang="es-ES" sz="2400" b="1" dirty="0" smtClean="0">
                <a:latin typeface="Tahoma" panose="020B0604030504040204" pitchFamily="34" charset="0"/>
                <a:ea typeface="Tahoma" panose="020B0604030504040204" pitchFamily="34" charset="0"/>
                <a:cs typeface="Tahoma" panose="020B0604030504040204" pitchFamily="34" charset="0"/>
              </a:rPr>
              <a:t>II.  Estimación de parámetros y Pruebas de Hipótesis</a:t>
            </a:r>
            <a:endParaRPr lang="es-ES" sz="2400" b="1" dirty="0">
              <a:latin typeface="Tahoma" panose="020B0604030504040204" pitchFamily="34" charset="0"/>
              <a:ea typeface="Tahoma" panose="020B0604030504040204" pitchFamily="34" charset="0"/>
              <a:cs typeface="Tahoma" panose="020B0604030504040204" pitchFamily="34" charset="0"/>
            </a:endParaRPr>
          </a:p>
        </p:txBody>
      </p:sp>
      <p:sp>
        <p:nvSpPr>
          <p:cNvPr id="5124" name="Text Box 5"/>
          <p:cNvSpPr txBox="1">
            <a:spLocks noChangeArrowheads="1"/>
          </p:cNvSpPr>
          <p:nvPr/>
        </p:nvSpPr>
        <p:spPr bwMode="auto">
          <a:xfrm>
            <a:off x="421991" y="1635928"/>
            <a:ext cx="82089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400" b="1" u="sng" dirty="0">
                <a:solidFill>
                  <a:srgbClr val="800000"/>
                </a:solidFill>
                <a:latin typeface="Tahoma" panose="020B0604030504040204" pitchFamily="34" charset="0"/>
                <a:ea typeface="Tahoma" panose="020B0604030504040204" pitchFamily="34" charset="0"/>
                <a:cs typeface="Tahoma" panose="020B0604030504040204" pitchFamily="34" charset="0"/>
              </a:rPr>
              <a:t>Clase teórico práctica No. </a:t>
            </a:r>
            <a:r>
              <a:rPr lang="es-ES" sz="2400" b="1" u="sng" dirty="0" smtClean="0">
                <a:solidFill>
                  <a:srgbClr val="800000"/>
                </a:solidFill>
                <a:latin typeface="Tahoma" panose="020B0604030504040204" pitchFamily="34" charset="0"/>
                <a:ea typeface="Tahoma" panose="020B0604030504040204" pitchFamily="34" charset="0"/>
                <a:cs typeface="Tahoma" panose="020B0604030504040204" pitchFamily="34" charset="0"/>
              </a:rPr>
              <a:t>2</a:t>
            </a:r>
            <a:endParaRPr lang="es-ES" sz="2400" b="1" u="sng" dirty="0">
              <a:solidFill>
                <a:srgbClr val="800000"/>
              </a:solidFill>
              <a:latin typeface="Tahoma" panose="020B0604030504040204" pitchFamily="34" charset="0"/>
              <a:ea typeface="Tahoma" panose="020B0604030504040204" pitchFamily="34" charset="0"/>
              <a:cs typeface="Tahoma" panose="020B0604030504040204" pitchFamily="34" charset="0"/>
            </a:endParaRPr>
          </a:p>
          <a:p>
            <a:pPr algn="ctr" eaLnBrk="1" hangingPunct="1">
              <a:spcBef>
                <a:spcPct val="50000"/>
              </a:spcBef>
              <a:buFontTx/>
              <a:buNone/>
            </a:pPr>
            <a:r>
              <a:rPr lang="es-ES" sz="2400" b="1" dirty="0" smtClean="0">
                <a:solidFill>
                  <a:schemeClr val="accent2"/>
                </a:solidFill>
                <a:latin typeface="Tahoma" panose="020B0604030504040204" pitchFamily="34" charset="0"/>
                <a:ea typeface="Tahoma" panose="020B0604030504040204" pitchFamily="34" charset="0"/>
                <a:cs typeface="Tahoma" panose="020B0604030504040204" pitchFamily="34" charset="0"/>
              </a:rPr>
              <a:t> </a:t>
            </a:r>
            <a:r>
              <a:rPr lang="es-ES" sz="2400" b="1" dirty="0">
                <a:solidFill>
                  <a:schemeClr val="accent2"/>
                </a:solidFill>
                <a:latin typeface="Tahoma" panose="020B0604030504040204" pitchFamily="34" charset="0"/>
                <a:ea typeface="Tahoma" panose="020B0604030504040204" pitchFamily="34" charset="0"/>
                <a:cs typeface="Tahoma" panose="020B0604030504040204" pitchFamily="34" charset="0"/>
              </a:rPr>
              <a:t>Estimación de parámetros</a:t>
            </a:r>
          </a:p>
        </p:txBody>
      </p:sp>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325100" y="2382065"/>
            <a:ext cx="8563013" cy="1079500"/>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60000"/>
              </a:lnSpc>
              <a:spcBef>
                <a:spcPct val="50000"/>
              </a:spcBef>
              <a:defRPr/>
            </a:pPr>
            <a:r>
              <a:rPr lang="es-ES" dirty="0">
                <a:latin typeface="Arial" charset="0"/>
              </a:rPr>
              <a:t>Se llama </a:t>
            </a:r>
            <a:r>
              <a:rPr lang="es-ES" u="sng" dirty="0">
                <a:solidFill>
                  <a:srgbClr val="800000"/>
                </a:solidFill>
                <a:latin typeface="Arial" charset="0"/>
              </a:rPr>
              <a:t>estimado</a:t>
            </a:r>
            <a:r>
              <a:rPr lang="es-ES" dirty="0">
                <a:solidFill>
                  <a:srgbClr val="800000"/>
                </a:solidFill>
                <a:latin typeface="Arial" charset="0"/>
              </a:rPr>
              <a:t>r</a:t>
            </a:r>
            <a:r>
              <a:rPr lang="es-ES" dirty="0">
                <a:latin typeface="Arial" charset="0"/>
              </a:rPr>
              <a:t> de un parámetro desconocido a cualquier función que dependa únicamente de los elementos de la muestra.</a:t>
            </a:r>
            <a:endParaRPr lang="es-ES_tradnl" dirty="0">
              <a:latin typeface="Arial" charset="0"/>
            </a:endParaRPr>
          </a:p>
        </p:txBody>
      </p:sp>
      <mc:AlternateContent xmlns:mc="http://schemas.openxmlformats.org/markup-compatibility/2006" xmlns:a14="http://schemas.microsoft.com/office/drawing/2010/main">
        <mc:Choice Requires="a14">
          <p:sp>
            <p:nvSpPr>
              <p:cNvPr id="115715" name="Text Box 3"/>
              <p:cNvSpPr txBox="1">
                <a:spLocks noChangeArrowheads="1"/>
              </p:cNvSpPr>
              <p:nvPr/>
            </p:nvSpPr>
            <p:spPr bwMode="auto">
              <a:xfrm>
                <a:off x="352888" y="3917950"/>
                <a:ext cx="5155215" cy="2862322"/>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ctr" eaLnBrk="1" hangingPunct="1">
                  <a:lnSpc>
                    <a:spcPct val="160000"/>
                  </a:lnSpc>
                  <a:spcBef>
                    <a:spcPct val="50000"/>
                  </a:spcBef>
                  <a:defRPr/>
                </a:pPr>
                <a:r>
                  <a:rPr lang="es-ES" u="sng" dirty="0" smtClean="0">
                    <a:solidFill>
                      <a:srgbClr val="FF0000"/>
                    </a:solidFill>
                    <a:latin typeface="Arial" charset="0"/>
                  </a:rPr>
                  <a:t>Ejemplo</a:t>
                </a:r>
                <a:r>
                  <a:rPr lang="es-ES" dirty="0" smtClean="0">
                    <a:latin typeface="Arial" charset="0"/>
                  </a:rPr>
                  <a:t>:</a:t>
                </a:r>
              </a:p>
              <a:p>
                <a:pPr marL="342900" indent="-342900" eaLnBrk="1" hangingPunct="1">
                  <a:lnSpc>
                    <a:spcPct val="160000"/>
                  </a:lnSpc>
                  <a:spcBef>
                    <a:spcPct val="50000"/>
                  </a:spcBef>
                  <a:buFont typeface="Arial" panose="020B0604020202020204" pitchFamily="34" charset="0"/>
                  <a:buChar char="•"/>
                  <a:defRPr/>
                </a:pPr>
                <a:r>
                  <a:rPr lang="es-ES" dirty="0" smtClean="0">
                    <a:latin typeface="Arial" charset="0"/>
                  </a:rPr>
                  <a:t> La </a:t>
                </a:r>
                <a:r>
                  <a:rPr lang="es-ES" dirty="0">
                    <a:latin typeface="Arial" charset="0"/>
                  </a:rPr>
                  <a:t>media muestral es un estimador de la media poblacional μ </a:t>
                </a:r>
                <a:endParaRPr lang="es-ES" dirty="0" smtClean="0">
                  <a:latin typeface="Arial" charset="0"/>
                </a:endParaRPr>
              </a:p>
              <a:p>
                <a:pPr marL="342900" indent="-342900" eaLnBrk="1" hangingPunct="1">
                  <a:lnSpc>
                    <a:spcPct val="160000"/>
                  </a:lnSpc>
                  <a:spcBef>
                    <a:spcPct val="50000"/>
                  </a:spcBef>
                  <a:buFont typeface="Arial" panose="020B0604020202020204" pitchFamily="34" charset="0"/>
                  <a:buChar char="•"/>
                  <a:defRPr/>
                </a:pPr>
                <a:r>
                  <a:rPr lang="es-ES" dirty="0">
                    <a:latin typeface="Arial" charset="0"/>
                  </a:rPr>
                  <a:t> </a:t>
                </a:r>
                <a:r>
                  <a:rPr lang="es-ES" dirty="0" smtClean="0">
                    <a:latin typeface="Arial" charset="0"/>
                  </a:rPr>
                  <a:t>La varianza muestral </a:t>
                </a:r>
                <a14:m>
                  <m:oMath xmlns:m="http://schemas.openxmlformats.org/officeDocument/2006/math">
                    <m:sSup>
                      <m:sSupPr>
                        <m:ctrlPr>
                          <a:rPr lang="es-ES" i="1" smtClean="0">
                            <a:latin typeface="Cambria Math" panose="02040503050406030204" pitchFamily="18" charset="0"/>
                          </a:rPr>
                        </m:ctrlPr>
                      </m:sSupPr>
                      <m:e>
                        <m:r>
                          <a:rPr lang="es-ES" b="0" i="1" smtClean="0">
                            <a:latin typeface="Cambria Math" panose="02040503050406030204" pitchFamily="18" charset="0"/>
                          </a:rPr>
                          <m:t>𝑆</m:t>
                        </m:r>
                      </m:e>
                      <m:sup>
                        <m:r>
                          <a:rPr lang="es-ES" b="0" i="1" smtClean="0">
                            <a:latin typeface="Cambria Math" panose="02040503050406030204" pitchFamily="18" charset="0"/>
                          </a:rPr>
                          <m:t>2</m:t>
                        </m:r>
                      </m:sup>
                    </m:sSup>
                  </m:oMath>
                </a14:m>
                <a:r>
                  <a:rPr lang="es-ES" dirty="0" smtClean="0">
                    <a:latin typeface="Arial" charset="0"/>
                  </a:rPr>
                  <a:t> es un estimador de la varianza </a:t>
                </a:r>
                <a:r>
                  <a:rPr lang="es-ES" dirty="0" smtClean="0">
                    <a:latin typeface="Arial" charset="0"/>
                    <a:sym typeface="Symbol" panose="05050102010706020507" pitchFamily="18" charset="2"/>
                  </a:rPr>
                  <a:t></a:t>
                </a:r>
                <a:r>
                  <a:rPr lang="es-ES" dirty="0" smtClean="0">
                    <a:latin typeface="Arial" charset="0"/>
                  </a:rPr>
                  <a:t> poblacional</a:t>
                </a:r>
                <a:endParaRPr lang="ru-RU" dirty="0">
                  <a:latin typeface="Arial" charset="0"/>
                </a:endParaRPr>
              </a:p>
            </p:txBody>
          </p:sp>
        </mc:Choice>
        <mc:Fallback xmlns="">
          <p:sp>
            <p:nvSpPr>
              <p:cNvPr id="115715" name="Text Box 3"/>
              <p:cNvSpPr txBox="1">
                <a:spLocks noRot="1" noChangeAspect="1" noMove="1" noResize="1" noEditPoints="1" noAdjustHandles="1" noChangeArrowheads="1" noChangeShapeType="1" noTextEdit="1"/>
              </p:cNvSpPr>
              <p:nvPr/>
            </p:nvSpPr>
            <p:spPr bwMode="auto">
              <a:xfrm>
                <a:off x="352888" y="3917950"/>
                <a:ext cx="5155215" cy="2862322"/>
              </a:xfrm>
              <a:prstGeom prst="rect">
                <a:avLst/>
              </a:prstGeom>
              <a:blipFill rotWithShape="0">
                <a:blip r:embed="rId3"/>
                <a:stretch>
                  <a:fillRect l="-943" b="-637"/>
                </a:stretch>
              </a:blipFill>
              <a:ln w="12700">
                <a:solidFill>
                  <a:srgbClr val="800000"/>
                </a:solidFill>
                <a:miter lim="800000"/>
                <a:headEnd type="none" w="sm" len="sm"/>
                <a:tailEnd type="none" w="sm" len="sm"/>
              </a:ln>
              <a:effectLst/>
            </p:spPr>
            <p:txBody>
              <a:bodyPr/>
              <a:lstStyle/>
              <a:p>
                <a:r>
                  <a:rPr lang="es-ES">
                    <a:noFill/>
                  </a:rPr>
                  <a:t> </a:t>
                </a:r>
              </a:p>
            </p:txBody>
          </p:sp>
        </mc:Fallback>
      </mc:AlternateContent>
      <p:sp>
        <p:nvSpPr>
          <p:cNvPr id="26628" name="Rectangle 6"/>
          <p:cNvSpPr>
            <a:spLocks noChangeArrowheads="1"/>
          </p:cNvSpPr>
          <p:nvPr/>
        </p:nvSpPr>
        <p:spPr bwMode="auto">
          <a:xfrm>
            <a:off x="0" y="2838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s-ES" sz="2000">
              <a:latin typeface="Arial" panose="020B0604020202020204" pitchFamily="34" charset="0"/>
            </a:endParaRPr>
          </a:p>
        </p:txBody>
      </p:sp>
      <p:sp>
        <p:nvSpPr>
          <p:cNvPr id="26630" name="Text Box 2"/>
          <p:cNvSpPr txBox="1">
            <a:spLocks noChangeArrowheads="1"/>
          </p:cNvSpPr>
          <p:nvPr/>
        </p:nvSpPr>
        <p:spPr bwMode="auto">
          <a:xfrm>
            <a:off x="285750" y="188640"/>
            <a:ext cx="8558213" cy="461963"/>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a:solidFill>
                  <a:schemeClr val="accent2"/>
                </a:solidFill>
              </a:rPr>
              <a:t>Estimación de parámetros</a:t>
            </a:r>
          </a:p>
        </p:txBody>
      </p:sp>
      <p:sp>
        <p:nvSpPr>
          <p:cNvPr id="7" name="Rectángulo 6"/>
          <p:cNvSpPr/>
          <p:nvPr/>
        </p:nvSpPr>
        <p:spPr>
          <a:xfrm>
            <a:off x="315161" y="836712"/>
            <a:ext cx="8640960" cy="1323439"/>
          </a:xfrm>
          <a:prstGeom prst="rect">
            <a:avLst/>
          </a:prstGeom>
        </p:spPr>
        <p:txBody>
          <a:bodyPr wrap="square">
            <a:spAutoFit/>
          </a:bodyPr>
          <a:lstStyle/>
          <a:p>
            <a:pPr algn="just"/>
            <a:r>
              <a:rPr lang="es-ES" b="1" dirty="0" smtClean="0">
                <a:effectLst/>
                <a:latin typeface="Tahoma" panose="020B0604030504040204" pitchFamily="34" charset="0"/>
                <a:ea typeface="Calibri" panose="020F0502020204030204" pitchFamily="34" charset="0"/>
              </a:rPr>
              <a:t>Estimación implica calcular a partir de los datos de una muestra, algunos valores que se ofrecen como una aproximación del parámetro correspondiente de la población de la cual se extrajo la muestra</a:t>
            </a:r>
            <a:r>
              <a:rPr lang="es-ES" dirty="0" smtClean="0">
                <a:effectLst/>
                <a:latin typeface="Tahoma" panose="020B0604030504040204" pitchFamily="34" charset="0"/>
                <a:ea typeface="Calibri" panose="020F0502020204030204" pitchFamily="34" charset="0"/>
              </a:rPr>
              <a:t>. </a:t>
            </a:r>
            <a:endParaRPr lang="es-ES" dirty="0"/>
          </a:p>
        </p:txBody>
      </p:sp>
      <mc:AlternateContent xmlns:mc="http://schemas.openxmlformats.org/markup-compatibility/2006" xmlns:a14="http://schemas.microsoft.com/office/drawing/2010/main">
        <mc:Choice Requires="a14">
          <p:sp>
            <p:nvSpPr>
              <p:cNvPr id="3" name="CuadroTexto 2"/>
              <p:cNvSpPr txBox="1"/>
              <p:nvPr/>
            </p:nvSpPr>
            <p:spPr>
              <a:xfrm>
                <a:off x="6228184" y="4293096"/>
                <a:ext cx="2160240" cy="582788"/>
              </a:xfrm>
              <a:prstGeom prst="rect">
                <a:avLst/>
              </a:prstGeom>
              <a:noFill/>
            </p:spPr>
            <p:txBody>
              <a:bodyPr wrap="square" lIns="0" tIns="0" rIns="0" bIns="0" rtlCol="0">
                <a:spAutoFit/>
              </a:bodyPr>
              <a:lstStyle/>
              <a:p>
                <a14:m>
                  <m:oMath xmlns:m="http://schemas.openxmlformats.org/officeDocument/2006/math">
                    <m:acc>
                      <m:accPr>
                        <m:chr m:val="̅"/>
                        <m:ctrlPr>
                          <a:rPr lang="es-ES" sz="2400" i="1" smtClean="0">
                            <a:latin typeface="Cambria Math" panose="02040503050406030204" pitchFamily="18" charset="0"/>
                          </a:rPr>
                        </m:ctrlPr>
                      </m:accPr>
                      <m:e>
                        <m:r>
                          <a:rPr lang="es-ES" sz="2400" b="0" i="1" smtClean="0">
                            <a:latin typeface="Cambria Math" panose="02040503050406030204" pitchFamily="18" charset="0"/>
                          </a:rPr>
                          <m:t>𝑥</m:t>
                        </m:r>
                      </m:e>
                    </m:acc>
                  </m:oMath>
                </a14:m>
                <a:r>
                  <a:rPr lang="es-ES" sz="2400" dirty="0" smtClean="0"/>
                  <a:t> =</a:t>
                </a:r>
                <a14:m>
                  <m:oMath xmlns:m="http://schemas.openxmlformats.org/officeDocument/2006/math">
                    <m:f>
                      <m:fPr>
                        <m:ctrlPr>
                          <a:rPr lang="es-ES" sz="2400" i="1" dirty="0" smtClean="0">
                            <a:latin typeface="Cambria Math" panose="02040503050406030204" pitchFamily="18" charset="0"/>
                          </a:rPr>
                        </m:ctrlPr>
                      </m:fPr>
                      <m:num>
                        <m:nary>
                          <m:naryPr>
                            <m:chr m:val="∑"/>
                            <m:ctrlPr>
                              <a:rPr lang="es-ES" sz="2400" i="1" dirty="0" smtClean="0">
                                <a:latin typeface="Cambria Math" panose="02040503050406030204" pitchFamily="18" charset="0"/>
                              </a:rPr>
                            </m:ctrlPr>
                          </m:naryPr>
                          <m:sub>
                            <m:r>
                              <m:rPr>
                                <m:brk m:alnAt="23"/>
                              </m:rPr>
                              <a:rPr lang="es-ES" sz="2400" b="0" i="1" dirty="0" smtClean="0">
                                <a:latin typeface="Cambria Math" panose="02040503050406030204" pitchFamily="18" charset="0"/>
                              </a:rPr>
                              <m:t>𝑖</m:t>
                            </m:r>
                          </m:sub>
                          <m:sup>
                            <m:r>
                              <a:rPr lang="es-ES" sz="2400" b="0" i="1" dirty="0" smtClean="0">
                                <a:latin typeface="Cambria Math" panose="02040503050406030204" pitchFamily="18" charset="0"/>
                              </a:rPr>
                              <m:t>𝑛</m:t>
                            </m:r>
                          </m:sup>
                          <m:e>
                            <m:sSub>
                              <m:sSubPr>
                                <m:ctrlPr>
                                  <a:rPr lang="es-ES" sz="2400" i="1" dirty="0" smtClean="0">
                                    <a:latin typeface="Cambria Math" panose="02040503050406030204" pitchFamily="18" charset="0"/>
                                  </a:rPr>
                                </m:ctrlPr>
                              </m:sSubPr>
                              <m:e>
                                <m:r>
                                  <a:rPr lang="es-ES" sz="2400" b="0" i="1" dirty="0" smtClean="0">
                                    <a:latin typeface="Cambria Math" panose="02040503050406030204" pitchFamily="18" charset="0"/>
                                  </a:rPr>
                                  <m:t>𝑥</m:t>
                                </m:r>
                              </m:e>
                              <m:sub>
                                <m:r>
                                  <a:rPr lang="es-ES" sz="2400" b="0" i="1" dirty="0" smtClean="0">
                                    <a:latin typeface="Cambria Math" panose="02040503050406030204" pitchFamily="18" charset="0"/>
                                  </a:rPr>
                                  <m:t>𝑖</m:t>
                                </m:r>
                              </m:sub>
                            </m:sSub>
                          </m:e>
                        </m:nary>
                      </m:num>
                      <m:den>
                        <m:r>
                          <a:rPr lang="es-ES" sz="2400" b="0" i="1" dirty="0" smtClean="0">
                            <a:latin typeface="Cambria Math" panose="02040503050406030204" pitchFamily="18" charset="0"/>
                          </a:rPr>
                          <m:t>𝑛</m:t>
                        </m:r>
                      </m:den>
                    </m:f>
                    <m:r>
                      <a:rPr lang="es-ES" sz="2400" b="0" i="1" dirty="0" smtClean="0">
                        <a:latin typeface="Cambria Math" panose="02040503050406030204" pitchFamily="18" charset="0"/>
                      </a:rPr>
                      <m:t>=</m:t>
                    </m:r>
                    <m:acc>
                      <m:accPr>
                        <m:chr m:val="̂"/>
                        <m:ctrlPr>
                          <a:rPr lang="es-ES" sz="2400" b="0" i="1" dirty="0" smtClean="0">
                            <a:latin typeface="Cambria Math" panose="02040503050406030204" pitchFamily="18" charset="0"/>
                          </a:rPr>
                        </m:ctrlPr>
                      </m:accPr>
                      <m:e>
                        <m:r>
                          <a:rPr lang="es-ES" sz="2400" b="0" i="1" dirty="0" smtClean="0">
                            <a:latin typeface="Cambria Math" panose="02040503050406030204" pitchFamily="18" charset="0"/>
                            <a:ea typeface="Cambria Math" panose="02040503050406030204" pitchFamily="18" charset="0"/>
                          </a:rPr>
                          <m:t>𝜇</m:t>
                        </m:r>
                      </m:e>
                    </m:acc>
                  </m:oMath>
                </a14:m>
                <a:endParaRPr lang="es-ES" sz="2400" dirty="0"/>
              </a:p>
            </p:txBody>
          </p:sp>
        </mc:Choice>
        <mc:Fallback xmlns="">
          <p:sp>
            <p:nvSpPr>
              <p:cNvPr id="3" name="CuadroTexto 2"/>
              <p:cNvSpPr txBox="1">
                <a:spLocks noRot="1" noChangeAspect="1" noMove="1" noResize="1" noEditPoints="1" noAdjustHandles="1" noChangeArrowheads="1" noChangeShapeType="1" noTextEdit="1"/>
              </p:cNvSpPr>
              <p:nvPr/>
            </p:nvSpPr>
            <p:spPr>
              <a:xfrm>
                <a:off x="6228184" y="4293096"/>
                <a:ext cx="2160240" cy="582788"/>
              </a:xfrm>
              <a:prstGeom prst="rect">
                <a:avLst/>
              </a:prstGeom>
              <a:blipFill rotWithShape="0">
                <a:blip r:embed="rId4"/>
                <a:stretch>
                  <a:fillRect b="-16667"/>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4" name="Rectángulo 3"/>
              <p:cNvSpPr/>
              <p:nvPr/>
            </p:nvSpPr>
            <p:spPr>
              <a:xfrm>
                <a:off x="5868144" y="5334777"/>
                <a:ext cx="2254015" cy="7186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s-ES" i="1" smtClean="0">
                              <a:latin typeface="Cambria Math" panose="02040503050406030204" pitchFamily="18" charset="0"/>
                            </a:rPr>
                          </m:ctrlPr>
                        </m:sSupPr>
                        <m:e>
                          <m:r>
                            <a:rPr lang="es-ES" i="1">
                              <a:latin typeface="Cambria Math" panose="02040503050406030204" pitchFamily="18" charset="0"/>
                            </a:rPr>
                            <m:t>𝑠</m:t>
                          </m:r>
                        </m:e>
                        <m:sup>
                          <m:r>
                            <a:rPr lang="es-ES" i="0">
                              <a:latin typeface="Cambria Math" panose="02040503050406030204" pitchFamily="18" charset="0"/>
                            </a:rPr>
                            <m:t>2</m:t>
                          </m:r>
                        </m:sup>
                      </m:sSup>
                      <m:r>
                        <a:rPr lang="es-ES" i="0">
                          <a:latin typeface="Cambria Math" panose="02040503050406030204" pitchFamily="18" charset="0"/>
                        </a:rPr>
                        <m:t>=</m:t>
                      </m:r>
                      <m:rad>
                        <m:radPr>
                          <m:degHide m:val="on"/>
                          <m:ctrlPr>
                            <a:rPr lang="es-ES" i="1">
                              <a:latin typeface="Cambria Math" panose="02040503050406030204" pitchFamily="18" charset="0"/>
                            </a:rPr>
                          </m:ctrlPr>
                        </m:radPr>
                        <m:deg/>
                        <m:e>
                          <m:f>
                            <m:fPr>
                              <m:ctrlPr>
                                <a:rPr lang="es-ES" i="1">
                                  <a:latin typeface="Cambria Math" panose="02040503050406030204" pitchFamily="18" charset="0"/>
                                </a:rPr>
                              </m:ctrlPr>
                            </m:fPr>
                            <m:num>
                              <m:sSub>
                                <m:sSubPr>
                                  <m:ctrlPr>
                                    <a:rPr lang="es-ES" i="1">
                                      <a:latin typeface="Cambria Math" panose="02040503050406030204" pitchFamily="18" charset="0"/>
                                    </a:rPr>
                                  </m:ctrlPr>
                                </m:sSubPr>
                                <m:e>
                                  <m:r>
                                    <a:rPr lang="es-ES" b="0" i="1" smtClean="0">
                                      <a:latin typeface="Cambria Math" panose="02040503050406030204" pitchFamily="18" charset="0"/>
                                    </a:rPr>
                                    <m:t>𝑥</m:t>
                                  </m:r>
                                </m:e>
                                <m:sub>
                                  <m:r>
                                    <a:rPr lang="es-ES" i="1">
                                      <a:latin typeface="Cambria Math" panose="02040503050406030204" pitchFamily="18" charset="0"/>
                                    </a:rPr>
                                    <m:t>𝑖</m:t>
                                  </m:r>
                                  <m:r>
                                    <a:rPr lang="es-ES" i="0">
                                      <a:latin typeface="Cambria Math" panose="02040503050406030204" pitchFamily="18" charset="0"/>
                                    </a:rPr>
                                    <m:t>−</m:t>
                                  </m:r>
                                  <m:acc>
                                    <m:accPr>
                                      <m:chr m:val="̅"/>
                                      <m:ctrlPr>
                                        <a:rPr lang="es-ES" i="1">
                                          <a:latin typeface="Cambria Math" panose="02040503050406030204" pitchFamily="18" charset="0"/>
                                        </a:rPr>
                                      </m:ctrlPr>
                                    </m:accPr>
                                    <m:e>
                                      <m:r>
                                        <a:rPr lang="es-ES" i="1">
                                          <a:latin typeface="Cambria Math" panose="02040503050406030204" pitchFamily="18" charset="0"/>
                                        </a:rPr>
                                        <m:t>𝑥</m:t>
                                      </m:r>
                                    </m:e>
                                  </m:acc>
                                </m:sub>
                              </m:sSub>
                            </m:num>
                            <m:den>
                              <m:r>
                                <a:rPr lang="es-ES" i="1">
                                  <a:latin typeface="Cambria Math" panose="02040503050406030204" pitchFamily="18" charset="0"/>
                                </a:rPr>
                                <m:t>𝑛</m:t>
                              </m:r>
                              <m:r>
                                <a:rPr lang="es-ES" i="0">
                                  <a:latin typeface="Cambria Math" panose="02040503050406030204" pitchFamily="18" charset="0"/>
                                </a:rPr>
                                <m:t>−1</m:t>
                              </m:r>
                            </m:den>
                          </m:f>
                        </m:e>
                      </m:rad>
                      <m:r>
                        <a:rPr lang="es-ES" i="0">
                          <a:latin typeface="Cambria Math" panose="02040503050406030204" pitchFamily="18" charset="0"/>
                        </a:rPr>
                        <m:t>=</m:t>
                      </m:r>
                      <m:sSup>
                        <m:sSupPr>
                          <m:ctrlPr>
                            <a:rPr lang="es-ES" i="1">
                              <a:latin typeface="Cambria Math" panose="02040503050406030204" pitchFamily="18" charset="0"/>
                            </a:rPr>
                          </m:ctrlPr>
                        </m:sSupPr>
                        <m:e>
                          <m:r>
                            <a:rPr lang="es-ES" i="1">
                              <a:latin typeface="Cambria Math" panose="02040503050406030204" pitchFamily="18" charset="0"/>
                            </a:rPr>
                            <m:t>𝜎</m:t>
                          </m:r>
                        </m:e>
                        <m:sup>
                          <m:r>
                            <a:rPr lang="es-ES" i="0">
                              <a:latin typeface="Cambria Math" panose="02040503050406030204" pitchFamily="18" charset="0"/>
                            </a:rPr>
                            <m:t>2</m:t>
                          </m:r>
                        </m:sup>
                      </m:sSup>
                    </m:oMath>
                  </m:oMathPara>
                </a14:m>
                <a:endParaRPr lang="es-ES" dirty="0"/>
              </a:p>
            </p:txBody>
          </p:sp>
        </mc:Choice>
        <mc:Fallback xmlns="">
          <p:sp>
            <p:nvSpPr>
              <p:cNvPr id="4" name="Rectángulo 3"/>
              <p:cNvSpPr>
                <a:spLocks noRot="1" noChangeAspect="1" noMove="1" noResize="1" noEditPoints="1" noAdjustHandles="1" noChangeArrowheads="1" noChangeShapeType="1" noTextEdit="1"/>
              </p:cNvSpPr>
              <p:nvPr/>
            </p:nvSpPr>
            <p:spPr>
              <a:xfrm>
                <a:off x="5868144" y="5334777"/>
                <a:ext cx="2254015" cy="718658"/>
              </a:xfrm>
              <a:prstGeom prst="rect">
                <a:avLst/>
              </a:prstGeom>
              <a:blipFill rotWithShape="0">
                <a:blip r:embed="rId5"/>
                <a:stretch>
                  <a:fillRect/>
                </a:stretch>
              </a:blipFill>
            </p:spPr>
            <p:txBody>
              <a:bodyPr/>
              <a:lstStyle/>
              <a:p>
                <a:r>
                  <a:rPr lang="es-ES">
                    <a:noFill/>
                  </a:rPr>
                  <a:t> </a:t>
                </a:r>
              </a:p>
            </p:txBody>
          </p:sp>
        </mc:Fallback>
      </mc:AlternateContent>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animEffect transition="in" filter="dissolve">
                                      <p:cBhvr>
                                        <p:cTn id="7" dur="500"/>
                                        <p:tgtEl>
                                          <p:spTgt spid="115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285749" y="836712"/>
            <a:ext cx="8558213" cy="3785652"/>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marL="273050" indent="-1588" algn="just" eaLnBrk="1" hangingPunct="1">
              <a:lnSpc>
                <a:spcPct val="200000"/>
              </a:lnSpc>
              <a:defRPr/>
            </a:pPr>
            <a:r>
              <a:rPr lang="es-ES_tradnl" sz="2400" dirty="0">
                <a:latin typeface="Tahoma" panose="020B0604030504040204" pitchFamily="34" charset="0"/>
                <a:ea typeface="Tahoma" panose="020B0604030504040204" pitchFamily="34" charset="0"/>
                <a:cs typeface="Tahoma" panose="020B0604030504040204" pitchFamily="34" charset="0"/>
              </a:rPr>
              <a:t>Sea X una variable aleatoria con distribución normal X ~ N(µ,σ</a:t>
            </a:r>
            <a:r>
              <a:rPr lang="es-ES_tradnl" sz="2400" baseline="30000" dirty="0">
                <a:latin typeface="Tahoma" panose="020B0604030504040204" pitchFamily="34" charset="0"/>
                <a:ea typeface="Tahoma" panose="020B0604030504040204" pitchFamily="34" charset="0"/>
                <a:cs typeface="Tahoma" panose="020B0604030504040204" pitchFamily="34" charset="0"/>
              </a:rPr>
              <a:t>2</a:t>
            </a:r>
            <a:r>
              <a:rPr lang="es-ES_tradnl" sz="2400" dirty="0">
                <a:latin typeface="Tahoma" panose="020B0604030504040204" pitchFamily="34" charset="0"/>
                <a:ea typeface="Tahoma" panose="020B0604030504040204" pitchFamily="34" charset="0"/>
                <a:cs typeface="Tahoma" panose="020B0604030504040204" pitchFamily="34" charset="0"/>
              </a:rPr>
              <a:t>), donde el parámetro µ representa la media de X en la población.  Si el parámetro µ es desconocido, se puede estimar el mismo a partir de una muestra aleatoria: x</a:t>
            </a:r>
            <a:r>
              <a:rPr lang="es-ES_tradnl" sz="2400" baseline="-25000" dirty="0">
                <a:latin typeface="Tahoma" panose="020B0604030504040204" pitchFamily="34" charset="0"/>
                <a:ea typeface="Tahoma" panose="020B0604030504040204" pitchFamily="34" charset="0"/>
                <a:cs typeface="Tahoma" panose="020B0604030504040204" pitchFamily="34" charset="0"/>
              </a:rPr>
              <a:t>1</a:t>
            </a:r>
            <a:r>
              <a:rPr lang="es-ES_tradnl" sz="2400" dirty="0">
                <a:latin typeface="Tahoma" panose="020B0604030504040204" pitchFamily="34" charset="0"/>
                <a:ea typeface="Tahoma" panose="020B0604030504040204" pitchFamily="34" charset="0"/>
                <a:cs typeface="Tahoma" panose="020B0604030504040204" pitchFamily="34" charset="0"/>
              </a:rPr>
              <a:t>,x</a:t>
            </a:r>
            <a:r>
              <a:rPr lang="es-ES_tradnl" sz="2400" baseline="-25000" dirty="0">
                <a:latin typeface="Tahoma" panose="020B0604030504040204" pitchFamily="34" charset="0"/>
                <a:ea typeface="Tahoma" panose="020B0604030504040204" pitchFamily="34" charset="0"/>
                <a:cs typeface="Tahoma" panose="020B0604030504040204" pitchFamily="34" charset="0"/>
              </a:rPr>
              <a:t>2</a:t>
            </a:r>
            <a:r>
              <a:rPr lang="es-ES_tradnl" sz="2400" dirty="0">
                <a:latin typeface="Tahoma" panose="020B0604030504040204" pitchFamily="34" charset="0"/>
                <a:ea typeface="Tahoma" panose="020B0604030504040204" pitchFamily="34" charset="0"/>
                <a:cs typeface="Tahoma" panose="020B0604030504040204" pitchFamily="34" charset="0"/>
              </a:rPr>
              <a:t>,...,</a:t>
            </a:r>
            <a:r>
              <a:rPr lang="es-ES_tradnl" sz="2400" dirty="0" err="1">
                <a:latin typeface="Tahoma" panose="020B0604030504040204" pitchFamily="34" charset="0"/>
                <a:ea typeface="Tahoma" panose="020B0604030504040204" pitchFamily="34" charset="0"/>
                <a:cs typeface="Tahoma" panose="020B0604030504040204" pitchFamily="34" charset="0"/>
              </a:rPr>
              <a:t>x</a:t>
            </a:r>
            <a:r>
              <a:rPr lang="es-ES_tradnl" sz="2400" baseline="-25000" dirty="0" err="1">
                <a:latin typeface="Tahoma" panose="020B0604030504040204" pitchFamily="34" charset="0"/>
                <a:ea typeface="Tahoma" panose="020B0604030504040204" pitchFamily="34" charset="0"/>
                <a:cs typeface="Tahoma" panose="020B0604030504040204" pitchFamily="34" charset="0"/>
              </a:rPr>
              <a:t>n</a:t>
            </a:r>
            <a:r>
              <a:rPr lang="es-ES_tradnl" sz="2400" dirty="0">
                <a:latin typeface="Tahoma" panose="020B0604030504040204" pitchFamily="34" charset="0"/>
                <a:ea typeface="Tahoma" panose="020B0604030504040204" pitchFamily="34" charset="0"/>
                <a:cs typeface="Tahoma" panose="020B0604030504040204" pitchFamily="34" charset="0"/>
              </a:rPr>
              <a:t>, de la población, de dos formas diferentes</a:t>
            </a:r>
            <a:r>
              <a:rPr lang="es-ES_tradnl" sz="2400" dirty="0" smtClean="0">
                <a:latin typeface="Tahoma" panose="020B0604030504040204" pitchFamily="34" charset="0"/>
                <a:ea typeface="Tahoma" panose="020B0604030504040204" pitchFamily="34" charset="0"/>
                <a:cs typeface="Tahoma" panose="020B0604030504040204" pitchFamily="34" charset="0"/>
              </a:rPr>
              <a:t>:</a:t>
            </a:r>
            <a:endParaRPr lang="es-ES_tradnl" sz="2400" dirty="0">
              <a:latin typeface="Tahoma" panose="020B0604030504040204" pitchFamily="34" charset="0"/>
              <a:ea typeface="Tahoma" panose="020B0604030504040204" pitchFamily="34" charset="0"/>
              <a:cs typeface="Tahoma" panose="020B0604030504040204" pitchFamily="34" charset="0"/>
            </a:endParaRPr>
          </a:p>
        </p:txBody>
      </p:sp>
      <p:sp>
        <p:nvSpPr>
          <p:cNvPr id="3" name="Text Box 2"/>
          <p:cNvSpPr txBox="1">
            <a:spLocks noChangeArrowheads="1"/>
          </p:cNvSpPr>
          <p:nvPr/>
        </p:nvSpPr>
        <p:spPr bwMode="auto">
          <a:xfrm>
            <a:off x="285750" y="188640"/>
            <a:ext cx="8558213" cy="461963"/>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a:solidFill>
                  <a:schemeClr val="accent2"/>
                </a:solidFill>
              </a:rPr>
              <a:t>Estimación de parámetros</a:t>
            </a:r>
          </a:p>
        </p:txBody>
      </p:sp>
      <p:sp>
        <p:nvSpPr>
          <p:cNvPr id="2" name="Rectángulo 1"/>
          <p:cNvSpPr/>
          <p:nvPr/>
        </p:nvSpPr>
        <p:spPr>
          <a:xfrm>
            <a:off x="558800" y="4835316"/>
            <a:ext cx="8045648" cy="1448153"/>
          </a:xfrm>
          <a:prstGeom prst="rect">
            <a:avLst/>
          </a:prstGeom>
          <a:solidFill>
            <a:schemeClr val="accent6">
              <a:lumMod val="20000"/>
              <a:lumOff val="80000"/>
            </a:schemeClr>
          </a:solidFill>
        </p:spPr>
        <p:txBody>
          <a:bodyPr wrap="square">
            <a:spAutoFit/>
          </a:bodyPr>
          <a:lstStyle/>
          <a:p>
            <a:pPr marL="1258888" indent="-1588" eaLnBrk="1" hangingPunct="1">
              <a:lnSpc>
                <a:spcPct val="200000"/>
              </a:lnSpc>
              <a:defRPr/>
            </a:pPr>
            <a:r>
              <a:rPr lang="es-ES_tradnl" sz="2400" dirty="0" smtClean="0">
                <a:latin typeface="Tahoma" panose="020B0604030504040204" pitchFamily="34" charset="0"/>
                <a:ea typeface="Tahoma" panose="020B0604030504040204" pitchFamily="34" charset="0"/>
                <a:cs typeface="Tahoma" panose="020B0604030504040204" pitchFamily="34" charset="0"/>
              </a:rPr>
              <a:t>• Estimación puntual</a:t>
            </a:r>
          </a:p>
          <a:p>
            <a:pPr marL="1258888" indent="-1588" eaLnBrk="1" hangingPunct="1">
              <a:lnSpc>
                <a:spcPct val="200000"/>
              </a:lnSpc>
              <a:defRPr/>
            </a:pPr>
            <a:r>
              <a:rPr lang="es-ES_tradnl" sz="2400" dirty="0" smtClean="0">
                <a:latin typeface="Tahoma" panose="020B0604030504040204" pitchFamily="34" charset="0"/>
                <a:ea typeface="Tahoma" panose="020B0604030504040204" pitchFamily="34" charset="0"/>
                <a:cs typeface="Tahoma" panose="020B0604030504040204" pitchFamily="34" charset="0"/>
              </a:rPr>
              <a:t>• </a:t>
            </a:r>
            <a:r>
              <a:rPr lang="es-ES_tradnl" sz="2400" dirty="0">
                <a:latin typeface="Tahoma" panose="020B0604030504040204" pitchFamily="34" charset="0"/>
                <a:ea typeface="Tahoma" panose="020B0604030504040204" pitchFamily="34" charset="0"/>
                <a:cs typeface="Tahoma" panose="020B0604030504040204" pitchFamily="34" charset="0"/>
              </a:rPr>
              <a:t>Estimación por intervalo de confianza</a:t>
            </a:r>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Text Box 3"/>
          <p:cNvSpPr txBox="1">
            <a:spLocks noChangeArrowheads="1"/>
          </p:cNvSpPr>
          <p:nvPr/>
        </p:nvSpPr>
        <p:spPr bwMode="auto">
          <a:xfrm>
            <a:off x="4128786" y="4714976"/>
            <a:ext cx="4745186" cy="1077218"/>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ctr" eaLnBrk="1" hangingPunct="1">
              <a:lnSpc>
                <a:spcPct val="160000"/>
              </a:lnSpc>
              <a:spcBef>
                <a:spcPct val="50000"/>
              </a:spcBef>
              <a:defRPr/>
            </a:pPr>
            <a:r>
              <a:rPr lang="es-ES" dirty="0">
                <a:latin typeface="Arial" charset="0"/>
              </a:rPr>
              <a:t>El </a:t>
            </a:r>
            <a:r>
              <a:rPr lang="es-ES" u="sng" dirty="0">
                <a:latin typeface="Arial" charset="0"/>
              </a:rPr>
              <a:t>parámetro µ</a:t>
            </a:r>
            <a:r>
              <a:rPr lang="es-ES" dirty="0">
                <a:latin typeface="Arial" charset="0"/>
              </a:rPr>
              <a:t> es estimado a partir de la </a:t>
            </a:r>
            <a:r>
              <a:rPr lang="es-ES" u="sng" dirty="0">
                <a:latin typeface="Arial" charset="0"/>
              </a:rPr>
              <a:t>media muestral</a:t>
            </a:r>
          </a:p>
        </p:txBody>
      </p:sp>
      <p:graphicFrame>
        <p:nvGraphicFramePr>
          <p:cNvPr id="29700" name="Object 9"/>
          <p:cNvGraphicFramePr>
            <a:graphicFrameLocks noChangeAspect="1"/>
          </p:cNvGraphicFramePr>
          <p:nvPr>
            <p:extLst>
              <p:ext uri="{D42A27DB-BD31-4B8C-83A1-F6EECF244321}">
                <p14:modId xmlns:p14="http://schemas.microsoft.com/office/powerpoint/2010/main" val="907772188"/>
              </p:ext>
            </p:extLst>
          </p:nvPr>
        </p:nvGraphicFramePr>
        <p:xfrm>
          <a:off x="4098777" y="2819809"/>
          <a:ext cx="4745186" cy="1800225"/>
        </p:xfrm>
        <a:graphic>
          <a:graphicData uri="http://schemas.openxmlformats.org/presentationml/2006/ole">
            <mc:AlternateContent xmlns:mc="http://schemas.openxmlformats.org/markup-compatibility/2006">
              <mc:Choice xmlns:v="urn:schemas-microsoft-com:vml" Requires="v">
                <p:oleObj spid="_x0000_s29719" name="Ecuación" r:id="rId3" imgW="1688760" imgH="609480" progId="Equation.3">
                  <p:embed/>
                </p:oleObj>
              </mc:Choice>
              <mc:Fallback>
                <p:oleObj name="Ecuación" r:id="rId3" imgW="1688760" imgH="609480" progId="Equation.3">
                  <p:embed/>
                  <p:pic>
                    <p:nvPicPr>
                      <p:cNvPr id="0" name="Object 9"/>
                      <p:cNvPicPr>
                        <a:picLocks noChangeAspect="1" noChangeArrowheads="1"/>
                      </p:cNvPicPr>
                      <p:nvPr/>
                    </p:nvPicPr>
                    <p:blipFill>
                      <a:blip r:embed="rId4"/>
                      <a:srcRect/>
                      <a:stretch>
                        <a:fillRect/>
                      </a:stretch>
                    </p:blipFill>
                    <p:spPr bwMode="auto">
                      <a:xfrm>
                        <a:off x="4098777" y="2819809"/>
                        <a:ext cx="4745186" cy="1800225"/>
                      </a:xfrm>
                      <a:prstGeom prst="rect">
                        <a:avLst/>
                      </a:prstGeom>
                      <a:noFill/>
                      <a:ln w="12700">
                        <a:solidFill>
                          <a:srgbClr val="000000"/>
                        </a:solidFill>
                        <a:miter lim="800000"/>
                        <a:headEnd/>
                        <a:tailEnd/>
                      </a:ln>
                      <a:effectLst/>
                    </p:spPr>
                  </p:pic>
                </p:oleObj>
              </mc:Fallback>
            </mc:AlternateContent>
          </a:graphicData>
        </a:graphic>
      </p:graphicFrame>
      <p:sp>
        <p:nvSpPr>
          <p:cNvPr id="6" name="Text Box 2"/>
          <p:cNvSpPr txBox="1">
            <a:spLocks noChangeArrowheads="1"/>
          </p:cNvSpPr>
          <p:nvPr/>
        </p:nvSpPr>
        <p:spPr bwMode="auto">
          <a:xfrm>
            <a:off x="285750" y="188640"/>
            <a:ext cx="8558213" cy="461963"/>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a:solidFill>
                  <a:schemeClr val="accent2"/>
                </a:solidFill>
              </a:rPr>
              <a:t>Estimación </a:t>
            </a:r>
            <a:r>
              <a:rPr lang="es-ES" sz="2400" b="1" dirty="0" smtClean="0">
                <a:solidFill>
                  <a:schemeClr val="accent2"/>
                </a:solidFill>
              </a:rPr>
              <a:t>puntual de la media poblacional</a:t>
            </a:r>
            <a:endParaRPr lang="es-ES" sz="2400" b="1" dirty="0">
              <a:solidFill>
                <a:schemeClr val="accent2"/>
              </a:solidFill>
            </a:endParaRPr>
          </a:p>
        </p:txBody>
      </p:sp>
      <p:sp>
        <p:nvSpPr>
          <p:cNvPr id="3" name="Rectángulo 2"/>
          <p:cNvSpPr/>
          <p:nvPr/>
        </p:nvSpPr>
        <p:spPr>
          <a:xfrm>
            <a:off x="179512" y="836712"/>
            <a:ext cx="8664451" cy="2187265"/>
          </a:xfrm>
          <a:prstGeom prst="rect">
            <a:avLst/>
          </a:prstGeom>
        </p:spPr>
        <p:txBody>
          <a:bodyPr wrap="square">
            <a:spAutoFit/>
          </a:bodyPr>
          <a:lstStyle/>
          <a:p>
            <a:pPr algn="just">
              <a:lnSpc>
                <a:spcPct val="115000"/>
              </a:lnSpc>
              <a:spcAft>
                <a:spcPts val="1000"/>
              </a:spcAft>
            </a:pPr>
            <a:r>
              <a:rPr lang="es-ES_tradnl" sz="2400" dirty="0" smtClean="0">
                <a:effectLst/>
                <a:latin typeface="Tahoma" panose="020B0604030504040204" pitchFamily="34" charset="0"/>
                <a:ea typeface="Times New Roman" panose="02020603050405020304" pitchFamily="18" charset="0"/>
                <a:cs typeface="Times New Roman" panose="02020603050405020304" pitchFamily="18" charset="0"/>
              </a:rPr>
              <a:t>Supongamos que en una muestra de 60 sujetos se observa una media de presión arterial sistólica (TAS) de 150 </a:t>
            </a:r>
            <a:r>
              <a:rPr lang="es-ES_tradnl" sz="2400" dirty="0" err="1" smtClean="0">
                <a:effectLst/>
                <a:latin typeface="Tahoma" panose="020B0604030504040204" pitchFamily="34" charset="0"/>
                <a:ea typeface="Times New Roman" panose="02020603050405020304" pitchFamily="18" charset="0"/>
                <a:cs typeface="Times New Roman" panose="02020603050405020304" pitchFamily="18" charset="0"/>
              </a:rPr>
              <a:t>mmHg</a:t>
            </a:r>
            <a:r>
              <a:rPr lang="es-ES_tradnl" sz="2400" dirty="0" smtClean="0">
                <a:effectLst/>
                <a:latin typeface="Tahoma" panose="020B0604030504040204" pitchFamily="34" charset="0"/>
                <a:ea typeface="Times New Roman" panose="02020603050405020304" pitchFamily="18" charset="0"/>
                <a:cs typeface="Times New Roman" panose="02020603050405020304" pitchFamily="18" charset="0"/>
              </a:rPr>
              <a:t>, con una desviación estándar de 20 </a:t>
            </a:r>
            <a:r>
              <a:rPr lang="es-ES_tradnl" sz="2400" dirty="0" err="1" smtClean="0">
                <a:effectLst/>
                <a:latin typeface="Tahoma" panose="020B0604030504040204" pitchFamily="34" charset="0"/>
                <a:ea typeface="Times New Roman" panose="02020603050405020304" pitchFamily="18" charset="0"/>
                <a:cs typeface="Times New Roman" panose="02020603050405020304" pitchFamily="18" charset="0"/>
              </a:rPr>
              <a:t>mmHg</a:t>
            </a:r>
            <a:r>
              <a:rPr lang="es-ES_tradnl" sz="2400" dirty="0" smtClean="0">
                <a:effectLst/>
                <a:latin typeface="Tahoma" panose="020B0604030504040204" pitchFamily="34" charset="0"/>
                <a:ea typeface="Times New Roman" panose="02020603050405020304" pitchFamily="18" charset="0"/>
                <a:cs typeface="Times New Roman" panose="02020603050405020304" pitchFamily="18" charset="0"/>
              </a:rPr>
              <a:t>, y se desea conocer el verdadero valor de la TAS media en la población de referencia. </a:t>
            </a:r>
            <a:endParaRPr lang="es-ES"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CuadroTexto 3"/>
              <p:cNvSpPr txBox="1"/>
              <p:nvPr/>
            </p:nvSpPr>
            <p:spPr>
              <a:xfrm>
                <a:off x="626977" y="3234224"/>
                <a:ext cx="3024336" cy="2246769"/>
              </a:xfrm>
              <a:prstGeom prst="rect">
                <a:avLst/>
              </a:prstGeom>
              <a:noFill/>
              <a:ln w="28575">
                <a:solidFill>
                  <a:schemeClr val="tx1"/>
                </a:solidFill>
              </a:ln>
            </p:spPr>
            <p:txBody>
              <a:bodyPr wrap="square" rtlCol="0">
                <a:spAutoFit/>
              </a:bodyPr>
              <a:lstStyle/>
              <a:p>
                <a:r>
                  <a:rPr lang="es-ES" dirty="0" smtClean="0"/>
                  <a:t>Datos:</a:t>
                </a:r>
              </a:p>
              <a:p>
                <a:r>
                  <a:rPr lang="es-ES" dirty="0" smtClean="0"/>
                  <a:t>X: presión arterial sistólica (TAS).</a:t>
                </a:r>
              </a:p>
              <a:p>
                <a14:m>
                  <m:oMath xmlns:m="http://schemas.openxmlformats.org/officeDocument/2006/math">
                    <m:acc>
                      <m:accPr>
                        <m:chr m:val="̅"/>
                        <m:ctrlPr>
                          <a:rPr lang="es-ES" i="1" smtClean="0">
                            <a:latin typeface="Cambria Math" panose="02040503050406030204" pitchFamily="18" charset="0"/>
                          </a:rPr>
                        </m:ctrlPr>
                      </m:accPr>
                      <m:e>
                        <m:r>
                          <a:rPr lang="es-ES" b="0" i="1" smtClean="0">
                            <a:latin typeface="Cambria Math" panose="02040503050406030204" pitchFamily="18" charset="0"/>
                          </a:rPr>
                          <m:t>𝑥</m:t>
                        </m:r>
                      </m:e>
                    </m:acc>
                  </m:oMath>
                </a14:m>
                <a:r>
                  <a:rPr lang="es-ES" dirty="0" smtClean="0"/>
                  <a:t> =150 </a:t>
                </a:r>
                <a:r>
                  <a:rPr lang="es-ES" dirty="0" err="1" smtClean="0"/>
                  <a:t>mmHg</a:t>
                </a:r>
                <a:endParaRPr lang="es-ES" dirty="0" smtClean="0"/>
              </a:p>
              <a:p>
                <a:pPr/>
                <a14:m>
                  <m:oMathPara xmlns:m="http://schemas.openxmlformats.org/officeDocument/2006/math">
                    <m:oMathParaPr>
                      <m:jc m:val="left"/>
                    </m:oMathParaPr>
                    <m:oMath xmlns:m="http://schemas.openxmlformats.org/officeDocument/2006/math">
                      <m:r>
                        <a:rPr lang="es-ES" b="0" i="1" smtClean="0">
                          <a:latin typeface="Cambria Math" panose="02040503050406030204" pitchFamily="18" charset="0"/>
                        </a:rPr>
                        <m:t>𝑆</m:t>
                      </m:r>
                      <m:r>
                        <a:rPr lang="es-ES" b="0" i="1" smtClean="0">
                          <a:latin typeface="Cambria Math" panose="02040503050406030204" pitchFamily="18" charset="0"/>
                        </a:rPr>
                        <m:t>=20 </m:t>
                      </m:r>
                      <m:r>
                        <a:rPr lang="es-ES" b="0" i="1" smtClean="0">
                          <a:latin typeface="Cambria Math" panose="02040503050406030204" pitchFamily="18" charset="0"/>
                        </a:rPr>
                        <m:t>𝑚𝑚𝐻𝑔</m:t>
                      </m:r>
                    </m:oMath>
                  </m:oMathPara>
                </a14:m>
                <a:endParaRPr lang="es-ES" dirty="0" smtClean="0"/>
              </a:p>
              <a:p>
                <a:r>
                  <a:rPr lang="es-ES" dirty="0" smtClean="0"/>
                  <a:t>n=60</a:t>
                </a:r>
              </a:p>
              <a:p>
                <a:r>
                  <a:rPr lang="es-ES" dirty="0"/>
                  <a:t> </a:t>
                </a:r>
                <a14:m>
                  <m:oMath xmlns:m="http://schemas.openxmlformats.org/officeDocument/2006/math">
                    <m:acc>
                      <m:accPr>
                        <m:chr m:val="̂"/>
                        <m:ctrlPr>
                          <a:rPr lang="es-ES" i="1" smtClean="0">
                            <a:latin typeface="Cambria Math" panose="02040503050406030204" pitchFamily="18" charset="0"/>
                          </a:rPr>
                        </m:ctrlPr>
                      </m:accPr>
                      <m:e>
                        <m:r>
                          <a:rPr lang="es-ES" i="1" smtClean="0">
                            <a:latin typeface="Cambria Math" panose="02040503050406030204" pitchFamily="18" charset="0"/>
                            <a:ea typeface="Cambria Math" panose="02040503050406030204" pitchFamily="18" charset="0"/>
                          </a:rPr>
                          <m:t>𝜇</m:t>
                        </m:r>
                      </m:e>
                    </m:acc>
                  </m:oMath>
                </a14:m>
                <a:r>
                  <a:rPr lang="es-ES" dirty="0" smtClean="0"/>
                  <a:t>=¿?</a:t>
                </a:r>
                <a:endParaRPr lang="es-ES" dirty="0"/>
              </a:p>
            </p:txBody>
          </p:sp>
        </mc:Choice>
        <mc:Fallback xmlns="">
          <p:sp>
            <p:nvSpPr>
              <p:cNvPr id="4" name="CuadroTexto 3"/>
              <p:cNvSpPr txBox="1">
                <a:spLocks noRot="1" noChangeAspect="1" noMove="1" noResize="1" noEditPoints="1" noAdjustHandles="1" noChangeArrowheads="1" noChangeShapeType="1" noTextEdit="1"/>
              </p:cNvSpPr>
              <p:nvPr/>
            </p:nvSpPr>
            <p:spPr>
              <a:xfrm>
                <a:off x="626977" y="3234224"/>
                <a:ext cx="3024336" cy="2246769"/>
              </a:xfrm>
              <a:prstGeom prst="rect">
                <a:avLst/>
              </a:prstGeom>
              <a:blipFill rotWithShape="0">
                <a:blip r:embed="rId5"/>
                <a:stretch>
                  <a:fillRect l="-1796" t="-804" b="-3485"/>
                </a:stretch>
              </a:blipFill>
              <a:ln w="28575">
                <a:solidFill>
                  <a:schemeClr val="tx1"/>
                </a:solidFill>
              </a:ln>
            </p:spPr>
            <p:txBody>
              <a:bodyPr/>
              <a:lstStyle/>
              <a:p>
                <a:r>
                  <a:rPr lang="es-ES">
                    <a:noFill/>
                  </a:rPr>
                  <a:t> </a:t>
                </a:r>
              </a:p>
            </p:txBody>
          </p:sp>
        </mc:Fallback>
      </mc:AlternateContent>
      <p:sp>
        <p:nvSpPr>
          <p:cNvPr id="5" name="Rectángulo 4"/>
          <p:cNvSpPr/>
          <p:nvPr/>
        </p:nvSpPr>
        <p:spPr>
          <a:xfrm>
            <a:off x="179512" y="5910923"/>
            <a:ext cx="8856984" cy="800219"/>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Aft>
                <a:spcPts val="1000"/>
              </a:spcAft>
            </a:pPr>
            <a:r>
              <a:rPr lang="es-ES_tradnl" dirty="0" err="1" smtClean="0">
                <a:effectLst/>
                <a:latin typeface="Tahoma" panose="020B0604030504040204" pitchFamily="34" charset="0"/>
                <a:ea typeface="Times New Roman" panose="02020603050405020304" pitchFamily="18" charset="0"/>
                <a:cs typeface="Times New Roman" panose="02020603050405020304" pitchFamily="18" charset="0"/>
              </a:rPr>
              <a:t>Rta:El</a:t>
            </a: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 valor estimado de presión arterial sistólica en la población es de                                                  (150 </a:t>
            </a:r>
            <a:r>
              <a:rPr lang="es-ES_tradnl" dirty="0" err="1" smtClean="0">
                <a:effectLst/>
                <a:latin typeface="Tahoma" panose="020B0604030504040204" pitchFamily="34" charset="0"/>
                <a:ea typeface="Times New Roman" panose="02020603050405020304" pitchFamily="18" charset="0"/>
                <a:cs typeface="Times New Roman" panose="02020603050405020304" pitchFamily="18" charset="0"/>
              </a:rPr>
              <a:t>mmHg</a:t>
            </a: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8787"/>
                                        </p:tgtEl>
                                        <p:attrNameLst>
                                          <p:attrName>style.visibility</p:attrName>
                                        </p:attrNameLst>
                                      </p:cBhvr>
                                      <p:to>
                                        <p:strVal val="visible"/>
                                      </p:to>
                                    </p:set>
                                    <p:animEffect transition="in" filter="dissolve">
                                      <p:cBhvr>
                                        <p:cTn id="7" dur="500"/>
                                        <p:tgtEl>
                                          <p:spTgt spid="118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79512" y="188640"/>
            <a:ext cx="8784976" cy="830997"/>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a:solidFill>
                  <a:schemeClr val="accent2"/>
                </a:solidFill>
              </a:rPr>
              <a:t>Estimación </a:t>
            </a:r>
            <a:r>
              <a:rPr lang="es-ES" sz="2400" b="1" dirty="0" smtClean="0">
                <a:solidFill>
                  <a:schemeClr val="accent2"/>
                </a:solidFill>
              </a:rPr>
              <a:t>puntual de la proporción o por ciento poblacional</a:t>
            </a:r>
            <a:endParaRPr lang="es-ES" sz="2400" b="1" dirty="0">
              <a:solidFill>
                <a:schemeClr val="accent2"/>
              </a:solidFill>
            </a:endParaRPr>
          </a:p>
        </p:txBody>
      </p:sp>
      <p:sp>
        <p:nvSpPr>
          <p:cNvPr id="4" name="Rectángulo 3"/>
          <p:cNvSpPr/>
          <p:nvPr/>
        </p:nvSpPr>
        <p:spPr>
          <a:xfrm>
            <a:off x="179512" y="1340768"/>
            <a:ext cx="8784976" cy="1508105"/>
          </a:xfrm>
          <a:prstGeom prst="rect">
            <a:avLst/>
          </a:prstGeom>
        </p:spPr>
        <p:txBody>
          <a:bodyPr wrap="square">
            <a:spAutoFit/>
          </a:bodyPr>
          <a:lstStyle/>
          <a:p>
            <a:pPr algn="just">
              <a:lnSpc>
                <a:spcPct val="115000"/>
              </a:lnSpc>
              <a:spcAft>
                <a:spcPts val="0"/>
              </a:spcAft>
            </a:pP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Se desea estimar la proporción de hipertensos, (X= 1 HTA   y X=0 no HTA). La muestra está conformada por 200 sujetos, de los cuales 80 son hipertensos.</a:t>
            </a:r>
            <a:endParaRPr lang="es-E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lphaLcParenR"/>
            </a:pP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Estime la proporción puntual de hipertensos en la población.</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5" name="Rectángulo 4"/>
              <p:cNvSpPr/>
              <p:nvPr/>
            </p:nvSpPr>
            <p:spPr>
              <a:xfrm>
                <a:off x="4572000" y="3347526"/>
                <a:ext cx="3441455" cy="504177"/>
              </a:xfrm>
              <a:prstGeom prst="rect">
                <a:avLst/>
              </a:prstGeom>
            </p:spPr>
            <p:txBody>
              <a:bodyPr wrap="none">
                <a:spAutoFit/>
              </a:bodyPr>
              <a:lstStyle/>
              <a:p>
                <a14:m>
                  <m:oMath xmlns:m="http://schemas.openxmlformats.org/officeDocument/2006/math">
                    <m:acc>
                      <m:accPr>
                        <m:chr m:val="̂"/>
                        <m:ctrlPr>
                          <a:rPr lang="es-ES" i="1" smtClean="0">
                            <a:latin typeface="Cambria Math" panose="02040503050406030204" pitchFamily="18" charset="0"/>
                          </a:rPr>
                        </m:ctrlPr>
                      </m:accPr>
                      <m:e>
                        <m:r>
                          <a:rPr lang="es-ES" i="1">
                            <a:latin typeface="Cambria Math" panose="02040503050406030204" pitchFamily="18" charset="0"/>
                          </a:rPr>
                          <m:t>𝑝</m:t>
                        </m:r>
                      </m:e>
                    </m:acc>
                    <m:r>
                      <a:rPr lang="es-ES" i="0">
                        <a:latin typeface="Cambria Math" panose="02040503050406030204" pitchFamily="18" charset="0"/>
                      </a:rPr>
                      <m:t>=</m:t>
                    </m:r>
                    <m:r>
                      <a:rPr lang="es-ES" i="1">
                        <a:latin typeface="Cambria Math" panose="02040503050406030204" pitchFamily="18" charset="0"/>
                      </a:rPr>
                      <m:t>𝑝</m:t>
                    </m:r>
                    <m:r>
                      <a:rPr lang="es-ES" i="0">
                        <a:latin typeface="Cambria Math" panose="02040503050406030204" pitchFamily="18" charset="0"/>
                      </a:rPr>
                      <m:t>=</m:t>
                    </m:r>
                    <m:f>
                      <m:fPr>
                        <m:ctrlPr>
                          <a:rPr lang="es-ES" i="1">
                            <a:latin typeface="Cambria Math" panose="02040503050406030204" pitchFamily="18" charset="0"/>
                          </a:rPr>
                        </m:ctrlPr>
                      </m:fPr>
                      <m:num>
                        <m:r>
                          <a:rPr lang="es-ES" i="1">
                            <a:latin typeface="Cambria Math" panose="02040503050406030204" pitchFamily="18" charset="0"/>
                          </a:rPr>
                          <m:t>𝑎</m:t>
                        </m:r>
                      </m:num>
                      <m:den>
                        <m:r>
                          <a:rPr lang="es-ES" i="1">
                            <a:latin typeface="Cambria Math" panose="02040503050406030204" pitchFamily="18" charset="0"/>
                          </a:rPr>
                          <m:t>𝑛</m:t>
                        </m:r>
                      </m:den>
                    </m:f>
                  </m:oMath>
                </a14:m>
                <a:r>
                  <a:rPr lang="es-ES" dirty="0" smtClean="0"/>
                  <a:t>=</a:t>
                </a:r>
                <a:r>
                  <a:rPr lang="es-ES" dirty="0" smtClean="0"/>
                  <a:t>80/200=0,04= 4%</a:t>
                </a:r>
                <a:endParaRPr lang="es-ES" dirty="0"/>
              </a:p>
            </p:txBody>
          </p:sp>
        </mc:Choice>
        <mc:Fallback>
          <p:sp>
            <p:nvSpPr>
              <p:cNvPr id="5" name="Rectángulo 4"/>
              <p:cNvSpPr>
                <a:spLocks noRot="1" noChangeAspect="1" noMove="1" noResize="1" noEditPoints="1" noAdjustHandles="1" noChangeArrowheads="1" noChangeShapeType="1" noTextEdit="1"/>
              </p:cNvSpPr>
              <p:nvPr/>
            </p:nvSpPr>
            <p:spPr>
              <a:xfrm>
                <a:off x="4572000" y="3347526"/>
                <a:ext cx="3441455" cy="504177"/>
              </a:xfrm>
              <a:prstGeom prst="rect">
                <a:avLst/>
              </a:prstGeom>
              <a:blipFill rotWithShape="0">
                <a:blip r:embed="rId3"/>
                <a:stretch>
                  <a:fillRect r="-531" b="-7229"/>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626977" y="3234224"/>
                <a:ext cx="3024336" cy="2283638"/>
              </a:xfrm>
              <a:prstGeom prst="rect">
                <a:avLst/>
              </a:prstGeom>
              <a:noFill/>
              <a:ln w="28575">
                <a:solidFill>
                  <a:schemeClr val="tx1"/>
                </a:solidFill>
              </a:ln>
            </p:spPr>
            <p:txBody>
              <a:bodyPr wrap="square" rtlCol="0">
                <a:spAutoFit/>
              </a:bodyPr>
              <a:lstStyle/>
              <a:p>
                <a:r>
                  <a:rPr lang="es-ES" dirty="0" smtClean="0"/>
                  <a:t>Datos:</a:t>
                </a:r>
              </a:p>
              <a:p>
                <a:r>
                  <a:rPr lang="es-ES" dirty="0" smtClean="0"/>
                  <a:t>X: Hipertensos.</a:t>
                </a:r>
              </a:p>
              <a:p>
                <a14:m>
                  <m:oMath xmlns:m="http://schemas.openxmlformats.org/officeDocument/2006/math">
                    <m:r>
                      <a:rPr lang="es-ES" i="1" smtClean="0">
                        <a:latin typeface="Cambria Math" panose="02040503050406030204" pitchFamily="18" charset="0"/>
                      </a:rPr>
                      <m:t>𝑥</m:t>
                    </m:r>
                    <m:r>
                      <a:rPr lang="es-ES" b="0" i="1" smtClean="0">
                        <a:latin typeface="Cambria Math" panose="02040503050406030204" pitchFamily="18" charset="0"/>
                      </a:rPr>
                      <m:t>=1:</m:t>
                    </m:r>
                  </m:oMath>
                </a14:m>
                <a:r>
                  <a:rPr lang="es-ES" dirty="0" smtClean="0"/>
                  <a:t> HTA</a:t>
                </a:r>
              </a:p>
              <a:p>
                <a:pPr/>
                <a14:m>
                  <m:oMathPara xmlns:m="http://schemas.openxmlformats.org/officeDocument/2006/math">
                    <m:oMathParaPr>
                      <m:jc m:val="left"/>
                    </m:oMathParaPr>
                    <m:oMath xmlns:m="http://schemas.openxmlformats.org/officeDocument/2006/math">
                      <m:r>
                        <m:rPr>
                          <m:sty m:val="p"/>
                        </m:rPr>
                        <a:rPr lang="es-ES" b="0" i="0" smtClean="0">
                          <a:latin typeface="Cambria Math" panose="02040503050406030204" pitchFamily="18" charset="0"/>
                        </a:rPr>
                        <m:t>x</m:t>
                      </m:r>
                      <m:r>
                        <a:rPr lang="es-ES" b="0" i="0" smtClean="0">
                          <a:latin typeface="Cambria Math" panose="02040503050406030204" pitchFamily="18" charset="0"/>
                        </a:rPr>
                        <m:t>=</m:t>
                      </m:r>
                      <m:r>
                        <a:rPr lang="es-ES" b="0" i="1" smtClean="0">
                          <a:latin typeface="Cambria Math" panose="02040503050406030204" pitchFamily="18" charset="0"/>
                        </a:rPr>
                        <m:t>0 :</m:t>
                      </m:r>
                      <m:r>
                        <a:rPr lang="es-ES" b="0" i="1" smtClean="0">
                          <a:latin typeface="Cambria Math" panose="02040503050406030204" pitchFamily="18" charset="0"/>
                        </a:rPr>
                        <m:t>𝑛𝑜</m:t>
                      </m:r>
                      <m:r>
                        <a:rPr lang="es-ES" b="0" i="1" smtClean="0">
                          <a:latin typeface="Cambria Math" panose="02040503050406030204" pitchFamily="18" charset="0"/>
                        </a:rPr>
                        <m:t> </m:t>
                      </m:r>
                      <m:r>
                        <a:rPr lang="es-ES" b="0" i="1" smtClean="0">
                          <a:latin typeface="Cambria Math" panose="02040503050406030204" pitchFamily="18" charset="0"/>
                        </a:rPr>
                        <m:t>𝐻𝑇𝐴</m:t>
                      </m:r>
                    </m:oMath>
                  </m:oMathPara>
                </a14:m>
                <a:endParaRPr lang="es-ES" dirty="0" smtClean="0"/>
              </a:p>
              <a:p>
                <a:r>
                  <a:rPr lang="es-ES" dirty="0" smtClean="0"/>
                  <a:t>a=80</a:t>
                </a:r>
              </a:p>
              <a:p>
                <a:r>
                  <a:rPr lang="es-ES" dirty="0" smtClean="0"/>
                  <a:t>n=200</a:t>
                </a:r>
              </a:p>
              <a:p>
                <a:r>
                  <a:rPr lang="es-ES" dirty="0"/>
                  <a:t> </a:t>
                </a:r>
                <a14:m>
                  <m:oMath xmlns:m="http://schemas.openxmlformats.org/officeDocument/2006/math">
                    <m:acc>
                      <m:accPr>
                        <m:chr m:val="̂"/>
                        <m:ctrlPr>
                          <a:rPr lang="es-ES" i="1" smtClean="0">
                            <a:latin typeface="Cambria Math" panose="02040503050406030204" pitchFamily="18" charset="0"/>
                          </a:rPr>
                        </m:ctrlPr>
                      </m:accPr>
                      <m:e>
                        <m:r>
                          <a:rPr lang="es-ES" b="0" i="1" smtClean="0">
                            <a:latin typeface="Cambria Math" panose="02040503050406030204" pitchFamily="18" charset="0"/>
                          </a:rPr>
                          <m:t>𝑃</m:t>
                        </m:r>
                      </m:e>
                    </m:acc>
                  </m:oMath>
                </a14:m>
                <a:r>
                  <a:rPr lang="es-ES" dirty="0" smtClean="0"/>
                  <a:t>=¿?</a:t>
                </a:r>
                <a:endParaRPr lang="es-ES" dirty="0"/>
              </a:p>
            </p:txBody>
          </p:sp>
        </mc:Choice>
        <mc:Fallback xmlns="">
          <p:sp>
            <p:nvSpPr>
              <p:cNvPr id="6" name="CuadroTexto 5"/>
              <p:cNvSpPr txBox="1">
                <a:spLocks noRot="1" noChangeAspect="1" noMove="1" noResize="1" noEditPoints="1" noAdjustHandles="1" noChangeArrowheads="1" noChangeShapeType="1" noTextEdit="1"/>
              </p:cNvSpPr>
              <p:nvPr/>
            </p:nvSpPr>
            <p:spPr>
              <a:xfrm>
                <a:off x="626977" y="3234224"/>
                <a:ext cx="3024336" cy="2283638"/>
              </a:xfrm>
              <a:prstGeom prst="rect">
                <a:avLst/>
              </a:prstGeom>
              <a:blipFill rotWithShape="0">
                <a:blip r:embed="rId4"/>
                <a:stretch>
                  <a:fillRect l="-1796" t="-792" b="-2111"/>
                </a:stretch>
              </a:blipFill>
              <a:ln w="28575">
                <a:solidFill>
                  <a:schemeClr val="tx1"/>
                </a:solidFill>
              </a:ln>
            </p:spPr>
            <p:txBody>
              <a:bodyPr/>
              <a:lstStyle/>
              <a:p>
                <a:r>
                  <a:rPr lang="es-ES">
                    <a:noFill/>
                  </a:rPr>
                  <a:t> </a:t>
                </a:r>
              </a:p>
            </p:txBody>
          </p:sp>
        </mc:Fallback>
      </mc:AlternateContent>
      <p:sp>
        <p:nvSpPr>
          <p:cNvPr id="7" name="Text Box 3"/>
          <p:cNvSpPr txBox="1">
            <a:spLocks noChangeArrowheads="1"/>
          </p:cNvSpPr>
          <p:nvPr/>
        </p:nvSpPr>
        <p:spPr bwMode="auto">
          <a:xfrm>
            <a:off x="4067944" y="4194581"/>
            <a:ext cx="4745186" cy="1504964"/>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ctr" eaLnBrk="1" hangingPunct="1">
              <a:lnSpc>
                <a:spcPct val="160000"/>
              </a:lnSpc>
              <a:spcBef>
                <a:spcPct val="50000"/>
              </a:spcBef>
              <a:defRPr/>
            </a:pPr>
            <a:r>
              <a:rPr lang="es-ES" dirty="0">
                <a:latin typeface="Arial" charset="0"/>
              </a:rPr>
              <a:t>El </a:t>
            </a:r>
            <a:r>
              <a:rPr lang="es-ES" u="sng" dirty="0">
                <a:latin typeface="Arial" charset="0"/>
              </a:rPr>
              <a:t>parámetro </a:t>
            </a:r>
            <a:r>
              <a:rPr lang="es-ES" u="sng" dirty="0" smtClean="0">
                <a:latin typeface="Arial" charset="0"/>
              </a:rPr>
              <a:t>P</a:t>
            </a:r>
            <a:r>
              <a:rPr lang="es-ES" dirty="0" smtClean="0">
                <a:latin typeface="Arial" charset="0"/>
              </a:rPr>
              <a:t> </a:t>
            </a:r>
            <a:r>
              <a:rPr lang="es-ES" dirty="0">
                <a:latin typeface="Arial" charset="0"/>
              </a:rPr>
              <a:t>es estimado a partir de la </a:t>
            </a:r>
            <a:r>
              <a:rPr lang="es-ES" u="sng" dirty="0" smtClean="0">
                <a:latin typeface="Arial" charset="0"/>
              </a:rPr>
              <a:t>proporción o por ciento poblacional muestral</a:t>
            </a:r>
            <a:endParaRPr lang="es-ES" u="sng" dirty="0">
              <a:latin typeface="Arial" charset="0"/>
            </a:endParaRPr>
          </a:p>
        </p:txBody>
      </p:sp>
      <p:sp>
        <p:nvSpPr>
          <p:cNvPr id="8" name="Rectángulo 7"/>
          <p:cNvSpPr/>
          <p:nvPr/>
        </p:nvSpPr>
        <p:spPr>
          <a:xfrm>
            <a:off x="179512" y="5910923"/>
            <a:ext cx="8856984" cy="800219"/>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spcAft>
                <a:spcPts val="1000"/>
              </a:spcAft>
            </a:pPr>
            <a:r>
              <a:rPr lang="es-ES_tradnl" dirty="0" err="1" smtClean="0">
                <a:effectLst/>
                <a:latin typeface="Tahoma" panose="020B0604030504040204" pitchFamily="34" charset="0"/>
                <a:ea typeface="Times New Roman" panose="02020603050405020304" pitchFamily="18" charset="0"/>
                <a:cs typeface="Times New Roman" panose="02020603050405020304" pitchFamily="18" charset="0"/>
              </a:rPr>
              <a:t>Rta</a:t>
            </a: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 El valor estimado de hipertensos en la población es de </a:t>
            </a: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0,04 </a:t>
            </a: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que representa el </a:t>
            </a:r>
            <a:r>
              <a:rPr lang="es-ES_tradnl" dirty="0" smtClean="0">
                <a:effectLst/>
                <a:latin typeface="Tahoma" panose="020B0604030504040204" pitchFamily="34" charset="0"/>
                <a:ea typeface="Times New Roman" panose="02020603050405020304" pitchFamily="18" charset="0"/>
                <a:cs typeface="Times New Roman" panose="02020603050405020304" pitchFamily="18" charset="0"/>
              </a:rPr>
              <a:t>4%.</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2854537"/>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79512" y="188640"/>
            <a:ext cx="8784976" cy="461665"/>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Nociones de Estimación por intervalos de confianza</a:t>
            </a:r>
            <a:endParaRPr lang="es-ES" sz="2400" b="1" dirty="0">
              <a:solidFill>
                <a:schemeClr val="accent2"/>
              </a:solidFill>
            </a:endParaRPr>
          </a:p>
        </p:txBody>
      </p:sp>
      <p:pic>
        <p:nvPicPr>
          <p:cNvPr id="3" name="Imagen 2"/>
          <p:cNvPicPr>
            <a:picLocks noChangeAspect="1"/>
          </p:cNvPicPr>
          <p:nvPr/>
        </p:nvPicPr>
        <p:blipFill>
          <a:blip r:embed="rId2"/>
          <a:stretch>
            <a:fillRect/>
          </a:stretch>
        </p:blipFill>
        <p:spPr>
          <a:xfrm>
            <a:off x="5292080" y="908720"/>
            <a:ext cx="3444539" cy="1907423"/>
          </a:xfrm>
          <a:prstGeom prst="rect">
            <a:avLst/>
          </a:prstGeom>
        </p:spPr>
      </p:pic>
      <mc:AlternateContent xmlns:mc="http://schemas.openxmlformats.org/markup-compatibility/2006" xmlns:a14="http://schemas.microsoft.com/office/drawing/2010/main">
        <mc:Choice Requires="a14">
          <p:sp>
            <p:nvSpPr>
              <p:cNvPr id="4" name="Rectángulo 3"/>
              <p:cNvSpPr/>
              <p:nvPr/>
            </p:nvSpPr>
            <p:spPr>
              <a:xfrm>
                <a:off x="401458" y="1000048"/>
                <a:ext cx="4572000" cy="1862048"/>
              </a:xfrm>
              <a:prstGeom prst="rect">
                <a:avLst/>
              </a:prstGeom>
            </p:spPr>
            <p:txBody>
              <a:bodyPr>
                <a:spAutoFit/>
              </a:bodyPr>
              <a:lstStyle/>
              <a:p>
                <a:pPr algn="just">
                  <a:lnSpc>
                    <a:spcPct val="115000"/>
                  </a:lnSpc>
                  <a:spcAft>
                    <a:spcPts val="1000"/>
                  </a:spcAft>
                </a:pPr>
                <a:r>
                  <a:rPr lang="es-ES" dirty="0" smtClean="0">
                    <a:effectLst/>
                    <a:latin typeface="Tahoma" panose="020B0604030504040204" pitchFamily="34" charset="0"/>
                    <a:ea typeface="Calibri" panose="020F0502020204030204" pitchFamily="34" charset="0"/>
                    <a:cs typeface="Times New Roman" panose="02020603050405020304" pitchFamily="18" charset="0"/>
                  </a:rPr>
                  <a:t>La </a:t>
                </a:r>
                <a:r>
                  <a:rPr lang="es-ES" b="1" dirty="0">
                    <a:effectLst/>
                    <a:latin typeface="Tahoma" panose="020B0604030504040204" pitchFamily="34" charset="0"/>
                    <a:ea typeface="Calibri" panose="020F0502020204030204" pitchFamily="34" charset="0"/>
                    <a:cs typeface="Times New Roman" panose="02020603050405020304" pitchFamily="18" charset="0"/>
                  </a:rPr>
                  <a:t>figura1</a:t>
                </a:r>
                <a:r>
                  <a:rPr lang="es-ES" dirty="0">
                    <a:effectLst/>
                    <a:latin typeface="Tahoma" panose="020B0604030504040204" pitchFamily="34" charset="0"/>
                    <a:ea typeface="Calibri" panose="020F0502020204030204" pitchFamily="34" charset="0"/>
                    <a:cs typeface="Times New Roman" panose="02020603050405020304" pitchFamily="18" charset="0"/>
                  </a:rPr>
                  <a:t> representa la curva normal de una distribución teórica de la media (</a:t>
                </a:r>
                <a14:m>
                  <m:oMath xmlns:m="http://schemas.openxmlformats.org/officeDocument/2006/math">
                    <m:acc>
                      <m:accPr>
                        <m:chr m:val="̅"/>
                        <m:ctrlPr>
                          <a:rPr lang="es-ES" i="1">
                            <a:effectLst/>
                            <a:latin typeface="Cambria Math" panose="02040503050406030204" pitchFamily="18" charset="0"/>
                            <a:ea typeface="Calibri" panose="020F0502020204030204" pitchFamily="34" charset="0"/>
                            <a:cs typeface="Tahoma" panose="020B0604030504040204" pitchFamily="34" charset="0"/>
                          </a:rPr>
                        </m:ctrlPr>
                      </m:accPr>
                      <m:e>
                        <m:r>
                          <a:rPr lang="es-ES" i="1">
                            <a:effectLst/>
                            <a:latin typeface="Cambria Math" panose="02040503050406030204" pitchFamily="18" charset="0"/>
                            <a:ea typeface="Calibri" panose="020F0502020204030204" pitchFamily="34" charset="0"/>
                            <a:cs typeface="Tahoma" panose="020B0604030504040204" pitchFamily="34" charset="0"/>
                          </a:rPr>
                          <m:t>𝑥</m:t>
                        </m:r>
                      </m:e>
                    </m:acc>
                  </m:oMath>
                </a14:m>
                <a:r>
                  <a:rPr lang="es-ES" dirty="0">
                    <a:effectLst/>
                    <a:latin typeface="Tahoma" panose="020B0604030504040204" pitchFamily="34" charset="0"/>
                    <a:ea typeface="Calibri" panose="020F0502020204030204" pitchFamily="34" charset="0"/>
                    <a:cs typeface="Times New Roman" panose="02020603050405020304" pitchFamily="18" charset="0"/>
                  </a:rPr>
                  <a:t>)   del muestreo   y la Z indicada, es tal que el 95% del área por debajo de la curva está entre –Z y Z. </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4" name="Rectángulo 3"/>
              <p:cNvSpPr>
                <a:spLocks noRot="1" noChangeAspect="1" noMove="1" noResize="1" noEditPoints="1" noAdjustHandles="1" noChangeArrowheads="1" noChangeShapeType="1" noTextEdit="1"/>
              </p:cNvSpPr>
              <p:nvPr/>
            </p:nvSpPr>
            <p:spPr>
              <a:xfrm>
                <a:off x="401458" y="1000048"/>
                <a:ext cx="4572000" cy="1862048"/>
              </a:xfrm>
              <a:prstGeom prst="rect">
                <a:avLst/>
              </a:prstGeom>
              <a:blipFill rotWithShape="0">
                <a:blip r:embed="rId3"/>
                <a:stretch>
                  <a:fillRect l="-1467" t="-980" r="-1333" b="-2941"/>
                </a:stretch>
              </a:blipFill>
            </p:spPr>
            <p:txBody>
              <a:bodyPr/>
              <a:lstStyle/>
              <a:p>
                <a:r>
                  <a:rPr lang="es-ES">
                    <a:noFill/>
                  </a:rPr>
                  <a:t> </a:t>
                </a:r>
              </a:p>
            </p:txBody>
          </p:sp>
        </mc:Fallback>
      </mc:AlternateContent>
      <p:sp>
        <p:nvSpPr>
          <p:cNvPr id="5" name="Rectángulo 4"/>
          <p:cNvSpPr/>
          <p:nvPr/>
        </p:nvSpPr>
        <p:spPr>
          <a:xfrm>
            <a:off x="401458" y="3076992"/>
            <a:ext cx="8341083" cy="800219"/>
          </a:xfrm>
          <a:prstGeom prst="rect">
            <a:avLst/>
          </a:prstGeom>
          <a:ln w="28575">
            <a:solidFill>
              <a:schemeClr val="tx1"/>
            </a:solidFill>
          </a:ln>
        </p:spPr>
        <p:txBody>
          <a:bodyPr wrap="square">
            <a:spAutoFit/>
          </a:bodyPr>
          <a:lstStyle/>
          <a:p>
            <a:pPr algn="just">
              <a:lnSpc>
                <a:spcPct val="115000"/>
              </a:lnSpc>
              <a:spcAft>
                <a:spcPts val="1000"/>
              </a:spcAft>
            </a:pPr>
            <a:r>
              <a:rPr lang="es-ES" dirty="0" smtClean="0">
                <a:effectLst/>
                <a:latin typeface="Tahoma" panose="020B0604030504040204" pitchFamily="34" charset="0"/>
                <a:ea typeface="Calibri" panose="020F0502020204030204" pitchFamily="34" charset="0"/>
                <a:cs typeface="Times New Roman" panose="02020603050405020304" pitchFamily="18" charset="0"/>
              </a:rPr>
              <a:t>Si la media muestral se convierte en unidades estándares, la probabilidad de que la Z estará entre -1,96 y 1,96 es de 0,95.</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Rectángulo 6"/>
              <p:cNvSpPr/>
              <p:nvPr/>
            </p:nvSpPr>
            <p:spPr>
              <a:xfrm>
                <a:off x="3249567" y="3969102"/>
                <a:ext cx="1356462" cy="62183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b="1" i="1" smtClean="0">
                          <a:latin typeface="Cambria Math" panose="02040503050406030204" pitchFamily="18" charset="0"/>
                        </a:rPr>
                        <m:t>𝒁</m:t>
                      </m:r>
                      <m:r>
                        <a:rPr lang="es-ES" b="1" i="0">
                          <a:latin typeface="Cambria Math" panose="02040503050406030204" pitchFamily="18" charset="0"/>
                        </a:rPr>
                        <m:t>=</m:t>
                      </m:r>
                      <m:f>
                        <m:fPr>
                          <m:ctrlPr>
                            <a:rPr lang="es-ES" b="1" i="1">
                              <a:latin typeface="Cambria Math" panose="02040503050406030204" pitchFamily="18" charset="0"/>
                            </a:rPr>
                          </m:ctrlPr>
                        </m:fPr>
                        <m:num>
                          <m:r>
                            <a:rPr lang="es-ES" b="1" i="0" smtClean="0">
                              <a:latin typeface="Cambria Math" panose="02040503050406030204" pitchFamily="18" charset="0"/>
                            </a:rPr>
                            <m:t>𝐱</m:t>
                          </m:r>
                          <m:r>
                            <a:rPr lang="es-ES" b="1" i="0">
                              <a:latin typeface="Cambria Math" panose="02040503050406030204" pitchFamily="18" charset="0"/>
                            </a:rPr>
                            <m:t>−</m:t>
                          </m:r>
                          <m:r>
                            <a:rPr lang="es-ES" b="1" i="1">
                              <a:latin typeface="Cambria Math" panose="02040503050406030204" pitchFamily="18" charset="0"/>
                            </a:rPr>
                            <m:t>𝝁</m:t>
                          </m:r>
                        </m:num>
                        <m:den>
                          <m:r>
                            <a:rPr lang="es-ES" b="1" i="1">
                              <a:latin typeface="Cambria Math" panose="02040503050406030204" pitchFamily="18" charset="0"/>
                            </a:rPr>
                            <m:t>𝝈</m:t>
                          </m:r>
                        </m:den>
                      </m:f>
                    </m:oMath>
                  </m:oMathPara>
                </a14:m>
                <a:endParaRPr lang="es-ES" b="1" dirty="0"/>
              </a:p>
            </p:txBody>
          </p:sp>
        </mc:Choice>
        <mc:Fallback xmlns="">
          <p:sp>
            <p:nvSpPr>
              <p:cNvPr id="7" name="Rectángulo 6"/>
              <p:cNvSpPr>
                <a:spLocks noRot="1" noChangeAspect="1" noMove="1" noResize="1" noEditPoints="1" noAdjustHandles="1" noChangeArrowheads="1" noChangeShapeType="1" noTextEdit="1"/>
              </p:cNvSpPr>
              <p:nvPr/>
            </p:nvSpPr>
            <p:spPr>
              <a:xfrm>
                <a:off x="3249567" y="3969102"/>
                <a:ext cx="1356462" cy="621837"/>
              </a:xfrm>
              <a:prstGeom prst="rect">
                <a:avLst/>
              </a:prstGeom>
              <a:blipFill rotWithShape="0">
                <a:blip r:embed="rId4"/>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8" name="Rectángulo 7"/>
              <p:cNvSpPr/>
              <p:nvPr/>
            </p:nvSpPr>
            <p:spPr>
              <a:xfrm>
                <a:off x="354093" y="4758468"/>
                <a:ext cx="8424935" cy="1306640"/>
              </a:xfrm>
              <a:prstGeom prst="rect">
                <a:avLst/>
              </a:prstGeom>
              <a:ln w="28575">
                <a:solidFill>
                  <a:schemeClr val="tx1"/>
                </a:solidFill>
              </a:ln>
            </p:spPr>
            <p:txBody>
              <a:bodyPr wrap="square">
                <a:spAutoFit/>
              </a:bodyPr>
              <a:lstStyle/>
              <a:p>
                <a:pPr algn="just">
                  <a:lnSpc>
                    <a:spcPct val="115000"/>
                  </a:lnSpc>
                  <a:spcAft>
                    <a:spcPts val="1000"/>
                  </a:spcAft>
                </a:pPr>
                <a:r>
                  <a:rPr lang="es-ES" dirty="0" smtClean="0">
                    <a:effectLst/>
                    <a:latin typeface="Tahoma" panose="020B0604030504040204" pitchFamily="34" charset="0"/>
                    <a:ea typeface="Calibri" panose="020F0502020204030204" pitchFamily="34" charset="0"/>
                    <a:cs typeface="Times New Roman" panose="02020603050405020304" pitchFamily="18" charset="0"/>
                  </a:rPr>
                  <a:t>Como ahora estamos hablando de las distribuciones de la media del muestreo y su media y su desviación estándar  son </a:t>
                </a:r>
                <a14:m>
                  <m:oMath xmlns:m="http://schemas.openxmlformats.org/officeDocument/2006/math">
                    <m:r>
                      <a:rPr lang="es-ES" i="1">
                        <a:effectLst/>
                        <a:latin typeface="Cambria Math" panose="02040503050406030204" pitchFamily="18" charset="0"/>
                        <a:ea typeface="Calibri" panose="020F0502020204030204" pitchFamily="34" charset="0"/>
                        <a:cs typeface="Tahoma" panose="020B0604030504040204" pitchFamily="34" charset="0"/>
                      </a:rPr>
                      <m:t>𝜇</m:t>
                    </m:r>
                  </m:oMath>
                </a14:m>
                <a:r>
                  <a:rPr lang="es-ES" dirty="0">
                    <a:effectLst/>
                    <a:latin typeface="Tahoma" panose="020B0604030504040204" pitchFamily="34" charset="0"/>
                    <a:ea typeface="Calibri" panose="020F0502020204030204" pitchFamily="34" charset="0"/>
                    <a:cs typeface="Times New Roman" panose="02020603050405020304" pitchFamily="18" charset="0"/>
                  </a:rPr>
                  <a:t>;</a:t>
                </a:r>
                <a14:m>
                  <m:oMath xmlns:m="http://schemas.openxmlformats.org/officeDocument/2006/math">
                    <m:f>
                      <m:fPr>
                        <m:ctrlPr>
                          <a:rPr lang="es-ES" i="1">
                            <a:effectLst/>
                            <a:latin typeface="Cambria Math" panose="02040503050406030204" pitchFamily="18" charset="0"/>
                            <a:ea typeface="Calibri" panose="020F0502020204030204" pitchFamily="34" charset="0"/>
                            <a:cs typeface="Tahoma" panose="020B0604030504040204" pitchFamily="34" charset="0"/>
                          </a:rPr>
                        </m:ctrlPr>
                      </m:fPr>
                      <m:num>
                        <m:r>
                          <a:rPr lang="es-ES" i="1">
                            <a:effectLst/>
                            <a:latin typeface="Cambria Math" panose="02040503050406030204" pitchFamily="18" charset="0"/>
                            <a:ea typeface="Calibri" panose="020F0502020204030204" pitchFamily="34" charset="0"/>
                            <a:cs typeface="Tahoma" panose="020B0604030504040204" pitchFamily="34" charset="0"/>
                          </a:rPr>
                          <m:t>𝜎</m:t>
                        </m:r>
                      </m:num>
                      <m:den>
                        <m:rad>
                          <m:radPr>
                            <m:degHide m:val="on"/>
                            <m:ctrlPr>
                              <a:rPr lang="es-ES" i="1">
                                <a:effectLst/>
                                <a:latin typeface="Cambria Math" panose="02040503050406030204" pitchFamily="18" charset="0"/>
                                <a:ea typeface="Calibri" panose="020F0502020204030204" pitchFamily="34" charset="0"/>
                                <a:cs typeface="Tahoma" panose="020B0604030504040204" pitchFamily="34" charset="0"/>
                              </a:rPr>
                            </m:ctrlPr>
                          </m:radPr>
                          <m:deg/>
                          <m:e>
                            <m:r>
                              <a:rPr lang="es-ES" i="1">
                                <a:effectLst/>
                                <a:latin typeface="Cambria Math" panose="02040503050406030204" pitchFamily="18" charset="0"/>
                                <a:ea typeface="Calibri" panose="020F0502020204030204" pitchFamily="34" charset="0"/>
                                <a:cs typeface="Tahoma" panose="020B0604030504040204" pitchFamily="34" charset="0"/>
                              </a:rPr>
                              <m:t>𝑛</m:t>
                            </m:r>
                          </m:e>
                        </m:rad>
                      </m:den>
                    </m:f>
                  </m:oMath>
                </a14:m>
                <a:r>
                  <a:rPr lang="es-ES" dirty="0">
                    <a:effectLst/>
                    <a:latin typeface="Tahoma" panose="020B0604030504040204" pitchFamily="34" charset="0"/>
                    <a:ea typeface="Calibri" panose="020F0502020204030204" pitchFamily="34" charset="0"/>
                    <a:cs typeface="Times New Roman" panose="02020603050405020304" pitchFamily="18" charset="0"/>
                  </a:rPr>
                  <a:t> la fórmula se convierte en:</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8" name="Rectángulo 7"/>
              <p:cNvSpPr>
                <a:spLocks noRot="1" noChangeAspect="1" noMove="1" noResize="1" noEditPoints="1" noAdjustHandles="1" noChangeArrowheads="1" noChangeShapeType="1" noTextEdit="1"/>
              </p:cNvSpPr>
              <p:nvPr/>
            </p:nvSpPr>
            <p:spPr>
              <a:xfrm>
                <a:off x="354093" y="4758468"/>
                <a:ext cx="8424935" cy="1306640"/>
              </a:xfrm>
              <a:prstGeom prst="rect">
                <a:avLst/>
              </a:prstGeom>
              <a:blipFill rotWithShape="0">
                <a:blip r:embed="rId5"/>
                <a:stretch>
                  <a:fillRect l="-577" t="-913" r="-577" b="-3653"/>
                </a:stretch>
              </a:blipFill>
              <a:ln w="28575">
                <a:solidFill>
                  <a:schemeClr val="tx1"/>
                </a:solidFill>
              </a:ln>
            </p:spPr>
            <p:txBody>
              <a:bodyPr/>
              <a:lstStyle/>
              <a:p>
                <a:r>
                  <a:rPr lang="es-ES">
                    <a:noFill/>
                  </a:rPr>
                  <a:t> </a:t>
                </a:r>
              </a:p>
            </p:txBody>
          </p:sp>
        </mc:Fallback>
      </mc:AlternateContent>
      <p:pic>
        <p:nvPicPr>
          <p:cNvPr id="9" name="Picture 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69914" y="6097840"/>
            <a:ext cx="1697621" cy="571520"/>
          </a:xfrm>
          <a:prstGeom prst="rect">
            <a:avLst/>
          </a:prstGeom>
          <a:noFill/>
          <a:ln>
            <a:noFill/>
          </a:ln>
        </p:spPr>
      </p:pic>
    </p:spTree>
    <p:extLst>
      <p:ext uri="{BB962C8B-B14F-4D97-AF65-F5344CB8AC3E}">
        <p14:creationId xmlns:p14="http://schemas.microsoft.com/office/powerpoint/2010/main" val="3836455455"/>
      </p:ext>
    </p:extLst>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79512" y="188640"/>
            <a:ext cx="8784976" cy="461665"/>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lgn="ctr">
              <a:defRPr sz="2000">
                <a:solidFill>
                  <a:schemeClr val="tx1"/>
                </a:solidFill>
                <a:latin typeface="Arial" panose="020B0604020202020204" pitchFamily="34" charset="0"/>
              </a:defRPr>
            </a:lvl1pPr>
            <a:lvl2pPr marL="742950" indent="-285750" algn="ctr">
              <a:defRPr sz="2000">
                <a:solidFill>
                  <a:schemeClr val="tx1"/>
                </a:solidFill>
                <a:latin typeface="Arial" panose="020B0604020202020204" pitchFamily="34" charset="0"/>
              </a:defRPr>
            </a:lvl2pPr>
            <a:lvl3pPr marL="1143000" indent="-228600" algn="ctr">
              <a:defRPr sz="2000">
                <a:solidFill>
                  <a:schemeClr val="tx1"/>
                </a:solidFill>
                <a:latin typeface="Arial" panose="020B0604020202020204" pitchFamily="34" charset="0"/>
              </a:defRPr>
            </a:lvl3pPr>
            <a:lvl4pPr marL="1600200" indent="-228600" algn="ctr">
              <a:defRPr sz="2000">
                <a:solidFill>
                  <a:schemeClr val="tx1"/>
                </a:solidFill>
                <a:latin typeface="Arial" panose="020B0604020202020204" pitchFamily="34" charset="0"/>
              </a:defRPr>
            </a:lvl4pPr>
            <a:lvl5pPr marL="2057400" indent="-228600" algn="ctr">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50000"/>
              </a:spcBef>
            </a:pPr>
            <a:r>
              <a:rPr lang="es-ES" sz="2400" b="1" dirty="0" smtClean="0">
                <a:solidFill>
                  <a:schemeClr val="accent2"/>
                </a:solidFill>
              </a:rPr>
              <a:t>Nociones de Estimación por intervalos de confianza</a:t>
            </a:r>
            <a:endParaRPr lang="es-ES" sz="2400" b="1" dirty="0">
              <a:solidFill>
                <a:schemeClr val="accent2"/>
              </a:solidFill>
            </a:endParaRPr>
          </a:p>
        </p:txBody>
      </p:sp>
      <mc:AlternateContent xmlns:mc="http://schemas.openxmlformats.org/markup-compatibility/2006" xmlns:a14="http://schemas.microsoft.com/office/drawing/2010/main">
        <mc:Choice Requires="a14">
          <p:sp>
            <p:nvSpPr>
              <p:cNvPr id="3" name="Rectángulo 2"/>
              <p:cNvSpPr/>
              <p:nvPr/>
            </p:nvSpPr>
            <p:spPr>
              <a:xfrm>
                <a:off x="683568" y="876380"/>
                <a:ext cx="6552728" cy="875240"/>
              </a:xfrm>
              <a:prstGeom prst="rect">
                <a:avLst/>
              </a:prstGeom>
            </p:spPr>
            <p:txBody>
              <a:bodyPr wrap="square">
                <a:spAutoFit/>
              </a:bodyPr>
              <a:lstStyle/>
              <a:p>
                <a:pPr>
                  <a:lnSpc>
                    <a:spcPct val="115000"/>
                  </a:lnSpc>
                  <a:spcAft>
                    <a:spcPts val="1000"/>
                  </a:spcAft>
                </a:pPr>
                <a:r>
                  <a:rPr lang="es-ES" dirty="0" smtClean="0">
                    <a:effectLst/>
                    <a:latin typeface="Tahoma" panose="020B0604030504040204" pitchFamily="34" charset="0"/>
                    <a:ea typeface="Calibri" panose="020F0502020204030204" pitchFamily="34" charset="0"/>
                    <a:cs typeface="Times New Roman" panose="02020603050405020304" pitchFamily="18" charset="0"/>
                  </a:rPr>
                  <a:t>De este modo Z estará entre </a:t>
                </a:r>
                <a14:m>
                  <m:oMath xmlns:m="http://schemas.openxmlformats.org/officeDocument/2006/math">
                    <m:r>
                      <a:rPr lang="es-ES" sz="2400" b="1" i="1">
                        <a:effectLst/>
                        <a:latin typeface="Cambria Math" panose="02040503050406030204" pitchFamily="18" charset="0"/>
                        <a:ea typeface="Calibri" panose="020F0502020204030204" pitchFamily="34" charset="0"/>
                        <a:cs typeface="Tahoma" panose="020B0604030504040204" pitchFamily="34" charset="0"/>
                      </a:rPr>
                      <m:t>𝟏</m:t>
                    </m:r>
                    <m:r>
                      <a:rPr lang="es-ES" sz="2400" b="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𝟗𝟔</m:t>
                    </m:r>
                    <m:r>
                      <a:rPr lang="es-ES" sz="2400" b="1">
                        <a:effectLst/>
                        <a:latin typeface="Cambria Math" panose="02040503050406030204" pitchFamily="18" charset="0"/>
                        <a:ea typeface="Calibri" panose="020F0502020204030204" pitchFamily="34" charset="0"/>
                        <a:cs typeface="Tahoma" panose="020B0604030504040204" pitchFamily="34" charset="0"/>
                      </a:rPr>
                      <m:t>&lt;</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acc>
                          <m:accPr>
                            <m:chr m:val="̅"/>
                            <m:ctrlPr>
                              <a:rPr lang="es-ES" sz="2400" b="1" i="1">
                                <a:effectLst/>
                                <a:latin typeface="Cambria Math" panose="02040503050406030204" pitchFamily="18" charset="0"/>
                                <a:ea typeface="Calibri" panose="020F0502020204030204" pitchFamily="34" charset="0"/>
                                <a:cs typeface="Tahoma" panose="020B0604030504040204" pitchFamily="34" charset="0"/>
                              </a:rPr>
                            </m:ctrlPr>
                          </m:accPr>
                          <m:e>
                            <m:r>
                              <a:rPr lang="es-ES" sz="2400" b="1" i="1">
                                <a:effectLst/>
                                <a:latin typeface="Cambria Math" panose="02040503050406030204" pitchFamily="18" charset="0"/>
                                <a:ea typeface="Calibri" panose="020F0502020204030204" pitchFamily="34" charset="0"/>
                                <a:cs typeface="Tahoma" panose="020B0604030504040204" pitchFamily="34" charset="0"/>
                              </a:rPr>
                              <m:t>𝐱</m:t>
                            </m:r>
                          </m:e>
                        </m:acc>
                        <m:r>
                          <a:rPr lang="es-ES" sz="2400" b="1" i="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𝛍</m:t>
                        </m:r>
                      </m:num>
                      <m:den>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Calibri" panose="020F0502020204030204" pitchFamily="34" charset="0"/>
                                <a:cs typeface="Tahoma" panose="020B0604030504040204" pitchFamily="34" charset="0"/>
                              </a:rPr>
                              <m:t>𝛔</m:t>
                            </m:r>
                          </m:num>
                          <m:den>
                            <m:rad>
                              <m:radPr>
                                <m:degHide m:val="on"/>
                                <m:ctrlPr>
                                  <a:rPr lang="es-ES" sz="2400" b="1" i="1">
                                    <a:effectLst/>
                                    <a:latin typeface="Cambria Math" panose="02040503050406030204" pitchFamily="18" charset="0"/>
                                    <a:ea typeface="Calibri" panose="020F0502020204030204" pitchFamily="34" charset="0"/>
                                    <a:cs typeface="Tahoma" panose="020B0604030504040204" pitchFamily="34" charset="0"/>
                                  </a:rPr>
                                </m:ctrlPr>
                              </m:radPr>
                              <m:deg/>
                              <m:e>
                                <m:r>
                                  <a:rPr lang="es-ES" sz="2400" b="1" i="1">
                                    <a:effectLst/>
                                    <a:latin typeface="Cambria Math" panose="02040503050406030204" pitchFamily="18" charset="0"/>
                                    <a:ea typeface="Calibri" panose="020F0502020204030204" pitchFamily="34" charset="0"/>
                                    <a:cs typeface="Tahoma" panose="020B0604030504040204" pitchFamily="34" charset="0"/>
                                  </a:rPr>
                                  <m:t>𝐧</m:t>
                                </m:r>
                              </m:e>
                            </m:rad>
                          </m:den>
                        </m:f>
                      </m:den>
                    </m:f>
                    <m:r>
                      <a:rPr lang="es-ES" sz="2400" b="1">
                        <a:effectLst/>
                        <a:latin typeface="Cambria Math" panose="02040503050406030204" pitchFamily="18" charset="0"/>
                        <a:ea typeface="Calibri" panose="020F0502020204030204" pitchFamily="34" charset="0"/>
                        <a:cs typeface="Tahoma" panose="020B0604030504040204" pitchFamily="34" charset="0"/>
                      </a:rPr>
                      <m:t>&lt;</m:t>
                    </m:r>
                    <m:r>
                      <a:rPr lang="es-ES" sz="2400" b="1" i="1">
                        <a:effectLst/>
                        <a:latin typeface="Cambria Math" panose="02040503050406030204" pitchFamily="18" charset="0"/>
                        <a:ea typeface="Calibri" panose="020F0502020204030204" pitchFamily="34" charset="0"/>
                        <a:cs typeface="Tahoma" panose="020B0604030504040204" pitchFamily="34" charset="0"/>
                      </a:rPr>
                      <m:t>𝟏</m:t>
                    </m:r>
                    <m:r>
                      <a:rPr lang="es-ES" sz="2400" b="1" i="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𝟗𝟔</m:t>
                    </m:r>
                  </m:oMath>
                </a14:m>
                <a:endParaRPr lang="es-ES" sz="2400" b="1"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Rectángulo 2"/>
              <p:cNvSpPr>
                <a:spLocks noRot="1" noChangeAspect="1" noMove="1" noResize="1" noEditPoints="1" noAdjustHandles="1" noChangeArrowheads="1" noChangeShapeType="1" noTextEdit="1"/>
              </p:cNvSpPr>
              <p:nvPr/>
            </p:nvSpPr>
            <p:spPr>
              <a:xfrm>
                <a:off x="683568" y="876380"/>
                <a:ext cx="6552728" cy="875240"/>
              </a:xfrm>
              <a:prstGeom prst="rect">
                <a:avLst/>
              </a:prstGeom>
              <a:blipFill rotWithShape="0">
                <a:blip r:embed="rId2"/>
                <a:stretch>
                  <a:fillRect l="-930"/>
                </a:stretch>
              </a:blipFill>
            </p:spPr>
            <p:txBody>
              <a:bodyPr/>
              <a:lstStyle/>
              <a:p>
                <a:r>
                  <a:rPr lang="es-ES">
                    <a:noFill/>
                  </a:rPr>
                  <a:t> </a:t>
                </a:r>
              </a:p>
            </p:txBody>
          </p:sp>
        </mc:Fallback>
      </mc:AlternateContent>
      <p:pic>
        <p:nvPicPr>
          <p:cNvPr id="4" name="Picture 3"/>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64088" y="1999318"/>
            <a:ext cx="3024336" cy="853708"/>
          </a:xfrm>
          <a:prstGeom prst="rect">
            <a:avLst/>
          </a:prstGeom>
          <a:noFill/>
          <a:ln w="3175" cmpd="sng">
            <a:solidFill>
              <a:srgbClr val="000000"/>
            </a:solidFill>
            <a:miter lim="800000"/>
            <a:headEnd/>
            <a:tailEnd/>
          </a:ln>
          <a:effectLst/>
        </p:spPr>
      </p:pic>
      <p:sp>
        <p:nvSpPr>
          <p:cNvPr id="5" name="Rectángulo 4"/>
          <p:cNvSpPr/>
          <p:nvPr/>
        </p:nvSpPr>
        <p:spPr>
          <a:xfrm>
            <a:off x="551384" y="1952777"/>
            <a:ext cx="3732584" cy="1154162"/>
          </a:xfrm>
          <a:prstGeom prst="rect">
            <a:avLst/>
          </a:prstGeom>
          <a:ln w="28575">
            <a:solidFill>
              <a:schemeClr val="tx1"/>
            </a:solidFill>
          </a:ln>
        </p:spPr>
        <p:txBody>
          <a:bodyPr wrap="square">
            <a:spAutoFit/>
          </a:bodyPr>
          <a:lstStyle/>
          <a:p>
            <a:pPr algn="just">
              <a:lnSpc>
                <a:spcPct val="115000"/>
              </a:lnSpc>
              <a:spcAft>
                <a:spcPts val="1000"/>
              </a:spcAft>
            </a:pPr>
            <a:r>
              <a:rPr lang="es-ES" dirty="0" smtClean="0">
                <a:effectLst/>
                <a:latin typeface="Tahoma" panose="020B0604030504040204" pitchFamily="34" charset="0"/>
                <a:ea typeface="Calibri" panose="020F0502020204030204" pitchFamily="34" charset="0"/>
                <a:cs typeface="Times New Roman" panose="02020603050405020304" pitchFamily="18" charset="0"/>
              </a:rPr>
              <a:t>Al aplicar procedimientos matemáticos, obtenemos la expresión siguiente:</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Rectángulo 5"/>
              <p:cNvSpPr/>
              <p:nvPr/>
            </p:nvSpPr>
            <p:spPr>
              <a:xfrm>
                <a:off x="2239883" y="4031140"/>
                <a:ext cx="4088170" cy="6794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s-ES" b="1" i="1" smtClean="0">
                              <a:latin typeface="Cambria Math" panose="02040503050406030204" pitchFamily="18" charset="0"/>
                            </a:rPr>
                          </m:ctrlPr>
                        </m:accPr>
                        <m:e>
                          <m:r>
                            <a:rPr lang="es-ES" b="1" i="1">
                              <a:latin typeface="Cambria Math" panose="02040503050406030204" pitchFamily="18" charset="0"/>
                            </a:rPr>
                            <m:t>𝒙</m:t>
                          </m:r>
                        </m:e>
                      </m:acc>
                      <m:r>
                        <a:rPr lang="es-ES" b="0" i="0">
                          <a:latin typeface="Cambria Math" panose="02040503050406030204" pitchFamily="18" charset="0"/>
                        </a:rPr>
                        <m:t>−</m:t>
                      </m:r>
                      <m:sSub>
                        <m:sSubPr>
                          <m:ctrlPr>
                            <a:rPr lang="es-ES" b="0" i="1">
                              <a:latin typeface="Cambria Math" panose="02040503050406030204" pitchFamily="18" charset="0"/>
                            </a:rPr>
                          </m:ctrlPr>
                        </m:sSubPr>
                        <m:e>
                          <m:r>
                            <a:rPr lang="es-ES" b="1" i="1">
                              <a:latin typeface="Cambria Math" panose="02040503050406030204" pitchFamily="18" charset="0"/>
                            </a:rPr>
                            <m:t>𝒁</m:t>
                          </m:r>
                        </m:e>
                        <m:sub>
                          <m:r>
                            <a:rPr lang="es-ES" b="0" i="0">
                              <a:latin typeface="Cambria Math" panose="02040503050406030204" pitchFamily="18" charset="0"/>
                            </a:rPr>
                            <m:t>1−</m:t>
                          </m:r>
                          <m:f>
                            <m:fPr>
                              <m:ctrlPr>
                                <a:rPr lang="es-ES" b="0" i="1">
                                  <a:latin typeface="Cambria Math" panose="02040503050406030204" pitchFamily="18" charset="0"/>
                                </a:rPr>
                              </m:ctrlPr>
                            </m:fPr>
                            <m:num>
                              <m:r>
                                <a:rPr lang="es-ES" b="0" i="0">
                                  <a:latin typeface="Cambria Math" panose="02040503050406030204" pitchFamily="18" charset="0"/>
                                </a:rPr>
                                <m:t>∝</m:t>
                              </m:r>
                            </m:num>
                            <m:den>
                              <m:r>
                                <a:rPr lang="es-ES" b="0" i="0">
                                  <a:latin typeface="Cambria Math" panose="02040503050406030204" pitchFamily="18" charset="0"/>
                                </a:rPr>
                                <m:t>2</m:t>
                              </m:r>
                            </m:den>
                          </m:f>
                        </m:sub>
                      </m:sSub>
                      <m:r>
                        <a:rPr lang="es-ES" b="0" i="0">
                          <a:latin typeface="Cambria Math" panose="02040503050406030204" pitchFamily="18" charset="0"/>
                        </a:rPr>
                        <m:t>∗</m:t>
                      </m:r>
                      <m:f>
                        <m:fPr>
                          <m:ctrlPr>
                            <a:rPr lang="es-ES" b="0" i="1">
                              <a:latin typeface="Cambria Math" panose="02040503050406030204" pitchFamily="18" charset="0"/>
                            </a:rPr>
                          </m:ctrlPr>
                        </m:fPr>
                        <m:num>
                          <m:r>
                            <a:rPr lang="es-ES" b="1" i="1">
                              <a:latin typeface="Cambria Math" panose="02040503050406030204" pitchFamily="18" charset="0"/>
                            </a:rPr>
                            <m:t>𝝈</m:t>
                          </m:r>
                        </m:num>
                        <m:den>
                          <m:rad>
                            <m:radPr>
                              <m:degHide m:val="on"/>
                              <m:ctrlPr>
                                <a:rPr lang="es-ES" b="1" i="1">
                                  <a:latin typeface="Cambria Math" panose="02040503050406030204" pitchFamily="18" charset="0"/>
                                </a:rPr>
                              </m:ctrlPr>
                            </m:radPr>
                            <m:deg/>
                            <m:e>
                              <m:r>
                                <a:rPr lang="es-ES" b="1" i="1">
                                  <a:latin typeface="Cambria Math" panose="02040503050406030204" pitchFamily="18" charset="0"/>
                                </a:rPr>
                                <m:t>𝒏</m:t>
                              </m:r>
                            </m:e>
                          </m:rad>
                        </m:den>
                      </m:f>
                      <m:r>
                        <a:rPr lang="es-ES" b="0" i="0">
                          <a:latin typeface="Cambria Math" panose="02040503050406030204" pitchFamily="18" charset="0"/>
                        </a:rPr>
                        <m:t>&lt;</m:t>
                      </m:r>
                      <m:acc>
                        <m:accPr>
                          <m:chr m:val="̂"/>
                          <m:ctrlPr>
                            <a:rPr lang="es-ES" b="0" i="1">
                              <a:latin typeface="Cambria Math" panose="02040503050406030204" pitchFamily="18" charset="0"/>
                            </a:rPr>
                          </m:ctrlPr>
                        </m:accPr>
                        <m:e>
                          <m:r>
                            <a:rPr lang="es-ES" b="1" i="1">
                              <a:latin typeface="Cambria Math" panose="02040503050406030204" pitchFamily="18" charset="0"/>
                            </a:rPr>
                            <m:t>𝝁</m:t>
                          </m:r>
                        </m:e>
                      </m:acc>
                      <m:r>
                        <a:rPr lang="es-ES" b="0" i="0">
                          <a:latin typeface="Cambria Math" panose="02040503050406030204" pitchFamily="18" charset="0"/>
                        </a:rPr>
                        <m:t>&lt;</m:t>
                      </m:r>
                      <m:acc>
                        <m:accPr>
                          <m:chr m:val="̅"/>
                          <m:ctrlPr>
                            <a:rPr lang="es-ES" b="0" i="1">
                              <a:latin typeface="Cambria Math" panose="02040503050406030204" pitchFamily="18" charset="0"/>
                            </a:rPr>
                          </m:ctrlPr>
                        </m:accPr>
                        <m:e>
                          <m:r>
                            <a:rPr lang="es-ES" b="1" i="1">
                              <a:latin typeface="Cambria Math" panose="02040503050406030204" pitchFamily="18" charset="0"/>
                            </a:rPr>
                            <m:t>𝒙</m:t>
                          </m:r>
                        </m:e>
                      </m:acc>
                      <m:sSub>
                        <m:sSubPr>
                          <m:ctrlPr>
                            <a:rPr lang="es-ES" b="0" i="1">
                              <a:latin typeface="Cambria Math" panose="02040503050406030204" pitchFamily="18" charset="0"/>
                            </a:rPr>
                          </m:ctrlPr>
                        </m:sSubPr>
                        <m:e>
                          <m:r>
                            <a:rPr lang="es-ES" b="0" i="0">
                              <a:latin typeface="Cambria Math" panose="02040503050406030204" pitchFamily="18" charset="0"/>
                            </a:rPr>
                            <m:t>+</m:t>
                          </m:r>
                          <m:r>
                            <a:rPr lang="es-ES" b="1" i="1">
                              <a:latin typeface="Cambria Math" panose="02040503050406030204" pitchFamily="18" charset="0"/>
                            </a:rPr>
                            <m:t>𝒁</m:t>
                          </m:r>
                        </m:e>
                        <m:sub>
                          <m:r>
                            <a:rPr lang="es-ES" b="0" i="0">
                              <a:latin typeface="Cambria Math" panose="02040503050406030204" pitchFamily="18" charset="0"/>
                            </a:rPr>
                            <m:t>1−</m:t>
                          </m:r>
                          <m:f>
                            <m:fPr>
                              <m:ctrlPr>
                                <a:rPr lang="es-ES" b="0" i="1">
                                  <a:latin typeface="Cambria Math" panose="02040503050406030204" pitchFamily="18" charset="0"/>
                                </a:rPr>
                              </m:ctrlPr>
                            </m:fPr>
                            <m:num>
                              <m:r>
                                <a:rPr lang="es-ES" b="0" i="0">
                                  <a:latin typeface="Cambria Math" panose="02040503050406030204" pitchFamily="18" charset="0"/>
                                </a:rPr>
                                <m:t>∝ </m:t>
                              </m:r>
                            </m:num>
                            <m:den>
                              <m:r>
                                <a:rPr lang="es-ES" b="0" i="0">
                                  <a:latin typeface="Cambria Math" panose="02040503050406030204" pitchFamily="18" charset="0"/>
                                </a:rPr>
                                <m:t>2</m:t>
                              </m:r>
                            </m:den>
                          </m:f>
                        </m:sub>
                      </m:sSub>
                      <m:r>
                        <a:rPr lang="es-ES" b="0" i="0">
                          <a:latin typeface="Cambria Math" panose="02040503050406030204" pitchFamily="18" charset="0"/>
                        </a:rPr>
                        <m:t> </m:t>
                      </m:r>
                      <m:f>
                        <m:fPr>
                          <m:ctrlPr>
                            <a:rPr lang="es-ES" b="0" i="1">
                              <a:latin typeface="Cambria Math" panose="02040503050406030204" pitchFamily="18" charset="0"/>
                            </a:rPr>
                          </m:ctrlPr>
                        </m:fPr>
                        <m:num>
                          <m:r>
                            <a:rPr lang="es-ES" b="1" i="1">
                              <a:latin typeface="Cambria Math" panose="02040503050406030204" pitchFamily="18" charset="0"/>
                            </a:rPr>
                            <m:t>𝝈</m:t>
                          </m:r>
                        </m:num>
                        <m:den>
                          <m:rad>
                            <m:radPr>
                              <m:degHide m:val="on"/>
                              <m:ctrlPr>
                                <a:rPr lang="es-ES" b="1" i="1">
                                  <a:latin typeface="Cambria Math" panose="02040503050406030204" pitchFamily="18" charset="0"/>
                                </a:rPr>
                              </m:ctrlPr>
                            </m:radPr>
                            <m:deg/>
                            <m:e>
                              <m:r>
                                <a:rPr lang="es-ES" b="1" i="1">
                                  <a:latin typeface="Cambria Math" panose="02040503050406030204" pitchFamily="18" charset="0"/>
                                </a:rPr>
                                <m:t>𝒏</m:t>
                              </m:r>
                            </m:e>
                          </m:rad>
                        </m:den>
                      </m:f>
                    </m:oMath>
                  </m:oMathPara>
                </a14:m>
                <a:endParaRPr lang="es-ES" dirty="0"/>
              </a:p>
            </p:txBody>
          </p:sp>
        </mc:Choice>
        <mc:Fallback xmlns="">
          <p:sp>
            <p:nvSpPr>
              <p:cNvPr id="6" name="Rectángulo 5"/>
              <p:cNvSpPr>
                <a:spLocks noRot="1" noChangeAspect="1" noMove="1" noResize="1" noEditPoints="1" noAdjustHandles="1" noChangeArrowheads="1" noChangeShapeType="1" noTextEdit="1"/>
              </p:cNvSpPr>
              <p:nvPr/>
            </p:nvSpPr>
            <p:spPr>
              <a:xfrm>
                <a:off x="2239883" y="4031140"/>
                <a:ext cx="4088170" cy="679417"/>
              </a:xfrm>
              <a:prstGeom prst="rect">
                <a:avLst/>
              </a:prstGeom>
              <a:blipFill rotWithShape="0">
                <a:blip r:embed="rId4"/>
                <a:stretch>
                  <a:fillRect/>
                </a:stretch>
              </a:blipFill>
            </p:spPr>
            <p:txBody>
              <a:bodyPr/>
              <a:lstStyle/>
              <a:p>
                <a:r>
                  <a:rPr lang="es-ES">
                    <a:noFill/>
                  </a:rPr>
                  <a:t> </a:t>
                </a:r>
              </a:p>
            </p:txBody>
          </p:sp>
        </mc:Fallback>
      </mc:AlternateContent>
      <p:sp>
        <p:nvSpPr>
          <p:cNvPr id="7" name="CuadroTexto 6"/>
          <p:cNvSpPr txBox="1"/>
          <p:nvPr/>
        </p:nvSpPr>
        <p:spPr>
          <a:xfrm>
            <a:off x="366327" y="3354637"/>
            <a:ext cx="8568952" cy="461665"/>
          </a:xfrm>
          <a:prstGeom prst="rect">
            <a:avLst/>
          </a:prstGeom>
          <a:noFill/>
        </p:spPr>
        <p:txBody>
          <a:bodyPr wrap="square" rtlCol="0">
            <a:spAutoFit/>
          </a:bodyPr>
          <a:lstStyle/>
          <a:p>
            <a:pPr algn="ctr"/>
            <a:r>
              <a:rPr lang="es-ES" sz="2400" dirty="0" smtClean="0"/>
              <a:t>La expresión del intervalo queda de la siguiente forma</a:t>
            </a:r>
            <a:endParaRPr lang="es-ES" sz="2400" dirty="0"/>
          </a:p>
        </p:txBody>
      </p:sp>
      <mc:AlternateContent xmlns:mc="http://schemas.openxmlformats.org/markup-compatibility/2006" xmlns:a14="http://schemas.microsoft.com/office/drawing/2010/main">
        <mc:Choice Requires="a14">
          <p:sp>
            <p:nvSpPr>
              <p:cNvPr id="8" name="Rectángulo 7"/>
              <p:cNvSpPr/>
              <p:nvPr/>
            </p:nvSpPr>
            <p:spPr>
              <a:xfrm>
                <a:off x="258315" y="4925395"/>
                <a:ext cx="8784975" cy="1930913"/>
              </a:xfrm>
              <a:prstGeom prst="rect">
                <a:avLst/>
              </a:prstGeom>
              <a:solidFill>
                <a:schemeClr val="accent1">
                  <a:lumMod val="20000"/>
                  <a:lumOff val="80000"/>
                </a:schemeClr>
              </a:solidFill>
            </p:spPr>
            <p:txBody>
              <a:bodyPr wrap="square">
                <a:spAutoFit/>
              </a:bodyPr>
              <a:lstStyle/>
              <a:p>
                <a:pPr algn="just">
                  <a:lnSpc>
                    <a:spcPct val="115000"/>
                  </a:lnSpc>
                  <a:spcAft>
                    <a:spcPts val="1000"/>
                  </a:spcAft>
                </a:pPr>
                <a:r>
                  <a:rPr lang="es-ES" b="1" dirty="0" smtClean="0">
                    <a:effectLst/>
                    <a:latin typeface="Tahoma" panose="020B0604030504040204" pitchFamily="34" charset="0"/>
                    <a:ea typeface="Calibri" panose="020F0502020204030204" pitchFamily="34" charset="0"/>
                    <a:cs typeface="Times New Roman" panose="02020603050405020304" pitchFamily="18" charset="0"/>
                  </a:rPr>
                  <a:t>Pero como raramente se conoce a </a:t>
                </a:r>
                <a:r>
                  <a:rPr lang="el-GR" b="1" dirty="0">
                    <a:solidFill>
                      <a:srgbClr val="FF0000"/>
                    </a:solidFill>
                    <a:effectLst/>
                    <a:latin typeface="Tahoma" panose="020B0604030504040204" pitchFamily="34" charset="0"/>
                    <a:ea typeface="Calibri" panose="020F0502020204030204" pitchFamily="34" charset="0"/>
                    <a:cs typeface="Times New Roman" panose="02020603050405020304" pitchFamily="18" charset="0"/>
                  </a:rPr>
                  <a:t>σ</a:t>
                </a:r>
                <a:r>
                  <a:rPr lang="es-ES" b="1" dirty="0">
                    <a:effectLst/>
                    <a:latin typeface="Tahoma" panose="020B0604030504040204" pitchFamily="34" charset="0"/>
                    <a:ea typeface="Calibri" panose="020F0502020204030204" pitchFamily="34" charset="0"/>
                    <a:cs typeface="Times New Roman" panose="02020603050405020304" pitchFamily="18" charset="0"/>
                  </a:rPr>
                  <a:t>, lo remplazamos por su estimador, es decir por desviación estándar muestral, denotada por (S</a:t>
                </a:r>
                <a:r>
                  <a:rPr lang="es-ES" b="1" dirty="0" smtClean="0">
                    <a:effectLst/>
                    <a:latin typeface="Tahoma" panose="020B0604030504040204" pitchFamily="34" charset="0"/>
                    <a:ea typeface="Calibri" panose="020F0502020204030204" pitchFamily="34" charset="0"/>
                    <a:cs typeface="Times New Roman" panose="02020603050405020304" pitchFamily="18" charset="0"/>
                  </a:rPr>
                  <a:t>) y  a Z por el percentil t-</a:t>
                </a:r>
                <a:r>
                  <a:rPr lang="es-ES" b="1" dirty="0" err="1" smtClean="0">
                    <a:effectLst/>
                    <a:latin typeface="Tahoma" panose="020B0604030504040204" pitchFamily="34" charset="0"/>
                    <a:ea typeface="Calibri" panose="020F0502020204030204" pitchFamily="34" charset="0"/>
                    <a:cs typeface="Times New Roman" panose="02020603050405020304" pitchFamily="18" charset="0"/>
                  </a:rPr>
                  <a:t>student</a:t>
                </a:r>
                <a:r>
                  <a:rPr lang="es-ES" b="1" dirty="0" smtClean="0">
                    <a:effectLst/>
                    <a:latin typeface="Tahoma" panose="020B0604030504040204" pitchFamily="34" charset="0"/>
                    <a:ea typeface="Calibri" panose="020F0502020204030204" pitchFamily="34" charset="0"/>
                    <a:cs typeface="Times New Roman" panose="02020603050405020304" pitchFamily="18" charset="0"/>
                  </a:rPr>
                  <a:t>.</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 b="1" dirty="0">
                    <a:effectLst/>
                    <a:latin typeface="Tahoma" panose="020B0604030504040204" pitchFamily="34" charset="0"/>
                    <a:ea typeface="Calibri" panose="020F0502020204030204" pitchFamily="34" charset="0"/>
                    <a:cs typeface="Times New Roman" panose="02020603050405020304" pitchFamily="18" charset="0"/>
                  </a:rPr>
                  <a:t> </a:t>
                </a:r>
                <a14:m>
                  <m:oMath xmlns:m="http://schemas.openxmlformats.org/officeDocument/2006/math">
                    <m:acc>
                      <m:accPr>
                        <m:chr m:val="̅"/>
                        <m:ctrlPr>
                          <a:rPr lang="es-ES" sz="2400" b="1" i="1">
                            <a:effectLst/>
                            <a:latin typeface="Cambria Math" panose="02040503050406030204" pitchFamily="18" charset="0"/>
                            <a:ea typeface="Calibri" panose="020F0502020204030204" pitchFamily="34" charset="0"/>
                            <a:cs typeface="Tahoma" panose="020B0604030504040204" pitchFamily="34" charset="0"/>
                          </a:rPr>
                        </m:ctrlPr>
                      </m:accPr>
                      <m:e>
                        <m:r>
                          <a:rPr lang="es-ES" sz="2400" b="1" i="1">
                            <a:effectLst/>
                            <a:latin typeface="Cambria Math" panose="02040503050406030204" pitchFamily="18" charset="0"/>
                            <a:ea typeface="Calibri" panose="020F0502020204030204" pitchFamily="34" charset="0"/>
                            <a:cs typeface="Tahoma" panose="020B0604030504040204" pitchFamily="34" charset="0"/>
                          </a:rPr>
                          <m:t>𝒙</m:t>
                        </m:r>
                      </m:e>
                    </m:acc>
                    <m:r>
                      <a:rPr lang="es-ES" sz="2400" b="1" i="1">
                        <a:effectLst/>
                        <a:latin typeface="Cambria Math" panose="02040503050406030204" pitchFamily="18" charset="0"/>
                        <a:ea typeface="Calibri" panose="020F0502020204030204" pitchFamily="34" charset="0"/>
                        <a:cs typeface="Tahoma" panose="020B0604030504040204" pitchFamily="34" charset="0"/>
                      </a:rPr>
                      <m:t>−</m:t>
                    </m:r>
                    <m:sSub>
                      <m:sSub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sSubPr>
                      <m:e>
                        <m:r>
                          <a:rPr lang="es-ES" sz="2400" b="1" i="1">
                            <a:effectLst/>
                            <a:latin typeface="Cambria Math" panose="02040503050406030204" pitchFamily="18" charset="0"/>
                            <a:ea typeface="Calibri" panose="020F0502020204030204" pitchFamily="34" charset="0"/>
                            <a:cs typeface="Tahoma" panose="020B0604030504040204" pitchFamily="34" charset="0"/>
                          </a:rPr>
                          <m:t>𝒕</m:t>
                        </m:r>
                      </m:e>
                      <m:sub>
                        <m:r>
                          <a:rPr lang="es-ES" sz="2400" b="1" i="1">
                            <a:effectLst/>
                            <a:latin typeface="Cambria Math" panose="02040503050406030204" pitchFamily="18" charset="0"/>
                            <a:ea typeface="Calibri" panose="020F0502020204030204" pitchFamily="34" charset="0"/>
                            <a:cs typeface="Tahoma" panose="020B0604030504040204" pitchFamily="34" charset="0"/>
                          </a:rPr>
                          <m:t>𝒏</m:t>
                        </m:r>
                        <m:r>
                          <a:rPr lang="es-ES" sz="2400" b="1" i="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𝟏</m:t>
                        </m:r>
                        <m:r>
                          <a:rPr lang="es-ES" sz="2400" b="1" i="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𝟏</m:t>
                        </m:r>
                        <m:r>
                          <a:rPr lang="es-ES" sz="2400" b="1" i="1">
                            <a:effectLst/>
                            <a:latin typeface="Cambria Math" panose="02040503050406030204" pitchFamily="18" charset="0"/>
                            <a:ea typeface="Calibri" panose="020F0502020204030204" pitchFamily="34" charset="0"/>
                            <a:cs typeface="Tahoma" panose="020B0604030504040204" pitchFamily="34" charset="0"/>
                          </a:rPr>
                          <m:t>−</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Calibri" panose="020F0502020204030204" pitchFamily="34" charset="0"/>
                                <a:cs typeface="Tahoma" panose="020B0604030504040204" pitchFamily="34" charset="0"/>
                              </a:rPr>
                              <m:t>∝</m:t>
                            </m:r>
                          </m:num>
                          <m:den>
                            <m:r>
                              <a:rPr lang="es-ES" sz="2400" b="1" i="1">
                                <a:effectLst/>
                                <a:latin typeface="Cambria Math" panose="02040503050406030204" pitchFamily="18" charset="0"/>
                                <a:ea typeface="Calibri" panose="020F0502020204030204" pitchFamily="34" charset="0"/>
                                <a:cs typeface="Tahoma" panose="020B0604030504040204" pitchFamily="34" charset="0"/>
                              </a:rPr>
                              <m:t>𝟐</m:t>
                            </m:r>
                          </m:den>
                        </m:f>
                      </m:sub>
                    </m:sSub>
                    <m:r>
                      <a:rPr lang="es-ES" sz="2400" b="1" i="1">
                        <a:effectLst/>
                        <a:latin typeface="Cambria Math" panose="02040503050406030204" pitchFamily="18" charset="0"/>
                        <a:ea typeface="Calibri" panose="020F0502020204030204" pitchFamily="34" charset="0"/>
                        <a:cs typeface="Tahoma" panose="020B0604030504040204" pitchFamily="34" charset="0"/>
                      </a:rPr>
                      <m:t>∗</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Calibri" panose="020F0502020204030204" pitchFamily="34" charset="0"/>
                            <a:cs typeface="Tahoma" panose="020B0604030504040204" pitchFamily="34" charset="0"/>
                          </a:rPr>
                          <m:t>𝒔</m:t>
                        </m:r>
                      </m:num>
                      <m:den>
                        <m:rad>
                          <m:radPr>
                            <m:degHide m:val="on"/>
                            <m:ctrlPr>
                              <a:rPr lang="es-ES" sz="2400" b="1" i="1">
                                <a:effectLst/>
                                <a:latin typeface="Cambria Math" panose="02040503050406030204" pitchFamily="18" charset="0"/>
                                <a:ea typeface="Calibri" panose="020F0502020204030204" pitchFamily="34" charset="0"/>
                                <a:cs typeface="Tahoma" panose="020B0604030504040204" pitchFamily="34" charset="0"/>
                              </a:rPr>
                            </m:ctrlPr>
                          </m:radPr>
                          <m:deg/>
                          <m:e>
                            <m:r>
                              <a:rPr lang="es-ES" sz="2400" b="1" i="1">
                                <a:effectLst/>
                                <a:latin typeface="Cambria Math" panose="02040503050406030204" pitchFamily="18" charset="0"/>
                                <a:ea typeface="Calibri" panose="020F0502020204030204" pitchFamily="34" charset="0"/>
                                <a:cs typeface="Tahoma" panose="020B0604030504040204" pitchFamily="34" charset="0"/>
                              </a:rPr>
                              <m:t>𝒏</m:t>
                            </m:r>
                          </m:e>
                        </m:rad>
                      </m:den>
                    </m:f>
                    <m:r>
                      <a:rPr lang="es-ES" sz="2400" b="1">
                        <a:effectLst/>
                        <a:latin typeface="Cambria Math" panose="02040503050406030204" pitchFamily="18" charset="0"/>
                        <a:ea typeface="Calibri" panose="020F0502020204030204" pitchFamily="34" charset="0"/>
                        <a:cs typeface="Tahoma" panose="020B0604030504040204" pitchFamily="34" charset="0"/>
                      </a:rPr>
                      <m:t>&lt;</m:t>
                    </m:r>
                    <m:acc>
                      <m:accPr>
                        <m:chr m:val="̂"/>
                        <m:ctrlPr>
                          <a:rPr lang="es-ES" sz="2400" b="1" i="1">
                            <a:effectLst/>
                            <a:latin typeface="Cambria Math" panose="02040503050406030204" pitchFamily="18" charset="0"/>
                            <a:ea typeface="Calibri" panose="020F0502020204030204" pitchFamily="34" charset="0"/>
                            <a:cs typeface="Tahoma" panose="020B0604030504040204" pitchFamily="34" charset="0"/>
                          </a:rPr>
                        </m:ctrlPr>
                      </m:accPr>
                      <m:e>
                        <m:r>
                          <a:rPr lang="es-ES" sz="2400" b="1" i="1">
                            <a:effectLst/>
                            <a:latin typeface="Cambria Math" panose="02040503050406030204" pitchFamily="18" charset="0"/>
                            <a:ea typeface="Calibri" panose="020F0502020204030204" pitchFamily="34" charset="0"/>
                            <a:cs typeface="Tahoma" panose="020B0604030504040204" pitchFamily="34" charset="0"/>
                          </a:rPr>
                          <m:t>𝝁</m:t>
                        </m:r>
                      </m:e>
                    </m:acc>
                    <m:r>
                      <a:rPr lang="es-ES" sz="2400" b="1" i="1">
                        <a:effectLst/>
                        <a:latin typeface="Cambria Math" panose="02040503050406030204" pitchFamily="18" charset="0"/>
                        <a:ea typeface="Calibri" panose="020F0502020204030204" pitchFamily="34" charset="0"/>
                        <a:cs typeface="Tahoma" panose="020B0604030504040204" pitchFamily="34" charset="0"/>
                      </a:rPr>
                      <m:t>&lt;</m:t>
                    </m:r>
                    <m:acc>
                      <m:accPr>
                        <m:chr m:val="̅"/>
                        <m:ctrlPr>
                          <a:rPr lang="es-ES" sz="2400" b="1" i="1">
                            <a:effectLst/>
                            <a:latin typeface="Cambria Math" panose="02040503050406030204" pitchFamily="18" charset="0"/>
                            <a:ea typeface="Calibri" panose="020F0502020204030204" pitchFamily="34" charset="0"/>
                            <a:cs typeface="Tahoma" panose="020B0604030504040204" pitchFamily="34" charset="0"/>
                          </a:rPr>
                        </m:ctrlPr>
                      </m:accPr>
                      <m:e>
                        <m:r>
                          <a:rPr lang="es-ES" sz="2400" b="1" i="1">
                            <a:effectLst/>
                            <a:latin typeface="Cambria Math" panose="02040503050406030204" pitchFamily="18" charset="0"/>
                            <a:ea typeface="Calibri" panose="020F0502020204030204" pitchFamily="34" charset="0"/>
                            <a:cs typeface="Tahoma" panose="020B0604030504040204" pitchFamily="34" charset="0"/>
                          </a:rPr>
                          <m:t>𝒙</m:t>
                        </m:r>
                      </m:e>
                    </m:acc>
                    <m:sSub>
                      <m:sSub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sSubPr>
                      <m:e>
                        <m:r>
                          <a:rPr lang="es-ES" sz="2400" b="1" i="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𝒕</m:t>
                        </m:r>
                      </m:e>
                      <m:sub>
                        <m:r>
                          <a:rPr lang="es-ES" sz="2400" b="1" i="1">
                            <a:effectLst/>
                            <a:latin typeface="Cambria Math" panose="02040503050406030204" pitchFamily="18" charset="0"/>
                            <a:ea typeface="Calibri" panose="020F0502020204030204" pitchFamily="34" charset="0"/>
                            <a:cs typeface="Tahoma" panose="020B0604030504040204" pitchFamily="34" charset="0"/>
                          </a:rPr>
                          <m:t>𝒏</m:t>
                        </m:r>
                        <m:r>
                          <a:rPr lang="es-ES" sz="2400" b="1" i="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𝟏</m:t>
                        </m:r>
                        <m:r>
                          <a:rPr lang="es-ES" sz="2400" b="1" i="1">
                            <a:effectLst/>
                            <a:latin typeface="Cambria Math" panose="02040503050406030204" pitchFamily="18" charset="0"/>
                            <a:ea typeface="Calibri" panose="020F0502020204030204" pitchFamily="34" charset="0"/>
                            <a:cs typeface="Tahoma" panose="020B0604030504040204" pitchFamily="34" charset="0"/>
                          </a:rPr>
                          <m:t>;</m:t>
                        </m:r>
                        <m:r>
                          <a:rPr lang="es-ES" sz="2400" b="1" i="1">
                            <a:effectLst/>
                            <a:latin typeface="Cambria Math" panose="02040503050406030204" pitchFamily="18" charset="0"/>
                            <a:ea typeface="Calibri" panose="020F0502020204030204" pitchFamily="34" charset="0"/>
                            <a:cs typeface="Tahoma" panose="020B0604030504040204" pitchFamily="34" charset="0"/>
                          </a:rPr>
                          <m:t>𝟏</m:t>
                        </m:r>
                        <m:r>
                          <a:rPr lang="es-ES" sz="2400" b="1" i="1">
                            <a:effectLst/>
                            <a:latin typeface="Cambria Math" panose="02040503050406030204" pitchFamily="18" charset="0"/>
                            <a:ea typeface="Calibri" panose="020F0502020204030204" pitchFamily="34" charset="0"/>
                            <a:cs typeface="Tahoma" panose="020B0604030504040204" pitchFamily="34" charset="0"/>
                          </a:rPr>
                          <m:t>−</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Calibri" panose="020F0502020204030204" pitchFamily="34" charset="0"/>
                                <a:cs typeface="Tahoma" panose="020B0604030504040204" pitchFamily="34" charset="0"/>
                              </a:rPr>
                              <m:t>∝ </m:t>
                            </m:r>
                          </m:num>
                          <m:den>
                            <m:r>
                              <a:rPr lang="es-ES" sz="2400" b="1" i="1">
                                <a:effectLst/>
                                <a:latin typeface="Cambria Math" panose="02040503050406030204" pitchFamily="18" charset="0"/>
                                <a:ea typeface="Calibri" panose="020F0502020204030204" pitchFamily="34" charset="0"/>
                                <a:cs typeface="Tahoma" panose="020B0604030504040204" pitchFamily="34" charset="0"/>
                              </a:rPr>
                              <m:t>𝟐</m:t>
                            </m:r>
                          </m:den>
                        </m:f>
                      </m:sub>
                    </m:sSub>
                    <m:r>
                      <a:rPr lang="es-ES" sz="2400" b="1" i="1">
                        <a:effectLst/>
                        <a:latin typeface="Cambria Math" panose="02040503050406030204" pitchFamily="18" charset="0"/>
                        <a:ea typeface="Calibri" panose="020F0502020204030204" pitchFamily="34" charset="0"/>
                        <a:cs typeface="Tahoma" panose="020B0604030504040204" pitchFamily="34" charset="0"/>
                      </a:rPr>
                      <m:t> </m:t>
                    </m:r>
                    <m:f>
                      <m:fPr>
                        <m:ctrlPr>
                          <a:rPr lang="es-ES" sz="2400" b="1" i="1">
                            <a:effectLst/>
                            <a:latin typeface="Cambria Math" panose="02040503050406030204" pitchFamily="18" charset="0"/>
                            <a:ea typeface="Calibri" panose="020F0502020204030204" pitchFamily="34" charset="0"/>
                            <a:cs typeface="Tahoma" panose="020B0604030504040204" pitchFamily="34" charset="0"/>
                          </a:rPr>
                        </m:ctrlPr>
                      </m:fPr>
                      <m:num>
                        <m:r>
                          <a:rPr lang="es-ES" sz="2400" b="1" i="1">
                            <a:effectLst/>
                            <a:latin typeface="Cambria Math" panose="02040503050406030204" pitchFamily="18" charset="0"/>
                            <a:ea typeface="Calibri" panose="020F0502020204030204" pitchFamily="34" charset="0"/>
                            <a:cs typeface="Tahoma" panose="020B0604030504040204" pitchFamily="34" charset="0"/>
                          </a:rPr>
                          <m:t>𝒔</m:t>
                        </m:r>
                      </m:num>
                      <m:den>
                        <m:rad>
                          <m:radPr>
                            <m:degHide m:val="on"/>
                            <m:ctrlPr>
                              <a:rPr lang="es-ES" sz="2400" b="1" i="1">
                                <a:effectLst/>
                                <a:latin typeface="Cambria Math" panose="02040503050406030204" pitchFamily="18" charset="0"/>
                                <a:ea typeface="Calibri" panose="020F0502020204030204" pitchFamily="34" charset="0"/>
                                <a:cs typeface="Tahoma" panose="020B0604030504040204" pitchFamily="34" charset="0"/>
                              </a:rPr>
                            </m:ctrlPr>
                          </m:radPr>
                          <m:deg/>
                          <m:e>
                            <m:r>
                              <a:rPr lang="es-ES" sz="2400" b="1" i="1">
                                <a:effectLst/>
                                <a:latin typeface="Cambria Math" panose="02040503050406030204" pitchFamily="18" charset="0"/>
                                <a:ea typeface="Calibri" panose="020F0502020204030204" pitchFamily="34" charset="0"/>
                                <a:cs typeface="Tahoma" panose="020B0604030504040204" pitchFamily="34" charset="0"/>
                              </a:rPr>
                              <m:t>𝒏</m:t>
                            </m:r>
                          </m:e>
                        </m:rad>
                      </m:den>
                    </m:f>
                  </m:oMath>
                </a14:m>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8" name="Rectángulo 7"/>
              <p:cNvSpPr>
                <a:spLocks noRot="1" noChangeAspect="1" noMove="1" noResize="1" noEditPoints="1" noAdjustHandles="1" noChangeArrowheads="1" noChangeShapeType="1" noTextEdit="1"/>
              </p:cNvSpPr>
              <p:nvPr/>
            </p:nvSpPr>
            <p:spPr>
              <a:xfrm>
                <a:off x="258315" y="4925395"/>
                <a:ext cx="8784975" cy="1930913"/>
              </a:xfrm>
              <a:prstGeom prst="rect">
                <a:avLst/>
              </a:prstGeom>
              <a:blipFill rotWithShape="0">
                <a:blip r:embed="rId5"/>
                <a:stretch>
                  <a:fillRect l="-694" t="-1262" r="-763"/>
                </a:stretch>
              </a:blipFill>
            </p:spPr>
            <p:txBody>
              <a:bodyPr/>
              <a:lstStyle/>
              <a:p>
                <a:r>
                  <a:rPr lang="es-ES">
                    <a:noFill/>
                  </a:rPr>
                  <a:t> </a:t>
                </a:r>
              </a:p>
            </p:txBody>
          </p:sp>
        </mc:Fallback>
      </mc:AlternateContent>
      <p:sp>
        <p:nvSpPr>
          <p:cNvPr id="9" name="Flecha derecha 8"/>
          <p:cNvSpPr/>
          <p:nvPr/>
        </p:nvSpPr>
        <p:spPr bwMode="auto">
          <a:xfrm>
            <a:off x="4572000" y="2348880"/>
            <a:ext cx="432048" cy="216024"/>
          </a:xfrm>
          <a:prstGeom prst="rightArrow">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smtClean="0">
              <a:ln>
                <a:noFill/>
              </a:ln>
              <a:solidFill>
                <a:schemeClr val="tx1"/>
              </a:solidFill>
              <a:effectLst/>
              <a:latin typeface="Arial" charset="0"/>
            </a:endParaRPr>
          </a:p>
        </p:txBody>
      </p:sp>
      <p:sp>
        <p:nvSpPr>
          <p:cNvPr id="10" name="CuadroTexto 9"/>
          <p:cNvSpPr txBox="1"/>
          <p:nvPr/>
        </p:nvSpPr>
        <p:spPr>
          <a:xfrm>
            <a:off x="4114800" y="2975113"/>
            <a:ext cx="65" cy="307777"/>
          </a:xfrm>
          <a:prstGeom prst="rect">
            <a:avLst/>
          </a:prstGeom>
          <a:noFill/>
        </p:spPr>
        <p:txBody>
          <a:bodyPr wrap="none" lIns="0" tIns="0" rIns="0" bIns="0" rtlCol="0">
            <a:spAutoFit/>
          </a:bodyPr>
          <a:lstStyle/>
          <a:p>
            <a:endParaRPr lang="es-ES" dirty="0"/>
          </a:p>
        </p:txBody>
      </p:sp>
    </p:spTree>
    <p:extLst>
      <p:ext uri="{BB962C8B-B14F-4D97-AF65-F5344CB8AC3E}">
        <p14:creationId xmlns:p14="http://schemas.microsoft.com/office/powerpoint/2010/main" val="4167988773"/>
      </p:ext>
    </p:extLst>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3363</TotalTime>
  <Words>2218</Words>
  <Application>Microsoft Office PowerPoint</Application>
  <PresentationFormat>Presentación en pantalla (4:3)</PresentationFormat>
  <Paragraphs>205</Paragraphs>
  <Slides>22</Slides>
  <Notes>9</Notes>
  <HiddenSlides>0</HiddenSlides>
  <MMClips>0</MMClips>
  <ScaleCrop>false</ScaleCrop>
  <HeadingPairs>
    <vt:vector size="8" baseType="variant">
      <vt:variant>
        <vt:lpstr>Fuentes usadas</vt:lpstr>
      </vt:variant>
      <vt:variant>
        <vt:i4>9</vt:i4>
      </vt:variant>
      <vt:variant>
        <vt:lpstr>Tema</vt:lpstr>
      </vt:variant>
      <vt:variant>
        <vt:i4>1</vt:i4>
      </vt:variant>
      <vt:variant>
        <vt:lpstr>Servidores OLE incrustados</vt:lpstr>
      </vt:variant>
      <vt:variant>
        <vt:i4>2</vt:i4>
      </vt:variant>
      <vt:variant>
        <vt:lpstr>Títulos de diapositiva</vt:lpstr>
      </vt:variant>
      <vt:variant>
        <vt:i4>22</vt:i4>
      </vt:variant>
    </vt:vector>
  </HeadingPairs>
  <TitlesOfParts>
    <vt:vector size="34" baseType="lpstr">
      <vt:lpstr>SimSun</vt:lpstr>
      <vt:lpstr>Arial</vt:lpstr>
      <vt:lpstr>Calibri</vt:lpstr>
      <vt:lpstr>Cambria Math</vt:lpstr>
      <vt:lpstr>Impact</vt:lpstr>
      <vt:lpstr>Symbol</vt:lpstr>
      <vt:lpstr>Tahoma</vt:lpstr>
      <vt:lpstr>Times New Roman</vt:lpstr>
      <vt:lpstr>Wingdings</vt:lpstr>
      <vt:lpstr>Diseño predeterminado</vt:lpstr>
      <vt:lpstr>Ecuación</vt:lpstr>
      <vt:lpstr>Documento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MINSAP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ISCM-VC</dc:creator>
  <cp:lastModifiedBy>FCMSAGUA</cp:lastModifiedBy>
  <cp:revision>602</cp:revision>
  <dcterms:created xsi:type="dcterms:W3CDTF">2005-01-20T00:24:36Z</dcterms:created>
  <dcterms:modified xsi:type="dcterms:W3CDTF">2024-01-24T14:12:53Z</dcterms:modified>
</cp:coreProperties>
</file>