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PERIOPERATORIO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2127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Ëxitos</a:t>
            </a:r>
            <a:r>
              <a:rPr lang="es-ES" dirty="0" smtClean="0"/>
              <a:t> en la cirugía en pacientes ancianos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2800" dirty="0" smtClean="0"/>
              <a:t>1-Cuidadosa preparación pre-operatoria y optimización del estado médico y fisiológico.</a:t>
            </a:r>
          </a:p>
          <a:p>
            <a:r>
              <a:rPr lang="es-ES" sz="2800" dirty="0" smtClean="0"/>
              <a:t>2-Minimización de la inanición e inactividad peri operatoria y el stress de la hipotermia, la hipoxemia y el dolor.</a:t>
            </a:r>
          </a:p>
          <a:p>
            <a:r>
              <a:rPr lang="es-ES" sz="2800" dirty="0" smtClean="0"/>
              <a:t>3-Cuidados para evitar, desbalance HMN, deterioro de función cardiovascular, respiratoria y farmoterapia inadecuada.</a:t>
            </a:r>
          </a:p>
          <a:p>
            <a:r>
              <a:rPr lang="es-ES" sz="2800" dirty="0" smtClean="0"/>
              <a:t>Técnica quirúrgica depurada.</a:t>
            </a:r>
          </a:p>
          <a:p>
            <a:r>
              <a:rPr lang="es-ES" sz="2800" dirty="0" smtClean="0"/>
              <a:t>Optimización de la función física y cognitiva. </a:t>
            </a:r>
            <a:endParaRPr lang="es-ES" sz="2800" dirty="0"/>
          </a:p>
          <a:p>
            <a:pPr marL="0" indent="0">
              <a:buNone/>
            </a:pP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178221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Evaluación preoperatoria por estados.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sz="2800" dirty="0" smtClean="0"/>
              <a:t>Estado cardiovascular.</a:t>
            </a:r>
          </a:p>
          <a:p>
            <a:r>
              <a:rPr lang="es-ES" sz="2800" dirty="0" smtClean="0"/>
              <a:t>Estado psicológico</a:t>
            </a:r>
          </a:p>
          <a:p>
            <a:r>
              <a:rPr lang="es-ES" sz="2800" dirty="0" smtClean="0"/>
              <a:t>Estado respiratorio</a:t>
            </a:r>
          </a:p>
          <a:p>
            <a:r>
              <a:rPr lang="es-ES" sz="2800" dirty="0" smtClean="0"/>
              <a:t>Estado nutricional</a:t>
            </a:r>
          </a:p>
          <a:p>
            <a:r>
              <a:rPr lang="es-ES" sz="2800" dirty="0" smtClean="0"/>
              <a:t>Estado del SNC.</a:t>
            </a:r>
          </a:p>
          <a:p>
            <a:r>
              <a:rPr lang="es-ES" sz="2800" dirty="0" smtClean="0"/>
              <a:t>Estado hemático.</a:t>
            </a:r>
          </a:p>
          <a:p>
            <a:r>
              <a:rPr lang="es-ES" sz="2800" dirty="0" smtClean="0"/>
              <a:t>Estado de la piel.</a:t>
            </a:r>
          </a:p>
          <a:p>
            <a:r>
              <a:rPr lang="es-ES" sz="2800" dirty="0" smtClean="0"/>
              <a:t>Estado digestivo.</a:t>
            </a:r>
          </a:p>
          <a:p>
            <a:r>
              <a:rPr lang="es-ES" sz="2800" dirty="0" smtClean="0"/>
              <a:t>Estado renal.</a:t>
            </a:r>
          </a:p>
          <a:p>
            <a:r>
              <a:rPr lang="es-ES" sz="2800" dirty="0" smtClean="0"/>
              <a:t>Estado endocrino </a:t>
            </a:r>
          </a:p>
          <a:p>
            <a:r>
              <a:rPr lang="es-ES" sz="2800" dirty="0" smtClean="0"/>
              <a:t>Estado </a:t>
            </a:r>
            <a:r>
              <a:rPr lang="es-ES" sz="2800" smtClean="0"/>
              <a:t>vascular periférico.</a:t>
            </a:r>
            <a:endParaRPr lang="es-ES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582876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Uso de medicamentos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sz="2800" dirty="0" smtClean="0"/>
              <a:t>Aspirina y clopidrogel; se suspenden 7-10 días antes de la intervención quirúrgica.</a:t>
            </a:r>
          </a:p>
          <a:p>
            <a:r>
              <a:rPr lang="es-ES" sz="2800" dirty="0" smtClean="0"/>
              <a:t>Antiinflamatorio no esteroideo, suspender tres días antes de la cirugía.</a:t>
            </a:r>
          </a:p>
          <a:p>
            <a:r>
              <a:rPr lang="es-ES" sz="2800" dirty="0" smtClean="0"/>
              <a:t>Estrógenos, 4 semanas antes de la cirugía.</a:t>
            </a:r>
          </a:p>
          <a:p>
            <a:r>
              <a:rPr lang="es-ES" sz="2800" dirty="0" err="1" smtClean="0"/>
              <a:t>Walfarina</a:t>
            </a:r>
            <a:r>
              <a:rPr lang="es-ES" sz="2800" dirty="0" smtClean="0"/>
              <a:t> 3-4 días antes y comenzar con heparina subcutánea en dosis de 5000U 0 con heparina de bajo peso molecular para la profilaxis de la TVP.</a:t>
            </a:r>
          </a:p>
          <a:p>
            <a:r>
              <a:rPr lang="es-ES" sz="2800" dirty="0" smtClean="0"/>
              <a:t>Seguir los pacientes con tiempo parcial de tromboplastina activada con valores recomendados entre 1.5 a 2.5</a:t>
            </a:r>
          </a:p>
          <a:p>
            <a:endParaRPr lang="es-ES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600667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 Urgencias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En urgencias el efecto de la </a:t>
            </a:r>
            <a:r>
              <a:rPr lang="es-ES" sz="2800" dirty="0" err="1" smtClean="0"/>
              <a:t>walfarina</a:t>
            </a:r>
            <a:r>
              <a:rPr lang="es-ES" sz="2800" dirty="0" smtClean="0"/>
              <a:t> puede ser revertido con </a:t>
            </a:r>
            <a:r>
              <a:rPr lang="es-ES" sz="2800" dirty="0" err="1" smtClean="0"/>
              <a:t>vit</a:t>
            </a:r>
            <a:r>
              <a:rPr lang="es-ES" sz="2800" dirty="0" smtClean="0"/>
              <a:t> K y transfusión con plasma fresco.</a:t>
            </a:r>
          </a:p>
          <a:p>
            <a:r>
              <a:rPr lang="es-ES" sz="2800" dirty="0" smtClean="0"/>
              <a:t>Si antecedentes de </a:t>
            </a:r>
            <a:r>
              <a:rPr lang="es-ES" sz="2800" dirty="0" err="1" smtClean="0"/>
              <a:t>Tromboembolismo</a:t>
            </a:r>
            <a:r>
              <a:rPr lang="es-ES" sz="2800" dirty="0" smtClean="0"/>
              <a:t> venoso o arterial debe posponerse la operación, si es posible en 4 semanas.</a:t>
            </a:r>
          </a:p>
          <a:p>
            <a:r>
              <a:rPr lang="es-ES" sz="2800" dirty="0" smtClean="0"/>
              <a:t>Si anticonceptivo a base de estrógenos sintéticos debe posponerse la operación por 4 semanas.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4175356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Pre-operatorio inmediato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sz="3600" dirty="0" smtClean="0"/>
              <a:t>Alimentación y dieta.</a:t>
            </a:r>
          </a:p>
          <a:p>
            <a:r>
              <a:rPr lang="es-ES" sz="3600" dirty="0" smtClean="0"/>
              <a:t>Vaciamiento de los emuntorios.</a:t>
            </a:r>
          </a:p>
          <a:p>
            <a:r>
              <a:rPr lang="es-ES" sz="3600" dirty="0" smtClean="0"/>
              <a:t>Sedación ( ansiolítico).</a:t>
            </a:r>
          </a:p>
          <a:p>
            <a:r>
              <a:rPr lang="es-ES" sz="3600" dirty="0" smtClean="0"/>
              <a:t>Preparación de la piel.</a:t>
            </a:r>
          </a:p>
          <a:p>
            <a:r>
              <a:rPr lang="es-ES" sz="3600" dirty="0" smtClean="0"/>
              <a:t>Prevención de la TVP.(heparina fraccionadas ,Vendajes elásticos y movilización precoz,</a:t>
            </a:r>
          </a:p>
          <a:p>
            <a:r>
              <a:rPr lang="es-ES" sz="3600" dirty="0" smtClean="0"/>
              <a:t>Profilaxis de antibióticos.</a:t>
            </a:r>
          </a:p>
          <a:p>
            <a:r>
              <a:rPr lang="es-ES" sz="3600" dirty="0" smtClean="0"/>
              <a:t>Otra medidas relacionadas o específicas con el tipo de operación</a:t>
            </a:r>
          </a:p>
          <a:p>
            <a:pPr marL="0" indent="0">
              <a:buNone/>
            </a:pPr>
            <a:r>
              <a:rPr lang="es-ES" sz="3600" dirty="0"/>
              <a:t> </a:t>
            </a:r>
            <a:r>
              <a:rPr lang="es-ES" sz="3600" dirty="0" smtClean="0"/>
              <a:t>   </a:t>
            </a:r>
          </a:p>
          <a:p>
            <a:endParaRPr lang="es-ES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374808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Medidas generales necesarias a cumpli</a:t>
            </a:r>
            <a:r>
              <a:rPr lang="es-ES" dirty="0"/>
              <a:t>r</a:t>
            </a:r>
            <a:r>
              <a:rPr lang="es-ES" dirty="0" smtClean="0"/>
              <a:t/>
            </a:r>
            <a:br>
              <a:rPr lang="es-ES" dirty="0" smtClean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2800" dirty="0" smtClean="0"/>
              <a:t>1-El paciente debe encontrarse correctamente animado.</a:t>
            </a:r>
          </a:p>
          <a:p>
            <a:r>
              <a:rPr lang="es-ES" sz="2800" dirty="0" smtClean="0"/>
              <a:t>Los problemas de comorbilidad han sido correctamente valorado y tratado.</a:t>
            </a:r>
          </a:p>
          <a:p>
            <a:r>
              <a:rPr lang="es-ES" sz="2800" dirty="0" smtClean="0"/>
              <a:t>Los estudios de laboratorio y de imágenes han sido correctamente evaluados por el cirujano.</a:t>
            </a:r>
          </a:p>
          <a:p>
            <a:r>
              <a:rPr lang="es-ES" sz="2800" dirty="0" smtClean="0"/>
              <a:t>Se ha obtenido el consentimiento informado por el paciente.</a:t>
            </a:r>
          </a:p>
          <a:p>
            <a:r>
              <a:rPr lang="es-ES" sz="2800" dirty="0" smtClean="0"/>
              <a:t>Las medidas de prevención de la TVP han sido ejecutadas.</a:t>
            </a:r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742838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Continuacion</a:t>
            </a:r>
            <a:r>
              <a:rPr lang="es-ES" dirty="0" smtClean="0"/>
              <a:t> (generales)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sz="2800" dirty="0" smtClean="0"/>
              <a:t>La profilaxis de antibióticos han sido indicadas y realizadas en el momento preciso.</a:t>
            </a:r>
          </a:p>
          <a:p>
            <a:r>
              <a:rPr lang="es-ES" sz="2800" dirty="0" smtClean="0"/>
              <a:t>El cirujano y el anestesiólogo han sido informado de cualquier problema.</a:t>
            </a:r>
          </a:p>
          <a:p>
            <a:r>
              <a:rPr lang="es-ES" sz="2800" dirty="0" smtClean="0"/>
              <a:t>Se han ordenado y realizado las pruebas pertinentes para un posible consumo de sangre o sus derivados y el consentimiento del paciente para su uso.</a:t>
            </a:r>
          </a:p>
          <a:p>
            <a:r>
              <a:rPr lang="es-ES" sz="2800" dirty="0" smtClean="0"/>
              <a:t>El paciente se encuentra en ayuna por lo menos 4 horas antes de la cirugía.</a:t>
            </a:r>
          </a:p>
          <a:p>
            <a:r>
              <a:rPr lang="es-ES" sz="2800" dirty="0" smtClean="0"/>
              <a:t>Se ha insertado o ordenado la sonda vesical en los casos requeridos o ha sido evacuado la vejiga.</a:t>
            </a:r>
          </a:p>
          <a:p>
            <a:r>
              <a:rPr lang="es-ES" sz="2800" dirty="0" smtClean="0"/>
              <a:t>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738535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Pre operatorio de urgencias,</a:t>
            </a:r>
            <a:br>
              <a:rPr lang="es-ES" dirty="0" smtClean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Se sigue el mismo orden que en cirugía electiva pero el tiempo es muy corto,</a:t>
            </a:r>
          </a:p>
          <a:p>
            <a:r>
              <a:rPr lang="es-ES" sz="2800" dirty="0" smtClean="0"/>
              <a:t>En emergencias este tiempo es extremadamente corto.</a:t>
            </a:r>
          </a:p>
          <a:p>
            <a:r>
              <a:rPr lang="es-ES" sz="2800" dirty="0" smtClean="0"/>
              <a:t>Se hace lo mínimo indispensable para realizar la cirugía.</a:t>
            </a:r>
          </a:p>
          <a:p>
            <a:r>
              <a:rPr lang="es-ES" sz="2800" dirty="0" smtClean="0"/>
              <a:t>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447896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Pos operatorio inmediato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3200" dirty="0" smtClean="0"/>
              <a:t>Vigilancia  hemodinámica.</a:t>
            </a:r>
          </a:p>
          <a:p>
            <a:r>
              <a:rPr lang="es-ES" sz="3200" dirty="0" smtClean="0"/>
              <a:t>Vigilancia respiratoria.</a:t>
            </a:r>
          </a:p>
          <a:p>
            <a:r>
              <a:rPr lang="es-ES" sz="3200" dirty="0" smtClean="0"/>
              <a:t>Nutrición.</a:t>
            </a:r>
          </a:p>
          <a:p>
            <a:r>
              <a:rPr lang="es-ES" sz="3200" dirty="0" smtClean="0"/>
              <a:t>Hidratación.</a:t>
            </a:r>
          </a:p>
          <a:p>
            <a:r>
              <a:rPr lang="es-ES" sz="3200" dirty="0" smtClean="0"/>
              <a:t>Vigilancia renal, </a:t>
            </a:r>
            <a:r>
              <a:rPr lang="es-ES" sz="3200" dirty="0" err="1" smtClean="0"/>
              <a:t>antibióticoterapia</a:t>
            </a:r>
            <a:r>
              <a:rPr lang="es-ES" sz="3200" dirty="0" smtClean="0"/>
              <a:t>. </a:t>
            </a:r>
          </a:p>
          <a:p>
            <a:r>
              <a:rPr lang="es-ES" sz="3200" dirty="0" smtClean="0"/>
              <a:t>Control de sondas, analgésicos, exámenes </a:t>
            </a:r>
          </a:p>
          <a:p>
            <a:r>
              <a:rPr lang="es-ES" sz="3200" dirty="0" smtClean="0"/>
              <a:t>Drenajes abdominales y posición en la cama.</a:t>
            </a:r>
          </a:p>
          <a:p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197602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Pos operatorio Mediato.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Vigilancia hemodinámica.</a:t>
            </a:r>
          </a:p>
          <a:p>
            <a:r>
              <a:rPr lang="es-ES" sz="2800" dirty="0" smtClean="0"/>
              <a:t>Control de sondas y drenajes.</a:t>
            </a:r>
          </a:p>
          <a:p>
            <a:r>
              <a:rPr lang="es-ES" sz="2800" dirty="0" smtClean="0"/>
              <a:t>Sonda de levine.</a:t>
            </a:r>
          </a:p>
          <a:p>
            <a:r>
              <a:rPr lang="es-ES" sz="2800" dirty="0" smtClean="0"/>
              <a:t>Sonda de </a:t>
            </a:r>
            <a:r>
              <a:rPr lang="es-ES" sz="2800" dirty="0" err="1" smtClean="0"/>
              <a:t>Kher</a:t>
            </a:r>
            <a:r>
              <a:rPr lang="es-ES" sz="2800" dirty="0" smtClean="0"/>
              <a:t>.</a:t>
            </a:r>
          </a:p>
          <a:p>
            <a:r>
              <a:rPr lang="es-ES" sz="2800" dirty="0" smtClean="0"/>
              <a:t>Sondas pleurales.</a:t>
            </a:r>
          </a:p>
          <a:p>
            <a:r>
              <a:rPr lang="es-ES" sz="2800" dirty="0" smtClean="0"/>
              <a:t>Drenajes abdominales.</a:t>
            </a:r>
          </a:p>
          <a:p>
            <a:r>
              <a:rPr lang="es-ES" sz="2800" dirty="0" smtClean="0"/>
              <a:t>Heridas quirúrgica.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90560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CLASIFICACION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2400" dirty="0" smtClean="0">
                <a:solidFill>
                  <a:schemeClr val="tx1"/>
                </a:solidFill>
              </a:rPr>
              <a:t>EN TRES PERIODOS:</a:t>
            </a:r>
          </a:p>
          <a:p>
            <a:pPr marL="0" indent="0">
              <a:buNone/>
            </a:pPr>
            <a:r>
              <a:rPr lang="es-ES" sz="2400" dirty="0" smtClean="0">
                <a:solidFill>
                  <a:schemeClr val="tx1"/>
                </a:solidFill>
              </a:rPr>
              <a:t>A-PREOPERATORIO.</a:t>
            </a:r>
            <a:r>
              <a:rPr lang="es-ES" sz="2000" dirty="0" smtClean="0">
                <a:solidFill>
                  <a:schemeClr val="tx1"/>
                </a:solidFill>
              </a:rPr>
              <a:t>DESDE QUE SE DECIDE LA OPEREACION HASTA  QUE SE REALICE, SE DIVIDE MEDIATO (HASTA 24 HORAS DE REALIZARSE LA CIRUGÍA) E INMEDIATO(24 HORAS ANTES DE REALIZARSE LA OPERACIÓN)</a:t>
            </a:r>
            <a:endParaRPr lang="es-E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sz="2400" dirty="0" smtClean="0">
                <a:solidFill>
                  <a:schemeClr val="tx1"/>
                </a:solidFill>
              </a:rPr>
              <a:t>B-</a:t>
            </a:r>
            <a:r>
              <a:rPr lang="es-ES" sz="2400" dirty="0" err="1" smtClean="0">
                <a:solidFill>
                  <a:schemeClr val="tx1"/>
                </a:solidFill>
              </a:rPr>
              <a:t>TRANSOPERATORIO.Tiempo</a:t>
            </a:r>
            <a:r>
              <a:rPr lang="es-ES" sz="2400" dirty="0" smtClean="0">
                <a:solidFill>
                  <a:schemeClr val="tx1"/>
                </a:solidFill>
              </a:rPr>
              <a:t> quirúrgico</a:t>
            </a:r>
          </a:p>
          <a:p>
            <a:pPr marL="0" indent="0">
              <a:buNone/>
            </a:pPr>
            <a:r>
              <a:rPr lang="es-ES" sz="2400" dirty="0" smtClean="0">
                <a:solidFill>
                  <a:schemeClr val="tx1"/>
                </a:solidFill>
              </a:rPr>
              <a:t>C-POSOPERATORIO: DESDE QUE SE REALICE LA OPERACION HASTA QUE SE DECIDE EL ALTA DEFINITIVA: SE DIVIDE EN INMEDIATO ( 24 HORAS DESPUES DE EFECTUARSE LA CIRUGIA) Y MEDIATO( DESDE LAS 24 HORAS DE REALIZARSE LA CIRUGÍA HASTA QUE SE DECIDE ALTA DEFINITIVA)</a:t>
            </a:r>
            <a:endParaRPr lang="es-ES" sz="24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s-ES" sz="2400" dirty="0" smtClean="0"/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3556804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Recuerda lo que dijo un gran cirujano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Hemos creado una cirugía segura para el paciente, entonces, crear un paciente seguro para la cirugía.</a:t>
            </a:r>
          </a:p>
          <a:p>
            <a:endParaRPr lang="es-ES" sz="3600" dirty="0"/>
          </a:p>
          <a:p>
            <a:r>
              <a:rPr lang="es-ES" sz="3600" smtClean="0"/>
              <a:t>Birmihan</a:t>
            </a:r>
            <a:endParaRPr lang="es-MX" sz="3600"/>
          </a:p>
        </p:txBody>
      </p:sp>
    </p:spTree>
    <p:extLst>
      <p:ext uri="{BB962C8B-B14F-4D97-AF65-F5344CB8AC3E}">
        <p14:creationId xmlns:p14="http://schemas.microsoft.com/office/powerpoint/2010/main" val="2369700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800" dirty="0" smtClean="0"/>
              <a:t>Preoperatorio. Para su duración se considera </a:t>
            </a:r>
            <a:r>
              <a:rPr lang="es-ES" sz="2800" smtClean="0"/>
              <a:t>lo siguiente</a:t>
            </a:r>
            <a:r>
              <a:rPr lang="es-ES" sz="2800" smtClean="0">
                <a:sym typeface="Wingdings" panose="05000000000000000000" pitchFamily="2" charset="2"/>
              </a:rPr>
              <a:t>;( </a:t>
            </a:r>
            <a:r>
              <a:rPr lang="es-ES" sz="2800" dirty="0" smtClean="0">
                <a:sym typeface="Wingdings" panose="05000000000000000000" pitchFamily="2" charset="2"/>
              </a:rPr>
              <a:t>puede </a:t>
            </a:r>
            <a:r>
              <a:rPr lang="es-ES" sz="2800" smtClean="0">
                <a:sym typeface="Wingdings" panose="05000000000000000000" pitchFamily="2" charset="2"/>
              </a:rPr>
              <a:t>ser días o meses)</a:t>
            </a:r>
            <a:endParaRPr lang="es-ES" sz="2800" dirty="0" smtClean="0"/>
          </a:p>
          <a:p>
            <a:r>
              <a:rPr lang="es-ES" sz="2800" dirty="0"/>
              <a:t>a</a:t>
            </a:r>
            <a:r>
              <a:rPr lang="es-ES" sz="2800" dirty="0" smtClean="0"/>
              <a:t>-Indicación quirúrgica.</a:t>
            </a:r>
          </a:p>
          <a:p>
            <a:r>
              <a:rPr lang="es-ES" sz="2800" dirty="0" smtClean="0"/>
              <a:t>b-preparación psicológica.</a:t>
            </a:r>
          </a:p>
          <a:p>
            <a:r>
              <a:rPr lang="es-ES" sz="2800" dirty="0" smtClean="0"/>
              <a:t>c-preparación física</a:t>
            </a:r>
          </a:p>
          <a:p>
            <a:r>
              <a:rPr lang="es-ES" sz="2800" dirty="0" smtClean="0"/>
              <a:t>d-Preparación especial según el tipo de operación.</a:t>
            </a:r>
          </a:p>
          <a:p>
            <a:r>
              <a:rPr lang="es-ES" sz="2800" dirty="0" smtClean="0"/>
              <a:t>e-Evaluación y control de los factores de riesgo</a:t>
            </a:r>
          </a:p>
          <a:p>
            <a:endParaRPr lang="es-ES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081786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Cirugía de urgencia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0" lvl="5" indent="0">
              <a:buNone/>
            </a:pPr>
            <a:endParaRPr lang="es-ES" sz="3000" dirty="0" smtClean="0"/>
          </a:p>
          <a:p>
            <a:r>
              <a:rPr lang="es-ES" sz="3600" dirty="0" smtClean="0"/>
              <a:t>Los periodos son:</a:t>
            </a:r>
          </a:p>
          <a:p>
            <a:r>
              <a:rPr lang="es-ES" sz="3600" dirty="0" smtClean="0"/>
              <a:t>Urgencias</a:t>
            </a:r>
          </a:p>
          <a:p>
            <a:r>
              <a:rPr lang="es-ES" sz="3600" dirty="0" smtClean="0"/>
              <a:t>Urgencias.</a:t>
            </a:r>
          </a:p>
          <a:p>
            <a:r>
              <a:rPr lang="es-ES" sz="3600" dirty="0" smtClean="0"/>
              <a:t>En ambos, el periodo preoperatorio es muy corto</a:t>
            </a:r>
            <a:r>
              <a:rPr lang="es-ES" sz="2400" dirty="0" smtClean="0"/>
              <a:t> 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797124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Tipos de cirugías.</a:t>
            </a:r>
          </a:p>
          <a:p>
            <a:r>
              <a:rPr lang="es-ES" sz="3200" dirty="0" smtClean="0"/>
              <a:t>Curativa</a:t>
            </a:r>
          </a:p>
          <a:p>
            <a:r>
              <a:rPr lang="es-ES" sz="3200" dirty="0" smtClean="0"/>
              <a:t>Paliativas</a:t>
            </a:r>
          </a:p>
          <a:p>
            <a:r>
              <a:rPr lang="es-ES" sz="3200" dirty="0" smtClean="0"/>
              <a:t>Reconstructivas</a:t>
            </a:r>
          </a:p>
          <a:p>
            <a:r>
              <a:rPr lang="es-ES" sz="3200" dirty="0" err="1" smtClean="0"/>
              <a:t>Profilacticas</a:t>
            </a:r>
            <a:endParaRPr lang="es-ES" sz="3200" dirty="0" smtClean="0"/>
          </a:p>
          <a:p>
            <a:r>
              <a:rPr lang="es-ES" sz="3200" dirty="0" smtClean="0"/>
              <a:t>En todas se valora el riesgo quirúrgicas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379165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Riesgo quirúrgico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Hay tres grupos.</a:t>
            </a:r>
          </a:p>
          <a:p>
            <a:r>
              <a:rPr lang="es-ES" sz="2800" dirty="0" smtClean="0"/>
              <a:t>A-dependiente del medio asistencial</a:t>
            </a:r>
          </a:p>
          <a:p>
            <a:r>
              <a:rPr lang="es-ES" sz="2800" dirty="0" smtClean="0"/>
              <a:t>B-El derivado de la actitud, capacidad y los conocimientos del equipo médico tratante.</a:t>
            </a:r>
          </a:p>
          <a:p>
            <a:r>
              <a:rPr lang="es-ES" sz="2800" dirty="0" smtClean="0"/>
              <a:t>B-el relacionado con las psicofísica y patológicas del paciente o con el tratamiento al que será o ha sido sometida.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66321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Riesgo quirúrgico.</a:t>
            </a:r>
            <a:br>
              <a:rPr lang="es-ES" dirty="0" smtClean="0"/>
            </a:br>
            <a:r>
              <a:rPr lang="es-ES" dirty="0" smtClean="0"/>
              <a:t>Dependiente del paciente.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3200" dirty="0" smtClean="0"/>
              <a:t>Estado de salud general.</a:t>
            </a:r>
          </a:p>
          <a:p>
            <a:r>
              <a:rPr lang="es-ES" sz="3200" dirty="0" smtClean="0"/>
              <a:t>Peso corporal</a:t>
            </a:r>
          </a:p>
          <a:p>
            <a:r>
              <a:rPr lang="es-ES" sz="3200" dirty="0" smtClean="0"/>
              <a:t>Estado nutricional</a:t>
            </a:r>
          </a:p>
          <a:p>
            <a:r>
              <a:rPr lang="es-ES" sz="3200" dirty="0" smtClean="0"/>
              <a:t>Estado respiratorio</a:t>
            </a:r>
          </a:p>
          <a:p>
            <a:r>
              <a:rPr lang="es-ES" sz="3200" dirty="0" smtClean="0"/>
              <a:t>Estado cardiovascular</a:t>
            </a:r>
          </a:p>
          <a:p>
            <a:r>
              <a:rPr lang="es-ES" sz="3200" dirty="0" smtClean="0"/>
              <a:t>Hábitos tóxicos </a:t>
            </a:r>
          </a:p>
          <a:p>
            <a:r>
              <a:rPr lang="es-ES" sz="3200" dirty="0" smtClean="0"/>
              <a:t>Enfermedades concomitantes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269187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Riesgo quirúrgico.</a:t>
            </a:r>
            <a:br>
              <a:rPr lang="es-ES" dirty="0" smtClean="0"/>
            </a:br>
            <a:r>
              <a:rPr lang="es-ES" dirty="0" smtClean="0"/>
              <a:t>No dependiente del paciente.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3200" dirty="0" smtClean="0"/>
              <a:t>Manejo preoperatorio:</a:t>
            </a:r>
          </a:p>
          <a:p>
            <a:r>
              <a:rPr lang="es-ES" sz="3200" dirty="0" smtClean="0"/>
              <a:t>A-quirúrgico( experiencia, pericia, intervenciones practicadas, técnica depurada y tiempo quirúrgico),</a:t>
            </a:r>
          </a:p>
          <a:p>
            <a:r>
              <a:rPr lang="es-ES" sz="3200" dirty="0" smtClean="0"/>
              <a:t>B-Anestésicos(estado físico, abordaje drogas y tiempo quirúrgico.</a:t>
            </a:r>
          </a:p>
          <a:p>
            <a:r>
              <a:rPr lang="es-ES" sz="3200" dirty="0" smtClean="0"/>
              <a:t>C- Paramédicos (experiencia y calificación profesional(recursos humanos y materiales)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438939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Índice para determinar el riesgo quirúrgico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ASA(sociedad americana de anestesia), contempla estado funcional y la comorbilidad.</a:t>
            </a:r>
          </a:p>
          <a:p>
            <a:r>
              <a:rPr lang="es-ES" sz="3200" dirty="0" smtClean="0"/>
              <a:t>POSSUM, descrito en dos posibles modelos, el fisiológico y el de gravedad quirúrgica.</a:t>
            </a:r>
          </a:p>
          <a:p>
            <a:r>
              <a:rPr lang="es-ES" sz="3200" dirty="0" smtClean="0"/>
              <a:t>ASA +Edad bien mide el riesgo quirúrgico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7758389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186</TotalTime>
  <Words>882</Words>
  <Application>Microsoft Office PowerPoint</Application>
  <PresentationFormat>Panorámica</PresentationFormat>
  <Paragraphs>121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Trebuchet MS</vt:lpstr>
      <vt:lpstr>Wingdings</vt:lpstr>
      <vt:lpstr>Wingdings 3</vt:lpstr>
      <vt:lpstr>Faceta</vt:lpstr>
      <vt:lpstr>PERIOPERATORIO</vt:lpstr>
      <vt:lpstr>CLASIFICACION</vt:lpstr>
      <vt:lpstr>Presentación de PowerPoint</vt:lpstr>
      <vt:lpstr>Cirugía de urgencia</vt:lpstr>
      <vt:lpstr>Presentación de PowerPoint</vt:lpstr>
      <vt:lpstr>Riesgo quirúrgico</vt:lpstr>
      <vt:lpstr>Riesgo quirúrgico. Dependiente del paciente.</vt:lpstr>
      <vt:lpstr>Riesgo quirúrgico. No dependiente del paciente.</vt:lpstr>
      <vt:lpstr>Índice para determinar el riesgo quirúrgico</vt:lpstr>
      <vt:lpstr>Ëxitos en la cirugía en pacientes ancianos</vt:lpstr>
      <vt:lpstr>Evaluación preoperatoria por estados.</vt:lpstr>
      <vt:lpstr>Uso de medicamentos</vt:lpstr>
      <vt:lpstr>En Urgencias</vt:lpstr>
      <vt:lpstr>Pre-operatorio inmediato</vt:lpstr>
      <vt:lpstr>Medidas generales necesarias a cumplir </vt:lpstr>
      <vt:lpstr>Continuacion (generales)</vt:lpstr>
      <vt:lpstr>Pre operatorio de urgencias, </vt:lpstr>
      <vt:lpstr>Pos operatorio inmediato</vt:lpstr>
      <vt:lpstr>Pos operatorio Mediato.</vt:lpstr>
      <vt:lpstr>Recuerda lo que dijo un gran cirujano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PERIOPERATORIO</dc:title>
  <dc:creator>JoseMiguel</dc:creator>
  <cp:lastModifiedBy>JoseMiguel</cp:lastModifiedBy>
  <cp:revision>23</cp:revision>
  <dcterms:created xsi:type="dcterms:W3CDTF">2020-02-07T23:20:04Z</dcterms:created>
  <dcterms:modified xsi:type="dcterms:W3CDTF">2020-02-11T04:19:36Z</dcterms:modified>
</cp:coreProperties>
</file>