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0"/>
  </p:notesMasterIdLst>
  <p:sldIdLst>
    <p:sldId id="315" r:id="rId6"/>
    <p:sldId id="374" r:id="rId7"/>
    <p:sldId id="389" r:id="rId8"/>
    <p:sldId id="465" r:id="rId9"/>
    <p:sldId id="373" r:id="rId10"/>
    <p:sldId id="375" r:id="rId11"/>
    <p:sldId id="376" r:id="rId12"/>
    <p:sldId id="257" r:id="rId13"/>
    <p:sldId id="378" r:id="rId14"/>
    <p:sldId id="258" r:id="rId15"/>
    <p:sldId id="377" r:id="rId16"/>
    <p:sldId id="261" r:id="rId17"/>
    <p:sldId id="262" r:id="rId18"/>
    <p:sldId id="379" r:id="rId19"/>
    <p:sldId id="380" r:id="rId20"/>
    <p:sldId id="293" r:id="rId21"/>
    <p:sldId id="294" r:id="rId22"/>
    <p:sldId id="263" r:id="rId23"/>
    <p:sldId id="268" r:id="rId24"/>
    <p:sldId id="381" r:id="rId25"/>
    <p:sldId id="274" r:id="rId26"/>
    <p:sldId id="295" r:id="rId27"/>
    <p:sldId id="382" r:id="rId28"/>
    <p:sldId id="386" r:id="rId29"/>
    <p:sldId id="387" r:id="rId30"/>
    <p:sldId id="296" r:id="rId31"/>
    <p:sldId id="388" r:id="rId32"/>
    <p:sldId id="266" r:id="rId33"/>
    <p:sldId id="297" r:id="rId34"/>
    <p:sldId id="298" r:id="rId35"/>
    <p:sldId id="279" r:id="rId36"/>
    <p:sldId id="280" r:id="rId37"/>
    <p:sldId id="301" r:id="rId38"/>
    <p:sldId id="383" r:id="rId39"/>
    <p:sldId id="302" r:id="rId40"/>
    <p:sldId id="272" r:id="rId41"/>
    <p:sldId id="275" r:id="rId42"/>
    <p:sldId id="308" r:id="rId43"/>
    <p:sldId id="391" r:id="rId44"/>
    <p:sldId id="310" r:id="rId45"/>
    <p:sldId id="278" r:id="rId46"/>
    <p:sldId id="281" r:id="rId47"/>
    <p:sldId id="283" r:id="rId48"/>
    <p:sldId id="282" r:id="rId49"/>
    <p:sldId id="306" r:id="rId50"/>
    <p:sldId id="384" r:id="rId51"/>
    <p:sldId id="267" r:id="rId52"/>
    <p:sldId id="286" r:id="rId53"/>
    <p:sldId id="311" r:id="rId54"/>
    <p:sldId id="385" r:id="rId55"/>
    <p:sldId id="313" r:id="rId56"/>
    <p:sldId id="287" r:id="rId57"/>
    <p:sldId id="288" r:id="rId58"/>
    <p:sldId id="464"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3CE"/>
    <a:srgbClr val="FCEDDC"/>
    <a:srgbClr val="F5DDA1"/>
    <a:srgbClr val="E5EDD3"/>
    <a:srgbClr val="D1DFB3"/>
    <a:srgbClr val="F9DFC3"/>
    <a:srgbClr val="398F21"/>
    <a:srgbClr val="FFFFCC"/>
    <a:srgbClr val="F6D3A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varScale="1">
        <p:scale>
          <a:sx n="62" d="100"/>
          <a:sy n="62" d="100"/>
        </p:scale>
        <p:origin x="156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2C4E-E23C-4C9A-A449-DBA39333F9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95184D87-9785-4900-9AC7-B7E6F45AA3AD}">
      <dgm:prSet phldrT="[Texto]"/>
      <dgm:spPr/>
      <dgm:t>
        <a:bodyPr/>
        <a:lstStyle/>
        <a:p>
          <a:r>
            <a:rPr lang="es-ES" dirty="0"/>
            <a:t>Aire</a:t>
          </a:r>
        </a:p>
      </dgm:t>
    </dgm:pt>
    <dgm:pt modelId="{1F2727EC-6E70-4964-A222-5EB42AC8C50C}" type="parTrans" cxnId="{1CBC4847-D7BD-4982-BE76-959F5E9B373C}">
      <dgm:prSet/>
      <dgm:spPr/>
      <dgm:t>
        <a:bodyPr/>
        <a:lstStyle/>
        <a:p>
          <a:endParaRPr lang="es-ES"/>
        </a:p>
      </dgm:t>
    </dgm:pt>
    <dgm:pt modelId="{51C52892-E2DC-42A1-8FDD-EC10DF3F7159}" type="sibTrans" cxnId="{1CBC4847-D7BD-4982-BE76-959F5E9B373C}">
      <dgm:prSet/>
      <dgm:spPr/>
      <dgm:t>
        <a:bodyPr/>
        <a:lstStyle/>
        <a:p>
          <a:endParaRPr lang="es-ES"/>
        </a:p>
      </dgm:t>
    </dgm:pt>
    <dgm:pt modelId="{5A929A05-C3B5-4B6D-8ED1-2EF5F5029E3A}">
      <dgm:prSet phldrT="[Texto]"/>
      <dgm:spPr/>
      <dgm:t>
        <a:bodyPr/>
        <a:lstStyle/>
        <a:p>
          <a:r>
            <a:rPr lang="es-ES" dirty="0"/>
            <a:t>IRA</a:t>
          </a:r>
        </a:p>
      </dgm:t>
    </dgm:pt>
    <dgm:pt modelId="{C855A9AA-2147-4BC0-886D-B75FE68C8585}" type="parTrans" cxnId="{7E949211-1743-4F39-9F4B-1544217F125E}">
      <dgm:prSet/>
      <dgm:spPr/>
      <dgm:t>
        <a:bodyPr/>
        <a:lstStyle/>
        <a:p>
          <a:endParaRPr lang="es-ES"/>
        </a:p>
      </dgm:t>
    </dgm:pt>
    <dgm:pt modelId="{D5CFE821-65FD-4755-9F7F-58AEDFFCDF1C}" type="sibTrans" cxnId="{7E949211-1743-4F39-9F4B-1544217F125E}">
      <dgm:prSet/>
      <dgm:spPr/>
      <dgm:t>
        <a:bodyPr/>
        <a:lstStyle/>
        <a:p>
          <a:endParaRPr lang="es-ES"/>
        </a:p>
      </dgm:t>
    </dgm:pt>
    <dgm:pt modelId="{423C8C4D-CE60-46A1-823B-36F974705865}">
      <dgm:prSet phldrT="[Texto]"/>
      <dgm:spPr/>
      <dgm:t>
        <a:bodyPr/>
        <a:lstStyle/>
        <a:p>
          <a:r>
            <a:rPr lang="es-ES" dirty="0"/>
            <a:t>Varicela</a:t>
          </a:r>
        </a:p>
      </dgm:t>
    </dgm:pt>
    <dgm:pt modelId="{F150EA2E-1221-4379-8069-57C1BD852EB3}" type="parTrans" cxnId="{C14C6A19-57E4-4499-A825-483E62976DC2}">
      <dgm:prSet/>
      <dgm:spPr/>
      <dgm:t>
        <a:bodyPr/>
        <a:lstStyle/>
        <a:p>
          <a:endParaRPr lang="es-ES"/>
        </a:p>
      </dgm:t>
    </dgm:pt>
    <dgm:pt modelId="{CE9E52BF-762C-42FD-A432-8FE2FC71E80C}" type="sibTrans" cxnId="{C14C6A19-57E4-4499-A825-483E62976DC2}">
      <dgm:prSet/>
      <dgm:spPr/>
      <dgm:t>
        <a:bodyPr/>
        <a:lstStyle/>
        <a:p>
          <a:endParaRPr lang="es-ES"/>
        </a:p>
      </dgm:t>
    </dgm:pt>
    <dgm:pt modelId="{BE6C8DF2-FE96-4875-B644-7BDC66D877B4}">
      <dgm:prSet phldrT="[Texto]"/>
      <dgm:spPr/>
      <dgm:t>
        <a:bodyPr/>
        <a:lstStyle/>
        <a:p>
          <a:r>
            <a:rPr lang="es-ES" dirty="0"/>
            <a:t>Agua</a:t>
          </a:r>
        </a:p>
      </dgm:t>
    </dgm:pt>
    <dgm:pt modelId="{CAEE548F-EBA6-49D0-BF94-385DA63354F3}" type="parTrans" cxnId="{50471606-CFC6-43A2-872F-F708FE605EFD}">
      <dgm:prSet/>
      <dgm:spPr/>
      <dgm:t>
        <a:bodyPr/>
        <a:lstStyle/>
        <a:p>
          <a:endParaRPr lang="es-ES"/>
        </a:p>
      </dgm:t>
    </dgm:pt>
    <dgm:pt modelId="{C9D54EE0-6669-4851-BD96-FDD3629C4282}" type="sibTrans" cxnId="{50471606-CFC6-43A2-872F-F708FE605EFD}">
      <dgm:prSet/>
      <dgm:spPr/>
      <dgm:t>
        <a:bodyPr/>
        <a:lstStyle/>
        <a:p>
          <a:endParaRPr lang="es-ES"/>
        </a:p>
      </dgm:t>
    </dgm:pt>
    <dgm:pt modelId="{FCCC687C-E6D9-44C7-ADF5-6E0AC7FCFF4E}">
      <dgm:prSet phldrT="[Texto]"/>
      <dgm:spPr/>
      <dgm:t>
        <a:bodyPr/>
        <a:lstStyle/>
        <a:p>
          <a:r>
            <a:rPr lang="es-ES" dirty="0"/>
            <a:t>Vector</a:t>
          </a:r>
        </a:p>
      </dgm:t>
    </dgm:pt>
    <dgm:pt modelId="{E29F5D9D-5E7B-4165-BDA0-F2B7234D05E7}" type="parTrans" cxnId="{83EB357D-6CB3-4418-AC60-02D280A5EDA0}">
      <dgm:prSet/>
      <dgm:spPr/>
      <dgm:t>
        <a:bodyPr/>
        <a:lstStyle/>
        <a:p>
          <a:endParaRPr lang="es-ES"/>
        </a:p>
      </dgm:t>
    </dgm:pt>
    <dgm:pt modelId="{A680AF74-0AC8-4117-A0EA-F04ED8D1051E}" type="sibTrans" cxnId="{83EB357D-6CB3-4418-AC60-02D280A5EDA0}">
      <dgm:prSet/>
      <dgm:spPr/>
      <dgm:t>
        <a:bodyPr/>
        <a:lstStyle/>
        <a:p>
          <a:endParaRPr lang="es-ES"/>
        </a:p>
      </dgm:t>
    </dgm:pt>
    <dgm:pt modelId="{8D1D8CF1-198D-4E07-989F-60DF0800F08B}">
      <dgm:prSet phldrT="[Texto]"/>
      <dgm:spPr/>
      <dgm:t>
        <a:bodyPr/>
        <a:lstStyle/>
        <a:p>
          <a:r>
            <a:rPr lang="es-ES" dirty="0"/>
            <a:t>Número de focos de Aedes</a:t>
          </a:r>
        </a:p>
      </dgm:t>
    </dgm:pt>
    <dgm:pt modelId="{A1098DFA-646D-44C2-B327-3336B45356B1}" type="parTrans" cxnId="{12C85D91-B234-4374-9F44-322AA5443B40}">
      <dgm:prSet/>
      <dgm:spPr/>
      <dgm:t>
        <a:bodyPr/>
        <a:lstStyle/>
        <a:p>
          <a:endParaRPr lang="es-ES"/>
        </a:p>
      </dgm:t>
    </dgm:pt>
    <dgm:pt modelId="{E66A4650-164C-4E3A-8A8E-17F50944DA22}" type="sibTrans" cxnId="{12C85D91-B234-4374-9F44-322AA5443B40}">
      <dgm:prSet/>
      <dgm:spPr/>
      <dgm:t>
        <a:bodyPr/>
        <a:lstStyle/>
        <a:p>
          <a:endParaRPr lang="es-ES"/>
        </a:p>
      </dgm:t>
    </dgm:pt>
    <dgm:pt modelId="{4F619C1B-38B7-4C30-B79B-F3903E58F3F1}">
      <dgm:prSet phldrT="[Texto]"/>
      <dgm:spPr/>
      <dgm:t>
        <a:bodyPr/>
        <a:lstStyle/>
        <a:p>
          <a:r>
            <a:rPr lang="es-ES" dirty="0"/>
            <a:t>Meningitis viral</a:t>
          </a:r>
        </a:p>
      </dgm:t>
    </dgm:pt>
    <dgm:pt modelId="{F2B46CF6-370A-4730-B5EA-C41275133A9A}" type="parTrans" cxnId="{12A93E0C-5C5D-4432-8C79-FCE55E988D70}">
      <dgm:prSet/>
      <dgm:spPr/>
      <dgm:t>
        <a:bodyPr/>
        <a:lstStyle/>
        <a:p>
          <a:endParaRPr lang="es-ES"/>
        </a:p>
      </dgm:t>
    </dgm:pt>
    <dgm:pt modelId="{8783AA5D-43F3-425E-B511-9715375646E3}" type="sibTrans" cxnId="{12A93E0C-5C5D-4432-8C79-FCE55E988D70}">
      <dgm:prSet/>
      <dgm:spPr/>
      <dgm:t>
        <a:bodyPr/>
        <a:lstStyle/>
        <a:p>
          <a:endParaRPr lang="es-ES"/>
        </a:p>
      </dgm:t>
    </dgm:pt>
    <dgm:pt modelId="{63D4C2A5-CC7C-4165-8A9A-10AE94ECF7E8}">
      <dgm:prSet phldrT="[Texto]"/>
      <dgm:spPr/>
      <dgm:t>
        <a:bodyPr/>
        <a:lstStyle/>
        <a:p>
          <a:r>
            <a:rPr lang="es-ES" dirty="0"/>
            <a:t>Indicadores de anófeles</a:t>
          </a:r>
        </a:p>
      </dgm:t>
    </dgm:pt>
    <dgm:pt modelId="{B55DB87D-C11A-4727-8888-859160868BFD}" type="parTrans" cxnId="{ED21EEF7-4707-45BB-BBC3-07E2D1EFE3E0}">
      <dgm:prSet/>
      <dgm:spPr/>
      <dgm:t>
        <a:bodyPr/>
        <a:lstStyle/>
        <a:p>
          <a:endParaRPr lang="es-ES"/>
        </a:p>
      </dgm:t>
    </dgm:pt>
    <dgm:pt modelId="{75B70BA7-D6CB-49DB-B6D3-0801A7F3EB4E}" type="sibTrans" cxnId="{ED21EEF7-4707-45BB-BBC3-07E2D1EFE3E0}">
      <dgm:prSet/>
      <dgm:spPr/>
      <dgm:t>
        <a:bodyPr/>
        <a:lstStyle/>
        <a:p>
          <a:endParaRPr lang="es-ES"/>
        </a:p>
      </dgm:t>
    </dgm:pt>
    <dgm:pt modelId="{3B1F529A-A97A-403B-8603-DAA669FBF6D7}">
      <dgm:prSet phldrT="[Texto]"/>
      <dgm:spPr/>
      <dgm:t>
        <a:bodyPr/>
        <a:lstStyle/>
        <a:p>
          <a:r>
            <a:rPr lang="es-ES" dirty="0"/>
            <a:t>EDA</a:t>
          </a:r>
        </a:p>
      </dgm:t>
    </dgm:pt>
    <dgm:pt modelId="{BF99A7B2-CEC8-4C50-B340-1A72F2B17892}" type="sibTrans" cxnId="{B73F57DC-527E-44C0-BD64-4B331AB4E1FD}">
      <dgm:prSet/>
      <dgm:spPr/>
      <dgm:t>
        <a:bodyPr/>
        <a:lstStyle/>
        <a:p>
          <a:endParaRPr lang="es-ES"/>
        </a:p>
      </dgm:t>
    </dgm:pt>
    <dgm:pt modelId="{F92A7FD4-183E-4F78-A08E-5F4BEA50FB52}" type="parTrans" cxnId="{B73F57DC-527E-44C0-BD64-4B331AB4E1FD}">
      <dgm:prSet/>
      <dgm:spPr/>
      <dgm:t>
        <a:bodyPr/>
        <a:lstStyle/>
        <a:p>
          <a:endParaRPr lang="es-ES"/>
        </a:p>
      </dgm:t>
    </dgm:pt>
    <dgm:pt modelId="{CA3E43E3-8866-4838-A3A0-27764D81380F}">
      <dgm:prSet phldrT="[Texto]"/>
      <dgm:spPr/>
      <dgm:t>
        <a:bodyPr/>
        <a:lstStyle/>
        <a:p>
          <a:r>
            <a:rPr lang="es-ES" dirty="0"/>
            <a:t>Hepatitis viral</a:t>
          </a:r>
        </a:p>
      </dgm:t>
    </dgm:pt>
    <dgm:pt modelId="{E772D4FA-8AA2-4BBA-8D8E-577C31521515}" type="sibTrans" cxnId="{9D6336AC-60F1-4FC4-BD8B-52F9D1E1FF9D}">
      <dgm:prSet/>
      <dgm:spPr/>
      <dgm:t>
        <a:bodyPr/>
        <a:lstStyle/>
        <a:p>
          <a:endParaRPr lang="es-ES"/>
        </a:p>
      </dgm:t>
    </dgm:pt>
    <dgm:pt modelId="{43AFADE0-B1ED-4F85-9306-46CE55365BC8}" type="parTrans" cxnId="{9D6336AC-60F1-4FC4-BD8B-52F9D1E1FF9D}">
      <dgm:prSet/>
      <dgm:spPr/>
      <dgm:t>
        <a:bodyPr/>
        <a:lstStyle/>
        <a:p>
          <a:endParaRPr lang="es-ES"/>
        </a:p>
      </dgm:t>
    </dgm:pt>
    <dgm:pt modelId="{683B2E1C-B9FD-43E0-A3C2-5477C665742A}" type="pres">
      <dgm:prSet presAssocID="{E0B92C4E-E23C-4C9A-A449-DBA39333F9B6}" presName="Name0" presStyleCnt="0">
        <dgm:presLayoutVars>
          <dgm:dir/>
          <dgm:animLvl val="lvl"/>
          <dgm:resizeHandles val="exact"/>
        </dgm:presLayoutVars>
      </dgm:prSet>
      <dgm:spPr/>
    </dgm:pt>
    <dgm:pt modelId="{B031E4F2-D842-41B4-9457-D9583D0EBBF9}" type="pres">
      <dgm:prSet presAssocID="{95184D87-9785-4900-9AC7-B7E6F45AA3AD}" presName="composite" presStyleCnt="0"/>
      <dgm:spPr/>
    </dgm:pt>
    <dgm:pt modelId="{5E67263B-CD99-4E2C-A60A-158A97E1F9BF}" type="pres">
      <dgm:prSet presAssocID="{95184D87-9785-4900-9AC7-B7E6F45AA3AD}" presName="parTx" presStyleLbl="alignNode1" presStyleIdx="0" presStyleCnt="3" custLinFactY="-15032" custLinFactNeighborY="-100000">
        <dgm:presLayoutVars>
          <dgm:chMax val="0"/>
          <dgm:chPref val="0"/>
          <dgm:bulletEnabled val="1"/>
        </dgm:presLayoutVars>
      </dgm:prSet>
      <dgm:spPr/>
    </dgm:pt>
    <dgm:pt modelId="{4BD28BB2-6310-4E3E-85B0-1B46655EE95A}" type="pres">
      <dgm:prSet presAssocID="{95184D87-9785-4900-9AC7-B7E6F45AA3AD}" presName="desTx" presStyleLbl="alignAccFollowNode1" presStyleIdx="0" presStyleCnt="3" custLinFactNeighborX="-103" custLinFactNeighborY="-6287">
        <dgm:presLayoutVars>
          <dgm:bulletEnabled val="1"/>
        </dgm:presLayoutVars>
      </dgm:prSet>
      <dgm:spPr/>
    </dgm:pt>
    <dgm:pt modelId="{E6618147-454D-4E54-93FB-D853FFDA51B2}" type="pres">
      <dgm:prSet presAssocID="{51C52892-E2DC-42A1-8FDD-EC10DF3F7159}" presName="space" presStyleCnt="0"/>
      <dgm:spPr/>
    </dgm:pt>
    <dgm:pt modelId="{CD41C5E8-5586-4F9A-B192-9A76EA490A72}" type="pres">
      <dgm:prSet presAssocID="{BE6C8DF2-FE96-4875-B644-7BDC66D877B4}" presName="composite" presStyleCnt="0"/>
      <dgm:spPr/>
    </dgm:pt>
    <dgm:pt modelId="{17DDD2EB-36A6-4DCE-99DE-932483A639ED}" type="pres">
      <dgm:prSet presAssocID="{BE6C8DF2-FE96-4875-B644-7BDC66D877B4}" presName="parTx" presStyleLbl="alignNode1" presStyleIdx="1" presStyleCnt="3" custLinFactNeighborY="-50396">
        <dgm:presLayoutVars>
          <dgm:chMax val="0"/>
          <dgm:chPref val="0"/>
          <dgm:bulletEnabled val="1"/>
        </dgm:presLayoutVars>
      </dgm:prSet>
      <dgm:spPr/>
    </dgm:pt>
    <dgm:pt modelId="{B6F6BBBE-D41E-4116-AD4A-486728F95975}" type="pres">
      <dgm:prSet presAssocID="{BE6C8DF2-FE96-4875-B644-7BDC66D877B4}" presName="desTx" presStyleLbl="alignAccFollowNode1" presStyleIdx="1" presStyleCnt="3" custLinFactNeighborY="-5749">
        <dgm:presLayoutVars>
          <dgm:bulletEnabled val="1"/>
        </dgm:presLayoutVars>
      </dgm:prSet>
      <dgm:spPr/>
    </dgm:pt>
    <dgm:pt modelId="{23C86D78-A610-44D3-A8E4-2BDAFAB18E40}" type="pres">
      <dgm:prSet presAssocID="{C9D54EE0-6669-4851-BD96-FDD3629C4282}" presName="space" presStyleCnt="0"/>
      <dgm:spPr/>
    </dgm:pt>
    <dgm:pt modelId="{5D52471E-AF1D-4863-8D27-CE4782564E16}" type="pres">
      <dgm:prSet presAssocID="{FCCC687C-E6D9-44C7-ADF5-6E0AC7FCFF4E}" presName="composite" presStyleCnt="0"/>
      <dgm:spPr/>
    </dgm:pt>
    <dgm:pt modelId="{810ADF98-8164-4C2B-9B4F-69B228CB4DAB}" type="pres">
      <dgm:prSet presAssocID="{FCCC687C-E6D9-44C7-ADF5-6E0AC7FCFF4E}" presName="parTx" presStyleLbl="alignNode1" presStyleIdx="2" presStyleCnt="3" custLinFactNeighborY="-40780">
        <dgm:presLayoutVars>
          <dgm:chMax val="0"/>
          <dgm:chPref val="0"/>
          <dgm:bulletEnabled val="1"/>
        </dgm:presLayoutVars>
      </dgm:prSet>
      <dgm:spPr/>
    </dgm:pt>
    <dgm:pt modelId="{CF6C1D9B-9899-4EC3-B345-BE679F64C32A}" type="pres">
      <dgm:prSet presAssocID="{FCCC687C-E6D9-44C7-ADF5-6E0AC7FCFF4E}" presName="desTx" presStyleLbl="alignAccFollowNode1" presStyleIdx="2" presStyleCnt="3" custLinFactNeighborY="-5749">
        <dgm:presLayoutVars>
          <dgm:bulletEnabled val="1"/>
        </dgm:presLayoutVars>
      </dgm:prSet>
      <dgm:spPr/>
    </dgm:pt>
  </dgm:ptLst>
  <dgm:cxnLst>
    <dgm:cxn modelId="{50471606-CFC6-43A2-872F-F708FE605EFD}" srcId="{E0B92C4E-E23C-4C9A-A449-DBA39333F9B6}" destId="{BE6C8DF2-FE96-4875-B644-7BDC66D877B4}" srcOrd="1" destOrd="0" parTransId="{CAEE548F-EBA6-49D0-BF94-385DA63354F3}" sibTransId="{C9D54EE0-6669-4851-BD96-FDD3629C4282}"/>
    <dgm:cxn modelId="{12A93E0C-5C5D-4432-8C79-FCE55E988D70}" srcId="{95184D87-9785-4900-9AC7-B7E6F45AA3AD}" destId="{4F619C1B-38B7-4C30-B79B-F3903E58F3F1}" srcOrd="1" destOrd="0" parTransId="{F2B46CF6-370A-4730-B5EA-C41275133A9A}" sibTransId="{8783AA5D-43F3-425E-B511-9715375646E3}"/>
    <dgm:cxn modelId="{7E949211-1743-4F39-9F4B-1544217F125E}" srcId="{95184D87-9785-4900-9AC7-B7E6F45AA3AD}" destId="{5A929A05-C3B5-4B6D-8ED1-2EF5F5029E3A}" srcOrd="0" destOrd="0" parTransId="{C855A9AA-2147-4BC0-886D-B75FE68C8585}" sibTransId="{D5CFE821-65FD-4755-9F7F-58AEDFFCDF1C}"/>
    <dgm:cxn modelId="{C14C6A19-57E4-4499-A825-483E62976DC2}" srcId="{95184D87-9785-4900-9AC7-B7E6F45AA3AD}" destId="{423C8C4D-CE60-46A1-823B-36F974705865}" srcOrd="2" destOrd="0" parTransId="{F150EA2E-1221-4379-8069-57C1BD852EB3}" sibTransId="{CE9E52BF-762C-42FD-A432-8FE2FC71E80C}"/>
    <dgm:cxn modelId="{3E1D4E1A-0C9C-4517-8B52-B4DEEB7BAA9A}" type="presOf" srcId="{95184D87-9785-4900-9AC7-B7E6F45AA3AD}" destId="{5E67263B-CD99-4E2C-A60A-158A97E1F9BF}" srcOrd="0" destOrd="0" presId="urn:microsoft.com/office/officeart/2005/8/layout/hList1"/>
    <dgm:cxn modelId="{C0CB1E28-9C57-4B48-93C3-62A1701DE43A}" type="presOf" srcId="{423C8C4D-CE60-46A1-823B-36F974705865}" destId="{4BD28BB2-6310-4E3E-85B0-1B46655EE95A}" srcOrd="0" destOrd="2" presId="urn:microsoft.com/office/officeart/2005/8/layout/hList1"/>
    <dgm:cxn modelId="{3D304D29-DAEE-47FC-8300-8BC59AFA49D3}" type="presOf" srcId="{CA3E43E3-8866-4838-A3A0-27764D81380F}" destId="{B6F6BBBE-D41E-4116-AD4A-486728F95975}" srcOrd="0" destOrd="0" presId="urn:microsoft.com/office/officeart/2005/8/layout/hList1"/>
    <dgm:cxn modelId="{845C0166-6B7C-4FFD-9B86-8A5825C86459}" type="presOf" srcId="{E0B92C4E-E23C-4C9A-A449-DBA39333F9B6}" destId="{683B2E1C-B9FD-43E0-A3C2-5477C665742A}" srcOrd="0" destOrd="0" presId="urn:microsoft.com/office/officeart/2005/8/layout/hList1"/>
    <dgm:cxn modelId="{1CBC4847-D7BD-4982-BE76-959F5E9B373C}" srcId="{E0B92C4E-E23C-4C9A-A449-DBA39333F9B6}" destId="{95184D87-9785-4900-9AC7-B7E6F45AA3AD}" srcOrd="0" destOrd="0" parTransId="{1F2727EC-6E70-4964-A222-5EB42AC8C50C}" sibTransId="{51C52892-E2DC-42A1-8FDD-EC10DF3F7159}"/>
    <dgm:cxn modelId="{880F547C-3A9A-4CA0-824D-F69E259EA454}" type="presOf" srcId="{63D4C2A5-CC7C-4165-8A9A-10AE94ECF7E8}" destId="{CF6C1D9B-9899-4EC3-B345-BE679F64C32A}" srcOrd="0" destOrd="1" presId="urn:microsoft.com/office/officeart/2005/8/layout/hList1"/>
    <dgm:cxn modelId="{0A51937C-EEC3-4690-8D28-058B3BB94B64}" type="presOf" srcId="{5A929A05-C3B5-4B6D-8ED1-2EF5F5029E3A}" destId="{4BD28BB2-6310-4E3E-85B0-1B46655EE95A}" srcOrd="0" destOrd="0" presId="urn:microsoft.com/office/officeart/2005/8/layout/hList1"/>
    <dgm:cxn modelId="{83EB357D-6CB3-4418-AC60-02D280A5EDA0}" srcId="{E0B92C4E-E23C-4C9A-A449-DBA39333F9B6}" destId="{FCCC687C-E6D9-44C7-ADF5-6E0AC7FCFF4E}" srcOrd="2" destOrd="0" parTransId="{E29F5D9D-5E7B-4165-BDA0-F2B7234D05E7}" sibTransId="{A680AF74-0AC8-4117-A0EA-F04ED8D1051E}"/>
    <dgm:cxn modelId="{74FC8482-B89A-4003-95BB-88352EDF91AF}" type="presOf" srcId="{BE6C8DF2-FE96-4875-B644-7BDC66D877B4}" destId="{17DDD2EB-36A6-4DCE-99DE-932483A639ED}" srcOrd="0" destOrd="0" presId="urn:microsoft.com/office/officeart/2005/8/layout/hList1"/>
    <dgm:cxn modelId="{12C85D91-B234-4374-9F44-322AA5443B40}" srcId="{FCCC687C-E6D9-44C7-ADF5-6E0AC7FCFF4E}" destId="{8D1D8CF1-198D-4E07-989F-60DF0800F08B}" srcOrd="0" destOrd="0" parTransId="{A1098DFA-646D-44C2-B327-3336B45356B1}" sibTransId="{E66A4650-164C-4E3A-8A8E-17F50944DA22}"/>
    <dgm:cxn modelId="{C3C1EC93-2706-4544-87B5-0C681250C37A}" type="presOf" srcId="{3B1F529A-A97A-403B-8603-DAA669FBF6D7}" destId="{B6F6BBBE-D41E-4116-AD4A-486728F95975}" srcOrd="0" destOrd="1" presId="urn:microsoft.com/office/officeart/2005/8/layout/hList1"/>
    <dgm:cxn modelId="{9D6336AC-60F1-4FC4-BD8B-52F9D1E1FF9D}" srcId="{BE6C8DF2-FE96-4875-B644-7BDC66D877B4}" destId="{CA3E43E3-8866-4838-A3A0-27764D81380F}" srcOrd="0" destOrd="0" parTransId="{43AFADE0-B1ED-4F85-9306-46CE55365BC8}" sibTransId="{E772D4FA-8AA2-4BBA-8D8E-577C31521515}"/>
    <dgm:cxn modelId="{AA5F7DAD-A70D-4299-B012-FC289D43F505}" type="presOf" srcId="{4F619C1B-38B7-4C30-B79B-F3903E58F3F1}" destId="{4BD28BB2-6310-4E3E-85B0-1B46655EE95A}" srcOrd="0" destOrd="1" presId="urn:microsoft.com/office/officeart/2005/8/layout/hList1"/>
    <dgm:cxn modelId="{B73F57DC-527E-44C0-BD64-4B331AB4E1FD}" srcId="{BE6C8DF2-FE96-4875-B644-7BDC66D877B4}" destId="{3B1F529A-A97A-403B-8603-DAA669FBF6D7}" srcOrd="1" destOrd="0" parTransId="{F92A7FD4-183E-4F78-A08E-5F4BEA50FB52}" sibTransId="{BF99A7B2-CEC8-4C50-B340-1A72F2B17892}"/>
    <dgm:cxn modelId="{F94BB3E2-EB8B-4FD9-B267-E0FE10C4825F}" type="presOf" srcId="{8D1D8CF1-198D-4E07-989F-60DF0800F08B}" destId="{CF6C1D9B-9899-4EC3-B345-BE679F64C32A}" srcOrd="0" destOrd="0" presId="urn:microsoft.com/office/officeart/2005/8/layout/hList1"/>
    <dgm:cxn modelId="{ED21EEF7-4707-45BB-BBC3-07E2D1EFE3E0}" srcId="{FCCC687C-E6D9-44C7-ADF5-6E0AC7FCFF4E}" destId="{63D4C2A5-CC7C-4165-8A9A-10AE94ECF7E8}" srcOrd="1" destOrd="0" parTransId="{B55DB87D-C11A-4727-8888-859160868BFD}" sibTransId="{75B70BA7-D6CB-49DB-B6D3-0801A7F3EB4E}"/>
    <dgm:cxn modelId="{13D9F9FB-CCA5-4358-8277-3CFA4FD66358}" type="presOf" srcId="{FCCC687C-E6D9-44C7-ADF5-6E0AC7FCFF4E}" destId="{810ADF98-8164-4C2B-9B4F-69B228CB4DAB}" srcOrd="0" destOrd="0" presId="urn:microsoft.com/office/officeart/2005/8/layout/hList1"/>
    <dgm:cxn modelId="{616A8FCA-45CF-446A-B16E-6C13F48200FA}" type="presParOf" srcId="{683B2E1C-B9FD-43E0-A3C2-5477C665742A}" destId="{B031E4F2-D842-41B4-9457-D9583D0EBBF9}" srcOrd="0" destOrd="0" presId="urn:microsoft.com/office/officeart/2005/8/layout/hList1"/>
    <dgm:cxn modelId="{F125FEC5-F5BC-4F55-A573-5C1FFC67D37C}" type="presParOf" srcId="{B031E4F2-D842-41B4-9457-D9583D0EBBF9}" destId="{5E67263B-CD99-4E2C-A60A-158A97E1F9BF}" srcOrd="0" destOrd="0" presId="urn:microsoft.com/office/officeart/2005/8/layout/hList1"/>
    <dgm:cxn modelId="{A1B7585B-E5E8-4EB2-827C-6664CB75A487}" type="presParOf" srcId="{B031E4F2-D842-41B4-9457-D9583D0EBBF9}" destId="{4BD28BB2-6310-4E3E-85B0-1B46655EE95A}" srcOrd="1" destOrd="0" presId="urn:microsoft.com/office/officeart/2005/8/layout/hList1"/>
    <dgm:cxn modelId="{84B83EBB-75D6-46CC-B608-C133041EF19D}" type="presParOf" srcId="{683B2E1C-B9FD-43E0-A3C2-5477C665742A}" destId="{E6618147-454D-4E54-93FB-D853FFDA51B2}" srcOrd="1" destOrd="0" presId="urn:microsoft.com/office/officeart/2005/8/layout/hList1"/>
    <dgm:cxn modelId="{4E8D9519-8620-4D4C-858C-A546D774BA5F}" type="presParOf" srcId="{683B2E1C-B9FD-43E0-A3C2-5477C665742A}" destId="{CD41C5E8-5586-4F9A-B192-9A76EA490A72}" srcOrd="2" destOrd="0" presId="urn:microsoft.com/office/officeart/2005/8/layout/hList1"/>
    <dgm:cxn modelId="{FCCCD684-A7A8-42A4-A701-B17EB636010C}" type="presParOf" srcId="{CD41C5E8-5586-4F9A-B192-9A76EA490A72}" destId="{17DDD2EB-36A6-4DCE-99DE-932483A639ED}" srcOrd="0" destOrd="0" presId="urn:microsoft.com/office/officeart/2005/8/layout/hList1"/>
    <dgm:cxn modelId="{2BAAC9AA-7C1D-460C-8E17-7E7490D00559}" type="presParOf" srcId="{CD41C5E8-5586-4F9A-B192-9A76EA490A72}" destId="{B6F6BBBE-D41E-4116-AD4A-486728F95975}" srcOrd="1" destOrd="0" presId="urn:microsoft.com/office/officeart/2005/8/layout/hList1"/>
    <dgm:cxn modelId="{A7AAC884-575D-459A-8A6B-9D7197FB143B}" type="presParOf" srcId="{683B2E1C-B9FD-43E0-A3C2-5477C665742A}" destId="{23C86D78-A610-44D3-A8E4-2BDAFAB18E40}" srcOrd="3" destOrd="0" presId="urn:microsoft.com/office/officeart/2005/8/layout/hList1"/>
    <dgm:cxn modelId="{9E526040-7E6B-4EA9-9526-9935B8137508}" type="presParOf" srcId="{683B2E1C-B9FD-43E0-A3C2-5477C665742A}" destId="{5D52471E-AF1D-4863-8D27-CE4782564E16}" srcOrd="4" destOrd="0" presId="urn:microsoft.com/office/officeart/2005/8/layout/hList1"/>
    <dgm:cxn modelId="{67100ABB-FAA0-4EAF-9AFA-E76542EA8E18}" type="presParOf" srcId="{5D52471E-AF1D-4863-8D27-CE4782564E16}" destId="{810ADF98-8164-4C2B-9B4F-69B228CB4DAB}" srcOrd="0" destOrd="0" presId="urn:microsoft.com/office/officeart/2005/8/layout/hList1"/>
    <dgm:cxn modelId="{BF3D118A-46D7-4625-8ABC-B447111EB1EF}" type="presParOf" srcId="{5D52471E-AF1D-4863-8D27-CE4782564E16}" destId="{CF6C1D9B-9899-4EC3-B345-BE679F64C3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68E39-AF1A-4702-9CFF-2823A08A5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B7D1B8C-1BA3-4B89-8FB2-6FB657D10F2D}">
      <dgm:prSet phldrT="[Texto]" custT="1"/>
      <dgm:spPr/>
      <dgm:t>
        <a:bodyPr/>
        <a:lstStyle/>
        <a:p>
          <a:pPr algn="just"/>
          <a:r>
            <a:rPr lang="es-ES" sz="2400" dirty="0"/>
            <a:t>Enfermedades relacionadas con la condición </a:t>
          </a:r>
          <a:r>
            <a:rPr lang="es-ES" sz="2400" dirty="0" err="1"/>
            <a:t>biometeorologica</a:t>
          </a:r>
          <a:endParaRPr lang="es-ES" sz="2400" dirty="0"/>
        </a:p>
      </dgm:t>
    </dgm:pt>
    <dgm:pt modelId="{97AEE8B7-A418-4CA0-83A3-EFDB45F46595}" type="parTrans" cxnId="{B1992D18-9B95-4C51-A6A0-A354A3F183C9}">
      <dgm:prSet/>
      <dgm:spPr/>
      <dgm:t>
        <a:bodyPr/>
        <a:lstStyle/>
        <a:p>
          <a:endParaRPr lang="es-ES"/>
        </a:p>
      </dgm:t>
    </dgm:pt>
    <dgm:pt modelId="{A55703AE-AB30-4309-A6F4-94BDF8BF7782}" type="sibTrans" cxnId="{B1992D18-9B95-4C51-A6A0-A354A3F183C9}">
      <dgm:prSet/>
      <dgm:spPr/>
      <dgm:t>
        <a:bodyPr/>
        <a:lstStyle/>
        <a:p>
          <a:endParaRPr lang="es-ES"/>
        </a:p>
      </dgm:t>
    </dgm:pt>
    <dgm:pt modelId="{BE3251BD-DDFE-42A8-AD04-7608B98DFBF0}">
      <dgm:prSet phldrT="[Texto]" custT="1"/>
      <dgm:spPr/>
      <dgm:t>
        <a:bodyPr/>
        <a:lstStyle/>
        <a:p>
          <a:r>
            <a:rPr lang="es-ES" sz="2400" b="1" dirty="0">
              <a:solidFill>
                <a:schemeClr val="accent1">
                  <a:lumMod val="50000"/>
                </a:schemeClr>
              </a:solidFill>
            </a:rPr>
            <a:t>HIPEROXIA: Asma bronquial y enfermedad del corazón.</a:t>
          </a:r>
        </a:p>
      </dgm:t>
    </dgm:pt>
    <dgm:pt modelId="{DE4C99E2-5C19-48E4-8921-2774CCCD5EB6}" type="parTrans" cxnId="{92EBEAF3-2048-4FA4-BDB6-3A80419E1B2B}">
      <dgm:prSet/>
      <dgm:spPr/>
      <dgm:t>
        <a:bodyPr/>
        <a:lstStyle/>
        <a:p>
          <a:endParaRPr lang="es-ES"/>
        </a:p>
      </dgm:t>
    </dgm:pt>
    <dgm:pt modelId="{7D1A62DF-BD15-454E-B806-4762FFF82D96}" type="sibTrans" cxnId="{92EBEAF3-2048-4FA4-BDB6-3A80419E1B2B}">
      <dgm:prSet/>
      <dgm:spPr/>
      <dgm:t>
        <a:bodyPr/>
        <a:lstStyle/>
        <a:p>
          <a:endParaRPr lang="es-ES"/>
        </a:p>
      </dgm:t>
    </dgm:pt>
    <dgm:pt modelId="{37FB98E7-F93A-4E6A-B3CB-62F7156608AD}">
      <dgm:prSet phldrT="[Texto]"/>
      <dgm:spPr/>
      <dgm:t>
        <a:bodyPr/>
        <a:lstStyle/>
        <a:p>
          <a:pPr algn="just"/>
          <a:r>
            <a:rPr lang="es-ES" dirty="0"/>
            <a:t>Tienen la capacidad de producir  respuestas </a:t>
          </a:r>
          <a:r>
            <a:rPr lang="es-ES" dirty="0" err="1"/>
            <a:t>meteorotrópicas</a:t>
          </a:r>
          <a:r>
            <a:rPr lang="es-ES" dirty="0"/>
            <a:t> masivas en la población local</a:t>
          </a:r>
        </a:p>
      </dgm:t>
    </dgm:pt>
    <dgm:pt modelId="{B0136703-109A-468D-869B-4D9150CE180E}" type="parTrans" cxnId="{2007A965-6694-4377-89F8-E780A83DC59D}">
      <dgm:prSet/>
      <dgm:spPr/>
      <dgm:t>
        <a:bodyPr/>
        <a:lstStyle/>
        <a:p>
          <a:endParaRPr lang="es-ES"/>
        </a:p>
      </dgm:t>
    </dgm:pt>
    <dgm:pt modelId="{9567A2C5-ED0D-4F1F-A579-87C0AE334255}" type="sibTrans" cxnId="{2007A965-6694-4377-89F8-E780A83DC59D}">
      <dgm:prSet/>
      <dgm:spPr/>
      <dgm:t>
        <a:bodyPr/>
        <a:lstStyle/>
        <a:p>
          <a:endParaRPr lang="es-ES"/>
        </a:p>
      </dgm:t>
    </dgm:pt>
    <dgm:pt modelId="{7C07CA4E-CB2D-46E2-9FD6-F7945315B1D3}">
      <dgm:prSet phldrT="[Texto]" custT="1"/>
      <dgm:spPr/>
      <dgm:t>
        <a:bodyPr/>
        <a:lstStyle/>
        <a:p>
          <a:pPr algn="just"/>
          <a:r>
            <a:rPr lang="es-ES" sz="2400" b="1" dirty="0">
              <a:solidFill>
                <a:schemeClr val="accent1">
                  <a:lumMod val="50000"/>
                </a:schemeClr>
              </a:solidFill>
            </a:rPr>
            <a:t>HIPOXIA: Cefaleas, hipertensión, enfermedades cerebro-vasculares.</a:t>
          </a:r>
        </a:p>
      </dgm:t>
    </dgm:pt>
    <dgm:pt modelId="{862C7D31-107B-4ACF-9731-D92DA0E5DC1D}" type="parTrans" cxnId="{A0BB8C3C-FC20-4CDF-9FFB-BE407574235F}">
      <dgm:prSet/>
      <dgm:spPr/>
      <dgm:t>
        <a:bodyPr/>
        <a:lstStyle/>
        <a:p>
          <a:endParaRPr lang="es-ES"/>
        </a:p>
      </dgm:t>
    </dgm:pt>
    <dgm:pt modelId="{F149DCED-440B-4EA4-8729-0091DF5349E6}" type="sibTrans" cxnId="{A0BB8C3C-FC20-4CDF-9FFB-BE407574235F}">
      <dgm:prSet/>
      <dgm:spPr/>
      <dgm:t>
        <a:bodyPr/>
        <a:lstStyle/>
        <a:p>
          <a:endParaRPr lang="es-ES"/>
        </a:p>
      </dgm:t>
    </dgm:pt>
    <dgm:pt modelId="{9A8D4D2B-8071-4426-B4C5-FDD36B7F9487}" type="pres">
      <dgm:prSet presAssocID="{FB468E39-AF1A-4702-9CFF-2823A08A59F6}" presName="linear" presStyleCnt="0">
        <dgm:presLayoutVars>
          <dgm:animLvl val="lvl"/>
          <dgm:resizeHandles val="exact"/>
        </dgm:presLayoutVars>
      </dgm:prSet>
      <dgm:spPr/>
    </dgm:pt>
    <dgm:pt modelId="{445F342A-1B11-4AEC-9238-9E8211BF3E08}" type="pres">
      <dgm:prSet presAssocID="{8B7D1B8C-1BA3-4B89-8FB2-6FB657D10F2D}" presName="parentText" presStyleLbl="node1" presStyleIdx="0" presStyleCnt="2">
        <dgm:presLayoutVars>
          <dgm:chMax val="0"/>
          <dgm:bulletEnabled val="1"/>
        </dgm:presLayoutVars>
      </dgm:prSet>
      <dgm:spPr/>
    </dgm:pt>
    <dgm:pt modelId="{8AD2AD16-A130-4AC1-A6F8-4153349B0098}" type="pres">
      <dgm:prSet presAssocID="{8B7D1B8C-1BA3-4B89-8FB2-6FB657D10F2D}" presName="childText" presStyleLbl="revTx" presStyleIdx="0" presStyleCnt="2">
        <dgm:presLayoutVars>
          <dgm:bulletEnabled val="1"/>
        </dgm:presLayoutVars>
      </dgm:prSet>
      <dgm:spPr/>
    </dgm:pt>
    <dgm:pt modelId="{5F1D6DC1-A87C-49CB-AE6A-9FBA5980CB84}" type="pres">
      <dgm:prSet presAssocID="{37FB98E7-F93A-4E6A-B3CB-62F7156608AD}" presName="parentText" presStyleLbl="node1" presStyleIdx="1" presStyleCnt="2">
        <dgm:presLayoutVars>
          <dgm:chMax val="0"/>
          <dgm:bulletEnabled val="1"/>
        </dgm:presLayoutVars>
      </dgm:prSet>
      <dgm:spPr/>
    </dgm:pt>
    <dgm:pt modelId="{78C988A9-C930-4EC2-973D-3BB2EDC53FD1}" type="pres">
      <dgm:prSet presAssocID="{37FB98E7-F93A-4E6A-B3CB-62F7156608AD}" presName="childText" presStyleLbl="revTx" presStyleIdx="1" presStyleCnt="2">
        <dgm:presLayoutVars>
          <dgm:bulletEnabled val="1"/>
        </dgm:presLayoutVars>
      </dgm:prSet>
      <dgm:spPr/>
    </dgm:pt>
  </dgm:ptLst>
  <dgm:cxnLst>
    <dgm:cxn modelId="{B1992D18-9B95-4C51-A6A0-A354A3F183C9}" srcId="{FB468E39-AF1A-4702-9CFF-2823A08A59F6}" destId="{8B7D1B8C-1BA3-4B89-8FB2-6FB657D10F2D}" srcOrd="0" destOrd="0" parTransId="{97AEE8B7-A418-4CA0-83A3-EFDB45F46595}" sibTransId="{A55703AE-AB30-4309-A6F4-94BDF8BF7782}"/>
    <dgm:cxn modelId="{0B79AE19-4F84-41B2-9E9C-58BA6EDD2E78}" type="presOf" srcId="{37FB98E7-F93A-4E6A-B3CB-62F7156608AD}" destId="{5F1D6DC1-A87C-49CB-AE6A-9FBA5980CB84}" srcOrd="0" destOrd="0" presId="urn:microsoft.com/office/officeart/2005/8/layout/vList2"/>
    <dgm:cxn modelId="{77795629-FC8B-4BCE-B31D-4F56A0DCBE2A}" type="presOf" srcId="{8B7D1B8C-1BA3-4B89-8FB2-6FB657D10F2D}" destId="{445F342A-1B11-4AEC-9238-9E8211BF3E08}" srcOrd="0" destOrd="0" presId="urn:microsoft.com/office/officeart/2005/8/layout/vList2"/>
    <dgm:cxn modelId="{A0BB8C3C-FC20-4CDF-9FFB-BE407574235F}" srcId="{37FB98E7-F93A-4E6A-B3CB-62F7156608AD}" destId="{7C07CA4E-CB2D-46E2-9FD6-F7945315B1D3}" srcOrd="0" destOrd="0" parTransId="{862C7D31-107B-4ACF-9731-D92DA0E5DC1D}" sibTransId="{F149DCED-440B-4EA4-8729-0091DF5349E6}"/>
    <dgm:cxn modelId="{2007A965-6694-4377-89F8-E780A83DC59D}" srcId="{FB468E39-AF1A-4702-9CFF-2823A08A59F6}" destId="{37FB98E7-F93A-4E6A-B3CB-62F7156608AD}" srcOrd="1" destOrd="0" parTransId="{B0136703-109A-468D-869B-4D9150CE180E}" sibTransId="{9567A2C5-ED0D-4F1F-A579-87C0AE334255}"/>
    <dgm:cxn modelId="{7B6F8E80-F6F3-4C7C-9088-6E98CCCC7368}" type="presOf" srcId="{FB468E39-AF1A-4702-9CFF-2823A08A59F6}" destId="{9A8D4D2B-8071-4426-B4C5-FDD36B7F9487}" srcOrd="0" destOrd="0" presId="urn:microsoft.com/office/officeart/2005/8/layout/vList2"/>
    <dgm:cxn modelId="{36A4358E-E56A-4241-8805-2457FFA6C46F}" type="presOf" srcId="{7C07CA4E-CB2D-46E2-9FD6-F7945315B1D3}" destId="{78C988A9-C930-4EC2-973D-3BB2EDC53FD1}" srcOrd="0" destOrd="0" presId="urn:microsoft.com/office/officeart/2005/8/layout/vList2"/>
    <dgm:cxn modelId="{462BC8D1-A7F7-4353-9BD9-96AE6684F2F5}" type="presOf" srcId="{BE3251BD-DDFE-42A8-AD04-7608B98DFBF0}" destId="{8AD2AD16-A130-4AC1-A6F8-4153349B0098}" srcOrd="0" destOrd="0" presId="urn:microsoft.com/office/officeart/2005/8/layout/vList2"/>
    <dgm:cxn modelId="{92EBEAF3-2048-4FA4-BDB6-3A80419E1B2B}" srcId="{8B7D1B8C-1BA3-4B89-8FB2-6FB657D10F2D}" destId="{BE3251BD-DDFE-42A8-AD04-7608B98DFBF0}" srcOrd="0" destOrd="0" parTransId="{DE4C99E2-5C19-48E4-8921-2774CCCD5EB6}" sibTransId="{7D1A62DF-BD15-454E-B806-4762FFF82D96}"/>
    <dgm:cxn modelId="{CA72FB52-B840-413A-83E7-C81BD07F538C}" type="presParOf" srcId="{9A8D4D2B-8071-4426-B4C5-FDD36B7F9487}" destId="{445F342A-1B11-4AEC-9238-9E8211BF3E08}" srcOrd="0" destOrd="0" presId="urn:microsoft.com/office/officeart/2005/8/layout/vList2"/>
    <dgm:cxn modelId="{734F6BC2-FF49-46AF-B148-6B1E322DE44D}" type="presParOf" srcId="{9A8D4D2B-8071-4426-B4C5-FDD36B7F9487}" destId="{8AD2AD16-A130-4AC1-A6F8-4153349B0098}" srcOrd="1" destOrd="0" presId="urn:microsoft.com/office/officeart/2005/8/layout/vList2"/>
    <dgm:cxn modelId="{97DF2BE1-5C32-442E-982E-53E1DE153EB7}" type="presParOf" srcId="{9A8D4D2B-8071-4426-B4C5-FDD36B7F9487}" destId="{5F1D6DC1-A87C-49CB-AE6A-9FBA5980CB84}" srcOrd="2" destOrd="0" presId="urn:microsoft.com/office/officeart/2005/8/layout/vList2"/>
    <dgm:cxn modelId="{5D1F73D9-9632-47F9-A8C1-2B23E2FCEF43}" type="presParOf" srcId="{9A8D4D2B-8071-4426-B4C5-FDD36B7F9487}" destId="{78C988A9-C930-4EC2-973D-3BB2EDC53FD1}"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7BA184-8C43-448C-9823-CC9B23D8A48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80C2A979-1262-4DD5-9320-F88E75A7EDF8}">
      <dgm:prSet phldrT="[Texto]" custT="1"/>
      <dgm:spPr/>
      <dgm:t>
        <a:bodyPr/>
        <a:lstStyle/>
        <a:p>
          <a:r>
            <a:rPr lang="es-ES" sz="2800" b="1" dirty="0">
              <a:solidFill>
                <a:schemeClr val="bg1"/>
              </a:solidFill>
            </a:rPr>
            <a:t>Prevención primaria (Mitigación)</a:t>
          </a:r>
        </a:p>
      </dgm:t>
    </dgm:pt>
    <dgm:pt modelId="{5FD0E5AD-C78F-4E5B-92FF-40CA1CC0437B}" type="parTrans" cxnId="{A6C2ED42-3333-49D7-A189-17E2C5450097}">
      <dgm:prSet/>
      <dgm:spPr/>
      <dgm:t>
        <a:bodyPr/>
        <a:lstStyle/>
        <a:p>
          <a:endParaRPr lang="es-ES" b="1">
            <a:solidFill>
              <a:srgbClr val="7030A0"/>
            </a:solidFill>
          </a:endParaRPr>
        </a:p>
      </dgm:t>
    </dgm:pt>
    <dgm:pt modelId="{AC81372A-7920-496A-A0B3-77F356C5D1F6}" type="sibTrans" cxnId="{A6C2ED42-3333-49D7-A189-17E2C5450097}">
      <dgm:prSet/>
      <dgm:spPr/>
      <dgm:t>
        <a:bodyPr/>
        <a:lstStyle/>
        <a:p>
          <a:endParaRPr lang="es-ES" b="1">
            <a:solidFill>
              <a:srgbClr val="7030A0"/>
            </a:solidFill>
          </a:endParaRPr>
        </a:p>
      </dgm:t>
    </dgm:pt>
    <dgm:pt modelId="{E2E163D0-06E6-4A8A-9A8A-22848A34690B}">
      <dgm:prSet phldrT="[Texto]" custT="1"/>
      <dgm:spPr/>
      <dgm:t>
        <a:bodyPr/>
        <a:lstStyle/>
        <a:p>
          <a:r>
            <a:rPr lang="es-ES" sz="2400" b="1" dirty="0">
              <a:solidFill>
                <a:srgbClr val="7030A0"/>
              </a:solidFill>
            </a:rPr>
            <a:t>Prevenir la ocurrencia de daños y/o enfermedades</a:t>
          </a:r>
        </a:p>
      </dgm:t>
    </dgm:pt>
    <dgm:pt modelId="{CF2934B2-5B0D-475E-8320-1848179FC150}" type="parTrans" cxnId="{F9E09FA2-6CBD-4F17-A8F0-669F355AF926}">
      <dgm:prSet/>
      <dgm:spPr/>
      <dgm:t>
        <a:bodyPr/>
        <a:lstStyle/>
        <a:p>
          <a:endParaRPr lang="es-ES" b="1">
            <a:solidFill>
              <a:srgbClr val="7030A0"/>
            </a:solidFill>
          </a:endParaRPr>
        </a:p>
      </dgm:t>
    </dgm:pt>
    <dgm:pt modelId="{522770EB-9B3B-448C-A036-0D23131198D6}" type="sibTrans" cxnId="{F9E09FA2-6CBD-4F17-A8F0-669F355AF926}">
      <dgm:prSet/>
      <dgm:spPr/>
      <dgm:t>
        <a:bodyPr/>
        <a:lstStyle/>
        <a:p>
          <a:endParaRPr lang="es-ES" b="1">
            <a:solidFill>
              <a:srgbClr val="7030A0"/>
            </a:solidFill>
          </a:endParaRPr>
        </a:p>
      </dgm:t>
    </dgm:pt>
    <dgm:pt modelId="{B5AB3B4E-683F-4480-8E5D-9CB400F4BA0F}">
      <dgm:prSet phldrT="[Texto]" custT="1"/>
      <dgm:spPr/>
      <dgm:t>
        <a:bodyPr/>
        <a:lstStyle/>
        <a:p>
          <a:r>
            <a:rPr lang="es-ES" sz="2800" b="1" dirty="0">
              <a:solidFill>
                <a:schemeClr val="bg1"/>
              </a:solidFill>
            </a:rPr>
            <a:t>Prevención secundaria (Adaptación)</a:t>
          </a:r>
        </a:p>
      </dgm:t>
    </dgm:pt>
    <dgm:pt modelId="{ED4A551A-ED3D-4477-A2F6-C7EEB2173AAB}" type="parTrans" cxnId="{644B946E-1559-4285-85C1-8EE8DCA373B1}">
      <dgm:prSet/>
      <dgm:spPr/>
      <dgm:t>
        <a:bodyPr/>
        <a:lstStyle/>
        <a:p>
          <a:endParaRPr lang="es-ES" b="1">
            <a:solidFill>
              <a:srgbClr val="7030A0"/>
            </a:solidFill>
          </a:endParaRPr>
        </a:p>
      </dgm:t>
    </dgm:pt>
    <dgm:pt modelId="{388DFD2D-01F6-4481-972F-4052692FFB1F}" type="sibTrans" cxnId="{644B946E-1559-4285-85C1-8EE8DCA373B1}">
      <dgm:prSet/>
      <dgm:spPr/>
      <dgm:t>
        <a:bodyPr/>
        <a:lstStyle/>
        <a:p>
          <a:endParaRPr lang="es-ES" b="1">
            <a:solidFill>
              <a:srgbClr val="7030A0"/>
            </a:solidFill>
          </a:endParaRPr>
        </a:p>
      </dgm:t>
    </dgm:pt>
    <dgm:pt modelId="{8693935B-04EB-490B-B713-53402CB43FC5}">
      <dgm:prSet phldrT="[Texto]" custT="1"/>
      <dgm:spPr/>
      <dgm:t>
        <a:bodyPr/>
        <a:lstStyle/>
        <a:p>
          <a:r>
            <a:rPr lang="es-ES" sz="2400" b="1" dirty="0">
              <a:solidFill>
                <a:srgbClr val="7030A0"/>
              </a:solidFill>
            </a:rPr>
            <a:t>Diagnóstico temprano y control para reducir número de enfermos</a:t>
          </a:r>
        </a:p>
      </dgm:t>
    </dgm:pt>
    <dgm:pt modelId="{07DFBF12-9A0B-4563-BE76-14365A38A441}" type="parTrans" cxnId="{D473AB50-C21C-489E-94F8-20552F32AE8D}">
      <dgm:prSet/>
      <dgm:spPr/>
      <dgm:t>
        <a:bodyPr/>
        <a:lstStyle/>
        <a:p>
          <a:endParaRPr lang="es-ES" b="1">
            <a:solidFill>
              <a:srgbClr val="7030A0"/>
            </a:solidFill>
          </a:endParaRPr>
        </a:p>
      </dgm:t>
    </dgm:pt>
    <dgm:pt modelId="{B9134A0A-EFDC-464C-9D8B-CC57E6A302A2}" type="sibTrans" cxnId="{D473AB50-C21C-489E-94F8-20552F32AE8D}">
      <dgm:prSet/>
      <dgm:spPr/>
      <dgm:t>
        <a:bodyPr/>
        <a:lstStyle/>
        <a:p>
          <a:endParaRPr lang="es-ES" b="1">
            <a:solidFill>
              <a:srgbClr val="7030A0"/>
            </a:solidFill>
          </a:endParaRPr>
        </a:p>
      </dgm:t>
    </dgm:pt>
    <dgm:pt modelId="{0F87EB00-7D8B-4CC8-8DFF-3F92557D7DEC}">
      <dgm:prSet phldrT="[Texto]" custT="1"/>
      <dgm:spPr/>
      <dgm:t>
        <a:bodyPr/>
        <a:lstStyle/>
        <a:p>
          <a:r>
            <a:rPr lang="es-ES" sz="2800" b="1" dirty="0">
              <a:solidFill>
                <a:schemeClr val="bg1"/>
              </a:solidFill>
            </a:rPr>
            <a:t>Prevención terciaria (Adaptación)</a:t>
          </a:r>
        </a:p>
      </dgm:t>
    </dgm:pt>
    <dgm:pt modelId="{01B277B5-C337-4B1C-8354-132611F91B78}" type="parTrans" cxnId="{DCCDC06C-C1DC-4872-AB2A-7ABEC6E4E636}">
      <dgm:prSet/>
      <dgm:spPr/>
      <dgm:t>
        <a:bodyPr/>
        <a:lstStyle/>
        <a:p>
          <a:endParaRPr lang="es-ES" b="1">
            <a:solidFill>
              <a:srgbClr val="7030A0"/>
            </a:solidFill>
          </a:endParaRPr>
        </a:p>
      </dgm:t>
    </dgm:pt>
    <dgm:pt modelId="{E52ED1E4-62FA-41D6-A770-418ED627B4F8}" type="sibTrans" cxnId="{DCCDC06C-C1DC-4872-AB2A-7ABEC6E4E636}">
      <dgm:prSet/>
      <dgm:spPr/>
      <dgm:t>
        <a:bodyPr/>
        <a:lstStyle/>
        <a:p>
          <a:endParaRPr lang="es-ES" b="1">
            <a:solidFill>
              <a:srgbClr val="7030A0"/>
            </a:solidFill>
          </a:endParaRPr>
        </a:p>
      </dgm:t>
    </dgm:pt>
    <dgm:pt modelId="{E02FB25A-80FB-45D3-9182-6F42536B3252}">
      <dgm:prSet phldrT="[Texto]" custT="1"/>
      <dgm:spPr/>
      <dgm:t>
        <a:bodyPr/>
        <a:lstStyle/>
        <a:p>
          <a:r>
            <a:rPr lang="es-ES" sz="2400" b="1" dirty="0">
              <a:solidFill>
                <a:srgbClr val="7030A0"/>
              </a:solidFill>
            </a:rPr>
            <a:t>Reducción de morbilidad, complicaciones y restauración de funciones</a:t>
          </a:r>
        </a:p>
      </dgm:t>
    </dgm:pt>
    <dgm:pt modelId="{A74E8ED4-F2FE-4472-95BB-80D668986FC2}" type="parTrans" cxnId="{95EFF694-52CE-4B60-A9FE-10AF50DEBA37}">
      <dgm:prSet/>
      <dgm:spPr/>
      <dgm:t>
        <a:bodyPr/>
        <a:lstStyle/>
        <a:p>
          <a:endParaRPr lang="es-ES" b="1">
            <a:solidFill>
              <a:srgbClr val="7030A0"/>
            </a:solidFill>
          </a:endParaRPr>
        </a:p>
      </dgm:t>
    </dgm:pt>
    <dgm:pt modelId="{C4561F4D-3AB1-408F-A629-80712F2BE471}" type="sibTrans" cxnId="{95EFF694-52CE-4B60-A9FE-10AF50DEBA37}">
      <dgm:prSet/>
      <dgm:spPr/>
      <dgm:t>
        <a:bodyPr/>
        <a:lstStyle/>
        <a:p>
          <a:endParaRPr lang="es-ES" b="1">
            <a:solidFill>
              <a:srgbClr val="7030A0"/>
            </a:solidFill>
          </a:endParaRPr>
        </a:p>
      </dgm:t>
    </dgm:pt>
    <dgm:pt modelId="{FCDED545-CBBE-4A37-A24A-2BF710C18A12}" type="pres">
      <dgm:prSet presAssocID="{837BA184-8C43-448C-9823-CC9B23D8A48B}" presName="Name0" presStyleCnt="0">
        <dgm:presLayoutVars>
          <dgm:dir/>
          <dgm:animLvl val="lvl"/>
          <dgm:resizeHandles val="exact"/>
        </dgm:presLayoutVars>
      </dgm:prSet>
      <dgm:spPr/>
    </dgm:pt>
    <dgm:pt modelId="{B8FA923A-D6C1-4D6D-A0BE-096ED0074B6D}" type="pres">
      <dgm:prSet presAssocID="{0F87EB00-7D8B-4CC8-8DFF-3F92557D7DEC}" presName="boxAndChildren" presStyleCnt="0"/>
      <dgm:spPr/>
    </dgm:pt>
    <dgm:pt modelId="{C5078915-3E16-4F58-99E6-5342CF97FF5E}" type="pres">
      <dgm:prSet presAssocID="{0F87EB00-7D8B-4CC8-8DFF-3F92557D7DEC}" presName="parentTextBox" presStyleLbl="node1" presStyleIdx="0" presStyleCnt="3"/>
      <dgm:spPr/>
    </dgm:pt>
    <dgm:pt modelId="{68D14F32-E8DC-4464-B4BD-78900080797D}" type="pres">
      <dgm:prSet presAssocID="{0F87EB00-7D8B-4CC8-8DFF-3F92557D7DEC}" presName="entireBox" presStyleLbl="node1" presStyleIdx="0" presStyleCnt="3"/>
      <dgm:spPr/>
    </dgm:pt>
    <dgm:pt modelId="{9340C4FC-6D4D-4D02-8175-D3BE40ACA842}" type="pres">
      <dgm:prSet presAssocID="{0F87EB00-7D8B-4CC8-8DFF-3F92557D7DEC}" presName="descendantBox" presStyleCnt="0"/>
      <dgm:spPr/>
    </dgm:pt>
    <dgm:pt modelId="{D6CE3F6E-D670-4463-A679-1B9A2F51723E}" type="pres">
      <dgm:prSet presAssocID="{E02FB25A-80FB-45D3-9182-6F42536B3252}" presName="childTextBox" presStyleLbl="fgAccFollowNode1" presStyleIdx="0" presStyleCnt="3" custScaleX="2000000" custLinFactNeighborX="59238">
        <dgm:presLayoutVars>
          <dgm:bulletEnabled val="1"/>
        </dgm:presLayoutVars>
      </dgm:prSet>
      <dgm:spPr/>
    </dgm:pt>
    <dgm:pt modelId="{945DEF04-1FEB-416C-B129-7CDD5DD6A684}" type="pres">
      <dgm:prSet presAssocID="{388DFD2D-01F6-4481-972F-4052692FFB1F}" presName="sp" presStyleCnt="0"/>
      <dgm:spPr/>
    </dgm:pt>
    <dgm:pt modelId="{F0DE971E-45F9-4690-B356-F2C4C0A1EC87}" type="pres">
      <dgm:prSet presAssocID="{B5AB3B4E-683F-4480-8E5D-9CB400F4BA0F}" presName="arrowAndChildren" presStyleCnt="0"/>
      <dgm:spPr/>
    </dgm:pt>
    <dgm:pt modelId="{A9F068F6-CD9A-4659-AB4C-F84B982C0068}" type="pres">
      <dgm:prSet presAssocID="{B5AB3B4E-683F-4480-8E5D-9CB400F4BA0F}" presName="parentTextArrow" presStyleLbl="node1" presStyleIdx="0" presStyleCnt="3"/>
      <dgm:spPr/>
    </dgm:pt>
    <dgm:pt modelId="{50CD3943-B9FC-46DC-AC91-C6F31E3B056B}" type="pres">
      <dgm:prSet presAssocID="{B5AB3B4E-683F-4480-8E5D-9CB400F4BA0F}" presName="arrow" presStyleLbl="node1" presStyleIdx="1" presStyleCnt="3"/>
      <dgm:spPr/>
    </dgm:pt>
    <dgm:pt modelId="{BB4752BD-ABA1-460A-9592-F0C31A4698EE}" type="pres">
      <dgm:prSet presAssocID="{B5AB3B4E-683F-4480-8E5D-9CB400F4BA0F}" presName="descendantArrow" presStyleCnt="0"/>
      <dgm:spPr/>
    </dgm:pt>
    <dgm:pt modelId="{32C6A880-02D1-4520-A812-C4D1D039D804}" type="pres">
      <dgm:prSet presAssocID="{8693935B-04EB-490B-B713-53402CB43FC5}" presName="childTextArrow" presStyleLbl="fgAccFollowNode1" presStyleIdx="1" presStyleCnt="3" custScaleX="2000000">
        <dgm:presLayoutVars>
          <dgm:bulletEnabled val="1"/>
        </dgm:presLayoutVars>
      </dgm:prSet>
      <dgm:spPr/>
    </dgm:pt>
    <dgm:pt modelId="{8273541D-8D9D-43E4-B7CB-EBE5C9D05D90}" type="pres">
      <dgm:prSet presAssocID="{AC81372A-7920-496A-A0B3-77F356C5D1F6}" presName="sp" presStyleCnt="0"/>
      <dgm:spPr/>
    </dgm:pt>
    <dgm:pt modelId="{09AF35C6-C218-48DB-83AD-CAD8DB7C7239}" type="pres">
      <dgm:prSet presAssocID="{80C2A979-1262-4DD5-9320-F88E75A7EDF8}" presName="arrowAndChildren" presStyleCnt="0"/>
      <dgm:spPr/>
    </dgm:pt>
    <dgm:pt modelId="{39C7819E-9598-4AA4-937A-D0886CBF9295}" type="pres">
      <dgm:prSet presAssocID="{80C2A979-1262-4DD5-9320-F88E75A7EDF8}" presName="parentTextArrow" presStyleLbl="node1" presStyleIdx="1" presStyleCnt="3"/>
      <dgm:spPr/>
    </dgm:pt>
    <dgm:pt modelId="{9AEC4CF0-09B3-430A-BDBC-C32114D6B9DB}" type="pres">
      <dgm:prSet presAssocID="{80C2A979-1262-4DD5-9320-F88E75A7EDF8}" presName="arrow" presStyleLbl="node1" presStyleIdx="2" presStyleCnt="3"/>
      <dgm:spPr/>
    </dgm:pt>
    <dgm:pt modelId="{B741FAE0-4DD1-4BE5-AD39-E701AB905EB2}" type="pres">
      <dgm:prSet presAssocID="{80C2A979-1262-4DD5-9320-F88E75A7EDF8}" presName="descendantArrow" presStyleCnt="0"/>
      <dgm:spPr/>
    </dgm:pt>
    <dgm:pt modelId="{7334F6C0-13B2-4AA4-B387-83D91F7ED51E}" type="pres">
      <dgm:prSet presAssocID="{E2E163D0-06E6-4A8A-9A8A-22848A34690B}" presName="childTextArrow" presStyleLbl="fgAccFollowNode1" presStyleIdx="2" presStyleCnt="3" custScaleX="2000000">
        <dgm:presLayoutVars>
          <dgm:bulletEnabled val="1"/>
        </dgm:presLayoutVars>
      </dgm:prSet>
      <dgm:spPr/>
    </dgm:pt>
  </dgm:ptLst>
  <dgm:cxnLst>
    <dgm:cxn modelId="{220EAD18-5859-48A0-A102-0D1562D86A7B}" type="presOf" srcId="{B5AB3B4E-683F-4480-8E5D-9CB400F4BA0F}" destId="{50CD3943-B9FC-46DC-AC91-C6F31E3B056B}" srcOrd="1" destOrd="0" presId="urn:microsoft.com/office/officeart/2005/8/layout/process4"/>
    <dgm:cxn modelId="{197DB828-B7F9-48A7-A7A2-B491BFECF348}" type="presOf" srcId="{E02FB25A-80FB-45D3-9182-6F42536B3252}" destId="{D6CE3F6E-D670-4463-A679-1B9A2F51723E}" srcOrd="0" destOrd="0" presId="urn:microsoft.com/office/officeart/2005/8/layout/process4"/>
    <dgm:cxn modelId="{2DA2155E-342A-4B5E-B4F5-304531A28A8D}" type="presOf" srcId="{E2E163D0-06E6-4A8A-9A8A-22848A34690B}" destId="{7334F6C0-13B2-4AA4-B387-83D91F7ED51E}" srcOrd="0" destOrd="0" presId="urn:microsoft.com/office/officeart/2005/8/layout/process4"/>
    <dgm:cxn modelId="{A6C2ED42-3333-49D7-A189-17E2C5450097}" srcId="{837BA184-8C43-448C-9823-CC9B23D8A48B}" destId="{80C2A979-1262-4DD5-9320-F88E75A7EDF8}" srcOrd="0" destOrd="0" parTransId="{5FD0E5AD-C78F-4E5B-92FF-40CA1CC0437B}" sibTransId="{AC81372A-7920-496A-A0B3-77F356C5D1F6}"/>
    <dgm:cxn modelId="{DCCDC06C-C1DC-4872-AB2A-7ABEC6E4E636}" srcId="{837BA184-8C43-448C-9823-CC9B23D8A48B}" destId="{0F87EB00-7D8B-4CC8-8DFF-3F92557D7DEC}" srcOrd="2" destOrd="0" parTransId="{01B277B5-C337-4B1C-8354-132611F91B78}" sibTransId="{E52ED1E4-62FA-41D6-A770-418ED627B4F8}"/>
    <dgm:cxn modelId="{644B946E-1559-4285-85C1-8EE8DCA373B1}" srcId="{837BA184-8C43-448C-9823-CC9B23D8A48B}" destId="{B5AB3B4E-683F-4480-8E5D-9CB400F4BA0F}" srcOrd="1" destOrd="0" parTransId="{ED4A551A-ED3D-4477-A2F6-C7EEB2173AAB}" sibTransId="{388DFD2D-01F6-4481-972F-4052692FFB1F}"/>
    <dgm:cxn modelId="{D473AB50-C21C-489E-94F8-20552F32AE8D}" srcId="{B5AB3B4E-683F-4480-8E5D-9CB400F4BA0F}" destId="{8693935B-04EB-490B-B713-53402CB43FC5}" srcOrd="0" destOrd="0" parTransId="{07DFBF12-9A0B-4563-BE76-14365A38A441}" sibTransId="{B9134A0A-EFDC-464C-9D8B-CC57E6A302A2}"/>
    <dgm:cxn modelId="{A4ABFC74-4E01-4935-809F-1B229D775A48}" type="presOf" srcId="{80C2A979-1262-4DD5-9320-F88E75A7EDF8}" destId="{39C7819E-9598-4AA4-937A-D0886CBF9295}" srcOrd="0" destOrd="0" presId="urn:microsoft.com/office/officeart/2005/8/layout/process4"/>
    <dgm:cxn modelId="{62DEE078-3E91-4C71-AC8B-081693CAF668}" type="presOf" srcId="{8693935B-04EB-490B-B713-53402CB43FC5}" destId="{32C6A880-02D1-4520-A812-C4D1D039D804}" srcOrd="0" destOrd="0" presId="urn:microsoft.com/office/officeart/2005/8/layout/process4"/>
    <dgm:cxn modelId="{81D2F65A-9F0D-4A70-A946-F459F499ACC9}" type="presOf" srcId="{80C2A979-1262-4DD5-9320-F88E75A7EDF8}" destId="{9AEC4CF0-09B3-430A-BDBC-C32114D6B9DB}" srcOrd="1" destOrd="0" presId="urn:microsoft.com/office/officeart/2005/8/layout/process4"/>
    <dgm:cxn modelId="{95EFF694-52CE-4B60-A9FE-10AF50DEBA37}" srcId="{0F87EB00-7D8B-4CC8-8DFF-3F92557D7DEC}" destId="{E02FB25A-80FB-45D3-9182-6F42536B3252}" srcOrd="0" destOrd="0" parTransId="{A74E8ED4-F2FE-4472-95BB-80D668986FC2}" sibTransId="{C4561F4D-3AB1-408F-A629-80712F2BE471}"/>
    <dgm:cxn modelId="{F9E09FA2-6CBD-4F17-A8F0-669F355AF926}" srcId="{80C2A979-1262-4DD5-9320-F88E75A7EDF8}" destId="{E2E163D0-06E6-4A8A-9A8A-22848A34690B}" srcOrd="0" destOrd="0" parTransId="{CF2934B2-5B0D-475E-8320-1848179FC150}" sibTransId="{522770EB-9B3B-448C-A036-0D23131198D6}"/>
    <dgm:cxn modelId="{810A4EAA-C54E-4B1E-992F-73BD5F924926}" type="presOf" srcId="{B5AB3B4E-683F-4480-8E5D-9CB400F4BA0F}" destId="{A9F068F6-CD9A-4659-AB4C-F84B982C0068}" srcOrd="0" destOrd="0" presId="urn:microsoft.com/office/officeart/2005/8/layout/process4"/>
    <dgm:cxn modelId="{8B817AB7-584A-4B35-8910-47D2E8C1BAC2}" type="presOf" srcId="{837BA184-8C43-448C-9823-CC9B23D8A48B}" destId="{FCDED545-CBBE-4A37-A24A-2BF710C18A12}" srcOrd="0" destOrd="0" presId="urn:microsoft.com/office/officeart/2005/8/layout/process4"/>
    <dgm:cxn modelId="{69DE70DA-E84F-4391-8575-D21FDA8EC307}" type="presOf" srcId="{0F87EB00-7D8B-4CC8-8DFF-3F92557D7DEC}" destId="{C5078915-3E16-4F58-99E6-5342CF97FF5E}" srcOrd="0" destOrd="0" presId="urn:microsoft.com/office/officeart/2005/8/layout/process4"/>
    <dgm:cxn modelId="{FD5F47EA-BDAE-427A-A579-0D4B05FE7803}" type="presOf" srcId="{0F87EB00-7D8B-4CC8-8DFF-3F92557D7DEC}" destId="{68D14F32-E8DC-4464-B4BD-78900080797D}" srcOrd="1" destOrd="0" presId="urn:microsoft.com/office/officeart/2005/8/layout/process4"/>
    <dgm:cxn modelId="{CB9E4D8B-342E-41D3-B54B-42DDCE3B622F}" type="presParOf" srcId="{FCDED545-CBBE-4A37-A24A-2BF710C18A12}" destId="{B8FA923A-D6C1-4D6D-A0BE-096ED0074B6D}" srcOrd="0" destOrd="0" presId="urn:microsoft.com/office/officeart/2005/8/layout/process4"/>
    <dgm:cxn modelId="{7585E44D-8CFF-4C8C-B1DF-F125FD409A87}" type="presParOf" srcId="{B8FA923A-D6C1-4D6D-A0BE-096ED0074B6D}" destId="{C5078915-3E16-4F58-99E6-5342CF97FF5E}" srcOrd="0" destOrd="0" presId="urn:microsoft.com/office/officeart/2005/8/layout/process4"/>
    <dgm:cxn modelId="{BAF8270E-4338-4E5C-B5FD-204A2D4C68C3}" type="presParOf" srcId="{B8FA923A-D6C1-4D6D-A0BE-096ED0074B6D}" destId="{68D14F32-E8DC-4464-B4BD-78900080797D}" srcOrd="1" destOrd="0" presId="urn:microsoft.com/office/officeart/2005/8/layout/process4"/>
    <dgm:cxn modelId="{4C5E8197-C000-47FB-82B4-8A591E1C55DD}" type="presParOf" srcId="{B8FA923A-D6C1-4D6D-A0BE-096ED0074B6D}" destId="{9340C4FC-6D4D-4D02-8175-D3BE40ACA842}" srcOrd="2" destOrd="0" presId="urn:microsoft.com/office/officeart/2005/8/layout/process4"/>
    <dgm:cxn modelId="{2E072878-3400-4B3A-A6F5-51B02A2EB784}" type="presParOf" srcId="{9340C4FC-6D4D-4D02-8175-D3BE40ACA842}" destId="{D6CE3F6E-D670-4463-A679-1B9A2F51723E}" srcOrd="0" destOrd="0" presId="urn:microsoft.com/office/officeart/2005/8/layout/process4"/>
    <dgm:cxn modelId="{0EA3393A-70BD-4960-BB7B-FA30A4FE0EAA}" type="presParOf" srcId="{FCDED545-CBBE-4A37-A24A-2BF710C18A12}" destId="{945DEF04-1FEB-416C-B129-7CDD5DD6A684}" srcOrd="1" destOrd="0" presId="urn:microsoft.com/office/officeart/2005/8/layout/process4"/>
    <dgm:cxn modelId="{89E6B5A3-CEA1-4062-8B27-4AF976B0609C}" type="presParOf" srcId="{FCDED545-CBBE-4A37-A24A-2BF710C18A12}" destId="{F0DE971E-45F9-4690-B356-F2C4C0A1EC87}" srcOrd="2" destOrd="0" presId="urn:microsoft.com/office/officeart/2005/8/layout/process4"/>
    <dgm:cxn modelId="{63D09FEF-163A-42CD-BD72-1FD57A843814}" type="presParOf" srcId="{F0DE971E-45F9-4690-B356-F2C4C0A1EC87}" destId="{A9F068F6-CD9A-4659-AB4C-F84B982C0068}" srcOrd="0" destOrd="0" presId="urn:microsoft.com/office/officeart/2005/8/layout/process4"/>
    <dgm:cxn modelId="{CBD58E23-3ACA-4E93-A681-F10943076233}" type="presParOf" srcId="{F0DE971E-45F9-4690-B356-F2C4C0A1EC87}" destId="{50CD3943-B9FC-46DC-AC91-C6F31E3B056B}" srcOrd="1" destOrd="0" presId="urn:microsoft.com/office/officeart/2005/8/layout/process4"/>
    <dgm:cxn modelId="{BAD4C3BB-7641-4F8E-876A-94C20C036E8B}" type="presParOf" srcId="{F0DE971E-45F9-4690-B356-F2C4C0A1EC87}" destId="{BB4752BD-ABA1-460A-9592-F0C31A4698EE}" srcOrd="2" destOrd="0" presId="urn:microsoft.com/office/officeart/2005/8/layout/process4"/>
    <dgm:cxn modelId="{208856D2-C398-4F10-A3A7-0C71BC83C524}" type="presParOf" srcId="{BB4752BD-ABA1-460A-9592-F0C31A4698EE}" destId="{32C6A880-02D1-4520-A812-C4D1D039D804}" srcOrd="0" destOrd="0" presId="urn:microsoft.com/office/officeart/2005/8/layout/process4"/>
    <dgm:cxn modelId="{C51F99A0-61D5-43E2-ADE8-0CD2BEE6D135}" type="presParOf" srcId="{FCDED545-CBBE-4A37-A24A-2BF710C18A12}" destId="{8273541D-8D9D-43E4-B7CB-EBE5C9D05D90}" srcOrd="3" destOrd="0" presId="urn:microsoft.com/office/officeart/2005/8/layout/process4"/>
    <dgm:cxn modelId="{565E99CA-95EB-4D57-926F-B3E06F7C0699}" type="presParOf" srcId="{FCDED545-CBBE-4A37-A24A-2BF710C18A12}" destId="{09AF35C6-C218-48DB-83AD-CAD8DB7C7239}" srcOrd="4" destOrd="0" presId="urn:microsoft.com/office/officeart/2005/8/layout/process4"/>
    <dgm:cxn modelId="{C36CD8A0-ECCC-41F6-AD10-70301FDE400B}" type="presParOf" srcId="{09AF35C6-C218-48DB-83AD-CAD8DB7C7239}" destId="{39C7819E-9598-4AA4-937A-D0886CBF9295}" srcOrd="0" destOrd="0" presId="urn:microsoft.com/office/officeart/2005/8/layout/process4"/>
    <dgm:cxn modelId="{4338CBD5-EF3F-4475-B9EB-3BD71355E83F}" type="presParOf" srcId="{09AF35C6-C218-48DB-83AD-CAD8DB7C7239}" destId="{9AEC4CF0-09B3-430A-BDBC-C32114D6B9DB}" srcOrd="1" destOrd="0" presId="urn:microsoft.com/office/officeart/2005/8/layout/process4"/>
    <dgm:cxn modelId="{68B24DEF-219F-46F0-A91C-44BC8DDB90AB}" type="presParOf" srcId="{09AF35C6-C218-48DB-83AD-CAD8DB7C7239}" destId="{B741FAE0-4DD1-4BE5-AD39-E701AB905EB2}" srcOrd="2" destOrd="0" presId="urn:microsoft.com/office/officeart/2005/8/layout/process4"/>
    <dgm:cxn modelId="{875E1EC0-442C-4407-AC8A-D389513538B5}" type="presParOf" srcId="{B741FAE0-4DD1-4BE5-AD39-E701AB905EB2}" destId="{7334F6C0-13B2-4AA4-B387-83D91F7ED5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7263B-CD99-4E2C-A60A-158A97E1F9BF}">
      <dsp:nvSpPr>
        <dsp:cNvPr id="0" name=""/>
        <dsp:cNvSpPr/>
      </dsp:nvSpPr>
      <dsp:spPr>
        <a:xfrm>
          <a:off x="1905" y="0"/>
          <a:ext cx="1857374"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dirty="0"/>
            <a:t>Aire</a:t>
          </a:r>
        </a:p>
      </dsp:txBody>
      <dsp:txXfrm>
        <a:off x="1905" y="0"/>
        <a:ext cx="1857374" cy="633600"/>
      </dsp:txXfrm>
    </dsp:sp>
    <dsp:sp modelId="{4BD28BB2-6310-4E3E-85B0-1B46655EE95A}">
      <dsp:nvSpPr>
        <dsp:cNvPr id="0" name=""/>
        <dsp:cNvSpPr/>
      </dsp:nvSpPr>
      <dsp:spPr>
        <a:xfrm>
          <a:off x="0" y="664530"/>
          <a:ext cx="1857374" cy="18853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IRA</a:t>
          </a:r>
        </a:p>
        <a:p>
          <a:pPr marL="228600" lvl="1" indent="-228600" algn="l" defTabSz="977900">
            <a:lnSpc>
              <a:spcPct val="90000"/>
            </a:lnSpc>
            <a:spcBef>
              <a:spcPct val="0"/>
            </a:spcBef>
            <a:spcAft>
              <a:spcPct val="15000"/>
            </a:spcAft>
            <a:buChar char="•"/>
          </a:pPr>
          <a:r>
            <a:rPr lang="es-ES" sz="2200" kern="1200" dirty="0"/>
            <a:t>Meningitis viral</a:t>
          </a:r>
        </a:p>
        <a:p>
          <a:pPr marL="228600" lvl="1" indent="-228600" algn="l" defTabSz="977900">
            <a:lnSpc>
              <a:spcPct val="90000"/>
            </a:lnSpc>
            <a:spcBef>
              <a:spcPct val="0"/>
            </a:spcBef>
            <a:spcAft>
              <a:spcPct val="15000"/>
            </a:spcAft>
            <a:buChar char="•"/>
          </a:pPr>
          <a:r>
            <a:rPr lang="es-ES" sz="2200" kern="1200" dirty="0"/>
            <a:t>Varicela</a:t>
          </a:r>
        </a:p>
      </dsp:txBody>
      <dsp:txXfrm>
        <a:off x="0" y="664530"/>
        <a:ext cx="1857374" cy="1885300"/>
      </dsp:txXfrm>
    </dsp:sp>
    <dsp:sp modelId="{17DDD2EB-36A6-4DCE-99DE-932483A639ED}">
      <dsp:nvSpPr>
        <dsp:cNvPr id="0" name=""/>
        <dsp:cNvSpPr/>
      </dsp:nvSpPr>
      <dsp:spPr>
        <a:xfrm>
          <a:off x="2119312" y="0"/>
          <a:ext cx="1857374"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dirty="0"/>
            <a:t>Agua</a:t>
          </a:r>
        </a:p>
      </dsp:txBody>
      <dsp:txXfrm>
        <a:off x="2119312" y="0"/>
        <a:ext cx="1857374" cy="633600"/>
      </dsp:txXfrm>
    </dsp:sp>
    <dsp:sp modelId="{B6F6BBBE-D41E-4116-AD4A-486728F95975}">
      <dsp:nvSpPr>
        <dsp:cNvPr id="0" name=""/>
        <dsp:cNvSpPr/>
      </dsp:nvSpPr>
      <dsp:spPr>
        <a:xfrm>
          <a:off x="2119312" y="674672"/>
          <a:ext cx="1857374" cy="18853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Hepatitis viral</a:t>
          </a:r>
        </a:p>
        <a:p>
          <a:pPr marL="228600" lvl="1" indent="-228600" algn="l" defTabSz="977900">
            <a:lnSpc>
              <a:spcPct val="90000"/>
            </a:lnSpc>
            <a:spcBef>
              <a:spcPct val="0"/>
            </a:spcBef>
            <a:spcAft>
              <a:spcPct val="15000"/>
            </a:spcAft>
            <a:buChar char="•"/>
          </a:pPr>
          <a:r>
            <a:rPr lang="es-ES" sz="2200" kern="1200" dirty="0"/>
            <a:t>EDA</a:t>
          </a:r>
        </a:p>
      </dsp:txBody>
      <dsp:txXfrm>
        <a:off x="2119312" y="674672"/>
        <a:ext cx="1857374" cy="1885300"/>
      </dsp:txXfrm>
    </dsp:sp>
    <dsp:sp modelId="{810ADF98-8164-4C2B-9B4F-69B228CB4DAB}">
      <dsp:nvSpPr>
        <dsp:cNvPr id="0" name=""/>
        <dsp:cNvSpPr/>
      </dsp:nvSpPr>
      <dsp:spPr>
        <a:xfrm>
          <a:off x="4236719" y="0"/>
          <a:ext cx="1857374"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dirty="0"/>
            <a:t>Vector</a:t>
          </a:r>
        </a:p>
      </dsp:txBody>
      <dsp:txXfrm>
        <a:off x="4236719" y="0"/>
        <a:ext cx="1857374" cy="633600"/>
      </dsp:txXfrm>
    </dsp:sp>
    <dsp:sp modelId="{CF6C1D9B-9899-4EC3-B345-BE679F64C32A}">
      <dsp:nvSpPr>
        <dsp:cNvPr id="0" name=""/>
        <dsp:cNvSpPr/>
      </dsp:nvSpPr>
      <dsp:spPr>
        <a:xfrm>
          <a:off x="4236719" y="674672"/>
          <a:ext cx="1857374" cy="18853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Número de focos de Aedes</a:t>
          </a:r>
        </a:p>
        <a:p>
          <a:pPr marL="228600" lvl="1" indent="-228600" algn="l" defTabSz="977900">
            <a:lnSpc>
              <a:spcPct val="90000"/>
            </a:lnSpc>
            <a:spcBef>
              <a:spcPct val="0"/>
            </a:spcBef>
            <a:spcAft>
              <a:spcPct val="15000"/>
            </a:spcAft>
            <a:buChar char="•"/>
          </a:pPr>
          <a:r>
            <a:rPr lang="es-ES" sz="2200" kern="1200" dirty="0"/>
            <a:t>Indicadores de anófeles</a:t>
          </a:r>
        </a:p>
      </dsp:txBody>
      <dsp:txXfrm>
        <a:off x="4236719" y="674672"/>
        <a:ext cx="1857374" cy="1885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F342A-1B11-4AEC-9238-9E8211BF3E08}">
      <dsp:nvSpPr>
        <dsp:cNvPr id="0" name=""/>
        <dsp:cNvSpPr/>
      </dsp:nvSpPr>
      <dsp:spPr>
        <a:xfrm>
          <a:off x="0" y="7434"/>
          <a:ext cx="8429684" cy="1077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kern="1200" dirty="0"/>
            <a:t>Enfermedades relacionadas con la condición </a:t>
          </a:r>
          <a:r>
            <a:rPr lang="es-ES" sz="2400" kern="1200" dirty="0" err="1"/>
            <a:t>biometeorologica</a:t>
          </a:r>
          <a:endParaRPr lang="es-ES" sz="2400" kern="1200" dirty="0"/>
        </a:p>
      </dsp:txBody>
      <dsp:txXfrm>
        <a:off x="52600" y="60034"/>
        <a:ext cx="8324484" cy="972315"/>
      </dsp:txXfrm>
    </dsp:sp>
    <dsp:sp modelId="{8AD2AD16-A130-4AC1-A6F8-4153349B0098}">
      <dsp:nvSpPr>
        <dsp:cNvPr id="0" name=""/>
        <dsp:cNvSpPr/>
      </dsp:nvSpPr>
      <dsp:spPr>
        <a:xfrm>
          <a:off x="0" y="1084949"/>
          <a:ext cx="842968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64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 sz="2400" b="1" kern="1200" dirty="0">
              <a:solidFill>
                <a:schemeClr val="accent1">
                  <a:lumMod val="50000"/>
                </a:schemeClr>
              </a:solidFill>
            </a:rPr>
            <a:t>HIPEROXIA: Asma bronquial y enfermedad del corazón.</a:t>
          </a:r>
        </a:p>
      </dsp:txBody>
      <dsp:txXfrm>
        <a:off x="0" y="1084949"/>
        <a:ext cx="8429684" cy="447120"/>
      </dsp:txXfrm>
    </dsp:sp>
    <dsp:sp modelId="{5F1D6DC1-A87C-49CB-AE6A-9FBA5980CB84}">
      <dsp:nvSpPr>
        <dsp:cNvPr id="0" name=""/>
        <dsp:cNvSpPr/>
      </dsp:nvSpPr>
      <dsp:spPr>
        <a:xfrm>
          <a:off x="0" y="1532069"/>
          <a:ext cx="8429684" cy="1077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s-ES" sz="2700" kern="1200" dirty="0"/>
            <a:t>Tienen la capacidad de producir  respuestas </a:t>
          </a:r>
          <a:r>
            <a:rPr lang="es-ES" sz="2700" kern="1200" dirty="0" err="1"/>
            <a:t>meteorotrópicas</a:t>
          </a:r>
          <a:r>
            <a:rPr lang="es-ES" sz="2700" kern="1200" dirty="0"/>
            <a:t> masivas en la población local</a:t>
          </a:r>
        </a:p>
      </dsp:txBody>
      <dsp:txXfrm>
        <a:off x="52600" y="1584669"/>
        <a:ext cx="8324484" cy="972315"/>
      </dsp:txXfrm>
    </dsp:sp>
    <dsp:sp modelId="{78C988A9-C930-4EC2-973D-3BB2EDC53FD1}">
      <dsp:nvSpPr>
        <dsp:cNvPr id="0" name=""/>
        <dsp:cNvSpPr/>
      </dsp:nvSpPr>
      <dsp:spPr>
        <a:xfrm>
          <a:off x="0" y="2609584"/>
          <a:ext cx="8429684" cy="74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64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S" sz="2400" b="1" kern="1200" dirty="0">
              <a:solidFill>
                <a:schemeClr val="accent1">
                  <a:lumMod val="50000"/>
                </a:schemeClr>
              </a:solidFill>
            </a:rPr>
            <a:t>HIPOXIA: Cefaleas, hipertensión, enfermedades cerebro-vasculares.</a:t>
          </a:r>
        </a:p>
      </dsp:txBody>
      <dsp:txXfrm>
        <a:off x="0" y="2609584"/>
        <a:ext cx="8429684" cy="740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14F32-E8DC-4464-B4BD-78900080797D}">
      <dsp:nvSpPr>
        <dsp:cNvPr id="0" name=""/>
        <dsp:cNvSpPr/>
      </dsp:nvSpPr>
      <dsp:spPr>
        <a:xfrm>
          <a:off x="0" y="3656711"/>
          <a:ext cx="8463314" cy="1200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Prevención terciaria (Adaptación)</a:t>
          </a:r>
        </a:p>
      </dsp:txBody>
      <dsp:txXfrm>
        <a:off x="0" y="3656711"/>
        <a:ext cx="8463314" cy="648115"/>
      </dsp:txXfrm>
    </dsp:sp>
    <dsp:sp modelId="{D6CE3F6E-D670-4463-A679-1B9A2F51723E}">
      <dsp:nvSpPr>
        <dsp:cNvPr id="0" name=""/>
        <dsp:cNvSpPr/>
      </dsp:nvSpPr>
      <dsp:spPr>
        <a:xfrm>
          <a:off x="2066" y="4280822"/>
          <a:ext cx="8461247" cy="5520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7030A0"/>
              </a:solidFill>
            </a:rPr>
            <a:t>Reducción de morbilidad, complicaciones y restauración de funciones</a:t>
          </a:r>
        </a:p>
      </dsp:txBody>
      <dsp:txXfrm>
        <a:off x="2066" y="4280822"/>
        <a:ext cx="8461247" cy="552098"/>
      </dsp:txXfrm>
    </dsp:sp>
    <dsp:sp modelId="{50CD3943-B9FC-46DC-AC91-C6F31E3B056B}">
      <dsp:nvSpPr>
        <dsp:cNvPr id="0" name=""/>
        <dsp:cNvSpPr/>
      </dsp:nvSpPr>
      <dsp:spPr>
        <a:xfrm rot="10800000">
          <a:off x="0" y="1828784"/>
          <a:ext cx="8463314" cy="18459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Prevención secundaria (Adaptación)</a:t>
          </a:r>
        </a:p>
      </dsp:txBody>
      <dsp:txXfrm rot="-10800000">
        <a:off x="0" y="1828784"/>
        <a:ext cx="8463314" cy="647921"/>
      </dsp:txXfrm>
    </dsp:sp>
    <dsp:sp modelId="{32C6A880-02D1-4520-A812-C4D1D039D804}">
      <dsp:nvSpPr>
        <dsp:cNvPr id="0" name=""/>
        <dsp:cNvSpPr/>
      </dsp:nvSpPr>
      <dsp:spPr>
        <a:xfrm>
          <a:off x="1033" y="2476706"/>
          <a:ext cx="8461247" cy="5519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7030A0"/>
              </a:solidFill>
            </a:rPr>
            <a:t>Diagnóstico temprano y control para reducir número de enfermos</a:t>
          </a:r>
        </a:p>
      </dsp:txBody>
      <dsp:txXfrm>
        <a:off x="1033" y="2476706"/>
        <a:ext cx="8461247" cy="551932"/>
      </dsp:txXfrm>
    </dsp:sp>
    <dsp:sp modelId="{9AEC4CF0-09B3-430A-BDBC-C32114D6B9DB}">
      <dsp:nvSpPr>
        <dsp:cNvPr id="0" name=""/>
        <dsp:cNvSpPr/>
      </dsp:nvSpPr>
      <dsp:spPr>
        <a:xfrm rot="10800000">
          <a:off x="0" y="858"/>
          <a:ext cx="8463314" cy="18459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Prevención primaria (Mitigación)</a:t>
          </a:r>
        </a:p>
      </dsp:txBody>
      <dsp:txXfrm rot="-10800000">
        <a:off x="0" y="858"/>
        <a:ext cx="8463314" cy="647921"/>
      </dsp:txXfrm>
    </dsp:sp>
    <dsp:sp modelId="{7334F6C0-13B2-4AA4-B387-83D91F7ED51E}">
      <dsp:nvSpPr>
        <dsp:cNvPr id="0" name=""/>
        <dsp:cNvSpPr/>
      </dsp:nvSpPr>
      <dsp:spPr>
        <a:xfrm>
          <a:off x="1033" y="648779"/>
          <a:ext cx="8461247" cy="5519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7030A0"/>
              </a:solidFill>
            </a:rPr>
            <a:t>Prevenir la ocurrencia de daños y/o enfermedades</a:t>
          </a:r>
        </a:p>
      </dsp:txBody>
      <dsp:txXfrm>
        <a:off x="1033" y="648779"/>
        <a:ext cx="8461247" cy="5519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995B9-B27A-496F-96E7-307BC7CEEBBE}" type="datetimeFigureOut">
              <a:rPr lang="es-CU" smtClean="0"/>
              <a:t>22/2/2024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33611-4F8C-4D66-90DA-76F661BC8228}" type="slidenum">
              <a:rPr lang="es-CU" smtClean="0"/>
              <a:t>‹Nº›</a:t>
            </a:fld>
            <a:endParaRPr lang="es-CU"/>
          </a:p>
        </p:txBody>
      </p:sp>
    </p:spTree>
    <p:extLst>
      <p:ext uri="{BB962C8B-B14F-4D97-AF65-F5344CB8AC3E}">
        <p14:creationId xmlns:p14="http://schemas.microsoft.com/office/powerpoint/2010/main" val="325907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E9533611-4F8C-4D66-90DA-76F661BC8228}" type="slidenum">
              <a:rPr lang="es-CU" smtClean="0"/>
              <a:t>1</a:t>
            </a:fld>
            <a:endParaRPr lang="es-CU"/>
          </a:p>
        </p:txBody>
      </p:sp>
    </p:spTree>
    <p:extLst>
      <p:ext uri="{BB962C8B-B14F-4D97-AF65-F5344CB8AC3E}">
        <p14:creationId xmlns:p14="http://schemas.microsoft.com/office/powerpoint/2010/main" val="418623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E9533611-4F8C-4D66-90DA-76F661BC8228}" type="slidenum">
              <a:rPr lang="es-CU" smtClean="0"/>
              <a:t>5</a:t>
            </a:fld>
            <a:endParaRPr lang="es-CU"/>
          </a:p>
        </p:txBody>
      </p:sp>
    </p:spTree>
    <p:extLst>
      <p:ext uri="{BB962C8B-B14F-4D97-AF65-F5344CB8AC3E}">
        <p14:creationId xmlns:p14="http://schemas.microsoft.com/office/powerpoint/2010/main" val="249773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E9533611-4F8C-4D66-90DA-76F661BC8228}" type="slidenum">
              <a:rPr lang="es-CU" smtClean="0"/>
              <a:t>24</a:t>
            </a:fld>
            <a:endParaRPr lang="es-CU"/>
          </a:p>
        </p:txBody>
      </p:sp>
    </p:spTree>
    <p:extLst>
      <p:ext uri="{BB962C8B-B14F-4D97-AF65-F5344CB8AC3E}">
        <p14:creationId xmlns:p14="http://schemas.microsoft.com/office/powerpoint/2010/main" val="75652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E9533611-4F8C-4D66-90DA-76F661BC8228}" type="slidenum">
              <a:rPr lang="es-CU" smtClean="0"/>
              <a:t>38</a:t>
            </a:fld>
            <a:endParaRPr lang="es-CU"/>
          </a:p>
        </p:txBody>
      </p:sp>
    </p:spTree>
    <p:extLst>
      <p:ext uri="{BB962C8B-B14F-4D97-AF65-F5344CB8AC3E}">
        <p14:creationId xmlns:p14="http://schemas.microsoft.com/office/powerpoint/2010/main" val="425166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A880929D-E1C9-25F7-4EA5-CEFB9371B3AA}"/>
              </a:ext>
            </a:extLst>
          </p:cNvPr>
          <p:cNvSpPr>
            <a:spLocks noGrp="1"/>
          </p:cNvSpPr>
          <p:nvPr>
            <p:ph type="dt" sz="half" idx="10"/>
          </p:nvPr>
        </p:nvSpPr>
        <p:spPr/>
        <p:txBody>
          <a:bodyPr/>
          <a:lstStyle>
            <a:lvl1pPr>
              <a:defRPr/>
            </a:lvl1pPr>
          </a:lstStyle>
          <a:p>
            <a:pPr>
              <a:defRPr/>
            </a:pPr>
            <a:fld id="{FBD732D6-22FB-4BD2-9C71-0A19E3E3E577}"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2DFB1C33-AA24-9947-35A1-DA6C1278592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F7C7D51-B351-19A5-F5AA-0720DEB5DF62}"/>
              </a:ext>
            </a:extLst>
          </p:cNvPr>
          <p:cNvSpPr>
            <a:spLocks noGrp="1"/>
          </p:cNvSpPr>
          <p:nvPr>
            <p:ph type="sldNum" sz="quarter" idx="12"/>
          </p:nvPr>
        </p:nvSpPr>
        <p:spPr/>
        <p:txBody>
          <a:bodyPr/>
          <a:lstStyle>
            <a:lvl1pPr>
              <a:defRPr/>
            </a:lvl1pPr>
          </a:lstStyle>
          <a:p>
            <a:pPr>
              <a:defRPr/>
            </a:pPr>
            <a:fld id="{37FDB0DE-0651-469F-A3D7-19B800329E0F}" type="slidenum">
              <a:rPr lang="es-ES"/>
              <a:pPr>
                <a:defRPr/>
              </a:pPr>
              <a:t>‹Nº›</a:t>
            </a:fld>
            <a:endParaRPr lang="es-ES"/>
          </a:p>
        </p:txBody>
      </p:sp>
    </p:spTree>
    <p:extLst>
      <p:ext uri="{BB962C8B-B14F-4D97-AF65-F5344CB8AC3E}">
        <p14:creationId xmlns:p14="http://schemas.microsoft.com/office/powerpoint/2010/main" val="254255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9279500-5ABC-F22A-3EB0-6534C1033B73}"/>
              </a:ext>
            </a:extLst>
          </p:cNvPr>
          <p:cNvSpPr>
            <a:spLocks noGrp="1"/>
          </p:cNvSpPr>
          <p:nvPr>
            <p:ph type="dt" sz="half" idx="10"/>
          </p:nvPr>
        </p:nvSpPr>
        <p:spPr/>
        <p:txBody>
          <a:bodyPr/>
          <a:lstStyle>
            <a:lvl1pPr>
              <a:defRPr/>
            </a:lvl1pPr>
          </a:lstStyle>
          <a:p>
            <a:pPr>
              <a:defRPr/>
            </a:pPr>
            <a:fld id="{0686D28B-C30E-4550-816A-423A3FE7124A}"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C35704E9-1DB1-7854-7323-8C1610C3E39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0FB2866-5809-64E7-F642-5EE054EC26DC}"/>
              </a:ext>
            </a:extLst>
          </p:cNvPr>
          <p:cNvSpPr>
            <a:spLocks noGrp="1"/>
          </p:cNvSpPr>
          <p:nvPr>
            <p:ph type="sldNum" sz="quarter" idx="12"/>
          </p:nvPr>
        </p:nvSpPr>
        <p:spPr/>
        <p:txBody>
          <a:bodyPr/>
          <a:lstStyle>
            <a:lvl1pPr>
              <a:defRPr/>
            </a:lvl1pPr>
          </a:lstStyle>
          <a:p>
            <a:pPr>
              <a:defRPr/>
            </a:pPr>
            <a:fld id="{A7532DA7-DDA8-4133-80A2-9CAC29D8F26A}" type="slidenum">
              <a:rPr lang="es-ES"/>
              <a:pPr>
                <a:defRPr/>
              </a:pPr>
              <a:t>‹Nº›</a:t>
            </a:fld>
            <a:endParaRPr lang="es-ES"/>
          </a:p>
        </p:txBody>
      </p:sp>
    </p:spTree>
    <p:extLst>
      <p:ext uri="{BB962C8B-B14F-4D97-AF65-F5344CB8AC3E}">
        <p14:creationId xmlns:p14="http://schemas.microsoft.com/office/powerpoint/2010/main" val="382456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99C4CA7-DA72-7442-AABC-CE6B8354FF4D}"/>
              </a:ext>
            </a:extLst>
          </p:cNvPr>
          <p:cNvSpPr>
            <a:spLocks noGrp="1"/>
          </p:cNvSpPr>
          <p:nvPr>
            <p:ph type="dt" sz="half" idx="10"/>
          </p:nvPr>
        </p:nvSpPr>
        <p:spPr/>
        <p:txBody>
          <a:bodyPr/>
          <a:lstStyle>
            <a:lvl1pPr>
              <a:defRPr/>
            </a:lvl1pPr>
          </a:lstStyle>
          <a:p>
            <a:pPr>
              <a:defRPr/>
            </a:pPr>
            <a:fld id="{8A02EB22-E591-4C30-9164-678FF461BD5E}"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AC4FC4D8-6503-D6FF-63EC-8A16BFA0EEF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AF1199F-93F3-0586-B81D-E5400539985E}"/>
              </a:ext>
            </a:extLst>
          </p:cNvPr>
          <p:cNvSpPr>
            <a:spLocks noGrp="1"/>
          </p:cNvSpPr>
          <p:nvPr>
            <p:ph type="sldNum" sz="quarter" idx="12"/>
          </p:nvPr>
        </p:nvSpPr>
        <p:spPr/>
        <p:txBody>
          <a:bodyPr/>
          <a:lstStyle>
            <a:lvl1pPr>
              <a:defRPr/>
            </a:lvl1pPr>
          </a:lstStyle>
          <a:p>
            <a:pPr>
              <a:defRPr/>
            </a:pPr>
            <a:fld id="{111F3A25-4C77-4DC8-BD84-06A45DCE048E}" type="slidenum">
              <a:rPr lang="es-ES"/>
              <a:pPr>
                <a:defRPr/>
              </a:pPr>
              <a:t>‹Nº›</a:t>
            </a:fld>
            <a:endParaRPr lang="es-ES"/>
          </a:p>
        </p:txBody>
      </p:sp>
    </p:spTree>
    <p:extLst>
      <p:ext uri="{BB962C8B-B14F-4D97-AF65-F5344CB8AC3E}">
        <p14:creationId xmlns:p14="http://schemas.microsoft.com/office/powerpoint/2010/main" val="120128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7DDB71B6-697C-4CC5-F773-D0126707CE94}"/>
              </a:ext>
            </a:extLst>
          </p:cNvPr>
          <p:cNvSpPr>
            <a:spLocks noGrp="1"/>
          </p:cNvSpPr>
          <p:nvPr>
            <p:ph type="dt" sz="half" idx="10"/>
          </p:nvPr>
        </p:nvSpPr>
        <p:spPr/>
        <p:txBody>
          <a:bodyPr/>
          <a:lstStyle>
            <a:lvl1pPr>
              <a:defRPr/>
            </a:lvl1pPr>
          </a:lstStyle>
          <a:p>
            <a:pPr>
              <a:defRPr/>
            </a:pPr>
            <a:fld id="{B5E08993-FCAE-48CE-AC82-F2C7B6461443}"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B0E6013D-6111-32C7-46B9-818C1A17D5B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6977B1B-91C3-CE2D-AEC4-F589A16936DC}"/>
              </a:ext>
            </a:extLst>
          </p:cNvPr>
          <p:cNvSpPr>
            <a:spLocks noGrp="1"/>
          </p:cNvSpPr>
          <p:nvPr>
            <p:ph type="sldNum" sz="quarter" idx="12"/>
          </p:nvPr>
        </p:nvSpPr>
        <p:spPr/>
        <p:txBody>
          <a:bodyPr/>
          <a:lstStyle>
            <a:lvl1pPr>
              <a:defRPr/>
            </a:lvl1pPr>
          </a:lstStyle>
          <a:p>
            <a:pPr>
              <a:defRPr/>
            </a:pPr>
            <a:fld id="{DF550E44-2966-4286-981B-D6F3882BD706}" type="slidenum">
              <a:rPr lang="es-ES"/>
              <a:pPr>
                <a:defRPr/>
              </a:pPr>
              <a:t>‹Nº›</a:t>
            </a:fld>
            <a:endParaRPr lang="es-ES"/>
          </a:p>
        </p:txBody>
      </p:sp>
    </p:spTree>
    <p:extLst>
      <p:ext uri="{BB962C8B-B14F-4D97-AF65-F5344CB8AC3E}">
        <p14:creationId xmlns:p14="http://schemas.microsoft.com/office/powerpoint/2010/main" val="42304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1912D85B-192B-430C-29C6-488EFA0F3E0A}"/>
              </a:ext>
            </a:extLst>
          </p:cNvPr>
          <p:cNvSpPr>
            <a:spLocks noGrp="1"/>
          </p:cNvSpPr>
          <p:nvPr>
            <p:ph type="dt" sz="half" idx="10"/>
          </p:nvPr>
        </p:nvSpPr>
        <p:spPr/>
        <p:txBody>
          <a:bodyPr/>
          <a:lstStyle>
            <a:lvl1pPr>
              <a:defRPr/>
            </a:lvl1pPr>
          </a:lstStyle>
          <a:p>
            <a:pPr>
              <a:defRPr/>
            </a:pPr>
            <a:fld id="{DF7ECE5E-D2D8-49CB-B0AE-816BF3B9FBEC}" type="datetimeFigureOut">
              <a:rPr lang="es-ES"/>
              <a:pPr>
                <a:defRPr/>
              </a:pPr>
              <a:t>22/02/2024</a:t>
            </a:fld>
            <a:endParaRPr lang="es-ES"/>
          </a:p>
        </p:txBody>
      </p:sp>
      <p:sp>
        <p:nvSpPr>
          <p:cNvPr id="8" name="4 Marcador de pie de página">
            <a:extLst>
              <a:ext uri="{FF2B5EF4-FFF2-40B4-BE49-F238E27FC236}">
                <a16:creationId xmlns:a16="http://schemas.microsoft.com/office/drawing/2014/main" id="{A86999FD-092D-7924-A059-B639362D0F9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616A7D29-0C1A-ACC3-BCA5-0B8E4B99A982}"/>
              </a:ext>
            </a:extLst>
          </p:cNvPr>
          <p:cNvSpPr>
            <a:spLocks noGrp="1"/>
          </p:cNvSpPr>
          <p:nvPr>
            <p:ph type="sldNum" sz="quarter" idx="12"/>
          </p:nvPr>
        </p:nvSpPr>
        <p:spPr/>
        <p:txBody>
          <a:bodyPr/>
          <a:lstStyle>
            <a:lvl1pPr>
              <a:defRPr/>
            </a:lvl1pPr>
          </a:lstStyle>
          <a:p>
            <a:pPr>
              <a:defRPr/>
            </a:pPr>
            <a:fld id="{EE0232EF-B5ED-41D9-AB8D-CA48A17108C1}" type="slidenum">
              <a:rPr lang="es-ES"/>
              <a:pPr>
                <a:defRPr/>
              </a:pPr>
              <a:t>‹Nº›</a:t>
            </a:fld>
            <a:endParaRPr lang="es-ES"/>
          </a:p>
        </p:txBody>
      </p:sp>
    </p:spTree>
    <p:extLst>
      <p:ext uri="{BB962C8B-B14F-4D97-AF65-F5344CB8AC3E}">
        <p14:creationId xmlns:p14="http://schemas.microsoft.com/office/powerpoint/2010/main" val="388011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DF74959F-D07D-ED8C-5CEC-BFE99A79F292}"/>
              </a:ext>
            </a:extLst>
          </p:cNvPr>
          <p:cNvSpPr>
            <a:spLocks noGrp="1"/>
          </p:cNvSpPr>
          <p:nvPr>
            <p:ph type="dt" sz="half" idx="10"/>
          </p:nvPr>
        </p:nvSpPr>
        <p:spPr/>
        <p:txBody>
          <a:bodyPr/>
          <a:lstStyle>
            <a:lvl1pPr>
              <a:defRPr/>
            </a:lvl1pPr>
          </a:lstStyle>
          <a:p>
            <a:pPr>
              <a:defRPr/>
            </a:pPr>
            <a:fld id="{36E812AF-656F-4871-B809-02950824D249}" type="datetimeFigureOut">
              <a:rPr lang="es-ES"/>
              <a:pPr>
                <a:defRPr/>
              </a:pPr>
              <a:t>22/02/2024</a:t>
            </a:fld>
            <a:endParaRPr lang="es-ES"/>
          </a:p>
        </p:txBody>
      </p:sp>
      <p:sp>
        <p:nvSpPr>
          <p:cNvPr id="4" name="4 Marcador de pie de página">
            <a:extLst>
              <a:ext uri="{FF2B5EF4-FFF2-40B4-BE49-F238E27FC236}">
                <a16:creationId xmlns:a16="http://schemas.microsoft.com/office/drawing/2014/main" id="{01C06108-D968-CADD-61A7-F0D8472063E7}"/>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C658AEA0-5CBC-13C3-F759-4A0076D6B86D}"/>
              </a:ext>
            </a:extLst>
          </p:cNvPr>
          <p:cNvSpPr>
            <a:spLocks noGrp="1"/>
          </p:cNvSpPr>
          <p:nvPr>
            <p:ph type="sldNum" sz="quarter" idx="12"/>
          </p:nvPr>
        </p:nvSpPr>
        <p:spPr/>
        <p:txBody>
          <a:bodyPr/>
          <a:lstStyle>
            <a:lvl1pPr>
              <a:defRPr/>
            </a:lvl1pPr>
          </a:lstStyle>
          <a:p>
            <a:pPr>
              <a:defRPr/>
            </a:pPr>
            <a:fld id="{22E73A70-3811-4996-B42C-55B8D2EA9352}" type="slidenum">
              <a:rPr lang="es-ES"/>
              <a:pPr>
                <a:defRPr/>
              </a:pPr>
              <a:t>‹Nº›</a:t>
            </a:fld>
            <a:endParaRPr lang="es-ES"/>
          </a:p>
        </p:txBody>
      </p:sp>
    </p:spTree>
    <p:extLst>
      <p:ext uri="{BB962C8B-B14F-4D97-AF65-F5344CB8AC3E}">
        <p14:creationId xmlns:p14="http://schemas.microsoft.com/office/powerpoint/2010/main" val="282791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D6575050-68F5-B081-5154-FB1131E4C970}"/>
              </a:ext>
            </a:extLst>
          </p:cNvPr>
          <p:cNvSpPr>
            <a:spLocks noGrp="1"/>
          </p:cNvSpPr>
          <p:nvPr>
            <p:ph type="dt" sz="half" idx="10"/>
          </p:nvPr>
        </p:nvSpPr>
        <p:spPr/>
        <p:txBody>
          <a:bodyPr/>
          <a:lstStyle>
            <a:lvl1pPr>
              <a:defRPr/>
            </a:lvl1pPr>
          </a:lstStyle>
          <a:p>
            <a:pPr>
              <a:defRPr/>
            </a:pPr>
            <a:fld id="{14DE4603-B23D-442D-8813-7693D912FF0C}" type="datetimeFigureOut">
              <a:rPr lang="es-ES"/>
              <a:pPr>
                <a:defRPr/>
              </a:pPr>
              <a:t>22/02/2024</a:t>
            </a:fld>
            <a:endParaRPr lang="es-ES"/>
          </a:p>
        </p:txBody>
      </p:sp>
      <p:sp>
        <p:nvSpPr>
          <p:cNvPr id="3" name="4 Marcador de pie de página">
            <a:extLst>
              <a:ext uri="{FF2B5EF4-FFF2-40B4-BE49-F238E27FC236}">
                <a16:creationId xmlns:a16="http://schemas.microsoft.com/office/drawing/2014/main" id="{EA4A6AC9-2CBA-8A85-CB6B-BD0083C57BB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CC670CFB-693C-B3DB-32A7-445AF2C8A033}"/>
              </a:ext>
            </a:extLst>
          </p:cNvPr>
          <p:cNvSpPr>
            <a:spLocks noGrp="1"/>
          </p:cNvSpPr>
          <p:nvPr>
            <p:ph type="sldNum" sz="quarter" idx="12"/>
          </p:nvPr>
        </p:nvSpPr>
        <p:spPr/>
        <p:txBody>
          <a:bodyPr/>
          <a:lstStyle>
            <a:lvl1pPr>
              <a:defRPr/>
            </a:lvl1pPr>
          </a:lstStyle>
          <a:p>
            <a:pPr>
              <a:defRPr/>
            </a:pPr>
            <a:fld id="{2B9802B4-4B75-40A1-9B28-858E627289A7}" type="slidenum">
              <a:rPr lang="es-ES"/>
              <a:pPr>
                <a:defRPr/>
              </a:pPr>
              <a:t>‹Nº›</a:t>
            </a:fld>
            <a:endParaRPr lang="es-ES"/>
          </a:p>
        </p:txBody>
      </p:sp>
    </p:spTree>
    <p:extLst>
      <p:ext uri="{BB962C8B-B14F-4D97-AF65-F5344CB8AC3E}">
        <p14:creationId xmlns:p14="http://schemas.microsoft.com/office/powerpoint/2010/main" val="585581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7582DC4-BFCB-080C-1657-6784BDF914A4}"/>
              </a:ext>
            </a:extLst>
          </p:cNvPr>
          <p:cNvSpPr>
            <a:spLocks noGrp="1"/>
          </p:cNvSpPr>
          <p:nvPr>
            <p:ph type="dt" sz="half" idx="10"/>
          </p:nvPr>
        </p:nvSpPr>
        <p:spPr/>
        <p:txBody>
          <a:bodyPr/>
          <a:lstStyle>
            <a:lvl1pPr>
              <a:defRPr/>
            </a:lvl1pPr>
          </a:lstStyle>
          <a:p>
            <a:pPr>
              <a:defRPr/>
            </a:pPr>
            <a:fld id="{D42BBB1F-7308-435E-8A1E-80C803C500CF}"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0F523115-1962-A85D-C6ED-ECA304A60B6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B97C6A9-1EB5-E493-7F0C-ACB1F8C8480E}"/>
              </a:ext>
            </a:extLst>
          </p:cNvPr>
          <p:cNvSpPr>
            <a:spLocks noGrp="1"/>
          </p:cNvSpPr>
          <p:nvPr>
            <p:ph type="sldNum" sz="quarter" idx="12"/>
          </p:nvPr>
        </p:nvSpPr>
        <p:spPr/>
        <p:txBody>
          <a:bodyPr/>
          <a:lstStyle>
            <a:lvl1pPr>
              <a:defRPr/>
            </a:lvl1pPr>
          </a:lstStyle>
          <a:p>
            <a:pPr>
              <a:defRPr/>
            </a:pPr>
            <a:fld id="{1458FF84-903E-4C36-B871-10201FC8EE7C}" type="slidenum">
              <a:rPr lang="es-ES"/>
              <a:pPr>
                <a:defRPr/>
              </a:pPr>
              <a:t>‹Nº›</a:t>
            </a:fld>
            <a:endParaRPr lang="es-ES"/>
          </a:p>
        </p:txBody>
      </p:sp>
    </p:spTree>
    <p:extLst>
      <p:ext uri="{BB962C8B-B14F-4D97-AF65-F5344CB8AC3E}">
        <p14:creationId xmlns:p14="http://schemas.microsoft.com/office/powerpoint/2010/main" val="337488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DFC3EA8-73C4-33D2-F4F2-D838262D255A}"/>
              </a:ext>
            </a:extLst>
          </p:cNvPr>
          <p:cNvSpPr>
            <a:spLocks noGrp="1"/>
          </p:cNvSpPr>
          <p:nvPr>
            <p:ph type="dt" sz="half" idx="10"/>
          </p:nvPr>
        </p:nvSpPr>
        <p:spPr/>
        <p:txBody>
          <a:bodyPr/>
          <a:lstStyle>
            <a:lvl1pPr>
              <a:defRPr/>
            </a:lvl1pPr>
          </a:lstStyle>
          <a:p>
            <a:pPr>
              <a:defRPr/>
            </a:pPr>
            <a:fld id="{BCC67791-35AA-44EB-A4F4-D3488A577C3D}"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27A8D73D-F242-05D9-58B2-61D19CE6837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730649E-ED8F-299C-F218-A1B481B96D8E}"/>
              </a:ext>
            </a:extLst>
          </p:cNvPr>
          <p:cNvSpPr>
            <a:spLocks noGrp="1"/>
          </p:cNvSpPr>
          <p:nvPr>
            <p:ph type="sldNum" sz="quarter" idx="12"/>
          </p:nvPr>
        </p:nvSpPr>
        <p:spPr/>
        <p:txBody>
          <a:bodyPr/>
          <a:lstStyle>
            <a:lvl1pPr>
              <a:defRPr/>
            </a:lvl1pPr>
          </a:lstStyle>
          <a:p>
            <a:pPr>
              <a:defRPr/>
            </a:pPr>
            <a:fld id="{02117B81-BE8D-4D7C-90DD-0E6492F0B89D}" type="slidenum">
              <a:rPr lang="es-ES"/>
              <a:pPr>
                <a:defRPr/>
              </a:pPr>
              <a:t>‹Nº›</a:t>
            </a:fld>
            <a:endParaRPr lang="es-ES"/>
          </a:p>
        </p:txBody>
      </p:sp>
    </p:spTree>
    <p:extLst>
      <p:ext uri="{BB962C8B-B14F-4D97-AF65-F5344CB8AC3E}">
        <p14:creationId xmlns:p14="http://schemas.microsoft.com/office/powerpoint/2010/main" val="40777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3F61FD5-1F5A-3D55-FCE1-AC871D1A0DB8}"/>
              </a:ext>
            </a:extLst>
          </p:cNvPr>
          <p:cNvSpPr>
            <a:spLocks noGrp="1"/>
          </p:cNvSpPr>
          <p:nvPr>
            <p:ph type="dt" sz="half" idx="10"/>
          </p:nvPr>
        </p:nvSpPr>
        <p:spPr/>
        <p:txBody>
          <a:bodyPr/>
          <a:lstStyle>
            <a:lvl1pPr>
              <a:defRPr/>
            </a:lvl1pPr>
          </a:lstStyle>
          <a:p>
            <a:pPr>
              <a:defRPr/>
            </a:pPr>
            <a:fld id="{B9E17B65-6BA8-4CC7-B094-F03C5D93E277}"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23D9B969-1A8C-BF94-790A-34EDA4FFB78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53544F-AF37-BDC9-D1AE-5524E44FC18B}"/>
              </a:ext>
            </a:extLst>
          </p:cNvPr>
          <p:cNvSpPr>
            <a:spLocks noGrp="1"/>
          </p:cNvSpPr>
          <p:nvPr>
            <p:ph type="sldNum" sz="quarter" idx="12"/>
          </p:nvPr>
        </p:nvSpPr>
        <p:spPr/>
        <p:txBody>
          <a:bodyPr/>
          <a:lstStyle>
            <a:lvl1pPr>
              <a:defRPr/>
            </a:lvl1pPr>
          </a:lstStyle>
          <a:p>
            <a:pPr>
              <a:defRPr/>
            </a:pPr>
            <a:fld id="{D0D995B7-E0D5-43E1-8D4F-4601062F0BA4}" type="slidenum">
              <a:rPr lang="es-ES"/>
              <a:pPr>
                <a:defRPr/>
              </a:pPr>
              <a:t>‹Nº›</a:t>
            </a:fld>
            <a:endParaRPr lang="es-ES"/>
          </a:p>
        </p:txBody>
      </p:sp>
    </p:spTree>
    <p:extLst>
      <p:ext uri="{BB962C8B-B14F-4D97-AF65-F5344CB8AC3E}">
        <p14:creationId xmlns:p14="http://schemas.microsoft.com/office/powerpoint/2010/main" val="121987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290F646-2961-E5EA-C629-95739DECBE41}"/>
              </a:ext>
            </a:extLst>
          </p:cNvPr>
          <p:cNvSpPr>
            <a:spLocks noGrp="1"/>
          </p:cNvSpPr>
          <p:nvPr>
            <p:ph type="dt" sz="half" idx="10"/>
          </p:nvPr>
        </p:nvSpPr>
        <p:spPr/>
        <p:txBody>
          <a:bodyPr/>
          <a:lstStyle>
            <a:lvl1pPr>
              <a:defRPr/>
            </a:lvl1pPr>
          </a:lstStyle>
          <a:p>
            <a:pPr>
              <a:defRPr/>
            </a:pPr>
            <a:fld id="{420CF439-AF38-40E6-8AA2-5DE03F3AF053}"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41B6CEC6-32E9-AE46-6410-FA56352CF9E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EC366D9-C8E0-D20E-B99F-5F0CFAE6F223}"/>
              </a:ext>
            </a:extLst>
          </p:cNvPr>
          <p:cNvSpPr>
            <a:spLocks noGrp="1"/>
          </p:cNvSpPr>
          <p:nvPr>
            <p:ph type="sldNum" sz="quarter" idx="12"/>
          </p:nvPr>
        </p:nvSpPr>
        <p:spPr/>
        <p:txBody>
          <a:bodyPr/>
          <a:lstStyle>
            <a:lvl1pPr>
              <a:defRPr/>
            </a:lvl1pPr>
          </a:lstStyle>
          <a:p>
            <a:pPr>
              <a:defRPr/>
            </a:pPr>
            <a:fld id="{8EA56697-0C9B-4089-A08B-9D71BBEDE0E4}" type="slidenum">
              <a:rPr lang="es-ES"/>
              <a:pPr>
                <a:defRPr/>
              </a:pPr>
              <a:t>‹Nº›</a:t>
            </a:fld>
            <a:endParaRPr lang="es-ES"/>
          </a:p>
        </p:txBody>
      </p:sp>
    </p:spTree>
    <p:extLst>
      <p:ext uri="{BB962C8B-B14F-4D97-AF65-F5344CB8AC3E}">
        <p14:creationId xmlns:p14="http://schemas.microsoft.com/office/powerpoint/2010/main" val="4064551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8C8EB5B-0DB8-29C8-6A97-44F4D8F2BD91}"/>
              </a:ext>
            </a:extLst>
          </p:cNvPr>
          <p:cNvSpPr>
            <a:spLocks noGrp="1"/>
          </p:cNvSpPr>
          <p:nvPr>
            <p:ph type="dt" sz="half" idx="10"/>
          </p:nvPr>
        </p:nvSpPr>
        <p:spPr/>
        <p:txBody>
          <a:bodyPr/>
          <a:lstStyle>
            <a:lvl1pPr>
              <a:defRPr/>
            </a:lvl1pPr>
          </a:lstStyle>
          <a:p>
            <a:pPr>
              <a:defRPr/>
            </a:pPr>
            <a:fld id="{16B9C6F0-358C-4FC1-8D03-4CEFF7DCB93D}"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07C8183A-FBDA-D15C-EDE9-3E670488E00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5DC4EA-09E9-3FD1-ABBF-7F1EC58AC84C}"/>
              </a:ext>
            </a:extLst>
          </p:cNvPr>
          <p:cNvSpPr>
            <a:spLocks noGrp="1"/>
          </p:cNvSpPr>
          <p:nvPr>
            <p:ph type="sldNum" sz="quarter" idx="12"/>
          </p:nvPr>
        </p:nvSpPr>
        <p:spPr/>
        <p:txBody>
          <a:bodyPr/>
          <a:lstStyle>
            <a:lvl1pPr>
              <a:defRPr/>
            </a:lvl1pPr>
          </a:lstStyle>
          <a:p>
            <a:pPr>
              <a:defRPr/>
            </a:pPr>
            <a:fld id="{3793A3F8-0656-4E5D-92CE-F19944F5217D}" type="slidenum">
              <a:rPr lang="es-ES"/>
              <a:pPr>
                <a:defRPr/>
              </a:pPr>
              <a:t>‹Nº›</a:t>
            </a:fld>
            <a:endParaRPr lang="es-ES"/>
          </a:p>
        </p:txBody>
      </p:sp>
    </p:spTree>
    <p:extLst>
      <p:ext uri="{BB962C8B-B14F-4D97-AF65-F5344CB8AC3E}">
        <p14:creationId xmlns:p14="http://schemas.microsoft.com/office/powerpoint/2010/main" val="2987486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E91A8DF-D399-5424-46B0-A7CA1054FA4E}"/>
              </a:ext>
            </a:extLst>
          </p:cNvPr>
          <p:cNvSpPr>
            <a:spLocks noGrp="1"/>
          </p:cNvSpPr>
          <p:nvPr>
            <p:ph type="dt" sz="half" idx="10"/>
          </p:nvPr>
        </p:nvSpPr>
        <p:spPr/>
        <p:txBody>
          <a:bodyPr/>
          <a:lstStyle>
            <a:lvl1pPr>
              <a:defRPr/>
            </a:lvl1pPr>
          </a:lstStyle>
          <a:p>
            <a:pPr>
              <a:defRPr/>
            </a:pPr>
            <a:fld id="{9A8601F9-9A12-43C2-9ECE-DF1EB90E0C7A}"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E4D6290B-D8ED-2E32-613C-2C2ECD6ADF2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703CBBA-8E96-B2F1-C08E-BE33849178C1}"/>
              </a:ext>
            </a:extLst>
          </p:cNvPr>
          <p:cNvSpPr>
            <a:spLocks noGrp="1"/>
          </p:cNvSpPr>
          <p:nvPr>
            <p:ph type="sldNum" sz="quarter" idx="12"/>
          </p:nvPr>
        </p:nvSpPr>
        <p:spPr/>
        <p:txBody>
          <a:bodyPr/>
          <a:lstStyle>
            <a:lvl1pPr>
              <a:defRPr/>
            </a:lvl1pPr>
          </a:lstStyle>
          <a:p>
            <a:pPr>
              <a:defRPr/>
            </a:pPr>
            <a:fld id="{D70B14BF-37A8-4DFA-A0ED-04277C3AF377}" type="slidenum">
              <a:rPr lang="es-ES"/>
              <a:pPr>
                <a:defRPr/>
              </a:pPr>
              <a:t>‹Nº›</a:t>
            </a:fld>
            <a:endParaRPr lang="es-ES"/>
          </a:p>
        </p:txBody>
      </p:sp>
    </p:spTree>
    <p:extLst>
      <p:ext uri="{BB962C8B-B14F-4D97-AF65-F5344CB8AC3E}">
        <p14:creationId xmlns:p14="http://schemas.microsoft.com/office/powerpoint/2010/main" val="134396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239F717-91AF-124E-CF20-73E841A04AD9}"/>
              </a:ext>
            </a:extLst>
          </p:cNvPr>
          <p:cNvSpPr>
            <a:spLocks noGrp="1"/>
          </p:cNvSpPr>
          <p:nvPr>
            <p:ph type="dt" sz="half" idx="10"/>
          </p:nvPr>
        </p:nvSpPr>
        <p:spPr/>
        <p:txBody>
          <a:bodyPr/>
          <a:lstStyle>
            <a:lvl1pPr>
              <a:defRPr/>
            </a:lvl1pPr>
          </a:lstStyle>
          <a:p>
            <a:pPr>
              <a:defRPr/>
            </a:pPr>
            <a:fld id="{3294AD10-3A19-43F9-99D1-27BCF91B243D}"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2E5ED2CA-9C6C-3A0C-07D6-86C21D92D99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B0569FC-2606-F6D6-D835-9B5A1E005F35}"/>
              </a:ext>
            </a:extLst>
          </p:cNvPr>
          <p:cNvSpPr>
            <a:spLocks noGrp="1"/>
          </p:cNvSpPr>
          <p:nvPr>
            <p:ph type="sldNum" sz="quarter" idx="12"/>
          </p:nvPr>
        </p:nvSpPr>
        <p:spPr/>
        <p:txBody>
          <a:bodyPr/>
          <a:lstStyle>
            <a:lvl1pPr>
              <a:defRPr/>
            </a:lvl1pPr>
          </a:lstStyle>
          <a:p>
            <a:pPr>
              <a:defRPr/>
            </a:pPr>
            <a:fld id="{FAF33D47-1CDE-49F3-9348-56C577B48509}" type="slidenum">
              <a:rPr lang="es-ES"/>
              <a:pPr>
                <a:defRPr/>
              </a:pPr>
              <a:t>‹Nº›</a:t>
            </a:fld>
            <a:endParaRPr lang="es-ES"/>
          </a:p>
        </p:txBody>
      </p:sp>
    </p:spTree>
    <p:extLst>
      <p:ext uri="{BB962C8B-B14F-4D97-AF65-F5344CB8AC3E}">
        <p14:creationId xmlns:p14="http://schemas.microsoft.com/office/powerpoint/2010/main" val="329929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914A7542-1977-91EA-320F-D62606C8D967}"/>
              </a:ext>
            </a:extLst>
          </p:cNvPr>
          <p:cNvSpPr>
            <a:spLocks noGrp="1"/>
          </p:cNvSpPr>
          <p:nvPr>
            <p:ph type="dt" sz="half" idx="10"/>
          </p:nvPr>
        </p:nvSpPr>
        <p:spPr/>
        <p:txBody>
          <a:bodyPr/>
          <a:lstStyle>
            <a:lvl1pPr>
              <a:defRPr/>
            </a:lvl1pPr>
          </a:lstStyle>
          <a:p>
            <a:pPr>
              <a:defRPr/>
            </a:pPr>
            <a:fld id="{0BCDCC8E-B888-47A2-934C-4448C5D7698F}"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F39CAC5E-7F26-D8A3-71BA-6DDCAA480BEA}"/>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2777CC5-CEBA-94F9-411F-088565D21654}"/>
              </a:ext>
            </a:extLst>
          </p:cNvPr>
          <p:cNvSpPr>
            <a:spLocks noGrp="1"/>
          </p:cNvSpPr>
          <p:nvPr>
            <p:ph type="sldNum" sz="quarter" idx="12"/>
          </p:nvPr>
        </p:nvSpPr>
        <p:spPr/>
        <p:txBody>
          <a:bodyPr/>
          <a:lstStyle>
            <a:lvl1pPr>
              <a:defRPr/>
            </a:lvl1pPr>
          </a:lstStyle>
          <a:p>
            <a:pPr>
              <a:defRPr/>
            </a:pPr>
            <a:fld id="{6639E8DB-820B-4F37-8156-855A92DA4F45}" type="slidenum">
              <a:rPr lang="es-ES"/>
              <a:pPr>
                <a:defRPr/>
              </a:pPr>
              <a:t>‹Nº›</a:t>
            </a:fld>
            <a:endParaRPr lang="es-ES"/>
          </a:p>
        </p:txBody>
      </p:sp>
    </p:spTree>
    <p:extLst>
      <p:ext uri="{BB962C8B-B14F-4D97-AF65-F5344CB8AC3E}">
        <p14:creationId xmlns:p14="http://schemas.microsoft.com/office/powerpoint/2010/main" val="3831983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969EEDF-5C8A-2739-2EF0-256B16E92965}"/>
              </a:ext>
            </a:extLst>
          </p:cNvPr>
          <p:cNvSpPr>
            <a:spLocks noGrp="1"/>
          </p:cNvSpPr>
          <p:nvPr>
            <p:ph type="dt" sz="half" idx="10"/>
          </p:nvPr>
        </p:nvSpPr>
        <p:spPr/>
        <p:txBody>
          <a:bodyPr/>
          <a:lstStyle>
            <a:lvl1pPr>
              <a:defRPr/>
            </a:lvl1pPr>
          </a:lstStyle>
          <a:p>
            <a:pPr>
              <a:defRPr/>
            </a:pPr>
            <a:fld id="{5C31BE15-F2B7-45BF-9DD3-578C70E06F12}" type="datetimeFigureOut">
              <a:rPr lang="es-ES"/>
              <a:pPr>
                <a:defRPr/>
              </a:pPr>
              <a:t>22/02/2024</a:t>
            </a:fld>
            <a:endParaRPr lang="es-ES"/>
          </a:p>
        </p:txBody>
      </p:sp>
      <p:sp>
        <p:nvSpPr>
          <p:cNvPr id="8" name="4 Marcador de pie de página">
            <a:extLst>
              <a:ext uri="{FF2B5EF4-FFF2-40B4-BE49-F238E27FC236}">
                <a16:creationId xmlns:a16="http://schemas.microsoft.com/office/drawing/2014/main" id="{DBE4F20B-45B0-B7EB-EB25-7D08C31E0AB4}"/>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3E676CEC-78B9-40EB-E29D-E029118D9AD2}"/>
              </a:ext>
            </a:extLst>
          </p:cNvPr>
          <p:cNvSpPr>
            <a:spLocks noGrp="1"/>
          </p:cNvSpPr>
          <p:nvPr>
            <p:ph type="sldNum" sz="quarter" idx="12"/>
          </p:nvPr>
        </p:nvSpPr>
        <p:spPr/>
        <p:txBody>
          <a:bodyPr/>
          <a:lstStyle>
            <a:lvl1pPr>
              <a:defRPr/>
            </a:lvl1pPr>
          </a:lstStyle>
          <a:p>
            <a:pPr>
              <a:defRPr/>
            </a:pPr>
            <a:fld id="{BA84851B-A215-492D-B8C4-D03B46633287}" type="slidenum">
              <a:rPr lang="es-ES"/>
              <a:pPr>
                <a:defRPr/>
              </a:pPr>
              <a:t>‹Nº›</a:t>
            </a:fld>
            <a:endParaRPr lang="es-ES"/>
          </a:p>
        </p:txBody>
      </p:sp>
    </p:spTree>
    <p:extLst>
      <p:ext uri="{BB962C8B-B14F-4D97-AF65-F5344CB8AC3E}">
        <p14:creationId xmlns:p14="http://schemas.microsoft.com/office/powerpoint/2010/main" val="441825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7A74399B-8D15-51E7-CF5D-062EFC4ADE55}"/>
              </a:ext>
            </a:extLst>
          </p:cNvPr>
          <p:cNvSpPr>
            <a:spLocks noGrp="1"/>
          </p:cNvSpPr>
          <p:nvPr>
            <p:ph type="dt" sz="half" idx="10"/>
          </p:nvPr>
        </p:nvSpPr>
        <p:spPr/>
        <p:txBody>
          <a:bodyPr/>
          <a:lstStyle>
            <a:lvl1pPr>
              <a:defRPr/>
            </a:lvl1pPr>
          </a:lstStyle>
          <a:p>
            <a:pPr>
              <a:defRPr/>
            </a:pPr>
            <a:fld id="{621E114B-F4DF-47EA-B166-21731ADB5C25}" type="datetimeFigureOut">
              <a:rPr lang="es-ES"/>
              <a:pPr>
                <a:defRPr/>
              </a:pPr>
              <a:t>22/02/2024</a:t>
            </a:fld>
            <a:endParaRPr lang="es-ES"/>
          </a:p>
        </p:txBody>
      </p:sp>
      <p:sp>
        <p:nvSpPr>
          <p:cNvPr id="4" name="4 Marcador de pie de página">
            <a:extLst>
              <a:ext uri="{FF2B5EF4-FFF2-40B4-BE49-F238E27FC236}">
                <a16:creationId xmlns:a16="http://schemas.microsoft.com/office/drawing/2014/main" id="{CAE6BB23-1C34-DB26-CEAF-0D1B7954AA03}"/>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777C3C57-E5F8-E7AB-E8DC-2638DC989D4B}"/>
              </a:ext>
            </a:extLst>
          </p:cNvPr>
          <p:cNvSpPr>
            <a:spLocks noGrp="1"/>
          </p:cNvSpPr>
          <p:nvPr>
            <p:ph type="sldNum" sz="quarter" idx="12"/>
          </p:nvPr>
        </p:nvSpPr>
        <p:spPr/>
        <p:txBody>
          <a:bodyPr/>
          <a:lstStyle>
            <a:lvl1pPr>
              <a:defRPr/>
            </a:lvl1pPr>
          </a:lstStyle>
          <a:p>
            <a:pPr>
              <a:defRPr/>
            </a:pPr>
            <a:fld id="{0CBE8204-745C-4A47-B433-9B8A6AF832A1}" type="slidenum">
              <a:rPr lang="es-ES"/>
              <a:pPr>
                <a:defRPr/>
              </a:pPr>
              <a:t>‹Nº›</a:t>
            </a:fld>
            <a:endParaRPr lang="es-ES"/>
          </a:p>
        </p:txBody>
      </p:sp>
    </p:spTree>
    <p:extLst>
      <p:ext uri="{BB962C8B-B14F-4D97-AF65-F5344CB8AC3E}">
        <p14:creationId xmlns:p14="http://schemas.microsoft.com/office/powerpoint/2010/main" val="3383540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96AF863-EEAC-E548-4E5F-04F20789A301}"/>
              </a:ext>
            </a:extLst>
          </p:cNvPr>
          <p:cNvSpPr>
            <a:spLocks noGrp="1"/>
          </p:cNvSpPr>
          <p:nvPr>
            <p:ph type="dt" sz="half" idx="10"/>
          </p:nvPr>
        </p:nvSpPr>
        <p:spPr/>
        <p:txBody>
          <a:bodyPr/>
          <a:lstStyle>
            <a:lvl1pPr>
              <a:defRPr/>
            </a:lvl1pPr>
          </a:lstStyle>
          <a:p>
            <a:pPr>
              <a:defRPr/>
            </a:pPr>
            <a:fld id="{CA52D32E-DCA7-416E-A48B-E6783DD56911}" type="datetimeFigureOut">
              <a:rPr lang="es-ES"/>
              <a:pPr>
                <a:defRPr/>
              </a:pPr>
              <a:t>22/02/2024</a:t>
            </a:fld>
            <a:endParaRPr lang="es-ES"/>
          </a:p>
        </p:txBody>
      </p:sp>
      <p:sp>
        <p:nvSpPr>
          <p:cNvPr id="3" name="4 Marcador de pie de página">
            <a:extLst>
              <a:ext uri="{FF2B5EF4-FFF2-40B4-BE49-F238E27FC236}">
                <a16:creationId xmlns:a16="http://schemas.microsoft.com/office/drawing/2014/main" id="{44E59AF8-7DD4-E728-E83B-608C8A18C0F6}"/>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6402456-BB88-7E6D-1BC3-F68F83E9FC4A}"/>
              </a:ext>
            </a:extLst>
          </p:cNvPr>
          <p:cNvSpPr>
            <a:spLocks noGrp="1"/>
          </p:cNvSpPr>
          <p:nvPr>
            <p:ph type="sldNum" sz="quarter" idx="12"/>
          </p:nvPr>
        </p:nvSpPr>
        <p:spPr/>
        <p:txBody>
          <a:bodyPr/>
          <a:lstStyle>
            <a:lvl1pPr>
              <a:defRPr/>
            </a:lvl1pPr>
          </a:lstStyle>
          <a:p>
            <a:pPr>
              <a:defRPr/>
            </a:pPr>
            <a:fld id="{D4494E28-D52D-4CFD-A16D-AF8E19E2DA9C}" type="slidenum">
              <a:rPr lang="es-ES"/>
              <a:pPr>
                <a:defRPr/>
              </a:pPr>
              <a:t>‹Nº›</a:t>
            </a:fld>
            <a:endParaRPr lang="es-ES"/>
          </a:p>
        </p:txBody>
      </p:sp>
    </p:spTree>
    <p:extLst>
      <p:ext uri="{BB962C8B-B14F-4D97-AF65-F5344CB8AC3E}">
        <p14:creationId xmlns:p14="http://schemas.microsoft.com/office/powerpoint/2010/main" val="37241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0755732-4313-4E1A-A0F8-5BB7E7812E04}"/>
              </a:ext>
            </a:extLst>
          </p:cNvPr>
          <p:cNvSpPr>
            <a:spLocks noGrp="1"/>
          </p:cNvSpPr>
          <p:nvPr>
            <p:ph type="dt" sz="half" idx="10"/>
          </p:nvPr>
        </p:nvSpPr>
        <p:spPr/>
        <p:txBody>
          <a:bodyPr/>
          <a:lstStyle>
            <a:lvl1pPr>
              <a:defRPr/>
            </a:lvl1pPr>
          </a:lstStyle>
          <a:p>
            <a:pPr>
              <a:defRPr/>
            </a:pPr>
            <a:fld id="{2E34D0C8-1BA5-4A16-9DBB-3E04335F9ED6}"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92D48138-F5D6-ABB5-C5F6-7055BB2A915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445061C-BE4E-F7F2-1765-E3FAABEEDCD6}"/>
              </a:ext>
            </a:extLst>
          </p:cNvPr>
          <p:cNvSpPr>
            <a:spLocks noGrp="1"/>
          </p:cNvSpPr>
          <p:nvPr>
            <p:ph type="sldNum" sz="quarter" idx="12"/>
          </p:nvPr>
        </p:nvSpPr>
        <p:spPr/>
        <p:txBody>
          <a:bodyPr/>
          <a:lstStyle>
            <a:lvl1pPr>
              <a:defRPr/>
            </a:lvl1pPr>
          </a:lstStyle>
          <a:p>
            <a:pPr>
              <a:defRPr/>
            </a:pPr>
            <a:fld id="{983DDE08-BE32-407F-B720-6BA734608FC7}" type="slidenum">
              <a:rPr lang="es-ES"/>
              <a:pPr>
                <a:defRPr/>
              </a:pPr>
              <a:t>‹Nº›</a:t>
            </a:fld>
            <a:endParaRPr lang="es-ES"/>
          </a:p>
        </p:txBody>
      </p:sp>
    </p:spTree>
    <p:extLst>
      <p:ext uri="{BB962C8B-B14F-4D97-AF65-F5344CB8AC3E}">
        <p14:creationId xmlns:p14="http://schemas.microsoft.com/office/powerpoint/2010/main" val="3118729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E284DFF-2978-8E15-B4C6-0AB6CEAC04A6}"/>
              </a:ext>
            </a:extLst>
          </p:cNvPr>
          <p:cNvSpPr>
            <a:spLocks noGrp="1"/>
          </p:cNvSpPr>
          <p:nvPr>
            <p:ph type="dt" sz="half" idx="10"/>
          </p:nvPr>
        </p:nvSpPr>
        <p:spPr/>
        <p:txBody>
          <a:bodyPr/>
          <a:lstStyle>
            <a:lvl1pPr>
              <a:defRPr/>
            </a:lvl1pPr>
          </a:lstStyle>
          <a:p>
            <a:pPr>
              <a:defRPr/>
            </a:pPr>
            <a:fld id="{E01B75F3-0862-406A-9793-F6F2953AB2E3}"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2F4B22C4-D15E-24BE-0271-DD4DA7A289B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543FAF3-B90C-42DA-D51E-69E217F469DC}"/>
              </a:ext>
            </a:extLst>
          </p:cNvPr>
          <p:cNvSpPr>
            <a:spLocks noGrp="1"/>
          </p:cNvSpPr>
          <p:nvPr>
            <p:ph type="sldNum" sz="quarter" idx="12"/>
          </p:nvPr>
        </p:nvSpPr>
        <p:spPr/>
        <p:txBody>
          <a:bodyPr/>
          <a:lstStyle>
            <a:lvl1pPr>
              <a:defRPr/>
            </a:lvl1pPr>
          </a:lstStyle>
          <a:p>
            <a:pPr>
              <a:defRPr/>
            </a:pPr>
            <a:fld id="{53EEF6A9-3D63-4C14-B29B-DA2EFC59D1D8}" type="slidenum">
              <a:rPr lang="es-ES"/>
              <a:pPr>
                <a:defRPr/>
              </a:pPr>
              <a:t>‹Nº›</a:t>
            </a:fld>
            <a:endParaRPr lang="es-ES"/>
          </a:p>
        </p:txBody>
      </p:sp>
    </p:spTree>
    <p:extLst>
      <p:ext uri="{BB962C8B-B14F-4D97-AF65-F5344CB8AC3E}">
        <p14:creationId xmlns:p14="http://schemas.microsoft.com/office/powerpoint/2010/main" val="2281863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694E19A-ED63-FAB7-439D-2A523EFAD290}"/>
              </a:ext>
            </a:extLst>
          </p:cNvPr>
          <p:cNvSpPr>
            <a:spLocks noGrp="1"/>
          </p:cNvSpPr>
          <p:nvPr>
            <p:ph type="dt" sz="half" idx="10"/>
          </p:nvPr>
        </p:nvSpPr>
        <p:spPr/>
        <p:txBody>
          <a:bodyPr/>
          <a:lstStyle>
            <a:lvl1pPr>
              <a:defRPr/>
            </a:lvl1pPr>
          </a:lstStyle>
          <a:p>
            <a:pPr>
              <a:defRPr/>
            </a:pPr>
            <a:fld id="{6F21E118-15A9-4BDF-BC29-DDF1CC0C655C}"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4E94A69A-28CB-64FF-1E6E-8B95A90D6F8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F2796E9-766A-0168-0B03-956F23CD31FC}"/>
              </a:ext>
            </a:extLst>
          </p:cNvPr>
          <p:cNvSpPr>
            <a:spLocks noGrp="1"/>
          </p:cNvSpPr>
          <p:nvPr>
            <p:ph type="sldNum" sz="quarter" idx="12"/>
          </p:nvPr>
        </p:nvSpPr>
        <p:spPr/>
        <p:txBody>
          <a:bodyPr/>
          <a:lstStyle>
            <a:lvl1pPr>
              <a:defRPr/>
            </a:lvl1pPr>
          </a:lstStyle>
          <a:p>
            <a:pPr>
              <a:defRPr/>
            </a:pPr>
            <a:fld id="{8EEC9058-505F-425B-8D5E-3E473A4FE257}" type="slidenum">
              <a:rPr lang="es-ES"/>
              <a:pPr>
                <a:defRPr/>
              </a:pPr>
              <a:t>‹Nº›</a:t>
            </a:fld>
            <a:endParaRPr lang="es-ES"/>
          </a:p>
        </p:txBody>
      </p:sp>
    </p:spTree>
    <p:extLst>
      <p:ext uri="{BB962C8B-B14F-4D97-AF65-F5344CB8AC3E}">
        <p14:creationId xmlns:p14="http://schemas.microsoft.com/office/powerpoint/2010/main" val="766259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C4FAC87-7BC3-63DE-0AB8-2F6AE032B746}"/>
              </a:ext>
            </a:extLst>
          </p:cNvPr>
          <p:cNvSpPr>
            <a:spLocks noGrp="1"/>
          </p:cNvSpPr>
          <p:nvPr>
            <p:ph type="dt" sz="half" idx="10"/>
          </p:nvPr>
        </p:nvSpPr>
        <p:spPr/>
        <p:txBody>
          <a:bodyPr/>
          <a:lstStyle>
            <a:lvl1pPr>
              <a:defRPr/>
            </a:lvl1pPr>
          </a:lstStyle>
          <a:p>
            <a:pPr>
              <a:defRPr/>
            </a:pPr>
            <a:fld id="{5A603823-D3A3-4DF4-A4B4-E7E4F73B4AFC}"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6FBB2840-A301-79B8-2523-34DA971DA98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5C0BEF6-A9B5-2AD2-EAA7-D326E754F18A}"/>
              </a:ext>
            </a:extLst>
          </p:cNvPr>
          <p:cNvSpPr>
            <a:spLocks noGrp="1"/>
          </p:cNvSpPr>
          <p:nvPr>
            <p:ph type="sldNum" sz="quarter" idx="12"/>
          </p:nvPr>
        </p:nvSpPr>
        <p:spPr/>
        <p:txBody>
          <a:bodyPr/>
          <a:lstStyle>
            <a:lvl1pPr>
              <a:defRPr/>
            </a:lvl1pPr>
          </a:lstStyle>
          <a:p>
            <a:pPr>
              <a:defRPr/>
            </a:pPr>
            <a:fld id="{0B511740-C994-487C-A18F-D789C6C7DBEE}" type="slidenum">
              <a:rPr lang="es-ES"/>
              <a:pPr>
                <a:defRPr/>
              </a:pPr>
              <a:t>‹Nº›</a:t>
            </a:fld>
            <a:endParaRPr lang="es-ES"/>
          </a:p>
        </p:txBody>
      </p:sp>
    </p:spTree>
    <p:extLst>
      <p:ext uri="{BB962C8B-B14F-4D97-AF65-F5344CB8AC3E}">
        <p14:creationId xmlns:p14="http://schemas.microsoft.com/office/powerpoint/2010/main" val="1285940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C3E5568C-6FEF-2197-141E-B97DF3AA42AB}"/>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33FB763A-0611-AE75-B318-FDAC02F6C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2ED15D-45B7-D438-0218-66359321A334}"/>
              </a:ext>
            </a:extLst>
          </p:cNvPr>
          <p:cNvSpPr>
            <a:spLocks noGrp="1" noChangeArrowheads="1"/>
          </p:cNvSpPr>
          <p:nvPr>
            <p:ph type="sldNum" sz="quarter" idx="12"/>
          </p:nvPr>
        </p:nvSpPr>
        <p:spPr>
          <a:ln/>
        </p:spPr>
        <p:txBody>
          <a:bodyPr/>
          <a:lstStyle>
            <a:lvl1pPr>
              <a:defRPr/>
            </a:lvl1pPr>
          </a:lstStyle>
          <a:p>
            <a:pPr>
              <a:defRPr/>
            </a:pPr>
            <a:fld id="{288F40E8-D0B9-47F2-8A92-0617BF6DBE38}" type="slidenum">
              <a:rPr lang="en-GB" altLang="en-US"/>
              <a:pPr>
                <a:defRPr/>
              </a:pPr>
              <a:t>‹Nº›</a:t>
            </a:fld>
            <a:endParaRPr lang="en-GB" altLang="en-US"/>
          </a:p>
        </p:txBody>
      </p:sp>
    </p:spTree>
    <p:extLst>
      <p:ext uri="{BB962C8B-B14F-4D97-AF65-F5344CB8AC3E}">
        <p14:creationId xmlns:p14="http://schemas.microsoft.com/office/powerpoint/2010/main" val="238967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41A0B4D7-E78E-7D25-6317-04556292D57C}"/>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FA543071-F6B7-9721-18B3-F2FC5C0CD7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484A49-F948-329E-3F56-8DBDA4FD3891}"/>
              </a:ext>
            </a:extLst>
          </p:cNvPr>
          <p:cNvSpPr>
            <a:spLocks noGrp="1" noChangeArrowheads="1"/>
          </p:cNvSpPr>
          <p:nvPr>
            <p:ph type="sldNum" sz="quarter" idx="12"/>
          </p:nvPr>
        </p:nvSpPr>
        <p:spPr>
          <a:ln/>
        </p:spPr>
        <p:txBody>
          <a:bodyPr/>
          <a:lstStyle>
            <a:lvl1pPr>
              <a:defRPr/>
            </a:lvl1pPr>
          </a:lstStyle>
          <a:p>
            <a:pPr>
              <a:defRPr/>
            </a:pPr>
            <a:fld id="{D630BF7B-6752-46CD-B69A-168C261CC54D}" type="slidenum">
              <a:rPr lang="en-GB" altLang="en-US"/>
              <a:pPr>
                <a:defRPr/>
              </a:pPr>
              <a:t>‹Nº›</a:t>
            </a:fld>
            <a:endParaRPr lang="en-GB" altLang="en-US"/>
          </a:p>
        </p:txBody>
      </p:sp>
    </p:spTree>
    <p:extLst>
      <p:ext uri="{BB962C8B-B14F-4D97-AF65-F5344CB8AC3E}">
        <p14:creationId xmlns:p14="http://schemas.microsoft.com/office/powerpoint/2010/main" val="190645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3F2E0CF7-9723-70B7-E3F6-56835E46B18A}"/>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00A80BBA-F5F6-C019-38B0-C8EF652075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23910D-1D61-CE62-1521-6C6A30CE60A4}"/>
              </a:ext>
            </a:extLst>
          </p:cNvPr>
          <p:cNvSpPr>
            <a:spLocks noGrp="1" noChangeArrowheads="1"/>
          </p:cNvSpPr>
          <p:nvPr>
            <p:ph type="sldNum" sz="quarter" idx="12"/>
          </p:nvPr>
        </p:nvSpPr>
        <p:spPr>
          <a:ln/>
        </p:spPr>
        <p:txBody>
          <a:bodyPr/>
          <a:lstStyle>
            <a:lvl1pPr>
              <a:defRPr/>
            </a:lvl1pPr>
          </a:lstStyle>
          <a:p>
            <a:pPr>
              <a:defRPr/>
            </a:pPr>
            <a:fld id="{0B5262C9-C9B5-43C5-894A-916081F880C4}" type="slidenum">
              <a:rPr lang="en-GB" altLang="en-US"/>
              <a:pPr>
                <a:defRPr/>
              </a:pPr>
              <a:t>‹Nº›</a:t>
            </a:fld>
            <a:endParaRPr lang="en-GB" altLang="en-US"/>
          </a:p>
        </p:txBody>
      </p:sp>
    </p:spTree>
    <p:extLst>
      <p:ext uri="{BB962C8B-B14F-4D97-AF65-F5344CB8AC3E}">
        <p14:creationId xmlns:p14="http://schemas.microsoft.com/office/powerpoint/2010/main" val="961368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a:extLst>
              <a:ext uri="{FF2B5EF4-FFF2-40B4-BE49-F238E27FC236}">
                <a16:creationId xmlns:a16="http://schemas.microsoft.com/office/drawing/2014/main" id="{742D86AF-3FE8-5B77-1C0C-451A213C808B}"/>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53FC79CD-5032-C9C3-4AEA-843FC02CB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E2FA49-0D74-87BB-3FCA-BBB77111715F}"/>
              </a:ext>
            </a:extLst>
          </p:cNvPr>
          <p:cNvSpPr>
            <a:spLocks noGrp="1" noChangeArrowheads="1"/>
          </p:cNvSpPr>
          <p:nvPr>
            <p:ph type="sldNum" sz="quarter" idx="12"/>
          </p:nvPr>
        </p:nvSpPr>
        <p:spPr>
          <a:ln/>
        </p:spPr>
        <p:txBody>
          <a:bodyPr/>
          <a:lstStyle>
            <a:lvl1pPr>
              <a:defRPr/>
            </a:lvl1pPr>
          </a:lstStyle>
          <a:p>
            <a:pPr>
              <a:defRPr/>
            </a:pPr>
            <a:fld id="{2AA1FA5B-38E9-4691-9A36-9D2373205C18}" type="slidenum">
              <a:rPr lang="en-GB" altLang="en-US"/>
              <a:pPr>
                <a:defRPr/>
              </a:pPr>
              <a:t>‹Nº›</a:t>
            </a:fld>
            <a:endParaRPr lang="en-GB" altLang="en-US"/>
          </a:p>
        </p:txBody>
      </p:sp>
    </p:spTree>
    <p:extLst>
      <p:ext uri="{BB962C8B-B14F-4D97-AF65-F5344CB8AC3E}">
        <p14:creationId xmlns:p14="http://schemas.microsoft.com/office/powerpoint/2010/main" val="1480929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a:extLst>
              <a:ext uri="{FF2B5EF4-FFF2-40B4-BE49-F238E27FC236}">
                <a16:creationId xmlns:a16="http://schemas.microsoft.com/office/drawing/2014/main" id="{5ABDE17A-BD05-B2BF-277C-38B9D72AF675}"/>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8" name="Footer Placeholder 4">
            <a:extLst>
              <a:ext uri="{FF2B5EF4-FFF2-40B4-BE49-F238E27FC236}">
                <a16:creationId xmlns:a16="http://schemas.microsoft.com/office/drawing/2014/main" id="{10529B30-4264-D07A-7DB9-E58998732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0F8C35-BC6D-330B-8931-75B1B3D98991}"/>
              </a:ext>
            </a:extLst>
          </p:cNvPr>
          <p:cNvSpPr>
            <a:spLocks noGrp="1" noChangeArrowheads="1"/>
          </p:cNvSpPr>
          <p:nvPr>
            <p:ph type="sldNum" sz="quarter" idx="12"/>
          </p:nvPr>
        </p:nvSpPr>
        <p:spPr>
          <a:ln/>
        </p:spPr>
        <p:txBody>
          <a:bodyPr/>
          <a:lstStyle>
            <a:lvl1pPr>
              <a:defRPr/>
            </a:lvl1pPr>
          </a:lstStyle>
          <a:p>
            <a:pPr>
              <a:defRPr/>
            </a:pPr>
            <a:fld id="{FA8C80A2-2DC4-4818-A365-B0C2A0D3472A}" type="slidenum">
              <a:rPr lang="en-GB" altLang="en-US"/>
              <a:pPr>
                <a:defRPr/>
              </a:pPr>
              <a:t>‹Nº›</a:t>
            </a:fld>
            <a:endParaRPr lang="en-GB" altLang="en-US"/>
          </a:p>
        </p:txBody>
      </p:sp>
    </p:spTree>
    <p:extLst>
      <p:ext uri="{BB962C8B-B14F-4D97-AF65-F5344CB8AC3E}">
        <p14:creationId xmlns:p14="http://schemas.microsoft.com/office/powerpoint/2010/main" val="4144017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Date Placeholder 3">
            <a:extLst>
              <a:ext uri="{FF2B5EF4-FFF2-40B4-BE49-F238E27FC236}">
                <a16:creationId xmlns:a16="http://schemas.microsoft.com/office/drawing/2014/main" id="{7260235D-BBA7-4191-6F05-B4C15AF752F9}"/>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4" name="Footer Placeholder 4">
            <a:extLst>
              <a:ext uri="{FF2B5EF4-FFF2-40B4-BE49-F238E27FC236}">
                <a16:creationId xmlns:a16="http://schemas.microsoft.com/office/drawing/2014/main" id="{C35B56CE-32E7-CF5B-F9CF-09E5AA9C3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D6AB492-0046-13E3-A2F6-FF92F125D528}"/>
              </a:ext>
            </a:extLst>
          </p:cNvPr>
          <p:cNvSpPr>
            <a:spLocks noGrp="1" noChangeArrowheads="1"/>
          </p:cNvSpPr>
          <p:nvPr>
            <p:ph type="sldNum" sz="quarter" idx="12"/>
          </p:nvPr>
        </p:nvSpPr>
        <p:spPr>
          <a:ln/>
        </p:spPr>
        <p:txBody>
          <a:bodyPr/>
          <a:lstStyle>
            <a:lvl1pPr>
              <a:defRPr/>
            </a:lvl1pPr>
          </a:lstStyle>
          <a:p>
            <a:pPr>
              <a:defRPr/>
            </a:pPr>
            <a:fld id="{30480179-DD65-4BE0-8A7F-0B1F42D8E85A}" type="slidenum">
              <a:rPr lang="en-GB" altLang="en-US"/>
              <a:pPr>
                <a:defRPr/>
              </a:pPr>
              <a:t>‹Nº›</a:t>
            </a:fld>
            <a:endParaRPr lang="en-GB" altLang="en-US"/>
          </a:p>
        </p:txBody>
      </p:sp>
    </p:spTree>
    <p:extLst>
      <p:ext uri="{BB962C8B-B14F-4D97-AF65-F5344CB8AC3E}">
        <p14:creationId xmlns:p14="http://schemas.microsoft.com/office/powerpoint/2010/main" val="120230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D505F5-6716-5614-D2EE-46AB15BDD6A7}"/>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3" name="Footer Placeholder 4">
            <a:extLst>
              <a:ext uri="{FF2B5EF4-FFF2-40B4-BE49-F238E27FC236}">
                <a16:creationId xmlns:a16="http://schemas.microsoft.com/office/drawing/2014/main" id="{C69499C6-DE75-DE86-19A9-47FED8DDDD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199FE08-61CF-63D2-BF1D-6FE3170A7018}"/>
              </a:ext>
            </a:extLst>
          </p:cNvPr>
          <p:cNvSpPr>
            <a:spLocks noGrp="1" noChangeArrowheads="1"/>
          </p:cNvSpPr>
          <p:nvPr>
            <p:ph type="sldNum" sz="quarter" idx="12"/>
          </p:nvPr>
        </p:nvSpPr>
        <p:spPr>
          <a:ln/>
        </p:spPr>
        <p:txBody>
          <a:bodyPr/>
          <a:lstStyle>
            <a:lvl1pPr>
              <a:defRPr/>
            </a:lvl1pPr>
          </a:lstStyle>
          <a:p>
            <a:pPr>
              <a:defRPr/>
            </a:pPr>
            <a:fld id="{1B1074C6-BA91-48F3-B4E3-32E9CC116989}" type="slidenum">
              <a:rPr lang="en-GB" altLang="en-US"/>
              <a:pPr>
                <a:defRPr/>
              </a:pPr>
              <a:t>‹Nº›</a:t>
            </a:fld>
            <a:endParaRPr lang="en-GB" altLang="en-US"/>
          </a:p>
        </p:txBody>
      </p:sp>
    </p:spTree>
    <p:extLst>
      <p:ext uri="{BB962C8B-B14F-4D97-AF65-F5344CB8AC3E}">
        <p14:creationId xmlns:p14="http://schemas.microsoft.com/office/powerpoint/2010/main" val="1619892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4D322686-D74A-F6A9-FF4F-C1EC86E544D3}"/>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2E69B902-7254-63C7-5DD9-238369BCF8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407C6F-BFBF-2BC2-77E9-68C7D5BBD2F7}"/>
              </a:ext>
            </a:extLst>
          </p:cNvPr>
          <p:cNvSpPr>
            <a:spLocks noGrp="1" noChangeArrowheads="1"/>
          </p:cNvSpPr>
          <p:nvPr>
            <p:ph type="sldNum" sz="quarter" idx="12"/>
          </p:nvPr>
        </p:nvSpPr>
        <p:spPr>
          <a:ln/>
        </p:spPr>
        <p:txBody>
          <a:bodyPr/>
          <a:lstStyle>
            <a:lvl1pPr>
              <a:defRPr/>
            </a:lvl1pPr>
          </a:lstStyle>
          <a:p>
            <a:pPr>
              <a:defRPr/>
            </a:pPr>
            <a:fld id="{C660C931-C2E7-4FA8-BA84-E9ADFBCAA8BC}" type="slidenum">
              <a:rPr lang="en-GB" altLang="en-US"/>
              <a:pPr>
                <a:defRPr/>
              </a:pPr>
              <a:t>‹Nº›</a:t>
            </a:fld>
            <a:endParaRPr lang="en-GB" altLang="en-US"/>
          </a:p>
        </p:txBody>
      </p:sp>
    </p:spTree>
    <p:extLst>
      <p:ext uri="{BB962C8B-B14F-4D97-AF65-F5344CB8AC3E}">
        <p14:creationId xmlns:p14="http://schemas.microsoft.com/office/powerpoint/2010/main" val="4153724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EB7D3CB1-F4D7-7F7C-16E9-EF982A5FC84B}"/>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C70AD0D9-546C-1E6A-FB61-D9E9BCA0B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678DBB-43DF-F657-21EC-2831FA22C2A7}"/>
              </a:ext>
            </a:extLst>
          </p:cNvPr>
          <p:cNvSpPr>
            <a:spLocks noGrp="1" noChangeArrowheads="1"/>
          </p:cNvSpPr>
          <p:nvPr>
            <p:ph type="sldNum" sz="quarter" idx="12"/>
          </p:nvPr>
        </p:nvSpPr>
        <p:spPr>
          <a:ln/>
        </p:spPr>
        <p:txBody>
          <a:bodyPr/>
          <a:lstStyle>
            <a:lvl1pPr>
              <a:defRPr/>
            </a:lvl1pPr>
          </a:lstStyle>
          <a:p>
            <a:pPr>
              <a:defRPr/>
            </a:pPr>
            <a:fld id="{0A9929D7-7B67-44EC-A631-2609258512FE}" type="slidenum">
              <a:rPr lang="en-GB" altLang="en-US"/>
              <a:pPr>
                <a:defRPr/>
              </a:pPr>
              <a:t>‹Nº›</a:t>
            </a:fld>
            <a:endParaRPr lang="en-GB" altLang="en-US"/>
          </a:p>
        </p:txBody>
      </p:sp>
    </p:spTree>
    <p:extLst>
      <p:ext uri="{BB962C8B-B14F-4D97-AF65-F5344CB8AC3E}">
        <p14:creationId xmlns:p14="http://schemas.microsoft.com/office/powerpoint/2010/main" val="2499003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4D886B95-D4B7-9D3C-0137-15DA52B2A21A}"/>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AC3B261C-E136-8D50-5817-C7315D3C0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B38806-4024-65C1-0F34-A49D515CE9C2}"/>
              </a:ext>
            </a:extLst>
          </p:cNvPr>
          <p:cNvSpPr>
            <a:spLocks noGrp="1" noChangeArrowheads="1"/>
          </p:cNvSpPr>
          <p:nvPr>
            <p:ph type="sldNum" sz="quarter" idx="12"/>
          </p:nvPr>
        </p:nvSpPr>
        <p:spPr>
          <a:ln/>
        </p:spPr>
        <p:txBody>
          <a:bodyPr/>
          <a:lstStyle>
            <a:lvl1pPr>
              <a:defRPr/>
            </a:lvl1pPr>
          </a:lstStyle>
          <a:p>
            <a:pPr>
              <a:defRPr/>
            </a:pPr>
            <a:fld id="{40AE6B54-DC94-412A-849D-8E393171FBD9}" type="slidenum">
              <a:rPr lang="en-GB" altLang="en-US"/>
              <a:pPr>
                <a:defRPr/>
              </a:pPr>
              <a:t>‹Nº›</a:t>
            </a:fld>
            <a:endParaRPr lang="en-GB" altLang="en-US"/>
          </a:p>
        </p:txBody>
      </p:sp>
    </p:spTree>
    <p:extLst>
      <p:ext uri="{BB962C8B-B14F-4D97-AF65-F5344CB8AC3E}">
        <p14:creationId xmlns:p14="http://schemas.microsoft.com/office/powerpoint/2010/main" val="2435372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1B3841D6-5D8D-6E63-79C7-9F9ED15EF5D6}"/>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A5254EEC-E78D-7DFD-0410-C7CFE44EC1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112F4F-FBD1-A4AA-8060-6419F394A810}"/>
              </a:ext>
            </a:extLst>
          </p:cNvPr>
          <p:cNvSpPr>
            <a:spLocks noGrp="1" noChangeArrowheads="1"/>
          </p:cNvSpPr>
          <p:nvPr>
            <p:ph type="sldNum" sz="quarter" idx="12"/>
          </p:nvPr>
        </p:nvSpPr>
        <p:spPr>
          <a:ln/>
        </p:spPr>
        <p:txBody>
          <a:bodyPr/>
          <a:lstStyle>
            <a:lvl1pPr>
              <a:defRPr/>
            </a:lvl1pPr>
          </a:lstStyle>
          <a:p>
            <a:pPr>
              <a:defRPr/>
            </a:pPr>
            <a:fld id="{108750C8-2A5D-4BB2-8809-B74CB4ADFCBF}" type="slidenum">
              <a:rPr lang="en-GB" altLang="en-US"/>
              <a:pPr>
                <a:defRPr/>
              </a:pPr>
              <a:t>‹Nº›</a:t>
            </a:fld>
            <a:endParaRPr lang="en-GB" altLang="en-US"/>
          </a:p>
        </p:txBody>
      </p:sp>
    </p:spTree>
    <p:extLst>
      <p:ext uri="{BB962C8B-B14F-4D97-AF65-F5344CB8AC3E}">
        <p14:creationId xmlns:p14="http://schemas.microsoft.com/office/powerpoint/2010/main" val="13064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430952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985118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868283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193112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03261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1113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968972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187294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416925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418450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57713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22/02/2024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a16="http://schemas.microsoft.com/office/drawing/2014/main" id="{1802B7FF-C8C5-F9E6-FEFC-83ACE314D4F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2051" name="2 Marcador de texto">
            <a:extLst>
              <a:ext uri="{FF2B5EF4-FFF2-40B4-BE49-F238E27FC236}">
                <a16:creationId xmlns:a16="http://schemas.microsoft.com/office/drawing/2014/main" id="{12282826-F98A-AE88-A773-DAE6E42BB70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DA1ABE4E-6FDF-D407-988E-5AB1E6AF2B5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C60638E-963B-44BD-8FB5-1A59644C7276}"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B2DDF228-D6BE-6B61-60A1-A1C42073E0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B55B278B-5EC5-DB73-CC70-26756C3DC87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E32856-D3B0-47DD-A0E6-996FD5166EEE}" type="slidenum">
              <a:rPr lang="es-ES"/>
              <a:pPr>
                <a:defRPr/>
              </a:pPr>
              <a:t>‹Nº›</a:t>
            </a:fld>
            <a:endParaRPr lang="es-ES"/>
          </a:p>
        </p:txBody>
      </p:sp>
    </p:spTree>
    <p:extLst>
      <p:ext uri="{BB962C8B-B14F-4D97-AF65-F5344CB8AC3E}">
        <p14:creationId xmlns:p14="http://schemas.microsoft.com/office/powerpoint/2010/main" val="170089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77B30335-6E11-EFC0-8533-A344EED7D8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9F93952F-737C-310F-A855-0C26A4A7EB2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6A35C24-10BB-F977-FB43-AF4F1DC228F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01D1D0-CFDC-498C-8A86-C75754C9128D}"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F0F11ADB-4A92-CAFB-CC46-F1EF14AF73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2E000980-BF6D-CD46-848C-43F88F30F8E2}"/>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67C744-0D1C-4FF3-9FE1-7DB5577CB334}" type="slidenum">
              <a:rPr lang="es-ES"/>
              <a:pPr>
                <a:defRPr/>
              </a:pPr>
              <a:t>‹Nº›</a:t>
            </a:fld>
            <a:endParaRPr lang="es-ES"/>
          </a:p>
        </p:txBody>
      </p:sp>
    </p:spTree>
    <p:extLst>
      <p:ext uri="{BB962C8B-B14F-4D97-AF65-F5344CB8AC3E}">
        <p14:creationId xmlns:p14="http://schemas.microsoft.com/office/powerpoint/2010/main" val="3184299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CCFFCC"/>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5776753-41D4-6F48-D424-C351F8D638A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Click to edit Master title style</a:t>
            </a:r>
          </a:p>
        </p:txBody>
      </p:sp>
      <p:sp>
        <p:nvSpPr>
          <p:cNvPr id="4099" name="Text Placeholder 2">
            <a:extLst>
              <a:ext uri="{FF2B5EF4-FFF2-40B4-BE49-F238E27FC236}">
                <a16:creationId xmlns:a16="http://schemas.microsoft.com/office/drawing/2014/main" id="{82BFD3F6-CB31-AF10-CD2B-1BB1253033C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Click to edit Master text styles</a:t>
            </a:r>
          </a:p>
          <a:p>
            <a:pPr lvl="1"/>
            <a:r>
              <a:rPr lang="es-ES" altLang="es-CU"/>
              <a:t>Second level</a:t>
            </a:r>
          </a:p>
          <a:p>
            <a:pPr lvl="2"/>
            <a:r>
              <a:rPr lang="es-ES" altLang="es-CU"/>
              <a:t>Third level</a:t>
            </a:r>
          </a:p>
          <a:p>
            <a:pPr lvl="3"/>
            <a:r>
              <a:rPr lang="es-ES" altLang="es-CU"/>
              <a:t>Fourth level</a:t>
            </a:r>
          </a:p>
          <a:p>
            <a:pPr lvl="4"/>
            <a:r>
              <a:rPr lang="es-ES" altLang="es-CU"/>
              <a:t>Fifth level</a:t>
            </a:r>
          </a:p>
        </p:txBody>
      </p:sp>
      <p:sp>
        <p:nvSpPr>
          <p:cNvPr id="1028" name="Date Placeholder 3">
            <a:extLst>
              <a:ext uri="{FF2B5EF4-FFF2-40B4-BE49-F238E27FC236}">
                <a16:creationId xmlns:a16="http://schemas.microsoft.com/office/drawing/2014/main" id="{C08B06E2-2A89-3F31-7FA6-B091B2E6B2A2}"/>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s-ES_tradnl" altLang="en-US"/>
          </a:p>
        </p:txBody>
      </p:sp>
      <p:sp>
        <p:nvSpPr>
          <p:cNvPr id="1029" name="Footer Placeholder 4">
            <a:extLst>
              <a:ext uri="{FF2B5EF4-FFF2-40B4-BE49-F238E27FC236}">
                <a16:creationId xmlns:a16="http://schemas.microsoft.com/office/drawing/2014/main" id="{81DC0B90-8CE6-9590-19A1-5D16E862C9A9}"/>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n-US"/>
          </a:p>
        </p:txBody>
      </p:sp>
      <p:sp>
        <p:nvSpPr>
          <p:cNvPr id="1030" name="Slide Number Placeholder 5">
            <a:extLst>
              <a:ext uri="{FF2B5EF4-FFF2-40B4-BE49-F238E27FC236}">
                <a16:creationId xmlns:a16="http://schemas.microsoft.com/office/drawing/2014/main" id="{83B9A2D7-2BBB-8E8D-292D-BD919D43F109}"/>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AC231AB-A4DB-446D-89CC-005B76E85827}" type="slidenum">
              <a:rPr lang="en-GB" altLang="en-US"/>
              <a:pPr>
                <a:defRPr/>
              </a:pPr>
              <a:t>‹Nº›</a:t>
            </a:fld>
            <a:endParaRPr lang="en-GB" altLang="en-US"/>
          </a:p>
        </p:txBody>
      </p:sp>
    </p:spTree>
    <p:extLst>
      <p:ext uri="{BB962C8B-B14F-4D97-AF65-F5344CB8AC3E}">
        <p14:creationId xmlns:p14="http://schemas.microsoft.com/office/powerpoint/2010/main" val="1520245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F96-4217-43A3-9604-74D0048FD1C0}" type="datetimeFigureOut">
              <a:rPr lang="es-ES" smtClean="0"/>
              <a:t>22/02/2024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527B-5D70-4708-8082-BFDBD3F79C2B}" type="slidenum">
              <a:rPr lang="es-ES" smtClean="0"/>
              <a:t>‹Nº›</a:t>
            </a:fld>
            <a:endParaRPr lang="es-ES"/>
          </a:p>
        </p:txBody>
      </p:sp>
    </p:spTree>
    <p:extLst>
      <p:ext uri="{BB962C8B-B14F-4D97-AF65-F5344CB8AC3E}">
        <p14:creationId xmlns:p14="http://schemas.microsoft.com/office/powerpoint/2010/main" val="7181199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NONA\Fotos Taller CBB abril2013\DSC04497[2].jpg">
            <a:extLst>
              <a:ext uri="{FF2B5EF4-FFF2-40B4-BE49-F238E27FC236}">
                <a16:creationId xmlns:a16="http://schemas.microsoft.com/office/drawing/2014/main" id="{B3B03024-3D33-0F4D-D239-6E55A8D944B7}"/>
              </a:ext>
            </a:extLst>
          </p:cNvPr>
          <p:cNvPicPr>
            <a:picLocks noChangeAspect="1" noChangeArrowheads="1"/>
          </p:cNvPicPr>
          <p:nvPr/>
        </p:nvPicPr>
        <p:blipFill>
          <a:blip r:embed="rId3"/>
          <a:srcRect/>
          <a:stretch>
            <a:fillRect/>
          </a:stretch>
        </p:blipFill>
        <p:spPr bwMode="auto">
          <a:xfrm>
            <a:off x="35496" y="2061688"/>
            <a:ext cx="9144000" cy="4754563"/>
          </a:xfrm>
          <a:prstGeom prst="rect">
            <a:avLst/>
          </a:prstGeom>
          <a:noFill/>
        </p:spPr>
      </p:pic>
      <p:sp>
        <p:nvSpPr>
          <p:cNvPr id="8194" name="CuadroTexto 6">
            <a:extLst>
              <a:ext uri="{FF2B5EF4-FFF2-40B4-BE49-F238E27FC236}">
                <a16:creationId xmlns:a16="http://schemas.microsoft.com/office/drawing/2014/main" id="{7243534E-A9DE-DD2B-04B7-8D544C1F9AE6}"/>
              </a:ext>
            </a:extLst>
          </p:cNvPr>
          <p:cNvSpPr txBox="1">
            <a:spLocks noChangeArrowheads="1"/>
          </p:cNvSpPr>
          <p:nvPr/>
        </p:nvSpPr>
        <p:spPr bwMode="auto">
          <a:xfrm>
            <a:off x="126570" y="2636912"/>
            <a:ext cx="896461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CU" sz="4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Trabajo Médico en la Comunidad en Situaciones Excepcionales y de Desastres.</a:t>
            </a:r>
            <a:endParaRPr kumimoji="0" lang="es-CU" altLang="es-CU" sz="4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5" name="Imagen 8">
            <a:extLst>
              <a:ext uri="{FF2B5EF4-FFF2-40B4-BE49-F238E27FC236}">
                <a16:creationId xmlns:a16="http://schemas.microsoft.com/office/drawing/2014/main" id="{6254F82C-41CE-09E5-6FFA-56B805DC3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0"/>
            <a:ext cx="1599034" cy="16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n 9">
            <a:extLst>
              <a:ext uri="{FF2B5EF4-FFF2-40B4-BE49-F238E27FC236}">
                <a16:creationId xmlns:a16="http://schemas.microsoft.com/office/drawing/2014/main" id="{AE58FB24-A01E-B3F9-FC69-45601B907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5" y="0"/>
            <a:ext cx="1856334" cy="166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uadroTexto 10">
            <a:extLst>
              <a:ext uri="{FF2B5EF4-FFF2-40B4-BE49-F238E27FC236}">
                <a16:creationId xmlns:a16="http://schemas.microsoft.com/office/drawing/2014/main" id="{5617E3B6-9069-0BFD-C47D-773448B51482}"/>
              </a:ext>
            </a:extLst>
          </p:cNvPr>
          <p:cNvSpPr txBox="1">
            <a:spLocks noChangeArrowheads="1"/>
          </p:cNvSpPr>
          <p:nvPr/>
        </p:nvSpPr>
        <p:spPr bwMode="auto">
          <a:xfrm>
            <a:off x="2339752" y="1230691"/>
            <a:ext cx="3795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CU" sz="4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Asignatura </a:t>
            </a:r>
            <a:endParaRPr kumimoji="0" lang="es-CU" altLang="es-CU" sz="4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8198" name="Imagen 14">
            <a:extLst>
              <a:ext uri="{FF2B5EF4-FFF2-40B4-BE49-F238E27FC236}">
                <a16:creationId xmlns:a16="http://schemas.microsoft.com/office/drawing/2014/main" id="{5A8E5F50-F3E4-578F-580C-97DF532A96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903" y="233523"/>
            <a:ext cx="29575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214547" y="0"/>
            <a:ext cx="5143535" cy="500042"/>
          </a:xfrm>
          <a:prstGeom prst="rect">
            <a:avLst/>
          </a:prstGeom>
        </p:spPr>
        <p:txBody>
          <a:bodyPr wrap="none" fromWordArt="1">
            <a:prstTxWarp prst="textDeflate">
              <a:avLst>
                <a:gd name="adj" fmla="val 26227"/>
              </a:avLst>
            </a:prstTxWarp>
          </a:bodyPr>
          <a:lstStyle/>
          <a:p>
            <a:pPr algn="ctr" rtl="0"/>
            <a:r>
              <a:rPr lang="es-ES" sz="3600" kern="10" spc="0" dirty="0">
                <a:ln w="9525">
                  <a:solidFill>
                    <a:srgbClr val="5F497A"/>
                  </a:solidFill>
                  <a:round/>
                  <a:headEnd/>
                  <a:tailEnd/>
                </a:ln>
                <a:solidFill>
                  <a:srgbClr val="3F3151"/>
                </a:solidFill>
                <a:effectLst/>
                <a:latin typeface="Arial Black" pitchFamily="34" charset="0"/>
              </a:rPr>
              <a:t>Introducción</a:t>
            </a:r>
          </a:p>
        </p:txBody>
      </p:sp>
      <p:sp>
        <p:nvSpPr>
          <p:cNvPr id="5121" name="WordArt 1"/>
          <p:cNvSpPr>
            <a:spLocks noChangeArrowheads="1" noChangeShapeType="1" noTextEdit="1"/>
          </p:cNvSpPr>
          <p:nvPr/>
        </p:nvSpPr>
        <p:spPr bwMode="auto">
          <a:xfrm>
            <a:off x="69695" y="677454"/>
            <a:ext cx="4716618" cy="1296144"/>
          </a:xfrm>
          <a:prstGeom prst="rect">
            <a:avLst/>
          </a:prstGeom>
          <a:solidFill>
            <a:schemeClr val="bg1">
              <a:lumMod val="85000"/>
            </a:schemeClr>
          </a:solidFill>
        </p:spPr>
        <p:txBody>
          <a:bodyPr wrap="none" fromWordArt="1">
            <a:prstTxWarp prst="textSlantUp">
              <a:avLst>
                <a:gd name="adj" fmla="val 55556"/>
              </a:avLst>
            </a:prstTxWarp>
          </a:bodyPr>
          <a:lstStyle/>
          <a:p>
            <a:pPr algn="ctr" rtl="0"/>
            <a:r>
              <a:rPr lang="es-ES" sz="3600" kern="10" spc="0" dirty="0">
                <a:ln w="9525">
                  <a:solidFill>
                    <a:srgbClr val="BFBFBF"/>
                  </a:solidFill>
                  <a:round/>
                  <a:headEnd/>
                  <a:tailEnd/>
                </a:ln>
                <a:solidFill>
                  <a:srgbClr val="17365D"/>
                </a:solidFill>
                <a:effectLst/>
                <a:latin typeface="Arial Black"/>
              </a:rPr>
              <a:t>¿Por qué el CC ?</a:t>
            </a:r>
          </a:p>
        </p:txBody>
      </p:sp>
      <p:sp>
        <p:nvSpPr>
          <p:cNvPr id="5123" name="WordArt 3"/>
          <p:cNvSpPr>
            <a:spLocks noChangeArrowheads="1" noChangeShapeType="1" noTextEdit="1"/>
          </p:cNvSpPr>
          <p:nvPr/>
        </p:nvSpPr>
        <p:spPr bwMode="auto">
          <a:xfrm>
            <a:off x="354067" y="3949289"/>
            <a:ext cx="5397500" cy="642942"/>
          </a:xfrm>
          <a:prstGeom prst="rect">
            <a:avLst/>
          </a:prstGeom>
          <a:solidFill>
            <a:schemeClr val="bg1">
              <a:lumMod val="85000"/>
            </a:schemeClr>
          </a:solidFill>
        </p:spPr>
        <p:txBody>
          <a:bodyPr wrap="none" fromWordArt="1">
            <a:prstTxWarp prst="textPlain">
              <a:avLst>
                <a:gd name="adj" fmla="val 50000"/>
              </a:avLst>
            </a:prstTxWarp>
          </a:bodyPr>
          <a:lstStyle/>
          <a:p>
            <a:pPr algn="ctr" rtl="0"/>
            <a:r>
              <a:rPr lang="es-ES" sz="3600" i="1" kern="10" spc="0" dirty="0">
                <a:ln w="9525">
                  <a:solidFill>
                    <a:srgbClr val="974706"/>
                  </a:solidFill>
                  <a:round/>
                  <a:headEnd/>
                  <a:tailEnd/>
                </a:ln>
                <a:solidFill>
                  <a:schemeClr val="tx2">
                    <a:lumMod val="50000"/>
                  </a:schemeClr>
                </a:solidFill>
                <a:effectLst>
                  <a:outerShdw dist="35921" dir="2700000" algn="ctr" rotWithShape="0">
                    <a:srgbClr val="808080">
                      <a:alpha val="80000"/>
                    </a:srgbClr>
                  </a:outerShdw>
                </a:effectLst>
                <a:latin typeface="Arial Black"/>
              </a:rPr>
              <a:t>¿CC = Desastres sanitarios?</a:t>
            </a:r>
          </a:p>
        </p:txBody>
      </p:sp>
      <p:sp>
        <p:nvSpPr>
          <p:cNvPr id="5124" name="WordArt 4"/>
          <p:cNvSpPr>
            <a:spLocks noChangeArrowheads="1" noChangeShapeType="1" noTextEdit="1"/>
          </p:cNvSpPr>
          <p:nvPr/>
        </p:nvSpPr>
        <p:spPr bwMode="auto">
          <a:xfrm>
            <a:off x="2996754" y="4954735"/>
            <a:ext cx="5429288" cy="642942"/>
          </a:xfrm>
          <a:prstGeom prst="rect">
            <a:avLst/>
          </a:prstGeom>
          <a:solidFill>
            <a:schemeClr val="bg1">
              <a:lumMod val="85000"/>
            </a:schemeClr>
          </a:solidFill>
        </p:spPr>
        <p:txBody>
          <a:bodyPr wrap="none" fromWordArt="1">
            <a:prstTxWarp prst="textPlain">
              <a:avLst>
                <a:gd name="adj" fmla="val 50000"/>
              </a:avLst>
            </a:prstTxWarp>
          </a:bodyPr>
          <a:lstStyle/>
          <a:p>
            <a:pPr algn="ctr" rtl="0"/>
            <a:r>
              <a:rPr lang="es-ES" sz="3600" i="1" kern="10" spc="0" dirty="0">
                <a:ln w="9525">
                  <a:solidFill>
                    <a:srgbClr val="FBD4B4"/>
                  </a:solidFill>
                  <a:round/>
                  <a:headEnd/>
                  <a:tailEnd/>
                </a:ln>
                <a:solidFill>
                  <a:schemeClr val="tx2">
                    <a:lumMod val="75000"/>
                  </a:schemeClr>
                </a:solidFill>
                <a:effectLst>
                  <a:outerShdw dist="35921" dir="2700000" algn="ctr" rotWithShape="0">
                    <a:srgbClr val="808080">
                      <a:alpha val="80000"/>
                    </a:srgbClr>
                  </a:outerShdw>
                </a:effectLst>
                <a:latin typeface="Arial Black"/>
              </a:rPr>
              <a:t>¿CC = Desastres sanitarios?</a:t>
            </a:r>
          </a:p>
        </p:txBody>
      </p:sp>
      <p:cxnSp>
        <p:nvCxnSpPr>
          <p:cNvPr id="10" name="9 Conector recto"/>
          <p:cNvCxnSpPr/>
          <p:nvPr/>
        </p:nvCxnSpPr>
        <p:spPr>
          <a:xfrm rot="16200000" flipH="1">
            <a:off x="3662798" y="5105622"/>
            <a:ext cx="785818" cy="285752"/>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126" name="WordArt 6"/>
          <p:cNvSpPr>
            <a:spLocks noChangeArrowheads="1" noChangeShapeType="1" noTextEdit="1"/>
          </p:cNvSpPr>
          <p:nvPr/>
        </p:nvSpPr>
        <p:spPr bwMode="auto">
          <a:xfrm>
            <a:off x="1393009" y="5915948"/>
            <a:ext cx="5643602" cy="857257"/>
          </a:xfrm>
          <a:prstGeom prst="rect">
            <a:avLst/>
          </a:prstGeom>
          <a:solidFill>
            <a:schemeClr val="bg1">
              <a:lumMod val="85000"/>
            </a:schemeClr>
          </a:solidFill>
        </p:spPr>
        <p:txBody>
          <a:bodyPr wrap="none" fromWordArt="1">
            <a:prstTxWarp prst="textCanDown">
              <a:avLst>
                <a:gd name="adj" fmla="val 33333"/>
              </a:avLst>
            </a:prstTxWarp>
          </a:bodyPr>
          <a:lstStyle/>
          <a:p>
            <a:pPr algn="ctr" rtl="0"/>
            <a:r>
              <a:rPr lang="es-ES" sz="3600" b="1" kern="10" spc="0" dirty="0">
                <a:ln w="9525">
                  <a:solidFill>
                    <a:srgbClr val="FABF8F"/>
                  </a:solidFill>
                  <a:round/>
                  <a:headEnd/>
                  <a:tailEnd/>
                </a:ln>
                <a:solidFill>
                  <a:schemeClr val="tx2">
                    <a:lumMod val="75000"/>
                  </a:schemeClr>
                </a:solidFill>
                <a:effectLst/>
                <a:latin typeface="Arial Unicode MS"/>
                <a:ea typeface="Arial Unicode MS"/>
                <a:cs typeface="Arial Unicode MS"/>
              </a:rPr>
              <a:t>¿Se </a:t>
            </a:r>
            <a:r>
              <a:rPr lang="es-ES" sz="3600" b="1" kern="10" spc="0" dirty="0">
                <a:ln w="9525">
                  <a:solidFill>
                    <a:srgbClr val="FABF8F"/>
                  </a:solidFill>
                  <a:round/>
                  <a:headEnd/>
                  <a:tailEnd/>
                </a:ln>
                <a:solidFill>
                  <a:schemeClr val="tx2">
                    <a:lumMod val="75000"/>
                  </a:schemeClr>
                </a:solidFill>
                <a:effectLst/>
                <a:latin typeface="Arial Black" pitchFamily="34" charset="0"/>
                <a:ea typeface="Arial Unicode MS"/>
                <a:cs typeface="Arial Unicode MS"/>
              </a:rPr>
              <a:t>calienta</a:t>
            </a:r>
            <a:r>
              <a:rPr lang="es-ES" sz="3600" b="1" kern="10" spc="0" dirty="0">
                <a:ln w="9525">
                  <a:solidFill>
                    <a:srgbClr val="FABF8F"/>
                  </a:solidFill>
                  <a:round/>
                  <a:headEnd/>
                  <a:tailEnd/>
                </a:ln>
                <a:solidFill>
                  <a:schemeClr val="tx2">
                    <a:lumMod val="75000"/>
                  </a:schemeClr>
                </a:solidFill>
                <a:effectLst/>
                <a:latin typeface="Arial Unicode MS"/>
                <a:ea typeface="Arial Unicode MS"/>
                <a:cs typeface="Arial Unicode MS"/>
              </a:rPr>
              <a:t> la tierra?</a:t>
            </a:r>
          </a:p>
        </p:txBody>
      </p:sp>
      <p:sp>
        <p:nvSpPr>
          <p:cNvPr id="12" name="WordArt 2"/>
          <p:cNvSpPr>
            <a:spLocks noChangeArrowheads="1" noChangeShapeType="1" noTextEdit="1"/>
          </p:cNvSpPr>
          <p:nvPr/>
        </p:nvSpPr>
        <p:spPr bwMode="auto">
          <a:xfrm>
            <a:off x="1146585" y="3383259"/>
            <a:ext cx="7279457" cy="745992"/>
          </a:xfrm>
          <a:prstGeom prst="rect">
            <a:avLst/>
          </a:prstGeom>
          <a:noFill/>
        </p:spPr>
        <p:txBody>
          <a:bodyPr wrap="none" fromWordArt="1">
            <a:prstTxWarp prst="textArchUp">
              <a:avLst>
                <a:gd name="adj" fmla="val 10800000"/>
              </a:avLst>
            </a:prstTxWarp>
          </a:bodyPr>
          <a:lstStyle/>
          <a:p>
            <a:pPr algn="ctr" rtl="0"/>
            <a:r>
              <a:rPr lang="es-ES" sz="2400" kern="10" spc="0" dirty="0">
                <a:ln w="9525">
                  <a:solidFill>
                    <a:srgbClr val="243F60"/>
                  </a:solidFill>
                  <a:round/>
                  <a:headEnd/>
                  <a:tailEnd/>
                </a:ln>
                <a:solidFill>
                  <a:schemeClr val="tx2">
                    <a:lumMod val="75000"/>
                  </a:schemeClr>
                </a:solidFill>
                <a:effectLst/>
                <a:latin typeface="Arial Black"/>
              </a:rPr>
              <a:t>¿Triada ecológica?</a:t>
            </a:r>
          </a:p>
          <a:p>
            <a:pPr algn="ctr" rtl="0"/>
            <a:r>
              <a:rPr lang="es-ES" kern="10" dirty="0">
                <a:ln w="9525">
                  <a:solidFill>
                    <a:srgbClr val="243F60"/>
                  </a:solidFill>
                  <a:round/>
                  <a:headEnd/>
                  <a:tailEnd/>
                </a:ln>
                <a:solidFill>
                  <a:schemeClr val="tx2">
                    <a:lumMod val="75000"/>
                  </a:schemeClr>
                </a:solidFill>
                <a:latin typeface="Arial Black"/>
              </a:rPr>
              <a:t>¿patógenos, vectores y huéspedes susceptibles?</a:t>
            </a:r>
          </a:p>
          <a:p>
            <a:pPr algn="ctr" rtl="0"/>
            <a:r>
              <a:rPr lang="es-ES" kern="10" dirty="0">
                <a:ln w="9525">
                  <a:solidFill>
                    <a:srgbClr val="243F60"/>
                  </a:solidFill>
                  <a:round/>
                  <a:headEnd/>
                  <a:tailEnd/>
                </a:ln>
                <a:solidFill>
                  <a:schemeClr val="tx2">
                    <a:lumMod val="75000"/>
                  </a:schemeClr>
                </a:solidFill>
                <a:latin typeface="Arial Black"/>
              </a:rPr>
              <a:t>¿sanidad humana, animal o vegetal</a:t>
            </a:r>
          </a:p>
          <a:p>
            <a:pPr algn="ctr" rtl="0"/>
            <a:endParaRPr lang="es-ES" kern="10" spc="0" dirty="0">
              <a:ln w="9525">
                <a:solidFill>
                  <a:srgbClr val="243F60"/>
                </a:solidFill>
                <a:round/>
                <a:headEnd/>
                <a:tailEnd/>
              </a:ln>
              <a:solidFill>
                <a:schemeClr val="tx2">
                  <a:lumMod val="75000"/>
                </a:schemeClr>
              </a:solidFill>
              <a:effectLst/>
              <a:latin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109475-62DE-DCD0-DFBC-4FF34C3D8C1D}"/>
              </a:ext>
            </a:extLst>
          </p:cNvPr>
          <p:cNvSpPr txBox="1"/>
          <p:nvPr/>
        </p:nvSpPr>
        <p:spPr>
          <a:xfrm>
            <a:off x="2286000" y="1730067"/>
            <a:ext cx="4572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Sumario I:</a:t>
            </a:r>
          </a:p>
        </p:txBody>
      </p:sp>
      <p:sp>
        <p:nvSpPr>
          <p:cNvPr id="7" name="CuadroTexto 6">
            <a:extLst>
              <a:ext uri="{FF2B5EF4-FFF2-40B4-BE49-F238E27FC236}">
                <a16:creationId xmlns:a16="http://schemas.microsoft.com/office/drawing/2014/main" id="{EEA42601-72BF-7BDD-59AC-61BD580264A5}"/>
              </a:ext>
            </a:extLst>
          </p:cNvPr>
          <p:cNvSpPr txBox="1"/>
          <p:nvPr/>
        </p:nvSpPr>
        <p:spPr>
          <a:xfrm>
            <a:off x="632619" y="2821731"/>
            <a:ext cx="7632848" cy="1077218"/>
          </a:xfrm>
          <a:prstGeom prst="rect">
            <a:avLst/>
          </a:prstGeom>
          <a:noFill/>
        </p:spPr>
        <p:txBody>
          <a:bodyPr wrap="square">
            <a:spAutoFit/>
          </a:bodyPr>
          <a:lstStyle/>
          <a:p>
            <a:pPr marL="542925" marR="0" lvl="0" indent="-542925" algn="ctr"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Cambio climático. Antecedentes. Definición. Causas.</a:t>
            </a:r>
          </a:p>
        </p:txBody>
      </p:sp>
      <p:pic>
        <p:nvPicPr>
          <p:cNvPr id="8" name="Imagen 8">
            <a:extLst>
              <a:ext uri="{FF2B5EF4-FFF2-40B4-BE49-F238E27FC236}">
                <a16:creationId xmlns:a16="http://schemas.microsoft.com/office/drawing/2014/main" id="{636911E6-4898-1784-A99B-8E4C9F5AD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122396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9">
            <a:extLst>
              <a:ext uri="{FF2B5EF4-FFF2-40B4-BE49-F238E27FC236}">
                <a16:creationId xmlns:a16="http://schemas.microsoft.com/office/drawing/2014/main" id="{6C28E346-E75C-18FD-F2D7-959B6021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0"/>
            <a:ext cx="1325563"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4">
            <a:extLst>
              <a:ext uri="{FF2B5EF4-FFF2-40B4-BE49-F238E27FC236}">
                <a16:creationId xmlns:a16="http://schemas.microsoft.com/office/drawing/2014/main" id="{B43B8636-03B4-3787-D2DE-0314B4050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153988"/>
            <a:ext cx="29575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descr="590x382_03051726_blizzard02">
            <a:extLst>
              <a:ext uri="{FF2B5EF4-FFF2-40B4-BE49-F238E27FC236}">
                <a16:creationId xmlns:a16="http://schemas.microsoft.com/office/drawing/2014/main" id="{54AF56D8-F641-7F2C-7DBD-ABDADEC1B893}"/>
              </a:ext>
            </a:extLst>
          </p:cNvPr>
          <p:cNvPicPr/>
          <p:nvPr/>
        </p:nvPicPr>
        <p:blipFill>
          <a:blip r:embed="rId5"/>
          <a:srcRect/>
          <a:stretch>
            <a:fillRect/>
          </a:stretch>
        </p:blipFill>
        <p:spPr bwMode="auto">
          <a:xfrm>
            <a:off x="1043608" y="4387005"/>
            <a:ext cx="3096344" cy="1928826"/>
          </a:xfrm>
          <a:prstGeom prst="rect">
            <a:avLst/>
          </a:prstGeom>
          <a:noFill/>
          <a:ln w="9525">
            <a:noFill/>
            <a:miter lim="800000"/>
            <a:headEnd/>
            <a:tailEnd/>
          </a:ln>
        </p:spPr>
      </p:pic>
      <p:pic>
        <p:nvPicPr>
          <p:cNvPr id="3" name="5 Imagen" descr="C:\Users\Marcos\Pictures\Monzón">
            <a:extLst>
              <a:ext uri="{FF2B5EF4-FFF2-40B4-BE49-F238E27FC236}">
                <a16:creationId xmlns:a16="http://schemas.microsoft.com/office/drawing/2014/main" id="{EB516F0B-5B12-BEDD-B47C-AA5BC8692B73}"/>
              </a:ext>
            </a:extLst>
          </p:cNvPr>
          <p:cNvPicPr/>
          <p:nvPr/>
        </p:nvPicPr>
        <p:blipFill>
          <a:blip r:embed="rId6"/>
          <a:srcRect/>
          <a:stretch>
            <a:fillRect/>
          </a:stretch>
        </p:blipFill>
        <p:spPr bwMode="auto">
          <a:xfrm>
            <a:off x="5309828" y="4446586"/>
            <a:ext cx="3096344" cy="2000252"/>
          </a:xfrm>
          <a:prstGeom prst="rect">
            <a:avLst/>
          </a:prstGeom>
          <a:noFill/>
          <a:ln w="9525">
            <a:noFill/>
            <a:miter lim="800000"/>
            <a:headEnd/>
            <a:tailEnd/>
          </a:ln>
        </p:spPr>
      </p:pic>
    </p:spTree>
    <p:extLst>
      <p:ext uri="{BB962C8B-B14F-4D97-AF65-F5344CB8AC3E}">
        <p14:creationId xmlns:p14="http://schemas.microsoft.com/office/powerpoint/2010/main" val="324576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4282" y="4064057"/>
            <a:ext cx="8501122" cy="1631216"/>
          </a:xfrm>
          <a:prstGeom prst="rect">
            <a:avLst/>
          </a:prstGeom>
          <a:solidFill>
            <a:schemeClr val="bg1">
              <a:lumMod val="85000"/>
            </a:schemeClr>
          </a:solidFill>
        </p:spPr>
        <p:txBody>
          <a:bodyPr wrap="square">
            <a:spAutoFit/>
          </a:bodyPr>
          <a:lstStyle/>
          <a:p>
            <a:pPr algn="just"/>
            <a:r>
              <a:rPr lang="es-ES" sz="2800" b="1" dirty="0">
                <a:solidFill>
                  <a:schemeClr val="tx2">
                    <a:lumMod val="50000"/>
                  </a:schemeClr>
                </a:solidFill>
                <a:latin typeface="Arial" pitchFamily="34" charset="0"/>
                <a:ea typeface="Times New Roman" pitchFamily="18" charset="0"/>
                <a:cs typeface="Arial" pitchFamily="34" charset="0"/>
              </a:rPr>
              <a:t>Clima:  </a:t>
            </a:r>
            <a:r>
              <a:rPr lang="es-ES" sz="2400" b="1" dirty="0">
                <a:solidFill>
                  <a:srgbClr val="0070C0"/>
                </a:solidFill>
                <a:latin typeface="Arial" pitchFamily="34" charset="0"/>
                <a:ea typeface="Times New Roman" pitchFamily="18" charset="0"/>
                <a:cs typeface="Arial" pitchFamily="34" charset="0"/>
              </a:rPr>
              <a:t>Conjunto de fenómenos meteorológicos que</a:t>
            </a:r>
          </a:p>
          <a:p>
            <a:pPr algn="just"/>
            <a:r>
              <a:rPr lang="es-ES" sz="2400" b="1" dirty="0">
                <a:solidFill>
                  <a:srgbClr val="0070C0"/>
                </a:solidFill>
                <a:latin typeface="Arial" pitchFamily="34" charset="0"/>
                <a:ea typeface="Times New Roman" pitchFamily="18" charset="0"/>
                <a:cs typeface="Arial" pitchFamily="34" charset="0"/>
              </a:rPr>
              <a:t> tipifican en un área específica, el estado medio de la atmósfera y su evolución, durante un largo período  de tiempo</a:t>
            </a:r>
            <a:r>
              <a:rPr lang="es-ES" sz="2400" b="1" dirty="0">
                <a:solidFill>
                  <a:srgbClr val="002060"/>
                </a:solidFill>
                <a:latin typeface="Arial" pitchFamily="34" charset="0"/>
                <a:ea typeface="Times New Roman" pitchFamily="18" charset="0"/>
                <a:cs typeface="Arial" pitchFamily="34" charset="0"/>
              </a:rPr>
              <a:t>. </a:t>
            </a:r>
            <a:endParaRPr lang="es-ES" sz="2400" dirty="0"/>
          </a:p>
        </p:txBody>
      </p:sp>
      <p:sp>
        <p:nvSpPr>
          <p:cNvPr id="7" name="6 Rectángulo"/>
          <p:cNvSpPr/>
          <p:nvPr/>
        </p:nvSpPr>
        <p:spPr>
          <a:xfrm>
            <a:off x="214282" y="1209325"/>
            <a:ext cx="8501122" cy="2739211"/>
          </a:xfrm>
          <a:prstGeom prst="rect">
            <a:avLst/>
          </a:prstGeom>
          <a:solidFill>
            <a:schemeClr val="bg1">
              <a:lumMod val="85000"/>
            </a:schemeClr>
          </a:solidFill>
        </p:spPr>
        <p:txBody>
          <a:bodyPr wrap="square">
            <a:spAutoFit/>
          </a:bodyPr>
          <a:lstStyle/>
          <a:p>
            <a:pPr algn="just"/>
            <a:r>
              <a:rPr lang="es-ES" sz="2800" b="1" dirty="0">
                <a:solidFill>
                  <a:schemeClr val="tx2">
                    <a:lumMod val="75000"/>
                  </a:schemeClr>
                </a:solidFill>
              </a:rPr>
              <a:t>La contaminación atmosférica</a:t>
            </a:r>
            <a:r>
              <a:rPr lang="es-ES" sz="2800" dirty="0">
                <a:solidFill>
                  <a:schemeClr val="tx2">
                    <a:lumMod val="75000"/>
                  </a:schemeClr>
                </a:solidFill>
              </a:rPr>
              <a:t> </a:t>
            </a:r>
            <a:r>
              <a:rPr lang="es-ES" sz="2400" b="1" dirty="0">
                <a:solidFill>
                  <a:schemeClr val="tx2">
                    <a:lumMod val="75000"/>
                  </a:schemeClr>
                </a:solidFill>
                <a:latin typeface="Arial" pitchFamily="34" charset="0"/>
                <a:cs typeface="Arial" pitchFamily="34" charset="0"/>
              </a:rPr>
              <a:t>se define como la alteración de la composición química media de la atmósfera, a niveles de concentración de los contaminantes, que producen efectos adversos sobre la salud humana y los elementos del medio ambiente. Se puede producir por esta vía contaminación a escala local, regional y global.</a:t>
            </a:r>
          </a:p>
        </p:txBody>
      </p:sp>
      <p:sp>
        <p:nvSpPr>
          <p:cNvPr id="8" name="7 Rectángulo"/>
          <p:cNvSpPr/>
          <p:nvPr/>
        </p:nvSpPr>
        <p:spPr>
          <a:xfrm>
            <a:off x="214282" y="5796871"/>
            <a:ext cx="8501122" cy="954107"/>
          </a:xfrm>
          <a:prstGeom prst="rect">
            <a:avLst/>
          </a:prstGeom>
          <a:solidFill>
            <a:schemeClr val="accent1">
              <a:lumMod val="20000"/>
              <a:lumOff val="80000"/>
            </a:schemeClr>
          </a:solidFill>
        </p:spPr>
        <p:txBody>
          <a:bodyPr wrap="square">
            <a:spAutoFit/>
          </a:bodyPr>
          <a:lstStyle/>
          <a:p>
            <a:r>
              <a:rPr lang="es-ES" sz="2800" b="1" dirty="0">
                <a:solidFill>
                  <a:srgbClr val="002060"/>
                </a:solidFill>
                <a:latin typeface="Arial" pitchFamily="34" charset="0"/>
                <a:ea typeface="Times New Roman" pitchFamily="18" charset="0"/>
                <a:cs typeface="Arial" pitchFamily="34" charset="0"/>
              </a:rPr>
              <a:t>Cambio Climático. Constituye la variación</a:t>
            </a:r>
          </a:p>
          <a:p>
            <a:r>
              <a:rPr lang="es-ES" sz="2800" b="1" dirty="0">
                <a:solidFill>
                  <a:srgbClr val="002060"/>
                </a:solidFill>
                <a:latin typeface="Arial" pitchFamily="34" charset="0"/>
                <a:ea typeface="Times New Roman" pitchFamily="18" charset="0"/>
                <a:cs typeface="Arial" pitchFamily="34" charset="0"/>
              </a:rPr>
              <a:t> global del  clima de la tierra.</a:t>
            </a:r>
            <a:endParaRPr lang="es-ES" sz="2800" dirty="0"/>
          </a:p>
        </p:txBody>
      </p:sp>
      <p:sp>
        <p:nvSpPr>
          <p:cNvPr id="10" name="WordArt 5"/>
          <p:cNvSpPr>
            <a:spLocks noChangeArrowheads="1" noChangeShapeType="1" noTextEdit="1"/>
          </p:cNvSpPr>
          <p:nvPr/>
        </p:nvSpPr>
        <p:spPr bwMode="auto">
          <a:xfrm>
            <a:off x="1107257" y="700895"/>
            <a:ext cx="6929486" cy="785818"/>
          </a:xfrm>
          <a:prstGeom prst="rect">
            <a:avLst/>
          </a:prstGeom>
        </p:spPr>
        <p:txBody>
          <a:bodyPr wrap="none" fromWordArt="1">
            <a:prstTxWarp prst="textArchUp">
              <a:avLst>
                <a:gd name="adj" fmla="val 10800000"/>
              </a:avLst>
            </a:prstTxWarp>
          </a:bodyPr>
          <a:lstStyle/>
          <a:p>
            <a:pPr algn="ctr" rtl="0"/>
            <a:r>
              <a:rPr lang="es-ES" sz="2800" kern="10" spc="0" dirty="0">
                <a:ln w="9525">
                  <a:solidFill>
                    <a:srgbClr val="D8D8D8"/>
                  </a:solidFill>
                  <a:round/>
                  <a:headEnd/>
                  <a:tailEnd/>
                </a:ln>
                <a:solidFill>
                  <a:srgbClr val="002060"/>
                </a:solidFill>
                <a:effectLst/>
                <a:latin typeface="Arial Black"/>
              </a:rPr>
              <a:t>Cambio Climático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188712"/>
            <a:ext cx="8572560" cy="1631216"/>
          </a:xfrm>
          <a:prstGeom prst="rect">
            <a:avLst/>
          </a:prstGeom>
          <a:solidFill>
            <a:schemeClr val="accent1">
              <a:lumMod val="20000"/>
              <a:lumOff val="80000"/>
            </a:schemeClr>
          </a:solidFill>
        </p:spPr>
        <p:txBody>
          <a:bodyPr wrap="square" rtlCol="0">
            <a:spAutoFit/>
          </a:bodyPr>
          <a:lstStyle/>
          <a:p>
            <a:pPr algn="just"/>
            <a:r>
              <a:rPr lang="es-ES" sz="2000" b="1" dirty="0">
                <a:solidFill>
                  <a:schemeClr val="tx2">
                    <a:lumMod val="75000"/>
                  </a:schemeClr>
                </a:solidFill>
                <a:latin typeface="Arial Black" pitchFamily="34" charset="0"/>
              </a:rPr>
              <a:t>Convención marco de las Naciones Unidas sobre el CC: Cambio del clima atribuido directa o indirectamente a la actividad </a:t>
            </a:r>
            <a:r>
              <a:rPr lang="es-ES" sz="2000" b="1" dirty="0">
                <a:solidFill>
                  <a:schemeClr val="tx2">
                    <a:lumMod val="75000"/>
                  </a:schemeClr>
                </a:solidFill>
                <a:latin typeface="Arial" pitchFamily="34" charset="0"/>
                <a:cs typeface="Arial" pitchFamily="34" charset="0"/>
              </a:rPr>
              <a:t>humana</a:t>
            </a:r>
            <a:r>
              <a:rPr lang="es-ES" sz="2000" b="1" dirty="0">
                <a:solidFill>
                  <a:schemeClr val="tx2">
                    <a:lumMod val="75000"/>
                  </a:schemeClr>
                </a:solidFill>
                <a:latin typeface="Arial Black" pitchFamily="34" charset="0"/>
              </a:rPr>
              <a:t> que altera la composición de la atmósfera y que se suma a la variabilidad natural del clima observada durante períodos comparables.</a:t>
            </a:r>
          </a:p>
        </p:txBody>
      </p:sp>
      <p:sp>
        <p:nvSpPr>
          <p:cNvPr id="6" name="WordArt 5"/>
          <p:cNvSpPr>
            <a:spLocks noChangeArrowheads="1" noChangeShapeType="1" noTextEdit="1"/>
          </p:cNvSpPr>
          <p:nvPr/>
        </p:nvSpPr>
        <p:spPr bwMode="auto">
          <a:xfrm>
            <a:off x="1107257" y="548680"/>
            <a:ext cx="6929486" cy="785818"/>
          </a:xfrm>
          <a:prstGeom prst="rect">
            <a:avLst/>
          </a:prstGeom>
        </p:spPr>
        <p:txBody>
          <a:bodyPr wrap="none" fromWordArt="1">
            <a:prstTxWarp prst="textArchUp">
              <a:avLst>
                <a:gd name="adj" fmla="val 10800000"/>
              </a:avLst>
            </a:prstTxWarp>
          </a:bodyPr>
          <a:lstStyle/>
          <a:p>
            <a:pPr algn="ctr" rtl="0"/>
            <a:r>
              <a:rPr lang="es-ES" sz="2800" kern="10" spc="0" dirty="0">
                <a:ln w="9525">
                  <a:solidFill>
                    <a:srgbClr val="D8D8D8"/>
                  </a:solidFill>
                  <a:round/>
                  <a:headEnd/>
                  <a:tailEnd/>
                </a:ln>
                <a:solidFill>
                  <a:srgbClr val="002060"/>
                </a:solidFill>
                <a:effectLst/>
                <a:latin typeface="Arial Black"/>
              </a:rPr>
              <a:t>Cambio Climático</a:t>
            </a:r>
          </a:p>
        </p:txBody>
      </p:sp>
      <p:sp>
        <p:nvSpPr>
          <p:cNvPr id="8" name="CuadroTexto 7">
            <a:extLst>
              <a:ext uri="{FF2B5EF4-FFF2-40B4-BE49-F238E27FC236}">
                <a16:creationId xmlns:a16="http://schemas.microsoft.com/office/drawing/2014/main" id="{938B6F6C-4F83-93C6-834A-729B247D5892}"/>
              </a:ext>
            </a:extLst>
          </p:cNvPr>
          <p:cNvSpPr txBox="1"/>
          <p:nvPr/>
        </p:nvSpPr>
        <p:spPr>
          <a:xfrm>
            <a:off x="285720" y="2971209"/>
            <a:ext cx="8572560" cy="830997"/>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En el concepto de clima existen tres ideas fundamentales que no podemos dejar de mencionar:</a:t>
            </a:r>
            <a:endParaRPr lang="es-CU" sz="24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28B837D0-814F-2E9B-3ED3-5D7303861943}"/>
              </a:ext>
            </a:extLst>
          </p:cNvPr>
          <p:cNvSpPr txBox="1"/>
          <p:nvPr/>
        </p:nvSpPr>
        <p:spPr>
          <a:xfrm>
            <a:off x="967420" y="4022043"/>
            <a:ext cx="7209159" cy="2308324"/>
          </a:xfrm>
          <a:prstGeom prst="rect">
            <a:avLst/>
          </a:prstGeom>
          <a:noFill/>
        </p:spPr>
        <p:txBody>
          <a:bodyPr wrap="square">
            <a:spAutoFit/>
          </a:bodyPr>
          <a:lstStyle/>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Está compuesto por fluctuaciones.</a:t>
            </a:r>
          </a:p>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Es una expresión del comportamiento de la atmósfera. </a:t>
            </a:r>
          </a:p>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Hace referencia a una zona o porción del espacio.   </a:t>
            </a:r>
          </a:p>
          <a:p>
            <a:pPr marL="342900" indent="-342900" algn="just">
              <a:buFont typeface="Wingdings" panose="05000000000000000000" pitchFamily="2" charset="2"/>
              <a:buChar char="Ø"/>
            </a:pPr>
            <a:endParaRPr lang="es-ES" sz="24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54D11AC-864F-C521-D06C-9323F1624232}"/>
              </a:ext>
            </a:extLst>
          </p:cNvPr>
          <p:cNvSpPr txBox="1"/>
          <p:nvPr/>
        </p:nvSpPr>
        <p:spPr>
          <a:xfrm>
            <a:off x="215008" y="764704"/>
            <a:ext cx="8928992" cy="1569660"/>
          </a:xfrm>
          <a:prstGeom prst="rect">
            <a:avLst/>
          </a:prstGeom>
          <a:noFill/>
        </p:spPr>
        <p:txBody>
          <a:bodyPr wrap="square">
            <a:spAutoFit/>
          </a:bodyPr>
          <a:lstStyle/>
          <a:p>
            <a:pPr algn="just">
              <a:spcBef>
                <a:spcPts val="600"/>
              </a:spcBef>
              <a:spcAft>
                <a:spcPts val="600"/>
              </a:spcAft>
            </a:pPr>
            <a:r>
              <a:rPr lang="es-ES" sz="2400" b="1" i="1" dirty="0">
                <a:solidFill>
                  <a:srgbClr val="FF0000"/>
                </a:solidFill>
                <a:latin typeface="Arial" panose="020B0604020202020204" pitchFamily="34" charset="0"/>
                <a:cs typeface="Arial" panose="020B0604020202020204" pitchFamily="34" charset="0"/>
              </a:rPr>
              <a:t>METEOROLOGIA: </a:t>
            </a:r>
            <a:r>
              <a:rPr lang="es-ES" sz="2400" dirty="0">
                <a:latin typeface="Arial" panose="020B0604020202020204" pitchFamily="34" charset="0"/>
                <a:cs typeface="Arial" panose="020B0604020202020204" pitchFamily="34" charset="0"/>
              </a:rPr>
              <a:t>Es la ciencia que estudia los fenómenos atmosféricos. </a:t>
            </a:r>
            <a:r>
              <a:rPr lang="es-ES" sz="2400" b="1" i="1" dirty="0">
                <a:solidFill>
                  <a:schemeClr val="tx2"/>
                </a:solidFill>
                <a:latin typeface="Arial" panose="020B0604020202020204" pitchFamily="34" charset="0"/>
                <a:cs typeface="Arial" panose="020B0604020202020204" pitchFamily="34" charset="0"/>
              </a:rPr>
              <a:t>Abarca diferentes áreas: </a:t>
            </a:r>
            <a:r>
              <a:rPr lang="es-ES" sz="2400" dirty="0">
                <a:latin typeface="Arial" panose="020B0604020202020204" pitchFamily="34" charset="0"/>
                <a:cs typeface="Arial" panose="020B0604020202020204" pitchFamily="34" charset="0"/>
              </a:rPr>
              <a:t>agro meteorología, climatología, la aeronáutica y náutica, la </a:t>
            </a:r>
            <a:r>
              <a:rPr lang="es-ES" sz="2400" dirty="0" err="1">
                <a:latin typeface="Arial" panose="020B0604020202020204" pitchFamily="34" charset="0"/>
                <a:cs typeface="Arial" panose="020B0604020202020204" pitchFamily="34" charset="0"/>
              </a:rPr>
              <a:t>hidrometeorologìa</a:t>
            </a:r>
            <a:r>
              <a:rPr lang="es-ES" sz="2400" dirty="0">
                <a:latin typeface="Arial" panose="020B0604020202020204" pitchFamily="34" charset="0"/>
                <a:cs typeface="Arial" panose="020B0604020202020204" pitchFamily="34" charset="0"/>
              </a:rPr>
              <a:t> y la meteorología física, dinámica y sinóptica. </a:t>
            </a:r>
          </a:p>
        </p:txBody>
      </p:sp>
      <p:sp>
        <p:nvSpPr>
          <p:cNvPr id="7" name="CuadroTexto 6">
            <a:extLst>
              <a:ext uri="{FF2B5EF4-FFF2-40B4-BE49-F238E27FC236}">
                <a16:creationId xmlns:a16="http://schemas.microsoft.com/office/drawing/2014/main" id="{765F21BF-0281-021D-3C12-396502979A8C}"/>
              </a:ext>
            </a:extLst>
          </p:cNvPr>
          <p:cNvSpPr txBox="1"/>
          <p:nvPr/>
        </p:nvSpPr>
        <p:spPr>
          <a:xfrm>
            <a:off x="197260" y="2492896"/>
            <a:ext cx="8749480" cy="1200329"/>
          </a:xfrm>
          <a:prstGeom prst="rect">
            <a:avLst/>
          </a:prstGeom>
          <a:noFill/>
        </p:spPr>
        <p:txBody>
          <a:bodyPr wrap="square">
            <a:spAutoFit/>
          </a:bodyPr>
          <a:lstStyle/>
          <a:p>
            <a:pPr algn="just"/>
            <a:r>
              <a:rPr lang="es-ES" sz="2400" b="1" i="1" dirty="0">
                <a:solidFill>
                  <a:srgbClr val="FF0000"/>
                </a:solidFill>
                <a:latin typeface="Arial" panose="020B0604020202020204" pitchFamily="34" charset="0"/>
                <a:cs typeface="Arial" panose="020B0604020202020204" pitchFamily="34" charset="0"/>
              </a:rPr>
              <a:t>CLIMATOLOGIA: </a:t>
            </a:r>
            <a:r>
              <a:rPr lang="es-ES" sz="2400" dirty="0">
                <a:latin typeface="Arial" panose="020B0604020202020204" pitchFamily="34" charset="0"/>
                <a:cs typeface="Arial" panose="020B0604020202020204" pitchFamily="34" charset="0"/>
              </a:rPr>
              <a:t>Ciencia dedicada al estudio de los climas en relación a sus características, variaciones, distribución, tipos y posibles causas determinantes. </a:t>
            </a:r>
          </a:p>
        </p:txBody>
      </p:sp>
      <p:sp>
        <p:nvSpPr>
          <p:cNvPr id="11" name="CuadroTexto 10">
            <a:extLst>
              <a:ext uri="{FF2B5EF4-FFF2-40B4-BE49-F238E27FC236}">
                <a16:creationId xmlns:a16="http://schemas.microsoft.com/office/drawing/2014/main" id="{8C6E2176-1C69-5848-451B-6362099C0657}"/>
              </a:ext>
            </a:extLst>
          </p:cNvPr>
          <p:cNvSpPr txBox="1"/>
          <p:nvPr/>
        </p:nvSpPr>
        <p:spPr>
          <a:xfrm>
            <a:off x="1946482" y="44624"/>
            <a:ext cx="4641742" cy="646331"/>
          </a:xfrm>
          <a:prstGeom prst="rect">
            <a:avLst/>
          </a:prstGeom>
          <a:blipFill>
            <a:blip r:embed="rId2"/>
            <a:tile tx="0" ty="0" sx="100000" sy="100000" flip="none" algn="tl"/>
          </a:blipFill>
        </p:spPr>
        <p:txBody>
          <a:bodyPr wrap="square">
            <a:spAutoFit/>
          </a:bodyPr>
          <a:lstStyle/>
          <a:p>
            <a:pPr algn="ctr"/>
            <a:r>
              <a:rPr kumimoji="0" lang="es-ES" altLang="es-CU"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Definiciones: </a:t>
            </a:r>
            <a:endParaRPr lang="es-CU" sz="2000" dirty="0"/>
          </a:p>
        </p:txBody>
      </p:sp>
      <p:sp>
        <p:nvSpPr>
          <p:cNvPr id="13" name="CuadroTexto 12">
            <a:extLst>
              <a:ext uri="{FF2B5EF4-FFF2-40B4-BE49-F238E27FC236}">
                <a16:creationId xmlns:a16="http://schemas.microsoft.com/office/drawing/2014/main" id="{12B094DB-09C9-A294-C579-0A0B6C1A1CCE}"/>
              </a:ext>
            </a:extLst>
          </p:cNvPr>
          <p:cNvSpPr txBox="1"/>
          <p:nvPr/>
        </p:nvSpPr>
        <p:spPr>
          <a:xfrm>
            <a:off x="98630" y="3789040"/>
            <a:ext cx="8946739" cy="3170099"/>
          </a:xfrm>
          <a:prstGeom prst="rect">
            <a:avLst/>
          </a:prstGeom>
          <a:noFill/>
        </p:spPr>
        <p:txBody>
          <a:bodyPr wrap="square">
            <a:spAutoFit/>
          </a:bodyPr>
          <a:lstStyle/>
          <a:p>
            <a:pPr marR="58420" algn="just">
              <a:spcAft>
                <a:spcPts val="600"/>
              </a:spcAft>
              <a:tabLst>
                <a:tab pos="6301105" algn="l"/>
              </a:tabLst>
            </a:pPr>
            <a:r>
              <a:rPr lang="es-ES"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Conceptos integradores de la meteorología con la vida en la tierra.  </a:t>
            </a:r>
            <a:endParaRPr lang="es-CU"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58420" lvl="0" indent="-342900" algn="just">
              <a:spcAft>
                <a:spcPts val="600"/>
              </a:spcAft>
              <a:buFont typeface="+mj-lt"/>
              <a:buAutoNum type="arabicPeriod"/>
              <a:tabLst>
                <a:tab pos="228600" algn="l"/>
                <a:tab pos="6301105" algn="l"/>
              </a:tabLst>
            </a:pPr>
            <a:r>
              <a:rPr lang="es-ES" sz="2000" b="1" dirty="0">
                <a:effectLst/>
                <a:latin typeface="Arial" panose="020B0604020202020204" pitchFamily="34" charset="0"/>
                <a:ea typeface="Times New Roman" panose="02020603050405020304" pitchFamily="18" charset="0"/>
                <a:cs typeface="Arial" panose="020B0604020202020204" pitchFamily="34" charset="0"/>
              </a:rPr>
              <a:t>Biometeorología: </a:t>
            </a:r>
            <a:r>
              <a:rPr lang="es-ES" sz="2000" dirty="0">
                <a:effectLst/>
                <a:latin typeface="Arial" panose="020B0604020202020204" pitchFamily="34" charset="0"/>
                <a:ea typeface="Times New Roman" panose="02020603050405020304" pitchFamily="18" charset="0"/>
                <a:cs typeface="Arial" panose="020B0604020202020204" pitchFamily="34" charset="0"/>
              </a:rPr>
              <a:t>Estudio de las influencias que ejercen los </a:t>
            </a:r>
            <a:r>
              <a:rPr lang="es-ES" sz="2000" i="1" dirty="0">
                <a:effectLst/>
                <a:latin typeface="Arial" panose="020B0604020202020204" pitchFamily="34" charset="0"/>
                <a:ea typeface="Times New Roman" panose="02020603050405020304" pitchFamily="18" charset="0"/>
                <a:cs typeface="Arial" panose="020B0604020202020204" pitchFamily="34" charset="0"/>
              </a:rPr>
              <a:t>elementos meteorológicos</a:t>
            </a:r>
            <a:r>
              <a:rPr lang="es-ES" sz="2000" dirty="0">
                <a:effectLst/>
                <a:latin typeface="Arial" panose="020B0604020202020204" pitchFamily="34" charset="0"/>
                <a:ea typeface="Times New Roman" panose="02020603050405020304" pitchFamily="18" charset="0"/>
                <a:cs typeface="Arial" panose="020B0604020202020204" pitchFamily="34" charset="0"/>
              </a:rPr>
              <a:t> sobre los seres vivientes.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58420" lvl="0" indent="-342900" algn="just">
              <a:spcAft>
                <a:spcPts val="600"/>
              </a:spcAft>
              <a:buFont typeface="+mj-lt"/>
              <a:buAutoNum type="arabicPeriod"/>
              <a:tabLst>
                <a:tab pos="228600" algn="l"/>
                <a:tab pos="6301105" algn="l"/>
              </a:tabLst>
            </a:pPr>
            <a:r>
              <a:rPr lang="es-ES" sz="2000" b="1" dirty="0">
                <a:effectLst/>
                <a:latin typeface="Arial" panose="020B0604020202020204" pitchFamily="34" charset="0"/>
                <a:ea typeface="Times New Roman" panose="02020603050405020304" pitchFamily="18" charset="0"/>
                <a:cs typeface="Arial" panose="020B0604020202020204" pitchFamily="34" charset="0"/>
              </a:rPr>
              <a:t>Biometeorología humana: </a:t>
            </a:r>
            <a:r>
              <a:rPr lang="es-ES" sz="2000" dirty="0">
                <a:effectLst/>
                <a:latin typeface="Arial" panose="020B0604020202020204" pitchFamily="34" charset="0"/>
                <a:ea typeface="Times New Roman" panose="02020603050405020304" pitchFamily="18" charset="0"/>
                <a:cs typeface="Arial" panose="020B0604020202020204" pitchFamily="34" charset="0"/>
              </a:rPr>
              <a:t>Parte de la </a:t>
            </a:r>
            <a:r>
              <a:rPr lang="es-ES" sz="2000" i="1" dirty="0">
                <a:effectLst/>
                <a:latin typeface="Arial" panose="020B0604020202020204" pitchFamily="34" charset="0"/>
                <a:ea typeface="Times New Roman" panose="02020603050405020304" pitchFamily="18" charset="0"/>
                <a:cs typeface="Arial" panose="020B0604020202020204" pitchFamily="34" charset="0"/>
              </a:rPr>
              <a:t>biometeorología</a:t>
            </a:r>
            <a:r>
              <a:rPr lang="es-ES" sz="2000" dirty="0">
                <a:effectLst/>
                <a:latin typeface="Arial" panose="020B0604020202020204" pitchFamily="34" charset="0"/>
                <a:ea typeface="Times New Roman" panose="02020603050405020304" pitchFamily="18" charset="0"/>
                <a:cs typeface="Arial" panose="020B0604020202020204" pitchFamily="34" charset="0"/>
              </a:rPr>
              <a:t> relacionada con los seres humanos.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58420" lvl="0" indent="-342900" algn="just">
              <a:spcAft>
                <a:spcPts val="600"/>
              </a:spcAft>
              <a:buFont typeface="+mj-lt"/>
              <a:buAutoNum type="arabicPeriod"/>
              <a:tabLst>
                <a:tab pos="228600" algn="l"/>
                <a:tab pos="6301105" algn="l"/>
              </a:tabLs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Bioclimatología: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Estudio de las influencias que ejerce el clima sobre los seres vivientes.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58420" lvl="0" indent="-342900" algn="just">
              <a:spcAft>
                <a:spcPts val="600"/>
              </a:spcAft>
              <a:buFont typeface="+mj-lt"/>
              <a:buAutoNum type="arabicPeriod"/>
              <a:tabLst>
                <a:tab pos="228600" algn="l"/>
                <a:tab pos="6301105" algn="l"/>
              </a:tabLst>
            </a:pPr>
            <a:r>
              <a:rPr lang="es-ES" sz="2000" b="1" dirty="0">
                <a:effectLst/>
                <a:latin typeface="Arial" panose="020B0604020202020204" pitchFamily="34" charset="0"/>
                <a:ea typeface="Times New Roman" panose="02020603050405020304" pitchFamily="18" charset="0"/>
                <a:cs typeface="Arial" panose="020B0604020202020204" pitchFamily="34" charset="0"/>
              </a:rPr>
              <a:t>Bioclimatología humana: </a:t>
            </a:r>
            <a:r>
              <a:rPr lang="es-ES" sz="2000" dirty="0">
                <a:effectLst/>
                <a:latin typeface="Arial" panose="020B0604020202020204" pitchFamily="34" charset="0"/>
                <a:ea typeface="Times New Roman" panose="02020603050405020304" pitchFamily="18" charset="0"/>
                <a:cs typeface="Arial" panose="020B0604020202020204" pitchFamily="34" charset="0"/>
              </a:rPr>
              <a:t>Parte de la </a:t>
            </a:r>
            <a:r>
              <a:rPr lang="es-ES" sz="2000" i="1" dirty="0">
                <a:effectLst/>
                <a:latin typeface="Arial" panose="020B0604020202020204" pitchFamily="34" charset="0"/>
                <a:ea typeface="Times New Roman" panose="02020603050405020304" pitchFamily="18" charset="0"/>
                <a:cs typeface="Arial" panose="020B0604020202020204" pitchFamily="34" charset="0"/>
              </a:rPr>
              <a:t>bioclimatología</a:t>
            </a:r>
            <a:r>
              <a:rPr lang="es-ES" sz="2000" dirty="0">
                <a:effectLst/>
                <a:latin typeface="Arial" panose="020B0604020202020204" pitchFamily="34" charset="0"/>
                <a:ea typeface="Times New Roman" panose="02020603050405020304" pitchFamily="18" charset="0"/>
                <a:cs typeface="Arial" panose="020B0604020202020204" pitchFamily="34" charset="0"/>
              </a:rPr>
              <a:t> que se refiere al hombre.</a:t>
            </a:r>
            <a:r>
              <a:rPr lang="es-ES" sz="2000" b="1"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759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74C6F1-D6C0-CC20-45AF-86DBF1F0FE9D}"/>
              </a:ext>
            </a:extLst>
          </p:cNvPr>
          <p:cNvSpPr txBox="1"/>
          <p:nvPr/>
        </p:nvSpPr>
        <p:spPr>
          <a:xfrm>
            <a:off x="253623" y="729902"/>
            <a:ext cx="8856984" cy="3785652"/>
          </a:xfrm>
          <a:prstGeom prst="rect">
            <a:avLst/>
          </a:prstGeom>
          <a:noFill/>
        </p:spPr>
        <p:txBody>
          <a:bodyPr wrap="square">
            <a:spAutoFit/>
          </a:bodyPr>
          <a:lstStyle/>
          <a:p>
            <a:pPr marR="58420" algn="just">
              <a:tabLst>
                <a:tab pos="6301105" algn="l"/>
              </a:tabLst>
            </a:pPr>
            <a:r>
              <a:rPr lang="es-ES" sz="2400" dirty="0">
                <a:effectLst/>
                <a:latin typeface="Arial" panose="020B0604020202020204" pitchFamily="34" charset="0"/>
                <a:ea typeface="Times New Roman" panose="02020603050405020304" pitchFamily="18" charset="0"/>
              </a:rPr>
              <a:t>Debemos dejar claro que el clima de la tierra no está asociado exclusivamente con lo que sucede en la atmósfera, ya que los procesos atmosféricos están relacionados con la superficie terrestre o </a:t>
            </a:r>
            <a:r>
              <a:rPr lang="es-ES" sz="2400" b="1" dirty="0">
                <a:effectLst/>
                <a:latin typeface="Arial" panose="020B0604020202020204" pitchFamily="34" charset="0"/>
                <a:ea typeface="Times New Roman" panose="02020603050405020304" pitchFamily="18" charset="0"/>
              </a:rPr>
              <a:t>litosfera, la hidrosfera y la </a:t>
            </a:r>
            <a:r>
              <a:rPr lang="es-ES" sz="2400" b="1" dirty="0" err="1">
                <a:effectLst/>
                <a:latin typeface="Arial" panose="020B0604020202020204" pitchFamily="34" charset="0"/>
                <a:ea typeface="Times New Roman" panose="02020603050405020304" pitchFamily="18" charset="0"/>
              </a:rPr>
              <a:t>criosfera</a:t>
            </a:r>
            <a:r>
              <a:rPr lang="es-ES" sz="2400" dirty="0">
                <a:effectLst/>
                <a:latin typeface="Arial" panose="020B0604020202020204" pitchFamily="34" charset="0"/>
                <a:ea typeface="Times New Roman" panose="02020603050405020304" pitchFamily="18" charset="0"/>
              </a:rPr>
              <a:t> (hielo marino, cubierta de hielo estacional, glaciales de montaña y capas de hielo a escala continental) y la </a:t>
            </a:r>
            <a:r>
              <a:rPr lang="es-ES" sz="2400" b="1" dirty="0">
                <a:effectLst/>
                <a:latin typeface="Arial" panose="020B0604020202020204" pitchFamily="34" charset="0"/>
                <a:ea typeface="Times New Roman" panose="02020603050405020304" pitchFamily="18" charset="0"/>
              </a:rPr>
              <a:t>biosfera</a:t>
            </a:r>
            <a:r>
              <a:rPr lang="es-ES" sz="2400" dirty="0">
                <a:effectLst/>
                <a:latin typeface="Arial" panose="020B0604020202020204" pitchFamily="34" charset="0"/>
                <a:ea typeface="Times New Roman" panose="02020603050405020304" pitchFamily="18" charset="0"/>
              </a:rPr>
              <a:t> (flora y fauna terrestre y marina). Estos cinco componentes: atmosfera, litósfera, hidrosfera, </a:t>
            </a:r>
            <a:r>
              <a:rPr lang="es-ES" sz="2400" dirty="0" err="1">
                <a:effectLst/>
                <a:latin typeface="Arial" panose="020B0604020202020204" pitchFamily="34" charset="0"/>
                <a:ea typeface="Times New Roman" panose="02020603050405020304" pitchFamily="18" charset="0"/>
              </a:rPr>
              <a:t>criosfera</a:t>
            </a:r>
            <a:r>
              <a:rPr lang="es-ES" sz="2400" dirty="0">
                <a:effectLst/>
                <a:latin typeface="Arial" panose="020B0604020202020204" pitchFamily="34" charset="0"/>
                <a:ea typeface="Times New Roman" panose="02020603050405020304" pitchFamily="18" charset="0"/>
              </a:rPr>
              <a:t> y biosfera, integran </a:t>
            </a:r>
            <a:r>
              <a:rPr lang="es-ES" sz="2400" b="1" dirty="0">
                <a:effectLst/>
                <a:latin typeface="Arial" panose="020B0604020202020204" pitchFamily="34" charset="0"/>
                <a:ea typeface="Times New Roman" panose="02020603050405020304" pitchFamily="18" charset="0"/>
              </a:rPr>
              <a:t>el sistema climático </a:t>
            </a:r>
            <a:r>
              <a:rPr lang="es-ES" sz="2400" dirty="0">
                <a:effectLst/>
                <a:latin typeface="Arial" panose="020B0604020202020204" pitchFamily="34" charset="0"/>
                <a:ea typeface="Times New Roman" panose="02020603050405020304" pitchFamily="18" charset="0"/>
              </a:rPr>
              <a:t>e interactúan entre si; </a:t>
            </a:r>
            <a:r>
              <a:rPr lang="es-ES" sz="2400" b="1" dirty="0">
                <a:effectLst/>
                <a:latin typeface="Arial" panose="020B0604020202020204" pitchFamily="34" charset="0"/>
                <a:ea typeface="Times New Roman" panose="02020603050405020304" pitchFamily="18" charset="0"/>
              </a:rPr>
              <a:t>la radiación solar es la única fuente importante de energía que mueve al sistema climático.</a:t>
            </a:r>
            <a:endParaRPr lang="es-CU" sz="2400"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AC9596A2-A683-1C09-F0EE-86E3EE9F80C8}"/>
              </a:ext>
            </a:extLst>
          </p:cNvPr>
          <p:cNvSpPr txBox="1"/>
          <p:nvPr/>
        </p:nvSpPr>
        <p:spPr>
          <a:xfrm>
            <a:off x="126565" y="4869160"/>
            <a:ext cx="9000492" cy="1569660"/>
          </a:xfrm>
          <a:prstGeom prst="rect">
            <a:avLst/>
          </a:prstGeom>
          <a:noFill/>
        </p:spPr>
        <p:txBody>
          <a:bodyPr wrap="square">
            <a:spAutoFit/>
          </a:bodyPr>
          <a:lstStyle/>
          <a:p>
            <a:pPr marR="58420" algn="just">
              <a:tabLst>
                <a:tab pos="6301105" algn="l"/>
              </a:tabLst>
            </a:pPr>
            <a:r>
              <a:rPr lang="es-ES" sz="2400" dirty="0">
                <a:effectLst/>
                <a:latin typeface="Arial" panose="020B0604020202020204" pitchFamily="34" charset="0"/>
                <a:ea typeface="Times New Roman" panose="02020603050405020304" pitchFamily="18" charset="0"/>
              </a:rPr>
              <a:t>Cuando se observan diferencias entre las estadísticas de largo plazo de los elementos del clima, calculados para diferentes períodos, pero relativos a la misma área, se dice que estamos en presencia de un </a:t>
            </a:r>
            <a:r>
              <a:rPr lang="es-ES" sz="2400" b="1" dirty="0">
                <a:effectLst/>
                <a:latin typeface="Arial" panose="020B0604020202020204" pitchFamily="34" charset="0"/>
                <a:ea typeface="Times New Roman" panose="02020603050405020304" pitchFamily="18" charset="0"/>
              </a:rPr>
              <a:t>cambio climático.</a:t>
            </a:r>
            <a:r>
              <a:rPr lang="es-ES" sz="2400" dirty="0">
                <a:effectLst/>
                <a:latin typeface="Arial" panose="020B0604020202020204" pitchFamily="34" charset="0"/>
                <a:ea typeface="Times New Roman" panose="02020603050405020304" pitchFamily="18" charset="0"/>
              </a:rPr>
              <a:t> </a:t>
            </a:r>
            <a:endParaRPr lang="es-C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631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142976" y="428604"/>
            <a:ext cx="6929486" cy="785818"/>
          </a:xfrm>
          <a:prstGeom prst="rect">
            <a:avLst/>
          </a:prstGeom>
        </p:spPr>
        <p:txBody>
          <a:bodyPr wrap="none" fromWordArt="1">
            <a:prstTxWarp prst="textArchUp">
              <a:avLst>
                <a:gd name="adj" fmla="val 10800000"/>
              </a:avLst>
            </a:prstTxWarp>
          </a:bodyPr>
          <a:lstStyle/>
          <a:p>
            <a:pPr algn="ctr" rtl="0"/>
            <a:r>
              <a:rPr lang="es-ES" sz="2400" kern="10" spc="0" dirty="0">
                <a:ln w="9525">
                  <a:solidFill>
                    <a:srgbClr val="D8D8D8"/>
                  </a:solidFill>
                  <a:round/>
                  <a:headEnd/>
                  <a:tailEnd/>
                </a:ln>
                <a:solidFill>
                  <a:srgbClr val="002060"/>
                </a:solidFill>
                <a:effectLst/>
                <a:latin typeface="Arial Black"/>
              </a:rPr>
              <a:t>Medio ambiente</a:t>
            </a:r>
          </a:p>
        </p:txBody>
      </p:sp>
      <p:sp>
        <p:nvSpPr>
          <p:cNvPr id="5" name="4 CuadroTexto"/>
          <p:cNvSpPr txBox="1"/>
          <p:nvPr/>
        </p:nvSpPr>
        <p:spPr>
          <a:xfrm>
            <a:off x="285720" y="785795"/>
            <a:ext cx="8643998" cy="1631216"/>
          </a:xfrm>
          <a:prstGeom prst="rect">
            <a:avLst/>
          </a:prstGeom>
          <a:solidFill>
            <a:schemeClr val="bg1">
              <a:lumMod val="85000"/>
            </a:schemeClr>
          </a:solidFill>
        </p:spPr>
        <p:txBody>
          <a:bodyPr wrap="square" rtlCol="0">
            <a:spAutoFit/>
          </a:bodyPr>
          <a:lstStyle/>
          <a:p>
            <a:pPr algn="just"/>
            <a:r>
              <a:rPr lang="es-ES" sz="2000" b="1" dirty="0">
                <a:solidFill>
                  <a:schemeClr val="tx2">
                    <a:lumMod val="75000"/>
                  </a:schemeClr>
                </a:solidFill>
                <a:latin typeface="Arial" pitchFamily="34" charset="0"/>
                <a:cs typeface="Arial" pitchFamily="34" charset="0"/>
              </a:rPr>
              <a:t>Es el espacio en el que se desarrolla la vida de los distintos organismos, favoreciendo su interacción.</a:t>
            </a:r>
          </a:p>
          <a:p>
            <a:pPr algn="just"/>
            <a:r>
              <a:rPr lang="es-ES" sz="2000" b="1" dirty="0">
                <a:solidFill>
                  <a:schemeClr val="tx2">
                    <a:lumMod val="75000"/>
                  </a:schemeClr>
                </a:solidFill>
                <a:latin typeface="Arial" pitchFamily="34" charset="0"/>
                <a:cs typeface="Arial" pitchFamily="34" charset="0"/>
              </a:rPr>
              <a:t>Es el entorno que afecta los seres vivos y que condiciona sus circunstancias vitales, es decir  físicas, humanas, sociales culturales que rodean a las personas, animales o cosas.</a:t>
            </a:r>
            <a:endParaRPr lang="es-ES" dirty="0"/>
          </a:p>
        </p:txBody>
      </p:sp>
      <p:sp>
        <p:nvSpPr>
          <p:cNvPr id="6" name="5 Rectángulo"/>
          <p:cNvSpPr/>
          <p:nvPr/>
        </p:nvSpPr>
        <p:spPr>
          <a:xfrm>
            <a:off x="0" y="2643182"/>
            <a:ext cx="3857620" cy="2031325"/>
          </a:xfrm>
          <a:prstGeom prst="rect">
            <a:avLst/>
          </a:prstGeom>
          <a:solidFill>
            <a:schemeClr val="bg1">
              <a:lumMod val="95000"/>
            </a:schemeClr>
          </a:solidFill>
        </p:spPr>
        <p:txBody>
          <a:bodyPr wrap="square">
            <a:spAutoFit/>
          </a:bodyPr>
          <a:lstStyle/>
          <a:p>
            <a:pPr algn="just"/>
            <a:r>
              <a:rPr lang="es-ES" b="1" dirty="0">
                <a:solidFill>
                  <a:schemeClr val="tx2">
                    <a:lumMod val="75000"/>
                  </a:schemeClr>
                </a:solidFill>
                <a:latin typeface="Arial" pitchFamily="34" charset="0"/>
                <a:cs typeface="Arial" pitchFamily="34" charset="0"/>
              </a:rPr>
              <a:t>Los organismos obtenemos del medio ambiente todos los elementos que necesitamos para vivir desde el aire, el agua, hasta el refugio y el alimento que nos permite crecer, desarrollarnos y obtener energía.</a:t>
            </a:r>
          </a:p>
        </p:txBody>
      </p:sp>
      <p:sp>
        <p:nvSpPr>
          <p:cNvPr id="7" name="6 Rectángulo"/>
          <p:cNvSpPr/>
          <p:nvPr/>
        </p:nvSpPr>
        <p:spPr>
          <a:xfrm>
            <a:off x="4286248" y="2857496"/>
            <a:ext cx="4214842" cy="1754326"/>
          </a:xfrm>
          <a:prstGeom prst="rect">
            <a:avLst/>
          </a:prstGeom>
          <a:solidFill>
            <a:schemeClr val="bg1">
              <a:lumMod val="95000"/>
            </a:schemeClr>
          </a:solidFill>
        </p:spPr>
        <p:txBody>
          <a:bodyPr wrap="square">
            <a:spAutoFit/>
          </a:bodyPr>
          <a:lstStyle/>
          <a:p>
            <a:pPr algn="just"/>
            <a:r>
              <a:rPr lang="es-ES" b="1" dirty="0">
                <a:solidFill>
                  <a:schemeClr val="tx2">
                    <a:lumMod val="75000"/>
                  </a:schemeClr>
                </a:solidFill>
                <a:latin typeface="Arial" pitchFamily="34" charset="0"/>
                <a:cs typeface="Arial" pitchFamily="34" charset="0"/>
              </a:rPr>
              <a:t>Algunos de los impactos ambientales más frecuentes en esta época son: contaminación del aire, de las aguas (mares, ríos, aguas subterráneas), contaminación del suelo</a:t>
            </a:r>
            <a:r>
              <a:rPr lang="es-ES" dirty="0"/>
              <a:t>.</a:t>
            </a:r>
          </a:p>
        </p:txBody>
      </p:sp>
      <p:sp>
        <p:nvSpPr>
          <p:cNvPr id="8" name="7 CuadroTexto"/>
          <p:cNvSpPr txBox="1"/>
          <p:nvPr/>
        </p:nvSpPr>
        <p:spPr>
          <a:xfrm>
            <a:off x="214282" y="5214950"/>
            <a:ext cx="8501122" cy="707886"/>
          </a:xfrm>
          <a:prstGeom prst="rect">
            <a:avLst/>
          </a:prstGeom>
          <a:solidFill>
            <a:schemeClr val="bg1">
              <a:lumMod val="85000"/>
            </a:schemeClr>
          </a:solidFill>
        </p:spPr>
        <p:txBody>
          <a:bodyPr wrap="square" rtlCol="0">
            <a:spAutoFit/>
          </a:bodyPr>
          <a:lstStyle/>
          <a:p>
            <a:pPr algn="just"/>
            <a:r>
              <a:rPr lang="es-ES" sz="2000" b="1" dirty="0">
                <a:solidFill>
                  <a:schemeClr val="tx2">
                    <a:lumMod val="75000"/>
                  </a:schemeClr>
                </a:solidFill>
                <a:latin typeface="Arial" pitchFamily="34" charset="0"/>
                <a:cs typeface="Arial" pitchFamily="34" charset="0"/>
              </a:rPr>
              <a:t>Mantener el equilibrio del medio ambiente es fundamental para mantener la vida en la tierra tal como la conocemos.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1000108"/>
            <a:ext cx="8429684" cy="1631216"/>
          </a:xfrm>
          <a:prstGeom prst="rect">
            <a:avLst/>
          </a:prstGeom>
          <a:solidFill>
            <a:schemeClr val="bg1">
              <a:lumMod val="85000"/>
            </a:schemeClr>
          </a:solidFill>
        </p:spPr>
        <p:txBody>
          <a:bodyPr wrap="square">
            <a:spAutoFit/>
          </a:bodyPr>
          <a:lstStyle/>
          <a:p>
            <a:pPr algn="just"/>
            <a:r>
              <a:rPr lang="es-ES" sz="2000" b="1" dirty="0">
                <a:solidFill>
                  <a:schemeClr val="tx2">
                    <a:lumMod val="75000"/>
                  </a:schemeClr>
                </a:solidFill>
                <a:latin typeface="Arial" pitchFamily="34" charset="0"/>
                <a:cs typeface="Arial" pitchFamily="34" charset="0"/>
              </a:rPr>
              <a:t>En nuestro país existe la Ley 81 del Medio Ambiente  aprobada en la Asamblea Nacional del Poder Popular el 11 de julio de 1997 y que establece las principales responsabilidades de los actores estatales en materia ambiental y los derechos y obligaciones de la sociedad en general.</a:t>
            </a:r>
          </a:p>
        </p:txBody>
      </p:sp>
      <p:sp>
        <p:nvSpPr>
          <p:cNvPr id="5" name="WordArt 5"/>
          <p:cNvSpPr>
            <a:spLocks noChangeArrowheads="1" noChangeShapeType="1" noTextEdit="1"/>
          </p:cNvSpPr>
          <p:nvPr/>
        </p:nvSpPr>
        <p:spPr bwMode="auto">
          <a:xfrm>
            <a:off x="1142976" y="428604"/>
            <a:ext cx="6929486" cy="785818"/>
          </a:xfrm>
          <a:prstGeom prst="rect">
            <a:avLst/>
          </a:prstGeom>
        </p:spPr>
        <p:txBody>
          <a:bodyPr wrap="none" fromWordArt="1">
            <a:prstTxWarp prst="textArchUp">
              <a:avLst>
                <a:gd name="adj" fmla="val 10800000"/>
              </a:avLst>
            </a:prstTxWarp>
          </a:bodyPr>
          <a:lstStyle/>
          <a:p>
            <a:pPr algn="ctr" rtl="0"/>
            <a:r>
              <a:rPr lang="es-ES" sz="2400" kern="10" spc="0" dirty="0">
                <a:ln w="9525">
                  <a:solidFill>
                    <a:srgbClr val="D8D8D8"/>
                  </a:solidFill>
                  <a:round/>
                  <a:headEnd/>
                  <a:tailEnd/>
                </a:ln>
                <a:solidFill>
                  <a:srgbClr val="002060"/>
                </a:solidFill>
                <a:effectLst/>
                <a:latin typeface="Arial Black"/>
              </a:rPr>
              <a:t>Medio ambiente</a:t>
            </a:r>
          </a:p>
        </p:txBody>
      </p:sp>
      <p:sp>
        <p:nvSpPr>
          <p:cNvPr id="6" name="5 CuadroTexto"/>
          <p:cNvSpPr txBox="1"/>
          <p:nvPr/>
        </p:nvSpPr>
        <p:spPr>
          <a:xfrm>
            <a:off x="285720" y="2857496"/>
            <a:ext cx="8501122" cy="1631216"/>
          </a:xfrm>
          <a:prstGeom prst="rect">
            <a:avLst/>
          </a:prstGeom>
          <a:solidFill>
            <a:schemeClr val="bg1">
              <a:lumMod val="95000"/>
            </a:schemeClr>
          </a:solidFill>
        </p:spPr>
        <p:txBody>
          <a:bodyPr wrap="square" rtlCol="0">
            <a:spAutoFit/>
          </a:bodyPr>
          <a:lstStyle/>
          <a:p>
            <a:pPr algn="just"/>
            <a:r>
              <a:rPr lang="es-ES" sz="2000" b="1" dirty="0">
                <a:solidFill>
                  <a:schemeClr val="tx2">
                    <a:lumMod val="75000"/>
                  </a:schemeClr>
                </a:solidFill>
                <a:latin typeface="Arial" pitchFamily="34" charset="0"/>
                <a:cs typeface="Arial" pitchFamily="34" charset="0"/>
              </a:rPr>
              <a:t>La Ley tiene por objeto la protección y conservación del medio ambiente y los recursos naturales, regulando las acciones del hombre en relación con la naturaleza y promoviendo el desarrollo sostenible con la finalidad de mejorar la calidad de vida de la población.</a:t>
            </a:r>
          </a:p>
        </p:txBody>
      </p:sp>
      <p:sp>
        <p:nvSpPr>
          <p:cNvPr id="7" name="6 CuadroTexto"/>
          <p:cNvSpPr txBox="1"/>
          <p:nvPr/>
        </p:nvSpPr>
        <p:spPr>
          <a:xfrm>
            <a:off x="285720" y="4941056"/>
            <a:ext cx="8572560" cy="1631216"/>
          </a:xfrm>
          <a:prstGeom prst="rect">
            <a:avLst/>
          </a:prstGeom>
          <a:solidFill>
            <a:schemeClr val="bg1">
              <a:lumMod val="85000"/>
            </a:schemeClr>
          </a:solidFill>
        </p:spPr>
        <p:txBody>
          <a:bodyPr wrap="square" rtlCol="0">
            <a:spAutoFit/>
          </a:bodyPr>
          <a:lstStyle/>
          <a:p>
            <a:pPr algn="just"/>
            <a:r>
              <a:rPr lang="es-ES" sz="2000" b="1" dirty="0">
                <a:solidFill>
                  <a:schemeClr val="tx2">
                    <a:lumMod val="75000"/>
                  </a:schemeClr>
                </a:solidFill>
                <a:latin typeface="Arial" pitchFamily="34" charset="0"/>
                <a:cs typeface="Arial" pitchFamily="34" charset="0"/>
              </a:rPr>
              <a:t>En uno de sus artículos se expone que todos los habitantes gozan del derecho a un ambiente sano, equilibrado, apto para el desarrollo humano y para que las actividades productivas satisfagan las necesidades presentes, sin comprometer las de las generaciones futuras y tienen el deber de preservarlo.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3000364" y="357166"/>
            <a:ext cx="2500330" cy="285752"/>
          </a:xfrm>
          <a:prstGeom prst="rect">
            <a:avLst/>
          </a:prstGeom>
        </p:spPr>
        <p:txBody>
          <a:bodyPr wrap="none" fromWordArt="1">
            <a:prstTxWarp prst="textArchUp">
              <a:avLst>
                <a:gd name="adj" fmla="val 10800000"/>
              </a:avLst>
            </a:prstTxWarp>
          </a:bodyPr>
          <a:lstStyle/>
          <a:p>
            <a:pPr algn="ctr" rtl="0"/>
            <a:r>
              <a:rPr lang="es-ES" sz="4800" kern="10" spc="0" dirty="0">
                <a:ln w="9525">
                  <a:solidFill>
                    <a:srgbClr val="D8D8D8"/>
                  </a:solidFill>
                  <a:round/>
                  <a:headEnd/>
                  <a:tailEnd/>
                </a:ln>
                <a:solidFill>
                  <a:srgbClr val="002060"/>
                </a:solidFill>
                <a:effectLst/>
                <a:latin typeface="Arial Black"/>
              </a:rPr>
              <a:t>Causas</a:t>
            </a:r>
          </a:p>
        </p:txBody>
      </p:sp>
      <p:sp>
        <p:nvSpPr>
          <p:cNvPr id="5" name="4 Rectángulo"/>
          <p:cNvSpPr/>
          <p:nvPr/>
        </p:nvSpPr>
        <p:spPr>
          <a:xfrm>
            <a:off x="142844" y="857232"/>
            <a:ext cx="8823268" cy="5139869"/>
          </a:xfrm>
          <a:prstGeom prst="rect">
            <a:avLst/>
          </a:prstGeom>
          <a:solidFill>
            <a:schemeClr val="accent5">
              <a:lumMod val="20000"/>
              <a:lumOff val="80000"/>
            </a:schemeClr>
          </a:solidFill>
        </p:spPr>
        <p:txBody>
          <a:bodyPr wrap="square">
            <a:spAutoFit/>
          </a:bodyPr>
          <a:lstStyle/>
          <a:p>
            <a:pPr algn="just"/>
            <a:r>
              <a:rPr lang="es-ES" sz="4000" kern="10" dirty="0">
                <a:ln w="9525">
                  <a:solidFill>
                    <a:srgbClr val="D8D8D8"/>
                  </a:solidFill>
                  <a:round/>
                  <a:headEnd/>
                  <a:tailEnd/>
                </a:ln>
                <a:solidFill>
                  <a:srgbClr val="00B050"/>
                </a:solidFill>
                <a:latin typeface="Arial Black"/>
              </a:rPr>
              <a:t>Efecto invernadero</a:t>
            </a:r>
            <a:r>
              <a:rPr lang="es-ES" sz="2800" kern="10" dirty="0">
                <a:ln w="9525">
                  <a:solidFill>
                    <a:srgbClr val="D8D8D8"/>
                  </a:solidFill>
                  <a:round/>
                  <a:headEnd/>
                  <a:tailEnd/>
                </a:ln>
                <a:solidFill>
                  <a:srgbClr val="002060"/>
                </a:solidFill>
                <a:latin typeface="Arial Black"/>
              </a:rPr>
              <a:t>: </a:t>
            </a:r>
            <a:r>
              <a:rPr lang="es-ES" sz="3200" b="1" kern="10" dirty="0">
                <a:ln w="9525">
                  <a:solidFill>
                    <a:srgbClr val="D8D8D8"/>
                  </a:solidFill>
                  <a:round/>
                  <a:headEnd/>
                  <a:tailEnd/>
                </a:ln>
                <a:solidFill>
                  <a:schemeClr val="accent5">
                    <a:lumMod val="75000"/>
                  </a:schemeClr>
                </a:solidFill>
                <a:latin typeface="Arial Black"/>
              </a:rPr>
              <a:t>Fenómeno natural por el cual la tierra retiene parte de la energía solar que atraviesa la atmosfera. Fenómeno que permite la existencia de la vida.</a:t>
            </a:r>
          </a:p>
          <a:p>
            <a:pPr marL="441325" indent="-441325" algn="just">
              <a:buFont typeface="Wingdings" pitchFamily="2" charset="2"/>
              <a:buChar char="v"/>
            </a:pPr>
            <a:r>
              <a:rPr lang="es-ES" sz="3200" b="1" kern="10" dirty="0">
                <a:ln w="9525">
                  <a:solidFill>
                    <a:srgbClr val="D8D8D8"/>
                  </a:solidFill>
                  <a:round/>
                  <a:headEnd/>
                  <a:tailEnd/>
                </a:ln>
                <a:solidFill>
                  <a:srgbClr val="FF0000"/>
                </a:solidFill>
                <a:latin typeface="Arial Black"/>
              </a:rPr>
              <a:t>Los rayos del sol atraviesan la atmósfera</a:t>
            </a:r>
            <a:r>
              <a:rPr lang="es-ES" sz="3200" kern="10" dirty="0">
                <a:ln w="9525">
                  <a:solidFill>
                    <a:srgbClr val="D8D8D8"/>
                  </a:solidFill>
                  <a:round/>
                  <a:headEnd/>
                  <a:tailEnd/>
                </a:ln>
                <a:solidFill>
                  <a:srgbClr val="FF0000"/>
                </a:solidFill>
                <a:latin typeface="Arial Black"/>
              </a:rPr>
              <a:t>.</a:t>
            </a:r>
          </a:p>
          <a:p>
            <a:pPr marL="361950" indent="-361950" algn="just">
              <a:buFont typeface="Wingdings" pitchFamily="2" charset="2"/>
              <a:buChar char="v"/>
            </a:pPr>
            <a:r>
              <a:rPr lang="es-ES" sz="3200" kern="10" dirty="0">
                <a:ln w="9525">
                  <a:solidFill>
                    <a:srgbClr val="D8D8D8"/>
                  </a:solidFill>
                  <a:round/>
                  <a:headEnd/>
                  <a:tailEnd/>
                </a:ln>
                <a:solidFill>
                  <a:srgbClr val="FF0000"/>
                </a:solidFill>
                <a:latin typeface="Arial Black"/>
              </a:rPr>
              <a:t>Parte de la radiación es retenida por los gases de efecto invernadero.</a:t>
            </a:r>
          </a:p>
          <a:p>
            <a:pPr algn="just">
              <a:buFont typeface="Wingdings" pitchFamily="2" charset="2"/>
              <a:buChar char="v"/>
            </a:pPr>
            <a:r>
              <a:rPr lang="es-ES" sz="3200" kern="10" dirty="0">
                <a:ln w="9525">
                  <a:solidFill>
                    <a:srgbClr val="D8D8D8"/>
                  </a:solidFill>
                  <a:round/>
                  <a:headEnd/>
                  <a:tailEnd/>
                </a:ln>
                <a:solidFill>
                  <a:srgbClr val="FF0000"/>
                </a:solidFill>
                <a:latin typeface="Arial Black"/>
              </a:rPr>
              <a:t>El resto vuelve al espacio.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3000364" y="357166"/>
            <a:ext cx="2500330" cy="285752"/>
          </a:xfrm>
          <a:prstGeom prst="rect">
            <a:avLst/>
          </a:prstGeom>
        </p:spPr>
        <p:txBody>
          <a:bodyPr wrap="none" fromWordArt="1">
            <a:prstTxWarp prst="textArchUp">
              <a:avLst>
                <a:gd name="adj" fmla="val 10800000"/>
              </a:avLst>
            </a:prstTxWarp>
          </a:bodyPr>
          <a:lstStyle/>
          <a:p>
            <a:pPr algn="ctr" rtl="0"/>
            <a:r>
              <a:rPr lang="es-ES" sz="4800" kern="10" spc="0" dirty="0">
                <a:ln w="9525">
                  <a:solidFill>
                    <a:srgbClr val="D8D8D8"/>
                  </a:solidFill>
                  <a:round/>
                  <a:headEnd/>
                  <a:tailEnd/>
                </a:ln>
                <a:solidFill>
                  <a:srgbClr val="002060"/>
                </a:solidFill>
                <a:effectLst/>
                <a:latin typeface="Arial Black"/>
              </a:rPr>
              <a:t>Causas</a:t>
            </a:r>
          </a:p>
        </p:txBody>
      </p:sp>
      <p:sp>
        <p:nvSpPr>
          <p:cNvPr id="5" name="4 Rectángulo"/>
          <p:cNvSpPr/>
          <p:nvPr/>
        </p:nvSpPr>
        <p:spPr>
          <a:xfrm>
            <a:off x="142844" y="857232"/>
            <a:ext cx="8823268" cy="5139869"/>
          </a:xfrm>
          <a:prstGeom prst="rect">
            <a:avLst/>
          </a:prstGeom>
          <a:solidFill>
            <a:srgbClr val="FCEDDC"/>
          </a:solidFill>
        </p:spPr>
        <p:txBody>
          <a:bodyPr wrap="square">
            <a:spAutoFit/>
          </a:bodyPr>
          <a:lstStyle/>
          <a:p>
            <a:pPr algn="just"/>
            <a:r>
              <a:rPr lang="es-ES" sz="4000" kern="10" dirty="0">
                <a:ln w="9525">
                  <a:solidFill>
                    <a:srgbClr val="D8D8D8"/>
                  </a:solidFill>
                  <a:round/>
                  <a:headEnd/>
                  <a:tailEnd/>
                </a:ln>
                <a:solidFill>
                  <a:schemeClr val="accent6">
                    <a:lumMod val="50000"/>
                  </a:schemeClr>
                </a:solidFill>
                <a:latin typeface="Arial Black"/>
              </a:rPr>
              <a:t>Calentamiento global</a:t>
            </a:r>
            <a:r>
              <a:rPr lang="es-ES" sz="2800" kern="10" dirty="0">
                <a:ln w="9525">
                  <a:solidFill>
                    <a:srgbClr val="D8D8D8"/>
                  </a:solidFill>
                  <a:round/>
                  <a:headEnd/>
                  <a:tailEnd/>
                </a:ln>
                <a:solidFill>
                  <a:srgbClr val="002060"/>
                </a:solidFill>
                <a:latin typeface="Arial Black"/>
              </a:rPr>
              <a:t>: </a:t>
            </a:r>
            <a:r>
              <a:rPr lang="es-ES" sz="3200" b="1" kern="10" dirty="0">
                <a:ln w="9525">
                  <a:solidFill>
                    <a:srgbClr val="D8D8D8"/>
                  </a:solidFill>
                  <a:round/>
                  <a:headEnd/>
                  <a:tailEnd/>
                </a:ln>
                <a:solidFill>
                  <a:schemeClr val="accent2">
                    <a:lumMod val="50000"/>
                  </a:schemeClr>
                </a:solidFill>
                <a:latin typeface="Arial Black"/>
              </a:rPr>
              <a:t>Es el incremento de la temperatura media de la atmósfera debido a la actividad humana.</a:t>
            </a:r>
          </a:p>
          <a:p>
            <a:pPr marL="441325" indent="-441325" algn="just">
              <a:buFont typeface="Wingdings" pitchFamily="2" charset="2"/>
              <a:buChar char="v"/>
            </a:pPr>
            <a:r>
              <a:rPr lang="es-ES" sz="3200" b="1" kern="10" dirty="0">
                <a:ln w="9525">
                  <a:solidFill>
                    <a:srgbClr val="D8D8D8"/>
                  </a:solidFill>
                  <a:round/>
                  <a:headEnd/>
                  <a:tailEnd/>
                </a:ln>
                <a:solidFill>
                  <a:schemeClr val="accent2">
                    <a:lumMod val="50000"/>
                  </a:schemeClr>
                </a:solidFill>
                <a:latin typeface="Arial Black"/>
              </a:rPr>
              <a:t>La quema de combustibles, la deforestación, la ganadería, </a:t>
            </a:r>
            <a:r>
              <a:rPr lang="es-ES" sz="3200" b="1" kern="10" dirty="0" err="1">
                <a:ln w="9525">
                  <a:solidFill>
                    <a:srgbClr val="D8D8D8"/>
                  </a:solidFill>
                  <a:round/>
                  <a:headEnd/>
                  <a:tailEnd/>
                </a:ln>
                <a:solidFill>
                  <a:schemeClr val="accent2">
                    <a:lumMod val="50000"/>
                  </a:schemeClr>
                </a:solidFill>
                <a:latin typeface="Arial Black"/>
              </a:rPr>
              <a:t>etc</a:t>
            </a:r>
            <a:r>
              <a:rPr lang="es-ES" sz="3200" b="1" kern="10" dirty="0">
                <a:ln w="9525">
                  <a:solidFill>
                    <a:srgbClr val="D8D8D8"/>
                  </a:solidFill>
                  <a:round/>
                  <a:headEnd/>
                  <a:tailEnd/>
                </a:ln>
                <a:solidFill>
                  <a:schemeClr val="accent2">
                    <a:lumMod val="50000"/>
                  </a:schemeClr>
                </a:solidFill>
                <a:latin typeface="Arial Black"/>
              </a:rPr>
              <a:t>, incrementan la cantidad de gases de efectos invernaderos.</a:t>
            </a:r>
          </a:p>
          <a:p>
            <a:pPr marL="441325" indent="-441325" algn="just">
              <a:buFont typeface="Wingdings" pitchFamily="2" charset="2"/>
              <a:buChar char="v"/>
            </a:pPr>
            <a:r>
              <a:rPr lang="es-ES" sz="3200" kern="10" dirty="0">
                <a:ln w="9525">
                  <a:solidFill>
                    <a:srgbClr val="D8D8D8"/>
                  </a:solidFill>
                  <a:round/>
                  <a:headEnd/>
                  <a:tailEnd/>
                </a:ln>
                <a:solidFill>
                  <a:schemeClr val="accent2">
                    <a:lumMod val="50000"/>
                  </a:schemeClr>
                </a:solidFill>
                <a:latin typeface="Arial Black"/>
              </a:rPr>
              <a:t>La atmósfera entonces retiene más calor y el planeta se recalienta.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adroTexto 4">
            <a:extLst>
              <a:ext uri="{FF2B5EF4-FFF2-40B4-BE49-F238E27FC236}">
                <a16:creationId xmlns:a16="http://schemas.microsoft.com/office/drawing/2014/main" id="{5171CE5E-CCC8-DE76-EF21-67E6E6861DC8}"/>
              </a:ext>
            </a:extLst>
          </p:cNvPr>
          <p:cNvSpPr txBox="1">
            <a:spLocks noChangeArrowheads="1"/>
          </p:cNvSpPr>
          <p:nvPr/>
        </p:nvSpPr>
        <p:spPr bwMode="auto">
          <a:xfrm>
            <a:off x="85725" y="908050"/>
            <a:ext cx="902335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57188" marR="0" lvl="0" indent="-357188" algn="just" defTabSz="914400" rtl="0" eaLnBrk="1" fontAlgn="base" latinLnBrk="0" hangingPunct="1">
              <a:lnSpc>
                <a:spcPct val="100000"/>
              </a:lnSpc>
              <a:spcBef>
                <a:spcPts val="300"/>
              </a:spcBef>
              <a:spcAft>
                <a:spcPts val="300"/>
              </a:spcAft>
              <a:buClrTx/>
              <a:buSzTx/>
              <a:buFontTx/>
              <a:buNone/>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Explicar la esencia y particularidades de los desastres de origen sanitario,  su influencia negativa sobre la salud, la economía y el medio ambiente.</a:t>
            </a:r>
          </a:p>
          <a:p>
            <a:pPr marL="357188" marR="0" lvl="0" indent="-357188" algn="just" defTabSz="914400" rtl="0" eaLnBrk="1" fontAlgn="base" latinLnBrk="0" hangingPunct="1">
              <a:lnSpc>
                <a:spcPct val="100000"/>
              </a:lnSpc>
              <a:spcBef>
                <a:spcPts val="300"/>
              </a:spcBef>
              <a:spcAft>
                <a:spcPts val="300"/>
              </a:spcAft>
              <a:buClrTx/>
              <a:buSzTx/>
              <a:buFontTx/>
              <a:buNone/>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	Valorar la organización de los servicios de salud en situaciones de desastres en la comunidad.</a:t>
            </a:r>
          </a:p>
          <a:p>
            <a:pPr marL="357188" marR="0" lvl="0" indent="-357188" algn="just" defTabSz="914400" rtl="0" eaLnBrk="1" fontAlgn="base" latinLnBrk="0" hangingPunct="1">
              <a:lnSpc>
                <a:spcPct val="100000"/>
              </a:lnSpc>
              <a:spcBef>
                <a:spcPts val="300"/>
              </a:spcBef>
              <a:spcAft>
                <a:spcPts val="300"/>
              </a:spcAft>
              <a:buClrTx/>
              <a:buSzTx/>
              <a:buFontTx/>
              <a:buNone/>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Aplicar medidas de aseguramiento  higiénico-sanitario,  anti epidémico y de  vigilancia epidemiológica.</a:t>
            </a:r>
          </a:p>
          <a:p>
            <a:pPr marL="357188" marR="0" lvl="0" indent="-357188" algn="just" defTabSz="914400" rtl="0" eaLnBrk="1" fontAlgn="base" latinLnBrk="0" hangingPunct="1">
              <a:lnSpc>
                <a:spcPct val="100000"/>
              </a:lnSpc>
              <a:spcBef>
                <a:spcPts val="300"/>
              </a:spcBef>
              <a:spcAft>
                <a:spcPts val="300"/>
              </a:spcAft>
              <a:buClrTx/>
              <a:buSzTx/>
              <a:buFontTx/>
              <a:buAutoNum type="arabicPeriod" startAt="4"/>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Establecer la conducta a seguir a lesionados y enfermos que se producen en la comunidad.</a:t>
            </a:r>
          </a:p>
          <a:p>
            <a:pPr marL="357188" marR="0" lvl="0" indent="-357188" algn="just" defTabSz="914400" rtl="0" eaLnBrk="1" fontAlgn="base" latinLnBrk="0" hangingPunct="1">
              <a:lnSpc>
                <a:spcPct val="100000"/>
              </a:lnSpc>
              <a:spcBef>
                <a:spcPts val="300"/>
              </a:spcBef>
              <a:spcAft>
                <a:spcPts val="300"/>
              </a:spcAft>
              <a:buClrTx/>
              <a:buSzTx/>
              <a:buFontTx/>
              <a:buAutoNum type="arabicPeriod" startAt="4"/>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Explicar las medidas de aseguramiento médico en cada una de las fases y etapas del ciclo de reducción del riesgo de desastres.</a:t>
            </a:r>
          </a:p>
          <a:p>
            <a:pPr marL="357188" marR="0" lvl="0" indent="-357188" algn="just" defTabSz="914400" rtl="0" eaLnBrk="1" fontAlgn="base" latinLnBrk="0" hangingPunct="1">
              <a:lnSpc>
                <a:spcPct val="100000"/>
              </a:lnSpc>
              <a:spcBef>
                <a:spcPts val="300"/>
              </a:spcBef>
              <a:spcAft>
                <a:spcPts val="300"/>
              </a:spcAft>
              <a:buClrTx/>
              <a:buSzTx/>
              <a:buFontTx/>
              <a:buAutoNum type="arabicPeriod" startAt="4"/>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Evaluar la preparación del personal de salud, las fortalezas y debilidades  de la comunidad para el  enfrentamiento a la situación de desastre. </a:t>
            </a:r>
          </a:p>
          <a:p>
            <a:pPr marL="357188" marR="0" lvl="0" indent="-357188" algn="just" defTabSz="914400" rtl="0" eaLnBrk="1" fontAlgn="base" latinLnBrk="0" hangingPunct="1">
              <a:lnSpc>
                <a:spcPct val="100000"/>
              </a:lnSpc>
              <a:spcBef>
                <a:spcPts val="300"/>
              </a:spcBef>
              <a:spcAft>
                <a:spcPts val="300"/>
              </a:spcAft>
              <a:buClrTx/>
              <a:buSzTx/>
              <a:buFontTx/>
              <a:buAutoNum type="arabicPeriod" startAt="4"/>
              <a:tabLst/>
              <a:defRPr/>
            </a:pPr>
            <a:r>
              <a:rPr kumimoji="0" lang="es-ES" altLang="es-C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Ejecutar funciones relacionadas con la defensa civil y medidas de aseguramiento médico que le permitan actuar como médico en la comunidad en situaciones de desastres, como estudiante y profesional de la salud.</a:t>
            </a:r>
          </a:p>
        </p:txBody>
      </p:sp>
      <p:sp>
        <p:nvSpPr>
          <p:cNvPr id="9219" name="CuadroTexto 8">
            <a:extLst>
              <a:ext uri="{FF2B5EF4-FFF2-40B4-BE49-F238E27FC236}">
                <a16:creationId xmlns:a16="http://schemas.microsoft.com/office/drawing/2014/main" id="{B9E08D4F-294D-9BF7-F4F9-8E29F4FFDAEA}"/>
              </a:ext>
            </a:extLst>
          </p:cNvPr>
          <p:cNvSpPr txBox="1">
            <a:spLocks noChangeArrowheads="1"/>
          </p:cNvSpPr>
          <p:nvPr/>
        </p:nvSpPr>
        <p:spPr bwMode="auto">
          <a:xfrm>
            <a:off x="622300" y="188913"/>
            <a:ext cx="777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CU" sz="3200" b="1" i="1"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Objetivos generales de la asignatura.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AA8C7B5-04F9-FB9A-CDCE-41AEC1726213}"/>
              </a:ext>
            </a:extLst>
          </p:cNvPr>
          <p:cNvSpPr txBox="1"/>
          <p:nvPr/>
        </p:nvSpPr>
        <p:spPr>
          <a:xfrm>
            <a:off x="251520" y="1700808"/>
            <a:ext cx="8640960" cy="4832092"/>
          </a:xfrm>
          <a:prstGeom prst="rect">
            <a:avLst/>
          </a:prstGeom>
          <a:noFill/>
        </p:spPr>
        <p:txBody>
          <a:bodyPr wrap="square">
            <a:spAutoFit/>
          </a:bodyPr>
          <a:lstStyle/>
          <a:p>
            <a:pPr marL="342900" lvl="0" indent="-342900" algn="just">
              <a:buFont typeface="+mj-lt"/>
              <a:buAutoNum type="arabicPeriod"/>
              <a:tabLst>
                <a:tab pos="228600" algn="l"/>
              </a:tabLs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El crecimiento gradual y constante de la población mundial.</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La continuada migración del campo a las ciudades y el crecimiento desmedido de éstas.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La emisión sistemática y creciente de contaminantes al medio circundante.</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La deforestación.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La construcción de amplias obras hidráulicas, redes viales y complejos industriales.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La explotación indiscriminada y creciente de los recursos naturales no renovables.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CuadroTexto 8">
            <a:extLst>
              <a:ext uri="{FF2B5EF4-FFF2-40B4-BE49-F238E27FC236}">
                <a16:creationId xmlns:a16="http://schemas.microsoft.com/office/drawing/2014/main" id="{4B0BA9D5-973A-9E9C-DA4C-F0319121E430}"/>
              </a:ext>
            </a:extLst>
          </p:cNvPr>
          <p:cNvSpPr txBox="1"/>
          <p:nvPr/>
        </p:nvSpPr>
        <p:spPr>
          <a:xfrm>
            <a:off x="143508" y="335558"/>
            <a:ext cx="8856984" cy="1077218"/>
          </a:xfrm>
          <a:prstGeom prst="rect">
            <a:avLst/>
          </a:prstGeom>
          <a:blipFill>
            <a:blip r:embed="rId2"/>
            <a:tile tx="0" ty="0" sx="100000" sy="100000" flip="none" algn="tl"/>
          </a:blipFill>
        </p:spPr>
        <p:txBody>
          <a:bodyPr wrap="square">
            <a:spAutoFit/>
          </a:bodyPr>
          <a:lstStyle/>
          <a:p>
            <a:pPr algn="ct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¿qué causas o factores atribuibles al hombre pueden originar cambio climático?</a:t>
            </a:r>
            <a:endParaRPr lang="es-CU" sz="2400" b="1" i="1" dirty="0"/>
          </a:p>
        </p:txBody>
      </p:sp>
    </p:spTree>
    <p:extLst>
      <p:ext uri="{BB962C8B-B14F-4D97-AF65-F5344CB8AC3E}">
        <p14:creationId xmlns:p14="http://schemas.microsoft.com/office/powerpoint/2010/main" val="678914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1309293"/>
            <a:ext cx="8643966" cy="5262979"/>
          </a:xfrm>
          <a:prstGeom prst="rect">
            <a:avLst/>
          </a:prstGeom>
          <a:solidFill>
            <a:schemeClr val="bg1">
              <a:lumMod val="95000"/>
            </a:schemeClr>
          </a:solidFill>
        </p:spPr>
        <p:txBody>
          <a:bodyPr wrap="square">
            <a:spAutoFit/>
          </a:bodyPr>
          <a:lstStyle/>
          <a:p>
            <a:pPr marL="457200" indent="-457200" algn="jus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Lesiones y muertes por eventos extremos.</a:t>
            </a:r>
          </a:p>
          <a:p>
            <a:pPr marL="457200" indent="-457200" algn="jus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Enfermedades infecciosas transmitidas por vectores.</a:t>
            </a:r>
          </a:p>
          <a:p>
            <a:pPr marL="457200" indent="-457200" algn="jus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Enfermedades infecciosas transmitidas por agua y alimentos.</a:t>
            </a:r>
          </a:p>
          <a:p>
            <a:pPr marL="457200" indent="-457200" algn="jus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Alteraciones de producción de alimentos y suministro de agua.</a:t>
            </a:r>
          </a:p>
          <a:p>
            <a:pPr marL="457200" indent="-457200" algn="jus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Enfermedades alérgicas respiratorias y cardiovasculares (contaminación atmósfera).</a:t>
            </a:r>
          </a:p>
          <a:p>
            <a:pPr marL="457200" indent="-457200" algn="jus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Daños por radiaciones ultravioletas.</a:t>
            </a:r>
          </a:p>
        </p:txBody>
      </p:sp>
      <p:sp>
        <p:nvSpPr>
          <p:cNvPr id="6" name="5 Rectángulo"/>
          <p:cNvSpPr/>
          <p:nvPr/>
        </p:nvSpPr>
        <p:spPr>
          <a:xfrm>
            <a:off x="357158" y="142852"/>
            <a:ext cx="8358246" cy="954107"/>
          </a:xfrm>
          <a:prstGeom prst="rect">
            <a:avLst/>
          </a:prstGeom>
          <a:solidFill>
            <a:schemeClr val="bg1">
              <a:lumMod val="85000"/>
            </a:schemeClr>
          </a:solidFill>
        </p:spPr>
        <p:txBody>
          <a:bodyPr wrap="square">
            <a:spAutoFit/>
          </a:bodyPr>
          <a:lstStyle/>
          <a:p>
            <a:pPr algn="ctr"/>
            <a:r>
              <a:rPr lang="es-ES" sz="2800" b="1" dirty="0">
                <a:solidFill>
                  <a:srgbClr val="002060"/>
                </a:solidFill>
                <a:latin typeface="Arial" pitchFamily="34" charset="0"/>
                <a:ea typeface="Times New Roman" pitchFamily="18" charset="0"/>
                <a:cs typeface="Arial" pitchFamily="34" charset="0"/>
              </a:rPr>
              <a:t>Efectos de los desastres sobre la salud socio-ambiental</a:t>
            </a:r>
            <a:endParaRPr lang="es-E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714480" y="357166"/>
            <a:ext cx="6000792" cy="500066"/>
          </a:xfrm>
          <a:prstGeom prst="rect">
            <a:avLst/>
          </a:prstGeom>
          <a:solidFill>
            <a:schemeClr val="bg1">
              <a:lumMod val="85000"/>
            </a:schemeClr>
          </a:solidFill>
        </p:spPr>
        <p:txBody>
          <a:bodyPr wrap="none" fromWordArt="1">
            <a:prstTxWarp prst="textArchUp">
              <a:avLst>
                <a:gd name="adj" fmla="val 10800000"/>
              </a:avLst>
            </a:prstTxWarp>
          </a:bodyPr>
          <a:lstStyle/>
          <a:p>
            <a:pPr algn="ctr" rtl="0"/>
            <a:r>
              <a:rPr lang="es-ES" sz="4800" kern="10" spc="0" dirty="0">
                <a:ln w="9525">
                  <a:solidFill>
                    <a:srgbClr val="D8D8D8"/>
                  </a:solidFill>
                  <a:round/>
                  <a:headEnd/>
                  <a:tailEnd/>
                </a:ln>
                <a:solidFill>
                  <a:srgbClr val="002060"/>
                </a:solidFill>
                <a:effectLst/>
                <a:latin typeface="Arial Black"/>
              </a:rPr>
              <a:t>Resumen Sumario 1</a:t>
            </a:r>
          </a:p>
        </p:txBody>
      </p:sp>
      <p:sp>
        <p:nvSpPr>
          <p:cNvPr id="5" name="4 CuadroTexto"/>
          <p:cNvSpPr txBox="1"/>
          <p:nvPr/>
        </p:nvSpPr>
        <p:spPr>
          <a:xfrm>
            <a:off x="862938" y="1074351"/>
            <a:ext cx="6858048" cy="3785652"/>
          </a:xfrm>
          <a:prstGeom prst="rect">
            <a:avLst/>
          </a:prstGeom>
          <a:solidFill>
            <a:schemeClr val="bg1">
              <a:lumMod val="85000"/>
            </a:schemeClr>
          </a:solidFill>
        </p:spPr>
        <p:txBody>
          <a:bodyPr wrap="square" rtlCol="0">
            <a:spAutoFit/>
          </a:bodyPr>
          <a:lstStyle/>
          <a:p>
            <a:pPr algn="ctr"/>
            <a:r>
              <a:rPr lang="es-ES" sz="2400" b="1" dirty="0">
                <a:solidFill>
                  <a:schemeClr val="tx2">
                    <a:lumMod val="75000"/>
                  </a:schemeClr>
                </a:solidFill>
                <a:latin typeface="Arial" pitchFamily="34" charset="0"/>
                <a:cs typeface="Arial" pitchFamily="34" charset="0"/>
              </a:rPr>
              <a:t>Antecedentes.</a:t>
            </a:r>
          </a:p>
          <a:p>
            <a:pPr algn="ctr"/>
            <a:endParaRPr lang="es-ES" sz="2400" b="1" dirty="0">
              <a:solidFill>
                <a:schemeClr val="tx2">
                  <a:lumMod val="75000"/>
                </a:schemeClr>
              </a:solidFill>
              <a:latin typeface="Arial" pitchFamily="34" charset="0"/>
              <a:cs typeface="Arial" pitchFamily="34" charset="0"/>
            </a:endParaRPr>
          </a:p>
          <a:p>
            <a:pPr algn="ctr"/>
            <a:r>
              <a:rPr lang="es-ES" sz="2400" b="1" dirty="0">
                <a:solidFill>
                  <a:schemeClr val="tx2">
                    <a:lumMod val="75000"/>
                  </a:schemeClr>
                </a:solidFill>
                <a:latin typeface="Arial" pitchFamily="34" charset="0"/>
                <a:cs typeface="Arial" pitchFamily="34" charset="0"/>
              </a:rPr>
              <a:t>Definición de Cambio Climático</a:t>
            </a:r>
          </a:p>
          <a:p>
            <a:pPr algn="ctr"/>
            <a:endParaRPr lang="es-ES" sz="2400" b="1" dirty="0">
              <a:solidFill>
                <a:schemeClr val="tx2">
                  <a:lumMod val="75000"/>
                </a:schemeClr>
              </a:solidFill>
              <a:latin typeface="Arial" pitchFamily="34" charset="0"/>
              <a:cs typeface="Arial" pitchFamily="34" charset="0"/>
            </a:endParaRPr>
          </a:p>
          <a:p>
            <a:pPr algn="ctr"/>
            <a:r>
              <a:rPr lang="es-ES" sz="2400" b="1" dirty="0">
                <a:solidFill>
                  <a:schemeClr val="tx2">
                    <a:lumMod val="75000"/>
                  </a:schemeClr>
                </a:solidFill>
                <a:latin typeface="Arial" pitchFamily="34" charset="0"/>
                <a:cs typeface="Arial" pitchFamily="34" charset="0"/>
              </a:rPr>
              <a:t>Definición de medio ambiente.</a:t>
            </a:r>
          </a:p>
          <a:p>
            <a:pPr algn="ctr"/>
            <a:endParaRPr lang="es-ES" sz="2400" b="1" dirty="0">
              <a:solidFill>
                <a:schemeClr val="tx2">
                  <a:lumMod val="75000"/>
                </a:schemeClr>
              </a:solidFill>
              <a:latin typeface="Arial" pitchFamily="34" charset="0"/>
              <a:cs typeface="Arial" pitchFamily="34" charset="0"/>
            </a:endParaRPr>
          </a:p>
          <a:p>
            <a:pPr algn="ctr"/>
            <a:r>
              <a:rPr lang="es-ES" sz="2400" b="1" dirty="0">
                <a:solidFill>
                  <a:schemeClr val="tx2">
                    <a:lumMod val="75000"/>
                  </a:schemeClr>
                </a:solidFill>
                <a:latin typeface="Arial" pitchFamily="34" charset="0"/>
                <a:cs typeface="Arial" pitchFamily="34" charset="0"/>
              </a:rPr>
              <a:t>Causas del CC.</a:t>
            </a:r>
          </a:p>
          <a:p>
            <a:pPr algn="ctr"/>
            <a:endParaRPr lang="es-ES" sz="2400" b="1" dirty="0">
              <a:solidFill>
                <a:schemeClr val="tx2">
                  <a:lumMod val="75000"/>
                </a:schemeClr>
              </a:solidFill>
              <a:latin typeface="Arial" pitchFamily="34" charset="0"/>
              <a:cs typeface="Arial" pitchFamily="34" charset="0"/>
            </a:endParaRPr>
          </a:p>
          <a:p>
            <a:pPr algn="ctr"/>
            <a:r>
              <a:rPr lang="es-ES" sz="2400" b="1" dirty="0">
                <a:solidFill>
                  <a:schemeClr val="tx2">
                    <a:lumMod val="75000"/>
                  </a:schemeClr>
                </a:solidFill>
                <a:latin typeface="Arial" pitchFamily="34" charset="0"/>
                <a:cs typeface="Arial" pitchFamily="34" charset="0"/>
              </a:rPr>
              <a:t>Efectos de los desastres sobre la salud socio-ambiental</a:t>
            </a:r>
          </a:p>
        </p:txBody>
      </p:sp>
      <p:sp>
        <p:nvSpPr>
          <p:cNvPr id="2" name="CuadroTexto 1">
            <a:extLst>
              <a:ext uri="{FF2B5EF4-FFF2-40B4-BE49-F238E27FC236}">
                <a16:creationId xmlns:a16="http://schemas.microsoft.com/office/drawing/2014/main" id="{1329A9C8-2A82-757A-2CCD-DEEE72858C55}"/>
              </a:ext>
            </a:extLst>
          </p:cNvPr>
          <p:cNvSpPr txBox="1"/>
          <p:nvPr/>
        </p:nvSpPr>
        <p:spPr>
          <a:xfrm>
            <a:off x="122218" y="5540405"/>
            <a:ext cx="8899563" cy="954107"/>
          </a:xfrm>
          <a:prstGeom prst="rect">
            <a:avLst/>
          </a:prstGeom>
          <a:noFill/>
        </p:spPr>
        <p:txBody>
          <a:bodyPr wrap="square" rtlCol="0">
            <a:spAutoFit/>
          </a:bodyPr>
          <a:lstStyle/>
          <a:p>
            <a:pPr algn="just"/>
            <a:r>
              <a:rPr lang="es-ES" sz="2800" dirty="0">
                <a:solidFill>
                  <a:prstClr val="black"/>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sz="28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192E8-3C4D-11C4-DDD8-13969EF0CFEA}"/>
            </a:ext>
          </a:extLst>
        </p:cNvPr>
        <p:cNvGrpSpPr/>
        <p:nvPr/>
      </p:nvGrpSpPr>
      <p:grpSpPr>
        <a:xfrm>
          <a:off x="0" y="0"/>
          <a:ext cx="0" cy="0"/>
          <a:chOff x="0" y="0"/>
          <a:chExt cx="0" cy="0"/>
        </a:xfrm>
      </p:grpSpPr>
      <p:sp>
        <p:nvSpPr>
          <p:cNvPr id="11266" name="CuadroTexto 2">
            <a:extLst>
              <a:ext uri="{FF2B5EF4-FFF2-40B4-BE49-F238E27FC236}">
                <a16:creationId xmlns:a16="http://schemas.microsoft.com/office/drawing/2014/main" id="{459280B6-965B-BDD4-2090-8E72A55D95D7}"/>
              </a:ext>
            </a:extLst>
          </p:cNvPr>
          <p:cNvSpPr txBox="1">
            <a:spLocks noChangeArrowheads="1"/>
          </p:cNvSpPr>
          <p:nvPr/>
        </p:nvSpPr>
        <p:spPr bwMode="auto">
          <a:xfrm>
            <a:off x="179512" y="2492896"/>
            <a:ext cx="8785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42925" marR="0" lvl="0" indent="-542925" algn="ctr"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Actividad humana. Principales fuentes de emisiones de gases de efecto invernadero al medio ambiente. </a:t>
            </a:r>
          </a:p>
        </p:txBody>
      </p:sp>
      <p:sp>
        <p:nvSpPr>
          <p:cNvPr id="5" name="CuadroTexto 4">
            <a:extLst>
              <a:ext uri="{FF2B5EF4-FFF2-40B4-BE49-F238E27FC236}">
                <a16:creationId xmlns:a16="http://schemas.microsoft.com/office/drawing/2014/main" id="{4942E58E-B1D3-17C6-783E-82055B6CAAE4}"/>
              </a:ext>
            </a:extLst>
          </p:cNvPr>
          <p:cNvSpPr txBox="1"/>
          <p:nvPr/>
        </p:nvSpPr>
        <p:spPr>
          <a:xfrm>
            <a:off x="2286000" y="1412776"/>
            <a:ext cx="4572000" cy="647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Sumario II:</a:t>
            </a:r>
          </a:p>
        </p:txBody>
      </p:sp>
      <p:pic>
        <p:nvPicPr>
          <p:cNvPr id="2" name="Imagen 7">
            <a:extLst>
              <a:ext uri="{FF2B5EF4-FFF2-40B4-BE49-F238E27FC236}">
                <a16:creationId xmlns:a16="http://schemas.microsoft.com/office/drawing/2014/main" id="{F9C6E373-C9DF-6A74-CA41-721B15EFA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4 Imagen" descr="C:\Users\Marcos\Pictures\Nubes monzonicas">
            <a:extLst>
              <a:ext uri="{FF2B5EF4-FFF2-40B4-BE49-F238E27FC236}">
                <a16:creationId xmlns:a16="http://schemas.microsoft.com/office/drawing/2014/main" id="{E43DCE12-670C-D2C4-8804-C3B2F34F4A5D}"/>
              </a:ext>
            </a:extLst>
          </p:cNvPr>
          <p:cNvPicPr/>
          <p:nvPr/>
        </p:nvPicPr>
        <p:blipFill>
          <a:blip r:embed="rId3"/>
          <a:srcRect/>
          <a:stretch>
            <a:fillRect/>
          </a:stretch>
        </p:blipFill>
        <p:spPr bwMode="auto">
          <a:xfrm>
            <a:off x="2555776" y="4345370"/>
            <a:ext cx="4032448" cy="2512630"/>
          </a:xfrm>
          <a:prstGeom prst="rect">
            <a:avLst/>
          </a:prstGeom>
          <a:noFill/>
          <a:ln w="9525">
            <a:noFill/>
            <a:miter lim="800000"/>
            <a:headEnd/>
            <a:tailEnd/>
          </a:ln>
        </p:spPr>
      </p:pic>
    </p:spTree>
    <p:extLst>
      <p:ext uri="{BB962C8B-B14F-4D97-AF65-F5344CB8AC3E}">
        <p14:creationId xmlns:p14="http://schemas.microsoft.com/office/powerpoint/2010/main" val="358390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55530C-C644-0CD7-E342-82918992F2B2}"/>
              </a:ext>
            </a:extLst>
          </p:cNvPr>
          <p:cNvSpPr txBox="1"/>
          <p:nvPr/>
        </p:nvSpPr>
        <p:spPr>
          <a:xfrm>
            <a:off x="1693992" y="5657671"/>
            <a:ext cx="7274681" cy="1200329"/>
          </a:xfrm>
          <a:prstGeom prst="rect">
            <a:avLst/>
          </a:prstGeom>
          <a:noFill/>
          <a:ln w="38100">
            <a:solidFill>
              <a:schemeClr val="tx1"/>
            </a:solidFill>
          </a:ln>
        </p:spPr>
        <p:txBody>
          <a:bodyPr wrap="square">
            <a:spAutoFit/>
          </a:bodyPr>
          <a:lstStyle/>
          <a:p>
            <a:pPr marR="58420" algn="just">
              <a:tabLst>
                <a:tab pos="6301105" algn="l"/>
              </a:tabLst>
            </a:pPr>
            <a:r>
              <a:rPr lang="es-ES_tradnl" sz="2400" b="1" dirty="0">
                <a:effectLst/>
                <a:latin typeface="Arial" panose="020B0604020202020204" pitchFamily="34" charset="0"/>
                <a:ea typeface="Times New Roman" panose="02020603050405020304" pitchFamily="18" charset="0"/>
                <a:cs typeface="Arial" panose="020B0604020202020204" pitchFamily="34" charset="0"/>
              </a:rPr>
              <a:t>Svante A. Arrhenius: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en </a:t>
            </a:r>
            <a:r>
              <a:rPr lang="es-ES" sz="2400" dirty="0">
                <a:effectLst/>
                <a:latin typeface="Arial" panose="020B0604020202020204" pitchFamily="34" charset="0"/>
                <a:ea typeface="Times New Roman" panose="02020603050405020304" pitchFamily="18" charset="0"/>
                <a:cs typeface="Arial" panose="020B0604020202020204" pitchFamily="34" charset="0"/>
              </a:rPr>
              <a:t>1896 planteó que la temperatura se incrementaría por la quema de combustibles fósiles.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B1C1F2A3-C6C8-071F-47EC-FD599779ED77}"/>
              </a:ext>
            </a:extLst>
          </p:cNvPr>
          <p:cNvSpPr txBox="1"/>
          <p:nvPr/>
        </p:nvSpPr>
        <p:spPr>
          <a:xfrm>
            <a:off x="337090" y="3499"/>
            <a:ext cx="8469820" cy="1384995"/>
          </a:xfrm>
          <a:prstGeom prst="rect">
            <a:avLst/>
          </a:prstGeom>
          <a:blipFill>
            <a:blip r:embed="rId3"/>
            <a:tile tx="0" ty="0" sx="100000" sy="100000" flip="none" algn="tl"/>
          </a:blipFill>
        </p:spPr>
        <p:txBody>
          <a:bodyPr wrap="square">
            <a:spAutoFit/>
          </a:bodyPr>
          <a:lstStyle/>
          <a:p>
            <a:pPr algn="ctr"/>
            <a:r>
              <a:rPr kumimoji="0" lang="es-E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Primeros investigadores que reportaron los cambios que se estaban produciendo por la acción del hombre</a:t>
            </a:r>
            <a:endParaRPr lang="es-CU" sz="2800" b="1" dirty="0"/>
          </a:p>
        </p:txBody>
      </p:sp>
      <p:pic>
        <p:nvPicPr>
          <p:cNvPr id="1026" name="Picture 2">
            <a:extLst>
              <a:ext uri="{FF2B5EF4-FFF2-40B4-BE49-F238E27FC236}">
                <a16:creationId xmlns:a16="http://schemas.microsoft.com/office/drawing/2014/main" id="{3610FDFE-EFC9-F45E-4B4A-06DBB6335C3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51520" y="1462941"/>
            <a:ext cx="1278740" cy="11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DAC546C1-16A1-5533-74CE-5A46078DACC4}"/>
              </a:ext>
            </a:extLst>
          </p:cNvPr>
          <p:cNvSpPr txBox="1"/>
          <p:nvPr/>
        </p:nvSpPr>
        <p:spPr>
          <a:xfrm>
            <a:off x="1767873" y="1582620"/>
            <a:ext cx="7214803" cy="830997"/>
          </a:xfrm>
          <a:prstGeom prst="rect">
            <a:avLst/>
          </a:prstGeom>
          <a:noFill/>
          <a:ln w="38100">
            <a:solidFill>
              <a:schemeClr val="tx1"/>
            </a:solidFill>
          </a:ln>
        </p:spPr>
        <p:txBody>
          <a:bodyPr wrap="square">
            <a:spAutoFit/>
          </a:bodyPr>
          <a:lstStyle/>
          <a:p>
            <a:pPr algn="just"/>
            <a:r>
              <a:rPr kumimoji="0" lang="es-ES_tradnl"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Corpus Hipocrático</a:t>
            </a:r>
            <a:r>
              <a:rPr kumimoji="0" lang="es-ES_tradnl"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Con el Tratado sobre el aire, las aguas y los lugares</a:t>
            </a:r>
            <a:endParaRPr lang="es-CU" sz="2400" dirty="0"/>
          </a:p>
        </p:txBody>
      </p:sp>
      <p:pic>
        <p:nvPicPr>
          <p:cNvPr id="1027" name="Imagen 1">
            <a:extLst>
              <a:ext uri="{FF2B5EF4-FFF2-40B4-BE49-F238E27FC236}">
                <a16:creationId xmlns:a16="http://schemas.microsoft.com/office/drawing/2014/main" id="{B2FF51F1-684C-D619-853E-899AC339D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779273"/>
            <a:ext cx="1395669" cy="135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2FBB489C-1696-8A3A-3345-C23AFC633B7C}"/>
              </a:ext>
            </a:extLst>
          </p:cNvPr>
          <p:cNvSpPr txBox="1"/>
          <p:nvPr/>
        </p:nvSpPr>
        <p:spPr>
          <a:xfrm>
            <a:off x="1781877" y="2636912"/>
            <a:ext cx="7200800" cy="1569660"/>
          </a:xfrm>
          <a:prstGeom prst="rect">
            <a:avLst/>
          </a:prstGeom>
          <a:noFill/>
          <a:ln w="38100">
            <a:solidFill>
              <a:schemeClr val="tx1"/>
            </a:solidFill>
          </a:ln>
        </p:spPr>
        <p:txBody>
          <a:bodyPr wrap="square">
            <a:spAutoFit/>
          </a:bodyPr>
          <a:lstStyle/>
          <a:p>
            <a:pPr algn="just"/>
            <a:r>
              <a:rPr lang="es-ES" sz="2400" b="1" dirty="0">
                <a:effectLst/>
                <a:latin typeface="Arial" panose="020B0604020202020204" pitchFamily="34" charset="0"/>
                <a:ea typeface="Times New Roman" panose="02020603050405020304" pitchFamily="18" charset="0"/>
                <a:cs typeface="Arial" panose="020B0604020202020204" pitchFamily="34" charset="0"/>
              </a:rPr>
              <a:t>Jean B. Joseph Fourier: </a:t>
            </a:r>
            <a:r>
              <a:rPr lang="es-ES" sz="2400" dirty="0">
                <a:effectLst/>
                <a:latin typeface="Arial" panose="020B0604020202020204" pitchFamily="34" charset="0"/>
                <a:ea typeface="Times New Roman" panose="02020603050405020304" pitchFamily="18" charset="0"/>
                <a:cs typeface="Arial" panose="020B0604020202020204" pitchFamily="34" charset="0"/>
              </a:rPr>
              <a:t>que en 1824 fue el primero en dar un explicación científica al efecto invernadero, al expresar la retención de calor por la atmósfera, como si estuviera bajo un cristal</a:t>
            </a:r>
            <a:endParaRPr lang="es-CU" sz="2400" dirty="0"/>
          </a:p>
        </p:txBody>
      </p:sp>
      <p:pic>
        <p:nvPicPr>
          <p:cNvPr id="1028" name="Imagen 2">
            <a:extLst>
              <a:ext uri="{FF2B5EF4-FFF2-40B4-BE49-F238E27FC236}">
                <a16:creationId xmlns:a16="http://schemas.microsoft.com/office/drawing/2014/main" id="{07AE8F2A-C305-3841-CFAC-4B369EAF21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59" y="4331579"/>
            <a:ext cx="1107601" cy="10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45319A0C-44EE-5019-608D-60F98A8D93CC}"/>
              </a:ext>
            </a:extLst>
          </p:cNvPr>
          <p:cNvSpPr txBox="1"/>
          <p:nvPr/>
        </p:nvSpPr>
        <p:spPr>
          <a:xfrm>
            <a:off x="1767874" y="4364289"/>
            <a:ext cx="7200800" cy="1200329"/>
          </a:xfrm>
          <a:prstGeom prst="rect">
            <a:avLst/>
          </a:prstGeom>
          <a:noFill/>
          <a:ln w="38100">
            <a:solidFill>
              <a:schemeClr val="tx1"/>
            </a:solidFill>
          </a:ln>
        </p:spPr>
        <p:txBody>
          <a:bodyPr wrap="square">
            <a:spAutoFit/>
          </a:bodyPr>
          <a:lstStyle/>
          <a:p>
            <a:pPr algn="just"/>
            <a:r>
              <a:rPr lang="es-ES_tradnl" sz="2400" b="1" dirty="0">
                <a:effectLst/>
                <a:latin typeface="Arial" panose="020B0604020202020204" pitchFamily="34" charset="0"/>
                <a:ea typeface="Times New Roman" panose="02020603050405020304" pitchFamily="18" charset="0"/>
                <a:cs typeface="Arial" panose="020B0604020202020204" pitchFamily="34" charset="0"/>
              </a:rPr>
              <a:t>John Tyndall: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en</a:t>
            </a:r>
            <a:r>
              <a:rPr lang="es-ES" sz="2400" dirty="0">
                <a:effectLst/>
                <a:latin typeface="Arial" panose="020B0604020202020204" pitchFamily="34" charset="0"/>
                <a:ea typeface="Times New Roman" panose="02020603050405020304" pitchFamily="18" charset="0"/>
                <a:cs typeface="Arial" panose="020B0604020202020204" pitchFamily="34" charset="0"/>
              </a:rPr>
              <a:t>1859 descubrió que el CO2,  el metano y el vapor de agua bloqueaban la radiación infrarroja </a:t>
            </a:r>
            <a:endParaRPr lang="es-CU" sz="2400" dirty="0"/>
          </a:p>
        </p:txBody>
      </p:sp>
      <p:pic>
        <p:nvPicPr>
          <p:cNvPr id="1029" name="Imagen 3">
            <a:extLst>
              <a:ext uri="{FF2B5EF4-FFF2-40B4-BE49-F238E27FC236}">
                <a16:creationId xmlns:a16="http://schemas.microsoft.com/office/drawing/2014/main" id="{587781B4-1E74-0CA3-742F-0117BE480C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693" y="5657522"/>
            <a:ext cx="1168394" cy="115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71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42F86A-5F4B-E590-B6B7-2372B54293E5}"/>
              </a:ext>
            </a:extLst>
          </p:cNvPr>
          <p:cNvSpPr txBox="1"/>
          <p:nvPr/>
        </p:nvSpPr>
        <p:spPr>
          <a:xfrm>
            <a:off x="196070" y="257861"/>
            <a:ext cx="8568952" cy="2308324"/>
          </a:xfrm>
          <a:prstGeom prst="rect">
            <a:avLst/>
          </a:prstGeom>
          <a:noFill/>
        </p:spPr>
        <p:txBody>
          <a:bodyPr wrap="square">
            <a:spAutoFit/>
          </a:bodyPr>
          <a:lstStyle/>
          <a:p>
            <a:pPr marR="58420" algn="just">
              <a:tabLst>
                <a:tab pos="90170" algn="l"/>
                <a:tab pos="6301105"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De todas las formas de actividad humana la más contaminante y degradante del medio ambiente, es la relativa al manejo de los </a:t>
            </a:r>
            <a:r>
              <a:rPr lang="es-ES" sz="2400" b="1" dirty="0">
                <a:effectLst/>
                <a:latin typeface="Arial" panose="020B0604020202020204" pitchFamily="34" charset="0"/>
                <a:ea typeface="Times New Roman" panose="02020603050405020304" pitchFamily="18" charset="0"/>
                <a:cs typeface="Arial" panose="020B0604020202020204" pitchFamily="34" charset="0"/>
              </a:rPr>
              <a:t>recursos energéticos fósiles</a:t>
            </a:r>
            <a:r>
              <a:rPr lang="es-ES" sz="2400" dirty="0">
                <a:effectLst/>
                <a:latin typeface="Arial" panose="020B0604020202020204" pitchFamily="34" charset="0"/>
                <a:ea typeface="Times New Roman" panose="02020603050405020304" pitchFamily="18" charset="0"/>
                <a:cs typeface="Arial" panose="020B0604020202020204" pitchFamily="34" charset="0"/>
              </a:rPr>
              <a:t>, es decir, la prospección, extracción, producción, transporte y consumo. La combustión de carbón, petróleo y gasolina es el origen de la mayoría de los contaminantes atmosféricos.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10E66E8D-CF0E-0758-FAA3-75A6E0B7944B}"/>
              </a:ext>
            </a:extLst>
          </p:cNvPr>
          <p:cNvSpPr txBox="1"/>
          <p:nvPr/>
        </p:nvSpPr>
        <p:spPr>
          <a:xfrm>
            <a:off x="114400" y="2727215"/>
            <a:ext cx="8931880" cy="523220"/>
          </a:xfrm>
          <a:prstGeom prst="rect">
            <a:avLst/>
          </a:prstGeom>
          <a:blipFill>
            <a:blip r:embed="rId2"/>
            <a:tile tx="0" ty="0" sx="100000" sy="100000" flip="none" algn="tl"/>
          </a:blipFill>
        </p:spPr>
        <p:txBody>
          <a:bodyPr wrap="square">
            <a:spAutoFit/>
          </a:bodyPr>
          <a:lstStyle/>
          <a:p>
            <a:pPr marR="58420" algn="ctr">
              <a:tabLst>
                <a:tab pos="90170" algn="l"/>
                <a:tab pos="6301105" algn="l"/>
              </a:tabLst>
            </a:pPr>
            <a:r>
              <a:rPr lang="es-ES" sz="2800" b="1" i="1" dirty="0">
                <a:effectLst/>
                <a:latin typeface="Arial" panose="020B0604020202020204" pitchFamily="34" charset="0"/>
                <a:ea typeface="Times New Roman" panose="02020603050405020304" pitchFamily="18" charset="0"/>
              </a:rPr>
              <a:t>¿Qué se entiende por contaminación atmosférica?</a:t>
            </a:r>
            <a:endParaRPr lang="es-CU" sz="2800" b="1" i="1"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2BEE3FDF-E213-8FBC-AAED-C7E9FFFED0EF}"/>
              </a:ext>
            </a:extLst>
          </p:cNvPr>
          <p:cNvSpPr txBox="1"/>
          <p:nvPr/>
        </p:nvSpPr>
        <p:spPr>
          <a:xfrm>
            <a:off x="106060" y="3429000"/>
            <a:ext cx="8748972" cy="3046988"/>
          </a:xfrm>
          <a:prstGeom prst="rect">
            <a:avLst/>
          </a:prstGeom>
          <a:noFill/>
        </p:spPr>
        <p:txBody>
          <a:bodyPr wrap="square">
            <a:spAutoFit/>
          </a:bodyPr>
          <a:lstStyle/>
          <a:p>
            <a:pPr marR="58420" algn="just">
              <a:tabLst>
                <a:tab pos="90170" algn="l"/>
                <a:tab pos="6301105" algn="l"/>
              </a:tabLst>
            </a:pPr>
            <a:r>
              <a:rPr lang="es-ES" sz="2400" b="1" dirty="0">
                <a:effectLst/>
                <a:latin typeface="Arial" panose="020B0604020202020204" pitchFamily="34" charset="0"/>
                <a:ea typeface="Times New Roman" panose="02020603050405020304" pitchFamily="18" charset="0"/>
              </a:rPr>
              <a:t>La contaminación atmosférica</a:t>
            </a:r>
            <a:r>
              <a:rPr lang="es-ES" sz="2400" dirty="0">
                <a:effectLst/>
                <a:latin typeface="Arial" panose="020B0604020202020204" pitchFamily="34" charset="0"/>
                <a:ea typeface="Times New Roman" panose="02020603050405020304" pitchFamily="18" charset="0"/>
              </a:rPr>
              <a:t> se define como la alteración de la composición química media de la atmósfera, a niveles de concentración de los contaminantes, que producen efectos adversos sobre la salud humana y los elementos del medio ambiente. Se puede producir por esta vía contaminación a escala local, regional y global, tanto por la emisión directa de contaminantes primarios, como los secundarios (que se forman en la propia atmósfera a partir de los primarios). </a:t>
            </a:r>
            <a:endParaRPr lang="es-C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884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42853"/>
            <a:ext cx="8572560" cy="1292662"/>
          </a:xfrm>
          <a:prstGeom prst="rect">
            <a:avLst/>
          </a:prstGeom>
          <a:solidFill>
            <a:schemeClr val="bg1">
              <a:lumMod val="85000"/>
            </a:schemeClr>
          </a:solidFill>
        </p:spPr>
        <p:txBody>
          <a:bodyPr wrap="square">
            <a:spAutoFit/>
          </a:bodyPr>
          <a:lstStyle/>
          <a:p>
            <a:pPr algn="just"/>
            <a:r>
              <a:rPr lang="es-ES" sz="2600" b="1" dirty="0">
                <a:solidFill>
                  <a:srgbClr val="002060"/>
                </a:solidFill>
                <a:latin typeface="Arial" pitchFamily="34" charset="0"/>
                <a:ea typeface="Times New Roman" pitchFamily="18" charset="0"/>
                <a:cs typeface="Arial" pitchFamily="34" charset="0"/>
              </a:rPr>
              <a:t>Principales fuentes de    emisiones de Gases de Efecto Invernadero y daños al medio ambiente. Factores que pueden incrementar su presencia.</a:t>
            </a:r>
            <a:endParaRPr lang="es-ES" sz="2600" dirty="0"/>
          </a:p>
        </p:txBody>
      </p:sp>
      <p:sp>
        <p:nvSpPr>
          <p:cNvPr id="5" name="4 Rectángulo"/>
          <p:cNvSpPr/>
          <p:nvPr/>
        </p:nvSpPr>
        <p:spPr>
          <a:xfrm>
            <a:off x="357158" y="1643050"/>
            <a:ext cx="8572560" cy="2893100"/>
          </a:xfrm>
          <a:prstGeom prst="rect">
            <a:avLst/>
          </a:prstGeom>
          <a:solidFill>
            <a:srgbClr val="F2E3CE"/>
          </a:solidFill>
        </p:spPr>
        <p:txBody>
          <a:bodyPr wrap="square">
            <a:spAutoFit/>
          </a:bodyPr>
          <a:lstStyle/>
          <a:p>
            <a:pPr algn="just"/>
            <a:r>
              <a:rPr lang="es-ES" sz="2600" b="1" kern="10" dirty="0">
                <a:ln w="9525">
                  <a:solidFill>
                    <a:srgbClr val="D8D8D8"/>
                  </a:solidFill>
                  <a:round/>
                  <a:headEnd/>
                  <a:tailEnd/>
                </a:ln>
                <a:solidFill>
                  <a:schemeClr val="accent2">
                    <a:lumMod val="50000"/>
                  </a:schemeClr>
                </a:solidFill>
                <a:latin typeface="Arial Black" pitchFamily="34" charset="0"/>
                <a:cs typeface="Arial" pitchFamily="34" charset="0"/>
              </a:rPr>
              <a:t>Principales</a:t>
            </a:r>
            <a:r>
              <a:rPr lang="es-ES" sz="2600" b="1" kern="10" dirty="0">
                <a:ln w="9525">
                  <a:solidFill>
                    <a:srgbClr val="D8D8D8"/>
                  </a:solidFill>
                  <a:round/>
                  <a:headEnd/>
                  <a:tailEnd/>
                </a:ln>
                <a:solidFill>
                  <a:schemeClr val="accent2">
                    <a:lumMod val="50000"/>
                  </a:schemeClr>
                </a:solidFill>
                <a:latin typeface="Arial Black" pitchFamily="34" charset="0"/>
              </a:rPr>
              <a:t> acciones antropogénicas que generan GEI: </a:t>
            </a:r>
          </a:p>
          <a:p>
            <a:pPr marL="457200" indent="-457200" algn="just">
              <a:buFont typeface="Wingdings" panose="05000000000000000000" pitchFamily="2" charset="2"/>
              <a:buChar char="Ø"/>
            </a:pPr>
            <a:r>
              <a:rPr lang="es-ES" sz="2600" b="1" kern="10" dirty="0">
                <a:ln w="9525">
                  <a:solidFill>
                    <a:srgbClr val="D8D8D8"/>
                  </a:solidFill>
                  <a:round/>
                  <a:headEnd/>
                  <a:tailEnd/>
                </a:ln>
                <a:solidFill>
                  <a:schemeClr val="accent2">
                    <a:lumMod val="50000"/>
                  </a:schemeClr>
                </a:solidFill>
                <a:latin typeface="Arial Black" pitchFamily="34" charset="0"/>
              </a:rPr>
              <a:t>Consumo de energía.</a:t>
            </a:r>
          </a:p>
          <a:p>
            <a:pPr marL="457200" indent="-457200" algn="just">
              <a:buFont typeface="Wingdings" panose="05000000000000000000" pitchFamily="2" charset="2"/>
              <a:buChar char="Ø"/>
            </a:pPr>
            <a:r>
              <a:rPr lang="es-ES" sz="2600" b="1" kern="10" dirty="0">
                <a:ln w="9525">
                  <a:solidFill>
                    <a:srgbClr val="D8D8D8"/>
                  </a:solidFill>
                  <a:round/>
                  <a:headEnd/>
                  <a:tailEnd/>
                </a:ln>
                <a:solidFill>
                  <a:schemeClr val="accent2">
                    <a:lumMod val="50000"/>
                  </a:schemeClr>
                </a:solidFill>
                <a:latin typeface="Arial Black" pitchFamily="34" charset="0"/>
              </a:rPr>
              <a:t>Procesos industriales.</a:t>
            </a:r>
          </a:p>
          <a:p>
            <a:pPr marL="457200" indent="-457200" algn="just">
              <a:buFont typeface="Wingdings" panose="05000000000000000000" pitchFamily="2" charset="2"/>
              <a:buChar char="Ø"/>
            </a:pPr>
            <a:r>
              <a:rPr lang="es-ES" sz="2600" b="1" kern="10" dirty="0">
                <a:ln w="9525">
                  <a:solidFill>
                    <a:srgbClr val="D8D8D8"/>
                  </a:solidFill>
                  <a:round/>
                  <a:headEnd/>
                  <a:tailEnd/>
                </a:ln>
                <a:solidFill>
                  <a:schemeClr val="accent2">
                    <a:lumMod val="50000"/>
                  </a:schemeClr>
                </a:solidFill>
                <a:latin typeface="Arial Black" pitchFamily="34" charset="0"/>
              </a:rPr>
              <a:t>Sobre explotación agrícola.</a:t>
            </a:r>
          </a:p>
          <a:p>
            <a:pPr marL="457200" indent="-457200" algn="just">
              <a:buFont typeface="Wingdings" panose="05000000000000000000" pitchFamily="2" charset="2"/>
              <a:buChar char="Ø"/>
            </a:pPr>
            <a:r>
              <a:rPr lang="es-ES" sz="2600" b="1" kern="10" dirty="0">
                <a:ln w="9525">
                  <a:solidFill>
                    <a:srgbClr val="D8D8D8"/>
                  </a:solidFill>
                  <a:round/>
                  <a:headEnd/>
                  <a:tailEnd/>
                </a:ln>
                <a:solidFill>
                  <a:schemeClr val="accent2">
                    <a:lumMod val="50000"/>
                  </a:schemeClr>
                </a:solidFill>
                <a:latin typeface="Arial Black" pitchFamily="34" charset="0"/>
              </a:rPr>
              <a:t>Cambios en el uso de la tierra y silvicultura.</a:t>
            </a:r>
          </a:p>
        </p:txBody>
      </p:sp>
      <p:sp>
        <p:nvSpPr>
          <p:cNvPr id="6" name="5 Rectángulo"/>
          <p:cNvSpPr/>
          <p:nvPr/>
        </p:nvSpPr>
        <p:spPr>
          <a:xfrm>
            <a:off x="357158" y="4869160"/>
            <a:ext cx="8572560" cy="1446550"/>
          </a:xfrm>
          <a:prstGeom prst="rect">
            <a:avLst/>
          </a:prstGeom>
          <a:solidFill>
            <a:schemeClr val="accent6">
              <a:lumMod val="20000"/>
              <a:lumOff val="80000"/>
            </a:schemeClr>
          </a:solidFill>
        </p:spPr>
        <p:txBody>
          <a:bodyPr wrap="square">
            <a:spAutoFit/>
          </a:bodyPr>
          <a:lstStyle/>
          <a:p>
            <a:pPr algn="ctr"/>
            <a:r>
              <a:rPr lang="es-ES" sz="3200" b="1" kern="10" dirty="0">
                <a:ln w="9525">
                  <a:solidFill>
                    <a:srgbClr val="D8D8D8"/>
                  </a:solidFill>
                  <a:round/>
                  <a:headEnd/>
                  <a:tailEnd/>
                </a:ln>
                <a:solidFill>
                  <a:schemeClr val="accent2">
                    <a:lumMod val="50000"/>
                  </a:schemeClr>
                </a:solidFill>
                <a:latin typeface="Arial Black"/>
              </a:rPr>
              <a:t>Generan:</a:t>
            </a:r>
          </a:p>
          <a:p>
            <a:pPr marL="457200" indent="-457200">
              <a:buFont typeface="Wingdings" panose="05000000000000000000" pitchFamily="2" charset="2"/>
              <a:buChar char="Ø"/>
            </a:pPr>
            <a:r>
              <a:rPr lang="es-ES" sz="2800" b="1" kern="10" dirty="0">
                <a:ln w="9525">
                  <a:solidFill>
                    <a:srgbClr val="D8D8D8"/>
                  </a:solidFill>
                  <a:round/>
                  <a:headEnd/>
                  <a:tailEnd/>
                </a:ln>
                <a:solidFill>
                  <a:schemeClr val="accent2">
                    <a:lumMod val="50000"/>
                  </a:schemeClr>
                </a:solidFill>
                <a:latin typeface="Arial Black"/>
              </a:rPr>
              <a:t>Concentración de CO2, CH4 y N2O.</a:t>
            </a:r>
          </a:p>
          <a:p>
            <a:pPr marL="457200" indent="-457200">
              <a:buFont typeface="Wingdings" panose="05000000000000000000" pitchFamily="2" charset="2"/>
              <a:buChar char="Ø"/>
            </a:pPr>
            <a:r>
              <a:rPr lang="es-ES" sz="2800" b="1" kern="10" dirty="0">
                <a:ln w="9525">
                  <a:solidFill>
                    <a:srgbClr val="D8D8D8"/>
                  </a:solidFill>
                  <a:round/>
                  <a:headEnd/>
                  <a:tailEnd/>
                </a:ln>
                <a:solidFill>
                  <a:schemeClr val="accent2">
                    <a:lumMod val="50000"/>
                  </a:schemeClr>
                </a:solidFill>
                <a:latin typeface="Arial Black"/>
              </a:rPr>
              <a:t>Tiempo de permanencia en la atmósfera</a:t>
            </a:r>
            <a:endParaRPr lang="es-E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4">
            <a:extLst>
              <a:ext uri="{FF2B5EF4-FFF2-40B4-BE49-F238E27FC236}">
                <a16:creationId xmlns:a16="http://schemas.microsoft.com/office/drawing/2014/main" id="{53731454-B7C8-B7D7-719D-6C6209CA9194}"/>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5496" y="1196752"/>
            <a:ext cx="9036496"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12F2361D-F3E3-E642-59BF-EB3F7FDC878C}"/>
              </a:ext>
            </a:extLst>
          </p:cNvPr>
          <p:cNvSpPr txBox="1"/>
          <p:nvPr/>
        </p:nvSpPr>
        <p:spPr>
          <a:xfrm>
            <a:off x="1007604" y="332656"/>
            <a:ext cx="7128792" cy="584775"/>
          </a:xfrm>
          <a:prstGeom prst="rect">
            <a:avLst/>
          </a:prstGeom>
          <a:blipFill>
            <a:blip r:embed="rId3"/>
            <a:tile tx="0" ty="0" sx="100000" sy="100000" flip="none" algn="tl"/>
          </a:blipFill>
        </p:spPr>
        <p:txBody>
          <a:bodyPr wrap="square">
            <a:spAutoFit/>
          </a:bodyPr>
          <a:lstStyle/>
          <a:p>
            <a:pPr marR="58420" algn="ctr">
              <a:tabLst>
                <a:tab pos="6301105" algn="l"/>
              </a:tabLst>
            </a:pPr>
            <a:r>
              <a:rPr lang="es-ES" sz="3200" b="1" dirty="0">
                <a:effectLst/>
                <a:latin typeface="Arial" panose="020B0604020202020204" pitchFamily="34" charset="0"/>
                <a:ea typeface="Times New Roman" panose="02020603050405020304" pitchFamily="18" charset="0"/>
              </a:rPr>
              <a:t>Emisiones de GEI por sector:</a:t>
            </a:r>
            <a:endParaRPr lang="es-C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052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75421" y="476672"/>
            <a:ext cx="7358114" cy="584775"/>
          </a:xfrm>
          <a:prstGeom prst="rect">
            <a:avLst/>
          </a:prstGeom>
          <a:solidFill>
            <a:schemeClr val="accent1">
              <a:lumMod val="20000"/>
              <a:lumOff val="80000"/>
            </a:schemeClr>
          </a:solidFill>
        </p:spPr>
        <p:txBody>
          <a:bodyPr wrap="square">
            <a:spAutoFit/>
          </a:bodyPr>
          <a:lstStyle/>
          <a:p>
            <a:pPr algn="ctr"/>
            <a:r>
              <a:rPr lang="es-ES" sz="3200" b="1" kern="10" dirty="0">
                <a:ln w="9525">
                  <a:solidFill>
                    <a:srgbClr val="D8D8D8"/>
                  </a:solidFill>
                  <a:round/>
                  <a:headEnd/>
                  <a:tailEnd/>
                </a:ln>
                <a:solidFill>
                  <a:srgbClr val="002060"/>
                </a:solidFill>
                <a:latin typeface="Arial Black"/>
              </a:rPr>
              <a:t>Daños al medio ambiente. </a:t>
            </a:r>
          </a:p>
        </p:txBody>
      </p:sp>
      <p:sp>
        <p:nvSpPr>
          <p:cNvPr id="5" name="4 Rectángulo"/>
          <p:cNvSpPr/>
          <p:nvPr/>
        </p:nvSpPr>
        <p:spPr>
          <a:xfrm>
            <a:off x="142844" y="1530384"/>
            <a:ext cx="8823268" cy="4585871"/>
          </a:xfrm>
          <a:prstGeom prst="rect">
            <a:avLst/>
          </a:prstGeom>
          <a:solidFill>
            <a:schemeClr val="bg1">
              <a:lumMod val="85000"/>
            </a:schemeClr>
          </a:solidFill>
        </p:spPr>
        <p:txBody>
          <a:bodyPr wrap="square">
            <a:spAutoFit/>
          </a:bodyPr>
          <a:lstStyle/>
          <a:p>
            <a:pPr marL="361950" indent="-361950" algn="just">
              <a:spcBef>
                <a:spcPts val="600"/>
              </a:spcBef>
              <a:spcAft>
                <a:spcPts val="600"/>
              </a:spcAft>
              <a:buFont typeface="Wingdings" pitchFamily="2" charset="2"/>
              <a:buChar char="ü"/>
            </a:pPr>
            <a:r>
              <a:rPr lang="es-ES" sz="2800" kern="10" dirty="0">
                <a:ln w="9525">
                  <a:solidFill>
                    <a:srgbClr val="D8D8D8"/>
                  </a:solidFill>
                  <a:round/>
                  <a:headEnd/>
                  <a:tailEnd/>
                </a:ln>
                <a:solidFill>
                  <a:schemeClr val="tx2">
                    <a:lumMod val="75000"/>
                  </a:schemeClr>
                </a:solidFill>
                <a:latin typeface="Arial Black"/>
              </a:rPr>
              <a:t>Aumento paulatino pero continuo de la temperatura promedio de la superficie de la tierra y los océanos.</a:t>
            </a:r>
          </a:p>
          <a:p>
            <a:pPr marL="361950" indent="-361950" algn="just">
              <a:spcBef>
                <a:spcPts val="600"/>
              </a:spcBef>
              <a:spcAft>
                <a:spcPts val="600"/>
              </a:spcAft>
              <a:buFont typeface="Wingdings" pitchFamily="2" charset="2"/>
              <a:buChar char="ü"/>
            </a:pPr>
            <a:r>
              <a:rPr lang="es-ES" sz="2800" kern="10" dirty="0">
                <a:ln w="9525">
                  <a:solidFill>
                    <a:srgbClr val="D8D8D8"/>
                  </a:solidFill>
                  <a:round/>
                  <a:headEnd/>
                  <a:tailEnd/>
                </a:ln>
                <a:solidFill>
                  <a:schemeClr val="tx2">
                    <a:lumMod val="75000"/>
                  </a:schemeClr>
                </a:solidFill>
                <a:latin typeface="Arial Black"/>
              </a:rPr>
              <a:t>Modificaciones en los patrones de precipitación.</a:t>
            </a:r>
          </a:p>
          <a:p>
            <a:pPr marL="361950" indent="-361950" algn="just">
              <a:spcBef>
                <a:spcPts val="600"/>
              </a:spcBef>
              <a:spcAft>
                <a:spcPts val="600"/>
              </a:spcAft>
              <a:buFont typeface="Wingdings" pitchFamily="2" charset="2"/>
              <a:buChar char="ü"/>
            </a:pPr>
            <a:r>
              <a:rPr lang="es-ES" sz="2800" kern="10" dirty="0">
                <a:ln w="9525">
                  <a:solidFill>
                    <a:srgbClr val="D8D8D8"/>
                  </a:solidFill>
                  <a:round/>
                  <a:headEnd/>
                  <a:tailEnd/>
                </a:ln>
                <a:solidFill>
                  <a:schemeClr val="tx2">
                    <a:lumMod val="75000"/>
                  </a:schemeClr>
                </a:solidFill>
                <a:latin typeface="Arial Black"/>
              </a:rPr>
              <a:t>Incremento del nivel del mar.</a:t>
            </a:r>
          </a:p>
          <a:p>
            <a:pPr marL="361950" indent="-361950" algn="just">
              <a:spcBef>
                <a:spcPts val="600"/>
              </a:spcBef>
              <a:spcAft>
                <a:spcPts val="600"/>
              </a:spcAft>
              <a:buFont typeface="Wingdings" pitchFamily="2" charset="2"/>
              <a:buChar char="ü"/>
            </a:pPr>
            <a:r>
              <a:rPr lang="es-ES" sz="2800" kern="10" dirty="0">
                <a:ln w="9525">
                  <a:solidFill>
                    <a:srgbClr val="D8D8D8"/>
                  </a:solidFill>
                  <a:round/>
                  <a:headEnd/>
                  <a:tailEnd/>
                </a:ln>
                <a:solidFill>
                  <a:schemeClr val="tx2">
                    <a:lumMod val="75000"/>
                  </a:schemeClr>
                </a:solidFill>
                <a:latin typeface="Arial Black"/>
              </a:rPr>
              <a:t>Reducción de glaciares.</a:t>
            </a:r>
          </a:p>
          <a:p>
            <a:pPr marL="361950" indent="-361950" algn="just">
              <a:spcBef>
                <a:spcPts val="600"/>
              </a:spcBef>
              <a:spcAft>
                <a:spcPts val="600"/>
              </a:spcAft>
              <a:buFont typeface="Wingdings" pitchFamily="2" charset="2"/>
              <a:buChar char="ü"/>
            </a:pPr>
            <a:r>
              <a:rPr lang="es-ES" sz="2800" kern="10" dirty="0">
                <a:ln w="9525">
                  <a:solidFill>
                    <a:srgbClr val="D8D8D8"/>
                  </a:solidFill>
                  <a:round/>
                  <a:headEnd/>
                  <a:tailEnd/>
                </a:ln>
                <a:solidFill>
                  <a:schemeClr val="tx2">
                    <a:lumMod val="75000"/>
                  </a:schemeClr>
                </a:solidFill>
                <a:latin typeface="Arial Black"/>
              </a:rPr>
              <a:t>Cambios en la intensidad o frecuencia de los eventos climáticos extremos.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0067" y="44624"/>
            <a:ext cx="7358114" cy="954107"/>
          </a:xfrm>
          <a:prstGeom prst="rect">
            <a:avLst/>
          </a:prstGeom>
          <a:solidFill>
            <a:schemeClr val="accent1">
              <a:lumMod val="20000"/>
              <a:lumOff val="80000"/>
            </a:schemeClr>
          </a:solidFill>
        </p:spPr>
        <p:txBody>
          <a:bodyPr wrap="square">
            <a:spAutoFit/>
          </a:bodyPr>
          <a:lstStyle/>
          <a:p>
            <a:pPr algn="ctr"/>
            <a:r>
              <a:rPr lang="es-ES" sz="2800" b="1" kern="10" dirty="0">
                <a:ln w="9525">
                  <a:solidFill>
                    <a:srgbClr val="D8D8D8"/>
                  </a:solidFill>
                  <a:round/>
                  <a:headEnd/>
                  <a:tailEnd/>
                </a:ln>
                <a:solidFill>
                  <a:srgbClr val="002060"/>
                </a:solidFill>
                <a:latin typeface="Arial Black"/>
              </a:rPr>
              <a:t>Factores que pueden incrementar su presencia.</a:t>
            </a:r>
          </a:p>
        </p:txBody>
      </p:sp>
      <p:sp>
        <p:nvSpPr>
          <p:cNvPr id="1025" name="Rectangle 1"/>
          <p:cNvSpPr>
            <a:spLocks noChangeArrowheads="1"/>
          </p:cNvSpPr>
          <p:nvPr/>
        </p:nvSpPr>
        <p:spPr bwMode="auto">
          <a:xfrm>
            <a:off x="214298" y="1214750"/>
            <a:ext cx="8715404" cy="2677656"/>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300788" algn="l"/>
              </a:tabLst>
            </a:pPr>
            <a:r>
              <a:rPr kumimoji="0" lang="es-ES" sz="2400" b="1" i="0" u="none" strike="noStrike" cap="none" normalizeH="0" baseline="0" dirty="0">
                <a:ln>
                  <a:noFill/>
                </a:ln>
                <a:solidFill>
                  <a:schemeClr val="tx2">
                    <a:lumMod val="50000"/>
                  </a:schemeClr>
                </a:solidFill>
                <a:effectLst/>
                <a:latin typeface="Arial" pitchFamily="34" charset="0"/>
                <a:ea typeface="Times New Roman" pitchFamily="18" charset="0"/>
                <a:cs typeface="Arial" pitchFamily="34" charset="0"/>
              </a:rPr>
              <a:t>Contaminantes primarios. La mayoría de los combustibles no son puros, contienen además de los elementos básicos, otros como el nitrógeno, azufre (S), Plomo (Pb)  y una cantidad de material no combustible llamado cenizas.</a:t>
            </a:r>
          </a:p>
          <a:p>
            <a:pPr marL="0" marR="0" lvl="0" indent="0" algn="just" defTabSz="914400" rtl="0" eaLnBrk="1" fontAlgn="base" latinLnBrk="0" hangingPunct="1">
              <a:lnSpc>
                <a:spcPct val="100000"/>
              </a:lnSpc>
              <a:spcBef>
                <a:spcPct val="0"/>
              </a:spcBef>
              <a:spcAft>
                <a:spcPct val="0"/>
              </a:spcAft>
              <a:buClrTx/>
              <a:buSzTx/>
              <a:buFontTx/>
              <a:buNone/>
              <a:tabLst>
                <a:tab pos="6300788" algn="l"/>
              </a:tabLst>
            </a:pPr>
            <a:r>
              <a:rPr kumimoji="0" lang="es-ES" sz="2400" b="1" i="0" u="none" strike="noStrike" cap="none" normalizeH="0" baseline="0" dirty="0">
                <a:ln>
                  <a:noFill/>
                </a:ln>
                <a:solidFill>
                  <a:schemeClr val="tx2">
                    <a:lumMod val="50000"/>
                  </a:schemeClr>
                </a:solidFill>
                <a:effectLst/>
                <a:latin typeface="Arial" pitchFamily="34" charset="0"/>
                <a:ea typeface="Times New Roman" pitchFamily="18" charset="0"/>
                <a:cs typeface="Arial" pitchFamily="34" charset="0"/>
              </a:rPr>
              <a:t> Al quemarse un combustible de estas características emitirá más óxidos de nitrógeno, óxido de azufre, partículas y cenizas. </a:t>
            </a:r>
            <a:endParaRPr kumimoji="0" lang="es-ES" sz="2400" b="1" i="0" u="none" strike="noStrike" cap="none" normalizeH="0" baseline="0" dirty="0">
              <a:ln>
                <a:noFill/>
              </a:ln>
              <a:solidFill>
                <a:schemeClr val="tx2">
                  <a:lumMod val="50000"/>
                </a:schemeClr>
              </a:solidFill>
              <a:effectLst/>
              <a:latin typeface="Arial" pitchFamily="34" charset="0"/>
              <a:cs typeface="Arial" pitchFamily="34" charset="0"/>
            </a:endParaRPr>
          </a:p>
        </p:txBody>
      </p:sp>
      <p:sp>
        <p:nvSpPr>
          <p:cNvPr id="1026" name="Rectangle 2"/>
          <p:cNvSpPr>
            <a:spLocks noChangeArrowheads="1"/>
          </p:cNvSpPr>
          <p:nvPr/>
        </p:nvSpPr>
        <p:spPr bwMode="auto">
          <a:xfrm>
            <a:off x="214298" y="4165121"/>
            <a:ext cx="8606174" cy="2677656"/>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300788" algn="l"/>
              </a:tabLst>
            </a:pPr>
            <a:r>
              <a:rPr kumimoji="0" lang="es-ES" sz="24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Ozono (O3) troposférico . El O3 se conoce por sus efectos adversos en la salud humana,  en cultivos y materiales. Este contaminante se forma mediante reacciones fotoquímicas a partir de los óxidos de nitrógeno en presencia de compuestos orgánicos volátiles como hidrocarburos emitidos y la radiación solar. </a:t>
            </a:r>
            <a:endParaRPr kumimoji="0" lang="es-ES" sz="2400" b="1" i="0" u="none" strike="noStrike" cap="none" normalizeH="0" baseline="0" dirty="0">
              <a:ln>
                <a:noFill/>
              </a:ln>
              <a:solidFill>
                <a:schemeClr val="tx2">
                  <a:lumMod val="75000"/>
                </a:schemeClr>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E7251-425D-480A-2915-63CC5367D53D}"/>
            </a:ext>
          </a:extLst>
        </p:cNvPr>
        <p:cNvGrpSpPr/>
        <p:nvPr/>
      </p:nvGrpSpPr>
      <p:grpSpPr>
        <a:xfrm>
          <a:off x="0" y="0"/>
          <a:ext cx="0" cy="0"/>
          <a:chOff x="0" y="0"/>
          <a:chExt cx="0" cy="0"/>
        </a:xfrm>
      </p:grpSpPr>
      <p:sp>
        <p:nvSpPr>
          <p:cNvPr id="10242" name="CuadroTexto 2">
            <a:extLst>
              <a:ext uri="{FF2B5EF4-FFF2-40B4-BE49-F238E27FC236}">
                <a16:creationId xmlns:a16="http://schemas.microsoft.com/office/drawing/2014/main" id="{9D0956D3-D12C-F6D5-14F5-30488169D940}"/>
              </a:ext>
            </a:extLst>
          </p:cNvPr>
          <p:cNvSpPr txBox="1">
            <a:spLocks noChangeArrowheads="1"/>
          </p:cNvSpPr>
          <p:nvPr/>
        </p:nvSpPr>
        <p:spPr bwMode="auto">
          <a:xfrm>
            <a:off x="161925" y="2698755"/>
            <a:ext cx="882015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s-ES" altLang="es-CU" sz="32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Objetivo:</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Interpretar las particularidades de la Medicina de Desastres en el trabajo médico de la comunidad..</a:t>
            </a:r>
          </a:p>
        </p:txBody>
      </p:sp>
      <p:sp>
        <p:nvSpPr>
          <p:cNvPr id="10243" name="CuadroTexto 4">
            <a:extLst>
              <a:ext uri="{FF2B5EF4-FFF2-40B4-BE49-F238E27FC236}">
                <a16:creationId xmlns:a16="http://schemas.microsoft.com/office/drawing/2014/main" id="{CE7B5A32-909E-0F35-6F28-3116C232E683}"/>
              </a:ext>
            </a:extLst>
          </p:cNvPr>
          <p:cNvSpPr txBox="1">
            <a:spLocks noChangeArrowheads="1"/>
          </p:cNvSpPr>
          <p:nvPr/>
        </p:nvSpPr>
        <p:spPr bwMode="auto">
          <a:xfrm>
            <a:off x="53975" y="1322388"/>
            <a:ext cx="9036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Tema V.1: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Salud y Desastres.    </a:t>
            </a:r>
          </a:p>
        </p:txBody>
      </p:sp>
      <p:pic>
        <p:nvPicPr>
          <p:cNvPr id="10244" name="Imagen 7">
            <a:extLst>
              <a:ext uri="{FF2B5EF4-FFF2-40B4-BE49-F238E27FC236}">
                <a16:creationId xmlns:a16="http://schemas.microsoft.com/office/drawing/2014/main" id="{40F0624C-DB5F-FFDB-6609-CF2BE602D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ubaCbe">
            <a:extLst>
              <a:ext uri="{FF2B5EF4-FFF2-40B4-BE49-F238E27FC236}">
                <a16:creationId xmlns:a16="http://schemas.microsoft.com/office/drawing/2014/main" id="{7EC00F9C-7C84-F7F9-FDB9-78E00CF741E9}"/>
              </a:ext>
            </a:extLst>
          </p:cNvPr>
          <p:cNvPicPr>
            <a:picLocks noChangeAspect="1" noChangeArrowheads="1" noCrop="1"/>
          </p:cNvPicPr>
          <p:nvPr/>
        </p:nvPicPr>
        <p:blipFill>
          <a:blip r:embed="rId3"/>
          <a:srcRect/>
          <a:stretch>
            <a:fillRect/>
          </a:stretch>
        </p:blipFill>
        <p:spPr bwMode="auto">
          <a:xfrm>
            <a:off x="3635896" y="4955442"/>
            <a:ext cx="1500165" cy="1785926"/>
          </a:xfrm>
          <a:prstGeom prst="rect">
            <a:avLst/>
          </a:prstGeom>
          <a:noFill/>
          <a:ln w="9525">
            <a:noFill/>
            <a:miter lim="800000"/>
            <a:headEnd/>
            <a:tailEnd/>
          </a:ln>
        </p:spPr>
      </p:pic>
    </p:spTree>
    <p:extLst>
      <p:ext uri="{BB962C8B-B14F-4D97-AF65-F5344CB8AC3E}">
        <p14:creationId xmlns:p14="http://schemas.microsoft.com/office/powerpoint/2010/main" val="3576652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26335"/>
            <a:ext cx="7358114" cy="954107"/>
          </a:xfrm>
          <a:prstGeom prst="rect">
            <a:avLst/>
          </a:prstGeom>
          <a:solidFill>
            <a:schemeClr val="accent1">
              <a:lumMod val="20000"/>
              <a:lumOff val="80000"/>
            </a:schemeClr>
          </a:solidFill>
        </p:spPr>
        <p:txBody>
          <a:bodyPr wrap="square">
            <a:spAutoFit/>
          </a:bodyPr>
          <a:lstStyle/>
          <a:p>
            <a:pPr algn="ctr"/>
            <a:r>
              <a:rPr lang="es-ES" sz="2800" b="1" kern="10" dirty="0">
                <a:ln w="9525">
                  <a:solidFill>
                    <a:srgbClr val="D8D8D8"/>
                  </a:solidFill>
                  <a:round/>
                  <a:headEnd/>
                  <a:tailEnd/>
                </a:ln>
                <a:solidFill>
                  <a:srgbClr val="002060"/>
                </a:solidFill>
                <a:latin typeface="Arial Black"/>
              </a:rPr>
              <a:t>Factores que pueden incrementar su presencia.</a:t>
            </a:r>
          </a:p>
        </p:txBody>
      </p:sp>
      <p:sp>
        <p:nvSpPr>
          <p:cNvPr id="3" name="2 Rectángulo"/>
          <p:cNvSpPr/>
          <p:nvPr/>
        </p:nvSpPr>
        <p:spPr>
          <a:xfrm>
            <a:off x="285720" y="1353921"/>
            <a:ext cx="8358246" cy="2246769"/>
          </a:xfrm>
          <a:prstGeom prst="rect">
            <a:avLst/>
          </a:prstGeom>
          <a:solidFill>
            <a:schemeClr val="bg1">
              <a:lumMod val="95000"/>
            </a:schemeClr>
          </a:solidFill>
        </p:spPr>
        <p:txBody>
          <a:bodyPr wrap="square">
            <a:spAutoFit/>
          </a:bodyPr>
          <a:lstStyle/>
          <a:p>
            <a:pPr algn="just"/>
            <a:r>
              <a:rPr lang="es-ES" sz="2800" b="1" dirty="0">
                <a:solidFill>
                  <a:schemeClr val="tx2">
                    <a:lumMod val="75000"/>
                  </a:schemeClr>
                </a:solidFill>
                <a:latin typeface="Arial" pitchFamily="34" charset="0"/>
                <a:cs typeface="Arial" pitchFamily="34" charset="0"/>
              </a:rPr>
              <a:t>Aerosoles de sulfato y nitratos: los óxidos de azufre y nitrógeno se transforman en aerosoles de sulfatos y nitratos, interaccionan químicamente y forman las llamadas lluvias ácidas.</a:t>
            </a:r>
          </a:p>
        </p:txBody>
      </p:sp>
      <p:sp>
        <p:nvSpPr>
          <p:cNvPr id="4" name="3 CuadroTexto"/>
          <p:cNvSpPr txBox="1"/>
          <p:nvPr/>
        </p:nvSpPr>
        <p:spPr>
          <a:xfrm>
            <a:off x="285720" y="4000504"/>
            <a:ext cx="8501122" cy="2677656"/>
          </a:xfrm>
          <a:prstGeom prst="rect">
            <a:avLst/>
          </a:prstGeom>
          <a:solidFill>
            <a:schemeClr val="tx2">
              <a:lumMod val="20000"/>
              <a:lumOff val="80000"/>
            </a:schemeClr>
          </a:solidFill>
        </p:spPr>
        <p:txBody>
          <a:bodyPr wrap="square" rtlCol="0">
            <a:spAutoFit/>
          </a:bodyPr>
          <a:lstStyle/>
          <a:p>
            <a:pPr algn="just"/>
            <a:r>
              <a:rPr lang="es-ES" sz="2800" b="1" dirty="0">
                <a:solidFill>
                  <a:schemeClr val="tx2">
                    <a:lumMod val="50000"/>
                  </a:schemeClr>
                </a:solidFill>
                <a:latin typeface="Arial" pitchFamily="34" charset="0"/>
                <a:cs typeface="Arial" pitchFamily="34" charset="0"/>
              </a:rPr>
              <a:t>La lluvia ácida </a:t>
            </a:r>
            <a:r>
              <a:rPr lang="es-ES" sz="2800" b="1" dirty="0">
                <a:solidFill>
                  <a:schemeClr val="tx2"/>
                </a:solidFill>
                <a:latin typeface="Arial" pitchFamily="34" charset="0"/>
                <a:cs typeface="Arial" pitchFamily="34" charset="0"/>
              </a:rPr>
              <a:t>se forma cuando la humedad del aire se combina con óxidos de nitrógeno y dióxido de azufre emitidos por fábricas, centrales eléctricas, calderas de calefacción y vehículos que queman carbón o productos derivados del petróleo que contengan azufre.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142877"/>
            <a:ext cx="8643998" cy="1200329"/>
          </a:xfrm>
          <a:prstGeom prst="rect">
            <a:avLst/>
          </a:prstGeom>
          <a:solidFill>
            <a:schemeClr val="accent5">
              <a:lumMod val="20000"/>
              <a:lumOff val="80000"/>
            </a:schemeClr>
          </a:solidFill>
        </p:spPr>
        <p:txBody>
          <a:bodyPr wrap="square">
            <a:spAutoFit/>
          </a:bodyPr>
          <a:lstStyle/>
          <a:p>
            <a:pPr marL="514350" indent="-514350" algn="ctr"/>
            <a:r>
              <a:rPr lang="es-ES" sz="3600" b="1" dirty="0">
                <a:solidFill>
                  <a:srgbClr val="002060"/>
                </a:solidFill>
                <a:latin typeface="Arial" pitchFamily="34" charset="0"/>
                <a:ea typeface="Times New Roman" pitchFamily="18" charset="0"/>
                <a:cs typeface="Arial" pitchFamily="34" charset="0"/>
              </a:rPr>
              <a:t>Impactos de la contaminación atmosférica en la salud humana. </a:t>
            </a:r>
            <a:endParaRPr lang="es-ES" sz="3600" dirty="0"/>
          </a:p>
        </p:txBody>
      </p:sp>
      <p:sp>
        <p:nvSpPr>
          <p:cNvPr id="7" name="6 Rectángulo"/>
          <p:cNvSpPr/>
          <p:nvPr/>
        </p:nvSpPr>
        <p:spPr>
          <a:xfrm>
            <a:off x="285720" y="1500174"/>
            <a:ext cx="8643998" cy="4985980"/>
          </a:xfrm>
          <a:prstGeom prst="rect">
            <a:avLst/>
          </a:prstGeom>
          <a:solidFill>
            <a:schemeClr val="bg1">
              <a:lumMod val="85000"/>
            </a:schemeClr>
          </a:solidFill>
        </p:spPr>
        <p:txBody>
          <a:bodyPr wrap="square">
            <a:spAutoFit/>
          </a:bodyPr>
          <a:lstStyle/>
          <a:p>
            <a:pPr marL="361950" indent="-361950" algn="just">
              <a:spcBef>
                <a:spcPts val="600"/>
              </a:spcBef>
              <a:spcAft>
                <a:spcPts val="600"/>
              </a:spcAft>
              <a:buFont typeface="Wingdings" pitchFamily="2" charset="2"/>
              <a:buChar char="q"/>
            </a:pPr>
            <a:r>
              <a:rPr lang="es-ES" sz="3200" b="1" kern="10" dirty="0">
                <a:ln w="9525">
                  <a:solidFill>
                    <a:srgbClr val="D8D8D8"/>
                  </a:solidFill>
                  <a:round/>
                  <a:headEnd/>
                  <a:tailEnd/>
                </a:ln>
                <a:solidFill>
                  <a:srgbClr val="002060"/>
                </a:solidFill>
                <a:latin typeface="Arial Black"/>
              </a:rPr>
              <a:t>Disminución del flujo de aire en las vías respiratorias en los niños y población e general.</a:t>
            </a:r>
          </a:p>
          <a:p>
            <a:pPr marL="361950" indent="-361950" algn="just">
              <a:spcBef>
                <a:spcPts val="600"/>
              </a:spcBef>
              <a:spcAft>
                <a:spcPts val="600"/>
              </a:spcAft>
              <a:buFont typeface="Wingdings" pitchFamily="2" charset="2"/>
              <a:buChar char="q"/>
            </a:pPr>
            <a:r>
              <a:rPr lang="es-ES" sz="3200" b="1" kern="10" dirty="0">
                <a:ln w="9525">
                  <a:solidFill>
                    <a:srgbClr val="D8D8D8"/>
                  </a:solidFill>
                  <a:round/>
                  <a:headEnd/>
                  <a:tailEnd/>
                </a:ln>
                <a:solidFill>
                  <a:srgbClr val="002060"/>
                </a:solidFill>
                <a:latin typeface="Arial Black"/>
              </a:rPr>
              <a:t>Deterioro del rendimiento físico en personas sanas.</a:t>
            </a:r>
          </a:p>
          <a:p>
            <a:pPr marL="361950" indent="-361950" algn="just">
              <a:spcBef>
                <a:spcPts val="600"/>
              </a:spcBef>
              <a:spcAft>
                <a:spcPts val="600"/>
              </a:spcAft>
              <a:buFont typeface="Wingdings" pitchFamily="2" charset="2"/>
              <a:buChar char="q"/>
            </a:pPr>
            <a:r>
              <a:rPr lang="es-ES" sz="3200" b="1" kern="10" dirty="0">
                <a:ln w="9525">
                  <a:solidFill>
                    <a:srgbClr val="D8D8D8"/>
                  </a:solidFill>
                  <a:round/>
                  <a:headEnd/>
                  <a:tailEnd/>
                </a:ln>
                <a:solidFill>
                  <a:srgbClr val="002060"/>
                </a:solidFill>
                <a:latin typeface="Arial Black"/>
              </a:rPr>
              <a:t>Irritación de las mucosas oculares.</a:t>
            </a:r>
          </a:p>
          <a:p>
            <a:pPr marL="361950" indent="-361950" algn="just">
              <a:spcBef>
                <a:spcPts val="600"/>
              </a:spcBef>
              <a:spcAft>
                <a:spcPts val="600"/>
              </a:spcAft>
              <a:buFont typeface="Wingdings" pitchFamily="2" charset="2"/>
              <a:buChar char="q"/>
            </a:pPr>
            <a:r>
              <a:rPr lang="es-ES" sz="3200" b="1" kern="10" dirty="0">
                <a:ln w="9525">
                  <a:solidFill>
                    <a:srgbClr val="D8D8D8"/>
                  </a:solidFill>
                  <a:round/>
                  <a:headEnd/>
                  <a:tailEnd/>
                </a:ln>
                <a:solidFill>
                  <a:srgbClr val="002060"/>
                </a:solidFill>
                <a:latin typeface="Arial Black"/>
              </a:rPr>
              <a:t>Disminución de la resistencia a las infecciones del aparato respiratorio.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142877"/>
            <a:ext cx="8643998" cy="1200329"/>
          </a:xfrm>
          <a:prstGeom prst="rect">
            <a:avLst/>
          </a:prstGeom>
          <a:solidFill>
            <a:schemeClr val="accent5">
              <a:lumMod val="20000"/>
              <a:lumOff val="80000"/>
            </a:schemeClr>
          </a:solidFill>
        </p:spPr>
        <p:txBody>
          <a:bodyPr wrap="square">
            <a:spAutoFit/>
          </a:bodyPr>
          <a:lstStyle/>
          <a:p>
            <a:pPr marL="514350" indent="-514350" algn="ctr"/>
            <a:r>
              <a:rPr lang="es-ES" sz="3600" b="1" dirty="0">
                <a:solidFill>
                  <a:srgbClr val="002060"/>
                </a:solidFill>
                <a:latin typeface="Arial" pitchFamily="34" charset="0"/>
                <a:ea typeface="Times New Roman" pitchFamily="18" charset="0"/>
                <a:cs typeface="Arial" pitchFamily="34" charset="0"/>
              </a:rPr>
              <a:t>Impactos de la contaminación atmosférica en la salud humana. </a:t>
            </a:r>
            <a:endParaRPr lang="es-ES" sz="3600" dirty="0"/>
          </a:p>
        </p:txBody>
      </p:sp>
      <p:sp>
        <p:nvSpPr>
          <p:cNvPr id="5" name="4 Rectángulo"/>
          <p:cNvSpPr/>
          <p:nvPr/>
        </p:nvSpPr>
        <p:spPr>
          <a:xfrm>
            <a:off x="285720" y="1632320"/>
            <a:ext cx="8643998" cy="5478423"/>
          </a:xfrm>
          <a:prstGeom prst="rect">
            <a:avLst/>
          </a:prstGeom>
          <a:solidFill>
            <a:schemeClr val="bg1">
              <a:lumMod val="85000"/>
            </a:schemeClr>
          </a:solidFill>
        </p:spPr>
        <p:txBody>
          <a:bodyPr wrap="square">
            <a:spAutoFit/>
          </a:bodyPr>
          <a:lstStyle/>
          <a:p>
            <a:pPr marL="268288" indent="-268288" algn="just">
              <a:spcBef>
                <a:spcPts val="600"/>
              </a:spcBef>
              <a:spcAft>
                <a:spcPts val="600"/>
              </a:spcAft>
              <a:buFont typeface="Wingdings" pitchFamily="2" charset="2"/>
              <a:buChar char="q"/>
            </a:pPr>
            <a:r>
              <a:rPr lang="es-ES" sz="3000" b="1" kern="10" dirty="0">
                <a:ln w="9525">
                  <a:solidFill>
                    <a:srgbClr val="D8D8D8"/>
                  </a:solidFill>
                  <a:round/>
                  <a:headEnd/>
                  <a:tailEnd/>
                </a:ln>
                <a:solidFill>
                  <a:srgbClr val="002060"/>
                </a:solidFill>
                <a:latin typeface="Arial Black"/>
              </a:rPr>
              <a:t>Deterioro de la función pulmonar en niños y en la población sana, aumento de la frecuencia y duración de la crisis en los asmáticos, anginas en pacientes con cardiopatías isquémicas.</a:t>
            </a:r>
          </a:p>
          <a:p>
            <a:pPr marL="268288" indent="-268288" algn="just">
              <a:spcBef>
                <a:spcPts val="600"/>
              </a:spcBef>
              <a:spcAft>
                <a:spcPts val="600"/>
              </a:spcAft>
              <a:buFont typeface="Wingdings" pitchFamily="2" charset="2"/>
              <a:buChar char="q"/>
            </a:pPr>
            <a:r>
              <a:rPr lang="es-ES" sz="3000" b="1" kern="10" dirty="0">
                <a:ln w="9525">
                  <a:solidFill>
                    <a:srgbClr val="D8D8D8"/>
                  </a:solidFill>
                  <a:round/>
                  <a:headEnd/>
                  <a:tailEnd/>
                </a:ln>
                <a:solidFill>
                  <a:srgbClr val="002060"/>
                </a:solidFill>
                <a:latin typeface="Arial Black"/>
              </a:rPr>
              <a:t>Incremento de la prevalencia de bronquitis crónica y el enfisema pulmonar.</a:t>
            </a:r>
          </a:p>
          <a:p>
            <a:pPr marL="268288" indent="-268288" algn="just">
              <a:spcBef>
                <a:spcPts val="600"/>
              </a:spcBef>
              <a:spcAft>
                <a:spcPts val="600"/>
              </a:spcAft>
              <a:buFont typeface="Wingdings" pitchFamily="2" charset="2"/>
              <a:buChar char="q"/>
            </a:pPr>
            <a:r>
              <a:rPr lang="es-ES" sz="3000" b="1" kern="10" dirty="0">
                <a:ln w="9525">
                  <a:solidFill>
                    <a:srgbClr val="D8D8D8"/>
                  </a:solidFill>
                  <a:round/>
                  <a:headEnd/>
                  <a:tailEnd/>
                </a:ln>
                <a:solidFill>
                  <a:srgbClr val="002060"/>
                </a:solidFill>
                <a:latin typeface="Arial Black"/>
              </a:rPr>
              <a:t>Aumento de la incidencia de cáncer pulmonar.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714480" y="651226"/>
            <a:ext cx="6000792" cy="500066"/>
          </a:xfrm>
          <a:prstGeom prst="rect">
            <a:avLst/>
          </a:prstGeom>
          <a:noFill/>
        </p:spPr>
        <p:txBody>
          <a:bodyPr wrap="none" fromWordArt="1">
            <a:prstTxWarp prst="textArchUp">
              <a:avLst>
                <a:gd name="adj" fmla="val 10800000"/>
              </a:avLst>
            </a:prstTxWarp>
          </a:bodyPr>
          <a:lstStyle/>
          <a:p>
            <a:pPr algn="ctr" rtl="0"/>
            <a:r>
              <a:rPr lang="es-ES" sz="4800" kern="10" spc="0" dirty="0">
                <a:ln w="9525">
                  <a:solidFill>
                    <a:srgbClr val="D8D8D8"/>
                  </a:solidFill>
                  <a:round/>
                  <a:headEnd/>
                  <a:tailEnd/>
                </a:ln>
                <a:solidFill>
                  <a:srgbClr val="002060"/>
                </a:solidFill>
                <a:effectLst/>
                <a:latin typeface="Arial Black"/>
              </a:rPr>
              <a:t>Resumen Sumario 2</a:t>
            </a:r>
          </a:p>
        </p:txBody>
      </p:sp>
      <p:sp>
        <p:nvSpPr>
          <p:cNvPr id="5" name="4 CuadroTexto"/>
          <p:cNvSpPr txBox="1"/>
          <p:nvPr/>
        </p:nvSpPr>
        <p:spPr>
          <a:xfrm>
            <a:off x="169625" y="1428736"/>
            <a:ext cx="8650847" cy="3416320"/>
          </a:xfrm>
          <a:prstGeom prst="rect">
            <a:avLst/>
          </a:prstGeom>
          <a:solidFill>
            <a:schemeClr val="bg1">
              <a:lumMod val="85000"/>
            </a:schemeClr>
          </a:solidFill>
        </p:spPr>
        <p:txBody>
          <a:bodyPr wrap="square" rtlCol="0">
            <a:spAutoFit/>
          </a:bodyPr>
          <a:lstStyle/>
          <a:p>
            <a:pPr algn="just"/>
            <a:r>
              <a:rPr lang="es-ES" sz="2400" b="1" dirty="0">
                <a:solidFill>
                  <a:srgbClr val="002060"/>
                </a:solidFill>
                <a:latin typeface="Arial" pitchFamily="34" charset="0"/>
                <a:ea typeface="Times New Roman" pitchFamily="18" charset="0"/>
                <a:cs typeface="Arial" pitchFamily="34" charset="0"/>
              </a:rPr>
              <a:t>Principales fuentes de    emisiones de Gases de Efecto Invernadero:</a:t>
            </a:r>
          </a:p>
          <a:p>
            <a:pPr algn="ctr"/>
            <a:endParaRPr lang="es-ES" sz="2400" b="1" dirty="0">
              <a:solidFill>
                <a:srgbClr val="002060"/>
              </a:solidFill>
              <a:latin typeface="Arial" pitchFamily="34" charset="0"/>
              <a:cs typeface="Arial" pitchFamily="34" charset="0"/>
            </a:endParaRPr>
          </a:p>
          <a:p>
            <a:pPr marL="457200" indent="-457200" algn="just">
              <a:buFont typeface="Arial" panose="020B0604020202020204" pitchFamily="34" charset="0"/>
              <a:buChar char="•"/>
            </a:pPr>
            <a:r>
              <a:rPr lang="es-ES" sz="2400" b="1" dirty="0">
                <a:solidFill>
                  <a:srgbClr val="002060"/>
                </a:solidFill>
                <a:latin typeface="Arial" pitchFamily="34" charset="0"/>
                <a:cs typeface="Arial" pitchFamily="34" charset="0"/>
              </a:rPr>
              <a:t>Daños al medio ambiente.</a:t>
            </a:r>
          </a:p>
          <a:p>
            <a:pPr marL="457200" indent="-457200" algn="just">
              <a:buFont typeface="Arial" panose="020B0604020202020204" pitchFamily="34" charset="0"/>
              <a:buChar char="•"/>
            </a:pPr>
            <a:endParaRPr lang="es-ES" sz="2400" b="1" dirty="0">
              <a:solidFill>
                <a:srgbClr val="002060"/>
              </a:solidFill>
              <a:latin typeface="Arial" pitchFamily="34" charset="0"/>
              <a:cs typeface="Arial" pitchFamily="34" charset="0"/>
            </a:endParaRPr>
          </a:p>
          <a:p>
            <a:pPr marL="457200" indent="-457200" algn="just">
              <a:buFont typeface="Arial" panose="020B0604020202020204" pitchFamily="34" charset="0"/>
              <a:buChar char="•"/>
            </a:pPr>
            <a:r>
              <a:rPr lang="es-ES" sz="2400" b="1" dirty="0">
                <a:solidFill>
                  <a:srgbClr val="002060"/>
                </a:solidFill>
                <a:latin typeface="Arial" pitchFamily="34" charset="0"/>
                <a:cs typeface="Arial" pitchFamily="34" charset="0"/>
              </a:rPr>
              <a:t>Factores que pueden incrementar su presencia.</a:t>
            </a:r>
          </a:p>
          <a:p>
            <a:pPr marL="457200" indent="-457200" algn="just">
              <a:buFont typeface="Arial" panose="020B0604020202020204" pitchFamily="34" charset="0"/>
              <a:buChar char="•"/>
            </a:pPr>
            <a:endParaRPr lang="es-ES" sz="2400" b="1" dirty="0">
              <a:solidFill>
                <a:srgbClr val="002060"/>
              </a:solidFill>
              <a:latin typeface="Arial" pitchFamily="34" charset="0"/>
              <a:cs typeface="Arial" pitchFamily="34" charset="0"/>
            </a:endParaRPr>
          </a:p>
          <a:p>
            <a:pPr marL="457200" indent="-457200" algn="just">
              <a:buFont typeface="Arial" panose="020B0604020202020204" pitchFamily="34" charset="0"/>
              <a:buChar char="•"/>
            </a:pPr>
            <a:r>
              <a:rPr lang="es-ES" sz="2400" b="1" dirty="0">
                <a:solidFill>
                  <a:srgbClr val="002060"/>
                </a:solidFill>
                <a:latin typeface="Arial" pitchFamily="34" charset="0"/>
                <a:cs typeface="Arial" pitchFamily="34" charset="0"/>
              </a:rPr>
              <a:t>Impactos de la contaminación atmosférica en la salud humana.</a:t>
            </a:r>
            <a:endParaRPr lang="es-ES" sz="2400" b="1" dirty="0">
              <a:solidFill>
                <a:schemeClr val="tx2">
                  <a:lumMod val="75000"/>
                </a:schemeClr>
              </a:solidFill>
              <a:latin typeface="Arial" pitchFamily="34" charset="0"/>
              <a:cs typeface="Arial" pitchFamily="34" charset="0"/>
            </a:endParaRPr>
          </a:p>
        </p:txBody>
      </p:sp>
      <p:sp>
        <p:nvSpPr>
          <p:cNvPr id="2" name="CuadroTexto 1">
            <a:extLst>
              <a:ext uri="{FF2B5EF4-FFF2-40B4-BE49-F238E27FC236}">
                <a16:creationId xmlns:a16="http://schemas.microsoft.com/office/drawing/2014/main" id="{2787E641-F8A4-48DE-252A-41B8553DDF55}"/>
              </a:ext>
            </a:extLst>
          </p:cNvPr>
          <p:cNvSpPr txBox="1"/>
          <p:nvPr/>
        </p:nvSpPr>
        <p:spPr>
          <a:xfrm>
            <a:off x="122218" y="5134255"/>
            <a:ext cx="8899563" cy="954107"/>
          </a:xfrm>
          <a:prstGeom prst="rect">
            <a:avLst/>
          </a:prstGeom>
          <a:noFill/>
        </p:spPr>
        <p:txBody>
          <a:bodyPr wrap="square" rtlCol="0">
            <a:spAutoFit/>
          </a:bodyPr>
          <a:lstStyle/>
          <a:p>
            <a:pPr algn="just"/>
            <a:r>
              <a:rPr lang="es-ES" sz="2800" dirty="0">
                <a:solidFill>
                  <a:prstClr val="black"/>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sz="28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149C3-9175-B031-7332-FBA2CCDF1F1A}"/>
            </a:ext>
          </a:extLst>
        </p:cNvPr>
        <p:cNvGrpSpPr/>
        <p:nvPr/>
      </p:nvGrpSpPr>
      <p:grpSpPr>
        <a:xfrm>
          <a:off x="0" y="0"/>
          <a:ext cx="0" cy="0"/>
          <a:chOff x="0" y="0"/>
          <a:chExt cx="0" cy="0"/>
        </a:xfrm>
      </p:grpSpPr>
      <p:sp>
        <p:nvSpPr>
          <p:cNvPr id="11266" name="CuadroTexto 2">
            <a:extLst>
              <a:ext uri="{FF2B5EF4-FFF2-40B4-BE49-F238E27FC236}">
                <a16:creationId xmlns:a16="http://schemas.microsoft.com/office/drawing/2014/main" id="{A4462483-C067-F17D-A6C8-A425B8CD0017}"/>
              </a:ext>
            </a:extLst>
          </p:cNvPr>
          <p:cNvSpPr txBox="1">
            <a:spLocks noChangeArrowheads="1"/>
          </p:cNvSpPr>
          <p:nvPr/>
        </p:nvSpPr>
        <p:spPr bwMode="auto">
          <a:xfrm>
            <a:off x="179387" y="2750545"/>
            <a:ext cx="8785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42925" marR="0" lvl="0" indent="-542925" algn="ctr"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Efectos del cambio climático en la salud. Mitigación y adaptación. </a:t>
            </a:r>
          </a:p>
        </p:txBody>
      </p:sp>
      <p:sp>
        <p:nvSpPr>
          <p:cNvPr id="5" name="CuadroTexto 4">
            <a:extLst>
              <a:ext uri="{FF2B5EF4-FFF2-40B4-BE49-F238E27FC236}">
                <a16:creationId xmlns:a16="http://schemas.microsoft.com/office/drawing/2014/main" id="{6C315216-0A31-233B-79D6-4A010F3C90BB}"/>
              </a:ext>
            </a:extLst>
          </p:cNvPr>
          <p:cNvSpPr txBox="1"/>
          <p:nvPr/>
        </p:nvSpPr>
        <p:spPr>
          <a:xfrm>
            <a:off x="2286000" y="1751583"/>
            <a:ext cx="4572000" cy="647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Sumario III:</a:t>
            </a:r>
          </a:p>
        </p:txBody>
      </p:sp>
      <p:pic>
        <p:nvPicPr>
          <p:cNvPr id="2" name="Imagen 7">
            <a:extLst>
              <a:ext uri="{FF2B5EF4-FFF2-40B4-BE49-F238E27FC236}">
                <a16:creationId xmlns:a16="http://schemas.microsoft.com/office/drawing/2014/main" id="{BDF904EE-EC4B-33EA-2493-DA7DA6FDE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590x382_03051726_blizzard02">
            <a:extLst>
              <a:ext uri="{FF2B5EF4-FFF2-40B4-BE49-F238E27FC236}">
                <a16:creationId xmlns:a16="http://schemas.microsoft.com/office/drawing/2014/main" id="{141E6423-CE5B-5515-2C8C-BFC6E0166CE5}"/>
              </a:ext>
            </a:extLst>
          </p:cNvPr>
          <p:cNvPicPr/>
          <p:nvPr/>
        </p:nvPicPr>
        <p:blipFill>
          <a:blip r:embed="rId3"/>
          <a:srcRect/>
          <a:stretch>
            <a:fillRect/>
          </a:stretch>
        </p:blipFill>
        <p:spPr bwMode="auto">
          <a:xfrm>
            <a:off x="2483768" y="4107455"/>
            <a:ext cx="3744416" cy="2750545"/>
          </a:xfrm>
          <a:prstGeom prst="rect">
            <a:avLst/>
          </a:prstGeom>
          <a:noFill/>
          <a:ln w="9525">
            <a:noFill/>
            <a:miter lim="800000"/>
            <a:headEnd/>
            <a:tailEnd/>
          </a:ln>
        </p:spPr>
      </p:pic>
    </p:spTree>
    <p:extLst>
      <p:ext uri="{BB962C8B-B14F-4D97-AF65-F5344CB8AC3E}">
        <p14:creationId xmlns:p14="http://schemas.microsoft.com/office/powerpoint/2010/main" val="4116529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35454" y="476672"/>
            <a:ext cx="8321008" cy="1077218"/>
          </a:xfrm>
          <a:prstGeom prst="rect">
            <a:avLst/>
          </a:prstGeom>
          <a:blipFill>
            <a:blip r:embed="rId2"/>
            <a:tile tx="0" ty="0" sx="100000" sy="100000" flip="none" algn="tl"/>
          </a:blipFill>
        </p:spPr>
        <p:txBody>
          <a:bodyPr wrap="square">
            <a:spAutoFit/>
          </a:bodyPr>
          <a:lstStyle/>
          <a:p>
            <a:pPr algn="ctr"/>
            <a:r>
              <a:rPr lang="es-ES" sz="3200" b="1" dirty="0">
                <a:solidFill>
                  <a:srgbClr val="002060"/>
                </a:solidFill>
                <a:latin typeface="Arial" pitchFamily="34" charset="0"/>
                <a:ea typeface="Times New Roman" pitchFamily="18" charset="0"/>
                <a:cs typeface="Arial" pitchFamily="34" charset="0"/>
              </a:rPr>
              <a:t>Impactos principales con influencia en la salud:</a:t>
            </a:r>
          </a:p>
        </p:txBody>
      </p:sp>
      <p:sp>
        <p:nvSpPr>
          <p:cNvPr id="6" name="5 Rectángulo"/>
          <p:cNvSpPr/>
          <p:nvPr/>
        </p:nvSpPr>
        <p:spPr>
          <a:xfrm>
            <a:off x="357158" y="1714488"/>
            <a:ext cx="8501122" cy="4862870"/>
          </a:xfrm>
          <a:prstGeom prst="rect">
            <a:avLst/>
          </a:prstGeom>
          <a:solidFill>
            <a:schemeClr val="accent1">
              <a:lumMod val="20000"/>
              <a:lumOff val="80000"/>
            </a:schemeClr>
          </a:solidFill>
        </p:spPr>
        <p:txBody>
          <a:bodyPr wrap="square">
            <a:spAutoFit/>
          </a:bodyPr>
          <a:lstStyle/>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Reducción permanente de ciclos vegetativos.</a:t>
            </a:r>
          </a:p>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Expansión y aumento  de ocurrencias de plagas en la agricultura y enfermedades del hombre.</a:t>
            </a:r>
          </a:p>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Recurrencia de enfermedades ya erradicadas o presencia de endemismo en enfermedades transmitidas por vectores.</a:t>
            </a:r>
          </a:p>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Aumento estrés por calor.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988840"/>
            <a:ext cx="8429684" cy="4278094"/>
          </a:xfrm>
          <a:prstGeom prst="rect">
            <a:avLst/>
          </a:prstGeom>
          <a:solidFill>
            <a:schemeClr val="accent1">
              <a:lumMod val="20000"/>
              <a:lumOff val="80000"/>
            </a:schemeClr>
          </a:solidFill>
        </p:spPr>
        <p:txBody>
          <a:bodyPr wrap="square">
            <a:spAutoFit/>
          </a:bodyPr>
          <a:lstStyle/>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Presencia indistinta de inundaciones y sequías.</a:t>
            </a:r>
          </a:p>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Aumento socio-económicos negativos debido a eventos hidrometeorológicos extremos.</a:t>
            </a:r>
          </a:p>
          <a:p>
            <a:pPr marL="457200" indent="-457200" algn="just">
              <a:spcBef>
                <a:spcPts val="600"/>
              </a:spcBef>
              <a:spcAft>
                <a:spcPts val="600"/>
              </a:spcAft>
              <a:buFont typeface="Wingdings" panose="05000000000000000000" pitchFamily="2" charset="2"/>
              <a:buChar char="v"/>
            </a:pPr>
            <a:r>
              <a:rPr lang="es-ES" sz="2800" b="1" kern="10" dirty="0">
                <a:ln w="9525">
                  <a:solidFill>
                    <a:srgbClr val="D8D8D8"/>
                  </a:solidFill>
                  <a:round/>
                  <a:headEnd/>
                  <a:tailEnd/>
                </a:ln>
                <a:solidFill>
                  <a:srgbClr val="002060"/>
                </a:solidFill>
                <a:latin typeface="Arial Black"/>
              </a:rPr>
              <a:t>Aumento de daños materiales en la infraestructura constructiva industrial, pesquera y núcleos situados en la zona marino-costera.</a:t>
            </a:r>
            <a:endParaRPr lang="es-ES" sz="2800" dirty="0"/>
          </a:p>
        </p:txBody>
      </p:sp>
      <p:sp>
        <p:nvSpPr>
          <p:cNvPr id="3" name="CuadroTexto 2">
            <a:extLst>
              <a:ext uri="{FF2B5EF4-FFF2-40B4-BE49-F238E27FC236}">
                <a16:creationId xmlns:a16="http://schemas.microsoft.com/office/drawing/2014/main" id="{BA75F0B3-C63B-D98B-EACB-772F7605CA86}"/>
              </a:ext>
            </a:extLst>
          </p:cNvPr>
          <p:cNvSpPr txBox="1"/>
          <p:nvPr/>
        </p:nvSpPr>
        <p:spPr>
          <a:xfrm>
            <a:off x="179512" y="360233"/>
            <a:ext cx="8640960" cy="1077218"/>
          </a:xfrm>
          <a:prstGeom prst="rect">
            <a:avLst/>
          </a:prstGeom>
          <a:blipFill>
            <a:blip r:embed="rId2"/>
            <a:tile tx="0" ty="0" sx="100000" sy="100000" flip="none" algn="tl"/>
          </a:blipFill>
        </p:spPr>
        <p:txBody>
          <a:bodyPr wrap="square">
            <a:spAutoFit/>
          </a:bodyPr>
          <a:lstStyle/>
          <a:p>
            <a:pPr algn="ctr"/>
            <a:r>
              <a:rPr lang="es-ES" sz="3200" b="1" kern="10" dirty="0">
                <a:ln w="9525">
                  <a:solidFill>
                    <a:srgbClr val="D8D8D8"/>
                  </a:solidFill>
                  <a:round/>
                  <a:headEnd/>
                  <a:tailEnd/>
                </a:ln>
                <a:solidFill>
                  <a:srgbClr val="002060"/>
                </a:solidFill>
                <a:latin typeface="Arial Black"/>
              </a:rPr>
              <a:t>Impactos principales con influencia en la salud: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20" y="1714839"/>
            <a:ext cx="8601713" cy="677770"/>
          </a:xfrm>
          <a:solidFill>
            <a:schemeClr val="accent1">
              <a:lumMod val="20000"/>
              <a:lumOff val="80000"/>
            </a:schemeClr>
          </a:solidFill>
        </p:spPr>
        <p:txBody>
          <a:bodyPr>
            <a:noAutofit/>
          </a:bodyPr>
          <a:lstStyle/>
          <a:p>
            <a:pPr algn="l"/>
            <a:r>
              <a:rPr lang="es-ES" sz="2800" b="1" i="1" dirty="0">
                <a:solidFill>
                  <a:srgbClr val="0000CC"/>
                </a:solidFill>
                <a:latin typeface="Arial" pitchFamily="34" charset="0"/>
                <a:cs typeface="Arial" pitchFamily="34" charset="0"/>
              </a:rPr>
              <a:t>Severos daños en la Capital y </a:t>
            </a:r>
            <a:r>
              <a:rPr lang="es-ES" sz="2800" b="1" dirty="0">
                <a:solidFill>
                  <a:srgbClr val="0000CC"/>
                </a:solidFill>
                <a:latin typeface="Arial" panose="020B0604020202020204" pitchFamily="34" charset="0"/>
                <a:cs typeface="Arial" pitchFamily="34" charset="0"/>
              </a:rPr>
              <a:t>Túnel de la Bahía</a:t>
            </a:r>
          </a:p>
        </p:txBody>
      </p:sp>
      <p:sp>
        <p:nvSpPr>
          <p:cNvPr id="8" name="11 Rectángulo">
            <a:extLst>
              <a:ext uri="{FF2B5EF4-FFF2-40B4-BE49-F238E27FC236}">
                <a16:creationId xmlns:a16="http://schemas.microsoft.com/office/drawing/2014/main" id="{777BE21B-49BE-B790-CFD3-6C7BF650B355}"/>
              </a:ext>
            </a:extLst>
          </p:cNvPr>
          <p:cNvSpPr/>
          <p:nvPr/>
        </p:nvSpPr>
        <p:spPr>
          <a:xfrm>
            <a:off x="249952" y="2736460"/>
            <a:ext cx="8693846" cy="954107"/>
          </a:xfrm>
          <a:prstGeom prst="rect">
            <a:avLst/>
          </a:prstGeom>
          <a:solidFill>
            <a:schemeClr val="tx2">
              <a:lumMod val="20000"/>
              <a:lumOff val="80000"/>
            </a:schemeClr>
          </a:solidFill>
        </p:spPr>
        <p:txBody>
          <a:bodyPr wrap="square">
            <a:spAutoFit/>
          </a:bodyPr>
          <a:lstStyle/>
          <a:p>
            <a:r>
              <a:rPr lang="es-ES" sz="2800" b="1" dirty="0">
                <a:solidFill>
                  <a:srgbClr val="000099"/>
                </a:solidFill>
                <a:latin typeface="Arial" pitchFamily="34" charset="0"/>
                <a:ea typeface="Times New Roman" pitchFamily="18" charset="0"/>
                <a:cs typeface="Arial" pitchFamily="34" charset="0"/>
              </a:rPr>
              <a:t>Inundación costera en los Municipios “Plaza de la Revolución y </a:t>
            </a:r>
            <a:r>
              <a:rPr lang="es-ES" sz="2800" b="1" dirty="0">
                <a:solidFill>
                  <a:srgbClr val="0000CC"/>
                </a:solidFill>
                <a:latin typeface="Arial" pitchFamily="34" charset="0"/>
                <a:cs typeface="Arial" pitchFamily="34" charset="0"/>
              </a:rPr>
              <a:t>Habana Vieja</a:t>
            </a:r>
            <a:r>
              <a:rPr lang="es-ES" sz="2800" b="1" dirty="0">
                <a:solidFill>
                  <a:srgbClr val="000099"/>
                </a:solidFill>
                <a:latin typeface="Arial" pitchFamily="34" charset="0"/>
                <a:ea typeface="Times New Roman" pitchFamily="18" charset="0"/>
                <a:cs typeface="Arial" pitchFamily="34" charset="0"/>
              </a:rPr>
              <a:t>”</a:t>
            </a:r>
            <a:endParaRPr lang="es-ES" sz="2800" dirty="0">
              <a:solidFill>
                <a:srgbClr val="000099"/>
              </a:solidFill>
            </a:endParaRPr>
          </a:p>
        </p:txBody>
      </p:sp>
      <p:sp>
        <p:nvSpPr>
          <p:cNvPr id="11" name="8 Rectángulo"/>
          <p:cNvSpPr/>
          <p:nvPr/>
        </p:nvSpPr>
        <p:spPr>
          <a:xfrm>
            <a:off x="539552" y="665751"/>
            <a:ext cx="7649566" cy="584775"/>
          </a:xfrm>
          <a:prstGeom prst="rect">
            <a:avLst/>
          </a:prstGeom>
          <a:solidFill>
            <a:schemeClr val="accent1">
              <a:lumMod val="20000"/>
              <a:lumOff val="80000"/>
            </a:schemeClr>
          </a:solidFill>
        </p:spPr>
        <p:txBody>
          <a:bodyPr wrap="square">
            <a:spAutoFit/>
          </a:bodyPr>
          <a:lstStyle/>
          <a:p>
            <a:pPr algn="ctr"/>
            <a:r>
              <a:rPr lang="es-ES" sz="3200" b="1" dirty="0">
                <a:solidFill>
                  <a:srgbClr val="000099"/>
                </a:solidFill>
                <a:latin typeface="Arial" pitchFamily="34" charset="0"/>
                <a:ea typeface="Times New Roman" pitchFamily="18" charset="0"/>
                <a:cs typeface="Arial" pitchFamily="34" charset="0"/>
              </a:rPr>
              <a:t>Tormenta del siglo 13 de marzo 1993 </a:t>
            </a:r>
            <a:endParaRPr lang="es-ES" sz="3200" dirty="0">
              <a:solidFill>
                <a:srgbClr val="000099"/>
              </a:solidFill>
            </a:endParaRPr>
          </a:p>
        </p:txBody>
      </p:sp>
      <p:pic>
        <p:nvPicPr>
          <p:cNvPr id="12" name="Imagen 11" descr="D:\Para Marcos-La tormenta del Siglo\Imag.-Fot.Fidel\lluvias-la-habana.jpg">
            <a:extLst>
              <a:ext uri="{FF2B5EF4-FFF2-40B4-BE49-F238E27FC236}">
                <a16:creationId xmlns:a16="http://schemas.microsoft.com/office/drawing/2014/main" id="{65F8BEE2-AAEB-394C-5C16-1339ECCE452E}"/>
              </a:ext>
            </a:extLst>
          </p:cNvPr>
          <p:cNvPicPr/>
          <p:nvPr/>
        </p:nvPicPr>
        <p:blipFill>
          <a:blip r:embed="rId2"/>
          <a:srcRect/>
          <a:stretch>
            <a:fillRect/>
          </a:stretch>
        </p:blipFill>
        <p:spPr bwMode="auto">
          <a:xfrm>
            <a:off x="259879" y="4059735"/>
            <a:ext cx="4104456" cy="2592288"/>
          </a:xfrm>
          <a:prstGeom prst="rect">
            <a:avLst/>
          </a:prstGeom>
          <a:noFill/>
          <a:ln w="9525">
            <a:noFill/>
            <a:miter lim="800000"/>
            <a:headEnd/>
            <a:tailEnd/>
          </a:ln>
        </p:spPr>
      </p:pic>
      <p:pic>
        <p:nvPicPr>
          <p:cNvPr id="13" name="Imagen 1" descr="74fea808d38db4661b77b1eb83bdcd7ad1718a06">
            <a:extLst>
              <a:ext uri="{FF2B5EF4-FFF2-40B4-BE49-F238E27FC236}">
                <a16:creationId xmlns:a16="http://schemas.microsoft.com/office/drawing/2014/main" id="{4581D04B-4A18-8200-C4D9-D07D3DCA1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667" y="4119257"/>
            <a:ext cx="3860921" cy="2521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256" y="-27384"/>
            <a:ext cx="8962127" cy="523220"/>
          </a:xfrm>
          <a:prstGeom prst="rect">
            <a:avLst/>
          </a:prstGeom>
          <a:solidFill>
            <a:schemeClr val="accent1">
              <a:lumMod val="20000"/>
              <a:lumOff val="80000"/>
            </a:schemeClr>
          </a:solidFill>
        </p:spPr>
        <p:txBody>
          <a:bodyPr wrap="square">
            <a:spAutoFit/>
          </a:bodyPr>
          <a:lstStyle/>
          <a:p>
            <a:r>
              <a:rPr lang="es-ES" sz="2800" b="1" dirty="0">
                <a:solidFill>
                  <a:srgbClr val="000099"/>
                </a:solidFill>
                <a:latin typeface="Arial" pitchFamily="34" charset="0"/>
                <a:cs typeface="Arial" pitchFamily="34" charset="0"/>
              </a:rPr>
              <a:t>PRECISIONES E INVESTIGACIONES REALIZADAS.</a:t>
            </a:r>
            <a:endParaRPr lang="es-ES" sz="2800" dirty="0">
              <a:solidFill>
                <a:srgbClr val="000099"/>
              </a:solidFill>
              <a:latin typeface="Arial" pitchFamily="34" charset="0"/>
              <a:cs typeface="Arial" pitchFamily="34" charset="0"/>
            </a:endParaRPr>
          </a:p>
        </p:txBody>
      </p:sp>
      <p:sp>
        <p:nvSpPr>
          <p:cNvPr id="29697" name="Rectangle 1"/>
          <p:cNvSpPr>
            <a:spLocks noChangeArrowheads="1"/>
          </p:cNvSpPr>
          <p:nvPr/>
        </p:nvSpPr>
        <p:spPr bwMode="auto">
          <a:xfrm>
            <a:off x="69795" y="548680"/>
            <a:ext cx="9004410" cy="353943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solidFill>
                  <a:srgbClr val="FF0000"/>
                </a:solidFill>
                <a:effectLst/>
                <a:latin typeface="Arial" pitchFamily="34" charset="0"/>
                <a:ea typeface="Times New Roman" pitchFamily="18" charset="0"/>
                <a:cs typeface="Arial" pitchFamily="34" charset="0"/>
              </a:rPr>
              <a:t>La “Tormenta del Siglo” denominada así desde los EEUU por la destrucción ocasionada allí, donde se produjo al menos el fallecimiento de 160 personas, otras 32 personas desaparecieron en el naufragio de un buque mercante y otros 16 marineros se dan por desaparecidos en aguas próximas a la Península de La Florida. Los daños son calculados en miles de millones de pesos. </a:t>
            </a:r>
            <a:endParaRPr kumimoji="0" lang="es-ES" sz="2800" b="1" i="0" u="none" strike="noStrike" cap="none" normalizeH="0" baseline="0" dirty="0">
              <a:ln>
                <a:noFill/>
              </a:ln>
              <a:solidFill>
                <a:srgbClr val="FF0000"/>
              </a:solidFill>
              <a:effectLst/>
              <a:latin typeface="Arial" pitchFamily="34" charset="0"/>
              <a:cs typeface="Arial" pitchFamily="34" charset="0"/>
            </a:endParaRPr>
          </a:p>
        </p:txBody>
      </p:sp>
      <p:sp>
        <p:nvSpPr>
          <p:cNvPr id="29698" name="Rectangle 2"/>
          <p:cNvSpPr>
            <a:spLocks noChangeArrowheads="1"/>
          </p:cNvSpPr>
          <p:nvPr/>
        </p:nvSpPr>
        <p:spPr bwMode="auto">
          <a:xfrm>
            <a:off x="113616" y="4125851"/>
            <a:ext cx="8916768" cy="2677656"/>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99"/>
                </a:solidFill>
                <a:effectLst/>
                <a:latin typeface="Arial" pitchFamily="34" charset="0"/>
                <a:ea typeface="Times New Roman" pitchFamily="18" charset="0"/>
                <a:cs typeface="Arial" pitchFamily="34" charset="0"/>
              </a:rPr>
              <a:t>Fue un evento meteorológico sorpresivo, no vaticinado que se produjo en pocas horas que se originó y formó en el mar, avanzó y arremetió contra nuestro país de Oeste a Este, un fenómeno nada habitual, en un tiempo de no temporada ciclónica, y que vino acompañado de un frente frío.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a:extLst>
              <a:ext uri="{FF2B5EF4-FFF2-40B4-BE49-F238E27FC236}">
                <a16:creationId xmlns:a16="http://schemas.microsoft.com/office/drawing/2014/main" id="{B1C1357F-3499-60D8-6C29-C4877408A59B}"/>
              </a:ext>
            </a:extLst>
          </p:cNvPr>
          <p:cNvSpPr/>
          <p:nvPr/>
        </p:nvSpPr>
        <p:spPr>
          <a:xfrm>
            <a:off x="79879" y="186283"/>
            <a:ext cx="8916768" cy="523220"/>
          </a:xfrm>
          <a:prstGeom prst="rect">
            <a:avLst/>
          </a:prstGeom>
          <a:solidFill>
            <a:schemeClr val="accent1">
              <a:lumMod val="20000"/>
              <a:lumOff val="80000"/>
            </a:schemeClr>
          </a:solidFill>
        </p:spPr>
        <p:txBody>
          <a:bodyPr wrap="square">
            <a:spAutoFit/>
          </a:bodyPr>
          <a:lstStyle/>
          <a:p>
            <a:r>
              <a:rPr lang="es-ES" sz="2800" b="1" dirty="0">
                <a:solidFill>
                  <a:srgbClr val="000099"/>
                </a:solidFill>
                <a:latin typeface="Arial" pitchFamily="34" charset="0"/>
                <a:cs typeface="Arial" pitchFamily="34" charset="0"/>
              </a:rPr>
              <a:t>PRECISIONES E INVESTIGACIONES REALIZADAS.</a:t>
            </a:r>
            <a:endParaRPr lang="es-ES" sz="2800" dirty="0">
              <a:solidFill>
                <a:srgbClr val="000099"/>
              </a:solidFill>
              <a:latin typeface="Arial" pitchFamily="34" charset="0"/>
              <a:cs typeface="Arial" pitchFamily="34" charset="0"/>
            </a:endParaRPr>
          </a:p>
        </p:txBody>
      </p:sp>
      <p:sp>
        <p:nvSpPr>
          <p:cNvPr id="5" name="6 Rectángulo">
            <a:extLst>
              <a:ext uri="{FF2B5EF4-FFF2-40B4-BE49-F238E27FC236}">
                <a16:creationId xmlns:a16="http://schemas.microsoft.com/office/drawing/2014/main" id="{46D063E4-77F1-708D-CC44-A6A9C02A005E}"/>
              </a:ext>
            </a:extLst>
          </p:cNvPr>
          <p:cNvSpPr/>
          <p:nvPr/>
        </p:nvSpPr>
        <p:spPr>
          <a:xfrm>
            <a:off x="86545" y="1012954"/>
            <a:ext cx="8916768" cy="2308324"/>
          </a:xfrm>
          <a:prstGeom prst="rect">
            <a:avLst/>
          </a:prstGeom>
          <a:solidFill>
            <a:schemeClr val="accent6">
              <a:lumMod val="20000"/>
              <a:lumOff val="80000"/>
            </a:schemeClr>
          </a:solidFill>
        </p:spPr>
        <p:txBody>
          <a:bodyPr wrap="square">
            <a:spAutoFit/>
          </a:bodyPr>
          <a:lstStyle/>
          <a:p>
            <a:pPr algn="just"/>
            <a:r>
              <a:rPr lang="es-ES" sz="2400" b="1" dirty="0">
                <a:solidFill>
                  <a:srgbClr val="FF0000"/>
                </a:solidFill>
                <a:latin typeface="Arial" pitchFamily="34" charset="0"/>
                <a:cs typeface="Arial" pitchFamily="34" charset="0"/>
              </a:rPr>
              <a:t>El Comandante en Jefe Fidel en su discurso clausura de la 4ta. legislatura de la Asamblea Nacional del Poder Popular, realizado el día 15.3.93, donde se eligió el nuevo Consejo de Estado hace mención a lo sorpresivo de este evento, las pérdidas severas ocasionadas y la necesidad de recuperarnos en el menor tiempo. </a:t>
            </a:r>
          </a:p>
        </p:txBody>
      </p:sp>
      <p:sp>
        <p:nvSpPr>
          <p:cNvPr id="6" name="Rectangle 3"/>
          <p:cNvSpPr>
            <a:spLocks noChangeArrowheads="1"/>
          </p:cNvSpPr>
          <p:nvPr/>
        </p:nvSpPr>
        <p:spPr bwMode="auto">
          <a:xfrm>
            <a:off x="133457" y="3624729"/>
            <a:ext cx="8863190" cy="304698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99"/>
                </a:solidFill>
                <a:effectLst/>
                <a:latin typeface="Arial" pitchFamily="34" charset="0"/>
                <a:ea typeface="Times New Roman" pitchFamily="18" charset="0"/>
                <a:cs typeface="Arial" pitchFamily="34" charset="0"/>
              </a:rPr>
              <a:t>Prácticamente originó severas afectaciones a la economía y a la población en 8 provincias del país (hasta la provincia de Ciego de Ávila) y el Municipio Especial Isla de la Juventud.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000099"/>
                </a:solidFill>
                <a:effectLst/>
                <a:latin typeface="Arial" pitchFamily="34" charset="0"/>
                <a:ea typeface="Times New Roman" pitchFamily="18" charset="0"/>
                <a:cs typeface="Arial" pitchFamily="34" charset="0"/>
              </a:rPr>
              <a:t>Las afectaciones estimadas producidas fueron de 4,660 personas evacuadas, 30,420 viviendas afectadas, 4 víctimas, 121,680 damnificados y un valor estimado de las pérdidas en 1,000 millones de pesos.</a:t>
            </a:r>
            <a:endParaRPr kumimoji="0" lang="es-ES" sz="2400" b="1" i="0" u="none" strike="noStrike" cap="none" normalizeH="0" baseline="0" dirty="0">
              <a:ln>
                <a:noFill/>
              </a:ln>
              <a:solidFill>
                <a:srgbClr val="000099"/>
              </a:solidFill>
              <a:effectLst/>
              <a:latin typeface="Arial" pitchFamily="34" charset="0"/>
              <a:cs typeface="Arial" pitchFamily="34" charset="0"/>
            </a:endParaRPr>
          </a:p>
        </p:txBody>
      </p:sp>
    </p:spTree>
    <p:extLst>
      <p:ext uri="{BB962C8B-B14F-4D97-AF65-F5344CB8AC3E}">
        <p14:creationId xmlns:p14="http://schemas.microsoft.com/office/powerpoint/2010/main" val="298638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5AFD3-2ECB-3235-26EA-0A7756AFF21D}"/>
            </a:ext>
          </a:extLst>
        </p:cNvPr>
        <p:cNvGrpSpPr/>
        <p:nvPr/>
      </p:nvGrpSpPr>
      <p:grpSpPr>
        <a:xfrm>
          <a:off x="0" y="0"/>
          <a:ext cx="0" cy="0"/>
          <a:chOff x="0" y="0"/>
          <a:chExt cx="0" cy="0"/>
        </a:xfrm>
      </p:grpSpPr>
      <p:sp>
        <p:nvSpPr>
          <p:cNvPr id="11266" name="Text Box 3">
            <a:extLst>
              <a:ext uri="{FF2B5EF4-FFF2-40B4-BE49-F238E27FC236}">
                <a16:creationId xmlns:a16="http://schemas.microsoft.com/office/drawing/2014/main" id="{70177556-FE6D-18AC-AC7E-30E717E9D3B3}"/>
              </a:ext>
            </a:extLst>
          </p:cNvPr>
          <p:cNvSpPr txBox="1">
            <a:spLocks noChangeArrowheads="1"/>
          </p:cNvSpPr>
          <p:nvPr/>
        </p:nvSpPr>
        <p:spPr bwMode="auto">
          <a:xfrm>
            <a:off x="115636" y="1222658"/>
            <a:ext cx="8913648" cy="892552"/>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162050" lvl="0" indent="-1162050" algn="just" fontAlgn="base">
              <a:spcBef>
                <a:spcPct val="0"/>
              </a:spcBef>
              <a:spcAft>
                <a:spcPct val="0"/>
              </a:spcAft>
              <a:buNone/>
              <a:defRPr/>
            </a:pP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Tema V.1. Clase 1: </a:t>
            </a:r>
            <a:r>
              <a:rPr kumimoji="0" lang="es-E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Cambio Climático y Salud.</a:t>
            </a:r>
            <a:r>
              <a:rPr kumimoji="0" lang="en-US" sz="24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lang="en-US" sz="24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Conferencia</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(2 </a:t>
            </a:r>
            <a:r>
              <a:rPr lang="en-US" sz="24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hrs</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6149" name="Text Box 6">
            <a:extLst>
              <a:ext uri="{FF2B5EF4-FFF2-40B4-BE49-F238E27FC236}">
                <a16:creationId xmlns:a16="http://schemas.microsoft.com/office/drawing/2014/main" id="{8DF667DA-3BC0-CF4F-9E1D-6CE09CB14804}"/>
              </a:ext>
            </a:extLst>
          </p:cNvPr>
          <p:cNvSpPr txBox="1">
            <a:spLocks noChangeArrowheads="1"/>
          </p:cNvSpPr>
          <p:nvPr/>
        </p:nvSpPr>
        <p:spPr bwMode="auto">
          <a:xfrm>
            <a:off x="57200" y="44624"/>
            <a:ext cx="8913648"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x-none"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Contenido del tema por tipos de clase y tiempo:</a:t>
            </a:r>
          </a:p>
        </p:txBody>
      </p:sp>
      <p:pic>
        <p:nvPicPr>
          <p:cNvPr id="6150" name="Picture 8">
            <a:extLst>
              <a:ext uri="{FF2B5EF4-FFF2-40B4-BE49-F238E27FC236}">
                <a16:creationId xmlns:a16="http://schemas.microsoft.com/office/drawing/2014/main" id="{36BB3564-B541-A506-8565-CCD5A1AA9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333" y="2477193"/>
            <a:ext cx="1536700"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3">
            <a:extLst>
              <a:ext uri="{FF2B5EF4-FFF2-40B4-BE49-F238E27FC236}">
                <a16:creationId xmlns:a16="http://schemas.microsoft.com/office/drawing/2014/main" id="{E2D6C5AD-EF9D-6FF1-4A10-B1FB44B1EC37}"/>
              </a:ext>
            </a:extLst>
          </p:cNvPr>
          <p:cNvSpPr txBox="1">
            <a:spLocks noChangeArrowheads="1"/>
          </p:cNvSpPr>
          <p:nvPr/>
        </p:nvSpPr>
        <p:spPr bwMode="auto">
          <a:xfrm>
            <a:off x="102619" y="3337123"/>
            <a:ext cx="7260996" cy="954107"/>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69975" lvl="0" indent="-1069975" algn="just" fontAlgn="base">
              <a:spcBef>
                <a:spcPct val="0"/>
              </a:spcBef>
              <a:spcAft>
                <a:spcPct val="0"/>
              </a:spcAft>
              <a:buNone/>
              <a:defRPr/>
            </a:pP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Tema V.2 Clase 1: Desastres de origen Sanitario. </a:t>
            </a:r>
            <a:r>
              <a:rPr kumimoji="0" lang="es-E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Conferencia </a:t>
            </a:r>
            <a:r>
              <a:rPr lang="en-US" sz="28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(2 </a:t>
            </a:r>
            <a:r>
              <a:rPr lang="en-US" sz="28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hrs</a:t>
            </a:r>
            <a:r>
              <a:rPr lang="en-US" sz="28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4" name="Text Box 3">
            <a:extLst>
              <a:ext uri="{FF2B5EF4-FFF2-40B4-BE49-F238E27FC236}">
                <a16:creationId xmlns:a16="http://schemas.microsoft.com/office/drawing/2014/main" id="{EA6D6E24-09D5-E845-8665-1C92B6FDFD81}"/>
              </a:ext>
            </a:extLst>
          </p:cNvPr>
          <p:cNvSpPr txBox="1">
            <a:spLocks noChangeArrowheads="1"/>
          </p:cNvSpPr>
          <p:nvPr/>
        </p:nvSpPr>
        <p:spPr bwMode="auto">
          <a:xfrm>
            <a:off x="102619" y="2236366"/>
            <a:ext cx="7179096" cy="954107"/>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69975" lvl="0" indent="-1069975" algn="just" fontAlgn="base">
              <a:spcBef>
                <a:spcPct val="0"/>
              </a:spcBef>
              <a:spcAft>
                <a:spcPct val="0"/>
              </a:spcAft>
              <a:buNone/>
              <a:defRPr/>
            </a:pP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Tema V.1. Clase 2 Cambio Climático y Salud.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Seminario</a:t>
            </a:r>
            <a:r>
              <a:rPr kumimoji="0" lang="x-none" alt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lang="en-US" sz="28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(2 </a:t>
            </a:r>
            <a:r>
              <a:rPr lang="en-US" sz="28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hrs</a:t>
            </a:r>
            <a:r>
              <a:rPr lang="en-US" sz="28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p>
        </p:txBody>
      </p:sp>
      <p:sp>
        <p:nvSpPr>
          <p:cNvPr id="3" name="Text Box 3">
            <a:extLst>
              <a:ext uri="{FF2B5EF4-FFF2-40B4-BE49-F238E27FC236}">
                <a16:creationId xmlns:a16="http://schemas.microsoft.com/office/drawing/2014/main" id="{AED6174B-DCF0-F681-EFAA-EC192820FD4A}"/>
              </a:ext>
            </a:extLst>
          </p:cNvPr>
          <p:cNvSpPr txBox="1">
            <a:spLocks noChangeArrowheads="1"/>
          </p:cNvSpPr>
          <p:nvPr/>
        </p:nvSpPr>
        <p:spPr bwMode="auto">
          <a:xfrm>
            <a:off x="115636" y="4494940"/>
            <a:ext cx="8855212" cy="954107"/>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69975" lvl="0" indent="-1069975" algn="just" fontAlgn="base">
              <a:spcBef>
                <a:spcPct val="0"/>
              </a:spcBef>
              <a:spcAft>
                <a:spcPct val="0"/>
              </a:spcAft>
              <a:buNone/>
              <a:defRPr/>
            </a:pP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Tema V.2 Clase 2: Desastres de origen Sanitario. </a:t>
            </a:r>
            <a:r>
              <a:rPr kumimoji="0" lang="es-E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 Taller </a:t>
            </a:r>
            <a:r>
              <a:rPr lang="en-US" sz="28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(2 </a:t>
            </a:r>
            <a:r>
              <a:rPr lang="en-US" sz="28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hrs</a:t>
            </a:r>
            <a:r>
              <a:rPr lang="en-US" sz="28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5" name="Text Box 3">
            <a:extLst>
              <a:ext uri="{FF2B5EF4-FFF2-40B4-BE49-F238E27FC236}">
                <a16:creationId xmlns:a16="http://schemas.microsoft.com/office/drawing/2014/main" id="{86B3BC6D-A911-0D22-32B1-743CDDB0089D}"/>
              </a:ext>
            </a:extLst>
          </p:cNvPr>
          <p:cNvSpPr txBox="1">
            <a:spLocks noChangeArrowheads="1"/>
          </p:cNvSpPr>
          <p:nvPr/>
        </p:nvSpPr>
        <p:spPr bwMode="auto">
          <a:xfrm>
            <a:off x="115636" y="5657944"/>
            <a:ext cx="8913648" cy="892552"/>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162050" marR="0" lvl="0" indent="-1162050" algn="just"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Tema V.3. Clase 1: </a:t>
            </a:r>
            <a:r>
              <a:rPr kumimoji="0" lang="es-E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La comunidad en la reducción del riesgo de desastres.</a:t>
            </a:r>
            <a:r>
              <a:rPr kumimoji="0" lang="en-US" sz="24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Conferencia</a:t>
            </a:r>
            <a:r>
              <a:rPr kumimoji="0" lang="es-E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(2 </a:t>
            </a:r>
            <a:r>
              <a:rPr kumimoji="0" lang="en-US" sz="24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hrs</a:t>
            </a:r>
            <a:r>
              <a:rPr kumimoji="0" lang="en-US" sz="24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895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25775" y="908139"/>
            <a:ext cx="8953040" cy="1815882"/>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solidFill>
                  <a:srgbClr val="FF0000"/>
                </a:solidFill>
                <a:effectLst/>
                <a:latin typeface="Arial" panose="020B0604020202020204" pitchFamily="34" charset="0"/>
                <a:ea typeface="Times New Roman" pitchFamily="18" charset="0"/>
                <a:cs typeface="Arial" pitchFamily="34" charset="0"/>
              </a:rPr>
              <a:t>Rosa Elena Simeón titular Presidenta de la Academia de Ciencias de Cuba en el periódico Granma el día 23de marzo de 1993 hace alusión a estudiar con más detenimiento este tipo de evento. </a:t>
            </a:r>
            <a:endParaRPr kumimoji="0" lang="es-ES" sz="2800" b="1" i="0" u="none" strike="noStrike" cap="none" normalizeH="0" baseline="0" dirty="0">
              <a:ln>
                <a:noFill/>
              </a:ln>
              <a:solidFill>
                <a:srgbClr val="FF0000"/>
              </a:solidFill>
              <a:effectLst/>
              <a:latin typeface="Arial" panose="020B0604020202020204" pitchFamily="34" charset="0"/>
              <a:cs typeface="Arial" pitchFamily="34" charset="0"/>
            </a:endParaRPr>
          </a:p>
        </p:txBody>
      </p:sp>
      <p:sp>
        <p:nvSpPr>
          <p:cNvPr id="33794" name="Rectangle 2"/>
          <p:cNvSpPr>
            <a:spLocks noChangeArrowheads="1"/>
          </p:cNvSpPr>
          <p:nvPr/>
        </p:nvSpPr>
        <p:spPr bwMode="auto">
          <a:xfrm>
            <a:off x="125774" y="2924944"/>
            <a:ext cx="8953041" cy="3970318"/>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solidFill>
                  <a:srgbClr val="002060"/>
                </a:solidFill>
                <a:effectLst/>
                <a:latin typeface="Arial" panose="020B0604020202020204" pitchFamily="34" charset="0"/>
                <a:ea typeface="Times New Roman" pitchFamily="18" charset="0"/>
                <a:cs typeface="Arial" pitchFamily="34" charset="0"/>
              </a:rPr>
              <a:t>En el Municipio” Plaza de la Revolución” no hubo que lamentar pérdidas humanas.</a:t>
            </a:r>
            <a:endParaRPr kumimoji="0" lang="es-ES" sz="2800" b="1" i="0" u="none" strike="noStrike" cap="none" normalizeH="0" baseline="0" dirty="0">
              <a:ln>
                <a:noFill/>
              </a:ln>
              <a:solidFill>
                <a:srgbClr val="002060"/>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2060"/>
                </a:solidFill>
                <a:effectLst/>
                <a:latin typeface="Arial" panose="020B0604020202020204" pitchFamily="34" charset="0"/>
                <a:ea typeface="Times New Roman" pitchFamily="18" charset="0"/>
                <a:cs typeface="Arial" pitchFamily="34" charset="0"/>
              </a:rPr>
              <a:t>En solo 10 días que prácticamente había comenzado la etapa  de recuperación (15 al 25 de marzo)se habían restablecido en la Capital los servicios fundamentales a la población, (los servicios eléctricos, telefónicos y los túneles de Línea y de la Bahía estuvieron listos para el paso de vehículos y la comunicación entre territorios. </a:t>
            </a:r>
            <a:endParaRPr kumimoji="0" lang="es-ES" sz="2800" b="1" i="0" u="none" strike="noStrike" cap="none" normalizeH="0" baseline="0" dirty="0">
              <a:ln>
                <a:noFill/>
              </a:ln>
              <a:solidFill>
                <a:srgbClr val="002060"/>
              </a:solidFill>
              <a:effectLst/>
              <a:latin typeface="Arial" panose="020B0604020202020204" pitchFamily="34" charset="0"/>
              <a:cs typeface="Arial" pitchFamily="34" charset="0"/>
            </a:endParaRPr>
          </a:p>
        </p:txBody>
      </p:sp>
      <p:sp>
        <p:nvSpPr>
          <p:cNvPr id="2" name="1 Rectángulo">
            <a:extLst>
              <a:ext uri="{FF2B5EF4-FFF2-40B4-BE49-F238E27FC236}">
                <a16:creationId xmlns:a16="http://schemas.microsoft.com/office/drawing/2014/main" id="{701250E6-A776-D56C-5219-F208B86EF094}"/>
              </a:ext>
            </a:extLst>
          </p:cNvPr>
          <p:cNvSpPr/>
          <p:nvPr/>
        </p:nvSpPr>
        <p:spPr>
          <a:xfrm>
            <a:off x="113395" y="60201"/>
            <a:ext cx="8965421" cy="523220"/>
          </a:xfrm>
          <a:prstGeom prst="rect">
            <a:avLst/>
          </a:prstGeom>
          <a:solidFill>
            <a:schemeClr val="accent1">
              <a:lumMod val="20000"/>
              <a:lumOff val="80000"/>
            </a:schemeClr>
          </a:solidFill>
        </p:spPr>
        <p:txBody>
          <a:bodyPr wrap="square">
            <a:spAutoFit/>
          </a:bodyPr>
          <a:lstStyle/>
          <a:p>
            <a:r>
              <a:rPr lang="es-ES" sz="2800" b="1" dirty="0">
                <a:solidFill>
                  <a:srgbClr val="000099"/>
                </a:solidFill>
                <a:latin typeface="Arial" pitchFamily="34" charset="0"/>
                <a:cs typeface="Arial" pitchFamily="34" charset="0"/>
              </a:rPr>
              <a:t>PRECISIONES E INVESTIGACIONES REALIZADAS.</a:t>
            </a:r>
            <a:endParaRPr lang="es-ES" sz="2800" dirty="0">
              <a:solidFill>
                <a:srgbClr val="000099"/>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0001" y="260648"/>
            <a:ext cx="8643998" cy="646331"/>
          </a:xfrm>
          <a:prstGeom prst="rect">
            <a:avLst/>
          </a:prstGeom>
          <a:solidFill>
            <a:schemeClr val="accent5">
              <a:lumMod val="20000"/>
              <a:lumOff val="80000"/>
            </a:schemeClr>
          </a:solidFill>
        </p:spPr>
        <p:txBody>
          <a:bodyPr wrap="square">
            <a:spAutoFit/>
          </a:bodyPr>
          <a:lstStyle/>
          <a:p>
            <a:pPr marL="514350" indent="-514350"/>
            <a:r>
              <a:rPr lang="es-ES" sz="3600" b="1" dirty="0">
                <a:solidFill>
                  <a:srgbClr val="002060"/>
                </a:solidFill>
                <a:latin typeface="Arial" pitchFamily="34" charset="0"/>
                <a:ea typeface="Times New Roman" pitchFamily="18" charset="0"/>
                <a:cs typeface="Arial" pitchFamily="34" charset="0"/>
              </a:rPr>
              <a:t>Complicaciones sanitarias esperadas. </a:t>
            </a:r>
            <a:endParaRPr lang="es-ES" sz="3600" dirty="0"/>
          </a:p>
        </p:txBody>
      </p:sp>
      <p:sp>
        <p:nvSpPr>
          <p:cNvPr id="5" name="4 Rectángulo"/>
          <p:cNvSpPr/>
          <p:nvPr/>
        </p:nvSpPr>
        <p:spPr>
          <a:xfrm>
            <a:off x="160893" y="1412776"/>
            <a:ext cx="8822214" cy="4431983"/>
          </a:xfrm>
          <a:prstGeom prst="rect">
            <a:avLst/>
          </a:prstGeom>
          <a:solidFill>
            <a:schemeClr val="bg1">
              <a:lumMod val="95000"/>
            </a:schemeClr>
          </a:solidFill>
        </p:spPr>
        <p:txBody>
          <a:bodyPr wrap="square">
            <a:spAutoFit/>
          </a:bodyPr>
          <a:lstStyle/>
          <a:p>
            <a:pPr marL="268288" indent="-268288" algn="just">
              <a:spcBef>
                <a:spcPts val="600"/>
              </a:spcBef>
              <a:spcAft>
                <a:spcPts val="600"/>
              </a:spcAft>
              <a:buFont typeface="Wingdings" pitchFamily="2" charset="2"/>
              <a:buChar char="ü"/>
            </a:pPr>
            <a:r>
              <a:rPr lang="es-ES" sz="2800" b="1" kern="10" dirty="0">
                <a:ln w="9525">
                  <a:solidFill>
                    <a:srgbClr val="D8D8D8"/>
                  </a:solidFill>
                  <a:round/>
                  <a:headEnd/>
                  <a:tailEnd/>
                </a:ln>
                <a:solidFill>
                  <a:srgbClr val="002060"/>
                </a:solidFill>
                <a:latin typeface="Arial Black"/>
              </a:rPr>
              <a:t>Aumento de la morbimortalidad.</a:t>
            </a:r>
          </a:p>
          <a:p>
            <a:pPr marL="268288" indent="-268288" algn="just">
              <a:spcBef>
                <a:spcPts val="600"/>
              </a:spcBef>
              <a:spcAft>
                <a:spcPts val="600"/>
              </a:spcAft>
              <a:buFont typeface="Wingdings" pitchFamily="2" charset="2"/>
              <a:buChar char="ü"/>
            </a:pPr>
            <a:r>
              <a:rPr lang="es-ES" sz="2800" b="1" kern="10" dirty="0">
                <a:ln w="9525">
                  <a:solidFill>
                    <a:srgbClr val="D8D8D8"/>
                  </a:solidFill>
                  <a:round/>
                  <a:headEnd/>
                  <a:tailEnd/>
                </a:ln>
                <a:solidFill>
                  <a:srgbClr val="002060"/>
                </a:solidFill>
                <a:latin typeface="Arial Black"/>
              </a:rPr>
              <a:t>Aumento de las posibilidades de ocurrencias epidémicas.</a:t>
            </a:r>
          </a:p>
          <a:p>
            <a:pPr marL="268288" indent="-268288" algn="just">
              <a:spcBef>
                <a:spcPts val="600"/>
              </a:spcBef>
              <a:spcAft>
                <a:spcPts val="600"/>
              </a:spcAft>
              <a:buFont typeface="Wingdings" pitchFamily="2" charset="2"/>
              <a:buChar char="ü"/>
            </a:pPr>
            <a:r>
              <a:rPr lang="es-ES" sz="2800" b="1" kern="10" dirty="0">
                <a:ln w="9525">
                  <a:solidFill>
                    <a:srgbClr val="D8D8D8"/>
                  </a:solidFill>
                  <a:round/>
                  <a:headEnd/>
                  <a:tailEnd/>
                </a:ln>
                <a:solidFill>
                  <a:srgbClr val="002060"/>
                </a:solidFill>
                <a:latin typeface="Arial Black"/>
              </a:rPr>
              <a:t>Alteraciones nutricionales y de la salud mental de la población.</a:t>
            </a:r>
          </a:p>
          <a:p>
            <a:pPr marL="268288" indent="-268288" algn="just">
              <a:spcBef>
                <a:spcPts val="600"/>
              </a:spcBef>
              <a:spcAft>
                <a:spcPts val="600"/>
              </a:spcAft>
              <a:buFont typeface="Wingdings" pitchFamily="2" charset="2"/>
              <a:buChar char="ü"/>
            </a:pPr>
            <a:r>
              <a:rPr lang="es-ES" sz="2800" b="1" kern="10" dirty="0">
                <a:ln w="9525">
                  <a:solidFill>
                    <a:srgbClr val="D8D8D8"/>
                  </a:solidFill>
                  <a:round/>
                  <a:headEnd/>
                  <a:tailEnd/>
                </a:ln>
                <a:solidFill>
                  <a:srgbClr val="002060"/>
                </a:solidFill>
                <a:latin typeface="Arial Black"/>
              </a:rPr>
              <a:t>Aumento de la asistencia a consultorios, hospitales y centros de urgencia así como de ingresos hospitalarios por enfermedades relacionadas con el CC.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24"/>
            <a:ext cx="8643998" cy="1077218"/>
          </a:xfrm>
          <a:prstGeom prst="rect">
            <a:avLst/>
          </a:prstGeom>
          <a:solidFill>
            <a:schemeClr val="accent5">
              <a:lumMod val="20000"/>
              <a:lumOff val="80000"/>
            </a:schemeClr>
          </a:solidFill>
        </p:spPr>
        <p:txBody>
          <a:bodyPr wrap="square">
            <a:spAutoFit/>
          </a:bodyPr>
          <a:lstStyle/>
          <a:p>
            <a:pPr marL="514350" indent="-514350" algn="ctr"/>
            <a:r>
              <a:rPr lang="es-ES" sz="3200" b="1" dirty="0">
                <a:solidFill>
                  <a:srgbClr val="002060"/>
                </a:solidFill>
                <a:latin typeface="Arial" pitchFamily="34" charset="0"/>
                <a:ea typeface="Times New Roman" pitchFamily="18" charset="0"/>
                <a:cs typeface="Arial" pitchFamily="34" charset="0"/>
              </a:rPr>
              <a:t>Potenciales impactos a mediano y largo plazo. </a:t>
            </a:r>
            <a:endParaRPr lang="es-ES" sz="3200" dirty="0"/>
          </a:p>
        </p:txBody>
      </p:sp>
      <p:graphicFrame>
        <p:nvGraphicFramePr>
          <p:cNvPr id="6" name="5 Diagrama"/>
          <p:cNvGraphicFramePr/>
          <p:nvPr/>
        </p:nvGraphicFramePr>
        <p:xfrm>
          <a:off x="1524000" y="1071546"/>
          <a:ext cx="6096000" cy="281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428596" y="3500438"/>
          <a:ext cx="8429684" cy="3357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142852"/>
            <a:ext cx="7358114" cy="584775"/>
          </a:xfrm>
          <a:prstGeom prst="rect">
            <a:avLst/>
          </a:prstGeom>
          <a:solidFill>
            <a:schemeClr val="accent5">
              <a:lumMod val="20000"/>
              <a:lumOff val="80000"/>
            </a:schemeClr>
          </a:solidFill>
        </p:spPr>
        <p:txBody>
          <a:bodyPr wrap="square">
            <a:spAutoFit/>
          </a:bodyPr>
          <a:lstStyle/>
          <a:p>
            <a:pPr marL="514350" indent="-514350"/>
            <a:r>
              <a:rPr lang="es-ES" sz="3200" b="1" dirty="0">
                <a:solidFill>
                  <a:srgbClr val="002060"/>
                </a:solidFill>
                <a:latin typeface="Arial" pitchFamily="34" charset="0"/>
                <a:ea typeface="Times New Roman" pitchFamily="18" charset="0"/>
                <a:cs typeface="Arial" pitchFamily="34" charset="0"/>
              </a:rPr>
              <a:t>Prevención, Mitigación y Adaptación</a:t>
            </a:r>
            <a:endParaRPr lang="es-ES" sz="3200" dirty="0"/>
          </a:p>
        </p:txBody>
      </p:sp>
      <p:sp>
        <p:nvSpPr>
          <p:cNvPr id="5" name="4 Rectángulo"/>
          <p:cNvSpPr/>
          <p:nvPr/>
        </p:nvSpPr>
        <p:spPr>
          <a:xfrm>
            <a:off x="357158" y="915398"/>
            <a:ext cx="8143932" cy="584775"/>
          </a:xfrm>
          <a:prstGeom prst="rect">
            <a:avLst/>
          </a:prstGeom>
          <a:solidFill>
            <a:schemeClr val="accent5">
              <a:lumMod val="20000"/>
              <a:lumOff val="80000"/>
            </a:schemeClr>
          </a:solidFill>
        </p:spPr>
        <p:txBody>
          <a:bodyPr wrap="square">
            <a:spAutoFit/>
          </a:bodyPr>
          <a:lstStyle/>
          <a:p>
            <a:pPr marL="514350" indent="-514350"/>
            <a:r>
              <a:rPr lang="es-ES" sz="3200" b="1" dirty="0">
                <a:solidFill>
                  <a:srgbClr val="002060"/>
                </a:solidFill>
                <a:latin typeface="Arial" pitchFamily="34" charset="0"/>
                <a:ea typeface="Times New Roman" pitchFamily="18" charset="0"/>
                <a:cs typeface="Arial" pitchFamily="34" charset="0"/>
              </a:rPr>
              <a:t>Salud Pública: Principio de prevención</a:t>
            </a:r>
            <a:endParaRPr lang="es-ES" sz="3200" dirty="0"/>
          </a:p>
        </p:txBody>
      </p:sp>
      <p:graphicFrame>
        <p:nvGraphicFramePr>
          <p:cNvPr id="6" name="5 Diagrama"/>
          <p:cNvGraphicFramePr/>
          <p:nvPr>
            <p:extLst>
              <p:ext uri="{D42A27DB-BD31-4B8C-83A1-F6EECF244321}">
                <p14:modId xmlns:p14="http://schemas.microsoft.com/office/powerpoint/2010/main" val="3321949531"/>
              </p:ext>
            </p:extLst>
          </p:nvPr>
        </p:nvGraphicFramePr>
        <p:xfrm>
          <a:off x="340343" y="1826893"/>
          <a:ext cx="8463314"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63688" y="44624"/>
            <a:ext cx="5214974" cy="584775"/>
          </a:xfrm>
          <a:prstGeom prst="rect">
            <a:avLst/>
          </a:prstGeom>
          <a:solidFill>
            <a:schemeClr val="accent5">
              <a:lumMod val="20000"/>
              <a:lumOff val="80000"/>
            </a:schemeClr>
          </a:solidFill>
        </p:spPr>
        <p:txBody>
          <a:bodyPr wrap="square">
            <a:spAutoFit/>
          </a:bodyPr>
          <a:lstStyle/>
          <a:p>
            <a:pPr marL="514350" indent="-514350"/>
            <a:r>
              <a:rPr lang="es-ES" sz="3200" b="1" dirty="0">
                <a:solidFill>
                  <a:srgbClr val="002060"/>
                </a:solidFill>
                <a:latin typeface="Arial" pitchFamily="34" charset="0"/>
                <a:ea typeface="Times New Roman" pitchFamily="18" charset="0"/>
                <a:cs typeface="Arial" pitchFamily="34" charset="0"/>
              </a:rPr>
              <a:t>Mitigación y Adaptación</a:t>
            </a:r>
            <a:endParaRPr lang="es-ES" sz="3200" dirty="0"/>
          </a:p>
        </p:txBody>
      </p:sp>
      <p:sp>
        <p:nvSpPr>
          <p:cNvPr id="5" name="4 Rectángulo"/>
          <p:cNvSpPr/>
          <p:nvPr/>
        </p:nvSpPr>
        <p:spPr>
          <a:xfrm>
            <a:off x="251520" y="705959"/>
            <a:ext cx="8496944" cy="2585323"/>
          </a:xfrm>
          <a:prstGeom prst="rect">
            <a:avLst/>
          </a:prstGeom>
          <a:solidFill>
            <a:schemeClr val="accent3">
              <a:lumMod val="40000"/>
              <a:lumOff val="60000"/>
            </a:schemeClr>
          </a:solidFill>
        </p:spPr>
        <p:txBody>
          <a:bodyPr wrap="square">
            <a:spAutoFit/>
          </a:bodyPr>
          <a:lstStyle/>
          <a:p>
            <a:r>
              <a:rPr lang="es-ES" sz="3200" b="1" dirty="0">
                <a:solidFill>
                  <a:srgbClr val="002060"/>
                </a:solidFill>
                <a:latin typeface="Arial" pitchFamily="34" charset="0"/>
                <a:ea typeface="Times New Roman" pitchFamily="18" charset="0"/>
                <a:cs typeface="Arial" pitchFamily="34" charset="0"/>
              </a:rPr>
              <a:t>Mitigación:</a:t>
            </a:r>
            <a:r>
              <a:rPr lang="es-ES" sz="2800" b="1" dirty="0">
                <a:solidFill>
                  <a:srgbClr val="002060"/>
                </a:solidFill>
                <a:latin typeface="Arial" pitchFamily="34" charset="0"/>
                <a:ea typeface="Times New Roman" pitchFamily="18" charset="0"/>
                <a:cs typeface="Arial" pitchFamily="34" charset="0"/>
              </a:rPr>
              <a:t> </a:t>
            </a:r>
          </a:p>
          <a:p>
            <a:pPr marL="457200" indent="-457200">
              <a:buFont typeface="Wingdings" pitchFamily="2" charset="2"/>
              <a:buChar char="ü"/>
            </a:pPr>
            <a:r>
              <a:rPr lang="es-ES" sz="2600" b="1" dirty="0">
                <a:solidFill>
                  <a:srgbClr val="002060"/>
                </a:solidFill>
                <a:latin typeface="Arial" pitchFamily="34" charset="0"/>
                <a:ea typeface="Times New Roman" pitchFamily="18" charset="0"/>
                <a:cs typeface="Arial" pitchFamily="34" charset="0"/>
              </a:rPr>
              <a:t>Reducir emisiones de GEI.</a:t>
            </a:r>
          </a:p>
          <a:p>
            <a:pPr marL="457200" indent="-457200">
              <a:buFont typeface="Wingdings" pitchFamily="2" charset="2"/>
              <a:buChar char="ü"/>
            </a:pPr>
            <a:r>
              <a:rPr lang="es-ES" sz="2600" b="1" dirty="0">
                <a:solidFill>
                  <a:srgbClr val="002060"/>
                </a:solidFill>
                <a:latin typeface="Arial" pitchFamily="34" charset="0"/>
                <a:cs typeface="Arial" pitchFamily="34" charset="0"/>
              </a:rPr>
              <a:t>Uso racional del transporte</a:t>
            </a:r>
          </a:p>
          <a:p>
            <a:pPr marL="457200" indent="-457200">
              <a:buFont typeface="Wingdings" pitchFamily="2" charset="2"/>
              <a:buChar char="ü"/>
            </a:pPr>
            <a:r>
              <a:rPr lang="es-ES" sz="2600" b="1" dirty="0">
                <a:solidFill>
                  <a:srgbClr val="002060"/>
                </a:solidFill>
                <a:latin typeface="Arial" pitchFamily="34" charset="0"/>
                <a:cs typeface="Arial" pitchFamily="34" charset="0"/>
              </a:rPr>
              <a:t>Uso de autos eléctricos.</a:t>
            </a:r>
          </a:p>
          <a:p>
            <a:pPr marL="457200" indent="-457200">
              <a:buFont typeface="Wingdings" pitchFamily="2" charset="2"/>
              <a:buChar char="ü"/>
            </a:pPr>
            <a:r>
              <a:rPr lang="es-ES" sz="2600" b="1" dirty="0">
                <a:solidFill>
                  <a:srgbClr val="002060"/>
                </a:solidFill>
                <a:latin typeface="Arial" pitchFamily="34" charset="0"/>
                <a:cs typeface="Arial" pitchFamily="34" charset="0"/>
              </a:rPr>
              <a:t>Revolución energética.</a:t>
            </a:r>
          </a:p>
          <a:p>
            <a:pPr marL="457200" indent="-457200">
              <a:buFont typeface="Wingdings" pitchFamily="2" charset="2"/>
              <a:buChar char="ü"/>
            </a:pPr>
            <a:r>
              <a:rPr lang="es-ES" sz="2600" b="1" dirty="0">
                <a:solidFill>
                  <a:srgbClr val="002060"/>
                </a:solidFill>
                <a:latin typeface="Arial" pitchFamily="34" charset="0"/>
                <a:cs typeface="Arial" pitchFamily="34" charset="0"/>
              </a:rPr>
              <a:t>Incremento de bosques.</a:t>
            </a:r>
            <a:endParaRPr lang="es-ES" sz="2600" dirty="0"/>
          </a:p>
        </p:txBody>
      </p:sp>
      <p:sp>
        <p:nvSpPr>
          <p:cNvPr id="6" name="5 Rectángulo"/>
          <p:cNvSpPr/>
          <p:nvPr/>
        </p:nvSpPr>
        <p:spPr>
          <a:xfrm>
            <a:off x="251520" y="3410902"/>
            <a:ext cx="8496944" cy="3447098"/>
          </a:xfrm>
          <a:prstGeom prst="rect">
            <a:avLst/>
          </a:prstGeom>
          <a:solidFill>
            <a:schemeClr val="accent4">
              <a:lumMod val="40000"/>
              <a:lumOff val="60000"/>
            </a:schemeClr>
          </a:solidFill>
        </p:spPr>
        <p:txBody>
          <a:bodyPr wrap="square">
            <a:spAutoFit/>
          </a:bodyPr>
          <a:lstStyle/>
          <a:p>
            <a:r>
              <a:rPr lang="es-ES" sz="3200" b="1" dirty="0">
                <a:solidFill>
                  <a:srgbClr val="002060"/>
                </a:solidFill>
                <a:latin typeface="Arial" pitchFamily="34" charset="0"/>
                <a:ea typeface="Times New Roman" pitchFamily="18" charset="0"/>
                <a:cs typeface="Arial" pitchFamily="34" charset="0"/>
              </a:rPr>
              <a:t>Adaptación:</a:t>
            </a:r>
            <a:r>
              <a:rPr lang="es-ES" sz="2800" b="1" dirty="0">
                <a:solidFill>
                  <a:srgbClr val="002060"/>
                </a:solidFill>
                <a:latin typeface="Arial" pitchFamily="34" charset="0"/>
                <a:ea typeface="Times New Roman" pitchFamily="18" charset="0"/>
                <a:cs typeface="Arial" pitchFamily="34" charset="0"/>
              </a:rPr>
              <a:t> Iniciativas y medidas a reducir vulnerabilidades  de los sistemas naturales y humanos ante los efectos del CC.</a:t>
            </a:r>
          </a:p>
          <a:p>
            <a:pPr marL="268288" indent="-268288">
              <a:buFont typeface="Wingdings" pitchFamily="2" charset="2"/>
              <a:buChar char="Ø"/>
            </a:pPr>
            <a:r>
              <a:rPr lang="es-ES" sz="2600" b="1" dirty="0">
                <a:solidFill>
                  <a:srgbClr val="002060"/>
                </a:solidFill>
                <a:latin typeface="Arial" pitchFamily="34" charset="0"/>
                <a:cs typeface="Arial" pitchFamily="34" charset="0"/>
              </a:rPr>
              <a:t>Desarrollo de programas  comunitarios ante eventos extremos.</a:t>
            </a:r>
          </a:p>
          <a:p>
            <a:pPr marL="268288" indent="-268288">
              <a:buFont typeface="Wingdings" pitchFamily="2" charset="2"/>
              <a:buChar char="Ø"/>
            </a:pPr>
            <a:r>
              <a:rPr lang="es-ES" sz="2600" b="1" dirty="0">
                <a:solidFill>
                  <a:srgbClr val="002060"/>
                </a:solidFill>
                <a:latin typeface="Arial" pitchFamily="34" charset="0"/>
                <a:cs typeface="Arial" pitchFamily="34" charset="0"/>
              </a:rPr>
              <a:t>Ayudar a la población más vulnerable.</a:t>
            </a:r>
          </a:p>
          <a:p>
            <a:pPr marL="268288" indent="-268288">
              <a:buFont typeface="Wingdings" pitchFamily="2" charset="2"/>
              <a:buChar char="Ø"/>
            </a:pPr>
            <a:r>
              <a:rPr lang="es-ES" sz="2600" b="1" dirty="0">
                <a:solidFill>
                  <a:srgbClr val="002060"/>
                </a:solidFill>
                <a:latin typeface="Arial" pitchFamily="34" charset="0"/>
                <a:cs typeface="Arial" pitchFamily="34" charset="0"/>
              </a:rPr>
              <a:t>Incrementar vigilancia epidemiológica</a:t>
            </a:r>
          </a:p>
          <a:p>
            <a:pPr marL="268288" indent="-268288">
              <a:buFont typeface="Wingdings" pitchFamily="2" charset="2"/>
              <a:buChar char="Ø"/>
            </a:pPr>
            <a:r>
              <a:rPr lang="es-ES" sz="2600" b="1" dirty="0">
                <a:solidFill>
                  <a:srgbClr val="002060"/>
                </a:solidFill>
                <a:latin typeface="Arial" pitchFamily="34" charset="0"/>
                <a:cs typeface="Arial" pitchFamily="34" charset="0"/>
              </a:rPr>
              <a:t>Instalaciones de salud seguras.</a:t>
            </a:r>
            <a:endParaRPr lang="es-ES" sz="2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714480" y="404664"/>
            <a:ext cx="6000792" cy="500066"/>
          </a:xfrm>
          <a:prstGeom prst="rect">
            <a:avLst/>
          </a:prstGeom>
          <a:noFill/>
        </p:spPr>
        <p:txBody>
          <a:bodyPr wrap="none" fromWordArt="1">
            <a:prstTxWarp prst="textArchUp">
              <a:avLst>
                <a:gd name="adj" fmla="val 10800000"/>
              </a:avLst>
            </a:prstTxWarp>
          </a:bodyPr>
          <a:lstStyle/>
          <a:p>
            <a:pPr algn="ctr" rtl="0"/>
            <a:r>
              <a:rPr lang="es-ES" sz="4800" kern="10" spc="0" dirty="0">
                <a:ln w="9525">
                  <a:solidFill>
                    <a:srgbClr val="D8D8D8"/>
                  </a:solidFill>
                  <a:round/>
                  <a:headEnd/>
                  <a:tailEnd/>
                </a:ln>
                <a:solidFill>
                  <a:srgbClr val="002060"/>
                </a:solidFill>
                <a:effectLst/>
                <a:latin typeface="Arial Black"/>
              </a:rPr>
              <a:t>Resumen Sumario 3</a:t>
            </a:r>
          </a:p>
        </p:txBody>
      </p:sp>
      <p:sp>
        <p:nvSpPr>
          <p:cNvPr id="5" name="4 CuadroTexto"/>
          <p:cNvSpPr txBox="1"/>
          <p:nvPr/>
        </p:nvSpPr>
        <p:spPr>
          <a:xfrm>
            <a:off x="179512" y="982176"/>
            <a:ext cx="8712968" cy="4524315"/>
          </a:xfrm>
          <a:prstGeom prst="rect">
            <a:avLst/>
          </a:prstGeom>
          <a:solidFill>
            <a:schemeClr val="bg1">
              <a:lumMod val="85000"/>
            </a:schemeClr>
          </a:solidFill>
        </p:spPr>
        <p:txBody>
          <a:bodyPr wrap="square" rtlCol="0">
            <a:spAutoFit/>
          </a:bodyPr>
          <a:lstStyle/>
          <a:p>
            <a:pPr algn="just"/>
            <a:r>
              <a:rPr lang="es-ES" sz="2400" b="1" dirty="0">
                <a:solidFill>
                  <a:schemeClr val="tx2">
                    <a:lumMod val="75000"/>
                  </a:schemeClr>
                </a:solidFill>
                <a:latin typeface="Arial" pitchFamily="34" charset="0"/>
                <a:cs typeface="Arial" pitchFamily="34" charset="0"/>
              </a:rPr>
              <a:t>En  la influencia en el incremento e intensidad de eventos que originan desastres:</a:t>
            </a:r>
          </a:p>
          <a:p>
            <a:pPr algn="just"/>
            <a:endParaRPr lang="es-ES" sz="2400" b="1" dirty="0">
              <a:solidFill>
                <a:schemeClr val="tx2">
                  <a:lumMod val="75000"/>
                </a:schemeClr>
              </a:solidFill>
              <a:latin typeface="Arial" pitchFamily="34" charset="0"/>
              <a:cs typeface="Arial" pitchFamily="34" charset="0"/>
            </a:endParaRPr>
          </a:p>
          <a:p>
            <a:pPr marL="457200" indent="-457200" algn="just">
              <a:buFont typeface="+mj-lt"/>
              <a:buAutoNum type="arabicPeriod"/>
            </a:pPr>
            <a:r>
              <a:rPr lang="es-ES" sz="2400" b="1" dirty="0">
                <a:solidFill>
                  <a:schemeClr val="tx2">
                    <a:lumMod val="75000"/>
                  </a:schemeClr>
                </a:solidFill>
                <a:latin typeface="Arial" pitchFamily="34" charset="0"/>
                <a:cs typeface="Arial" pitchFamily="34" charset="0"/>
              </a:rPr>
              <a:t>Impactos principales con influencia en la salud.</a:t>
            </a:r>
          </a:p>
          <a:p>
            <a:pPr marL="457200" indent="-457200" algn="just">
              <a:buFont typeface="+mj-lt"/>
              <a:buAutoNum type="arabicPeriod"/>
            </a:pPr>
            <a:endParaRPr lang="es-ES" sz="2400" b="1" dirty="0">
              <a:solidFill>
                <a:schemeClr val="tx2">
                  <a:lumMod val="75000"/>
                </a:schemeClr>
              </a:solidFill>
              <a:latin typeface="Arial" pitchFamily="34" charset="0"/>
              <a:cs typeface="Arial" pitchFamily="34" charset="0"/>
            </a:endParaRPr>
          </a:p>
          <a:p>
            <a:pPr marL="457200" indent="-457200" algn="just">
              <a:buFont typeface="+mj-lt"/>
              <a:buAutoNum type="arabicPeriod"/>
            </a:pPr>
            <a:r>
              <a:rPr lang="es-ES" sz="2400" b="1" dirty="0">
                <a:solidFill>
                  <a:schemeClr val="tx2">
                    <a:lumMod val="75000"/>
                  </a:schemeClr>
                </a:solidFill>
                <a:latin typeface="Arial" pitchFamily="34" charset="0"/>
                <a:cs typeface="Arial" pitchFamily="34" charset="0"/>
              </a:rPr>
              <a:t>Severos daños de un evento desastre.</a:t>
            </a:r>
          </a:p>
          <a:p>
            <a:pPr marL="457200" indent="-457200" algn="just">
              <a:buFont typeface="+mj-lt"/>
              <a:buAutoNum type="arabicPeriod"/>
            </a:pPr>
            <a:endParaRPr lang="es-ES" sz="2400" b="1" dirty="0">
              <a:solidFill>
                <a:schemeClr val="tx2">
                  <a:lumMod val="75000"/>
                </a:schemeClr>
              </a:solidFill>
              <a:latin typeface="Arial" pitchFamily="34" charset="0"/>
              <a:cs typeface="Arial" pitchFamily="34" charset="0"/>
            </a:endParaRPr>
          </a:p>
          <a:p>
            <a:pPr marL="457200" indent="-457200" algn="just">
              <a:buFont typeface="+mj-lt"/>
              <a:buAutoNum type="arabicPeriod"/>
            </a:pPr>
            <a:r>
              <a:rPr lang="es-ES" sz="2400" b="1" dirty="0">
                <a:solidFill>
                  <a:schemeClr val="tx2">
                    <a:lumMod val="75000"/>
                  </a:schemeClr>
                </a:solidFill>
                <a:latin typeface="Arial" pitchFamily="34" charset="0"/>
                <a:cs typeface="Arial" pitchFamily="34" charset="0"/>
              </a:rPr>
              <a:t>Complicaciones sanitarias esperadas.</a:t>
            </a:r>
          </a:p>
          <a:p>
            <a:pPr marL="457200" indent="-457200" algn="just">
              <a:buFont typeface="+mj-lt"/>
              <a:buAutoNum type="arabicPeriod"/>
            </a:pPr>
            <a:endParaRPr lang="es-ES" sz="2400" b="1" dirty="0">
              <a:solidFill>
                <a:schemeClr val="tx2">
                  <a:lumMod val="75000"/>
                </a:schemeClr>
              </a:solidFill>
              <a:latin typeface="Arial" pitchFamily="34" charset="0"/>
              <a:cs typeface="Arial" pitchFamily="34" charset="0"/>
            </a:endParaRPr>
          </a:p>
          <a:p>
            <a:pPr marL="457200" indent="-457200" algn="just">
              <a:buFont typeface="+mj-lt"/>
              <a:buAutoNum type="arabicPeriod"/>
            </a:pPr>
            <a:r>
              <a:rPr lang="es-ES" sz="2400" b="1" dirty="0">
                <a:solidFill>
                  <a:schemeClr val="tx2">
                    <a:lumMod val="75000"/>
                  </a:schemeClr>
                </a:solidFill>
                <a:latin typeface="Arial" pitchFamily="34" charset="0"/>
                <a:cs typeface="Arial" pitchFamily="34" charset="0"/>
              </a:rPr>
              <a:t>Potenciales impactos a mediano y largo plazo.</a:t>
            </a:r>
          </a:p>
          <a:p>
            <a:pPr marL="457200" indent="-457200" algn="just">
              <a:buFont typeface="+mj-lt"/>
              <a:buAutoNum type="arabicPeriod"/>
            </a:pPr>
            <a:endParaRPr lang="es-ES" sz="2400" b="1" dirty="0">
              <a:solidFill>
                <a:schemeClr val="tx2">
                  <a:lumMod val="75000"/>
                </a:schemeClr>
              </a:solidFill>
              <a:latin typeface="Arial" pitchFamily="34" charset="0"/>
              <a:cs typeface="Arial" pitchFamily="34" charset="0"/>
            </a:endParaRPr>
          </a:p>
          <a:p>
            <a:pPr marL="457200" indent="-457200" algn="just">
              <a:buFont typeface="+mj-lt"/>
              <a:buAutoNum type="arabicPeriod"/>
            </a:pPr>
            <a:r>
              <a:rPr lang="es-ES" sz="2400" b="1" dirty="0">
                <a:solidFill>
                  <a:schemeClr val="tx2">
                    <a:lumMod val="75000"/>
                  </a:schemeClr>
                </a:solidFill>
                <a:latin typeface="Arial" pitchFamily="34" charset="0"/>
                <a:cs typeface="Arial" pitchFamily="34" charset="0"/>
              </a:rPr>
              <a:t>Prevención, mitigación y adaptación.</a:t>
            </a:r>
          </a:p>
        </p:txBody>
      </p:sp>
      <p:sp>
        <p:nvSpPr>
          <p:cNvPr id="2" name="CuadroTexto 1">
            <a:extLst>
              <a:ext uri="{FF2B5EF4-FFF2-40B4-BE49-F238E27FC236}">
                <a16:creationId xmlns:a16="http://schemas.microsoft.com/office/drawing/2014/main" id="{10FC8E2C-7AB4-0B8D-EA71-B2851B3B76D5}"/>
              </a:ext>
            </a:extLst>
          </p:cNvPr>
          <p:cNvSpPr txBox="1"/>
          <p:nvPr/>
        </p:nvSpPr>
        <p:spPr>
          <a:xfrm>
            <a:off x="26749" y="5733256"/>
            <a:ext cx="9090502" cy="954107"/>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Se realizan preguntas de control y se aclaran las dudas. Se califica la participación de los alumnos.</a:t>
            </a:r>
            <a:endParaRPr lang="es-CU" sz="2800" dirty="0">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7A1-AE1D-81B1-A6B7-8F69C88A4528}"/>
            </a:ext>
          </a:extLst>
        </p:cNvPr>
        <p:cNvGrpSpPr/>
        <p:nvPr/>
      </p:nvGrpSpPr>
      <p:grpSpPr>
        <a:xfrm>
          <a:off x="0" y="0"/>
          <a:ext cx="0" cy="0"/>
          <a:chOff x="0" y="0"/>
          <a:chExt cx="0" cy="0"/>
        </a:xfrm>
      </p:grpSpPr>
      <p:sp>
        <p:nvSpPr>
          <p:cNvPr id="11266" name="CuadroTexto 2">
            <a:extLst>
              <a:ext uri="{FF2B5EF4-FFF2-40B4-BE49-F238E27FC236}">
                <a16:creationId xmlns:a16="http://schemas.microsoft.com/office/drawing/2014/main" id="{69427983-5F08-E92B-56E1-EB4A944D426B}"/>
              </a:ext>
            </a:extLst>
          </p:cNvPr>
          <p:cNvSpPr txBox="1">
            <a:spLocks noChangeArrowheads="1"/>
          </p:cNvSpPr>
          <p:nvPr/>
        </p:nvSpPr>
        <p:spPr bwMode="auto">
          <a:xfrm>
            <a:off x="179386" y="3140968"/>
            <a:ext cx="8785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42925" marR="0" lvl="0" indent="-542925" algn="ctr"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Proyecciones para disminuir sus consecuencias. Tarea Vida.</a:t>
            </a:r>
          </a:p>
        </p:txBody>
      </p:sp>
      <p:sp>
        <p:nvSpPr>
          <p:cNvPr id="5" name="CuadroTexto 4">
            <a:extLst>
              <a:ext uri="{FF2B5EF4-FFF2-40B4-BE49-F238E27FC236}">
                <a16:creationId xmlns:a16="http://schemas.microsoft.com/office/drawing/2014/main" id="{3847608B-E008-1801-E3CA-6CCCA50074B1}"/>
              </a:ext>
            </a:extLst>
          </p:cNvPr>
          <p:cNvSpPr txBox="1"/>
          <p:nvPr/>
        </p:nvSpPr>
        <p:spPr>
          <a:xfrm>
            <a:off x="2285998" y="1891884"/>
            <a:ext cx="4572000" cy="647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Sumario IV:</a:t>
            </a:r>
          </a:p>
        </p:txBody>
      </p:sp>
      <p:pic>
        <p:nvPicPr>
          <p:cNvPr id="2" name="Imagen 7">
            <a:extLst>
              <a:ext uri="{FF2B5EF4-FFF2-40B4-BE49-F238E27FC236}">
                <a16:creationId xmlns:a16="http://schemas.microsoft.com/office/drawing/2014/main" id="{59D95EDA-5372-7AC2-2EC2-1877F1E33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34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4282" y="142853"/>
            <a:ext cx="8572560" cy="1015663"/>
          </a:xfrm>
          <a:prstGeom prst="rect">
            <a:avLst/>
          </a:prstGeom>
          <a:solidFill>
            <a:schemeClr val="accent5">
              <a:lumMod val="20000"/>
              <a:lumOff val="80000"/>
            </a:schemeClr>
          </a:solidFill>
        </p:spPr>
        <p:txBody>
          <a:bodyPr wrap="square">
            <a:spAutoFit/>
          </a:bodyPr>
          <a:lstStyle/>
          <a:p>
            <a:pPr marL="725488" indent="-725488" algn="just"/>
            <a:r>
              <a:rPr lang="es-ES" sz="2800" b="1" dirty="0">
                <a:solidFill>
                  <a:srgbClr val="002060"/>
                </a:solidFill>
                <a:latin typeface="Arial" pitchFamily="34" charset="0"/>
                <a:ea typeface="Times New Roman" pitchFamily="18" charset="0"/>
                <a:cs typeface="Arial" pitchFamily="34" charset="0"/>
              </a:rPr>
              <a:t>Proyecciones internacionales  para disminuir sus consecuencias. Tarea Vida</a:t>
            </a:r>
            <a:r>
              <a:rPr lang="es-ES" sz="3200" b="1" dirty="0">
                <a:solidFill>
                  <a:srgbClr val="002060"/>
                </a:solidFill>
                <a:latin typeface="Arial" pitchFamily="34" charset="0"/>
                <a:ea typeface="Times New Roman" pitchFamily="18" charset="0"/>
                <a:cs typeface="Arial" pitchFamily="34" charset="0"/>
              </a:rPr>
              <a:t>.</a:t>
            </a:r>
            <a:endParaRPr lang="es-ES" sz="3200" dirty="0"/>
          </a:p>
        </p:txBody>
      </p:sp>
      <p:sp>
        <p:nvSpPr>
          <p:cNvPr id="7" name="6 Rectángulo"/>
          <p:cNvSpPr/>
          <p:nvPr/>
        </p:nvSpPr>
        <p:spPr>
          <a:xfrm>
            <a:off x="214282" y="1506101"/>
            <a:ext cx="8715436" cy="5016758"/>
          </a:xfrm>
          <a:prstGeom prst="rect">
            <a:avLst/>
          </a:prstGeom>
          <a:solidFill>
            <a:schemeClr val="accent2">
              <a:lumMod val="20000"/>
              <a:lumOff val="80000"/>
            </a:schemeClr>
          </a:solidFill>
        </p:spPr>
        <p:txBody>
          <a:bodyPr wrap="square">
            <a:spAutoFit/>
          </a:bodyPr>
          <a:lstStyle/>
          <a:p>
            <a:pPr marL="268288" indent="-268288" algn="just">
              <a:spcBef>
                <a:spcPts val="600"/>
              </a:spcBef>
              <a:spcAft>
                <a:spcPts val="600"/>
              </a:spcAft>
              <a:buFont typeface="Wingdings" pitchFamily="2" charset="2"/>
              <a:buChar char="q"/>
            </a:pPr>
            <a:r>
              <a:rPr lang="es-ES" sz="3000" b="1" kern="10" dirty="0">
                <a:ln w="9525">
                  <a:solidFill>
                    <a:srgbClr val="D8D8D8"/>
                  </a:solidFill>
                  <a:round/>
                  <a:headEnd/>
                  <a:tailEnd/>
                </a:ln>
                <a:solidFill>
                  <a:srgbClr val="C00000"/>
                </a:solidFill>
                <a:latin typeface="Arial Black" pitchFamily="34" charset="0"/>
                <a:cs typeface="Arial" pitchFamily="34" charset="0"/>
              </a:rPr>
              <a:t>Fomentar la educación ambiental sobre todo en las comunidades, los policlínicos, consultas médicas, salas de espera y clínicas del hospital.</a:t>
            </a:r>
          </a:p>
          <a:p>
            <a:pPr marL="268288" indent="-268288" algn="just">
              <a:spcBef>
                <a:spcPts val="600"/>
              </a:spcBef>
              <a:spcAft>
                <a:spcPts val="600"/>
              </a:spcAft>
              <a:buFont typeface="Wingdings" pitchFamily="2" charset="2"/>
              <a:buChar char="q"/>
            </a:pPr>
            <a:r>
              <a:rPr lang="es-ES" sz="3000" b="1" kern="10" dirty="0">
                <a:ln w="9525">
                  <a:solidFill>
                    <a:srgbClr val="D8D8D8"/>
                  </a:solidFill>
                  <a:round/>
                  <a:headEnd/>
                  <a:tailEnd/>
                </a:ln>
                <a:solidFill>
                  <a:srgbClr val="C00000"/>
                </a:solidFill>
                <a:latin typeface="Arial Black"/>
              </a:rPr>
              <a:t>Orientaciones y charlas a los pacientes y al personal de la comunidad sobre como procesar y mantener la higiene de los alimentos.</a:t>
            </a:r>
          </a:p>
          <a:p>
            <a:pPr marL="268288" indent="-268288" algn="just">
              <a:spcBef>
                <a:spcPts val="600"/>
              </a:spcBef>
              <a:spcAft>
                <a:spcPts val="600"/>
              </a:spcAft>
              <a:buFont typeface="Wingdings" pitchFamily="2" charset="2"/>
              <a:buChar char="q"/>
            </a:pPr>
            <a:r>
              <a:rPr lang="es-ES" sz="3000" b="1" kern="10" dirty="0">
                <a:ln w="9525">
                  <a:solidFill>
                    <a:srgbClr val="D8D8D8"/>
                  </a:solidFill>
                  <a:round/>
                  <a:headEnd/>
                  <a:tailEnd/>
                </a:ln>
                <a:solidFill>
                  <a:srgbClr val="C00000"/>
                </a:solidFill>
                <a:latin typeface="Arial Black"/>
              </a:rPr>
              <a:t>Controlando las poblaciones de vectores.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1772816"/>
            <a:ext cx="8572560" cy="4278094"/>
          </a:xfrm>
          <a:prstGeom prst="rect">
            <a:avLst/>
          </a:prstGeom>
          <a:solidFill>
            <a:schemeClr val="accent2">
              <a:lumMod val="20000"/>
              <a:lumOff val="80000"/>
            </a:schemeClr>
          </a:solidFill>
        </p:spPr>
        <p:txBody>
          <a:bodyPr wrap="square">
            <a:spAutoFit/>
          </a:bodyPr>
          <a:lstStyle/>
          <a:p>
            <a:pPr marL="268288" indent="-268288" algn="just">
              <a:spcBef>
                <a:spcPts val="600"/>
              </a:spcBef>
              <a:spcAft>
                <a:spcPts val="600"/>
              </a:spcAft>
              <a:buFont typeface="Wingdings" pitchFamily="2" charset="2"/>
              <a:buChar char="q"/>
            </a:pPr>
            <a:r>
              <a:rPr lang="es-ES" sz="2800" b="1" kern="10" dirty="0">
                <a:ln w="9525">
                  <a:solidFill>
                    <a:srgbClr val="D8D8D8"/>
                  </a:solidFill>
                  <a:round/>
                  <a:headEnd/>
                  <a:tailEnd/>
                </a:ln>
                <a:solidFill>
                  <a:srgbClr val="C00000"/>
                </a:solidFill>
                <a:latin typeface="Arial Black"/>
              </a:rPr>
              <a:t>Trabajando en la vigilancia y monitoreo de enfermedades y los factores de riesgo.</a:t>
            </a:r>
          </a:p>
          <a:p>
            <a:pPr marL="268288" indent="-268288" algn="just">
              <a:spcBef>
                <a:spcPts val="600"/>
              </a:spcBef>
              <a:spcAft>
                <a:spcPts val="600"/>
              </a:spcAft>
              <a:buFont typeface="Wingdings" pitchFamily="2" charset="2"/>
              <a:buChar char="q"/>
            </a:pPr>
            <a:r>
              <a:rPr lang="es-ES" sz="2800" b="1" kern="10" dirty="0">
                <a:ln w="9525">
                  <a:solidFill>
                    <a:srgbClr val="D8D8D8"/>
                  </a:solidFill>
                  <a:round/>
                  <a:headEnd/>
                  <a:tailEnd/>
                </a:ln>
                <a:solidFill>
                  <a:srgbClr val="C00000"/>
                </a:solidFill>
                <a:latin typeface="Arial Black"/>
              </a:rPr>
              <a:t>Detectando e identificando los efectos adversos del clima y el medio ambiente en general.</a:t>
            </a:r>
          </a:p>
          <a:p>
            <a:pPr marL="268288" indent="-268288" algn="just">
              <a:spcBef>
                <a:spcPts val="600"/>
              </a:spcBef>
              <a:spcAft>
                <a:spcPts val="600"/>
              </a:spcAft>
              <a:buFont typeface="Wingdings" pitchFamily="2" charset="2"/>
              <a:buChar char="q"/>
            </a:pPr>
            <a:r>
              <a:rPr lang="es-ES" sz="2800" b="1" kern="10" dirty="0">
                <a:ln w="9525">
                  <a:solidFill>
                    <a:srgbClr val="D8D8D8"/>
                  </a:solidFill>
                  <a:round/>
                  <a:headEnd/>
                  <a:tailEnd/>
                </a:ln>
                <a:solidFill>
                  <a:srgbClr val="C00000"/>
                </a:solidFill>
                <a:latin typeface="Arial Black"/>
              </a:rPr>
              <a:t>Promoviendo los beneficios  que reportan estrategias de adaptación como medidas de prevención ante los peligros.</a:t>
            </a:r>
          </a:p>
        </p:txBody>
      </p:sp>
      <p:sp>
        <p:nvSpPr>
          <p:cNvPr id="6" name="5 Rectángulo"/>
          <p:cNvSpPr/>
          <p:nvPr/>
        </p:nvSpPr>
        <p:spPr>
          <a:xfrm>
            <a:off x="285720" y="299258"/>
            <a:ext cx="8572560" cy="1015663"/>
          </a:xfrm>
          <a:prstGeom prst="rect">
            <a:avLst/>
          </a:prstGeom>
          <a:solidFill>
            <a:schemeClr val="accent5">
              <a:lumMod val="20000"/>
              <a:lumOff val="80000"/>
            </a:schemeClr>
          </a:solidFill>
        </p:spPr>
        <p:txBody>
          <a:bodyPr wrap="square">
            <a:spAutoFit/>
          </a:bodyPr>
          <a:lstStyle/>
          <a:p>
            <a:pPr marL="725488" indent="-725488" algn="just"/>
            <a:r>
              <a:rPr lang="es-ES" sz="2800" b="1" dirty="0">
                <a:solidFill>
                  <a:srgbClr val="002060"/>
                </a:solidFill>
                <a:latin typeface="Arial" pitchFamily="34" charset="0"/>
                <a:ea typeface="Times New Roman" pitchFamily="18" charset="0"/>
                <a:cs typeface="Arial" pitchFamily="34" charset="0"/>
              </a:rPr>
              <a:t>Proyecciones internacionales  para disminuir sus consecuencias. Tarea Vida</a:t>
            </a:r>
            <a:r>
              <a:rPr lang="es-ES" sz="3200" b="1" dirty="0">
                <a:solidFill>
                  <a:srgbClr val="002060"/>
                </a:solidFill>
                <a:latin typeface="Arial" pitchFamily="34" charset="0"/>
                <a:ea typeface="Times New Roman" pitchFamily="18" charset="0"/>
                <a:cs typeface="Arial" pitchFamily="34" charset="0"/>
              </a:rPr>
              <a:t>.</a:t>
            </a:r>
            <a:endParaRPr lang="es-ES"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691680" y="783210"/>
            <a:ext cx="6000792" cy="701574"/>
          </a:xfrm>
          <a:prstGeom prst="rect">
            <a:avLst/>
          </a:prstGeom>
          <a:noFill/>
        </p:spPr>
        <p:txBody>
          <a:bodyPr wrap="none" fromWordArt="1">
            <a:prstTxWarp prst="textArchUp">
              <a:avLst>
                <a:gd name="adj" fmla="val 10800000"/>
              </a:avLst>
            </a:prstTxWarp>
          </a:bodyPr>
          <a:lstStyle/>
          <a:p>
            <a:pPr algn="ctr" rtl="0"/>
            <a:r>
              <a:rPr lang="es-ES" sz="4800" kern="10" spc="0" dirty="0">
                <a:ln w="9525">
                  <a:solidFill>
                    <a:srgbClr val="D8D8D8"/>
                  </a:solidFill>
                  <a:round/>
                  <a:headEnd/>
                  <a:tailEnd/>
                </a:ln>
                <a:solidFill>
                  <a:srgbClr val="002060"/>
                </a:solidFill>
                <a:effectLst/>
                <a:latin typeface="Arial Black"/>
              </a:rPr>
              <a:t>Resumen Sumario 4</a:t>
            </a:r>
          </a:p>
        </p:txBody>
      </p:sp>
      <p:sp>
        <p:nvSpPr>
          <p:cNvPr id="5" name="4 CuadroTexto"/>
          <p:cNvSpPr txBox="1"/>
          <p:nvPr/>
        </p:nvSpPr>
        <p:spPr>
          <a:xfrm>
            <a:off x="857224" y="1859340"/>
            <a:ext cx="7429552" cy="1569660"/>
          </a:xfrm>
          <a:prstGeom prst="rect">
            <a:avLst/>
          </a:prstGeom>
          <a:solidFill>
            <a:schemeClr val="bg1">
              <a:lumMod val="85000"/>
            </a:schemeClr>
          </a:solidFill>
        </p:spPr>
        <p:txBody>
          <a:bodyPr wrap="square" rtlCol="0">
            <a:spAutoFit/>
          </a:bodyPr>
          <a:lstStyle/>
          <a:p>
            <a:pPr algn="ctr"/>
            <a:r>
              <a:rPr lang="es-ES" sz="2400" b="1" dirty="0">
                <a:solidFill>
                  <a:schemeClr val="tx2">
                    <a:lumMod val="75000"/>
                  </a:schemeClr>
                </a:solidFill>
                <a:latin typeface="Arial" pitchFamily="34" charset="0"/>
                <a:cs typeface="Arial" pitchFamily="34" charset="0"/>
              </a:rPr>
              <a:t>Proyecciones internacionales para disminuir sus consecuencias.</a:t>
            </a:r>
          </a:p>
          <a:p>
            <a:pPr algn="ctr"/>
            <a:endParaRPr lang="es-ES" sz="2400" b="1" dirty="0">
              <a:solidFill>
                <a:schemeClr val="tx2">
                  <a:lumMod val="75000"/>
                </a:schemeClr>
              </a:solidFill>
              <a:latin typeface="Arial" pitchFamily="34" charset="0"/>
              <a:cs typeface="Arial" pitchFamily="34" charset="0"/>
            </a:endParaRPr>
          </a:p>
          <a:p>
            <a:pPr algn="ctr"/>
            <a:r>
              <a:rPr lang="es-ES" sz="2400" b="1" dirty="0">
                <a:solidFill>
                  <a:schemeClr val="tx2">
                    <a:lumMod val="75000"/>
                  </a:schemeClr>
                </a:solidFill>
                <a:latin typeface="Arial" pitchFamily="34" charset="0"/>
                <a:cs typeface="Arial" pitchFamily="34" charset="0"/>
              </a:rPr>
              <a:t>Tarea Vida.</a:t>
            </a:r>
          </a:p>
        </p:txBody>
      </p:sp>
      <p:sp>
        <p:nvSpPr>
          <p:cNvPr id="2" name="CuadroTexto 1">
            <a:extLst>
              <a:ext uri="{FF2B5EF4-FFF2-40B4-BE49-F238E27FC236}">
                <a16:creationId xmlns:a16="http://schemas.microsoft.com/office/drawing/2014/main" id="{BC3A8E3F-D9B1-C2C8-BF70-B22B7C8E5585}"/>
              </a:ext>
            </a:extLst>
          </p:cNvPr>
          <p:cNvSpPr txBox="1"/>
          <p:nvPr/>
        </p:nvSpPr>
        <p:spPr>
          <a:xfrm>
            <a:off x="169625" y="4005064"/>
            <a:ext cx="8722855" cy="954107"/>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Se realizan preguntas de control y se aclaran las dudas. Se califica la participación de los alumnos.</a:t>
            </a:r>
            <a:endParaRPr lang="es-CU" sz="28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8">
            <a:extLst>
              <a:ext uri="{FF2B5EF4-FFF2-40B4-BE49-F238E27FC236}">
                <a16:creationId xmlns:a16="http://schemas.microsoft.com/office/drawing/2014/main" id="{C99F9577-5A5E-552A-623B-1B73D241C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657" y="2277445"/>
            <a:ext cx="1536700"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Text Box 3">
            <a:extLst>
              <a:ext uri="{FF2B5EF4-FFF2-40B4-BE49-F238E27FC236}">
                <a16:creationId xmlns:a16="http://schemas.microsoft.com/office/drawing/2014/main" id="{55EFA855-40ED-E242-E744-5C7CC75D7CA5}"/>
              </a:ext>
            </a:extLst>
          </p:cNvPr>
          <p:cNvSpPr txBox="1">
            <a:spLocks noChangeArrowheads="1"/>
          </p:cNvSpPr>
          <p:nvPr/>
        </p:nvSpPr>
        <p:spPr bwMode="auto">
          <a:xfrm>
            <a:off x="164812" y="1262290"/>
            <a:ext cx="8792672" cy="892552"/>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162050" lvl="0" indent="-1162050" algn="just" fontAlgn="base">
              <a:spcBef>
                <a:spcPct val="0"/>
              </a:spcBef>
              <a:spcAft>
                <a:spcPct val="0"/>
              </a:spcAft>
              <a:buNone/>
              <a:defRPr/>
            </a:pPr>
            <a:r>
              <a:rPr lang="es-ES" sz="28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Tema V.4. Clase 1: </a:t>
            </a:r>
            <a:r>
              <a:rPr kumimoji="0" lang="es-E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Salud mental y desastres.</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(2 </a:t>
            </a:r>
            <a:r>
              <a:rPr lang="en-US" sz="24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hrs</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24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Conferencia</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6149" name="Text Box 6">
            <a:extLst>
              <a:ext uri="{FF2B5EF4-FFF2-40B4-BE49-F238E27FC236}">
                <a16:creationId xmlns:a16="http://schemas.microsoft.com/office/drawing/2014/main" id="{EA54CDA0-EDC9-04FD-0425-38BB247F39CA}"/>
              </a:ext>
            </a:extLst>
          </p:cNvPr>
          <p:cNvSpPr txBox="1">
            <a:spLocks noChangeArrowheads="1"/>
          </p:cNvSpPr>
          <p:nvPr/>
        </p:nvSpPr>
        <p:spPr bwMode="auto">
          <a:xfrm>
            <a:off x="57200" y="44624"/>
            <a:ext cx="8913648"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x-none"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Contenido del tema por tipos de clase y tiempo:</a:t>
            </a:r>
          </a:p>
        </p:txBody>
      </p:sp>
      <p:sp>
        <p:nvSpPr>
          <p:cNvPr id="2" name="Text Box 3">
            <a:extLst>
              <a:ext uri="{FF2B5EF4-FFF2-40B4-BE49-F238E27FC236}">
                <a16:creationId xmlns:a16="http://schemas.microsoft.com/office/drawing/2014/main" id="{E82200FB-3690-B980-964C-2DE6B40185DC}"/>
              </a:ext>
            </a:extLst>
          </p:cNvPr>
          <p:cNvSpPr txBox="1">
            <a:spLocks noChangeArrowheads="1"/>
          </p:cNvSpPr>
          <p:nvPr/>
        </p:nvSpPr>
        <p:spPr bwMode="auto">
          <a:xfrm>
            <a:off x="194158" y="4080395"/>
            <a:ext cx="8639731" cy="954107"/>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69975" indent="-1069975" algn="just" fontAlgn="base">
              <a:spcBef>
                <a:spcPct val="0"/>
              </a:spcBef>
              <a:spcAft>
                <a:spcPct val="0"/>
              </a:spcAft>
              <a:buNone/>
              <a:defRPr/>
            </a:pPr>
            <a:r>
              <a:rPr lang="es-ES" sz="28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Tema V. Clase 8: Salud y Desastres.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(4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hrs</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 Práctica.</a:t>
            </a:r>
            <a:endPar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4" name="Text Box 3">
            <a:extLst>
              <a:ext uri="{FF2B5EF4-FFF2-40B4-BE49-F238E27FC236}">
                <a16:creationId xmlns:a16="http://schemas.microsoft.com/office/drawing/2014/main" id="{4598BB73-2FD6-E47D-C4E9-F9F1EA34970E}"/>
              </a:ext>
            </a:extLst>
          </p:cNvPr>
          <p:cNvSpPr txBox="1">
            <a:spLocks noChangeArrowheads="1"/>
          </p:cNvSpPr>
          <p:nvPr/>
        </p:nvSpPr>
        <p:spPr bwMode="auto">
          <a:xfrm>
            <a:off x="194158" y="2601118"/>
            <a:ext cx="7179096" cy="954107"/>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69975" indent="-1069975" algn="just" fontAlgn="base">
              <a:spcBef>
                <a:spcPct val="0"/>
              </a:spcBef>
              <a:spcAft>
                <a:spcPct val="0"/>
              </a:spcAft>
              <a:buNone/>
              <a:defRPr/>
            </a:pPr>
            <a:r>
              <a:rPr lang="es-ES" sz="28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Tema V.5. Clase 1 Instalaciones de Salud Seguras.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(2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hrs</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Conferencia</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t>
            </a:r>
            <a:r>
              <a:rPr kumimoji="0" lang="x-none" alt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p>
        </p:txBody>
      </p:sp>
      <p:sp>
        <p:nvSpPr>
          <p:cNvPr id="3" name="Text Box 3">
            <a:extLst>
              <a:ext uri="{FF2B5EF4-FFF2-40B4-BE49-F238E27FC236}">
                <a16:creationId xmlns:a16="http://schemas.microsoft.com/office/drawing/2014/main" id="{3EF040A9-76B2-75CC-D244-6DE24E102116}"/>
              </a:ext>
            </a:extLst>
          </p:cNvPr>
          <p:cNvSpPr txBox="1">
            <a:spLocks noChangeArrowheads="1"/>
          </p:cNvSpPr>
          <p:nvPr/>
        </p:nvSpPr>
        <p:spPr bwMode="auto">
          <a:xfrm>
            <a:off x="164812" y="5521223"/>
            <a:ext cx="8639731" cy="954107"/>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69975" indent="-1069975" algn="just" fontAlgn="base">
              <a:spcBef>
                <a:spcPct val="0"/>
              </a:spcBef>
              <a:spcAft>
                <a:spcPct val="0"/>
              </a:spcAft>
              <a:buNone/>
              <a:defRPr/>
            </a:pPr>
            <a:r>
              <a:rPr lang="es-ES" sz="28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Tema V. Clase 9: Salud y Desastres.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(2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hrs</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 Encuentro.</a:t>
            </a:r>
            <a:endPar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31A9B-C602-D0A3-F479-E6D13646DABC}"/>
            </a:ext>
          </a:extLst>
        </p:cNvPr>
        <p:cNvGrpSpPr/>
        <p:nvPr/>
      </p:nvGrpSpPr>
      <p:grpSpPr>
        <a:xfrm>
          <a:off x="0" y="0"/>
          <a:ext cx="0" cy="0"/>
          <a:chOff x="0" y="0"/>
          <a:chExt cx="0" cy="0"/>
        </a:xfrm>
      </p:grpSpPr>
      <p:sp>
        <p:nvSpPr>
          <p:cNvPr id="11266" name="CuadroTexto 2">
            <a:extLst>
              <a:ext uri="{FF2B5EF4-FFF2-40B4-BE49-F238E27FC236}">
                <a16:creationId xmlns:a16="http://schemas.microsoft.com/office/drawing/2014/main" id="{53575D0E-A711-2923-85BA-AE76976BFB5B}"/>
              </a:ext>
            </a:extLst>
          </p:cNvPr>
          <p:cNvSpPr txBox="1">
            <a:spLocks noChangeArrowheads="1"/>
          </p:cNvSpPr>
          <p:nvPr/>
        </p:nvSpPr>
        <p:spPr bwMode="auto">
          <a:xfrm>
            <a:off x="179387" y="2844225"/>
            <a:ext cx="878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42925" marR="0" lvl="0" indent="-542925" algn="ctr"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Orientación del seminario  TV.1 C2</a:t>
            </a:r>
          </a:p>
        </p:txBody>
      </p:sp>
      <p:sp>
        <p:nvSpPr>
          <p:cNvPr id="5" name="CuadroTexto 4">
            <a:extLst>
              <a:ext uri="{FF2B5EF4-FFF2-40B4-BE49-F238E27FC236}">
                <a16:creationId xmlns:a16="http://schemas.microsoft.com/office/drawing/2014/main" id="{B8884CDD-DF82-C76C-BF88-0ABD79684910}"/>
              </a:ext>
            </a:extLst>
          </p:cNvPr>
          <p:cNvSpPr txBox="1"/>
          <p:nvPr/>
        </p:nvSpPr>
        <p:spPr>
          <a:xfrm>
            <a:off x="2285999" y="1717260"/>
            <a:ext cx="4572000" cy="647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Sumario V:</a:t>
            </a:r>
          </a:p>
        </p:txBody>
      </p:sp>
      <p:pic>
        <p:nvPicPr>
          <p:cNvPr id="2" name="Imagen 7">
            <a:extLst>
              <a:ext uri="{FF2B5EF4-FFF2-40B4-BE49-F238E27FC236}">
                <a16:creationId xmlns:a16="http://schemas.microsoft.com/office/drawing/2014/main" id="{2BE781AB-2AFA-235E-01EF-FE183FBC4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5 Imagen" descr="C:\Users\Marcos\Pictures\Monzón">
            <a:extLst>
              <a:ext uri="{FF2B5EF4-FFF2-40B4-BE49-F238E27FC236}">
                <a16:creationId xmlns:a16="http://schemas.microsoft.com/office/drawing/2014/main" id="{E95B9284-5A53-D8B4-75B3-EA06610C17BA}"/>
              </a:ext>
            </a:extLst>
          </p:cNvPr>
          <p:cNvPicPr/>
          <p:nvPr/>
        </p:nvPicPr>
        <p:blipFill>
          <a:blip r:embed="rId3"/>
          <a:srcRect/>
          <a:stretch>
            <a:fillRect/>
          </a:stretch>
        </p:blipFill>
        <p:spPr bwMode="auto">
          <a:xfrm>
            <a:off x="2285999" y="3876330"/>
            <a:ext cx="4014193" cy="2793030"/>
          </a:xfrm>
          <a:prstGeom prst="rect">
            <a:avLst/>
          </a:prstGeom>
          <a:noFill/>
          <a:ln w="9525">
            <a:noFill/>
            <a:miter lim="800000"/>
            <a:headEnd/>
            <a:tailEnd/>
          </a:ln>
        </p:spPr>
      </p:pic>
    </p:spTree>
    <p:extLst>
      <p:ext uri="{BB962C8B-B14F-4D97-AF65-F5344CB8AC3E}">
        <p14:creationId xmlns:p14="http://schemas.microsoft.com/office/powerpoint/2010/main" val="2857231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116632"/>
            <a:ext cx="7000924" cy="584775"/>
          </a:xfrm>
          <a:prstGeom prst="rect">
            <a:avLst/>
          </a:prstGeom>
          <a:solidFill>
            <a:schemeClr val="accent5">
              <a:lumMod val="20000"/>
              <a:lumOff val="80000"/>
            </a:schemeClr>
          </a:solidFill>
        </p:spPr>
        <p:txBody>
          <a:bodyPr wrap="square">
            <a:spAutoFit/>
          </a:bodyPr>
          <a:lstStyle/>
          <a:p>
            <a:pPr marL="514350" indent="-514350" algn="ctr"/>
            <a:r>
              <a:rPr lang="es-ES" sz="3200" b="1" dirty="0">
                <a:solidFill>
                  <a:srgbClr val="002060"/>
                </a:solidFill>
                <a:latin typeface="Arial" pitchFamily="34" charset="0"/>
                <a:ea typeface="Times New Roman" pitchFamily="18" charset="0"/>
                <a:cs typeface="Arial" pitchFamily="34" charset="0"/>
              </a:rPr>
              <a:t>Orientaciones para el Seminario</a:t>
            </a:r>
            <a:endParaRPr lang="es-ES" sz="3200" dirty="0"/>
          </a:p>
        </p:txBody>
      </p:sp>
      <p:sp>
        <p:nvSpPr>
          <p:cNvPr id="5" name="4 CuadroTexto"/>
          <p:cNvSpPr txBox="1"/>
          <p:nvPr/>
        </p:nvSpPr>
        <p:spPr>
          <a:xfrm>
            <a:off x="179512" y="764704"/>
            <a:ext cx="8784976" cy="6001643"/>
          </a:xfrm>
          <a:prstGeom prst="rect">
            <a:avLst/>
          </a:prstGeom>
          <a:solidFill>
            <a:schemeClr val="bg1">
              <a:lumMod val="85000"/>
            </a:schemeClr>
          </a:solidFill>
        </p:spPr>
        <p:txBody>
          <a:bodyPr wrap="square" rtlCol="0">
            <a:spAutoFit/>
          </a:bodyPr>
          <a:lstStyle/>
          <a:p>
            <a:pPr algn="just"/>
            <a:r>
              <a:rPr lang="es-ES" sz="2400" b="1" dirty="0">
                <a:solidFill>
                  <a:schemeClr val="tx2">
                    <a:lumMod val="75000"/>
                  </a:schemeClr>
                </a:solidFill>
                <a:latin typeface="Arial" pitchFamily="34" charset="0"/>
                <a:cs typeface="Arial" pitchFamily="34" charset="0"/>
              </a:rPr>
              <a:t>Equipo 1: Influencia del CC en los desastres sanitarios Pág. 46</a:t>
            </a:r>
          </a:p>
          <a:p>
            <a:pPr algn="just"/>
            <a:endParaRPr lang="es-ES" sz="2400" b="1" dirty="0">
              <a:solidFill>
                <a:schemeClr val="tx2">
                  <a:lumMod val="75000"/>
                </a:schemeClr>
              </a:solidFill>
              <a:latin typeface="Arial" pitchFamily="34" charset="0"/>
              <a:cs typeface="Arial" pitchFamily="34" charset="0"/>
            </a:endParaRPr>
          </a:p>
          <a:p>
            <a:pPr algn="just"/>
            <a:r>
              <a:rPr lang="es-ES" sz="2400" b="1" dirty="0">
                <a:solidFill>
                  <a:schemeClr val="tx2">
                    <a:lumMod val="75000"/>
                  </a:schemeClr>
                </a:solidFill>
                <a:latin typeface="Arial" pitchFamily="34" charset="0"/>
                <a:cs typeface="Arial" pitchFamily="34" charset="0"/>
              </a:rPr>
              <a:t>Equipo 2: Rol del pediatra ante el CC, la emergencias y los desastres. Bases para actuar. Pág. 209</a:t>
            </a:r>
          </a:p>
          <a:p>
            <a:pPr algn="just"/>
            <a:endParaRPr lang="es-ES" sz="2400" b="1" dirty="0">
              <a:solidFill>
                <a:schemeClr val="tx2">
                  <a:lumMod val="75000"/>
                </a:schemeClr>
              </a:solidFill>
              <a:latin typeface="Arial" pitchFamily="34" charset="0"/>
              <a:cs typeface="Arial" pitchFamily="34" charset="0"/>
            </a:endParaRPr>
          </a:p>
          <a:p>
            <a:pPr algn="just"/>
            <a:r>
              <a:rPr lang="es-ES" sz="2400" b="1" dirty="0">
                <a:solidFill>
                  <a:schemeClr val="tx2">
                    <a:lumMod val="75000"/>
                  </a:schemeClr>
                </a:solidFill>
                <a:latin typeface="Arial" pitchFamily="34" charset="0"/>
                <a:cs typeface="Arial" pitchFamily="34" charset="0"/>
              </a:rPr>
              <a:t>Equipo 3: CC y sus manifestaciones sobre el ser humano. Pág.  230 y 237.</a:t>
            </a:r>
          </a:p>
          <a:p>
            <a:pPr algn="just"/>
            <a:endParaRPr lang="es-ES" sz="2400" b="1" dirty="0">
              <a:solidFill>
                <a:schemeClr val="tx2">
                  <a:lumMod val="75000"/>
                </a:schemeClr>
              </a:solidFill>
              <a:latin typeface="Arial" pitchFamily="34" charset="0"/>
              <a:cs typeface="Arial" pitchFamily="34" charset="0"/>
            </a:endParaRPr>
          </a:p>
          <a:p>
            <a:pPr algn="just"/>
            <a:r>
              <a:rPr lang="es-ES" sz="2400" b="1" dirty="0">
                <a:solidFill>
                  <a:schemeClr val="tx2">
                    <a:lumMod val="75000"/>
                  </a:schemeClr>
                </a:solidFill>
                <a:latin typeface="Arial" pitchFamily="34" charset="0"/>
                <a:cs typeface="Arial" pitchFamily="34" charset="0"/>
              </a:rPr>
              <a:t>Equipo 4: Impacto de una estrategia de intervención comunitaria para prevenir crisis aguda de asma bronquial . </a:t>
            </a:r>
            <a:r>
              <a:rPr lang="es-ES" sz="2400" b="1" dirty="0" err="1">
                <a:solidFill>
                  <a:schemeClr val="tx2">
                    <a:lumMod val="75000"/>
                  </a:schemeClr>
                </a:solidFill>
                <a:latin typeface="Arial" pitchFamily="34" charset="0"/>
                <a:cs typeface="Arial" pitchFamily="34" charset="0"/>
              </a:rPr>
              <a:t>Pág</a:t>
            </a:r>
            <a:r>
              <a:rPr lang="es-ES" sz="2400" b="1" dirty="0">
                <a:solidFill>
                  <a:schemeClr val="tx2">
                    <a:lumMod val="75000"/>
                  </a:schemeClr>
                </a:solidFill>
                <a:latin typeface="Arial" pitchFamily="34" charset="0"/>
                <a:cs typeface="Arial" pitchFamily="34" charset="0"/>
              </a:rPr>
              <a:t> 141.</a:t>
            </a:r>
          </a:p>
          <a:p>
            <a:pPr algn="just"/>
            <a:endParaRPr lang="es-ES" sz="2400" b="1" dirty="0">
              <a:solidFill>
                <a:schemeClr val="tx2">
                  <a:lumMod val="75000"/>
                </a:schemeClr>
              </a:solidFill>
              <a:latin typeface="Arial" pitchFamily="34" charset="0"/>
              <a:cs typeface="Arial" pitchFamily="34" charset="0"/>
            </a:endParaRPr>
          </a:p>
          <a:p>
            <a:pPr algn="just"/>
            <a:r>
              <a:rPr lang="es-ES" sz="2400" b="1" dirty="0">
                <a:solidFill>
                  <a:schemeClr val="tx2">
                    <a:lumMod val="75000"/>
                  </a:schemeClr>
                </a:solidFill>
                <a:latin typeface="Arial" pitchFamily="34" charset="0"/>
                <a:cs typeface="Arial" pitchFamily="34" charset="0"/>
              </a:rPr>
              <a:t>Equipo 5: Cómo prevenir un brote de enfermedades transmitidas por alimentos (ETA) para evitar se `produzca un desastre sanitario. Pág. 249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714480" y="0"/>
            <a:ext cx="5143535" cy="1000108"/>
          </a:xfrm>
          <a:prstGeom prst="rect">
            <a:avLst/>
          </a:prstGeom>
        </p:spPr>
        <p:txBody>
          <a:bodyPr wrap="none" fromWordArt="1">
            <a:prstTxWarp prst="textDeflate">
              <a:avLst>
                <a:gd name="adj" fmla="val 26227"/>
              </a:avLst>
            </a:prstTxWarp>
          </a:bodyPr>
          <a:lstStyle/>
          <a:p>
            <a:pPr algn="ctr" rtl="0"/>
            <a:r>
              <a:rPr lang="es-ES" sz="3600" kern="10" spc="0" dirty="0">
                <a:ln w="9525">
                  <a:solidFill>
                    <a:srgbClr val="5F497A"/>
                  </a:solidFill>
                  <a:round/>
                  <a:headEnd/>
                  <a:tailEnd/>
                </a:ln>
                <a:solidFill>
                  <a:srgbClr val="C00000"/>
                </a:solidFill>
                <a:effectLst/>
                <a:latin typeface="Impact"/>
              </a:rPr>
              <a:t>Conclusiones</a:t>
            </a:r>
          </a:p>
        </p:txBody>
      </p:sp>
      <p:sp>
        <p:nvSpPr>
          <p:cNvPr id="6" name="5 Elipse"/>
          <p:cNvSpPr/>
          <p:nvPr/>
        </p:nvSpPr>
        <p:spPr>
          <a:xfrm>
            <a:off x="3143240" y="1071546"/>
            <a:ext cx="2214578" cy="112871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accent1">
                    <a:lumMod val="50000"/>
                  </a:schemeClr>
                </a:solidFill>
              </a:rPr>
              <a:t>Cambio </a:t>
            </a:r>
          </a:p>
          <a:p>
            <a:pPr algn="ctr"/>
            <a:r>
              <a:rPr lang="es-ES" sz="2800" b="1" dirty="0">
                <a:solidFill>
                  <a:schemeClr val="accent1">
                    <a:lumMod val="50000"/>
                  </a:schemeClr>
                </a:solidFill>
              </a:rPr>
              <a:t>Climático</a:t>
            </a:r>
          </a:p>
        </p:txBody>
      </p:sp>
      <p:sp>
        <p:nvSpPr>
          <p:cNvPr id="7" name="6 Elipse"/>
          <p:cNvSpPr/>
          <p:nvPr/>
        </p:nvSpPr>
        <p:spPr>
          <a:xfrm>
            <a:off x="642910" y="2357430"/>
            <a:ext cx="1928826" cy="214314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dirty="0">
              <a:solidFill>
                <a:schemeClr val="accent1">
                  <a:lumMod val="50000"/>
                </a:schemeClr>
              </a:solidFill>
            </a:endParaRPr>
          </a:p>
          <a:p>
            <a:pPr algn="ctr"/>
            <a:endParaRPr lang="es-ES" sz="2800" b="1" dirty="0">
              <a:solidFill>
                <a:schemeClr val="accent1">
                  <a:lumMod val="50000"/>
                </a:schemeClr>
              </a:solidFill>
            </a:endParaRPr>
          </a:p>
          <a:p>
            <a:pPr algn="ctr"/>
            <a:r>
              <a:rPr lang="es-ES" sz="2800" b="1" dirty="0">
                <a:solidFill>
                  <a:schemeClr val="accent1">
                    <a:lumMod val="50000"/>
                  </a:schemeClr>
                </a:solidFill>
              </a:rPr>
              <a:t>Agente</a:t>
            </a:r>
          </a:p>
        </p:txBody>
      </p:sp>
      <p:pic>
        <p:nvPicPr>
          <p:cNvPr id="8" name="7 Imagen" descr="C:\Users\Marcos\Documents\Mosquito fiebre amarilla"/>
          <p:cNvPicPr/>
          <p:nvPr/>
        </p:nvPicPr>
        <p:blipFill>
          <a:blip r:embed="rId2"/>
          <a:srcRect/>
          <a:stretch>
            <a:fillRect/>
          </a:stretch>
        </p:blipFill>
        <p:spPr bwMode="auto">
          <a:xfrm rot="5400000">
            <a:off x="1023917" y="2452685"/>
            <a:ext cx="1095375" cy="1428760"/>
          </a:xfrm>
          <a:prstGeom prst="rect">
            <a:avLst/>
          </a:prstGeom>
          <a:noFill/>
          <a:ln w="9525">
            <a:noFill/>
            <a:miter lim="800000"/>
            <a:headEnd/>
            <a:tailEnd/>
          </a:ln>
        </p:spPr>
      </p:pic>
      <p:sp>
        <p:nvSpPr>
          <p:cNvPr id="9" name="8 Elipse"/>
          <p:cNvSpPr/>
          <p:nvPr/>
        </p:nvSpPr>
        <p:spPr>
          <a:xfrm>
            <a:off x="2857488" y="3286124"/>
            <a:ext cx="2786082" cy="11430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accent1">
                    <a:lumMod val="50000"/>
                  </a:schemeClr>
                </a:solidFill>
              </a:rPr>
              <a:t>Vías de </a:t>
            </a:r>
          </a:p>
          <a:p>
            <a:pPr algn="ctr"/>
            <a:r>
              <a:rPr lang="es-ES" sz="2800" b="1" dirty="0">
                <a:solidFill>
                  <a:schemeClr val="accent1">
                    <a:lumMod val="50000"/>
                  </a:schemeClr>
                </a:solidFill>
              </a:rPr>
              <a:t>transmisión</a:t>
            </a:r>
          </a:p>
        </p:txBody>
      </p:sp>
      <p:sp>
        <p:nvSpPr>
          <p:cNvPr id="20482" name="WordArt 2"/>
          <p:cNvSpPr>
            <a:spLocks noChangeArrowheads="1" noChangeShapeType="1" noTextEdit="1"/>
          </p:cNvSpPr>
          <p:nvPr/>
        </p:nvSpPr>
        <p:spPr bwMode="auto">
          <a:xfrm>
            <a:off x="2714612" y="2781300"/>
            <a:ext cx="3505208" cy="647700"/>
          </a:xfrm>
          <a:prstGeom prst="rect">
            <a:avLst/>
          </a:prstGeom>
        </p:spPr>
        <p:txBody>
          <a:bodyPr wrap="none" fromWordArt="1">
            <a:prstTxWarp prst="textArchUp">
              <a:avLst>
                <a:gd name="adj" fmla="val 10800000"/>
              </a:avLst>
            </a:prstTxWarp>
          </a:bodyPr>
          <a:lstStyle/>
          <a:p>
            <a:pPr algn="ctr" rtl="0"/>
            <a:r>
              <a:rPr lang="pt-BR" sz="3600" kern="10" spc="0">
                <a:ln w="9525">
                  <a:solidFill>
                    <a:srgbClr val="E5DFEC"/>
                  </a:solidFill>
                  <a:round/>
                  <a:headEnd/>
                  <a:tailEnd/>
                </a:ln>
                <a:solidFill>
                  <a:srgbClr val="7030A0"/>
                </a:solidFill>
                <a:effectLst/>
                <a:latin typeface="Arial Black"/>
              </a:rPr>
              <a:t>T r i a d a</a:t>
            </a:r>
            <a:endParaRPr lang="es-ES" sz="3600" kern="10" spc="0">
              <a:ln w="9525">
                <a:solidFill>
                  <a:srgbClr val="E5DFEC"/>
                </a:solidFill>
                <a:round/>
                <a:headEnd/>
                <a:tailEnd/>
              </a:ln>
              <a:solidFill>
                <a:srgbClr val="7030A0"/>
              </a:solidFill>
              <a:effectLst/>
              <a:latin typeface="Arial Black"/>
            </a:endParaRPr>
          </a:p>
        </p:txBody>
      </p:sp>
      <p:sp>
        <p:nvSpPr>
          <p:cNvPr id="13" name="12 Elipse"/>
          <p:cNvSpPr/>
          <p:nvPr/>
        </p:nvSpPr>
        <p:spPr>
          <a:xfrm>
            <a:off x="5786446" y="2786058"/>
            <a:ext cx="2928958" cy="228601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dirty="0">
              <a:solidFill>
                <a:schemeClr val="accent1">
                  <a:lumMod val="50000"/>
                </a:schemeClr>
              </a:solidFill>
            </a:endParaRPr>
          </a:p>
          <a:p>
            <a:pPr algn="ctr"/>
            <a:endParaRPr lang="es-ES" sz="2800" b="1" dirty="0">
              <a:solidFill>
                <a:schemeClr val="accent1">
                  <a:lumMod val="50000"/>
                </a:schemeClr>
              </a:solidFill>
            </a:endParaRPr>
          </a:p>
          <a:p>
            <a:pPr algn="ctr"/>
            <a:endParaRPr lang="es-ES" sz="2800" b="1" dirty="0">
              <a:solidFill>
                <a:schemeClr val="accent1">
                  <a:lumMod val="50000"/>
                </a:schemeClr>
              </a:solidFill>
            </a:endParaRPr>
          </a:p>
          <a:p>
            <a:pPr algn="ctr"/>
            <a:r>
              <a:rPr lang="es-ES" sz="2800" b="1" dirty="0">
                <a:solidFill>
                  <a:schemeClr val="accent1">
                    <a:lumMod val="50000"/>
                  </a:schemeClr>
                </a:solidFill>
              </a:rPr>
              <a:t>Susceptibles</a:t>
            </a:r>
          </a:p>
        </p:txBody>
      </p:sp>
      <p:pic>
        <p:nvPicPr>
          <p:cNvPr id="14" name="Imagen 1" descr="familia4"/>
          <p:cNvPicPr>
            <a:picLocks noChangeAspect="1" noChangeArrowheads="1"/>
          </p:cNvPicPr>
          <p:nvPr/>
        </p:nvPicPr>
        <p:blipFill>
          <a:blip r:embed="rId3">
            <a:clrChange>
              <a:clrFrom>
                <a:srgbClr val="FFFFFF"/>
              </a:clrFrom>
              <a:clrTo>
                <a:srgbClr val="FFFFFF">
                  <a:alpha val="0"/>
                </a:srgbClr>
              </a:clrTo>
            </a:clrChange>
            <a:lum contrast="-30000"/>
          </a:blip>
          <a:srcRect/>
          <a:stretch>
            <a:fillRect/>
          </a:stretch>
        </p:blipFill>
        <p:spPr bwMode="auto">
          <a:xfrm>
            <a:off x="6072198" y="2928934"/>
            <a:ext cx="2357454" cy="1214446"/>
          </a:xfrm>
          <a:prstGeom prst="rect">
            <a:avLst/>
          </a:prstGeom>
          <a:noFill/>
        </p:spPr>
      </p:pic>
      <p:sp>
        <p:nvSpPr>
          <p:cNvPr id="15" name="WordArt 3"/>
          <p:cNvSpPr>
            <a:spLocks noChangeArrowheads="1" noChangeShapeType="1" noTextEdit="1"/>
          </p:cNvSpPr>
          <p:nvPr/>
        </p:nvSpPr>
        <p:spPr bwMode="auto">
          <a:xfrm>
            <a:off x="428596" y="4714884"/>
            <a:ext cx="5397500" cy="857256"/>
          </a:xfrm>
          <a:prstGeom prst="rect">
            <a:avLst/>
          </a:prstGeom>
          <a:solidFill>
            <a:schemeClr val="bg1">
              <a:lumMod val="85000"/>
            </a:schemeClr>
          </a:solidFill>
        </p:spPr>
        <p:txBody>
          <a:bodyPr wrap="none" fromWordArt="1">
            <a:prstTxWarp prst="textPlain">
              <a:avLst>
                <a:gd name="adj" fmla="val 50000"/>
              </a:avLst>
            </a:prstTxWarp>
          </a:bodyPr>
          <a:lstStyle/>
          <a:p>
            <a:pPr algn="ctr" rtl="0"/>
            <a:r>
              <a:rPr lang="es-ES" sz="3600" i="1" kern="10" spc="0" dirty="0">
                <a:ln w="9525">
                  <a:solidFill>
                    <a:srgbClr val="974706"/>
                  </a:solidFill>
                  <a:round/>
                  <a:headEnd/>
                  <a:tailEnd/>
                </a:ln>
                <a:solidFill>
                  <a:srgbClr val="76923C"/>
                </a:solidFill>
                <a:effectLst>
                  <a:outerShdw dist="35921" dir="2700000" algn="ctr" rotWithShape="0">
                    <a:srgbClr val="808080">
                      <a:alpha val="80000"/>
                    </a:srgbClr>
                  </a:outerShdw>
                </a:effectLst>
                <a:latin typeface="Arial Black"/>
              </a:rPr>
              <a:t>¿CC = Desastres sanitarios?</a:t>
            </a:r>
          </a:p>
        </p:txBody>
      </p:sp>
      <p:sp>
        <p:nvSpPr>
          <p:cNvPr id="16" name="WordArt 4"/>
          <p:cNvSpPr>
            <a:spLocks noChangeArrowheads="1" noChangeShapeType="1" noTextEdit="1"/>
          </p:cNvSpPr>
          <p:nvPr/>
        </p:nvSpPr>
        <p:spPr bwMode="auto">
          <a:xfrm>
            <a:off x="3071802" y="5715016"/>
            <a:ext cx="5429288" cy="928694"/>
          </a:xfrm>
          <a:prstGeom prst="rect">
            <a:avLst/>
          </a:prstGeom>
          <a:solidFill>
            <a:schemeClr val="accent3">
              <a:lumMod val="20000"/>
              <a:lumOff val="80000"/>
            </a:schemeClr>
          </a:solidFill>
        </p:spPr>
        <p:txBody>
          <a:bodyPr wrap="none" fromWordArt="1">
            <a:prstTxWarp prst="textPlain">
              <a:avLst>
                <a:gd name="adj" fmla="val 50000"/>
              </a:avLst>
            </a:prstTxWarp>
          </a:bodyPr>
          <a:lstStyle/>
          <a:p>
            <a:pPr algn="ctr" rtl="0"/>
            <a:r>
              <a:rPr lang="es-ES" sz="3600" i="1" kern="10" spc="0" dirty="0">
                <a:ln w="9525">
                  <a:solidFill>
                    <a:srgbClr val="FBD4B4"/>
                  </a:solidFill>
                  <a:round/>
                  <a:headEnd/>
                  <a:tailEnd/>
                </a:ln>
                <a:solidFill>
                  <a:srgbClr val="76923C"/>
                </a:solidFill>
                <a:effectLst>
                  <a:outerShdw dist="35921" dir="2700000" algn="ctr" rotWithShape="0">
                    <a:srgbClr val="808080">
                      <a:alpha val="80000"/>
                    </a:srgbClr>
                  </a:outerShdw>
                </a:effectLst>
                <a:latin typeface="Arial Black"/>
              </a:rPr>
              <a:t>¿CC = Desastres sanitarios?</a:t>
            </a:r>
          </a:p>
        </p:txBody>
      </p:sp>
      <p:cxnSp>
        <p:nvCxnSpPr>
          <p:cNvPr id="17" name="16 Conector recto"/>
          <p:cNvCxnSpPr/>
          <p:nvPr/>
        </p:nvCxnSpPr>
        <p:spPr>
          <a:xfrm rot="16200000" flipH="1">
            <a:off x="3679025" y="5965049"/>
            <a:ext cx="785818" cy="285752"/>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714480" y="0"/>
            <a:ext cx="5143535" cy="1000108"/>
          </a:xfrm>
          <a:prstGeom prst="rect">
            <a:avLst/>
          </a:prstGeom>
          <a:solidFill>
            <a:schemeClr val="accent2">
              <a:lumMod val="20000"/>
              <a:lumOff val="80000"/>
            </a:schemeClr>
          </a:solidFill>
        </p:spPr>
        <p:txBody>
          <a:bodyPr wrap="none" fromWordArt="1">
            <a:prstTxWarp prst="textDeflate">
              <a:avLst>
                <a:gd name="adj" fmla="val 26227"/>
              </a:avLst>
            </a:prstTxWarp>
          </a:bodyPr>
          <a:lstStyle/>
          <a:p>
            <a:pPr algn="ctr" rtl="0"/>
            <a:r>
              <a:rPr lang="es-ES" sz="3600" kern="10" spc="0" dirty="0">
                <a:ln w="9525">
                  <a:solidFill>
                    <a:srgbClr val="5F497A"/>
                  </a:solidFill>
                  <a:round/>
                  <a:headEnd/>
                  <a:tailEnd/>
                </a:ln>
                <a:solidFill>
                  <a:srgbClr val="C00000"/>
                </a:solidFill>
                <a:effectLst/>
                <a:latin typeface="Impact"/>
              </a:rPr>
              <a:t>Conclusiones</a:t>
            </a:r>
          </a:p>
        </p:txBody>
      </p:sp>
      <p:sp>
        <p:nvSpPr>
          <p:cNvPr id="5" name="1 Título"/>
          <p:cNvSpPr>
            <a:spLocks noGrp="1"/>
          </p:cNvSpPr>
          <p:nvPr>
            <p:ph type="title"/>
          </p:nvPr>
        </p:nvSpPr>
        <p:spPr>
          <a:xfrm>
            <a:off x="357158" y="1214422"/>
            <a:ext cx="8429684" cy="500066"/>
          </a:xfrm>
          <a:solidFill>
            <a:schemeClr val="accent6">
              <a:lumMod val="20000"/>
              <a:lumOff val="80000"/>
            </a:schemeClr>
          </a:solidFill>
        </p:spPr>
        <p:txBody>
          <a:bodyPr>
            <a:noAutofit/>
          </a:bodyPr>
          <a:lstStyle/>
          <a:p>
            <a:pPr algn="l"/>
            <a:br>
              <a:rPr lang="es-ES" sz="2800" b="1" i="1" dirty="0">
                <a:solidFill>
                  <a:schemeClr val="accent6">
                    <a:lumMod val="50000"/>
                  </a:schemeClr>
                </a:solidFill>
                <a:latin typeface="Arial" pitchFamily="34" charset="0"/>
                <a:cs typeface="Arial" pitchFamily="34" charset="0"/>
              </a:rPr>
            </a:br>
            <a:br>
              <a:rPr lang="es-ES" sz="2800" b="1" i="1" dirty="0">
                <a:solidFill>
                  <a:schemeClr val="accent6">
                    <a:lumMod val="50000"/>
                  </a:schemeClr>
                </a:solidFill>
                <a:latin typeface="Arial" pitchFamily="34" charset="0"/>
                <a:cs typeface="Arial" pitchFamily="34" charset="0"/>
              </a:rPr>
            </a:br>
            <a:br>
              <a:rPr lang="es-ES" sz="2800" b="1" i="1" dirty="0">
                <a:solidFill>
                  <a:schemeClr val="accent6">
                    <a:lumMod val="50000"/>
                  </a:schemeClr>
                </a:solidFill>
                <a:latin typeface="Arial" pitchFamily="34" charset="0"/>
                <a:cs typeface="Arial" pitchFamily="34" charset="0"/>
              </a:rPr>
            </a:br>
            <a:r>
              <a:rPr lang="es-ES" sz="2800" b="1" i="1" dirty="0">
                <a:solidFill>
                  <a:schemeClr val="accent6">
                    <a:lumMod val="50000"/>
                  </a:schemeClr>
                </a:solidFill>
                <a:latin typeface="Arial" pitchFamily="34" charset="0"/>
                <a:cs typeface="Arial" pitchFamily="34" charset="0"/>
              </a:rPr>
              <a:t>El calentamiento  de la tierra es inequívoco.</a:t>
            </a:r>
            <a:br>
              <a:rPr lang="es-ES" sz="2800" b="1" i="1" dirty="0">
                <a:solidFill>
                  <a:schemeClr val="accent6">
                    <a:lumMod val="50000"/>
                  </a:schemeClr>
                </a:solidFill>
                <a:latin typeface="Arial" pitchFamily="34" charset="0"/>
                <a:cs typeface="Arial" pitchFamily="34" charset="0"/>
              </a:rPr>
            </a:br>
            <a:br>
              <a:rPr lang="es-ES" sz="2800" b="1" i="1" dirty="0">
                <a:solidFill>
                  <a:schemeClr val="accent6">
                    <a:lumMod val="50000"/>
                  </a:schemeClr>
                </a:solidFill>
                <a:latin typeface="Arial" pitchFamily="34" charset="0"/>
                <a:cs typeface="Arial" pitchFamily="34" charset="0"/>
              </a:rPr>
            </a:br>
            <a:br>
              <a:rPr lang="es-ES" sz="2800" b="1" dirty="0">
                <a:solidFill>
                  <a:schemeClr val="accent6">
                    <a:lumMod val="50000"/>
                  </a:schemeClr>
                </a:solidFill>
                <a:latin typeface="Arial" panose="020B0604020202020204" pitchFamily="34" charset="0"/>
                <a:cs typeface="Arial" panose="020B0604020202020204" pitchFamily="34" charset="0"/>
              </a:rPr>
            </a:br>
            <a:endParaRPr lang="es-ES" sz="2800" b="1" dirty="0">
              <a:solidFill>
                <a:schemeClr val="accent6">
                  <a:lumMod val="50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357158" y="1857364"/>
            <a:ext cx="8215370" cy="1815882"/>
          </a:xfrm>
          <a:prstGeom prst="rect">
            <a:avLst/>
          </a:prstGeom>
          <a:solidFill>
            <a:schemeClr val="accent3">
              <a:lumMod val="20000"/>
              <a:lumOff val="80000"/>
            </a:schemeClr>
          </a:solidFill>
        </p:spPr>
        <p:txBody>
          <a:bodyPr wrap="square" rtlCol="0">
            <a:spAutoFit/>
          </a:bodyPr>
          <a:lstStyle/>
          <a:p>
            <a:r>
              <a:rPr lang="es-ES" sz="2800" b="1" dirty="0">
                <a:solidFill>
                  <a:schemeClr val="accent3">
                    <a:lumMod val="50000"/>
                  </a:schemeClr>
                </a:solidFill>
              </a:rPr>
              <a:t>Las variaciones en el clima son factores determinantes para enfermedades y conllevan a cambios ecológicos y socio-económicos, propiciando cambios en la epidemiología.</a:t>
            </a:r>
          </a:p>
        </p:txBody>
      </p:sp>
      <p:sp>
        <p:nvSpPr>
          <p:cNvPr id="7" name="6 CuadroTexto"/>
          <p:cNvSpPr txBox="1"/>
          <p:nvPr/>
        </p:nvSpPr>
        <p:spPr>
          <a:xfrm>
            <a:off x="357158" y="4042010"/>
            <a:ext cx="8348722" cy="954107"/>
          </a:xfrm>
          <a:prstGeom prst="rect">
            <a:avLst/>
          </a:prstGeom>
          <a:solidFill>
            <a:schemeClr val="accent4">
              <a:lumMod val="20000"/>
              <a:lumOff val="80000"/>
            </a:schemeClr>
          </a:solidFill>
        </p:spPr>
        <p:txBody>
          <a:bodyPr wrap="square" rtlCol="0">
            <a:spAutoFit/>
          </a:bodyPr>
          <a:lstStyle/>
          <a:p>
            <a:r>
              <a:rPr lang="es-ES" sz="2800" b="1" dirty="0">
                <a:solidFill>
                  <a:srgbClr val="7030A0"/>
                </a:solidFill>
              </a:rPr>
              <a:t>Existencia de complicaciones sanitarias esperadas para las que el Sector de la Salud debe estar preparado.</a:t>
            </a:r>
          </a:p>
        </p:txBody>
      </p:sp>
      <p:sp>
        <p:nvSpPr>
          <p:cNvPr id="8" name="WordArt 4"/>
          <p:cNvSpPr>
            <a:spLocks noChangeArrowheads="1" noChangeShapeType="1" noTextEdit="1"/>
          </p:cNvSpPr>
          <p:nvPr/>
        </p:nvSpPr>
        <p:spPr bwMode="auto">
          <a:xfrm>
            <a:off x="500034" y="5429288"/>
            <a:ext cx="8215370" cy="1142984"/>
          </a:xfrm>
          <a:prstGeom prst="rect">
            <a:avLst/>
          </a:prstGeom>
          <a:solidFill>
            <a:schemeClr val="accent2">
              <a:lumMod val="20000"/>
              <a:lumOff val="80000"/>
            </a:schemeClr>
          </a:solidFill>
        </p:spPr>
        <p:txBody>
          <a:bodyPr wrap="none" fromWordArt="1">
            <a:prstTxWarp prst="textDeflate">
              <a:avLst>
                <a:gd name="adj" fmla="val 26227"/>
              </a:avLst>
            </a:prstTxWarp>
          </a:bodyPr>
          <a:lstStyle/>
          <a:p>
            <a:pPr algn="ctr" rtl="0"/>
            <a:r>
              <a:rPr lang="es-ES" sz="3600" kern="10" spc="0" dirty="0">
                <a:ln w="9525">
                  <a:solidFill>
                    <a:srgbClr val="5F497A"/>
                  </a:solidFill>
                  <a:round/>
                  <a:headEnd/>
                  <a:tailEnd/>
                </a:ln>
                <a:solidFill>
                  <a:srgbClr val="C00000"/>
                </a:solidFill>
                <a:effectLst/>
                <a:latin typeface="Impact"/>
              </a:rPr>
              <a:t>Pensar global y actuar localmente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a:extLst>
              <a:ext uri="{FF2B5EF4-FFF2-40B4-BE49-F238E27FC236}">
                <a16:creationId xmlns:a16="http://schemas.microsoft.com/office/drawing/2014/main" id="{30DA08E4-3157-7B8B-71C8-5681515696DB}"/>
              </a:ext>
            </a:extLst>
          </p:cNvPr>
          <p:cNvSpPr txBox="1">
            <a:spLocks/>
          </p:cNvSpPr>
          <p:nvPr/>
        </p:nvSpPr>
        <p:spPr>
          <a:xfrm>
            <a:off x="53752" y="980728"/>
            <a:ext cx="9036496" cy="54006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a:t>
            </a:r>
            <a:r>
              <a:rPr kumimoji="0" lang="x-none"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aloro </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cumplimiento del objetivo de estudio</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base a la observación, el interés mostrado, resúmenes que se han hecho, etc)  y considero que se ha  cumplido cabalmente.</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Puedo realizar preguntas de comprobaci</a:t>
            </a:r>
            <a:r>
              <a:rPr kumimoji="0" lang="es-E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ó</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Señalo</a:t>
            </a:r>
            <a:r>
              <a:rPr kumimoji="0" lang="x-none"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deficiencias detectadas en la clase y como superarlas</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Espero que en la próxima clase esto no se repita.</a:t>
            </a:r>
          </a:p>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Informo</a:t>
            </a:r>
            <a:r>
              <a:rPr kumimoji="0" lang="x-none"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calificaciones obtenidas si las hubo.</a:t>
            </a:r>
          </a:p>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Comunico</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lugar y fecha de la pr</a:t>
            </a:r>
            <a:r>
              <a:rPr kumimoji="0" lang="es-MX"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ó</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xima clase</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V.2</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Clase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x-non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Desastres de origen Sanitario (C).</a:t>
            </a:r>
          </a:p>
        </p:txBody>
      </p:sp>
      <p:sp>
        <p:nvSpPr>
          <p:cNvPr id="2" name="CuadroTexto 1">
            <a:extLst>
              <a:ext uri="{FF2B5EF4-FFF2-40B4-BE49-F238E27FC236}">
                <a16:creationId xmlns:a16="http://schemas.microsoft.com/office/drawing/2014/main" id="{77844F28-22CB-CB23-76BB-D68DEDF19864}"/>
              </a:ext>
            </a:extLst>
          </p:cNvPr>
          <p:cNvSpPr txBox="1"/>
          <p:nvPr/>
        </p:nvSpPr>
        <p:spPr>
          <a:xfrm>
            <a:off x="1979712" y="116632"/>
            <a:ext cx="5184576" cy="76944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1" u="none" strike="noStrike" kern="120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rPr>
              <a:t>Conclusiones.</a:t>
            </a:r>
            <a:endParaRPr kumimoji="0" lang="es-CU" sz="4400" b="1" i="1" u="none" strike="noStrike" kern="120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287899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adroTexto 2">
            <a:extLst>
              <a:ext uri="{FF2B5EF4-FFF2-40B4-BE49-F238E27FC236}">
                <a16:creationId xmlns:a16="http://schemas.microsoft.com/office/drawing/2014/main" id="{5A6596FE-F4FA-D943-79C1-DA87208EA53C}"/>
              </a:ext>
            </a:extLst>
          </p:cNvPr>
          <p:cNvSpPr txBox="1">
            <a:spLocks noChangeArrowheads="1"/>
          </p:cNvSpPr>
          <p:nvPr/>
        </p:nvSpPr>
        <p:spPr bwMode="auto">
          <a:xfrm>
            <a:off x="161924" y="2691481"/>
            <a:ext cx="88201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s-ES" altLang="es-CU" sz="36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Objetivo:</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s-ES" altLang="es-CU"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Identificar las causas y efectos para la salud del cambio climático.</a:t>
            </a:r>
          </a:p>
        </p:txBody>
      </p:sp>
      <p:sp>
        <p:nvSpPr>
          <p:cNvPr id="10243" name="CuadroTexto 4">
            <a:extLst>
              <a:ext uri="{FF2B5EF4-FFF2-40B4-BE49-F238E27FC236}">
                <a16:creationId xmlns:a16="http://schemas.microsoft.com/office/drawing/2014/main" id="{D09A1ADA-7A1D-C588-2587-3856698C261E}"/>
              </a:ext>
            </a:extLst>
          </p:cNvPr>
          <p:cNvSpPr txBox="1">
            <a:spLocks noChangeArrowheads="1"/>
          </p:cNvSpPr>
          <p:nvPr/>
        </p:nvSpPr>
        <p:spPr bwMode="auto">
          <a:xfrm>
            <a:off x="332767" y="908720"/>
            <a:ext cx="84784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CU"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Tema V.1 Clase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CU"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Cambio Climático y Salud.   </a:t>
            </a:r>
          </a:p>
        </p:txBody>
      </p:sp>
      <p:pic>
        <p:nvPicPr>
          <p:cNvPr id="10244" name="Imagen 7">
            <a:extLst>
              <a:ext uri="{FF2B5EF4-FFF2-40B4-BE49-F238E27FC236}">
                <a16:creationId xmlns:a16="http://schemas.microsoft.com/office/drawing/2014/main" id="{C7BEA68B-292F-84A8-A81A-0A8A0DA34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uadroTexto 2">
            <a:extLst>
              <a:ext uri="{FF2B5EF4-FFF2-40B4-BE49-F238E27FC236}">
                <a16:creationId xmlns:a16="http://schemas.microsoft.com/office/drawing/2014/main" id="{D23EAD1A-2812-4ADD-5FBA-7D529DA6F090}"/>
              </a:ext>
            </a:extLst>
          </p:cNvPr>
          <p:cNvSpPr txBox="1">
            <a:spLocks noChangeArrowheads="1"/>
          </p:cNvSpPr>
          <p:nvPr/>
        </p:nvSpPr>
        <p:spPr bwMode="auto">
          <a:xfrm>
            <a:off x="179388" y="1052513"/>
            <a:ext cx="87852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42925" marR="0" lvl="0" indent="-542925" algn="just"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Cambio climático. Antecedentes. Definición. Causas.</a:t>
            </a:r>
          </a:p>
          <a:p>
            <a:pPr marL="542925" marR="0" lvl="0" indent="-542925" algn="just"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Actividad humana. Principales fuentes de emisiones de gases de efecto invernadero al medio ambiente. </a:t>
            </a:r>
          </a:p>
          <a:p>
            <a:pPr marL="542925" marR="0" lvl="0" indent="-542925" algn="just"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Efectos del cambio climático en la salud. Mitigación y adaptación. </a:t>
            </a:r>
          </a:p>
          <a:p>
            <a:pPr marL="542925" marR="0" lvl="0" indent="-542925" algn="just"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Proyecciones para disminuir sus consecuencias. Tarea Vida.</a:t>
            </a:r>
          </a:p>
          <a:p>
            <a:pPr marL="542925" marR="0" lvl="0" indent="-542925" algn="just" defTabSz="914400" rtl="0" eaLnBrk="0" fontAlgn="base" latinLnBrk="0" hangingPunct="0">
              <a:lnSpc>
                <a:spcPct val="100000"/>
              </a:lnSpc>
              <a:spcBef>
                <a:spcPts val="600"/>
              </a:spcBef>
              <a:spcAft>
                <a:spcPts val="600"/>
              </a:spcAft>
              <a:buClrTx/>
              <a:buSzTx/>
              <a:buFontTx/>
              <a:buNone/>
              <a:tabLst/>
              <a:defRPr/>
            </a:pPr>
            <a:r>
              <a:rPr kumimoji="0" lang="es-ES" altLang="es-CU"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Orientación del seminario  TV.1 C2</a:t>
            </a:r>
          </a:p>
        </p:txBody>
      </p:sp>
      <p:sp>
        <p:nvSpPr>
          <p:cNvPr id="5" name="CuadroTexto 4">
            <a:extLst>
              <a:ext uri="{FF2B5EF4-FFF2-40B4-BE49-F238E27FC236}">
                <a16:creationId xmlns:a16="http://schemas.microsoft.com/office/drawing/2014/main" id="{F5626954-DC07-7F55-32F6-5CA8A2B03592}"/>
              </a:ext>
            </a:extLst>
          </p:cNvPr>
          <p:cNvSpPr txBox="1"/>
          <p:nvPr/>
        </p:nvSpPr>
        <p:spPr>
          <a:xfrm>
            <a:off x="2123728" y="173176"/>
            <a:ext cx="4572000" cy="7694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Sumario: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58" y="1967765"/>
            <a:ext cx="8501122" cy="4247317"/>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6300788" algn="l"/>
              </a:tabLst>
            </a:pPr>
            <a:r>
              <a:rPr kumimoji="0" lang="es-ES" sz="24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Bibliograf</a:t>
            </a:r>
            <a:r>
              <a:rPr kumimoji="0" lang="es-ES" sz="24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í</a:t>
            </a:r>
            <a:r>
              <a:rPr kumimoji="0" lang="es-ES" sz="24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a: </a:t>
            </a:r>
            <a:endParaRPr kumimoji="0" lang="es-ES" sz="2400" b="1" i="0" u="none" strike="noStrike" cap="none" normalizeH="0" baseline="0" dirty="0">
              <a:ln>
                <a:noFill/>
              </a:ln>
              <a:solidFill>
                <a:schemeClr val="tx2">
                  <a:lumMod val="75000"/>
                </a:schemeClr>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pPr>
            <a:r>
              <a:rPr kumimoji="0" lang="es-ES" sz="2600" b="1"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Medicina de Desastres. Ed. ECIMED. Diciembre 2005. Bello Guti</a:t>
            </a:r>
            <a:r>
              <a:rPr kumimoji="0" lang="es-ES" sz="20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é</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rrez Bruno. </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pP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 Situaciones de Desastres. Manual para la preparaci</a:t>
            </a:r>
            <a:r>
              <a:rPr kumimoji="0" lang="es-ES" sz="20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ó</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n    comunitaria. Editorial  Ciencias M</a:t>
            </a:r>
            <a:r>
              <a:rPr kumimoji="0" lang="es-ES" sz="20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é</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dicas 2009. Víctor Ren</a:t>
            </a:r>
            <a:r>
              <a:rPr kumimoji="0" lang="es-ES" sz="20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é</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 Navarro Machado. </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pP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Libro Salud y Desastres. Experiencias Cubanas. </a:t>
            </a:r>
            <a:r>
              <a:rPr kumimoji="0" lang="pt-BR"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Editorial de Ciências M</a:t>
            </a:r>
            <a:r>
              <a:rPr kumimoji="0" lang="pt-BR" sz="20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é</a:t>
            </a:r>
            <a:r>
              <a:rPr kumimoji="0" lang="pt-BR"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dicas, 2010-2012. </a:t>
            </a:r>
          </a:p>
          <a:p>
            <a:pPr marL="449263" marR="0" lvl="0" indent="-449263" algn="just" defTabSz="914400" rtl="0" eaLnBrk="0" fontAlgn="base" latinLnBrk="0" hangingPunct="0">
              <a:lnSpc>
                <a:spcPct val="100000"/>
              </a:lnSpc>
              <a:spcBef>
                <a:spcPct val="0"/>
              </a:spcBef>
              <a:spcAft>
                <a:spcPct val="0"/>
              </a:spcAft>
              <a:buClrTx/>
              <a:buSzTx/>
              <a:tabLst>
                <a:tab pos="6300788" algn="l"/>
              </a:tabLst>
            </a:pPr>
            <a:r>
              <a:rPr lang="es-ES" sz="2000" b="1" dirty="0">
                <a:solidFill>
                  <a:schemeClr val="tx2">
                    <a:lumMod val="75000"/>
                  </a:schemeClr>
                </a:solidFill>
                <a:latin typeface="Arial" pitchFamily="34" charset="0"/>
                <a:ea typeface="Times New Roman" pitchFamily="18" charset="0"/>
                <a:cs typeface="Arial" pitchFamily="34" charset="0"/>
              </a:rPr>
              <a:t>              </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    T1/34, 83, 271.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pP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                  T2/ 5, 35,46, 73, 85.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pP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                  T5/ 1, 230, 237. </a:t>
            </a:r>
            <a:endParaRPr kumimoji="0" lang="es-ES" sz="2000" b="1" i="0" u="none" strike="noStrike" cap="none" normalizeH="0" baseline="0" dirty="0">
              <a:ln>
                <a:noFill/>
              </a:ln>
              <a:solidFill>
                <a:schemeClr val="tx2">
                  <a:lumMod val="75000"/>
                </a:schemeClr>
              </a:solidFill>
              <a:effectLst/>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pP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Sitio tem</a:t>
            </a:r>
            <a:r>
              <a:rPr kumimoji="0" lang="es-ES" sz="2000" b="1" i="0" u="none" strike="noStrike" cap="none" normalizeH="0" baseline="0" dirty="0">
                <a:ln>
                  <a:noFill/>
                </a:ln>
                <a:solidFill>
                  <a:schemeClr val="tx2">
                    <a:lumMod val="75000"/>
                  </a:schemeClr>
                </a:solidFill>
                <a:effectLst/>
                <a:latin typeface="Calibri"/>
                <a:ea typeface="Times New Roman" pitchFamily="18" charset="0"/>
                <a:cs typeface="Arial" pitchFamily="34" charset="0"/>
              </a:rPr>
              <a:t>á</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tico Salud y Desastres http:</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sym typeface="Symbol" pitchFamily="18" charset="2"/>
              </a:rPr>
              <a:t></a:t>
            </a:r>
            <a:r>
              <a:rPr kumimoji="0" lang="es-ES" sz="2000" b="1" i="0" u="none" strike="noStrike" cap="none" normalizeH="0" baseline="0" dirty="0" err="1">
                <a:ln>
                  <a:noFill/>
                </a:ln>
                <a:solidFill>
                  <a:schemeClr val="tx2">
                    <a:lumMod val="75000"/>
                  </a:schemeClr>
                </a:solidFill>
                <a:effectLst/>
                <a:latin typeface="Arial" pitchFamily="34" charset="0"/>
                <a:ea typeface="Times New Roman" pitchFamily="18" charset="0"/>
                <a:cs typeface="Arial" pitchFamily="34" charset="0"/>
              </a:rPr>
              <a:t>www.sld.cu</a:t>
            </a:r>
            <a:r>
              <a:rPr kumimoji="0" lang="es-ES" sz="2000" b="1" i="0" u="none" strike="noStrike" cap="none" normalizeH="0" baseline="0" dirty="0" err="1">
                <a:ln>
                  <a:noFill/>
                </a:ln>
                <a:solidFill>
                  <a:schemeClr val="tx2">
                    <a:lumMod val="75000"/>
                  </a:schemeClr>
                </a:solidFill>
                <a:effectLst/>
                <a:latin typeface="Arial" pitchFamily="34" charset="0"/>
                <a:ea typeface="Times New Roman" pitchFamily="18" charset="0"/>
                <a:cs typeface="Arial" pitchFamily="34" charset="0"/>
                <a:sym typeface="Symbol" pitchFamily="18" charset="2"/>
              </a:rPr>
              <a:t></a:t>
            </a:r>
            <a:r>
              <a:rPr kumimoji="0" lang="es-ES" sz="2000" b="1" i="0" u="none" strike="noStrike" cap="none" normalizeH="0" baseline="0" dirty="0" err="1">
                <a:ln>
                  <a:noFill/>
                </a:ln>
                <a:solidFill>
                  <a:schemeClr val="tx2">
                    <a:lumMod val="75000"/>
                  </a:schemeClr>
                </a:solidFill>
                <a:effectLst/>
                <a:latin typeface="Arial" pitchFamily="34" charset="0"/>
                <a:ea typeface="Times New Roman" pitchFamily="18" charset="0"/>
                <a:cs typeface="Arial" pitchFamily="34" charset="0"/>
              </a:rPr>
              <a:t>Sitios</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sym typeface="Symbol" pitchFamily="18" charset="2"/>
              </a:rPr>
              <a:t></a:t>
            </a:r>
            <a:r>
              <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   desastres</a:t>
            </a:r>
            <a:endParaRPr kumimoji="0" lang="es-ES" sz="2000" b="1" i="0" u="none"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sym typeface="Symbol" pitchFamily="18" charset="2"/>
            </a:endParaRPr>
          </a:p>
        </p:txBody>
      </p:sp>
      <p:sp>
        <p:nvSpPr>
          <p:cNvPr id="5" name="4 CuadroTexto"/>
          <p:cNvSpPr txBox="1"/>
          <p:nvPr/>
        </p:nvSpPr>
        <p:spPr>
          <a:xfrm>
            <a:off x="571472" y="214290"/>
            <a:ext cx="8215370" cy="1200329"/>
          </a:xfrm>
          <a:prstGeom prst="rect">
            <a:avLst/>
          </a:prstGeom>
          <a:solidFill>
            <a:schemeClr val="bg1">
              <a:lumMod val="85000"/>
            </a:schemeClr>
          </a:solidFill>
        </p:spPr>
        <p:txBody>
          <a:bodyPr wrap="square" rtlCol="0">
            <a:spAutoFit/>
          </a:bodyPr>
          <a:lstStyle/>
          <a:p>
            <a:pPr lvl="0" algn="ctr" eaLnBrk="0" fontAlgn="base" hangingPunct="0">
              <a:spcBef>
                <a:spcPct val="0"/>
              </a:spcBef>
              <a:spcAft>
                <a:spcPct val="0"/>
              </a:spcAft>
              <a:tabLst>
                <a:tab pos="6300788" algn="l"/>
              </a:tabLst>
            </a:pPr>
            <a:r>
              <a:rPr lang="es-ES" sz="2400" b="1" dirty="0">
                <a:solidFill>
                  <a:schemeClr val="tx2">
                    <a:lumMod val="75000"/>
                  </a:schemeClr>
                </a:solidFill>
                <a:latin typeface="Arial" pitchFamily="34" charset="0"/>
                <a:ea typeface="Times New Roman" pitchFamily="18" charset="0"/>
                <a:cs typeface="Arial" pitchFamily="34" charset="0"/>
              </a:rPr>
              <a:t>Tipo de Clase: </a:t>
            </a:r>
            <a:r>
              <a:rPr lang="es-ES" sz="2000" b="1" dirty="0">
                <a:solidFill>
                  <a:schemeClr val="tx2">
                    <a:lumMod val="75000"/>
                  </a:schemeClr>
                </a:solidFill>
                <a:latin typeface="Arial" pitchFamily="34" charset="0"/>
                <a:ea typeface="Times New Roman" pitchFamily="18" charset="0"/>
                <a:cs typeface="Arial" pitchFamily="34" charset="0"/>
              </a:rPr>
              <a:t>Conferencia</a:t>
            </a:r>
          </a:p>
          <a:p>
            <a:pPr lvl="0" algn="ctr" eaLnBrk="0" fontAlgn="base" hangingPunct="0">
              <a:spcBef>
                <a:spcPct val="0"/>
              </a:spcBef>
              <a:spcAft>
                <a:spcPct val="0"/>
              </a:spcAft>
              <a:tabLst>
                <a:tab pos="6300788" algn="l"/>
              </a:tabLst>
            </a:pPr>
            <a:endParaRPr lang="es-ES" sz="2400" b="1" dirty="0">
              <a:solidFill>
                <a:schemeClr val="tx2">
                  <a:lumMod val="75000"/>
                </a:schemeClr>
              </a:solidFill>
              <a:latin typeface="Arial" pitchFamily="34" charset="0"/>
              <a:cs typeface="Arial" pitchFamily="34" charset="0"/>
            </a:endParaRPr>
          </a:p>
          <a:p>
            <a:pPr lvl="0" algn="ctr" eaLnBrk="0" fontAlgn="base" hangingPunct="0">
              <a:spcBef>
                <a:spcPct val="0"/>
              </a:spcBef>
              <a:spcAft>
                <a:spcPct val="0"/>
              </a:spcAft>
              <a:tabLst>
                <a:tab pos="6300788" algn="l"/>
              </a:tabLst>
            </a:pPr>
            <a:r>
              <a:rPr lang="es-ES" sz="2400" b="1" dirty="0">
                <a:solidFill>
                  <a:schemeClr val="tx2">
                    <a:lumMod val="75000"/>
                  </a:schemeClr>
                </a:solidFill>
                <a:latin typeface="Arial" pitchFamily="34" charset="0"/>
                <a:cs typeface="Arial" pitchFamily="34" charset="0"/>
              </a:rPr>
              <a:t>Tiempo: </a:t>
            </a:r>
            <a:r>
              <a:rPr lang="es-ES" sz="2000" b="1" dirty="0">
                <a:solidFill>
                  <a:schemeClr val="tx2">
                    <a:lumMod val="75000"/>
                  </a:schemeClr>
                </a:solidFill>
                <a:latin typeface="Arial" pitchFamily="34" charset="0"/>
                <a:cs typeface="Arial" pitchFamily="34" charset="0"/>
              </a:rPr>
              <a:t>2 horas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B0E90D-8899-F9A8-18AD-29C449AC515F}"/>
              </a:ext>
            </a:extLst>
          </p:cNvPr>
          <p:cNvSpPr txBox="1"/>
          <p:nvPr/>
        </p:nvSpPr>
        <p:spPr>
          <a:xfrm>
            <a:off x="143508" y="3403783"/>
            <a:ext cx="8856984" cy="3277820"/>
          </a:xfrm>
          <a:prstGeom prst="rect">
            <a:avLst/>
          </a:prstGeom>
          <a:noFill/>
        </p:spPr>
        <p:txBody>
          <a:bodyPr wrap="square">
            <a:spAutoFit/>
          </a:bodyPr>
          <a:lstStyle/>
          <a:p>
            <a:pPr algn="just"/>
            <a:r>
              <a:rPr lang="es-ES" sz="2300" dirty="0">
                <a:latin typeface="Arial" panose="020B0604020202020204" pitchFamily="34" charset="0"/>
                <a:cs typeface="Arial" panose="020B0604020202020204" pitchFamily="34" charset="0"/>
              </a:rPr>
              <a:t>El cambio del clima está resultando un tema cada vez de mayor actualidad, debido a las implicaciones que tiene para la vida en general. Aunque la comunidad científica internacional coincide casi unánimemente en que están cambiando rápidamente las condiciones del clima mundial, no es menos cierto que a lo largo de la evolución de la tierra, han sucedido cambios globales del clima, mucho más notables que los actuales. Tal vez lo más significativo, en este caso, esté relacionado con la influencia del hombre asociada o causante del cambio climático global.</a:t>
            </a:r>
          </a:p>
        </p:txBody>
      </p:sp>
      <p:sp>
        <p:nvSpPr>
          <p:cNvPr id="7" name="CuadroTexto 6">
            <a:extLst>
              <a:ext uri="{FF2B5EF4-FFF2-40B4-BE49-F238E27FC236}">
                <a16:creationId xmlns:a16="http://schemas.microsoft.com/office/drawing/2014/main" id="{E49623BC-6669-66C6-5E78-F4BE79CB5F15}"/>
              </a:ext>
            </a:extLst>
          </p:cNvPr>
          <p:cNvSpPr txBox="1"/>
          <p:nvPr/>
        </p:nvSpPr>
        <p:spPr>
          <a:xfrm>
            <a:off x="143508" y="764704"/>
            <a:ext cx="8856984" cy="2508315"/>
          </a:xfrm>
          <a:prstGeom prst="rect">
            <a:avLst/>
          </a:prstGeom>
          <a:noFill/>
        </p:spPr>
        <p:txBody>
          <a:bodyPr wrap="square">
            <a:spAutoFit/>
          </a:bodyPr>
          <a:lstStyle/>
          <a:p>
            <a:pPr algn="just">
              <a:lnSpc>
                <a:spcPct val="115000"/>
              </a:lnSpc>
              <a:spcAft>
                <a:spcPts val="1000"/>
              </a:spcAft>
            </a:pPr>
            <a:r>
              <a:rPr lang="es-ES" sz="23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profesor realiza los procedimientos iniciales de la actividad docente, recibir al grupo de estudio, controlar la asistencia, actualizar el registro de control de las actividades velando por el orden del aula, y el porte y aspecto de los estudiantes. Comenta la secuencia lógica de los conocimientos relativos al  Cambio Climático y Salud.</a:t>
            </a:r>
            <a:endParaRPr lang="es-CU" sz="2300" dirty="0">
              <a:solidFill>
                <a:prstClr val="black"/>
              </a:solidFill>
              <a:ea typeface="Times New Roman" panose="02020603050405020304" pitchFamily="18" charset="0"/>
              <a:cs typeface="Times New Roman" panose="02020603050405020304" pitchFamily="18" charset="0"/>
            </a:endParaRPr>
          </a:p>
        </p:txBody>
      </p:sp>
      <p:sp>
        <p:nvSpPr>
          <p:cNvPr id="2" name="WordArt 4">
            <a:extLst>
              <a:ext uri="{FF2B5EF4-FFF2-40B4-BE49-F238E27FC236}">
                <a16:creationId xmlns:a16="http://schemas.microsoft.com/office/drawing/2014/main" id="{0E26749E-752F-25FE-8F3A-BBE0BC1F00ED}"/>
              </a:ext>
            </a:extLst>
          </p:cNvPr>
          <p:cNvSpPr>
            <a:spLocks noChangeArrowheads="1" noChangeShapeType="1" noTextEdit="1"/>
          </p:cNvSpPr>
          <p:nvPr/>
        </p:nvSpPr>
        <p:spPr bwMode="auto">
          <a:xfrm>
            <a:off x="1763688" y="140042"/>
            <a:ext cx="5143535" cy="500042"/>
          </a:xfrm>
          <a:prstGeom prst="rect">
            <a:avLst/>
          </a:prstGeom>
        </p:spPr>
        <p:txBody>
          <a:bodyPr wrap="none" fromWordArt="1">
            <a:prstTxWarp prst="textDeflate">
              <a:avLst>
                <a:gd name="adj" fmla="val 26227"/>
              </a:avLst>
            </a:prstTxWarp>
          </a:bodyPr>
          <a:lstStyle/>
          <a:p>
            <a:pPr algn="ctr" rtl="0"/>
            <a:r>
              <a:rPr lang="es-ES" sz="3600" kern="10" spc="0" dirty="0">
                <a:ln w="9525">
                  <a:solidFill>
                    <a:srgbClr val="5F497A"/>
                  </a:solidFill>
                  <a:round/>
                  <a:headEnd/>
                  <a:tailEnd/>
                </a:ln>
                <a:solidFill>
                  <a:srgbClr val="3F3151"/>
                </a:solidFill>
                <a:effectLst/>
                <a:latin typeface="Arial Black" pitchFamily="34" charset="0"/>
              </a:rPr>
              <a:t>Introducción</a:t>
            </a:r>
          </a:p>
        </p:txBody>
      </p:sp>
    </p:spTree>
    <p:extLst>
      <p:ext uri="{BB962C8B-B14F-4D97-AF65-F5344CB8AC3E}">
        <p14:creationId xmlns:p14="http://schemas.microsoft.com/office/powerpoint/2010/main" val="135951320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3908</Words>
  <Application>Microsoft Office PowerPoint</Application>
  <PresentationFormat>Presentación en pantalla (4:3)</PresentationFormat>
  <Paragraphs>310</Paragraphs>
  <Slides>54</Slides>
  <Notes>4</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54</vt:i4>
      </vt:variant>
    </vt:vector>
  </HeadingPairs>
  <TitlesOfParts>
    <vt:vector size="66" baseType="lpstr">
      <vt:lpstr>Arial Unicode MS</vt:lpstr>
      <vt:lpstr>Arial</vt:lpstr>
      <vt:lpstr>Arial Black</vt:lpstr>
      <vt:lpstr>Calibri</vt:lpstr>
      <vt:lpstr>Impact</vt:lpstr>
      <vt:lpstr>Times New Roman</vt:lpstr>
      <vt:lpstr>Wingdings</vt:lpstr>
      <vt:lpstr>Tema de Office</vt:lpstr>
      <vt:lpstr>1_Tema de Office</vt:lpstr>
      <vt:lpstr>2_Tema de Office</vt:lpstr>
      <vt:lpstr>Office Theme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Severos daños en la Capital y Túnel de la Bahía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El calentamiento  de la tierra es inequívoco.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Marcos</dc:creator>
  <cp:lastModifiedBy>Lazara</cp:lastModifiedBy>
  <cp:revision>159</cp:revision>
  <dcterms:created xsi:type="dcterms:W3CDTF">2017-06-25T10:17:32Z</dcterms:created>
  <dcterms:modified xsi:type="dcterms:W3CDTF">2024-02-23T04:16:06Z</dcterms:modified>
</cp:coreProperties>
</file>