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Lst>
  <p:notesMasterIdLst>
    <p:notesMasterId r:id="rId91"/>
  </p:notesMasterIdLst>
  <p:sldIdLst>
    <p:sldId id="315" r:id="rId5"/>
    <p:sldId id="374" r:id="rId6"/>
    <p:sldId id="256" r:id="rId7"/>
    <p:sldId id="375" r:id="rId8"/>
    <p:sldId id="257" r:id="rId9"/>
    <p:sldId id="376" r:id="rId10"/>
    <p:sldId id="386" r:id="rId11"/>
    <p:sldId id="377" r:id="rId12"/>
    <p:sldId id="378" r:id="rId13"/>
    <p:sldId id="387" r:id="rId14"/>
    <p:sldId id="388" r:id="rId15"/>
    <p:sldId id="389" r:id="rId16"/>
    <p:sldId id="390" r:id="rId17"/>
    <p:sldId id="391" r:id="rId18"/>
    <p:sldId id="392" r:id="rId19"/>
    <p:sldId id="393" r:id="rId20"/>
    <p:sldId id="394" r:id="rId21"/>
    <p:sldId id="395" r:id="rId22"/>
    <p:sldId id="446" r:id="rId23"/>
    <p:sldId id="379" r:id="rId24"/>
    <p:sldId id="380" r:id="rId25"/>
    <p:sldId id="396" r:id="rId26"/>
    <p:sldId id="397" r:id="rId27"/>
    <p:sldId id="398" r:id="rId28"/>
    <p:sldId id="399" r:id="rId29"/>
    <p:sldId id="400" r:id="rId30"/>
    <p:sldId id="401" r:id="rId31"/>
    <p:sldId id="402" r:id="rId32"/>
    <p:sldId id="403" r:id="rId33"/>
    <p:sldId id="404" r:id="rId34"/>
    <p:sldId id="405" r:id="rId35"/>
    <p:sldId id="449" r:id="rId36"/>
    <p:sldId id="406" r:id="rId37"/>
    <p:sldId id="408" r:id="rId38"/>
    <p:sldId id="453" r:id="rId39"/>
    <p:sldId id="409" r:id="rId40"/>
    <p:sldId id="410" r:id="rId41"/>
    <p:sldId id="411" r:id="rId42"/>
    <p:sldId id="454" r:id="rId43"/>
    <p:sldId id="412" r:id="rId44"/>
    <p:sldId id="413" r:id="rId45"/>
    <p:sldId id="414" r:id="rId46"/>
    <p:sldId id="381" r:id="rId47"/>
    <p:sldId id="382" r:id="rId48"/>
    <p:sldId id="447" r:id="rId49"/>
    <p:sldId id="448" r:id="rId50"/>
    <p:sldId id="383" r:id="rId51"/>
    <p:sldId id="384" r:id="rId52"/>
    <p:sldId id="416" r:id="rId53"/>
    <p:sldId id="415" r:id="rId54"/>
    <p:sldId id="417" r:id="rId55"/>
    <p:sldId id="418" r:id="rId56"/>
    <p:sldId id="419" r:id="rId57"/>
    <p:sldId id="420" r:id="rId58"/>
    <p:sldId id="421" r:id="rId59"/>
    <p:sldId id="422" r:id="rId60"/>
    <p:sldId id="423" r:id="rId61"/>
    <p:sldId id="424" r:id="rId62"/>
    <p:sldId id="425" r:id="rId63"/>
    <p:sldId id="426" r:id="rId64"/>
    <p:sldId id="427" r:id="rId65"/>
    <p:sldId id="428" r:id="rId66"/>
    <p:sldId id="450" r:id="rId67"/>
    <p:sldId id="451" r:id="rId68"/>
    <p:sldId id="429" r:id="rId69"/>
    <p:sldId id="430" r:id="rId70"/>
    <p:sldId id="431" r:id="rId71"/>
    <p:sldId id="432" r:id="rId72"/>
    <p:sldId id="433" r:id="rId73"/>
    <p:sldId id="434" r:id="rId74"/>
    <p:sldId id="385" r:id="rId75"/>
    <p:sldId id="435" r:id="rId76"/>
    <p:sldId id="436" r:id="rId77"/>
    <p:sldId id="455" r:id="rId78"/>
    <p:sldId id="437" r:id="rId79"/>
    <p:sldId id="438" r:id="rId80"/>
    <p:sldId id="439" r:id="rId81"/>
    <p:sldId id="456" r:id="rId82"/>
    <p:sldId id="440" r:id="rId83"/>
    <p:sldId id="441" r:id="rId84"/>
    <p:sldId id="442" r:id="rId85"/>
    <p:sldId id="452" r:id="rId86"/>
    <p:sldId id="444" r:id="rId87"/>
    <p:sldId id="445" r:id="rId88"/>
    <p:sldId id="457" r:id="rId89"/>
    <p:sldId id="443" r:id="rId90"/>
  </p:sldIdLst>
  <p:sldSz cx="9144000" cy="6858000" type="screen4x3"/>
  <p:notesSz cx="6858000" cy="9144000"/>
  <p:defaultTextStyle>
    <a:defPPr>
      <a:defRPr lang="es-C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118" autoAdjust="0"/>
    <p:restoredTop sz="94061" autoAdjust="0"/>
  </p:normalViewPr>
  <p:slideViewPr>
    <p:cSldViewPr snapToGrid="0">
      <p:cViewPr varScale="1">
        <p:scale>
          <a:sx n="62" d="100"/>
          <a:sy n="62" d="100"/>
        </p:scale>
        <p:origin x="1602" y="6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tableStyles" Target="tableStyles.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slide" Target="slides/slide81.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slide" Target="slides/slide79.xml"/><Relationship Id="rId88" Type="http://schemas.openxmlformats.org/officeDocument/2006/relationships/slide" Target="slides/slide84.xml"/><Relationship Id="rId9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presProps" Target="presProps.xml"/><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CU"/>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A9C6A9-7401-44ED-87C2-DA479087CCEE}" type="datetimeFigureOut">
              <a:rPr lang="es-CU" smtClean="0"/>
              <a:t>29/10/2024</a:t>
            </a:fld>
            <a:endParaRPr lang="es-CU"/>
          </a:p>
        </p:txBody>
      </p:sp>
      <p:sp>
        <p:nvSpPr>
          <p:cNvPr id="4" name="Marcador de imagen de diapositiva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s-CU"/>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U"/>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CU"/>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221157-1B46-4F05-9162-12A7756FC92A}" type="slidenum">
              <a:rPr lang="es-CU" smtClean="0"/>
              <a:t>‹Nº›</a:t>
            </a:fld>
            <a:endParaRPr lang="es-CU"/>
          </a:p>
        </p:txBody>
      </p:sp>
    </p:spTree>
    <p:extLst>
      <p:ext uri="{BB962C8B-B14F-4D97-AF65-F5344CB8AC3E}">
        <p14:creationId xmlns:p14="http://schemas.microsoft.com/office/powerpoint/2010/main" val="14451257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a:xfrm>
            <a:off x="1371600" y="1143000"/>
            <a:ext cx="4114800" cy="3086100"/>
          </a:xfrm>
        </p:spPr>
      </p:sp>
      <p:sp>
        <p:nvSpPr>
          <p:cNvPr id="3" name="Marcador de notas 2"/>
          <p:cNvSpPr>
            <a:spLocks noGrp="1"/>
          </p:cNvSpPr>
          <p:nvPr>
            <p:ph type="body" idx="1"/>
          </p:nvPr>
        </p:nvSpPr>
        <p:spPr/>
        <p:txBody>
          <a:bodyPr/>
          <a:lstStyle/>
          <a:p>
            <a:endParaRPr lang="es-CU"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533611-4F8C-4D66-90DA-76F661BC8228}" type="slidenum">
              <a:rPr kumimoji="0" lang="es-CU"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s-CU"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86236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U" dirty="0"/>
          </a:p>
        </p:txBody>
      </p:sp>
      <p:sp>
        <p:nvSpPr>
          <p:cNvPr id="4" name="Marcador de número de diapositiva 3"/>
          <p:cNvSpPr>
            <a:spLocks noGrp="1"/>
          </p:cNvSpPr>
          <p:nvPr>
            <p:ph type="sldNum" sz="quarter" idx="5"/>
          </p:nvPr>
        </p:nvSpPr>
        <p:spPr/>
        <p:txBody>
          <a:bodyPr/>
          <a:lstStyle/>
          <a:p>
            <a:fld id="{01221157-1B46-4F05-9162-12A7756FC92A}" type="slidenum">
              <a:rPr lang="es-CU" smtClean="0"/>
              <a:t>58</a:t>
            </a:fld>
            <a:endParaRPr lang="es-CU"/>
          </a:p>
        </p:txBody>
      </p:sp>
    </p:spTree>
    <p:extLst>
      <p:ext uri="{BB962C8B-B14F-4D97-AF65-F5344CB8AC3E}">
        <p14:creationId xmlns:p14="http://schemas.microsoft.com/office/powerpoint/2010/main" val="3445923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U" dirty="0"/>
          </a:p>
        </p:txBody>
      </p:sp>
      <p:sp>
        <p:nvSpPr>
          <p:cNvPr id="4" name="Marcador de número de diapositiva 3"/>
          <p:cNvSpPr>
            <a:spLocks noGrp="1"/>
          </p:cNvSpPr>
          <p:nvPr>
            <p:ph type="sldNum" sz="quarter" idx="5"/>
          </p:nvPr>
        </p:nvSpPr>
        <p:spPr/>
        <p:txBody>
          <a:bodyPr/>
          <a:lstStyle/>
          <a:p>
            <a:fld id="{01221157-1B46-4F05-9162-12A7756FC92A}" type="slidenum">
              <a:rPr lang="es-CU" smtClean="0"/>
              <a:t>61</a:t>
            </a:fld>
            <a:endParaRPr lang="es-CU"/>
          </a:p>
        </p:txBody>
      </p:sp>
    </p:spTree>
    <p:extLst>
      <p:ext uri="{BB962C8B-B14F-4D97-AF65-F5344CB8AC3E}">
        <p14:creationId xmlns:p14="http://schemas.microsoft.com/office/powerpoint/2010/main" val="1542611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U" dirty="0"/>
          </a:p>
        </p:txBody>
      </p:sp>
      <p:sp>
        <p:nvSpPr>
          <p:cNvPr id="4" name="Marcador de número de diapositiva 3"/>
          <p:cNvSpPr>
            <a:spLocks noGrp="1"/>
          </p:cNvSpPr>
          <p:nvPr>
            <p:ph type="sldNum" sz="quarter" idx="5"/>
          </p:nvPr>
        </p:nvSpPr>
        <p:spPr/>
        <p:txBody>
          <a:bodyPr/>
          <a:lstStyle/>
          <a:p>
            <a:fld id="{01221157-1B46-4F05-9162-12A7756FC92A}" type="slidenum">
              <a:rPr lang="es-CU" smtClean="0"/>
              <a:t>69</a:t>
            </a:fld>
            <a:endParaRPr lang="es-CU"/>
          </a:p>
        </p:txBody>
      </p:sp>
    </p:spTree>
    <p:extLst>
      <p:ext uri="{BB962C8B-B14F-4D97-AF65-F5344CB8AC3E}">
        <p14:creationId xmlns:p14="http://schemas.microsoft.com/office/powerpoint/2010/main" val="8605041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7"/>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s-ES"/>
              <a:t>Haga clic para modificar el estilo de subtítulo del patrón</a:t>
            </a:r>
          </a:p>
        </p:txBody>
      </p:sp>
      <p:sp>
        <p:nvSpPr>
          <p:cNvPr id="4" name="3 Marcador de fecha">
            <a:extLst>
              <a:ext uri="{FF2B5EF4-FFF2-40B4-BE49-F238E27FC236}">
                <a16:creationId xmlns:a16="http://schemas.microsoft.com/office/drawing/2014/main" id="{A880929D-E1C9-25F7-4EA5-CEFB9371B3AA}"/>
              </a:ext>
            </a:extLst>
          </p:cNvPr>
          <p:cNvSpPr>
            <a:spLocks noGrp="1"/>
          </p:cNvSpPr>
          <p:nvPr>
            <p:ph type="dt" sz="half" idx="10"/>
          </p:nvPr>
        </p:nvSpPr>
        <p:spPr/>
        <p:txBody>
          <a:bodyPr/>
          <a:lstStyle>
            <a:lvl1pPr>
              <a:defRPr/>
            </a:lvl1pPr>
          </a:lstStyle>
          <a:p>
            <a:pPr>
              <a:defRPr/>
            </a:pPr>
            <a:fld id="{FBD732D6-22FB-4BD2-9C71-0A19E3E3E577}" type="datetimeFigureOut">
              <a:rPr lang="es-ES"/>
              <a:pPr>
                <a:defRPr/>
              </a:pPr>
              <a:t>29/10/2024</a:t>
            </a:fld>
            <a:endParaRPr lang="es-ES"/>
          </a:p>
        </p:txBody>
      </p:sp>
      <p:sp>
        <p:nvSpPr>
          <p:cNvPr id="5" name="4 Marcador de pie de página">
            <a:extLst>
              <a:ext uri="{FF2B5EF4-FFF2-40B4-BE49-F238E27FC236}">
                <a16:creationId xmlns:a16="http://schemas.microsoft.com/office/drawing/2014/main" id="{2DFB1C33-AA24-9947-35A1-DA6C1278592D}"/>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9F7C7D51-B351-19A5-F5AA-0720DEB5DF62}"/>
              </a:ext>
            </a:extLst>
          </p:cNvPr>
          <p:cNvSpPr>
            <a:spLocks noGrp="1"/>
          </p:cNvSpPr>
          <p:nvPr>
            <p:ph type="sldNum" sz="quarter" idx="12"/>
          </p:nvPr>
        </p:nvSpPr>
        <p:spPr/>
        <p:txBody>
          <a:bodyPr/>
          <a:lstStyle>
            <a:lvl1pPr>
              <a:defRPr/>
            </a:lvl1pPr>
          </a:lstStyle>
          <a:p>
            <a:pPr>
              <a:defRPr/>
            </a:pPr>
            <a:fld id="{37FDB0DE-0651-469F-A3D7-19B800329E0F}" type="slidenum">
              <a:rPr lang="es-ES"/>
              <a:pPr>
                <a:defRPr/>
              </a:pPr>
              <a:t>‹Nº›</a:t>
            </a:fld>
            <a:endParaRPr lang="es-ES"/>
          </a:p>
        </p:txBody>
      </p:sp>
    </p:spTree>
    <p:extLst>
      <p:ext uri="{BB962C8B-B14F-4D97-AF65-F5344CB8AC3E}">
        <p14:creationId xmlns:p14="http://schemas.microsoft.com/office/powerpoint/2010/main" val="3132974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43F61FD5-1F5A-3D55-FCE1-AC871D1A0DB8}"/>
              </a:ext>
            </a:extLst>
          </p:cNvPr>
          <p:cNvSpPr>
            <a:spLocks noGrp="1"/>
          </p:cNvSpPr>
          <p:nvPr>
            <p:ph type="dt" sz="half" idx="10"/>
          </p:nvPr>
        </p:nvSpPr>
        <p:spPr/>
        <p:txBody>
          <a:bodyPr/>
          <a:lstStyle>
            <a:lvl1pPr>
              <a:defRPr/>
            </a:lvl1pPr>
          </a:lstStyle>
          <a:p>
            <a:pPr>
              <a:defRPr/>
            </a:pPr>
            <a:fld id="{B9E17B65-6BA8-4CC7-B094-F03C5D93E277}" type="datetimeFigureOut">
              <a:rPr lang="es-ES"/>
              <a:pPr>
                <a:defRPr/>
              </a:pPr>
              <a:t>29/10/2024</a:t>
            </a:fld>
            <a:endParaRPr lang="es-ES"/>
          </a:p>
        </p:txBody>
      </p:sp>
      <p:sp>
        <p:nvSpPr>
          <p:cNvPr id="5" name="4 Marcador de pie de página">
            <a:extLst>
              <a:ext uri="{FF2B5EF4-FFF2-40B4-BE49-F238E27FC236}">
                <a16:creationId xmlns:a16="http://schemas.microsoft.com/office/drawing/2014/main" id="{23D9B969-1A8C-BF94-790A-34EDA4FFB788}"/>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E353544F-AF37-BDC9-D1AE-5524E44FC18B}"/>
              </a:ext>
            </a:extLst>
          </p:cNvPr>
          <p:cNvSpPr>
            <a:spLocks noGrp="1"/>
          </p:cNvSpPr>
          <p:nvPr>
            <p:ph type="sldNum" sz="quarter" idx="12"/>
          </p:nvPr>
        </p:nvSpPr>
        <p:spPr/>
        <p:txBody>
          <a:bodyPr/>
          <a:lstStyle>
            <a:lvl1pPr>
              <a:defRPr/>
            </a:lvl1pPr>
          </a:lstStyle>
          <a:p>
            <a:pPr>
              <a:defRPr/>
            </a:pPr>
            <a:fld id="{D0D995B7-E0D5-43E1-8D4F-4601062F0BA4}" type="slidenum">
              <a:rPr lang="es-ES"/>
              <a:pPr>
                <a:defRPr/>
              </a:pPr>
              <a:t>‹Nº›</a:t>
            </a:fld>
            <a:endParaRPr lang="es-ES"/>
          </a:p>
        </p:txBody>
      </p:sp>
    </p:spTree>
    <p:extLst>
      <p:ext uri="{BB962C8B-B14F-4D97-AF65-F5344CB8AC3E}">
        <p14:creationId xmlns:p14="http://schemas.microsoft.com/office/powerpoint/2010/main" val="18124446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0"/>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40"/>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B290F646-2961-E5EA-C629-95739DECBE41}"/>
              </a:ext>
            </a:extLst>
          </p:cNvPr>
          <p:cNvSpPr>
            <a:spLocks noGrp="1"/>
          </p:cNvSpPr>
          <p:nvPr>
            <p:ph type="dt" sz="half" idx="10"/>
          </p:nvPr>
        </p:nvSpPr>
        <p:spPr/>
        <p:txBody>
          <a:bodyPr/>
          <a:lstStyle>
            <a:lvl1pPr>
              <a:defRPr/>
            </a:lvl1pPr>
          </a:lstStyle>
          <a:p>
            <a:pPr>
              <a:defRPr/>
            </a:pPr>
            <a:fld id="{420CF439-AF38-40E6-8AA2-5DE03F3AF053}" type="datetimeFigureOut">
              <a:rPr lang="es-ES"/>
              <a:pPr>
                <a:defRPr/>
              </a:pPr>
              <a:t>29/10/2024</a:t>
            </a:fld>
            <a:endParaRPr lang="es-ES"/>
          </a:p>
        </p:txBody>
      </p:sp>
      <p:sp>
        <p:nvSpPr>
          <p:cNvPr id="5" name="4 Marcador de pie de página">
            <a:extLst>
              <a:ext uri="{FF2B5EF4-FFF2-40B4-BE49-F238E27FC236}">
                <a16:creationId xmlns:a16="http://schemas.microsoft.com/office/drawing/2014/main" id="{41B6CEC6-32E9-AE46-6410-FA56352CF9E4}"/>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8EC366D9-C8E0-D20E-B99F-5F0CFAE6F223}"/>
              </a:ext>
            </a:extLst>
          </p:cNvPr>
          <p:cNvSpPr>
            <a:spLocks noGrp="1"/>
          </p:cNvSpPr>
          <p:nvPr>
            <p:ph type="sldNum" sz="quarter" idx="12"/>
          </p:nvPr>
        </p:nvSpPr>
        <p:spPr/>
        <p:txBody>
          <a:bodyPr/>
          <a:lstStyle>
            <a:lvl1pPr>
              <a:defRPr/>
            </a:lvl1pPr>
          </a:lstStyle>
          <a:p>
            <a:pPr>
              <a:defRPr/>
            </a:pPr>
            <a:fld id="{8EA56697-0C9B-4089-A08B-9D71BBEDE0E4}" type="slidenum">
              <a:rPr lang="es-ES"/>
              <a:pPr>
                <a:defRPr/>
              </a:pPr>
              <a:t>‹Nº›</a:t>
            </a:fld>
            <a:endParaRPr lang="es-ES"/>
          </a:p>
        </p:txBody>
      </p:sp>
    </p:spTree>
    <p:extLst>
      <p:ext uri="{BB962C8B-B14F-4D97-AF65-F5344CB8AC3E}">
        <p14:creationId xmlns:p14="http://schemas.microsoft.com/office/powerpoint/2010/main" val="4622051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7"/>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s-ES"/>
              <a:t>Haga clic para modificar el estilo de subtítulo del patrón</a:t>
            </a:r>
          </a:p>
        </p:txBody>
      </p:sp>
      <p:sp>
        <p:nvSpPr>
          <p:cNvPr id="4" name="3 Marcador de fecha">
            <a:extLst>
              <a:ext uri="{FF2B5EF4-FFF2-40B4-BE49-F238E27FC236}">
                <a16:creationId xmlns:a16="http://schemas.microsoft.com/office/drawing/2014/main" id="{F8C8EB5B-0DB8-29C8-6A97-44F4D8F2BD91}"/>
              </a:ext>
            </a:extLst>
          </p:cNvPr>
          <p:cNvSpPr>
            <a:spLocks noGrp="1"/>
          </p:cNvSpPr>
          <p:nvPr>
            <p:ph type="dt" sz="half" idx="10"/>
          </p:nvPr>
        </p:nvSpPr>
        <p:spPr/>
        <p:txBody>
          <a:bodyPr/>
          <a:lstStyle>
            <a:lvl1pPr>
              <a:defRPr/>
            </a:lvl1pPr>
          </a:lstStyle>
          <a:p>
            <a:pPr>
              <a:defRPr/>
            </a:pPr>
            <a:fld id="{16B9C6F0-358C-4FC1-8D03-4CEFF7DCB93D}" type="datetimeFigureOut">
              <a:rPr lang="es-ES"/>
              <a:pPr>
                <a:defRPr/>
              </a:pPr>
              <a:t>29/10/2024</a:t>
            </a:fld>
            <a:endParaRPr lang="es-ES"/>
          </a:p>
        </p:txBody>
      </p:sp>
      <p:sp>
        <p:nvSpPr>
          <p:cNvPr id="5" name="4 Marcador de pie de página">
            <a:extLst>
              <a:ext uri="{FF2B5EF4-FFF2-40B4-BE49-F238E27FC236}">
                <a16:creationId xmlns:a16="http://schemas.microsoft.com/office/drawing/2014/main" id="{07C8183A-FBDA-D15C-EDE9-3E670488E008}"/>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E35DC4EA-09E9-3FD1-ABBF-7F1EC58AC84C}"/>
              </a:ext>
            </a:extLst>
          </p:cNvPr>
          <p:cNvSpPr>
            <a:spLocks noGrp="1"/>
          </p:cNvSpPr>
          <p:nvPr>
            <p:ph type="sldNum" sz="quarter" idx="12"/>
          </p:nvPr>
        </p:nvSpPr>
        <p:spPr/>
        <p:txBody>
          <a:bodyPr/>
          <a:lstStyle>
            <a:lvl1pPr>
              <a:defRPr/>
            </a:lvl1pPr>
          </a:lstStyle>
          <a:p>
            <a:pPr>
              <a:defRPr/>
            </a:pPr>
            <a:fld id="{3793A3F8-0656-4E5D-92CE-F19944F5217D}" type="slidenum">
              <a:rPr lang="es-ES"/>
              <a:pPr>
                <a:defRPr/>
              </a:pPr>
              <a:t>‹Nº›</a:t>
            </a:fld>
            <a:endParaRPr lang="es-ES"/>
          </a:p>
        </p:txBody>
      </p:sp>
    </p:spTree>
    <p:extLst>
      <p:ext uri="{BB962C8B-B14F-4D97-AF65-F5344CB8AC3E}">
        <p14:creationId xmlns:p14="http://schemas.microsoft.com/office/powerpoint/2010/main" val="20107309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7E91A8DF-D399-5424-46B0-A7CA1054FA4E}"/>
              </a:ext>
            </a:extLst>
          </p:cNvPr>
          <p:cNvSpPr>
            <a:spLocks noGrp="1"/>
          </p:cNvSpPr>
          <p:nvPr>
            <p:ph type="dt" sz="half" idx="10"/>
          </p:nvPr>
        </p:nvSpPr>
        <p:spPr/>
        <p:txBody>
          <a:bodyPr/>
          <a:lstStyle>
            <a:lvl1pPr>
              <a:defRPr/>
            </a:lvl1pPr>
          </a:lstStyle>
          <a:p>
            <a:pPr>
              <a:defRPr/>
            </a:pPr>
            <a:fld id="{9A8601F9-9A12-43C2-9ECE-DF1EB90E0C7A}" type="datetimeFigureOut">
              <a:rPr lang="es-ES"/>
              <a:pPr>
                <a:defRPr/>
              </a:pPr>
              <a:t>29/10/2024</a:t>
            </a:fld>
            <a:endParaRPr lang="es-ES"/>
          </a:p>
        </p:txBody>
      </p:sp>
      <p:sp>
        <p:nvSpPr>
          <p:cNvPr id="5" name="4 Marcador de pie de página">
            <a:extLst>
              <a:ext uri="{FF2B5EF4-FFF2-40B4-BE49-F238E27FC236}">
                <a16:creationId xmlns:a16="http://schemas.microsoft.com/office/drawing/2014/main" id="{E4D6290B-D8ED-2E32-613C-2C2ECD6ADF24}"/>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7703CBBA-8E96-B2F1-C08E-BE33849178C1}"/>
              </a:ext>
            </a:extLst>
          </p:cNvPr>
          <p:cNvSpPr>
            <a:spLocks noGrp="1"/>
          </p:cNvSpPr>
          <p:nvPr>
            <p:ph type="sldNum" sz="quarter" idx="12"/>
          </p:nvPr>
        </p:nvSpPr>
        <p:spPr/>
        <p:txBody>
          <a:bodyPr/>
          <a:lstStyle>
            <a:lvl1pPr>
              <a:defRPr/>
            </a:lvl1pPr>
          </a:lstStyle>
          <a:p>
            <a:pPr>
              <a:defRPr/>
            </a:pPr>
            <a:fld id="{D70B14BF-37A8-4DFA-A0ED-04277C3AF377}" type="slidenum">
              <a:rPr lang="es-ES"/>
              <a:pPr>
                <a:defRPr/>
              </a:pPr>
              <a:t>‹Nº›</a:t>
            </a:fld>
            <a:endParaRPr lang="es-ES"/>
          </a:p>
        </p:txBody>
      </p:sp>
    </p:spTree>
    <p:extLst>
      <p:ext uri="{BB962C8B-B14F-4D97-AF65-F5344CB8AC3E}">
        <p14:creationId xmlns:p14="http://schemas.microsoft.com/office/powerpoint/2010/main" val="1575240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2"/>
            <a:ext cx="7772400" cy="1362075"/>
          </a:xfrm>
        </p:spPr>
        <p:txBody>
          <a:bodyPr anchor="t"/>
          <a:lstStyle>
            <a:lvl1pPr algn="l">
              <a:defRPr sz="3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Haga clic para modificar el estilo de texto del patrón</a:t>
            </a:r>
          </a:p>
        </p:txBody>
      </p:sp>
      <p:sp>
        <p:nvSpPr>
          <p:cNvPr id="4" name="3 Marcador de fecha">
            <a:extLst>
              <a:ext uri="{FF2B5EF4-FFF2-40B4-BE49-F238E27FC236}">
                <a16:creationId xmlns:a16="http://schemas.microsoft.com/office/drawing/2014/main" id="{1239F717-91AF-124E-CF20-73E841A04AD9}"/>
              </a:ext>
            </a:extLst>
          </p:cNvPr>
          <p:cNvSpPr>
            <a:spLocks noGrp="1"/>
          </p:cNvSpPr>
          <p:nvPr>
            <p:ph type="dt" sz="half" idx="10"/>
          </p:nvPr>
        </p:nvSpPr>
        <p:spPr/>
        <p:txBody>
          <a:bodyPr/>
          <a:lstStyle>
            <a:lvl1pPr>
              <a:defRPr/>
            </a:lvl1pPr>
          </a:lstStyle>
          <a:p>
            <a:pPr>
              <a:defRPr/>
            </a:pPr>
            <a:fld id="{3294AD10-3A19-43F9-99D1-27BCF91B243D}" type="datetimeFigureOut">
              <a:rPr lang="es-ES"/>
              <a:pPr>
                <a:defRPr/>
              </a:pPr>
              <a:t>29/10/2024</a:t>
            </a:fld>
            <a:endParaRPr lang="es-ES"/>
          </a:p>
        </p:txBody>
      </p:sp>
      <p:sp>
        <p:nvSpPr>
          <p:cNvPr id="5" name="4 Marcador de pie de página">
            <a:extLst>
              <a:ext uri="{FF2B5EF4-FFF2-40B4-BE49-F238E27FC236}">
                <a16:creationId xmlns:a16="http://schemas.microsoft.com/office/drawing/2014/main" id="{2E5ED2CA-9C6C-3A0C-07D6-86C21D92D99B}"/>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4B0569FC-2606-F6D6-D835-9B5A1E005F35}"/>
              </a:ext>
            </a:extLst>
          </p:cNvPr>
          <p:cNvSpPr>
            <a:spLocks noGrp="1"/>
          </p:cNvSpPr>
          <p:nvPr>
            <p:ph type="sldNum" sz="quarter" idx="12"/>
          </p:nvPr>
        </p:nvSpPr>
        <p:spPr/>
        <p:txBody>
          <a:bodyPr/>
          <a:lstStyle>
            <a:lvl1pPr>
              <a:defRPr/>
            </a:lvl1pPr>
          </a:lstStyle>
          <a:p>
            <a:pPr>
              <a:defRPr/>
            </a:pPr>
            <a:fld id="{FAF33D47-1CDE-49F3-9348-56C577B48509}" type="slidenum">
              <a:rPr lang="es-ES"/>
              <a:pPr>
                <a:defRPr/>
              </a:pPr>
              <a:t>‹Nº›</a:t>
            </a:fld>
            <a:endParaRPr lang="es-ES"/>
          </a:p>
        </p:txBody>
      </p:sp>
    </p:spTree>
    <p:extLst>
      <p:ext uri="{BB962C8B-B14F-4D97-AF65-F5344CB8AC3E}">
        <p14:creationId xmlns:p14="http://schemas.microsoft.com/office/powerpoint/2010/main" val="8327694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a:extLst>
              <a:ext uri="{FF2B5EF4-FFF2-40B4-BE49-F238E27FC236}">
                <a16:creationId xmlns:a16="http://schemas.microsoft.com/office/drawing/2014/main" id="{914A7542-1977-91EA-320F-D62606C8D967}"/>
              </a:ext>
            </a:extLst>
          </p:cNvPr>
          <p:cNvSpPr>
            <a:spLocks noGrp="1"/>
          </p:cNvSpPr>
          <p:nvPr>
            <p:ph type="dt" sz="half" idx="10"/>
          </p:nvPr>
        </p:nvSpPr>
        <p:spPr/>
        <p:txBody>
          <a:bodyPr/>
          <a:lstStyle>
            <a:lvl1pPr>
              <a:defRPr/>
            </a:lvl1pPr>
          </a:lstStyle>
          <a:p>
            <a:pPr>
              <a:defRPr/>
            </a:pPr>
            <a:fld id="{0BCDCC8E-B888-47A2-934C-4448C5D7698F}" type="datetimeFigureOut">
              <a:rPr lang="es-ES"/>
              <a:pPr>
                <a:defRPr/>
              </a:pPr>
              <a:t>29/10/2024</a:t>
            </a:fld>
            <a:endParaRPr lang="es-ES"/>
          </a:p>
        </p:txBody>
      </p:sp>
      <p:sp>
        <p:nvSpPr>
          <p:cNvPr id="6" name="4 Marcador de pie de página">
            <a:extLst>
              <a:ext uri="{FF2B5EF4-FFF2-40B4-BE49-F238E27FC236}">
                <a16:creationId xmlns:a16="http://schemas.microsoft.com/office/drawing/2014/main" id="{F39CAC5E-7F26-D8A3-71BA-6DDCAA480BEA}"/>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82777CC5-CEBA-94F9-411F-088565D21654}"/>
              </a:ext>
            </a:extLst>
          </p:cNvPr>
          <p:cNvSpPr>
            <a:spLocks noGrp="1"/>
          </p:cNvSpPr>
          <p:nvPr>
            <p:ph type="sldNum" sz="quarter" idx="12"/>
          </p:nvPr>
        </p:nvSpPr>
        <p:spPr/>
        <p:txBody>
          <a:bodyPr/>
          <a:lstStyle>
            <a:lvl1pPr>
              <a:defRPr/>
            </a:lvl1pPr>
          </a:lstStyle>
          <a:p>
            <a:pPr>
              <a:defRPr/>
            </a:pPr>
            <a:fld id="{6639E8DB-820B-4F37-8156-855A92DA4F45}" type="slidenum">
              <a:rPr lang="es-ES"/>
              <a:pPr>
                <a:defRPr/>
              </a:pPr>
              <a:t>‹Nº›</a:t>
            </a:fld>
            <a:endParaRPr lang="es-ES"/>
          </a:p>
        </p:txBody>
      </p:sp>
    </p:spTree>
    <p:extLst>
      <p:ext uri="{BB962C8B-B14F-4D97-AF65-F5344CB8AC3E}">
        <p14:creationId xmlns:p14="http://schemas.microsoft.com/office/powerpoint/2010/main" val="28459315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a:extLst>
              <a:ext uri="{FF2B5EF4-FFF2-40B4-BE49-F238E27FC236}">
                <a16:creationId xmlns:a16="http://schemas.microsoft.com/office/drawing/2014/main" id="{9969EEDF-5C8A-2739-2EF0-256B16E92965}"/>
              </a:ext>
            </a:extLst>
          </p:cNvPr>
          <p:cNvSpPr>
            <a:spLocks noGrp="1"/>
          </p:cNvSpPr>
          <p:nvPr>
            <p:ph type="dt" sz="half" idx="10"/>
          </p:nvPr>
        </p:nvSpPr>
        <p:spPr/>
        <p:txBody>
          <a:bodyPr/>
          <a:lstStyle>
            <a:lvl1pPr>
              <a:defRPr/>
            </a:lvl1pPr>
          </a:lstStyle>
          <a:p>
            <a:pPr>
              <a:defRPr/>
            </a:pPr>
            <a:fld id="{5C31BE15-F2B7-45BF-9DD3-578C70E06F12}" type="datetimeFigureOut">
              <a:rPr lang="es-ES"/>
              <a:pPr>
                <a:defRPr/>
              </a:pPr>
              <a:t>29/10/2024</a:t>
            </a:fld>
            <a:endParaRPr lang="es-ES"/>
          </a:p>
        </p:txBody>
      </p:sp>
      <p:sp>
        <p:nvSpPr>
          <p:cNvPr id="8" name="4 Marcador de pie de página">
            <a:extLst>
              <a:ext uri="{FF2B5EF4-FFF2-40B4-BE49-F238E27FC236}">
                <a16:creationId xmlns:a16="http://schemas.microsoft.com/office/drawing/2014/main" id="{DBE4F20B-45B0-B7EB-EB25-7D08C31E0AB4}"/>
              </a:ext>
            </a:extLst>
          </p:cNvPr>
          <p:cNvSpPr>
            <a:spLocks noGrp="1"/>
          </p:cNvSpPr>
          <p:nvPr>
            <p:ph type="ftr" sz="quarter" idx="11"/>
          </p:nvPr>
        </p:nvSpPr>
        <p:spPr/>
        <p:txBody>
          <a:bodyPr/>
          <a:lstStyle>
            <a:lvl1pPr>
              <a:defRPr/>
            </a:lvl1pPr>
          </a:lstStyle>
          <a:p>
            <a:pPr>
              <a:defRPr/>
            </a:pPr>
            <a:endParaRPr lang="es-ES"/>
          </a:p>
        </p:txBody>
      </p:sp>
      <p:sp>
        <p:nvSpPr>
          <p:cNvPr id="9" name="5 Marcador de número de diapositiva">
            <a:extLst>
              <a:ext uri="{FF2B5EF4-FFF2-40B4-BE49-F238E27FC236}">
                <a16:creationId xmlns:a16="http://schemas.microsoft.com/office/drawing/2014/main" id="{3E676CEC-78B9-40EB-E29D-E029118D9AD2}"/>
              </a:ext>
            </a:extLst>
          </p:cNvPr>
          <p:cNvSpPr>
            <a:spLocks noGrp="1"/>
          </p:cNvSpPr>
          <p:nvPr>
            <p:ph type="sldNum" sz="quarter" idx="12"/>
          </p:nvPr>
        </p:nvSpPr>
        <p:spPr/>
        <p:txBody>
          <a:bodyPr/>
          <a:lstStyle>
            <a:lvl1pPr>
              <a:defRPr/>
            </a:lvl1pPr>
          </a:lstStyle>
          <a:p>
            <a:pPr>
              <a:defRPr/>
            </a:pPr>
            <a:fld id="{BA84851B-A215-492D-B8C4-D03B46633287}" type="slidenum">
              <a:rPr lang="es-ES"/>
              <a:pPr>
                <a:defRPr/>
              </a:pPr>
              <a:t>‹Nº›</a:t>
            </a:fld>
            <a:endParaRPr lang="es-ES"/>
          </a:p>
        </p:txBody>
      </p:sp>
    </p:spTree>
    <p:extLst>
      <p:ext uri="{BB962C8B-B14F-4D97-AF65-F5344CB8AC3E}">
        <p14:creationId xmlns:p14="http://schemas.microsoft.com/office/powerpoint/2010/main" val="5382213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a:extLst>
              <a:ext uri="{FF2B5EF4-FFF2-40B4-BE49-F238E27FC236}">
                <a16:creationId xmlns:a16="http://schemas.microsoft.com/office/drawing/2014/main" id="{7A74399B-8D15-51E7-CF5D-062EFC4ADE55}"/>
              </a:ext>
            </a:extLst>
          </p:cNvPr>
          <p:cNvSpPr>
            <a:spLocks noGrp="1"/>
          </p:cNvSpPr>
          <p:nvPr>
            <p:ph type="dt" sz="half" idx="10"/>
          </p:nvPr>
        </p:nvSpPr>
        <p:spPr/>
        <p:txBody>
          <a:bodyPr/>
          <a:lstStyle>
            <a:lvl1pPr>
              <a:defRPr/>
            </a:lvl1pPr>
          </a:lstStyle>
          <a:p>
            <a:pPr>
              <a:defRPr/>
            </a:pPr>
            <a:fld id="{621E114B-F4DF-47EA-B166-21731ADB5C25}" type="datetimeFigureOut">
              <a:rPr lang="es-ES"/>
              <a:pPr>
                <a:defRPr/>
              </a:pPr>
              <a:t>29/10/2024</a:t>
            </a:fld>
            <a:endParaRPr lang="es-ES"/>
          </a:p>
        </p:txBody>
      </p:sp>
      <p:sp>
        <p:nvSpPr>
          <p:cNvPr id="4" name="4 Marcador de pie de página">
            <a:extLst>
              <a:ext uri="{FF2B5EF4-FFF2-40B4-BE49-F238E27FC236}">
                <a16:creationId xmlns:a16="http://schemas.microsoft.com/office/drawing/2014/main" id="{CAE6BB23-1C34-DB26-CEAF-0D1B7954AA03}"/>
              </a:ext>
            </a:extLst>
          </p:cNvPr>
          <p:cNvSpPr>
            <a:spLocks noGrp="1"/>
          </p:cNvSpPr>
          <p:nvPr>
            <p:ph type="ftr" sz="quarter" idx="11"/>
          </p:nvPr>
        </p:nvSpPr>
        <p:spPr/>
        <p:txBody>
          <a:bodyPr/>
          <a:lstStyle>
            <a:lvl1pPr>
              <a:defRPr/>
            </a:lvl1pPr>
          </a:lstStyle>
          <a:p>
            <a:pPr>
              <a:defRPr/>
            </a:pPr>
            <a:endParaRPr lang="es-ES"/>
          </a:p>
        </p:txBody>
      </p:sp>
      <p:sp>
        <p:nvSpPr>
          <p:cNvPr id="5" name="5 Marcador de número de diapositiva">
            <a:extLst>
              <a:ext uri="{FF2B5EF4-FFF2-40B4-BE49-F238E27FC236}">
                <a16:creationId xmlns:a16="http://schemas.microsoft.com/office/drawing/2014/main" id="{777C3C57-E5F8-E7AB-E8DC-2638DC989D4B}"/>
              </a:ext>
            </a:extLst>
          </p:cNvPr>
          <p:cNvSpPr>
            <a:spLocks noGrp="1"/>
          </p:cNvSpPr>
          <p:nvPr>
            <p:ph type="sldNum" sz="quarter" idx="12"/>
          </p:nvPr>
        </p:nvSpPr>
        <p:spPr/>
        <p:txBody>
          <a:bodyPr/>
          <a:lstStyle>
            <a:lvl1pPr>
              <a:defRPr/>
            </a:lvl1pPr>
          </a:lstStyle>
          <a:p>
            <a:pPr>
              <a:defRPr/>
            </a:pPr>
            <a:fld id="{0CBE8204-745C-4A47-B433-9B8A6AF832A1}" type="slidenum">
              <a:rPr lang="es-ES"/>
              <a:pPr>
                <a:defRPr/>
              </a:pPr>
              <a:t>‹Nº›</a:t>
            </a:fld>
            <a:endParaRPr lang="es-ES"/>
          </a:p>
        </p:txBody>
      </p:sp>
    </p:spTree>
    <p:extLst>
      <p:ext uri="{BB962C8B-B14F-4D97-AF65-F5344CB8AC3E}">
        <p14:creationId xmlns:p14="http://schemas.microsoft.com/office/powerpoint/2010/main" val="29510622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a:extLst>
              <a:ext uri="{FF2B5EF4-FFF2-40B4-BE49-F238E27FC236}">
                <a16:creationId xmlns:a16="http://schemas.microsoft.com/office/drawing/2014/main" id="{496AF863-EEAC-E548-4E5F-04F20789A301}"/>
              </a:ext>
            </a:extLst>
          </p:cNvPr>
          <p:cNvSpPr>
            <a:spLocks noGrp="1"/>
          </p:cNvSpPr>
          <p:nvPr>
            <p:ph type="dt" sz="half" idx="10"/>
          </p:nvPr>
        </p:nvSpPr>
        <p:spPr/>
        <p:txBody>
          <a:bodyPr/>
          <a:lstStyle>
            <a:lvl1pPr>
              <a:defRPr/>
            </a:lvl1pPr>
          </a:lstStyle>
          <a:p>
            <a:pPr>
              <a:defRPr/>
            </a:pPr>
            <a:fld id="{CA52D32E-DCA7-416E-A48B-E6783DD56911}" type="datetimeFigureOut">
              <a:rPr lang="es-ES"/>
              <a:pPr>
                <a:defRPr/>
              </a:pPr>
              <a:t>29/10/2024</a:t>
            </a:fld>
            <a:endParaRPr lang="es-ES"/>
          </a:p>
        </p:txBody>
      </p:sp>
      <p:sp>
        <p:nvSpPr>
          <p:cNvPr id="3" name="4 Marcador de pie de página">
            <a:extLst>
              <a:ext uri="{FF2B5EF4-FFF2-40B4-BE49-F238E27FC236}">
                <a16:creationId xmlns:a16="http://schemas.microsoft.com/office/drawing/2014/main" id="{44E59AF8-7DD4-E728-E83B-608C8A18C0F6}"/>
              </a:ext>
            </a:extLst>
          </p:cNvPr>
          <p:cNvSpPr>
            <a:spLocks noGrp="1"/>
          </p:cNvSpPr>
          <p:nvPr>
            <p:ph type="ftr" sz="quarter" idx="11"/>
          </p:nvPr>
        </p:nvSpPr>
        <p:spPr/>
        <p:txBody>
          <a:bodyPr/>
          <a:lstStyle>
            <a:lvl1pPr>
              <a:defRPr/>
            </a:lvl1pPr>
          </a:lstStyle>
          <a:p>
            <a:pPr>
              <a:defRPr/>
            </a:pPr>
            <a:endParaRPr lang="es-ES"/>
          </a:p>
        </p:txBody>
      </p:sp>
      <p:sp>
        <p:nvSpPr>
          <p:cNvPr id="4" name="5 Marcador de número de diapositiva">
            <a:extLst>
              <a:ext uri="{FF2B5EF4-FFF2-40B4-BE49-F238E27FC236}">
                <a16:creationId xmlns:a16="http://schemas.microsoft.com/office/drawing/2014/main" id="{16402456-BB88-7E6D-1BC3-F68F83E9FC4A}"/>
              </a:ext>
            </a:extLst>
          </p:cNvPr>
          <p:cNvSpPr>
            <a:spLocks noGrp="1"/>
          </p:cNvSpPr>
          <p:nvPr>
            <p:ph type="sldNum" sz="quarter" idx="12"/>
          </p:nvPr>
        </p:nvSpPr>
        <p:spPr/>
        <p:txBody>
          <a:bodyPr/>
          <a:lstStyle>
            <a:lvl1pPr>
              <a:defRPr/>
            </a:lvl1pPr>
          </a:lstStyle>
          <a:p>
            <a:pPr>
              <a:defRPr/>
            </a:pPr>
            <a:fld id="{D4494E28-D52D-4CFD-A16D-AF8E19E2DA9C}" type="slidenum">
              <a:rPr lang="es-ES"/>
              <a:pPr>
                <a:defRPr/>
              </a:pPr>
              <a:t>‹Nº›</a:t>
            </a:fld>
            <a:endParaRPr lang="es-ES"/>
          </a:p>
        </p:txBody>
      </p:sp>
    </p:spTree>
    <p:extLst>
      <p:ext uri="{BB962C8B-B14F-4D97-AF65-F5344CB8AC3E}">
        <p14:creationId xmlns:p14="http://schemas.microsoft.com/office/powerpoint/2010/main" val="11362629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1500" b="1"/>
            </a:lvl1pPr>
          </a:lstStyle>
          <a:p>
            <a:r>
              <a:rPr lang="es-ES"/>
              <a:t>Haga clic para modificar el estilo de título del patrón</a:t>
            </a:r>
          </a:p>
        </p:txBody>
      </p:sp>
      <p:sp>
        <p:nvSpPr>
          <p:cNvPr id="3" name="2 Marcador de contenido"/>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C0755732-4313-4E1A-A0F8-5BB7E7812E04}"/>
              </a:ext>
            </a:extLst>
          </p:cNvPr>
          <p:cNvSpPr>
            <a:spLocks noGrp="1"/>
          </p:cNvSpPr>
          <p:nvPr>
            <p:ph type="dt" sz="half" idx="10"/>
          </p:nvPr>
        </p:nvSpPr>
        <p:spPr/>
        <p:txBody>
          <a:bodyPr/>
          <a:lstStyle>
            <a:lvl1pPr>
              <a:defRPr/>
            </a:lvl1pPr>
          </a:lstStyle>
          <a:p>
            <a:pPr>
              <a:defRPr/>
            </a:pPr>
            <a:fld id="{2E34D0C8-1BA5-4A16-9DBB-3E04335F9ED6}" type="datetimeFigureOut">
              <a:rPr lang="es-ES"/>
              <a:pPr>
                <a:defRPr/>
              </a:pPr>
              <a:t>29/10/2024</a:t>
            </a:fld>
            <a:endParaRPr lang="es-ES"/>
          </a:p>
        </p:txBody>
      </p:sp>
      <p:sp>
        <p:nvSpPr>
          <p:cNvPr id="6" name="4 Marcador de pie de página">
            <a:extLst>
              <a:ext uri="{FF2B5EF4-FFF2-40B4-BE49-F238E27FC236}">
                <a16:creationId xmlns:a16="http://schemas.microsoft.com/office/drawing/2014/main" id="{92D48138-F5D6-ABB5-C5F6-7055BB2A915F}"/>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8445061C-BE4E-F7F2-1765-E3FAABEEDCD6}"/>
              </a:ext>
            </a:extLst>
          </p:cNvPr>
          <p:cNvSpPr>
            <a:spLocks noGrp="1"/>
          </p:cNvSpPr>
          <p:nvPr>
            <p:ph type="sldNum" sz="quarter" idx="12"/>
          </p:nvPr>
        </p:nvSpPr>
        <p:spPr/>
        <p:txBody>
          <a:bodyPr/>
          <a:lstStyle>
            <a:lvl1pPr>
              <a:defRPr/>
            </a:lvl1pPr>
          </a:lstStyle>
          <a:p>
            <a:pPr>
              <a:defRPr/>
            </a:pPr>
            <a:fld id="{983DDE08-BE32-407F-B720-6BA734608FC7}" type="slidenum">
              <a:rPr lang="es-ES"/>
              <a:pPr>
                <a:defRPr/>
              </a:pPr>
              <a:t>‹Nº›</a:t>
            </a:fld>
            <a:endParaRPr lang="es-ES"/>
          </a:p>
        </p:txBody>
      </p:sp>
    </p:spTree>
    <p:extLst>
      <p:ext uri="{BB962C8B-B14F-4D97-AF65-F5344CB8AC3E}">
        <p14:creationId xmlns:p14="http://schemas.microsoft.com/office/powerpoint/2010/main" val="15021920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B9279500-5ABC-F22A-3EB0-6534C1033B73}"/>
              </a:ext>
            </a:extLst>
          </p:cNvPr>
          <p:cNvSpPr>
            <a:spLocks noGrp="1"/>
          </p:cNvSpPr>
          <p:nvPr>
            <p:ph type="dt" sz="half" idx="10"/>
          </p:nvPr>
        </p:nvSpPr>
        <p:spPr/>
        <p:txBody>
          <a:bodyPr/>
          <a:lstStyle>
            <a:lvl1pPr>
              <a:defRPr/>
            </a:lvl1pPr>
          </a:lstStyle>
          <a:p>
            <a:pPr>
              <a:defRPr/>
            </a:pPr>
            <a:fld id="{0686D28B-C30E-4550-816A-423A3FE7124A}" type="datetimeFigureOut">
              <a:rPr lang="es-ES"/>
              <a:pPr>
                <a:defRPr/>
              </a:pPr>
              <a:t>29/10/2024</a:t>
            </a:fld>
            <a:endParaRPr lang="es-ES"/>
          </a:p>
        </p:txBody>
      </p:sp>
      <p:sp>
        <p:nvSpPr>
          <p:cNvPr id="5" name="4 Marcador de pie de página">
            <a:extLst>
              <a:ext uri="{FF2B5EF4-FFF2-40B4-BE49-F238E27FC236}">
                <a16:creationId xmlns:a16="http://schemas.microsoft.com/office/drawing/2014/main" id="{C35704E9-1DB1-7854-7323-8C1610C3E397}"/>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A0FB2866-5809-64E7-F642-5EE054EC26DC}"/>
              </a:ext>
            </a:extLst>
          </p:cNvPr>
          <p:cNvSpPr>
            <a:spLocks noGrp="1"/>
          </p:cNvSpPr>
          <p:nvPr>
            <p:ph type="sldNum" sz="quarter" idx="12"/>
          </p:nvPr>
        </p:nvSpPr>
        <p:spPr/>
        <p:txBody>
          <a:bodyPr/>
          <a:lstStyle>
            <a:lvl1pPr>
              <a:defRPr/>
            </a:lvl1pPr>
          </a:lstStyle>
          <a:p>
            <a:pPr>
              <a:defRPr/>
            </a:pPr>
            <a:fld id="{A7532DA7-DDA8-4133-80A2-9CAC29D8F26A}" type="slidenum">
              <a:rPr lang="es-ES"/>
              <a:pPr>
                <a:defRPr/>
              </a:pPr>
              <a:t>‹Nº›</a:t>
            </a:fld>
            <a:endParaRPr lang="es-ES"/>
          </a:p>
        </p:txBody>
      </p:sp>
    </p:spTree>
    <p:extLst>
      <p:ext uri="{BB962C8B-B14F-4D97-AF65-F5344CB8AC3E}">
        <p14:creationId xmlns:p14="http://schemas.microsoft.com/office/powerpoint/2010/main" val="31618330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15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FE284DFF-2978-8E15-B4C6-0AB6CEAC04A6}"/>
              </a:ext>
            </a:extLst>
          </p:cNvPr>
          <p:cNvSpPr>
            <a:spLocks noGrp="1"/>
          </p:cNvSpPr>
          <p:nvPr>
            <p:ph type="dt" sz="half" idx="10"/>
          </p:nvPr>
        </p:nvSpPr>
        <p:spPr/>
        <p:txBody>
          <a:bodyPr/>
          <a:lstStyle>
            <a:lvl1pPr>
              <a:defRPr/>
            </a:lvl1pPr>
          </a:lstStyle>
          <a:p>
            <a:pPr>
              <a:defRPr/>
            </a:pPr>
            <a:fld id="{E01B75F3-0862-406A-9793-F6F2953AB2E3}" type="datetimeFigureOut">
              <a:rPr lang="es-ES"/>
              <a:pPr>
                <a:defRPr/>
              </a:pPr>
              <a:t>29/10/2024</a:t>
            </a:fld>
            <a:endParaRPr lang="es-ES"/>
          </a:p>
        </p:txBody>
      </p:sp>
      <p:sp>
        <p:nvSpPr>
          <p:cNvPr id="6" name="4 Marcador de pie de página">
            <a:extLst>
              <a:ext uri="{FF2B5EF4-FFF2-40B4-BE49-F238E27FC236}">
                <a16:creationId xmlns:a16="http://schemas.microsoft.com/office/drawing/2014/main" id="{2F4B22C4-D15E-24BE-0271-DD4DA7A289BD}"/>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9543FAF3-B90C-42DA-D51E-69E217F469DC}"/>
              </a:ext>
            </a:extLst>
          </p:cNvPr>
          <p:cNvSpPr>
            <a:spLocks noGrp="1"/>
          </p:cNvSpPr>
          <p:nvPr>
            <p:ph type="sldNum" sz="quarter" idx="12"/>
          </p:nvPr>
        </p:nvSpPr>
        <p:spPr/>
        <p:txBody>
          <a:bodyPr/>
          <a:lstStyle>
            <a:lvl1pPr>
              <a:defRPr/>
            </a:lvl1pPr>
          </a:lstStyle>
          <a:p>
            <a:pPr>
              <a:defRPr/>
            </a:pPr>
            <a:fld id="{53EEF6A9-3D63-4C14-B29B-DA2EFC59D1D8}" type="slidenum">
              <a:rPr lang="es-ES"/>
              <a:pPr>
                <a:defRPr/>
              </a:pPr>
              <a:t>‹Nº›</a:t>
            </a:fld>
            <a:endParaRPr lang="es-ES"/>
          </a:p>
        </p:txBody>
      </p:sp>
    </p:spTree>
    <p:extLst>
      <p:ext uri="{BB962C8B-B14F-4D97-AF65-F5344CB8AC3E}">
        <p14:creationId xmlns:p14="http://schemas.microsoft.com/office/powerpoint/2010/main" val="14047306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6694E19A-ED63-FAB7-439D-2A523EFAD290}"/>
              </a:ext>
            </a:extLst>
          </p:cNvPr>
          <p:cNvSpPr>
            <a:spLocks noGrp="1"/>
          </p:cNvSpPr>
          <p:nvPr>
            <p:ph type="dt" sz="half" idx="10"/>
          </p:nvPr>
        </p:nvSpPr>
        <p:spPr/>
        <p:txBody>
          <a:bodyPr/>
          <a:lstStyle>
            <a:lvl1pPr>
              <a:defRPr/>
            </a:lvl1pPr>
          </a:lstStyle>
          <a:p>
            <a:pPr>
              <a:defRPr/>
            </a:pPr>
            <a:fld id="{6F21E118-15A9-4BDF-BC29-DDF1CC0C655C}" type="datetimeFigureOut">
              <a:rPr lang="es-ES"/>
              <a:pPr>
                <a:defRPr/>
              </a:pPr>
              <a:t>29/10/2024</a:t>
            </a:fld>
            <a:endParaRPr lang="es-ES"/>
          </a:p>
        </p:txBody>
      </p:sp>
      <p:sp>
        <p:nvSpPr>
          <p:cNvPr id="5" name="4 Marcador de pie de página">
            <a:extLst>
              <a:ext uri="{FF2B5EF4-FFF2-40B4-BE49-F238E27FC236}">
                <a16:creationId xmlns:a16="http://schemas.microsoft.com/office/drawing/2014/main" id="{4E94A69A-28CB-64FF-1E6E-8B95A90D6F82}"/>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DF2796E9-766A-0168-0B03-956F23CD31FC}"/>
              </a:ext>
            </a:extLst>
          </p:cNvPr>
          <p:cNvSpPr>
            <a:spLocks noGrp="1"/>
          </p:cNvSpPr>
          <p:nvPr>
            <p:ph type="sldNum" sz="quarter" idx="12"/>
          </p:nvPr>
        </p:nvSpPr>
        <p:spPr/>
        <p:txBody>
          <a:bodyPr/>
          <a:lstStyle>
            <a:lvl1pPr>
              <a:defRPr/>
            </a:lvl1pPr>
          </a:lstStyle>
          <a:p>
            <a:pPr>
              <a:defRPr/>
            </a:pPr>
            <a:fld id="{8EEC9058-505F-425B-8D5E-3E473A4FE257}" type="slidenum">
              <a:rPr lang="es-ES"/>
              <a:pPr>
                <a:defRPr/>
              </a:pPr>
              <a:t>‹Nº›</a:t>
            </a:fld>
            <a:endParaRPr lang="es-ES"/>
          </a:p>
        </p:txBody>
      </p:sp>
    </p:spTree>
    <p:extLst>
      <p:ext uri="{BB962C8B-B14F-4D97-AF65-F5344CB8AC3E}">
        <p14:creationId xmlns:p14="http://schemas.microsoft.com/office/powerpoint/2010/main" val="24768895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40"/>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40"/>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a:ext uri="{FF2B5EF4-FFF2-40B4-BE49-F238E27FC236}">
                <a16:creationId xmlns:a16="http://schemas.microsoft.com/office/drawing/2014/main" id="{EC4FAC87-7BC3-63DE-0AB8-2F6AE032B746}"/>
              </a:ext>
            </a:extLst>
          </p:cNvPr>
          <p:cNvSpPr>
            <a:spLocks noGrp="1"/>
          </p:cNvSpPr>
          <p:nvPr>
            <p:ph type="dt" sz="half" idx="10"/>
          </p:nvPr>
        </p:nvSpPr>
        <p:spPr/>
        <p:txBody>
          <a:bodyPr/>
          <a:lstStyle>
            <a:lvl1pPr>
              <a:defRPr/>
            </a:lvl1pPr>
          </a:lstStyle>
          <a:p>
            <a:pPr>
              <a:defRPr/>
            </a:pPr>
            <a:fld id="{5A603823-D3A3-4DF4-A4B4-E7E4F73B4AFC}" type="datetimeFigureOut">
              <a:rPr lang="es-ES"/>
              <a:pPr>
                <a:defRPr/>
              </a:pPr>
              <a:t>29/10/2024</a:t>
            </a:fld>
            <a:endParaRPr lang="es-ES"/>
          </a:p>
        </p:txBody>
      </p:sp>
      <p:sp>
        <p:nvSpPr>
          <p:cNvPr id="5" name="4 Marcador de pie de página">
            <a:extLst>
              <a:ext uri="{FF2B5EF4-FFF2-40B4-BE49-F238E27FC236}">
                <a16:creationId xmlns:a16="http://schemas.microsoft.com/office/drawing/2014/main" id="{6FBB2840-A301-79B8-2523-34DA971DA984}"/>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35C0BEF6-A9B5-2AD2-EAA7-D326E754F18A}"/>
              </a:ext>
            </a:extLst>
          </p:cNvPr>
          <p:cNvSpPr>
            <a:spLocks noGrp="1"/>
          </p:cNvSpPr>
          <p:nvPr>
            <p:ph type="sldNum" sz="quarter" idx="12"/>
          </p:nvPr>
        </p:nvSpPr>
        <p:spPr/>
        <p:txBody>
          <a:bodyPr/>
          <a:lstStyle>
            <a:lvl1pPr>
              <a:defRPr/>
            </a:lvl1pPr>
          </a:lstStyle>
          <a:p>
            <a:pPr>
              <a:defRPr/>
            </a:pPr>
            <a:fld id="{0B511740-C994-487C-A18F-D789C6C7DBEE}" type="slidenum">
              <a:rPr lang="es-ES"/>
              <a:pPr>
                <a:defRPr/>
              </a:pPr>
              <a:t>‹Nº›</a:t>
            </a:fld>
            <a:endParaRPr lang="es-ES"/>
          </a:p>
        </p:txBody>
      </p:sp>
    </p:spTree>
    <p:extLst>
      <p:ext uri="{BB962C8B-B14F-4D97-AF65-F5344CB8AC3E}">
        <p14:creationId xmlns:p14="http://schemas.microsoft.com/office/powerpoint/2010/main" val="594843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EBFA8D2D-3DCA-43C5-83E0-B52AEBBA4A97}" type="datetimeFigureOut">
              <a:rPr lang="es-CU" smtClean="0"/>
              <a:t>29/10/2024</a:t>
            </a:fld>
            <a:endParaRPr lang="es-CU"/>
          </a:p>
        </p:txBody>
      </p:sp>
      <p:sp>
        <p:nvSpPr>
          <p:cNvPr id="5" name="Footer Placeholder 4"/>
          <p:cNvSpPr>
            <a:spLocks noGrp="1"/>
          </p:cNvSpPr>
          <p:nvPr>
            <p:ph type="ftr" sz="quarter" idx="11"/>
          </p:nvPr>
        </p:nvSpPr>
        <p:spPr/>
        <p:txBody>
          <a:bodyPr/>
          <a:lstStyle/>
          <a:p>
            <a:endParaRPr lang="es-CU"/>
          </a:p>
        </p:txBody>
      </p:sp>
      <p:sp>
        <p:nvSpPr>
          <p:cNvPr id="6" name="Slide Number Placeholder 5"/>
          <p:cNvSpPr>
            <a:spLocks noGrp="1"/>
          </p:cNvSpPr>
          <p:nvPr>
            <p:ph type="sldNum" sz="quarter" idx="12"/>
          </p:nvPr>
        </p:nvSpPr>
        <p:spPr/>
        <p:txBody>
          <a:bodyPr/>
          <a:lstStyle/>
          <a:p>
            <a:fld id="{A29EA2FE-B417-4029-9BCD-F8DBB754A07D}" type="slidenum">
              <a:rPr lang="es-CU" smtClean="0"/>
              <a:t>‹Nº›</a:t>
            </a:fld>
            <a:endParaRPr lang="es-CU"/>
          </a:p>
        </p:txBody>
      </p:sp>
    </p:spTree>
    <p:extLst>
      <p:ext uri="{BB962C8B-B14F-4D97-AF65-F5344CB8AC3E}">
        <p14:creationId xmlns:p14="http://schemas.microsoft.com/office/powerpoint/2010/main" val="10210115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BFA8D2D-3DCA-43C5-83E0-B52AEBBA4A97}" type="datetimeFigureOut">
              <a:rPr lang="es-CU" smtClean="0"/>
              <a:t>29/10/2024</a:t>
            </a:fld>
            <a:endParaRPr lang="es-CU"/>
          </a:p>
        </p:txBody>
      </p:sp>
      <p:sp>
        <p:nvSpPr>
          <p:cNvPr id="5" name="Footer Placeholder 4"/>
          <p:cNvSpPr>
            <a:spLocks noGrp="1"/>
          </p:cNvSpPr>
          <p:nvPr>
            <p:ph type="ftr" sz="quarter" idx="11"/>
          </p:nvPr>
        </p:nvSpPr>
        <p:spPr/>
        <p:txBody>
          <a:bodyPr/>
          <a:lstStyle/>
          <a:p>
            <a:endParaRPr lang="es-CU"/>
          </a:p>
        </p:txBody>
      </p:sp>
      <p:sp>
        <p:nvSpPr>
          <p:cNvPr id="6" name="Slide Number Placeholder 5"/>
          <p:cNvSpPr>
            <a:spLocks noGrp="1"/>
          </p:cNvSpPr>
          <p:nvPr>
            <p:ph type="sldNum" sz="quarter" idx="12"/>
          </p:nvPr>
        </p:nvSpPr>
        <p:spPr/>
        <p:txBody>
          <a:bodyPr/>
          <a:lstStyle/>
          <a:p>
            <a:fld id="{A29EA2FE-B417-4029-9BCD-F8DBB754A07D}" type="slidenum">
              <a:rPr lang="es-CU" smtClean="0"/>
              <a:t>‹Nº›</a:t>
            </a:fld>
            <a:endParaRPr lang="es-CU"/>
          </a:p>
        </p:txBody>
      </p:sp>
    </p:spTree>
    <p:extLst>
      <p:ext uri="{BB962C8B-B14F-4D97-AF65-F5344CB8AC3E}">
        <p14:creationId xmlns:p14="http://schemas.microsoft.com/office/powerpoint/2010/main" val="29407832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EBFA8D2D-3DCA-43C5-83E0-B52AEBBA4A97}" type="datetimeFigureOut">
              <a:rPr lang="es-CU" smtClean="0"/>
              <a:t>29/10/2024</a:t>
            </a:fld>
            <a:endParaRPr lang="es-CU"/>
          </a:p>
        </p:txBody>
      </p:sp>
      <p:sp>
        <p:nvSpPr>
          <p:cNvPr id="5" name="Footer Placeholder 4"/>
          <p:cNvSpPr>
            <a:spLocks noGrp="1"/>
          </p:cNvSpPr>
          <p:nvPr>
            <p:ph type="ftr" sz="quarter" idx="11"/>
          </p:nvPr>
        </p:nvSpPr>
        <p:spPr/>
        <p:txBody>
          <a:bodyPr/>
          <a:lstStyle/>
          <a:p>
            <a:endParaRPr lang="es-CU"/>
          </a:p>
        </p:txBody>
      </p:sp>
      <p:sp>
        <p:nvSpPr>
          <p:cNvPr id="6" name="Slide Number Placeholder 5"/>
          <p:cNvSpPr>
            <a:spLocks noGrp="1"/>
          </p:cNvSpPr>
          <p:nvPr>
            <p:ph type="sldNum" sz="quarter" idx="12"/>
          </p:nvPr>
        </p:nvSpPr>
        <p:spPr/>
        <p:txBody>
          <a:bodyPr/>
          <a:lstStyle/>
          <a:p>
            <a:fld id="{A29EA2FE-B417-4029-9BCD-F8DBB754A07D}" type="slidenum">
              <a:rPr lang="es-CU" smtClean="0"/>
              <a:t>‹Nº›</a:t>
            </a:fld>
            <a:endParaRPr lang="es-CU"/>
          </a:p>
        </p:txBody>
      </p:sp>
    </p:spTree>
    <p:extLst>
      <p:ext uri="{BB962C8B-B14F-4D97-AF65-F5344CB8AC3E}">
        <p14:creationId xmlns:p14="http://schemas.microsoft.com/office/powerpoint/2010/main" val="38094594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EBFA8D2D-3DCA-43C5-83E0-B52AEBBA4A97}" type="datetimeFigureOut">
              <a:rPr lang="es-CU" smtClean="0"/>
              <a:t>29/10/2024</a:t>
            </a:fld>
            <a:endParaRPr lang="es-CU"/>
          </a:p>
        </p:txBody>
      </p:sp>
      <p:sp>
        <p:nvSpPr>
          <p:cNvPr id="6" name="Footer Placeholder 5"/>
          <p:cNvSpPr>
            <a:spLocks noGrp="1"/>
          </p:cNvSpPr>
          <p:nvPr>
            <p:ph type="ftr" sz="quarter" idx="11"/>
          </p:nvPr>
        </p:nvSpPr>
        <p:spPr/>
        <p:txBody>
          <a:bodyPr/>
          <a:lstStyle/>
          <a:p>
            <a:endParaRPr lang="es-CU"/>
          </a:p>
        </p:txBody>
      </p:sp>
      <p:sp>
        <p:nvSpPr>
          <p:cNvPr id="7" name="Slide Number Placeholder 6"/>
          <p:cNvSpPr>
            <a:spLocks noGrp="1"/>
          </p:cNvSpPr>
          <p:nvPr>
            <p:ph type="sldNum" sz="quarter" idx="12"/>
          </p:nvPr>
        </p:nvSpPr>
        <p:spPr/>
        <p:txBody>
          <a:bodyPr/>
          <a:lstStyle/>
          <a:p>
            <a:fld id="{A29EA2FE-B417-4029-9BCD-F8DBB754A07D}" type="slidenum">
              <a:rPr lang="es-CU" smtClean="0"/>
              <a:t>‹Nº›</a:t>
            </a:fld>
            <a:endParaRPr lang="es-CU"/>
          </a:p>
        </p:txBody>
      </p:sp>
    </p:spTree>
    <p:extLst>
      <p:ext uri="{BB962C8B-B14F-4D97-AF65-F5344CB8AC3E}">
        <p14:creationId xmlns:p14="http://schemas.microsoft.com/office/powerpoint/2010/main" val="4183043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629842" y="2505075"/>
            <a:ext cx="3868340"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4629150" y="2505075"/>
            <a:ext cx="3887391"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EBFA8D2D-3DCA-43C5-83E0-B52AEBBA4A97}" type="datetimeFigureOut">
              <a:rPr lang="es-CU" smtClean="0"/>
              <a:t>29/10/2024</a:t>
            </a:fld>
            <a:endParaRPr lang="es-CU"/>
          </a:p>
        </p:txBody>
      </p:sp>
      <p:sp>
        <p:nvSpPr>
          <p:cNvPr id="8" name="Footer Placeholder 7"/>
          <p:cNvSpPr>
            <a:spLocks noGrp="1"/>
          </p:cNvSpPr>
          <p:nvPr>
            <p:ph type="ftr" sz="quarter" idx="11"/>
          </p:nvPr>
        </p:nvSpPr>
        <p:spPr/>
        <p:txBody>
          <a:bodyPr/>
          <a:lstStyle/>
          <a:p>
            <a:endParaRPr lang="es-CU"/>
          </a:p>
        </p:txBody>
      </p:sp>
      <p:sp>
        <p:nvSpPr>
          <p:cNvPr id="9" name="Slide Number Placeholder 8"/>
          <p:cNvSpPr>
            <a:spLocks noGrp="1"/>
          </p:cNvSpPr>
          <p:nvPr>
            <p:ph type="sldNum" sz="quarter" idx="12"/>
          </p:nvPr>
        </p:nvSpPr>
        <p:spPr/>
        <p:txBody>
          <a:bodyPr/>
          <a:lstStyle/>
          <a:p>
            <a:fld id="{A29EA2FE-B417-4029-9BCD-F8DBB754A07D}" type="slidenum">
              <a:rPr lang="es-CU" smtClean="0"/>
              <a:t>‹Nº›</a:t>
            </a:fld>
            <a:endParaRPr lang="es-CU"/>
          </a:p>
        </p:txBody>
      </p:sp>
    </p:spTree>
    <p:extLst>
      <p:ext uri="{BB962C8B-B14F-4D97-AF65-F5344CB8AC3E}">
        <p14:creationId xmlns:p14="http://schemas.microsoft.com/office/powerpoint/2010/main" val="32427446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EBFA8D2D-3DCA-43C5-83E0-B52AEBBA4A97}" type="datetimeFigureOut">
              <a:rPr lang="es-CU" smtClean="0"/>
              <a:t>29/10/2024</a:t>
            </a:fld>
            <a:endParaRPr lang="es-CU"/>
          </a:p>
        </p:txBody>
      </p:sp>
      <p:sp>
        <p:nvSpPr>
          <p:cNvPr id="4" name="Footer Placeholder 3"/>
          <p:cNvSpPr>
            <a:spLocks noGrp="1"/>
          </p:cNvSpPr>
          <p:nvPr>
            <p:ph type="ftr" sz="quarter" idx="11"/>
          </p:nvPr>
        </p:nvSpPr>
        <p:spPr/>
        <p:txBody>
          <a:bodyPr/>
          <a:lstStyle/>
          <a:p>
            <a:endParaRPr lang="es-CU"/>
          </a:p>
        </p:txBody>
      </p:sp>
      <p:sp>
        <p:nvSpPr>
          <p:cNvPr id="5" name="Slide Number Placeholder 4"/>
          <p:cNvSpPr>
            <a:spLocks noGrp="1"/>
          </p:cNvSpPr>
          <p:nvPr>
            <p:ph type="sldNum" sz="quarter" idx="12"/>
          </p:nvPr>
        </p:nvSpPr>
        <p:spPr/>
        <p:txBody>
          <a:bodyPr/>
          <a:lstStyle/>
          <a:p>
            <a:fld id="{A29EA2FE-B417-4029-9BCD-F8DBB754A07D}" type="slidenum">
              <a:rPr lang="es-CU" smtClean="0"/>
              <a:t>‹Nº›</a:t>
            </a:fld>
            <a:endParaRPr lang="es-CU"/>
          </a:p>
        </p:txBody>
      </p:sp>
    </p:spTree>
    <p:extLst>
      <p:ext uri="{BB962C8B-B14F-4D97-AF65-F5344CB8AC3E}">
        <p14:creationId xmlns:p14="http://schemas.microsoft.com/office/powerpoint/2010/main" val="10204126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FA8D2D-3DCA-43C5-83E0-B52AEBBA4A97}" type="datetimeFigureOut">
              <a:rPr lang="es-CU" smtClean="0"/>
              <a:t>29/10/2024</a:t>
            </a:fld>
            <a:endParaRPr lang="es-CU"/>
          </a:p>
        </p:txBody>
      </p:sp>
      <p:sp>
        <p:nvSpPr>
          <p:cNvPr id="3" name="Footer Placeholder 2"/>
          <p:cNvSpPr>
            <a:spLocks noGrp="1"/>
          </p:cNvSpPr>
          <p:nvPr>
            <p:ph type="ftr" sz="quarter" idx="11"/>
          </p:nvPr>
        </p:nvSpPr>
        <p:spPr/>
        <p:txBody>
          <a:bodyPr/>
          <a:lstStyle/>
          <a:p>
            <a:endParaRPr lang="es-CU"/>
          </a:p>
        </p:txBody>
      </p:sp>
      <p:sp>
        <p:nvSpPr>
          <p:cNvPr id="4" name="Slide Number Placeholder 3"/>
          <p:cNvSpPr>
            <a:spLocks noGrp="1"/>
          </p:cNvSpPr>
          <p:nvPr>
            <p:ph type="sldNum" sz="quarter" idx="12"/>
          </p:nvPr>
        </p:nvSpPr>
        <p:spPr/>
        <p:txBody>
          <a:bodyPr/>
          <a:lstStyle/>
          <a:p>
            <a:fld id="{A29EA2FE-B417-4029-9BCD-F8DBB754A07D}" type="slidenum">
              <a:rPr lang="es-CU" smtClean="0"/>
              <a:t>‹Nº›</a:t>
            </a:fld>
            <a:endParaRPr lang="es-CU"/>
          </a:p>
        </p:txBody>
      </p:sp>
    </p:spTree>
    <p:extLst>
      <p:ext uri="{BB962C8B-B14F-4D97-AF65-F5344CB8AC3E}">
        <p14:creationId xmlns:p14="http://schemas.microsoft.com/office/powerpoint/2010/main" val="1186279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2"/>
            <a:ext cx="7772400" cy="1362075"/>
          </a:xfrm>
        </p:spPr>
        <p:txBody>
          <a:bodyPr anchor="t"/>
          <a:lstStyle>
            <a:lvl1pPr algn="l">
              <a:defRPr sz="3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1500">
                <a:solidFill>
                  <a:schemeClr val="tx1">
                    <a:tint val="75000"/>
                  </a:schemeClr>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s-ES"/>
              <a:t>Haga clic para modificar el estilo de texto del patrón</a:t>
            </a:r>
          </a:p>
        </p:txBody>
      </p:sp>
      <p:sp>
        <p:nvSpPr>
          <p:cNvPr id="4" name="3 Marcador de fecha">
            <a:extLst>
              <a:ext uri="{FF2B5EF4-FFF2-40B4-BE49-F238E27FC236}">
                <a16:creationId xmlns:a16="http://schemas.microsoft.com/office/drawing/2014/main" id="{E99C4CA7-DA72-7442-AABC-CE6B8354FF4D}"/>
              </a:ext>
            </a:extLst>
          </p:cNvPr>
          <p:cNvSpPr>
            <a:spLocks noGrp="1"/>
          </p:cNvSpPr>
          <p:nvPr>
            <p:ph type="dt" sz="half" idx="10"/>
          </p:nvPr>
        </p:nvSpPr>
        <p:spPr/>
        <p:txBody>
          <a:bodyPr/>
          <a:lstStyle>
            <a:lvl1pPr>
              <a:defRPr/>
            </a:lvl1pPr>
          </a:lstStyle>
          <a:p>
            <a:pPr>
              <a:defRPr/>
            </a:pPr>
            <a:fld id="{8A02EB22-E591-4C30-9164-678FF461BD5E}" type="datetimeFigureOut">
              <a:rPr lang="es-ES"/>
              <a:pPr>
                <a:defRPr/>
              </a:pPr>
              <a:t>29/10/2024</a:t>
            </a:fld>
            <a:endParaRPr lang="es-ES"/>
          </a:p>
        </p:txBody>
      </p:sp>
      <p:sp>
        <p:nvSpPr>
          <p:cNvPr id="5" name="4 Marcador de pie de página">
            <a:extLst>
              <a:ext uri="{FF2B5EF4-FFF2-40B4-BE49-F238E27FC236}">
                <a16:creationId xmlns:a16="http://schemas.microsoft.com/office/drawing/2014/main" id="{AC4FC4D8-6503-D6FF-63EC-8A16BFA0EEF6}"/>
              </a:ext>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a:ext uri="{FF2B5EF4-FFF2-40B4-BE49-F238E27FC236}">
                <a16:creationId xmlns:a16="http://schemas.microsoft.com/office/drawing/2014/main" id="{CAF1199F-93F3-0586-B81D-E5400539985E}"/>
              </a:ext>
            </a:extLst>
          </p:cNvPr>
          <p:cNvSpPr>
            <a:spLocks noGrp="1"/>
          </p:cNvSpPr>
          <p:nvPr>
            <p:ph type="sldNum" sz="quarter" idx="12"/>
          </p:nvPr>
        </p:nvSpPr>
        <p:spPr/>
        <p:txBody>
          <a:bodyPr/>
          <a:lstStyle>
            <a:lvl1pPr>
              <a:defRPr/>
            </a:lvl1pPr>
          </a:lstStyle>
          <a:p>
            <a:pPr>
              <a:defRPr/>
            </a:pPr>
            <a:fld id="{111F3A25-4C77-4DC8-BD84-06A45DCE048E}" type="slidenum">
              <a:rPr lang="es-ES"/>
              <a:pPr>
                <a:defRPr/>
              </a:pPr>
              <a:t>‹Nº›</a:t>
            </a:fld>
            <a:endParaRPr lang="es-ES"/>
          </a:p>
        </p:txBody>
      </p:sp>
    </p:spTree>
    <p:extLst>
      <p:ext uri="{BB962C8B-B14F-4D97-AF65-F5344CB8AC3E}">
        <p14:creationId xmlns:p14="http://schemas.microsoft.com/office/powerpoint/2010/main" val="13423819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BFA8D2D-3DCA-43C5-83E0-B52AEBBA4A97}" type="datetimeFigureOut">
              <a:rPr lang="es-CU" smtClean="0"/>
              <a:t>29/10/2024</a:t>
            </a:fld>
            <a:endParaRPr lang="es-CU"/>
          </a:p>
        </p:txBody>
      </p:sp>
      <p:sp>
        <p:nvSpPr>
          <p:cNvPr id="6" name="Footer Placeholder 5"/>
          <p:cNvSpPr>
            <a:spLocks noGrp="1"/>
          </p:cNvSpPr>
          <p:nvPr>
            <p:ph type="ftr" sz="quarter" idx="11"/>
          </p:nvPr>
        </p:nvSpPr>
        <p:spPr/>
        <p:txBody>
          <a:bodyPr/>
          <a:lstStyle/>
          <a:p>
            <a:endParaRPr lang="es-CU"/>
          </a:p>
        </p:txBody>
      </p:sp>
      <p:sp>
        <p:nvSpPr>
          <p:cNvPr id="7" name="Slide Number Placeholder 6"/>
          <p:cNvSpPr>
            <a:spLocks noGrp="1"/>
          </p:cNvSpPr>
          <p:nvPr>
            <p:ph type="sldNum" sz="quarter" idx="12"/>
          </p:nvPr>
        </p:nvSpPr>
        <p:spPr/>
        <p:txBody>
          <a:bodyPr/>
          <a:lstStyle/>
          <a:p>
            <a:fld id="{A29EA2FE-B417-4029-9BCD-F8DBB754A07D}" type="slidenum">
              <a:rPr lang="es-CU" smtClean="0"/>
              <a:t>‹Nº›</a:t>
            </a:fld>
            <a:endParaRPr lang="es-CU"/>
          </a:p>
        </p:txBody>
      </p:sp>
    </p:spTree>
    <p:extLst>
      <p:ext uri="{BB962C8B-B14F-4D97-AF65-F5344CB8AC3E}">
        <p14:creationId xmlns:p14="http://schemas.microsoft.com/office/powerpoint/2010/main" val="10259257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EBFA8D2D-3DCA-43C5-83E0-B52AEBBA4A97}" type="datetimeFigureOut">
              <a:rPr lang="es-CU" smtClean="0"/>
              <a:t>29/10/2024</a:t>
            </a:fld>
            <a:endParaRPr lang="es-CU"/>
          </a:p>
        </p:txBody>
      </p:sp>
      <p:sp>
        <p:nvSpPr>
          <p:cNvPr id="6" name="Footer Placeholder 5"/>
          <p:cNvSpPr>
            <a:spLocks noGrp="1"/>
          </p:cNvSpPr>
          <p:nvPr>
            <p:ph type="ftr" sz="quarter" idx="11"/>
          </p:nvPr>
        </p:nvSpPr>
        <p:spPr/>
        <p:txBody>
          <a:bodyPr/>
          <a:lstStyle/>
          <a:p>
            <a:endParaRPr lang="es-CU"/>
          </a:p>
        </p:txBody>
      </p:sp>
      <p:sp>
        <p:nvSpPr>
          <p:cNvPr id="7" name="Slide Number Placeholder 6"/>
          <p:cNvSpPr>
            <a:spLocks noGrp="1"/>
          </p:cNvSpPr>
          <p:nvPr>
            <p:ph type="sldNum" sz="quarter" idx="12"/>
          </p:nvPr>
        </p:nvSpPr>
        <p:spPr/>
        <p:txBody>
          <a:bodyPr/>
          <a:lstStyle/>
          <a:p>
            <a:fld id="{A29EA2FE-B417-4029-9BCD-F8DBB754A07D}" type="slidenum">
              <a:rPr lang="es-CU" smtClean="0"/>
              <a:t>‹Nº›</a:t>
            </a:fld>
            <a:endParaRPr lang="es-CU"/>
          </a:p>
        </p:txBody>
      </p:sp>
    </p:spTree>
    <p:extLst>
      <p:ext uri="{BB962C8B-B14F-4D97-AF65-F5344CB8AC3E}">
        <p14:creationId xmlns:p14="http://schemas.microsoft.com/office/powerpoint/2010/main" val="28006205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BFA8D2D-3DCA-43C5-83E0-B52AEBBA4A97}" type="datetimeFigureOut">
              <a:rPr lang="es-CU" smtClean="0"/>
              <a:t>29/10/2024</a:t>
            </a:fld>
            <a:endParaRPr lang="es-CU"/>
          </a:p>
        </p:txBody>
      </p:sp>
      <p:sp>
        <p:nvSpPr>
          <p:cNvPr id="5" name="Footer Placeholder 4"/>
          <p:cNvSpPr>
            <a:spLocks noGrp="1"/>
          </p:cNvSpPr>
          <p:nvPr>
            <p:ph type="ftr" sz="quarter" idx="11"/>
          </p:nvPr>
        </p:nvSpPr>
        <p:spPr/>
        <p:txBody>
          <a:bodyPr/>
          <a:lstStyle/>
          <a:p>
            <a:endParaRPr lang="es-CU"/>
          </a:p>
        </p:txBody>
      </p:sp>
      <p:sp>
        <p:nvSpPr>
          <p:cNvPr id="6" name="Slide Number Placeholder 5"/>
          <p:cNvSpPr>
            <a:spLocks noGrp="1"/>
          </p:cNvSpPr>
          <p:nvPr>
            <p:ph type="sldNum" sz="quarter" idx="12"/>
          </p:nvPr>
        </p:nvSpPr>
        <p:spPr/>
        <p:txBody>
          <a:bodyPr/>
          <a:lstStyle/>
          <a:p>
            <a:fld id="{A29EA2FE-B417-4029-9BCD-F8DBB754A07D}" type="slidenum">
              <a:rPr lang="es-CU" smtClean="0"/>
              <a:t>‹Nº›</a:t>
            </a:fld>
            <a:endParaRPr lang="es-CU"/>
          </a:p>
        </p:txBody>
      </p:sp>
    </p:spTree>
    <p:extLst>
      <p:ext uri="{BB962C8B-B14F-4D97-AF65-F5344CB8AC3E}">
        <p14:creationId xmlns:p14="http://schemas.microsoft.com/office/powerpoint/2010/main" val="23509346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EBFA8D2D-3DCA-43C5-83E0-B52AEBBA4A97}" type="datetimeFigureOut">
              <a:rPr lang="es-CU" smtClean="0"/>
              <a:t>29/10/2024</a:t>
            </a:fld>
            <a:endParaRPr lang="es-CU"/>
          </a:p>
        </p:txBody>
      </p:sp>
      <p:sp>
        <p:nvSpPr>
          <p:cNvPr id="5" name="Footer Placeholder 4"/>
          <p:cNvSpPr>
            <a:spLocks noGrp="1"/>
          </p:cNvSpPr>
          <p:nvPr>
            <p:ph type="ftr" sz="quarter" idx="11"/>
          </p:nvPr>
        </p:nvSpPr>
        <p:spPr/>
        <p:txBody>
          <a:bodyPr/>
          <a:lstStyle/>
          <a:p>
            <a:endParaRPr lang="es-CU"/>
          </a:p>
        </p:txBody>
      </p:sp>
      <p:sp>
        <p:nvSpPr>
          <p:cNvPr id="6" name="Slide Number Placeholder 5"/>
          <p:cNvSpPr>
            <a:spLocks noGrp="1"/>
          </p:cNvSpPr>
          <p:nvPr>
            <p:ph type="sldNum" sz="quarter" idx="12"/>
          </p:nvPr>
        </p:nvSpPr>
        <p:spPr/>
        <p:txBody>
          <a:bodyPr/>
          <a:lstStyle/>
          <a:p>
            <a:fld id="{A29EA2FE-B417-4029-9BCD-F8DBB754A07D}" type="slidenum">
              <a:rPr lang="es-CU" smtClean="0"/>
              <a:t>‹Nº›</a:t>
            </a:fld>
            <a:endParaRPr lang="es-CU"/>
          </a:p>
        </p:txBody>
      </p:sp>
    </p:spTree>
    <p:extLst>
      <p:ext uri="{BB962C8B-B14F-4D97-AF65-F5344CB8AC3E}">
        <p14:creationId xmlns:p14="http://schemas.microsoft.com/office/powerpoint/2010/main" val="11199135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29/10/2024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40451541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pPr/>
              <a:t>29/10/2024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326639292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7A847CFC-816F-41D0-AAC0-9BF4FEBC753E}" type="datetimeFigureOut">
              <a:rPr lang="es-ES" smtClean="0"/>
              <a:pPr/>
              <a:t>29/10/2024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363963654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7A847CFC-816F-41D0-AAC0-9BF4FEBC753E}" type="datetimeFigureOut">
              <a:rPr lang="es-ES" smtClean="0"/>
              <a:pPr/>
              <a:t>29/10/2024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13540877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7A847CFC-816F-41D0-AAC0-9BF4FEBC753E}" type="datetimeFigureOut">
              <a:rPr lang="es-ES" smtClean="0"/>
              <a:pPr/>
              <a:t>29/10/2024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736310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7A847CFC-816F-41D0-AAC0-9BF4FEBC753E}" type="datetimeFigureOut">
              <a:rPr lang="es-ES" smtClean="0"/>
              <a:pPr/>
              <a:t>29/10/2024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11640134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2"/>
            <a:ext cx="4038600" cy="4525963"/>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a:extLst>
              <a:ext uri="{FF2B5EF4-FFF2-40B4-BE49-F238E27FC236}">
                <a16:creationId xmlns:a16="http://schemas.microsoft.com/office/drawing/2014/main" id="{7DDB71B6-697C-4CC5-F773-D0126707CE94}"/>
              </a:ext>
            </a:extLst>
          </p:cNvPr>
          <p:cNvSpPr>
            <a:spLocks noGrp="1"/>
          </p:cNvSpPr>
          <p:nvPr>
            <p:ph type="dt" sz="half" idx="10"/>
          </p:nvPr>
        </p:nvSpPr>
        <p:spPr/>
        <p:txBody>
          <a:bodyPr/>
          <a:lstStyle>
            <a:lvl1pPr>
              <a:defRPr/>
            </a:lvl1pPr>
          </a:lstStyle>
          <a:p>
            <a:pPr>
              <a:defRPr/>
            </a:pPr>
            <a:fld id="{B5E08993-FCAE-48CE-AC82-F2C7B6461443}" type="datetimeFigureOut">
              <a:rPr lang="es-ES"/>
              <a:pPr>
                <a:defRPr/>
              </a:pPr>
              <a:t>29/10/2024</a:t>
            </a:fld>
            <a:endParaRPr lang="es-ES"/>
          </a:p>
        </p:txBody>
      </p:sp>
      <p:sp>
        <p:nvSpPr>
          <p:cNvPr id="6" name="4 Marcador de pie de página">
            <a:extLst>
              <a:ext uri="{FF2B5EF4-FFF2-40B4-BE49-F238E27FC236}">
                <a16:creationId xmlns:a16="http://schemas.microsoft.com/office/drawing/2014/main" id="{B0E6013D-6111-32C7-46B9-818C1A17D5B1}"/>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26977B1B-91C3-CE2D-AEC4-F589A16936DC}"/>
              </a:ext>
            </a:extLst>
          </p:cNvPr>
          <p:cNvSpPr>
            <a:spLocks noGrp="1"/>
          </p:cNvSpPr>
          <p:nvPr>
            <p:ph type="sldNum" sz="quarter" idx="12"/>
          </p:nvPr>
        </p:nvSpPr>
        <p:spPr/>
        <p:txBody>
          <a:bodyPr/>
          <a:lstStyle>
            <a:lvl1pPr>
              <a:defRPr/>
            </a:lvl1pPr>
          </a:lstStyle>
          <a:p>
            <a:pPr>
              <a:defRPr/>
            </a:pPr>
            <a:fld id="{DF550E44-2966-4286-981B-D6F3882BD706}" type="slidenum">
              <a:rPr lang="es-ES"/>
              <a:pPr>
                <a:defRPr/>
              </a:pPr>
              <a:t>‹Nº›</a:t>
            </a:fld>
            <a:endParaRPr lang="es-ES"/>
          </a:p>
        </p:txBody>
      </p:sp>
    </p:spTree>
    <p:extLst>
      <p:ext uri="{BB962C8B-B14F-4D97-AF65-F5344CB8AC3E}">
        <p14:creationId xmlns:p14="http://schemas.microsoft.com/office/powerpoint/2010/main" val="91665147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7A847CFC-816F-41D0-AAC0-9BF4FEBC753E}" type="datetimeFigureOut">
              <a:rPr lang="es-ES" smtClean="0"/>
              <a:pPr/>
              <a:t>29/10/2024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34229840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29/10/2024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23382274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7A847CFC-816F-41D0-AAC0-9BF4FEBC753E}" type="datetimeFigureOut">
              <a:rPr lang="es-ES" smtClean="0"/>
              <a:pPr/>
              <a:t>29/10/2024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23107585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pPr/>
              <a:t>29/10/2024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317577809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7A847CFC-816F-41D0-AAC0-9BF4FEBC753E}" type="datetimeFigureOut">
              <a:rPr lang="es-ES" smtClean="0"/>
              <a:pPr/>
              <a:t>29/10/2024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2FADFE-3B8F-471C-ABF0-DBC7717ECBBC}" type="slidenum">
              <a:rPr lang="es-ES" smtClean="0"/>
              <a:pPr/>
              <a:t>‹Nº›</a:t>
            </a:fld>
            <a:endParaRPr lang="es-ES"/>
          </a:p>
        </p:txBody>
      </p:sp>
    </p:spTree>
    <p:extLst>
      <p:ext uri="{BB962C8B-B14F-4D97-AF65-F5344CB8AC3E}">
        <p14:creationId xmlns:p14="http://schemas.microsoft.com/office/powerpoint/2010/main" val="3786862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a:extLst>
              <a:ext uri="{FF2B5EF4-FFF2-40B4-BE49-F238E27FC236}">
                <a16:creationId xmlns:a16="http://schemas.microsoft.com/office/drawing/2014/main" id="{1912D85B-192B-430C-29C6-488EFA0F3E0A}"/>
              </a:ext>
            </a:extLst>
          </p:cNvPr>
          <p:cNvSpPr>
            <a:spLocks noGrp="1"/>
          </p:cNvSpPr>
          <p:nvPr>
            <p:ph type="dt" sz="half" idx="10"/>
          </p:nvPr>
        </p:nvSpPr>
        <p:spPr/>
        <p:txBody>
          <a:bodyPr/>
          <a:lstStyle>
            <a:lvl1pPr>
              <a:defRPr/>
            </a:lvl1pPr>
          </a:lstStyle>
          <a:p>
            <a:pPr>
              <a:defRPr/>
            </a:pPr>
            <a:fld id="{DF7ECE5E-D2D8-49CB-B0AE-816BF3B9FBEC}" type="datetimeFigureOut">
              <a:rPr lang="es-ES"/>
              <a:pPr>
                <a:defRPr/>
              </a:pPr>
              <a:t>29/10/2024</a:t>
            </a:fld>
            <a:endParaRPr lang="es-ES"/>
          </a:p>
        </p:txBody>
      </p:sp>
      <p:sp>
        <p:nvSpPr>
          <p:cNvPr id="8" name="4 Marcador de pie de página">
            <a:extLst>
              <a:ext uri="{FF2B5EF4-FFF2-40B4-BE49-F238E27FC236}">
                <a16:creationId xmlns:a16="http://schemas.microsoft.com/office/drawing/2014/main" id="{A86999FD-092D-7924-A059-B639362D0F96}"/>
              </a:ext>
            </a:extLst>
          </p:cNvPr>
          <p:cNvSpPr>
            <a:spLocks noGrp="1"/>
          </p:cNvSpPr>
          <p:nvPr>
            <p:ph type="ftr" sz="quarter" idx="11"/>
          </p:nvPr>
        </p:nvSpPr>
        <p:spPr/>
        <p:txBody>
          <a:bodyPr/>
          <a:lstStyle>
            <a:lvl1pPr>
              <a:defRPr/>
            </a:lvl1pPr>
          </a:lstStyle>
          <a:p>
            <a:pPr>
              <a:defRPr/>
            </a:pPr>
            <a:endParaRPr lang="es-ES"/>
          </a:p>
        </p:txBody>
      </p:sp>
      <p:sp>
        <p:nvSpPr>
          <p:cNvPr id="9" name="5 Marcador de número de diapositiva">
            <a:extLst>
              <a:ext uri="{FF2B5EF4-FFF2-40B4-BE49-F238E27FC236}">
                <a16:creationId xmlns:a16="http://schemas.microsoft.com/office/drawing/2014/main" id="{616A7D29-0C1A-ACC3-BCA5-0B8E4B99A982}"/>
              </a:ext>
            </a:extLst>
          </p:cNvPr>
          <p:cNvSpPr>
            <a:spLocks noGrp="1"/>
          </p:cNvSpPr>
          <p:nvPr>
            <p:ph type="sldNum" sz="quarter" idx="12"/>
          </p:nvPr>
        </p:nvSpPr>
        <p:spPr/>
        <p:txBody>
          <a:bodyPr/>
          <a:lstStyle>
            <a:lvl1pPr>
              <a:defRPr/>
            </a:lvl1pPr>
          </a:lstStyle>
          <a:p>
            <a:pPr>
              <a:defRPr/>
            </a:pPr>
            <a:fld id="{EE0232EF-B5ED-41D9-AB8D-CA48A17108C1}" type="slidenum">
              <a:rPr lang="es-ES"/>
              <a:pPr>
                <a:defRPr/>
              </a:pPr>
              <a:t>‹Nº›</a:t>
            </a:fld>
            <a:endParaRPr lang="es-ES"/>
          </a:p>
        </p:txBody>
      </p:sp>
    </p:spTree>
    <p:extLst>
      <p:ext uri="{BB962C8B-B14F-4D97-AF65-F5344CB8AC3E}">
        <p14:creationId xmlns:p14="http://schemas.microsoft.com/office/powerpoint/2010/main" val="332682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a:extLst>
              <a:ext uri="{FF2B5EF4-FFF2-40B4-BE49-F238E27FC236}">
                <a16:creationId xmlns:a16="http://schemas.microsoft.com/office/drawing/2014/main" id="{DF74959F-D07D-ED8C-5CEC-BFE99A79F292}"/>
              </a:ext>
            </a:extLst>
          </p:cNvPr>
          <p:cNvSpPr>
            <a:spLocks noGrp="1"/>
          </p:cNvSpPr>
          <p:nvPr>
            <p:ph type="dt" sz="half" idx="10"/>
          </p:nvPr>
        </p:nvSpPr>
        <p:spPr/>
        <p:txBody>
          <a:bodyPr/>
          <a:lstStyle>
            <a:lvl1pPr>
              <a:defRPr/>
            </a:lvl1pPr>
          </a:lstStyle>
          <a:p>
            <a:pPr>
              <a:defRPr/>
            </a:pPr>
            <a:fld id="{36E812AF-656F-4871-B809-02950824D249}" type="datetimeFigureOut">
              <a:rPr lang="es-ES"/>
              <a:pPr>
                <a:defRPr/>
              </a:pPr>
              <a:t>29/10/2024</a:t>
            </a:fld>
            <a:endParaRPr lang="es-ES"/>
          </a:p>
        </p:txBody>
      </p:sp>
      <p:sp>
        <p:nvSpPr>
          <p:cNvPr id="4" name="4 Marcador de pie de página">
            <a:extLst>
              <a:ext uri="{FF2B5EF4-FFF2-40B4-BE49-F238E27FC236}">
                <a16:creationId xmlns:a16="http://schemas.microsoft.com/office/drawing/2014/main" id="{01C06108-D968-CADD-61A7-F0D8472063E7}"/>
              </a:ext>
            </a:extLst>
          </p:cNvPr>
          <p:cNvSpPr>
            <a:spLocks noGrp="1"/>
          </p:cNvSpPr>
          <p:nvPr>
            <p:ph type="ftr" sz="quarter" idx="11"/>
          </p:nvPr>
        </p:nvSpPr>
        <p:spPr/>
        <p:txBody>
          <a:bodyPr/>
          <a:lstStyle>
            <a:lvl1pPr>
              <a:defRPr/>
            </a:lvl1pPr>
          </a:lstStyle>
          <a:p>
            <a:pPr>
              <a:defRPr/>
            </a:pPr>
            <a:endParaRPr lang="es-ES"/>
          </a:p>
        </p:txBody>
      </p:sp>
      <p:sp>
        <p:nvSpPr>
          <p:cNvPr id="5" name="5 Marcador de número de diapositiva">
            <a:extLst>
              <a:ext uri="{FF2B5EF4-FFF2-40B4-BE49-F238E27FC236}">
                <a16:creationId xmlns:a16="http://schemas.microsoft.com/office/drawing/2014/main" id="{C658AEA0-5CBC-13C3-F759-4A0076D6B86D}"/>
              </a:ext>
            </a:extLst>
          </p:cNvPr>
          <p:cNvSpPr>
            <a:spLocks noGrp="1"/>
          </p:cNvSpPr>
          <p:nvPr>
            <p:ph type="sldNum" sz="quarter" idx="12"/>
          </p:nvPr>
        </p:nvSpPr>
        <p:spPr/>
        <p:txBody>
          <a:bodyPr/>
          <a:lstStyle>
            <a:lvl1pPr>
              <a:defRPr/>
            </a:lvl1pPr>
          </a:lstStyle>
          <a:p>
            <a:pPr>
              <a:defRPr/>
            </a:pPr>
            <a:fld id="{22E73A70-3811-4996-B42C-55B8D2EA9352}" type="slidenum">
              <a:rPr lang="es-ES"/>
              <a:pPr>
                <a:defRPr/>
              </a:pPr>
              <a:t>‹Nº›</a:t>
            </a:fld>
            <a:endParaRPr lang="es-ES"/>
          </a:p>
        </p:txBody>
      </p:sp>
    </p:spTree>
    <p:extLst>
      <p:ext uri="{BB962C8B-B14F-4D97-AF65-F5344CB8AC3E}">
        <p14:creationId xmlns:p14="http://schemas.microsoft.com/office/powerpoint/2010/main" val="39944177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a:extLst>
              <a:ext uri="{FF2B5EF4-FFF2-40B4-BE49-F238E27FC236}">
                <a16:creationId xmlns:a16="http://schemas.microsoft.com/office/drawing/2014/main" id="{D6575050-68F5-B081-5154-FB1131E4C970}"/>
              </a:ext>
            </a:extLst>
          </p:cNvPr>
          <p:cNvSpPr>
            <a:spLocks noGrp="1"/>
          </p:cNvSpPr>
          <p:nvPr>
            <p:ph type="dt" sz="half" idx="10"/>
          </p:nvPr>
        </p:nvSpPr>
        <p:spPr/>
        <p:txBody>
          <a:bodyPr/>
          <a:lstStyle>
            <a:lvl1pPr>
              <a:defRPr/>
            </a:lvl1pPr>
          </a:lstStyle>
          <a:p>
            <a:pPr>
              <a:defRPr/>
            </a:pPr>
            <a:fld id="{14DE4603-B23D-442D-8813-7693D912FF0C}" type="datetimeFigureOut">
              <a:rPr lang="es-ES"/>
              <a:pPr>
                <a:defRPr/>
              </a:pPr>
              <a:t>29/10/2024</a:t>
            </a:fld>
            <a:endParaRPr lang="es-ES"/>
          </a:p>
        </p:txBody>
      </p:sp>
      <p:sp>
        <p:nvSpPr>
          <p:cNvPr id="3" name="4 Marcador de pie de página">
            <a:extLst>
              <a:ext uri="{FF2B5EF4-FFF2-40B4-BE49-F238E27FC236}">
                <a16:creationId xmlns:a16="http://schemas.microsoft.com/office/drawing/2014/main" id="{EA4A6AC9-2CBA-8A85-CB6B-BD0083C57BBB}"/>
              </a:ext>
            </a:extLst>
          </p:cNvPr>
          <p:cNvSpPr>
            <a:spLocks noGrp="1"/>
          </p:cNvSpPr>
          <p:nvPr>
            <p:ph type="ftr" sz="quarter" idx="11"/>
          </p:nvPr>
        </p:nvSpPr>
        <p:spPr/>
        <p:txBody>
          <a:bodyPr/>
          <a:lstStyle>
            <a:lvl1pPr>
              <a:defRPr/>
            </a:lvl1pPr>
          </a:lstStyle>
          <a:p>
            <a:pPr>
              <a:defRPr/>
            </a:pPr>
            <a:endParaRPr lang="es-ES"/>
          </a:p>
        </p:txBody>
      </p:sp>
      <p:sp>
        <p:nvSpPr>
          <p:cNvPr id="4" name="5 Marcador de número de diapositiva">
            <a:extLst>
              <a:ext uri="{FF2B5EF4-FFF2-40B4-BE49-F238E27FC236}">
                <a16:creationId xmlns:a16="http://schemas.microsoft.com/office/drawing/2014/main" id="{CC670CFB-693C-B3DB-32A7-445AF2C8A033}"/>
              </a:ext>
            </a:extLst>
          </p:cNvPr>
          <p:cNvSpPr>
            <a:spLocks noGrp="1"/>
          </p:cNvSpPr>
          <p:nvPr>
            <p:ph type="sldNum" sz="quarter" idx="12"/>
          </p:nvPr>
        </p:nvSpPr>
        <p:spPr/>
        <p:txBody>
          <a:bodyPr/>
          <a:lstStyle>
            <a:lvl1pPr>
              <a:defRPr/>
            </a:lvl1pPr>
          </a:lstStyle>
          <a:p>
            <a:pPr>
              <a:defRPr/>
            </a:pPr>
            <a:fld id="{2B9802B4-4B75-40A1-9B28-858E627289A7}" type="slidenum">
              <a:rPr lang="es-ES"/>
              <a:pPr>
                <a:defRPr/>
              </a:pPr>
              <a:t>‹Nº›</a:t>
            </a:fld>
            <a:endParaRPr lang="es-ES"/>
          </a:p>
        </p:txBody>
      </p:sp>
    </p:spTree>
    <p:extLst>
      <p:ext uri="{BB962C8B-B14F-4D97-AF65-F5344CB8AC3E}">
        <p14:creationId xmlns:p14="http://schemas.microsoft.com/office/powerpoint/2010/main" val="2388931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1" y="273050"/>
            <a:ext cx="3008313" cy="1162050"/>
          </a:xfrm>
        </p:spPr>
        <p:txBody>
          <a:bodyPr anchor="b"/>
          <a:lstStyle>
            <a:lvl1pPr algn="l">
              <a:defRPr sz="1500" b="1"/>
            </a:lvl1pPr>
          </a:lstStyle>
          <a:p>
            <a:r>
              <a:rPr lang="es-ES"/>
              <a:t>Haga clic para modificar el estilo de título del patrón</a:t>
            </a:r>
          </a:p>
        </p:txBody>
      </p:sp>
      <p:sp>
        <p:nvSpPr>
          <p:cNvPr id="3" name="2 Marcador de contenido"/>
          <p:cNvSpPr>
            <a:spLocks noGrp="1"/>
          </p:cNvSpPr>
          <p:nvPr>
            <p:ph idx="1"/>
          </p:nvPr>
        </p:nvSpPr>
        <p:spPr>
          <a:xfrm>
            <a:off x="3575050" y="273052"/>
            <a:ext cx="5111750" cy="5853113"/>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1" y="1435102"/>
            <a:ext cx="3008313" cy="4691063"/>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77582DC4-BFCB-080C-1657-6784BDF914A4}"/>
              </a:ext>
            </a:extLst>
          </p:cNvPr>
          <p:cNvSpPr>
            <a:spLocks noGrp="1"/>
          </p:cNvSpPr>
          <p:nvPr>
            <p:ph type="dt" sz="half" idx="10"/>
          </p:nvPr>
        </p:nvSpPr>
        <p:spPr/>
        <p:txBody>
          <a:bodyPr/>
          <a:lstStyle>
            <a:lvl1pPr>
              <a:defRPr/>
            </a:lvl1pPr>
          </a:lstStyle>
          <a:p>
            <a:pPr>
              <a:defRPr/>
            </a:pPr>
            <a:fld id="{D42BBB1F-7308-435E-8A1E-80C803C500CF}" type="datetimeFigureOut">
              <a:rPr lang="es-ES"/>
              <a:pPr>
                <a:defRPr/>
              </a:pPr>
              <a:t>29/10/2024</a:t>
            </a:fld>
            <a:endParaRPr lang="es-ES"/>
          </a:p>
        </p:txBody>
      </p:sp>
      <p:sp>
        <p:nvSpPr>
          <p:cNvPr id="6" name="4 Marcador de pie de página">
            <a:extLst>
              <a:ext uri="{FF2B5EF4-FFF2-40B4-BE49-F238E27FC236}">
                <a16:creationId xmlns:a16="http://schemas.microsoft.com/office/drawing/2014/main" id="{0F523115-1962-A85D-C6ED-ECA304A60B68}"/>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7B97C6A9-1EB5-E493-7F0C-ACB1F8C8480E}"/>
              </a:ext>
            </a:extLst>
          </p:cNvPr>
          <p:cNvSpPr>
            <a:spLocks noGrp="1"/>
          </p:cNvSpPr>
          <p:nvPr>
            <p:ph type="sldNum" sz="quarter" idx="12"/>
          </p:nvPr>
        </p:nvSpPr>
        <p:spPr/>
        <p:txBody>
          <a:bodyPr/>
          <a:lstStyle>
            <a:lvl1pPr>
              <a:defRPr/>
            </a:lvl1pPr>
          </a:lstStyle>
          <a:p>
            <a:pPr>
              <a:defRPr/>
            </a:pPr>
            <a:fld id="{1458FF84-903E-4C36-B871-10201FC8EE7C}" type="slidenum">
              <a:rPr lang="es-ES"/>
              <a:pPr>
                <a:defRPr/>
              </a:pPr>
              <a:t>‹Nº›</a:t>
            </a:fld>
            <a:endParaRPr lang="es-ES"/>
          </a:p>
        </p:txBody>
      </p:sp>
    </p:spTree>
    <p:extLst>
      <p:ext uri="{BB962C8B-B14F-4D97-AF65-F5344CB8AC3E}">
        <p14:creationId xmlns:p14="http://schemas.microsoft.com/office/powerpoint/2010/main" val="4068109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15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s-ES"/>
              <a:t>Haga clic para modificar el estilo de texto del patrón</a:t>
            </a:r>
          </a:p>
        </p:txBody>
      </p:sp>
      <p:sp>
        <p:nvSpPr>
          <p:cNvPr id="5" name="3 Marcador de fecha">
            <a:extLst>
              <a:ext uri="{FF2B5EF4-FFF2-40B4-BE49-F238E27FC236}">
                <a16:creationId xmlns:a16="http://schemas.microsoft.com/office/drawing/2014/main" id="{7DFC3EA8-73C4-33D2-F4F2-D838262D255A}"/>
              </a:ext>
            </a:extLst>
          </p:cNvPr>
          <p:cNvSpPr>
            <a:spLocks noGrp="1"/>
          </p:cNvSpPr>
          <p:nvPr>
            <p:ph type="dt" sz="half" idx="10"/>
          </p:nvPr>
        </p:nvSpPr>
        <p:spPr/>
        <p:txBody>
          <a:bodyPr/>
          <a:lstStyle>
            <a:lvl1pPr>
              <a:defRPr/>
            </a:lvl1pPr>
          </a:lstStyle>
          <a:p>
            <a:pPr>
              <a:defRPr/>
            </a:pPr>
            <a:fld id="{BCC67791-35AA-44EB-A4F4-D3488A577C3D}" type="datetimeFigureOut">
              <a:rPr lang="es-ES"/>
              <a:pPr>
                <a:defRPr/>
              </a:pPr>
              <a:t>29/10/2024</a:t>
            </a:fld>
            <a:endParaRPr lang="es-ES"/>
          </a:p>
        </p:txBody>
      </p:sp>
      <p:sp>
        <p:nvSpPr>
          <p:cNvPr id="6" name="4 Marcador de pie de página">
            <a:extLst>
              <a:ext uri="{FF2B5EF4-FFF2-40B4-BE49-F238E27FC236}">
                <a16:creationId xmlns:a16="http://schemas.microsoft.com/office/drawing/2014/main" id="{27A8D73D-F242-05D9-58B2-61D19CE68371}"/>
              </a:ext>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a:ext uri="{FF2B5EF4-FFF2-40B4-BE49-F238E27FC236}">
                <a16:creationId xmlns:a16="http://schemas.microsoft.com/office/drawing/2014/main" id="{0730649E-ED8F-299C-F218-A1B481B96D8E}"/>
              </a:ext>
            </a:extLst>
          </p:cNvPr>
          <p:cNvSpPr>
            <a:spLocks noGrp="1"/>
          </p:cNvSpPr>
          <p:nvPr>
            <p:ph type="sldNum" sz="quarter" idx="12"/>
          </p:nvPr>
        </p:nvSpPr>
        <p:spPr/>
        <p:txBody>
          <a:bodyPr/>
          <a:lstStyle>
            <a:lvl1pPr>
              <a:defRPr/>
            </a:lvl1pPr>
          </a:lstStyle>
          <a:p>
            <a:pPr>
              <a:defRPr/>
            </a:pPr>
            <a:fld id="{02117B81-BE8D-4D7C-90DD-0E6492F0B89D}" type="slidenum">
              <a:rPr lang="es-ES"/>
              <a:pPr>
                <a:defRPr/>
              </a:pPr>
              <a:t>‹Nº›</a:t>
            </a:fld>
            <a:endParaRPr lang="es-ES"/>
          </a:p>
        </p:txBody>
      </p:sp>
    </p:spTree>
    <p:extLst>
      <p:ext uri="{BB962C8B-B14F-4D97-AF65-F5344CB8AC3E}">
        <p14:creationId xmlns:p14="http://schemas.microsoft.com/office/powerpoint/2010/main" val="23531991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050" name="1 Marcador de título">
            <a:extLst>
              <a:ext uri="{FF2B5EF4-FFF2-40B4-BE49-F238E27FC236}">
                <a16:creationId xmlns:a16="http://schemas.microsoft.com/office/drawing/2014/main" id="{1802B7FF-C8C5-F9E6-FEFC-83ACE314D4FE}"/>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U"/>
              <a:t>Haga clic para modificar el estilo de título del patrón</a:t>
            </a:r>
          </a:p>
        </p:txBody>
      </p:sp>
      <p:sp>
        <p:nvSpPr>
          <p:cNvPr id="2051" name="2 Marcador de texto">
            <a:extLst>
              <a:ext uri="{FF2B5EF4-FFF2-40B4-BE49-F238E27FC236}">
                <a16:creationId xmlns:a16="http://schemas.microsoft.com/office/drawing/2014/main" id="{12282826-F98A-AE88-A773-DAE6E42BB708}"/>
              </a:ext>
            </a:extLst>
          </p:cNvPr>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U"/>
              <a:t>Haga clic para modificar el estilo de texto del patrón</a:t>
            </a:r>
          </a:p>
          <a:p>
            <a:pPr lvl="1"/>
            <a:r>
              <a:rPr lang="es-ES" altLang="es-CU"/>
              <a:t>Segundo nivel</a:t>
            </a:r>
          </a:p>
          <a:p>
            <a:pPr lvl="2"/>
            <a:r>
              <a:rPr lang="es-ES" altLang="es-CU"/>
              <a:t>Tercer nivel</a:t>
            </a:r>
          </a:p>
          <a:p>
            <a:pPr lvl="3"/>
            <a:r>
              <a:rPr lang="es-ES" altLang="es-CU"/>
              <a:t>Cuarto nivel</a:t>
            </a:r>
          </a:p>
          <a:p>
            <a:pPr lvl="4"/>
            <a:r>
              <a:rPr lang="es-ES" altLang="es-CU"/>
              <a:t>Quinto nivel</a:t>
            </a:r>
          </a:p>
        </p:txBody>
      </p:sp>
      <p:sp>
        <p:nvSpPr>
          <p:cNvPr id="4" name="3 Marcador de fecha">
            <a:extLst>
              <a:ext uri="{FF2B5EF4-FFF2-40B4-BE49-F238E27FC236}">
                <a16:creationId xmlns:a16="http://schemas.microsoft.com/office/drawing/2014/main" id="{DA1ABE4E-6FDF-D407-988E-5AB1E6AF2B5D}"/>
              </a:ext>
            </a:extLst>
          </p:cNvPr>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0C60638E-963B-44BD-8FB5-1A59644C7276}" type="datetimeFigureOut">
              <a:rPr lang="es-ES"/>
              <a:pPr>
                <a:defRPr/>
              </a:pPr>
              <a:t>29/10/2024</a:t>
            </a:fld>
            <a:endParaRPr lang="es-ES"/>
          </a:p>
        </p:txBody>
      </p:sp>
      <p:sp>
        <p:nvSpPr>
          <p:cNvPr id="5" name="4 Marcador de pie de página">
            <a:extLst>
              <a:ext uri="{FF2B5EF4-FFF2-40B4-BE49-F238E27FC236}">
                <a16:creationId xmlns:a16="http://schemas.microsoft.com/office/drawing/2014/main" id="{B2DDF228-D6BE-6B61-60A1-A1C42073E03F}"/>
              </a:ext>
            </a:extLst>
          </p:cNvPr>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s-ES"/>
          </a:p>
        </p:txBody>
      </p:sp>
      <p:sp>
        <p:nvSpPr>
          <p:cNvPr id="6" name="5 Marcador de número de diapositiva">
            <a:extLst>
              <a:ext uri="{FF2B5EF4-FFF2-40B4-BE49-F238E27FC236}">
                <a16:creationId xmlns:a16="http://schemas.microsoft.com/office/drawing/2014/main" id="{B55B278B-5EC5-DB73-CC70-26756C3DC879}"/>
              </a:ext>
            </a:extLst>
          </p:cNvPr>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35E32856-D3B0-47DD-A0E6-996FD5166EEE}" type="slidenum">
              <a:rPr lang="es-ES"/>
              <a:pPr>
                <a:defRPr/>
              </a:pPr>
              <a:t>‹Nº›</a:t>
            </a:fld>
            <a:endParaRPr lang="es-ES"/>
          </a:p>
        </p:txBody>
      </p:sp>
    </p:spTree>
    <p:extLst>
      <p:ext uri="{BB962C8B-B14F-4D97-AF65-F5344CB8AC3E}">
        <p14:creationId xmlns:p14="http://schemas.microsoft.com/office/powerpoint/2010/main" val="25555178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anose="020F0502020204030204" pitchFamily="34" charset="0"/>
        </a:defRPr>
      </a:lvl2pPr>
      <a:lvl3pPr algn="ctr" rtl="0" eaLnBrk="0" fontAlgn="base" hangingPunct="0">
        <a:spcBef>
          <a:spcPct val="0"/>
        </a:spcBef>
        <a:spcAft>
          <a:spcPct val="0"/>
        </a:spcAft>
        <a:defRPr sz="3300">
          <a:solidFill>
            <a:schemeClr val="tx1"/>
          </a:solidFill>
          <a:latin typeface="Calibri" panose="020F0502020204030204" pitchFamily="34" charset="0"/>
        </a:defRPr>
      </a:lvl3pPr>
      <a:lvl4pPr algn="ctr" rtl="0" eaLnBrk="0" fontAlgn="base" hangingPunct="0">
        <a:spcBef>
          <a:spcPct val="0"/>
        </a:spcBef>
        <a:spcAft>
          <a:spcPct val="0"/>
        </a:spcAft>
        <a:defRPr sz="3300">
          <a:solidFill>
            <a:schemeClr val="tx1"/>
          </a:solidFill>
          <a:latin typeface="Calibri" panose="020F0502020204030204" pitchFamily="34" charset="0"/>
        </a:defRPr>
      </a:lvl4pPr>
      <a:lvl5pPr algn="ctr" rtl="0" eaLnBrk="0" fontAlgn="base" hangingPunct="0">
        <a:spcBef>
          <a:spcPct val="0"/>
        </a:spcBef>
        <a:spcAft>
          <a:spcPct val="0"/>
        </a:spcAft>
        <a:defRPr sz="3300">
          <a:solidFill>
            <a:schemeClr val="tx1"/>
          </a:solidFill>
          <a:latin typeface="Calibri" panose="020F0502020204030204" pitchFamily="34" charset="0"/>
        </a:defRPr>
      </a:lvl5pPr>
      <a:lvl6pPr marL="342900" algn="ctr" rtl="0" fontAlgn="base">
        <a:spcBef>
          <a:spcPct val="0"/>
        </a:spcBef>
        <a:spcAft>
          <a:spcPct val="0"/>
        </a:spcAft>
        <a:defRPr sz="3300">
          <a:solidFill>
            <a:schemeClr val="tx1"/>
          </a:solidFill>
          <a:latin typeface="Calibri" panose="020F0502020204030204" pitchFamily="34" charset="0"/>
        </a:defRPr>
      </a:lvl6pPr>
      <a:lvl7pPr marL="685800" algn="ctr" rtl="0" fontAlgn="base">
        <a:spcBef>
          <a:spcPct val="0"/>
        </a:spcBef>
        <a:spcAft>
          <a:spcPct val="0"/>
        </a:spcAft>
        <a:defRPr sz="3300">
          <a:solidFill>
            <a:schemeClr val="tx1"/>
          </a:solidFill>
          <a:latin typeface="Calibri" panose="020F0502020204030204" pitchFamily="34" charset="0"/>
        </a:defRPr>
      </a:lvl7pPr>
      <a:lvl8pPr marL="1028700" algn="ctr" rtl="0" fontAlgn="base">
        <a:spcBef>
          <a:spcPct val="0"/>
        </a:spcBef>
        <a:spcAft>
          <a:spcPct val="0"/>
        </a:spcAft>
        <a:defRPr sz="3300">
          <a:solidFill>
            <a:schemeClr val="tx1"/>
          </a:solidFill>
          <a:latin typeface="Calibri" panose="020F0502020204030204" pitchFamily="34" charset="0"/>
        </a:defRPr>
      </a:lvl8pPr>
      <a:lvl9pPr marL="1371600" algn="ctr"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3074" name="1 Marcador de título">
            <a:extLst>
              <a:ext uri="{FF2B5EF4-FFF2-40B4-BE49-F238E27FC236}">
                <a16:creationId xmlns:a16="http://schemas.microsoft.com/office/drawing/2014/main" id="{77B30335-6E11-EFC0-8533-A344EED7D88E}"/>
              </a:ext>
            </a:extLst>
          </p:cNvPr>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s-ES" altLang="es-CU"/>
              <a:t>Haga clic para modificar el estilo de título del patrón</a:t>
            </a:r>
          </a:p>
        </p:txBody>
      </p:sp>
      <p:sp>
        <p:nvSpPr>
          <p:cNvPr id="3075" name="2 Marcador de texto">
            <a:extLst>
              <a:ext uri="{FF2B5EF4-FFF2-40B4-BE49-F238E27FC236}">
                <a16:creationId xmlns:a16="http://schemas.microsoft.com/office/drawing/2014/main" id="{9F93952F-737C-310F-A855-0C26A4A7EB27}"/>
              </a:ext>
            </a:extLst>
          </p:cNvPr>
          <p:cNvSpPr>
            <a:spLocks noGrp="1" noChangeArrowheads="1"/>
          </p:cNvSpPr>
          <p:nvPr>
            <p:ph type="body" idx="1"/>
          </p:nvPr>
        </p:nvSpPr>
        <p:spPr bwMode="auto">
          <a:xfrm>
            <a:off x="457200" y="1600202"/>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s-ES" altLang="es-CU"/>
              <a:t>Haga clic para modificar el estilo de texto del patrón</a:t>
            </a:r>
          </a:p>
          <a:p>
            <a:pPr lvl="1"/>
            <a:r>
              <a:rPr lang="es-ES" altLang="es-CU"/>
              <a:t>Segundo nivel</a:t>
            </a:r>
          </a:p>
          <a:p>
            <a:pPr lvl="2"/>
            <a:r>
              <a:rPr lang="es-ES" altLang="es-CU"/>
              <a:t>Tercer nivel</a:t>
            </a:r>
          </a:p>
          <a:p>
            <a:pPr lvl="3"/>
            <a:r>
              <a:rPr lang="es-ES" altLang="es-CU"/>
              <a:t>Cuarto nivel</a:t>
            </a:r>
          </a:p>
          <a:p>
            <a:pPr lvl="4"/>
            <a:r>
              <a:rPr lang="es-ES" altLang="es-CU"/>
              <a:t>Quinto nivel</a:t>
            </a:r>
          </a:p>
        </p:txBody>
      </p:sp>
      <p:sp>
        <p:nvSpPr>
          <p:cNvPr id="4" name="3 Marcador de fecha">
            <a:extLst>
              <a:ext uri="{FF2B5EF4-FFF2-40B4-BE49-F238E27FC236}">
                <a16:creationId xmlns:a16="http://schemas.microsoft.com/office/drawing/2014/main" id="{36A35C24-10BB-F977-FB43-AF4F1DC228FC}"/>
              </a:ext>
            </a:extLst>
          </p:cNvPr>
          <p:cNvSpPr>
            <a:spLocks noGrp="1"/>
          </p:cNvSpPr>
          <p:nvPr>
            <p:ph type="dt" sz="half" idx="2"/>
          </p:nvPr>
        </p:nvSpPr>
        <p:spPr>
          <a:xfrm>
            <a:off x="457200" y="6356352"/>
            <a:ext cx="21336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fld id="{F901D1D0-CFDC-498C-8A86-C75754C9128D}" type="datetimeFigureOut">
              <a:rPr lang="es-ES"/>
              <a:pPr>
                <a:defRPr/>
              </a:pPr>
              <a:t>29/10/2024</a:t>
            </a:fld>
            <a:endParaRPr lang="es-ES"/>
          </a:p>
        </p:txBody>
      </p:sp>
      <p:sp>
        <p:nvSpPr>
          <p:cNvPr id="5" name="4 Marcador de pie de página">
            <a:extLst>
              <a:ext uri="{FF2B5EF4-FFF2-40B4-BE49-F238E27FC236}">
                <a16:creationId xmlns:a16="http://schemas.microsoft.com/office/drawing/2014/main" id="{F0F11ADB-4A92-CAFB-CC46-F1EF14AF7368}"/>
              </a:ext>
            </a:extLst>
          </p:cNvPr>
          <p:cNvSpPr>
            <a:spLocks noGrp="1"/>
          </p:cNvSpPr>
          <p:nvPr>
            <p:ph type="ftr" sz="quarter" idx="3"/>
          </p:nvPr>
        </p:nvSpPr>
        <p:spPr>
          <a:xfrm>
            <a:off x="3124200" y="6356352"/>
            <a:ext cx="28956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pPr>
              <a:defRPr/>
            </a:pPr>
            <a:endParaRPr lang="es-ES"/>
          </a:p>
        </p:txBody>
      </p:sp>
      <p:sp>
        <p:nvSpPr>
          <p:cNvPr id="6" name="5 Marcador de número de diapositiva">
            <a:extLst>
              <a:ext uri="{FF2B5EF4-FFF2-40B4-BE49-F238E27FC236}">
                <a16:creationId xmlns:a16="http://schemas.microsoft.com/office/drawing/2014/main" id="{2E000980-BF6D-CD46-848C-43F88F30F8E2}"/>
              </a:ext>
            </a:extLst>
          </p:cNvPr>
          <p:cNvSpPr>
            <a:spLocks noGrp="1"/>
          </p:cNvSpPr>
          <p:nvPr>
            <p:ph type="sldNum" sz="quarter" idx="4"/>
          </p:nvPr>
        </p:nvSpPr>
        <p:spPr>
          <a:xfrm>
            <a:off x="6553200" y="6356352"/>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fld id="{3667C744-0D1C-4FF3-9FE1-7DB5577CB334}" type="slidenum">
              <a:rPr lang="es-ES"/>
              <a:pPr>
                <a:defRPr/>
              </a:pPr>
              <a:t>‹Nº›</a:t>
            </a:fld>
            <a:endParaRPr lang="es-ES"/>
          </a:p>
        </p:txBody>
      </p:sp>
    </p:spTree>
    <p:extLst>
      <p:ext uri="{BB962C8B-B14F-4D97-AF65-F5344CB8AC3E}">
        <p14:creationId xmlns:p14="http://schemas.microsoft.com/office/powerpoint/2010/main" val="291117043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3300" kern="1200">
          <a:solidFill>
            <a:schemeClr val="tx1"/>
          </a:solidFill>
          <a:latin typeface="+mj-lt"/>
          <a:ea typeface="+mj-ea"/>
          <a:cs typeface="+mj-cs"/>
        </a:defRPr>
      </a:lvl1pPr>
      <a:lvl2pPr algn="ctr" rtl="0" eaLnBrk="0" fontAlgn="base" hangingPunct="0">
        <a:spcBef>
          <a:spcPct val="0"/>
        </a:spcBef>
        <a:spcAft>
          <a:spcPct val="0"/>
        </a:spcAft>
        <a:defRPr sz="3300">
          <a:solidFill>
            <a:schemeClr val="tx1"/>
          </a:solidFill>
          <a:latin typeface="Calibri" panose="020F0502020204030204" pitchFamily="34" charset="0"/>
        </a:defRPr>
      </a:lvl2pPr>
      <a:lvl3pPr algn="ctr" rtl="0" eaLnBrk="0" fontAlgn="base" hangingPunct="0">
        <a:spcBef>
          <a:spcPct val="0"/>
        </a:spcBef>
        <a:spcAft>
          <a:spcPct val="0"/>
        </a:spcAft>
        <a:defRPr sz="3300">
          <a:solidFill>
            <a:schemeClr val="tx1"/>
          </a:solidFill>
          <a:latin typeface="Calibri" panose="020F0502020204030204" pitchFamily="34" charset="0"/>
        </a:defRPr>
      </a:lvl3pPr>
      <a:lvl4pPr algn="ctr" rtl="0" eaLnBrk="0" fontAlgn="base" hangingPunct="0">
        <a:spcBef>
          <a:spcPct val="0"/>
        </a:spcBef>
        <a:spcAft>
          <a:spcPct val="0"/>
        </a:spcAft>
        <a:defRPr sz="3300">
          <a:solidFill>
            <a:schemeClr val="tx1"/>
          </a:solidFill>
          <a:latin typeface="Calibri" panose="020F0502020204030204" pitchFamily="34" charset="0"/>
        </a:defRPr>
      </a:lvl4pPr>
      <a:lvl5pPr algn="ctr" rtl="0" eaLnBrk="0" fontAlgn="base" hangingPunct="0">
        <a:spcBef>
          <a:spcPct val="0"/>
        </a:spcBef>
        <a:spcAft>
          <a:spcPct val="0"/>
        </a:spcAft>
        <a:defRPr sz="3300">
          <a:solidFill>
            <a:schemeClr val="tx1"/>
          </a:solidFill>
          <a:latin typeface="Calibri" panose="020F0502020204030204" pitchFamily="34" charset="0"/>
        </a:defRPr>
      </a:lvl5pPr>
      <a:lvl6pPr marL="342900" algn="ctr" rtl="0" fontAlgn="base">
        <a:spcBef>
          <a:spcPct val="0"/>
        </a:spcBef>
        <a:spcAft>
          <a:spcPct val="0"/>
        </a:spcAft>
        <a:defRPr sz="3300">
          <a:solidFill>
            <a:schemeClr val="tx1"/>
          </a:solidFill>
          <a:latin typeface="Calibri" panose="020F0502020204030204" pitchFamily="34" charset="0"/>
        </a:defRPr>
      </a:lvl6pPr>
      <a:lvl7pPr marL="685800" algn="ctr" rtl="0" fontAlgn="base">
        <a:spcBef>
          <a:spcPct val="0"/>
        </a:spcBef>
        <a:spcAft>
          <a:spcPct val="0"/>
        </a:spcAft>
        <a:defRPr sz="3300">
          <a:solidFill>
            <a:schemeClr val="tx1"/>
          </a:solidFill>
          <a:latin typeface="Calibri" panose="020F0502020204030204" pitchFamily="34" charset="0"/>
        </a:defRPr>
      </a:lvl7pPr>
      <a:lvl8pPr marL="1028700" algn="ctr" rtl="0" fontAlgn="base">
        <a:spcBef>
          <a:spcPct val="0"/>
        </a:spcBef>
        <a:spcAft>
          <a:spcPct val="0"/>
        </a:spcAft>
        <a:defRPr sz="3300">
          <a:solidFill>
            <a:schemeClr val="tx1"/>
          </a:solidFill>
          <a:latin typeface="Calibri" panose="020F0502020204030204" pitchFamily="34" charset="0"/>
        </a:defRPr>
      </a:lvl8pPr>
      <a:lvl9pPr marL="1371600" algn="ctr" rtl="0" fontAlgn="base">
        <a:spcBef>
          <a:spcPct val="0"/>
        </a:spcBef>
        <a:spcAft>
          <a:spcPct val="0"/>
        </a:spcAft>
        <a:defRPr sz="3300">
          <a:solidFill>
            <a:schemeClr val="tx1"/>
          </a:solidFill>
          <a:latin typeface="Calibri" panose="020F0502020204030204" pitchFamily="34" charset="0"/>
        </a:defRPr>
      </a:lvl9pPr>
    </p:titleStyle>
    <p:bodyStyle>
      <a:lvl1pPr marL="257175" indent="-257175"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1pPr>
      <a:lvl2pPr marL="557213" indent="-214313" algn="l" rtl="0" eaLnBrk="0" fontAlgn="base" hangingPunct="0">
        <a:spcBef>
          <a:spcPct val="20000"/>
        </a:spcBef>
        <a:spcAft>
          <a:spcPct val="0"/>
        </a:spcAft>
        <a:buFont typeface="Arial" panose="020B0604020202020204" pitchFamily="34" charset="0"/>
        <a:buChar char="–"/>
        <a:defRPr sz="2100" kern="1200">
          <a:solidFill>
            <a:schemeClr val="tx1"/>
          </a:solidFill>
          <a:latin typeface="+mn-lt"/>
          <a:ea typeface="+mn-ea"/>
          <a:cs typeface="+mn-cs"/>
        </a:defRPr>
      </a:lvl2pPr>
      <a:lvl3pPr marL="857250" indent="-171450" algn="l" rtl="0" eaLnBrk="0" fontAlgn="base" hangingPunct="0">
        <a:spcBef>
          <a:spcPct val="20000"/>
        </a:spcBef>
        <a:spcAft>
          <a:spcPct val="0"/>
        </a:spcAft>
        <a:buFont typeface="Arial" panose="020B0604020202020204" pitchFamily="34" charset="0"/>
        <a:buChar char="•"/>
        <a:defRPr sz="1800" kern="1200">
          <a:solidFill>
            <a:schemeClr val="tx1"/>
          </a:solidFill>
          <a:latin typeface="+mn-lt"/>
          <a:ea typeface="+mn-ea"/>
          <a:cs typeface="+mn-cs"/>
        </a:defRPr>
      </a:lvl3pPr>
      <a:lvl4pPr marL="12001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4pPr>
      <a:lvl5pPr marL="1543050" indent="-171450" algn="l" rtl="0" eaLnBrk="0" fontAlgn="base" hangingPunct="0">
        <a:spcBef>
          <a:spcPct val="20000"/>
        </a:spcBef>
        <a:spcAft>
          <a:spcPct val="0"/>
        </a:spcAft>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s-E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FA8D2D-3DCA-43C5-83E0-B52AEBBA4A97}" type="datetimeFigureOut">
              <a:rPr lang="es-CU" smtClean="0"/>
              <a:t>29/10/2024</a:t>
            </a:fld>
            <a:endParaRPr lang="es-CU"/>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U"/>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9EA2FE-B417-4029-9BCD-F8DBB754A07D}" type="slidenum">
              <a:rPr lang="es-CU" smtClean="0"/>
              <a:t>‹Nº›</a:t>
            </a:fld>
            <a:endParaRPr lang="es-CU"/>
          </a:p>
        </p:txBody>
      </p:sp>
    </p:spTree>
    <p:extLst>
      <p:ext uri="{BB962C8B-B14F-4D97-AF65-F5344CB8AC3E}">
        <p14:creationId xmlns:p14="http://schemas.microsoft.com/office/powerpoint/2010/main" val="10215202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847CFC-816F-41D0-AAC0-9BF4FEBC753E}" type="datetimeFigureOut">
              <a:rPr lang="es-ES" smtClean="0"/>
              <a:pPr/>
              <a:t>29/10/2024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2FADFE-3B8F-471C-ABF0-DBC7717ECBBC}" type="slidenum">
              <a:rPr lang="es-ES" smtClean="0"/>
              <a:pPr/>
              <a:t>‹Nº›</a:t>
            </a:fld>
            <a:endParaRPr lang="es-ES"/>
          </a:p>
        </p:txBody>
      </p:sp>
    </p:spTree>
    <p:extLst>
      <p:ext uri="{BB962C8B-B14F-4D97-AF65-F5344CB8AC3E}">
        <p14:creationId xmlns:p14="http://schemas.microsoft.com/office/powerpoint/2010/main" val="211531838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6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9.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9.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NONA\Fotos Taller CBB abril2013\DSC04497[2].jpg">
            <a:extLst>
              <a:ext uri="{FF2B5EF4-FFF2-40B4-BE49-F238E27FC236}">
                <a16:creationId xmlns:a16="http://schemas.microsoft.com/office/drawing/2014/main" id="{B3B03024-3D33-0F4D-D239-6E55A8D944B7}"/>
              </a:ext>
            </a:extLst>
          </p:cNvPr>
          <p:cNvPicPr>
            <a:picLocks noChangeAspect="1" noChangeArrowheads="1"/>
          </p:cNvPicPr>
          <p:nvPr/>
        </p:nvPicPr>
        <p:blipFill>
          <a:blip r:embed="rId3"/>
          <a:srcRect/>
          <a:stretch>
            <a:fillRect/>
          </a:stretch>
        </p:blipFill>
        <p:spPr bwMode="auto">
          <a:xfrm>
            <a:off x="0" y="2403516"/>
            <a:ext cx="9144000" cy="4454483"/>
          </a:xfrm>
          <a:prstGeom prst="rect">
            <a:avLst/>
          </a:prstGeom>
          <a:noFill/>
        </p:spPr>
      </p:pic>
      <p:sp>
        <p:nvSpPr>
          <p:cNvPr id="8194" name="CuadroTexto 6">
            <a:extLst>
              <a:ext uri="{FF2B5EF4-FFF2-40B4-BE49-F238E27FC236}">
                <a16:creationId xmlns:a16="http://schemas.microsoft.com/office/drawing/2014/main" id="{7243534E-A9DE-DD2B-04B7-8D544C1F9AE6}"/>
              </a:ext>
            </a:extLst>
          </p:cNvPr>
          <p:cNvSpPr txBox="1">
            <a:spLocks noChangeArrowheads="1"/>
          </p:cNvSpPr>
          <p:nvPr/>
        </p:nvSpPr>
        <p:spPr bwMode="auto">
          <a:xfrm>
            <a:off x="304800" y="2834934"/>
            <a:ext cx="8636000"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defRPr/>
            </a:pPr>
            <a:r>
              <a:rPr lang="es-ES" altLang="es-CU" sz="3600" b="1" i="1" dirty="0">
                <a:solidFill>
                  <a:prstClr val="white"/>
                </a:solidFill>
                <a:latin typeface="Arial" panose="020B0604020202020204" pitchFamily="34" charset="0"/>
                <a:cs typeface="Arial" panose="020B0604020202020204" pitchFamily="34" charset="0"/>
              </a:rPr>
              <a:t>Trabajo Médico en la Comunidad en Situaciones Excepcionales y de Desastres.</a:t>
            </a:r>
            <a:endParaRPr lang="es-CU" altLang="es-CU" sz="3600" b="1" i="1" dirty="0">
              <a:solidFill>
                <a:prstClr val="white"/>
              </a:solidFill>
              <a:latin typeface="Arial" panose="020B0604020202020204" pitchFamily="34" charset="0"/>
              <a:cs typeface="Arial" panose="020B0604020202020204" pitchFamily="34" charset="0"/>
            </a:endParaRPr>
          </a:p>
        </p:txBody>
      </p:sp>
      <p:pic>
        <p:nvPicPr>
          <p:cNvPr id="8195" name="Imagen 8">
            <a:extLst>
              <a:ext uri="{FF2B5EF4-FFF2-40B4-BE49-F238E27FC236}">
                <a16:creationId xmlns:a16="http://schemas.microsoft.com/office/drawing/2014/main" id="{6254F82C-41CE-09E5-6FFA-56B805DC3C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168" y="0"/>
            <a:ext cx="1199276" cy="12346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6" name="Imagen 9">
            <a:extLst>
              <a:ext uri="{FF2B5EF4-FFF2-40B4-BE49-F238E27FC236}">
                <a16:creationId xmlns:a16="http://schemas.microsoft.com/office/drawing/2014/main" id="{AE58FB24-A01E-B3F9-FC69-45601B907C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51749" y="-16639"/>
            <a:ext cx="1392251" cy="12512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CuadroTexto 10">
            <a:extLst>
              <a:ext uri="{FF2B5EF4-FFF2-40B4-BE49-F238E27FC236}">
                <a16:creationId xmlns:a16="http://schemas.microsoft.com/office/drawing/2014/main" id="{5617E3B6-9069-0BFD-C47D-773448B51482}"/>
              </a:ext>
            </a:extLst>
          </p:cNvPr>
          <p:cNvSpPr txBox="1">
            <a:spLocks noChangeArrowheads="1"/>
          </p:cNvSpPr>
          <p:nvPr/>
        </p:nvSpPr>
        <p:spPr bwMode="auto">
          <a:xfrm>
            <a:off x="3061713" y="1218311"/>
            <a:ext cx="2846766"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defRPr/>
            </a:pPr>
            <a:r>
              <a:rPr lang="es-ES" altLang="es-CU" sz="3600" b="1" i="1" dirty="0">
                <a:solidFill>
                  <a:srgbClr val="C00000"/>
                </a:solidFill>
                <a:latin typeface="Arial" panose="020B0604020202020204" pitchFamily="34" charset="0"/>
                <a:cs typeface="Arial" panose="020B0604020202020204" pitchFamily="34" charset="0"/>
              </a:rPr>
              <a:t>Asignatura </a:t>
            </a:r>
            <a:endParaRPr lang="es-CU" altLang="es-CU" sz="3600" b="1" i="1" dirty="0">
              <a:solidFill>
                <a:srgbClr val="C00000"/>
              </a:solidFill>
              <a:latin typeface="Arial" panose="020B0604020202020204" pitchFamily="34" charset="0"/>
              <a:cs typeface="Arial" panose="020B0604020202020204" pitchFamily="34" charset="0"/>
            </a:endParaRPr>
          </a:p>
        </p:txBody>
      </p:sp>
      <p:pic>
        <p:nvPicPr>
          <p:cNvPr id="8198" name="Imagen 14">
            <a:extLst>
              <a:ext uri="{FF2B5EF4-FFF2-40B4-BE49-F238E27FC236}">
                <a16:creationId xmlns:a16="http://schemas.microsoft.com/office/drawing/2014/main" id="{5A8E5F50-F3E4-578F-580C-97DF532A9618}"/>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66445" y="154972"/>
            <a:ext cx="2218135" cy="60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47CBA4B-360A-2430-F766-53DF4E4EAA0D}"/>
              </a:ext>
            </a:extLst>
          </p:cNvPr>
          <p:cNvSpPr txBox="1"/>
          <p:nvPr/>
        </p:nvSpPr>
        <p:spPr>
          <a:xfrm>
            <a:off x="1658318" y="256707"/>
            <a:ext cx="6222569" cy="58477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ctr"/>
            <a:r>
              <a:rPr lang="es-ES_tradnl" sz="3200" b="1" i="1" dirty="0">
                <a:effectLst/>
                <a:latin typeface="Arial" panose="020B0604020202020204" pitchFamily="34" charset="0"/>
                <a:ea typeface="Times New Roman" panose="02020603050405020304" pitchFamily="18" charset="0"/>
              </a:rPr>
              <a:t>Papel de la comunidad </a:t>
            </a:r>
            <a:endParaRPr lang="es-CU" sz="3200" i="1" dirty="0">
              <a:effectLst/>
              <a:latin typeface="Times New Roman" panose="02020603050405020304" pitchFamily="18" charset="0"/>
              <a:ea typeface="Times New Roman" panose="02020603050405020304" pitchFamily="18" charset="0"/>
            </a:endParaRPr>
          </a:p>
        </p:txBody>
      </p:sp>
      <p:sp>
        <p:nvSpPr>
          <p:cNvPr id="5" name="CuadroTexto 4">
            <a:extLst>
              <a:ext uri="{FF2B5EF4-FFF2-40B4-BE49-F238E27FC236}">
                <a16:creationId xmlns:a16="http://schemas.microsoft.com/office/drawing/2014/main" id="{8571B359-4BE4-DB7A-FEAB-D47080D8B8F8}"/>
              </a:ext>
            </a:extLst>
          </p:cNvPr>
          <p:cNvSpPr txBox="1"/>
          <p:nvPr/>
        </p:nvSpPr>
        <p:spPr>
          <a:xfrm>
            <a:off x="197601" y="1050843"/>
            <a:ext cx="8775917" cy="1877437"/>
          </a:xfrm>
          <a:prstGeom prst="rect">
            <a:avLst/>
          </a:prstGeom>
          <a:noFill/>
        </p:spPr>
        <p:txBody>
          <a:bodyPr wrap="square">
            <a:spAutoFit/>
          </a:bodyPr>
          <a:lstStyle/>
          <a:p>
            <a:pPr algn="just">
              <a:spcBef>
                <a:spcPts val="600"/>
              </a:spcBef>
              <a:spcAft>
                <a:spcPts val="600"/>
              </a:spcAft>
            </a:pPr>
            <a:r>
              <a:rPr lang="es-ES_tradnl" sz="2000" dirty="0">
                <a:effectLst/>
                <a:latin typeface="Arial" panose="020B0604020202020204" pitchFamily="34" charset="0"/>
                <a:ea typeface="Times New Roman" panose="02020603050405020304" pitchFamily="18" charset="0"/>
                <a:cs typeface="Arial" panose="020B0604020202020204" pitchFamily="34" charset="0"/>
              </a:rPr>
              <a:t>La comunidad participa en la e </a:t>
            </a:r>
            <a:r>
              <a:rPr lang="es-ES" sz="2000" dirty="0">
                <a:effectLst/>
                <a:latin typeface="Arial" panose="020B0604020202020204" pitchFamily="34" charset="0"/>
                <a:ea typeface="Times New Roman" panose="02020603050405020304" pitchFamily="18" charset="0"/>
                <a:cs typeface="Arial" panose="020B0604020202020204" pitchFamily="34" charset="0"/>
              </a:rPr>
              <a:t>preparación para apoyo asistencial, mediante </a:t>
            </a:r>
            <a:r>
              <a:rPr lang="es-ES" sz="3600" kern="1200" dirty="0">
                <a:solidFill>
                  <a:srgbClr val="FFFFFF"/>
                </a:solidFill>
                <a:effectLst/>
                <a:latin typeface="Arial" panose="020B0604020202020204" pitchFamily="34" charset="0"/>
                <a:ea typeface="Times New Roman" panose="02020603050405020304" pitchFamily="18" charset="0"/>
                <a:cs typeface="Arial" panose="020B0604020202020204" pitchFamily="34" charset="0"/>
              </a:rPr>
              <a:t> </a:t>
            </a:r>
            <a:r>
              <a:rPr lang="es-ES_tradnl" sz="2000" dirty="0">
                <a:effectLst/>
                <a:latin typeface="Arial" panose="020B0604020202020204" pitchFamily="34" charset="0"/>
                <a:ea typeface="Times New Roman" panose="02020603050405020304" pitchFamily="18" charset="0"/>
                <a:cs typeface="Arial" panose="020B0604020202020204" pitchFamily="34" charset="0"/>
              </a:rPr>
              <a:t>labores de socorrismo,  </a:t>
            </a:r>
            <a:r>
              <a:rPr lang="es-ES" sz="2000" dirty="0">
                <a:effectLst/>
                <a:latin typeface="Arial" panose="020B0604020202020204" pitchFamily="34" charset="0"/>
                <a:ea typeface="Times New Roman" panose="02020603050405020304" pitchFamily="18" charset="0"/>
                <a:cs typeface="Arial" panose="020B0604020202020204" pitchFamily="34" charset="0"/>
              </a:rPr>
              <a:t>saneamiento, educación sanitaria y divulgación-comunicación. Participa además, en la </a:t>
            </a:r>
            <a:r>
              <a:rPr lang="es-ES_tradnl" sz="2000" dirty="0">
                <a:effectLst/>
                <a:latin typeface="Arial" panose="020B0604020202020204" pitchFamily="34" charset="0"/>
                <a:ea typeface="Times New Roman" panose="02020603050405020304" pitchFamily="18" charset="0"/>
                <a:cs typeface="Arial" panose="020B0604020202020204" pitchFamily="34" charset="0"/>
              </a:rPr>
              <a:t>preparación para </a:t>
            </a:r>
            <a:r>
              <a:rPr lang="es-ES" sz="2000" dirty="0">
                <a:effectLst/>
                <a:latin typeface="Arial" panose="020B0604020202020204" pitchFamily="34" charset="0"/>
                <a:ea typeface="Times New Roman" panose="02020603050405020304" pitchFamily="18" charset="0"/>
                <a:cs typeface="Arial" panose="020B0604020202020204" pitchFamily="34" charset="0"/>
              </a:rPr>
              <a:t>saber protegerse, en temas como: </a:t>
            </a:r>
            <a:r>
              <a:rPr lang="es-ES_tradnl" sz="2000" dirty="0">
                <a:effectLst/>
                <a:latin typeface="Arial" panose="020B0604020202020204" pitchFamily="34" charset="0"/>
                <a:ea typeface="Times New Roman" panose="02020603050405020304" pitchFamily="18" charset="0"/>
                <a:cs typeface="Arial" panose="020B0604020202020204" pitchFamily="34" charset="0"/>
              </a:rPr>
              <a:t>riesgos,  </a:t>
            </a:r>
            <a:r>
              <a:rPr lang="es-ES" sz="2000" dirty="0">
                <a:effectLst/>
                <a:latin typeface="Arial" panose="020B0604020202020204" pitchFamily="34" charset="0"/>
                <a:ea typeface="Times New Roman" panose="02020603050405020304" pitchFamily="18" charset="0"/>
                <a:cs typeface="Arial" panose="020B0604020202020204" pitchFamily="34" charset="0"/>
              </a:rPr>
              <a:t>vulnerabilidad, educación para la salud, </a:t>
            </a:r>
            <a:r>
              <a:rPr lang="es-ES" sz="2000" dirty="0" err="1">
                <a:effectLst/>
                <a:latin typeface="Arial" panose="020B0604020202020204" pitchFamily="34" charset="0"/>
                <a:ea typeface="Times New Roman" panose="02020603050405020304" pitchFamily="18" charset="0"/>
                <a:cs typeface="Arial" panose="020B0604020202020204" pitchFamily="34" charset="0"/>
              </a:rPr>
              <a:t>autoasistencia</a:t>
            </a:r>
            <a:r>
              <a:rPr lang="es-ES" sz="2000" dirty="0">
                <a:effectLst/>
                <a:latin typeface="Arial" panose="020B0604020202020204" pitchFamily="34" charset="0"/>
                <a:ea typeface="Times New Roman" panose="02020603050405020304" pitchFamily="18" charset="0"/>
                <a:cs typeface="Arial" panose="020B0604020202020204" pitchFamily="34" charset="0"/>
              </a:rPr>
              <a:t> y asistencia mutua.</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0" name="Imagen 9">
            <a:extLst>
              <a:ext uri="{FF2B5EF4-FFF2-40B4-BE49-F238E27FC236}">
                <a16:creationId xmlns:a16="http://schemas.microsoft.com/office/drawing/2014/main" id="{6F487986-5E55-8431-A3CE-5C22305222C7}"/>
              </a:ext>
            </a:extLst>
          </p:cNvPr>
          <p:cNvPicPr>
            <a:picLocks noChangeAspect="1"/>
          </p:cNvPicPr>
          <p:nvPr/>
        </p:nvPicPr>
        <p:blipFill>
          <a:blip r:embed="rId2"/>
          <a:stretch>
            <a:fillRect/>
          </a:stretch>
        </p:blipFill>
        <p:spPr>
          <a:xfrm>
            <a:off x="1183059" y="3137641"/>
            <a:ext cx="7173085" cy="3720359"/>
          </a:xfrm>
          <a:prstGeom prst="rect">
            <a:avLst/>
          </a:prstGeom>
        </p:spPr>
      </p:pic>
    </p:spTree>
    <p:extLst>
      <p:ext uri="{BB962C8B-B14F-4D97-AF65-F5344CB8AC3E}">
        <p14:creationId xmlns:p14="http://schemas.microsoft.com/office/powerpoint/2010/main" val="30289321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C507B16-CEA5-4CF6-6347-1BEF5F5B5DD6}"/>
              </a:ext>
            </a:extLst>
          </p:cNvPr>
          <p:cNvSpPr txBox="1"/>
          <p:nvPr/>
        </p:nvSpPr>
        <p:spPr>
          <a:xfrm>
            <a:off x="309965" y="89999"/>
            <a:ext cx="8834034" cy="58477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r>
              <a:rPr lang="es-ES" sz="3200" b="1" i="1" dirty="0">
                <a:effectLst/>
                <a:latin typeface="Arial" panose="020B0604020202020204" pitchFamily="34" charset="0"/>
                <a:ea typeface="Times New Roman" panose="02020603050405020304" pitchFamily="18" charset="0"/>
              </a:rPr>
              <a:t>Elementos de la preparación comunitaria </a:t>
            </a:r>
            <a:endParaRPr lang="es-CU" sz="4400" i="1" dirty="0"/>
          </a:p>
        </p:txBody>
      </p:sp>
      <p:sp>
        <p:nvSpPr>
          <p:cNvPr id="5" name="CuadroTexto 4">
            <a:extLst>
              <a:ext uri="{FF2B5EF4-FFF2-40B4-BE49-F238E27FC236}">
                <a16:creationId xmlns:a16="http://schemas.microsoft.com/office/drawing/2014/main" id="{683E2BE6-F52E-4D12-051C-F4C90612F4F6}"/>
              </a:ext>
            </a:extLst>
          </p:cNvPr>
          <p:cNvSpPr txBox="1"/>
          <p:nvPr/>
        </p:nvSpPr>
        <p:spPr>
          <a:xfrm>
            <a:off x="0" y="674774"/>
            <a:ext cx="9143999" cy="6247864"/>
          </a:xfrm>
          <a:prstGeom prst="rect">
            <a:avLst/>
          </a:prstGeom>
          <a:noFill/>
        </p:spPr>
        <p:txBody>
          <a:bodyPr wrap="square">
            <a:spAutoFit/>
          </a:bodyPr>
          <a:lstStyle/>
          <a:p>
            <a:pPr marL="342900" lvl="0" indent="-342900" algn="just">
              <a:buFont typeface="+mj-lt"/>
              <a:buAutoNum type="arabicPeriod"/>
            </a:pPr>
            <a:r>
              <a:rPr lang="es-ES" sz="2000" dirty="0">
                <a:effectLst/>
                <a:latin typeface="Arial" panose="020B0604020202020204" pitchFamily="34" charset="0"/>
                <a:ea typeface="Times New Roman" panose="02020603050405020304" pitchFamily="18" charset="0"/>
                <a:cs typeface="Arial" panose="020B0604020202020204" pitchFamily="34" charset="0"/>
              </a:rPr>
              <a:t>Informar sobre los peligros que pueden afectar a la comunidad.</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eriod"/>
            </a:pPr>
            <a:r>
              <a:rPr lang="es-ES" sz="2000" dirty="0">
                <a:effectLst/>
                <a:latin typeface="Arial" panose="020B0604020202020204" pitchFamily="34" charset="0"/>
                <a:ea typeface="Times New Roman" panose="02020603050405020304" pitchFamily="18" charset="0"/>
                <a:cs typeface="Arial" panose="020B0604020202020204" pitchFamily="34" charset="0"/>
              </a:rPr>
              <a:t>Conocer los riesgos y señales de peligro dentro y cerca de los hogares, centro de trabajo y comunidad.</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eriod"/>
            </a:pPr>
            <a:r>
              <a:rPr lang="es-ES" sz="2000" dirty="0">
                <a:effectLst/>
                <a:latin typeface="Arial" panose="020B0604020202020204" pitchFamily="34" charset="0"/>
                <a:ea typeface="Times New Roman" panose="02020603050405020304" pitchFamily="18" charset="0"/>
                <a:cs typeface="Arial" panose="020B0604020202020204" pitchFamily="34" charset="0"/>
              </a:rPr>
              <a:t>Tener trazados planes y rutas de evacuación.</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eriod"/>
            </a:pPr>
            <a:r>
              <a:rPr lang="es-ES" sz="2000" dirty="0">
                <a:effectLst/>
                <a:latin typeface="Arial" panose="020B0604020202020204" pitchFamily="34" charset="0"/>
                <a:ea typeface="Times New Roman" panose="02020603050405020304" pitchFamily="18" charset="0"/>
                <a:cs typeface="Arial" panose="020B0604020202020204" pitchFamily="34" charset="0"/>
              </a:rPr>
              <a:t>Saber como actuar ante diferentes variantes y etapas de accidentes y desastres.</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eriod"/>
            </a:pPr>
            <a:r>
              <a:rPr lang="es-ES" sz="2000" dirty="0">
                <a:effectLst/>
                <a:latin typeface="Arial" panose="020B0604020202020204" pitchFamily="34" charset="0"/>
                <a:ea typeface="Times New Roman" panose="02020603050405020304" pitchFamily="18" charset="0"/>
                <a:cs typeface="Arial" panose="020B0604020202020204" pitchFamily="34" charset="0"/>
              </a:rPr>
              <a:t>Perfeccionar las medidas de protección frente a riesgos y vulnerabilidades locales.</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eriod"/>
            </a:pPr>
            <a:r>
              <a:rPr lang="es-ES" sz="2000" dirty="0">
                <a:effectLst/>
                <a:latin typeface="Arial" panose="020B0604020202020204" pitchFamily="34" charset="0"/>
                <a:ea typeface="Times New Roman" panose="02020603050405020304" pitchFamily="18" charset="0"/>
                <a:cs typeface="Arial" panose="020B0604020202020204" pitchFamily="34" charset="0"/>
              </a:rPr>
              <a:t>Conocer cómo pedir y acceder a la ayuda, según tipo de situación ( grupo de rescates) </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eriod"/>
            </a:pPr>
            <a:r>
              <a:rPr lang="es-ES" sz="2000" dirty="0">
                <a:effectLst/>
                <a:latin typeface="Arial" panose="020B0604020202020204" pitchFamily="34" charset="0"/>
                <a:ea typeface="Times New Roman" panose="02020603050405020304" pitchFamily="18" charset="0"/>
                <a:cs typeface="Arial" panose="020B0604020202020204" pitchFamily="34" charset="0"/>
              </a:rPr>
              <a:t>Ayudar a los organismos e instituciones del estado encargados del manejo de estas situaciones.</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eriod"/>
            </a:pPr>
            <a:r>
              <a:rPr lang="es-ES" sz="2000" dirty="0">
                <a:effectLst/>
                <a:latin typeface="Arial" panose="020B0604020202020204" pitchFamily="34" charset="0"/>
                <a:ea typeface="Times New Roman" panose="02020603050405020304" pitchFamily="18" charset="0"/>
                <a:cs typeface="Arial" panose="020B0604020202020204" pitchFamily="34" charset="0"/>
              </a:rPr>
              <a:t>Reducir el temor y  la angustia que siempre se generan.</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eriod"/>
            </a:pPr>
            <a:r>
              <a:rPr lang="es-ES" sz="2000" dirty="0">
                <a:effectLst/>
                <a:latin typeface="Arial" panose="020B0604020202020204" pitchFamily="34" charset="0"/>
                <a:ea typeface="Times New Roman" panose="02020603050405020304" pitchFamily="18" charset="0"/>
                <a:cs typeface="Arial" panose="020B0604020202020204" pitchFamily="34" charset="0"/>
              </a:rPr>
              <a:t>Conocer como prepararse y actuar en una evacuación.</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eriod"/>
            </a:pPr>
            <a:r>
              <a:rPr lang="es-ES" sz="2000" dirty="0">
                <a:effectLst/>
                <a:latin typeface="Arial" panose="020B0604020202020204" pitchFamily="34" charset="0"/>
                <a:ea typeface="Times New Roman" panose="02020603050405020304" pitchFamily="18" charset="0"/>
                <a:cs typeface="Arial" panose="020B0604020202020204" pitchFamily="34" charset="0"/>
              </a:rPr>
              <a:t>Tener conocimientos y habilidades para brindar la primera asistencia médica básica.</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eriod"/>
            </a:pPr>
            <a:r>
              <a:rPr lang="es-ES" sz="2000" dirty="0">
                <a:effectLst/>
                <a:latin typeface="Arial" panose="020B0604020202020204" pitchFamily="34" charset="0"/>
                <a:ea typeface="Times New Roman" panose="02020603050405020304" pitchFamily="18" charset="0"/>
                <a:cs typeface="Arial" panose="020B0604020202020204" pitchFamily="34" charset="0"/>
              </a:rPr>
              <a:t>Hacer cumplir los códigos de construcción, las ordenanzas de zonificación y los programas de regulación del uso de los suelos.</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eriod"/>
            </a:pPr>
            <a:r>
              <a:rPr lang="es-ES" sz="2000" dirty="0">
                <a:effectLst/>
                <a:latin typeface="Arial" panose="020B0604020202020204" pitchFamily="34" charset="0"/>
                <a:ea typeface="Times New Roman" panose="02020603050405020304" pitchFamily="18" charset="0"/>
                <a:cs typeface="Arial" panose="020B0604020202020204" pitchFamily="34" charset="0"/>
              </a:rPr>
              <a:t>Participar en actividades de capacitación y ejercitación.</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eriod"/>
            </a:pPr>
            <a:r>
              <a:rPr lang="es-ES" sz="2000" dirty="0">
                <a:effectLst/>
                <a:latin typeface="Arial" panose="020B0604020202020204" pitchFamily="34" charset="0"/>
                <a:ea typeface="Times New Roman" panose="02020603050405020304" pitchFamily="18" charset="0"/>
                <a:cs typeface="Arial" panose="020B0604020202020204" pitchFamily="34" charset="0"/>
              </a:rPr>
              <a:t>Participar en la búsqueda de victimas y en los trabajos de recuperación. </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3554278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9FC6387-C17C-3A80-B2F3-A2F242C79D2A}"/>
              </a:ext>
            </a:extLst>
          </p:cNvPr>
          <p:cNvSpPr txBox="1"/>
          <p:nvPr/>
        </p:nvSpPr>
        <p:spPr>
          <a:xfrm>
            <a:off x="317715" y="149534"/>
            <a:ext cx="8508570" cy="83099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ctr"/>
            <a:r>
              <a:rPr lang="es-ES" sz="2400" b="1" i="1" dirty="0">
                <a:latin typeface="Arial" panose="020B0604020202020204" pitchFamily="34" charset="0"/>
                <a:cs typeface="Arial" panose="020B0604020202020204" pitchFamily="34" charset="0"/>
              </a:rPr>
              <a:t>ACTIVIDADES QUE EJECUTAN LOS MIEMBROS DE LA COMUNIDAD:</a:t>
            </a:r>
            <a:endParaRPr lang="es-CU" sz="2400" b="1" i="1"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1775EF0D-954A-667E-633E-3FDC95BD68C0}"/>
              </a:ext>
            </a:extLst>
          </p:cNvPr>
          <p:cNvSpPr txBox="1"/>
          <p:nvPr/>
        </p:nvSpPr>
        <p:spPr>
          <a:xfrm>
            <a:off x="108489" y="980531"/>
            <a:ext cx="9035511" cy="5509200"/>
          </a:xfrm>
          <a:prstGeom prst="rect">
            <a:avLst/>
          </a:prstGeom>
          <a:noFill/>
        </p:spPr>
        <p:txBody>
          <a:bodyPr wrap="square">
            <a:spAutoFit/>
          </a:bodyPr>
          <a:lstStyle/>
          <a:p>
            <a:pPr algn="just"/>
            <a:r>
              <a:rPr lang="es-ES" sz="2200" dirty="0">
                <a:latin typeface="Arial" panose="020B0604020202020204" pitchFamily="34" charset="0"/>
                <a:cs typeface="Arial" panose="020B0604020202020204" pitchFamily="34" charset="0"/>
              </a:rPr>
              <a:t>La masividad en que puede requerirse la aplicación del socorrismo, lo hace una tarea compleja para los servicios médicos, por lo que el apoyo de la comunidad al respecto es  de elevado valor. El deterioro del medio ambiente en situaciones de desastres, por lo general es muy marcado y de variados orígenes  y factores agresivos, por lo que la contribución de la comunidad al saneamiento ambiental es muy necesaria, debiendo estar bien organizada y dirigida a las prioridades previstas.</a:t>
            </a:r>
          </a:p>
          <a:p>
            <a:pPr algn="just"/>
            <a:endParaRPr lang="es-ES" sz="2200" dirty="0">
              <a:latin typeface="Arial" panose="020B0604020202020204" pitchFamily="34" charset="0"/>
              <a:cs typeface="Arial" panose="020B0604020202020204" pitchFamily="34" charset="0"/>
            </a:endParaRPr>
          </a:p>
          <a:p>
            <a:pPr algn="just"/>
            <a:r>
              <a:rPr lang="es-ES" sz="2200" dirty="0">
                <a:latin typeface="Arial" panose="020B0604020202020204" pitchFamily="34" charset="0"/>
                <a:cs typeface="Arial" panose="020B0604020202020204" pitchFamily="34" charset="0"/>
              </a:rPr>
              <a:t>Las particulares condiciones que predispone la ocurrencia de un desastre, determinan un alto riesgo potencial, grandes exposiciones a varios factores que propician desajustes, tanto  físicos como mentales en los grupos mas vulnerables, el aporte de la comunidad instruida en técnicas y procedimientos para la educación sanitaria, es de incalculable valor en tales circunstancias, buscando el momento, lugar y actividad para la introducción de estas temáticas.</a:t>
            </a:r>
          </a:p>
        </p:txBody>
      </p:sp>
    </p:spTree>
    <p:extLst>
      <p:ext uri="{BB962C8B-B14F-4D97-AF65-F5344CB8AC3E}">
        <p14:creationId xmlns:p14="http://schemas.microsoft.com/office/powerpoint/2010/main" val="32941427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9FC6387-C17C-3A80-B2F3-A2F242C79D2A}"/>
              </a:ext>
            </a:extLst>
          </p:cNvPr>
          <p:cNvSpPr txBox="1"/>
          <p:nvPr/>
        </p:nvSpPr>
        <p:spPr>
          <a:xfrm>
            <a:off x="317715" y="460155"/>
            <a:ext cx="8508570" cy="83099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ACTIVIDADES QUE EJECUTAN LOS MIEMBROS DE LA COMUNIDAD:</a:t>
            </a:r>
            <a:endParaRPr kumimoji="0" lang="es-CU" sz="24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CuadroTexto 4">
            <a:extLst>
              <a:ext uri="{FF2B5EF4-FFF2-40B4-BE49-F238E27FC236}">
                <a16:creationId xmlns:a16="http://schemas.microsoft.com/office/drawing/2014/main" id="{1775EF0D-954A-667E-633E-3FDC95BD68C0}"/>
              </a:ext>
            </a:extLst>
          </p:cNvPr>
          <p:cNvSpPr txBox="1"/>
          <p:nvPr/>
        </p:nvSpPr>
        <p:spPr>
          <a:xfrm>
            <a:off x="108489" y="1762426"/>
            <a:ext cx="8717796" cy="4219920"/>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Por otro lado en situaciones de desastres, un factor común es la franca disminución de recursos, lo que unido al cese o distorsión de los  mecanismos normales para  el  desempeño  de  actividades básicas, entorpecen la labor medico sanitaria, la comunidad es rica en la contribución de un grupo de alternativas, basadas en el análisis de problemas previstos desde tiempos normales. Apoyar la distribución de suministros (agua, medicamentos, alimentos, ropa, etc.), conociendo anticipadamente el sistema de distribución y el apoyo que se requiere de las organizaciones comunitarias, para asegurar el orden y el control de esta labor.   </a:t>
            </a:r>
          </a:p>
        </p:txBody>
      </p:sp>
    </p:spTree>
    <p:extLst>
      <p:ext uri="{BB962C8B-B14F-4D97-AF65-F5344CB8AC3E}">
        <p14:creationId xmlns:p14="http://schemas.microsoft.com/office/powerpoint/2010/main" val="2378806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9FC6387-C17C-3A80-B2F3-A2F242C79D2A}"/>
              </a:ext>
            </a:extLst>
          </p:cNvPr>
          <p:cNvSpPr txBox="1"/>
          <p:nvPr/>
        </p:nvSpPr>
        <p:spPr>
          <a:xfrm>
            <a:off x="317715" y="0"/>
            <a:ext cx="8508570" cy="83099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4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ACTIVIDADES QUE EJECUTAN LOS MIEMBROS DE LA COMUNIDAD:</a:t>
            </a:r>
            <a:endParaRPr kumimoji="0" lang="es-CU" sz="24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5" name="CuadroTexto 4">
            <a:extLst>
              <a:ext uri="{FF2B5EF4-FFF2-40B4-BE49-F238E27FC236}">
                <a16:creationId xmlns:a16="http://schemas.microsoft.com/office/drawing/2014/main" id="{1775EF0D-954A-667E-633E-3FDC95BD68C0}"/>
              </a:ext>
            </a:extLst>
          </p:cNvPr>
          <p:cNvSpPr txBox="1"/>
          <p:nvPr/>
        </p:nvSpPr>
        <p:spPr>
          <a:xfrm>
            <a:off x="158857" y="856082"/>
            <a:ext cx="8826285" cy="6001643"/>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s-E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Un requisito indispensable en un desastre, es el mantenimiento de la  correcta y oportuna comunicación e información a la población de las circunstancias existentes, y de las medidas a cumplimentar acorde a la situación real. Los servicios de salud se tornan insuficientes para abarcar toda la magnitud necesaria de este proceso, siendo efectiva la intervención comunitaria en las variantes de divulgación. Las redes de comunicación  interpersonal siempre existen en las comunidades, lo que se requiere es que estas participen en las acciones preparatorias para desastres y cuenten con la información útil para ello. La información sanitaria debe circular de manera permanente e intensificarse en acaso de desastres. </a:t>
            </a: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s-ES" sz="2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Las comunidades vulnerables pueden organizarse en redes y nombrar líderes por áreas, para facilitar la participación comunal en las situaciones sanitarias  permanentes y de urgencia. La participación significa identificarse y comprometerse con el proceso organizativo, es tener acceso a la toma de decisiones, lo que implica tiempo y esfuerzo. </a:t>
            </a:r>
          </a:p>
        </p:txBody>
      </p:sp>
    </p:spTree>
    <p:extLst>
      <p:ext uri="{BB962C8B-B14F-4D97-AF65-F5344CB8AC3E}">
        <p14:creationId xmlns:p14="http://schemas.microsoft.com/office/powerpoint/2010/main" val="42125486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7470BF5-2A64-E6A3-C22E-A2D8AECA88E7}"/>
              </a:ext>
            </a:extLst>
          </p:cNvPr>
          <p:cNvSpPr txBox="1"/>
          <p:nvPr/>
        </p:nvSpPr>
        <p:spPr>
          <a:xfrm>
            <a:off x="92990" y="344708"/>
            <a:ext cx="8958020" cy="6370975"/>
          </a:xfrm>
          <a:prstGeom prst="rect">
            <a:avLst/>
          </a:prstGeom>
          <a:noFill/>
        </p:spPr>
        <p:txBody>
          <a:bodyPr wrap="square">
            <a:spAutoFit/>
          </a:bodyPr>
          <a:lstStyle/>
          <a:p>
            <a:pPr algn="just"/>
            <a:r>
              <a:rPr lang="es-ES_tradnl" sz="2400" b="1" dirty="0">
                <a:effectLst/>
                <a:latin typeface="Arial" panose="020B0604020202020204" pitchFamily="34" charset="0"/>
                <a:ea typeface="Times New Roman" panose="02020603050405020304" pitchFamily="18" charset="0"/>
                <a:cs typeface="Arial" panose="020B0604020202020204" pitchFamily="34" charset="0"/>
              </a:rPr>
              <a:t>PREPARACION PARA SABER PROTEGERSE</a:t>
            </a:r>
            <a:endParaRPr lang="es-CU" sz="24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_tradnl" sz="2400" b="1" dirty="0">
                <a:effectLst/>
                <a:latin typeface="Arial" panose="020B0604020202020204" pitchFamily="34" charset="0"/>
                <a:ea typeface="Times New Roman" panose="02020603050405020304" pitchFamily="18" charset="0"/>
                <a:cs typeface="Arial" panose="020B0604020202020204" pitchFamily="34" charset="0"/>
              </a:rPr>
              <a:t> </a:t>
            </a:r>
            <a:endParaRPr lang="es-CU" sz="24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_tradnl" sz="2400" dirty="0">
                <a:effectLst/>
                <a:latin typeface="Arial" panose="020B0604020202020204" pitchFamily="34" charset="0"/>
                <a:ea typeface="Times New Roman" panose="02020603050405020304" pitchFamily="18" charset="0"/>
                <a:cs typeface="Arial" panose="020B0604020202020204" pitchFamily="34" charset="0"/>
              </a:rPr>
              <a:t>Esta vinculada en primer orden al trabajo de identificación de los riesgos particulares del área en cuestión, el conocimiento esencial de los agentes traumáticos de los mismos, en conjugación con el análisis de vulnerabilidad y las medidas que corresponden a disminuirla.</a:t>
            </a:r>
            <a:endParaRPr lang="es-CU" sz="24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_tradnl" sz="2400" dirty="0">
                <a:effectLst/>
                <a:latin typeface="Arial" panose="020B0604020202020204" pitchFamily="34" charset="0"/>
                <a:ea typeface="Times New Roman" panose="02020603050405020304" pitchFamily="18" charset="0"/>
                <a:cs typeface="Arial" panose="020B0604020202020204" pitchFamily="34" charset="0"/>
              </a:rPr>
              <a:t> </a:t>
            </a:r>
            <a:endParaRPr lang="es-CU" sz="24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_tradnl" sz="2400" b="1" dirty="0">
                <a:effectLst/>
                <a:latin typeface="Arial" panose="020B0604020202020204" pitchFamily="34" charset="0"/>
                <a:ea typeface="Times New Roman" panose="02020603050405020304" pitchFamily="18" charset="0"/>
                <a:cs typeface="Arial" panose="020B0604020202020204" pitchFamily="34" charset="0"/>
              </a:rPr>
              <a:t>Capacitación </a:t>
            </a:r>
            <a:endParaRPr lang="es-CU" sz="24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_tradnl" sz="2400" b="1" dirty="0">
                <a:effectLst/>
                <a:latin typeface="Arial" panose="020B0604020202020204" pitchFamily="34" charset="0"/>
                <a:ea typeface="Times New Roman" panose="02020603050405020304" pitchFamily="18" charset="0"/>
                <a:cs typeface="Arial" panose="020B0604020202020204" pitchFamily="34" charset="0"/>
              </a:rPr>
              <a:t> </a:t>
            </a:r>
            <a:endParaRPr lang="es-CU" sz="24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_tradnl" sz="2400" dirty="0">
                <a:effectLst/>
                <a:latin typeface="Arial" panose="020B0604020202020204" pitchFamily="34" charset="0"/>
                <a:ea typeface="Times New Roman" panose="02020603050405020304" pitchFamily="18" charset="0"/>
                <a:cs typeface="Arial" panose="020B0604020202020204" pitchFamily="34" charset="0"/>
              </a:rPr>
              <a:t>Para lograr una participación efectiva de los grupos de base en las acciones de preparación, atención de los desastres y recuperación de sus comunidades, es fundamental su capacitación. Debe realizarse de acuerdo con las necesidades particulares y las capacidades de los miembros  de la comunidad, de ahí que sea necesario que los líderes de la comunidad participen desde el momento de la planificación.</a:t>
            </a:r>
            <a:endParaRPr lang="es-CU"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820223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6BC237D-4A5D-0187-DB1D-50D9376C8548}"/>
              </a:ext>
            </a:extLst>
          </p:cNvPr>
          <p:cNvSpPr txBox="1"/>
          <p:nvPr/>
        </p:nvSpPr>
        <p:spPr>
          <a:xfrm>
            <a:off x="123986" y="226182"/>
            <a:ext cx="8896027" cy="6340197"/>
          </a:xfrm>
          <a:prstGeom prst="rect">
            <a:avLst/>
          </a:prstGeom>
          <a:noFill/>
        </p:spPr>
        <p:txBody>
          <a:bodyPr wrap="square">
            <a:spAutoFit/>
          </a:bodyPr>
          <a:lstStyle/>
          <a:p>
            <a:pPr algn="just"/>
            <a:r>
              <a:rPr lang="es-ES" b="1" i="1" dirty="0">
                <a:solidFill>
                  <a:srgbClr val="FF0000"/>
                </a:solidFill>
                <a:latin typeface="Arial" panose="020B0604020202020204" pitchFamily="34" charset="0"/>
                <a:cs typeface="Arial" panose="020B0604020202020204" pitchFamily="34" charset="0"/>
              </a:rPr>
              <a:t>SISTEMA DE ALERTA TEMPRANA</a:t>
            </a:r>
          </a:p>
          <a:p>
            <a:pPr algn="just"/>
            <a:r>
              <a:rPr lang="es-ES" dirty="0">
                <a:latin typeface="Arial" panose="020B0604020202020204" pitchFamily="34" charset="0"/>
                <a:cs typeface="Arial" panose="020B0604020202020204" pitchFamily="34" charset="0"/>
              </a:rPr>
              <a:t>Una de las acciones de mayor importancia en la reducción de las pérdidas materiales y humanas, ha sido el sistema de alerta temprana SAT, empleado por nuestro país. La comunicación es uno de los pilares básicos para la prevención, mitigación y respuesta ante cualquier evento adverso; de ahí que su uso debe estar estrictamente planificado, pues  a la vez que puede convertirse en un elemento decisivo para el trabajo con las instituciones  y la población, se puede convertir en una fuente de desinformación, si es mal utilizado. </a:t>
            </a:r>
          </a:p>
          <a:p>
            <a:pPr algn="just">
              <a:spcBef>
                <a:spcPts val="600"/>
              </a:spcBef>
              <a:spcAft>
                <a:spcPts val="600"/>
              </a:spcAft>
            </a:pPr>
            <a:r>
              <a:rPr lang="es-ES" b="1" i="1" dirty="0">
                <a:solidFill>
                  <a:srgbClr val="FF0000"/>
                </a:solidFill>
                <a:latin typeface="Arial" panose="020B0604020202020204" pitchFamily="34" charset="0"/>
                <a:cs typeface="Arial" panose="020B0604020202020204" pitchFamily="34" charset="0"/>
              </a:rPr>
              <a:t>El SAT </a:t>
            </a:r>
            <a:r>
              <a:rPr lang="es-ES" dirty="0">
                <a:latin typeface="Arial" panose="020B0604020202020204" pitchFamily="34" charset="0"/>
                <a:cs typeface="Arial" panose="020B0604020202020204" pitchFamily="34" charset="0"/>
              </a:rPr>
              <a:t>consta de los siguientes elementos, que funcionan en todas las fases del ciclo de reducción de desastres:</a:t>
            </a:r>
          </a:p>
          <a:p>
            <a:pPr marL="712788" indent="-263525" algn="just"/>
            <a:r>
              <a:rPr lang="es-ES" dirty="0">
                <a:latin typeface="Arial" panose="020B0604020202020204" pitchFamily="34" charset="0"/>
                <a:cs typeface="Arial" panose="020B0604020202020204" pitchFamily="34" charset="0"/>
              </a:rPr>
              <a:t>1.	Los sistemas de vigilancia hidrometeorológicos, epidemiológica, </a:t>
            </a:r>
            <a:r>
              <a:rPr lang="es-ES" dirty="0" err="1">
                <a:latin typeface="Arial" panose="020B0604020202020204" pitchFamily="34" charset="0"/>
                <a:cs typeface="Arial" panose="020B0604020202020204" pitchFamily="34" charset="0"/>
              </a:rPr>
              <a:t>epizootilógica</a:t>
            </a:r>
            <a:r>
              <a:rPr lang="es-ES" dirty="0">
                <a:latin typeface="Arial" panose="020B0604020202020204" pitchFamily="34" charset="0"/>
                <a:cs typeface="Arial" panose="020B0604020202020204" pitchFamily="34" charset="0"/>
              </a:rPr>
              <a:t>, fitosanitaria y otras.</a:t>
            </a:r>
          </a:p>
          <a:p>
            <a:pPr marL="712788" indent="-263525" algn="just"/>
            <a:r>
              <a:rPr lang="es-ES" dirty="0">
                <a:latin typeface="Arial" panose="020B0604020202020204" pitchFamily="34" charset="0"/>
                <a:cs typeface="Arial" panose="020B0604020202020204" pitchFamily="34" charset="0"/>
              </a:rPr>
              <a:t>2.	Los sistemas de información y comunicaciones que lo sustentan.</a:t>
            </a:r>
          </a:p>
          <a:p>
            <a:pPr marL="712788" indent="-263525" algn="just"/>
            <a:r>
              <a:rPr lang="es-ES" dirty="0">
                <a:latin typeface="Arial" panose="020B0604020202020204" pitchFamily="34" charset="0"/>
                <a:cs typeface="Arial" panose="020B0604020202020204" pitchFamily="34" charset="0"/>
              </a:rPr>
              <a:t>3.	Los medios de disfunción masiva.</a:t>
            </a:r>
          </a:p>
          <a:p>
            <a:pPr marL="712788" indent="-263525" algn="just"/>
            <a:r>
              <a:rPr lang="es-ES" dirty="0">
                <a:latin typeface="Arial" panose="020B0604020202020204" pitchFamily="34" charset="0"/>
                <a:cs typeface="Arial" panose="020B0604020202020204" pitchFamily="34" charset="0"/>
              </a:rPr>
              <a:t>4.	El sistema informativo del gobierno.</a:t>
            </a:r>
          </a:p>
          <a:p>
            <a:pPr marL="712788" indent="-263525" algn="just"/>
            <a:r>
              <a:rPr lang="es-ES" dirty="0">
                <a:latin typeface="Arial" panose="020B0604020202020204" pitchFamily="34" charset="0"/>
                <a:cs typeface="Arial" panose="020B0604020202020204" pitchFamily="34" charset="0"/>
              </a:rPr>
              <a:t>5.	El sistema de Dirección de la Defensa Civil. </a:t>
            </a:r>
          </a:p>
          <a:p>
            <a:pPr marL="992188" indent="-185738" algn="just"/>
            <a:endParaRPr lang="es-ES" dirty="0">
              <a:latin typeface="Arial" panose="020B0604020202020204" pitchFamily="34" charset="0"/>
              <a:cs typeface="Arial" panose="020B0604020202020204" pitchFamily="34" charset="0"/>
            </a:endParaRPr>
          </a:p>
          <a:p>
            <a:pPr algn="just"/>
            <a:r>
              <a:rPr lang="es-ES" sz="2000" b="1" i="1" dirty="0">
                <a:solidFill>
                  <a:srgbClr val="FF0000"/>
                </a:solidFill>
                <a:latin typeface="Arial" panose="020B0604020202020204" pitchFamily="34" charset="0"/>
                <a:cs typeface="Arial" panose="020B0604020202020204" pitchFamily="34" charset="0"/>
              </a:rPr>
              <a:t>Los medios de prensa</a:t>
            </a:r>
            <a:r>
              <a:rPr lang="es-ES" dirty="0">
                <a:latin typeface="Arial" panose="020B0604020202020204" pitchFamily="34" charset="0"/>
                <a:cs typeface="Arial" panose="020B0604020202020204" pitchFamily="34" charset="0"/>
              </a:rPr>
              <a:t> radial, escrita y televisiva se ponen a disposición  de los órganos de dirección a los diferentes niveles, desde que se inicia la amenaza, tanto para todo el país como para una parte del territorio nacional, con el objetivo de transmitir las orientaciones acerca d las medidas de protección de la ciudadanía y  su propiedades.         </a:t>
            </a:r>
          </a:p>
        </p:txBody>
      </p:sp>
    </p:spTree>
    <p:extLst>
      <p:ext uri="{BB962C8B-B14F-4D97-AF65-F5344CB8AC3E}">
        <p14:creationId xmlns:p14="http://schemas.microsoft.com/office/powerpoint/2010/main" val="13090197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45CA9D6-A901-842C-725F-6863DEC1F5B1}"/>
              </a:ext>
            </a:extLst>
          </p:cNvPr>
          <p:cNvSpPr txBox="1"/>
          <p:nvPr/>
        </p:nvSpPr>
        <p:spPr>
          <a:xfrm>
            <a:off x="154983" y="117693"/>
            <a:ext cx="8586061" cy="6263253"/>
          </a:xfrm>
          <a:prstGeom prst="rect">
            <a:avLst/>
          </a:prstGeom>
          <a:noFill/>
        </p:spPr>
        <p:txBody>
          <a:bodyPr wrap="square">
            <a:spAutoFit/>
          </a:bodyPr>
          <a:lstStyle/>
          <a:p>
            <a:pPr algn="just">
              <a:spcBef>
                <a:spcPts val="600"/>
              </a:spcBef>
              <a:spcAft>
                <a:spcPts val="600"/>
              </a:spcAft>
            </a:pPr>
            <a:r>
              <a:rPr lang="es-ES_tradnl" sz="2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CONSEJOS BÁSICOS ANTE CUALQUIER TIPO DE EVENTO</a:t>
            </a:r>
            <a:endParaRPr lang="es-CU" sz="20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marL="263525" indent="-263525" algn="just"/>
            <a:r>
              <a:rPr lang="es-ES_tradnl" dirty="0">
                <a:effectLst/>
                <a:latin typeface="Arial" panose="020B0604020202020204" pitchFamily="34" charset="0"/>
                <a:ea typeface="Times New Roman" panose="02020603050405020304" pitchFamily="18" charset="0"/>
                <a:cs typeface="Arial" panose="020B0604020202020204" pitchFamily="34" charset="0"/>
              </a:rPr>
              <a:t>1. Informarse de los riesgos naturales del lugar en el que se encuentra ubicada la vivienda (inundaciones, olas de frío, etc.).</a:t>
            </a:r>
            <a:endParaRPr lang="es-CU" dirty="0">
              <a:effectLst/>
              <a:latin typeface="Arial" panose="020B0604020202020204" pitchFamily="34" charset="0"/>
              <a:ea typeface="Times New Roman" panose="02020603050405020304" pitchFamily="18" charset="0"/>
              <a:cs typeface="Arial" panose="020B0604020202020204" pitchFamily="34" charset="0"/>
            </a:endParaRPr>
          </a:p>
          <a:p>
            <a:pPr marL="263525" indent="-263525" algn="just"/>
            <a:r>
              <a:rPr lang="es-ES_tradnl" dirty="0">
                <a:effectLst/>
                <a:latin typeface="Arial" panose="020B0604020202020204" pitchFamily="34" charset="0"/>
                <a:ea typeface="Times New Roman" panose="02020603050405020304" pitchFamily="18" charset="0"/>
                <a:cs typeface="Arial" panose="020B0604020202020204" pitchFamily="34" charset="0"/>
              </a:rPr>
              <a:t>2. Disponer de las frecuencias de las emisoras locales de radio y televisión.</a:t>
            </a:r>
            <a:endParaRPr lang="es-CU" dirty="0">
              <a:effectLst/>
              <a:latin typeface="Arial" panose="020B0604020202020204" pitchFamily="34" charset="0"/>
              <a:ea typeface="Times New Roman" panose="02020603050405020304" pitchFamily="18" charset="0"/>
              <a:cs typeface="Arial" panose="020B0604020202020204" pitchFamily="34" charset="0"/>
            </a:endParaRPr>
          </a:p>
          <a:p>
            <a:pPr marL="263525" indent="-263525" algn="just"/>
            <a:r>
              <a:rPr lang="es-ES_tradnl" dirty="0">
                <a:effectLst/>
                <a:latin typeface="Arial" panose="020B0604020202020204" pitchFamily="34" charset="0"/>
                <a:ea typeface="Times New Roman" panose="02020603050405020304" pitchFamily="18" charset="0"/>
                <a:cs typeface="Arial" panose="020B0604020202020204" pitchFamily="34" charset="0"/>
              </a:rPr>
              <a:t>3. Disponer en casa de: velas, linternas con pilas frescas, estufa y cocina de camping.</a:t>
            </a:r>
            <a:endParaRPr lang="es-CU" dirty="0">
              <a:effectLst/>
              <a:latin typeface="Arial" panose="020B0604020202020204" pitchFamily="34" charset="0"/>
              <a:ea typeface="Times New Roman" panose="02020603050405020304" pitchFamily="18" charset="0"/>
              <a:cs typeface="Arial" panose="020B0604020202020204" pitchFamily="34" charset="0"/>
            </a:endParaRPr>
          </a:p>
          <a:p>
            <a:pPr marL="263525" indent="-263525" algn="just"/>
            <a:r>
              <a:rPr lang="es-ES_tradnl" dirty="0">
                <a:effectLst/>
                <a:latin typeface="Arial" panose="020B0604020202020204" pitchFamily="34" charset="0"/>
                <a:ea typeface="Times New Roman" panose="02020603050405020304" pitchFamily="18" charset="0"/>
                <a:cs typeface="Arial" panose="020B0604020202020204" pitchFamily="34" charset="0"/>
              </a:rPr>
              <a:t>4. Disponer de un aparato de radio portátil y pilas frescas de repuesto (renovarlas periódicamente).</a:t>
            </a:r>
            <a:endParaRPr lang="es-CU" dirty="0">
              <a:effectLst/>
              <a:latin typeface="Arial" panose="020B0604020202020204" pitchFamily="34" charset="0"/>
              <a:ea typeface="Times New Roman" panose="02020603050405020304" pitchFamily="18" charset="0"/>
              <a:cs typeface="Arial" panose="020B0604020202020204" pitchFamily="34" charset="0"/>
            </a:endParaRPr>
          </a:p>
          <a:p>
            <a:pPr marL="263525" indent="-263525" algn="just"/>
            <a:r>
              <a:rPr lang="es-ES_tradnl" dirty="0">
                <a:effectLst/>
                <a:latin typeface="Arial" panose="020B0604020202020204" pitchFamily="34" charset="0"/>
                <a:ea typeface="Times New Roman" panose="02020603050405020304" pitchFamily="18" charset="0"/>
                <a:cs typeface="Arial" panose="020B0604020202020204" pitchFamily="34" charset="0"/>
              </a:rPr>
              <a:t>5. Tener localizados los documentos personales y de la vivienda más relevantes. En caso de emergencia es importante ponerlos a salvo.</a:t>
            </a:r>
            <a:endParaRPr lang="es-CU" dirty="0">
              <a:effectLst/>
              <a:latin typeface="Arial" panose="020B0604020202020204" pitchFamily="34" charset="0"/>
              <a:ea typeface="Times New Roman" panose="02020603050405020304" pitchFamily="18" charset="0"/>
              <a:cs typeface="Arial" panose="020B0604020202020204" pitchFamily="34" charset="0"/>
            </a:endParaRPr>
          </a:p>
          <a:p>
            <a:pPr marL="263525" indent="-263525" algn="just"/>
            <a:r>
              <a:rPr lang="es-ES_tradnl" dirty="0">
                <a:effectLst/>
                <a:latin typeface="Arial" panose="020B0604020202020204" pitchFamily="34" charset="0"/>
                <a:ea typeface="Times New Roman" panose="02020603050405020304" pitchFamily="18" charset="0"/>
                <a:cs typeface="Arial" panose="020B0604020202020204" pitchFamily="34" charset="0"/>
              </a:rPr>
              <a:t>6. En caso de riesgo de permanecer aislados o sin suministros, hacer acopio de agua potable, alimentos no perecederos (legumbres, latas en conserva) y baterías o pilas para equipos eléctricos. Hacer acopio de alimentos infantiles, especialmente para los bebés.</a:t>
            </a:r>
            <a:endParaRPr lang="es-CU" dirty="0">
              <a:effectLst/>
              <a:latin typeface="Arial" panose="020B0604020202020204" pitchFamily="34" charset="0"/>
              <a:ea typeface="Times New Roman" panose="02020603050405020304" pitchFamily="18" charset="0"/>
              <a:cs typeface="Arial" panose="020B0604020202020204" pitchFamily="34" charset="0"/>
            </a:endParaRPr>
          </a:p>
          <a:p>
            <a:pPr marL="263525" indent="-263525" algn="just"/>
            <a:r>
              <a:rPr lang="es-ES_tradnl" dirty="0">
                <a:effectLst/>
                <a:latin typeface="Arial" panose="020B0604020202020204" pitchFamily="34" charset="0"/>
                <a:ea typeface="Times New Roman" panose="02020603050405020304" pitchFamily="18" charset="0"/>
                <a:cs typeface="Arial" panose="020B0604020202020204" pitchFamily="34" charset="0"/>
              </a:rPr>
              <a:t>7. Informarse de las previsiones meteorológicas a través de los medios de comunicación y de organismos oficiales.</a:t>
            </a:r>
            <a:endParaRPr lang="es-CU" dirty="0">
              <a:effectLst/>
              <a:latin typeface="Arial" panose="020B0604020202020204" pitchFamily="34" charset="0"/>
              <a:ea typeface="Times New Roman" panose="02020603050405020304" pitchFamily="18" charset="0"/>
              <a:cs typeface="Arial" panose="020B0604020202020204" pitchFamily="34" charset="0"/>
            </a:endParaRPr>
          </a:p>
          <a:p>
            <a:pPr marL="263525" indent="-263525" algn="just"/>
            <a:r>
              <a:rPr lang="es-ES_tradnl" dirty="0">
                <a:effectLst/>
                <a:latin typeface="Arial" panose="020B0604020202020204" pitchFamily="34" charset="0"/>
                <a:ea typeface="Times New Roman" panose="02020603050405020304" pitchFamily="18" charset="0"/>
                <a:cs typeface="Arial" panose="020B0604020202020204" pitchFamily="34" charset="0"/>
              </a:rPr>
              <a:t>8. Tener conocimientos sobre disposiciones e instrucciones sanitarias y de educación para la salud que permitan la oportuna aplicación de acciones de dicho perfil.</a:t>
            </a:r>
            <a:endParaRPr lang="es-CU" dirty="0">
              <a:effectLst/>
              <a:latin typeface="Arial" panose="020B0604020202020204" pitchFamily="34" charset="0"/>
              <a:ea typeface="Times New Roman" panose="02020603050405020304" pitchFamily="18" charset="0"/>
              <a:cs typeface="Arial" panose="020B0604020202020204" pitchFamily="34" charset="0"/>
            </a:endParaRPr>
          </a:p>
          <a:p>
            <a:pPr marL="263525" indent="-263525" algn="just"/>
            <a:r>
              <a:rPr lang="es-ES_tradnl" dirty="0">
                <a:effectLst/>
                <a:latin typeface="Arial" panose="020B0604020202020204" pitchFamily="34" charset="0"/>
                <a:ea typeface="Times New Roman" panose="02020603050405020304" pitchFamily="18" charset="0"/>
                <a:cs typeface="Arial" panose="020B0604020202020204" pitchFamily="34" charset="0"/>
              </a:rPr>
              <a:t>(En el libro de texto Medicina de Desastres. Ed. ECIMED. Diciembre 2005. Bello Gutiérrez Bruno, aparecen consejos básicos por eventos y accidentes del hogar, que el profesor utilizar durante su exposición)  </a:t>
            </a:r>
            <a:endParaRPr lang="es-CU"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1246599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10D844C-9089-EC57-8525-ECA5208E93B3}"/>
              </a:ext>
            </a:extLst>
          </p:cNvPr>
          <p:cNvSpPr txBox="1"/>
          <p:nvPr/>
        </p:nvSpPr>
        <p:spPr>
          <a:xfrm>
            <a:off x="0" y="1509356"/>
            <a:ext cx="8679051" cy="4708981"/>
          </a:xfrm>
          <a:prstGeom prst="rect">
            <a:avLst/>
          </a:prstGeom>
          <a:noFill/>
        </p:spPr>
        <p:txBody>
          <a:bodyPr wrap="square">
            <a:spAutoFit/>
          </a:bodyPr>
          <a:lstStyle/>
          <a:p>
            <a:pPr marL="457200" lvl="0" indent="-457200" algn="just">
              <a:spcBef>
                <a:spcPts val="600"/>
              </a:spcBef>
              <a:spcAft>
                <a:spcPts val="600"/>
              </a:spcAft>
              <a:buSzPct val="100000"/>
              <a:buFont typeface="+mj-lt"/>
              <a:buAutoNum type="arabicPeriod"/>
            </a:pPr>
            <a:r>
              <a:rPr lang="es-ES" sz="2000" b="1" dirty="0">
                <a:effectLst/>
                <a:latin typeface="Arial" panose="020B0604020202020204" pitchFamily="34" charset="0"/>
                <a:ea typeface="Times New Roman" panose="02020603050405020304" pitchFamily="18" charset="0"/>
                <a:cs typeface="Arial" panose="020B0604020202020204" pitchFamily="34" charset="0"/>
              </a:rPr>
              <a:t>Rutas de escape:</a:t>
            </a:r>
            <a:r>
              <a:rPr lang="es-ES" sz="2000" dirty="0">
                <a:effectLst/>
                <a:latin typeface="Arial" panose="020B0604020202020204" pitchFamily="34" charset="0"/>
                <a:ea typeface="Times New Roman" panose="02020603050405020304" pitchFamily="18" charset="0"/>
                <a:cs typeface="Arial" panose="020B0604020202020204" pitchFamily="34" charset="0"/>
              </a:rPr>
              <a:t> Dibujar un plano de la casa. Usar una hoja de papel para cada piso. Marcar dos rutas de escape para cada habitación. Asegúrese que los niños comprendan  los dibujos. Colocar una copia de los dibujos a la altura de la vista de la habitación de cada niño. Establecer un lugar para reunirse en caso de una situación excepcional.</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marL="457200" lvl="0" indent="-457200" algn="just">
              <a:spcBef>
                <a:spcPts val="600"/>
              </a:spcBef>
              <a:spcAft>
                <a:spcPts val="600"/>
              </a:spcAft>
              <a:buSzPct val="100000"/>
              <a:buFont typeface="+mj-lt"/>
              <a:buAutoNum type="arabicPeriod"/>
            </a:pPr>
            <a:r>
              <a:rPr lang="es-ES" sz="2000" b="1" dirty="0">
                <a:effectLst/>
                <a:latin typeface="Arial" panose="020B0604020202020204" pitchFamily="34" charset="0"/>
                <a:ea typeface="Times New Roman" panose="02020603050405020304" pitchFamily="18" charset="0"/>
                <a:cs typeface="Arial" panose="020B0604020202020204" pitchFamily="34" charset="0"/>
              </a:rPr>
              <a:t>Comunicaciones familiares: </a:t>
            </a:r>
            <a:r>
              <a:rPr lang="es-ES" sz="2000" dirty="0">
                <a:effectLst/>
                <a:latin typeface="Arial" panose="020B0604020202020204" pitchFamily="34" charset="0"/>
                <a:ea typeface="Times New Roman" panose="02020603050405020304" pitchFamily="18" charset="0"/>
                <a:cs typeface="Arial" panose="020B0604020202020204" pitchFamily="34" charset="0"/>
              </a:rPr>
              <a:t>Planear como se pondrán en contacto unos con otros, como se pondrán en contacto unos con otros.</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marL="457200" lvl="0" indent="-457200" algn="just">
              <a:spcBef>
                <a:spcPts val="600"/>
              </a:spcBef>
              <a:spcAft>
                <a:spcPts val="600"/>
              </a:spcAft>
              <a:buSzPct val="100000"/>
              <a:buFont typeface="+mj-lt"/>
              <a:buAutoNum type="arabicPeriod"/>
            </a:pPr>
            <a:r>
              <a:rPr lang="es-ES" sz="2000" b="1" dirty="0">
                <a:effectLst/>
                <a:latin typeface="Arial" panose="020B0604020202020204" pitchFamily="34" charset="0"/>
                <a:ea typeface="Times New Roman" panose="02020603050405020304" pitchFamily="18" charset="0"/>
                <a:cs typeface="Arial" panose="020B0604020202020204" pitchFamily="34" charset="0"/>
              </a:rPr>
              <a:t>Cierre de los servicios y seguridad: </a:t>
            </a:r>
            <a:r>
              <a:rPr lang="es-ES" sz="2000" dirty="0">
                <a:effectLst/>
                <a:latin typeface="Arial" panose="020B0604020202020204" pitchFamily="34" charset="0"/>
                <a:ea typeface="Times New Roman" panose="02020603050405020304" pitchFamily="18" charset="0"/>
                <a:cs typeface="Arial" panose="020B0604020202020204" pitchFamily="34" charset="0"/>
              </a:rPr>
              <a:t>Es recomendable el cierre de servicios que puedan originar daños secundarios, entre ellos: gas natural, agua, electricidad.</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marL="457200" lvl="0" indent="-457200" algn="just">
              <a:spcBef>
                <a:spcPts val="600"/>
              </a:spcBef>
              <a:spcAft>
                <a:spcPts val="600"/>
              </a:spcAft>
              <a:buSzPct val="100000"/>
              <a:buFont typeface="+mj-lt"/>
              <a:buAutoNum type="arabicPeriod"/>
            </a:pPr>
            <a:r>
              <a:rPr lang="es-ES" sz="2000" b="1" dirty="0">
                <a:effectLst/>
                <a:latin typeface="Arial" panose="020B0604020202020204" pitchFamily="34" charset="0"/>
                <a:ea typeface="Times New Roman" panose="02020603050405020304" pitchFamily="18" charset="0"/>
                <a:cs typeface="Arial" panose="020B0604020202020204" pitchFamily="34" charset="0"/>
              </a:rPr>
              <a:t>Documentos importantes: </a:t>
            </a:r>
            <a:r>
              <a:rPr lang="es-ES" sz="2000" dirty="0">
                <a:effectLst/>
                <a:latin typeface="Arial" panose="020B0604020202020204" pitchFamily="34" charset="0"/>
                <a:ea typeface="Times New Roman" panose="02020603050405020304" pitchFamily="18" charset="0"/>
                <a:cs typeface="Arial" panose="020B0604020202020204" pitchFamily="34" charset="0"/>
              </a:rPr>
              <a:t>títulos de propiedad, chequeras, etc.</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marL="457200" lvl="0" indent="-457200" algn="just">
              <a:spcBef>
                <a:spcPts val="600"/>
              </a:spcBef>
              <a:spcAft>
                <a:spcPts val="600"/>
              </a:spcAft>
              <a:buSzPct val="100000"/>
              <a:buFont typeface="+mj-lt"/>
              <a:buAutoNum type="arabicPeriod"/>
            </a:pPr>
            <a:r>
              <a:rPr lang="es-ES" sz="2000" b="1" dirty="0">
                <a:effectLst/>
                <a:latin typeface="Arial" panose="020B0604020202020204" pitchFamily="34" charset="0"/>
                <a:ea typeface="Times New Roman" panose="02020603050405020304" pitchFamily="18" charset="0"/>
                <a:cs typeface="Arial" panose="020B0604020202020204" pitchFamily="34" charset="0"/>
              </a:rPr>
              <a:t>Guardar dinero en una cuenta de ahorros  para estos casos. </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uadroTexto 3">
            <a:extLst>
              <a:ext uri="{FF2B5EF4-FFF2-40B4-BE49-F238E27FC236}">
                <a16:creationId xmlns:a16="http://schemas.microsoft.com/office/drawing/2014/main" id="{9E251F18-457C-2CC5-DDE4-F44FF8C6B067}"/>
              </a:ext>
            </a:extLst>
          </p:cNvPr>
          <p:cNvSpPr txBox="1"/>
          <p:nvPr/>
        </p:nvSpPr>
        <p:spPr>
          <a:xfrm>
            <a:off x="2053525" y="753224"/>
            <a:ext cx="4572000" cy="46166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s-ES_tradnl" sz="24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PLAN FAMILIAR</a:t>
            </a:r>
            <a:r>
              <a:rPr kumimoji="0" lang="es-CU" sz="24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s-CU" sz="24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73420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10D844C-9089-EC57-8525-ECA5208E93B3}"/>
              </a:ext>
            </a:extLst>
          </p:cNvPr>
          <p:cNvSpPr txBox="1"/>
          <p:nvPr/>
        </p:nvSpPr>
        <p:spPr>
          <a:xfrm>
            <a:off x="100740" y="683796"/>
            <a:ext cx="8911526" cy="6170920"/>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300"/>
              </a:spcBef>
              <a:spcAft>
                <a:spcPts val="300"/>
              </a:spcAft>
              <a:buClrTx/>
              <a:buSzPct val="100000"/>
              <a:buFont typeface="+mj-lt"/>
              <a:buAutoNum type="arabicPeriod" startAt="6"/>
              <a:tabLst/>
              <a:defRPr/>
            </a:pPr>
            <a:r>
              <a:rPr kumimoji="0" lang="es-ES"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Necesidades especiales: </a:t>
            </a:r>
            <a:r>
              <a:rPr kumimoji="0" lang="es-ES"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Las</a:t>
            </a:r>
            <a:r>
              <a:rPr kumimoji="0" lang="es-ES"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s-ES"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personas con discapacidades o necesidades especiales debe ser del conocimiento de las autoridades  de la comunidad, para tenerlos en los planes de evacuación y prepararlos en el caso que se requiera. Incluye tener artículos o medicamentos de reserva.</a:t>
            </a:r>
            <a:endParaRPr kumimoji="0" lang="es-CU"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ct val="100000"/>
              </a:lnSpc>
              <a:spcBef>
                <a:spcPts val="300"/>
              </a:spcBef>
              <a:spcAft>
                <a:spcPts val="300"/>
              </a:spcAft>
              <a:buClrTx/>
              <a:buSzPct val="100000"/>
              <a:buFont typeface="+mj-lt"/>
              <a:buAutoNum type="arabicPeriod" startAt="6"/>
              <a:tabLst/>
              <a:defRPr/>
            </a:pPr>
            <a:r>
              <a:rPr kumimoji="0" lang="es-ES"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Cuidado de animales: </a:t>
            </a:r>
            <a:r>
              <a:rPr kumimoji="0" lang="es-ES"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Debe establecerse un sitio para cuidarlos, pues no deben coexistir en los albergues  con las personas. Deben contar con identificación apropiada. Para los animales grandes, debe seguirse un plan de evacuación a zonas menos vulnerables, incluida su transportación a otras regiones, es importante que en el lugar de destino se cuente con alimento, agua, atención veterinaria y equipo de manejo. </a:t>
            </a:r>
            <a:endParaRPr kumimoji="0" lang="es-CU"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ct val="100000"/>
              </a:lnSpc>
              <a:spcBef>
                <a:spcPts val="300"/>
              </a:spcBef>
              <a:spcAft>
                <a:spcPts val="300"/>
              </a:spcAft>
              <a:buClrTx/>
              <a:buSzPct val="100000"/>
              <a:buFont typeface="+mj-lt"/>
              <a:buAutoNum type="arabicPeriod" startAt="6"/>
              <a:tabLst/>
              <a:defRPr/>
            </a:pPr>
            <a:r>
              <a:rPr kumimoji="0" lang="es-ES"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Técnicas de seguridad</a:t>
            </a:r>
            <a:r>
              <a:rPr kumimoji="0" lang="es-ES"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Algunos dispositivos</a:t>
            </a:r>
            <a:r>
              <a:rPr kumimoji="0" lang="es-ES"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s-ES"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para extinguir</a:t>
            </a:r>
            <a:r>
              <a:rPr kumimoji="0" lang="es-ES_tradnl"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incendio y conocimiento de técnicas básicas de socorrismo y reanimación </a:t>
            </a:r>
            <a:r>
              <a:rPr kumimoji="0" lang="es-ES_tradnl" sz="2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cardiopulmocerebral</a:t>
            </a:r>
            <a:r>
              <a:rPr kumimoji="0" lang="es-ES_tradnl"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s-CU"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ct val="100000"/>
              </a:lnSpc>
              <a:spcBef>
                <a:spcPts val="300"/>
              </a:spcBef>
              <a:spcAft>
                <a:spcPts val="300"/>
              </a:spcAft>
              <a:buClrTx/>
              <a:buSzPct val="100000"/>
              <a:buFont typeface="+mj-lt"/>
              <a:buAutoNum type="arabicPeriod" startAt="6"/>
              <a:tabLst/>
              <a:defRPr/>
            </a:pPr>
            <a:r>
              <a:rPr kumimoji="0" lang="es-ES_tradnl" sz="20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Equipo de suministro: </a:t>
            </a:r>
            <a:r>
              <a:rPr kumimoji="0" lang="es-ES_tradnl"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Artículos básicos que la familia puede necesitar. ( alimentos no perecederos, agua para tres días, radio portátil de pilas, linterna y pilas adicionales, botiquín de primeros auxilios, artículos sanitarios, fósforos, silbato, ropa adicional, utensilios de cocina, fotocopia de documentos importantes, dinero en efectivo, etc.) </a:t>
            </a:r>
            <a:endParaRPr kumimoji="0" lang="es-CU"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4" name="CuadroTexto 3">
            <a:extLst>
              <a:ext uri="{FF2B5EF4-FFF2-40B4-BE49-F238E27FC236}">
                <a16:creationId xmlns:a16="http://schemas.microsoft.com/office/drawing/2014/main" id="{9E251F18-457C-2CC5-DDE4-F44FF8C6B067}"/>
              </a:ext>
            </a:extLst>
          </p:cNvPr>
          <p:cNvSpPr txBox="1"/>
          <p:nvPr/>
        </p:nvSpPr>
        <p:spPr>
          <a:xfrm>
            <a:off x="2440982" y="108488"/>
            <a:ext cx="4572000" cy="46166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s-ES_tradnl" sz="24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PLAN FAMILIAR</a:t>
            </a:r>
            <a:r>
              <a:rPr kumimoji="0" lang="es-CU" sz="24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s-CU" sz="24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59536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CuadroTexto 4">
            <a:extLst>
              <a:ext uri="{FF2B5EF4-FFF2-40B4-BE49-F238E27FC236}">
                <a16:creationId xmlns:a16="http://schemas.microsoft.com/office/drawing/2014/main" id="{5171CE5E-CCC8-DE76-EF21-67E6E6861DC8}"/>
              </a:ext>
            </a:extLst>
          </p:cNvPr>
          <p:cNvSpPr txBox="1">
            <a:spLocks noChangeArrowheads="1"/>
          </p:cNvSpPr>
          <p:nvPr/>
        </p:nvSpPr>
        <p:spPr bwMode="auto">
          <a:xfrm>
            <a:off x="275772" y="760805"/>
            <a:ext cx="8592456" cy="5940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57188" indent="-357188">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fontAlgn="base">
              <a:spcBef>
                <a:spcPts val="225"/>
              </a:spcBef>
              <a:spcAft>
                <a:spcPts val="225"/>
              </a:spcAft>
              <a:buNone/>
              <a:defRPr/>
            </a:pPr>
            <a:r>
              <a:rPr lang="es-ES" altLang="es-CU" sz="2000" dirty="0">
                <a:solidFill>
                  <a:srgbClr val="000000"/>
                </a:solidFill>
                <a:latin typeface="Arial" panose="020B0604020202020204" pitchFamily="34" charset="0"/>
                <a:cs typeface="Arial" panose="020B0604020202020204" pitchFamily="34" charset="0"/>
              </a:rPr>
              <a:t>1.	Explicar la esencia y particularidades de los desastres de origen sanitario,  su influencia negativa sobre la salud, la economía y el medio ambiente.</a:t>
            </a:r>
          </a:p>
          <a:p>
            <a:pPr algn="just" fontAlgn="base">
              <a:spcBef>
                <a:spcPts val="225"/>
              </a:spcBef>
              <a:spcAft>
                <a:spcPts val="225"/>
              </a:spcAft>
              <a:buNone/>
              <a:defRPr/>
            </a:pPr>
            <a:r>
              <a:rPr lang="es-ES" altLang="es-CU" sz="2000" dirty="0">
                <a:solidFill>
                  <a:srgbClr val="000000"/>
                </a:solidFill>
                <a:latin typeface="Arial" panose="020B0604020202020204" pitchFamily="34" charset="0"/>
                <a:cs typeface="Arial" panose="020B0604020202020204" pitchFamily="34" charset="0"/>
              </a:rPr>
              <a:t>2.	Valorar la organización de los servicios de salud en situaciones de desastres en la comunidad.</a:t>
            </a:r>
          </a:p>
          <a:p>
            <a:pPr algn="just" fontAlgn="base">
              <a:spcBef>
                <a:spcPts val="225"/>
              </a:spcBef>
              <a:spcAft>
                <a:spcPts val="225"/>
              </a:spcAft>
              <a:buNone/>
              <a:defRPr/>
            </a:pPr>
            <a:r>
              <a:rPr lang="es-ES" altLang="es-CU" sz="2000" dirty="0">
                <a:solidFill>
                  <a:srgbClr val="000000"/>
                </a:solidFill>
                <a:latin typeface="Arial" panose="020B0604020202020204" pitchFamily="34" charset="0"/>
                <a:cs typeface="Arial" panose="020B0604020202020204" pitchFamily="34" charset="0"/>
              </a:rPr>
              <a:t>3.	Aplicar medidas de aseguramiento  higiénico-sanitario,  anti epidémico y de  vigilancia epidemiológica.</a:t>
            </a:r>
          </a:p>
          <a:p>
            <a:pPr algn="just" fontAlgn="base">
              <a:spcBef>
                <a:spcPts val="225"/>
              </a:spcBef>
              <a:spcAft>
                <a:spcPts val="225"/>
              </a:spcAft>
              <a:buFontTx/>
              <a:buAutoNum type="arabicPeriod" startAt="4"/>
              <a:defRPr/>
            </a:pPr>
            <a:r>
              <a:rPr lang="es-ES" altLang="es-CU" sz="2000" dirty="0">
                <a:solidFill>
                  <a:srgbClr val="000000"/>
                </a:solidFill>
                <a:latin typeface="Arial" panose="020B0604020202020204" pitchFamily="34" charset="0"/>
                <a:cs typeface="Arial" panose="020B0604020202020204" pitchFamily="34" charset="0"/>
              </a:rPr>
              <a:t>Establecer la conducta a seguir a lesionados y enfermos que se producen en la comunidad.</a:t>
            </a:r>
          </a:p>
          <a:p>
            <a:pPr algn="just" fontAlgn="base">
              <a:spcBef>
                <a:spcPts val="225"/>
              </a:spcBef>
              <a:spcAft>
                <a:spcPts val="225"/>
              </a:spcAft>
              <a:buFontTx/>
              <a:buAutoNum type="arabicPeriod" startAt="4"/>
              <a:defRPr/>
            </a:pPr>
            <a:r>
              <a:rPr lang="es-ES" altLang="es-CU" sz="2000" dirty="0">
                <a:solidFill>
                  <a:srgbClr val="000000"/>
                </a:solidFill>
                <a:latin typeface="Arial" panose="020B0604020202020204" pitchFamily="34" charset="0"/>
                <a:cs typeface="Arial" panose="020B0604020202020204" pitchFamily="34" charset="0"/>
              </a:rPr>
              <a:t>Explicar las medidas de aseguramiento médico en cada una de las fases y etapas del ciclo de reducción del riesgo de desastres.</a:t>
            </a:r>
          </a:p>
          <a:p>
            <a:pPr algn="just" fontAlgn="base">
              <a:spcBef>
                <a:spcPts val="225"/>
              </a:spcBef>
              <a:spcAft>
                <a:spcPts val="225"/>
              </a:spcAft>
              <a:buFontTx/>
              <a:buAutoNum type="arabicPeriod" startAt="4"/>
              <a:defRPr/>
            </a:pPr>
            <a:r>
              <a:rPr lang="es-ES" altLang="es-CU" sz="2000" dirty="0">
                <a:solidFill>
                  <a:srgbClr val="000000"/>
                </a:solidFill>
                <a:latin typeface="Arial" panose="020B0604020202020204" pitchFamily="34" charset="0"/>
                <a:cs typeface="Arial" panose="020B0604020202020204" pitchFamily="34" charset="0"/>
              </a:rPr>
              <a:t>Evaluar la preparación del personal de salud, las fortalezas y debilidades  de la comunidad para el  enfrentamiento a la situación de desastre. </a:t>
            </a:r>
          </a:p>
          <a:p>
            <a:pPr algn="just" fontAlgn="base">
              <a:spcBef>
                <a:spcPts val="225"/>
              </a:spcBef>
              <a:spcAft>
                <a:spcPts val="225"/>
              </a:spcAft>
              <a:buFontTx/>
              <a:buAutoNum type="arabicPeriod" startAt="4"/>
              <a:defRPr/>
            </a:pPr>
            <a:r>
              <a:rPr lang="es-ES" altLang="es-CU" sz="2000" dirty="0">
                <a:solidFill>
                  <a:srgbClr val="000000"/>
                </a:solidFill>
                <a:latin typeface="Arial" panose="020B0604020202020204" pitchFamily="34" charset="0"/>
                <a:cs typeface="Arial" panose="020B0604020202020204" pitchFamily="34" charset="0"/>
              </a:rPr>
              <a:t>Ejecutar funciones relacionadas con la defensa civil y medidas de aseguramiento médico que le permitan actuar como médico en la comunidad en situaciones de desastres, como estudiante y profesional de la salud.</a:t>
            </a:r>
          </a:p>
        </p:txBody>
      </p:sp>
      <p:sp>
        <p:nvSpPr>
          <p:cNvPr id="9219" name="CuadroTexto 8">
            <a:extLst>
              <a:ext uri="{FF2B5EF4-FFF2-40B4-BE49-F238E27FC236}">
                <a16:creationId xmlns:a16="http://schemas.microsoft.com/office/drawing/2014/main" id="{B9E08D4F-294D-9BF7-F4F9-8E29F4FFDAEA}"/>
              </a:ext>
            </a:extLst>
          </p:cNvPr>
          <p:cNvSpPr txBox="1">
            <a:spLocks noChangeArrowheads="1"/>
          </p:cNvSpPr>
          <p:nvPr/>
        </p:nvSpPr>
        <p:spPr bwMode="auto">
          <a:xfrm>
            <a:off x="537029" y="157107"/>
            <a:ext cx="7721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fontAlgn="base">
              <a:spcBef>
                <a:spcPct val="0"/>
              </a:spcBef>
              <a:spcAft>
                <a:spcPct val="0"/>
              </a:spcAft>
              <a:buNone/>
              <a:defRPr/>
            </a:pPr>
            <a:r>
              <a:rPr lang="es-ES" altLang="es-CU" sz="2800" b="1" i="1" dirty="0">
                <a:solidFill>
                  <a:srgbClr val="FF0000"/>
                </a:solidFill>
                <a:latin typeface="Arial" panose="020B0604020202020204" pitchFamily="34" charset="0"/>
                <a:cs typeface="Arial" panose="020B0604020202020204" pitchFamily="34" charset="0"/>
              </a:rPr>
              <a:t>Objetivos generales de la asignatura.</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A3E58B8-E394-B04B-8D0D-897AC1D4392B}"/>
              </a:ext>
            </a:extLst>
          </p:cNvPr>
          <p:cNvSpPr txBox="1"/>
          <p:nvPr/>
        </p:nvSpPr>
        <p:spPr>
          <a:xfrm>
            <a:off x="195943" y="3013501"/>
            <a:ext cx="8752114" cy="1754326"/>
          </a:xfrm>
          <a:prstGeom prst="rect">
            <a:avLst/>
          </a:prstGeom>
          <a:noFill/>
        </p:spPr>
        <p:txBody>
          <a:bodyPr wrap="square">
            <a:spAutoFit/>
          </a:bodyPr>
          <a:lstStyle/>
          <a:p>
            <a:pPr marL="536575" marR="0" lvl="0" indent="-536575" algn="ctr" defTabSz="914400" rtl="0" eaLnBrk="1" fontAlgn="auto" latinLnBrk="0" hangingPunct="1">
              <a:lnSpc>
                <a:spcPct val="100000"/>
              </a:lnSpc>
              <a:spcBef>
                <a:spcPts val="200"/>
              </a:spcBef>
              <a:spcAft>
                <a:spcPts val="200"/>
              </a:spcAft>
              <a:buClrTx/>
              <a:buSzTx/>
              <a:buFontTx/>
              <a:buNone/>
              <a:tabLst/>
              <a:defRPr/>
            </a:pPr>
            <a:r>
              <a:rPr kumimoji="0" lang="es-E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Albergues de evacuados. Concepto. Educación para la salud. Requisitos del     régimen de convivencia.</a:t>
            </a:r>
          </a:p>
        </p:txBody>
      </p:sp>
      <p:sp>
        <p:nvSpPr>
          <p:cNvPr id="5" name="CuadroTexto 4">
            <a:extLst>
              <a:ext uri="{FF2B5EF4-FFF2-40B4-BE49-F238E27FC236}">
                <a16:creationId xmlns:a16="http://schemas.microsoft.com/office/drawing/2014/main" id="{C9C14B83-DACA-88AD-541C-53CD518305D8}"/>
              </a:ext>
            </a:extLst>
          </p:cNvPr>
          <p:cNvSpPr txBox="1"/>
          <p:nvPr/>
        </p:nvSpPr>
        <p:spPr>
          <a:xfrm>
            <a:off x="1879600" y="2076216"/>
            <a:ext cx="5355110" cy="70788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Segundo Sumario: </a:t>
            </a:r>
          </a:p>
        </p:txBody>
      </p:sp>
      <p:pic>
        <p:nvPicPr>
          <p:cNvPr id="6" name="Imagen 5">
            <a:extLst>
              <a:ext uri="{FF2B5EF4-FFF2-40B4-BE49-F238E27FC236}">
                <a16:creationId xmlns:a16="http://schemas.microsoft.com/office/drawing/2014/main" id="{66370206-464D-36B4-63CD-2996839CA436}"/>
              </a:ext>
            </a:extLst>
          </p:cNvPr>
          <p:cNvPicPr>
            <a:picLocks noChangeAspect="1"/>
          </p:cNvPicPr>
          <p:nvPr/>
        </p:nvPicPr>
        <p:blipFill>
          <a:blip r:embed="rId2"/>
          <a:stretch>
            <a:fillRect/>
          </a:stretch>
        </p:blipFill>
        <p:spPr>
          <a:xfrm>
            <a:off x="0" y="81757"/>
            <a:ext cx="9114310" cy="1268078"/>
          </a:xfrm>
          <a:prstGeom prst="rect">
            <a:avLst/>
          </a:prstGeom>
        </p:spPr>
      </p:pic>
    </p:spTree>
    <p:extLst>
      <p:ext uri="{BB962C8B-B14F-4D97-AF65-F5344CB8AC3E}">
        <p14:creationId xmlns:p14="http://schemas.microsoft.com/office/powerpoint/2010/main" val="2745619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83C4900-E8C7-5559-93E7-909FE0E485D2}"/>
              </a:ext>
            </a:extLst>
          </p:cNvPr>
          <p:cNvSpPr txBox="1"/>
          <p:nvPr/>
        </p:nvSpPr>
        <p:spPr>
          <a:xfrm>
            <a:off x="259596" y="989068"/>
            <a:ext cx="8624807" cy="1938992"/>
          </a:xfrm>
          <a:prstGeom prst="rect">
            <a:avLst/>
          </a:prstGeom>
          <a:noFill/>
        </p:spPr>
        <p:txBody>
          <a:bodyPr wrap="square">
            <a:spAutoFit/>
          </a:bodyPr>
          <a:lstStyle/>
          <a:p>
            <a:pPr algn="just"/>
            <a:r>
              <a:rPr lang="es-ES" sz="2000" dirty="0">
                <a:effectLst/>
                <a:latin typeface="Arial" panose="020B0604020202020204" pitchFamily="34" charset="0"/>
                <a:ea typeface="Times New Roman" panose="02020603050405020304" pitchFamily="18" charset="0"/>
              </a:rPr>
              <a:t>Con el consejo de defensa se puede participar</a:t>
            </a:r>
            <a:r>
              <a:rPr lang="es-ES" sz="2000" b="1" dirty="0">
                <a:effectLst/>
                <a:latin typeface="Arial" panose="020B0604020202020204" pitchFamily="34" charset="0"/>
                <a:ea typeface="Times New Roman" panose="02020603050405020304" pitchFamily="18" charset="0"/>
              </a:rPr>
              <a:t> </a:t>
            </a:r>
            <a:r>
              <a:rPr lang="es-ES" sz="2000" dirty="0">
                <a:effectLst/>
                <a:latin typeface="Arial" panose="020B0604020202020204" pitchFamily="34" charset="0"/>
                <a:ea typeface="Times New Roman" panose="02020603050405020304" pitchFamily="18" charset="0"/>
              </a:rPr>
              <a:t>en la situación anticipada de los albergues temporales y el desarrollo de los trabajos de acondicionamiento necesarios. Esta decisión involucra a toda la comunidad, pues generalmente son instalaciones de uso público. Los usuarios de los albergues pueden ser personas de la misma comunidad o de una comunidad vecina, lo que implica la coordinación entre estas. </a:t>
            </a:r>
            <a:endParaRPr lang="es-CU" sz="2000" dirty="0">
              <a:effectLst/>
              <a:latin typeface="Times New Roman" panose="02020603050405020304" pitchFamily="18" charset="0"/>
              <a:ea typeface="Times New Roman" panose="02020603050405020304" pitchFamily="18" charset="0"/>
            </a:endParaRPr>
          </a:p>
        </p:txBody>
      </p:sp>
      <p:sp>
        <p:nvSpPr>
          <p:cNvPr id="5" name="CuadroTexto 4">
            <a:extLst>
              <a:ext uri="{FF2B5EF4-FFF2-40B4-BE49-F238E27FC236}">
                <a16:creationId xmlns:a16="http://schemas.microsoft.com/office/drawing/2014/main" id="{AAE498D7-709F-F949-4FE4-601256638FDA}"/>
              </a:ext>
            </a:extLst>
          </p:cNvPr>
          <p:cNvSpPr txBox="1"/>
          <p:nvPr/>
        </p:nvSpPr>
        <p:spPr>
          <a:xfrm>
            <a:off x="1270859" y="215138"/>
            <a:ext cx="6904495" cy="6463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ctr"/>
            <a:r>
              <a:rPr kumimoji="0" lang="es-ES" sz="36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Albergues de evacuados</a:t>
            </a:r>
            <a:endParaRPr lang="es-CU" b="1" i="1" dirty="0"/>
          </a:p>
        </p:txBody>
      </p:sp>
      <p:sp>
        <p:nvSpPr>
          <p:cNvPr id="7" name="CuadroTexto 6">
            <a:extLst>
              <a:ext uri="{FF2B5EF4-FFF2-40B4-BE49-F238E27FC236}">
                <a16:creationId xmlns:a16="http://schemas.microsoft.com/office/drawing/2014/main" id="{CE98737B-F01A-C9B8-1E7C-8497D5E1E967}"/>
              </a:ext>
            </a:extLst>
          </p:cNvPr>
          <p:cNvSpPr txBox="1"/>
          <p:nvPr/>
        </p:nvSpPr>
        <p:spPr>
          <a:xfrm>
            <a:off x="1604073" y="3055659"/>
            <a:ext cx="5680129" cy="46166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ctr"/>
            <a:r>
              <a:rPr lang="es-ES_tradnl" sz="2400" b="1" i="1" dirty="0">
                <a:latin typeface="Arial" panose="020B0604020202020204" pitchFamily="34" charset="0"/>
                <a:cs typeface="Arial" panose="020B0604020202020204" pitchFamily="34" charset="0"/>
              </a:rPr>
              <a:t>¿Qué entienden por albergue?</a:t>
            </a:r>
            <a:endParaRPr lang="es-CU" sz="2400" b="1" i="1" dirty="0">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57F3C563-2D32-DF68-C0AD-F0042C340B64}"/>
              </a:ext>
            </a:extLst>
          </p:cNvPr>
          <p:cNvSpPr txBox="1"/>
          <p:nvPr/>
        </p:nvSpPr>
        <p:spPr>
          <a:xfrm>
            <a:off x="259596" y="3644923"/>
            <a:ext cx="8624807" cy="3046988"/>
          </a:xfrm>
          <a:prstGeom prst="rect">
            <a:avLst/>
          </a:prstGeom>
          <a:noFill/>
        </p:spPr>
        <p:txBody>
          <a:bodyPr wrap="square">
            <a:spAutoFit/>
          </a:bodyPr>
          <a:lstStyle/>
          <a:p>
            <a:pPr algn="just"/>
            <a:r>
              <a:rPr lang="es-ES_tradnl" sz="2400" b="1" i="1" dirty="0">
                <a:effectLst/>
                <a:latin typeface="Arial" panose="020B0604020202020204" pitchFamily="34" charset="0"/>
                <a:ea typeface="Times New Roman" panose="02020603050405020304" pitchFamily="18" charset="0"/>
              </a:rPr>
              <a:t>Albergue</a:t>
            </a:r>
            <a:r>
              <a:rPr lang="es-ES_tradnl" sz="2400" i="1" dirty="0">
                <a:effectLst/>
                <a:latin typeface="Arial" panose="020B0604020202020204" pitchFamily="34" charset="0"/>
                <a:ea typeface="Times New Roman" panose="02020603050405020304" pitchFamily="18" charset="0"/>
              </a:rPr>
              <a:t> </a:t>
            </a:r>
            <a:r>
              <a:rPr lang="es-ES_tradnl" sz="2400" dirty="0">
                <a:effectLst/>
                <a:latin typeface="Arial" panose="020B0604020202020204" pitchFamily="34" charset="0"/>
                <a:ea typeface="Times New Roman" panose="02020603050405020304" pitchFamily="18" charset="0"/>
              </a:rPr>
              <a:t>se denomina a cualquier local donde se puede establecer una población por afectaciones frente a un desastre. Una tendencia muy vieja es colocar a la población según el sexo. Los estudios más recientes han demostrado que es más favorecedor para el ambiente familiar en crisis ubicar a la población </a:t>
            </a:r>
            <a:r>
              <a:rPr lang="es-ES_tradnl" sz="2400" b="1" dirty="0">
                <a:effectLst/>
                <a:latin typeface="Arial" panose="020B0604020202020204" pitchFamily="34" charset="0"/>
                <a:ea typeface="Times New Roman" panose="02020603050405020304" pitchFamily="18" charset="0"/>
              </a:rPr>
              <a:t>por familias</a:t>
            </a:r>
            <a:r>
              <a:rPr lang="es-ES_tradnl" sz="2400" dirty="0">
                <a:effectLst/>
                <a:latin typeface="Arial" panose="020B0604020202020204" pitchFamily="34" charset="0"/>
                <a:ea typeface="Times New Roman" panose="02020603050405020304" pitchFamily="18" charset="0"/>
              </a:rPr>
              <a:t> y cercanía de vecindario, bien sea en cuartos por separado o si es un local continuo, colocar junta a la familia.</a:t>
            </a:r>
            <a:endParaRPr lang="es-CU" sz="3600" dirty="0"/>
          </a:p>
        </p:txBody>
      </p:sp>
    </p:spTree>
    <p:extLst>
      <p:ext uri="{BB962C8B-B14F-4D97-AF65-F5344CB8AC3E}">
        <p14:creationId xmlns:p14="http://schemas.microsoft.com/office/powerpoint/2010/main" val="27640116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F90107C-4C18-5E0D-06A6-BD1B3FA1A397}"/>
              </a:ext>
            </a:extLst>
          </p:cNvPr>
          <p:cNvSpPr txBox="1"/>
          <p:nvPr/>
        </p:nvSpPr>
        <p:spPr>
          <a:xfrm>
            <a:off x="123986" y="333875"/>
            <a:ext cx="8896027" cy="6524863"/>
          </a:xfrm>
          <a:prstGeom prst="rect">
            <a:avLst/>
          </a:prstGeom>
          <a:noFill/>
        </p:spPr>
        <p:txBody>
          <a:bodyPr wrap="square">
            <a:spAutoFit/>
          </a:bodyPr>
          <a:lstStyle/>
          <a:p>
            <a:pPr algn="just"/>
            <a:r>
              <a:rPr lang="es-ES" sz="2200" b="1" dirty="0">
                <a:effectLst/>
                <a:latin typeface="Arial" panose="020B0604020202020204" pitchFamily="34" charset="0"/>
                <a:ea typeface="Times New Roman" panose="02020603050405020304" pitchFamily="18" charset="0"/>
              </a:rPr>
              <a:t>Estándares comunes para el manejo de los albergues </a:t>
            </a:r>
            <a:endParaRPr lang="es-CU" sz="2200" dirty="0">
              <a:effectLst/>
              <a:latin typeface="Times New Roman" panose="02020603050405020304" pitchFamily="18" charset="0"/>
              <a:ea typeface="Times New Roman" panose="02020603050405020304" pitchFamily="18" charset="0"/>
            </a:endParaRPr>
          </a:p>
          <a:p>
            <a:pPr algn="just"/>
            <a:r>
              <a:rPr lang="es-ES_tradnl" sz="2200" dirty="0">
                <a:effectLst/>
                <a:latin typeface="Arial" panose="020B0604020202020204" pitchFamily="34" charset="0"/>
                <a:ea typeface="Times New Roman" panose="02020603050405020304" pitchFamily="18" charset="0"/>
              </a:rPr>
              <a:t> </a:t>
            </a:r>
            <a:endParaRPr lang="es-CU" sz="2200" dirty="0">
              <a:effectLst/>
              <a:latin typeface="Times New Roman" panose="02020603050405020304" pitchFamily="18" charset="0"/>
              <a:ea typeface="Times New Roman" panose="02020603050405020304" pitchFamily="18" charset="0"/>
            </a:endParaRPr>
          </a:p>
          <a:p>
            <a:pPr algn="just"/>
            <a:r>
              <a:rPr lang="es-ES_tradnl" sz="2200" b="1" dirty="0">
                <a:effectLst/>
                <a:latin typeface="Arial" panose="020B0604020202020204" pitchFamily="34" charset="0"/>
                <a:ea typeface="Times New Roman" panose="02020603050405020304" pitchFamily="18" charset="0"/>
              </a:rPr>
              <a:t>La participación:</a:t>
            </a:r>
            <a:r>
              <a:rPr lang="es-ES_tradnl" sz="2200" dirty="0">
                <a:effectLst/>
                <a:latin typeface="Arial" panose="020B0604020202020204" pitchFamily="34" charset="0"/>
                <a:ea typeface="Times New Roman" panose="02020603050405020304" pitchFamily="18" charset="0"/>
              </a:rPr>
              <a:t> responsables, comunidad, afectados y en algunos casos organismos internacionales.</a:t>
            </a:r>
            <a:endParaRPr lang="es-CU" sz="2200" dirty="0">
              <a:effectLst/>
              <a:latin typeface="Times New Roman" panose="02020603050405020304" pitchFamily="18" charset="0"/>
              <a:ea typeface="Times New Roman" panose="02020603050405020304" pitchFamily="18" charset="0"/>
            </a:endParaRPr>
          </a:p>
          <a:p>
            <a:pPr algn="just"/>
            <a:r>
              <a:rPr lang="es-ES_tradnl" sz="2200" b="1" dirty="0">
                <a:effectLst/>
                <a:latin typeface="Arial" panose="020B0604020202020204" pitchFamily="34" charset="0"/>
                <a:ea typeface="Times New Roman" panose="02020603050405020304" pitchFamily="18" charset="0"/>
              </a:rPr>
              <a:t>La evaluación inicial:</a:t>
            </a:r>
            <a:r>
              <a:rPr lang="es-ES_tradnl" sz="2200" dirty="0">
                <a:effectLst/>
                <a:latin typeface="Arial" panose="020B0604020202020204" pitchFamily="34" charset="0"/>
                <a:ea typeface="Times New Roman" panose="02020603050405020304" pitchFamily="18" charset="0"/>
              </a:rPr>
              <a:t> permite determinar las características del área, las necesidades  y posibilidades, y tipos de respuesta.</a:t>
            </a:r>
            <a:endParaRPr lang="es-CU" sz="2200" dirty="0">
              <a:effectLst/>
              <a:latin typeface="Times New Roman" panose="02020603050405020304" pitchFamily="18" charset="0"/>
              <a:ea typeface="Times New Roman" panose="02020603050405020304" pitchFamily="18" charset="0"/>
            </a:endParaRPr>
          </a:p>
          <a:p>
            <a:pPr algn="just"/>
            <a:r>
              <a:rPr lang="es-ES_tradnl" sz="2200" b="1" dirty="0">
                <a:effectLst/>
                <a:latin typeface="Arial" panose="020B0604020202020204" pitchFamily="34" charset="0"/>
                <a:ea typeface="Times New Roman" panose="02020603050405020304" pitchFamily="18" charset="0"/>
              </a:rPr>
              <a:t>La repuesta y los objetivos:</a:t>
            </a:r>
            <a:r>
              <a:rPr lang="es-ES_tradnl" sz="2200" dirty="0">
                <a:effectLst/>
                <a:latin typeface="Arial" panose="020B0604020202020204" pitchFamily="34" charset="0"/>
                <a:ea typeface="Times New Roman" panose="02020603050405020304" pitchFamily="18" charset="0"/>
              </a:rPr>
              <a:t> la asistencia debe ser equitativa e imparcial basada en las necesidades de los grupos afectados, pero contemplando también las individualidades.</a:t>
            </a:r>
            <a:endParaRPr lang="es-CU" sz="2200" dirty="0">
              <a:effectLst/>
              <a:latin typeface="Times New Roman" panose="02020603050405020304" pitchFamily="18" charset="0"/>
              <a:ea typeface="Times New Roman" panose="02020603050405020304" pitchFamily="18" charset="0"/>
            </a:endParaRPr>
          </a:p>
          <a:p>
            <a:pPr algn="just"/>
            <a:r>
              <a:rPr lang="es-ES_tradnl" sz="2200" b="1" dirty="0">
                <a:effectLst/>
                <a:latin typeface="Arial" panose="020B0604020202020204" pitchFamily="34" charset="0"/>
                <a:ea typeface="Times New Roman" panose="02020603050405020304" pitchFamily="18" charset="0"/>
              </a:rPr>
              <a:t>La monitorización y evaluación:</a:t>
            </a:r>
            <a:r>
              <a:rPr lang="es-ES_tradnl" sz="2200" dirty="0">
                <a:effectLst/>
                <a:latin typeface="Arial" panose="020B0604020202020204" pitchFamily="34" charset="0"/>
                <a:ea typeface="Times New Roman" panose="02020603050405020304" pitchFamily="18" charset="0"/>
              </a:rPr>
              <a:t> no solo para el control del proceso, si no para prever nuevas necesidades y enfoques del trabajo.</a:t>
            </a:r>
            <a:endParaRPr lang="es-CU" sz="2200" dirty="0">
              <a:effectLst/>
              <a:latin typeface="Times New Roman" panose="02020603050405020304" pitchFamily="18" charset="0"/>
              <a:ea typeface="Times New Roman" panose="02020603050405020304" pitchFamily="18" charset="0"/>
            </a:endParaRPr>
          </a:p>
          <a:p>
            <a:pPr algn="just"/>
            <a:r>
              <a:rPr lang="es-ES_tradnl" sz="2200" b="1" dirty="0">
                <a:effectLst/>
                <a:latin typeface="Arial" panose="020B0604020202020204" pitchFamily="34" charset="0"/>
                <a:ea typeface="Times New Roman" panose="02020603050405020304" pitchFamily="18" charset="0"/>
              </a:rPr>
              <a:t>Las competencias y responsabilidades de los trabajadores encargados:</a:t>
            </a:r>
            <a:r>
              <a:rPr lang="es-ES_tradnl" sz="2200" dirty="0">
                <a:effectLst/>
                <a:latin typeface="Arial" panose="020B0604020202020204" pitchFamily="34" charset="0"/>
                <a:ea typeface="Times New Roman" panose="02020603050405020304" pitchFamily="18" charset="0"/>
              </a:rPr>
              <a:t> Deben estar calificados, entrenados y familiarizados con la tarea.</a:t>
            </a:r>
            <a:endParaRPr lang="es-CU" sz="2200" dirty="0">
              <a:effectLst/>
              <a:latin typeface="Times New Roman" panose="02020603050405020304" pitchFamily="18" charset="0"/>
              <a:ea typeface="Times New Roman" panose="02020603050405020304" pitchFamily="18" charset="0"/>
            </a:endParaRPr>
          </a:p>
          <a:p>
            <a:pPr algn="just"/>
            <a:r>
              <a:rPr lang="es-ES_tradnl" sz="2200" b="1" dirty="0">
                <a:effectLst/>
                <a:latin typeface="Arial" panose="020B0604020202020204" pitchFamily="34" charset="0"/>
                <a:ea typeface="Times New Roman" panose="02020603050405020304" pitchFamily="18" charset="0"/>
              </a:rPr>
              <a:t>La supervisión, administración y apoyo personal.</a:t>
            </a:r>
            <a:endParaRPr lang="es-CU" sz="2200" dirty="0">
              <a:effectLst/>
              <a:latin typeface="Times New Roman" panose="02020603050405020304" pitchFamily="18" charset="0"/>
              <a:ea typeface="Times New Roman" panose="02020603050405020304" pitchFamily="18" charset="0"/>
            </a:endParaRPr>
          </a:p>
          <a:p>
            <a:pPr algn="just"/>
            <a:r>
              <a:rPr lang="es-ES_tradnl" sz="2200" dirty="0">
                <a:effectLst/>
                <a:latin typeface="Arial" panose="020B0604020202020204" pitchFamily="34" charset="0"/>
                <a:ea typeface="Times New Roman" panose="02020603050405020304" pitchFamily="18" charset="0"/>
              </a:rPr>
              <a:t> </a:t>
            </a:r>
            <a:endParaRPr lang="es-CU" sz="2200" dirty="0">
              <a:effectLst/>
              <a:latin typeface="Times New Roman" panose="02020603050405020304" pitchFamily="18" charset="0"/>
              <a:ea typeface="Times New Roman" panose="02020603050405020304" pitchFamily="18" charset="0"/>
            </a:endParaRPr>
          </a:p>
          <a:p>
            <a:r>
              <a:rPr lang="es-ES_tradnl" sz="2200" dirty="0">
                <a:effectLst/>
                <a:latin typeface="Arial" panose="020B0604020202020204" pitchFamily="34" charset="0"/>
                <a:ea typeface="Times New Roman" panose="02020603050405020304" pitchFamily="18" charset="0"/>
              </a:rPr>
              <a:t>Dentro de la diversa problemática propia de las situaciones de desastres, se cuenta con la atención requerida por evacuados masivos y las instalaciones utilizadas</a:t>
            </a:r>
            <a:endParaRPr lang="es-CU" sz="2200" dirty="0"/>
          </a:p>
        </p:txBody>
      </p:sp>
    </p:spTree>
    <p:extLst>
      <p:ext uri="{BB962C8B-B14F-4D97-AF65-F5344CB8AC3E}">
        <p14:creationId xmlns:p14="http://schemas.microsoft.com/office/powerpoint/2010/main" val="9496378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4E6E9E62-4329-AE39-A30C-529262D561B2}"/>
              </a:ext>
            </a:extLst>
          </p:cNvPr>
          <p:cNvPicPr>
            <a:picLocks noChangeAspect="1"/>
          </p:cNvPicPr>
          <p:nvPr/>
        </p:nvPicPr>
        <p:blipFill>
          <a:blip r:embed="rId2"/>
          <a:stretch>
            <a:fillRect/>
          </a:stretch>
        </p:blipFill>
        <p:spPr>
          <a:xfrm>
            <a:off x="342871" y="588936"/>
            <a:ext cx="8631348" cy="5796366"/>
          </a:xfrm>
          <a:prstGeom prst="rect">
            <a:avLst/>
          </a:prstGeom>
        </p:spPr>
      </p:pic>
    </p:spTree>
    <p:extLst>
      <p:ext uri="{BB962C8B-B14F-4D97-AF65-F5344CB8AC3E}">
        <p14:creationId xmlns:p14="http://schemas.microsoft.com/office/powerpoint/2010/main" val="989069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4E26CA1-F073-000C-D764-2F728D85DD78}"/>
              </a:ext>
            </a:extLst>
          </p:cNvPr>
          <p:cNvSpPr txBox="1"/>
          <p:nvPr/>
        </p:nvSpPr>
        <p:spPr>
          <a:xfrm>
            <a:off x="433953" y="1689776"/>
            <a:ext cx="8586062" cy="4647426"/>
          </a:xfrm>
          <a:prstGeom prst="rect">
            <a:avLst/>
          </a:prstGeom>
          <a:noFill/>
        </p:spPr>
        <p:txBody>
          <a:bodyPr wrap="square">
            <a:spAutoFit/>
          </a:bodyPr>
          <a:lstStyle/>
          <a:p>
            <a:pPr marL="342900" lvl="0" indent="-342900" algn="just">
              <a:spcBef>
                <a:spcPts val="600"/>
              </a:spcBef>
              <a:spcAft>
                <a:spcPts val="600"/>
              </a:spcAft>
              <a:buFont typeface="Wingdings" panose="05000000000000000000" pitchFamily="2" charset="2"/>
              <a:buChar char=""/>
              <a:tabLst>
                <a:tab pos="228600" algn="l"/>
              </a:tabLst>
            </a:pPr>
            <a:r>
              <a:rPr lang="es-ES_tradnl" sz="2400" dirty="0">
                <a:effectLst/>
                <a:latin typeface="Arial" panose="020B0604020202020204" pitchFamily="34" charset="0"/>
                <a:ea typeface="Times New Roman" panose="02020603050405020304" pitchFamily="18" charset="0"/>
                <a:cs typeface="Arial" panose="020B0604020202020204" pitchFamily="34" charset="0"/>
              </a:rPr>
              <a:t>Calculo de la población a evacuar, características. </a:t>
            </a:r>
            <a:endParaRPr lang="es-CU" sz="2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600"/>
              </a:spcBef>
              <a:spcAft>
                <a:spcPts val="600"/>
              </a:spcAft>
              <a:buFont typeface="Wingdings" panose="05000000000000000000" pitchFamily="2" charset="2"/>
              <a:buChar char=""/>
              <a:tabLst>
                <a:tab pos="228600" algn="l"/>
              </a:tabLst>
            </a:pPr>
            <a:r>
              <a:rPr lang="es-ES_tradnl" sz="2400" dirty="0">
                <a:effectLst/>
                <a:latin typeface="Arial" panose="020B0604020202020204" pitchFamily="34" charset="0"/>
                <a:ea typeface="Times New Roman" panose="02020603050405020304" pitchFamily="18" charset="0"/>
                <a:cs typeface="Arial" panose="020B0604020202020204" pitchFamily="34" charset="0"/>
              </a:rPr>
              <a:t>Determinación del nivel de aseguramientos.</a:t>
            </a:r>
            <a:endParaRPr lang="es-CU" sz="2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600"/>
              </a:spcBef>
              <a:spcAft>
                <a:spcPts val="600"/>
              </a:spcAft>
              <a:buFont typeface="Wingdings" panose="05000000000000000000" pitchFamily="2" charset="2"/>
              <a:buChar char=""/>
              <a:tabLst>
                <a:tab pos="228600" algn="l"/>
              </a:tabLst>
            </a:pPr>
            <a:r>
              <a:rPr lang="es-ES_tradnl" sz="2400" dirty="0">
                <a:effectLst/>
                <a:latin typeface="Arial" panose="020B0604020202020204" pitchFamily="34" charset="0"/>
                <a:ea typeface="Times New Roman" panose="02020603050405020304" pitchFamily="18" charset="0"/>
                <a:cs typeface="Arial" panose="020B0604020202020204" pitchFamily="34" charset="0"/>
              </a:rPr>
              <a:t>Condiciones de los locales a emplear.</a:t>
            </a:r>
            <a:endParaRPr lang="es-CU" sz="2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600"/>
              </a:spcBef>
              <a:spcAft>
                <a:spcPts val="600"/>
              </a:spcAft>
              <a:buFont typeface="Wingdings" panose="05000000000000000000" pitchFamily="2" charset="2"/>
              <a:buChar char=""/>
              <a:tabLst>
                <a:tab pos="228600" algn="l"/>
              </a:tabLst>
            </a:pPr>
            <a:r>
              <a:rPr lang="es-ES_tradnl" sz="2400" dirty="0">
                <a:effectLst/>
                <a:latin typeface="Arial" panose="020B0604020202020204" pitchFamily="34" charset="0"/>
                <a:ea typeface="Times New Roman" panose="02020603050405020304" pitchFamily="18" charset="0"/>
                <a:cs typeface="Arial" panose="020B0604020202020204" pitchFamily="34" charset="0"/>
              </a:rPr>
              <a:t>Adecuación de los locales según </a:t>
            </a:r>
            <a:r>
              <a:rPr lang="es-ES_tradnl" sz="2400" dirty="0" err="1">
                <a:effectLst/>
                <a:latin typeface="Arial" panose="020B0604020202020204" pitchFamily="34" charset="0"/>
                <a:ea typeface="Times New Roman" panose="02020603050405020304" pitchFamily="18" charset="0"/>
                <a:cs typeface="Arial" panose="020B0604020202020204" pitchFamily="34" charset="0"/>
              </a:rPr>
              <a:t>detectaciones</a:t>
            </a:r>
            <a:r>
              <a:rPr lang="es-ES_tradnl" sz="2400" dirty="0">
                <a:effectLst/>
                <a:latin typeface="Arial" panose="020B0604020202020204" pitchFamily="34" charset="0"/>
                <a:ea typeface="Times New Roman" panose="02020603050405020304" pitchFamily="18" charset="0"/>
                <a:cs typeface="Arial" panose="020B0604020202020204" pitchFamily="34" charset="0"/>
              </a:rPr>
              <a:t>.</a:t>
            </a:r>
            <a:endParaRPr lang="es-CU" sz="2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600"/>
              </a:spcBef>
              <a:spcAft>
                <a:spcPts val="600"/>
              </a:spcAft>
              <a:buFont typeface="Wingdings" panose="05000000000000000000" pitchFamily="2" charset="2"/>
              <a:buChar char=""/>
              <a:tabLst>
                <a:tab pos="228600" algn="l"/>
              </a:tabLst>
            </a:pPr>
            <a:r>
              <a:rPr lang="es-ES_tradnl" sz="2400" dirty="0">
                <a:effectLst/>
                <a:latin typeface="Arial" panose="020B0604020202020204" pitchFamily="34" charset="0"/>
                <a:ea typeface="Times New Roman" panose="02020603050405020304" pitchFamily="18" charset="0"/>
                <a:cs typeface="Arial" panose="020B0604020202020204" pitchFamily="34" charset="0"/>
              </a:rPr>
              <a:t>Interrelaciones y coordinaciones.</a:t>
            </a:r>
            <a:endParaRPr lang="es-CU" sz="2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600"/>
              </a:spcBef>
              <a:spcAft>
                <a:spcPts val="600"/>
              </a:spcAft>
              <a:buFont typeface="Wingdings" panose="05000000000000000000" pitchFamily="2" charset="2"/>
              <a:buChar char=""/>
              <a:tabLst>
                <a:tab pos="228600" algn="l"/>
              </a:tabLst>
            </a:pPr>
            <a:r>
              <a:rPr lang="es-ES_tradnl" sz="2400" dirty="0">
                <a:effectLst/>
                <a:latin typeface="Arial" panose="020B0604020202020204" pitchFamily="34" charset="0"/>
                <a:ea typeface="Times New Roman" panose="02020603050405020304" pitchFamily="18" charset="0"/>
                <a:cs typeface="Arial" panose="020B0604020202020204" pitchFamily="34" charset="0"/>
              </a:rPr>
              <a:t>Cobertura de salud necesitada : </a:t>
            </a:r>
            <a:r>
              <a:rPr lang="es-ES_tradnl" sz="2400" b="1" dirty="0">
                <a:effectLst/>
                <a:latin typeface="Arial" panose="020B0604020202020204" pitchFamily="34" charset="0"/>
                <a:ea typeface="Times New Roman" panose="02020603050405020304" pitchFamily="18" charset="0"/>
                <a:cs typeface="Arial" panose="020B0604020202020204" pitchFamily="34" charset="0"/>
              </a:rPr>
              <a:t>                   </a:t>
            </a:r>
            <a:endParaRPr lang="es-CU" sz="2400" dirty="0">
              <a:effectLst/>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pPr>
            <a:r>
              <a:rPr lang="es-ES_tradnl" sz="2400" b="1" dirty="0">
                <a:effectLst/>
                <a:latin typeface="Arial" panose="020B0604020202020204" pitchFamily="34" charset="0"/>
                <a:ea typeface="Times New Roman" panose="02020603050405020304" pitchFamily="18" charset="0"/>
                <a:cs typeface="Arial" panose="020B0604020202020204" pitchFamily="34" charset="0"/>
              </a:rPr>
              <a:t>         * </a:t>
            </a:r>
            <a:r>
              <a:rPr lang="es-ES_tradnl" sz="2400" dirty="0">
                <a:effectLst/>
                <a:latin typeface="Arial" panose="020B0604020202020204" pitchFamily="34" charset="0"/>
                <a:ea typeface="Times New Roman" panose="02020603050405020304" pitchFamily="18" charset="0"/>
                <a:cs typeface="Arial" panose="020B0604020202020204" pitchFamily="34" charset="0"/>
              </a:rPr>
              <a:t>preventiva</a:t>
            </a:r>
            <a:endParaRPr lang="es-CU" sz="2400" dirty="0">
              <a:effectLst/>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pPr>
            <a:r>
              <a:rPr lang="es-ES_tradnl" sz="2400" dirty="0">
                <a:effectLst/>
                <a:latin typeface="Arial" panose="020B0604020202020204" pitchFamily="34" charset="0"/>
                <a:ea typeface="Times New Roman" panose="02020603050405020304" pitchFamily="18" charset="0"/>
                <a:cs typeface="Arial" panose="020B0604020202020204" pitchFamily="34" charset="0"/>
              </a:rPr>
              <a:t>         * asistencial</a:t>
            </a:r>
            <a:endParaRPr lang="es-CU" sz="2400" dirty="0">
              <a:effectLst/>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pPr>
            <a:r>
              <a:rPr lang="es-ES_tradnl" sz="2400" dirty="0">
                <a:effectLst/>
                <a:latin typeface="Arial" panose="020B0604020202020204" pitchFamily="34" charset="0"/>
                <a:ea typeface="Times New Roman" panose="02020603050405020304" pitchFamily="18" charset="0"/>
                <a:cs typeface="Arial" panose="020B0604020202020204" pitchFamily="34" charset="0"/>
              </a:rPr>
              <a:t>         * </a:t>
            </a:r>
            <a:r>
              <a:rPr lang="es-ES_tradnl" sz="2400" dirty="0" err="1">
                <a:effectLst/>
                <a:latin typeface="Arial" panose="020B0604020202020204" pitchFamily="34" charset="0"/>
                <a:ea typeface="Times New Roman" panose="02020603050405020304" pitchFamily="18" charset="0"/>
                <a:cs typeface="Arial" panose="020B0604020202020204" pitchFamily="34" charset="0"/>
              </a:rPr>
              <a:t>rehabilitatoria</a:t>
            </a:r>
            <a:endParaRPr lang="es-CU" sz="24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CuadroTexto 4">
            <a:extLst>
              <a:ext uri="{FF2B5EF4-FFF2-40B4-BE49-F238E27FC236}">
                <a16:creationId xmlns:a16="http://schemas.microsoft.com/office/drawing/2014/main" id="{0B53D883-FDB7-9BE9-8511-DAABA95C076A}"/>
              </a:ext>
            </a:extLst>
          </p:cNvPr>
          <p:cNvSpPr txBox="1"/>
          <p:nvPr/>
        </p:nvSpPr>
        <p:spPr>
          <a:xfrm>
            <a:off x="278970" y="399476"/>
            <a:ext cx="8586062" cy="95410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ctr"/>
            <a:r>
              <a:rPr lang="es-ES_tradnl" sz="2800" b="1" dirty="0">
                <a:effectLst/>
                <a:latin typeface="Arial" panose="020B0604020202020204" pitchFamily="34" charset="0"/>
                <a:ea typeface="Times New Roman" panose="02020603050405020304" pitchFamily="18" charset="0"/>
                <a:cs typeface="Arial" panose="020B0604020202020204" pitchFamily="34" charset="0"/>
              </a:rPr>
              <a:t>LA TAREA DE EVACUACION. LA PREPARACION DESDE TIEMPOS NORMALES</a:t>
            </a:r>
            <a:endParaRPr lang="es-CU" sz="28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509220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93F3FD05-466E-33E9-E04E-EED761740EE5}"/>
              </a:ext>
            </a:extLst>
          </p:cNvPr>
          <p:cNvSpPr txBox="1"/>
          <p:nvPr/>
        </p:nvSpPr>
        <p:spPr>
          <a:xfrm>
            <a:off x="108488" y="945393"/>
            <a:ext cx="8927023" cy="5786199"/>
          </a:xfrm>
          <a:prstGeom prst="rect">
            <a:avLst/>
          </a:prstGeom>
          <a:noFill/>
        </p:spPr>
        <p:txBody>
          <a:bodyPr wrap="square">
            <a:spAutoFit/>
          </a:bodyPr>
          <a:lstStyle/>
          <a:p>
            <a:pPr marL="342900" lvl="0" indent="-342900" algn="just">
              <a:spcBef>
                <a:spcPts val="600"/>
              </a:spcBef>
              <a:spcAft>
                <a:spcPts val="600"/>
              </a:spcAft>
              <a:buFont typeface="Wingdings" panose="05000000000000000000" pitchFamily="2" charset="2"/>
              <a:buChar char=""/>
            </a:pPr>
            <a:r>
              <a:rPr lang="es-ES_tradnl" sz="2000" dirty="0">
                <a:effectLst/>
                <a:latin typeface="Arial" panose="020B0604020202020204" pitchFamily="34" charset="0"/>
                <a:ea typeface="Times New Roman" panose="02020603050405020304" pitchFamily="18" charset="0"/>
                <a:cs typeface="Arial" panose="020B0604020202020204" pitchFamily="34" charset="0"/>
              </a:rPr>
              <a:t>Se plantea que en alrededor del 30 % de los albergues habilitados con preparación previa, existen factores desfavorables para la convivencia colectiva, siendo esta cifra de más del 95 %, en los improvisados:</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marL="1371600" algn="just"/>
            <a:r>
              <a:rPr lang="es-ES_tradnl" sz="2000" dirty="0">
                <a:effectLst/>
                <a:latin typeface="Arial" panose="020B0604020202020204" pitchFamily="34" charset="0"/>
                <a:ea typeface="Times New Roman" panose="02020603050405020304" pitchFamily="18" charset="0"/>
                <a:cs typeface="Arial" panose="020B0604020202020204" pitchFamily="34" charset="0"/>
              </a:rPr>
              <a:t>Hacinamiento</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marL="1371600" algn="just"/>
            <a:r>
              <a:rPr lang="es-ES_tradnl" sz="2000" dirty="0">
                <a:effectLst/>
                <a:latin typeface="Arial" panose="020B0604020202020204" pitchFamily="34" charset="0"/>
                <a:ea typeface="Times New Roman" panose="02020603050405020304" pitchFamily="18" charset="0"/>
                <a:cs typeface="Arial" panose="020B0604020202020204" pitchFamily="34" charset="0"/>
              </a:rPr>
              <a:t>Higiene defectuosa</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marL="1371600" algn="just"/>
            <a:r>
              <a:rPr lang="es-ES_tradnl" sz="2000" dirty="0">
                <a:effectLst/>
                <a:latin typeface="Arial" panose="020B0604020202020204" pitchFamily="34" charset="0"/>
                <a:ea typeface="Times New Roman" panose="02020603050405020304" pitchFamily="18" charset="0"/>
                <a:cs typeface="Arial" panose="020B0604020202020204" pitchFamily="34" charset="0"/>
              </a:rPr>
              <a:t>Ruido</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marL="1371600" algn="just"/>
            <a:r>
              <a:rPr lang="es-ES_tradnl" sz="2000" dirty="0">
                <a:effectLst/>
                <a:latin typeface="Arial" panose="020B0604020202020204" pitchFamily="34" charset="0"/>
                <a:ea typeface="Times New Roman" panose="02020603050405020304" pitchFamily="18" charset="0"/>
                <a:cs typeface="Arial" panose="020B0604020202020204" pitchFamily="34" charset="0"/>
              </a:rPr>
              <a:t>Comportamiento social inadecuado</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marL="320675" lvl="4" indent="-320675" algn="just">
              <a:spcBef>
                <a:spcPts val="600"/>
              </a:spcBef>
              <a:spcAft>
                <a:spcPts val="600"/>
              </a:spcAft>
              <a:buFont typeface="Wingdings" panose="05000000000000000000" pitchFamily="2" charset="2"/>
              <a:buChar char=""/>
              <a:tabLst>
                <a:tab pos="263525" algn="l"/>
              </a:tabLst>
            </a:pPr>
            <a:r>
              <a:rPr lang="es-ES_tradnl" sz="2000" dirty="0">
                <a:effectLst/>
                <a:latin typeface="Arial" panose="020B0604020202020204" pitchFamily="34" charset="0"/>
                <a:ea typeface="Times New Roman" panose="02020603050405020304" pitchFamily="18" charset="0"/>
                <a:cs typeface="Arial" panose="020B0604020202020204" pitchFamily="34" charset="0"/>
              </a:rPr>
              <a:t>La morbilidad infectocontagiosa es de 14 a 18 veces mayor en las instalaciones que se improvisan, que en las de preparación previa.</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_tradnl" sz="2000" dirty="0">
                <a:effectLst/>
                <a:latin typeface="Arial" panose="020B0604020202020204" pitchFamily="34" charset="0"/>
                <a:ea typeface="Times New Roman" panose="02020603050405020304" pitchFamily="18" charset="0"/>
                <a:cs typeface="Arial" panose="020B0604020202020204" pitchFamily="34" charset="0"/>
              </a:rPr>
              <a:t>                                 Diarrea inespecífica</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_tradnl" sz="2000" dirty="0">
                <a:effectLst/>
                <a:latin typeface="Arial" panose="020B0604020202020204" pitchFamily="34" charset="0"/>
                <a:ea typeface="Times New Roman" panose="02020603050405020304" pitchFamily="18" charset="0"/>
                <a:cs typeface="Arial" panose="020B0604020202020204" pitchFamily="34" charset="0"/>
              </a:rPr>
              <a:t>                                  Afecciones de la piel</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_tradnl" sz="2000" dirty="0">
                <a:effectLst/>
                <a:latin typeface="Arial" panose="020B0604020202020204" pitchFamily="34" charset="0"/>
                <a:ea typeface="Times New Roman" panose="02020603050405020304" pitchFamily="18" charset="0"/>
                <a:cs typeface="Arial" panose="020B0604020202020204" pitchFamily="34" charset="0"/>
              </a:rPr>
              <a:t>                                  Afecciones respiratorias.</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marL="263525" lvl="4" indent="-228600" algn="just">
              <a:spcBef>
                <a:spcPts val="600"/>
              </a:spcBef>
              <a:spcAft>
                <a:spcPts val="600"/>
              </a:spcAft>
              <a:buFont typeface="Wingdings" panose="05000000000000000000" pitchFamily="2" charset="2"/>
              <a:buChar char=""/>
              <a:tabLst>
                <a:tab pos="228600" algn="l"/>
              </a:tabLst>
            </a:pPr>
            <a:r>
              <a:rPr lang="es-ES_tradnl" sz="2000" dirty="0">
                <a:effectLst/>
                <a:latin typeface="Arial" panose="020B0604020202020204" pitchFamily="34" charset="0"/>
                <a:ea typeface="Times New Roman" panose="02020603050405020304" pitchFamily="18" charset="0"/>
                <a:cs typeface="Arial" panose="020B0604020202020204" pitchFamily="34" charset="0"/>
              </a:rPr>
              <a:t>Agravamiento o aparición de cuadros </a:t>
            </a:r>
            <a:r>
              <a:rPr lang="es-ES_tradnl" sz="2000" dirty="0" err="1">
                <a:effectLst/>
                <a:latin typeface="Arial" panose="020B0604020202020204" pitchFamily="34" charset="0"/>
                <a:ea typeface="Times New Roman" panose="02020603050405020304" pitchFamily="18" charset="0"/>
                <a:cs typeface="Arial" panose="020B0604020202020204" pitchFamily="34" charset="0"/>
              </a:rPr>
              <a:t>psicoreactivos</a:t>
            </a:r>
            <a:r>
              <a:rPr lang="es-ES_tradnl" sz="2000" dirty="0">
                <a:effectLst/>
                <a:latin typeface="Arial" panose="020B0604020202020204" pitchFamily="34" charset="0"/>
                <a:ea typeface="Times New Roman" panose="02020603050405020304" pitchFamily="18" charset="0"/>
                <a:cs typeface="Arial" panose="020B0604020202020204" pitchFamily="34" charset="0"/>
              </a:rPr>
              <a:t> es 30 veces mayor en los asentamientos no bien preparados.</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marL="228600" lvl="4" indent="-228600" algn="just">
              <a:spcBef>
                <a:spcPts val="600"/>
              </a:spcBef>
              <a:spcAft>
                <a:spcPts val="600"/>
              </a:spcAft>
              <a:buFont typeface="Wingdings" panose="05000000000000000000" pitchFamily="2" charset="2"/>
              <a:buChar char=""/>
              <a:tabLst>
                <a:tab pos="228600" algn="l"/>
              </a:tabLst>
            </a:pPr>
            <a:r>
              <a:rPr lang="es-ES_tradnl" sz="2000" dirty="0">
                <a:effectLst/>
                <a:latin typeface="Arial" panose="020B0604020202020204" pitchFamily="34" charset="0"/>
                <a:ea typeface="Times New Roman" panose="02020603050405020304" pitchFamily="18" charset="0"/>
                <a:cs typeface="Arial" panose="020B0604020202020204" pitchFamily="34" charset="0"/>
              </a:rPr>
              <a:t>Pasadas las 72 horas de la ocurrencia de fallecidos no tratados, y en áreas de inundación no profunda con mezcla de otros materiales orgánicos, surge la amenaza de Cólera. </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7" name="CuadroTexto 6">
            <a:extLst>
              <a:ext uri="{FF2B5EF4-FFF2-40B4-BE49-F238E27FC236}">
                <a16:creationId xmlns:a16="http://schemas.microsoft.com/office/drawing/2014/main" id="{D3A1BCFD-45A5-F2C6-D2D3-1108A70CA516}"/>
              </a:ext>
            </a:extLst>
          </p:cNvPr>
          <p:cNvSpPr txBox="1"/>
          <p:nvPr/>
        </p:nvSpPr>
        <p:spPr>
          <a:xfrm>
            <a:off x="2502975" y="177497"/>
            <a:ext cx="4572000" cy="6463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s-ES_tradnl" sz="36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En otros países </a:t>
            </a:r>
            <a:endParaRPr kumimoji="0" lang="es-CU" sz="36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7095496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86CA9DD-9246-21ED-D161-91943260619B}"/>
              </a:ext>
            </a:extLst>
          </p:cNvPr>
          <p:cNvSpPr txBox="1"/>
          <p:nvPr/>
        </p:nvSpPr>
        <p:spPr>
          <a:xfrm>
            <a:off x="201476" y="2245265"/>
            <a:ext cx="8741044" cy="2708434"/>
          </a:xfrm>
          <a:prstGeom prst="rect">
            <a:avLst/>
          </a:prstGeom>
          <a:noFill/>
        </p:spPr>
        <p:txBody>
          <a:bodyPr wrap="square">
            <a:spAutoFit/>
          </a:bodyPr>
          <a:lstStyle/>
          <a:p>
            <a:pPr marL="620713" marR="0" lvl="0" indent="-392113" algn="just" defTabSz="914400" rtl="0" eaLnBrk="1" fontAlgn="auto" latinLnBrk="0" hangingPunct="1">
              <a:lnSpc>
                <a:spcPct val="100000"/>
              </a:lnSpc>
              <a:spcBef>
                <a:spcPts val="600"/>
              </a:spcBef>
              <a:spcAft>
                <a:spcPts val="600"/>
              </a:spcAft>
              <a:buClrTx/>
              <a:buSzTx/>
              <a:buFontTx/>
              <a:buNone/>
              <a:tabLst/>
              <a:defRPr/>
            </a:pPr>
            <a:r>
              <a:rPr kumimoji="0" lang="es-ES_trad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1- Niños y niñas menores de 5 años.</a:t>
            </a:r>
            <a:endParaRPr kumimoji="0" lang="es-CU"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620713" marR="0" lvl="0" indent="-392113" algn="just" defTabSz="914400" rtl="0" eaLnBrk="1" fontAlgn="auto" latinLnBrk="0" hangingPunct="1">
              <a:lnSpc>
                <a:spcPct val="100000"/>
              </a:lnSpc>
              <a:spcBef>
                <a:spcPts val="600"/>
              </a:spcBef>
              <a:spcAft>
                <a:spcPts val="600"/>
              </a:spcAft>
              <a:buClrTx/>
              <a:buSzTx/>
              <a:buFontTx/>
              <a:buNone/>
              <a:tabLst/>
              <a:defRPr/>
            </a:pPr>
            <a:r>
              <a:rPr kumimoji="0" lang="es-ES_trad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2- Embarazadas y madres que están lactando.</a:t>
            </a:r>
            <a:endParaRPr kumimoji="0" lang="es-CU"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620713" marR="0" lvl="0" indent="-392113" algn="just" defTabSz="914400" rtl="0" eaLnBrk="1" fontAlgn="auto" latinLnBrk="0" hangingPunct="1">
              <a:lnSpc>
                <a:spcPct val="100000"/>
              </a:lnSpc>
              <a:spcBef>
                <a:spcPts val="600"/>
              </a:spcBef>
              <a:spcAft>
                <a:spcPts val="600"/>
              </a:spcAft>
              <a:buClrTx/>
              <a:buSzTx/>
              <a:buFontTx/>
              <a:buNone/>
              <a:tabLst/>
              <a:defRPr/>
            </a:pPr>
            <a:r>
              <a:rPr kumimoji="0" lang="es-ES_trad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3- Ancianos.</a:t>
            </a:r>
            <a:endParaRPr kumimoji="0" lang="es-CU"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620713" marR="0" lvl="0" indent="-392113" algn="just" defTabSz="914400" rtl="0" eaLnBrk="1" fontAlgn="auto" latinLnBrk="0" hangingPunct="1">
              <a:lnSpc>
                <a:spcPct val="100000"/>
              </a:lnSpc>
              <a:spcBef>
                <a:spcPts val="600"/>
              </a:spcBef>
              <a:spcAft>
                <a:spcPts val="600"/>
              </a:spcAft>
              <a:buClrTx/>
              <a:buSzTx/>
              <a:buFontTx/>
              <a:buNone/>
              <a:tabLst/>
              <a:defRPr/>
            </a:pPr>
            <a:r>
              <a:rPr kumimoji="0" lang="es-ES_trad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4- Personas que están discapacitadas y que presentan una enfermedad en fase aguda.</a:t>
            </a:r>
            <a:endParaRPr kumimoji="0" lang="es-CU"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7" name="CuadroTexto 6">
            <a:extLst>
              <a:ext uri="{FF2B5EF4-FFF2-40B4-BE49-F238E27FC236}">
                <a16:creationId xmlns:a16="http://schemas.microsoft.com/office/drawing/2014/main" id="{AA1DD65B-D43D-E2E8-39B3-855CE1EAD9A2}"/>
              </a:ext>
            </a:extLst>
          </p:cNvPr>
          <p:cNvSpPr txBox="1"/>
          <p:nvPr/>
        </p:nvSpPr>
        <p:spPr>
          <a:xfrm>
            <a:off x="325463" y="1118048"/>
            <a:ext cx="8493071" cy="58477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s-ES_tradnl" sz="3200" b="1"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Grupos de población más vulnerables.</a:t>
            </a:r>
            <a:endParaRPr kumimoji="0" lang="es-CU" sz="32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4232832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5E48EF2-DD12-47A7-9BC0-827C0FF27FE2}"/>
              </a:ext>
            </a:extLst>
          </p:cNvPr>
          <p:cNvSpPr txBox="1"/>
          <p:nvPr/>
        </p:nvSpPr>
        <p:spPr>
          <a:xfrm>
            <a:off x="100739" y="257630"/>
            <a:ext cx="8942522" cy="6463308"/>
          </a:xfrm>
          <a:prstGeom prst="rect">
            <a:avLst/>
          </a:prstGeom>
          <a:noFill/>
        </p:spPr>
        <p:txBody>
          <a:bodyPr wrap="square">
            <a:spAutoFit/>
          </a:bodyPr>
          <a:lstStyle/>
          <a:p>
            <a:pPr algn="just"/>
            <a:r>
              <a:rPr lang="es-ES_tradnl" b="1" dirty="0">
                <a:effectLst/>
                <a:latin typeface="Arial" panose="020B0604020202020204" pitchFamily="34" charset="0"/>
                <a:ea typeface="Times New Roman" panose="02020603050405020304" pitchFamily="18" charset="0"/>
                <a:cs typeface="Arial" panose="020B0604020202020204" pitchFamily="34" charset="0"/>
              </a:rPr>
              <a:t>NORMAS GENERALES PARA LA ATENCION APOBLACION ALBERGADA.</a:t>
            </a:r>
            <a:endParaRPr lang="es-CU"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_tradnl" b="1" dirty="0">
                <a:effectLst/>
                <a:latin typeface="Arial" panose="020B0604020202020204" pitchFamily="34" charset="0"/>
                <a:ea typeface="Times New Roman" panose="02020603050405020304" pitchFamily="18" charset="0"/>
                <a:cs typeface="Arial" panose="020B0604020202020204" pitchFamily="34" charset="0"/>
              </a:rPr>
              <a:t> </a:t>
            </a:r>
            <a:endParaRPr lang="es-CU"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arenR"/>
              <a:tabLst>
                <a:tab pos="304800" algn="l"/>
              </a:tabLst>
            </a:pPr>
            <a:r>
              <a:rPr lang="es-ES_tradnl" dirty="0">
                <a:effectLst/>
                <a:latin typeface="Arial" panose="020B0604020202020204" pitchFamily="34" charset="0"/>
                <a:ea typeface="Times New Roman" panose="02020603050405020304" pitchFamily="18" charset="0"/>
                <a:cs typeface="Arial" panose="020B0604020202020204" pitchFamily="34" charset="0"/>
              </a:rPr>
              <a:t>Alimentación de no menos de 2500 cal diarias.</a:t>
            </a:r>
            <a:endParaRPr lang="es-CU"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arenR"/>
              <a:tabLst>
                <a:tab pos="304800" algn="l"/>
              </a:tabLst>
            </a:pPr>
            <a:r>
              <a:rPr lang="es-ES_tradnl" dirty="0">
                <a:effectLst/>
                <a:latin typeface="Arial" panose="020B0604020202020204" pitchFamily="34" charset="0"/>
                <a:ea typeface="Times New Roman" panose="02020603050405020304" pitchFamily="18" charset="0"/>
                <a:cs typeface="Arial" panose="020B0604020202020204" pitchFamily="34" charset="0"/>
              </a:rPr>
              <a:t>Abasto de agua de 18 litros x persona x día.</a:t>
            </a:r>
            <a:endParaRPr lang="es-CU"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arenR"/>
              <a:tabLst>
                <a:tab pos="304800" algn="l"/>
              </a:tabLst>
            </a:pPr>
            <a:r>
              <a:rPr lang="es-ES_tradnl" dirty="0">
                <a:effectLst/>
                <a:latin typeface="Arial" panose="020B0604020202020204" pitchFamily="34" charset="0"/>
                <a:ea typeface="Times New Roman" panose="02020603050405020304" pitchFamily="18" charset="0"/>
                <a:cs typeface="Arial" panose="020B0604020202020204" pitchFamily="34" charset="0"/>
              </a:rPr>
              <a:t>Instalación sanitaria por cada 40 personas.</a:t>
            </a:r>
            <a:endParaRPr lang="es-CU"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arenR"/>
              <a:tabLst>
                <a:tab pos="304800" algn="l"/>
              </a:tabLst>
            </a:pPr>
            <a:r>
              <a:rPr lang="es-ES_tradnl" dirty="0">
                <a:effectLst/>
                <a:latin typeface="Arial" panose="020B0604020202020204" pitchFamily="34" charset="0"/>
                <a:ea typeface="Times New Roman" panose="02020603050405020304" pitchFamily="18" charset="0"/>
                <a:cs typeface="Arial" panose="020B0604020202020204" pitchFamily="34" charset="0"/>
              </a:rPr>
              <a:t>Ubicación por familias y cerca del vecindario.</a:t>
            </a:r>
            <a:endParaRPr lang="es-CU"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arenR"/>
              <a:tabLst>
                <a:tab pos="304800" algn="l"/>
              </a:tabLst>
            </a:pPr>
            <a:r>
              <a:rPr lang="es-ES_tradnl" dirty="0">
                <a:effectLst/>
                <a:latin typeface="Arial" panose="020B0604020202020204" pitchFamily="34" charset="0"/>
                <a:ea typeface="Times New Roman" panose="02020603050405020304" pitchFamily="18" charset="0"/>
                <a:cs typeface="Arial" panose="020B0604020202020204" pitchFamily="34" charset="0"/>
              </a:rPr>
              <a:t>Programas de salud mental. </a:t>
            </a:r>
            <a:endParaRPr lang="es-CU"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arenR"/>
              <a:tabLst>
                <a:tab pos="304800" algn="l"/>
              </a:tabLst>
            </a:pPr>
            <a:r>
              <a:rPr lang="es-ES_tradnl" dirty="0">
                <a:effectLst/>
                <a:latin typeface="Arial" panose="020B0604020202020204" pitchFamily="34" charset="0"/>
                <a:ea typeface="Times New Roman" panose="02020603050405020304" pitchFamily="18" charset="0"/>
                <a:cs typeface="Arial" panose="020B0604020202020204" pitchFamily="34" charset="0"/>
              </a:rPr>
              <a:t>Ajustes para la convivencia colectiva.</a:t>
            </a:r>
            <a:endParaRPr lang="es-CU"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_tradnl" b="1" dirty="0">
                <a:effectLst/>
                <a:latin typeface="Arial" panose="020B0604020202020204" pitchFamily="34" charset="0"/>
                <a:ea typeface="Times New Roman" panose="02020603050405020304" pitchFamily="18" charset="0"/>
                <a:cs typeface="Arial" panose="020B0604020202020204" pitchFamily="34" charset="0"/>
              </a:rPr>
              <a:t> </a:t>
            </a:r>
            <a:endParaRPr lang="es-CU"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 b="1" dirty="0">
                <a:effectLst/>
                <a:latin typeface="Arial" panose="020B0604020202020204" pitchFamily="34" charset="0"/>
                <a:ea typeface="Times New Roman" panose="02020603050405020304" pitchFamily="18" charset="0"/>
                <a:cs typeface="Arial" panose="020B0604020202020204" pitchFamily="34" charset="0"/>
              </a:rPr>
              <a:t>Se debe asegurar:</a:t>
            </a:r>
            <a:endParaRPr lang="es-CU"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_tradnl" b="1" dirty="0">
                <a:effectLst/>
                <a:latin typeface="Arial" panose="020B0604020202020204" pitchFamily="34" charset="0"/>
                <a:ea typeface="Times New Roman" panose="02020603050405020304" pitchFamily="18" charset="0"/>
                <a:cs typeface="Arial" panose="020B0604020202020204" pitchFamily="34" charset="0"/>
              </a:rPr>
              <a:t> </a:t>
            </a:r>
            <a:endParaRPr lang="es-CU"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arenR"/>
              <a:tabLst>
                <a:tab pos="228600" algn="l"/>
              </a:tabLst>
            </a:pPr>
            <a:r>
              <a:rPr lang="es-ES_tradnl" dirty="0">
                <a:effectLst/>
                <a:latin typeface="Arial" panose="020B0604020202020204" pitchFamily="34" charset="0"/>
                <a:ea typeface="Times New Roman" panose="02020603050405020304" pitchFamily="18" charset="0"/>
                <a:cs typeface="Arial" panose="020B0604020202020204" pitchFamily="34" charset="0"/>
              </a:rPr>
              <a:t>Higiene personal, del agua y los alimentos.</a:t>
            </a:r>
            <a:endParaRPr lang="es-CU"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arenR"/>
              <a:tabLst>
                <a:tab pos="228600" algn="l"/>
              </a:tabLst>
            </a:pPr>
            <a:r>
              <a:rPr lang="es-ES_tradnl" dirty="0">
                <a:effectLst/>
                <a:latin typeface="Arial" panose="020B0604020202020204" pitchFamily="34" charset="0"/>
                <a:ea typeface="Times New Roman" panose="02020603050405020304" pitchFamily="18" charset="0"/>
                <a:cs typeface="Arial" panose="020B0604020202020204" pitchFamily="34" charset="0"/>
              </a:rPr>
              <a:t>Higiene de los locales o espacios, saneamiento ambiental. </a:t>
            </a:r>
            <a:endParaRPr lang="es-CU"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arenR"/>
              <a:tabLst>
                <a:tab pos="228600" algn="l"/>
              </a:tabLst>
            </a:pPr>
            <a:r>
              <a:rPr lang="es-ES_tradnl" dirty="0">
                <a:effectLst/>
                <a:latin typeface="Arial" panose="020B0604020202020204" pitchFamily="34" charset="0"/>
                <a:ea typeface="Times New Roman" panose="02020603050405020304" pitchFamily="18" charset="0"/>
                <a:cs typeface="Arial" panose="020B0604020202020204" pitchFamily="34" charset="0"/>
              </a:rPr>
              <a:t>Evitar el hacinamiento.</a:t>
            </a:r>
            <a:endParaRPr lang="es-CU"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arenR"/>
              <a:tabLst>
                <a:tab pos="228600" algn="l"/>
              </a:tabLst>
            </a:pPr>
            <a:r>
              <a:rPr lang="es-ES_tradnl" dirty="0">
                <a:effectLst/>
                <a:latin typeface="Arial" panose="020B0604020202020204" pitchFamily="34" charset="0"/>
                <a:ea typeface="Times New Roman" panose="02020603050405020304" pitchFamily="18" charset="0"/>
                <a:cs typeface="Arial" panose="020B0604020202020204" pitchFamily="34" charset="0"/>
              </a:rPr>
              <a:t>Atención psico-social,  prevención de conflictos.</a:t>
            </a:r>
            <a:endParaRPr lang="es-CU"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arenR"/>
              <a:tabLst>
                <a:tab pos="228600" algn="l"/>
              </a:tabLst>
            </a:pPr>
            <a:r>
              <a:rPr lang="es-ES_tradnl" dirty="0">
                <a:effectLst/>
                <a:latin typeface="Arial" panose="020B0604020202020204" pitchFamily="34" charset="0"/>
                <a:ea typeface="Times New Roman" panose="02020603050405020304" pitchFamily="18" charset="0"/>
                <a:cs typeface="Arial" panose="020B0604020202020204" pitchFamily="34" charset="0"/>
              </a:rPr>
              <a:t>Atención diferenciada a niños, ancianos, gestantes.</a:t>
            </a:r>
            <a:endParaRPr lang="es-CU"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arenR"/>
              <a:tabLst>
                <a:tab pos="228600" algn="l"/>
              </a:tabLst>
            </a:pPr>
            <a:r>
              <a:rPr lang="es-ES_tradnl" dirty="0">
                <a:effectLst/>
                <a:latin typeface="Arial" panose="020B0604020202020204" pitchFamily="34" charset="0"/>
                <a:ea typeface="Times New Roman" panose="02020603050405020304" pitchFamily="18" charset="0"/>
                <a:cs typeface="Arial" panose="020B0604020202020204" pitchFamily="34" charset="0"/>
              </a:rPr>
              <a:t>Empleo adecuado del tiempo libre y  recreación.</a:t>
            </a:r>
            <a:endParaRPr lang="es-CU"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_tradnl" dirty="0">
                <a:effectLst/>
                <a:latin typeface="Arial" panose="020B0604020202020204" pitchFamily="34" charset="0"/>
                <a:ea typeface="Times New Roman" panose="02020603050405020304" pitchFamily="18" charset="0"/>
                <a:cs typeface="Arial" panose="020B0604020202020204" pitchFamily="34" charset="0"/>
              </a:rPr>
              <a:t> </a:t>
            </a:r>
            <a:endParaRPr lang="es-CU"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_tradnl" dirty="0">
                <a:effectLst/>
                <a:latin typeface="Arial" panose="020B0604020202020204" pitchFamily="34" charset="0"/>
                <a:ea typeface="Times New Roman" panose="02020603050405020304" pitchFamily="18" charset="0"/>
                <a:cs typeface="Arial" panose="020B0604020202020204" pitchFamily="34" charset="0"/>
              </a:rPr>
              <a:t>Pueden ocurrencia de enfermedades vinculadas, normas elementales para conservación, elaboración y consumo de alimentos, aspectos sanitarios básicos sobre la calidad del agua, protección y consumo. El saneamiento </a:t>
            </a:r>
            <a:r>
              <a:rPr lang="es-ES_tradnl" b="1" dirty="0">
                <a:effectLst/>
                <a:latin typeface="Arial" panose="020B0604020202020204" pitchFamily="34" charset="0"/>
                <a:ea typeface="Times New Roman" panose="02020603050405020304" pitchFamily="18" charset="0"/>
                <a:cs typeface="Arial" panose="020B0604020202020204" pitchFamily="34" charset="0"/>
              </a:rPr>
              <a:t> </a:t>
            </a:r>
            <a:r>
              <a:rPr lang="es-ES_tradnl" dirty="0">
                <a:effectLst/>
                <a:latin typeface="Arial" panose="020B0604020202020204" pitchFamily="34" charset="0"/>
                <a:ea typeface="Times New Roman" panose="02020603050405020304" pitchFamily="18" charset="0"/>
                <a:cs typeface="Arial" panose="020B0604020202020204" pitchFamily="34" charset="0"/>
              </a:rPr>
              <a:t>ambiental, es imprescindible por las amenazas que surgen con el deterioro del ambiente, la proliferación de vectores, disposición de basura y otros residuales, fecalismo, etc.</a:t>
            </a:r>
            <a:endParaRPr lang="es-CU"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2380683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4F0D3B0-DD3B-3B9D-5CE4-74E3A5C30E07}"/>
              </a:ext>
            </a:extLst>
          </p:cNvPr>
          <p:cNvSpPr txBox="1"/>
          <p:nvPr/>
        </p:nvSpPr>
        <p:spPr>
          <a:xfrm>
            <a:off x="139484" y="156309"/>
            <a:ext cx="8865031" cy="6545382"/>
          </a:xfrm>
          <a:prstGeom prst="rect">
            <a:avLst/>
          </a:prstGeom>
          <a:noFill/>
        </p:spPr>
        <p:txBody>
          <a:bodyPr wrap="square">
            <a:spAutoFit/>
          </a:bodyPr>
          <a:lstStyle/>
          <a:p>
            <a:pPr algn="just">
              <a:spcBef>
                <a:spcPts val="200"/>
              </a:spcBef>
              <a:spcAft>
                <a:spcPts val="200"/>
              </a:spcAft>
            </a:pPr>
            <a:r>
              <a:rPr lang="es-ES_tradnl" sz="2200" b="1" dirty="0">
                <a:effectLst/>
                <a:latin typeface="Arial" panose="020B0604020202020204" pitchFamily="34" charset="0"/>
                <a:ea typeface="Times New Roman" panose="02020603050405020304" pitchFamily="18" charset="0"/>
                <a:cs typeface="Arial" panose="020B0604020202020204" pitchFamily="34" charset="0"/>
              </a:rPr>
              <a:t>LA COMUNICACIÓN </a:t>
            </a:r>
            <a:endParaRPr lang="es-CU" sz="2200" dirty="0">
              <a:effectLst/>
              <a:latin typeface="Arial" panose="020B0604020202020204" pitchFamily="34" charset="0"/>
              <a:ea typeface="Times New Roman" panose="02020603050405020304" pitchFamily="18" charset="0"/>
              <a:cs typeface="Arial" panose="020B0604020202020204" pitchFamily="34" charset="0"/>
            </a:endParaRPr>
          </a:p>
          <a:p>
            <a:pPr algn="just">
              <a:spcBef>
                <a:spcPts val="200"/>
              </a:spcBef>
              <a:spcAft>
                <a:spcPts val="200"/>
              </a:spcAft>
            </a:pPr>
            <a:r>
              <a:rPr lang="es-ES" sz="2200" dirty="0">
                <a:effectLst/>
                <a:latin typeface="Arial" panose="020B0604020202020204" pitchFamily="34" charset="0"/>
                <a:ea typeface="Times New Roman" panose="02020603050405020304" pitchFamily="18" charset="0"/>
                <a:cs typeface="Arial" panose="020B0604020202020204" pitchFamily="34" charset="0"/>
              </a:rPr>
              <a:t>Dentro de la problemática que trae consigo los desastres en general, la comunicación es básica para la prevención, mitigación y respuesta esperada. Sin embargo, la comunicación puede convertirse en un elemento de información o de desinformación según la metodología y utilidad que se le brinde, y a la receptividad con la que se acoja. </a:t>
            </a:r>
            <a:endParaRPr lang="es-CU" sz="22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200"/>
              </a:spcBef>
              <a:spcAft>
                <a:spcPts val="200"/>
              </a:spcAft>
              <a:buFont typeface="+mj-lt"/>
              <a:buAutoNum type="arabicParenR"/>
            </a:pPr>
            <a:r>
              <a:rPr lang="es-ES" sz="2200" dirty="0">
                <a:effectLst/>
                <a:latin typeface="Arial" panose="020B0604020202020204" pitchFamily="34" charset="0"/>
                <a:ea typeface="Times New Roman" panose="02020603050405020304" pitchFamily="18" charset="0"/>
                <a:cs typeface="Arial" panose="020B0604020202020204" pitchFamily="34" charset="0"/>
              </a:rPr>
              <a:t>Crear una política de comunicación masiva preventiva y continua para enfrentar diferentes eventos naturales que puedan causar desastres. </a:t>
            </a:r>
            <a:endParaRPr lang="es-CU" sz="22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200"/>
              </a:spcBef>
              <a:spcAft>
                <a:spcPts val="200"/>
              </a:spcAft>
              <a:buFont typeface="+mj-lt"/>
              <a:buAutoNum type="arabicParenR"/>
            </a:pPr>
            <a:r>
              <a:rPr lang="es-ES" sz="2200" dirty="0">
                <a:effectLst/>
                <a:latin typeface="Arial" panose="020B0604020202020204" pitchFamily="34" charset="0"/>
                <a:ea typeface="Times New Roman" panose="02020603050405020304" pitchFamily="18" charset="0"/>
                <a:cs typeface="Arial" panose="020B0604020202020204" pitchFamily="34" charset="0"/>
              </a:rPr>
              <a:t>Elaborar y poner en práctica procesos de comunicación dentro de cada Centro Escolar y en el ámbito local. </a:t>
            </a:r>
            <a:endParaRPr lang="es-CU" sz="22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200"/>
              </a:spcBef>
              <a:spcAft>
                <a:spcPts val="200"/>
              </a:spcAft>
              <a:buFont typeface="+mj-lt"/>
              <a:buAutoNum type="arabicParenR"/>
            </a:pPr>
            <a:r>
              <a:rPr lang="es-ES" sz="2200" dirty="0">
                <a:effectLst/>
                <a:latin typeface="Arial" panose="020B0604020202020204" pitchFamily="34" charset="0"/>
                <a:ea typeface="Times New Roman" panose="02020603050405020304" pitchFamily="18" charset="0"/>
                <a:cs typeface="Arial" panose="020B0604020202020204" pitchFamily="34" charset="0"/>
              </a:rPr>
              <a:t>Generar espacios de formación en materia de discriminación de determinadas fuentes informativas. </a:t>
            </a:r>
            <a:endParaRPr lang="es-CU" sz="22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200"/>
              </a:spcBef>
              <a:spcAft>
                <a:spcPts val="200"/>
              </a:spcAft>
              <a:buFont typeface="+mj-lt"/>
              <a:buAutoNum type="arabicParenR"/>
            </a:pPr>
            <a:r>
              <a:rPr lang="es-ES" sz="2200" dirty="0">
                <a:effectLst/>
                <a:latin typeface="Arial" panose="020B0604020202020204" pitchFamily="34" charset="0"/>
                <a:ea typeface="Times New Roman" panose="02020603050405020304" pitchFamily="18" charset="0"/>
                <a:cs typeface="Arial" panose="020B0604020202020204" pitchFamily="34" charset="0"/>
              </a:rPr>
              <a:t>incentivar la participación de toda la comunidad educativa en los procesos de comunicación. </a:t>
            </a:r>
            <a:endParaRPr lang="es-CU" sz="22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200"/>
              </a:spcBef>
              <a:spcAft>
                <a:spcPts val="200"/>
              </a:spcAft>
              <a:buFont typeface="+mj-lt"/>
              <a:buAutoNum type="arabicParenR"/>
            </a:pPr>
            <a:r>
              <a:rPr lang="es-ES" sz="2200" dirty="0">
                <a:effectLst/>
                <a:latin typeface="Arial" panose="020B0604020202020204" pitchFamily="34" charset="0"/>
                <a:ea typeface="Times New Roman" panose="02020603050405020304" pitchFamily="18" charset="0"/>
                <a:cs typeface="Arial" panose="020B0604020202020204" pitchFamily="34" charset="0"/>
              </a:rPr>
              <a:t>Corroborar información antes de divulgarla. </a:t>
            </a:r>
            <a:endParaRPr lang="es-CU" sz="22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200"/>
              </a:spcBef>
              <a:spcAft>
                <a:spcPts val="200"/>
              </a:spcAft>
              <a:buFont typeface="+mj-lt"/>
              <a:buAutoNum type="arabicParenR"/>
            </a:pPr>
            <a:r>
              <a:rPr lang="es-ES" sz="2200" dirty="0">
                <a:effectLst/>
                <a:latin typeface="Arial" panose="020B0604020202020204" pitchFamily="34" charset="0"/>
                <a:ea typeface="Times New Roman" panose="02020603050405020304" pitchFamily="18" charset="0"/>
                <a:cs typeface="Arial" panose="020B0604020202020204" pitchFamily="34" charset="0"/>
              </a:rPr>
              <a:t>Iniciar un proceso de sensibilización tanto de la comunidad, educativa como hacia los medios masivos de comunicación </a:t>
            </a:r>
            <a:endParaRPr lang="es-CU" sz="2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37072860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F06F40D-E66D-58EF-FEAC-8BE2DBB87FA4}"/>
              </a:ext>
            </a:extLst>
          </p:cNvPr>
          <p:cNvSpPr txBox="1"/>
          <p:nvPr/>
        </p:nvSpPr>
        <p:spPr>
          <a:xfrm>
            <a:off x="0" y="255659"/>
            <a:ext cx="9035512" cy="6247864"/>
          </a:xfrm>
          <a:prstGeom prst="rect">
            <a:avLst/>
          </a:prstGeom>
          <a:noFill/>
        </p:spPr>
        <p:txBody>
          <a:bodyPr wrap="square">
            <a:spAutoFit/>
          </a:bodyPr>
          <a:lstStyle/>
          <a:p>
            <a:pPr algn="just"/>
            <a:r>
              <a:rPr lang="es-ES_tradnl" sz="2000" b="1" dirty="0">
                <a:effectLst/>
                <a:latin typeface="Arial" panose="020B0604020202020204" pitchFamily="34" charset="0"/>
                <a:ea typeface="Times New Roman" panose="02020603050405020304" pitchFamily="18" charset="0"/>
                <a:cs typeface="Arial" panose="020B0604020202020204" pitchFamily="34" charset="0"/>
              </a:rPr>
              <a:t>COMUNICACION EN LOS DESASTRES</a:t>
            </a:r>
            <a:r>
              <a:rPr lang="es-ES_tradnl" sz="2000" dirty="0">
                <a:effectLst/>
                <a:latin typeface="Arial" panose="020B0604020202020204" pitchFamily="34" charset="0"/>
                <a:ea typeface="Times New Roman" panose="02020603050405020304" pitchFamily="18" charset="0"/>
                <a:cs typeface="Arial" panose="020B0604020202020204" pitchFamily="34" charset="0"/>
              </a:rPr>
              <a:t> </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_tradnl" sz="2000" dirty="0">
                <a:effectLst/>
                <a:latin typeface="Arial" panose="020B0604020202020204" pitchFamily="34" charset="0"/>
                <a:ea typeface="Times New Roman" panose="02020603050405020304" pitchFamily="18" charset="0"/>
                <a:cs typeface="Arial" panose="020B0604020202020204" pitchFamily="34" charset="0"/>
              </a:rPr>
              <a:t> </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Wingdings" panose="05000000000000000000" pitchFamily="2" charset="2"/>
              <a:buChar char=""/>
              <a:tabLst>
                <a:tab pos="228600" algn="l"/>
              </a:tabLst>
            </a:pPr>
            <a:r>
              <a:rPr lang="es-ES" sz="2000" dirty="0">
                <a:effectLst/>
                <a:latin typeface="Arial" panose="020B0604020202020204" pitchFamily="34" charset="0"/>
                <a:ea typeface="Times New Roman" panose="02020603050405020304" pitchFamily="18" charset="0"/>
                <a:cs typeface="Arial" panose="020B0604020202020204" pitchFamily="34" charset="0"/>
              </a:rPr>
              <a:t>Llevar a la población e instituciones medidas de instrucción y entrenamiento que capaciten en prevención y actuación.</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Wingdings" panose="05000000000000000000" pitchFamily="2" charset="2"/>
              <a:buChar char=""/>
              <a:tabLst>
                <a:tab pos="228600" algn="l"/>
              </a:tabLst>
            </a:pPr>
            <a:r>
              <a:rPr lang="es-ES" sz="2000" dirty="0">
                <a:effectLst/>
                <a:latin typeface="Arial" panose="020B0604020202020204" pitchFamily="34" charset="0"/>
                <a:ea typeface="Times New Roman" panose="02020603050405020304" pitchFamily="18" charset="0"/>
                <a:cs typeface="Arial" panose="020B0604020202020204" pitchFamily="34" charset="0"/>
              </a:rPr>
              <a:t>Conocimiento certero y sistemático sobre  el evento considerado.</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 sz="2000" dirty="0">
                <a:effectLst/>
                <a:latin typeface="Arial" panose="020B0604020202020204" pitchFamily="34" charset="0"/>
                <a:ea typeface="Times New Roman" panose="02020603050405020304" pitchFamily="18" charset="0"/>
                <a:cs typeface="Arial" panose="020B0604020202020204" pitchFamily="34" charset="0"/>
              </a:rPr>
              <a:t> </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r>
              <a:rPr lang="es-ES_tradnl" sz="2000" b="1" dirty="0">
                <a:effectLst/>
                <a:latin typeface="Arial" panose="020B0604020202020204" pitchFamily="34" charset="0"/>
                <a:ea typeface="Times New Roman" panose="02020603050405020304" pitchFamily="18" charset="0"/>
                <a:cs typeface="Arial" panose="020B0604020202020204" pitchFamily="34" charset="0"/>
              </a:rPr>
              <a:t>ESTE PROCESO DE INTERACCION SOCIAL SE BASA EN LO QUE SE DENOMINA: COMUNICACION EN CRISIS.</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_tradnl" sz="2000" dirty="0">
                <a:effectLst/>
                <a:latin typeface="Arial" panose="020B0604020202020204" pitchFamily="34" charset="0"/>
                <a:ea typeface="Times New Roman" panose="02020603050405020304" pitchFamily="18" charset="0"/>
                <a:cs typeface="Arial" panose="020B0604020202020204" pitchFamily="34" charset="0"/>
              </a:rPr>
              <a:t> </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 sz="2000" dirty="0">
                <a:effectLst/>
                <a:latin typeface="Arial" panose="020B0604020202020204" pitchFamily="34" charset="0"/>
                <a:ea typeface="Times New Roman" panose="02020603050405020304" pitchFamily="18" charset="0"/>
                <a:cs typeface="Arial" panose="020B0604020202020204" pitchFamily="34" charset="0"/>
              </a:rPr>
              <a:t>La comunicación constituye un </a:t>
            </a:r>
            <a:r>
              <a:rPr lang="es-ES" sz="2000" b="1" dirty="0">
                <a:effectLst/>
                <a:latin typeface="Arial" panose="020B0604020202020204" pitchFamily="34" charset="0"/>
                <a:ea typeface="Times New Roman" panose="02020603050405020304" pitchFamily="18" charset="0"/>
                <a:cs typeface="Arial" panose="020B0604020202020204" pitchFamily="34" charset="0"/>
              </a:rPr>
              <a:t>eje básico para la prevención, mitigación y respuesta a los desastres</a:t>
            </a:r>
            <a:r>
              <a:rPr lang="es-ES" sz="2000" dirty="0">
                <a:effectLst/>
                <a:latin typeface="Arial" panose="020B0604020202020204" pitchFamily="34" charset="0"/>
                <a:ea typeface="Times New Roman" panose="02020603050405020304" pitchFamily="18" charset="0"/>
                <a:cs typeface="Arial" panose="020B0604020202020204" pitchFamily="34" charset="0"/>
              </a:rPr>
              <a:t>, sin embargo, puede convertirse en un elemento importante de información o de desinformación de acuerdo a la utilidad que se le de y a la receptividad con la que se acoja.</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 sz="2000" dirty="0">
                <a:effectLst/>
                <a:latin typeface="Arial" panose="020B0604020202020204" pitchFamily="34" charset="0"/>
                <a:ea typeface="Times New Roman" panose="02020603050405020304" pitchFamily="18" charset="0"/>
                <a:cs typeface="Arial" panose="020B0604020202020204" pitchFamily="34" charset="0"/>
              </a:rPr>
              <a:t> </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_tradnl" sz="2000" dirty="0">
                <a:effectLst/>
                <a:latin typeface="Arial" panose="020B0604020202020204" pitchFamily="34" charset="0"/>
                <a:ea typeface="Times New Roman" panose="02020603050405020304" pitchFamily="18" charset="0"/>
                <a:cs typeface="Arial" panose="020B0604020202020204" pitchFamily="34" charset="0"/>
              </a:rPr>
              <a:t>Comunicación en desastres: son actividades o medidas de adiestramiento, capacitación e instrucción, dirigidas a la población e instituciones, en busca de un trabajo coordinado y planificado en materia de desastres, un conocimiento certero de sus causas y, fundamentalmente, la creación y modificación de patrones de conducta en la población.</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_tradnl" sz="2000" dirty="0">
                <a:effectLst/>
                <a:latin typeface="Arial" panose="020B0604020202020204" pitchFamily="34" charset="0"/>
                <a:ea typeface="Times New Roman" panose="02020603050405020304" pitchFamily="18" charset="0"/>
                <a:cs typeface="Arial" panose="020B0604020202020204" pitchFamily="34" charset="0"/>
              </a:rPr>
              <a:t> </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9785989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FAE5B40B-2450-39A8-8B9F-1B2835A8202A}"/>
              </a:ext>
            </a:extLst>
          </p:cNvPr>
          <p:cNvSpPr txBox="1"/>
          <p:nvPr/>
        </p:nvSpPr>
        <p:spPr>
          <a:xfrm>
            <a:off x="184335" y="1368937"/>
            <a:ext cx="8806544" cy="1569660"/>
          </a:xfrm>
          <a:prstGeom prst="rect">
            <a:avLst/>
          </a:prstGeom>
          <a:noFill/>
        </p:spPr>
        <p:txBody>
          <a:bodyPr wrap="square">
            <a:spAutoFit/>
          </a:bodyPr>
          <a:lstStyle/>
          <a:p>
            <a:pPr marL="802481" indent="-802481" algn="ctr" defTabSz="685800" fontAlgn="base">
              <a:spcBef>
                <a:spcPct val="0"/>
              </a:spcBef>
              <a:spcAft>
                <a:spcPct val="0"/>
              </a:spcAft>
              <a:defRPr/>
            </a:pPr>
            <a:r>
              <a:rPr lang="es-ES" sz="3200" b="1" dirty="0">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rPr>
              <a:t>Tema V.3. Clase 1 </a:t>
            </a:r>
          </a:p>
          <a:p>
            <a:pPr marL="802481" indent="-802481" algn="ctr" defTabSz="685800" fontAlgn="base">
              <a:spcBef>
                <a:spcPct val="0"/>
              </a:spcBef>
              <a:spcAft>
                <a:spcPct val="0"/>
              </a:spcAft>
              <a:defRPr/>
            </a:pPr>
            <a:r>
              <a:rPr lang="es-ES" sz="3200" b="1" dirty="0">
                <a:solidFill>
                  <a:srgbClr val="000000"/>
                </a:solidFill>
                <a:effectLst>
                  <a:outerShdw blurRad="38100" dist="38100" dir="2700000" algn="tl">
                    <a:srgbClr val="FFFFFF"/>
                  </a:outerShdw>
                </a:effectLst>
                <a:latin typeface="Arial" panose="020B0604020202020204" pitchFamily="34" charset="0"/>
                <a:cs typeface="Arial" panose="020B0604020202020204" pitchFamily="34" charset="0"/>
              </a:rPr>
              <a:t>La comunidad en la reducción del riesgo de desastres.  </a:t>
            </a:r>
            <a:r>
              <a:rPr lang="es-ES" sz="3200" b="1" i="1" dirty="0">
                <a:solidFill>
                  <a:srgbClr val="FF0000"/>
                </a:solidFill>
                <a:effectLst>
                  <a:outerShdw blurRad="38100" dist="38100" dir="2700000" algn="tl">
                    <a:srgbClr val="FFFFFF"/>
                  </a:outerShdw>
                </a:effectLst>
                <a:latin typeface="Arial" panose="020B0604020202020204" pitchFamily="34" charset="0"/>
                <a:cs typeface="Arial" panose="020B0604020202020204" pitchFamily="34" charset="0"/>
              </a:rPr>
              <a:t>Conferencia (2 </a:t>
            </a:r>
            <a:r>
              <a:rPr lang="es-ES" sz="3200" b="1" i="1" dirty="0" err="1">
                <a:solidFill>
                  <a:srgbClr val="FF0000"/>
                </a:solidFill>
                <a:effectLst>
                  <a:outerShdw blurRad="38100" dist="38100" dir="2700000" algn="tl">
                    <a:srgbClr val="FFFFFF"/>
                  </a:outerShdw>
                </a:effectLst>
                <a:latin typeface="Arial" panose="020B0604020202020204" pitchFamily="34" charset="0"/>
                <a:cs typeface="Arial" panose="020B0604020202020204" pitchFamily="34" charset="0"/>
              </a:rPr>
              <a:t>hrs</a:t>
            </a:r>
            <a:r>
              <a:rPr lang="es-ES" sz="3200" b="1" i="1" dirty="0">
                <a:solidFill>
                  <a:srgbClr val="FF0000"/>
                </a:solidFill>
                <a:effectLst>
                  <a:outerShdw blurRad="38100" dist="38100" dir="2700000" algn="tl">
                    <a:srgbClr val="FFFFFF"/>
                  </a:outerShdw>
                </a:effectLst>
                <a:latin typeface="Arial" panose="020B0604020202020204" pitchFamily="34" charset="0"/>
                <a:cs typeface="Arial" panose="020B0604020202020204" pitchFamily="34" charset="0"/>
              </a:rPr>
              <a:t>) </a:t>
            </a:r>
          </a:p>
        </p:txBody>
      </p:sp>
      <p:pic>
        <p:nvPicPr>
          <p:cNvPr id="12" name="Imagen 11">
            <a:extLst>
              <a:ext uri="{FF2B5EF4-FFF2-40B4-BE49-F238E27FC236}">
                <a16:creationId xmlns:a16="http://schemas.microsoft.com/office/drawing/2014/main" id="{D0A93C83-C4F8-DDF8-26BF-7D6EE8608A24}"/>
              </a:ext>
            </a:extLst>
          </p:cNvPr>
          <p:cNvPicPr>
            <a:picLocks noChangeAspect="1"/>
          </p:cNvPicPr>
          <p:nvPr/>
        </p:nvPicPr>
        <p:blipFill>
          <a:blip r:embed="rId2"/>
          <a:stretch>
            <a:fillRect/>
          </a:stretch>
        </p:blipFill>
        <p:spPr>
          <a:xfrm>
            <a:off x="31214" y="0"/>
            <a:ext cx="9112786" cy="1266554"/>
          </a:xfrm>
          <a:prstGeom prst="rect">
            <a:avLst/>
          </a:prstGeom>
        </p:spPr>
      </p:pic>
      <p:sp>
        <p:nvSpPr>
          <p:cNvPr id="14" name="CuadroTexto 13">
            <a:extLst>
              <a:ext uri="{FF2B5EF4-FFF2-40B4-BE49-F238E27FC236}">
                <a16:creationId xmlns:a16="http://schemas.microsoft.com/office/drawing/2014/main" id="{96FD565F-DB01-A4F0-8A58-421152490BD1}"/>
              </a:ext>
            </a:extLst>
          </p:cNvPr>
          <p:cNvSpPr txBox="1"/>
          <p:nvPr/>
        </p:nvSpPr>
        <p:spPr>
          <a:xfrm>
            <a:off x="184335" y="3226906"/>
            <a:ext cx="8806544" cy="1384995"/>
          </a:xfrm>
          <a:prstGeom prst="rect">
            <a:avLst/>
          </a:prstGeom>
          <a:noFill/>
        </p:spPr>
        <p:txBody>
          <a:bodyPr wrap="square">
            <a:spAutoFit/>
          </a:bodyPr>
          <a:lstStyle/>
          <a:p>
            <a:pPr algn="just"/>
            <a:r>
              <a:rPr lang="es-ES" sz="2800" b="1" i="1" dirty="0">
                <a:solidFill>
                  <a:srgbClr val="FF0000"/>
                </a:solidFill>
                <a:latin typeface="Arial" panose="020B0604020202020204" pitchFamily="34" charset="0"/>
                <a:cs typeface="Arial" panose="020B0604020202020204" pitchFamily="34" charset="0"/>
              </a:rPr>
              <a:t>Objetivos:</a:t>
            </a:r>
          </a:p>
          <a:p>
            <a:pPr algn="just"/>
            <a:r>
              <a:rPr lang="es-ES" sz="2800" dirty="0">
                <a:latin typeface="Arial" panose="020B0604020202020204" pitchFamily="34" charset="0"/>
                <a:cs typeface="Arial" panose="020B0604020202020204" pitchFamily="34" charset="0"/>
              </a:rPr>
              <a:t>Explicar el papel de la comunidad en la reducción del riesgo de desastres.</a:t>
            </a:r>
          </a:p>
        </p:txBody>
      </p:sp>
    </p:spTree>
    <p:extLst>
      <p:ext uri="{BB962C8B-B14F-4D97-AF65-F5344CB8AC3E}">
        <p14:creationId xmlns:p14="http://schemas.microsoft.com/office/powerpoint/2010/main" val="8930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74E293F-93BB-C1BF-5B7F-4AB96BC6A7A2}"/>
              </a:ext>
            </a:extLst>
          </p:cNvPr>
          <p:cNvSpPr txBox="1"/>
          <p:nvPr/>
        </p:nvSpPr>
        <p:spPr>
          <a:xfrm>
            <a:off x="185976" y="151179"/>
            <a:ext cx="8741043" cy="5940088"/>
          </a:xfrm>
          <a:prstGeom prst="rect">
            <a:avLst/>
          </a:prstGeom>
          <a:noFill/>
        </p:spPr>
        <p:txBody>
          <a:bodyPr wrap="square">
            <a:spAutoFit/>
          </a:bodyPr>
          <a:lstStyle/>
          <a:p>
            <a:pPr algn="just"/>
            <a:r>
              <a:rPr lang="es-ES_tradnl" sz="2000" b="1" dirty="0">
                <a:effectLst/>
                <a:latin typeface="Arial" panose="020B0604020202020204" pitchFamily="34" charset="0"/>
                <a:ea typeface="Times New Roman" panose="02020603050405020304" pitchFamily="18" charset="0"/>
                <a:cs typeface="Arial" panose="020B0604020202020204" pitchFamily="34" charset="0"/>
              </a:rPr>
              <a:t>Pilares:</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Garamond" panose="02020404030301010803" pitchFamily="18" charset="0"/>
              <a:buChar char="•"/>
              <a:tabLst>
                <a:tab pos="457200" algn="l"/>
              </a:tabLst>
            </a:pPr>
            <a:r>
              <a:rPr lang="es-ES" sz="2000" dirty="0">
                <a:effectLst/>
                <a:latin typeface="Arial" panose="020B0604020202020204" pitchFamily="34" charset="0"/>
                <a:ea typeface="Times New Roman" panose="02020603050405020304" pitchFamily="18" charset="0"/>
                <a:cs typeface="Arial" panose="020B0604020202020204" pitchFamily="34" charset="0"/>
              </a:rPr>
              <a:t>Motivar la participación de toda la comunidad educativa en los procesos de comunicación. </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Garamond" panose="02020404030301010803" pitchFamily="18" charset="0"/>
              <a:buChar char="•"/>
              <a:tabLst>
                <a:tab pos="457200" algn="l"/>
              </a:tabLst>
            </a:pPr>
            <a:r>
              <a:rPr lang="es-ES" sz="2000" dirty="0">
                <a:effectLst/>
                <a:latin typeface="Arial" panose="020B0604020202020204" pitchFamily="34" charset="0"/>
                <a:ea typeface="Times New Roman" panose="02020603050405020304" pitchFamily="18" charset="0"/>
                <a:cs typeface="Arial" panose="020B0604020202020204" pitchFamily="34" charset="0"/>
              </a:rPr>
              <a:t>Corroborar información antes de divulgarla. </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Garamond" panose="02020404030301010803" pitchFamily="18" charset="0"/>
              <a:buChar char="•"/>
              <a:tabLst>
                <a:tab pos="457200" algn="l"/>
              </a:tabLst>
            </a:pPr>
            <a:r>
              <a:rPr lang="es-ES" sz="2000" dirty="0">
                <a:effectLst/>
                <a:latin typeface="Arial" panose="020B0604020202020204" pitchFamily="34" charset="0"/>
                <a:ea typeface="Times New Roman" panose="02020603050405020304" pitchFamily="18" charset="0"/>
                <a:cs typeface="Arial" panose="020B0604020202020204" pitchFamily="34" charset="0"/>
              </a:rPr>
              <a:t>Iniciar un proceso de sensibilización tanto de la comunidad educativa como de los medios masivos de comunicación </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Garamond" panose="02020404030301010803" pitchFamily="18" charset="0"/>
              <a:buChar char="•"/>
              <a:tabLst>
                <a:tab pos="457200" algn="l"/>
              </a:tabLst>
            </a:pPr>
            <a:r>
              <a:rPr lang="es-ES" sz="2000" dirty="0">
                <a:effectLst/>
                <a:latin typeface="Arial" panose="020B0604020202020204" pitchFamily="34" charset="0"/>
                <a:ea typeface="Times New Roman" panose="02020603050405020304" pitchFamily="18" charset="0"/>
                <a:cs typeface="Arial" panose="020B0604020202020204" pitchFamily="34" charset="0"/>
              </a:rPr>
              <a:t>Crear una política de comunicación masiva preventiva y continua para enfrentar diferentes eventos naturales que puedan causar desastres. </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Garamond" panose="02020404030301010803" pitchFamily="18" charset="0"/>
              <a:buChar char="•"/>
              <a:tabLst>
                <a:tab pos="457200" algn="l"/>
              </a:tabLst>
            </a:pPr>
            <a:r>
              <a:rPr lang="es-ES" sz="2000" dirty="0">
                <a:effectLst/>
                <a:latin typeface="Arial" panose="020B0604020202020204" pitchFamily="34" charset="0"/>
                <a:ea typeface="Times New Roman" panose="02020603050405020304" pitchFamily="18" charset="0"/>
                <a:cs typeface="Arial" panose="020B0604020202020204" pitchFamily="34" charset="0"/>
              </a:rPr>
              <a:t>Elaborar y poner en práctica procesos de comunicación  en el ámbito local. </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Garamond" panose="02020404030301010803" pitchFamily="18" charset="0"/>
              <a:buChar char="•"/>
              <a:tabLst>
                <a:tab pos="457200" algn="l"/>
              </a:tabLst>
            </a:pPr>
            <a:r>
              <a:rPr lang="es-ES" sz="2000" dirty="0">
                <a:effectLst/>
                <a:latin typeface="Arial" panose="020B0604020202020204" pitchFamily="34" charset="0"/>
                <a:ea typeface="Times New Roman" panose="02020603050405020304" pitchFamily="18" charset="0"/>
                <a:cs typeface="Arial" panose="020B0604020202020204" pitchFamily="34" charset="0"/>
              </a:rPr>
              <a:t>Generar espacios de formación en materia de discriminación de determinadas fuentes informativas. </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 sz="2000" dirty="0">
                <a:effectLst/>
                <a:latin typeface="Arial" panose="020B0604020202020204" pitchFamily="34" charset="0"/>
                <a:ea typeface="Times New Roman" panose="02020603050405020304" pitchFamily="18" charset="0"/>
                <a:cs typeface="Arial" panose="020B0604020202020204" pitchFamily="34" charset="0"/>
              </a:rPr>
              <a:t> </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_tradnl" sz="2000" dirty="0">
                <a:effectLst/>
                <a:latin typeface="Arial" panose="020B0604020202020204" pitchFamily="34" charset="0"/>
                <a:ea typeface="Times New Roman" panose="02020603050405020304" pitchFamily="18" charset="0"/>
                <a:cs typeface="Arial" panose="020B0604020202020204" pitchFamily="34" charset="0"/>
              </a:rPr>
              <a:t>La preparación para casos de desastres es una actividad multisectorial  permanente, coordinada nacionalmente por la defensa civil, y tiene entre sus actividades:</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r>
              <a:rPr lang="es-ES_tradnl" sz="2000" dirty="0">
                <a:effectLst/>
                <a:latin typeface="Arial" panose="020B0604020202020204" pitchFamily="34" charset="0"/>
                <a:ea typeface="Times New Roman" panose="02020603050405020304" pitchFamily="18" charset="0"/>
                <a:cs typeface="Arial" panose="020B0604020202020204" pitchFamily="34" charset="0"/>
              </a:rPr>
              <a:t>1. La organización de los sistemas de comunicación, información y alerta.</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r>
              <a:rPr lang="es-ES_tradnl" sz="2000" dirty="0">
                <a:effectLst/>
                <a:latin typeface="Arial" panose="020B0604020202020204" pitchFamily="34" charset="0"/>
                <a:ea typeface="Times New Roman" panose="02020603050405020304" pitchFamily="18" charset="0"/>
                <a:cs typeface="Arial" panose="020B0604020202020204" pitchFamily="34" charset="0"/>
              </a:rPr>
              <a:t>2. La elaboración de programas educativos para la población.</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r>
              <a:rPr lang="es-ES_tradnl" sz="2000" dirty="0">
                <a:effectLst/>
                <a:latin typeface="Arial" panose="020B0604020202020204" pitchFamily="34" charset="0"/>
                <a:ea typeface="Times New Roman" panose="02020603050405020304" pitchFamily="18" charset="0"/>
                <a:cs typeface="Arial" panose="020B0604020202020204" pitchFamily="34" charset="0"/>
              </a:rPr>
              <a:t>3. Coordinación de sesiones informativas en los medios noticiosos</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8971589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BB442BFC-82AF-D979-12AA-16097A45C888}"/>
              </a:ext>
            </a:extLst>
          </p:cNvPr>
          <p:cNvSpPr txBox="1"/>
          <p:nvPr/>
        </p:nvSpPr>
        <p:spPr>
          <a:xfrm>
            <a:off x="170481" y="1166247"/>
            <a:ext cx="8803037" cy="5693866"/>
          </a:xfrm>
          <a:prstGeom prst="rect">
            <a:avLst/>
          </a:prstGeom>
          <a:noFill/>
        </p:spPr>
        <p:txBody>
          <a:bodyPr wrap="square">
            <a:spAutoFit/>
          </a:bodyPr>
          <a:lstStyle/>
          <a:p>
            <a:pPr algn="just"/>
            <a:r>
              <a:rPr lang="es-ES" sz="2800" dirty="0">
                <a:latin typeface="Arial" panose="020B0604020202020204" pitchFamily="34" charset="0"/>
                <a:cs typeface="Arial" panose="020B0604020202020204" pitchFamily="34" charset="0"/>
              </a:rPr>
              <a:t>El proceso de la comunicación social en salud en los casos de desastres se basa en lo que denominamos comunicación en crisis, entre sus principales elementos se señalan: fases, características y estrategias de comunicación.</a:t>
            </a:r>
          </a:p>
          <a:p>
            <a:pPr algn="just"/>
            <a:endParaRPr lang="es-ES" sz="2800" dirty="0">
              <a:latin typeface="Arial" panose="020B0604020202020204" pitchFamily="34" charset="0"/>
              <a:cs typeface="Arial" panose="020B0604020202020204" pitchFamily="34" charset="0"/>
            </a:endParaRPr>
          </a:p>
          <a:p>
            <a:pPr algn="just"/>
            <a:r>
              <a:rPr lang="es-ES" sz="2800" b="1" i="1" dirty="0">
                <a:latin typeface="Arial" panose="020B0604020202020204" pitchFamily="34" charset="0"/>
                <a:cs typeface="Arial" panose="020B0604020202020204" pitchFamily="34" charset="0"/>
              </a:rPr>
              <a:t>Fases</a:t>
            </a:r>
            <a:endParaRPr lang="es-ES" sz="2800" dirty="0">
              <a:latin typeface="Arial" panose="020B0604020202020204" pitchFamily="34" charset="0"/>
              <a:cs typeface="Arial" panose="020B0604020202020204" pitchFamily="34" charset="0"/>
            </a:endParaRPr>
          </a:p>
          <a:p>
            <a:pPr marL="449263" indent="-185738" algn="just"/>
            <a:r>
              <a:rPr lang="es-ES" sz="2800" dirty="0">
                <a:latin typeface="Arial" panose="020B0604020202020204" pitchFamily="34" charset="0"/>
                <a:cs typeface="Arial" panose="020B0604020202020204" pitchFamily="34" charset="0"/>
              </a:rPr>
              <a:t>1. Preliminar o inicio de la crisis.</a:t>
            </a:r>
          </a:p>
          <a:p>
            <a:pPr marL="449263" indent="-185738" algn="just"/>
            <a:r>
              <a:rPr lang="es-ES" sz="2800" dirty="0">
                <a:latin typeface="Arial" panose="020B0604020202020204" pitchFamily="34" charset="0"/>
                <a:cs typeface="Arial" panose="020B0604020202020204" pitchFamily="34" charset="0"/>
              </a:rPr>
              <a:t>2. Aguda, corresponde al momento de mayor incidencia del fenómeno y de su presencia en los medios de comunicación.</a:t>
            </a:r>
          </a:p>
          <a:p>
            <a:pPr marL="449263" indent="-185738" algn="just"/>
            <a:r>
              <a:rPr lang="es-ES" sz="2800" dirty="0">
                <a:latin typeface="Arial" panose="020B0604020202020204" pitchFamily="34" charset="0"/>
                <a:cs typeface="Arial" panose="020B0604020202020204" pitchFamily="34" charset="0"/>
              </a:rPr>
              <a:t>3. Crónica, cuando se calibran las consecuencias.</a:t>
            </a:r>
          </a:p>
          <a:p>
            <a:pPr marL="449263" indent="-185738" algn="just"/>
            <a:r>
              <a:rPr lang="es-ES" sz="2800" dirty="0">
                <a:latin typeface="Arial" panose="020B0604020202020204" pitchFamily="34" charset="0"/>
                <a:cs typeface="Arial" panose="020B0604020202020204" pitchFamily="34" charset="0"/>
              </a:rPr>
              <a:t>4. De recuperación o fin de la crisis.</a:t>
            </a:r>
          </a:p>
        </p:txBody>
      </p:sp>
      <p:sp>
        <p:nvSpPr>
          <p:cNvPr id="3" name="CuadroTexto 2">
            <a:extLst>
              <a:ext uri="{FF2B5EF4-FFF2-40B4-BE49-F238E27FC236}">
                <a16:creationId xmlns:a16="http://schemas.microsoft.com/office/drawing/2014/main" id="{7F6E7F60-03D2-6FC5-3D9A-9075878E4E20}"/>
              </a:ext>
            </a:extLst>
          </p:cNvPr>
          <p:cNvSpPr txBox="1"/>
          <p:nvPr/>
        </p:nvSpPr>
        <p:spPr>
          <a:xfrm>
            <a:off x="325464" y="320014"/>
            <a:ext cx="8214102" cy="5232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ctr"/>
            <a:r>
              <a:rPr lang="es-ES" sz="2800" b="1" i="1" dirty="0">
                <a:latin typeface="Arial" panose="020B0604020202020204" pitchFamily="34" charset="0"/>
                <a:cs typeface="Arial" panose="020B0604020202020204" pitchFamily="34" charset="0"/>
              </a:rPr>
              <a:t>FASES DE LA COMUNICACION EN CRISIS </a:t>
            </a:r>
          </a:p>
        </p:txBody>
      </p:sp>
    </p:spTree>
    <p:extLst>
      <p:ext uri="{BB962C8B-B14F-4D97-AF65-F5344CB8AC3E}">
        <p14:creationId xmlns:p14="http://schemas.microsoft.com/office/powerpoint/2010/main" val="351638589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a:extLst>
              <a:ext uri="{FF2B5EF4-FFF2-40B4-BE49-F238E27FC236}">
                <a16:creationId xmlns:a16="http://schemas.microsoft.com/office/drawing/2014/main" id="{BB442BFC-82AF-D979-12AA-16097A45C888}"/>
              </a:ext>
            </a:extLst>
          </p:cNvPr>
          <p:cNvSpPr txBox="1"/>
          <p:nvPr/>
        </p:nvSpPr>
        <p:spPr>
          <a:xfrm>
            <a:off x="170481" y="722323"/>
            <a:ext cx="8803037" cy="6170920"/>
          </a:xfrm>
          <a:prstGeom prst="rect">
            <a:avLst/>
          </a:prstGeom>
          <a:noFill/>
        </p:spPr>
        <p:txBody>
          <a:bodyPr wrap="square">
            <a:spAutoFit/>
          </a:bodyPr>
          <a:lstStyle/>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s-ES" sz="24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Características</a:t>
            </a:r>
          </a:p>
          <a:p>
            <a:pPr marL="620713" marR="0" lvl="0" indent="-263525" algn="just" defTabSz="914400" rtl="0" eaLnBrk="1" fontAlgn="auto" latinLnBrk="0" hangingPunct="1">
              <a:lnSpc>
                <a:spcPct val="100000"/>
              </a:lnSpc>
              <a:spcBef>
                <a:spcPts val="300"/>
              </a:spcBef>
              <a:spcAft>
                <a:spcPts val="300"/>
              </a:spcAft>
              <a:buClrTx/>
              <a:buSzTx/>
              <a:buFontTx/>
              <a:buNone/>
              <a:tabLst/>
              <a:defRPr/>
            </a:pPr>
            <a:r>
              <a:rPr kumimoji="0" lang="es-ES" sz="24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Excepcionalidad: </a:t>
            </a: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es un periodo excepcional, diferente a la cotidianidad del lugar.</a:t>
            </a:r>
          </a:p>
          <a:p>
            <a:pPr marL="620713" marR="0" lvl="0" indent="-263525" algn="just" defTabSz="914400" rtl="0" eaLnBrk="1" fontAlgn="auto" latinLnBrk="0" hangingPunct="1">
              <a:lnSpc>
                <a:spcPct val="100000"/>
              </a:lnSpc>
              <a:spcBef>
                <a:spcPts val="300"/>
              </a:spcBef>
              <a:spcAft>
                <a:spcPts val="300"/>
              </a:spcAft>
              <a:buClrTx/>
              <a:buSzTx/>
              <a:buFontTx/>
              <a:buNone/>
              <a:tabLst/>
              <a:defRPr/>
            </a:pPr>
            <a:r>
              <a:rPr kumimoji="0" lang="es-E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Incertidumbre: </a:t>
            </a: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ocasiona incertidumbre por lo que puede o no acaecer. </a:t>
            </a:r>
          </a:p>
          <a:p>
            <a:pPr marL="620713" marR="0" lvl="0" indent="-263525" algn="just" defTabSz="914400" rtl="0" eaLnBrk="1" fontAlgn="auto" latinLnBrk="0" hangingPunct="1">
              <a:lnSpc>
                <a:spcPct val="100000"/>
              </a:lnSpc>
              <a:spcBef>
                <a:spcPts val="300"/>
              </a:spcBef>
              <a:spcAft>
                <a:spcPts val="300"/>
              </a:spcAft>
              <a:buClrTx/>
              <a:buSzTx/>
              <a:buFontTx/>
              <a:buNone/>
              <a:tabLst/>
              <a:defRPr/>
            </a:pPr>
            <a:r>
              <a:rPr kumimoji="0" lang="es-E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	Escalada de acontecimientos: </a:t>
            </a: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 un periodo ocurren escalonadamente hechos importantes.</a:t>
            </a:r>
          </a:p>
          <a:p>
            <a:pPr marL="620713" marR="0" lvl="0" indent="-263525" algn="just" defTabSz="914400" rtl="0" eaLnBrk="1" fontAlgn="auto" latinLnBrk="0" hangingPunct="1">
              <a:lnSpc>
                <a:spcPct val="100000"/>
              </a:lnSpc>
              <a:spcBef>
                <a:spcPts val="300"/>
              </a:spcBef>
              <a:spcAft>
                <a:spcPts val="300"/>
              </a:spcAft>
              <a:buClrTx/>
              <a:buSzTx/>
              <a:buFontTx/>
              <a:buNone/>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	</a:t>
            </a:r>
            <a:r>
              <a:rPr kumimoji="0" lang="es-E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Foco de atención: </a:t>
            </a: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constituye un aspecto de atención para todos.</a:t>
            </a:r>
          </a:p>
          <a:p>
            <a:pPr marL="0" marR="0" lvl="0" indent="0" algn="just" defTabSz="914400" rtl="0" eaLnBrk="1" fontAlgn="auto" latinLnBrk="0" hangingPunct="1">
              <a:lnSpc>
                <a:spcPct val="100000"/>
              </a:lnSpc>
              <a:spcBef>
                <a:spcPts val="300"/>
              </a:spcBef>
              <a:spcAft>
                <a:spcPts val="300"/>
              </a:spcAft>
              <a:buClrTx/>
              <a:buSzTx/>
              <a:buFontTx/>
              <a:buNone/>
              <a:tabLst/>
              <a:defRPr/>
            </a:pPr>
            <a:r>
              <a:rPr kumimoji="0" lang="es-ES" sz="24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Preliminar con inmediatez al inicio de la  adversidad </a:t>
            </a:r>
          </a:p>
          <a:p>
            <a:pPr marL="1255713" marR="0" lvl="0" indent="-1255713" algn="just" defTabSz="914400" rtl="0" eaLnBrk="1" fontAlgn="auto" latinLnBrk="0" hangingPunct="1">
              <a:lnSpc>
                <a:spcPct val="100000"/>
              </a:lnSpc>
              <a:spcBef>
                <a:spcPts val="300"/>
              </a:spcBef>
              <a:spcAft>
                <a:spcPts val="300"/>
              </a:spcAft>
              <a:buClrTx/>
              <a:buSzTx/>
              <a:buFontTx/>
              <a:buNone/>
              <a:tabLst/>
              <a:defRPr/>
            </a:pPr>
            <a:r>
              <a:rPr kumimoji="0" lang="es-ES" sz="2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Aguda: </a:t>
            </a: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momento de mayor incidencia del evento y posible repercusión negativa.   </a:t>
            </a:r>
          </a:p>
          <a:p>
            <a:pPr marL="1347788" marR="0" lvl="0" indent="-1347788" algn="just" defTabSz="914400" rtl="0" eaLnBrk="1" fontAlgn="auto" latinLnBrk="0" hangingPunct="1">
              <a:lnSpc>
                <a:spcPct val="100000"/>
              </a:lnSpc>
              <a:spcBef>
                <a:spcPts val="300"/>
              </a:spcBef>
              <a:spcAft>
                <a:spcPts val="300"/>
              </a:spcAft>
              <a:buClrTx/>
              <a:buSzTx/>
              <a:buFontTx/>
              <a:buNone/>
              <a:tabLst/>
              <a:defRPr/>
            </a:pPr>
            <a:r>
              <a:rPr kumimoji="0" lang="es-ES" sz="24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Crónica:  </a:t>
            </a: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en medio de las actividades de valoración liquidación de las consecuencias, efectos de posible aparición posterior. </a:t>
            </a:r>
          </a:p>
        </p:txBody>
      </p:sp>
      <p:sp>
        <p:nvSpPr>
          <p:cNvPr id="2" name="CuadroTexto 1">
            <a:extLst>
              <a:ext uri="{FF2B5EF4-FFF2-40B4-BE49-F238E27FC236}">
                <a16:creationId xmlns:a16="http://schemas.microsoft.com/office/drawing/2014/main" id="{93CF615C-B921-A82C-B9A1-42A47A6E3211}"/>
              </a:ext>
            </a:extLst>
          </p:cNvPr>
          <p:cNvSpPr txBox="1"/>
          <p:nvPr/>
        </p:nvSpPr>
        <p:spPr>
          <a:xfrm>
            <a:off x="759416" y="134034"/>
            <a:ext cx="8214102" cy="5232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ctr"/>
            <a:r>
              <a:rPr lang="es-ES" sz="2800" b="1" i="1" dirty="0">
                <a:latin typeface="Arial" panose="020B0604020202020204" pitchFamily="34" charset="0"/>
                <a:cs typeface="Arial" panose="020B0604020202020204" pitchFamily="34" charset="0"/>
              </a:rPr>
              <a:t>FASES DE LA COMUNICACION EN CRISIS </a:t>
            </a:r>
          </a:p>
        </p:txBody>
      </p:sp>
    </p:spTree>
    <p:extLst>
      <p:ext uri="{BB962C8B-B14F-4D97-AF65-F5344CB8AC3E}">
        <p14:creationId xmlns:p14="http://schemas.microsoft.com/office/powerpoint/2010/main" val="4872898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3A45C34-4FEE-4BA4-96D8-E26FE07776D7}"/>
              </a:ext>
            </a:extLst>
          </p:cNvPr>
          <p:cNvSpPr txBox="1"/>
          <p:nvPr/>
        </p:nvSpPr>
        <p:spPr>
          <a:xfrm>
            <a:off x="209227" y="388576"/>
            <a:ext cx="8725546" cy="6124754"/>
          </a:xfrm>
          <a:prstGeom prst="rect">
            <a:avLst/>
          </a:prstGeom>
          <a:noFill/>
        </p:spPr>
        <p:txBody>
          <a:bodyPr wrap="square">
            <a:spAutoFit/>
          </a:bodyPr>
          <a:lstStyle/>
          <a:p>
            <a:pPr algn="just"/>
            <a:r>
              <a:rPr lang="es-ES_tradnl" sz="2800" b="1" dirty="0">
                <a:effectLst/>
                <a:latin typeface="Arial" panose="020B0604020202020204" pitchFamily="34" charset="0"/>
                <a:ea typeface="Times New Roman" panose="02020603050405020304" pitchFamily="18" charset="0"/>
                <a:cs typeface="Arial" panose="020B0604020202020204" pitchFamily="34" charset="0"/>
              </a:rPr>
              <a:t>De recuperación: </a:t>
            </a:r>
            <a:r>
              <a:rPr lang="es-ES_tradnl" sz="2800" dirty="0">
                <a:effectLst/>
                <a:latin typeface="Arial" panose="020B0604020202020204" pitchFamily="34" charset="0"/>
                <a:ea typeface="Times New Roman" panose="02020603050405020304" pitchFamily="18" charset="0"/>
                <a:cs typeface="Arial" panose="020B0604020202020204" pitchFamily="34" charset="0"/>
              </a:rPr>
              <a:t>durante las tareas recuperativas que brindan el regreso progresivo a la normalidad y avances a lograr. </a:t>
            </a:r>
            <a:endParaRPr lang="es-CU" sz="28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 sz="2800" dirty="0">
                <a:effectLst/>
                <a:latin typeface="Arial" panose="020B0604020202020204" pitchFamily="34" charset="0"/>
                <a:ea typeface="Times New Roman" panose="02020603050405020304" pitchFamily="18" charset="0"/>
                <a:cs typeface="Arial" panose="020B0604020202020204" pitchFamily="34" charset="0"/>
              </a:rPr>
              <a:t> </a:t>
            </a:r>
            <a:endParaRPr lang="es-CU" sz="28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_tradnl" sz="2800" dirty="0">
                <a:effectLst/>
                <a:latin typeface="Arial" panose="020B0604020202020204" pitchFamily="34" charset="0"/>
                <a:ea typeface="Times New Roman" panose="02020603050405020304" pitchFamily="18" charset="0"/>
                <a:cs typeface="Arial" panose="020B0604020202020204" pitchFamily="34" charset="0"/>
              </a:rPr>
              <a:t>LO IDONEO. EL USO DE MEDIOS MASIVOS </a:t>
            </a:r>
            <a:endParaRPr lang="es-CU" sz="28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 sz="2800" dirty="0">
                <a:effectLst/>
                <a:latin typeface="Arial" panose="020B0604020202020204" pitchFamily="34" charset="0"/>
                <a:ea typeface="Times New Roman" panose="02020603050405020304" pitchFamily="18" charset="0"/>
                <a:cs typeface="Arial" panose="020B0604020202020204" pitchFamily="34" charset="0"/>
              </a:rPr>
              <a:t> </a:t>
            </a:r>
            <a:endParaRPr lang="es-CU" sz="28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_tradnl" sz="2800" dirty="0">
                <a:effectLst/>
                <a:latin typeface="Arial" panose="020B0604020202020204" pitchFamily="34" charset="0"/>
                <a:ea typeface="Times New Roman" panose="02020603050405020304" pitchFamily="18" charset="0"/>
                <a:cs typeface="Arial" panose="020B0604020202020204" pitchFamily="34" charset="0"/>
              </a:rPr>
              <a:t>* son permanentes</a:t>
            </a:r>
            <a:endParaRPr lang="es-CU" sz="28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_tradnl" sz="2800" dirty="0">
                <a:effectLst/>
                <a:latin typeface="Arial" panose="020B0604020202020204" pitchFamily="34" charset="0"/>
                <a:ea typeface="Times New Roman" panose="02020603050405020304" pitchFamily="18" charset="0"/>
                <a:cs typeface="Arial" panose="020B0604020202020204" pitchFamily="34" charset="0"/>
              </a:rPr>
              <a:t>* crean opinión pública</a:t>
            </a:r>
            <a:endParaRPr lang="es-CU" sz="28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_tradnl" sz="2800" dirty="0">
                <a:effectLst/>
                <a:latin typeface="Arial" panose="020B0604020202020204" pitchFamily="34" charset="0"/>
                <a:ea typeface="Times New Roman" panose="02020603050405020304" pitchFamily="18" charset="0"/>
                <a:cs typeface="Arial" panose="020B0604020202020204" pitchFamily="34" charset="0"/>
              </a:rPr>
              <a:t>* llegan a grandes audiencias</a:t>
            </a:r>
            <a:endParaRPr lang="es-CU" sz="28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_tradnl" sz="2800" dirty="0">
                <a:effectLst/>
                <a:latin typeface="Arial" panose="020B0604020202020204" pitchFamily="34" charset="0"/>
                <a:ea typeface="Times New Roman" panose="02020603050405020304" pitchFamily="18" charset="0"/>
                <a:cs typeface="Arial" panose="020B0604020202020204" pitchFamily="34" charset="0"/>
              </a:rPr>
              <a:t>* refuerzan, magnifican la integridad de los temas</a:t>
            </a:r>
            <a:endParaRPr lang="es-CU" sz="28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_tradnl" sz="2800" dirty="0">
                <a:effectLst/>
                <a:latin typeface="Arial" panose="020B0604020202020204" pitchFamily="34" charset="0"/>
                <a:ea typeface="Times New Roman" panose="02020603050405020304" pitchFamily="18" charset="0"/>
                <a:cs typeface="Arial" panose="020B0604020202020204" pitchFamily="34" charset="0"/>
              </a:rPr>
              <a:t>* crean imagen de lo que puede ocurrir o ya existe</a:t>
            </a:r>
            <a:endParaRPr lang="es-CU" sz="28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_tradnl" sz="2800" dirty="0">
                <a:effectLst/>
                <a:latin typeface="Arial" panose="020B0604020202020204" pitchFamily="34" charset="0"/>
                <a:ea typeface="Times New Roman" panose="02020603050405020304" pitchFamily="18" charset="0"/>
                <a:cs typeface="Arial" panose="020B0604020202020204" pitchFamily="34" charset="0"/>
              </a:rPr>
              <a:t>* los gobernantes son muy sensibles y seguidores.</a:t>
            </a:r>
            <a:endParaRPr lang="es-CU" sz="28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_tradnl" sz="2800" dirty="0">
                <a:effectLst/>
                <a:latin typeface="Arial" panose="020B0604020202020204" pitchFamily="34" charset="0"/>
                <a:ea typeface="Times New Roman" panose="02020603050405020304" pitchFamily="18" charset="0"/>
                <a:cs typeface="Arial" panose="020B0604020202020204" pitchFamily="34" charset="0"/>
              </a:rPr>
              <a:t>* buena cobertura a cambios en la situación. </a:t>
            </a:r>
            <a:endParaRPr lang="es-CU" sz="28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 sz="2800" dirty="0">
                <a:effectLst/>
                <a:latin typeface="Arial" panose="020B0604020202020204" pitchFamily="34" charset="0"/>
                <a:ea typeface="Times New Roman" panose="02020603050405020304" pitchFamily="18" charset="0"/>
                <a:cs typeface="Arial" panose="020B0604020202020204" pitchFamily="34" charset="0"/>
              </a:rPr>
              <a:t> </a:t>
            </a:r>
            <a:endParaRPr lang="es-CU" sz="28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480649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99465FF-C7EB-47FC-4F3E-A171E3895531}"/>
              </a:ext>
            </a:extLst>
          </p:cNvPr>
          <p:cNvSpPr txBox="1"/>
          <p:nvPr/>
        </p:nvSpPr>
        <p:spPr>
          <a:xfrm>
            <a:off x="166606" y="258901"/>
            <a:ext cx="8810787" cy="6340197"/>
          </a:xfrm>
          <a:prstGeom prst="rect">
            <a:avLst/>
          </a:prstGeom>
          <a:noFill/>
        </p:spPr>
        <p:txBody>
          <a:bodyPr wrap="square">
            <a:spAutoFit/>
          </a:bodyPr>
          <a:lstStyle/>
          <a:p>
            <a:pPr algn="ctr">
              <a:spcBef>
                <a:spcPts val="200"/>
              </a:spcBef>
              <a:spcAft>
                <a:spcPts val="200"/>
              </a:spcAft>
            </a:pPr>
            <a:r>
              <a:rPr lang="es-ES_tradnl" sz="2200" b="1" dirty="0">
                <a:effectLst/>
                <a:latin typeface="Arial" panose="020B0604020202020204" pitchFamily="34" charset="0"/>
                <a:ea typeface="Times New Roman" panose="02020603050405020304" pitchFamily="18" charset="0"/>
                <a:cs typeface="Arial" panose="020B0604020202020204" pitchFamily="34" charset="0"/>
              </a:rPr>
              <a:t>EDUCACIÓN PARA LA SALUD</a:t>
            </a:r>
            <a:endParaRPr lang="es-CU" sz="2200" dirty="0">
              <a:effectLst/>
              <a:latin typeface="Arial" panose="020B0604020202020204" pitchFamily="34" charset="0"/>
              <a:ea typeface="Times New Roman" panose="02020603050405020304" pitchFamily="18" charset="0"/>
              <a:cs typeface="Arial" panose="020B0604020202020204" pitchFamily="34" charset="0"/>
            </a:endParaRPr>
          </a:p>
          <a:p>
            <a:pPr algn="just">
              <a:spcBef>
                <a:spcPts val="200"/>
              </a:spcBef>
              <a:spcAft>
                <a:spcPts val="200"/>
              </a:spcAft>
            </a:pPr>
            <a:r>
              <a:rPr lang="es-ES_tradnl" sz="22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¿Qué entienden por educación para la salud?</a:t>
            </a:r>
            <a:endParaRPr lang="es-CU" sz="22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algn="just">
              <a:spcBef>
                <a:spcPts val="200"/>
              </a:spcBef>
              <a:spcAft>
                <a:spcPts val="200"/>
              </a:spcAft>
            </a:pPr>
            <a:r>
              <a:rPr lang="es-ES_tradnl" sz="2200" dirty="0">
                <a:effectLst/>
                <a:latin typeface="Arial" panose="020B0604020202020204" pitchFamily="34" charset="0"/>
                <a:ea typeface="Times New Roman" panose="02020603050405020304" pitchFamily="18" charset="0"/>
                <a:cs typeface="Arial" panose="020B0604020202020204" pitchFamily="34" charset="0"/>
              </a:rPr>
              <a:t>La educación para la salud es una tarea de una dimensión que trasciende el hecho de trasmitir información, engloba la acción en la comunidad para lograr la participación activa de esta. La educación para la salud </a:t>
            </a:r>
            <a:r>
              <a:rPr lang="es-ES_tradnl" sz="2200" b="1" dirty="0">
                <a:effectLst/>
                <a:latin typeface="Arial" panose="020B0604020202020204" pitchFamily="34" charset="0"/>
                <a:ea typeface="Times New Roman" panose="02020603050405020304" pitchFamily="18" charset="0"/>
                <a:cs typeface="Arial" panose="020B0604020202020204" pitchFamily="34" charset="0"/>
              </a:rPr>
              <a:t>establece el propósito y hacia dónde</a:t>
            </a:r>
            <a:r>
              <a:rPr lang="es-ES_tradnl" sz="2200" dirty="0">
                <a:effectLst/>
                <a:latin typeface="Arial" panose="020B0604020202020204" pitchFamily="34" charset="0"/>
                <a:ea typeface="Times New Roman" panose="02020603050405020304" pitchFamily="18" charset="0"/>
                <a:cs typeface="Arial" panose="020B0604020202020204" pitchFamily="34" charset="0"/>
              </a:rPr>
              <a:t> se deben dirigir las acciones de una comunidad determinada en caso de desastres. La participación implica responsabilidad, integración, sentido de pertenencia y capacidad de organización, con el fin de compartir experiencias y dar aportes que mejoren los conocimientos a través del esfuerzo individual y de grupo, para disminuir los efectos de los desastres en la salud de la comunidad y continuar elevando el nivel de salud.</a:t>
            </a:r>
            <a:endParaRPr lang="es-CU" sz="2200" dirty="0">
              <a:effectLst/>
              <a:latin typeface="Arial" panose="020B0604020202020204" pitchFamily="34" charset="0"/>
              <a:ea typeface="Times New Roman" panose="02020603050405020304" pitchFamily="18" charset="0"/>
              <a:cs typeface="Arial" panose="020B0604020202020204" pitchFamily="34" charset="0"/>
            </a:endParaRPr>
          </a:p>
          <a:p>
            <a:pPr algn="just">
              <a:spcBef>
                <a:spcPts val="200"/>
              </a:spcBef>
              <a:spcAft>
                <a:spcPts val="200"/>
              </a:spcAft>
            </a:pPr>
            <a:r>
              <a:rPr lang="es-ES_tradnl" sz="2200" dirty="0">
                <a:effectLst/>
                <a:latin typeface="Arial" panose="020B0604020202020204" pitchFamily="34" charset="0"/>
                <a:ea typeface="Times New Roman" panose="02020603050405020304" pitchFamily="18" charset="0"/>
                <a:cs typeface="Arial" panose="020B0604020202020204" pitchFamily="34" charset="0"/>
              </a:rPr>
              <a:t>La OMS define la educación para la salud como “la disciplina que se ocupa de iniciar, orientar y organizar los procesos que han de promover experiencias educativas, capaces de influir favorablemente en los conocimientos, actitudes y prácticas del individuo y de la comunidad, con respecto a la salud”. </a:t>
            </a:r>
            <a:endParaRPr lang="es-CU" sz="2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3023234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99465FF-C7EB-47FC-4F3E-A171E3895531}"/>
              </a:ext>
            </a:extLst>
          </p:cNvPr>
          <p:cNvSpPr txBox="1"/>
          <p:nvPr/>
        </p:nvSpPr>
        <p:spPr>
          <a:xfrm>
            <a:off x="209227" y="399809"/>
            <a:ext cx="8725546" cy="5724644"/>
          </a:xfrm>
          <a:prstGeom prst="rect">
            <a:avLst/>
          </a:prstGeom>
          <a:noFill/>
        </p:spPr>
        <p:txBody>
          <a:bodyPr wrap="square">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s-ES_tradnl" sz="2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EDUCACIÓN PARA LA SALUD</a:t>
            </a:r>
            <a:endParaRPr kumimoji="0" lang="es-CU"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s-ES_tradnl" sz="2400" b="1" i="1"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¿Qué entienden por educación para la salud?</a:t>
            </a:r>
            <a:endParaRPr kumimoji="0" lang="es-CU" sz="2400" b="1" i="1"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s-ES_tradnl"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La Educación para la Salud en Cuba es </a:t>
            </a:r>
            <a:r>
              <a:rPr kumimoji="0" lang="es-ES_tradnl" sz="2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multidisciplinaria</a:t>
            </a:r>
            <a:r>
              <a:rPr kumimoji="0" lang="es-ES_tradnl"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por apoyarse en psicólogos, sociólogos, enfermeras y médicos de todas las especialidades, e </a:t>
            </a:r>
            <a:r>
              <a:rPr kumimoji="0" lang="es-ES_tradnl" sz="2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intersectorial</a:t>
            </a:r>
            <a:r>
              <a:rPr kumimoji="0" lang="es-ES_tradnl"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pues para conseguir sus objetivos es necesaria la participación activa de numerosos organismos del estado, y dentro de sus principios fundamentales está la participación comunitaria, en la cual se ha sustentado el Sistema Nacional de Salud a través de las organizaciones de masas (CDR, FMC, ANAP, y los Sindicatos, entre otros). </a:t>
            </a:r>
            <a:endParaRPr kumimoji="0" lang="es-CU"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s-ES_tradnl" sz="2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OBJETIVO</a:t>
            </a:r>
            <a:r>
              <a:rPr kumimoji="0" lang="es-ES_tradnl"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Lograr la participación activa y consciente de los individuos en beneficio de su salud para propiciar su desarrollo, de su familia y de la comunidad</a:t>
            </a:r>
            <a:endParaRPr kumimoji="0" lang="es-CU"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4075856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F72C44E-E61A-E582-63E2-53023EF527CA}"/>
              </a:ext>
            </a:extLst>
          </p:cNvPr>
          <p:cNvSpPr txBox="1"/>
          <p:nvPr/>
        </p:nvSpPr>
        <p:spPr>
          <a:xfrm>
            <a:off x="364210" y="351234"/>
            <a:ext cx="8779790" cy="6155531"/>
          </a:xfrm>
          <a:prstGeom prst="rect">
            <a:avLst/>
          </a:prstGeom>
          <a:noFill/>
        </p:spPr>
        <p:txBody>
          <a:bodyPr wrap="square">
            <a:spAutoFit/>
          </a:bodyPr>
          <a:lstStyle/>
          <a:p>
            <a:pPr algn="ctr">
              <a:spcBef>
                <a:spcPts val="600"/>
              </a:spcBef>
              <a:spcAft>
                <a:spcPts val="600"/>
              </a:spcAft>
            </a:pPr>
            <a:r>
              <a:rPr lang="es-ES_tradnl" sz="2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Dimensiones que se deben tener en cuenta</a:t>
            </a:r>
            <a:r>
              <a:rPr lang="es-ES_tradnl" sz="2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endParaRPr lang="es-CU" sz="24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pPr>
            <a:r>
              <a:rPr lang="es-ES_tradnl" sz="2000" b="1" dirty="0">
                <a:effectLst/>
                <a:latin typeface="Arial" panose="020B0604020202020204" pitchFamily="34" charset="0"/>
                <a:ea typeface="Times New Roman" panose="02020603050405020304" pitchFamily="18" charset="0"/>
                <a:cs typeface="Arial" panose="020B0604020202020204" pitchFamily="34" charset="0"/>
              </a:rPr>
              <a:t>Previsibilidad:</a:t>
            </a:r>
            <a:r>
              <a:rPr lang="es-ES_tradnl" sz="2000" dirty="0">
                <a:effectLst/>
                <a:latin typeface="Arial" panose="020B0604020202020204" pitchFamily="34" charset="0"/>
                <a:ea typeface="Times New Roman" panose="02020603050405020304" pitchFamily="18" charset="0"/>
                <a:cs typeface="Arial" panose="020B0604020202020204" pitchFamily="34" charset="0"/>
              </a:rPr>
              <a:t> Estudiar cuidadosamente aquellos desastres como las inundaciones, los fenómenos meteorológicos, las zonas con vigilancias de riesgos de sismos, vigilancia de epidemias, los cuales se desencadenan por una serie de factores que pueden medirse con mayor precisión y de esa forma al comunicarlo a la población, se actúa previamente disminuyendo sus efectos</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pPr>
            <a:r>
              <a:rPr lang="es-ES_tradnl" sz="2000" dirty="0">
                <a:effectLst/>
                <a:latin typeface="Arial" panose="020B0604020202020204" pitchFamily="34" charset="0"/>
                <a:ea typeface="Times New Roman" panose="02020603050405020304" pitchFamily="18" charset="0"/>
                <a:cs typeface="Arial" panose="020B0604020202020204" pitchFamily="34" charset="0"/>
              </a:rPr>
              <a:t>El responsable de salud en la comunidad debe adoptar una actitud integrada y abierta que enriquezca el comportamiento de ambos, debe evitar la verticalidad y el paternalismo, es decir, el papel del que enseña y del que aprende, se conjuga en una acción que enriquezca el conocimiento de ambos. El equipo de salud debe tener la capacidad de asesoría, supervisión y evaluación en estrecha relación con la comunidad en las acciones que realicen, sin jerarquizar su posición ante el grupo.</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pPr>
            <a:r>
              <a:rPr lang="es-ES_tradnl" sz="2000" b="1" dirty="0">
                <a:effectLst/>
                <a:latin typeface="Arial" panose="020B0604020202020204" pitchFamily="34" charset="0"/>
                <a:ea typeface="Times New Roman" panose="02020603050405020304" pitchFamily="18" charset="0"/>
                <a:cs typeface="Arial" panose="020B0604020202020204" pitchFamily="34" charset="0"/>
              </a:rPr>
              <a:t>Frecuencia:</a:t>
            </a:r>
            <a:r>
              <a:rPr lang="es-ES_tradnl" sz="2000" dirty="0">
                <a:effectLst/>
                <a:latin typeface="Arial" panose="020B0604020202020204" pitchFamily="34" charset="0"/>
                <a:ea typeface="Times New Roman" panose="02020603050405020304" pitchFamily="18" charset="0"/>
                <a:cs typeface="Arial" panose="020B0604020202020204" pitchFamily="34" charset="0"/>
              </a:rPr>
              <a:t> Esta dimensión está relacionada con la anterior, pues, además de prever el fenómeno, debemos conocer su frecuencia, por ejemplo las penetraciones del mar en zonas bajas del litoral en la temporada ciclónica en Cuba.</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5631611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96D6375-DF87-5772-B9B5-8B6E7A5E07F6}"/>
              </a:ext>
            </a:extLst>
          </p:cNvPr>
          <p:cNvSpPr txBox="1"/>
          <p:nvPr/>
        </p:nvSpPr>
        <p:spPr>
          <a:xfrm>
            <a:off x="50368" y="759492"/>
            <a:ext cx="9016140" cy="6088846"/>
          </a:xfrm>
          <a:prstGeom prst="rect">
            <a:avLst/>
          </a:prstGeom>
          <a:noFill/>
        </p:spPr>
        <p:txBody>
          <a:bodyPr wrap="square">
            <a:spAutoFit/>
          </a:bodyPr>
          <a:lstStyle/>
          <a:p>
            <a:pPr algn="just">
              <a:spcBef>
                <a:spcPts val="200"/>
              </a:spcBef>
              <a:spcAft>
                <a:spcPts val="200"/>
              </a:spcAft>
            </a:pPr>
            <a:r>
              <a:rPr lang="es-ES_tradnl" sz="1400" dirty="0">
                <a:effectLst/>
                <a:latin typeface="Arial" panose="020B0604020202020204" pitchFamily="34" charset="0"/>
                <a:ea typeface="Times New Roman" panose="02020603050405020304" pitchFamily="18" charset="0"/>
                <a:cs typeface="Arial" panose="020B0604020202020204" pitchFamily="34" charset="0"/>
              </a:rPr>
              <a:t> </a:t>
            </a:r>
            <a:r>
              <a:rPr lang="es-ES_tradnl" dirty="0">
                <a:effectLst/>
                <a:latin typeface="Arial" panose="020B0604020202020204" pitchFamily="34" charset="0"/>
                <a:ea typeface="Times New Roman" panose="02020603050405020304" pitchFamily="18" charset="0"/>
                <a:cs typeface="Arial" panose="020B0604020202020204" pitchFamily="34" charset="0"/>
              </a:rPr>
              <a:t>Aplicando las dos dimensiones anteriores, es posible, a través de la intervención y el control que aminore el posible impacto del desastre previsto, evitar el menor daño al medio ambiente y la preservación de la vida de las personas.</a:t>
            </a:r>
            <a:endParaRPr lang="es-CU" dirty="0">
              <a:effectLst/>
              <a:latin typeface="Arial" panose="020B0604020202020204" pitchFamily="34" charset="0"/>
              <a:ea typeface="Times New Roman" panose="02020603050405020304" pitchFamily="18" charset="0"/>
              <a:cs typeface="Arial" panose="020B0604020202020204" pitchFamily="34" charset="0"/>
            </a:endParaRPr>
          </a:p>
          <a:p>
            <a:pPr algn="just">
              <a:spcBef>
                <a:spcPts val="200"/>
              </a:spcBef>
              <a:spcAft>
                <a:spcPts val="200"/>
              </a:spcAft>
            </a:pPr>
            <a:r>
              <a:rPr lang="es-ES_tradnl" b="1" dirty="0">
                <a:effectLst/>
                <a:latin typeface="Arial" panose="020B0604020202020204" pitchFamily="34" charset="0"/>
                <a:ea typeface="Times New Roman" panose="02020603050405020304" pitchFamily="18" charset="0"/>
                <a:cs typeface="Arial" panose="020B0604020202020204" pitchFamily="34" charset="0"/>
              </a:rPr>
              <a:t>Tiempo: </a:t>
            </a:r>
            <a:r>
              <a:rPr lang="es-ES_tradnl" dirty="0">
                <a:effectLst/>
                <a:latin typeface="Arial" panose="020B0604020202020204" pitchFamily="34" charset="0"/>
                <a:ea typeface="Times New Roman" panose="02020603050405020304" pitchFamily="18" charset="0"/>
                <a:cs typeface="Arial" panose="020B0604020202020204" pitchFamily="34" charset="0"/>
              </a:rPr>
              <a:t>Igualmente guarda mucha relación con las dimensiones anteriores, pero no deben confundirse tres aspectos fundamentales de cada tipo de desastre que se explican por sí solos: rapidez de inicio de acción, el intervalo de espera (entre los primeros signos premonitorios y el impacto real y la duración del impacto)</a:t>
            </a:r>
            <a:endParaRPr lang="es-CU" dirty="0">
              <a:effectLst/>
              <a:latin typeface="Arial" panose="020B0604020202020204" pitchFamily="34" charset="0"/>
              <a:ea typeface="Times New Roman" panose="02020603050405020304" pitchFamily="18" charset="0"/>
              <a:cs typeface="Arial" panose="020B0604020202020204" pitchFamily="34" charset="0"/>
            </a:endParaRPr>
          </a:p>
          <a:p>
            <a:pPr algn="just">
              <a:spcBef>
                <a:spcPts val="200"/>
              </a:spcBef>
              <a:spcAft>
                <a:spcPts val="200"/>
              </a:spcAft>
            </a:pPr>
            <a:r>
              <a:rPr lang="es-ES_tradnl" b="1" dirty="0">
                <a:effectLst/>
                <a:latin typeface="Arial" panose="020B0604020202020204" pitchFamily="34" charset="0"/>
                <a:ea typeface="Times New Roman" panose="02020603050405020304" pitchFamily="18" charset="0"/>
                <a:cs typeface="Arial" panose="020B0604020202020204" pitchFamily="34" charset="0"/>
              </a:rPr>
              <a:t>Magnitud e intensidad del impacto: </a:t>
            </a:r>
            <a:r>
              <a:rPr lang="es-ES_tradnl" dirty="0">
                <a:effectLst/>
                <a:latin typeface="Arial" panose="020B0604020202020204" pitchFamily="34" charset="0"/>
                <a:ea typeface="Times New Roman" panose="02020603050405020304" pitchFamily="18" charset="0"/>
                <a:cs typeface="Arial" panose="020B0604020202020204" pitchFamily="34" charset="0"/>
              </a:rPr>
              <a:t>En este caso es importante tener en cuenta dos categorías muy importantes: espacio (geográfico y social) y tiempo. Además, por la brevedad en el tiempo del hecho, el impacto fue mayor, no permite preparación para el mismo y los efectos sicológicos causados son más difíciles de solucionar.</a:t>
            </a:r>
            <a:endParaRPr lang="es-CU" dirty="0">
              <a:effectLst/>
              <a:latin typeface="Arial" panose="020B0604020202020204" pitchFamily="34" charset="0"/>
              <a:ea typeface="Times New Roman" panose="02020603050405020304" pitchFamily="18" charset="0"/>
              <a:cs typeface="Arial" panose="020B0604020202020204" pitchFamily="34" charset="0"/>
            </a:endParaRPr>
          </a:p>
          <a:p>
            <a:pPr algn="just">
              <a:spcBef>
                <a:spcPts val="200"/>
              </a:spcBef>
              <a:spcAft>
                <a:spcPts val="200"/>
              </a:spcAft>
            </a:pPr>
            <a:r>
              <a:rPr lang="es-ES_tradnl" b="1" dirty="0">
                <a:effectLst/>
                <a:latin typeface="Arial" panose="020B0604020202020204" pitchFamily="34" charset="0"/>
                <a:ea typeface="Times New Roman" panose="02020603050405020304" pitchFamily="18" charset="0"/>
                <a:cs typeface="Arial" panose="020B0604020202020204" pitchFamily="34" charset="0"/>
              </a:rPr>
              <a:t>Temas que se podrían abordar en la Educación para la Salud:   </a:t>
            </a:r>
            <a:endParaRPr lang="es-CU" dirty="0">
              <a:effectLst/>
              <a:latin typeface="Arial" panose="020B0604020202020204" pitchFamily="34" charset="0"/>
              <a:ea typeface="Times New Roman" panose="02020603050405020304" pitchFamily="18" charset="0"/>
              <a:cs typeface="Arial" panose="020B0604020202020204" pitchFamily="34" charset="0"/>
            </a:endParaRPr>
          </a:p>
          <a:p>
            <a:pPr marL="712788" lvl="0" algn="just">
              <a:buFont typeface="+mj-lt"/>
              <a:buAutoNum type="arabicPeriod"/>
            </a:pPr>
            <a:r>
              <a:rPr lang="es-ES" dirty="0">
                <a:effectLst/>
                <a:latin typeface="Arial" panose="020B0604020202020204" pitchFamily="34" charset="0"/>
                <a:ea typeface="Times New Roman" panose="02020603050405020304" pitchFamily="18" charset="0"/>
                <a:cs typeface="Arial" panose="020B0604020202020204" pitchFamily="34" charset="0"/>
              </a:rPr>
              <a:t>El riesgo en la localidad.</a:t>
            </a:r>
            <a:endParaRPr lang="es-CU" dirty="0">
              <a:effectLst/>
              <a:latin typeface="Arial" panose="020B0604020202020204" pitchFamily="34" charset="0"/>
              <a:ea typeface="Times New Roman" panose="02020603050405020304" pitchFamily="18" charset="0"/>
              <a:cs typeface="Arial" panose="020B0604020202020204" pitchFamily="34" charset="0"/>
            </a:endParaRPr>
          </a:p>
          <a:p>
            <a:pPr marL="712788" lvl="0" algn="just">
              <a:buFont typeface="+mj-lt"/>
              <a:buAutoNum type="arabicPeriod"/>
            </a:pPr>
            <a:r>
              <a:rPr lang="es-ES" dirty="0">
                <a:effectLst/>
                <a:latin typeface="Arial" panose="020B0604020202020204" pitchFamily="34" charset="0"/>
                <a:ea typeface="Times New Roman" panose="02020603050405020304" pitchFamily="18" charset="0"/>
                <a:cs typeface="Arial" panose="020B0604020202020204" pitchFamily="34" charset="0"/>
              </a:rPr>
              <a:t>Sistemas de alerta.</a:t>
            </a:r>
            <a:endParaRPr lang="es-CU" dirty="0">
              <a:effectLst/>
              <a:latin typeface="Arial" panose="020B0604020202020204" pitchFamily="34" charset="0"/>
              <a:ea typeface="Times New Roman" panose="02020603050405020304" pitchFamily="18" charset="0"/>
              <a:cs typeface="Arial" panose="020B0604020202020204" pitchFamily="34" charset="0"/>
            </a:endParaRPr>
          </a:p>
          <a:p>
            <a:pPr marL="712788" lvl="0" algn="just">
              <a:buFont typeface="+mj-lt"/>
              <a:buAutoNum type="arabicPeriod"/>
            </a:pPr>
            <a:r>
              <a:rPr lang="es-ES" dirty="0">
                <a:effectLst/>
                <a:latin typeface="Arial" panose="020B0604020202020204" pitchFamily="34" charset="0"/>
                <a:ea typeface="Times New Roman" panose="02020603050405020304" pitchFamily="18" charset="0"/>
                <a:cs typeface="Arial" panose="020B0604020202020204" pitchFamily="34" charset="0"/>
              </a:rPr>
              <a:t>Evacuación.</a:t>
            </a:r>
            <a:endParaRPr lang="es-CU" dirty="0">
              <a:effectLst/>
              <a:latin typeface="Arial" panose="020B0604020202020204" pitchFamily="34" charset="0"/>
              <a:ea typeface="Times New Roman" panose="02020603050405020304" pitchFamily="18" charset="0"/>
              <a:cs typeface="Arial" panose="020B0604020202020204" pitchFamily="34" charset="0"/>
            </a:endParaRPr>
          </a:p>
          <a:p>
            <a:pPr marL="712788" lvl="0" algn="just">
              <a:buFont typeface="+mj-lt"/>
              <a:buAutoNum type="arabicPeriod"/>
            </a:pPr>
            <a:r>
              <a:rPr lang="es-ES" dirty="0">
                <a:effectLst/>
                <a:latin typeface="Arial" panose="020B0604020202020204" pitchFamily="34" charset="0"/>
                <a:ea typeface="Times New Roman" panose="02020603050405020304" pitchFamily="18" charset="0"/>
                <a:cs typeface="Arial" panose="020B0604020202020204" pitchFamily="34" charset="0"/>
              </a:rPr>
              <a:t>Primeros auxilios.</a:t>
            </a:r>
            <a:endParaRPr lang="es-CU" dirty="0">
              <a:effectLst/>
              <a:latin typeface="Arial" panose="020B0604020202020204" pitchFamily="34" charset="0"/>
              <a:ea typeface="Times New Roman" panose="02020603050405020304" pitchFamily="18" charset="0"/>
              <a:cs typeface="Arial" panose="020B0604020202020204" pitchFamily="34" charset="0"/>
            </a:endParaRPr>
          </a:p>
          <a:p>
            <a:pPr marL="712788" lvl="0" algn="just">
              <a:buFont typeface="+mj-lt"/>
              <a:buAutoNum type="arabicPeriod"/>
            </a:pPr>
            <a:r>
              <a:rPr lang="es-ES" dirty="0">
                <a:effectLst/>
                <a:latin typeface="Arial" panose="020B0604020202020204" pitchFamily="34" charset="0"/>
                <a:ea typeface="Times New Roman" panose="02020603050405020304" pitchFamily="18" charset="0"/>
                <a:cs typeface="Arial" panose="020B0604020202020204" pitchFamily="34" charset="0"/>
              </a:rPr>
              <a:t>Manejo de albergues temporales</a:t>
            </a:r>
            <a:endParaRPr lang="es-CU" dirty="0">
              <a:effectLst/>
              <a:latin typeface="Arial" panose="020B0604020202020204" pitchFamily="34" charset="0"/>
              <a:ea typeface="Times New Roman" panose="02020603050405020304" pitchFamily="18" charset="0"/>
              <a:cs typeface="Arial" panose="020B0604020202020204" pitchFamily="34" charset="0"/>
            </a:endParaRPr>
          </a:p>
          <a:p>
            <a:pPr marL="712788" lvl="0" algn="just">
              <a:buFont typeface="+mj-lt"/>
              <a:buAutoNum type="arabicPeriod"/>
            </a:pPr>
            <a:r>
              <a:rPr lang="es-ES" dirty="0">
                <a:effectLst/>
                <a:latin typeface="Arial" panose="020B0604020202020204" pitchFamily="34" charset="0"/>
                <a:ea typeface="Times New Roman" panose="02020603050405020304" pitchFamily="18" charset="0"/>
                <a:cs typeface="Arial" panose="020B0604020202020204" pitchFamily="34" charset="0"/>
              </a:rPr>
              <a:t>Saneamiento ambiental.</a:t>
            </a:r>
            <a:endParaRPr lang="es-CU" dirty="0">
              <a:effectLst/>
              <a:latin typeface="Arial" panose="020B0604020202020204" pitchFamily="34" charset="0"/>
              <a:ea typeface="Times New Roman" panose="02020603050405020304" pitchFamily="18" charset="0"/>
              <a:cs typeface="Arial" panose="020B0604020202020204" pitchFamily="34" charset="0"/>
            </a:endParaRPr>
          </a:p>
          <a:p>
            <a:pPr marL="712788" lvl="0" algn="just">
              <a:buFont typeface="+mj-lt"/>
              <a:buAutoNum type="arabicPeriod"/>
            </a:pPr>
            <a:r>
              <a:rPr lang="es-ES" dirty="0">
                <a:effectLst/>
                <a:latin typeface="Arial" panose="020B0604020202020204" pitchFamily="34" charset="0"/>
                <a:ea typeface="Times New Roman" panose="02020603050405020304" pitchFamily="18" charset="0"/>
                <a:cs typeface="Arial" panose="020B0604020202020204" pitchFamily="34" charset="0"/>
              </a:rPr>
              <a:t>Control epidemiológico.</a:t>
            </a:r>
            <a:endParaRPr lang="es-CU" dirty="0">
              <a:effectLst/>
              <a:latin typeface="Arial" panose="020B0604020202020204" pitchFamily="34" charset="0"/>
              <a:ea typeface="Times New Roman" panose="02020603050405020304" pitchFamily="18" charset="0"/>
              <a:cs typeface="Arial" panose="020B0604020202020204" pitchFamily="34" charset="0"/>
            </a:endParaRPr>
          </a:p>
          <a:p>
            <a:pPr marL="712788" lvl="0" algn="just">
              <a:buFont typeface="+mj-lt"/>
              <a:buAutoNum type="arabicPeriod"/>
            </a:pPr>
            <a:r>
              <a:rPr lang="es-ES" dirty="0">
                <a:effectLst/>
                <a:latin typeface="Arial" panose="020B0604020202020204" pitchFamily="34" charset="0"/>
                <a:ea typeface="Times New Roman" panose="02020603050405020304" pitchFamily="18" charset="0"/>
                <a:cs typeface="Arial" panose="020B0604020202020204" pitchFamily="34" charset="0"/>
              </a:rPr>
              <a:t>Salud mental.</a:t>
            </a:r>
            <a:endParaRPr lang="es-CU" dirty="0">
              <a:effectLst/>
              <a:latin typeface="Arial" panose="020B0604020202020204" pitchFamily="34" charset="0"/>
              <a:ea typeface="Times New Roman" panose="02020603050405020304" pitchFamily="18" charset="0"/>
              <a:cs typeface="Arial" panose="020B0604020202020204" pitchFamily="34" charset="0"/>
            </a:endParaRPr>
          </a:p>
          <a:p>
            <a:pPr marL="712788" lvl="0" algn="just">
              <a:buFont typeface="+mj-lt"/>
              <a:buAutoNum type="arabicPeriod"/>
            </a:pPr>
            <a:r>
              <a:rPr lang="es-ES" dirty="0">
                <a:effectLst/>
                <a:latin typeface="Arial" panose="020B0604020202020204" pitchFamily="34" charset="0"/>
                <a:ea typeface="Times New Roman" panose="02020603050405020304" pitchFamily="18" charset="0"/>
                <a:cs typeface="Arial" panose="020B0604020202020204" pitchFamily="34" charset="0"/>
              </a:rPr>
              <a:t>Capacidades y limitaciones del sistema de salud, entre otros.</a:t>
            </a:r>
            <a:endParaRPr lang="es-CU"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uadroTexto 3">
            <a:extLst>
              <a:ext uri="{FF2B5EF4-FFF2-40B4-BE49-F238E27FC236}">
                <a16:creationId xmlns:a16="http://schemas.microsoft.com/office/drawing/2014/main" id="{ACBBB63D-736D-476D-0DC6-59A11B1A7566}"/>
              </a:ext>
            </a:extLst>
          </p:cNvPr>
          <p:cNvSpPr txBox="1"/>
          <p:nvPr/>
        </p:nvSpPr>
        <p:spPr>
          <a:xfrm>
            <a:off x="209227" y="126287"/>
            <a:ext cx="8345837" cy="5232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ctr"/>
            <a:r>
              <a:rPr lang="es-ES_tradnl" sz="2800" b="1" dirty="0">
                <a:effectLst/>
                <a:latin typeface="Arial" panose="020B0604020202020204" pitchFamily="34" charset="0"/>
                <a:ea typeface="Times New Roman" panose="02020603050405020304" pitchFamily="18" charset="0"/>
                <a:cs typeface="Arial" panose="020B0604020202020204" pitchFamily="34" charset="0"/>
              </a:rPr>
              <a:t>Poder de control de un agente de desastre.</a:t>
            </a:r>
            <a:endParaRPr lang="es-CU" sz="28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8687944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3EED3EE-25F5-A3B4-20E4-BDC853B887E8}"/>
              </a:ext>
            </a:extLst>
          </p:cNvPr>
          <p:cNvSpPr txBox="1"/>
          <p:nvPr/>
        </p:nvSpPr>
        <p:spPr>
          <a:xfrm>
            <a:off x="131735" y="1136064"/>
            <a:ext cx="8880530" cy="5632311"/>
          </a:xfrm>
          <a:prstGeom prst="rect">
            <a:avLst/>
          </a:prstGeom>
          <a:noFill/>
        </p:spPr>
        <p:txBody>
          <a:bodyPr wrap="square">
            <a:spAutoFit/>
          </a:bodyPr>
          <a:lstStyle/>
          <a:p>
            <a:pPr algn="just">
              <a:spcBef>
                <a:spcPts val="600"/>
              </a:spcBef>
              <a:spcAft>
                <a:spcPts val="600"/>
              </a:spcAft>
            </a:pPr>
            <a:r>
              <a:rPr lang="es-ES_tradnl" sz="2000" b="1" dirty="0">
                <a:effectLst/>
                <a:latin typeface="Arial" panose="020B0604020202020204" pitchFamily="34" charset="0"/>
                <a:ea typeface="Times New Roman" panose="02020603050405020304" pitchFamily="18" charset="0"/>
                <a:cs typeface="Arial" panose="020B0604020202020204" pitchFamily="34" charset="0"/>
              </a:rPr>
              <a:t>EN LA PREPARACION PARA DESASTRES HAY TEMAS QUE SON CONSIDERADOS ENTRE  LAS  PRIORIDADES.</a:t>
            </a:r>
            <a:r>
              <a:rPr lang="es-ES_tradnl" sz="2000" dirty="0">
                <a:effectLst/>
                <a:latin typeface="Arial" panose="020B0604020202020204" pitchFamily="34" charset="0"/>
                <a:ea typeface="Times New Roman" panose="02020603050405020304" pitchFamily="18" charset="0"/>
                <a:cs typeface="Arial" panose="020B0604020202020204" pitchFamily="34" charset="0"/>
              </a:rPr>
              <a:t> </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pPr>
            <a:r>
              <a:rPr lang="es-ES_tradnl" sz="2000" b="1" dirty="0">
                <a:effectLst/>
                <a:latin typeface="Arial" panose="020B0604020202020204" pitchFamily="34" charset="0"/>
                <a:ea typeface="Times New Roman" panose="02020603050405020304" pitchFamily="18" charset="0"/>
                <a:cs typeface="Arial" panose="020B0604020202020204" pitchFamily="34" charset="0"/>
              </a:rPr>
              <a:t>SEGURIDAD Y PROTECCION: </a:t>
            </a:r>
            <a:r>
              <a:rPr lang="es-ES_tradnl" sz="2000" dirty="0">
                <a:effectLst/>
                <a:latin typeface="Arial" panose="020B0604020202020204" pitchFamily="34" charset="0"/>
                <a:ea typeface="Times New Roman" panose="02020603050405020304" pitchFamily="18" charset="0"/>
                <a:cs typeface="Arial" panose="020B0604020202020204" pitchFamily="34" charset="0"/>
              </a:rPr>
              <a:t>medidas que refuerzan el estado de estructuras, la prevención de roturas, problemas eléctricos, objetos en techos y terrazas, otros a considerar. </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pPr>
            <a:r>
              <a:rPr lang="es-ES_tradnl" sz="2000" b="1" dirty="0">
                <a:effectLst/>
                <a:latin typeface="Arial" panose="020B0604020202020204" pitchFamily="34" charset="0"/>
                <a:ea typeface="Times New Roman" panose="02020603050405020304" pitchFamily="18" charset="0"/>
                <a:cs typeface="Arial" panose="020B0604020202020204" pitchFamily="34" charset="0"/>
              </a:rPr>
              <a:t>PREVENCION DE HECHOS ACCIDENTALES: </a:t>
            </a:r>
            <a:r>
              <a:rPr lang="es-ES_tradnl" sz="2000" dirty="0">
                <a:effectLst/>
                <a:latin typeface="Arial" panose="020B0604020202020204" pitchFamily="34" charset="0"/>
                <a:ea typeface="Times New Roman" panose="02020603050405020304" pitchFamily="18" charset="0"/>
                <a:cs typeface="Arial" panose="020B0604020202020204" pitchFamily="34" charset="0"/>
              </a:rPr>
              <a:t>medidas profilácticas para evitar situaciones de exposición a peligros, cumplimiento de normas de protección,  disciplina ante orientaciones  dadas, interés por mantenerse informado, etc. </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pPr>
            <a:r>
              <a:rPr lang="es-ES_tradnl" sz="2000" b="1" dirty="0">
                <a:effectLst/>
                <a:latin typeface="Arial" panose="020B0604020202020204" pitchFamily="34" charset="0"/>
                <a:ea typeface="Times New Roman" panose="02020603050405020304" pitchFamily="18" charset="0"/>
                <a:cs typeface="Arial" panose="020B0604020202020204" pitchFamily="34" charset="0"/>
              </a:rPr>
              <a:t>HIGIENE DEL AGUA Y LOS  ALIMENTOS: </a:t>
            </a:r>
            <a:r>
              <a:rPr lang="es-ES_tradnl" sz="2000" dirty="0">
                <a:effectLst/>
                <a:latin typeface="Arial" panose="020B0604020202020204" pitchFamily="34" charset="0"/>
                <a:ea typeface="Times New Roman" panose="02020603050405020304" pitchFamily="18" charset="0"/>
                <a:cs typeface="Arial" panose="020B0604020202020204" pitchFamily="34" charset="0"/>
              </a:rPr>
              <a:t>ocurrencia de enfermedades vinculadas, normas elementales para conservación, elaboración y consumo de alimentos, aspectos sanitarios básicos sobre la calidad del agua, protección y consumo. </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pPr>
            <a:r>
              <a:rPr lang="es-ES_tradnl" sz="2000" b="1" dirty="0">
                <a:effectLst/>
                <a:latin typeface="Arial" panose="020B0604020202020204" pitchFamily="34" charset="0"/>
                <a:ea typeface="Times New Roman" panose="02020603050405020304" pitchFamily="18" charset="0"/>
                <a:cs typeface="Arial" panose="020B0604020202020204" pitchFamily="34" charset="0"/>
              </a:rPr>
              <a:t>CUESTIONES DEL SANEAMIENTO AMBIENTAL: </a:t>
            </a:r>
            <a:r>
              <a:rPr lang="es-ES_tradnl" sz="2000" dirty="0">
                <a:effectLst/>
                <a:latin typeface="Arial" panose="020B0604020202020204" pitchFamily="34" charset="0"/>
                <a:ea typeface="Times New Roman" panose="02020603050405020304" pitchFamily="18" charset="0"/>
                <a:cs typeface="Arial" panose="020B0604020202020204" pitchFamily="34" charset="0"/>
              </a:rPr>
              <a:t>amenazas que surgen con el deterioro del ambiente, la proliferación de vectores. Disposición de basura y otros residuales, fecalismo, etc. </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uadroTexto 3">
            <a:extLst>
              <a:ext uri="{FF2B5EF4-FFF2-40B4-BE49-F238E27FC236}">
                <a16:creationId xmlns:a16="http://schemas.microsoft.com/office/drawing/2014/main" id="{6CE73AF6-BAF1-F379-54D1-F0E7D3874795}"/>
              </a:ext>
            </a:extLst>
          </p:cNvPr>
          <p:cNvSpPr txBox="1"/>
          <p:nvPr/>
        </p:nvSpPr>
        <p:spPr>
          <a:xfrm>
            <a:off x="232474" y="76514"/>
            <a:ext cx="8493072" cy="83099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just"/>
            <a:r>
              <a:rPr lang="es-ES_tradnl" sz="2400" b="1" dirty="0">
                <a:effectLst/>
                <a:latin typeface="Arial" panose="020B0604020202020204" pitchFamily="34" charset="0"/>
                <a:ea typeface="Times New Roman" panose="02020603050405020304" pitchFamily="18" charset="0"/>
              </a:rPr>
              <a:t>¿Qué temas de la Educación para la Salud en la comunidad priorizamos?</a:t>
            </a:r>
            <a:endParaRPr lang="es-CU" sz="2400" b="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059653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3EED3EE-25F5-A3B4-20E4-BDC853B887E8}"/>
              </a:ext>
            </a:extLst>
          </p:cNvPr>
          <p:cNvSpPr txBox="1"/>
          <p:nvPr/>
        </p:nvSpPr>
        <p:spPr>
          <a:xfrm>
            <a:off x="131735" y="1166842"/>
            <a:ext cx="8880530" cy="5663089"/>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s-ES_tradnl" sz="19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EN LA PREPARACION PARA DESASTRES HAY TEMAS QUE SON CONSIDERADOS ENTRE  LAS  PRIORIDADES.</a:t>
            </a:r>
            <a:r>
              <a:rPr kumimoji="0" lang="es-ES_tradnl" sz="19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s-CU" sz="19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s-ES_tradnl" sz="19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ASPECTOS SOBRE EVACUACION: </a:t>
            </a:r>
            <a:r>
              <a:rPr kumimoji="0" lang="es-ES_tradnl" sz="19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importancia como medida fundamental que evite graves daños,  higiene individual y colectiva,  las orientaciones básicas en el régimen de albergados. </a:t>
            </a:r>
            <a:endParaRPr kumimoji="0" lang="es-CU" sz="19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s-ES" sz="19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IMPORTANTE: </a:t>
            </a:r>
            <a:r>
              <a:rPr kumimoji="0" lang="es-ES" sz="19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la educación comunitaria debe llegar a todos los hogares, a todo ciudadano. La educación incluye elementos patrióticos que refuercen e inciten sentimientos solidarios. Se deben realizar mediante técnicas participativas, que son instrumentos específicos para adquirir o crear conocimientos. Lo fundamental no está en el uso de la técnica en sí, sino en la concepción metodológica que guíe este proceso educativo. Deben ser participativas porque permiten desarrollar un proceso colectivo, de discusión y reflexión, colectivizar los conocimientos individuales y enriquecerlos, permitiendo una creación colectiva del aprendizaje, donde todos somos partícipes en su elaboración y por lo tanto también en sus implicaciones prácticas. Para que sirva como herramienta educativa, debe ser utilizada en función de un tema específico, con un objetivo concreto e implementado de acuerdo a los participantes con los que se está trabajando.</a:t>
            </a:r>
            <a:endParaRPr kumimoji="0" lang="es-CU" sz="19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4" name="CuadroTexto 3">
            <a:extLst>
              <a:ext uri="{FF2B5EF4-FFF2-40B4-BE49-F238E27FC236}">
                <a16:creationId xmlns:a16="http://schemas.microsoft.com/office/drawing/2014/main" id="{6CE73AF6-BAF1-F379-54D1-F0E7D3874795}"/>
              </a:ext>
            </a:extLst>
          </p:cNvPr>
          <p:cNvSpPr txBox="1"/>
          <p:nvPr/>
        </p:nvSpPr>
        <p:spPr>
          <a:xfrm>
            <a:off x="232474" y="76514"/>
            <a:ext cx="8493072" cy="83099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_tradnl" sz="2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¿Qué temas de la Educación para la Salud en la comunidad priorizamos?</a:t>
            </a:r>
            <a:endParaRPr kumimoji="0" lang="es-CU" sz="24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897171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A3E58B8-E394-B04B-8D0D-897AC1D4392B}"/>
              </a:ext>
            </a:extLst>
          </p:cNvPr>
          <p:cNvSpPr txBox="1"/>
          <p:nvPr/>
        </p:nvSpPr>
        <p:spPr>
          <a:xfrm>
            <a:off x="195943" y="1656576"/>
            <a:ext cx="8752114" cy="4729500"/>
          </a:xfrm>
          <a:prstGeom prst="rect">
            <a:avLst/>
          </a:prstGeom>
          <a:noFill/>
        </p:spPr>
        <p:txBody>
          <a:bodyPr wrap="square">
            <a:spAutoFit/>
          </a:bodyPr>
          <a:lstStyle/>
          <a:p>
            <a:pPr marL="536575" indent="-536575" algn="just">
              <a:spcBef>
                <a:spcPts val="200"/>
              </a:spcBef>
              <a:spcAft>
                <a:spcPts val="200"/>
              </a:spcAft>
            </a:pPr>
            <a:r>
              <a:rPr lang="es-ES" sz="2400" dirty="0">
                <a:latin typeface="Arial" panose="020B0604020202020204" pitchFamily="34" charset="0"/>
                <a:cs typeface="Arial" panose="020B0604020202020204" pitchFamily="34" charset="0"/>
              </a:rPr>
              <a:t>1. Papel de la comunidad en la reducción del riesgo de desastres. Preparación de la población. Sistema de alerta temprana. Plan familiar para situaciones de desastres. Medidas generales de prevención.</a:t>
            </a:r>
          </a:p>
          <a:p>
            <a:pPr marL="536575" indent="-536575" algn="just">
              <a:spcBef>
                <a:spcPts val="200"/>
              </a:spcBef>
              <a:spcAft>
                <a:spcPts val="200"/>
              </a:spcAft>
            </a:pPr>
            <a:r>
              <a:rPr lang="es-ES" sz="2400" dirty="0">
                <a:latin typeface="Arial" panose="020B0604020202020204" pitchFamily="34" charset="0"/>
                <a:cs typeface="Arial" panose="020B0604020202020204" pitchFamily="34" charset="0"/>
              </a:rPr>
              <a:t>2.	Albergues de evacuados. Concepto. Educación para la salud. Requisitos del     régimen de convivencia.</a:t>
            </a:r>
          </a:p>
          <a:p>
            <a:pPr marL="536575" indent="-536575" algn="just">
              <a:spcBef>
                <a:spcPts val="200"/>
              </a:spcBef>
              <a:spcAft>
                <a:spcPts val="200"/>
              </a:spcAft>
            </a:pPr>
            <a:r>
              <a:rPr lang="es-ES" sz="2400" dirty="0">
                <a:latin typeface="Arial" panose="020B0604020202020204" pitchFamily="34" charset="0"/>
                <a:cs typeface="Arial" panose="020B0604020202020204" pitchFamily="34" charset="0"/>
              </a:rPr>
              <a:t>3.	Morbilidad potencial. Categorías de mayor vulnerabilidad. </a:t>
            </a:r>
          </a:p>
          <a:p>
            <a:pPr marL="536575" indent="-536575" algn="just">
              <a:spcBef>
                <a:spcPts val="200"/>
              </a:spcBef>
              <a:spcAft>
                <a:spcPts val="200"/>
              </a:spcAft>
            </a:pPr>
            <a:r>
              <a:rPr lang="es-ES" sz="2400" dirty="0">
                <a:latin typeface="Arial" panose="020B0604020202020204" pitchFamily="34" charset="0"/>
                <a:cs typeface="Arial" panose="020B0604020202020204" pitchFamily="34" charset="0"/>
              </a:rPr>
              <a:t>4.	Necesidades básicas: Agua. Alimentación. Disposición de residuales líquidos y sólidos. Atención médica y psicosocial.  </a:t>
            </a:r>
          </a:p>
          <a:p>
            <a:pPr marL="536575" indent="-536575" algn="just">
              <a:spcBef>
                <a:spcPts val="200"/>
              </a:spcBef>
              <a:spcAft>
                <a:spcPts val="200"/>
              </a:spcAft>
            </a:pPr>
            <a:r>
              <a:rPr lang="es-ES" sz="2400" dirty="0">
                <a:latin typeface="Arial" panose="020B0604020202020204" pitchFamily="34" charset="0"/>
                <a:cs typeface="Arial" panose="020B0604020202020204" pitchFamily="34" charset="0"/>
              </a:rPr>
              <a:t>5.	Aseguramiento higiénico sanitario y </a:t>
            </a:r>
            <a:r>
              <a:rPr lang="es-ES" sz="2400" dirty="0" err="1">
                <a:latin typeface="Arial" panose="020B0604020202020204" pitchFamily="34" charset="0"/>
                <a:cs typeface="Arial" panose="020B0604020202020204" pitchFamily="34" charset="0"/>
              </a:rPr>
              <a:t>antiepidémico</a:t>
            </a:r>
            <a:r>
              <a:rPr lang="es-ES" sz="2400" dirty="0">
                <a:latin typeface="Arial" panose="020B0604020202020204" pitchFamily="34" charset="0"/>
                <a:cs typeface="Arial" panose="020B0604020202020204" pitchFamily="34" charset="0"/>
              </a:rPr>
              <a:t>. Control de vectores.</a:t>
            </a:r>
          </a:p>
        </p:txBody>
      </p:sp>
      <p:sp>
        <p:nvSpPr>
          <p:cNvPr id="5" name="CuadroTexto 4">
            <a:extLst>
              <a:ext uri="{FF2B5EF4-FFF2-40B4-BE49-F238E27FC236}">
                <a16:creationId xmlns:a16="http://schemas.microsoft.com/office/drawing/2014/main" id="{C9C14B83-DACA-88AD-541C-53CD518305D8}"/>
              </a:ext>
            </a:extLst>
          </p:cNvPr>
          <p:cNvSpPr txBox="1"/>
          <p:nvPr/>
        </p:nvSpPr>
        <p:spPr>
          <a:xfrm>
            <a:off x="2119747" y="944912"/>
            <a:ext cx="4572000" cy="6463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ctr"/>
            <a:r>
              <a:rPr lang="es-ES" sz="3600" dirty="0">
                <a:latin typeface="Arial" panose="020B0604020202020204" pitchFamily="34" charset="0"/>
                <a:cs typeface="Arial" panose="020B0604020202020204" pitchFamily="34" charset="0"/>
              </a:rPr>
              <a:t>Sumario: </a:t>
            </a:r>
          </a:p>
        </p:txBody>
      </p:sp>
      <p:pic>
        <p:nvPicPr>
          <p:cNvPr id="6" name="Imagen 5">
            <a:extLst>
              <a:ext uri="{FF2B5EF4-FFF2-40B4-BE49-F238E27FC236}">
                <a16:creationId xmlns:a16="http://schemas.microsoft.com/office/drawing/2014/main" id="{66370206-464D-36B4-63CD-2996839CA436}"/>
              </a:ext>
            </a:extLst>
          </p:cNvPr>
          <p:cNvPicPr>
            <a:picLocks noChangeAspect="1"/>
          </p:cNvPicPr>
          <p:nvPr/>
        </p:nvPicPr>
        <p:blipFill>
          <a:blip r:embed="rId2"/>
          <a:stretch>
            <a:fillRect/>
          </a:stretch>
        </p:blipFill>
        <p:spPr>
          <a:xfrm>
            <a:off x="29690" y="0"/>
            <a:ext cx="9114310" cy="1268078"/>
          </a:xfrm>
          <a:prstGeom prst="rect">
            <a:avLst/>
          </a:prstGeom>
        </p:spPr>
      </p:pic>
    </p:spTree>
    <p:extLst>
      <p:ext uri="{BB962C8B-B14F-4D97-AF65-F5344CB8AC3E}">
        <p14:creationId xmlns:p14="http://schemas.microsoft.com/office/powerpoint/2010/main" val="31132306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6DEBC5A-0615-B70C-6C3B-AAA5950745BE}"/>
              </a:ext>
            </a:extLst>
          </p:cNvPr>
          <p:cNvSpPr txBox="1"/>
          <p:nvPr/>
        </p:nvSpPr>
        <p:spPr>
          <a:xfrm>
            <a:off x="216977" y="193666"/>
            <a:ext cx="8787538" cy="6417141"/>
          </a:xfrm>
          <a:prstGeom prst="rect">
            <a:avLst/>
          </a:prstGeom>
          <a:noFill/>
        </p:spPr>
        <p:txBody>
          <a:bodyPr wrap="square">
            <a:spAutoFit/>
          </a:bodyPr>
          <a:lstStyle/>
          <a:p>
            <a:pPr algn="just">
              <a:spcBef>
                <a:spcPts val="600"/>
              </a:spcBef>
              <a:spcAft>
                <a:spcPts val="600"/>
              </a:spcAft>
            </a:pPr>
            <a:r>
              <a:rPr lang="es-ES_tradnl" sz="2200" b="1" dirty="0">
                <a:effectLst/>
                <a:latin typeface="Arial" panose="020B0604020202020204" pitchFamily="34" charset="0"/>
                <a:ea typeface="Times New Roman" panose="02020603050405020304" pitchFamily="18" charset="0"/>
                <a:cs typeface="Arial" panose="020B0604020202020204" pitchFamily="34" charset="0"/>
              </a:rPr>
              <a:t>El Programa de Educación para la Salud en el asentamiento de evacuados</a:t>
            </a:r>
            <a:r>
              <a:rPr lang="es-ES_tradnl" sz="2200" dirty="0">
                <a:effectLst/>
                <a:latin typeface="Arial" panose="020B0604020202020204" pitchFamily="34" charset="0"/>
                <a:ea typeface="Times New Roman" panose="02020603050405020304" pitchFamily="18" charset="0"/>
                <a:cs typeface="Arial" panose="020B0604020202020204" pitchFamily="34" charset="0"/>
              </a:rPr>
              <a:t>. </a:t>
            </a:r>
            <a:endParaRPr lang="es-CU" sz="2200" dirty="0">
              <a:effectLst/>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pPr>
            <a:r>
              <a:rPr lang="es-ES_tradnl" sz="24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En este programa </a:t>
            </a:r>
            <a:r>
              <a:rPr lang="es-ES_tradnl" sz="2200" dirty="0">
                <a:effectLst/>
                <a:latin typeface="Arial" panose="020B0604020202020204" pitchFamily="34" charset="0"/>
                <a:ea typeface="Times New Roman" panose="02020603050405020304" pitchFamily="18" charset="0"/>
                <a:cs typeface="Arial" panose="020B0604020202020204" pitchFamily="34" charset="0"/>
              </a:rPr>
              <a:t>se deben prever encuentros sistemáticos con el personal albergado, para abordar los temas de educación que se hagan necesarias, de acuerdo con la situación concreta del asentamiento. Debe ajustarse a los principios generales siguientes:</a:t>
            </a:r>
            <a:endParaRPr lang="es-CU" sz="22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Wingdings" panose="05000000000000000000" pitchFamily="2" charset="2"/>
              <a:buChar char=""/>
              <a:tabLst>
                <a:tab pos="304800" algn="l"/>
              </a:tabLst>
            </a:pPr>
            <a:r>
              <a:rPr lang="es-ES_tradnl" sz="2200" dirty="0">
                <a:effectLst/>
                <a:latin typeface="Arial" panose="020B0604020202020204" pitchFamily="34" charset="0"/>
                <a:ea typeface="Times New Roman" panose="02020603050405020304" pitchFamily="18" charset="0"/>
                <a:cs typeface="Arial" panose="020B0604020202020204" pitchFamily="34" charset="0"/>
              </a:rPr>
              <a:t>Impartirse al 100 % del personal evacuado.</a:t>
            </a:r>
            <a:endParaRPr lang="es-CU" sz="22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Wingdings" panose="05000000000000000000" pitchFamily="2" charset="2"/>
              <a:buChar char=""/>
              <a:tabLst>
                <a:tab pos="304800" algn="l"/>
              </a:tabLst>
            </a:pPr>
            <a:r>
              <a:rPr lang="es-ES_tradnl" sz="2200" dirty="0">
                <a:effectLst/>
                <a:latin typeface="Arial" panose="020B0604020202020204" pitchFamily="34" charset="0"/>
                <a:ea typeface="Times New Roman" panose="02020603050405020304" pitchFamily="18" charset="0"/>
                <a:cs typeface="Arial" panose="020B0604020202020204" pitchFamily="34" charset="0"/>
              </a:rPr>
              <a:t>Prever temas diferenciados para las distintas categorías de personas (trabajadores expuestos a riesgos, manipuladores de alimentos, niños, embarazadas, </a:t>
            </a:r>
            <a:r>
              <a:rPr lang="es-ES_tradnl" sz="2200" dirty="0" err="1">
                <a:effectLst/>
                <a:latin typeface="Arial" panose="020B0604020202020204" pitchFamily="34" charset="0"/>
                <a:ea typeface="Times New Roman" panose="02020603050405020304" pitchFamily="18" charset="0"/>
                <a:cs typeface="Arial" panose="020B0604020202020204" pitchFamily="34" charset="0"/>
              </a:rPr>
              <a:t>etc</a:t>
            </a:r>
            <a:r>
              <a:rPr lang="es-ES_tradnl" sz="2200" dirty="0">
                <a:effectLst/>
                <a:latin typeface="Arial" panose="020B0604020202020204" pitchFamily="34" charset="0"/>
                <a:ea typeface="Times New Roman" panose="02020603050405020304" pitchFamily="18" charset="0"/>
                <a:cs typeface="Arial" panose="020B0604020202020204" pitchFamily="34" charset="0"/>
              </a:rPr>
              <a:t>).</a:t>
            </a:r>
            <a:endParaRPr lang="es-CU" sz="22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Wingdings" panose="05000000000000000000" pitchFamily="2" charset="2"/>
              <a:buChar char=""/>
              <a:tabLst>
                <a:tab pos="304800" algn="l"/>
              </a:tabLst>
            </a:pPr>
            <a:r>
              <a:rPr lang="es-ES_tradnl" sz="2200" dirty="0">
                <a:effectLst/>
                <a:latin typeface="Arial" panose="020B0604020202020204" pitchFamily="34" charset="0"/>
                <a:ea typeface="Times New Roman" panose="02020603050405020304" pitchFamily="18" charset="0"/>
                <a:cs typeface="Arial" panose="020B0604020202020204" pitchFamily="34" charset="0"/>
              </a:rPr>
              <a:t>Abordar aquellas enfermedades transmisibles que ofrezcan mayor riesgo de incidencia en el campamento de acuerdo a la situación epidemiológica existente en la zona de ubicación del campamento.</a:t>
            </a:r>
            <a:endParaRPr lang="es-CU" sz="22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Wingdings" panose="05000000000000000000" pitchFamily="2" charset="2"/>
              <a:buChar char=""/>
              <a:tabLst>
                <a:tab pos="304800" algn="l"/>
              </a:tabLst>
            </a:pPr>
            <a:r>
              <a:rPr lang="es-ES_tradnl" sz="2200" dirty="0">
                <a:effectLst/>
                <a:latin typeface="Arial" panose="020B0604020202020204" pitchFamily="34" charset="0"/>
                <a:ea typeface="Times New Roman" panose="02020603050405020304" pitchFamily="18" charset="0"/>
                <a:cs typeface="Arial" panose="020B0604020202020204" pitchFamily="34" charset="0"/>
              </a:rPr>
              <a:t>El programa debe ser elaborado por los servicios de salud y aprobado por las máximas autoridades del centro.</a:t>
            </a:r>
            <a:endParaRPr lang="es-CU" sz="22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Wingdings" panose="05000000000000000000" pitchFamily="2" charset="2"/>
              <a:buChar char=""/>
              <a:tabLst>
                <a:tab pos="304800" algn="l"/>
              </a:tabLst>
            </a:pPr>
            <a:r>
              <a:rPr lang="es-ES_tradnl" sz="2200" dirty="0">
                <a:effectLst/>
                <a:latin typeface="Arial" panose="020B0604020202020204" pitchFamily="34" charset="0"/>
                <a:ea typeface="Times New Roman" panose="02020603050405020304" pitchFamily="18" charset="0"/>
                <a:cs typeface="Arial" panose="020B0604020202020204" pitchFamily="34" charset="0"/>
              </a:rPr>
              <a:t>El plan debe prever la posibilidad de modificar su contenido en correspondencia con la situación concreta que pueda presentarse.</a:t>
            </a:r>
            <a:endParaRPr lang="es-CU" sz="2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198287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CC8708B-301D-A0BC-7950-89E883A682E9}"/>
              </a:ext>
            </a:extLst>
          </p:cNvPr>
          <p:cNvSpPr txBox="1"/>
          <p:nvPr/>
        </p:nvSpPr>
        <p:spPr>
          <a:xfrm>
            <a:off x="170480" y="984667"/>
            <a:ext cx="8803039" cy="5909310"/>
          </a:xfrm>
          <a:prstGeom prst="rect">
            <a:avLst/>
          </a:prstGeom>
          <a:noFill/>
        </p:spPr>
        <p:txBody>
          <a:bodyPr wrap="square">
            <a:spAutoFit/>
          </a:bodyPr>
          <a:lstStyle/>
          <a:p>
            <a:pPr marL="342900" lvl="0" indent="-342900" algn="just">
              <a:buFont typeface="Wingdings" panose="05000000000000000000" pitchFamily="2" charset="2"/>
              <a:buChar char=""/>
              <a:tabLst>
                <a:tab pos="228600" algn="l"/>
              </a:tabLst>
            </a:pPr>
            <a:r>
              <a:rPr lang="es-ES_tradnl" dirty="0">
                <a:effectLst/>
                <a:latin typeface="Arial" panose="020B0604020202020204" pitchFamily="34" charset="0"/>
                <a:ea typeface="Times New Roman" panose="02020603050405020304" pitchFamily="18" charset="0"/>
                <a:cs typeface="Arial" panose="020B0604020202020204" pitchFamily="34" charset="0"/>
              </a:rPr>
              <a:t>Capacitación a facilitadores.</a:t>
            </a:r>
            <a:endParaRPr lang="es-CU"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Wingdings" panose="05000000000000000000" pitchFamily="2" charset="2"/>
              <a:buChar char=""/>
              <a:tabLst>
                <a:tab pos="228600" algn="l"/>
              </a:tabLst>
            </a:pPr>
            <a:r>
              <a:rPr lang="es-ES_tradnl" dirty="0">
                <a:effectLst/>
                <a:latin typeface="Arial" panose="020B0604020202020204" pitchFamily="34" charset="0"/>
                <a:ea typeface="Times New Roman" panose="02020603050405020304" pitchFamily="18" charset="0"/>
                <a:cs typeface="Arial" panose="020B0604020202020204" pitchFamily="34" charset="0"/>
              </a:rPr>
              <a:t>Capacitación a las familias</a:t>
            </a:r>
            <a:endParaRPr lang="es-CU"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Wingdings" panose="05000000000000000000" pitchFamily="2" charset="2"/>
              <a:buChar char=""/>
              <a:tabLst>
                <a:tab pos="228600" algn="l"/>
              </a:tabLst>
            </a:pPr>
            <a:r>
              <a:rPr lang="es-ES_tradnl" dirty="0">
                <a:effectLst/>
                <a:latin typeface="Arial" panose="020B0604020202020204" pitchFamily="34" charset="0"/>
                <a:ea typeface="Times New Roman" panose="02020603050405020304" pitchFamily="18" charset="0"/>
                <a:cs typeface="Arial" panose="020B0604020202020204" pitchFamily="34" charset="0"/>
              </a:rPr>
              <a:t>Estudio de riesgo: AVC</a:t>
            </a:r>
            <a:endParaRPr lang="es-CU"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Wingdings" panose="05000000000000000000" pitchFamily="2" charset="2"/>
              <a:buChar char=""/>
              <a:tabLst>
                <a:tab pos="228600" algn="l"/>
              </a:tabLst>
            </a:pPr>
            <a:r>
              <a:rPr lang="es-ES_tradnl" dirty="0">
                <a:effectLst/>
                <a:latin typeface="Arial" panose="020B0604020202020204" pitchFamily="34" charset="0"/>
                <a:ea typeface="Times New Roman" panose="02020603050405020304" pitchFamily="18" charset="0"/>
                <a:cs typeface="Arial" panose="020B0604020202020204" pitchFamily="34" charset="0"/>
              </a:rPr>
              <a:t>Aprovechar las capacidades Participación comunitaria en proyectos de reducción de Riesgo a desastres.</a:t>
            </a:r>
            <a:endParaRPr lang="es-CU"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Wingdings" panose="05000000000000000000" pitchFamily="2" charset="2"/>
              <a:buChar char=""/>
              <a:tabLst>
                <a:tab pos="228600" algn="l"/>
              </a:tabLst>
            </a:pPr>
            <a:r>
              <a:rPr lang="es-ES_tradnl" dirty="0">
                <a:effectLst/>
                <a:latin typeface="Arial" panose="020B0604020202020204" pitchFamily="34" charset="0"/>
                <a:ea typeface="Times New Roman" panose="02020603050405020304" pitchFamily="18" charset="0"/>
                <a:cs typeface="Arial" panose="020B0604020202020204" pitchFamily="34" charset="0"/>
              </a:rPr>
              <a:t>Preparación para desastres en las escuelas. Escuelas seguras.</a:t>
            </a:r>
            <a:endParaRPr lang="es-CU"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Wingdings" panose="05000000000000000000" pitchFamily="2" charset="2"/>
              <a:buChar char=""/>
              <a:tabLst>
                <a:tab pos="228600" algn="l"/>
              </a:tabLst>
            </a:pPr>
            <a:r>
              <a:rPr lang="es-ES_tradnl" dirty="0">
                <a:effectLst/>
                <a:latin typeface="Arial" panose="020B0604020202020204" pitchFamily="34" charset="0"/>
                <a:ea typeface="Times New Roman" panose="02020603050405020304" pitchFamily="18" charset="0"/>
                <a:cs typeface="Arial" panose="020B0604020202020204" pitchFamily="34" charset="0"/>
              </a:rPr>
              <a:t>Preparación para la respuesta:</a:t>
            </a:r>
            <a:endParaRPr lang="es-CU"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_tradnl" dirty="0">
                <a:effectLst/>
                <a:latin typeface="Arial" panose="020B0604020202020204" pitchFamily="34" charset="0"/>
                <a:ea typeface="Times New Roman" panose="02020603050405020304" pitchFamily="18" charset="0"/>
                <a:cs typeface="Arial" panose="020B0604020202020204" pitchFamily="34" charset="0"/>
              </a:rPr>
              <a:t>                          - Grupos Especializados</a:t>
            </a:r>
            <a:endParaRPr lang="es-CU"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_tradnl" dirty="0">
                <a:effectLst/>
                <a:latin typeface="Arial" panose="020B0604020202020204" pitchFamily="34" charset="0"/>
                <a:ea typeface="Times New Roman" panose="02020603050405020304" pitchFamily="18" charset="0"/>
                <a:cs typeface="Arial" panose="020B0604020202020204" pitchFamily="34" charset="0"/>
              </a:rPr>
              <a:t>                          - Grupos municipales</a:t>
            </a:r>
            <a:endParaRPr lang="es-CU"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_tradnl" dirty="0">
                <a:effectLst/>
                <a:latin typeface="Arial" panose="020B0604020202020204" pitchFamily="34" charset="0"/>
                <a:ea typeface="Times New Roman" panose="02020603050405020304" pitchFamily="18" charset="0"/>
                <a:cs typeface="Arial" panose="020B0604020202020204" pitchFamily="34" charset="0"/>
              </a:rPr>
              <a:t>                          - Grupos comunitarios</a:t>
            </a:r>
            <a:endParaRPr lang="es-CU"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Wingdings" panose="05000000000000000000" pitchFamily="2" charset="2"/>
              <a:buChar char=""/>
              <a:tabLst>
                <a:tab pos="228600" algn="l"/>
              </a:tabLst>
            </a:pPr>
            <a:r>
              <a:rPr lang="es-ES_tradnl" dirty="0">
                <a:effectLst/>
                <a:latin typeface="Arial" panose="020B0604020202020204" pitchFamily="34" charset="0"/>
                <a:ea typeface="Times New Roman" panose="02020603050405020304" pitchFamily="18" charset="0"/>
                <a:cs typeface="Arial" panose="020B0604020202020204" pitchFamily="34" charset="0"/>
              </a:rPr>
              <a:t>Sistema de Alerta Temprana.</a:t>
            </a:r>
            <a:endParaRPr lang="es-CU"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Wingdings" panose="05000000000000000000" pitchFamily="2" charset="2"/>
              <a:buChar char=""/>
              <a:tabLst>
                <a:tab pos="228600" algn="l"/>
              </a:tabLst>
            </a:pPr>
            <a:r>
              <a:rPr lang="es-ES_tradnl" dirty="0">
                <a:effectLst/>
                <a:latin typeface="Arial" panose="020B0604020202020204" pitchFamily="34" charset="0"/>
                <a:ea typeface="Times New Roman" panose="02020603050405020304" pitchFamily="18" charset="0"/>
                <a:cs typeface="Arial" panose="020B0604020202020204" pitchFamily="34" charset="0"/>
              </a:rPr>
              <a:t>Evacuación preventiva.</a:t>
            </a:r>
            <a:endParaRPr lang="es-CU"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Wingdings" panose="05000000000000000000" pitchFamily="2" charset="2"/>
              <a:buChar char=""/>
              <a:tabLst>
                <a:tab pos="228600" algn="l"/>
              </a:tabLst>
            </a:pPr>
            <a:r>
              <a:rPr lang="es-ES_tradnl" dirty="0">
                <a:effectLst/>
                <a:latin typeface="Arial" panose="020B0604020202020204" pitchFamily="34" charset="0"/>
                <a:ea typeface="Times New Roman" panose="02020603050405020304" pitchFamily="18" charset="0"/>
                <a:cs typeface="Arial" panose="020B0604020202020204" pitchFamily="34" charset="0"/>
              </a:rPr>
              <a:t>Albergues temporales en lugares seguros.</a:t>
            </a:r>
            <a:endParaRPr lang="es-CU"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Wingdings" panose="05000000000000000000" pitchFamily="2" charset="2"/>
              <a:buChar char=""/>
              <a:tabLst>
                <a:tab pos="228600" algn="l"/>
              </a:tabLst>
            </a:pPr>
            <a:r>
              <a:rPr lang="es-ES_tradnl" dirty="0">
                <a:effectLst/>
                <a:latin typeface="Arial" panose="020B0604020202020204" pitchFamily="34" charset="0"/>
                <a:ea typeface="Times New Roman" panose="02020603050405020304" pitchFamily="18" charset="0"/>
                <a:cs typeface="Arial" panose="020B0604020202020204" pitchFamily="34" charset="0"/>
              </a:rPr>
              <a:t>Actividades de rescate.</a:t>
            </a:r>
            <a:endParaRPr lang="es-CU"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Wingdings" panose="05000000000000000000" pitchFamily="2" charset="2"/>
              <a:buChar char=""/>
              <a:tabLst>
                <a:tab pos="228600" algn="l"/>
              </a:tabLst>
            </a:pPr>
            <a:r>
              <a:rPr lang="es-ES_tradnl" dirty="0">
                <a:effectLst/>
                <a:latin typeface="Arial" panose="020B0604020202020204" pitchFamily="34" charset="0"/>
                <a:ea typeface="Times New Roman" panose="02020603050405020304" pitchFamily="18" charset="0"/>
                <a:cs typeface="Arial" panose="020B0604020202020204" pitchFamily="34" charset="0"/>
              </a:rPr>
              <a:t>Saneamiento.</a:t>
            </a:r>
            <a:endParaRPr lang="es-CU"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Wingdings" panose="05000000000000000000" pitchFamily="2" charset="2"/>
              <a:buChar char=""/>
              <a:tabLst>
                <a:tab pos="228600" algn="l"/>
              </a:tabLst>
            </a:pPr>
            <a:r>
              <a:rPr lang="es-ES_tradnl"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SAT: evacuación temprana</a:t>
            </a:r>
            <a:endParaRPr lang="es-CU" dirty="0">
              <a:effectLst/>
              <a:latin typeface="Arial" panose="020B0604020202020204" pitchFamily="34" charset="0"/>
              <a:ea typeface="Times New Roman" panose="02020603050405020304" pitchFamily="18" charset="0"/>
              <a:cs typeface="Arial" panose="020B0604020202020204" pitchFamily="34" charset="0"/>
            </a:endParaRPr>
          </a:p>
          <a:p>
            <a:pPr marL="1797050" indent="-169863" algn="just"/>
            <a:r>
              <a:rPr lang="es-ES_tradnl"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Traslado a otra vivienda (</a:t>
            </a:r>
            <a:r>
              <a:rPr lang="es-ES_tradnl"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SOLIDARIDAD)</a:t>
            </a:r>
            <a:endParaRPr lang="es-CU" dirty="0">
              <a:effectLst/>
              <a:latin typeface="Arial" panose="020B0604020202020204" pitchFamily="34" charset="0"/>
              <a:ea typeface="Times New Roman" panose="02020603050405020304" pitchFamily="18" charset="0"/>
              <a:cs typeface="Arial" panose="020B0604020202020204" pitchFamily="34" charset="0"/>
            </a:endParaRPr>
          </a:p>
          <a:p>
            <a:pPr marL="1797050" indent="-169863" algn="just"/>
            <a:r>
              <a:rPr lang="es-ES_tradnl"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Albergues temporales</a:t>
            </a:r>
            <a:endParaRPr lang="es-CU" dirty="0">
              <a:effectLst/>
              <a:latin typeface="Arial" panose="020B0604020202020204" pitchFamily="34" charset="0"/>
              <a:ea typeface="Times New Roman" panose="02020603050405020304" pitchFamily="18" charset="0"/>
              <a:cs typeface="Arial" panose="020B0604020202020204" pitchFamily="34" charset="0"/>
            </a:endParaRPr>
          </a:p>
          <a:p>
            <a:pPr marL="1797050" indent="-169863" algn="just"/>
            <a:r>
              <a:rPr lang="es-ES_tradnl"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Personas a regresar: vacacionistas</a:t>
            </a:r>
            <a:endParaRPr lang="es-CU" dirty="0">
              <a:effectLst/>
              <a:latin typeface="Arial" panose="020B0604020202020204" pitchFamily="34" charset="0"/>
              <a:ea typeface="Times New Roman" panose="02020603050405020304" pitchFamily="18" charset="0"/>
              <a:cs typeface="Arial" panose="020B0604020202020204" pitchFamily="34" charset="0"/>
            </a:endParaRPr>
          </a:p>
          <a:p>
            <a:pPr marL="1797050" indent="-169863" algn="just"/>
            <a:r>
              <a:rPr lang="es-ES_tradnl"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Personas a reubicar: Turistas</a:t>
            </a:r>
            <a:endParaRPr lang="es-CU" dirty="0">
              <a:effectLst/>
              <a:latin typeface="Arial" panose="020B0604020202020204" pitchFamily="34" charset="0"/>
              <a:ea typeface="Times New Roman" panose="02020603050405020304" pitchFamily="18" charset="0"/>
              <a:cs typeface="Arial" panose="020B0604020202020204" pitchFamily="34" charset="0"/>
            </a:endParaRPr>
          </a:p>
          <a:p>
            <a:pPr marL="1797050" indent="-169863" algn="just"/>
            <a:r>
              <a:rPr lang="es-ES_tradnl"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Personas a asistir: Facilidad temporal</a:t>
            </a:r>
            <a:endParaRPr lang="es-CU"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uadroTexto 3">
            <a:extLst>
              <a:ext uri="{FF2B5EF4-FFF2-40B4-BE49-F238E27FC236}">
                <a16:creationId xmlns:a16="http://schemas.microsoft.com/office/drawing/2014/main" id="{11BAE8E9-6C89-C4D0-ADA4-A4D4EC47FFCE}"/>
              </a:ext>
            </a:extLst>
          </p:cNvPr>
          <p:cNvSpPr txBox="1"/>
          <p:nvPr/>
        </p:nvSpPr>
        <p:spPr>
          <a:xfrm>
            <a:off x="294466" y="118536"/>
            <a:ext cx="8555065" cy="83099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just"/>
            <a:r>
              <a:rPr lang="es-ES_tradnl" sz="2400" b="1" i="1" dirty="0">
                <a:effectLst/>
                <a:latin typeface="Arial" panose="020B0604020202020204" pitchFamily="34" charset="0"/>
                <a:ea typeface="Times New Roman" panose="02020603050405020304" pitchFamily="18" charset="0"/>
              </a:rPr>
              <a:t>Resumiendo: ¿Que se puede hacer desde y en la comunidad en Cuba?</a:t>
            </a:r>
            <a:endParaRPr lang="es-CU" sz="2400" b="1" i="1" dirty="0"/>
          </a:p>
        </p:txBody>
      </p:sp>
      <p:pic>
        <p:nvPicPr>
          <p:cNvPr id="5" name="Picture 2" descr="Más de 26.000 cubanos siguen evacuados tras el paso del huracán Irma Cubanet">
            <a:extLst>
              <a:ext uri="{FF2B5EF4-FFF2-40B4-BE49-F238E27FC236}">
                <a16:creationId xmlns:a16="http://schemas.microsoft.com/office/drawing/2014/main" id="{FD0E6A53-8950-AECE-950A-EE7327F972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1751" y="4416492"/>
            <a:ext cx="2762250" cy="174307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vacuados mil 500 personas en región de Cuba por Elsa - Artemisa Visión">
            <a:extLst>
              <a:ext uri="{FF2B5EF4-FFF2-40B4-BE49-F238E27FC236}">
                <a16:creationId xmlns:a16="http://schemas.microsoft.com/office/drawing/2014/main" id="{E9DBBAA6-9147-D366-F655-274E65948D1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1750" y="2759142"/>
            <a:ext cx="2762250" cy="1657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97385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9B6A8AA-50E4-DC0D-842F-34395548B86C}"/>
              </a:ext>
            </a:extLst>
          </p:cNvPr>
          <p:cNvSpPr txBox="1"/>
          <p:nvPr/>
        </p:nvSpPr>
        <p:spPr>
          <a:xfrm>
            <a:off x="100737" y="1010545"/>
            <a:ext cx="8942523" cy="5893921"/>
          </a:xfrm>
          <a:prstGeom prst="rect">
            <a:avLst/>
          </a:prstGeom>
          <a:noFill/>
        </p:spPr>
        <p:txBody>
          <a:bodyPr wrap="square">
            <a:spAutoFit/>
          </a:bodyPr>
          <a:lstStyle/>
          <a:p>
            <a:pPr algn="just">
              <a:spcBef>
                <a:spcPts val="600"/>
              </a:spcBef>
              <a:spcAft>
                <a:spcPts val="600"/>
              </a:spcAft>
            </a:pPr>
            <a:r>
              <a:rPr lang="es-ES_tradnl" sz="1600" b="1" dirty="0">
                <a:effectLst/>
                <a:latin typeface="Arial" panose="020B0604020202020204" pitchFamily="34" charset="0"/>
                <a:ea typeface="Times New Roman" panose="02020603050405020304" pitchFamily="18" charset="0"/>
                <a:cs typeface="Arial" panose="020B0604020202020204" pitchFamily="34" charset="0"/>
              </a:rPr>
              <a:t>REQUISITOS DEL RÉGIMEN DE CONVIVENCIA</a:t>
            </a:r>
            <a:endParaRPr lang="es-CU" sz="1600" dirty="0">
              <a:effectLst/>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pPr>
            <a:r>
              <a:rPr lang="es-ES_tradnl" sz="1600" dirty="0">
                <a:effectLst/>
                <a:latin typeface="Arial" panose="020B0604020202020204" pitchFamily="34" charset="0"/>
                <a:ea typeface="Times New Roman" panose="02020603050405020304" pitchFamily="18" charset="0"/>
                <a:cs typeface="Arial" panose="020B0604020202020204" pitchFamily="34" charset="0"/>
              </a:rPr>
              <a:t>Para garantizar el orden y funcionamiento de los albergues, el grupo de dirección debe apoyarse en las cualidades de aquellas personas que son queridas, respetadas y escuchadas por el colectivo, de manera que la condición de líderes naturales de la comunidad se sume al trabajo organizativo y de persuasión.</a:t>
            </a:r>
            <a:endParaRPr lang="es-CU" sz="1600" dirty="0">
              <a:effectLst/>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pPr>
            <a:r>
              <a:rPr lang="es-ES_tradnl" sz="1600" b="1" i="1" dirty="0">
                <a:effectLst/>
                <a:latin typeface="Arial" panose="020B0604020202020204" pitchFamily="34" charset="0"/>
                <a:ea typeface="Times New Roman" panose="02020603050405020304" pitchFamily="18" charset="0"/>
                <a:cs typeface="Arial" panose="020B0604020202020204" pitchFamily="34" charset="0"/>
              </a:rPr>
              <a:t>Para regular las actividades del albergue es necesario:</a:t>
            </a:r>
            <a:endParaRPr lang="es-CU" sz="1600" b="1" i="1"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Wingdings" panose="05000000000000000000" pitchFamily="2" charset="2"/>
              <a:buChar char=""/>
            </a:pPr>
            <a:r>
              <a:rPr lang="es-ES_tradnl" sz="1600" dirty="0">
                <a:effectLst/>
                <a:latin typeface="Arial" panose="020B0604020202020204" pitchFamily="34" charset="0"/>
                <a:ea typeface="Times New Roman" panose="02020603050405020304" pitchFamily="18" charset="0"/>
                <a:cs typeface="Arial" panose="020B0604020202020204" pitchFamily="34" charset="0"/>
              </a:rPr>
              <a:t>El establecimiento de un horario del día, para todas las actividades, incluido el aseo si los baños son colectivos.</a:t>
            </a:r>
            <a:endParaRPr lang="es-CU" sz="16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Wingdings" panose="05000000000000000000" pitchFamily="2" charset="2"/>
              <a:buChar char=""/>
            </a:pPr>
            <a:r>
              <a:rPr lang="es-ES_tradnl" sz="1600" dirty="0">
                <a:effectLst/>
                <a:latin typeface="Arial" panose="020B0604020202020204" pitchFamily="34" charset="0"/>
                <a:ea typeface="Times New Roman" panose="02020603050405020304" pitchFamily="18" charset="0"/>
                <a:cs typeface="Arial" panose="020B0604020202020204" pitchFamily="34" charset="0"/>
              </a:rPr>
              <a:t>La determinación d e las normas de conducta a seguir para asegurar el orden interior, la convivencia social y el mantenimiento de las condiciones higiénico-sanitarias en la instalación:   </a:t>
            </a:r>
            <a:endParaRPr lang="es-CU" sz="1600" dirty="0">
              <a:effectLst/>
              <a:latin typeface="Arial" panose="020B0604020202020204" pitchFamily="34" charset="0"/>
              <a:ea typeface="Times New Roman" panose="02020603050405020304" pitchFamily="18" charset="0"/>
              <a:cs typeface="Arial" panose="020B0604020202020204" pitchFamily="34" charset="0"/>
            </a:endParaRPr>
          </a:p>
          <a:p>
            <a:pPr marL="263525" lvl="0" indent="-249238" algn="just">
              <a:buFont typeface="Times New Roman" panose="02020603050405020304" pitchFamily="18" charset="0"/>
              <a:buChar char="-"/>
            </a:pPr>
            <a:r>
              <a:rPr lang="es-ES_tradnl" sz="1600" dirty="0">
                <a:effectLst/>
                <a:latin typeface="Arial" panose="020B0604020202020204" pitchFamily="34" charset="0"/>
                <a:ea typeface="Times New Roman" panose="02020603050405020304" pitchFamily="18" charset="0"/>
                <a:cs typeface="Arial" panose="020B0604020202020204" pitchFamily="34" charset="0"/>
              </a:rPr>
              <a:t>permanencia en el lugar hasta que las autoridades locales digan que se puede salir.</a:t>
            </a:r>
            <a:endParaRPr lang="es-CU" sz="1600" dirty="0">
              <a:effectLst/>
              <a:latin typeface="Arial" panose="020B0604020202020204" pitchFamily="34" charset="0"/>
              <a:ea typeface="Times New Roman" panose="02020603050405020304" pitchFamily="18" charset="0"/>
              <a:cs typeface="Arial" panose="020B0604020202020204" pitchFamily="34" charset="0"/>
            </a:endParaRPr>
          </a:p>
          <a:p>
            <a:pPr marL="263525" lvl="0" indent="-249238" algn="just">
              <a:buFont typeface="Times New Roman" panose="02020603050405020304" pitchFamily="18" charset="0"/>
              <a:buChar char="-"/>
            </a:pPr>
            <a:r>
              <a:rPr lang="es-ES_tradnl" sz="1600" dirty="0">
                <a:effectLst/>
                <a:latin typeface="Arial" panose="020B0604020202020204" pitchFamily="34" charset="0"/>
                <a:ea typeface="Times New Roman" panose="02020603050405020304" pitchFamily="18" charset="0"/>
                <a:cs typeface="Arial" panose="020B0604020202020204" pitchFamily="34" charset="0"/>
              </a:rPr>
              <a:t>Asignar áreas para los fumadores.</a:t>
            </a:r>
            <a:endParaRPr lang="es-CU" sz="1600" dirty="0">
              <a:effectLst/>
              <a:latin typeface="Arial" panose="020B0604020202020204" pitchFamily="34" charset="0"/>
              <a:ea typeface="Times New Roman" panose="02020603050405020304" pitchFamily="18" charset="0"/>
              <a:cs typeface="Arial" panose="020B0604020202020204" pitchFamily="34" charset="0"/>
            </a:endParaRPr>
          </a:p>
          <a:p>
            <a:pPr marL="263525" lvl="0" indent="-249238" algn="just">
              <a:buFont typeface="Times New Roman" panose="02020603050405020304" pitchFamily="18" charset="0"/>
              <a:buChar char="-"/>
            </a:pPr>
            <a:r>
              <a:rPr lang="es-ES_tradnl" sz="1600" dirty="0">
                <a:effectLst/>
                <a:latin typeface="Arial" panose="020B0604020202020204" pitchFamily="34" charset="0"/>
                <a:ea typeface="Times New Roman" panose="02020603050405020304" pitchFamily="18" charset="0"/>
                <a:cs typeface="Arial" panose="020B0604020202020204" pitchFamily="34" charset="0"/>
              </a:rPr>
              <a:t>Las bebidas alcohólicas y armas están prohibidas.</a:t>
            </a:r>
            <a:endParaRPr lang="es-CU" sz="1600" dirty="0">
              <a:effectLst/>
              <a:latin typeface="Arial" panose="020B0604020202020204" pitchFamily="34" charset="0"/>
              <a:ea typeface="Times New Roman" panose="02020603050405020304" pitchFamily="18" charset="0"/>
              <a:cs typeface="Arial" panose="020B0604020202020204" pitchFamily="34" charset="0"/>
            </a:endParaRPr>
          </a:p>
          <a:p>
            <a:pPr marL="263525" lvl="0" indent="-249238" algn="just">
              <a:buFont typeface="Times New Roman" panose="02020603050405020304" pitchFamily="18" charset="0"/>
              <a:buChar char="-"/>
            </a:pPr>
            <a:r>
              <a:rPr lang="es-ES_tradnl" sz="1600" dirty="0">
                <a:effectLst/>
                <a:latin typeface="Arial" panose="020B0604020202020204" pitchFamily="34" charset="0"/>
                <a:ea typeface="Times New Roman" panose="02020603050405020304" pitchFamily="18" charset="0"/>
                <a:cs typeface="Arial" panose="020B0604020202020204" pitchFamily="34" charset="0"/>
              </a:rPr>
              <a:t>No se permite la permanencia de mascotas.  </a:t>
            </a:r>
            <a:endParaRPr lang="es-CU" sz="1600" dirty="0">
              <a:effectLst/>
              <a:latin typeface="Arial" panose="020B0604020202020204" pitchFamily="34" charset="0"/>
              <a:ea typeface="Times New Roman" panose="02020603050405020304" pitchFamily="18" charset="0"/>
              <a:cs typeface="Arial" panose="020B0604020202020204" pitchFamily="34" charset="0"/>
            </a:endParaRPr>
          </a:p>
          <a:p>
            <a:pPr marL="263525" lvl="0" indent="-249238" algn="just">
              <a:buFont typeface="Times New Roman" panose="02020603050405020304" pitchFamily="18" charset="0"/>
              <a:buChar char="-"/>
            </a:pPr>
            <a:r>
              <a:rPr lang="es-ES_tradnl" sz="1600" dirty="0">
                <a:effectLst/>
                <a:latin typeface="Arial" panose="020B0604020202020204" pitchFamily="34" charset="0"/>
                <a:ea typeface="Times New Roman" panose="02020603050405020304" pitchFamily="18" charset="0"/>
                <a:cs typeface="Arial" panose="020B0604020202020204" pitchFamily="34" charset="0"/>
              </a:rPr>
              <a:t>Uso racional de los locales y dormitorios.</a:t>
            </a:r>
            <a:endParaRPr lang="es-CU" sz="1600" dirty="0">
              <a:effectLst/>
              <a:latin typeface="Arial" panose="020B0604020202020204" pitchFamily="34" charset="0"/>
              <a:ea typeface="Times New Roman" panose="02020603050405020304" pitchFamily="18" charset="0"/>
              <a:cs typeface="Arial" panose="020B0604020202020204" pitchFamily="34" charset="0"/>
            </a:endParaRPr>
          </a:p>
          <a:p>
            <a:pPr marL="263525" lvl="0" indent="-249238" algn="just">
              <a:buFont typeface="Times New Roman" panose="02020603050405020304" pitchFamily="18" charset="0"/>
              <a:buChar char="-"/>
            </a:pPr>
            <a:r>
              <a:rPr lang="es-ES_tradnl" sz="1600" dirty="0">
                <a:effectLst/>
                <a:latin typeface="Arial" panose="020B0604020202020204" pitchFamily="34" charset="0"/>
                <a:ea typeface="Times New Roman" panose="02020603050405020304" pitchFamily="18" charset="0"/>
                <a:cs typeface="Arial" panose="020B0604020202020204" pitchFamily="34" charset="0"/>
              </a:rPr>
              <a:t>Distribución de alimentos por prioridades (niños, ancianos. Discapacitados y embarazadas)</a:t>
            </a:r>
            <a:endParaRPr lang="es-CU" sz="1600" dirty="0">
              <a:effectLst/>
              <a:latin typeface="Arial" panose="020B0604020202020204" pitchFamily="34" charset="0"/>
              <a:ea typeface="Times New Roman" panose="02020603050405020304" pitchFamily="18" charset="0"/>
              <a:cs typeface="Arial" panose="020B0604020202020204" pitchFamily="34" charset="0"/>
            </a:endParaRPr>
          </a:p>
          <a:p>
            <a:pPr marL="263525" lvl="0" indent="-249238" algn="just">
              <a:buFont typeface="Times New Roman" panose="02020603050405020304" pitchFamily="18" charset="0"/>
              <a:buChar char="-"/>
            </a:pPr>
            <a:r>
              <a:rPr lang="es-ES_tradnl" sz="1600" dirty="0">
                <a:effectLst/>
                <a:latin typeface="Arial" panose="020B0604020202020204" pitchFamily="34" charset="0"/>
                <a:ea typeface="Times New Roman" panose="02020603050405020304" pitchFamily="18" charset="0"/>
                <a:cs typeface="Arial" panose="020B0604020202020204" pitchFamily="34" charset="0"/>
              </a:rPr>
              <a:t> Cuidado de los bienes y recursos de todo tipo.</a:t>
            </a:r>
            <a:endParaRPr lang="es-CU" sz="1600" dirty="0">
              <a:effectLst/>
              <a:latin typeface="Arial" panose="020B0604020202020204" pitchFamily="34" charset="0"/>
              <a:ea typeface="Times New Roman" panose="02020603050405020304" pitchFamily="18" charset="0"/>
              <a:cs typeface="Arial" panose="020B0604020202020204" pitchFamily="34" charset="0"/>
            </a:endParaRPr>
          </a:p>
          <a:p>
            <a:pPr marL="263525" lvl="0" indent="-249238" algn="just">
              <a:buFont typeface="Times New Roman" panose="02020603050405020304" pitchFamily="18" charset="0"/>
              <a:buChar char="-"/>
            </a:pPr>
            <a:r>
              <a:rPr lang="es-ES_tradnl" sz="1600" dirty="0">
                <a:effectLst/>
                <a:latin typeface="Arial" panose="020B0604020202020204" pitchFamily="34" charset="0"/>
                <a:ea typeface="Times New Roman" panose="02020603050405020304" pitchFamily="18" charset="0"/>
                <a:cs typeface="Arial" panose="020B0604020202020204" pitchFamily="34" charset="0"/>
              </a:rPr>
              <a:t>Aseguramiento de la información sobre la situación real.</a:t>
            </a:r>
            <a:endParaRPr lang="es-CU" sz="1600" dirty="0">
              <a:effectLst/>
              <a:latin typeface="Arial" panose="020B0604020202020204" pitchFamily="34" charset="0"/>
              <a:ea typeface="Times New Roman" panose="02020603050405020304" pitchFamily="18" charset="0"/>
              <a:cs typeface="Arial" panose="020B0604020202020204" pitchFamily="34" charset="0"/>
            </a:endParaRPr>
          </a:p>
          <a:p>
            <a:pPr marL="263525" lvl="0" indent="-249238" algn="just">
              <a:buFont typeface="Times New Roman" panose="02020603050405020304" pitchFamily="18" charset="0"/>
              <a:buChar char="-"/>
            </a:pPr>
            <a:r>
              <a:rPr lang="es-ES_tradnl" sz="1600" dirty="0">
                <a:effectLst/>
                <a:latin typeface="Arial" panose="020B0604020202020204" pitchFamily="34" charset="0"/>
                <a:ea typeface="Times New Roman" panose="02020603050405020304" pitchFamily="18" charset="0"/>
                <a:cs typeface="Arial" panose="020B0604020202020204" pitchFamily="34" charset="0"/>
              </a:rPr>
              <a:t>Iluminación mínima indispensable.</a:t>
            </a:r>
            <a:endParaRPr lang="es-CU" sz="1600" dirty="0">
              <a:effectLst/>
              <a:latin typeface="Arial" panose="020B0604020202020204" pitchFamily="34" charset="0"/>
              <a:ea typeface="Times New Roman" panose="02020603050405020304" pitchFamily="18" charset="0"/>
              <a:cs typeface="Arial" panose="020B0604020202020204" pitchFamily="34" charset="0"/>
            </a:endParaRPr>
          </a:p>
          <a:p>
            <a:pPr marL="263525" lvl="0" indent="-249238" algn="just">
              <a:buFont typeface="Times New Roman" panose="02020603050405020304" pitchFamily="18" charset="0"/>
              <a:buChar char="-"/>
            </a:pPr>
            <a:r>
              <a:rPr lang="es-ES_tradnl" sz="1600" dirty="0">
                <a:effectLst/>
                <a:latin typeface="Arial" panose="020B0604020202020204" pitchFamily="34" charset="0"/>
                <a:ea typeface="Times New Roman" panose="02020603050405020304" pitchFamily="18" charset="0"/>
                <a:cs typeface="Arial" panose="020B0604020202020204" pitchFamily="34" charset="0"/>
              </a:rPr>
              <a:t>Participación en todas las actividades.</a:t>
            </a:r>
            <a:endParaRPr lang="es-CU" sz="1600" dirty="0">
              <a:effectLst/>
              <a:latin typeface="Arial" panose="020B0604020202020204" pitchFamily="34" charset="0"/>
              <a:ea typeface="Times New Roman" panose="02020603050405020304" pitchFamily="18" charset="0"/>
              <a:cs typeface="Arial" panose="020B0604020202020204" pitchFamily="34" charset="0"/>
            </a:endParaRPr>
          </a:p>
          <a:p>
            <a:pPr marL="263525" lvl="0" indent="-249238" algn="just">
              <a:buFont typeface="Times New Roman" panose="02020603050405020304" pitchFamily="18" charset="0"/>
              <a:buChar char="-"/>
            </a:pPr>
            <a:r>
              <a:rPr lang="es-ES_tradnl" sz="1600" dirty="0">
                <a:effectLst/>
                <a:latin typeface="Arial" panose="020B0604020202020204" pitchFamily="34" charset="0"/>
                <a:ea typeface="Times New Roman" panose="02020603050405020304" pitchFamily="18" charset="0"/>
                <a:cs typeface="Arial" panose="020B0604020202020204" pitchFamily="34" charset="0"/>
              </a:rPr>
              <a:t>Registro y control de los albergados.</a:t>
            </a:r>
            <a:endParaRPr lang="es-CU" sz="1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uadroTexto 3">
            <a:extLst>
              <a:ext uri="{FF2B5EF4-FFF2-40B4-BE49-F238E27FC236}">
                <a16:creationId xmlns:a16="http://schemas.microsoft.com/office/drawing/2014/main" id="{176C660A-B0A7-08CD-FC6D-891747B1B7A3}"/>
              </a:ext>
            </a:extLst>
          </p:cNvPr>
          <p:cNvSpPr txBox="1"/>
          <p:nvPr/>
        </p:nvSpPr>
        <p:spPr>
          <a:xfrm>
            <a:off x="100737" y="74893"/>
            <a:ext cx="8942523" cy="83099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r>
              <a:rPr lang="es-ES" sz="2400" b="1" i="1" dirty="0">
                <a:latin typeface="Arial" panose="020B0604020202020204" pitchFamily="34" charset="0"/>
                <a:cs typeface="Arial" panose="020B0604020202020204" pitchFamily="34" charset="0"/>
              </a:rPr>
              <a:t>¿Cómo organizamos el régimen de convivencia en los albergues temporales?</a:t>
            </a:r>
          </a:p>
        </p:txBody>
      </p:sp>
    </p:spTree>
    <p:extLst>
      <p:ext uri="{BB962C8B-B14F-4D97-AF65-F5344CB8AC3E}">
        <p14:creationId xmlns:p14="http://schemas.microsoft.com/office/powerpoint/2010/main" val="15935463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A3E58B8-E394-B04B-8D0D-897AC1D4392B}"/>
              </a:ext>
            </a:extLst>
          </p:cNvPr>
          <p:cNvSpPr txBox="1"/>
          <p:nvPr/>
        </p:nvSpPr>
        <p:spPr>
          <a:xfrm>
            <a:off x="210788" y="3336586"/>
            <a:ext cx="8752114" cy="1200329"/>
          </a:xfrm>
          <a:prstGeom prst="rect">
            <a:avLst/>
          </a:prstGeom>
          <a:noFill/>
        </p:spPr>
        <p:txBody>
          <a:bodyPr wrap="square">
            <a:spAutoFit/>
          </a:bodyPr>
          <a:lstStyle/>
          <a:p>
            <a:pPr marL="536575" marR="0" lvl="0" indent="-536575" algn="ctr" defTabSz="914400" rtl="0" eaLnBrk="1" fontAlgn="auto" latinLnBrk="0" hangingPunct="1">
              <a:lnSpc>
                <a:spcPct val="100000"/>
              </a:lnSpc>
              <a:spcBef>
                <a:spcPts val="200"/>
              </a:spcBef>
              <a:spcAft>
                <a:spcPts val="200"/>
              </a:spcAft>
              <a:buClrTx/>
              <a:buSzTx/>
              <a:buFontTx/>
              <a:buNone/>
              <a:tabLst/>
              <a:defRPr/>
            </a:pPr>
            <a:r>
              <a:rPr kumimoji="0" lang="es-E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Morbilidad potencial. Categorías de mayor vulnerabilidad. </a:t>
            </a:r>
          </a:p>
        </p:txBody>
      </p:sp>
      <p:sp>
        <p:nvSpPr>
          <p:cNvPr id="5" name="CuadroTexto 4">
            <a:extLst>
              <a:ext uri="{FF2B5EF4-FFF2-40B4-BE49-F238E27FC236}">
                <a16:creationId xmlns:a16="http://schemas.microsoft.com/office/drawing/2014/main" id="{C9C14B83-DACA-88AD-541C-53CD518305D8}"/>
              </a:ext>
            </a:extLst>
          </p:cNvPr>
          <p:cNvSpPr txBox="1"/>
          <p:nvPr/>
        </p:nvSpPr>
        <p:spPr>
          <a:xfrm>
            <a:off x="2286000" y="1873714"/>
            <a:ext cx="4572000" cy="70788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Tercer Sumario: </a:t>
            </a:r>
          </a:p>
        </p:txBody>
      </p:sp>
      <p:pic>
        <p:nvPicPr>
          <p:cNvPr id="6" name="Imagen 5">
            <a:extLst>
              <a:ext uri="{FF2B5EF4-FFF2-40B4-BE49-F238E27FC236}">
                <a16:creationId xmlns:a16="http://schemas.microsoft.com/office/drawing/2014/main" id="{66370206-464D-36B4-63CD-2996839CA436}"/>
              </a:ext>
            </a:extLst>
          </p:cNvPr>
          <p:cNvPicPr>
            <a:picLocks noChangeAspect="1"/>
          </p:cNvPicPr>
          <p:nvPr/>
        </p:nvPicPr>
        <p:blipFill>
          <a:blip r:embed="rId2"/>
          <a:stretch>
            <a:fillRect/>
          </a:stretch>
        </p:blipFill>
        <p:spPr>
          <a:xfrm>
            <a:off x="29690" y="0"/>
            <a:ext cx="9114310" cy="1268078"/>
          </a:xfrm>
          <a:prstGeom prst="rect">
            <a:avLst/>
          </a:prstGeom>
        </p:spPr>
      </p:pic>
    </p:spTree>
    <p:extLst>
      <p:ext uri="{BB962C8B-B14F-4D97-AF65-F5344CB8AC3E}">
        <p14:creationId xmlns:p14="http://schemas.microsoft.com/office/powerpoint/2010/main" val="33858808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66EC8BD-2FB5-2D74-9847-A8EDDA725BC4}"/>
              </a:ext>
            </a:extLst>
          </p:cNvPr>
          <p:cNvSpPr txBox="1"/>
          <p:nvPr/>
        </p:nvSpPr>
        <p:spPr>
          <a:xfrm>
            <a:off x="1456841" y="416532"/>
            <a:ext cx="5742122" cy="58477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ctr"/>
            <a:r>
              <a:rPr lang="es-ES_tradnl" sz="3200" dirty="0">
                <a:latin typeface="Arial Black" panose="020B0A04020102020204" pitchFamily="34" charset="0"/>
              </a:rPr>
              <a:t>¿Qué es la morbilidad?</a:t>
            </a:r>
            <a:endParaRPr lang="es-CU" sz="3200" dirty="0">
              <a:latin typeface="Arial Black" panose="020B0A04020102020204" pitchFamily="34" charset="0"/>
            </a:endParaRPr>
          </a:p>
        </p:txBody>
      </p:sp>
      <p:sp>
        <p:nvSpPr>
          <p:cNvPr id="5" name="CuadroTexto 4">
            <a:extLst>
              <a:ext uri="{FF2B5EF4-FFF2-40B4-BE49-F238E27FC236}">
                <a16:creationId xmlns:a16="http://schemas.microsoft.com/office/drawing/2014/main" id="{C0165099-F8FC-1A7F-50D0-5A4CAF7168E1}"/>
              </a:ext>
            </a:extLst>
          </p:cNvPr>
          <p:cNvSpPr txBox="1"/>
          <p:nvPr/>
        </p:nvSpPr>
        <p:spPr>
          <a:xfrm>
            <a:off x="158857" y="1226798"/>
            <a:ext cx="8826285" cy="3046988"/>
          </a:xfrm>
          <a:prstGeom prst="rect">
            <a:avLst/>
          </a:prstGeom>
          <a:noFill/>
        </p:spPr>
        <p:txBody>
          <a:bodyPr wrap="square">
            <a:spAutoFit/>
          </a:bodyPr>
          <a:lstStyle/>
          <a:p>
            <a:pPr algn="just"/>
            <a:r>
              <a:rPr lang="es-ES" sz="2400" dirty="0">
                <a:latin typeface="Arial" panose="020B0604020202020204" pitchFamily="34" charset="0"/>
                <a:cs typeface="Arial" panose="020B0604020202020204" pitchFamily="34" charset="0"/>
              </a:rPr>
              <a:t>En epidemiología y estadística, la morbilidad o morbididad es la proporción de individuos que contraen una enfermedad específica en un lugar y margen de tiempo determinados. Es decir, se trata de la frecuencia de aparición de la </a:t>
            </a:r>
            <a:r>
              <a:rPr lang="es-ES" sz="2400" b="1" i="1" dirty="0">
                <a:solidFill>
                  <a:srgbClr val="FF0000"/>
                </a:solidFill>
                <a:latin typeface="Arial" panose="020B0604020202020204" pitchFamily="34" charset="0"/>
                <a:cs typeface="Arial" panose="020B0604020202020204" pitchFamily="34" charset="0"/>
              </a:rPr>
              <a:t>enfermedad con respecto a la población: </a:t>
            </a:r>
            <a:r>
              <a:rPr lang="es-ES" sz="2400" dirty="0">
                <a:latin typeface="Arial" panose="020B0604020202020204" pitchFamily="34" charset="0"/>
                <a:cs typeface="Arial" panose="020B0604020202020204" pitchFamily="34" charset="0"/>
              </a:rPr>
              <a:t>cuanto mayores sean las tasas de morbilidad de una enfermedad, mayor será el número de personas aquejadas por ella dentro del lapso tomado en consideración.</a:t>
            </a:r>
            <a:endParaRPr lang="es-CU" sz="2400" dirty="0">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3F8D3DE0-CA7E-093D-5C45-92C1742CB1FB}"/>
              </a:ext>
            </a:extLst>
          </p:cNvPr>
          <p:cNvSpPr txBox="1"/>
          <p:nvPr/>
        </p:nvSpPr>
        <p:spPr>
          <a:xfrm>
            <a:off x="158858" y="4326623"/>
            <a:ext cx="8826284" cy="2434641"/>
          </a:xfrm>
          <a:prstGeom prst="rect">
            <a:avLst/>
          </a:prstGeom>
          <a:noFill/>
        </p:spPr>
        <p:txBody>
          <a:bodyPr wrap="square">
            <a:spAutoFit/>
          </a:bodyPr>
          <a:lstStyle/>
          <a:p>
            <a:pPr algn="just">
              <a:lnSpc>
                <a:spcPct val="107000"/>
              </a:lnSpc>
              <a:spcAft>
                <a:spcPts val="800"/>
              </a:spcAft>
            </a:pPr>
            <a:r>
              <a:rPr lang="es-ES_tradnl" sz="2400" dirty="0">
                <a:effectLst/>
                <a:latin typeface="Arial" panose="020B0604020202020204" pitchFamily="34" charset="0"/>
                <a:ea typeface="Aptos" panose="02110004020202020204"/>
              </a:rPr>
              <a:t>Este término proviene de la palabra latina </a:t>
            </a:r>
            <a:r>
              <a:rPr lang="es-ES_tradnl" sz="2400" dirty="0" err="1">
                <a:effectLst/>
                <a:latin typeface="Arial" panose="020B0604020202020204" pitchFamily="34" charset="0"/>
                <a:ea typeface="Aptos" panose="02110004020202020204"/>
              </a:rPr>
              <a:t>morbidus</a:t>
            </a:r>
            <a:r>
              <a:rPr lang="es-ES_tradnl" sz="2400" dirty="0">
                <a:effectLst/>
                <a:latin typeface="Arial" panose="020B0604020202020204" pitchFamily="34" charset="0"/>
                <a:ea typeface="Aptos" panose="02110004020202020204"/>
              </a:rPr>
              <a:t>, que significa “enfermo”, y expresado en términos porcentuales, es uno de los indicadores de mayor utilidad a la hora de planificar estrategias de salud pública, por ejemplo, a la hora de hacer frente a una epidemia. No debe confundirse con mortalidad, un indicador estadístico totalmente diferente.</a:t>
            </a:r>
            <a:endParaRPr lang="es-CU" sz="2400" dirty="0">
              <a:effectLst/>
              <a:latin typeface="Arial" panose="020B0604020202020204" pitchFamily="34" charset="0"/>
              <a:ea typeface="Aptos" panose="02110004020202020204"/>
            </a:endParaRPr>
          </a:p>
        </p:txBody>
      </p:sp>
    </p:spTree>
    <p:extLst>
      <p:ext uri="{BB962C8B-B14F-4D97-AF65-F5344CB8AC3E}">
        <p14:creationId xmlns:p14="http://schemas.microsoft.com/office/powerpoint/2010/main" val="246560739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5D944E2-BDD6-1228-18BA-39FF67C5872F}"/>
              </a:ext>
            </a:extLst>
          </p:cNvPr>
          <p:cNvSpPr txBox="1"/>
          <p:nvPr/>
        </p:nvSpPr>
        <p:spPr>
          <a:xfrm>
            <a:off x="158856" y="947573"/>
            <a:ext cx="8826285" cy="853952"/>
          </a:xfrm>
          <a:prstGeom prst="rect">
            <a:avLst/>
          </a:prstGeom>
          <a:noFill/>
        </p:spPr>
        <p:txBody>
          <a:bodyPr wrap="square">
            <a:spAutoFit/>
          </a:bodyPr>
          <a:lstStyle/>
          <a:p>
            <a:pPr algn="just">
              <a:lnSpc>
                <a:spcPct val="107000"/>
              </a:lnSpc>
              <a:spcAft>
                <a:spcPts val="800"/>
              </a:spcAft>
            </a:pPr>
            <a:r>
              <a:rPr lang="es-ES_tradnl" sz="2400" dirty="0">
                <a:effectLst/>
                <a:latin typeface="Arial" panose="020B0604020202020204" pitchFamily="34" charset="0"/>
                <a:ea typeface="Aptos"/>
              </a:rPr>
              <a:t>Comúnmente, se utilizan dos tasas distintas de morbilidad, dependiendo de la información específica que se necesita:</a:t>
            </a:r>
            <a:endParaRPr lang="es-CU" sz="2400" dirty="0">
              <a:effectLst/>
              <a:latin typeface="Arial" panose="020B0604020202020204" pitchFamily="34" charset="0"/>
              <a:ea typeface="Aptos"/>
            </a:endParaRPr>
          </a:p>
        </p:txBody>
      </p:sp>
      <p:sp>
        <p:nvSpPr>
          <p:cNvPr id="4" name="CuadroTexto 3">
            <a:extLst>
              <a:ext uri="{FF2B5EF4-FFF2-40B4-BE49-F238E27FC236}">
                <a16:creationId xmlns:a16="http://schemas.microsoft.com/office/drawing/2014/main" id="{99D4DA89-6DBD-FDDF-C4DF-807DAE815C41}"/>
              </a:ext>
            </a:extLst>
          </p:cNvPr>
          <p:cNvSpPr txBox="1"/>
          <p:nvPr/>
        </p:nvSpPr>
        <p:spPr>
          <a:xfrm>
            <a:off x="2285998" y="117492"/>
            <a:ext cx="4572000" cy="580993"/>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ctr">
              <a:lnSpc>
                <a:spcPct val="107000"/>
              </a:lnSpc>
              <a:spcAft>
                <a:spcPts val="800"/>
              </a:spcAft>
            </a:pPr>
            <a:r>
              <a:rPr lang="es-ES_tradnl" sz="3200" b="1" i="1" dirty="0">
                <a:effectLst/>
                <a:latin typeface="Arial" panose="020B0604020202020204" pitchFamily="34" charset="0"/>
                <a:ea typeface="Aptos"/>
              </a:rPr>
              <a:t>Tasas de morbilidad</a:t>
            </a:r>
            <a:endParaRPr lang="es-CU" sz="3200" b="1" i="1" dirty="0">
              <a:effectLst/>
              <a:latin typeface="Arial" panose="020B0604020202020204" pitchFamily="34" charset="0"/>
              <a:ea typeface="Aptos"/>
            </a:endParaRPr>
          </a:p>
        </p:txBody>
      </p:sp>
      <p:sp>
        <p:nvSpPr>
          <p:cNvPr id="6" name="CuadroTexto 5">
            <a:extLst>
              <a:ext uri="{FF2B5EF4-FFF2-40B4-BE49-F238E27FC236}">
                <a16:creationId xmlns:a16="http://schemas.microsoft.com/office/drawing/2014/main" id="{D4F87033-7577-700F-5200-2E86DFE51D36}"/>
              </a:ext>
            </a:extLst>
          </p:cNvPr>
          <p:cNvSpPr txBox="1"/>
          <p:nvPr/>
        </p:nvSpPr>
        <p:spPr>
          <a:xfrm>
            <a:off x="158857" y="2050613"/>
            <a:ext cx="8826284" cy="4647426"/>
          </a:xfrm>
          <a:prstGeom prst="rect">
            <a:avLst/>
          </a:prstGeom>
          <a:noFill/>
        </p:spPr>
        <p:txBody>
          <a:bodyPr wrap="square">
            <a:spAutoFit/>
          </a:bodyPr>
          <a:lstStyle/>
          <a:p>
            <a:pPr algn="just">
              <a:spcBef>
                <a:spcPts val="600"/>
              </a:spcBef>
              <a:spcAft>
                <a:spcPts val="600"/>
              </a:spcAft>
            </a:pPr>
            <a:r>
              <a:rPr lang="es-ES" sz="2800" b="1" i="1" dirty="0">
                <a:solidFill>
                  <a:srgbClr val="FF0000"/>
                </a:solidFill>
                <a:latin typeface="Arial" panose="020B0604020202020204" pitchFamily="34" charset="0"/>
                <a:cs typeface="Arial" panose="020B0604020202020204" pitchFamily="34" charset="0"/>
              </a:rPr>
              <a:t>Tasa de prevalencia</a:t>
            </a:r>
            <a:r>
              <a:rPr lang="es-ES" sz="2800" dirty="0">
                <a:latin typeface="Arial" panose="020B0604020202020204" pitchFamily="34" charset="0"/>
                <a:cs typeface="Arial" panose="020B0604020202020204" pitchFamily="34" charset="0"/>
              </a:rPr>
              <a:t>. </a:t>
            </a:r>
            <a:r>
              <a:rPr lang="es-ES" sz="2400" dirty="0">
                <a:latin typeface="Arial" panose="020B0604020202020204" pitchFamily="34" charset="0"/>
                <a:cs typeface="Arial" panose="020B0604020202020204" pitchFamily="34" charset="0"/>
              </a:rPr>
              <a:t>Se refiere a la frecuencia total de casos de la enfermedad, tanto nuevos como antiguos, que se registran en un instante determinado (prevalencia de punto) o en a lo largo de un período (prevalencia de período).</a:t>
            </a:r>
          </a:p>
          <a:p>
            <a:pPr algn="just">
              <a:spcBef>
                <a:spcPts val="600"/>
              </a:spcBef>
              <a:spcAft>
                <a:spcPts val="600"/>
              </a:spcAft>
            </a:pPr>
            <a:r>
              <a:rPr lang="es-ES" sz="2800" b="1" i="1" dirty="0">
                <a:solidFill>
                  <a:srgbClr val="FF0000"/>
                </a:solidFill>
                <a:latin typeface="Arial" panose="020B0604020202020204" pitchFamily="34" charset="0"/>
                <a:cs typeface="Arial" panose="020B0604020202020204" pitchFamily="34" charset="0"/>
              </a:rPr>
              <a:t>Tasa de incidencia. </a:t>
            </a:r>
            <a:r>
              <a:rPr lang="es-ES" sz="2400" dirty="0">
                <a:latin typeface="Arial" panose="020B0604020202020204" pitchFamily="34" charset="0"/>
                <a:cs typeface="Arial" panose="020B0604020202020204" pitchFamily="34" charset="0"/>
              </a:rPr>
              <a:t>Se refiere en cambio a la rapidez con que se esparce la enfermedad, o sea, al ritmo de contagio o al menos de registro de nuevas infecciones durante un lapso determinado.</a:t>
            </a:r>
          </a:p>
          <a:p>
            <a:pPr algn="just">
              <a:spcBef>
                <a:spcPts val="600"/>
              </a:spcBef>
              <a:spcAft>
                <a:spcPts val="600"/>
              </a:spcAft>
            </a:pPr>
            <a:r>
              <a:rPr lang="es-ES" sz="2800" b="1" i="1" dirty="0">
                <a:solidFill>
                  <a:srgbClr val="FF0000"/>
                </a:solidFill>
                <a:latin typeface="Arial" panose="020B0604020202020204" pitchFamily="34" charset="0"/>
                <a:cs typeface="Arial" panose="020B0604020202020204" pitchFamily="34" charset="0"/>
              </a:rPr>
              <a:t>En ambos casos</a:t>
            </a:r>
            <a:r>
              <a:rPr lang="es-ES" sz="2800" dirty="0">
                <a:latin typeface="Arial" panose="020B0604020202020204" pitchFamily="34" charset="0"/>
                <a:cs typeface="Arial" panose="020B0604020202020204" pitchFamily="34" charset="0"/>
              </a:rPr>
              <a:t>, </a:t>
            </a:r>
            <a:r>
              <a:rPr lang="es-ES" sz="2400" dirty="0">
                <a:latin typeface="Arial" panose="020B0604020202020204" pitchFamily="34" charset="0"/>
                <a:cs typeface="Arial" panose="020B0604020202020204" pitchFamily="34" charset="0"/>
              </a:rPr>
              <a:t>el cómputo de la tasa de morbilidad de una enfermedad siempre va acompañado de la información del lapso estudiado y de la región geográfica afectada.</a:t>
            </a:r>
          </a:p>
        </p:txBody>
      </p:sp>
    </p:spTree>
    <p:extLst>
      <p:ext uri="{BB962C8B-B14F-4D97-AF65-F5344CB8AC3E}">
        <p14:creationId xmlns:p14="http://schemas.microsoft.com/office/powerpoint/2010/main" val="222955431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48C49A4-2D34-30C9-ADF4-0B988A3BD341}"/>
              </a:ext>
            </a:extLst>
          </p:cNvPr>
          <p:cNvSpPr txBox="1"/>
          <p:nvPr/>
        </p:nvSpPr>
        <p:spPr>
          <a:xfrm>
            <a:off x="542440" y="456876"/>
            <a:ext cx="8059119" cy="6463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ctr"/>
            <a:r>
              <a:rPr lang="es-ES_tradnl" sz="3600" dirty="0">
                <a:latin typeface="Arial" panose="020B0604020202020204" pitchFamily="34" charset="0"/>
                <a:cs typeface="Arial" panose="020B0604020202020204" pitchFamily="34" charset="0"/>
              </a:rPr>
              <a:t>Categorías de mayor vulnerabilidad. </a:t>
            </a:r>
            <a:endParaRPr lang="es-CU" sz="3600"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DE39171E-716A-6CCA-412E-FC3D1800F35D}"/>
              </a:ext>
            </a:extLst>
          </p:cNvPr>
          <p:cNvSpPr txBox="1"/>
          <p:nvPr/>
        </p:nvSpPr>
        <p:spPr>
          <a:xfrm>
            <a:off x="189852" y="3320512"/>
            <a:ext cx="8764292" cy="2862322"/>
          </a:xfrm>
          <a:prstGeom prst="rect">
            <a:avLst/>
          </a:prstGeom>
          <a:noFill/>
        </p:spPr>
        <p:txBody>
          <a:bodyPr wrap="square">
            <a:spAutoFit/>
          </a:bodyPr>
          <a:lstStyle/>
          <a:p>
            <a:pPr algn="just"/>
            <a:r>
              <a:rPr lang="es-ES" sz="2800" dirty="0">
                <a:latin typeface="Arial" panose="020B0604020202020204" pitchFamily="34" charset="0"/>
                <a:cs typeface="Arial" panose="020B0604020202020204" pitchFamily="34" charset="0"/>
              </a:rPr>
              <a:t>Una medida de la fortaleza del sistema de respuesta y recuperación de una comunidad </a:t>
            </a:r>
            <a:r>
              <a:rPr lang="es-ES" sz="3200" b="1" i="1" dirty="0">
                <a:solidFill>
                  <a:srgbClr val="FF0000"/>
                </a:solidFill>
                <a:latin typeface="Arial" panose="020B0604020202020204" pitchFamily="34" charset="0"/>
                <a:cs typeface="Arial" panose="020B0604020202020204" pitchFamily="34" charset="0"/>
              </a:rPr>
              <a:t>es su atención a sus ciudadanos más vulnerables, ellos son</a:t>
            </a:r>
            <a:r>
              <a:rPr lang="es-ES" sz="2800" dirty="0">
                <a:latin typeface="Arial" panose="020B0604020202020204" pitchFamily="34" charset="0"/>
                <a:cs typeface="Arial" panose="020B0604020202020204" pitchFamily="34" charset="0"/>
              </a:rPr>
              <a:t>: los niños, madres con niños pequeños, los ancianos frágiles, los discapacitados, así como personas con enfermedades crónicas y mentales.</a:t>
            </a:r>
            <a:endParaRPr lang="es-CU" sz="2800" dirty="0">
              <a:latin typeface="Arial" panose="020B0604020202020204" pitchFamily="34" charset="0"/>
              <a:cs typeface="Arial" panose="020B0604020202020204" pitchFamily="34" charset="0"/>
            </a:endParaRPr>
          </a:p>
        </p:txBody>
      </p:sp>
      <p:sp>
        <p:nvSpPr>
          <p:cNvPr id="7" name="CuadroTexto 6">
            <a:extLst>
              <a:ext uri="{FF2B5EF4-FFF2-40B4-BE49-F238E27FC236}">
                <a16:creationId xmlns:a16="http://schemas.microsoft.com/office/drawing/2014/main" id="{557F747E-E988-E7DB-E4DE-2D0A79BE2648}"/>
              </a:ext>
            </a:extLst>
          </p:cNvPr>
          <p:cNvSpPr txBox="1"/>
          <p:nvPr/>
        </p:nvSpPr>
        <p:spPr>
          <a:xfrm>
            <a:off x="94926" y="1604822"/>
            <a:ext cx="8954145" cy="1446550"/>
          </a:xfrm>
          <a:prstGeom prst="rect">
            <a:avLst/>
          </a:prstGeom>
          <a:noFill/>
        </p:spPr>
        <p:txBody>
          <a:bodyPr wrap="square">
            <a:spAutoFit/>
          </a:bodyPr>
          <a:lstStyle/>
          <a:p>
            <a:pPr algn="just"/>
            <a:r>
              <a:rPr lang="es-ES" sz="2800" dirty="0">
                <a:latin typeface="Arial" panose="020B0604020202020204" pitchFamily="34" charset="0"/>
                <a:cs typeface="Arial" panose="020B0604020202020204" pitchFamily="34" charset="0"/>
              </a:rPr>
              <a:t>La vulnerabilidad, </a:t>
            </a:r>
            <a:r>
              <a:rPr lang="es-ES" sz="3200" b="1" i="1" dirty="0">
                <a:solidFill>
                  <a:srgbClr val="FF0000"/>
                </a:solidFill>
                <a:latin typeface="Arial" panose="020B0604020202020204" pitchFamily="34" charset="0"/>
                <a:cs typeface="Arial" panose="020B0604020202020204" pitchFamily="34" charset="0"/>
              </a:rPr>
              <a:t>es el nivel de riesgo </a:t>
            </a:r>
            <a:r>
              <a:rPr lang="es-ES" sz="2800" dirty="0">
                <a:latin typeface="Arial" panose="020B0604020202020204" pitchFamily="34" charset="0"/>
                <a:cs typeface="Arial" panose="020B0604020202020204" pitchFamily="34" charset="0"/>
              </a:rPr>
              <a:t>que enfrenta una familia o un individuo a perder la vida, sus bienes, propiedades y su medio de vida.</a:t>
            </a:r>
          </a:p>
        </p:txBody>
      </p:sp>
    </p:spTree>
    <p:extLst>
      <p:ext uri="{BB962C8B-B14F-4D97-AF65-F5344CB8AC3E}">
        <p14:creationId xmlns:p14="http://schemas.microsoft.com/office/powerpoint/2010/main" val="16148395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A3E58B8-E394-B04B-8D0D-897AC1D4392B}"/>
              </a:ext>
            </a:extLst>
          </p:cNvPr>
          <p:cNvSpPr txBox="1"/>
          <p:nvPr/>
        </p:nvSpPr>
        <p:spPr>
          <a:xfrm>
            <a:off x="210788" y="2846747"/>
            <a:ext cx="8752114" cy="2554545"/>
          </a:xfrm>
          <a:prstGeom prst="rect">
            <a:avLst/>
          </a:prstGeom>
          <a:noFill/>
        </p:spPr>
        <p:txBody>
          <a:bodyPr wrap="square">
            <a:spAutoFit/>
          </a:bodyPr>
          <a:lstStyle/>
          <a:p>
            <a:pPr marL="536575" marR="0" lvl="0" indent="-536575" algn="ctr" defTabSz="914400" rtl="0" eaLnBrk="1" fontAlgn="auto" latinLnBrk="0" hangingPunct="1">
              <a:lnSpc>
                <a:spcPct val="100000"/>
              </a:lnSpc>
              <a:spcBef>
                <a:spcPts val="200"/>
              </a:spcBef>
              <a:spcAft>
                <a:spcPts val="200"/>
              </a:spcAft>
              <a:buClrTx/>
              <a:buSzTx/>
              <a:buFontTx/>
              <a:buNone/>
              <a:tabLst/>
              <a:defRPr/>
            </a:pPr>
            <a:r>
              <a:rPr kumimoji="0" lang="es-E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Necesidades básicas: Agua. Alimentación. Disposición de residuales líquidos y sólidos. Atención médica y psicosocial. </a:t>
            </a:r>
          </a:p>
        </p:txBody>
      </p:sp>
      <p:sp>
        <p:nvSpPr>
          <p:cNvPr id="5" name="CuadroTexto 4">
            <a:extLst>
              <a:ext uri="{FF2B5EF4-FFF2-40B4-BE49-F238E27FC236}">
                <a16:creationId xmlns:a16="http://schemas.microsoft.com/office/drawing/2014/main" id="{C9C14B83-DACA-88AD-541C-53CD518305D8}"/>
              </a:ext>
            </a:extLst>
          </p:cNvPr>
          <p:cNvSpPr txBox="1"/>
          <p:nvPr/>
        </p:nvSpPr>
        <p:spPr>
          <a:xfrm>
            <a:off x="2286000" y="1734247"/>
            <a:ext cx="4572000" cy="70788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Cuarto Sumario: </a:t>
            </a:r>
          </a:p>
        </p:txBody>
      </p:sp>
      <p:pic>
        <p:nvPicPr>
          <p:cNvPr id="6" name="Imagen 5">
            <a:extLst>
              <a:ext uri="{FF2B5EF4-FFF2-40B4-BE49-F238E27FC236}">
                <a16:creationId xmlns:a16="http://schemas.microsoft.com/office/drawing/2014/main" id="{66370206-464D-36B4-63CD-2996839CA436}"/>
              </a:ext>
            </a:extLst>
          </p:cNvPr>
          <p:cNvPicPr>
            <a:picLocks noChangeAspect="1"/>
          </p:cNvPicPr>
          <p:nvPr/>
        </p:nvPicPr>
        <p:blipFill>
          <a:blip r:embed="rId2"/>
          <a:stretch>
            <a:fillRect/>
          </a:stretch>
        </p:blipFill>
        <p:spPr>
          <a:xfrm>
            <a:off x="29690" y="0"/>
            <a:ext cx="9114310" cy="1268078"/>
          </a:xfrm>
          <a:prstGeom prst="rect">
            <a:avLst/>
          </a:prstGeom>
        </p:spPr>
      </p:pic>
    </p:spTree>
    <p:extLst>
      <p:ext uri="{BB962C8B-B14F-4D97-AF65-F5344CB8AC3E}">
        <p14:creationId xmlns:p14="http://schemas.microsoft.com/office/powerpoint/2010/main" val="19573895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4F180B0-5240-B844-F155-DDF1B244ECFE}"/>
              </a:ext>
            </a:extLst>
          </p:cNvPr>
          <p:cNvSpPr txBox="1"/>
          <p:nvPr/>
        </p:nvSpPr>
        <p:spPr>
          <a:xfrm>
            <a:off x="902776" y="1868316"/>
            <a:ext cx="7338447" cy="4031873"/>
          </a:xfrm>
          <a:prstGeom prst="rect">
            <a:avLst/>
          </a:prstGeom>
          <a:noFill/>
        </p:spPr>
        <p:txBody>
          <a:bodyPr wrap="square">
            <a:spAutoFit/>
          </a:bodyPr>
          <a:lstStyle/>
          <a:p>
            <a:pPr algn="just">
              <a:spcBef>
                <a:spcPts val="600"/>
              </a:spcBef>
              <a:spcAft>
                <a:spcPts val="600"/>
              </a:spcAft>
            </a:pPr>
            <a:r>
              <a:rPr lang="es-ES" sz="2800" b="1" dirty="0">
                <a:effectLst/>
                <a:latin typeface="Arial" panose="020B0604020202020204" pitchFamily="34" charset="0"/>
                <a:ea typeface="Times New Roman" panose="02020603050405020304" pitchFamily="18" charset="0"/>
                <a:cs typeface="Arial" panose="020B0604020202020204" pitchFamily="34" charset="0"/>
              </a:rPr>
              <a:t>Debe hacerse el Control Sanitario de:</a:t>
            </a:r>
            <a:endParaRPr lang="es-CU" sz="2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600"/>
              </a:spcBef>
              <a:spcAft>
                <a:spcPts val="600"/>
              </a:spcAft>
              <a:buFont typeface="Times New Roman" panose="02020603050405020304" pitchFamily="18" charset="0"/>
              <a:buChar char="•"/>
              <a:tabLst>
                <a:tab pos="457200" algn="l"/>
              </a:tabLst>
            </a:pPr>
            <a:r>
              <a:rPr lang="es-ES" sz="2800" dirty="0">
                <a:effectLst/>
                <a:latin typeface="Arial" panose="020B0604020202020204" pitchFamily="34" charset="0"/>
                <a:ea typeface="Times New Roman" panose="02020603050405020304" pitchFamily="18" charset="0"/>
                <a:cs typeface="Arial" panose="020B0604020202020204" pitchFamily="34" charset="0"/>
              </a:rPr>
              <a:t>Agua.</a:t>
            </a:r>
            <a:endParaRPr lang="es-CU" sz="2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600"/>
              </a:spcBef>
              <a:spcAft>
                <a:spcPts val="600"/>
              </a:spcAft>
              <a:buFont typeface="Times New Roman" panose="02020603050405020304" pitchFamily="18" charset="0"/>
              <a:buChar char="•"/>
              <a:tabLst>
                <a:tab pos="457200" algn="l"/>
              </a:tabLst>
            </a:pPr>
            <a:r>
              <a:rPr lang="es-ES" sz="2800" dirty="0">
                <a:effectLst/>
                <a:latin typeface="Arial" panose="020B0604020202020204" pitchFamily="34" charset="0"/>
                <a:ea typeface="Times New Roman" panose="02020603050405020304" pitchFamily="18" charset="0"/>
                <a:cs typeface="Arial" panose="020B0604020202020204" pitchFamily="34" charset="0"/>
              </a:rPr>
              <a:t>Alimentos.</a:t>
            </a:r>
            <a:endParaRPr lang="es-CU" sz="2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600"/>
              </a:spcBef>
              <a:spcAft>
                <a:spcPts val="600"/>
              </a:spcAft>
              <a:buFont typeface="Times New Roman" panose="02020603050405020304" pitchFamily="18" charset="0"/>
              <a:buChar char="•"/>
              <a:tabLst>
                <a:tab pos="457200" algn="l"/>
              </a:tabLst>
            </a:pPr>
            <a:r>
              <a:rPr lang="es-ES" sz="2800" dirty="0">
                <a:effectLst/>
                <a:latin typeface="Arial" panose="020B0604020202020204" pitchFamily="34" charset="0"/>
                <a:ea typeface="Times New Roman" panose="02020603050405020304" pitchFamily="18" charset="0"/>
                <a:cs typeface="Arial" panose="020B0604020202020204" pitchFamily="34" charset="0"/>
              </a:rPr>
              <a:t>Residuales líquidos.</a:t>
            </a:r>
            <a:endParaRPr lang="es-CU" sz="2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600"/>
              </a:spcBef>
              <a:spcAft>
                <a:spcPts val="600"/>
              </a:spcAft>
              <a:buFont typeface="Times New Roman" panose="02020603050405020304" pitchFamily="18" charset="0"/>
              <a:buChar char="•"/>
              <a:tabLst>
                <a:tab pos="457200" algn="l"/>
              </a:tabLst>
            </a:pPr>
            <a:r>
              <a:rPr lang="es-ES" sz="2800" dirty="0">
                <a:effectLst/>
                <a:latin typeface="Arial" panose="020B0604020202020204" pitchFamily="34" charset="0"/>
                <a:ea typeface="Times New Roman" panose="02020603050405020304" pitchFamily="18" charset="0"/>
                <a:cs typeface="Arial" panose="020B0604020202020204" pitchFamily="34" charset="0"/>
              </a:rPr>
              <a:t>Desechos sólidos.</a:t>
            </a:r>
            <a:endParaRPr lang="es-CU" sz="2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600"/>
              </a:spcBef>
              <a:spcAft>
                <a:spcPts val="600"/>
              </a:spcAft>
              <a:buFont typeface="Times New Roman" panose="02020603050405020304" pitchFamily="18" charset="0"/>
              <a:buChar char="•"/>
              <a:tabLst>
                <a:tab pos="457200" algn="l"/>
              </a:tabLst>
            </a:pPr>
            <a:r>
              <a:rPr lang="es-ES" sz="2800" dirty="0">
                <a:effectLst/>
                <a:latin typeface="Arial" panose="020B0604020202020204" pitchFamily="34" charset="0"/>
                <a:ea typeface="Times New Roman" panose="02020603050405020304" pitchFamily="18" charset="0"/>
                <a:cs typeface="Arial" panose="020B0604020202020204" pitchFamily="34" charset="0"/>
              </a:rPr>
              <a:t>Vectores.</a:t>
            </a:r>
            <a:endParaRPr lang="es-CU" sz="2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600"/>
              </a:spcBef>
              <a:spcAft>
                <a:spcPts val="600"/>
              </a:spcAft>
              <a:buFont typeface="Times New Roman" panose="02020603050405020304" pitchFamily="18" charset="0"/>
              <a:buChar char="•"/>
              <a:tabLst>
                <a:tab pos="457200" algn="l"/>
              </a:tabLst>
            </a:pPr>
            <a:r>
              <a:rPr lang="es-ES" sz="2800" dirty="0">
                <a:effectLst/>
                <a:latin typeface="Arial" panose="020B0604020202020204" pitchFamily="34" charset="0"/>
                <a:ea typeface="Times New Roman" panose="02020603050405020304" pitchFamily="18" charset="0"/>
                <a:cs typeface="Arial" panose="020B0604020202020204" pitchFamily="34" charset="0"/>
              </a:rPr>
              <a:t>El aire. </a:t>
            </a:r>
            <a:endParaRPr lang="es-CU" sz="2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CuadroTexto 4">
            <a:extLst>
              <a:ext uri="{FF2B5EF4-FFF2-40B4-BE49-F238E27FC236}">
                <a16:creationId xmlns:a16="http://schemas.microsoft.com/office/drawing/2014/main" id="{B0D50E47-4ABD-B8F6-1A3C-4C727DA11D1F}"/>
              </a:ext>
            </a:extLst>
          </p:cNvPr>
          <p:cNvSpPr txBox="1"/>
          <p:nvPr/>
        </p:nvSpPr>
        <p:spPr>
          <a:xfrm>
            <a:off x="162732" y="743919"/>
            <a:ext cx="8818536" cy="58477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s-ES" sz="32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ELEMENTOS DEL SANEAMIENTO BASICO: </a:t>
            </a:r>
            <a:endParaRPr kumimoji="0" lang="es-CU" sz="32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4126122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4F180B0-5240-B844-F155-DDF1B244ECFE}"/>
              </a:ext>
            </a:extLst>
          </p:cNvPr>
          <p:cNvSpPr txBox="1"/>
          <p:nvPr/>
        </p:nvSpPr>
        <p:spPr>
          <a:xfrm>
            <a:off x="162732" y="677766"/>
            <a:ext cx="8818536" cy="6232475"/>
          </a:xfrm>
          <a:prstGeom prst="rect">
            <a:avLst/>
          </a:prstGeom>
          <a:noFill/>
        </p:spPr>
        <p:txBody>
          <a:bodyPr wrap="square">
            <a:spAutoFit/>
          </a:bodyPr>
          <a:lstStyle/>
          <a:p>
            <a:pPr marL="228600" marR="0" lvl="0" indent="0" algn="l" defTabSz="914400" rtl="0" eaLnBrk="1" fontAlgn="auto" latinLnBrk="0" hangingPunct="1">
              <a:lnSpc>
                <a:spcPct val="100000"/>
              </a:lnSpc>
              <a:spcBef>
                <a:spcPts val="600"/>
              </a:spcBef>
              <a:spcAft>
                <a:spcPts val="600"/>
              </a:spcAft>
              <a:buClrTx/>
              <a:buSzTx/>
              <a:buFontTx/>
              <a:buNone/>
              <a:tabLst/>
              <a:defRPr/>
            </a:pPr>
            <a:r>
              <a:rPr kumimoji="0" lang="es-ES" sz="2400" b="1" i="1"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EL AGUA: </a:t>
            </a:r>
            <a:r>
              <a:rPr kumimoji="0" lang="es-ES_tradnl" sz="2400" b="1"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CANTIDAD Y CALIDAD SANITARIA. </a:t>
            </a:r>
            <a:endParaRPr kumimoji="0" lang="es-CU"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s-ES_tradnl" sz="2400" b="1" i="1" u="sng"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Calidad del agua.</a:t>
            </a:r>
            <a:endParaRPr kumimoji="0" lang="es-CU" sz="24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_tradnl"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Para que el agua de consumo se considere con calidad sanitaria satisfactoria debe cumplir los requisitos siguientes:</a:t>
            </a:r>
            <a:endParaRPr kumimoji="0" lang="es-CU"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tab pos="457200" algn="l"/>
              </a:tabLst>
              <a:defRPr/>
            </a:pPr>
            <a:r>
              <a:rPr kumimoji="0" lang="es-ES_tradnl"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No contener sustancias tóxicas u otras que indican contaminación fecal.</a:t>
            </a:r>
            <a:endParaRPr kumimoji="0" lang="es-CU"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tab pos="457200" algn="l"/>
              </a:tabLst>
              <a:defRPr/>
            </a:pPr>
            <a:r>
              <a:rPr kumimoji="0" lang="es-ES_tradnl"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Estar libre de gérmenes patógenos y no sobrepasar la concentración de 2,2 coniformes por 100 </a:t>
            </a:r>
            <a:r>
              <a:rPr kumimoji="0" lang="es-ES_tradnl" sz="24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cc</a:t>
            </a:r>
            <a:r>
              <a:rPr kumimoji="0" lang="es-ES_tradnl"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de agua.</a:t>
            </a:r>
            <a:endParaRPr kumimoji="0" lang="es-CU"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tab pos="457200" algn="l"/>
              </a:tabLst>
              <a:defRPr/>
            </a:pPr>
            <a:r>
              <a:rPr kumimoji="0" lang="es-ES_tradnl"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El agua se puede contaminar habitualmente si existe:</a:t>
            </a:r>
            <a:endParaRPr kumimoji="0" lang="es-CU"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712788" marR="0" lvl="0" indent="-157163" algn="just" defTabSz="914400" rtl="0" eaLnBrk="1" fontAlgn="auto" latinLnBrk="0" hangingPunct="1">
              <a:lnSpc>
                <a:spcPct val="100000"/>
              </a:lnSpc>
              <a:spcBef>
                <a:spcPts val="0"/>
              </a:spcBef>
              <a:spcAft>
                <a:spcPts val="0"/>
              </a:spcAft>
              <a:buClrTx/>
              <a:buSzTx/>
              <a:buFont typeface="+mj-lt"/>
              <a:buAutoNum type="arabicPeriod"/>
              <a:tabLst>
                <a:tab pos="215900" algn="l"/>
              </a:tabLst>
              <a:defRPr/>
            </a:pPr>
            <a:r>
              <a:rPr kumimoji="0" lang="es-ES_tradnl"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Descarga de residuales albañales.</a:t>
            </a:r>
            <a:endParaRPr kumimoji="0" lang="es-CU"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712788" marR="0" lvl="0" indent="-157163" algn="just" defTabSz="914400" rtl="0" eaLnBrk="1" fontAlgn="auto" latinLnBrk="0" hangingPunct="1">
              <a:lnSpc>
                <a:spcPct val="100000"/>
              </a:lnSpc>
              <a:spcBef>
                <a:spcPts val="0"/>
              </a:spcBef>
              <a:spcAft>
                <a:spcPts val="0"/>
              </a:spcAft>
              <a:buClrTx/>
              <a:buSzTx/>
              <a:buFont typeface="+mj-lt"/>
              <a:buAutoNum type="arabicPeriod"/>
              <a:tabLst>
                <a:tab pos="215900" algn="l"/>
              </a:tabLst>
              <a:defRPr/>
            </a:pPr>
            <a:r>
              <a:rPr kumimoji="0" lang="es-ES_tradnl"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Desastres de sustancias agro-químicas.</a:t>
            </a:r>
            <a:endParaRPr kumimoji="0" lang="es-CU"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712788" marR="0" lvl="0" indent="-157163" algn="just" defTabSz="914400" rtl="0" eaLnBrk="1" fontAlgn="auto" latinLnBrk="0" hangingPunct="1">
              <a:lnSpc>
                <a:spcPct val="100000"/>
              </a:lnSpc>
              <a:spcBef>
                <a:spcPts val="0"/>
              </a:spcBef>
              <a:spcAft>
                <a:spcPts val="0"/>
              </a:spcAft>
              <a:buClrTx/>
              <a:buSzTx/>
              <a:buFont typeface="+mj-lt"/>
              <a:buAutoNum type="arabicPeriod"/>
              <a:tabLst>
                <a:tab pos="215900" algn="l"/>
              </a:tabLst>
              <a:defRPr/>
            </a:pPr>
            <a:r>
              <a:rPr kumimoji="0" lang="es-ES_tradnl"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Descarga de aguas contaminadas con sustancias tóxicas procedentes de industrias.</a:t>
            </a:r>
            <a:endParaRPr kumimoji="0" lang="es-CU"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712788" marR="0" lvl="0" indent="-157163" algn="just" defTabSz="914400" rtl="0" eaLnBrk="1" fontAlgn="auto" latinLnBrk="0" hangingPunct="1">
              <a:lnSpc>
                <a:spcPct val="100000"/>
              </a:lnSpc>
              <a:spcBef>
                <a:spcPts val="0"/>
              </a:spcBef>
              <a:spcAft>
                <a:spcPts val="0"/>
              </a:spcAft>
              <a:buClrTx/>
              <a:buSzTx/>
              <a:buFont typeface="+mj-lt"/>
              <a:buAutoNum type="arabicPeriod"/>
              <a:tabLst>
                <a:tab pos="215900" algn="l"/>
              </a:tabLst>
              <a:defRPr/>
            </a:pPr>
            <a:r>
              <a:rPr kumimoji="0" lang="es-ES_tradnl"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Contaminación del agua a consecuencia de su uso indebido con fines domésticos o públicos.</a:t>
            </a:r>
            <a:endParaRPr kumimoji="0" lang="es-CU"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712788" marR="0" lvl="0" indent="-157163" algn="just" defTabSz="914400" rtl="0" eaLnBrk="1" fontAlgn="auto" latinLnBrk="0" hangingPunct="1">
              <a:lnSpc>
                <a:spcPct val="100000"/>
              </a:lnSpc>
              <a:spcBef>
                <a:spcPts val="0"/>
              </a:spcBef>
              <a:spcAft>
                <a:spcPts val="0"/>
              </a:spcAft>
              <a:buClrTx/>
              <a:buSzTx/>
              <a:buFont typeface="+mj-lt"/>
              <a:buAutoNum type="arabicPeriod"/>
              <a:tabLst>
                <a:tab pos="215900" algn="l"/>
              </a:tabLst>
              <a:defRPr/>
            </a:pPr>
            <a:r>
              <a:rPr kumimoji="0" lang="es-ES_tradnl"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Contaminación por arrastres pluviales.</a:t>
            </a:r>
            <a:endParaRPr kumimoji="0" lang="es-CU"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5" name="CuadroTexto 4">
            <a:extLst>
              <a:ext uri="{FF2B5EF4-FFF2-40B4-BE49-F238E27FC236}">
                <a16:creationId xmlns:a16="http://schemas.microsoft.com/office/drawing/2014/main" id="{B0D50E47-4ABD-B8F6-1A3C-4C727DA11D1F}"/>
              </a:ext>
            </a:extLst>
          </p:cNvPr>
          <p:cNvSpPr txBox="1"/>
          <p:nvPr/>
        </p:nvSpPr>
        <p:spPr>
          <a:xfrm>
            <a:off x="162732" y="77493"/>
            <a:ext cx="8818536" cy="58477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s-ES" sz="32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ELEMENTOS DEL SANEAMIENTO BASICO: </a:t>
            </a:r>
            <a:endParaRPr kumimoji="0" lang="es-CU" sz="32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6789879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1"/>
          <p:cNvSpPr>
            <a:spLocks noChangeArrowheads="1"/>
          </p:cNvSpPr>
          <p:nvPr/>
        </p:nvSpPr>
        <p:spPr bwMode="auto">
          <a:xfrm>
            <a:off x="357158" y="1967765"/>
            <a:ext cx="8501122" cy="4247317"/>
          </a:xfrm>
          <a:prstGeom prst="rect">
            <a:avLst/>
          </a:prstGeom>
          <a:solidFill>
            <a:schemeClr val="bg1">
              <a:lumMod val="85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tab pos="6300788" algn="l"/>
              </a:tabLst>
              <a:defRPr/>
            </a:pPr>
            <a:r>
              <a:rPr kumimoji="0" lang="es-ES" sz="2400" b="1" i="0" u="none" strike="noStrike" kern="1200" cap="none" spc="0" normalizeH="0" baseline="0" noProof="0" dirty="0">
                <a:ln>
                  <a:noFill/>
                </a:ln>
                <a:solidFill>
                  <a:srgbClr val="1F497D">
                    <a:lumMod val="75000"/>
                  </a:srgbClr>
                </a:solidFill>
                <a:effectLst/>
                <a:uLnTx/>
                <a:uFillTx/>
                <a:latin typeface="Arial" pitchFamily="34" charset="0"/>
                <a:ea typeface="Times New Roman" pitchFamily="18" charset="0"/>
                <a:cs typeface="Arial" pitchFamily="34" charset="0"/>
              </a:rPr>
              <a:t>Bibliograf</a:t>
            </a:r>
            <a:r>
              <a:rPr kumimoji="0" lang="es-ES" sz="2400" b="1" i="0" u="none" strike="noStrike" kern="1200" cap="none" spc="0" normalizeH="0" baseline="0" noProof="0" dirty="0">
                <a:ln>
                  <a:noFill/>
                </a:ln>
                <a:solidFill>
                  <a:srgbClr val="1F497D">
                    <a:lumMod val="75000"/>
                  </a:srgbClr>
                </a:solidFill>
                <a:effectLst/>
                <a:uLnTx/>
                <a:uFillTx/>
                <a:latin typeface="Calibri"/>
                <a:ea typeface="Times New Roman" pitchFamily="18" charset="0"/>
                <a:cs typeface="Arial" pitchFamily="34" charset="0"/>
              </a:rPr>
              <a:t>í</a:t>
            </a:r>
            <a:r>
              <a:rPr kumimoji="0" lang="es-ES" sz="2400" b="1" i="0" u="none" strike="noStrike" kern="1200" cap="none" spc="0" normalizeH="0" baseline="0" noProof="0" dirty="0">
                <a:ln>
                  <a:noFill/>
                </a:ln>
                <a:solidFill>
                  <a:srgbClr val="1F497D">
                    <a:lumMod val="75000"/>
                  </a:srgbClr>
                </a:solidFill>
                <a:effectLst/>
                <a:uLnTx/>
                <a:uFillTx/>
                <a:latin typeface="Arial" pitchFamily="34" charset="0"/>
                <a:ea typeface="Times New Roman" pitchFamily="18" charset="0"/>
                <a:cs typeface="Arial" pitchFamily="34" charset="0"/>
              </a:rPr>
              <a:t>a: </a:t>
            </a:r>
            <a:endParaRPr kumimoji="0" lang="es-ES" sz="2400" b="1"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endParaRPr>
          </a:p>
          <a:p>
            <a:pPr marL="449263" marR="0" lvl="0" indent="-449263" algn="just" defTabSz="914400" rtl="0" eaLnBrk="0" fontAlgn="base" latinLnBrk="0" hangingPunct="0">
              <a:lnSpc>
                <a:spcPct val="100000"/>
              </a:lnSpc>
              <a:spcBef>
                <a:spcPct val="0"/>
              </a:spcBef>
              <a:spcAft>
                <a:spcPct val="0"/>
              </a:spcAft>
              <a:buClrTx/>
              <a:buSzTx/>
              <a:buFont typeface="Wingdings" pitchFamily="2" charset="2"/>
              <a:buChar char="v"/>
              <a:tabLst>
                <a:tab pos="6300788" algn="l"/>
              </a:tabLst>
              <a:defRPr/>
            </a:pPr>
            <a:r>
              <a:rPr kumimoji="0" lang="es-ES" sz="2600" b="1" i="0" u="none" strike="noStrike" kern="1200" cap="none" spc="0" normalizeH="0" baseline="0" noProof="0" dirty="0">
                <a:ln>
                  <a:noFill/>
                </a:ln>
                <a:solidFill>
                  <a:srgbClr val="C00000"/>
                </a:solidFill>
                <a:effectLst/>
                <a:uLnTx/>
                <a:uFillTx/>
                <a:latin typeface="Arial" pitchFamily="34" charset="0"/>
                <a:ea typeface="Times New Roman" pitchFamily="18" charset="0"/>
                <a:cs typeface="Arial" pitchFamily="34" charset="0"/>
              </a:rPr>
              <a:t> </a:t>
            </a:r>
            <a:r>
              <a:rPr kumimoji="0" lang="es-ES" sz="2000" b="1" i="0" u="none" strike="noStrike" kern="1200" cap="none" spc="0" normalizeH="0" baseline="0" noProof="0" dirty="0">
                <a:ln>
                  <a:noFill/>
                </a:ln>
                <a:solidFill>
                  <a:srgbClr val="1F497D">
                    <a:lumMod val="75000"/>
                  </a:srgbClr>
                </a:solidFill>
                <a:effectLst/>
                <a:uLnTx/>
                <a:uFillTx/>
                <a:latin typeface="Arial" pitchFamily="34" charset="0"/>
                <a:ea typeface="Times New Roman" pitchFamily="18" charset="0"/>
                <a:cs typeface="Arial" pitchFamily="34" charset="0"/>
              </a:rPr>
              <a:t>Medicina de Desastres. Ed. ECIMED. Diciembre 2005. Bello Guti</a:t>
            </a:r>
            <a:r>
              <a:rPr kumimoji="0" lang="es-ES" sz="2000" b="1" i="0" u="none" strike="noStrike" kern="1200" cap="none" spc="0" normalizeH="0" baseline="0" noProof="0" dirty="0">
                <a:ln>
                  <a:noFill/>
                </a:ln>
                <a:solidFill>
                  <a:srgbClr val="1F497D">
                    <a:lumMod val="75000"/>
                  </a:srgbClr>
                </a:solidFill>
                <a:effectLst/>
                <a:uLnTx/>
                <a:uFillTx/>
                <a:latin typeface="Calibri"/>
                <a:ea typeface="Times New Roman" pitchFamily="18" charset="0"/>
                <a:cs typeface="Arial" pitchFamily="34" charset="0"/>
              </a:rPr>
              <a:t>é</a:t>
            </a:r>
            <a:r>
              <a:rPr kumimoji="0" lang="es-ES" sz="2000" b="1" i="0" u="none" strike="noStrike" kern="1200" cap="none" spc="0" normalizeH="0" baseline="0" noProof="0" dirty="0">
                <a:ln>
                  <a:noFill/>
                </a:ln>
                <a:solidFill>
                  <a:srgbClr val="1F497D">
                    <a:lumMod val="75000"/>
                  </a:srgbClr>
                </a:solidFill>
                <a:effectLst/>
                <a:uLnTx/>
                <a:uFillTx/>
                <a:latin typeface="Arial" pitchFamily="34" charset="0"/>
                <a:ea typeface="Times New Roman" pitchFamily="18" charset="0"/>
                <a:cs typeface="Arial" pitchFamily="34" charset="0"/>
              </a:rPr>
              <a:t>rrez Bruno. </a:t>
            </a:r>
          </a:p>
          <a:p>
            <a:pPr marL="449263" marR="0" lvl="0" indent="-449263" algn="just" defTabSz="914400" rtl="0" eaLnBrk="0" fontAlgn="base" latinLnBrk="0" hangingPunct="0">
              <a:lnSpc>
                <a:spcPct val="100000"/>
              </a:lnSpc>
              <a:spcBef>
                <a:spcPct val="0"/>
              </a:spcBef>
              <a:spcAft>
                <a:spcPct val="0"/>
              </a:spcAft>
              <a:buClrTx/>
              <a:buSzTx/>
              <a:buFont typeface="Wingdings" pitchFamily="2" charset="2"/>
              <a:buChar char="v"/>
              <a:tabLst>
                <a:tab pos="6300788" algn="l"/>
              </a:tabLst>
              <a:defRPr/>
            </a:pPr>
            <a:r>
              <a:rPr kumimoji="0" lang="es-ES" sz="2000" b="1" i="0" u="none" strike="noStrike" kern="1200" cap="none" spc="0" normalizeH="0" baseline="0" noProof="0" dirty="0">
                <a:ln>
                  <a:noFill/>
                </a:ln>
                <a:solidFill>
                  <a:srgbClr val="1F497D">
                    <a:lumMod val="75000"/>
                  </a:srgbClr>
                </a:solidFill>
                <a:effectLst/>
                <a:uLnTx/>
                <a:uFillTx/>
                <a:latin typeface="Arial" pitchFamily="34" charset="0"/>
                <a:ea typeface="Times New Roman" pitchFamily="18" charset="0"/>
                <a:cs typeface="Arial" pitchFamily="34" charset="0"/>
              </a:rPr>
              <a:t> Situaciones de Desastres. Manual para la preparaci</a:t>
            </a:r>
            <a:r>
              <a:rPr kumimoji="0" lang="es-ES" sz="2000" b="1" i="0" u="none" strike="noStrike" kern="1200" cap="none" spc="0" normalizeH="0" baseline="0" noProof="0" dirty="0">
                <a:ln>
                  <a:noFill/>
                </a:ln>
                <a:solidFill>
                  <a:srgbClr val="1F497D">
                    <a:lumMod val="75000"/>
                  </a:srgbClr>
                </a:solidFill>
                <a:effectLst/>
                <a:uLnTx/>
                <a:uFillTx/>
                <a:latin typeface="Calibri"/>
                <a:ea typeface="Times New Roman" pitchFamily="18" charset="0"/>
                <a:cs typeface="Arial" pitchFamily="34" charset="0"/>
              </a:rPr>
              <a:t>ó</a:t>
            </a:r>
            <a:r>
              <a:rPr kumimoji="0" lang="es-ES" sz="2000" b="1" i="0" u="none" strike="noStrike" kern="1200" cap="none" spc="0" normalizeH="0" baseline="0" noProof="0" dirty="0">
                <a:ln>
                  <a:noFill/>
                </a:ln>
                <a:solidFill>
                  <a:srgbClr val="1F497D">
                    <a:lumMod val="75000"/>
                  </a:srgbClr>
                </a:solidFill>
                <a:effectLst/>
                <a:uLnTx/>
                <a:uFillTx/>
                <a:latin typeface="Arial" pitchFamily="34" charset="0"/>
                <a:ea typeface="Times New Roman" pitchFamily="18" charset="0"/>
                <a:cs typeface="Arial" pitchFamily="34" charset="0"/>
              </a:rPr>
              <a:t>n    comunitaria. Editorial  Ciencias M</a:t>
            </a:r>
            <a:r>
              <a:rPr kumimoji="0" lang="es-ES" sz="2000" b="1" i="0" u="none" strike="noStrike" kern="1200" cap="none" spc="0" normalizeH="0" baseline="0" noProof="0" dirty="0">
                <a:ln>
                  <a:noFill/>
                </a:ln>
                <a:solidFill>
                  <a:srgbClr val="1F497D">
                    <a:lumMod val="75000"/>
                  </a:srgbClr>
                </a:solidFill>
                <a:effectLst/>
                <a:uLnTx/>
                <a:uFillTx/>
                <a:latin typeface="Calibri"/>
                <a:ea typeface="Times New Roman" pitchFamily="18" charset="0"/>
                <a:cs typeface="Arial" pitchFamily="34" charset="0"/>
              </a:rPr>
              <a:t>é</a:t>
            </a:r>
            <a:r>
              <a:rPr kumimoji="0" lang="es-ES" sz="2000" b="1" i="0" u="none" strike="noStrike" kern="1200" cap="none" spc="0" normalizeH="0" baseline="0" noProof="0" dirty="0">
                <a:ln>
                  <a:noFill/>
                </a:ln>
                <a:solidFill>
                  <a:srgbClr val="1F497D">
                    <a:lumMod val="75000"/>
                  </a:srgbClr>
                </a:solidFill>
                <a:effectLst/>
                <a:uLnTx/>
                <a:uFillTx/>
                <a:latin typeface="Arial" pitchFamily="34" charset="0"/>
                <a:ea typeface="Times New Roman" pitchFamily="18" charset="0"/>
                <a:cs typeface="Arial" pitchFamily="34" charset="0"/>
              </a:rPr>
              <a:t>dicas 2009. Víctor Ren</a:t>
            </a:r>
            <a:r>
              <a:rPr kumimoji="0" lang="es-ES" sz="2000" b="1" i="0" u="none" strike="noStrike" kern="1200" cap="none" spc="0" normalizeH="0" baseline="0" noProof="0" dirty="0">
                <a:ln>
                  <a:noFill/>
                </a:ln>
                <a:solidFill>
                  <a:srgbClr val="1F497D">
                    <a:lumMod val="75000"/>
                  </a:srgbClr>
                </a:solidFill>
                <a:effectLst/>
                <a:uLnTx/>
                <a:uFillTx/>
                <a:latin typeface="Calibri"/>
                <a:ea typeface="Times New Roman" pitchFamily="18" charset="0"/>
                <a:cs typeface="Arial" pitchFamily="34" charset="0"/>
              </a:rPr>
              <a:t>é</a:t>
            </a:r>
            <a:r>
              <a:rPr kumimoji="0" lang="es-ES" sz="2000" b="1" i="0" u="none" strike="noStrike" kern="1200" cap="none" spc="0" normalizeH="0" baseline="0" noProof="0" dirty="0">
                <a:ln>
                  <a:noFill/>
                </a:ln>
                <a:solidFill>
                  <a:srgbClr val="1F497D">
                    <a:lumMod val="75000"/>
                  </a:srgbClr>
                </a:solidFill>
                <a:effectLst/>
                <a:uLnTx/>
                <a:uFillTx/>
                <a:latin typeface="Arial" pitchFamily="34" charset="0"/>
                <a:ea typeface="Times New Roman" pitchFamily="18" charset="0"/>
                <a:cs typeface="Arial" pitchFamily="34" charset="0"/>
              </a:rPr>
              <a:t> Navarro Machado. </a:t>
            </a:r>
          </a:p>
          <a:p>
            <a:pPr marL="449263" marR="0" lvl="0" indent="-449263" algn="just" defTabSz="914400" rtl="0" eaLnBrk="0" fontAlgn="base" latinLnBrk="0" hangingPunct="0">
              <a:lnSpc>
                <a:spcPct val="100000"/>
              </a:lnSpc>
              <a:spcBef>
                <a:spcPct val="0"/>
              </a:spcBef>
              <a:spcAft>
                <a:spcPct val="0"/>
              </a:spcAft>
              <a:buClrTx/>
              <a:buSzTx/>
              <a:buFont typeface="Wingdings" pitchFamily="2" charset="2"/>
              <a:buChar char="v"/>
              <a:tabLst>
                <a:tab pos="6300788" algn="l"/>
              </a:tabLst>
              <a:defRPr/>
            </a:pPr>
            <a:r>
              <a:rPr kumimoji="0" lang="es-ES" sz="2000" b="1" i="0" u="none" strike="noStrike" kern="1200" cap="none" spc="0" normalizeH="0" baseline="0" noProof="0" dirty="0">
                <a:ln>
                  <a:noFill/>
                </a:ln>
                <a:solidFill>
                  <a:srgbClr val="1F497D">
                    <a:lumMod val="75000"/>
                  </a:srgbClr>
                </a:solidFill>
                <a:effectLst/>
                <a:uLnTx/>
                <a:uFillTx/>
                <a:latin typeface="Arial" pitchFamily="34" charset="0"/>
                <a:ea typeface="Times New Roman" pitchFamily="18" charset="0"/>
                <a:cs typeface="Arial" pitchFamily="34" charset="0"/>
              </a:rPr>
              <a:t>Libro Salud y Desastres. Experiencias Cubanas. </a:t>
            </a:r>
            <a:r>
              <a:rPr kumimoji="0" lang="pt-BR" sz="2000" b="1" i="0" u="none" strike="noStrike" kern="1200" cap="none" spc="0" normalizeH="0" baseline="0" noProof="0" dirty="0">
                <a:ln>
                  <a:noFill/>
                </a:ln>
                <a:solidFill>
                  <a:srgbClr val="1F497D">
                    <a:lumMod val="75000"/>
                  </a:srgbClr>
                </a:solidFill>
                <a:effectLst/>
                <a:uLnTx/>
                <a:uFillTx/>
                <a:latin typeface="Arial" pitchFamily="34" charset="0"/>
                <a:ea typeface="Times New Roman" pitchFamily="18" charset="0"/>
                <a:cs typeface="Arial" pitchFamily="34" charset="0"/>
              </a:rPr>
              <a:t>Editorial de Ciências M</a:t>
            </a:r>
            <a:r>
              <a:rPr kumimoji="0" lang="pt-BR" sz="2000" b="1" i="0" u="none" strike="noStrike" kern="1200" cap="none" spc="0" normalizeH="0" baseline="0" noProof="0" dirty="0">
                <a:ln>
                  <a:noFill/>
                </a:ln>
                <a:solidFill>
                  <a:srgbClr val="1F497D">
                    <a:lumMod val="75000"/>
                  </a:srgbClr>
                </a:solidFill>
                <a:effectLst/>
                <a:uLnTx/>
                <a:uFillTx/>
                <a:latin typeface="Calibri"/>
                <a:ea typeface="Times New Roman" pitchFamily="18" charset="0"/>
                <a:cs typeface="Arial" pitchFamily="34" charset="0"/>
              </a:rPr>
              <a:t>é</a:t>
            </a:r>
            <a:r>
              <a:rPr kumimoji="0" lang="pt-BR" sz="2000" b="1" i="0" u="none" strike="noStrike" kern="1200" cap="none" spc="0" normalizeH="0" baseline="0" noProof="0" dirty="0">
                <a:ln>
                  <a:noFill/>
                </a:ln>
                <a:solidFill>
                  <a:srgbClr val="1F497D">
                    <a:lumMod val="75000"/>
                  </a:srgbClr>
                </a:solidFill>
                <a:effectLst/>
                <a:uLnTx/>
                <a:uFillTx/>
                <a:latin typeface="Arial" pitchFamily="34" charset="0"/>
                <a:ea typeface="Times New Roman" pitchFamily="18" charset="0"/>
                <a:cs typeface="Arial" pitchFamily="34" charset="0"/>
              </a:rPr>
              <a:t>dicas, 2010-2012. </a:t>
            </a:r>
          </a:p>
          <a:p>
            <a:pPr marL="449263" marR="0" lvl="0" indent="-449263" algn="just" defTabSz="914400" rtl="0" eaLnBrk="0" fontAlgn="base" latinLnBrk="0" hangingPunct="0">
              <a:lnSpc>
                <a:spcPct val="100000"/>
              </a:lnSpc>
              <a:spcBef>
                <a:spcPct val="0"/>
              </a:spcBef>
              <a:spcAft>
                <a:spcPct val="0"/>
              </a:spcAft>
              <a:buClrTx/>
              <a:buSzTx/>
              <a:buFontTx/>
              <a:buNone/>
              <a:tabLst>
                <a:tab pos="6300788" algn="l"/>
              </a:tabLst>
              <a:defRPr/>
            </a:pPr>
            <a:r>
              <a:rPr kumimoji="0" lang="es-ES" sz="2000" b="1" i="0" u="none" strike="noStrike" kern="1200" cap="none" spc="0" normalizeH="0" baseline="0" noProof="0" dirty="0">
                <a:ln>
                  <a:noFill/>
                </a:ln>
                <a:solidFill>
                  <a:srgbClr val="1F497D">
                    <a:lumMod val="75000"/>
                  </a:srgbClr>
                </a:solidFill>
                <a:effectLst/>
                <a:uLnTx/>
                <a:uFillTx/>
                <a:latin typeface="Arial" pitchFamily="34" charset="0"/>
                <a:ea typeface="Times New Roman" pitchFamily="18" charset="0"/>
                <a:cs typeface="Arial" pitchFamily="34" charset="0"/>
              </a:rPr>
              <a:t>                  T1/34, 83, 271. </a:t>
            </a:r>
          </a:p>
          <a:p>
            <a:pPr marL="449263" marR="0" lvl="0" indent="-449263" algn="just" defTabSz="914400" rtl="0" eaLnBrk="0" fontAlgn="base" latinLnBrk="0" hangingPunct="0">
              <a:lnSpc>
                <a:spcPct val="100000"/>
              </a:lnSpc>
              <a:spcBef>
                <a:spcPct val="0"/>
              </a:spcBef>
              <a:spcAft>
                <a:spcPct val="0"/>
              </a:spcAft>
              <a:buClrTx/>
              <a:buSzTx/>
              <a:buFontTx/>
              <a:buNone/>
              <a:tabLst>
                <a:tab pos="6300788" algn="l"/>
              </a:tabLst>
              <a:defRPr/>
            </a:pPr>
            <a:r>
              <a:rPr kumimoji="0" lang="es-ES" sz="2000" b="1" i="0" u="none" strike="noStrike" kern="1200" cap="none" spc="0" normalizeH="0" baseline="0" noProof="0" dirty="0">
                <a:ln>
                  <a:noFill/>
                </a:ln>
                <a:solidFill>
                  <a:srgbClr val="1F497D">
                    <a:lumMod val="75000"/>
                  </a:srgbClr>
                </a:solidFill>
                <a:effectLst/>
                <a:uLnTx/>
                <a:uFillTx/>
                <a:latin typeface="Arial" pitchFamily="34" charset="0"/>
                <a:ea typeface="Times New Roman" pitchFamily="18" charset="0"/>
                <a:cs typeface="Arial" pitchFamily="34" charset="0"/>
              </a:rPr>
              <a:t>                  T2/ 5, 35,46, 73, 85. </a:t>
            </a:r>
          </a:p>
          <a:p>
            <a:pPr marL="449263" marR="0" lvl="0" indent="-449263" algn="just" defTabSz="914400" rtl="0" eaLnBrk="0" fontAlgn="base" latinLnBrk="0" hangingPunct="0">
              <a:lnSpc>
                <a:spcPct val="100000"/>
              </a:lnSpc>
              <a:spcBef>
                <a:spcPct val="0"/>
              </a:spcBef>
              <a:spcAft>
                <a:spcPct val="0"/>
              </a:spcAft>
              <a:buClrTx/>
              <a:buSzTx/>
              <a:buFontTx/>
              <a:buNone/>
              <a:tabLst>
                <a:tab pos="6300788" algn="l"/>
              </a:tabLst>
              <a:defRPr/>
            </a:pPr>
            <a:r>
              <a:rPr kumimoji="0" lang="es-ES" sz="2000" b="1" i="0" u="none" strike="noStrike" kern="1200" cap="none" spc="0" normalizeH="0" baseline="0" noProof="0" dirty="0">
                <a:ln>
                  <a:noFill/>
                </a:ln>
                <a:solidFill>
                  <a:srgbClr val="1F497D">
                    <a:lumMod val="75000"/>
                  </a:srgbClr>
                </a:solidFill>
                <a:effectLst/>
                <a:uLnTx/>
                <a:uFillTx/>
                <a:latin typeface="Arial" pitchFamily="34" charset="0"/>
                <a:ea typeface="Times New Roman" pitchFamily="18" charset="0"/>
                <a:cs typeface="Arial" pitchFamily="34" charset="0"/>
              </a:rPr>
              <a:t>                  T5/ 1, 230, 237. </a:t>
            </a:r>
            <a:endParaRPr kumimoji="0" lang="es-ES" sz="2000" b="1" i="0" u="none" strike="noStrike" kern="1200" cap="none" spc="0" normalizeH="0" baseline="0" noProof="0" dirty="0">
              <a:ln>
                <a:noFill/>
              </a:ln>
              <a:solidFill>
                <a:srgbClr val="1F497D">
                  <a:lumMod val="75000"/>
                </a:srgbClr>
              </a:solidFill>
              <a:effectLst/>
              <a:uLnTx/>
              <a:uFillTx/>
              <a:latin typeface="Arial" pitchFamily="34" charset="0"/>
              <a:ea typeface="+mn-ea"/>
              <a:cs typeface="Arial" pitchFamily="34" charset="0"/>
            </a:endParaRPr>
          </a:p>
          <a:p>
            <a:pPr marL="449263" marR="0" lvl="0" indent="-449263" algn="just" defTabSz="914400" rtl="0" eaLnBrk="0" fontAlgn="base" latinLnBrk="0" hangingPunct="0">
              <a:lnSpc>
                <a:spcPct val="100000"/>
              </a:lnSpc>
              <a:spcBef>
                <a:spcPct val="0"/>
              </a:spcBef>
              <a:spcAft>
                <a:spcPct val="0"/>
              </a:spcAft>
              <a:buClrTx/>
              <a:buSzTx/>
              <a:buFont typeface="Wingdings" pitchFamily="2" charset="2"/>
              <a:buChar char="v"/>
              <a:tabLst>
                <a:tab pos="6300788" algn="l"/>
              </a:tabLst>
              <a:defRPr/>
            </a:pPr>
            <a:r>
              <a:rPr kumimoji="0" lang="es-ES" sz="2000" b="1" i="0" u="none" strike="noStrike" kern="1200" cap="none" spc="0" normalizeH="0" baseline="0" noProof="0" dirty="0">
                <a:ln>
                  <a:noFill/>
                </a:ln>
                <a:solidFill>
                  <a:srgbClr val="1F497D">
                    <a:lumMod val="75000"/>
                  </a:srgbClr>
                </a:solidFill>
                <a:effectLst/>
                <a:uLnTx/>
                <a:uFillTx/>
                <a:latin typeface="Arial" pitchFamily="34" charset="0"/>
                <a:ea typeface="Times New Roman" pitchFamily="18" charset="0"/>
                <a:cs typeface="Arial" pitchFamily="34" charset="0"/>
              </a:rPr>
              <a:t>Sitio tem</a:t>
            </a:r>
            <a:r>
              <a:rPr kumimoji="0" lang="es-ES" sz="2000" b="1" i="0" u="none" strike="noStrike" kern="1200" cap="none" spc="0" normalizeH="0" baseline="0" noProof="0" dirty="0">
                <a:ln>
                  <a:noFill/>
                </a:ln>
                <a:solidFill>
                  <a:srgbClr val="1F497D">
                    <a:lumMod val="75000"/>
                  </a:srgbClr>
                </a:solidFill>
                <a:effectLst/>
                <a:uLnTx/>
                <a:uFillTx/>
                <a:latin typeface="Calibri"/>
                <a:ea typeface="Times New Roman" pitchFamily="18" charset="0"/>
                <a:cs typeface="Arial" pitchFamily="34" charset="0"/>
              </a:rPr>
              <a:t>á</a:t>
            </a:r>
            <a:r>
              <a:rPr kumimoji="0" lang="es-ES" sz="2000" b="1" i="0" u="none" strike="noStrike" kern="1200" cap="none" spc="0" normalizeH="0" baseline="0" noProof="0" dirty="0">
                <a:ln>
                  <a:noFill/>
                </a:ln>
                <a:solidFill>
                  <a:srgbClr val="1F497D">
                    <a:lumMod val="75000"/>
                  </a:srgbClr>
                </a:solidFill>
                <a:effectLst/>
                <a:uLnTx/>
                <a:uFillTx/>
                <a:latin typeface="Arial" pitchFamily="34" charset="0"/>
                <a:ea typeface="Times New Roman" pitchFamily="18" charset="0"/>
                <a:cs typeface="Arial" pitchFamily="34" charset="0"/>
              </a:rPr>
              <a:t>tico Salud y Desastres http:</a:t>
            </a:r>
            <a:r>
              <a:rPr kumimoji="0" lang="es-ES" sz="2000" b="1" i="0" u="none" strike="noStrike" kern="1200" cap="none" spc="0" normalizeH="0" baseline="0" noProof="0" dirty="0">
                <a:ln>
                  <a:noFill/>
                </a:ln>
                <a:solidFill>
                  <a:srgbClr val="1F497D">
                    <a:lumMod val="75000"/>
                  </a:srgbClr>
                </a:solidFill>
                <a:effectLst/>
                <a:uLnTx/>
                <a:uFillTx/>
                <a:latin typeface="Arial" pitchFamily="34" charset="0"/>
                <a:ea typeface="Times New Roman" pitchFamily="18" charset="0"/>
                <a:cs typeface="Arial" pitchFamily="34" charset="0"/>
                <a:sym typeface="Symbol" pitchFamily="18" charset="2"/>
              </a:rPr>
              <a:t></a:t>
            </a:r>
            <a:r>
              <a:rPr kumimoji="0" lang="es-ES" sz="2000" b="1" i="0" u="none" strike="noStrike" kern="1200" cap="none" spc="0" normalizeH="0" baseline="0" noProof="0" dirty="0" err="1">
                <a:ln>
                  <a:noFill/>
                </a:ln>
                <a:solidFill>
                  <a:srgbClr val="1F497D">
                    <a:lumMod val="75000"/>
                  </a:srgbClr>
                </a:solidFill>
                <a:effectLst/>
                <a:uLnTx/>
                <a:uFillTx/>
                <a:latin typeface="Arial" pitchFamily="34" charset="0"/>
                <a:ea typeface="Times New Roman" pitchFamily="18" charset="0"/>
                <a:cs typeface="Arial" pitchFamily="34" charset="0"/>
              </a:rPr>
              <a:t>www.sld.cu</a:t>
            </a:r>
            <a:r>
              <a:rPr kumimoji="0" lang="es-ES" sz="2000" b="1" i="0" u="none" strike="noStrike" kern="1200" cap="none" spc="0" normalizeH="0" baseline="0" noProof="0" dirty="0" err="1">
                <a:ln>
                  <a:noFill/>
                </a:ln>
                <a:solidFill>
                  <a:srgbClr val="1F497D">
                    <a:lumMod val="75000"/>
                  </a:srgbClr>
                </a:solidFill>
                <a:effectLst/>
                <a:uLnTx/>
                <a:uFillTx/>
                <a:latin typeface="Arial" pitchFamily="34" charset="0"/>
                <a:ea typeface="Times New Roman" pitchFamily="18" charset="0"/>
                <a:cs typeface="Arial" pitchFamily="34" charset="0"/>
                <a:sym typeface="Symbol" pitchFamily="18" charset="2"/>
              </a:rPr>
              <a:t></a:t>
            </a:r>
            <a:r>
              <a:rPr kumimoji="0" lang="es-ES" sz="2000" b="1" i="0" u="none" strike="noStrike" kern="1200" cap="none" spc="0" normalizeH="0" baseline="0" noProof="0" dirty="0" err="1">
                <a:ln>
                  <a:noFill/>
                </a:ln>
                <a:solidFill>
                  <a:srgbClr val="1F497D">
                    <a:lumMod val="75000"/>
                  </a:srgbClr>
                </a:solidFill>
                <a:effectLst/>
                <a:uLnTx/>
                <a:uFillTx/>
                <a:latin typeface="Arial" pitchFamily="34" charset="0"/>
                <a:ea typeface="Times New Roman" pitchFamily="18" charset="0"/>
                <a:cs typeface="Arial" pitchFamily="34" charset="0"/>
              </a:rPr>
              <a:t>Sitios</a:t>
            </a:r>
            <a:r>
              <a:rPr kumimoji="0" lang="es-ES" sz="2000" b="1" i="0" u="none" strike="noStrike" kern="1200" cap="none" spc="0" normalizeH="0" baseline="0" noProof="0" dirty="0">
                <a:ln>
                  <a:noFill/>
                </a:ln>
                <a:solidFill>
                  <a:srgbClr val="1F497D">
                    <a:lumMod val="75000"/>
                  </a:srgbClr>
                </a:solidFill>
                <a:effectLst/>
                <a:uLnTx/>
                <a:uFillTx/>
                <a:latin typeface="Arial" pitchFamily="34" charset="0"/>
                <a:ea typeface="Times New Roman" pitchFamily="18" charset="0"/>
                <a:cs typeface="Arial" pitchFamily="34" charset="0"/>
                <a:sym typeface="Symbol" pitchFamily="18" charset="2"/>
              </a:rPr>
              <a:t></a:t>
            </a:r>
            <a:r>
              <a:rPr kumimoji="0" lang="es-ES" sz="2000" b="1" i="0" u="none" strike="noStrike" kern="1200" cap="none" spc="0" normalizeH="0" baseline="0" noProof="0" dirty="0">
                <a:ln>
                  <a:noFill/>
                </a:ln>
                <a:solidFill>
                  <a:srgbClr val="1F497D">
                    <a:lumMod val="75000"/>
                  </a:srgbClr>
                </a:solidFill>
                <a:effectLst/>
                <a:uLnTx/>
                <a:uFillTx/>
                <a:latin typeface="Arial" pitchFamily="34" charset="0"/>
                <a:ea typeface="Times New Roman" pitchFamily="18" charset="0"/>
                <a:cs typeface="Arial" pitchFamily="34" charset="0"/>
              </a:rPr>
              <a:t>   desastres</a:t>
            </a:r>
            <a:endParaRPr kumimoji="0" lang="es-ES" sz="2000" b="1" i="0" u="none" strike="noStrike" kern="1200" cap="none" spc="0" normalizeH="0" baseline="0" noProof="0" dirty="0">
              <a:ln>
                <a:noFill/>
              </a:ln>
              <a:solidFill>
                <a:srgbClr val="1F497D">
                  <a:lumMod val="75000"/>
                </a:srgbClr>
              </a:solidFill>
              <a:effectLst/>
              <a:uLnTx/>
              <a:uFillTx/>
              <a:latin typeface="Arial" pitchFamily="34" charset="0"/>
              <a:ea typeface="Times New Roman" pitchFamily="18" charset="0"/>
              <a:cs typeface="Arial" pitchFamily="34" charset="0"/>
              <a:sym typeface="Symbol" pitchFamily="18" charset="2"/>
            </a:endParaRPr>
          </a:p>
        </p:txBody>
      </p:sp>
      <p:sp>
        <p:nvSpPr>
          <p:cNvPr id="5" name="4 CuadroTexto"/>
          <p:cNvSpPr txBox="1"/>
          <p:nvPr/>
        </p:nvSpPr>
        <p:spPr>
          <a:xfrm>
            <a:off x="571472" y="214290"/>
            <a:ext cx="8215370" cy="1446550"/>
          </a:xfrm>
          <a:prstGeom prst="rect">
            <a:avLst/>
          </a:prstGeom>
          <a:solidFill>
            <a:schemeClr val="bg1">
              <a:lumMod val="85000"/>
            </a:schemeClr>
          </a:solidFill>
        </p:spPr>
        <p:txBody>
          <a:bodyPr wrap="square" rtlCol="0">
            <a:spAutoFit/>
          </a:bodyPr>
          <a:lstStyle/>
          <a:p>
            <a:pPr marL="0" marR="0" lvl="0" indent="0" defTabSz="914400" rtl="0" eaLnBrk="0" fontAlgn="base" latinLnBrk="0" hangingPunct="0">
              <a:lnSpc>
                <a:spcPct val="100000"/>
              </a:lnSpc>
              <a:spcBef>
                <a:spcPts val="600"/>
              </a:spcBef>
              <a:spcAft>
                <a:spcPts val="600"/>
              </a:spcAft>
              <a:buClrTx/>
              <a:buSzTx/>
              <a:buFontTx/>
              <a:buNone/>
              <a:tabLst>
                <a:tab pos="6300788" algn="l"/>
              </a:tabLst>
              <a:defRPr/>
            </a:pPr>
            <a:r>
              <a:rPr kumimoji="0" lang="es-ES" sz="2400" b="1" i="1" u="none" strike="noStrike" kern="0" cap="none" spc="0" normalizeH="0" baseline="0" noProof="0" dirty="0">
                <a:ln>
                  <a:noFill/>
                </a:ln>
                <a:solidFill>
                  <a:srgbClr val="1F497D">
                    <a:lumMod val="75000"/>
                  </a:srgbClr>
                </a:solidFill>
                <a:effectLst/>
                <a:uLnTx/>
                <a:uFillTx/>
                <a:latin typeface="Arial" pitchFamily="34" charset="0"/>
                <a:ea typeface="Times New Roman" pitchFamily="18" charset="0"/>
                <a:cs typeface="Arial" pitchFamily="34" charset="0"/>
              </a:rPr>
              <a:t>Tipo de Clase</a:t>
            </a:r>
            <a:r>
              <a:rPr kumimoji="0" lang="es-ES" sz="2400" u="none" strike="noStrike" kern="0" cap="none" spc="0" normalizeH="0" baseline="0" noProof="0" dirty="0">
                <a:ln>
                  <a:noFill/>
                </a:ln>
                <a:solidFill>
                  <a:srgbClr val="1F497D">
                    <a:lumMod val="75000"/>
                  </a:srgbClr>
                </a:solidFill>
                <a:effectLst/>
                <a:uLnTx/>
                <a:uFillTx/>
                <a:latin typeface="Arial" pitchFamily="34" charset="0"/>
                <a:ea typeface="Times New Roman" pitchFamily="18" charset="0"/>
                <a:cs typeface="Arial" pitchFamily="34" charset="0"/>
              </a:rPr>
              <a:t>: </a:t>
            </a:r>
            <a:r>
              <a:rPr kumimoji="0" lang="es-ES" sz="2000" u="none" strike="noStrike" kern="0" cap="none" spc="0" normalizeH="0" baseline="0" noProof="0" dirty="0">
                <a:ln>
                  <a:noFill/>
                </a:ln>
                <a:solidFill>
                  <a:srgbClr val="1F497D">
                    <a:lumMod val="75000"/>
                  </a:srgbClr>
                </a:solidFill>
                <a:effectLst/>
                <a:uLnTx/>
                <a:uFillTx/>
                <a:latin typeface="Arial" pitchFamily="34" charset="0"/>
                <a:ea typeface="Times New Roman" pitchFamily="18" charset="0"/>
                <a:cs typeface="Arial" pitchFamily="34" charset="0"/>
              </a:rPr>
              <a:t>Conferencia</a:t>
            </a:r>
          </a:p>
          <a:p>
            <a:pPr marL="0" marR="0" lvl="0" indent="0" defTabSz="914400" rtl="0" eaLnBrk="0" fontAlgn="base" latinLnBrk="0" hangingPunct="0">
              <a:lnSpc>
                <a:spcPct val="100000"/>
              </a:lnSpc>
              <a:spcBef>
                <a:spcPts val="600"/>
              </a:spcBef>
              <a:spcAft>
                <a:spcPts val="600"/>
              </a:spcAft>
              <a:buClrTx/>
              <a:buSzTx/>
              <a:buFontTx/>
              <a:buNone/>
              <a:tabLst>
                <a:tab pos="6300788" algn="l"/>
              </a:tabLst>
              <a:defRPr/>
            </a:pPr>
            <a:r>
              <a:rPr kumimoji="0" lang="es-ES" sz="2400" b="1" i="1" u="none" strike="noStrike" kern="0" cap="none" spc="0" normalizeH="0" baseline="0" noProof="0" dirty="0">
                <a:ln>
                  <a:noFill/>
                </a:ln>
                <a:solidFill>
                  <a:srgbClr val="1F497D">
                    <a:lumMod val="75000"/>
                  </a:srgbClr>
                </a:solidFill>
                <a:effectLst/>
                <a:uLnTx/>
                <a:uFillTx/>
                <a:latin typeface="Arial" pitchFamily="34" charset="0"/>
                <a:ea typeface="+mn-ea"/>
                <a:cs typeface="Arial" pitchFamily="34" charset="0"/>
              </a:rPr>
              <a:t>Tiempo: </a:t>
            </a:r>
            <a:r>
              <a:rPr kumimoji="0" lang="es-ES" sz="2000" u="none" strike="noStrike" kern="0" cap="none" spc="0" normalizeH="0" baseline="0" noProof="0" dirty="0">
                <a:ln>
                  <a:noFill/>
                </a:ln>
                <a:solidFill>
                  <a:srgbClr val="1F497D">
                    <a:lumMod val="75000"/>
                  </a:srgbClr>
                </a:solidFill>
                <a:effectLst/>
                <a:uLnTx/>
                <a:uFillTx/>
                <a:latin typeface="Arial" pitchFamily="34" charset="0"/>
                <a:ea typeface="+mn-ea"/>
                <a:cs typeface="Arial" pitchFamily="34" charset="0"/>
              </a:rPr>
              <a:t>2 horas</a:t>
            </a:r>
          </a:p>
          <a:p>
            <a:pPr marL="0" marR="0" lvl="0" indent="0" defTabSz="914400" rtl="0" eaLnBrk="0" fontAlgn="base" latinLnBrk="0" hangingPunct="0">
              <a:lnSpc>
                <a:spcPct val="100000"/>
              </a:lnSpc>
              <a:spcBef>
                <a:spcPts val="600"/>
              </a:spcBef>
              <a:spcAft>
                <a:spcPts val="600"/>
              </a:spcAft>
              <a:buClrTx/>
              <a:buSzTx/>
              <a:buFontTx/>
              <a:buNone/>
              <a:tabLst>
                <a:tab pos="6300788" algn="l"/>
              </a:tabLst>
              <a:defRPr/>
            </a:pPr>
            <a:r>
              <a:rPr lang="es-ES" sz="2000" b="1" i="1" kern="0" dirty="0">
                <a:solidFill>
                  <a:srgbClr val="1F497D">
                    <a:lumMod val="75000"/>
                  </a:srgbClr>
                </a:solidFill>
                <a:latin typeface="Arial" pitchFamily="34" charset="0"/>
                <a:cs typeface="Arial" pitchFamily="34" charset="0"/>
              </a:rPr>
              <a:t>Método: </a:t>
            </a:r>
            <a:r>
              <a:rPr lang="es-ES" sz="2000" kern="0" dirty="0">
                <a:solidFill>
                  <a:srgbClr val="1F497D">
                    <a:lumMod val="75000"/>
                  </a:srgbClr>
                </a:solidFill>
                <a:latin typeface="Arial" pitchFamily="34" charset="0"/>
                <a:cs typeface="Arial" pitchFamily="34" charset="0"/>
              </a:rPr>
              <a:t>Exposición oral, elaboración conjunta y discusión.</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4F180B0-5240-B844-F155-DDF1B244ECFE}"/>
              </a:ext>
            </a:extLst>
          </p:cNvPr>
          <p:cNvSpPr txBox="1"/>
          <p:nvPr/>
        </p:nvSpPr>
        <p:spPr>
          <a:xfrm>
            <a:off x="162732" y="989099"/>
            <a:ext cx="8818536" cy="5262979"/>
          </a:xfrm>
          <a:prstGeom prst="rect">
            <a:avLst/>
          </a:prstGeom>
          <a:noFill/>
        </p:spPr>
        <p:txBody>
          <a:bodyPr wrap="square">
            <a:spAutoFit/>
          </a:bodyPr>
          <a:lstStyle/>
          <a:p>
            <a:pPr marL="71755" marR="0" lvl="0" indent="0" algn="just" defTabSz="914400" rtl="0" eaLnBrk="1" fontAlgn="auto" latinLnBrk="0" hangingPunct="1">
              <a:lnSpc>
                <a:spcPct val="100000"/>
              </a:lnSpc>
              <a:spcBef>
                <a:spcPts val="0"/>
              </a:spcBef>
              <a:spcAft>
                <a:spcPts val="0"/>
              </a:spcAft>
              <a:buClrTx/>
              <a:buSzTx/>
              <a:buFontTx/>
              <a:buNone/>
              <a:tabLst/>
              <a:defRPr/>
            </a:pPr>
            <a:r>
              <a:rPr kumimoji="0" lang="es-ES_tradnl"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El agua puede convertirse en la vía de transmisión de enfermedades digestivas de etiología bacteriana, viral o parasitaria. Las enfermedades transmisibles mas frecuentes en situaciones de desastres, a consecuencia de la contaminación del agua son las siguientes:</a:t>
            </a:r>
            <a:endParaRPr kumimoji="0" lang="es-CU"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71755" marR="0" lvl="0" indent="0" algn="just" defTabSz="914400" rtl="0" eaLnBrk="1" fontAlgn="auto" latinLnBrk="0" hangingPunct="1">
              <a:lnSpc>
                <a:spcPct val="100000"/>
              </a:lnSpc>
              <a:spcBef>
                <a:spcPts val="0"/>
              </a:spcBef>
              <a:spcAft>
                <a:spcPts val="0"/>
              </a:spcAft>
              <a:buClrTx/>
              <a:buSzTx/>
              <a:buFontTx/>
              <a:buNone/>
              <a:tabLst/>
              <a:defRPr/>
            </a:pPr>
            <a:r>
              <a:rPr kumimoji="0" lang="es-ES_tradnl"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s-CU"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898525"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defRPr/>
            </a:pPr>
            <a:r>
              <a:rPr kumimoji="0" lang="es-ES_tradnl"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Enfermedades diarreicas agudas.</a:t>
            </a:r>
            <a:endParaRPr kumimoji="0" lang="es-CU"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898525"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defRPr/>
            </a:pPr>
            <a:r>
              <a:rPr kumimoji="0" lang="es-ES_tradnl"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El cólera.</a:t>
            </a:r>
            <a:endParaRPr kumimoji="0" lang="es-CU"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898525"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defRPr/>
            </a:pPr>
            <a:r>
              <a:rPr kumimoji="0" lang="es-ES_tradnl"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La fiebre tifoidea.</a:t>
            </a:r>
            <a:endParaRPr kumimoji="0" lang="es-CU"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898525"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defRPr/>
            </a:pPr>
            <a:r>
              <a:rPr kumimoji="0" lang="es-ES_tradnl"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Salmonelosis</a:t>
            </a:r>
            <a:endParaRPr kumimoji="0" lang="es-CU"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898525"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defRPr/>
            </a:pPr>
            <a:r>
              <a:rPr kumimoji="0" lang="es-ES_tradnl"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Giardiasis</a:t>
            </a:r>
            <a:endParaRPr kumimoji="0" lang="es-CU"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898525"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defRPr/>
            </a:pPr>
            <a:r>
              <a:rPr kumimoji="0" lang="es-ES_tradnl"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Amebiasis</a:t>
            </a:r>
            <a:endParaRPr kumimoji="0" lang="es-CU"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898525"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defRPr/>
            </a:pPr>
            <a:r>
              <a:rPr kumimoji="0" lang="es-ES_tradnl" sz="24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Shiguelosis</a:t>
            </a:r>
            <a:endParaRPr kumimoji="0" lang="es-CU"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898525"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defRPr/>
            </a:pPr>
            <a:r>
              <a:rPr kumimoji="0" lang="es-ES_tradnl"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Otras</a:t>
            </a:r>
            <a:endParaRPr kumimoji="0" lang="es-CU"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5" name="CuadroTexto 4">
            <a:extLst>
              <a:ext uri="{FF2B5EF4-FFF2-40B4-BE49-F238E27FC236}">
                <a16:creationId xmlns:a16="http://schemas.microsoft.com/office/drawing/2014/main" id="{B0D50E47-4ABD-B8F6-1A3C-4C727DA11D1F}"/>
              </a:ext>
            </a:extLst>
          </p:cNvPr>
          <p:cNvSpPr txBox="1"/>
          <p:nvPr/>
        </p:nvSpPr>
        <p:spPr>
          <a:xfrm>
            <a:off x="162732" y="279899"/>
            <a:ext cx="8818536" cy="5232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s-ES" sz="28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ELEMENTOS DEL SANEAMIENTO BASICO: </a:t>
            </a:r>
            <a:endParaRPr kumimoji="0" lang="es-CU" sz="28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5108477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A6F868A-67E9-51C0-698D-A47F3D590788}"/>
              </a:ext>
            </a:extLst>
          </p:cNvPr>
          <p:cNvSpPr txBox="1"/>
          <p:nvPr/>
        </p:nvSpPr>
        <p:spPr>
          <a:xfrm>
            <a:off x="139484" y="1253566"/>
            <a:ext cx="8865031" cy="5324535"/>
          </a:xfrm>
          <a:prstGeom prst="rect">
            <a:avLst/>
          </a:prstGeom>
          <a:noFill/>
        </p:spPr>
        <p:txBody>
          <a:bodyPr wrap="square">
            <a:spAutoFit/>
          </a:bodyPr>
          <a:lstStyle/>
          <a:p>
            <a:pPr algn="just">
              <a:spcBef>
                <a:spcPts val="600"/>
              </a:spcBef>
              <a:spcAft>
                <a:spcPts val="600"/>
              </a:spcAft>
            </a:pPr>
            <a:r>
              <a:rPr lang="es-ES_tradnl" sz="2000" dirty="0">
                <a:effectLst/>
                <a:latin typeface="Arial" panose="020B0604020202020204" pitchFamily="34" charset="0"/>
                <a:ea typeface="Times New Roman" panose="02020603050405020304" pitchFamily="18" charset="0"/>
                <a:cs typeface="Arial" panose="020B0604020202020204" pitchFamily="34" charset="0"/>
              </a:rPr>
              <a:t>Al organizar el abastecimiento de agua para los campamentos de evacuados se garantizará por los ejecutores de esta tarea, la calidad sanitaria del agua.</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pPr>
            <a:r>
              <a:rPr lang="es-ES_tradnl" sz="2000" dirty="0">
                <a:effectLst/>
                <a:latin typeface="Arial" panose="020B0604020202020204" pitchFamily="34" charset="0"/>
                <a:ea typeface="Times New Roman" panose="02020603050405020304" pitchFamily="18" charset="0"/>
                <a:cs typeface="Arial" panose="020B0604020202020204" pitchFamily="34" charset="0"/>
              </a:rPr>
              <a:t>Esta debe proceder de fuentes seguras, que no hayan recibido daño alguno a consecuencia del desastre sufrido y que cuenten con la debida protección y vigilancia. (Más adelante expondremos las medidas de protección de las fuentes de agua)</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pPr>
            <a:r>
              <a:rPr lang="es-ES_tradnl" sz="2000" dirty="0">
                <a:effectLst/>
                <a:latin typeface="Arial" panose="020B0604020202020204" pitchFamily="34" charset="0"/>
                <a:ea typeface="Times New Roman" panose="02020603050405020304" pitchFamily="18" charset="0"/>
                <a:cs typeface="Arial" panose="020B0604020202020204" pitchFamily="34" charset="0"/>
              </a:rPr>
              <a:t>Tener en cuenta que el daño que puede producir el agua afectaría siempre al 100 % del personal, pues nadie puede prescindir del agua. El transporte se realiza mediante carros cisternas, se deben controlar y cumplir las normas higiénico sanitarias para estos casos. Cuando el agua que se utilice no cumpla los parámetros bacteriológicos establecidos deberán crearse (y controlarse) todas las condiciones necesarias para el debido tratamiento de desinfección. Si la desinfección se realiza mediante ebullición se controlará que existen los recipientes suficientes para hervir el agua, y para su posterior almacenamiento. También se fiscalizará que esté creado un sistema de distribución del agua ya tratada.</a:t>
            </a:r>
            <a:r>
              <a:rPr lang="es-ES_tradnl"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uadroTexto 3">
            <a:extLst>
              <a:ext uri="{FF2B5EF4-FFF2-40B4-BE49-F238E27FC236}">
                <a16:creationId xmlns:a16="http://schemas.microsoft.com/office/drawing/2014/main" id="{E0227179-5B49-E792-D63F-B97363CC8A69}"/>
              </a:ext>
            </a:extLst>
          </p:cNvPr>
          <p:cNvSpPr txBox="1"/>
          <p:nvPr/>
        </p:nvSpPr>
        <p:spPr>
          <a:xfrm>
            <a:off x="162731" y="465879"/>
            <a:ext cx="8818536" cy="5232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s-ES" sz="28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ELEMENTOS DEL SANEAMIENTO BASICO: </a:t>
            </a:r>
            <a:endParaRPr kumimoji="0" lang="es-CU" sz="28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2932596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A6F868A-67E9-51C0-698D-A47F3D590788}"/>
              </a:ext>
            </a:extLst>
          </p:cNvPr>
          <p:cNvSpPr txBox="1"/>
          <p:nvPr/>
        </p:nvSpPr>
        <p:spPr>
          <a:xfrm>
            <a:off x="162732" y="2197546"/>
            <a:ext cx="8865031" cy="3354765"/>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s-ES_tradnl"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Si existen posibilidades y recursos para ello el método químico también resulta satisfactorio. En este caso la cloración debe efectuarse por personal capacitado para cumplir las normas establecidas en cuanto a la cantidad de cloro a utilizar, y al control del cloro residual como garantía de que se está aplicando la fórmula correctamente.</a:t>
            </a:r>
            <a:endParaRPr kumimoji="0" lang="es-CU"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ct val="100000"/>
              </a:lnSpc>
              <a:spcBef>
                <a:spcPts val="600"/>
              </a:spcBef>
              <a:spcAft>
                <a:spcPts val="600"/>
              </a:spcAft>
              <a:buClrTx/>
              <a:buSzTx/>
              <a:buFont typeface="Times New Roman" panose="02020603050405020304" pitchFamily="18" charset="0"/>
              <a:buChar char="•"/>
              <a:tabLst>
                <a:tab pos="457200" algn="l"/>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Conocer procedencia y calidad.</a:t>
            </a:r>
            <a:endParaRPr kumimoji="0" lang="es-CU"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ct val="100000"/>
              </a:lnSpc>
              <a:spcBef>
                <a:spcPts val="600"/>
              </a:spcBef>
              <a:spcAft>
                <a:spcPts val="600"/>
              </a:spcAft>
              <a:buClrTx/>
              <a:buSzTx/>
              <a:buFont typeface="Times New Roman" panose="02020603050405020304" pitchFamily="18" charset="0"/>
              <a:buChar char="•"/>
              <a:tabLst>
                <a:tab pos="457200" algn="l"/>
              </a:tabLst>
              <a:defRPr/>
            </a:pPr>
            <a:r>
              <a:rPr kumimoji="0" lang="es-ES"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Hervir agua sospechosa antes de desinfección</a:t>
            </a:r>
            <a:endParaRPr kumimoji="0" lang="es-CU"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4" name="CuadroTexto 3">
            <a:extLst>
              <a:ext uri="{FF2B5EF4-FFF2-40B4-BE49-F238E27FC236}">
                <a16:creationId xmlns:a16="http://schemas.microsoft.com/office/drawing/2014/main" id="{E0227179-5B49-E792-D63F-B97363CC8A69}"/>
              </a:ext>
            </a:extLst>
          </p:cNvPr>
          <p:cNvSpPr txBox="1"/>
          <p:nvPr/>
        </p:nvSpPr>
        <p:spPr>
          <a:xfrm>
            <a:off x="209227" y="1044079"/>
            <a:ext cx="8818536" cy="5232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r>
              <a:rPr kumimoji="0" lang="es-ES" sz="28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ELEMENTOS DEL SANEAMIENTO BASICO: </a:t>
            </a:r>
            <a:endParaRPr kumimoji="0" lang="es-CU" sz="28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6350115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8C7B7A5-8F1E-B6BE-9EA3-D2B8163AE37C}"/>
              </a:ext>
            </a:extLst>
          </p:cNvPr>
          <p:cNvSpPr txBox="1"/>
          <p:nvPr/>
        </p:nvSpPr>
        <p:spPr>
          <a:xfrm>
            <a:off x="108488" y="1225689"/>
            <a:ext cx="8880529" cy="5632311"/>
          </a:xfrm>
          <a:prstGeom prst="rect">
            <a:avLst/>
          </a:prstGeom>
          <a:noFill/>
        </p:spPr>
        <p:txBody>
          <a:bodyPr wrap="square">
            <a:spAutoFit/>
          </a:bodyPr>
          <a:lstStyle/>
          <a:p>
            <a:pPr algn="just"/>
            <a:r>
              <a:rPr lang="es-ES_tradnl" sz="2400" dirty="0">
                <a:effectLst/>
                <a:latin typeface="Arial" panose="020B0604020202020204" pitchFamily="34" charset="0"/>
                <a:ea typeface="Times New Roman" panose="02020603050405020304" pitchFamily="18" charset="0"/>
                <a:cs typeface="Arial" panose="020B0604020202020204" pitchFamily="34" charset="0"/>
              </a:rPr>
              <a:t>Facilitar  tabletas, polvo o líquidos desinfectantes siempre que previamente se garantice:</a:t>
            </a:r>
            <a:endParaRPr lang="es-CU" sz="2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Times New Roman" panose="02020603050405020304" pitchFamily="18" charset="0"/>
              <a:buChar char="•"/>
              <a:tabLst>
                <a:tab pos="457200" algn="l"/>
              </a:tabLst>
            </a:pPr>
            <a:r>
              <a:rPr lang="es-ES_tradnl" sz="2400" dirty="0">
                <a:effectLst/>
                <a:latin typeface="Arial" panose="020B0604020202020204" pitchFamily="34" charset="0"/>
                <a:ea typeface="Times New Roman" panose="02020603050405020304" pitchFamily="18" charset="0"/>
                <a:cs typeface="Arial" panose="020B0604020202020204" pitchFamily="34" charset="0"/>
              </a:rPr>
              <a:t>Activa campaña de educación sobre el modo de empleo</a:t>
            </a:r>
            <a:endParaRPr lang="es-CU" sz="2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Times New Roman" panose="02020603050405020304" pitchFamily="18" charset="0"/>
              <a:buChar char="•"/>
              <a:tabLst>
                <a:tab pos="457200" algn="l"/>
              </a:tabLst>
            </a:pPr>
            <a:r>
              <a:rPr lang="es-ES_tradnl" sz="2400" dirty="0">
                <a:effectLst/>
                <a:latin typeface="Arial" panose="020B0604020202020204" pitchFamily="34" charset="0"/>
                <a:ea typeface="Times New Roman" panose="02020603050405020304" pitchFamily="18" charset="0"/>
                <a:cs typeface="Arial" panose="020B0604020202020204" pitchFamily="34" charset="0"/>
              </a:rPr>
              <a:t>Distribución de recipientes para agua</a:t>
            </a:r>
            <a:endParaRPr lang="es-CU" sz="2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Times New Roman" panose="02020603050405020304" pitchFamily="18" charset="0"/>
              <a:buChar char="•"/>
              <a:tabLst>
                <a:tab pos="457200" algn="l"/>
              </a:tabLst>
            </a:pPr>
            <a:r>
              <a:rPr lang="es-ES_tradnl" sz="2400" dirty="0">
                <a:effectLst/>
                <a:latin typeface="Arial" panose="020B0604020202020204" pitchFamily="34" charset="0"/>
                <a:ea typeface="Times New Roman" panose="02020603050405020304" pitchFamily="18" charset="0"/>
                <a:cs typeface="Arial" panose="020B0604020202020204" pitchFamily="34" charset="0"/>
              </a:rPr>
              <a:t>Ayuda de personal de Salud Pública para garantizar continuidad del uso</a:t>
            </a:r>
            <a:endParaRPr lang="es-CU" sz="2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Times New Roman" panose="02020603050405020304" pitchFamily="18" charset="0"/>
              <a:buChar char="•"/>
              <a:tabLst>
                <a:tab pos="457200" algn="l"/>
              </a:tabLst>
            </a:pPr>
            <a:r>
              <a:rPr lang="es-ES_tradnl" sz="2400" dirty="0">
                <a:effectLst/>
                <a:latin typeface="Arial" panose="020B0604020202020204" pitchFamily="34" charset="0"/>
                <a:ea typeface="Times New Roman" panose="02020603050405020304" pitchFamily="18" charset="0"/>
                <a:cs typeface="Arial" panose="020B0604020202020204" pitchFamily="34" charset="0"/>
              </a:rPr>
              <a:t>Red de distribución de suministros</a:t>
            </a:r>
            <a:endParaRPr lang="es-CU" sz="24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_tradnl" sz="2400" dirty="0">
                <a:effectLst/>
                <a:latin typeface="Arial" panose="020B0604020202020204" pitchFamily="34" charset="0"/>
                <a:ea typeface="Times New Roman" panose="02020603050405020304" pitchFamily="18" charset="0"/>
                <a:cs typeface="Arial" panose="020B0604020202020204" pitchFamily="34" charset="0"/>
              </a:rPr>
              <a:t>La fórmula básica para la cloración del agua es:</a:t>
            </a:r>
            <a:endParaRPr lang="es-CU" sz="24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_tradnl" sz="2400" dirty="0">
                <a:effectLst/>
                <a:latin typeface="Arial" panose="020B0604020202020204" pitchFamily="34" charset="0"/>
                <a:ea typeface="Times New Roman" panose="02020603050405020304" pitchFamily="18" charset="0"/>
                <a:cs typeface="Arial" panose="020B0604020202020204" pitchFamily="34" charset="0"/>
              </a:rPr>
              <a:t>G =  </a:t>
            </a:r>
            <a:r>
              <a:rPr lang="es-ES_tradnl" sz="2400" u="sng" dirty="0">
                <a:effectLst/>
                <a:latin typeface="Arial" panose="020B0604020202020204" pitchFamily="34" charset="0"/>
                <a:ea typeface="Times New Roman" panose="02020603050405020304" pitchFamily="18" charset="0"/>
                <a:cs typeface="Arial" panose="020B0604020202020204" pitchFamily="34" charset="0"/>
              </a:rPr>
              <a:t>C x L__</a:t>
            </a:r>
            <a:endParaRPr lang="es-CU" sz="24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_tradnl" sz="2400" dirty="0">
                <a:effectLst/>
                <a:latin typeface="Arial" panose="020B0604020202020204" pitchFamily="34" charset="0"/>
                <a:ea typeface="Times New Roman" panose="02020603050405020304" pitchFamily="18" charset="0"/>
                <a:cs typeface="Arial" panose="020B0604020202020204" pitchFamily="34" charset="0"/>
              </a:rPr>
              <a:t>         % x 10</a:t>
            </a:r>
            <a:endParaRPr lang="es-CU" sz="24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_tradnl" sz="2400" dirty="0">
                <a:effectLst/>
                <a:latin typeface="Arial" panose="020B0604020202020204" pitchFamily="34" charset="0"/>
                <a:ea typeface="Times New Roman" panose="02020603050405020304" pitchFamily="18" charset="0"/>
                <a:cs typeface="Arial" panose="020B0604020202020204" pitchFamily="34" charset="0"/>
              </a:rPr>
              <a:t>Donde: G = Gramos de hipoclorito a aplicar.</a:t>
            </a:r>
            <a:endParaRPr lang="es-CU" sz="24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_tradnl" sz="2400" dirty="0">
                <a:effectLst/>
                <a:latin typeface="Arial" panose="020B0604020202020204" pitchFamily="34" charset="0"/>
                <a:ea typeface="Times New Roman" panose="02020603050405020304" pitchFamily="18" charset="0"/>
                <a:cs typeface="Arial" panose="020B0604020202020204" pitchFamily="34" charset="0"/>
              </a:rPr>
              <a:t>             C = Concentración de cloro deseada (mg/l </a:t>
            </a:r>
            <a:r>
              <a:rPr lang="es-ES_tradnl" sz="2400" dirty="0" err="1">
                <a:effectLst/>
                <a:latin typeface="Arial" panose="020B0604020202020204" pitchFamily="34" charset="0"/>
                <a:ea typeface="Times New Roman" panose="02020603050405020304" pitchFamily="18" charset="0"/>
                <a:cs typeface="Arial" panose="020B0604020202020204" pitchFamily="34" charset="0"/>
              </a:rPr>
              <a:t>ó</a:t>
            </a:r>
            <a:r>
              <a:rPr lang="es-ES_tradnl" sz="2400" dirty="0">
                <a:effectLst/>
                <a:latin typeface="Arial" panose="020B0604020202020204" pitchFamily="34" charset="0"/>
                <a:ea typeface="Times New Roman" panose="02020603050405020304" pitchFamily="18" charset="0"/>
                <a:cs typeface="Arial" panose="020B0604020202020204" pitchFamily="34" charset="0"/>
              </a:rPr>
              <a:t> PPM)</a:t>
            </a:r>
            <a:endParaRPr lang="es-CU" sz="24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_tradnl" sz="2400" dirty="0">
                <a:effectLst/>
                <a:latin typeface="Arial" panose="020B0604020202020204" pitchFamily="34" charset="0"/>
                <a:ea typeface="Times New Roman" panose="02020603050405020304" pitchFamily="18" charset="0"/>
                <a:cs typeface="Arial" panose="020B0604020202020204" pitchFamily="34" charset="0"/>
              </a:rPr>
              <a:t>             L = Litros de agua a clorar</a:t>
            </a:r>
            <a:endParaRPr lang="es-CU" sz="24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_tradnl" sz="2400" dirty="0">
                <a:effectLst/>
                <a:latin typeface="Arial" panose="020B0604020202020204" pitchFamily="34" charset="0"/>
                <a:ea typeface="Times New Roman" panose="02020603050405020304" pitchFamily="18" charset="0"/>
                <a:cs typeface="Arial" panose="020B0604020202020204" pitchFamily="34" charset="0"/>
              </a:rPr>
              <a:t>             % = Cantidad del hipoclorito utilizado</a:t>
            </a:r>
            <a:endParaRPr lang="es-CU" sz="24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_tradnl" sz="2400" dirty="0">
                <a:effectLst/>
                <a:latin typeface="Arial" panose="020B0604020202020204" pitchFamily="34" charset="0"/>
                <a:ea typeface="Times New Roman" panose="02020603050405020304" pitchFamily="18" charset="0"/>
                <a:cs typeface="Arial" panose="020B0604020202020204" pitchFamily="34" charset="0"/>
              </a:rPr>
              <a:t>             10 = Constante.</a:t>
            </a:r>
            <a:endParaRPr lang="es-CU" sz="24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CuadroTexto 4">
            <a:extLst>
              <a:ext uri="{FF2B5EF4-FFF2-40B4-BE49-F238E27FC236}">
                <a16:creationId xmlns:a16="http://schemas.microsoft.com/office/drawing/2014/main" id="{0A1C4529-6D7F-EA2D-91AC-79480B26D268}"/>
              </a:ext>
            </a:extLst>
          </p:cNvPr>
          <p:cNvSpPr txBox="1"/>
          <p:nvPr/>
        </p:nvSpPr>
        <p:spPr>
          <a:xfrm>
            <a:off x="154983" y="133378"/>
            <a:ext cx="8694549" cy="83099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4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DESINFECCION DEL AGUA EN SITUACIONES DE EMERGENCIA:</a:t>
            </a:r>
            <a:endParaRPr kumimoji="0" lang="es-CU" sz="24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0323870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59A21A2-CD5F-1872-5ADF-5F2C988991B3}"/>
              </a:ext>
            </a:extLst>
          </p:cNvPr>
          <p:cNvSpPr txBox="1"/>
          <p:nvPr/>
        </p:nvSpPr>
        <p:spPr>
          <a:xfrm>
            <a:off x="362272" y="263472"/>
            <a:ext cx="8655804" cy="95410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just"/>
            <a:r>
              <a:rPr lang="es-ES_tradnl" sz="2800" b="1" i="1" dirty="0">
                <a:effectLst/>
                <a:latin typeface="Arial" panose="020B0604020202020204" pitchFamily="34" charset="0"/>
                <a:ea typeface="Times New Roman" panose="02020603050405020304" pitchFamily="18" charset="0"/>
              </a:rPr>
              <a:t>Para pequeñas cantidades de agua se puede proceder de la forma siguiente:</a:t>
            </a:r>
            <a:endParaRPr lang="es-CU" sz="2800" b="1" i="1" dirty="0">
              <a:effectLst/>
              <a:latin typeface="Times New Roman" panose="02020603050405020304" pitchFamily="18" charset="0"/>
              <a:ea typeface="Times New Roman" panose="02020603050405020304" pitchFamily="18" charset="0"/>
            </a:endParaRPr>
          </a:p>
        </p:txBody>
      </p:sp>
      <p:sp>
        <p:nvSpPr>
          <p:cNvPr id="5" name="CuadroTexto 4">
            <a:extLst>
              <a:ext uri="{FF2B5EF4-FFF2-40B4-BE49-F238E27FC236}">
                <a16:creationId xmlns:a16="http://schemas.microsoft.com/office/drawing/2014/main" id="{DFC6ADEF-D208-BEE4-5187-70D0F059633E}"/>
              </a:ext>
            </a:extLst>
          </p:cNvPr>
          <p:cNvSpPr txBox="1"/>
          <p:nvPr/>
        </p:nvSpPr>
        <p:spPr>
          <a:xfrm>
            <a:off x="236348" y="1428699"/>
            <a:ext cx="8907652" cy="4832092"/>
          </a:xfrm>
          <a:prstGeom prst="rect">
            <a:avLst/>
          </a:prstGeom>
          <a:noFill/>
        </p:spPr>
        <p:txBody>
          <a:bodyPr wrap="square">
            <a:spAutoFit/>
          </a:bodyPr>
          <a:lstStyle/>
          <a:p>
            <a:pPr marL="342900" lvl="0" indent="-342900" algn="just">
              <a:spcBef>
                <a:spcPts val="600"/>
              </a:spcBef>
              <a:spcAft>
                <a:spcPts val="600"/>
              </a:spcAft>
              <a:buFont typeface="+mj-lt"/>
              <a:buAutoNum type="arabicPeriod"/>
              <a:tabLst>
                <a:tab pos="144145" algn="l"/>
              </a:tabLst>
            </a:pPr>
            <a:r>
              <a:rPr lang="es-ES_tradnl" sz="2400" dirty="0">
                <a:effectLst/>
                <a:latin typeface="Arial" panose="020B0604020202020204" pitchFamily="34" charset="0"/>
                <a:ea typeface="Times New Roman" panose="02020603050405020304" pitchFamily="18" charset="0"/>
                <a:cs typeface="Arial" panose="020B0604020202020204" pitchFamily="34" charset="0"/>
              </a:rPr>
              <a:t>Se prepara una solución patrón o solución madre. Esta se conformará disolviendo en un litro de agua limpia 7 gramos de hipoclorito de calcio al 47 % (</a:t>
            </a:r>
            <a:r>
              <a:rPr lang="es-ES_tradnl" sz="2400" dirty="0" err="1">
                <a:effectLst/>
                <a:latin typeface="Arial" panose="020B0604020202020204" pitchFamily="34" charset="0"/>
                <a:ea typeface="Times New Roman" panose="02020603050405020304" pitchFamily="18" charset="0"/>
                <a:cs typeface="Arial" panose="020B0604020202020204" pitchFamily="34" charset="0"/>
              </a:rPr>
              <a:t>ó</a:t>
            </a:r>
            <a:r>
              <a:rPr lang="es-ES_tradnl" sz="2400" dirty="0">
                <a:effectLst/>
                <a:latin typeface="Arial" panose="020B0604020202020204" pitchFamily="34" charset="0"/>
                <a:ea typeface="Times New Roman" panose="02020603050405020304" pitchFamily="18" charset="0"/>
                <a:cs typeface="Arial" panose="020B0604020202020204" pitchFamily="34" charset="0"/>
              </a:rPr>
              <a:t> 6 gramos de hipoclorito si este tiene un 60 % de actividad) y envasándolo en un recipiente de cristal color </a:t>
            </a:r>
            <a:r>
              <a:rPr lang="es-ES_tradnl" sz="2400" dirty="0" err="1">
                <a:effectLst/>
                <a:latin typeface="Arial" panose="020B0604020202020204" pitchFamily="34" charset="0"/>
                <a:ea typeface="Times New Roman" panose="02020603050405020304" pitchFamily="18" charset="0"/>
                <a:cs typeface="Arial" panose="020B0604020202020204" pitchFamily="34" charset="0"/>
              </a:rPr>
              <a:t>ambar</a:t>
            </a:r>
            <a:r>
              <a:rPr lang="es-ES_tradnl" sz="2400" dirty="0">
                <a:effectLst/>
                <a:latin typeface="Arial" panose="020B0604020202020204" pitchFamily="34" charset="0"/>
                <a:ea typeface="Times New Roman" panose="02020603050405020304" pitchFamily="18" charset="0"/>
                <a:cs typeface="Arial" panose="020B0604020202020204" pitchFamily="34" charset="0"/>
              </a:rPr>
              <a:t> o verde.</a:t>
            </a:r>
            <a:endParaRPr lang="es-CU" sz="2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600"/>
              </a:spcBef>
              <a:spcAft>
                <a:spcPts val="600"/>
              </a:spcAft>
              <a:buFont typeface="+mj-lt"/>
              <a:buAutoNum type="arabicPeriod"/>
              <a:tabLst>
                <a:tab pos="144145" algn="l"/>
              </a:tabLst>
            </a:pPr>
            <a:r>
              <a:rPr lang="es-ES_tradnl" sz="2400" dirty="0">
                <a:effectLst/>
                <a:latin typeface="Arial" panose="020B0604020202020204" pitchFamily="34" charset="0"/>
                <a:ea typeface="Times New Roman" panose="02020603050405020304" pitchFamily="18" charset="0"/>
                <a:cs typeface="Arial" panose="020B0604020202020204" pitchFamily="34" charset="0"/>
              </a:rPr>
              <a:t>Para clorar un litro de agua de consumo se añaden 10 gotas de la solución patrón (si el recipiente a clorar tuviera una capacidad de 10 litros se añadirían 4 ml de la solución patrón. Si la capacidad fuera de 55 galones, se añadirían 80 ml de la solución).</a:t>
            </a:r>
            <a:endParaRPr lang="es-CU" sz="2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600"/>
              </a:spcBef>
              <a:spcAft>
                <a:spcPts val="600"/>
              </a:spcAft>
              <a:buFont typeface="+mj-lt"/>
              <a:buAutoNum type="arabicPeriod"/>
              <a:tabLst>
                <a:tab pos="144145" algn="l"/>
              </a:tabLst>
            </a:pPr>
            <a:r>
              <a:rPr lang="es-ES_tradnl" sz="2400" dirty="0">
                <a:effectLst/>
                <a:latin typeface="Arial" panose="020B0604020202020204" pitchFamily="34" charset="0"/>
                <a:ea typeface="Times New Roman" panose="02020603050405020304" pitchFamily="18" charset="0"/>
                <a:cs typeface="Arial" panose="020B0604020202020204" pitchFamily="34" charset="0"/>
              </a:rPr>
              <a:t>Para clorar otros volúmenes de agua se calculará según la fórmula.</a:t>
            </a:r>
            <a:endParaRPr lang="es-CU"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734955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59A21A2-CD5F-1872-5ADF-5F2C988991B3}"/>
              </a:ext>
            </a:extLst>
          </p:cNvPr>
          <p:cNvSpPr txBox="1"/>
          <p:nvPr/>
        </p:nvSpPr>
        <p:spPr>
          <a:xfrm>
            <a:off x="317715" y="278970"/>
            <a:ext cx="8655804" cy="95410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_tradnl" sz="28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Para pequeñas cantidades de agua se puede proceder de la forma siguiente:</a:t>
            </a:r>
            <a:endParaRPr kumimoji="0" lang="es-CU" sz="2800" b="1"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
        <p:nvSpPr>
          <p:cNvPr id="5" name="CuadroTexto 4">
            <a:extLst>
              <a:ext uri="{FF2B5EF4-FFF2-40B4-BE49-F238E27FC236}">
                <a16:creationId xmlns:a16="http://schemas.microsoft.com/office/drawing/2014/main" id="{DFC6ADEF-D208-BEE4-5187-70D0F059633E}"/>
              </a:ext>
            </a:extLst>
          </p:cNvPr>
          <p:cNvSpPr txBox="1"/>
          <p:nvPr/>
        </p:nvSpPr>
        <p:spPr>
          <a:xfrm>
            <a:off x="65867" y="1862651"/>
            <a:ext cx="8907652" cy="4093428"/>
          </a:xfrm>
          <a:prstGeom prst="rect">
            <a:avLst/>
          </a:prstGeom>
          <a:noFill/>
        </p:spPr>
        <p:txBody>
          <a:bodyPr wrap="square">
            <a:spAutoFit/>
          </a:bodyPr>
          <a:lstStyle/>
          <a:p>
            <a:pPr marL="71755" marR="0" lvl="0" indent="0" algn="just" defTabSz="914400" rtl="0" eaLnBrk="1" fontAlgn="auto" latinLnBrk="0" hangingPunct="1">
              <a:lnSpc>
                <a:spcPct val="100000"/>
              </a:lnSpc>
              <a:spcBef>
                <a:spcPts val="600"/>
              </a:spcBef>
              <a:spcAft>
                <a:spcPts val="600"/>
              </a:spcAft>
              <a:buClrTx/>
              <a:buSzTx/>
              <a:buFontTx/>
              <a:buNone/>
              <a:tabLst/>
              <a:defRPr/>
            </a:pPr>
            <a:r>
              <a:rPr kumimoji="0" lang="es-ES_tradnl"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Se debe tener presente que la solución patrón sólo puede ser usada por una semana, después de lo cual se preparará una nueva solución, si el agua a clorar estuviera turbia se probará con una cantidad de solución madre 2 veces mayor.</a:t>
            </a:r>
            <a:endParaRPr kumimoji="0" lang="es-CU"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71755" marR="0" lvl="0" indent="0" algn="just" defTabSz="914400" rtl="0" eaLnBrk="1" fontAlgn="auto" latinLnBrk="0" hangingPunct="1">
              <a:lnSpc>
                <a:spcPct val="100000"/>
              </a:lnSpc>
              <a:spcBef>
                <a:spcPts val="600"/>
              </a:spcBef>
              <a:spcAft>
                <a:spcPts val="600"/>
              </a:spcAft>
              <a:buClrTx/>
              <a:buSzTx/>
              <a:buFontTx/>
              <a:buNone/>
              <a:tabLst/>
              <a:defRPr/>
            </a:pPr>
            <a:r>
              <a:rPr kumimoji="0" lang="es-ES_tradnl"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Para tener seguridad de que se está empleando la dosis de cloro requerida se controlará el cloro residual por el método disponible (</a:t>
            </a:r>
            <a:r>
              <a:rPr kumimoji="0" lang="es-ES_tradnl" sz="24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ortotolidina</a:t>
            </a:r>
            <a:r>
              <a:rPr kumimoji="0" lang="es-ES_tradnl"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método </a:t>
            </a:r>
            <a:r>
              <a:rPr kumimoji="0" lang="es-ES_tradnl" sz="24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yodométrico</a:t>
            </a:r>
            <a:r>
              <a:rPr kumimoji="0" lang="es-ES_tradnl"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método de MN-dimetilamina o método de DPC (</a:t>
            </a:r>
            <a:r>
              <a:rPr kumimoji="0" lang="es-ES_tradnl" sz="24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Dimetil</a:t>
            </a:r>
            <a:r>
              <a:rPr kumimoji="0" lang="es-ES_tradnl"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a:t>
            </a:r>
            <a:r>
              <a:rPr kumimoji="0" lang="es-ES_tradnl" sz="24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fenilendiamina</a:t>
            </a:r>
            <a:r>
              <a:rPr kumimoji="0" lang="es-ES_tradnl"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s-CU"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71755" marR="0" lvl="0" indent="0" algn="just" defTabSz="914400" rtl="0" eaLnBrk="1" fontAlgn="auto" latinLnBrk="0" hangingPunct="1">
              <a:lnSpc>
                <a:spcPct val="100000"/>
              </a:lnSpc>
              <a:spcBef>
                <a:spcPts val="600"/>
              </a:spcBef>
              <a:spcAft>
                <a:spcPts val="600"/>
              </a:spcAft>
              <a:buClrTx/>
              <a:buSzTx/>
              <a:buFontTx/>
              <a:buNone/>
              <a:tabLst/>
              <a:defRPr/>
            </a:pPr>
            <a:r>
              <a:rPr kumimoji="0" lang="es-ES_tradnl"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Para el muestreo en prueba de campo se pueden usar métodos </a:t>
            </a:r>
            <a:r>
              <a:rPr kumimoji="0" lang="es-ES_tradnl" sz="24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colorimetricos</a:t>
            </a:r>
            <a:r>
              <a:rPr kumimoji="0" lang="es-ES_tradnl"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con discos de comparación visual.</a:t>
            </a:r>
            <a:endParaRPr kumimoji="0" lang="es-CU"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20852095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9A7BAD9-CA79-CDBB-7D28-3F4F9638A05B}"/>
              </a:ext>
            </a:extLst>
          </p:cNvPr>
          <p:cNvSpPr txBox="1"/>
          <p:nvPr/>
        </p:nvSpPr>
        <p:spPr>
          <a:xfrm>
            <a:off x="197603" y="0"/>
            <a:ext cx="8748793" cy="107721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marL="71755" algn="just"/>
            <a:r>
              <a:rPr lang="es-ES_tradnl" sz="3200" b="1" i="1" dirty="0">
                <a:effectLst/>
                <a:latin typeface="Arial" panose="020B0604020202020204" pitchFamily="34" charset="0"/>
                <a:ea typeface="Times New Roman" panose="02020603050405020304" pitchFamily="18" charset="0"/>
              </a:rPr>
              <a:t>Medidas de protección de las fuentes de abastecimiento de agua:</a:t>
            </a:r>
            <a:endParaRPr lang="es-CU" sz="3200" i="1" dirty="0">
              <a:effectLst/>
              <a:latin typeface="Times New Roman" panose="02020603050405020304" pitchFamily="18" charset="0"/>
              <a:ea typeface="Times New Roman" panose="02020603050405020304" pitchFamily="18" charset="0"/>
            </a:endParaRPr>
          </a:p>
        </p:txBody>
      </p:sp>
      <p:sp>
        <p:nvSpPr>
          <p:cNvPr id="5" name="CuadroTexto 4">
            <a:extLst>
              <a:ext uri="{FF2B5EF4-FFF2-40B4-BE49-F238E27FC236}">
                <a16:creationId xmlns:a16="http://schemas.microsoft.com/office/drawing/2014/main" id="{D1E028A5-B3E4-BA42-7B4F-A1367343F7F5}"/>
              </a:ext>
            </a:extLst>
          </p:cNvPr>
          <p:cNvSpPr txBox="1"/>
          <p:nvPr/>
        </p:nvSpPr>
        <p:spPr>
          <a:xfrm>
            <a:off x="154984" y="1200402"/>
            <a:ext cx="8865030" cy="5632311"/>
          </a:xfrm>
          <a:prstGeom prst="rect">
            <a:avLst/>
          </a:prstGeom>
          <a:noFill/>
        </p:spPr>
        <p:txBody>
          <a:bodyPr wrap="square">
            <a:spAutoFit/>
          </a:bodyPr>
          <a:lstStyle/>
          <a:p>
            <a:pPr marL="342900" lvl="0" indent="-342900" algn="just">
              <a:buFont typeface="+mj-lt"/>
              <a:buAutoNum type="arabicPeriod"/>
              <a:tabLst>
                <a:tab pos="304800" algn="l"/>
              </a:tabLst>
            </a:pPr>
            <a:r>
              <a:rPr lang="es-ES_tradnl" sz="2000" dirty="0">
                <a:effectLst/>
                <a:latin typeface="Arial" panose="020B0604020202020204" pitchFamily="34" charset="0"/>
                <a:ea typeface="Times New Roman" panose="02020603050405020304" pitchFamily="18" charset="0"/>
                <a:cs typeface="Arial" panose="020B0604020202020204" pitchFamily="34" charset="0"/>
              </a:rPr>
              <a:t>Evitar el acceso de personas no autorizadas y la presencia de animales.</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eriod"/>
              <a:tabLst>
                <a:tab pos="304800" algn="l"/>
              </a:tabLst>
            </a:pPr>
            <a:r>
              <a:rPr lang="es-ES_tradnl" sz="2000" dirty="0">
                <a:effectLst/>
                <a:latin typeface="Arial" panose="020B0604020202020204" pitchFamily="34" charset="0"/>
                <a:ea typeface="Times New Roman" panose="02020603050405020304" pitchFamily="18" charset="0"/>
                <a:cs typeface="Arial" panose="020B0604020202020204" pitchFamily="34" charset="0"/>
              </a:rPr>
              <a:t>Procurar la protección sanitaria del lugar aislándolo mediante cercas seguras y zanjas de intersección contra las aguas de escurrimiento superficial.</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eriod"/>
              <a:tabLst>
                <a:tab pos="304800" algn="l"/>
              </a:tabLst>
            </a:pPr>
            <a:r>
              <a:rPr lang="es-ES_tradnl" sz="2000" dirty="0">
                <a:effectLst/>
                <a:latin typeface="Arial" panose="020B0604020202020204" pitchFamily="34" charset="0"/>
                <a:ea typeface="Times New Roman" panose="02020603050405020304" pitchFamily="18" charset="0"/>
                <a:cs typeface="Arial" panose="020B0604020202020204" pitchFamily="34" charset="0"/>
              </a:rPr>
              <a:t>Se organizará un sistema de guardia física de acuerdo a la organización social del asentamiento.</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eriod"/>
              <a:tabLst>
                <a:tab pos="304800" algn="l"/>
              </a:tabLst>
            </a:pPr>
            <a:r>
              <a:rPr lang="es-ES_tradnl" sz="2000" dirty="0">
                <a:effectLst/>
                <a:latin typeface="Arial" panose="020B0604020202020204" pitchFamily="34" charset="0"/>
                <a:ea typeface="Times New Roman" panose="02020603050405020304" pitchFamily="18" charset="0"/>
                <a:cs typeface="Arial" panose="020B0604020202020204" pitchFamily="34" charset="0"/>
              </a:rPr>
              <a:t>Asegurar que las excretas se están evacuando adecuadamente en el campamento.</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eriod"/>
              <a:tabLst>
                <a:tab pos="304800" algn="l"/>
              </a:tabLst>
            </a:pPr>
            <a:r>
              <a:rPr lang="es-ES_tradnl" sz="2000" dirty="0">
                <a:effectLst/>
                <a:latin typeface="Arial" panose="020B0604020202020204" pitchFamily="34" charset="0"/>
                <a:ea typeface="Times New Roman" panose="02020603050405020304" pitchFamily="18" charset="0"/>
                <a:cs typeface="Arial" panose="020B0604020202020204" pitchFamily="34" charset="0"/>
              </a:rPr>
              <a:t>En las fuentes superficiales de abastecimiento de agua, debe asegurarse que ésta no se utilice para bañarse o dar de beber a animales aguas arriba del punto de captación.</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eriod"/>
              <a:tabLst>
                <a:tab pos="304800" algn="l"/>
              </a:tabLst>
            </a:pPr>
            <a:r>
              <a:rPr lang="es-ES_tradnl" sz="2000" dirty="0">
                <a:effectLst/>
                <a:latin typeface="Arial" panose="020B0604020202020204" pitchFamily="34" charset="0"/>
                <a:ea typeface="Times New Roman" panose="02020603050405020304" pitchFamily="18" charset="0"/>
                <a:cs typeface="Arial" panose="020B0604020202020204" pitchFamily="34" charset="0"/>
              </a:rPr>
              <a:t>Si se trata de un pozo es necesario revisar el estado del brocal. Si este no existiera habrá riesgo de contaminación por las crecidas de agua ocasionadas por el desastre.</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eriod"/>
              <a:tabLst>
                <a:tab pos="304800" algn="l"/>
              </a:tabLst>
            </a:pPr>
            <a:r>
              <a:rPr lang="es-ES_tradnl" sz="2000" dirty="0">
                <a:effectLst/>
                <a:latin typeface="Arial" panose="020B0604020202020204" pitchFamily="34" charset="0"/>
                <a:ea typeface="Times New Roman" panose="02020603050405020304" pitchFamily="18" charset="0"/>
                <a:cs typeface="Arial" panose="020B0604020202020204" pitchFamily="34" charset="0"/>
              </a:rPr>
              <a:t>Se vigilará que no hayan charcos de agua sucia que puedan infiltrarse en el subsuelo y llegar al pozo a través de sus paredes y contaminarlo.</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eriod"/>
              <a:tabLst>
                <a:tab pos="304800" algn="l"/>
              </a:tabLst>
            </a:pPr>
            <a:r>
              <a:rPr lang="es-ES_tradnl" sz="2000" dirty="0">
                <a:effectLst/>
                <a:latin typeface="Arial" panose="020B0604020202020204" pitchFamily="34" charset="0"/>
                <a:ea typeface="Times New Roman" panose="02020603050405020304" pitchFamily="18" charset="0"/>
                <a:cs typeface="Arial" panose="020B0604020202020204" pitchFamily="34" charset="0"/>
              </a:rPr>
              <a:t>Se verificará la no existencia en la cercanía de pozos negros que pudieran desbordarse y contaminar el agua de la fuente. </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2631582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134A53A-8817-2374-D9C4-6EC9EABDF0E5}"/>
              </a:ext>
            </a:extLst>
          </p:cNvPr>
          <p:cNvSpPr txBox="1"/>
          <p:nvPr/>
        </p:nvSpPr>
        <p:spPr>
          <a:xfrm>
            <a:off x="123987" y="148219"/>
            <a:ext cx="8896026" cy="5232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r>
              <a:rPr lang="es-ES_tradnl" sz="2800" b="1" dirty="0">
                <a:solidFill>
                  <a:srgbClr val="000000"/>
                </a:solidFill>
                <a:effectLst/>
                <a:latin typeface="Arial" panose="020B0604020202020204" pitchFamily="34" charset="0"/>
                <a:ea typeface="Times New Roman" panose="02020603050405020304" pitchFamily="18" charset="0"/>
              </a:rPr>
              <a:t>Volúmenes recomendados para el abasto de agua:</a:t>
            </a:r>
            <a:endParaRPr lang="es-CU" sz="2800" dirty="0">
              <a:effectLst/>
              <a:latin typeface="Times New Roman" panose="02020603050405020304" pitchFamily="18" charset="0"/>
              <a:ea typeface="Times New Roman" panose="02020603050405020304" pitchFamily="18" charset="0"/>
            </a:endParaRPr>
          </a:p>
        </p:txBody>
      </p:sp>
      <p:graphicFrame>
        <p:nvGraphicFramePr>
          <p:cNvPr id="4" name="Tabla 3">
            <a:extLst>
              <a:ext uri="{FF2B5EF4-FFF2-40B4-BE49-F238E27FC236}">
                <a16:creationId xmlns:a16="http://schemas.microsoft.com/office/drawing/2014/main" id="{A0B67E0A-066E-54C9-257D-CB9C7C31EF4B}"/>
              </a:ext>
            </a:extLst>
          </p:cNvPr>
          <p:cNvGraphicFramePr>
            <a:graphicFrameLocks noGrp="1"/>
          </p:cNvGraphicFramePr>
          <p:nvPr>
            <p:extLst>
              <p:ext uri="{D42A27DB-BD31-4B8C-83A1-F6EECF244321}">
                <p14:modId xmlns:p14="http://schemas.microsoft.com/office/powerpoint/2010/main" val="2147268716"/>
              </p:ext>
            </p:extLst>
          </p:nvPr>
        </p:nvGraphicFramePr>
        <p:xfrm>
          <a:off x="480447" y="965353"/>
          <a:ext cx="8183105" cy="4883638"/>
        </p:xfrm>
        <a:graphic>
          <a:graphicData uri="http://schemas.openxmlformats.org/drawingml/2006/table">
            <a:tbl>
              <a:tblPr/>
              <a:tblGrid>
                <a:gridCol w="5403937">
                  <a:extLst>
                    <a:ext uri="{9D8B030D-6E8A-4147-A177-3AD203B41FA5}">
                      <a16:colId xmlns:a16="http://schemas.microsoft.com/office/drawing/2014/main" val="3791371027"/>
                    </a:ext>
                  </a:extLst>
                </a:gridCol>
                <a:gridCol w="2779168">
                  <a:extLst>
                    <a:ext uri="{9D8B030D-6E8A-4147-A177-3AD203B41FA5}">
                      <a16:colId xmlns:a16="http://schemas.microsoft.com/office/drawing/2014/main" val="1270881726"/>
                    </a:ext>
                  </a:extLst>
                </a:gridCol>
              </a:tblGrid>
              <a:tr h="903377">
                <a:tc>
                  <a:txBody>
                    <a:bodyPr/>
                    <a:lstStyle/>
                    <a:p>
                      <a:pPr marL="93663" indent="0"/>
                      <a:r>
                        <a:rPr lang="es-ES_tradnl" sz="2400" b="1" dirty="0">
                          <a:solidFill>
                            <a:srgbClr val="000000"/>
                          </a:solidFill>
                          <a:effectLst/>
                          <a:latin typeface="Arial" panose="020B0604020202020204" pitchFamily="34" charset="0"/>
                          <a:ea typeface="Times New Roman" panose="02020603050405020304" pitchFamily="18" charset="0"/>
                        </a:rPr>
                        <a:t>Categorías de Personas o Instalaciones </a:t>
                      </a:r>
                      <a:endParaRPr lang="es-CU" sz="2400" dirty="0">
                        <a:effectLst/>
                        <a:latin typeface="Times New Roman" panose="02020603050405020304" pitchFamily="18" charset="0"/>
                        <a:ea typeface="Times New Roman" panose="02020603050405020304" pitchFamily="18" charset="0"/>
                      </a:endParaRPr>
                    </a:p>
                  </a:txBody>
                  <a:tcPr marL="0" marR="0" marT="0" marB="0">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s-ES_tradnl" sz="2400" b="1">
                          <a:solidFill>
                            <a:srgbClr val="000000"/>
                          </a:solidFill>
                          <a:effectLst/>
                          <a:latin typeface="Arial" panose="020B0604020202020204" pitchFamily="34" charset="0"/>
                          <a:ea typeface="Times New Roman" panose="02020603050405020304" pitchFamily="18" charset="0"/>
                        </a:rPr>
                        <a:t>Cantidad de Agua (L/Persona/Día)</a:t>
                      </a:r>
                      <a:endParaRPr lang="es-CU" sz="24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995968527"/>
                  </a:ext>
                </a:extLst>
              </a:tr>
              <a:tr h="658712">
                <a:tc>
                  <a:txBody>
                    <a:bodyPr/>
                    <a:lstStyle/>
                    <a:p>
                      <a:pPr marL="185738" indent="0"/>
                      <a:r>
                        <a:rPr lang="es-ES_tradnl" sz="2400" dirty="0">
                          <a:solidFill>
                            <a:srgbClr val="000000"/>
                          </a:solidFill>
                          <a:effectLst/>
                          <a:latin typeface="Arial" panose="020B0604020202020204" pitchFamily="34" charset="0"/>
                          <a:ea typeface="Times New Roman" panose="02020603050405020304" pitchFamily="18" charset="0"/>
                        </a:rPr>
                        <a:t>Para los evacuados en su conjunto.</a:t>
                      </a:r>
                      <a:endParaRPr lang="es-CU" sz="2400" dirty="0">
                        <a:effectLst/>
                        <a:latin typeface="Times New Roman" panose="02020603050405020304" pitchFamily="18" charset="0"/>
                        <a:ea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s-ES_tradnl" sz="2400">
                          <a:solidFill>
                            <a:srgbClr val="000000"/>
                          </a:solidFill>
                          <a:effectLst/>
                          <a:latin typeface="Arial" panose="020B0604020202020204" pitchFamily="34" charset="0"/>
                          <a:ea typeface="Times New Roman" panose="02020603050405020304" pitchFamily="18" charset="0"/>
                        </a:rPr>
                        <a:t>15 – 20</a:t>
                      </a:r>
                      <a:endParaRPr lang="es-CU" sz="24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32647376"/>
                  </a:ext>
                </a:extLst>
              </a:tr>
              <a:tr h="1199797">
                <a:tc>
                  <a:txBody>
                    <a:bodyPr/>
                    <a:lstStyle/>
                    <a:p>
                      <a:pPr marL="93663" indent="0"/>
                      <a:r>
                        <a:rPr lang="es-ES_tradnl" sz="2400" dirty="0">
                          <a:solidFill>
                            <a:srgbClr val="000000"/>
                          </a:solidFill>
                          <a:effectLst/>
                          <a:latin typeface="Arial" panose="020B0604020202020204" pitchFamily="34" charset="0"/>
                          <a:ea typeface="Times New Roman" panose="02020603050405020304" pitchFamily="18" charset="0"/>
                        </a:rPr>
                        <a:t>Para hospitales de campaña creados en desastres.</a:t>
                      </a:r>
                      <a:endParaRPr lang="es-CU" sz="2400" dirty="0">
                        <a:effectLst/>
                        <a:latin typeface="Times New Roman" panose="02020603050405020304" pitchFamily="18" charset="0"/>
                        <a:ea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s-ES_tradnl" sz="2400" dirty="0">
                          <a:solidFill>
                            <a:srgbClr val="000000"/>
                          </a:solidFill>
                          <a:effectLst/>
                          <a:latin typeface="Arial" panose="020B0604020202020204" pitchFamily="34" charset="0"/>
                          <a:ea typeface="Times New Roman" panose="02020603050405020304" pitchFamily="18" charset="0"/>
                        </a:rPr>
                        <a:t>40 – 60</a:t>
                      </a:r>
                      <a:endParaRPr lang="es-CU" sz="24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545419529"/>
                  </a:ext>
                </a:extLst>
              </a:tr>
              <a:tr h="658712">
                <a:tc>
                  <a:txBody>
                    <a:bodyPr/>
                    <a:lstStyle/>
                    <a:p>
                      <a:pPr marL="93663" indent="0"/>
                      <a:r>
                        <a:rPr lang="es-ES_tradnl" sz="2400" dirty="0">
                          <a:solidFill>
                            <a:srgbClr val="000000"/>
                          </a:solidFill>
                          <a:effectLst/>
                          <a:latin typeface="Arial" panose="020B0604020202020204" pitchFamily="34" charset="0"/>
                          <a:ea typeface="Times New Roman" panose="02020603050405020304" pitchFamily="18" charset="0"/>
                        </a:rPr>
                        <a:t>Puestos de primeros auxilios </a:t>
                      </a:r>
                      <a:endParaRPr lang="es-CU" sz="2400" dirty="0">
                        <a:effectLst/>
                        <a:latin typeface="Times New Roman" panose="02020603050405020304" pitchFamily="18" charset="0"/>
                        <a:ea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s-ES_tradnl" sz="2400">
                          <a:solidFill>
                            <a:srgbClr val="000000"/>
                          </a:solidFill>
                          <a:effectLst/>
                          <a:latin typeface="Arial" panose="020B0604020202020204" pitchFamily="34" charset="0"/>
                          <a:ea typeface="Times New Roman" panose="02020603050405020304" pitchFamily="18" charset="0"/>
                        </a:rPr>
                        <a:t>40 – 50</a:t>
                      </a:r>
                      <a:endParaRPr lang="es-CU" sz="24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805658399"/>
                  </a:ext>
                </a:extLst>
              </a:tr>
              <a:tr h="658712">
                <a:tc>
                  <a:txBody>
                    <a:bodyPr/>
                    <a:lstStyle/>
                    <a:p>
                      <a:pPr marL="185738" indent="0"/>
                      <a:r>
                        <a:rPr lang="es-ES_tradnl" sz="2400" dirty="0">
                          <a:solidFill>
                            <a:srgbClr val="000000"/>
                          </a:solidFill>
                          <a:effectLst/>
                          <a:latin typeface="Arial" panose="020B0604020202020204" pitchFamily="34" charset="0"/>
                          <a:ea typeface="Times New Roman" panose="02020603050405020304" pitchFamily="18" charset="0"/>
                        </a:rPr>
                        <a:t>Centros de alimentación para evacuados </a:t>
                      </a:r>
                      <a:endParaRPr lang="es-CU" sz="2400" dirty="0">
                        <a:effectLst/>
                        <a:latin typeface="Times New Roman" panose="02020603050405020304" pitchFamily="18" charset="0"/>
                        <a:ea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s-ES_tradnl" sz="2400">
                          <a:solidFill>
                            <a:srgbClr val="000000"/>
                          </a:solidFill>
                          <a:effectLst/>
                          <a:latin typeface="Arial" panose="020B0604020202020204" pitchFamily="34" charset="0"/>
                          <a:ea typeface="Times New Roman" panose="02020603050405020304" pitchFamily="18" charset="0"/>
                        </a:rPr>
                        <a:t>20 – 30</a:t>
                      </a:r>
                      <a:endParaRPr lang="es-CU" sz="24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61066892"/>
                  </a:ext>
                </a:extLst>
              </a:tr>
              <a:tr h="658712">
                <a:tc>
                  <a:txBody>
                    <a:bodyPr/>
                    <a:lstStyle/>
                    <a:p>
                      <a:pPr marL="93663" indent="0"/>
                      <a:r>
                        <a:rPr lang="es-ES_tradnl" sz="2400" dirty="0">
                          <a:solidFill>
                            <a:srgbClr val="000000"/>
                          </a:solidFill>
                          <a:effectLst/>
                          <a:latin typeface="Arial" panose="020B0604020202020204" pitchFamily="34" charset="0"/>
                          <a:ea typeface="Times New Roman" panose="02020603050405020304" pitchFamily="18" charset="0"/>
                        </a:rPr>
                        <a:t>Albergados temporales de movilizados. </a:t>
                      </a:r>
                      <a:endParaRPr lang="es-CU" sz="2400" dirty="0">
                        <a:effectLst/>
                        <a:latin typeface="Times New Roman" panose="02020603050405020304" pitchFamily="18" charset="0"/>
                        <a:ea typeface="Times New Roman" panose="02020603050405020304" pitchFamily="18" charset="0"/>
                      </a:endParaRPr>
                    </a:p>
                  </a:txBody>
                  <a:tcPr marL="0" marR="0" marT="0" marB="0" anchor="ctr">
                    <a:lnL w="190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gn="ctr"/>
                      <a:r>
                        <a:rPr lang="es-ES_tradnl" sz="2400" dirty="0">
                          <a:solidFill>
                            <a:srgbClr val="000000"/>
                          </a:solidFill>
                          <a:effectLst/>
                          <a:latin typeface="Arial" panose="020B0604020202020204" pitchFamily="34" charset="0"/>
                          <a:ea typeface="Times New Roman" panose="02020603050405020304" pitchFamily="18" charset="0"/>
                        </a:rPr>
                        <a:t>15 - 20</a:t>
                      </a:r>
                      <a:endParaRPr lang="es-CU" sz="2400" dirty="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147907308"/>
                  </a:ext>
                </a:extLst>
              </a:tr>
            </a:tbl>
          </a:graphicData>
        </a:graphic>
      </p:graphicFrame>
    </p:spTree>
    <p:extLst>
      <p:ext uri="{BB962C8B-B14F-4D97-AF65-F5344CB8AC3E}">
        <p14:creationId xmlns:p14="http://schemas.microsoft.com/office/powerpoint/2010/main" val="302392971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a 1">
            <a:extLst>
              <a:ext uri="{FF2B5EF4-FFF2-40B4-BE49-F238E27FC236}">
                <a16:creationId xmlns:a16="http://schemas.microsoft.com/office/drawing/2014/main" id="{82B8E324-BBDE-FD8E-BDF1-B25C7DDB09BB}"/>
              </a:ext>
            </a:extLst>
          </p:cNvPr>
          <p:cNvGraphicFramePr>
            <a:graphicFrameLocks noGrp="1"/>
          </p:cNvGraphicFramePr>
          <p:nvPr>
            <p:extLst>
              <p:ext uri="{D42A27DB-BD31-4B8C-83A1-F6EECF244321}">
                <p14:modId xmlns:p14="http://schemas.microsoft.com/office/powerpoint/2010/main" val="1113554509"/>
              </p:ext>
            </p:extLst>
          </p:nvPr>
        </p:nvGraphicFramePr>
        <p:xfrm>
          <a:off x="402955" y="2525854"/>
          <a:ext cx="8338088" cy="2926080"/>
        </p:xfrm>
        <a:graphic>
          <a:graphicData uri="http://schemas.openxmlformats.org/drawingml/2006/table">
            <a:tbl>
              <a:tblPr firstRow="1" firstCol="1" lastRow="1" lastCol="1" bandRow="1" bandCol="1"/>
              <a:tblGrid>
                <a:gridCol w="5519796">
                  <a:extLst>
                    <a:ext uri="{9D8B030D-6E8A-4147-A177-3AD203B41FA5}">
                      <a16:colId xmlns:a16="http://schemas.microsoft.com/office/drawing/2014/main" val="1692629675"/>
                    </a:ext>
                  </a:extLst>
                </a:gridCol>
                <a:gridCol w="2818292">
                  <a:extLst>
                    <a:ext uri="{9D8B030D-6E8A-4147-A177-3AD203B41FA5}">
                      <a16:colId xmlns:a16="http://schemas.microsoft.com/office/drawing/2014/main" val="1317769457"/>
                    </a:ext>
                  </a:extLst>
                </a:gridCol>
              </a:tblGrid>
              <a:tr h="0">
                <a:tc>
                  <a:txBody>
                    <a:bodyPr/>
                    <a:lstStyle/>
                    <a:p>
                      <a:pPr algn="ctr"/>
                      <a:r>
                        <a:rPr lang="es-ES_tradnl" sz="2400" b="1" dirty="0">
                          <a:effectLst/>
                          <a:latin typeface="Arial" panose="020B0604020202020204" pitchFamily="34" charset="0"/>
                          <a:ea typeface="Times New Roman" panose="02020603050405020304" pitchFamily="18" charset="0"/>
                          <a:cs typeface="Arial" panose="020B0604020202020204" pitchFamily="34" charset="0"/>
                        </a:rPr>
                        <a:t>Categoría de uso</a:t>
                      </a:r>
                      <a:endParaRPr lang="es-CU"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71755" indent="-71755" algn="ctr"/>
                      <a:r>
                        <a:rPr lang="es-ES_tradnl" sz="2400" b="1">
                          <a:effectLst/>
                          <a:latin typeface="Arial" panose="020B0604020202020204" pitchFamily="34" charset="0"/>
                          <a:ea typeface="Times New Roman" panose="02020603050405020304" pitchFamily="18" charset="0"/>
                          <a:cs typeface="Arial" panose="020B0604020202020204" pitchFamily="34" charset="0"/>
                        </a:rPr>
                        <a:t>Cantidad de agua</a:t>
                      </a:r>
                      <a:endParaRPr lang="es-CU" sz="2400">
                        <a:effectLst/>
                        <a:latin typeface="Arial" panose="020B0604020202020204" pitchFamily="34" charset="0"/>
                        <a:ea typeface="Times New Roman" panose="02020603050405020304" pitchFamily="18" charset="0"/>
                        <a:cs typeface="Arial" panose="020B0604020202020204" pitchFamily="34" charset="0"/>
                      </a:endParaRPr>
                    </a:p>
                    <a:p>
                      <a:pPr algn="ctr"/>
                      <a:r>
                        <a:rPr lang="es-ES_tradnl" sz="2400" b="1">
                          <a:effectLst/>
                          <a:latin typeface="Arial" panose="020B0604020202020204" pitchFamily="34" charset="0"/>
                          <a:ea typeface="Times New Roman" panose="02020603050405020304" pitchFamily="18" charset="0"/>
                          <a:cs typeface="Arial" panose="020B0604020202020204" pitchFamily="34" charset="0"/>
                        </a:rPr>
                        <a:t>(L/persona/día)</a:t>
                      </a:r>
                      <a:endParaRPr lang="es-CU"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29713298"/>
                  </a:ext>
                </a:extLst>
              </a:tr>
              <a:tr h="112395">
                <a:tc>
                  <a:txBody>
                    <a:bodyPr/>
                    <a:lstStyle/>
                    <a:p>
                      <a:pPr algn="just"/>
                      <a:r>
                        <a:rPr lang="es-ES_tradnl" sz="2400" dirty="0">
                          <a:effectLst/>
                          <a:latin typeface="Arial" panose="020B0604020202020204" pitchFamily="34" charset="0"/>
                          <a:ea typeface="Times New Roman" panose="02020603050405020304" pitchFamily="18" charset="0"/>
                          <a:cs typeface="Arial" panose="020B0604020202020204" pitchFamily="34" charset="0"/>
                        </a:rPr>
                        <a:t>Para beber y cocinar los alimentos.</a:t>
                      </a:r>
                      <a:endParaRPr lang="es-CU"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s-ES_tradnl" sz="2400">
                          <a:effectLst/>
                          <a:latin typeface="Arial" panose="020B0604020202020204" pitchFamily="34" charset="0"/>
                          <a:ea typeface="Times New Roman" panose="02020603050405020304" pitchFamily="18" charset="0"/>
                          <a:cs typeface="Arial" panose="020B0604020202020204" pitchFamily="34" charset="0"/>
                        </a:rPr>
                        <a:t>4</a:t>
                      </a:r>
                      <a:endParaRPr lang="es-CU"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506213"/>
                  </a:ext>
                </a:extLst>
              </a:tr>
              <a:tr h="0">
                <a:tc>
                  <a:txBody>
                    <a:bodyPr/>
                    <a:lstStyle/>
                    <a:p>
                      <a:pPr algn="just"/>
                      <a:r>
                        <a:rPr lang="es-ES_tradnl" sz="2400" dirty="0">
                          <a:effectLst/>
                          <a:latin typeface="Arial" panose="020B0604020202020204" pitchFamily="34" charset="0"/>
                          <a:ea typeface="Times New Roman" panose="02020603050405020304" pitchFamily="18" charset="0"/>
                          <a:cs typeface="Arial" panose="020B0604020202020204" pitchFamily="34" charset="0"/>
                        </a:rPr>
                        <a:t>Para el lavado de la ropa</a:t>
                      </a:r>
                      <a:endParaRPr lang="es-CU"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s-ES_tradnl" sz="2400">
                          <a:effectLst/>
                          <a:latin typeface="Arial" panose="020B0604020202020204" pitchFamily="34" charset="0"/>
                          <a:ea typeface="Times New Roman" panose="02020603050405020304" pitchFamily="18" charset="0"/>
                          <a:cs typeface="Arial" panose="020B0604020202020204" pitchFamily="34" charset="0"/>
                        </a:rPr>
                        <a:t>23</a:t>
                      </a:r>
                      <a:endParaRPr lang="es-CU"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32523940"/>
                  </a:ext>
                </a:extLst>
              </a:tr>
              <a:tr h="0">
                <a:tc>
                  <a:txBody>
                    <a:bodyPr/>
                    <a:lstStyle/>
                    <a:p>
                      <a:pPr algn="just"/>
                      <a:r>
                        <a:rPr lang="es-ES_tradnl" sz="2400" dirty="0">
                          <a:effectLst/>
                          <a:latin typeface="Arial" panose="020B0604020202020204" pitchFamily="34" charset="0"/>
                          <a:ea typeface="Times New Roman" panose="02020603050405020304" pitchFamily="18" charset="0"/>
                          <a:cs typeface="Arial" panose="020B0604020202020204" pitchFamily="34" charset="0"/>
                        </a:rPr>
                        <a:t>Para el baño</a:t>
                      </a:r>
                      <a:endParaRPr lang="es-CU"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s-ES_tradnl" sz="2400">
                          <a:effectLst/>
                          <a:latin typeface="Arial" panose="020B0604020202020204" pitchFamily="34" charset="0"/>
                          <a:ea typeface="Times New Roman" panose="02020603050405020304" pitchFamily="18" charset="0"/>
                          <a:cs typeface="Arial" panose="020B0604020202020204" pitchFamily="34" charset="0"/>
                        </a:rPr>
                        <a:t>19</a:t>
                      </a:r>
                      <a:endParaRPr lang="es-CU" sz="24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768523479"/>
                  </a:ext>
                </a:extLst>
              </a:tr>
              <a:tr h="0">
                <a:tc>
                  <a:txBody>
                    <a:bodyPr/>
                    <a:lstStyle/>
                    <a:p>
                      <a:pPr algn="just"/>
                      <a:r>
                        <a:rPr lang="es-ES_tradnl" sz="2400" dirty="0">
                          <a:effectLst/>
                          <a:latin typeface="Arial" panose="020B0604020202020204" pitchFamily="34" charset="0"/>
                          <a:ea typeface="Times New Roman" panose="02020603050405020304" pitchFamily="18" charset="0"/>
                          <a:cs typeface="Arial" panose="020B0604020202020204" pitchFamily="34" charset="0"/>
                        </a:rPr>
                        <a:t>Para el servicio sanitario</a:t>
                      </a:r>
                      <a:endParaRPr lang="es-CU"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s-ES_tradnl" sz="2400" dirty="0">
                          <a:effectLst/>
                          <a:latin typeface="Arial" panose="020B0604020202020204" pitchFamily="34" charset="0"/>
                          <a:ea typeface="Times New Roman" panose="02020603050405020304" pitchFamily="18" charset="0"/>
                          <a:cs typeface="Arial" panose="020B0604020202020204" pitchFamily="34" charset="0"/>
                        </a:rPr>
                        <a:t>19</a:t>
                      </a:r>
                      <a:endParaRPr lang="es-CU"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202917"/>
                  </a:ext>
                </a:extLst>
              </a:tr>
              <a:tr h="0">
                <a:tc>
                  <a:txBody>
                    <a:bodyPr/>
                    <a:lstStyle/>
                    <a:p>
                      <a:pPr algn="just"/>
                      <a:r>
                        <a:rPr lang="es-ES_tradnl" sz="2400" dirty="0">
                          <a:effectLst/>
                          <a:latin typeface="Arial" panose="020B0604020202020204" pitchFamily="34" charset="0"/>
                          <a:ea typeface="Times New Roman" panose="02020603050405020304" pitchFamily="18" charset="0"/>
                          <a:cs typeface="Arial" panose="020B0604020202020204" pitchFamily="34" charset="0"/>
                        </a:rPr>
                        <a:t>Para la limpieza</a:t>
                      </a:r>
                      <a:endParaRPr lang="es-CU"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r>
                        <a:rPr lang="es-ES_tradnl" sz="2400" dirty="0">
                          <a:effectLst/>
                          <a:latin typeface="Arial" panose="020B0604020202020204" pitchFamily="34" charset="0"/>
                          <a:ea typeface="Times New Roman" panose="02020603050405020304" pitchFamily="18" charset="0"/>
                          <a:cs typeface="Arial" panose="020B0604020202020204" pitchFamily="34" charset="0"/>
                        </a:rPr>
                        <a:t>19</a:t>
                      </a:r>
                      <a:endParaRPr lang="es-CU"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42746977"/>
                  </a:ext>
                </a:extLst>
              </a:tr>
              <a:tr h="0">
                <a:tc>
                  <a:txBody>
                    <a:bodyPr/>
                    <a:lstStyle/>
                    <a:p>
                      <a:pPr algn="ctr"/>
                      <a:r>
                        <a:rPr lang="es-ES_tradnl" sz="2400" b="1" i="1" dirty="0">
                          <a:effectLst/>
                          <a:latin typeface="Arial" panose="020B0604020202020204" pitchFamily="34" charset="0"/>
                          <a:ea typeface="Times New Roman" panose="02020603050405020304" pitchFamily="18" charset="0"/>
                          <a:cs typeface="Arial" panose="020B0604020202020204" pitchFamily="34" charset="0"/>
                        </a:rPr>
                        <a:t>Total</a:t>
                      </a:r>
                      <a:endParaRPr lang="es-CU" sz="2400" b="1" i="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s-ES_tradnl" sz="2400" b="1" i="1" dirty="0">
                          <a:effectLst/>
                          <a:latin typeface="Arial" panose="020B0604020202020204" pitchFamily="34" charset="0"/>
                          <a:ea typeface="Times New Roman" panose="02020603050405020304" pitchFamily="18" charset="0"/>
                          <a:cs typeface="Arial" panose="020B0604020202020204" pitchFamily="34" charset="0"/>
                        </a:rPr>
                        <a:t>75</a:t>
                      </a:r>
                      <a:endParaRPr lang="es-CU" sz="2400" b="1" i="1"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extLst>
                  <a:ext uri="{0D108BD9-81ED-4DB2-BD59-A6C34878D82A}">
                    <a16:rowId xmlns:a16="http://schemas.microsoft.com/office/drawing/2014/main" val="3682419992"/>
                  </a:ext>
                </a:extLst>
              </a:tr>
            </a:tbl>
          </a:graphicData>
        </a:graphic>
      </p:graphicFrame>
      <p:sp>
        <p:nvSpPr>
          <p:cNvPr id="4" name="CuadroTexto 3">
            <a:extLst>
              <a:ext uri="{FF2B5EF4-FFF2-40B4-BE49-F238E27FC236}">
                <a16:creationId xmlns:a16="http://schemas.microsoft.com/office/drawing/2014/main" id="{E3785536-E555-D3E3-3956-2ABB856C0D91}"/>
              </a:ext>
            </a:extLst>
          </p:cNvPr>
          <p:cNvSpPr txBox="1"/>
          <p:nvPr/>
        </p:nvSpPr>
        <p:spPr>
          <a:xfrm>
            <a:off x="139484" y="799148"/>
            <a:ext cx="8865031" cy="95410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ctr"/>
            <a:r>
              <a:rPr lang="es-ES_tradnl" sz="2800" b="1" i="1" dirty="0">
                <a:effectLst/>
                <a:latin typeface="Arial" panose="020B0604020202020204" pitchFamily="34" charset="0"/>
                <a:ea typeface="Times New Roman" panose="02020603050405020304" pitchFamily="18" charset="0"/>
              </a:rPr>
              <a:t>Mínimo absoluto para cubrir las necesidades higiénicas:</a:t>
            </a:r>
            <a:endParaRPr lang="es-CU" sz="4000" i="1" dirty="0"/>
          </a:p>
        </p:txBody>
      </p:sp>
    </p:spTree>
    <p:extLst>
      <p:ext uri="{BB962C8B-B14F-4D97-AF65-F5344CB8AC3E}">
        <p14:creationId xmlns:p14="http://schemas.microsoft.com/office/powerpoint/2010/main" val="261441964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6C1545B-4512-839A-5098-FF26B8317780}"/>
              </a:ext>
            </a:extLst>
          </p:cNvPr>
          <p:cNvSpPr txBox="1"/>
          <p:nvPr/>
        </p:nvSpPr>
        <p:spPr>
          <a:xfrm>
            <a:off x="100739" y="888558"/>
            <a:ext cx="8942522" cy="5724644"/>
          </a:xfrm>
          <a:prstGeom prst="rect">
            <a:avLst/>
          </a:prstGeom>
          <a:noFill/>
        </p:spPr>
        <p:txBody>
          <a:bodyPr wrap="square">
            <a:spAutoFit/>
          </a:bodyPr>
          <a:lstStyle/>
          <a:p>
            <a:pPr marL="342900" lvl="0" indent="-342900" algn="just">
              <a:spcBef>
                <a:spcPts val="300"/>
              </a:spcBef>
              <a:spcAft>
                <a:spcPts val="300"/>
              </a:spcAft>
              <a:buFont typeface="+mj-lt"/>
              <a:buAutoNum type="arabicPeriod"/>
              <a:tabLst>
                <a:tab pos="457200" algn="l"/>
              </a:tabLst>
            </a:pPr>
            <a:r>
              <a:rPr lang="es-ES_tradnl"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Adecuada ventilación e iluminación.</a:t>
            </a:r>
            <a:endParaRPr lang="es-CU"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300"/>
              </a:spcBef>
              <a:spcAft>
                <a:spcPts val="300"/>
              </a:spcAft>
              <a:buFont typeface="+mj-lt"/>
              <a:buAutoNum type="arabicPeriod"/>
              <a:tabLst>
                <a:tab pos="457200" algn="l"/>
              </a:tabLst>
            </a:pPr>
            <a:r>
              <a:rPr lang="es-ES_tradnl"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 deben encontrarse expuestos a ruidos molestos</a:t>
            </a:r>
            <a:endParaRPr lang="es-CU"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300"/>
              </a:spcBef>
              <a:spcAft>
                <a:spcPts val="300"/>
              </a:spcAft>
              <a:buFont typeface="+mj-lt"/>
              <a:buAutoNum type="arabicPeriod"/>
              <a:tabLst>
                <a:tab pos="457200" algn="l"/>
              </a:tabLst>
            </a:pPr>
            <a:r>
              <a:rPr lang="es-ES_tradnl"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Debe haber un área de no menos de 8 m 2 por persona.</a:t>
            </a:r>
            <a:endParaRPr lang="es-CU"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300"/>
              </a:spcBef>
              <a:spcAft>
                <a:spcPts val="300"/>
              </a:spcAft>
              <a:buFont typeface="+mj-lt"/>
              <a:buAutoNum type="arabicPeriod"/>
              <a:tabLst>
                <a:tab pos="457200" algn="l"/>
              </a:tabLst>
            </a:pPr>
            <a:r>
              <a:rPr lang="es-ES_tradnl"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El espacio mínimo entre la cama y la pared u otra cama será de 80 cm.</a:t>
            </a:r>
            <a:endParaRPr lang="es-CU"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300"/>
              </a:spcBef>
              <a:spcAft>
                <a:spcPts val="300"/>
              </a:spcAft>
              <a:buFont typeface="+mj-lt"/>
              <a:buAutoNum type="arabicPeriod"/>
              <a:tabLst>
                <a:tab pos="457200" algn="l"/>
              </a:tabLst>
            </a:pPr>
            <a:r>
              <a:rPr lang="es-ES_tradnl"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Los techos y paredes estarán pintados de colores claros sin brillos ni resplandores.</a:t>
            </a:r>
            <a:endParaRPr lang="es-CU"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300"/>
              </a:spcBef>
              <a:spcAft>
                <a:spcPts val="300"/>
              </a:spcAft>
              <a:buFont typeface="+mj-lt"/>
              <a:buAutoNum type="arabicPeriod"/>
              <a:tabLst>
                <a:tab pos="457200" algn="l"/>
              </a:tabLst>
            </a:pPr>
            <a:r>
              <a:rPr lang="es-ES_tradnl"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Estarán situados a una distancia no menos de 25 m de fuentes de calor o talleres o parqueos.</a:t>
            </a:r>
            <a:endParaRPr lang="es-CU"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300"/>
              </a:spcBef>
              <a:spcAft>
                <a:spcPts val="300"/>
              </a:spcAft>
              <a:buFont typeface="+mj-lt"/>
              <a:buAutoNum type="arabicPeriod"/>
              <a:tabLst>
                <a:tab pos="457200" algn="l"/>
              </a:tabLst>
            </a:pPr>
            <a:r>
              <a:rPr lang="es-ES_tradnl"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Las instalaciones sanitarias estarán situadas cerca de las áreas de dormitorios y cumplirán los requisitos sanitarios establecidos entre ellos la existencia de no menos de 1 lavabo por cada 10 personas y de una taza sanitaria o letrina por cada 20 personas como máximo.</a:t>
            </a:r>
            <a:endParaRPr lang="es-CU" sz="24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uadroTexto 3">
            <a:extLst>
              <a:ext uri="{FF2B5EF4-FFF2-40B4-BE49-F238E27FC236}">
                <a16:creationId xmlns:a16="http://schemas.microsoft.com/office/drawing/2014/main" id="{98CA25DA-6954-A09C-8A92-EBBD1CAB37EB}"/>
              </a:ext>
            </a:extLst>
          </p:cNvPr>
          <p:cNvSpPr txBox="1"/>
          <p:nvPr/>
        </p:nvSpPr>
        <p:spPr>
          <a:xfrm>
            <a:off x="463012" y="86368"/>
            <a:ext cx="8217976" cy="5232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ctr">
              <a:spcBef>
                <a:spcPts val="300"/>
              </a:spcBef>
              <a:spcAft>
                <a:spcPts val="300"/>
              </a:spcAft>
            </a:pPr>
            <a:r>
              <a:rPr lang="es-ES_tradnl" sz="28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Requerimientos Sanitarios de los Dormitorios</a:t>
            </a:r>
            <a:endParaRPr lang="es-CU" sz="2800" i="1"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7204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4045DBA8-997F-4E06-D951-A46B7C7EC2AC}"/>
              </a:ext>
            </a:extLst>
          </p:cNvPr>
          <p:cNvSpPr txBox="1"/>
          <p:nvPr/>
        </p:nvSpPr>
        <p:spPr>
          <a:xfrm>
            <a:off x="0" y="783865"/>
            <a:ext cx="9144000" cy="6001643"/>
          </a:xfrm>
          <a:prstGeom prst="rect">
            <a:avLst/>
          </a:prstGeom>
          <a:noFill/>
        </p:spPr>
        <p:txBody>
          <a:bodyPr wrap="square">
            <a:spAutoFit/>
          </a:bodyPr>
          <a:lstStyle/>
          <a:p>
            <a:pPr algn="just"/>
            <a:r>
              <a:rPr lang="es-ES_tradnl" sz="2400" dirty="0">
                <a:effectLst/>
                <a:latin typeface="Arial" panose="020B0604020202020204" pitchFamily="34" charset="0"/>
                <a:ea typeface="Times New Roman" panose="02020603050405020304" pitchFamily="18" charset="0"/>
                <a:cs typeface="Arial" panose="020B0604020202020204" pitchFamily="34" charset="0"/>
              </a:rPr>
              <a:t>En 1977 los Ministros de Salud de las América declararon que la </a:t>
            </a:r>
            <a:r>
              <a:rPr lang="es-ES_tradnl" sz="24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Atención Primaria </a:t>
            </a:r>
            <a:r>
              <a:rPr lang="es-ES_tradnl" sz="2400" dirty="0">
                <a:effectLst/>
                <a:latin typeface="Arial" panose="020B0604020202020204" pitchFamily="34" charset="0"/>
                <a:ea typeface="Times New Roman" panose="02020603050405020304" pitchFamily="18" charset="0"/>
                <a:cs typeface="Arial" panose="020B0604020202020204" pitchFamily="34" charset="0"/>
              </a:rPr>
              <a:t>constituía la principal estrategia para alcanzar la meta de salud para todos en el año 2000, pero además en esa oportunidad se recomendó la </a:t>
            </a:r>
            <a:r>
              <a:rPr lang="es-ES_tradnl" sz="24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participación de la comunidad </a:t>
            </a:r>
            <a:r>
              <a:rPr lang="es-ES_tradnl" sz="2400" dirty="0">
                <a:effectLst/>
                <a:latin typeface="Arial" panose="020B0604020202020204" pitchFamily="34" charset="0"/>
                <a:ea typeface="Times New Roman" panose="02020603050405020304" pitchFamily="18" charset="0"/>
                <a:cs typeface="Arial" panose="020B0604020202020204" pitchFamily="34" charset="0"/>
              </a:rPr>
              <a:t>como uno de los métodos más importantes para extender las coberturas de los servicios de salud a la población.</a:t>
            </a:r>
            <a:endParaRPr lang="es-CU" sz="24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_tradnl" sz="2400" dirty="0">
                <a:effectLst/>
                <a:latin typeface="Arial" panose="020B0604020202020204" pitchFamily="34" charset="0"/>
                <a:ea typeface="Times New Roman" panose="02020603050405020304" pitchFamily="18" charset="0"/>
                <a:cs typeface="Arial" panose="020B0604020202020204" pitchFamily="34" charset="0"/>
              </a:rPr>
              <a:t> </a:t>
            </a:r>
            <a:endParaRPr lang="es-CU" sz="24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_tradnl" sz="2400" dirty="0">
                <a:effectLst/>
                <a:latin typeface="Arial" panose="020B0604020202020204" pitchFamily="34" charset="0"/>
                <a:ea typeface="Times New Roman" panose="02020603050405020304" pitchFamily="18" charset="0"/>
                <a:cs typeface="Arial" panose="020B0604020202020204" pitchFamily="34" charset="0"/>
              </a:rPr>
              <a:t>Durante la Conferencia Internacional sobre Atención Primaria de Salud que se llevó a efecto en Alma-</a:t>
            </a:r>
            <a:r>
              <a:rPr lang="es-ES_tradnl" sz="2400" dirty="0" err="1">
                <a:effectLst/>
                <a:latin typeface="Arial" panose="020B0604020202020204" pitchFamily="34" charset="0"/>
                <a:ea typeface="Times New Roman" panose="02020603050405020304" pitchFamily="18" charset="0"/>
                <a:cs typeface="Arial" panose="020B0604020202020204" pitchFamily="34" charset="0"/>
              </a:rPr>
              <a:t>Atá</a:t>
            </a:r>
            <a:r>
              <a:rPr lang="es-ES_tradnl" sz="2400" dirty="0">
                <a:effectLst/>
                <a:latin typeface="Arial" panose="020B0604020202020204" pitchFamily="34" charset="0"/>
                <a:ea typeface="Times New Roman" panose="02020603050405020304" pitchFamily="18" charset="0"/>
                <a:cs typeface="Arial" panose="020B0604020202020204" pitchFamily="34" charset="0"/>
              </a:rPr>
              <a:t>, URSS, en 1978, se formalizó la definición de la </a:t>
            </a:r>
            <a:r>
              <a:rPr lang="es-ES_tradnl" sz="24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Participación de la Comunidad </a:t>
            </a:r>
            <a:r>
              <a:rPr lang="es-ES_tradnl" sz="2400" dirty="0">
                <a:effectLst/>
                <a:latin typeface="Arial" panose="020B0604020202020204" pitchFamily="34" charset="0"/>
                <a:ea typeface="Times New Roman" panose="02020603050405020304" pitchFamily="18" charset="0"/>
                <a:cs typeface="Arial" panose="020B0604020202020204" pitchFamily="34" charset="0"/>
              </a:rPr>
              <a:t>como: “El proceso en virtud del cual los individuos y la familia asumen responsabilidades en cuanto a su salud y bienestar propio y los de la colectividad y mejoran la capacidad de contribuir a su propio desarrollo económico y comunitario. Llegan a conocer mejor su propia situación y a encontrar incentivo para resolver sus problemas comunes. </a:t>
            </a:r>
            <a:endParaRPr lang="es-CU" sz="24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CuadroTexto 8">
            <a:extLst>
              <a:ext uri="{FF2B5EF4-FFF2-40B4-BE49-F238E27FC236}">
                <a16:creationId xmlns:a16="http://schemas.microsoft.com/office/drawing/2014/main" id="{E289FD75-2BC4-AF29-D4E9-EBA8A6A10E19}"/>
              </a:ext>
            </a:extLst>
          </p:cNvPr>
          <p:cNvSpPr txBox="1"/>
          <p:nvPr/>
        </p:nvSpPr>
        <p:spPr>
          <a:xfrm>
            <a:off x="2438400" y="173557"/>
            <a:ext cx="4586514" cy="5232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marR="58420" algn="ctr">
              <a:tabLst>
                <a:tab pos="6301105" algn="l"/>
              </a:tabLst>
            </a:pPr>
            <a:r>
              <a:rPr lang="es-ES" sz="2800" b="1" i="1" dirty="0">
                <a:effectLst/>
                <a:latin typeface="Arial" panose="020B0604020202020204" pitchFamily="34" charset="0"/>
                <a:ea typeface="Times New Roman" panose="02020603050405020304" pitchFamily="18" charset="0"/>
              </a:rPr>
              <a:t>INTRODUCCIÓN</a:t>
            </a:r>
            <a:endParaRPr lang="es-CU" sz="2800" i="1"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95996263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DCF0BC2-FEAB-495A-163A-2719260F82F4}"/>
              </a:ext>
            </a:extLst>
          </p:cNvPr>
          <p:cNvSpPr txBox="1"/>
          <p:nvPr/>
        </p:nvSpPr>
        <p:spPr>
          <a:xfrm>
            <a:off x="162732" y="135353"/>
            <a:ext cx="8818536" cy="6555641"/>
          </a:xfrm>
          <a:prstGeom prst="rect">
            <a:avLst/>
          </a:prstGeom>
          <a:noFill/>
        </p:spPr>
        <p:txBody>
          <a:bodyPr wrap="square">
            <a:spAutoFit/>
          </a:bodyPr>
          <a:lstStyle/>
          <a:p>
            <a:pPr>
              <a:spcBef>
                <a:spcPts val="600"/>
              </a:spcBef>
              <a:spcAft>
                <a:spcPts val="600"/>
              </a:spcAft>
            </a:pPr>
            <a:r>
              <a:rPr lang="es-ES_tradnl" sz="20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SEGURIDAD ALIMENTARIA</a:t>
            </a:r>
            <a:endParaRPr lang="es-CU" sz="2000" i="1" dirty="0">
              <a:effectLst/>
              <a:latin typeface="Arial" panose="020B0604020202020204" pitchFamily="34" charset="0"/>
              <a:ea typeface="Times New Roman" panose="02020603050405020304" pitchFamily="18" charset="0"/>
              <a:cs typeface="Arial" panose="020B0604020202020204" pitchFamily="34" charset="0"/>
            </a:endParaRPr>
          </a:p>
          <a:p>
            <a:pPr>
              <a:spcBef>
                <a:spcPts val="600"/>
              </a:spcBef>
              <a:spcAft>
                <a:spcPts val="600"/>
              </a:spcAft>
            </a:pPr>
            <a:r>
              <a:rPr lang="es-ES_tradnl"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 entiende por seguridad alimentaria al suministro de alimentos a personas sin acceso a estos, por catástrofes naturales o guerra, por tanto tiempo como sea necesario hasta que se posibilite una alimentación normal. Incluye el suministro de alimentos a los obreros que retiran escombros, bomberos y otras personas esenciales para la recuperación.</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a:spcBef>
                <a:spcPts val="600"/>
              </a:spcBef>
              <a:spcAft>
                <a:spcPts val="600"/>
              </a:spcAft>
            </a:pPr>
            <a:r>
              <a:rPr lang="es-ES_tradnl"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Finalidad de la ayuda alimentaria.</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spcBef>
                <a:spcPts val="600"/>
              </a:spcBef>
              <a:spcAft>
                <a:spcPts val="600"/>
              </a:spcAft>
              <a:buFont typeface="Wingdings" panose="05000000000000000000" pitchFamily="2" charset="2"/>
              <a:buChar char=""/>
              <a:tabLst>
                <a:tab pos="457200" algn="l"/>
              </a:tabLst>
            </a:pPr>
            <a:r>
              <a:rPr lang="es-ES_tradnl"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Sustentar la vida velando porque las personas afectadas por un desastre tengan una disponibilidad suficiente de alimentos y un acceso adecuado a ellas</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600"/>
              </a:spcBef>
              <a:spcAft>
                <a:spcPts val="600"/>
              </a:spcAft>
              <a:buFont typeface="Wingdings" panose="05000000000000000000" pitchFamily="2" charset="2"/>
              <a:buChar char=""/>
              <a:tabLst>
                <a:tab pos="457200" algn="l"/>
              </a:tabLst>
            </a:pPr>
            <a:r>
              <a:rPr lang="es-ES_tradnl"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Tratar de proporcionar recursos alimentarios suficientes para eliminar la necesidad de recurrir a estrategias de supervivencia que puedan acarrear consecuencias negativas a largo plazo.</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spcBef>
                <a:spcPts val="600"/>
              </a:spcBef>
              <a:spcAft>
                <a:spcPts val="600"/>
              </a:spcAft>
              <a:buFont typeface="Wingdings" panose="05000000000000000000" pitchFamily="2" charset="2"/>
              <a:buChar char=""/>
              <a:tabLst>
                <a:tab pos="457200" algn="l"/>
              </a:tabLst>
            </a:pPr>
            <a:r>
              <a:rPr lang="es-ES_tradnl"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Posibilitar la transferencia a corto plazo de los alimentos a las personas afectadas, para que estas puedan invertir sus recursos familiares en la recuperación de los daños materiales que han sufrido. </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a:spcBef>
                <a:spcPts val="600"/>
              </a:spcBef>
              <a:spcAft>
                <a:spcPts val="600"/>
              </a:spcAft>
            </a:pPr>
            <a:r>
              <a:rPr lang="es-ES"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Son muchos los factores negativos que en situaciones de desastres pueden actuar sobre la calidad sanitaria de los alimentos.</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62941490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97A2BDE-5C2D-B941-75D2-EC4F3362C0DB}"/>
              </a:ext>
            </a:extLst>
          </p:cNvPr>
          <p:cNvSpPr txBox="1"/>
          <p:nvPr/>
        </p:nvSpPr>
        <p:spPr>
          <a:xfrm>
            <a:off x="174356" y="748635"/>
            <a:ext cx="8911526" cy="6109365"/>
          </a:xfrm>
          <a:prstGeom prst="rect">
            <a:avLst/>
          </a:prstGeom>
          <a:noFill/>
        </p:spPr>
        <p:txBody>
          <a:bodyPr wrap="square">
            <a:spAutoFit/>
          </a:bodyPr>
          <a:lstStyle/>
          <a:p>
            <a:pPr marL="342900" lvl="0" indent="-342900" algn="just">
              <a:buFont typeface="Times New Roman" panose="02020603050405020304" pitchFamily="18" charset="0"/>
              <a:buChar char="•"/>
              <a:tabLst>
                <a:tab pos="457200" algn="l"/>
              </a:tabLst>
            </a:pPr>
            <a:r>
              <a:rPr lang="es-ES" sz="2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Inspección de la calidad de los alimentos que se reciben para detectar signos de descomposición y contaminación.</a:t>
            </a:r>
            <a:endParaRPr lang="es-CU" sz="23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Times New Roman" panose="02020603050405020304" pitchFamily="18" charset="0"/>
              <a:buChar char="•"/>
              <a:tabLst>
                <a:tab pos="457200" algn="l"/>
              </a:tabLst>
            </a:pPr>
            <a:r>
              <a:rPr lang="es-ES" sz="2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Inspección del agua utilizada en la preparación de los     alimentos.</a:t>
            </a:r>
            <a:endParaRPr lang="es-CU" sz="23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Times New Roman" panose="02020603050405020304" pitchFamily="18" charset="0"/>
              <a:buChar char="•"/>
              <a:tabLst>
                <a:tab pos="457200" algn="l"/>
              </a:tabLst>
            </a:pPr>
            <a:r>
              <a:rPr lang="es-ES" sz="2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Lucha contra insectos y roedores en almacenes centros de preparación, cocinas y distribución. </a:t>
            </a:r>
            <a:endParaRPr lang="es-CU" sz="23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Times New Roman" panose="02020603050405020304" pitchFamily="18" charset="0"/>
              <a:buChar char="•"/>
              <a:tabLst>
                <a:tab pos="457200" algn="l"/>
              </a:tabLst>
            </a:pPr>
            <a:r>
              <a:rPr lang="es-ES" sz="2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Almacenar y cocinar debidamente los productos alimenticios.</a:t>
            </a:r>
            <a:endParaRPr lang="es-CU" sz="23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Times New Roman" panose="02020603050405020304" pitchFamily="18" charset="0"/>
              <a:buChar char="•"/>
              <a:tabLst>
                <a:tab pos="457200" algn="l"/>
              </a:tabLst>
            </a:pPr>
            <a:r>
              <a:rPr lang="es-ES" sz="2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Eliminación correcta de residuales líquidos y desechos sólidos.</a:t>
            </a:r>
            <a:endParaRPr lang="es-CU" sz="23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Times New Roman" panose="02020603050405020304" pitchFamily="18" charset="0"/>
              <a:buChar char="•"/>
              <a:tabLst>
                <a:tab pos="457200" algn="l"/>
              </a:tabLst>
            </a:pPr>
            <a:r>
              <a:rPr lang="es-ES" sz="2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Lavado y desinfección de utensilios.</a:t>
            </a:r>
            <a:endParaRPr lang="es-CU" sz="23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Times New Roman" panose="02020603050405020304" pitchFamily="18" charset="0"/>
              <a:buChar char="•"/>
              <a:tabLst>
                <a:tab pos="457200" algn="l"/>
              </a:tabLst>
            </a:pPr>
            <a:r>
              <a:rPr lang="es-ES" sz="2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Vigilancia estricta de la preparación de alimentos.</a:t>
            </a:r>
            <a:endParaRPr lang="es-CU" sz="23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Times New Roman" panose="02020603050405020304" pitchFamily="18" charset="0"/>
              <a:buChar char="•"/>
              <a:tabLst>
                <a:tab pos="457200" algn="l"/>
              </a:tabLst>
            </a:pPr>
            <a:r>
              <a:rPr lang="es-ES" sz="2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Control de la distribución de alimentos.</a:t>
            </a:r>
            <a:endParaRPr lang="es-CU" sz="23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Times New Roman" panose="02020603050405020304" pitchFamily="18" charset="0"/>
              <a:buChar char="•"/>
              <a:tabLst>
                <a:tab pos="457200" algn="l"/>
              </a:tabLst>
            </a:pPr>
            <a:r>
              <a:rPr lang="es-ES" sz="2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Limpieza de locales donde se almacenan y manipulan alimentos.</a:t>
            </a:r>
            <a:endParaRPr lang="es-CU" sz="23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Times New Roman" panose="02020603050405020304" pitchFamily="18" charset="0"/>
              <a:buChar char="•"/>
              <a:tabLst>
                <a:tab pos="457200" algn="l"/>
              </a:tabLst>
            </a:pPr>
            <a:r>
              <a:rPr lang="es-ES" sz="2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Control del personal que manipule alimentos, básicamente:</a:t>
            </a:r>
            <a:endParaRPr lang="es-CU" sz="23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 sz="2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Reconocimiento médico.</a:t>
            </a:r>
            <a:endParaRPr lang="es-CU" sz="23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 sz="2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Adiestramiento en el desarrollo de sus funciones.</a:t>
            </a:r>
            <a:endParaRPr lang="es-CU" sz="23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 sz="23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 Personal suficiente y educación sanitaria. </a:t>
            </a:r>
            <a:endParaRPr lang="es-CU" sz="23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uadroTexto 3">
            <a:extLst>
              <a:ext uri="{FF2B5EF4-FFF2-40B4-BE49-F238E27FC236}">
                <a16:creationId xmlns:a16="http://schemas.microsoft.com/office/drawing/2014/main" id="{9A1563C5-179F-8471-D18F-7AA5897F7D46}"/>
              </a:ext>
            </a:extLst>
          </p:cNvPr>
          <p:cNvSpPr txBox="1"/>
          <p:nvPr/>
        </p:nvSpPr>
        <p:spPr>
          <a:xfrm>
            <a:off x="232475" y="94094"/>
            <a:ext cx="8795288" cy="58477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ctr"/>
            <a:r>
              <a:rPr lang="es-ES" sz="32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Los controles sanitarios deben abarcar:</a:t>
            </a:r>
            <a:endParaRPr lang="es-CU" sz="3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2717785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17BA52-22DF-0EFF-F4A8-DE4433987172}"/>
              </a:ext>
            </a:extLst>
          </p:cNvPr>
          <p:cNvSpPr txBox="1"/>
          <p:nvPr/>
        </p:nvSpPr>
        <p:spPr>
          <a:xfrm>
            <a:off x="185978" y="1068407"/>
            <a:ext cx="8772041" cy="5632311"/>
          </a:xfrm>
          <a:prstGeom prst="rect">
            <a:avLst/>
          </a:prstGeom>
          <a:noFill/>
        </p:spPr>
        <p:txBody>
          <a:bodyPr wrap="square">
            <a:spAutoFit/>
          </a:bodyPr>
          <a:lstStyle/>
          <a:p>
            <a:pPr marL="342900" lvl="0" indent="-342900">
              <a:buFont typeface="Wingdings" panose="05000000000000000000" pitchFamily="2" charset="2"/>
              <a:buChar char=""/>
              <a:tabLst>
                <a:tab pos="457200" algn="l"/>
              </a:tabLst>
            </a:pPr>
            <a:r>
              <a:rPr lang="es-ES_tradnl"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Proporcionar inmediatamente alimentos donde hay necesidad urgente o parece haberla.</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Wingdings" panose="05000000000000000000" pitchFamily="2" charset="2"/>
              <a:buChar char=""/>
              <a:tabLst>
                <a:tab pos="457200" algn="l"/>
              </a:tabLst>
            </a:pPr>
            <a:r>
              <a:rPr lang="es-ES_tradnl"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Hacer un estimado inicial de las necesidades de alimentos de la oblación afectada, teniendo en cuenta sus características demográficas.</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Wingdings" panose="05000000000000000000" pitchFamily="2" charset="2"/>
              <a:buChar char=""/>
              <a:tabLst>
                <a:tab pos="457200" algn="l"/>
              </a:tabLst>
            </a:pPr>
            <a:r>
              <a:rPr lang="es-ES_tradnl"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Identificar fuentes de alimentos en otras regiones, y organizar el trasporte, almacenamiento y distribución.</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buFont typeface="Wingdings" panose="05000000000000000000" pitchFamily="2" charset="2"/>
              <a:buChar char=""/>
              <a:tabLst>
                <a:tab pos="457200" algn="l"/>
              </a:tabLst>
            </a:pPr>
            <a:r>
              <a:rPr lang="es-ES_tradnl"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Asegurar la inocuidad de los alimentos.</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Wingdings" panose="05000000000000000000" pitchFamily="2" charset="2"/>
              <a:buChar char=""/>
              <a:tabLst>
                <a:tab pos="457200" algn="l"/>
              </a:tabLst>
            </a:pPr>
            <a:r>
              <a:rPr lang="es-ES_tradnl"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Monitorear estrechamente la situación alimentaria y nutricional, de forma que el suministro y racionamiento de los alimentos puedan ser modificados.</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r>
              <a:rPr lang="es-ES_tradnl"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_tradnl" sz="2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Pasos a seguir para asegurar un programa efectivo de ayuda alimentaria.</a:t>
            </a:r>
            <a:r>
              <a:rPr lang="es-ES_tradnl"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_tradnl"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Wingdings" panose="05000000000000000000" pitchFamily="2" charset="2"/>
              <a:buChar char=""/>
              <a:tabLst>
                <a:tab pos="457200" algn="l"/>
              </a:tabLst>
            </a:pPr>
            <a:r>
              <a:rPr lang="es-ES_tradnl"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Estimar los alimentos disponibles después del desastre.</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Wingdings" panose="05000000000000000000" pitchFamily="2" charset="2"/>
              <a:buChar char=""/>
              <a:tabLst>
                <a:tab pos="457200" algn="l"/>
              </a:tabLst>
            </a:pPr>
            <a:r>
              <a:rPr lang="es-ES_tradnl"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Calcular las necesidades de la población afectada.</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Wingdings" panose="05000000000000000000" pitchFamily="2" charset="2"/>
              <a:buChar char=""/>
              <a:tabLst>
                <a:tab pos="457200" algn="l"/>
              </a:tabLst>
            </a:pPr>
            <a:r>
              <a:rPr lang="es-ES_tradnl" sz="20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Determinar las raciones alimentarias de acuerdo a las características de la población y la duración de los efectos del desastre.</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uadroTexto 3">
            <a:extLst>
              <a:ext uri="{FF2B5EF4-FFF2-40B4-BE49-F238E27FC236}">
                <a16:creationId xmlns:a16="http://schemas.microsoft.com/office/drawing/2014/main" id="{2D9E1E6F-74E7-073C-3326-0237C0267A4C}"/>
              </a:ext>
            </a:extLst>
          </p:cNvPr>
          <p:cNvSpPr txBox="1"/>
          <p:nvPr/>
        </p:nvSpPr>
        <p:spPr>
          <a:xfrm>
            <a:off x="387457" y="128922"/>
            <a:ext cx="8369085" cy="83099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ES_tradnl" sz="2400" b="1"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Prioridades de un programa de ayuda alimentaria en situaciones de desastres.</a:t>
            </a:r>
            <a:r>
              <a:rPr kumimoji="0" lang="es-ES_tradnl" sz="2400" b="0"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s-CU" sz="24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5847323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417BA52-22DF-0EFF-F4A8-DE4433987172}"/>
              </a:ext>
            </a:extLst>
          </p:cNvPr>
          <p:cNvSpPr txBox="1"/>
          <p:nvPr/>
        </p:nvSpPr>
        <p:spPr>
          <a:xfrm>
            <a:off x="185975" y="1905316"/>
            <a:ext cx="8772041" cy="4401205"/>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tab pos="457200" algn="l"/>
              </a:tabLst>
              <a:defRPr/>
            </a:pPr>
            <a:r>
              <a:rPr kumimoji="0" lang="es-ES_trad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Cerca de 1800Kcal/día como promedio.</a:t>
            </a:r>
            <a:endParaRPr kumimoji="0" lang="es-CU"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tab pos="457200" algn="l"/>
              </a:tabLst>
              <a:defRPr/>
            </a:pPr>
            <a:r>
              <a:rPr kumimoji="0" lang="es-ES_trad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Del 5 al 10% del aporte energético debe ser a expensas de proteínas.</a:t>
            </a:r>
            <a:endParaRPr kumimoji="0" lang="es-CU"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tab pos="457200" algn="l"/>
              </a:tabLst>
              <a:defRPr/>
            </a:pPr>
            <a:r>
              <a:rPr kumimoji="0" lang="es-ES_trad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El 30% a partir de las grasas.</a:t>
            </a:r>
            <a:endParaRPr kumimoji="0" lang="es-CU"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tab pos="457200" algn="l"/>
              </a:tabLst>
              <a:defRPr/>
            </a:pPr>
            <a:r>
              <a:rPr kumimoji="0" lang="es-ES_trad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El % restante del aporte estará constituido por carbohidratos. </a:t>
            </a:r>
            <a:endParaRPr kumimoji="0" lang="es-CU"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Times New Roman" panose="02020603050405020304" pitchFamily="18" charset="0"/>
              <a:buChar char="•"/>
              <a:tabLst>
                <a:tab pos="457200" algn="l"/>
              </a:tabLst>
              <a:defRPr/>
            </a:pPr>
            <a:r>
              <a:rPr kumimoji="0" lang="es-ES_tradnl" sz="28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Las necesidades energéticas varían en dependencia de factores como la edad, sexo, la actividad física, la masa corporal, el clima, el embarazo y la lactancia.</a:t>
            </a:r>
            <a:endParaRPr kumimoji="0" lang="es-CU"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4" name="CuadroTexto 3">
            <a:extLst>
              <a:ext uri="{FF2B5EF4-FFF2-40B4-BE49-F238E27FC236}">
                <a16:creationId xmlns:a16="http://schemas.microsoft.com/office/drawing/2014/main" id="{8B96BE38-2E49-AC2B-7E3C-361216ECE4D2}"/>
              </a:ext>
            </a:extLst>
          </p:cNvPr>
          <p:cNvSpPr txBox="1"/>
          <p:nvPr/>
        </p:nvSpPr>
        <p:spPr>
          <a:xfrm>
            <a:off x="185976" y="241351"/>
            <a:ext cx="8772041" cy="138499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_tradnl" sz="2800" b="1"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Necesidades nutricionales en situaciones de emergencias. La ración de supervivencia debe suministrar.</a:t>
            </a:r>
            <a:endParaRPr kumimoji="0" lang="es-CU" sz="28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91214702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a:extLst>
              <a:ext uri="{FF2B5EF4-FFF2-40B4-BE49-F238E27FC236}">
                <a16:creationId xmlns:a16="http://schemas.microsoft.com/office/drawing/2014/main" id="{CE8BA144-397F-A35C-684C-F17F824F6837}"/>
              </a:ext>
            </a:extLst>
          </p:cNvPr>
          <p:cNvSpPr txBox="1"/>
          <p:nvPr/>
        </p:nvSpPr>
        <p:spPr>
          <a:xfrm>
            <a:off x="185977" y="1104413"/>
            <a:ext cx="8772040" cy="5755422"/>
          </a:xfrm>
          <a:prstGeom prst="rect">
            <a:avLst/>
          </a:prstGeom>
          <a:noFill/>
        </p:spPr>
        <p:txBody>
          <a:bodyPr wrap="square">
            <a:spAutoFit/>
          </a:bodyPr>
          <a:lstStyle/>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tab pos="457200" algn="l"/>
              </a:tabLst>
              <a:defRPr/>
            </a:pPr>
            <a:r>
              <a:rPr kumimoji="0" lang="es-ES_tradnl" sz="23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Lavado y desinfección de los alimentos.</a:t>
            </a:r>
            <a:endParaRPr kumimoji="0" lang="es-CU" sz="23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tab pos="457200" algn="l"/>
              </a:tabLst>
              <a:defRPr/>
            </a:pPr>
            <a:r>
              <a:rPr kumimoji="0" lang="es-ES_tradnl" sz="23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La cocción a temperatura por encima de 70°C</a:t>
            </a:r>
            <a:endParaRPr kumimoji="0" lang="es-CU" sz="23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tab pos="457200" algn="l"/>
              </a:tabLst>
              <a:defRPr/>
            </a:pPr>
            <a:r>
              <a:rPr kumimoji="0" lang="es-ES_tradnl" sz="23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No consumir alimentos confeccionados con huevos crudos.</a:t>
            </a:r>
            <a:endParaRPr kumimoji="0" lang="es-CU" sz="23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tab pos="457200" algn="l"/>
              </a:tabLst>
              <a:defRPr/>
            </a:pPr>
            <a:r>
              <a:rPr kumimoji="0" lang="es-ES_tradnl" sz="23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Los manipuladores de alimentos deben cumplir los requisitos sanitarios.  </a:t>
            </a:r>
            <a:endParaRPr kumimoji="0" lang="es-CU" sz="23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tab pos="457200" algn="l"/>
              </a:tabLst>
              <a:defRPr/>
            </a:pPr>
            <a:r>
              <a:rPr kumimoji="0" lang="es-ES" sz="23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Los  alimentos deberán consumirse en un lapso no mayor de 2 hora después de elaborados.</a:t>
            </a:r>
            <a:endParaRPr kumimoji="0" lang="es-CU" sz="23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tab pos="457200" algn="l"/>
              </a:tabLst>
              <a:defRPr/>
            </a:pPr>
            <a:r>
              <a:rPr kumimoji="0" lang="es-ES" sz="23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Deben mantenerse bien tapados los alimentos elaborados.</a:t>
            </a:r>
            <a:endParaRPr kumimoji="0" lang="es-CU" sz="23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tab pos="457200" algn="l"/>
              </a:tabLst>
              <a:defRPr/>
            </a:pPr>
            <a:r>
              <a:rPr kumimoji="0" lang="es-ES" sz="23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Prohibir que los manipuladores de los alimentos trabajen en la elaboración de los productos si tienen los siguientes síntomas:</a:t>
            </a:r>
            <a:endParaRPr kumimoji="0" lang="es-CU" sz="23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1069975" marR="0" lvl="0" indent="-342900" algn="just" defTabSz="914400" rtl="0" eaLnBrk="1" fontAlgn="auto" latinLnBrk="0" hangingPunct="1">
              <a:lnSpc>
                <a:spcPct val="100000"/>
              </a:lnSpc>
              <a:spcBef>
                <a:spcPts val="0"/>
              </a:spcBef>
              <a:spcAft>
                <a:spcPts val="0"/>
              </a:spcAft>
              <a:buClrTx/>
              <a:buSzTx/>
              <a:buFont typeface="+mj-lt"/>
              <a:buAutoNum type="arabicPeriod"/>
              <a:tabLst>
                <a:tab pos="499110" algn="l"/>
              </a:tabLst>
              <a:defRPr/>
            </a:pPr>
            <a:r>
              <a:rPr kumimoji="0" lang="es-ES" sz="23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Diarreas.</a:t>
            </a:r>
            <a:endParaRPr kumimoji="0" lang="es-CU" sz="23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1069975" marR="0" lvl="0" indent="-342900" algn="just" defTabSz="914400" rtl="0" eaLnBrk="1" fontAlgn="auto" latinLnBrk="0" hangingPunct="1">
              <a:lnSpc>
                <a:spcPct val="100000"/>
              </a:lnSpc>
              <a:spcBef>
                <a:spcPts val="0"/>
              </a:spcBef>
              <a:spcAft>
                <a:spcPts val="0"/>
              </a:spcAft>
              <a:buClrTx/>
              <a:buSzTx/>
              <a:buFont typeface="+mj-lt"/>
              <a:buAutoNum type="arabicPeriod"/>
              <a:tabLst>
                <a:tab pos="499110" algn="l"/>
              </a:tabLst>
              <a:defRPr/>
            </a:pPr>
            <a:r>
              <a:rPr kumimoji="0" lang="es-ES" sz="23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Lesiones de la piel.</a:t>
            </a:r>
            <a:endParaRPr kumimoji="0" lang="es-CU" sz="23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1069975" marR="0" lvl="0" indent="-342900" algn="just" defTabSz="914400" rtl="0" eaLnBrk="1" fontAlgn="auto" latinLnBrk="0" hangingPunct="1">
              <a:lnSpc>
                <a:spcPct val="100000"/>
              </a:lnSpc>
              <a:spcBef>
                <a:spcPts val="0"/>
              </a:spcBef>
              <a:spcAft>
                <a:spcPts val="0"/>
              </a:spcAft>
              <a:buClrTx/>
              <a:buSzTx/>
              <a:buFont typeface="+mj-lt"/>
              <a:buAutoNum type="arabicPeriod"/>
              <a:tabLst>
                <a:tab pos="499110" algn="l"/>
              </a:tabLst>
              <a:defRPr/>
            </a:pPr>
            <a:r>
              <a:rPr kumimoji="0" lang="es-ES" sz="23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Gripe.</a:t>
            </a:r>
            <a:endParaRPr kumimoji="0" lang="es-CU" sz="23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tab pos="457200" algn="l"/>
              </a:tabLst>
              <a:defRPr/>
            </a:pPr>
            <a:r>
              <a:rPr kumimoji="0" lang="es-ES" sz="2300" b="0" i="0"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Educación sanitaria a los manipuladores, sobre protección de los alimentos, cuidados higiénicos, limpieza de la cocina e higiene personal. </a:t>
            </a:r>
            <a:endParaRPr kumimoji="0" lang="es-CU" sz="23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8" name="CuadroTexto 7">
            <a:extLst>
              <a:ext uri="{FF2B5EF4-FFF2-40B4-BE49-F238E27FC236}">
                <a16:creationId xmlns:a16="http://schemas.microsoft.com/office/drawing/2014/main" id="{0994358D-585C-1E1C-7F1F-61CE287EEEEB}"/>
              </a:ext>
            </a:extLst>
          </p:cNvPr>
          <p:cNvSpPr txBox="1"/>
          <p:nvPr/>
        </p:nvSpPr>
        <p:spPr>
          <a:xfrm>
            <a:off x="344835" y="86887"/>
            <a:ext cx="8454325" cy="95410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_tradnl" sz="2800" b="1" i="1" u="none" strike="noStrike" kern="1200" cap="none" spc="0" normalizeH="0" baseline="0" noProof="0" dirty="0">
                <a:ln>
                  <a:noFill/>
                </a:ln>
                <a:solidFill>
                  <a:srgbClr val="000000"/>
                </a:solidFill>
                <a:effectLst/>
                <a:uLnTx/>
                <a:uFillTx/>
                <a:latin typeface="Arial" panose="020B0604020202020204" pitchFamily="34" charset="0"/>
                <a:ea typeface="Times New Roman" panose="02020603050405020304" pitchFamily="18" charset="0"/>
                <a:cs typeface="Arial" panose="020B0604020202020204" pitchFamily="34" charset="0"/>
              </a:rPr>
              <a:t>Prevención de enfermedades de transmisión alimentaria.</a:t>
            </a:r>
            <a:endParaRPr kumimoji="0" lang="es-CU" sz="28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5395672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8892C93-A730-EE3B-2518-389A975289F1}"/>
              </a:ext>
            </a:extLst>
          </p:cNvPr>
          <p:cNvSpPr txBox="1"/>
          <p:nvPr/>
        </p:nvSpPr>
        <p:spPr>
          <a:xfrm>
            <a:off x="193728" y="118537"/>
            <a:ext cx="8531817" cy="83099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just"/>
            <a:r>
              <a:rPr lang="es-ES_tradnl" sz="2400" b="1" i="1" dirty="0">
                <a:effectLst/>
                <a:latin typeface="Arial" panose="020B0604020202020204" pitchFamily="34" charset="0"/>
                <a:ea typeface="Times New Roman" panose="02020603050405020304" pitchFamily="18" charset="0"/>
                <a:cs typeface="Arial" panose="020B0604020202020204" pitchFamily="34" charset="0"/>
              </a:rPr>
              <a:t>Disposición de residuales líquidos y sólidos. </a:t>
            </a:r>
            <a:r>
              <a:rPr lang="es-ES_tradnl" sz="2400" b="1"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Saneamiento Ambiental en Campamentos de Evacuados: </a:t>
            </a:r>
            <a:endParaRPr lang="es-CU" sz="2400" i="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CuadroTexto 4">
            <a:extLst>
              <a:ext uri="{FF2B5EF4-FFF2-40B4-BE49-F238E27FC236}">
                <a16:creationId xmlns:a16="http://schemas.microsoft.com/office/drawing/2014/main" id="{7876A6E9-96F4-58D7-CAF4-D598C1F7B4FB}"/>
              </a:ext>
            </a:extLst>
          </p:cNvPr>
          <p:cNvSpPr txBox="1"/>
          <p:nvPr/>
        </p:nvSpPr>
        <p:spPr>
          <a:xfrm>
            <a:off x="193728" y="996297"/>
            <a:ext cx="8810787" cy="5847755"/>
          </a:xfrm>
          <a:prstGeom prst="rect">
            <a:avLst/>
          </a:prstGeom>
          <a:noFill/>
        </p:spPr>
        <p:txBody>
          <a:bodyPr wrap="square">
            <a:spAutoFit/>
          </a:bodyPr>
          <a:lstStyle/>
          <a:p>
            <a:pPr algn="just"/>
            <a:r>
              <a:rPr lang="es-ES_tradnl" sz="2200" dirty="0">
                <a:effectLst/>
                <a:latin typeface="Arial" panose="020B0604020202020204" pitchFamily="34" charset="0"/>
                <a:ea typeface="Times New Roman" panose="02020603050405020304" pitchFamily="18" charset="0"/>
                <a:cs typeface="Arial" panose="020B0604020202020204" pitchFamily="34" charset="0"/>
              </a:rPr>
              <a:t>Según la OMS, a saber. “Es el control de todos aquellos factores en el ambiente físico del hombre que ejercen o pueden ejercer un efecto nocivo sobre su desarrollo físico, su salud y supervivencia”. </a:t>
            </a:r>
            <a:endParaRPr lang="es-CU" sz="22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_tradnl" sz="2200" dirty="0">
                <a:effectLst/>
                <a:latin typeface="Arial" panose="020B0604020202020204" pitchFamily="34" charset="0"/>
                <a:ea typeface="Times New Roman" panose="02020603050405020304" pitchFamily="18" charset="0"/>
                <a:cs typeface="Arial" panose="020B0604020202020204" pitchFamily="34" charset="0"/>
              </a:rPr>
              <a:t> </a:t>
            </a:r>
            <a:endParaRPr lang="es-CU" sz="22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_tradnl" sz="2200" b="1" dirty="0">
                <a:effectLst/>
                <a:latin typeface="Arial" panose="020B0604020202020204" pitchFamily="34" charset="0"/>
                <a:ea typeface="Times New Roman" panose="02020603050405020304" pitchFamily="18" charset="0"/>
                <a:cs typeface="Arial" panose="020B0604020202020204" pitchFamily="34" charset="0"/>
              </a:rPr>
              <a:t>La disposición sanitaria de los desechos</a:t>
            </a:r>
            <a:r>
              <a:rPr lang="es-ES_tradnl" sz="2200" dirty="0">
                <a:effectLst/>
                <a:latin typeface="Arial" panose="020B0604020202020204" pitchFamily="34" charset="0"/>
                <a:ea typeface="Times New Roman" panose="02020603050405020304" pitchFamily="18" charset="0"/>
                <a:cs typeface="Arial" panose="020B0604020202020204" pitchFamily="34" charset="0"/>
              </a:rPr>
              <a:t> es uno de los aspectos fundamentales del saneamiento del medio ambiente, ya que contribuye de manera decisiva a impedir la contaminación del suelo, el agua y el aire. </a:t>
            </a:r>
            <a:endParaRPr lang="es-CU" sz="22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_tradnl" sz="2200" dirty="0">
                <a:effectLst/>
                <a:latin typeface="Arial" panose="020B0604020202020204" pitchFamily="34" charset="0"/>
                <a:ea typeface="Times New Roman" panose="02020603050405020304" pitchFamily="18" charset="0"/>
                <a:cs typeface="Arial" panose="020B0604020202020204" pitchFamily="34" charset="0"/>
              </a:rPr>
              <a:t> </a:t>
            </a:r>
            <a:endParaRPr lang="es-CU" sz="22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_tradnl" sz="2200" dirty="0">
                <a:effectLst/>
                <a:latin typeface="Arial" panose="020B0604020202020204" pitchFamily="34" charset="0"/>
                <a:ea typeface="Times New Roman" panose="02020603050405020304" pitchFamily="18" charset="0"/>
                <a:cs typeface="Arial" panose="020B0604020202020204" pitchFamily="34" charset="0"/>
              </a:rPr>
              <a:t>El hombre es el reservorio de la mayoría de las enfermedades que pueden destruirlo o incapacitarlo, y sus secretos deben ser objeto de una adecuada disposición sanitaria por ser vía de transmisión de enfermedades muy graves.</a:t>
            </a:r>
            <a:endParaRPr lang="es-CU" sz="22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_tradnl" sz="2200" dirty="0">
                <a:effectLst/>
                <a:latin typeface="Arial" panose="020B0604020202020204" pitchFamily="34" charset="0"/>
                <a:ea typeface="Times New Roman" panose="02020603050405020304" pitchFamily="18" charset="0"/>
                <a:cs typeface="Arial" panose="020B0604020202020204" pitchFamily="34" charset="0"/>
              </a:rPr>
              <a:t> </a:t>
            </a:r>
            <a:endParaRPr lang="es-CU" sz="2200" dirty="0">
              <a:effectLst/>
              <a:latin typeface="Arial" panose="020B0604020202020204" pitchFamily="34" charset="0"/>
              <a:ea typeface="Times New Roman" panose="02020603050405020304" pitchFamily="18" charset="0"/>
              <a:cs typeface="Arial" panose="020B0604020202020204" pitchFamily="34" charset="0"/>
            </a:endParaRPr>
          </a:p>
          <a:p>
            <a:r>
              <a:rPr lang="es-ES_tradnl" sz="2200" dirty="0">
                <a:effectLst/>
                <a:latin typeface="Arial" panose="020B0604020202020204" pitchFamily="34" charset="0"/>
                <a:ea typeface="Times New Roman" panose="02020603050405020304" pitchFamily="18" charset="0"/>
                <a:cs typeface="Arial" panose="020B0604020202020204" pitchFamily="34" charset="0"/>
              </a:rPr>
              <a:t>Es muy importante la </a:t>
            </a:r>
            <a:r>
              <a:rPr lang="es-ES_tradnl" sz="2200" b="1" dirty="0">
                <a:effectLst/>
                <a:latin typeface="Arial" panose="020B0604020202020204" pitchFamily="34" charset="0"/>
                <a:ea typeface="Times New Roman" panose="02020603050405020304" pitchFamily="18" charset="0"/>
                <a:cs typeface="Arial" panose="020B0604020202020204" pitchFamily="34" charset="0"/>
              </a:rPr>
              <a:t>disposición de la basura</a:t>
            </a:r>
            <a:r>
              <a:rPr lang="es-ES_tradnl" sz="2200" dirty="0">
                <a:effectLst/>
                <a:latin typeface="Arial" panose="020B0604020202020204" pitchFamily="34" charset="0"/>
                <a:ea typeface="Times New Roman" panose="02020603050405020304" pitchFamily="18" charset="0"/>
                <a:cs typeface="Arial" panose="020B0604020202020204" pitchFamily="34" charset="0"/>
              </a:rPr>
              <a:t>, por su destacado papel como criadero de vectores que juegan un rol decisivo en muchas enfermedades transmisibles</a:t>
            </a:r>
            <a:endParaRPr lang="es-CU"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42212108"/>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B432432-7AA3-7468-9EA9-330B5BB3EF08}"/>
              </a:ext>
            </a:extLst>
          </p:cNvPr>
          <p:cNvSpPr txBox="1"/>
          <p:nvPr/>
        </p:nvSpPr>
        <p:spPr>
          <a:xfrm>
            <a:off x="123987" y="0"/>
            <a:ext cx="9020013" cy="83099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just"/>
            <a:r>
              <a:rPr lang="es-ES_tradnl" sz="2400" b="1" dirty="0">
                <a:effectLst/>
                <a:latin typeface="Arial" panose="020B0604020202020204" pitchFamily="34" charset="0"/>
                <a:ea typeface="Times New Roman" panose="02020603050405020304" pitchFamily="18" charset="0"/>
              </a:rPr>
              <a:t>Especial atención se brindará también a la disposición de residuales líquidos. </a:t>
            </a:r>
            <a:endParaRPr lang="es-CU" sz="2400" dirty="0">
              <a:effectLst/>
              <a:latin typeface="Times New Roman" panose="02020603050405020304" pitchFamily="18" charset="0"/>
              <a:ea typeface="Times New Roman" panose="02020603050405020304" pitchFamily="18" charset="0"/>
            </a:endParaRPr>
          </a:p>
        </p:txBody>
      </p:sp>
      <p:sp>
        <p:nvSpPr>
          <p:cNvPr id="5" name="CuadroTexto 4">
            <a:extLst>
              <a:ext uri="{FF2B5EF4-FFF2-40B4-BE49-F238E27FC236}">
                <a16:creationId xmlns:a16="http://schemas.microsoft.com/office/drawing/2014/main" id="{078040DA-BE78-D53F-3E15-A47911967566}"/>
              </a:ext>
            </a:extLst>
          </p:cNvPr>
          <p:cNvSpPr txBox="1"/>
          <p:nvPr/>
        </p:nvSpPr>
        <p:spPr>
          <a:xfrm>
            <a:off x="92990" y="985980"/>
            <a:ext cx="8958020" cy="5663089"/>
          </a:xfrm>
          <a:prstGeom prst="rect">
            <a:avLst/>
          </a:prstGeom>
          <a:noFill/>
        </p:spPr>
        <p:txBody>
          <a:bodyPr wrap="square">
            <a:spAutoFit/>
          </a:bodyPr>
          <a:lstStyle/>
          <a:p>
            <a:pPr algn="just">
              <a:spcBef>
                <a:spcPts val="600"/>
              </a:spcBef>
              <a:spcAft>
                <a:spcPts val="600"/>
              </a:spcAft>
            </a:pPr>
            <a:r>
              <a:rPr lang="es-ES_tradnl" dirty="0">
                <a:effectLst/>
                <a:latin typeface="Arial" panose="020B0604020202020204" pitchFamily="34" charset="0"/>
                <a:ea typeface="Times New Roman" panose="02020603050405020304" pitchFamily="18" charset="0"/>
                <a:cs typeface="Arial" panose="020B0604020202020204" pitchFamily="34" charset="0"/>
              </a:rPr>
              <a:t>Las medidas de saneamiento ambiental requieren un riguroso y priorizado control por parte del personal médico y paramédico, arrastrando en ello a toda la población de los campamentos y especialmente a la dirección de éstos.</a:t>
            </a:r>
            <a:endParaRPr lang="es-CU" dirty="0">
              <a:effectLst/>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pPr>
            <a:r>
              <a:rPr lang="es-ES_tradnl" dirty="0">
                <a:effectLst/>
                <a:latin typeface="Arial" panose="020B0604020202020204" pitchFamily="34" charset="0"/>
                <a:ea typeface="Times New Roman" panose="02020603050405020304" pitchFamily="18" charset="0"/>
                <a:cs typeface="Arial" panose="020B0604020202020204" pitchFamily="34" charset="0"/>
              </a:rPr>
              <a:t>En situación de desastres se debe realizar un estimado de la cantidad de recipientes que se necesitan para la recolección de la basura del campamento. Se pueden bolsas de nylon, recipientes de víveres vacíos u otros tipos de envases desechables. La cantidad se calcula sobre la base de 3-4 recipientes por cada 100 albergados, logrando que cada familia disponga de un envase para este fin. De existir un sistema organizado de recolección sistemática de los recipientes para basura se tomarán las medidas para garantizar la recogida regular. </a:t>
            </a:r>
            <a:endParaRPr lang="es-CU" dirty="0">
              <a:effectLst/>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pPr>
            <a:r>
              <a:rPr lang="es-ES_tradnl" dirty="0">
                <a:effectLst/>
                <a:latin typeface="Arial" panose="020B0604020202020204" pitchFamily="34" charset="0"/>
                <a:ea typeface="Times New Roman" panose="02020603050405020304" pitchFamily="18" charset="0"/>
                <a:cs typeface="Arial" panose="020B0604020202020204" pitchFamily="34" charset="0"/>
              </a:rPr>
              <a:t>En caso de no existir servicio regular de recolección y disposición final, este se organizará con las fuerzas de los propios evacuados. Se usará el método del enterramiento en trinchera sanitaria de 1,5 m de ancho por 1,5 m de longitud y 2 m de profundidad. Al final de cada día se cubre la basura con una capa de 15 cm de tierra y se apisona. Esta trinchera sirve para 10 días, para 200 personas. Si la población fuera mayor se aumentaría convenientemente el largo de la trinchera. Al faltar 40 cm para llenarse el hueco, éste se rellenará con una capa de tierra de ese grosor apisonada, de tal forma que quede a la misma altura que el terreno, y se abrirá una trinchera nueva. </a:t>
            </a:r>
            <a:endParaRPr lang="es-CU"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1692264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3C97D6E-EDA4-EB58-689C-15F6CBBAE617}"/>
              </a:ext>
            </a:extLst>
          </p:cNvPr>
          <p:cNvSpPr txBox="1"/>
          <p:nvPr/>
        </p:nvSpPr>
        <p:spPr>
          <a:xfrm>
            <a:off x="309966" y="19378"/>
            <a:ext cx="8524068" cy="107721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ctr"/>
            <a:r>
              <a:rPr lang="es-ES" sz="3200" dirty="0">
                <a:effectLst/>
                <a:latin typeface="Arial" panose="020B0604020202020204" pitchFamily="34" charset="0"/>
                <a:ea typeface="Times New Roman" panose="02020603050405020304" pitchFamily="18" charset="0"/>
              </a:rPr>
              <a:t>¿Qué hacer en caso de no disponer de servicios sanitarios?</a:t>
            </a:r>
            <a:endParaRPr lang="es-CU" sz="3200" dirty="0">
              <a:effectLst/>
              <a:latin typeface="Times New Roman" panose="02020603050405020304" pitchFamily="18" charset="0"/>
              <a:ea typeface="Times New Roman" panose="02020603050405020304" pitchFamily="18" charset="0"/>
            </a:endParaRPr>
          </a:p>
        </p:txBody>
      </p:sp>
      <p:sp>
        <p:nvSpPr>
          <p:cNvPr id="5" name="CuadroTexto 4">
            <a:extLst>
              <a:ext uri="{FF2B5EF4-FFF2-40B4-BE49-F238E27FC236}">
                <a16:creationId xmlns:a16="http://schemas.microsoft.com/office/drawing/2014/main" id="{5B04866D-3D13-ED1A-15F3-E2C800A06B4B}"/>
              </a:ext>
            </a:extLst>
          </p:cNvPr>
          <p:cNvSpPr txBox="1"/>
          <p:nvPr/>
        </p:nvSpPr>
        <p:spPr>
          <a:xfrm>
            <a:off x="92990" y="1174092"/>
            <a:ext cx="8958020" cy="5309146"/>
          </a:xfrm>
          <a:prstGeom prst="rect">
            <a:avLst/>
          </a:prstGeom>
          <a:noFill/>
        </p:spPr>
        <p:txBody>
          <a:bodyPr wrap="square">
            <a:spAutoFit/>
          </a:bodyPr>
          <a:lstStyle/>
          <a:p>
            <a:pPr algn="just">
              <a:spcBef>
                <a:spcPts val="300"/>
              </a:spcBef>
              <a:spcAft>
                <a:spcPts val="300"/>
              </a:spcAft>
            </a:pPr>
            <a:r>
              <a:rPr lang="es-ES" sz="1900" b="1" i="1" dirty="0">
                <a:effectLst/>
                <a:latin typeface="Arial" panose="020B0604020202020204" pitchFamily="34" charset="0"/>
                <a:ea typeface="Times New Roman" panose="02020603050405020304" pitchFamily="18" charset="0"/>
                <a:cs typeface="Arial" panose="020B0604020202020204" pitchFamily="34" charset="0"/>
              </a:rPr>
              <a:t>Construir letrinas (individuales, colectivas, portátiles). </a:t>
            </a:r>
            <a:endParaRPr lang="es-CU" sz="1900" b="1" i="1" dirty="0">
              <a:effectLst/>
              <a:latin typeface="Arial" panose="020B0604020202020204" pitchFamily="34" charset="0"/>
              <a:ea typeface="Times New Roman" panose="02020603050405020304" pitchFamily="18" charset="0"/>
              <a:cs typeface="Arial" panose="020B0604020202020204" pitchFamily="34" charset="0"/>
            </a:endParaRPr>
          </a:p>
          <a:p>
            <a:pPr marL="185738" indent="-185738" algn="just">
              <a:spcBef>
                <a:spcPts val="300"/>
              </a:spcBef>
              <a:spcAft>
                <a:spcPts val="300"/>
              </a:spcAft>
            </a:pPr>
            <a:r>
              <a:rPr lang="es-ES" sz="1900" dirty="0">
                <a:effectLst/>
                <a:latin typeface="Arial" panose="020B0604020202020204" pitchFamily="34" charset="0"/>
                <a:ea typeface="Times New Roman" panose="02020603050405020304" pitchFamily="18" charset="0"/>
                <a:cs typeface="Arial" panose="020B0604020202020204" pitchFamily="34" charset="0"/>
              </a:rPr>
              <a:t>- Antes de la instalación de una letrina  evaluar el suelo del lugar, las condiciones topográficas y la accesibilidad de los usuarios, así como la presencia de aguas superficiales y subterráneas en las cercanías. </a:t>
            </a:r>
            <a:endParaRPr lang="es-CU" sz="1900" dirty="0">
              <a:effectLst/>
              <a:latin typeface="Arial" panose="020B0604020202020204" pitchFamily="34" charset="0"/>
              <a:ea typeface="Times New Roman" panose="02020603050405020304" pitchFamily="18" charset="0"/>
              <a:cs typeface="Arial" panose="020B0604020202020204" pitchFamily="34" charset="0"/>
            </a:endParaRPr>
          </a:p>
          <a:p>
            <a:pPr marL="185738" indent="-185738" algn="just">
              <a:spcBef>
                <a:spcPts val="300"/>
              </a:spcBef>
              <a:spcAft>
                <a:spcPts val="300"/>
              </a:spcAft>
            </a:pPr>
            <a:r>
              <a:rPr lang="es-ES" sz="1900" dirty="0">
                <a:effectLst/>
                <a:latin typeface="Arial" panose="020B0604020202020204" pitchFamily="34" charset="0"/>
                <a:ea typeface="Times New Roman" panose="02020603050405020304" pitchFamily="18" charset="0"/>
                <a:cs typeface="Arial" panose="020B0604020202020204" pitchFamily="34" charset="0"/>
              </a:rPr>
              <a:t>- Si el terreno no es adecuado para construir letrinas (suelo rocoso o capa freática alta), es imprescindible habilitar letrinas elevadas (sobre el terreno natural) con depósitos intercambiables. </a:t>
            </a:r>
            <a:endParaRPr lang="es-CU" sz="1900" dirty="0">
              <a:effectLst/>
              <a:latin typeface="Arial" panose="020B0604020202020204" pitchFamily="34" charset="0"/>
              <a:ea typeface="Times New Roman" panose="02020603050405020304" pitchFamily="18" charset="0"/>
              <a:cs typeface="Arial" panose="020B0604020202020204" pitchFamily="34" charset="0"/>
            </a:endParaRPr>
          </a:p>
          <a:p>
            <a:pPr marL="185738" indent="-185738" algn="just">
              <a:spcBef>
                <a:spcPts val="300"/>
              </a:spcBef>
              <a:spcAft>
                <a:spcPts val="300"/>
              </a:spcAft>
            </a:pPr>
            <a:r>
              <a:rPr lang="es-ES" sz="1900" dirty="0">
                <a:effectLst/>
                <a:latin typeface="Arial" panose="020B0604020202020204" pitchFamily="34" charset="0"/>
                <a:ea typeface="Times New Roman" panose="02020603050405020304" pitchFamily="18" charset="0"/>
                <a:cs typeface="Arial" panose="020B0604020202020204" pitchFamily="34" charset="0"/>
              </a:rPr>
              <a:t>- Trasladar las excretas a un pozo ubicado en terreno apropiado, donde se deben enterrar inmediatamente</a:t>
            </a:r>
            <a:endParaRPr lang="es-CU" sz="1900" dirty="0">
              <a:effectLst/>
              <a:latin typeface="Arial" panose="020B0604020202020204" pitchFamily="34" charset="0"/>
              <a:ea typeface="Times New Roman" panose="02020603050405020304" pitchFamily="18" charset="0"/>
              <a:cs typeface="Arial" panose="020B0604020202020204" pitchFamily="34" charset="0"/>
            </a:endParaRPr>
          </a:p>
          <a:p>
            <a:pPr algn="just">
              <a:spcBef>
                <a:spcPts val="300"/>
              </a:spcBef>
              <a:spcAft>
                <a:spcPts val="300"/>
              </a:spcAft>
            </a:pPr>
            <a:r>
              <a:rPr lang="es-ES" sz="1900" b="1" dirty="0">
                <a:effectLst/>
                <a:latin typeface="Arial" panose="020B0604020202020204" pitchFamily="34" charset="0"/>
                <a:ea typeface="Times New Roman" panose="02020603050405020304" pitchFamily="18" charset="0"/>
                <a:cs typeface="Arial" panose="020B0604020202020204" pitchFamily="34" charset="0"/>
              </a:rPr>
              <a:t>Lo que no se puede hacer.</a:t>
            </a:r>
            <a:endParaRPr lang="es-CU" sz="1900" dirty="0">
              <a:effectLst/>
              <a:latin typeface="Arial" panose="020B0604020202020204" pitchFamily="34" charset="0"/>
              <a:ea typeface="Times New Roman" panose="02020603050405020304" pitchFamily="18" charset="0"/>
              <a:cs typeface="Arial" panose="020B0604020202020204" pitchFamily="34" charset="0"/>
            </a:endParaRPr>
          </a:p>
          <a:p>
            <a:pPr marL="263525" indent="-263525" algn="just">
              <a:spcBef>
                <a:spcPts val="300"/>
              </a:spcBef>
              <a:spcAft>
                <a:spcPts val="300"/>
              </a:spcAft>
            </a:pPr>
            <a:r>
              <a:rPr lang="es-ES" sz="1900" dirty="0">
                <a:effectLst/>
                <a:latin typeface="Arial" panose="020B0604020202020204" pitchFamily="34" charset="0"/>
                <a:ea typeface="Times New Roman" panose="02020603050405020304" pitchFamily="18" charset="0"/>
                <a:cs typeface="Arial" panose="020B0604020202020204" pitchFamily="34" charset="0"/>
              </a:rPr>
              <a:t>- Instalar sistemas de disposición de excretas sin haber evaluado la situación previamente (existencia de servicios sanitarios, cantidad de usuarios, características del lugar, entre otros). </a:t>
            </a:r>
            <a:endParaRPr lang="es-CU" sz="1900" dirty="0">
              <a:effectLst/>
              <a:latin typeface="Arial" panose="020B0604020202020204" pitchFamily="34" charset="0"/>
              <a:ea typeface="Times New Roman" panose="02020603050405020304" pitchFamily="18" charset="0"/>
              <a:cs typeface="Arial" panose="020B0604020202020204" pitchFamily="34" charset="0"/>
            </a:endParaRPr>
          </a:p>
          <a:p>
            <a:pPr marL="263525" indent="-263525" algn="just">
              <a:spcBef>
                <a:spcPts val="300"/>
              </a:spcBef>
              <a:spcAft>
                <a:spcPts val="300"/>
              </a:spcAft>
            </a:pPr>
            <a:r>
              <a:rPr lang="es-ES" sz="1900" dirty="0">
                <a:effectLst/>
                <a:latin typeface="Arial" panose="020B0604020202020204" pitchFamily="34" charset="0"/>
                <a:ea typeface="Times New Roman" panose="02020603050405020304" pitchFamily="18" charset="0"/>
                <a:cs typeface="Arial" panose="020B0604020202020204" pitchFamily="34" charset="0"/>
              </a:rPr>
              <a:t>- Ubicar los servicios sanitarios sin tomar en cuenta las características del lugar (tipo de suelo, topografía, accesibilidad, presencia de cuerpos de agua, etc.). </a:t>
            </a:r>
            <a:endParaRPr lang="es-CU" sz="1900" dirty="0">
              <a:effectLst/>
              <a:latin typeface="Arial" panose="020B0604020202020204" pitchFamily="34" charset="0"/>
              <a:ea typeface="Times New Roman" panose="02020603050405020304" pitchFamily="18" charset="0"/>
              <a:cs typeface="Arial" panose="020B0604020202020204" pitchFamily="34" charset="0"/>
            </a:endParaRPr>
          </a:p>
          <a:p>
            <a:pPr marL="263525" indent="-263525" algn="just">
              <a:spcBef>
                <a:spcPts val="300"/>
              </a:spcBef>
              <a:spcAft>
                <a:spcPts val="300"/>
              </a:spcAft>
            </a:pPr>
            <a:r>
              <a:rPr lang="es-ES" sz="1900" dirty="0">
                <a:effectLst/>
                <a:latin typeface="Arial" panose="020B0604020202020204" pitchFamily="34" charset="0"/>
                <a:ea typeface="Times New Roman" panose="02020603050405020304" pitchFamily="18" charset="0"/>
                <a:cs typeface="Arial" panose="020B0604020202020204" pitchFamily="34" charset="0"/>
              </a:rPr>
              <a:t>- Tratar de implementar tecnologías sofisticadas para la disposición de excretas. </a:t>
            </a:r>
            <a:endParaRPr lang="es-CU" sz="19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5858491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276E3DC-A1D2-E8E0-6610-14927911C43F}"/>
              </a:ext>
            </a:extLst>
          </p:cNvPr>
          <p:cNvSpPr txBox="1"/>
          <p:nvPr/>
        </p:nvSpPr>
        <p:spPr>
          <a:xfrm>
            <a:off x="170481" y="108489"/>
            <a:ext cx="8865031" cy="6463308"/>
          </a:xfrm>
          <a:prstGeom prst="rect">
            <a:avLst/>
          </a:prstGeom>
          <a:blipFill>
            <a:blip r:embed="rId2"/>
            <a:tile tx="0" ty="0" sx="100000" sy="100000" flip="none" algn="tl"/>
          </a:blipFill>
        </p:spPr>
        <p:txBody>
          <a:bodyPr wrap="square">
            <a:spAutoFit/>
          </a:bodyPr>
          <a:lstStyle/>
          <a:p>
            <a:pPr algn="just"/>
            <a:r>
              <a:rPr lang="es-ES" sz="2300" b="1" dirty="0">
                <a:effectLst/>
                <a:latin typeface="Arial" panose="020B0604020202020204" pitchFamily="34" charset="0"/>
                <a:ea typeface="Times New Roman" panose="02020603050405020304" pitchFamily="18" charset="0"/>
                <a:cs typeface="Arial" panose="020B0604020202020204" pitchFamily="34" charset="0"/>
              </a:rPr>
              <a:t>Brindar información e instrucción a la población en los siguientes temas: </a:t>
            </a:r>
            <a:endParaRPr lang="es-CU" sz="23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Times New Roman" panose="02020603050405020304" pitchFamily="18" charset="0"/>
              <a:buChar char="-"/>
              <a:tabLst>
                <a:tab pos="457200" algn="l"/>
              </a:tabLst>
            </a:pPr>
            <a:r>
              <a:rPr lang="es-ES" sz="2300" dirty="0">
                <a:effectLst/>
                <a:latin typeface="Arial" panose="020B0604020202020204" pitchFamily="34" charset="0"/>
                <a:ea typeface="Times New Roman" panose="02020603050405020304" pitchFamily="18" charset="0"/>
                <a:cs typeface="Arial" panose="020B0604020202020204" pitchFamily="34" charset="0"/>
              </a:rPr>
              <a:t>Arrojar el papel usado a la letrina. </a:t>
            </a:r>
            <a:endParaRPr lang="es-CU" sz="23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Times New Roman" panose="02020603050405020304" pitchFamily="18" charset="0"/>
              <a:buChar char="-"/>
              <a:tabLst>
                <a:tab pos="457200" algn="l"/>
              </a:tabLst>
            </a:pPr>
            <a:r>
              <a:rPr lang="es-ES" sz="2300" dirty="0">
                <a:effectLst/>
                <a:latin typeface="Arial" panose="020B0604020202020204" pitchFamily="34" charset="0"/>
                <a:ea typeface="Times New Roman" panose="02020603050405020304" pitchFamily="18" charset="0"/>
                <a:cs typeface="Arial" panose="020B0604020202020204" pitchFamily="34" charset="0"/>
              </a:rPr>
              <a:t>Usar los servicios sanitarios sólo para defecar u orinar (evitar almacenar herramientas u otros en su interior).</a:t>
            </a:r>
            <a:endParaRPr lang="es-CU" sz="23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Times New Roman" panose="02020603050405020304" pitchFamily="18" charset="0"/>
              <a:buChar char="-"/>
              <a:tabLst>
                <a:tab pos="457200" algn="l"/>
              </a:tabLst>
            </a:pPr>
            <a:r>
              <a:rPr lang="es-ES" sz="2300" dirty="0">
                <a:effectLst/>
                <a:latin typeface="Arial" panose="020B0604020202020204" pitchFamily="34" charset="0"/>
                <a:ea typeface="Times New Roman" panose="02020603050405020304" pitchFamily="18" charset="0"/>
                <a:cs typeface="Arial" panose="020B0604020202020204" pitchFamily="34" charset="0"/>
              </a:rPr>
              <a:t>Lavarse las manos con agua y jabón después de orinar o defecar.</a:t>
            </a:r>
            <a:endParaRPr lang="es-CU" sz="23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Times New Roman" panose="02020603050405020304" pitchFamily="18" charset="0"/>
              <a:buChar char="-"/>
              <a:tabLst>
                <a:tab pos="457200" algn="l"/>
              </a:tabLst>
            </a:pPr>
            <a:r>
              <a:rPr lang="es-ES" sz="2300" dirty="0">
                <a:effectLst/>
                <a:latin typeface="Arial" panose="020B0604020202020204" pitchFamily="34" charset="0"/>
                <a:ea typeface="Times New Roman" panose="02020603050405020304" pitchFamily="18" charset="0"/>
                <a:cs typeface="Arial" panose="020B0604020202020204" pitchFamily="34" charset="0"/>
              </a:rPr>
              <a:t>Mantener limpios los pisos, alrededores y paredes de la letrina. </a:t>
            </a:r>
            <a:endParaRPr lang="es-CU" sz="23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_tradnl" sz="2300" b="1" dirty="0">
                <a:effectLst/>
                <a:latin typeface="Arial" panose="020B0604020202020204" pitchFamily="34" charset="0"/>
                <a:ea typeface="Times New Roman" panose="02020603050405020304" pitchFamily="18" charset="0"/>
                <a:cs typeface="Arial" panose="020B0604020202020204" pitchFamily="34" charset="0"/>
              </a:rPr>
              <a:t>Clasificación de los residuales sólidos:</a:t>
            </a:r>
            <a:endParaRPr lang="es-CU" sz="23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eriod"/>
              <a:tabLst>
                <a:tab pos="304800" algn="l"/>
              </a:tabLst>
            </a:pPr>
            <a:r>
              <a:rPr lang="es-ES_tradnl" sz="2300" dirty="0">
                <a:effectLst/>
                <a:latin typeface="Arial" panose="020B0604020202020204" pitchFamily="34" charset="0"/>
                <a:ea typeface="Times New Roman" panose="02020603050405020304" pitchFamily="18" charset="0"/>
                <a:cs typeface="Arial" panose="020B0604020202020204" pitchFamily="34" charset="0"/>
              </a:rPr>
              <a:t>Por la naturaleza de su origen: agrícolas, mineros, forestales, ganaderos, industriales, domésticos, radioactivos, comerciales, etc.</a:t>
            </a:r>
            <a:endParaRPr lang="es-CU" sz="23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eriod"/>
              <a:tabLst>
                <a:tab pos="304800" algn="l"/>
              </a:tabLst>
            </a:pPr>
            <a:r>
              <a:rPr lang="es-ES_tradnl" sz="2300" dirty="0">
                <a:effectLst/>
                <a:latin typeface="Arial" panose="020B0604020202020204" pitchFamily="34" charset="0"/>
                <a:ea typeface="Times New Roman" panose="02020603050405020304" pitchFamily="18" charset="0"/>
                <a:cs typeface="Arial" panose="020B0604020202020204" pitchFamily="34" charset="0"/>
              </a:rPr>
              <a:t>Por el lugar de producción: domésticos, hospitalarios, portuarios, etc.</a:t>
            </a:r>
            <a:endParaRPr lang="es-CU" sz="23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eriod"/>
              <a:tabLst>
                <a:tab pos="304800" algn="l"/>
              </a:tabLst>
            </a:pPr>
            <a:r>
              <a:rPr lang="es-ES_tradnl" sz="2300" dirty="0">
                <a:effectLst/>
                <a:latin typeface="Arial" panose="020B0604020202020204" pitchFamily="34" charset="0"/>
                <a:ea typeface="Times New Roman" panose="02020603050405020304" pitchFamily="18" charset="0"/>
                <a:cs typeface="Arial" panose="020B0604020202020204" pitchFamily="34" charset="0"/>
              </a:rPr>
              <a:t>Por el tipo de materia: plásticos, cristal, embalaje, neumáticos, etc.</a:t>
            </a:r>
            <a:endParaRPr lang="es-CU" sz="23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eriod"/>
              <a:tabLst>
                <a:tab pos="304800" algn="l"/>
              </a:tabLst>
            </a:pPr>
            <a:r>
              <a:rPr lang="es-ES_tradnl" sz="2300" dirty="0">
                <a:effectLst/>
                <a:latin typeface="Arial" panose="020B0604020202020204" pitchFamily="34" charset="0"/>
                <a:ea typeface="Times New Roman" panose="02020603050405020304" pitchFamily="18" charset="0"/>
                <a:cs typeface="Arial" panose="020B0604020202020204" pitchFamily="34" charset="0"/>
              </a:rPr>
              <a:t>Por su durabilidad: putrescibles (orgánicos) e inerte (inorgánico)</a:t>
            </a:r>
            <a:endParaRPr lang="es-CU" sz="23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eriod"/>
              <a:tabLst>
                <a:tab pos="304800" algn="l"/>
              </a:tabLst>
            </a:pPr>
            <a:r>
              <a:rPr lang="es-ES_tradnl" sz="2300" dirty="0">
                <a:effectLst/>
                <a:latin typeface="Arial" panose="020B0604020202020204" pitchFamily="34" charset="0"/>
                <a:ea typeface="Times New Roman" panose="02020603050405020304" pitchFamily="18" charset="0"/>
                <a:cs typeface="Arial" panose="020B0604020202020204" pitchFamily="34" charset="0"/>
              </a:rPr>
              <a:t>Por su importancia económica: recuperable y no recuperable.</a:t>
            </a:r>
            <a:endParaRPr lang="es-CU" sz="23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82010354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B682558-784A-B924-F771-6E50E1C05F35}"/>
              </a:ext>
            </a:extLst>
          </p:cNvPr>
          <p:cNvSpPr txBox="1"/>
          <p:nvPr/>
        </p:nvSpPr>
        <p:spPr>
          <a:xfrm>
            <a:off x="170481" y="155054"/>
            <a:ext cx="8834034" cy="6647974"/>
          </a:xfrm>
          <a:prstGeom prst="rect">
            <a:avLst/>
          </a:prstGeom>
          <a:noFill/>
        </p:spPr>
        <p:txBody>
          <a:bodyPr wrap="square">
            <a:spAutoFit/>
          </a:bodyPr>
          <a:lstStyle/>
          <a:p>
            <a:pPr algn="just">
              <a:spcBef>
                <a:spcPts val="200"/>
              </a:spcBef>
              <a:spcAft>
                <a:spcPts val="200"/>
              </a:spcAft>
            </a:pPr>
            <a:r>
              <a:rPr lang="es-ES_tradnl" b="1" dirty="0">
                <a:effectLst/>
                <a:latin typeface="Arial" panose="020B0604020202020204" pitchFamily="34" charset="0"/>
                <a:ea typeface="Times New Roman" panose="02020603050405020304" pitchFamily="18" charset="0"/>
                <a:cs typeface="Arial" panose="020B0604020202020204" pitchFamily="34" charset="0"/>
              </a:rPr>
              <a:t>¿Qué son los residuales sólidos urbanos?</a:t>
            </a:r>
            <a:endParaRPr lang="es-CU" dirty="0">
              <a:effectLst/>
              <a:latin typeface="Arial" panose="020B0604020202020204" pitchFamily="34" charset="0"/>
              <a:ea typeface="Times New Roman" panose="02020603050405020304" pitchFamily="18" charset="0"/>
              <a:cs typeface="Arial" panose="020B0604020202020204" pitchFamily="34" charset="0"/>
            </a:endParaRPr>
          </a:p>
          <a:p>
            <a:pPr algn="just">
              <a:spcBef>
                <a:spcPts val="200"/>
              </a:spcBef>
              <a:spcAft>
                <a:spcPts val="200"/>
              </a:spcAft>
            </a:pPr>
            <a:r>
              <a:rPr lang="es-ES_tradnl" dirty="0">
                <a:effectLst/>
                <a:latin typeface="Arial" panose="020B0604020202020204" pitchFamily="34" charset="0"/>
                <a:ea typeface="Times New Roman" panose="02020603050405020304" pitchFamily="18" charset="0"/>
                <a:cs typeface="Arial" panose="020B0604020202020204" pitchFamily="34" charset="0"/>
              </a:rPr>
              <a:t>Son aquellos que se generan en las áreas urbanizadas, como consecuencia de las actividades de consumo y gestión de actividades domesticas (viviendas), agricultura, industrias y servicios (oficinas, hospitales, mercados, tiendas y otros).</a:t>
            </a:r>
            <a:endParaRPr lang="es-CU" dirty="0">
              <a:effectLst/>
              <a:latin typeface="Arial" panose="020B0604020202020204" pitchFamily="34" charset="0"/>
              <a:ea typeface="Times New Roman" panose="02020603050405020304" pitchFamily="18" charset="0"/>
              <a:cs typeface="Arial" panose="020B0604020202020204" pitchFamily="34" charset="0"/>
            </a:endParaRPr>
          </a:p>
          <a:p>
            <a:pPr algn="just">
              <a:spcBef>
                <a:spcPts val="200"/>
              </a:spcBef>
              <a:spcAft>
                <a:spcPts val="200"/>
              </a:spcAft>
            </a:pPr>
            <a:r>
              <a:rPr lang="es-ES_tradnl" b="1" dirty="0">
                <a:effectLst/>
                <a:latin typeface="Arial" panose="020B0604020202020204" pitchFamily="34" charset="0"/>
                <a:ea typeface="Times New Roman" panose="02020603050405020304" pitchFamily="18" charset="0"/>
                <a:cs typeface="Arial" panose="020B0604020202020204" pitchFamily="34" charset="0"/>
              </a:rPr>
              <a:t>¿Qué son los residuales peligrosos?</a:t>
            </a:r>
            <a:endParaRPr lang="es-CU" dirty="0">
              <a:effectLst/>
              <a:latin typeface="Arial" panose="020B0604020202020204" pitchFamily="34" charset="0"/>
              <a:ea typeface="Times New Roman" panose="02020603050405020304" pitchFamily="18" charset="0"/>
              <a:cs typeface="Arial" panose="020B0604020202020204" pitchFamily="34" charset="0"/>
            </a:endParaRPr>
          </a:p>
          <a:p>
            <a:pPr algn="just">
              <a:spcBef>
                <a:spcPts val="200"/>
              </a:spcBef>
              <a:spcAft>
                <a:spcPts val="200"/>
              </a:spcAft>
            </a:pPr>
            <a:r>
              <a:rPr lang="es-ES_tradnl" dirty="0">
                <a:effectLst/>
                <a:latin typeface="Arial" panose="020B0604020202020204" pitchFamily="34" charset="0"/>
                <a:ea typeface="Times New Roman" panose="02020603050405020304" pitchFamily="18" charset="0"/>
                <a:cs typeface="Arial" panose="020B0604020202020204" pitchFamily="34" charset="0"/>
              </a:rPr>
              <a:t>Son aquellos residuos que se producen en algunos procesos industriales o actividades sociales y que son peligrosos para la salud humana y del ambiente, por lo cual llevan un almacenamiento, transportación y disposición final especiales. Su peligrosidad depende de su composición ya que, en la mayor parte de los casos, se trata de mezclas complejas conteniendo diferentes tipos de sustancias.</a:t>
            </a:r>
            <a:endParaRPr lang="es-CU" dirty="0">
              <a:effectLst/>
              <a:latin typeface="Arial" panose="020B0604020202020204" pitchFamily="34" charset="0"/>
              <a:ea typeface="Times New Roman" panose="02020603050405020304" pitchFamily="18" charset="0"/>
              <a:cs typeface="Arial" panose="020B0604020202020204" pitchFamily="34" charset="0"/>
            </a:endParaRPr>
          </a:p>
          <a:p>
            <a:pPr algn="just">
              <a:spcBef>
                <a:spcPts val="200"/>
              </a:spcBef>
              <a:spcAft>
                <a:spcPts val="200"/>
              </a:spcAft>
            </a:pPr>
            <a:r>
              <a:rPr lang="es-ES_tradnl" b="1" dirty="0">
                <a:effectLst/>
                <a:latin typeface="Arial" panose="020B0604020202020204" pitchFamily="34" charset="0"/>
                <a:ea typeface="Times New Roman" panose="02020603050405020304" pitchFamily="18" charset="0"/>
                <a:cs typeface="Arial" panose="020B0604020202020204" pitchFamily="34" charset="0"/>
              </a:rPr>
              <a:t>¿Qué aspectos son importantes en el control sanitario de los residuales sólidos?</a:t>
            </a:r>
            <a:endParaRPr lang="es-CU"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200"/>
              </a:spcBef>
              <a:spcAft>
                <a:spcPts val="200"/>
              </a:spcAft>
              <a:buFont typeface="Wingdings" panose="05000000000000000000" pitchFamily="2" charset="2"/>
              <a:buChar char=""/>
              <a:tabLst>
                <a:tab pos="457200" algn="l"/>
              </a:tabLst>
            </a:pPr>
            <a:r>
              <a:rPr lang="es-ES_tradnl" b="1" dirty="0">
                <a:effectLst/>
                <a:latin typeface="Arial" panose="020B0604020202020204" pitchFamily="34" charset="0"/>
                <a:ea typeface="Times New Roman" panose="02020603050405020304" pitchFamily="18" charset="0"/>
                <a:cs typeface="Arial" panose="020B0604020202020204" pitchFamily="34" charset="0"/>
              </a:rPr>
              <a:t>El almacenamiento: </a:t>
            </a:r>
            <a:r>
              <a:rPr lang="es-ES_tradnl" dirty="0">
                <a:effectLst/>
                <a:latin typeface="Arial" panose="020B0604020202020204" pitchFamily="34" charset="0"/>
                <a:ea typeface="Times New Roman" panose="02020603050405020304" pitchFamily="18" charset="0"/>
                <a:cs typeface="Arial" panose="020B0604020202020204" pitchFamily="34" charset="0"/>
              </a:rPr>
              <a:t>lugar y tipo de recipiente.</a:t>
            </a:r>
            <a:endParaRPr lang="es-CU"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200"/>
              </a:spcBef>
              <a:spcAft>
                <a:spcPts val="200"/>
              </a:spcAft>
              <a:buFont typeface="Wingdings" panose="05000000000000000000" pitchFamily="2" charset="2"/>
              <a:buChar char=""/>
              <a:tabLst>
                <a:tab pos="457200" algn="l"/>
              </a:tabLst>
            </a:pPr>
            <a:r>
              <a:rPr lang="es-ES_tradnl" b="1" dirty="0">
                <a:effectLst/>
                <a:latin typeface="Arial" panose="020B0604020202020204" pitchFamily="34" charset="0"/>
                <a:ea typeface="Times New Roman" panose="02020603050405020304" pitchFamily="18" charset="0"/>
                <a:cs typeface="Arial" panose="020B0604020202020204" pitchFamily="34" charset="0"/>
              </a:rPr>
              <a:t>La recolección: </a:t>
            </a:r>
            <a:r>
              <a:rPr lang="es-ES_tradnl" dirty="0">
                <a:effectLst/>
                <a:latin typeface="Arial" panose="020B0604020202020204" pitchFamily="34" charset="0"/>
                <a:ea typeface="Times New Roman" panose="02020603050405020304" pitchFamily="18" charset="0"/>
                <a:cs typeface="Arial" panose="020B0604020202020204" pitchFamily="34" charset="0"/>
              </a:rPr>
              <a:t>organización, frecuencia y transportación.</a:t>
            </a:r>
            <a:endParaRPr lang="es-CU"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200"/>
              </a:spcBef>
              <a:spcAft>
                <a:spcPts val="200"/>
              </a:spcAft>
              <a:buFont typeface="Wingdings" panose="05000000000000000000" pitchFamily="2" charset="2"/>
              <a:buChar char=""/>
              <a:tabLst>
                <a:tab pos="76200" algn="l"/>
                <a:tab pos="457200" algn="l"/>
              </a:tabLst>
            </a:pPr>
            <a:r>
              <a:rPr lang="es-ES_tradnl" b="1" dirty="0">
                <a:effectLst/>
                <a:latin typeface="Arial" panose="020B0604020202020204" pitchFamily="34" charset="0"/>
                <a:ea typeface="Times New Roman" panose="02020603050405020304" pitchFamily="18" charset="0"/>
                <a:cs typeface="Arial" panose="020B0604020202020204" pitchFamily="34" charset="0"/>
              </a:rPr>
              <a:t>La disposición final</a:t>
            </a:r>
            <a:r>
              <a:rPr lang="es-ES" b="1" dirty="0">
                <a:effectLst/>
                <a:latin typeface="Arial" panose="020B0604020202020204" pitchFamily="34" charset="0"/>
                <a:ea typeface="Times New Roman" panose="02020603050405020304" pitchFamily="18" charset="0"/>
                <a:cs typeface="Arial" panose="020B0604020202020204" pitchFamily="34" charset="0"/>
              </a:rPr>
              <a:t>: </a:t>
            </a:r>
            <a:r>
              <a:rPr lang="es-ES" dirty="0">
                <a:effectLst/>
                <a:latin typeface="Arial" panose="020B0604020202020204" pitchFamily="34" charset="0"/>
                <a:ea typeface="Times New Roman" panose="02020603050405020304" pitchFamily="18" charset="0"/>
                <a:cs typeface="Arial" panose="020B0604020202020204" pitchFamily="34" charset="0"/>
              </a:rPr>
              <a:t>vertederos controlados (relleno sanitario),  Incineración,  Reciclaje</a:t>
            </a:r>
            <a:endParaRPr lang="es-CU" dirty="0">
              <a:effectLst/>
              <a:latin typeface="Arial" panose="020B0604020202020204" pitchFamily="34" charset="0"/>
              <a:ea typeface="Times New Roman" panose="02020603050405020304" pitchFamily="18" charset="0"/>
              <a:cs typeface="Arial" panose="020B0604020202020204" pitchFamily="34" charset="0"/>
            </a:endParaRPr>
          </a:p>
          <a:p>
            <a:pPr algn="just">
              <a:spcBef>
                <a:spcPts val="200"/>
              </a:spcBef>
              <a:spcAft>
                <a:spcPts val="200"/>
              </a:spcAft>
              <a:tabLst>
                <a:tab pos="76200" algn="l"/>
              </a:tabLst>
            </a:pPr>
            <a:r>
              <a:rPr lang="es-ES" b="1" i="1" u="sng" dirty="0">
                <a:effectLst/>
                <a:latin typeface="Arial" panose="020B0604020202020204" pitchFamily="34" charset="0"/>
                <a:ea typeface="Times New Roman" panose="02020603050405020304" pitchFamily="18" charset="0"/>
                <a:cs typeface="Arial" panose="020B0604020202020204" pitchFamily="34" charset="0"/>
              </a:rPr>
              <a:t>Método del entierro</a:t>
            </a:r>
            <a:r>
              <a:rPr lang="es-ES" b="1" i="1" dirty="0">
                <a:effectLst/>
                <a:latin typeface="Arial" panose="020B0604020202020204" pitchFamily="34" charset="0"/>
                <a:ea typeface="Times New Roman" panose="02020603050405020304" pitchFamily="18" charset="0"/>
                <a:cs typeface="Arial" panose="020B0604020202020204" pitchFamily="34" charset="0"/>
              </a:rPr>
              <a:t>, </a:t>
            </a:r>
            <a:r>
              <a:rPr lang="es-ES" dirty="0">
                <a:effectLst/>
                <a:latin typeface="Arial" panose="020B0604020202020204" pitchFamily="34" charset="0"/>
                <a:ea typeface="Times New Roman" panose="02020603050405020304" pitchFamily="18" charset="0"/>
                <a:cs typeface="Arial" panose="020B0604020202020204" pitchFamily="34" charset="0"/>
              </a:rPr>
              <a:t>mediante la construcción de trincheras de 1,5 m de ancho, 1,5 m de longitud y 2 m de profundidad. Al final de cada día se cubre la basura con 15 cm. de tierra y se apisona. La duración de esta trinchera es de diez días para una población de 200 personas. </a:t>
            </a:r>
            <a:endParaRPr lang="es-CU" dirty="0">
              <a:effectLst/>
              <a:latin typeface="Arial" panose="020B0604020202020204" pitchFamily="34" charset="0"/>
              <a:ea typeface="Times New Roman" panose="02020603050405020304" pitchFamily="18" charset="0"/>
              <a:cs typeface="Arial" panose="020B0604020202020204" pitchFamily="34" charset="0"/>
            </a:endParaRPr>
          </a:p>
          <a:p>
            <a:pPr algn="just">
              <a:spcBef>
                <a:spcPts val="200"/>
              </a:spcBef>
              <a:spcAft>
                <a:spcPts val="200"/>
              </a:spcAft>
              <a:tabLst>
                <a:tab pos="76200" algn="l"/>
              </a:tabLst>
            </a:pPr>
            <a:r>
              <a:rPr lang="es-ES" dirty="0">
                <a:effectLst/>
                <a:latin typeface="Arial" panose="020B0604020202020204" pitchFamily="34" charset="0"/>
                <a:ea typeface="Times New Roman" panose="02020603050405020304" pitchFamily="18" charset="0"/>
                <a:cs typeface="Arial" panose="020B0604020202020204" pitchFamily="34" charset="0"/>
              </a:rPr>
              <a:t>Para poblaciones mayores, aumentar proporcionalmente el área de la trinchera hasta una dimensión máxima de 3m x 3m. </a:t>
            </a:r>
            <a:endParaRPr lang="es-CU"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584863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4045DBA8-997F-4E06-D951-A46B7C7EC2AC}"/>
              </a:ext>
            </a:extLst>
          </p:cNvPr>
          <p:cNvSpPr txBox="1"/>
          <p:nvPr/>
        </p:nvSpPr>
        <p:spPr>
          <a:xfrm>
            <a:off x="0" y="1287428"/>
            <a:ext cx="9144000" cy="532453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_tradnl"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Esto les permite ser agentes de su propio desarrollo. Para ello, han de comprender que no tienen por qué aceptar soluciones convencionales inadecuadas, sino que pueden improvisar e innovar para hallar soluciones convenientes. Han de adquirir la amplitud necesaria para evaluar una situación, ponderar las diversas posibilidades y calcular cuál puede ser su propia aportación. Ahora bien, así como la comunidad debe estar dispuesta a aprender, el sistema de salud tiene la función de explicar y asesorar, así como dar clara información sobre las consecuencias favorables y adversas de las aptitudes propuestas y de sus costos relativos”</a:t>
            </a:r>
            <a:endParaRPr kumimoji="0" lang="es-CU"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_tradnl"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s-CU"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_tradnl" sz="2000" b="1" i="1" u="none" strike="noStrike" kern="1200" cap="none" spc="0" normalizeH="0" baseline="0" noProof="0" dirty="0">
                <a:ln>
                  <a:noFill/>
                </a:ln>
                <a:solidFill>
                  <a:srgbClr val="FF0000"/>
                </a:solidFill>
                <a:effectLst/>
                <a:uLnTx/>
                <a:uFillTx/>
                <a:latin typeface="Arial" panose="020B0604020202020204" pitchFamily="34" charset="0"/>
                <a:ea typeface="Times New Roman" panose="02020603050405020304" pitchFamily="18" charset="0"/>
                <a:cs typeface="Arial" panose="020B0604020202020204" pitchFamily="34" charset="0"/>
              </a:rPr>
              <a:t>La promoción de salud</a:t>
            </a:r>
            <a:r>
              <a:rPr kumimoji="0" lang="es-ES_tradnl"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proporciona a las comunidades los medios necesarios para mejorar su salud y ejercer un mayor control sobre la misma y que para alcanzar un estado pleno de salud un individuo o grupo deben ser capaces de identificar y realizar aspiraciones, de satisfacer sus necesidades y de cambiar o adaptarse al medio ambiente. Uno de los principales instrumentos para la realización de actividades de promoción de salud, es la educación para la salud</a:t>
            </a:r>
            <a:endParaRPr kumimoji="0" lang="es-CU"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9" name="CuadroTexto 8">
            <a:extLst>
              <a:ext uri="{FF2B5EF4-FFF2-40B4-BE49-F238E27FC236}">
                <a16:creationId xmlns:a16="http://schemas.microsoft.com/office/drawing/2014/main" id="{E289FD75-2BC4-AF29-D4E9-EBA8A6A10E19}"/>
              </a:ext>
            </a:extLst>
          </p:cNvPr>
          <p:cNvSpPr txBox="1"/>
          <p:nvPr/>
        </p:nvSpPr>
        <p:spPr>
          <a:xfrm>
            <a:off x="2438400" y="173557"/>
            <a:ext cx="4586514" cy="5232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marL="0" marR="58420" lvl="0" indent="0" algn="ctr" defTabSz="914400" rtl="0" eaLnBrk="1" fontAlgn="auto" latinLnBrk="0" hangingPunct="1">
              <a:lnSpc>
                <a:spcPct val="100000"/>
              </a:lnSpc>
              <a:spcBef>
                <a:spcPts val="0"/>
              </a:spcBef>
              <a:spcAft>
                <a:spcPts val="0"/>
              </a:spcAft>
              <a:buClrTx/>
              <a:buSzTx/>
              <a:buFontTx/>
              <a:buNone/>
              <a:tabLst>
                <a:tab pos="6301105" algn="l"/>
              </a:tabLst>
              <a:defRPr/>
            </a:pPr>
            <a:r>
              <a:rPr kumimoji="0" lang="es-ES" sz="28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INTRODUCCIÓN</a:t>
            </a:r>
            <a:endParaRPr kumimoji="0" lang="es-CU" sz="28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187654128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A32D26C-37D8-76AF-2FA3-D22A7018016F}"/>
              </a:ext>
            </a:extLst>
          </p:cNvPr>
          <p:cNvSpPr txBox="1"/>
          <p:nvPr/>
        </p:nvSpPr>
        <p:spPr>
          <a:xfrm>
            <a:off x="147234" y="1583259"/>
            <a:ext cx="8849532" cy="4524315"/>
          </a:xfrm>
          <a:prstGeom prst="rect">
            <a:avLst/>
          </a:prstGeom>
          <a:noFill/>
        </p:spPr>
        <p:txBody>
          <a:bodyPr wrap="square">
            <a:spAutoFit/>
          </a:bodyPr>
          <a:lstStyle/>
          <a:p>
            <a:pPr marL="342900" lvl="0" indent="-342900" algn="just">
              <a:buFont typeface="Wingdings" panose="05000000000000000000" pitchFamily="2" charset="2"/>
              <a:buChar char=""/>
              <a:tabLst>
                <a:tab pos="457200" algn="l"/>
              </a:tabLst>
            </a:pPr>
            <a:r>
              <a:rPr lang="es-ES" sz="2400" dirty="0">
                <a:effectLst/>
                <a:latin typeface="Arial" panose="020B0604020202020204" pitchFamily="34" charset="0"/>
                <a:ea typeface="Times New Roman" panose="02020603050405020304" pitchFamily="18" charset="0"/>
                <a:cs typeface="Arial" panose="020B0604020202020204" pitchFamily="34" charset="0"/>
              </a:rPr>
              <a:t>Separar los residuos en comunes, peligrosos y punzocortantes. </a:t>
            </a:r>
            <a:endParaRPr lang="es-CU" sz="2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Wingdings" panose="05000000000000000000" pitchFamily="2" charset="2"/>
              <a:buChar char=""/>
              <a:tabLst>
                <a:tab pos="457200" algn="l"/>
              </a:tabLst>
            </a:pPr>
            <a:r>
              <a:rPr lang="es-ES" sz="2400" dirty="0">
                <a:effectLst/>
                <a:latin typeface="Arial" panose="020B0604020202020204" pitchFamily="34" charset="0"/>
                <a:ea typeface="Times New Roman" panose="02020603050405020304" pitchFamily="18" charset="0"/>
                <a:cs typeface="Arial" panose="020B0604020202020204" pitchFamily="34" charset="0"/>
              </a:rPr>
              <a:t>Disponer los residuos comunes en la trinchera descrita anteriormente. </a:t>
            </a:r>
            <a:endParaRPr lang="es-CU" sz="2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Wingdings" panose="05000000000000000000" pitchFamily="2" charset="2"/>
              <a:buChar char=""/>
              <a:tabLst>
                <a:tab pos="457200" algn="l"/>
              </a:tabLst>
            </a:pPr>
            <a:r>
              <a:rPr lang="es-ES" sz="2400" dirty="0">
                <a:effectLst/>
                <a:latin typeface="Arial" panose="020B0604020202020204" pitchFamily="34" charset="0"/>
                <a:ea typeface="Times New Roman" panose="02020603050405020304" pitchFamily="18" charset="0"/>
                <a:cs typeface="Arial" panose="020B0604020202020204" pitchFamily="34" charset="0"/>
              </a:rPr>
              <a:t>Los residuos peligrosos serán destruidos en un quemador casero que puede construirse con un tanque de combustible que debe tener un agujero para la ventilación en la parte inferior y en cuyo interior se coloca una parrilla para sostener los residuos. Las cenizas se dispondrán en la trinchera para residuos comunes. </a:t>
            </a:r>
            <a:endParaRPr lang="es-CU" sz="2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Wingdings" panose="05000000000000000000" pitchFamily="2" charset="2"/>
              <a:buChar char=""/>
              <a:tabLst>
                <a:tab pos="457200" algn="l"/>
              </a:tabLst>
            </a:pPr>
            <a:r>
              <a:rPr lang="es-ES" sz="2400" dirty="0">
                <a:effectLst/>
                <a:latin typeface="Arial" panose="020B0604020202020204" pitchFamily="34" charset="0"/>
                <a:ea typeface="Times New Roman" panose="02020603050405020304" pitchFamily="18" charset="0"/>
                <a:cs typeface="Arial" panose="020B0604020202020204" pitchFamily="34" charset="0"/>
              </a:rPr>
              <a:t>Los residuos punzocortantes se dispondrán en una fosa o pozo de 1 m3 de capacidad.</a:t>
            </a:r>
            <a:endParaRPr lang="es-CU" sz="24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uadroTexto 3">
            <a:extLst>
              <a:ext uri="{FF2B5EF4-FFF2-40B4-BE49-F238E27FC236}">
                <a16:creationId xmlns:a16="http://schemas.microsoft.com/office/drawing/2014/main" id="{C180E8AC-02E3-1AA1-B473-C72DEDECCBB8}"/>
              </a:ext>
            </a:extLst>
          </p:cNvPr>
          <p:cNvSpPr txBox="1"/>
          <p:nvPr/>
        </p:nvSpPr>
        <p:spPr>
          <a:xfrm>
            <a:off x="147234" y="273372"/>
            <a:ext cx="8849532" cy="95410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tab pos="76200" algn="l"/>
              </a:tabLst>
              <a:defRPr/>
            </a:pPr>
            <a:r>
              <a:rPr kumimoji="0" lang="es-ES" sz="28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Para el manejo de los residuos provenientes de servicios de atención de salud se recomienda: </a:t>
            </a:r>
            <a:endParaRPr kumimoji="0" lang="es-CU" sz="28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32170083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A3E58B8-E394-B04B-8D0D-897AC1D4392B}"/>
              </a:ext>
            </a:extLst>
          </p:cNvPr>
          <p:cNvSpPr txBox="1"/>
          <p:nvPr/>
        </p:nvSpPr>
        <p:spPr>
          <a:xfrm>
            <a:off x="210788" y="2890291"/>
            <a:ext cx="8752114" cy="1200329"/>
          </a:xfrm>
          <a:prstGeom prst="rect">
            <a:avLst/>
          </a:prstGeom>
          <a:noFill/>
        </p:spPr>
        <p:txBody>
          <a:bodyPr wrap="square">
            <a:spAutoFit/>
          </a:bodyPr>
          <a:lstStyle/>
          <a:p>
            <a:pPr marL="536575" marR="0" lvl="0" indent="-536575" algn="ctr" defTabSz="914400" rtl="0" eaLnBrk="1" fontAlgn="auto" latinLnBrk="0" hangingPunct="1">
              <a:lnSpc>
                <a:spcPct val="100000"/>
              </a:lnSpc>
              <a:spcBef>
                <a:spcPts val="200"/>
              </a:spcBef>
              <a:spcAft>
                <a:spcPts val="200"/>
              </a:spcAft>
              <a:buClrTx/>
              <a:buSzTx/>
              <a:buFontTx/>
              <a:buNone/>
              <a:tabLst/>
              <a:defRPr/>
            </a:pPr>
            <a:r>
              <a:rPr kumimoji="0" lang="es-E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Aseguramiento higiénico sanitario y </a:t>
            </a:r>
            <a:r>
              <a:rPr kumimoji="0" lang="es-ES" sz="3600" b="0" i="0" u="none" strike="noStrike" kern="1200" cap="none" spc="0" normalizeH="0" baseline="0" noProof="0" dirty="0" err="1">
                <a:ln>
                  <a:noFill/>
                </a:ln>
                <a:solidFill>
                  <a:prstClr val="black"/>
                </a:solidFill>
                <a:effectLst/>
                <a:uLnTx/>
                <a:uFillTx/>
                <a:latin typeface="Arial" panose="020B0604020202020204" pitchFamily="34" charset="0"/>
                <a:ea typeface="+mn-ea"/>
                <a:cs typeface="Arial" panose="020B0604020202020204" pitchFamily="34" charset="0"/>
              </a:rPr>
              <a:t>antiepidémico</a:t>
            </a:r>
            <a:r>
              <a:rPr kumimoji="0" lang="es-ES" sz="3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Control de vectores.</a:t>
            </a:r>
          </a:p>
        </p:txBody>
      </p:sp>
      <p:sp>
        <p:nvSpPr>
          <p:cNvPr id="5" name="CuadroTexto 4">
            <a:extLst>
              <a:ext uri="{FF2B5EF4-FFF2-40B4-BE49-F238E27FC236}">
                <a16:creationId xmlns:a16="http://schemas.microsoft.com/office/drawing/2014/main" id="{C9C14B83-DACA-88AD-541C-53CD518305D8}"/>
              </a:ext>
            </a:extLst>
          </p:cNvPr>
          <p:cNvSpPr txBox="1"/>
          <p:nvPr/>
        </p:nvSpPr>
        <p:spPr>
          <a:xfrm>
            <a:off x="2148775" y="1677902"/>
            <a:ext cx="4572000" cy="70788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Quinto Sumario: </a:t>
            </a:r>
          </a:p>
        </p:txBody>
      </p:sp>
      <p:pic>
        <p:nvPicPr>
          <p:cNvPr id="6" name="Imagen 5">
            <a:extLst>
              <a:ext uri="{FF2B5EF4-FFF2-40B4-BE49-F238E27FC236}">
                <a16:creationId xmlns:a16="http://schemas.microsoft.com/office/drawing/2014/main" id="{66370206-464D-36B4-63CD-2996839CA436}"/>
              </a:ext>
            </a:extLst>
          </p:cNvPr>
          <p:cNvPicPr>
            <a:picLocks noChangeAspect="1"/>
          </p:cNvPicPr>
          <p:nvPr/>
        </p:nvPicPr>
        <p:blipFill>
          <a:blip r:embed="rId2"/>
          <a:stretch>
            <a:fillRect/>
          </a:stretch>
        </p:blipFill>
        <p:spPr>
          <a:xfrm>
            <a:off x="0" y="65332"/>
            <a:ext cx="9114310" cy="1268078"/>
          </a:xfrm>
          <a:prstGeom prst="rect">
            <a:avLst/>
          </a:prstGeom>
        </p:spPr>
      </p:pic>
    </p:spTree>
    <p:extLst>
      <p:ext uri="{BB962C8B-B14F-4D97-AF65-F5344CB8AC3E}">
        <p14:creationId xmlns:p14="http://schemas.microsoft.com/office/powerpoint/2010/main" val="140542470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DC20849-0841-A7FB-91AE-AA4F3C6EDA79}"/>
              </a:ext>
            </a:extLst>
          </p:cNvPr>
          <p:cNvSpPr txBox="1"/>
          <p:nvPr/>
        </p:nvSpPr>
        <p:spPr>
          <a:xfrm>
            <a:off x="170481" y="1009808"/>
            <a:ext cx="8803037" cy="5786199"/>
          </a:xfrm>
          <a:prstGeom prst="rect">
            <a:avLst/>
          </a:prstGeom>
          <a:noFill/>
        </p:spPr>
        <p:txBody>
          <a:bodyPr wrap="square">
            <a:spAutoFit/>
          </a:bodyPr>
          <a:lstStyle/>
          <a:p>
            <a:pPr algn="just">
              <a:spcBef>
                <a:spcPts val="600"/>
              </a:spcBef>
              <a:spcAft>
                <a:spcPts val="600"/>
              </a:spcAft>
            </a:pPr>
            <a:r>
              <a:rPr lang="es-ES_tradnl" sz="2400" dirty="0">
                <a:effectLst/>
                <a:latin typeface="Arial" panose="020B0604020202020204" pitchFamily="34" charset="0"/>
                <a:ea typeface="Times New Roman" panose="02020603050405020304" pitchFamily="18" charset="0"/>
                <a:cs typeface="Arial" panose="020B0604020202020204" pitchFamily="34" charset="0"/>
              </a:rPr>
              <a:t>Como habíamos referido en el sumario anterior tradicionalmente se considera albergue cualquier local o conjunto de locales donde se pueda establecer una población por afectaciones frente a un desastre. Al organizar los albergues, modernamente, se desecha la agrupación de evacuados por sexo y se realiza teniendo en cuenta el vínculo familiar y de vecindad, partiendo del criterio de que la situación de desastres que ha originado la evacuación había causado un estado de crisis familiar. En los albergues se debe garantizar el cumplimiento de las normas sanitarias.</a:t>
            </a:r>
            <a:endParaRPr lang="es-CU" sz="2400" dirty="0">
              <a:effectLst/>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pPr>
            <a:r>
              <a:rPr lang="es-ES_tradnl" sz="2400" dirty="0">
                <a:effectLst/>
                <a:latin typeface="Arial" panose="020B0604020202020204" pitchFamily="34" charset="0"/>
                <a:ea typeface="Times New Roman" panose="02020603050405020304" pitchFamily="18" charset="0"/>
                <a:cs typeface="Arial" panose="020B0604020202020204" pitchFamily="34" charset="0"/>
              </a:rPr>
              <a:t>En cuanto a las características que deben tener los albergues para evacuados, el personal médico debe participar en la selección de los lugares e instalaciones adecuadas para el alojamiento de personas, si es que éstos no habían sido previamente seleccionados y acondicionados.</a:t>
            </a:r>
            <a:endParaRPr lang="es-CU" sz="24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uadroTexto 3">
            <a:extLst>
              <a:ext uri="{FF2B5EF4-FFF2-40B4-BE49-F238E27FC236}">
                <a16:creationId xmlns:a16="http://schemas.microsoft.com/office/drawing/2014/main" id="{FD5070FD-0A3F-F9C0-12CE-CEB923CF7C9F}"/>
              </a:ext>
            </a:extLst>
          </p:cNvPr>
          <p:cNvSpPr txBox="1"/>
          <p:nvPr/>
        </p:nvSpPr>
        <p:spPr>
          <a:xfrm>
            <a:off x="170480" y="61993"/>
            <a:ext cx="8803037" cy="830997"/>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s-ES_tradnl" sz="24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Requerimientos sanitarios del alojamiento (albergues) y las instalaciones sanitarias:</a:t>
            </a:r>
            <a:endParaRPr kumimoji="0" lang="es-CU" sz="24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123907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17F0C6F-5DED-55BD-CC90-6640693A02E6}"/>
              </a:ext>
            </a:extLst>
          </p:cNvPr>
          <p:cNvSpPr txBox="1"/>
          <p:nvPr/>
        </p:nvSpPr>
        <p:spPr>
          <a:xfrm>
            <a:off x="139485" y="186706"/>
            <a:ext cx="8865030" cy="6370975"/>
          </a:xfrm>
          <a:prstGeom prst="rect">
            <a:avLst/>
          </a:prstGeom>
          <a:noFill/>
        </p:spPr>
        <p:txBody>
          <a:bodyPr wrap="square">
            <a:spAutoFit/>
          </a:bodyPr>
          <a:lstStyle/>
          <a:p>
            <a:pPr algn="just">
              <a:spcBef>
                <a:spcPts val="600"/>
              </a:spcBef>
              <a:spcAft>
                <a:spcPts val="600"/>
              </a:spcAft>
            </a:pPr>
            <a:r>
              <a:rPr lang="es-ES_tradnl" sz="2400" b="1" i="1" dirty="0">
                <a:effectLst/>
                <a:latin typeface="Arial" panose="020B0604020202020204" pitchFamily="34" charset="0"/>
                <a:ea typeface="Times New Roman" panose="02020603050405020304" pitchFamily="18" charset="0"/>
                <a:cs typeface="Arial" panose="020B0604020202020204" pitchFamily="34" charset="0"/>
              </a:rPr>
              <a:t>Al seleccionar los campamentos deben observarse los siguientes requerimientos sanitarios:</a:t>
            </a:r>
            <a:endParaRPr lang="es-CU" sz="2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600"/>
              </a:spcBef>
              <a:spcAft>
                <a:spcPts val="600"/>
              </a:spcAft>
              <a:buFont typeface="+mj-lt"/>
              <a:buAutoNum type="arabicPeriod"/>
              <a:tabLst>
                <a:tab pos="228600" algn="l"/>
              </a:tabLst>
            </a:pPr>
            <a:r>
              <a:rPr lang="es-ES_tradnl" sz="2000" dirty="0">
                <a:effectLst/>
                <a:latin typeface="Arial" panose="020B0604020202020204" pitchFamily="34" charset="0"/>
                <a:ea typeface="Times New Roman" panose="02020603050405020304" pitchFamily="18" charset="0"/>
                <a:cs typeface="Arial" panose="020B0604020202020204" pitchFamily="34" charset="0"/>
              </a:rPr>
              <a:t>Selección adecuada del territorio para la ubicación del campamento. </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600"/>
              </a:spcBef>
              <a:spcAft>
                <a:spcPts val="600"/>
              </a:spcAft>
              <a:buFont typeface="+mj-lt"/>
              <a:buAutoNum type="arabicPeriod"/>
              <a:tabLst>
                <a:tab pos="228600" algn="l"/>
              </a:tabLst>
            </a:pPr>
            <a:r>
              <a:rPr lang="es-ES_tradnl" sz="2000" dirty="0">
                <a:effectLst/>
                <a:latin typeface="Arial" panose="020B0604020202020204" pitchFamily="34" charset="0"/>
                <a:ea typeface="Times New Roman" panose="02020603050405020304" pitchFamily="18" charset="0"/>
                <a:cs typeface="Arial" panose="020B0604020202020204" pitchFamily="34" charset="0"/>
              </a:rPr>
              <a:t>Orientación favorable del campamento y de las diferentes zonas funcionales que lo conforman con relación a los vientos predominantes y al sol.</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600"/>
              </a:spcBef>
              <a:spcAft>
                <a:spcPts val="600"/>
              </a:spcAft>
              <a:buFont typeface="+mj-lt"/>
              <a:buAutoNum type="arabicPeriod"/>
              <a:tabLst>
                <a:tab pos="228600" algn="l"/>
              </a:tabLst>
            </a:pPr>
            <a:r>
              <a:rPr lang="es-ES_tradnl" sz="2000" dirty="0">
                <a:effectLst/>
                <a:latin typeface="Arial" panose="020B0604020202020204" pitchFamily="34" charset="0"/>
                <a:ea typeface="Times New Roman" panose="02020603050405020304" pitchFamily="18" charset="0"/>
                <a:cs typeface="Arial" panose="020B0604020202020204" pitchFamily="34" charset="0"/>
              </a:rPr>
              <a:t>Abastecimiento de agua suficiente y con la debida calidad sanitaria (</a:t>
            </a:r>
            <a:r>
              <a:rPr lang="es-ES_tradnl" sz="2000" dirty="0" err="1">
                <a:effectLst/>
                <a:latin typeface="Arial" panose="020B0604020202020204" pitchFamily="34" charset="0"/>
                <a:ea typeface="Times New Roman" panose="02020603050405020304" pitchFamily="18" charset="0"/>
                <a:cs typeface="Arial" panose="020B0604020202020204" pitchFamily="34" charset="0"/>
              </a:rPr>
              <a:t>ó</a:t>
            </a:r>
            <a:r>
              <a:rPr lang="es-ES_tradnl" sz="2000" dirty="0">
                <a:effectLst/>
                <a:latin typeface="Arial" panose="020B0604020202020204" pitchFamily="34" charset="0"/>
                <a:ea typeface="Times New Roman" panose="02020603050405020304" pitchFamily="18" charset="0"/>
                <a:cs typeface="Arial" panose="020B0604020202020204" pitchFamily="34" charset="0"/>
              </a:rPr>
              <a:t> los medios y productos necesarios para su tratamiento).</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600"/>
              </a:spcBef>
              <a:spcAft>
                <a:spcPts val="600"/>
              </a:spcAft>
              <a:buFont typeface="+mj-lt"/>
              <a:buAutoNum type="arabicPeriod"/>
              <a:tabLst>
                <a:tab pos="228600" algn="l"/>
              </a:tabLst>
            </a:pPr>
            <a:r>
              <a:rPr lang="es-ES_tradnl" sz="2000" dirty="0">
                <a:effectLst/>
                <a:latin typeface="Arial" panose="020B0604020202020204" pitchFamily="34" charset="0"/>
                <a:ea typeface="Times New Roman" panose="02020603050405020304" pitchFamily="18" charset="0"/>
                <a:cs typeface="Arial" panose="020B0604020202020204" pitchFamily="34" charset="0"/>
              </a:rPr>
              <a:t>Transporte, conservación y manipulación higiénica de los alimentos, incluyendo el fregado de los utensilios y la correcta disposición del agua utilizada con esos fines.</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600"/>
              </a:spcBef>
              <a:spcAft>
                <a:spcPts val="600"/>
              </a:spcAft>
              <a:buFont typeface="+mj-lt"/>
              <a:buAutoNum type="arabicPeriod"/>
              <a:tabLst>
                <a:tab pos="228600" algn="l"/>
              </a:tabLst>
            </a:pPr>
            <a:r>
              <a:rPr lang="es-ES_tradnl" sz="2000" dirty="0">
                <a:effectLst/>
                <a:latin typeface="Arial" panose="020B0604020202020204" pitchFamily="34" charset="0"/>
                <a:ea typeface="Times New Roman" panose="02020603050405020304" pitchFamily="18" charset="0"/>
                <a:cs typeface="Arial" panose="020B0604020202020204" pitchFamily="34" charset="0"/>
              </a:rPr>
              <a:t>Instalaciones y medios para el baño diario y la correcta disposición de las aguas residuales del baño.</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600"/>
              </a:spcBef>
              <a:spcAft>
                <a:spcPts val="600"/>
              </a:spcAft>
              <a:buFont typeface="+mj-lt"/>
              <a:buAutoNum type="arabicPeriod"/>
              <a:tabLst>
                <a:tab pos="228600" algn="l"/>
              </a:tabLst>
            </a:pPr>
            <a:r>
              <a:rPr lang="es-ES_tradnl" sz="2000" dirty="0">
                <a:effectLst/>
                <a:latin typeface="Arial" panose="020B0604020202020204" pitchFamily="34" charset="0"/>
                <a:ea typeface="Times New Roman" panose="02020603050405020304" pitchFamily="18" charset="0"/>
                <a:cs typeface="Arial" panose="020B0604020202020204" pitchFamily="34" charset="0"/>
              </a:rPr>
              <a:t>Instalaciones adecuadas para la disposición de las excretas.</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600"/>
              </a:spcBef>
              <a:spcAft>
                <a:spcPts val="600"/>
              </a:spcAft>
              <a:buFont typeface="+mj-lt"/>
              <a:buAutoNum type="arabicPeriod"/>
              <a:tabLst>
                <a:tab pos="228600" algn="l"/>
              </a:tabLst>
            </a:pPr>
            <a:r>
              <a:rPr lang="es-ES_tradnl" sz="2000" dirty="0">
                <a:effectLst/>
                <a:latin typeface="Arial" panose="020B0604020202020204" pitchFamily="34" charset="0"/>
                <a:ea typeface="Times New Roman" panose="02020603050405020304" pitchFamily="18" charset="0"/>
                <a:cs typeface="Arial" panose="020B0604020202020204" pitchFamily="34" charset="0"/>
              </a:rPr>
              <a:t>Disposición correcta de la basura y los residuos de alimentos.</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600"/>
              </a:spcBef>
              <a:spcAft>
                <a:spcPts val="600"/>
              </a:spcAft>
              <a:buFont typeface="+mj-lt"/>
              <a:buAutoNum type="arabicPeriod"/>
              <a:tabLst>
                <a:tab pos="228600" algn="l"/>
              </a:tabLst>
            </a:pPr>
            <a:r>
              <a:rPr lang="es-ES_tradnl" sz="2000" dirty="0">
                <a:effectLst/>
                <a:latin typeface="Arial" panose="020B0604020202020204" pitchFamily="34" charset="0"/>
                <a:ea typeface="Times New Roman" panose="02020603050405020304" pitchFamily="18" charset="0"/>
                <a:cs typeface="Arial" panose="020B0604020202020204" pitchFamily="34" charset="0"/>
              </a:rPr>
              <a:t>Medios y productos para la lucha </a:t>
            </a:r>
            <a:r>
              <a:rPr lang="es-ES_tradnl" sz="2000" dirty="0" err="1">
                <a:effectLst/>
                <a:latin typeface="Arial" panose="020B0604020202020204" pitchFamily="34" charset="0"/>
                <a:ea typeface="Times New Roman" panose="02020603050405020304" pitchFamily="18" charset="0"/>
                <a:cs typeface="Arial" panose="020B0604020202020204" pitchFamily="34" charset="0"/>
              </a:rPr>
              <a:t>antivectorial</a:t>
            </a:r>
            <a:r>
              <a:rPr lang="es-ES_tradnl" sz="2000" dirty="0">
                <a:effectLst/>
                <a:latin typeface="Arial" panose="020B0604020202020204" pitchFamily="34" charset="0"/>
                <a:ea typeface="Times New Roman" panose="02020603050405020304" pitchFamily="18" charset="0"/>
                <a:cs typeface="Arial" panose="020B0604020202020204" pitchFamily="34" charset="0"/>
              </a:rPr>
              <a:t>.</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044724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17F0C6F-5DED-55BD-CC90-6640693A02E6}"/>
              </a:ext>
            </a:extLst>
          </p:cNvPr>
          <p:cNvSpPr txBox="1"/>
          <p:nvPr/>
        </p:nvSpPr>
        <p:spPr>
          <a:xfrm>
            <a:off x="139485" y="186706"/>
            <a:ext cx="8865030" cy="6463308"/>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s-ES_tradnl" sz="24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Al seleccionar los campamentos deben observarse los siguientes requerimientos sanitarios:</a:t>
            </a:r>
            <a:endParaRPr kumimoji="0" lang="es-CU"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ct val="100000"/>
              </a:lnSpc>
              <a:spcBef>
                <a:spcPts val="200"/>
              </a:spcBef>
              <a:spcAft>
                <a:spcPts val="200"/>
              </a:spcAft>
              <a:buClrTx/>
              <a:buSzTx/>
              <a:buFont typeface="+mj-lt"/>
              <a:buAutoNum type="arabicPeriod" startAt="9"/>
              <a:tabLst>
                <a:tab pos="228600" algn="l"/>
              </a:tabLst>
              <a:defRPr/>
            </a:pPr>
            <a:r>
              <a:rPr kumimoji="0" lang="es-ES_tradnl"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Además de estos aspectos se tendrán en cuenta los principios siguientes:</a:t>
            </a:r>
            <a:endParaRPr kumimoji="0" lang="es-CU"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ct val="100000"/>
              </a:lnSpc>
              <a:spcBef>
                <a:spcPts val="200"/>
              </a:spcBef>
              <a:spcAft>
                <a:spcPts val="200"/>
              </a:spcAft>
              <a:buClrTx/>
              <a:buSzTx/>
              <a:buFont typeface="+mj-lt"/>
              <a:buAutoNum type="arabicPeriod" startAt="9"/>
              <a:tabLst>
                <a:tab pos="228600" algn="l"/>
              </a:tabLst>
              <a:defRPr/>
            </a:pPr>
            <a:r>
              <a:rPr kumimoji="0" lang="es-ES_tradnl"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Lograr una buena ventilación cruzada de los distintos locales.</a:t>
            </a:r>
            <a:endParaRPr kumimoji="0" lang="es-CU"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ct val="100000"/>
              </a:lnSpc>
              <a:spcBef>
                <a:spcPts val="200"/>
              </a:spcBef>
              <a:spcAft>
                <a:spcPts val="200"/>
              </a:spcAft>
              <a:buClrTx/>
              <a:buSzTx/>
              <a:buFont typeface="+mj-lt"/>
              <a:buAutoNum type="arabicPeriod" startAt="9"/>
              <a:tabLst>
                <a:tab pos="228600" algn="l"/>
              </a:tabLst>
              <a:defRPr/>
            </a:pPr>
            <a:r>
              <a:rPr kumimoji="0" lang="es-ES_tradnl"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Evitar el calentamiento excesivo de los pisos, paredes y techos.</a:t>
            </a:r>
            <a:endParaRPr kumimoji="0" lang="es-CU"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ct val="100000"/>
              </a:lnSpc>
              <a:spcBef>
                <a:spcPts val="200"/>
              </a:spcBef>
              <a:spcAft>
                <a:spcPts val="200"/>
              </a:spcAft>
              <a:buClrTx/>
              <a:buSzTx/>
              <a:buFont typeface="+mj-lt"/>
              <a:buAutoNum type="arabicPeriod" startAt="9"/>
              <a:tabLst>
                <a:tab pos="228600" algn="l"/>
              </a:tabLst>
              <a:defRPr/>
            </a:pPr>
            <a:r>
              <a:rPr kumimoji="0" lang="es-ES_tradnl"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Considerar las condiciones de utilización de cada local y la hora del día en que recibirá el mayor uso.</a:t>
            </a:r>
            <a:endParaRPr kumimoji="0" lang="es-CU"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ct val="100000"/>
              </a:lnSpc>
              <a:spcBef>
                <a:spcPts val="200"/>
              </a:spcBef>
              <a:spcAft>
                <a:spcPts val="200"/>
              </a:spcAft>
              <a:buClrTx/>
              <a:buSzTx/>
              <a:buFont typeface="+mj-lt"/>
              <a:buAutoNum type="arabicPeriod" startAt="9"/>
              <a:tabLst>
                <a:tab pos="228600" algn="l"/>
              </a:tabLst>
              <a:defRPr/>
            </a:pPr>
            <a:r>
              <a:rPr kumimoji="0" lang="es-ES_tradnl"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Situar siempre a sotavento (lado hacia donde sopla el viento predominante) los objetivos siguientes:</a:t>
            </a:r>
            <a:endParaRPr kumimoji="0" lang="es-CU"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ct val="100000"/>
              </a:lnSpc>
              <a:spcBef>
                <a:spcPts val="200"/>
              </a:spcBef>
              <a:spcAft>
                <a:spcPts val="200"/>
              </a:spcAft>
              <a:buClrTx/>
              <a:buSzTx/>
              <a:buFont typeface="+mj-lt"/>
              <a:buAutoNum type="arabicPeriod" startAt="9"/>
              <a:tabLst>
                <a:tab pos="228600" algn="l"/>
              </a:tabLst>
              <a:defRPr/>
            </a:pPr>
            <a:r>
              <a:rPr kumimoji="0" lang="es-ES_tradnl"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Las zonas contaminadas del campamento (letrina, puntos de recolección de basuras y desperdicios y otros).</a:t>
            </a:r>
            <a:endParaRPr kumimoji="0" lang="es-CU"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ct val="100000"/>
              </a:lnSpc>
              <a:spcBef>
                <a:spcPts val="200"/>
              </a:spcBef>
              <a:spcAft>
                <a:spcPts val="200"/>
              </a:spcAft>
              <a:buClrTx/>
              <a:buSzTx/>
              <a:buFont typeface="+mj-lt"/>
              <a:buAutoNum type="arabicPeriod" startAt="9"/>
              <a:tabLst>
                <a:tab pos="228600" algn="l"/>
              </a:tabLst>
              <a:defRPr/>
            </a:pPr>
            <a:r>
              <a:rPr kumimoji="0" lang="es-ES_tradnl"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Las fuentes de producción de calor (calderas, hornos, </a:t>
            </a:r>
            <a:r>
              <a:rPr kumimoji="0" lang="es-ES_tradnl" sz="24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etc</a:t>
            </a:r>
            <a:r>
              <a:rPr kumimoji="0" lang="es-ES_tradnl"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s-CU"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ct val="100000"/>
              </a:lnSpc>
              <a:spcBef>
                <a:spcPts val="200"/>
              </a:spcBef>
              <a:spcAft>
                <a:spcPts val="200"/>
              </a:spcAft>
              <a:buClrTx/>
              <a:buSzTx/>
              <a:buFont typeface="+mj-lt"/>
              <a:buAutoNum type="arabicPeriod" startAt="9"/>
              <a:tabLst>
                <a:tab pos="228600" algn="l"/>
              </a:tabLst>
              <a:defRPr/>
            </a:pPr>
            <a:r>
              <a:rPr kumimoji="0" lang="es-ES_tradnl"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Talleres de reparación de vehículos y parqueos.</a:t>
            </a:r>
            <a:endParaRPr kumimoji="0" lang="es-ES_tradnl" sz="1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714557644"/>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8CE1EE6-C6E4-0D7C-B9BE-466E269E2FC5}"/>
              </a:ext>
            </a:extLst>
          </p:cNvPr>
          <p:cNvSpPr txBox="1"/>
          <p:nvPr/>
        </p:nvSpPr>
        <p:spPr>
          <a:xfrm>
            <a:off x="116237" y="329866"/>
            <a:ext cx="8857281" cy="6370975"/>
          </a:xfrm>
          <a:prstGeom prst="rect">
            <a:avLst/>
          </a:prstGeom>
          <a:noFill/>
        </p:spPr>
        <p:txBody>
          <a:bodyPr wrap="square">
            <a:spAutoFit/>
          </a:bodyPr>
          <a:lstStyle/>
          <a:p>
            <a:pPr algn="just"/>
            <a:r>
              <a:rPr lang="es-ES_tradnl" sz="2400" b="1" dirty="0">
                <a:effectLst/>
                <a:latin typeface="Arial" panose="020B0604020202020204" pitchFamily="34" charset="0"/>
                <a:ea typeface="Times New Roman" panose="02020603050405020304" pitchFamily="18" charset="0"/>
                <a:cs typeface="Arial" panose="020B0604020202020204" pitchFamily="34" charset="0"/>
              </a:rPr>
              <a:t>Las instalaciones que se usen como dormitorios deberán cumplir los requisitos sanitarios principales siguientes:</a:t>
            </a:r>
            <a:endParaRPr lang="es-CU" sz="24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_tradnl" sz="2400" dirty="0">
                <a:effectLst/>
                <a:latin typeface="Arial" panose="020B0604020202020204" pitchFamily="34" charset="0"/>
                <a:ea typeface="Times New Roman" panose="02020603050405020304" pitchFamily="18" charset="0"/>
                <a:cs typeface="Arial" panose="020B0604020202020204" pitchFamily="34" charset="0"/>
              </a:rPr>
              <a:t> </a:t>
            </a:r>
            <a:endParaRPr lang="es-CU" sz="2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eriod"/>
              <a:tabLst>
                <a:tab pos="228600" algn="l"/>
              </a:tabLst>
            </a:pPr>
            <a:r>
              <a:rPr lang="es-ES_tradnl" sz="2400" dirty="0">
                <a:effectLst/>
                <a:latin typeface="Arial" panose="020B0604020202020204" pitchFamily="34" charset="0"/>
                <a:ea typeface="Times New Roman" panose="02020603050405020304" pitchFamily="18" charset="0"/>
                <a:cs typeface="Arial" panose="020B0604020202020204" pitchFamily="34" charset="0"/>
              </a:rPr>
              <a:t>Adecuada ventilación e iluminación.</a:t>
            </a:r>
            <a:endParaRPr lang="es-CU" sz="2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eriod"/>
              <a:tabLst>
                <a:tab pos="228600" algn="l"/>
              </a:tabLst>
            </a:pPr>
            <a:r>
              <a:rPr lang="es-ES_tradnl" sz="2400" dirty="0">
                <a:effectLst/>
                <a:latin typeface="Arial" panose="020B0604020202020204" pitchFamily="34" charset="0"/>
                <a:ea typeface="Times New Roman" panose="02020603050405020304" pitchFamily="18" charset="0"/>
                <a:cs typeface="Arial" panose="020B0604020202020204" pitchFamily="34" charset="0"/>
              </a:rPr>
              <a:t>No deben encontrarse expuestas a ruidos molestos.</a:t>
            </a:r>
            <a:endParaRPr lang="es-CU" sz="2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eriod"/>
              <a:tabLst>
                <a:tab pos="228600" algn="l"/>
              </a:tabLst>
            </a:pPr>
            <a:r>
              <a:rPr lang="es-ES_tradnl" sz="2400" dirty="0">
                <a:effectLst/>
                <a:latin typeface="Arial" panose="020B0604020202020204" pitchFamily="34" charset="0"/>
                <a:ea typeface="Times New Roman" panose="02020603050405020304" pitchFamily="18" charset="0"/>
                <a:cs typeface="Arial" panose="020B0604020202020204" pitchFamily="34" charset="0"/>
              </a:rPr>
              <a:t>Debe haber un área de no menos de 8 m</a:t>
            </a:r>
            <a:r>
              <a:rPr lang="es-ES_tradnl" sz="2400" baseline="30000" dirty="0">
                <a:effectLst/>
                <a:latin typeface="Arial" panose="020B0604020202020204" pitchFamily="34" charset="0"/>
                <a:ea typeface="Times New Roman" panose="02020603050405020304" pitchFamily="18" charset="0"/>
                <a:cs typeface="Arial" panose="020B0604020202020204" pitchFamily="34" charset="0"/>
              </a:rPr>
              <a:t>2</a:t>
            </a:r>
            <a:r>
              <a:rPr lang="es-ES_tradnl" sz="2400" dirty="0">
                <a:effectLst/>
                <a:latin typeface="Arial" panose="020B0604020202020204" pitchFamily="34" charset="0"/>
                <a:ea typeface="Times New Roman" panose="02020603050405020304" pitchFamily="18" charset="0"/>
                <a:cs typeface="Arial" panose="020B0604020202020204" pitchFamily="34" charset="0"/>
              </a:rPr>
              <a:t> por persona.</a:t>
            </a:r>
            <a:endParaRPr lang="es-CU" sz="2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eriod"/>
              <a:tabLst>
                <a:tab pos="228600" algn="l"/>
              </a:tabLst>
            </a:pPr>
            <a:r>
              <a:rPr lang="es-ES_tradnl" sz="2400" dirty="0">
                <a:effectLst/>
                <a:latin typeface="Arial" panose="020B0604020202020204" pitchFamily="34" charset="0"/>
                <a:ea typeface="Times New Roman" panose="02020603050405020304" pitchFamily="18" charset="0"/>
                <a:cs typeface="Arial" panose="020B0604020202020204" pitchFamily="34" charset="0"/>
              </a:rPr>
              <a:t>El espacio mínimo entre la cama y la pared u otra cama será de 80 cm.</a:t>
            </a:r>
            <a:endParaRPr lang="es-CU" sz="2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eriod"/>
              <a:tabLst>
                <a:tab pos="228600" algn="l"/>
              </a:tabLst>
            </a:pPr>
            <a:r>
              <a:rPr lang="es-ES_tradnl" sz="2400" dirty="0">
                <a:effectLst/>
                <a:latin typeface="Arial" panose="020B0604020202020204" pitchFamily="34" charset="0"/>
                <a:ea typeface="Times New Roman" panose="02020603050405020304" pitchFamily="18" charset="0"/>
                <a:cs typeface="Arial" panose="020B0604020202020204" pitchFamily="34" charset="0"/>
              </a:rPr>
              <a:t>Los techos y paredes estarán pintados de colores claros sin brillos ni resplandores.</a:t>
            </a:r>
            <a:endParaRPr lang="es-CU" sz="2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eriod"/>
              <a:tabLst>
                <a:tab pos="228600" algn="l"/>
              </a:tabLst>
            </a:pPr>
            <a:r>
              <a:rPr lang="es-ES_tradnl" sz="2400" dirty="0">
                <a:effectLst/>
                <a:latin typeface="Arial" panose="020B0604020202020204" pitchFamily="34" charset="0"/>
                <a:ea typeface="Times New Roman" panose="02020603050405020304" pitchFamily="18" charset="0"/>
                <a:cs typeface="Arial" panose="020B0604020202020204" pitchFamily="34" charset="0"/>
              </a:rPr>
              <a:t>Estarán situados a una distancia no menos de 25 cm de fuentes de calor, talleres o parqueos.</a:t>
            </a:r>
            <a:endParaRPr lang="es-CU" sz="24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eriod"/>
              <a:tabLst>
                <a:tab pos="228600" algn="l"/>
              </a:tabLst>
            </a:pPr>
            <a:r>
              <a:rPr lang="es-ES_tradnl" sz="2400" dirty="0">
                <a:effectLst/>
                <a:latin typeface="Arial" panose="020B0604020202020204" pitchFamily="34" charset="0"/>
                <a:ea typeface="Times New Roman" panose="02020603050405020304" pitchFamily="18" charset="0"/>
                <a:cs typeface="Arial" panose="020B0604020202020204" pitchFamily="34" charset="0"/>
              </a:rPr>
              <a:t>Las instalaciones sanitarias estarán situadas cerca de las áreas de dormitorio y cumplirán los requisitos sanitarios establecidos entre ellos la existencia de no menos de 1 lavabo por cada 10 personas, y de una taza sanitaria o letrina por cada 20 personas como máximo.</a:t>
            </a:r>
            <a:endParaRPr lang="es-CU"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862496714"/>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A0E60C12-E445-1604-6954-14E804388783}"/>
              </a:ext>
            </a:extLst>
          </p:cNvPr>
          <p:cNvSpPr txBox="1"/>
          <p:nvPr/>
        </p:nvSpPr>
        <p:spPr>
          <a:xfrm>
            <a:off x="131735" y="244759"/>
            <a:ext cx="8880529" cy="6494085"/>
          </a:xfrm>
          <a:prstGeom prst="rect">
            <a:avLst/>
          </a:prstGeom>
          <a:noFill/>
        </p:spPr>
        <p:txBody>
          <a:bodyPr wrap="square">
            <a:spAutoFit/>
          </a:bodyPr>
          <a:lstStyle/>
          <a:p>
            <a:pPr algn="just"/>
            <a:r>
              <a:rPr lang="es-ES" sz="1600" b="1" u="sng" dirty="0">
                <a:effectLst/>
                <a:latin typeface="Arial" panose="020B0604020202020204" pitchFamily="34" charset="0"/>
                <a:ea typeface="Times New Roman" panose="02020603050405020304" pitchFamily="18" charset="0"/>
                <a:cs typeface="Arial" panose="020B0604020202020204" pitchFamily="34" charset="0"/>
              </a:rPr>
              <a:t>Depósitos de agua potable:</a:t>
            </a:r>
            <a:endParaRPr lang="es-CU" sz="16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 sz="1600" dirty="0">
                <a:effectLst/>
                <a:latin typeface="Arial" panose="020B0604020202020204" pitchFamily="34" charset="0"/>
                <a:ea typeface="Times New Roman" panose="02020603050405020304" pitchFamily="18" charset="0"/>
                <a:cs typeface="Arial" panose="020B0604020202020204" pitchFamily="34" charset="0"/>
              </a:rPr>
              <a:t>- Deben ser de 200 L como mínimo.</a:t>
            </a:r>
            <a:endParaRPr lang="es-CU" sz="16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 sz="1600" dirty="0">
                <a:effectLst/>
                <a:latin typeface="Arial" panose="020B0604020202020204" pitchFamily="34" charset="0"/>
                <a:ea typeface="Times New Roman" panose="02020603050405020304" pitchFamily="18" charset="0"/>
                <a:cs typeface="Arial" panose="020B0604020202020204" pitchFamily="34" charset="0"/>
              </a:rPr>
              <a:t>- 15 l/persona/día.</a:t>
            </a:r>
            <a:endParaRPr lang="es-CU" sz="16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 sz="1600" dirty="0">
                <a:effectLst/>
                <a:latin typeface="Arial" panose="020B0604020202020204" pitchFamily="34" charset="0"/>
                <a:ea typeface="Times New Roman" panose="02020603050405020304" pitchFamily="18" charset="0"/>
                <a:cs typeface="Arial" panose="020B0604020202020204" pitchFamily="34" charset="0"/>
              </a:rPr>
              <a:t>- Distancia máxima de 100 M del albergue.</a:t>
            </a:r>
            <a:endParaRPr lang="es-CU" sz="16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 sz="1600" b="1" u="sng" dirty="0">
                <a:effectLst/>
                <a:latin typeface="Arial" panose="020B0604020202020204" pitchFamily="34" charset="0"/>
                <a:ea typeface="Times New Roman" panose="02020603050405020304" pitchFamily="18" charset="0"/>
                <a:cs typeface="Arial" panose="020B0604020202020204" pitchFamily="34" charset="0"/>
              </a:rPr>
              <a:t>Aseo personal:</a:t>
            </a:r>
            <a:endParaRPr lang="es-CU" sz="16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 sz="1600" dirty="0">
                <a:effectLst/>
                <a:latin typeface="Arial" panose="020B0604020202020204" pitchFamily="34" charset="0"/>
                <a:ea typeface="Times New Roman" panose="02020603050405020304" pitchFamily="18" charset="0"/>
                <a:cs typeface="Arial" panose="020B0604020202020204" pitchFamily="34" charset="0"/>
              </a:rPr>
              <a:t>- Una ducha por cada 30 personas.</a:t>
            </a:r>
            <a:endParaRPr lang="es-CU" sz="16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 sz="1600" dirty="0">
                <a:effectLst/>
                <a:latin typeface="Arial" panose="020B0604020202020204" pitchFamily="34" charset="0"/>
                <a:ea typeface="Times New Roman" panose="02020603050405020304" pitchFamily="18" charset="0"/>
                <a:cs typeface="Arial" panose="020B0604020202020204" pitchFamily="34" charset="0"/>
              </a:rPr>
              <a:t>- Lavamanos colectivos por cada 10 personas.</a:t>
            </a:r>
            <a:endParaRPr lang="es-CU" sz="16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Times New Roman" panose="02020603050405020304" pitchFamily="18" charset="0"/>
              <a:buChar char="-"/>
              <a:tabLst>
                <a:tab pos="228600" algn="l"/>
              </a:tabLst>
            </a:pPr>
            <a:r>
              <a:rPr lang="es-ES" sz="1600" dirty="0">
                <a:effectLst/>
                <a:latin typeface="Arial" panose="020B0604020202020204" pitchFamily="34" charset="0"/>
                <a:ea typeface="Times New Roman" panose="02020603050405020304" pitchFamily="18" charset="0"/>
                <a:cs typeface="Arial" panose="020B0604020202020204" pitchFamily="34" charset="0"/>
              </a:rPr>
              <a:t>Sectores separados para hombres y mujeres.</a:t>
            </a:r>
            <a:endParaRPr lang="es-CU" sz="16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 sz="1600" b="1" u="sng" dirty="0">
                <a:effectLst/>
                <a:latin typeface="Arial" panose="020B0604020202020204" pitchFamily="34" charset="0"/>
                <a:ea typeface="Times New Roman" panose="02020603050405020304" pitchFamily="18" charset="0"/>
                <a:cs typeface="Arial" panose="020B0604020202020204" pitchFamily="34" charset="0"/>
              </a:rPr>
              <a:t>Servicio de letrina:</a:t>
            </a:r>
            <a:endParaRPr lang="es-CU" sz="16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 sz="1600" dirty="0">
                <a:effectLst/>
                <a:latin typeface="Arial" panose="020B0604020202020204" pitchFamily="34" charset="0"/>
                <a:ea typeface="Times New Roman" panose="02020603050405020304" pitchFamily="18" charset="0"/>
                <a:cs typeface="Arial" panose="020B0604020202020204" pitchFamily="34" charset="0"/>
              </a:rPr>
              <a:t>- Una letrina por cada 20 mujeres y 30 hombres. Privacidad.</a:t>
            </a:r>
            <a:endParaRPr lang="es-CU" sz="16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 sz="1600" dirty="0">
                <a:effectLst/>
                <a:latin typeface="Arial" panose="020B0604020202020204" pitchFamily="34" charset="0"/>
                <a:ea typeface="Times New Roman" panose="02020603050405020304" pitchFamily="18" charset="0"/>
                <a:cs typeface="Arial" panose="020B0604020202020204" pitchFamily="34" charset="0"/>
              </a:rPr>
              <a:t>- Un mingitorio u urinario por cada 30 hombres.</a:t>
            </a:r>
            <a:endParaRPr lang="es-CU" sz="16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 sz="1600" b="1" u="sng" dirty="0">
                <a:effectLst/>
                <a:latin typeface="Arial" panose="020B0604020202020204" pitchFamily="34" charset="0"/>
                <a:ea typeface="Times New Roman" panose="02020603050405020304" pitchFamily="18" charset="0"/>
                <a:cs typeface="Arial" panose="020B0604020202020204" pitchFamily="34" charset="0"/>
              </a:rPr>
              <a:t>Recipientes de basura:</a:t>
            </a:r>
            <a:endParaRPr lang="es-CU" sz="16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 sz="1600" dirty="0">
                <a:effectLst/>
                <a:latin typeface="Arial" panose="020B0604020202020204" pitchFamily="34" charset="0"/>
                <a:ea typeface="Times New Roman" panose="02020603050405020304" pitchFamily="18" charset="0"/>
                <a:cs typeface="Arial" panose="020B0604020202020204" pitchFamily="34" charset="0"/>
              </a:rPr>
              <a:t>- Capacidad de 50 a 100 L por cada 20 personas.</a:t>
            </a:r>
            <a:endParaRPr lang="es-CU" sz="16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 sz="1600" b="1" u="sng" dirty="0">
                <a:effectLst/>
                <a:latin typeface="Arial" panose="020B0604020202020204" pitchFamily="34" charset="0"/>
                <a:ea typeface="Times New Roman" panose="02020603050405020304" pitchFamily="18" charset="0"/>
                <a:cs typeface="Arial" panose="020B0604020202020204" pitchFamily="34" charset="0"/>
              </a:rPr>
              <a:t>Animales:</a:t>
            </a:r>
            <a:endParaRPr lang="es-CU" sz="16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 sz="1600" dirty="0">
                <a:effectLst/>
                <a:latin typeface="Arial" panose="020B0604020202020204" pitchFamily="34" charset="0"/>
                <a:ea typeface="Times New Roman" panose="02020603050405020304" pitchFamily="18" charset="0"/>
                <a:cs typeface="Arial" panose="020B0604020202020204" pitchFamily="34" charset="0"/>
              </a:rPr>
              <a:t>- No presencia de animales.</a:t>
            </a:r>
            <a:endParaRPr lang="es-CU" sz="16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 sz="1600" dirty="0">
                <a:effectLst/>
                <a:latin typeface="Arial" panose="020B0604020202020204" pitchFamily="34" charset="0"/>
                <a:ea typeface="Times New Roman" panose="02020603050405020304" pitchFamily="18" charset="0"/>
                <a:cs typeface="Arial" panose="020B0604020202020204" pitchFamily="34" charset="0"/>
              </a:rPr>
              <a:t> </a:t>
            </a:r>
            <a:endParaRPr lang="es-CU" sz="16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_tradnl" sz="1600" dirty="0">
                <a:effectLst/>
                <a:latin typeface="Arial" panose="020B0604020202020204" pitchFamily="34" charset="0"/>
                <a:ea typeface="Times New Roman" panose="02020603050405020304" pitchFamily="18" charset="0"/>
                <a:cs typeface="Arial" panose="020B0604020202020204" pitchFamily="34" charset="0"/>
              </a:rPr>
              <a:t>Estas normativas son las óptimas, aunque en cada situación concreta puede no siempre ser posible cumplirlas. Sirven como guía o meta.</a:t>
            </a:r>
            <a:endParaRPr lang="es-CU" sz="16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_tradnl" sz="1600" dirty="0">
                <a:effectLst/>
                <a:latin typeface="Arial" panose="020B0604020202020204" pitchFamily="34" charset="0"/>
                <a:ea typeface="Times New Roman" panose="02020603050405020304" pitchFamily="18" charset="0"/>
                <a:cs typeface="Arial" panose="020B0604020202020204" pitchFamily="34" charset="0"/>
              </a:rPr>
              <a:t> </a:t>
            </a:r>
            <a:endParaRPr lang="es-CU" sz="16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_tradnl" sz="1600" dirty="0">
                <a:effectLst/>
                <a:latin typeface="Arial" panose="020B0604020202020204" pitchFamily="34" charset="0"/>
                <a:ea typeface="Times New Roman" panose="02020603050405020304" pitchFamily="18" charset="0"/>
                <a:cs typeface="Arial" panose="020B0604020202020204" pitchFamily="34" charset="0"/>
              </a:rPr>
              <a:t>El aseguramiento multilateral con las medidas y acciones de todo tipo que exige un asentamiento de evacuados, demanda lógicamente la creación de un plan general de aseguramiento del campamento, que abarca entre otras cosas el aseguramiento logístico. Como parte de éste se confecciona un plan de aseguramiento médico del asentamiento, que a su vez consta de varios acápites que pueden recogerse como acuerdos del plan de aseguramiento médico. En relación con el aseguramiento higiénico sanitario y </a:t>
            </a:r>
            <a:r>
              <a:rPr lang="es-ES_tradnl" sz="1600" dirty="0" err="1">
                <a:effectLst/>
                <a:latin typeface="Arial" panose="020B0604020202020204" pitchFamily="34" charset="0"/>
                <a:ea typeface="Times New Roman" panose="02020603050405020304" pitchFamily="18" charset="0"/>
                <a:cs typeface="Arial" panose="020B0604020202020204" pitchFamily="34" charset="0"/>
              </a:rPr>
              <a:t>antiepidémico</a:t>
            </a:r>
            <a:r>
              <a:rPr lang="es-ES_tradnl" sz="1600" dirty="0">
                <a:effectLst/>
                <a:latin typeface="Arial" panose="020B0604020202020204" pitchFamily="34" charset="0"/>
                <a:ea typeface="Times New Roman" panose="02020603050405020304" pitchFamily="18" charset="0"/>
                <a:cs typeface="Arial" panose="020B0604020202020204" pitchFamily="34" charset="0"/>
              </a:rPr>
              <a:t> en particular se confeccionarán los anexos siguientes:</a:t>
            </a:r>
            <a:endParaRPr lang="es-CU" sz="16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11410054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3D96F5F-AFD5-814A-3BD8-51A718361424}"/>
              </a:ext>
            </a:extLst>
          </p:cNvPr>
          <p:cNvSpPr txBox="1"/>
          <p:nvPr/>
        </p:nvSpPr>
        <p:spPr>
          <a:xfrm>
            <a:off x="139484" y="382012"/>
            <a:ext cx="8865031" cy="6093976"/>
          </a:xfrm>
          <a:prstGeom prst="rect">
            <a:avLst/>
          </a:prstGeom>
          <a:noFill/>
        </p:spPr>
        <p:txBody>
          <a:bodyPr wrap="square">
            <a:spAutoFit/>
          </a:bodyPr>
          <a:lstStyle/>
          <a:p>
            <a:pPr algn="just">
              <a:spcBef>
                <a:spcPts val="600"/>
              </a:spcBef>
              <a:spcAft>
                <a:spcPts val="600"/>
              </a:spcAft>
            </a:pPr>
            <a:r>
              <a:rPr lang="es-ES_tradnl" sz="2400" b="1" dirty="0">
                <a:effectLst/>
                <a:latin typeface="Arial" panose="020B0604020202020204" pitchFamily="34" charset="0"/>
                <a:ea typeface="Times New Roman" panose="02020603050405020304" pitchFamily="18" charset="0"/>
                <a:cs typeface="Arial" panose="020B0604020202020204" pitchFamily="34" charset="0"/>
              </a:rPr>
              <a:t>Plan de defensa </a:t>
            </a:r>
            <a:r>
              <a:rPr lang="es-ES_tradnl" sz="2400" b="1" dirty="0" err="1">
                <a:effectLst/>
                <a:latin typeface="Arial" panose="020B0604020202020204" pitchFamily="34" charset="0"/>
                <a:ea typeface="Times New Roman" panose="02020603050405020304" pitchFamily="18" charset="0"/>
                <a:cs typeface="Arial" panose="020B0604020202020204" pitchFamily="34" charset="0"/>
              </a:rPr>
              <a:t>antiepidémica</a:t>
            </a:r>
            <a:r>
              <a:rPr lang="es-ES_tradnl" sz="2400" b="1" dirty="0">
                <a:effectLst/>
                <a:latin typeface="Arial" panose="020B0604020202020204" pitchFamily="34" charset="0"/>
                <a:ea typeface="Times New Roman" panose="02020603050405020304" pitchFamily="18" charset="0"/>
                <a:cs typeface="Arial" panose="020B0604020202020204" pitchFamily="34" charset="0"/>
              </a:rPr>
              <a:t> del asentamiento de evacuados.</a:t>
            </a:r>
            <a:endParaRPr lang="es-CU" sz="2400" dirty="0">
              <a:effectLst/>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pPr>
            <a:r>
              <a:rPr lang="es-ES_tradnl" sz="2400" dirty="0">
                <a:effectLst/>
                <a:latin typeface="Arial" panose="020B0604020202020204" pitchFamily="34" charset="0"/>
                <a:ea typeface="Times New Roman" panose="02020603050405020304" pitchFamily="18" charset="0"/>
                <a:cs typeface="Arial" panose="020B0604020202020204" pitchFamily="34" charset="0"/>
              </a:rPr>
              <a:t>Este plan se confeccionará con 3 acápites o partes: medidas organizativas, medidas profilácticas y medidas </a:t>
            </a:r>
            <a:r>
              <a:rPr lang="es-ES_tradnl" sz="2400" dirty="0" err="1">
                <a:effectLst/>
                <a:latin typeface="Arial" panose="020B0604020202020204" pitchFamily="34" charset="0"/>
                <a:ea typeface="Times New Roman" panose="02020603050405020304" pitchFamily="18" charset="0"/>
                <a:cs typeface="Arial" panose="020B0604020202020204" pitchFamily="34" charset="0"/>
              </a:rPr>
              <a:t>antiepidémicas</a:t>
            </a:r>
            <a:r>
              <a:rPr lang="es-ES_tradnl" sz="2400" dirty="0">
                <a:effectLst/>
                <a:latin typeface="Arial" panose="020B0604020202020204" pitchFamily="34" charset="0"/>
                <a:ea typeface="Times New Roman" panose="02020603050405020304" pitchFamily="18" charset="0"/>
                <a:cs typeface="Arial" panose="020B0604020202020204" pitchFamily="34" charset="0"/>
              </a:rPr>
              <a:t>. En el plan se incluyen medidas generales válidas para la prevención o el control de diferentes enfermedades transmisibles.</a:t>
            </a:r>
            <a:endParaRPr lang="es-CU" sz="2400" dirty="0">
              <a:effectLst/>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pPr>
            <a:r>
              <a:rPr lang="es-ES_tradnl" sz="2400" dirty="0">
                <a:effectLst/>
                <a:latin typeface="Arial" panose="020B0604020202020204" pitchFamily="34" charset="0"/>
                <a:ea typeface="Times New Roman" panose="02020603050405020304" pitchFamily="18" charset="0"/>
                <a:cs typeface="Arial" panose="020B0604020202020204" pitchFamily="34" charset="0"/>
              </a:rPr>
              <a:t>En el caso de que aparezcan condiciones epidemiológicas concretas que constituyen un peligro real de brote epidémico de alguna enfermedad transmisible específica se elaborará un plan extraordinario de medidas específicas para la enfermedad concreta que amenaza o ha aparecido ya en el asentamiento.</a:t>
            </a:r>
            <a:endParaRPr lang="es-CU" sz="2400"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lgn="just">
              <a:spcBef>
                <a:spcPts val="600"/>
              </a:spcBef>
              <a:spcAft>
                <a:spcPts val="600"/>
              </a:spcAft>
              <a:buFont typeface="+mj-lt"/>
              <a:buAutoNum type="alphaLcParenR"/>
              <a:tabLst>
                <a:tab pos="342900" algn="l"/>
              </a:tabLst>
            </a:pPr>
            <a:r>
              <a:rPr lang="es-ES_tradnl" sz="2400" dirty="0">
                <a:effectLst/>
                <a:latin typeface="Arial" panose="020B0604020202020204" pitchFamily="34" charset="0"/>
                <a:ea typeface="Times New Roman" panose="02020603050405020304" pitchFamily="18" charset="0"/>
                <a:cs typeface="Arial" panose="020B0604020202020204" pitchFamily="34" charset="0"/>
              </a:rPr>
              <a:t> Plan extraordinario de medidas </a:t>
            </a:r>
            <a:r>
              <a:rPr lang="es-ES_tradnl" sz="2400" dirty="0" err="1">
                <a:effectLst/>
                <a:latin typeface="Arial" panose="020B0604020202020204" pitchFamily="34" charset="0"/>
                <a:ea typeface="Times New Roman" panose="02020603050405020304" pitchFamily="18" charset="0"/>
                <a:cs typeface="Arial" panose="020B0604020202020204" pitchFamily="34" charset="0"/>
              </a:rPr>
              <a:t>antiepidémicas</a:t>
            </a:r>
            <a:r>
              <a:rPr lang="es-ES_tradnl" sz="2400" dirty="0">
                <a:effectLst/>
                <a:latin typeface="Arial" panose="020B0604020202020204" pitchFamily="34" charset="0"/>
                <a:ea typeface="Times New Roman" panose="02020603050405020304" pitchFamily="18" charset="0"/>
                <a:cs typeface="Arial" panose="020B0604020202020204" pitchFamily="34" charset="0"/>
              </a:rPr>
              <a:t> contra __________________ (se escribe el nombre de la enfermedad</a:t>
            </a:r>
            <a:endParaRPr lang="es-CU" sz="24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40125205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3D96F5F-AFD5-814A-3BD8-51A718361424}"/>
              </a:ext>
            </a:extLst>
          </p:cNvPr>
          <p:cNvSpPr txBox="1"/>
          <p:nvPr/>
        </p:nvSpPr>
        <p:spPr>
          <a:xfrm>
            <a:off x="139484" y="428178"/>
            <a:ext cx="8865031" cy="600164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_tradnl" sz="2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Programa de reconocimiento higiénico epidemiológico del asentamiento.</a:t>
            </a:r>
            <a:endParaRPr kumimoji="0" lang="es-CU"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_tradnl" sz="24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s-CU"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_tradnl"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Este programa debe prever el control diario de todas las instalaciones del campamento que tengan especial importancia epidemiológica (cocinas, neveras, comedores, cafeterías, almacenes de víveres, instalaciones sanitarias, fuentes de agua, sitios de disposición de residuos, letrinas, </a:t>
            </a:r>
            <a:r>
              <a:rPr kumimoji="0" lang="es-ES_tradnl" sz="24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etc</a:t>
            </a:r>
            <a:r>
              <a:rPr kumimoji="0" lang="es-ES_tradnl"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t>
            </a:r>
            <a:endParaRPr kumimoji="0" lang="es-CU"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_tradnl"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s-CU"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_tradnl"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Los resultados del recorrido se recogen en un documento que se archiva diariamente, y que debe ser presentado a la máxima autoridad del campamento.</a:t>
            </a:r>
            <a:endParaRPr kumimoji="0" lang="es-CU"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_tradnl"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Cualquier otro documento de importancia epidemiológica relacionado con la situación concreta del asentamiento de evacuados puede incluirse como anexo del plan de aseguramiento médico.</a:t>
            </a:r>
            <a:endParaRPr kumimoji="0" lang="es-CU"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9105235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12DBEB3-2A7F-76C3-8A0A-E822D7B1997B}"/>
              </a:ext>
            </a:extLst>
          </p:cNvPr>
          <p:cNvSpPr txBox="1"/>
          <p:nvPr/>
        </p:nvSpPr>
        <p:spPr>
          <a:xfrm>
            <a:off x="123986" y="305068"/>
            <a:ext cx="8896028" cy="6247864"/>
          </a:xfrm>
          <a:prstGeom prst="rect">
            <a:avLst/>
          </a:prstGeom>
          <a:noFill/>
        </p:spPr>
        <p:txBody>
          <a:bodyPr wrap="square">
            <a:spAutoFit/>
          </a:bodyPr>
          <a:lstStyle/>
          <a:p>
            <a:pPr algn="just"/>
            <a:r>
              <a:rPr lang="es-ES_tradnl" sz="2000" b="1" u="sng" dirty="0">
                <a:effectLst/>
                <a:latin typeface="Arial" panose="020B0604020202020204" pitchFamily="34" charset="0"/>
                <a:ea typeface="Times New Roman" panose="02020603050405020304" pitchFamily="18" charset="0"/>
                <a:cs typeface="Arial" panose="020B0604020202020204" pitchFamily="34" charset="0"/>
              </a:rPr>
              <a:t>Prioridades de la vigilancia en salud.</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_tradnl" sz="2000" b="1" u="none" strike="noStrike" dirty="0">
                <a:effectLst/>
                <a:latin typeface="Arial" panose="020B0604020202020204" pitchFamily="34" charset="0"/>
                <a:ea typeface="Times New Roman" panose="02020603050405020304" pitchFamily="18" charset="0"/>
                <a:cs typeface="Arial" panose="020B0604020202020204" pitchFamily="34" charset="0"/>
              </a:rPr>
              <a:t> </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_tradnl" sz="2000" dirty="0">
                <a:effectLst/>
                <a:latin typeface="Arial" panose="020B0604020202020204" pitchFamily="34" charset="0"/>
                <a:ea typeface="Times New Roman" panose="02020603050405020304" pitchFamily="18" charset="0"/>
                <a:cs typeface="Arial" panose="020B0604020202020204" pitchFamily="34" charset="0"/>
              </a:rPr>
              <a:t>En las condiciones especiales que representa un campamento de evacuados, la atención de la salud adquiere una importancia estratégica, pues se trata de que los albergados, ya portadores de un estrés considerable a consecuencia de las causas que originaron el abandono de sus hogares, y la evacuación a un centro de este tipo, conserven la vida, y además mantengan un estado de salud satisfactorio.</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_tradnl" sz="2000" dirty="0">
                <a:effectLst/>
                <a:latin typeface="Arial" panose="020B0604020202020204" pitchFamily="34" charset="0"/>
                <a:ea typeface="Times New Roman" panose="02020603050405020304" pitchFamily="18" charset="0"/>
                <a:cs typeface="Arial" panose="020B0604020202020204" pitchFamily="34" charset="0"/>
              </a:rPr>
              <a:t> </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_tradnl" sz="2000" dirty="0">
                <a:effectLst/>
                <a:latin typeface="Arial" panose="020B0604020202020204" pitchFamily="34" charset="0"/>
                <a:ea typeface="Times New Roman" panose="02020603050405020304" pitchFamily="18" charset="0"/>
                <a:cs typeface="Arial" panose="020B0604020202020204" pitchFamily="34" charset="0"/>
              </a:rPr>
              <a:t>Esto obliga a los servicios de salud a comprender que en estos casos, más importante que curar los enfermos, es prevenir la aparición de enfermedades tanto transmisibles como no transmisibles. Para lograr este objetivo es necesario implantar un sistema óptimo de vigilancia, donde la recolección continuada y sistemática, y el análisis e interpretación de los datos sobre desenlace de salud en forma oportuna permitan diseñar las acciones o medidas necesarias para proteger de forma efectiva la salud de los evacuados. Por la importancia primordial que tienen las enfermedades transmisibles en situaciones extremas como las de un asentamiento de evacuados preferimos usar el término de </a:t>
            </a:r>
            <a:r>
              <a:rPr lang="es-ES_tradnl" sz="2000" b="1" dirty="0">
                <a:effectLst/>
                <a:latin typeface="Arial" panose="020B0604020202020204" pitchFamily="34" charset="0"/>
                <a:ea typeface="Times New Roman" panose="02020603050405020304" pitchFamily="18" charset="0"/>
                <a:cs typeface="Arial" panose="020B0604020202020204" pitchFamily="34" charset="0"/>
              </a:rPr>
              <a:t>Vigilancia Epidemiológica en Salud </a:t>
            </a:r>
            <a:r>
              <a:rPr lang="es-ES_tradnl" sz="2000" dirty="0">
                <a:effectLst/>
                <a:latin typeface="Arial" panose="020B0604020202020204" pitchFamily="34" charset="0"/>
                <a:ea typeface="Times New Roman" panose="02020603050405020304" pitchFamily="18" charset="0"/>
                <a:cs typeface="Arial" panose="020B0604020202020204" pitchFamily="34" charset="0"/>
              </a:rPr>
              <a:t>(VES)</a:t>
            </a:r>
            <a:r>
              <a:rPr lang="es-ES_tradnl" sz="2000" b="1" dirty="0">
                <a:effectLst/>
                <a:latin typeface="Arial" panose="020B0604020202020204" pitchFamily="34" charset="0"/>
                <a:ea typeface="Times New Roman" panose="02020603050405020304" pitchFamily="18" charset="0"/>
                <a:cs typeface="Arial" panose="020B0604020202020204" pitchFamily="34" charset="0"/>
              </a:rPr>
              <a:t> </a:t>
            </a:r>
            <a:r>
              <a:rPr lang="es-ES_tradnl" sz="2000" dirty="0">
                <a:effectLst/>
                <a:latin typeface="Arial" panose="020B0604020202020204" pitchFamily="34" charset="0"/>
                <a:ea typeface="Times New Roman" panose="02020603050405020304" pitchFamily="18" charset="0"/>
                <a:cs typeface="Arial" panose="020B0604020202020204" pitchFamily="34" charset="0"/>
              </a:rPr>
              <a:t>como</a:t>
            </a:r>
            <a:r>
              <a:rPr lang="es-ES_tradnl" sz="2000" b="1" dirty="0">
                <a:effectLst/>
                <a:latin typeface="Arial" panose="020B0604020202020204" pitchFamily="34" charset="0"/>
                <a:ea typeface="Times New Roman" panose="02020603050405020304" pitchFamily="18" charset="0"/>
                <a:cs typeface="Arial" panose="020B0604020202020204" pitchFamily="34" charset="0"/>
              </a:rPr>
              <a:t> </a:t>
            </a:r>
            <a:r>
              <a:rPr lang="es-ES_tradnl" sz="2000" dirty="0">
                <a:effectLst/>
                <a:latin typeface="Arial" panose="020B0604020202020204" pitchFamily="34" charset="0"/>
                <a:ea typeface="Times New Roman" panose="02020603050405020304" pitchFamily="18" charset="0"/>
                <a:cs typeface="Arial" panose="020B0604020202020204" pitchFamily="34" charset="0"/>
              </a:rPr>
              <a:t>término equivalente de vigilancia en salud.</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30150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A3E58B8-E394-B04B-8D0D-897AC1D4392B}"/>
              </a:ext>
            </a:extLst>
          </p:cNvPr>
          <p:cNvSpPr txBox="1"/>
          <p:nvPr/>
        </p:nvSpPr>
        <p:spPr>
          <a:xfrm>
            <a:off x="210788" y="2882585"/>
            <a:ext cx="8752114" cy="2554545"/>
          </a:xfrm>
          <a:prstGeom prst="rect">
            <a:avLst/>
          </a:prstGeom>
          <a:noFill/>
        </p:spPr>
        <p:txBody>
          <a:bodyPr wrap="square">
            <a:spAutoFit/>
          </a:bodyPr>
          <a:lstStyle/>
          <a:p>
            <a:pPr marL="536575" marR="0" lvl="0" indent="-536575" algn="ctr" defTabSz="914400" rtl="0" eaLnBrk="1" fontAlgn="auto" latinLnBrk="0" hangingPunct="1">
              <a:lnSpc>
                <a:spcPct val="100000"/>
              </a:lnSpc>
              <a:spcBef>
                <a:spcPts val="200"/>
              </a:spcBef>
              <a:spcAft>
                <a:spcPts val="200"/>
              </a:spcAft>
              <a:buClrTx/>
              <a:buSzTx/>
              <a:buFontTx/>
              <a:buNone/>
              <a:tabLst/>
              <a:defRPr/>
            </a:pPr>
            <a:r>
              <a:rPr kumimoji="0" lang="es-ES" sz="3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Papel de la comunidad en la reducción del riesgo de desastres. Preparación de la población. Sistema de alerta temprana. Plan familiar para situaciones de desastres. Medidas generales de prevención.</a:t>
            </a:r>
          </a:p>
        </p:txBody>
      </p:sp>
      <p:sp>
        <p:nvSpPr>
          <p:cNvPr id="5" name="CuadroTexto 4">
            <a:extLst>
              <a:ext uri="{FF2B5EF4-FFF2-40B4-BE49-F238E27FC236}">
                <a16:creationId xmlns:a16="http://schemas.microsoft.com/office/drawing/2014/main" id="{C9C14B83-DACA-88AD-541C-53CD518305D8}"/>
              </a:ext>
            </a:extLst>
          </p:cNvPr>
          <p:cNvSpPr txBox="1"/>
          <p:nvPr/>
        </p:nvSpPr>
        <p:spPr>
          <a:xfrm>
            <a:off x="2134261" y="1831995"/>
            <a:ext cx="4572000" cy="70788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4000" b="1" i="1"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Primer Sumario: </a:t>
            </a:r>
          </a:p>
        </p:txBody>
      </p:sp>
      <p:pic>
        <p:nvPicPr>
          <p:cNvPr id="6" name="Imagen 5">
            <a:extLst>
              <a:ext uri="{FF2B5EF4-FFF2-40B4-BE49-F238E27FC236}">
                <a16:creationId xmlns:a16="http://schemas.microsoft.com/office/drawing/2014/main" id="{66370206-464D-36B4-63CD-2996839CA436}"/>
              </a:ext>
            </a:extLst>
          </p:cNvPr>
          <p:cNvPicPr>
            <a:picLocks noChangeAspect="1"/>
          </p:cNvPicPr>
          <p:nvPr/>
        </p:nvPicPr>
        <p:blipFill>
          <a:blip r:embed="rId2"/>
          <a:stretch>
            <a:fillRect/>
          </a:stretch>
        </p:blipFill>
        <p:spPr>
          <a:xfrm>
            <a:off x="29690" y="0"/>
            <a:ext cx="9114310" cy="1268078"/>
          </a:xfrm>
          <a:prstGeom prst="rect">
            <a:avLst/>
          </a:prstGeom>
        </p:spPr>
      </p:pic>
    </p:spTree>
    <p:extLst>
      <p:ext uri="{BB962C8B-B14F-4D97-AF65-F5344CB8AC3E}">
        <p14:creationId xmlns:p14="http://schemas.microsoft.com/office/powerpoint/2010/main" val="154511325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9D81D0A-5009-13A0-A92A-767B62C17E62}"/>
              </a:ext>
            </a:extLst>
          </p:cNvPr>
          <p:cNvSpPr txBox="1"/>
          <p:nvPr/>
        </p:nvSpPr>
        <p:spPr>
          <a:xfrm>
            <a:off x="147234" y="228123"/>
            <a:ext cx="8849532" cy="6401753"/>
          </a:xfrm>
          <a:prstGeom prst="rect">
            <a:avLst/>
          </a:prstGeom>
          <a:noFill/>
        </p:spPr>
        <p:txBody>
          <a:bodyPr wrap="square">
            <a:spAutoFit/>
          </a:bodyPr>
          <a:lstStyle/>
          <a:p>
            <a:pPr algn="just">
              <a:spcBef>
                <a:spcPts val="200"/>
              </a:spcBef>
              <a:spcAft>
                <a:spcPts val="200"/>
              </a:spcAft>
            </a:pPr>
            <a:r>
              <a:rPr lang="es-ES_tradnl" dirty="0">
                <a:effectLst/>
                <a:latin typeface="Arial" panose="020B0604020202020204" pitchFamily="34" charset="0"/>
                <a:ea typeface="Times New Roman" panose="02020603050405020304" pitchFamily="18" charset="0"/>
                <a:cs typeface="Arial" panose="020B0604020202020204" pitchFamily="34" charset="0"/>
              </a:rPr>
              <a:t>En la </a:t>
            </a:r>
            <a:r>
              <a:rPr lang="es-ES_tradnl" b="1" dirty="0">
                <a:effectLst/>
                <a:latin typeface="Arial" panose="020B0604020202020204" pitchFamily="34" charset="0"/>
                <a:ea typeface="Times New Roman" panose="02020603050405020304" pitchFamily="18" charset="0"/>
                <a:cs typeface="Arial" panose="020B0604020202020204" pitchFamily="34" charset="0"/>
              </a:rPr>
              <a:t>VES</a:t>
            </a:r>
            <a:r>
              <a:rPr lang="es-ES_tradnl" dirty="0">
                <a:effectLst/>
                <a:latin typeface="Arial" panose="020B0604020202020204" pitchFamily="34" charset="0"/>
                <a:ea typeface="Times New Roman" panose="02020603050405020304" pitchFamily="18" charset="0"/>
                <a:cs typeface="Arial" panose="020B0604020202020204" pitchFamily="34" charset="0"/>
              </a:rPr>
              <a:t> en asentamientos de evacuados deben ser incluidos los aspectos siguientes:</a:t>
            </a:r>
            <a:endParaRPr lang="es-CU"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200"/>
              </a:spcBef>
              <a:spcAft>
                <a:spcPts val="200"/>
              </a:spcAft>
              <a:buFont typeface="+mj-lt"/>
              <a:buAutoNum type="arabicPeriod"/>
              <a:tabLst>
                <a:tab pos="228600" algn="l"/>
              </a:tabLst>
            </a:pPr>
            <a:r>
              <a:rPr lang="es-ES_tradnl" dirty="0">
                <a:effectLst/>
                <a:latin typeface="Arial" panose="020B0604020202020204" pitchFamily="34" charset="0"/>
                <a:ea typeface="Times New Roman" panose="02020603050405020304" pitchFamily="18" charset="0"/>
                <a:cs typeface="Arial" panose="020B0604020202020204" pitchFamily="34" charset="0"/>
              </a:rPr>
              <a:t>Situación sociodemográfica de la población evacuada que debe incluir los aspectos socioeconómicos, culturales, religiosos y de recreación.</a:t>
            </a:r>
            <a:endParaRPr lang="es-CU"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200"/>
              </a:spcBef>
              <a:spcAft>
                <a:spcPts val="200"/>
              </a:spcAft>
              <a:buFont typeface="+mj-lt"/>
              <a:buAutoNum type="arabicPeriod"/>
              <a:tabLst>
                <a:tab pos="228600" algn="l"/>
              </a:tabLst>
            </a:pPr>
            <a:r>
              <a:rPr lang="es-ES_tradnl" dirty="0">
                <a:effectLst/>
                <a:latin typeface="Arial" panose="020B0604020202020204" pitchFamily="34" charset="0"/>
                <a:ea typeface="Times New Roman" panose="02020603050405020304" pitchFamily="18" charset="0"/>
                <a:cs typeface="Arial" panose="020B0604020202020204" pitchFamily="34" charset="0"/>
              </a:rPr>
              <a:t>Eventos de salud:</a:t>
            </a:r>
            <a:endParaRPr lang="es-CU" dirty="0">
              <a:effectLst/>
              <a:latin typeface="Arial" panose="020B0604020202020204" pitchFamily="34" charset="0"/>
              <a:ea typeface="Times New Roman" panose="02020603050405020304" pitchFamily="18" charset="0"/>
              <a:cs typeface="Arial" panose="020B0604020202020204" pitchFamily="34" charset="0"/>
            </a:endParaRPr>
          </a:p>
          <a:p>
            <a:pPr marL="742950" lvl="1" indent="-285750" algn="just">
              <a:spcBef>
                <a:spcPts val="200"/>
              </a:spcBef>
              <a:spcAft>
                <a:spcPts val="200"/>
              </a:spcAft>
              <a:buFont typeface="+mj-lt"/>
              <a:buAutoNum type="alphaLcPeriod"/>
              <a:tabLst>
                <a:tab pos="762000" algn="l"/>
              </a:tabLst>
            </a:pPr>
            <a:r>
              <a:rPr lang="es-ES_tradnl" dirty="0">
                <a:effectLst/>
                <a:latin typeface="Arial" panose="020B0604020202020204" pitchFamily="34" charset="0"/>
                <a:ea typeface="Times New Roman" panose="02020603050405020304" pitchFamily="18" charset="0"/>
                <a:cs typeface="Arial" panose="020B0604020202020204" pitchFamily="34" charset="0"/>
              </a:rPr>
              <a:t>Factores de riesgo y daños a la salud.</a:t>
            </a:r>
            <a:endParaRPr lang="es-CU"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200"/>
              </a:spcBef>
              <a:spcAft>
                <a:spcPts val="200"/>
              </a:spcAft>
              <a:buFont typeface="+mj-lt"/>
              <a:buAutoNum type="arabicPeriod"/>
              <a:tabLst>
                <a:tab pos="228600" algn="l"/>
              </a:tabLst>
            </a:pPr>
            <a:r>
              <a:rPr lang="es-ES_tradnl" b="1" dirty="0">
                <a:effectLst/>
                <a:latin typeface="Arial" panose="020B0604020202020204" pitchFamily="34" charset="0"/>
                <a:ea typeface="Times New Roman" panose="02020603050405020304" pitchFamily="18" charset="0"/>
                <a:cs typeface="Arial" panose="020B0604020202020204" pitchFamily="34" charset="0"/>
              </a:rPr>
              <a:t>Condiciones asociadas:</a:t>
            </a:r>
            <a:endParaRPr lang="es-CU" b="1" dirty="0">
              <a:effectLst/>
              <a:latin typeface="Arial" panose="020B0604020202020204" pitchFamily="34" charset="0"/>
              <a:ea typeface="Times New Roman" panose="02020603050405020304" pitchFamily="18" charset="0"/>
              <a:cs typeface="Arial" panose="020B0604020202020204" pitchFamily="34" charset="0"/>
            </a:endParaRPr>
          </a:p>
          <a:p>
            <a:pPr marL="906463" lvl="0" indent="-285750" algn="just">
              <a:spcBef>
                <a:spcPts val="200"/>
              </a:spcBef>
              <a:spcAft>
                <a:spcPts val="200"/>
              </a:spcAft>
              <a:buFont typeface="Arial" panose="020B0604020202020204" pitchFamily="34" charset="0"/>
              <a:buChar char="•"/>
              <a:tabLst>
                <a:tab pos="228600" algn="l"/>
              </a:tabLst>
            </a:pPr>
            <a:r>
              <a:rPr lang="es-ES_tradnl" dirty="0">
                <a:effectLst/>
                <a:latin typeface="Arial" panose="020B0604020202020204" pitchFamily="34" charset="0"/>
                <a:ea typeface="Times New Roman" panose="02020603050405020304" pitchFamily="18" charset="0"/>
                <a:cs typeface="Arial" panose="020B0604020202020204" pitchFamily="34" charset="0"/>
              </a:rPr>
              <a:t>Higiene ambiental</a:t>
            </a:r>
            <a:endParaRPr lang="es-CU" dirty="0">
              <a:effectLst/>
              <a:latin typeface="Arial" panose="020B0604020202020204" pitchFamily="34" charset="0"/>
              <a:ea typeface="Times New Roman" panose="02020603050405020304" pitchFamily="18" charset="0"/>
              <a:cs typeface="Arial" panose="020B0604020202020204" pitchFamily="34" charset="0"/>
            </a:endParaRPr>
          </a:p>
          <a:p>
            <a:pPr marL="906463" lvl="0" indent="-285750" algn="just">
              <a:spcBef>
                <a:spcPts val="200"/>
              </a:spcBef>
              <a:spcAft>
                <a:spcPts val="200"/>
              </a:spcAft>
              <a:buFont typeface="Arial" panose="020B0604020202020204" pitchFamily="34" charset="0"/>
              <a:buChar char="•"/>
              <a:tabLst>
                <a:tab pos="228600" algn="l"/>
              </a:tabLst>
            </a:pPr>
            <a:r>
              <a:rPr lang="es-ES_tradnl" dirty="0">
                <a:effectLst/>
                <a:latin typeface="Arial" panose="020B0604020202020204" pitchFamily="34" charset="0"/>
                <a:ea typeface="Times New Roman" panose="02020603050405020304" pitchFamily="18" charset="0"/>
                <a:cs typeface="Arial" panose="020B0604020202020204" pitchFamily="34" charset="0"/>
              </a:rPr>
              <a:t>Higiene del agua</a:t>
            </a:r>
            <a:endParaRPr lang="es-CU" dirty="0">
              <a:effectLst/>
              <a:latin typeface="Arial" panose="020B0604020202020204" pitchFamily="34" charset="0"/>
              <a:ea typeface="Times New Roman" panose="02020603050405020304" pitchFamily="18" charset="0"/>
              <a:cs typeface="Arial" panose="020B0604020202020204" pitchFamily="34" charset="0"/>
            </a:endParaRPr>
          </a:p>
          <a:p>
            <a:pPr marL="906463" lvl="0" indent="-285750" algn="just">
              <a:spcBef>
                <a:spcPts val="200"/>
              </a:spcBef>
              <a:spcAft>
                <a:spcPts val="200"/>
              </a:spcAft>
              <a:buFont typeface="Arial" panose="020B0604020202020204" pitchFamily="34" charset="0"/>
              <a:buChar char="•"/>
              <a:tabLst>
                <a:tab pos="228600" algn="l"/>
              </a:tabLst>
            </a:pPr>
            <a:r>
              <a:rPr lang="es-ES_tradnl" dirty="0">
                <a:effectLst/>
                <a:latin typeface="Arial" panose="020B0604020202020204" pitchFamily="34" charset="0"/>
                <a:ea typeface="Times New Roman" panose="02020603050405020304" pitchFamily="18" charset="0"/>
                <a:cs typeface="Arial" panose="020B0604020202020204" pitchFamily="34" charset="0"/>
              </a:rPr>
              <a:t>Higiene de los alimentos</a:t>
            </a:r>
            <a:endParaRPr lang="es-CU" dirty="0">
              <a:effectLst/>
              <a:latin typeface="Arial" panose="020B0604020202020204" pitchFamily="34" charset="0"/>
              <a:ea typeface="Times New Roman" panose="02020603050405020304" pitchFamily="18" charset="0"/>
              <a:cs typeface="Arial" panose="020B0604020202020204" pitchFamily="34" charset="0"/>
            </a:endParaRPr>
          </a:p>
          <a:p>
            <a:pPr marL="906463" lvl="0" indent="-285750" algn="just">
              <a:spcBef>
                <a:spcPts val="200"/>
              </a:spcBef>
              <a:spcAft>
                <a:spcPts val="200"/>
              </a:spcAft>
              <a:buFont typeface="Arial" panose="020B0604020202020204" pitchFamily="34" charset="0"/>
              <a:buChar char="•"/>
              <a:tabLst>
                <a:tab pos="228600" algn="l"/>
              </a:tabLst>
            </a:pPr>
            <a:r>
              <a:rPr lang="es-ES_tradnl" dirty="0">
                <a:effectLst/>
                <a:latin typeface="Arial" panose="020B0604020202020204" pitchFamily="34" charset="0"/>
                <a:ea typeface="Times New Roman" panose="02020603050405020304" pitchFamily="18" charset="0"/>
                <a:cs typeface="Arial" panose="020B0604020202020204" pitchFamily="34" charset="0"/>
              </a:rPr>
              <a:t>Disposición de residuales sólidos y líquidos.</a:t>
            </a:r>
            <a:endParaRPr lang="es-CU" dirty="0">
              <a:effectLst/>
              <a:latin typeface="Arial" panose="020B0604020202020204" pitchFamily="34" charset="0"/>
              <a:ea typeface="Times New Roman" panose="02020603050405020304" pitchFamily="18" charset="0"/>
              <a:cs typeface="Arial" panose="020B0604020202020204" pitchFamily="34" charset="0"/>
            </a:endParaRPr>
          </a:p>
          <a:p>
            <a:pPr marL="906463" lvl="0" indent="-285750" algn="just">
              <a:spcBef>
                <a:spcPts val="200"/>
              </a:spcBef>
              <a:spcAft>
                <a:spcPts val="200"/>
              </a:spcAft>
              <a:buFont typeface="Arial" panose="020B0604020202020204" pitchFamily="34" charset="0"/>
              <a:buChar char="•"/>
              <a:tabLst>
                <a:tab pos="228600" algn="l"/>
              </a:tabLst>
            </a:pPr>
            <a:r>
              <a:rPr lang="es-ES_tradnl" dirty="0">
                <a:effectLst/>
                <a:latin typeface="Arial" panose="020B0604020202020204" pitchFamily="34" charset="0"/>
                <a:ea typeface="Times New Roman" panose="02020603050405020304" pitchFamily="18" charset="0"/>
                <a:cs typeface="Arial" panose="020B0604020202020204" pitchFamily="34" charset="0"/>
              </a:rPr>
              <a:t>Presencia de vectores.</a:t>
            </a:r>
            <a:endParaRPr lang="es-CU" dirty="0">
              <a:effectLst/>
              <a:latin typeface="Arial" panose="020B0604020202020204" pitchFamily="34" charset="0"/>
              <a:ea typeface="Times New Roman" panose="02020603050405020304" pitchFamily="18" charset="0"/>
              <a:cs typeface="Arial" panose="020B0604020202020204" pitchFamily="34" charset="0"/>
            </a:endParaRPr>
          </a:p>
          <a:p>
            <a:pPr marL="906463" lvl="0" indent="-285750" algn="just">
              <a:spcBef>
                <a:spcPts val="200"/>
              </a:spcBef>
              <a:spcAft>
                <a:spcPts val="200"/>
              </a:spcAft>
              <a:buFont typeface="Arial" panose="020B0604020202020204" pitchFamily="34" charset="0"/>
              <a:buChar char="•"/>
              <a:tabLst>
                <a:tab pos="228600" algn="l"/>
              </a:tabLst>
            </a:pPr>
            <a:r>
              <a:rPr lang="es-ES_tradnl" dirty="0">
                <a:effectLst/>
                <a:latin typeface="Arial" panose="020B0604020202020204" pitchFamily="34" charset="0"/>
                <a:ea typeface="Times New Roman" panose="02020603050405020304" pitchFamily="18" charset="0"/>
                <a:cs typeface="Arial" panose="020B0604020202020204" pitchFamily="34" charset="0"/>
              </a:rPr>
              <a:t>Higiene ocupacional, laborales por condiciones de trabajo o enfermedad ocupacional.</a:t>
            </a:r>
            <a:endParaRPr lang="es-CU"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200"/>
              </a:spcBef>
              <a:spcAft>
                <a:spcPts val="200"/>
              </a:spcAft>
              <a:buFont typeface="+mj-lt"/>
              <a:buAutoNum type="arabicPeriod" startAt="4"/>
              <a:tabLst>
                <a:tab pos="228600" algn="l"/>
              </a:tabLst>
            </a:pPr>
            <a:r>
              <a:rPr lang="es-ES_tradnl" b="1" dirty="0">
                <a:effectLst/>
                <a:latin typeface="Arial" panose="020B0604020202020204" pitchFamily="34" charset="0"/>
                <a:ea typeface="Times New Roman" panose="02020603050405020304" pitchFamily="18" charset="0"/>
                <a:cs typeface="Arial" panose="020B0604020202020204" pitchFamily="34" charset="0"/>
              </a:rPr>
              <a:t>Higiene escolar: </a:t>
            </a:r>
            <a:r>
              <a:rPr lang="es-ES_tradnl" dirty="0">
                <a:effectLst/>
                <a:latin typeface="Arial" panose="020B0604020202020204" pitchFamily="34" charset="0"/>
                <a:ea typeface="Times New Roman" panose="02020603050405020304" pitchFamily="18" charset="0"/>
                <a:cs typeface="Arial" panose="020B0604020202020204" pitchFamily="34" charset="0"/>
              </a:rPr>
              <a:t>Requerimientos higiénico-sanitarios de instalaciones escolares que existan o se creen para el tiempo en que se mantenga el asentamiento.</a:t>
            </a:r>
            <a:endParaRPr lang="es-CU"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200"/>
              </a:spcBef>
              <a:spcAft>
                <a:spcPts val="200"/>
              </a:spcAft>
              <a:buFont typeface="+mj-lt"/>
              <a:buAutoNum type="arabicPeriod" startAt="4"/>
              <a:tabLst>
                <a:tab pos="228600" algn="l"/>
              </a:tabLst>
            </a:pPr>
            <a:r>
              <a:rPr lang="es-ES_tradnl" dirty="0">
                <a:effectLst/>
                <a:latin typeface="Arial" panose="020B0604020202020204" pitchFamily="34" charset="0"/>
                <a:ea typeface="Times New Roman" panose="02020603050405020304" pitchFamily="18" charset="0"/>
                <a:cs typeface="Arial" panose="020B0604020202020204" pitchFamily="34" charset="0"/>
              </a:rPr>
              <a:t>Situación psicológica (</a:t>
            </a:r>
            <a:r>
              <a:rPr lang="es-ES_tradnl" dirty="0" err="1">
                <a:effectLst/>
                <a:latin typeface="Arial" panose="020B0604020202020204" pitchFamily="34" charset="0"/>
                <a:ea typeface="Times New Roman" panose="02020603050405020304" pitchFamily="18" charset="0"/>
                <a:cs typeface="Arial" panose="020B0604020202020204" pitchFamily="34" charset="0"/>
              </a:rPr>
              <a:t>strés</a:t>
            </a:r>
            <a:r>
              <a:rPr lang="es-ES_tradnl" dirty="0">
                <a:effectLst/>
                <a:latin typeface="Arial" panose="020B0604020202020204" pitchFamily="34" charset="0"/>
                <a:ea typeface="Times New Roman" panose="02020603050405020304" pitchFamily="18" charset="0"/>
                <a:cs typeface="Arial" panose="020B0604020202020204" pitchFamily="34" charset="0"/>
              </a:rPr>
              <a:t> psico-social).</a:t>
            </a:r>
            <a:endParaRPr lang="es-CU"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200"/>
              </a:spcBef>
              <a:spcAft>
                <a:spcPts val="200"/>
              </a:spcAft>
              <a:buFont typeface="+mj-lt"/>
              <a:buAutoNum type="arabicPeriod" startAt="4"/>
              <a:tabLst>
                <a:tab pos="228600" algn="l"/>
              </a:tabLst>
            </a:pPr>
            <a:r>
              <a:rPr lang="es-ES_tradnl" b="1" dirty="0">
                <a:effectLst/>
                <a:latin typeface="Arial" panose="020B0604020202020204" pitchFamily="34" charset="0"/>
                <a:ea typeface="Times New Roman" panose="02020603050405020304" pitchFamily="18" charset="0"/>
                <a:cs typeface="Arial" panose="020B0604020202020204" pitchFamily="34" charset="0"/>
              </a:rPr>
              <a:t>Vigilancia fármaco-terapéutica:</a:t>
            </a:r>
            <a:endParaRPr lang="es-CU" b="1" dirty="0">
              <a:effectLst/>
              <a:latin typeface="Arial" panose="020B0604020202020204" pitchFamily="34" charset="0"/>
              <a:ea typeface="Times New Roman" panose="02020603050405020304" pitchFamily="18" charset="0"/>
              <a:cs typeface="Arial" panose="020B0604020202020204" pitchFamily="34" charset="0"/>
            </a:endParaRPr>
          </a:p>
          <a:p>
            <a:pPr marL="898525" lvl="0" indent="-285750" algn="just">
              <a:spcBef>
                <a:spcPts val="200"/>
              </a:spcBef>
              <a:spcAft>
                <a:spcPts val="200"/>
              </a:spcAft>
              <a:buFont typeface="Arial" panose="020B0604020202020204" pitchFamily="34" charset="0"/>
              <a:buChar char="•"/>
            </a:pPr>
            <a:r>
              <a:rPr lang="es-ES_tradnl" dirty="0">
                <a:effectLst/>
                <a:latin typeface="Arial" panose="020B0604020202020204" pitchFamily="34" charset="0"/>
                <a:ea typeface="Times New Roman" panose="02020603050405020304" pitchFamily="18" charset="0"/>
                <a:cs typeface="Arial" panose="020B0604020202020204" pitchFamily="34" charset="0"/>
              </a:rPr>
              <a:t>Estado del abastecimiento y distribución de los medicamentos.</a:t>
            </a:r>
            <a:endParaRPr lang="es-CU" dirty="0">
              <a:effectLst/>
              <a:latin typeface="Arial" panose="020B0604020202020204" pitchFamily="34" charset="0"/>
              <a:ea typeface="Times New Roman" panose="02020603050405020304" pitchFamily="18" charset="0"/>
              <a:cs typeface="Arial" panose="020B0604020202020204" pitchFamily="34" charset="0"/>
            </a:endParaRPr>
          </a:p>
          <a:p>
            <a:pPr marL="898525" lvl="0" indent="-285750" algn="just">
              <a:spcBef>
                <a:spcPts val="200"/>
              </a:spcBef>
              <a:spcAft>
                <a:spcPts val="200"/>
              </a:spcAft>
              <a:buFont typeface="Arial" panose="020B0604020202020204" pitchFamily="34" charset="0"/>
              <a:buChar char="•"/>
            </a:pPr>
            <a:r>
              <a:rPr lang="es-ES_tradnl" dirty="0">
                <a:effectLst/>
                <a:latin typeface="Arial" panose="020B0604020202020204" pitchFamily="34" charset="0"/>
                <a:ea typeface="Times New Roman" panose="02020603050405020304" pitchFamily="18" charset="0"/>
                <a:cs typeface="Arial" panose="020B0604020202020204" pitchFamily="34" charset="0"/>
              </a:rPr>
              <a:t>Uso de fitofármacos y </a:t>
            </a:r>
            <a:r>
              <a:rPr lang="es-ES_tradnl" dirty="0" err="1">
                <a:effectLst/>
                <a:latin typeface="Arial" panose="020B0604020202020204" pitchFamily="34" charset="0"/>
                <a:ea typeface="Times New Roman" panose="02020603050405020304" pitchFamily="18" charset="0"/>
                <a:cs typeface="Arial" panose="020B0604020202020204" pitchFamily="34" charset="0"/>
              </a:rPr>
              <a:t>apifármacos</a:t>
            </a:r>
            <a:r>
              <a:rPr lang="es-ES_tradnl" dirty="0">
                <a:effectLst/>
                <a:latin typeface="Arial" panose="020B0604020202020204" pitchFamily="34" charset="0"/>
                <a:ea typeface="Times New Roman" panose="02020603050405020304" pitchFamily="18" charset="0"/>
                <a:cs typeface="Arial" panose="020B0604020202020204" pitchFamily="34" charset="0"/>
              </a:rPr>
              <a:t> (medicina tradicional).</a:t>
            </a:r>
            <a:endParaRPr lang="es-CU"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71808407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D3B30B6-AE1A-F5B6-D093-276094D03740}"/>
              </a:ext>
            </a:extLst>
          </p:cNvPr>
          <p:cNvSpPr txBox="1"/>
          <p:nvPr/>
        </p:nvSpPr>
        <p:spPr>
          <a:xfrm>
            <a:off x="61993" y="1151673"/>
            <a:ext cx="9020014" cy="5016758"/>
          </a:xfrm>
          <a:prstGeom prst="rect">
            <a:avLst/>
          </a:prstGeom>
          <a:noFill/>
        </p:spPr>
        <p:txBody>
          <a:bodyPr wrap="square">
            <a:spAutoFit/>
          </a:bodyPr>
          <a:lstStyle/>
          <a:p>
            <a:pPr marL="449263" lvl="0" indent="-449263" algn="just">
              <a:buFont typeface="+mj-lt"/>
              <a:buAutoNum type="arabicPeriod"/>
            </a:pPr>
            <a:r>
              <a:rPr lang="es-ES_tradnl" sz="3200" dirty="0">
                <a:effectLst/>
                <a:latin typeface="Arial" panose="020B0604020202020204" pitchFamily="34" charset="0"/>
                <a:ea typeface="Times New Roman" panose="02020603050405020304" pitchFamily="18" charset="0"/>
                <a:cs typeface="Arial" panose="020B0604020202020204" pitchFamily="34" charset="0"/>
              </a:rPr>
              <a:t>Organización de </a:t>
            </a:r>
            <a:r>
              <a:rPr lang="es-ES_tradnl" sz="3200" dirty="0" err="1">
                <a:effectLst/>
                <a:latin typeface="Arial" panose="020B0604020202020204" pitchFamily="34" charset="0"/>
                <a:ea typeface="Times New Roman" panose="02020603050405020304" pitchFamily="18" charset="0"/>
                <a:cs typeface="Arial" panose="020B0604020202020204" pitchFamily="34" charset="0"/>
              </a:rPr>
              <a:t>reconsultas</a:t>
            </a:r>
            <a:r>
              <a:rPr lang="es-ES_tradnl" sz="3200" dirty="0">
                <a:effectLst/>
                <a:latin typeface="Arial" panose="020B0604020202020204" pitchFamily="34" charset="0"/>
                <a:ea typeface="Times New Roman" panose="02020603050405020304" pitchFamily="18" charset="0"/>
                <a:cs typeface="Arial" panose="020B0604020202020204" pitchFamily="34" charset="0"/>
              </a:rPr>
              <a:t> y servicios de urgencia.</a:t>
            </a:r>
            <a:endParaRPr lang="es-CU" sz="3200" dirty="0">
              <a:effectLst/>
              <a:latin typeface="Arial" panose="020B0604020202020204" pitchFamily="34" charset="0"/>
              <a:ea typeface="Times New Roman" panose="02020603050405020304" pitchFamily="18" charset="0"/>
              <a:cs typeface="Arial" panose="020B0604020202020204" pitchFamily="34" charset="0"/>
            </a:endParaRPr>
          </a:p>
          <a:p>
            <a:pPr marL="449263" lvl="0" indent="-449263" algn="just">
              <a:buFont typeface="+mj-lt"/>
              <a:buAutoNum type="arabicPeriod"/>
            </a:pPr>
            <a:r>
              <a:rPr lang="es-ES_tradnl" sz="3200" dirty="0">
                <a:effectLst/>
                <a:latin typeface="Arial" panose="020B0604020202020204" pitchFamily="34" charset="0"/>
                <a:ea typeface="Times New Roman" panose="02020603050405020304" pitchFamily="18" charset="0"/>
                <a:cs typeface="Arial" panose="020B0604020202020204" pitchFamily="34" charset="0"/>
              </a:rPr>
              <a:t>Asistencia estomatológica.</a:t>
            </a:r>
            <a:endParaRPr lang="es-CU" sz="3200" dirty="0">
              <a:effectLst/>
              <a:latin typeface="Arial" panose="020B0604020202020204" pitchFamily="34" charset="0"/>
              <a:ea typeface="Times New Roman" panose="02020603050405020304" pitchFamily="18" charset="0"/>
              <a:cs typeface="Arial" panose="020B0604020202020204" pitchFamily="34" charset="0"/>
            </a:endParaRPr>
          </a:p>
          <a:p>
            <a:pPr marL="449263" lvl="0" indent="-449263" algn="just">
              <a:buFont typeface="+mj-lt"/>
              <a:buAutoNum type="arabicPeriod"/>
            </a:pPr>
            <a:r>
              <a:rPr lang="es-ES_tradnl" sz="3200" dirty="0">
                <a:effectLst/>
                <a:latin typeface="Arial" panose="020B0604020202020204" pitchFamily="34" charset="0"/>
                <a:ea typeface="Times New Roman" panose="02020603050405020304" pitchFamily="18" charset="0"/>
                <a:cs typeface="Arial" panose="020B0604020202020204" pitchFamily="34" charset="0"/>
              </a:rPr>
              <a:t>Fisioterapia, acupuntura y clínica de estrés.</a:t>
            </a:r>
            <a:endParaRPr lang="es-CU" sz="3200" dirty="0">
              <a:effectLst/>
              <a:latin typeface="Arial" panose="020B0604020202020204" pitchFamily="34" charset="0"/>
              <a:ea typeface="Times New Roman" panose="02020603050405020304" pitchFamily="18" charset="0"/>
              <a:cs typeface="Arial" panose="020B0604020202020204" pitchFamily="34" charset="0"/>
            </a:endParaRPr>
          </a:p>
          <a:p>
            <a:pPr marL="449263" lvl="0" indent="-449263" algn="just">
              <a:buFont typeface="+mj-lt"/>
              <a:buAutoNum type="arabicPeriod"/>
            </a:pPr>
            <a:r>
              <a:rPr lang="es-ES_tradnl" sz="3200" dirty="0">
                <a:effectLst/>
                <a:latin typeface="Arial" panose="020B0604020202020204" pitchFamily="34" charset="0"/>
                <a:ea typeface="Times New Roman" panose="02020603050405020304" pitchFamily="18" charset="0"/>
                <a:cs typeface="Arial" panose="020B0604020202020204" pitchFamily="34" charset="0"/>
              </a:rPr>
              <a:t>Disponibilidad de medios de diagnóstico (laboratorio RX, ECG).</a:t>
            </a:r>
            <a:endParaRPr lang="es-CU" sz="3200" dirty="0">
              <a:effectLst/>
              <a:latin typeface="Arial" panose="020B0604020202020204" pitchFamily="34" charset="0"/>
              <a:ea typeface="Times New Roman" panose="02020603050405020304" pitchFamily="18" charset="0"/>
              <a:cs typeface="Arial" panose="020B0604020202020204" pitchFamily="34" charset="0"/>
            </a:endParaRPr>
          </a:p>
          <a:p>
            <a:pPr marL="449263" lvl="0" indent="-449263" algn="just">
              <a:buFont typeface="+mj-lt"/>
              <a:buAutoNum type="arabicPeriod"/>
            </a:pPr>
            <a:r>
              <a:rPr lang="es-ES_tradnl" sz="3200" dirty="0">
                <a:effectLst/>
                <a:latin typeface="Arial" panose="020B0604020202020204" pitchFamily="34" charset="0"/>
                <a:ea typeface="Times New Roman" panose="02020603050405020304" pitchFamily="18" charset="0"/>
                <a:cs typeface="Arial" panose="020B0604020202020204" pitchFamily="34" charset="0"/>
              </a:rPr>
              <a:t>Existencia de equipos médicos en general.</a:t>
            </a:r>
            <a:endParaRPr lang="es-CU" sz="3200" dirty="0">
              <a:effectLst/>
              <a:latin typeface="Arial" panose="020B0604020202020204" pitchFamily="34" charset="0"/>
              <a:ea typeface="Times New Roman" panose="02020603050405020304" pitchFamily="18" charset="0"/>
              <a:cs typeface="Arial" panose="020B0604020202020204" pitchFamily="34" charset="0"/>
            </a:endParaRPr>
          </a:p>
          <a:p>
            <a:pPr marL="449263" lvl="0" indent="-449263" algn="just">
              <a:buFont typeface="+mj-lt"/>
              <a:buAutoNum type="arabicPeriod"/>
            </a:pPr>
            <a:r>
              <a:rPr lang="es-ES_tradnl" sz="3200" dirty="0">
                <a:effectLst/>
                <a:latin typeface="Arial" panose="020B0604020202020204" pitchFamily="34" charset="0"/>
                <a:ea typeface="Times New Roman" panose="02020603050405020304" pitchFamily="18" charset="0"/>
                <a:cs typeface="Arial" panose="020B0604020202020204" pitchFamily="34" charset="0"/>
              </a:rPr>
              <a:t>Satisfacción de la población con los servicios que reciben (del sector de la salud, organizaciones políticas y de masas).</a:t>
            </a:r>
            <a:endParaRPr lang="es-CU" sz="3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uadroTexto 3">
            <a:extLst>
              <a:ext uri="{FF2B5EF4-FFF2-40B4-BE49-F238E27FC236}">
                <a16:creationId xmlns:a16="http://schemas.microsoft.com/office/drawing/2014/main" id="{84DD64C0-5806-BA65-8B8A-7CF46A679FAC}"/>
              </a:ext>
            </a:extLst>
          </p:cNvPr>
          <p:cNvSpPr txBox="1"/>
          <p:nvPr/>
        </p:nvSpPr>
        <p:spPr>
          <a:xfrm>
            <a:off x="1906291" y="210431"/>
            <a:ext cx="5602637" cy="707886"/>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40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Servicios de salud:</a:t>
            </a:r>
            <a:endParaRPr kumimoji="0" lang="es-CU" sz="4000" b="0"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43494258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D3B30B6-AE1A-F5B6-D093-276094D03740}"/>
              </a:ext>
            </a:extLst>
          </p:cNvPr>
          <p:cNvSpPr txBox="1"/>
          <p:nvPr/>
        </p:nvSpPr>
        <p:spPr>
          <a:xfrm>
            <a:off x="61993" y="856357"/>
            <a:ext cx="9020014" cy="6001643"/>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_tradnl"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Durante un desastre se crea un medio propicio para ocurrir proliferación vectorial, requiriéndose el énfasis y sistematicidad en el control. La participación de la comunidad puede estar encaminada en:</a:t>
            </a:r>
            <a:endParaRPr kumimoji="0" lang="es-CU"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_tradnl"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t>
            </a:r>
            <a:endParaRPr kumimoji="0" lang="es-CU"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mj-lt"/>
              <a:buAutoNum type="arabicParenR"/>
              <a:tabLst>
                <a:tab pos="276225" algn="l"/>
              </a:tabLst>
              <a:defRPr/>
            </a:pPr>
            <a:r>
              <a:rPr kumimoji="0" lang="es-ES_tradnl"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Conociendo los programas locales para situación de desastres, y procedimientos para la emergencia.</a:t>
            </a:r>
            <a:endParaRPr kumimoji="0" lang="es-CU"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mj-lt"/>
              <a:buAutoNum type="arabicParenR"/>
              <a:tabLst>
                <a:tab pos="276225" algn="l"/>
              </a:tabLst>
              <a:defRPr/>
            </a:pPr>
            <a:r>
              <a:rPr kumimoji="0" lang="es-ES_tradnl"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Tomando parte en la vida política del colectivo y su relación con la respuesta que se requiere.</a:t>
            </a:r>
            <a:endParaRPr kumimoji="0" lang="es-CU"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mj-lt"/>
              <a:buAutoNum type="arabicParenR"/>
              <a:tabLst>
                <a:tab pos="276225" algn="l"/>
              </a:tabLst>
              <a:defRPr/>
            </a:pPr>
            <a:r>
              <a:rPr kumimoji="0" lang="es-ES_tradnl"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Apoyando a los dirigentes en el alcance de soluciones inmediatas y a largo plazo, en aras de la mitigación.</a:t>
            </a:r>
            <a:endParaRPr kumimoji="0" lang="es-CU"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mj-lt"/>
              <a:buAutoNum type="arabicParenR"/>
              <a:tabLst>
                <a:tab pos="276225" algn="l"/>
              </a:tabLst>
              <a:defRPr/>
            </a:pPr>
            <a:r>
              <a:rPr kumimoji="0" lang="es-ES_tradnl"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Colaborando para modificar el uso de la tierra y las medidas de desarrollo, para disminuir riesgos.</a:t>
            </a:r>
            <a:endParaRPr kumimoji="0" lang="es-CU"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mj-lt"/>
              <a:buAutoNum type="arabicParenR"/>
              <a:tabLst>
                <a:tab pos="276225" algn="l"/>
              </a:tabLst>
              <a:defRPr/>
            </a:pPr>
            <a:r>
              <a:rPr kumimoji="0" lang="es-ES_tradnl"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Reforzando las organizaciones de auxilio voluntario.</a:t>
            </a:r>
            <a:endParaRPr kumimoji="0" lang="es-CU"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mj-lt"/>
              <a:buAutoNum type="arabicParenR"/>
              <a:tabLst>
                <a:tab pos="276225" algn="l"/>
              </a:tabLst>
              <a:defRPr/>
            </a:pPr>
            <a:r>
              <a:rPr kumimoji="0" lang="es-ES_tradnl"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Cooperando en la divulgación de orientaciones.</a:t>
            </a:r>
            <a:endParaRPr kumimoji="0" lang="es-CU"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342900" marR="0" lvl="0" indent="-342900" algn="just" defTabSz="914400" rtl="0" eaLnBrk="1" fontAlgn="auto" latinLnBrk="0" hangingPunct="1">
              <a:lnSpc>
                <a:spcPct val="100000"/>
              </a:lnSpc>
              <a:spcBef>
                <a:spcPts val="0"/>
              </a:spcBef>
              <a:spcAft>
                <a:spcPts val="0"/>
              </a:spcAft>
              <a:buClrTx/>
              <a:buSzTx/>
              <a:buFont typeface="+mj-lt"/>
              <a:buAutoNum type="arabicParenR"/>
              <a:tabLst>
                <a:tab pos="276225" algn="l"/>
              </a:tabLst>
              <a:defRPr/>
            </a:pPr>
            <a:r>
              <a:rPr kumimoji="0" lang="es-ES_tradnl"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Tareas de recuperación.</a:t>
            </a:r>
            <a:endParaRPr kumimoji="0" lang="es-CU" sz="24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4" name="CuadroTexto 3">
            <a:extLst>
              <a:ext uri="{FF2B5EF4-FFF2-40B4-BE49-F238E27FC236}">
                <a16:creationId xmlns:a16="http://schemas.microsoft.com/office/drawing/2014/main" id="{349A080D-3E22-D8D5-C2EF-5CF2265EAC1E}"/>
              </a:ext>
            </a:extLst>
          </p:cNvPr>
          <p:cNvSpPr txBox="1"/>
          <p:nvPr/>
        </p:nvSpPr>
        <p:spPr>
          <a:xfrm>
            <a:off x="232474" y="226039"/>
            <a:ext cx="8384583" cy="523220"/>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28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Particular atención al control vectorial:</a:t>
            </a:r>
            <a:endParaRPr kumimoji="0" lang="es-CU" sz="28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70724450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795D4EC-A17C-2894-72BD-FB2A1F8D794E}"/>
              </a:ext>
            </a:extLst>
          </p:cNvPr>
          <p:cNvSpPr txBox="1"/>
          <p:nvPr/>
        </p:nvSpPr>
        <p:spPr>
          <a:xfrm>
            <a:off x="309966" y="302359"/>
            <a:ext cx="8834034" cy="6124754"/>
          </a:xfrm>
          <a:prstGeom prst="rect">
            <a:avLst/>
          </a:prstGeom>
          <a:noFill/>
        </p:spPr>
        <p:txBody>
          <a:bodyPr wrap="square">
            <a:spAutoFit/>
          </a:bodyPr>
          <a:lstStyle/>
          <a:p>
            <a:pPr algn="just"/>
            <a:r>
              <a:rPr lang="es-ES" sz="2800" b="1" dirty="0">
                <a:effectLst/>
                <a:latin typeface="Arial" panose="020B0604020202020204" pitchFamily="34" charset="0"/>
                <a:ea typeface="Times New Roman" panose="02020603050405020304" pitchFamily="18" charset="0"/>
                <a:cs typeface="Arial" panose="020B0604020202020204" pitchFamily="34" charset="0"/>
              </a:rPr>
              <a:t>FACTORES QUE CONDICIONAN LA PROLIFERACION DE VECTORES:</a:t>
            </a:r>
            <a:endParaRPr lang="es-CU" sz="28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 sz="2800" b="1" dirty="0">
                <a:effectLst/>
                <a:latin typeface="Arial" panose="020B0604020202020204" pitchFamily="34" charset="0"/>
                <a:ea typeface="Times New Roman" panose="02020603050405020304" pitchFamily="18" charset="0"/>
                <a:cs typeface="Arial" panose="020B0604020202020204" pitchFamily="34" charset="0"/>
              </a:rPr>
              <a:t>	</a:t>
            </a:r>
            <a:endParaRPr lang="es-CU" sz="2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Times New Roman" panose="02020603050405020304" pitchFamily="18" charset="0"/>
              <a:buChar char="•"/>
              <a:tabLst>
                <a:tab pos="457200" algn="l"/>
              </a:tabLst>
            </a:pPr>
            <a:r>
              <a:rPr lang="pt-BR" sz="2800" dirty="0">
                <a:effectLst/>
                <a:latin typeface="Arial" panose="020B0604020202020204" pitchFamily="34" charset="0"/>
                <a:ea typeface="Times New Roman" panose="02020603050405020304" pitchFamily="18" charset="0"/>
                <a:cs typeface="Arial" panose="020B0604020202020204" pitchFamily="34" charset="0"/>
              </a:rPr>
              <a:t>Falta de </a:t>
            </a:r>
            <a:r>
              <a:rPr lang="pt-BR" sz="2800" dirty="0" err="1">
                <a:effectLst/>
                <a:latin typeface="Arial" panose="020B0604020202020204" pitchFamily="34" charset="0"/>
                <a:ea typeface="Times New Roman" panose="02020603050405020304" pitchFamily="18" charset="0"/>
                <a:cs typeface="Arial" panose="020B0604020202020204" pitchFamily="34" charset="0"/>
              </a:rPr>
              <a:t>Voluntad</a:t>
            </a:r>
            <a:r>
              <a:rPr lang="pt-BR" sz="2800" dirty="0">
                <a:effectLst/>
                <a:latin typeface="Arial" panose="020B0604020202020204" pitchFamily="34" charset="0"/>
                <a:ea typeface="Times New Roman" panose="02020603050405020304" pitchFamily="18" charset="0"/>
                <a:cs typeface="Arial" panose="020B0604020202020204" pitchFamily="34" charset="0"/>
              </a:rPr>
              <a:t> Política.</a:t>
            </a:r>
            <a:endParaRPr lang="es-CU" sz="2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Times New Roman" panose="02020603050405020304" pitchFamily="18" charset="0"/>
              <a:buChar char="•"/>
              <a:tabLst>
                <a:tab pos="457200" algn="l"/>
              </a:tabLst>
            </a:pPr>
            <a:r>
              <a:rPr lang="pt-BR" sz="2800" b="1" dirty="0">
                <a:effectLst/>
                <a:latin typeface="Arial" panose="020B0604020202020204" pitchFamily="34" charset="0"/>
                <a:ea typeface="Times New Roman" panose="02020603050405020304" pitchFamily="18" charset="0"/>
                <a:cs typeface="Arial" panose="020B0604020202020204" pitchFamily="34" charset="0"/>
              </a:rPr>
              <a:t>Falta de Recursos Económicos.</a:t>
            </a:r>
            <a:endParaRPr lang="es-CU" sz="2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Times New Roman" panose="02020603050405020304" pitchFamily="18" charset="0"/>
              <a:buChar char="•"/>
              <a:tabLst>
                <a:tab pos="457200" algn="l"/>
              </a:tabLst>
            </a:pPr>
            <a:r>
              <a:rPr lang="pt-BR" sz="2800" dirty="0" err="1">
                <a:effectLst/>
                <a:latin typeface="Arial" panose="020B0604020202020204" pitchFamily="34" charset="0"/>
                <a:ea typeface="Times New Roman" panose="02020603050405020304" pitchFamily="18" charset="0"/>
                <a:cs typeface="Arial" panose="020B0604020202020204" pitchFamily="34" charset="0"/>
              </a:rPr>
              <a:t>Fallos</a:t>
            </a:r>
            <a:r>
              <a:rPr lang="pt-BR" sz="2800" dirty="0">
                <a:effectLst/>
                <a:latin typeface="Arial" panose="020B0604020202020204" pitchFamily="34" charset="0"/>
                <a:ea typeface="Times New Roman" panose="02020603050405020304" pitchFamily="18" charset="0"/>
                <a:cs typeface="Arial" panose="020B0604020202020204" pitchFamily="34" charset="0"/>
              </a:rPr>
              <a:t> Técnico Operativos.</a:t>
            </a:r>
            <a:endParaRPr lang="es-CU" sz="2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Times New Roman" panose="02020603050405020304" pitchFamily="18" charset="0"/>
              <a:buChar char="•"/>
              <a:tabLst>
                <a:tab pos="457200" algn="l"/>
              </a:tabLst>
            </a:pPr>
            <a:r>
              <a:rPr lang="pt-BR" sz="2800" b="1" dirty="0">
                <a:effectLst/>
                <a:latin typeface="Arial" panose="020B0604020202020204" pitchFamily="34" charset="0"/>
                <a:ea typeface="Times New Roman" panose="02020603050405020304" pitchFamily="18" charset="0"/>
                <a:cs typeface="Arial" panose="020B0604020202020204" pitchFamily="34" charset="0"/>
              </a:rPr>
              <a:t>Grandes </a:t>
            </a:r>
            <a:r>
              <a:rPr lang="pt-BR" sz="2800" b="1" dirty="0" err="1">
                <a:effectLst/>
                <a:latin typeface="Arial" panose="020B0604020202020204" pitchFamily="34" charset="0"/>
                <a:ea typeface="Times New Roman" panose="02020603050405020304" pitchFamily="18" charset="0"/>
                <a:cs typeface="Arial" panose="020B0604020202020204" pitchFamily="34" charset="0"/>
              </a:rPr>
              <a:t>Cambios</a:t>
            </a:r>
            <a:r>
              <a:rPr lang="pt-BR" sz="2800" b="1" dirty="0">
                <a:effectLst/>
                <a:latin typeface="Arial" panose="020B0604020202020204" pitchFamily="34" charset="0"/>
                <a:ea typeface="Times New Roman" panose="02020603050405020304" pitchFamily="18" charset="0"/>
                <a:cs typeface="Arial" panose="020B0604020202020204" pitchFamily="34" charset="0"/>
              </a:rPr>
              <a:t> </a:t>
            </a:r>
            <a:r>
              <a:rPr lang="pt-BR" sz="2800" b="1" dirty="0" err="1">
                <a:effectLst/>
                <a:latin typeface="Arial" panose="020B0604020202020204" pitchFamily="34" charset="0"/>
                <a:ea typeface="Times New Roman" panose="02020603050405020304" pitchFamily="18" charset="0"/>
                <a:cs typeface="Arial" panose="020B0604020202020204" pitchFamily="34" charset="0"/>
              </a:rPr>
              <a:t>Ambientales</a:t>
            </a:r>
            <a:r>
              <a:rPr lang="pt-BR" sz="2800" b="1" dirty="0">
                <a:effectLst/>
                <a:latin typeface="Arial" panose="020B0604020202020204" pitchFamily="34" charset="0"/>
                <a:ea typeface="Times New Roman" panose="02020603050405020304" pitchFamily="18" charset="0"/>
                <a:cs typeface="Arial" panose="020B0604020202020204" pitchFamily="34" charset="0"/>
              </a:rPr>
              <a:t>.</a:t>
            </a:r>
            <a:endParaRPr lang="es-CU" sz="2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Times New Roman" panose="02020603050405020304" pitchFamily="18" charset="0"/>
              <a:buChar char="•"/>
              <a:tabLst>
                <a:tab pos="457200" algn="l"/>
              </a:tabLst>
            </a:pPr>
            <a:r>
              <a:rPr lang="pt-BR" sz="2800" b="1" dirty="0" err="1">
                <a:effectLst/>
                <a:latin typeface="Arial" panose="020B0604020202020204" pitchFamily="34" charset="0"/>
                <a:ea typeface="Times New Roman" panose="02020603050405020304" pitchFamily="18" charset="0"/>
                <a:cs typeface="Arial" panose="020B0604020202020204" pitchFamily="34" charset="0"/>
              </a:rPr>
              <a:t>Destrucción</a:t>
            </a:r>
            <a:r>
              <a:rPr lang="pt-BR" sz="2800" b="1" dirty="0">
                <a:effectLst/>
                <a:latin typeface="Arial" panose="020B0604020202020204" pitchFamily="34" charset="0"/>
                <a:ea typeface="Times New Roman" panose="02020603050405020304" pitchFamily="18" charset="0"/>
                <a:cs typeface="Arial" panose="020B0604020202020204" pitchFamily="34" charset="0"/>
              </a:rPr>
              <a:t> de </a:t>
            </a:r>
            <a:r>
              <a:rPr lang="pt-BR" sz="2800" b="1" dirty="0" err="1">
                <a:effectLst/>
                <a:latin typeface="Arial" panose="020B0604020202020204" pitchFamily="34" charset="0"/>
                <a:ea typeface="Times New Roman" panose="02020603050405020304" pitchFamily="18" charset="0"/>
                <a:cs typeface="Arial" panose="020B0604020202020204" pitchFamily="34" charset="0"/>
              </a:rPr>
              <a:t>los</a:t>
            </a:r>
            <a:r>
              <a:rPr lang="pt-BR" sz="2800" b="1" dirty="0">
                <a:effectLst/>
                <a:latin typeface="Arial" panose="020B0604020202020204" pitchFamily="34" charset="0"/>
                <a:ea typeface="Times New Roman" panose="02020603050405020304" pitchFamily="18" charset="0"/>
                <a:cs typeface="Arial" panose="020B0604020202020204" pitchFamily="34" charset="0"/>
              </a:rPr>
              <a:t> </a:t>
            </a:r>
            <a:r>
              <a:rPr lang="pt-BR" sz="2800" b="1" dirty="0" err="1">
                <a:effectLst/>
                <a:latin typeface="Arial" panose="020B0604020202020204" pitchFamily="34" charset="0"/>
                <a:ea typeface="Times New Roman" panose="02020603050405020304" pitchFamily="18" charset="0"/>
                <a:cs typeface="Arial" panose="020B0604020202020204" pitchFamily="34" charset="0"/>
              </a:rPr>
              <a:t>Ecosistemas</a:t>
            </a:r>
            <a:r>
              <a:rPr lang="pt-BR" sz="2800" b="1" dirty="0">
                <a:effectLst/>
                <a:latin typeface="Arial" panose="020B0604020202020204" pitchFamily="34" charset="0"/>
                <a:ea typeface="Times New Roman" panose="02020603050405020304" pitchFamily="18" charset="0"/>
                <a:cs typeface="Arial" panose="020B0604020202020204" pitchFamily="34" charset="0"/>
              </a:rPr>
              <a:t>.</a:t>
            </a:r>
            <a:endParaRPr lang="es-CU" sz="2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Times New Roman" panose="02020603050405020304" pitchFamily="18" charset="0"/>
              <a:buChar char="•"/>
              <a:tabLst>
                <a:tab pos="457200" algn="l"/>
              </a:tabLst>
            </a:pPr>
            <a:r>
              <a:rPr lang="pt-BR" sz="2800" dirty="0">
                <a:effectLst/>
                <a:latin typeface="Arial" panose="020B0604020202020204" pitchFamily="34" charset="0"/>
                <a:ea typeface="Times New Roman" panose="02020603050405020304" pitchFamily="18" charset="0"/>
                <a:cs typeface="Arial" panose="020B0604020202020204" pitchFamily="34" charset="0"/>
              </a:rPr>
              <a:t>Cambio Climático.</a:t>
            </a:r>
            <a:endParaRPr lang="es-CU" sz="2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Times New Roman" panose="02020603050405020304" pitchFamily="18" charset="0"/>
              <a:buChar char="•"/>
              <a:tabLst>
                <a:tab pos="457200" algn="l"/>
              </a:tabLst>
            </a:pPr>
            <a:r>
              <a:rPr lang="pt-BR" sz="2800" dirty="0" err="1">
                <a:effectLst/>
                <a:latin typeface="Arial" panose="020B0604020202020204" pitchFamily="34" charset="0"/>
                <a:ea typeface="Times New Roman" panose="02020603050405020304" pitchFamily="18" charset="0"/>
                <a:cs typeface="Arial" panose="020B0604020202020204" pitchFamily="34" charset="0"/>
              </a:rPr>
              <a:t>Migraciones</a:t>
            </a:r>
            <a:r>
              <a:rPr lang="pt-BR" sz="2800" dirty="0">
                <a:effectLst/>
                <a:latin typeface="Arial" panose="020B0604020202020204" pitchFamily="34" charset="0"/>
                <a:ea typeface="Times New Roman" panose="02020603050405020304" pitchFamily="18" charset="0"/>
                <a:cs typeface="Arial" panose="020B0604020202020204" pitchFamily="34" charset="0"/>
              </a:rPr>
              <a:t>.</a:t>
            </a:r>
            <a:endParaRPr lang="es-CU" sz="2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Times New Roman" panose="02020603050405020304" pitchFamily="18" charset="0"/>
              <a:buChar char="•"/>
              <a:tabLst>
                <a:tab pos="457200" algn="l"/>
              </a:tabLst>
            </a:pPr>
            <a:r>
              <a:rPr lang="pt-BR" sz="2800" dirty="0">
                <a:effectLst/>
                <a:latin typeface="Arial" panose="020B0604020202020204" pitchFamily="34" charset="0"/>
                <a:ea typeface="Times New Roman" panose="02020603050405020304" pitchFamily="18" charset="0"/>
                <a:cs typeface="Arial" panose="020B0604020202020204" pitchFamily="34" charset="0"/>
              </a:rPr>
              <a:t>Urbanismo Patológico.</a:t>
            </a:r>
            <a:endParaRPr lang="es-CU" sz="2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Times New Roman" panose="02020603050405020304" pitchFamily="18" charset="0"/>
              <a:buChar char="•"/>
              <a:tabLst>
                <a:tab pos="457200" algn="l"/>
              </a:tabLst>
            </a:pPr>
            <a:r>
              <a:rPr lang="pt-BR" sz="2800" b="1" dirty="0">
                <a:effectLst/>
                <a:latin typeface="Arial" panose="020B0604020202020204" pitchFamily="34" charset="0"/>
                <a:ea typeface="Times New Roman" panose="02020603050405020304" pitchFamily="18" charset="0"/>
                <a:cs typeface="Arial" panose="020B0604020202020204" pitchFamily="34" charset="0"/>
              </a:rPr>
              <a:t>Precárias Condiciones Sanitárias.</a:t>
            </a:r>
            <a:endParaRPr lang="es-CU" sz="2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Times New Roman" panose="02020603050405020304" pitchFamily="18" charset="0"/>
              <a:buChar char="•"/>
              <a:tabLst>
                <a:tab pos="457200" algn="l"/>
              </a:tabLst>
            </a:pPr>
            <a:r>
              <a:rPr lang="pt-BR" sz="2800" dirty="0">
                <a:effectLst/>
                <a:latin typeface="Arial" panose="020B0604020202020204" pitchFamily="34" charset="0"/>
                <a:ea typeface="Times New Roman" panose="02020603050405020304" pitchFamily="18" charset="0"/>
                <a:cs typeface="Arial" panose="020B0604020202020204" pitchFamily="34" charset="0"/>
              </a:rPr>
              <a:t>Incremento </a:t>
            </a:r>
            <a:r>
              <a:rPr lang="pt-BR" sz="2800" dirty="0" err="1">
                <a:effectLst/>
                <a:latin typeface="Arial" panose="020B0604020202020204" pitchFamily="34" charset="0"/>
                <a:ea typeface="Times New Roman" panose="02020603050405020304" pitchFamily="18" charset="0"/>
                <a:cs typeface="Arial" panose="020B0604020202020204" pitchFamily="34" charset="0"/>
              </a:rPr>
              <a:t>del</a:t>
            </a:r>
            <a:r>
              <a:rPr lang="pt-BR" sz="2800" dirty="0">
                <a:effectLst/>
                <a:latin typeface="Arial" panose="020B0604020202020204" pitchFamily="34" charset="0"/>
                <a:ea typeface="Times New Roman" panose="02020603050405020304" pitchFamily="18" charset="0"/>
                <a:cs typeface="Arial" panose="020B0604020202020204" pitchFamily="34" charset="0"/>
              </a:rPr>
              <a:t> Comercio.</a:t>
            </a:r>
            <a:endParaRPr lang="es-CU" sz="2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Times New Roman" panose="02020603050405020304" pitchFamily="18" charset="0"/>
              <a:buChar char="•"/>
              <a:tabLst>
                <a:tab pos="457200" algn="l"/>
              </a:tabLst>
            </a:pPr>
            <a:r>
              <a:rPr lang="pt-BR" sz="2800" dirty="0">
                <a:effectLst/>
                <a:latin typeface="Arial" panose="020B0604020202020204" pitchFamily="34" charset="0"/>
                <a:ea typeface="Times New Roman" panose="02020603050405020304" pitchFamily="18" charset="0"/>
                <a:cs typeface="Arial" panose="020B0604020202020204" pitchFamily="34" charset="0"/>
              </a:rPr>
              <a:t>Viajes Internacionales.</a:t>
            </a:r>
            <a:endParaRPr lang="es-CU" sz="28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85391905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21B08C3-502C-CCA3-2F44-E0488C23A3A2}"/>
              </a:ext>
            </a:extLst>
          </p:cNvPr>
          <p:cNvSpPr txBox="1"/>
          <p:nvPr/>
        </p:nvSpPr>
        <p:spPr>
          <a:xfrm>
            <a:off x="123986" y="797510"/>
            <a:ext cx="8896027" cy="5570756"/>
          </a:xfrm>
          <a:prstGeom prst="rect">
            <a:avLst/>
          </a:prstGeom>
          <a:noFill/>
        </p:spPr>
        <p:txBody>
          <a:bodyPr wrap="square">
            <a:spAutoFit/>
          </a:bodyPr>
          <a:lstStyle/>
          <a:p>
            <a:pPr marL="342900" lvl="0" indent="-342900" algn="just">
              <a:spcBef>
                <a:spcPts val="600"/>
              </a:spcBef>
              <a:spcAft>
                <a:spcPts val="600"/>
              </a:spcAft>
              <a:buFont typeface="Wingdings" panose="05000000000000000000" pitchFamily="2" charset="2"/>
              <a:buChar char=""/>
              <a:tabLst>
                <a:tab pos="228600" algn="l"/>
              </a:tabLst>
            </a:pPr>
            <a:r>
              <a:rPr lang="es-ES_tradnl" sz="2800" b="1" u="sng" dirty="0">
                <a:effectLst/>
                <a:latin typeface="Arial" panose="020B0604020202020204" pitchFamily="34" charset="0"/>
                <a:ea typeface="Times New Roman" panose="02020603050405020304" pitchFamily="18" charset="0"/>
                <a:cs typeface="Arial" panose="020B0604020202020204" pitchFamily="34" charset="0"/>
              </a:rPr>
              <a:t>Medidas Permanentes</a:t>
            </a:r>
            <a:r>
              <a:rPr lang="es-ES_tradnl" sz="2800" b="1" dirty="0">
                <a:effectLst/>
                <a:latin typeface="Arial" panose="020B0604020202020204" pitchFamily="34" charset="0"/>
                <a:ea typeface="Times New Roman" panose="02020603050405020304" pitchFamily="18" charset="0"/>
                <a:cs typeface="Arial" panose="020B0604020202020204" pitchFamily="34" charset="0"/>
              </a:rPr>
              <a:t>:</a:t>
            </a:r>
            <a:r>
              <a:rPr lang="es-ES_tradnl" sz="2800" dirty="0">
                <a:effectLst/>
                <a:latin typeface="Arial" panose="020B0604020202020204" pitchFamily="34" charset="0"/>
                <a:ea typeface="Times New Roman" panose="02020603050405020304" pitchFamily="18" charset="0"/>
                <a:cs typeface="Arial" panose="020B0604020202020204" pitchFamily="34" charset="0"/>
              </a:rPr>
              <a:t> Van dirigidas a la supresión de criaderos (Educación Sanitaria, Cumplimiento de las Normas Básicas de Saneamiento Ambiental, Drenaje o Relleno Sanitario de zonas bajas o pantanosas).</a:t>
            </a:r>
            <a:endParaRPr lang="es-CU" sz="2800" dirty="0">
              <a:effectLst/>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spcBef>
                <a:spcPts val="600"/>
              </a:spcBef>
              <a:spcAft>
                <a:spcPts val="600"/>
              </a:spcAft>
              <a:buFont typeface="Wingdings" panose="05000000000000000000" pitchFamily="2" charset="2"/>
              <a:buChar char=""/>
              <a:tabLst>
                <a:tab pos="228600" algn="l"/>
              </a:tabLst>
            </a:pPr>
            <a:r>
              <a:rPr lang="es-ES_tradnl" sz="2800" b="1" u="sng" dirty="0">
                <a:effectLst/>
                <a:latin typeface="Arial" panose="020B0604020202020204" pitchFamily="34" charset="0"/>
                <a:ea typeface="Times New Roman" panose="02020603050405020304" pitchFamily="18" charset="0"/>
                <a:cs typeface="Arial" panose="020B0604020202020204" pitchFamily="34" charset="0"/>
              </a:rPr>
              <a:t>Medidas Transitorias</a:t>
            </a:r>
            <a:r>
              <a:rPr lang="es-ES_tradnl" sz="2800" b="1" dirty="0">
                <a:effectLst/>
                <a:latin typeface="Arial" panose="020B0604020202020204" pitchFamily="34" charset="0"/>
                <a:ea typeface="Times New Roman" panose="02020603050405020304" pitchFamily="18" charset="0"/>
                <a:cs typeface="Arial" panose="020B0604020202020204" pitchFamily="34" charset="0"/>
              </a:rPr>
              <a:t>: </a:t>
            </a:r>
            <a:r>
              <a:rPr lang="es-ES_tradnl" sz="2800" dirty="0">
                <a:effectLst/>
                <a:latin typeface="Arial" panose="020B0604020202020204" pitchFamily="34" charset="0"/>
                <a:ea typeface="Times New Roman" panose="02020603050405020304" pitchFamily="18" charset="0"/>
                <a:cs typeface="Arial" panose="020B0604020202020204" pitchFamily="34" charset="0"/>
              </a:rPr>
              <a:t>Aquellas que no suprimen los criaderos del vector, pero que disminuyen sus índices y el contacto</a:t>
            </a:r>
            <a:r>
              <a:rPr lang="es-ES_tradnl" sz="2800" b="1" dirty="0">
                <a:effectLst/>
                <a:latin typeface="Arial" panose="020B0604020202020204" pitchFamily="34" charset="0"/>
                <a:ea typeface="Times New Roman" panose="02020603050405020304" pitchFamily="18" charset="0"/>
                <a:cs typeface="Arial" panose="020B0604020202020204" pitchFamily="34" charset="0"/>
              </a:rPr>
              <a:t> vector- hombre. </a:t>
            </a:r>
            <a:endParaRPr lang="es-CU" sz="2800" dirty="0">
              <a:effectLst/>
              <a:latin typeface="Arial" panose="020B0604020202020204" pitchFamily="34" charset="0"/>
              <a:ea typeface="Times New Roman" panose="02020603050405020304" pitchFamily="18" charset="0"/>
              <a:cs typeface="Arial" panose="020B0604020202020204" pitchFamily="34" charset="0"/>
            </a:endParaRPr>
          </a:p>
          <a:p>
            <a:pPr algn="just">
              <a:spcBef>
                <a:spcPts val="600"/>
              </a:spcBef>
              <a:spcAft>
                <a:spcPts val="600"/>
              </a:spcAft>
            </a:pPr>
            <a:r>
              <a:rPr lang="es-ES_tradnl" sz="2800" dirty="0">
                <a:effectLst/>
                <a:latin typeface="Arial" panose="020B0604020202020204" pitchFamily="34" charset="0"/>
                <a:ea typeface="Times New Roman" panose="02020603050405020304" pitchFamily="18" charset="0"/>
                <a:cs typeface="Arial" panose="020B0604020202020204" pitchFamily="34" charset="0"/>
              </a:rPr>
              <a:t>En el sistema de vigilancia en salud se debe prestar atención priorizada a las enfermedades transmisibles, por cuanto los brotes epidémicos suelen crear situaciones extremas.</a:t>
            </a:r>
            <a:endParaRPr lang="es-CU" sz="2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4" name="CuadroTexto 3">
            <a:extLst>
              <a:ext uri="{FF2B5EF4-FFF2-40B4-BE49-F238E27FC236}">
                <a16:creationId xmlns:a16="http://schemas.microsoft.com/office/drawing/2014/main" id="{4FA2458E-F4A9-88C6-D63F-DE73BD871E00}"/>
              </a:ext>
            </a:extLst>
          </p:cNvPr>
          <p:cNvSpPr txBox="1"/>
          <p:nvPr/>
        </p:nvSpPr>
        <p:spPr>
          <a:xfrm>
            <a:off x="247971" y="197346"/>
            <a:ext cx="8648055" cy="58477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MEDIDAS DE CONTROL DE VECTORES:</a:t>
            </a:r>
            <a:endParaRPr kumimoji="0" lang="es-CU"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878457657"/>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21B08C3-502C-CCA3-2F44-E0488C23A3A2}"/>
              </a:ext>
            </a:extLst>
          </p:cNvPr>
          <p:cNvSpPr txBox="1"/>
          <p:nvPr/>
        </p:nvSpPr>
        <p:spPr>
          <a:xfrm>
            <a:off x="123986" y="946266"/>
            <a:ext cx="8896027" cy="5878532"/>
          </a:xfrm>
          <a:prstGeom prst="rect">
            <a:avLst/>
          </a:prstGeom>
          <a:noFill/>
        </p:spPr>
        <p:txBody>
          <a:bodyPr wrap="square">
            <a:spAutoFit/>
          </a:bodyPr>
          <a:lstStyle/>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s-ES_tradnl" sz="24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El mejor ejemplo </a:t>
            </a:r>
            <a:r>
              <a:rPr kumimoji="0" lang="es-ES_tradnl"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es el terremoto de gran intensidad ocurrido en Haití, que originó la creación de grandes cantidades de asentamientos de evacuados que, al cabo de varios meses, se vieron obligados a enfrentar una epidemia de cólera de grandes que ha causado innumerables muertes, a pesar de la cooperación internacional y principalmente la de Cuba.</a:t>
            </a:r>
            <a:endParaRPr kumimoji="0" lang="es-CU"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s-ES_tradnl" sz="24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La vigilancia activa </a:t>
            </a:r>
            <a:r>
              <a:rPr kumimoji="0" lang="es-ES_tradnl"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debe predominar sobre la pasiva de manera que la información sobre los eventos de salud sea obtenida y analizada lo antes posible, y permita tomar las medidas </a:t>
            </a:r>
            <a:r>
              <a:rPr kumimoji="0" lang="es-ES_tradnl" sz="2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antiepidémicas</a:t>
            </a:r>
            <a:r>
              <a:rPr kumimoji="0" lang="es-ES_tradnl"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a tiempo para minorizar la incidencia de las enfermedades infecciosas.</a:t>
            </a:r>
            <a:endParaRPr kumimoji="0" lang="es-CU"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a:p>
            <a:pPr marL="0" marR="0" lvl="0" indent="0" algn="just" defTabSz="914400" rtl="0" eaLnBrk="1" fontAlgn="auto" latinLnBrk="0" hangingPunct="1">
              <a:lnSpc>
                <a:spcPct val="100000"/>
              </a:lnSpc>
              <a:spcBef>
                <a:spcPts val="600"/>
              </a:spcBef>
              <a:spcAft>
                <a:spcPts val="600"/>
              </a:spcAft>
              <a:buClrTx/>
              <a:buSzTx/>
              <a:buFontTx/>
              <a:buNone/>
              <a:tabLst/>
              <a:defRPr/>
            </a:pPr>
            <a:r>
              <a:rPr kumimoji="0" lang="es-ES_tradnl" sz="24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Puede decirse que la VES </a:t>
            </a:r>
            <a:r>
              <a:rPr kumimoji="0" lang="es-ES_tradnl"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es una premisa indispensable para una correcta evaluación dinámica del estado de salud de los evacuados, y de los factores del medio que pueden influir negativamente en la salud, de manera que las medidas </a:t>
            </a:r>
            <a:r>
              <a:rPr kumimoji="0" lang="es-ES_tradnl" sz="2000" b="0" i="0" u="none" strike="noStrike" kern="1200" cap="none" spc="0" normalizeH="0" baseline="0" noProof="0" dirty="0" err="1">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antiepidémicas</a:t>
            </a:r>
            <a:r>
              <a:rPr kumimoji="0" lang="es-ES_tradnl"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 vayan dirigidas a las personas y al medio ambiente de forma integral. Del grado de efectividad que se logre en la VES dependerá, en buena medida, el éxito en la lucha por garantizar la promoción, protección y curación de las personas integrantes de los campamentos de evacuados.</a:t>
            </a:r>
            <a:endParaRPr kumimoji="0" lang="es-CU" sz="2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4" name="CuadroTexto 3">
            <a:extLst>
              <a:ext uri="{FF2B5EF4-FFF2-40B4-BE49-F238E27FC236}">
                <a16:creationId xmlns:a16="http://schemas.microsoft.com/office/drawing/2014/main" id="{4FA2458E-F4A9-88C6-D63F-DE73BD871E00}"/>
              </a:ext>
            </a:extLst>
          </p:cNvPr>
          <p:cNvSpPr txBox="1"/>
          <p:nvPr/>
        </p:nvSpPr>
        <p:spPr>
          <a:xfrm>
            <a:off x="340963" y="212735"/>
            <a:ext cx="8679050" cy="58477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pt-BR" sz="3200" b="1"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MEDIDAS DE CONTROL DE VECTORES:</a:t>
            </a:r>
            <a:endParaRPr kumimoji="0" lang="es-CU" sz="32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99319077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4822F8E-76A0-29C0-DA94-8E97182A7703}"/>
              </a:ext>
            </a:extLst>
          </p:cNvPr>
          <p:cNvSpPr txBox="1"/>
          <p:nvPr/>
        </p:nvSpPr>
        <p:spPr>
          <a:xfrm>
            <a:off x="178230" y="856357"/>
            <a:ext cx="8787539" cy="6001643"/>
          </a:xfrm>
          <a:prstGeom prst="rect">
            <a:avLst/>
          </a:prstGeom>
          <a:noFill/>
        </p:spPr>
        <p:txBody>
          <a:bodyPr wrap="square">
            <a:spAutoFit/>
          </a:bodyPr>
          <a:lstStyle/>
          <a:p>
            <a:pPr marL="342900" lvl="0" indent="-342900" algn="just">
              <a:buFont typeface="+mj-lt"/>
              <a:buAutoNum type="arabicPeriod"/>
              <a:tabLst>
                <a:tab pos="304800" algn="l"/>
              </a:tabLst>
            </a:pPr>
            <a:r>
              <a:rPr lang="es-ES_tradnl" sz="2400" dirty="0">
                <a:effectLst/>
                <a:latin typeface="Arial" panose="020B0604020202020204" pitchFamily="34" charset="0"/>
                <a:ea typeface="Times New Roman" panose="02020603050405020304" pitchFamily="18" charset="0"/>
                <a:cs typeface="Arial" panose="020B0604020202020204" pitchFamily="34" charset="0"/>
              </a:rPr>
              <a:t>Los mejores resultados en establecer la conexión adecuada entre preparación, reducción de la vulnerabilidad y desarrollo, se obtiene si los miembros de la comunidad en riesgo participan desde un comienzo, igualmente importante es la necesidad de incluir la promoción de una </a:t>
            </a:r>
            <a:r>
              <a:rPr lang="es-ES_tradnl" sz="2400" b="1" dirty="0">
                <a:effectLst/>
                <a:latin typeface="Arial" panose="020B0604020202020204" pitchFamily="34" charset="0"/>
                <a:ea typeface="Times New Roman" panose="02020603050405020304" pitchFamily="18" charset="0"/>
                <a:cs typeface="Arial" panose="020B0604020202020204" pitchFamily="34" charset="0"/>
              </a:rPr>
              <a:t>cultura de prevención</a:t>
            </a:r>
            <a:r>
              <a:rPr lang="es-ES_tradnl" sz="2400" dirty="0">
                <a:effectLst/>
                <a:latin typeface="Arial" panose="020B0604020202020204" pitchFamily="34" charset="0"/>
                <a:ea typeface="Times New Roman" panose="02020603050405020304" pitchFamily="18" charset="0"/>
                <a:cs typeface="Arial" panose="020B0604020202020204" pitchFamily="34" charset="0"/>
              </a:rPr>
              <a:t>, como componente de la estrategia para la reducción de riesgos en el ámbito comunitario. </a:t>
            </a:r>
            <a:endParaRPr lang="es-CU" sz="2400" dirty="0">
              <a:latin typeface="Arial" panose="020B0604020202020204" pitchFamily="34" charset="0"/>
              <a:ea typeface="Times New Roman" panose="02020603050405020304" pitchFamily="18" charset="0"/>
              <a:cs typeface="Arial" panose="020B0604020202020204" pitchFamily="34" charset="0"/>
            </a:endParaRPr>
          </a:p>
          <a:p>
            <a:pPr marL="342900" lvl="0" indent="-342900" algn="just">
              <a:buFont typeface="+mj-lt"/>
              <a:buAutoNum type="arabicPeriod"/>
              <a:tabLst>
                <a:tab pos="304800" algn="l"/>
              </a:tabLst>
            </a:pPr>
            <a:r>
              <a:rPr lang="es-ES_tradnl" sz="2400" dirty="0">
                <a:effectLst/>
                <a:latin typeface="Arial" panose="020B0604020202020204" pitchFamily="34" charset="0"/>
                <a:ea typeface="Times New Roman" panose="02020603050405020304" pitchFamily="18" charset="0"/>
                <a:cs typeface="Arial" panose="020B0604020202020204" pitchFamily="34" charset="0"/>
              </a:rPr>
              <a:t>En los campamentos de evacuados la tarea básica de los servicios de salud es </a:t>
            </a:r>
            <a:r>
              <a:rPr lang="es-ES_tradnl" sz="2400" b="1" dirty="0">
                <a:effectLst/>
                <a:latin typeface="Arial" panose="020B0604020202020204" pitchFamily="34" charset="0"/>
                <a:ea typeface="Times New Roman" panose="02020603050405020304" pitchFamily="18" charset="0"/>
                <a:cs typeface="Arial" panose="020B0604020202020204" pitchFamily="34" charset="0"/>
              </a:rPr>
              <a:t>promover y proteger la salud con medidas higiénico sanitarias y </a:t>
            </a:r>
            <a:r>
              <a:rPr lang="es-ES_tradnl" sz="2400" b="1" dirty="0" err="1">
                <a:effectLst/>
                <a:latin typeface="Arial" panose="020B0604020202020204" pitchFamily="34" charset="0"/>
                <a:ea typeface="Times New Roman" panose="02020603050405020304" pitchFamily="18" charset="0"/>
                <a:cs typeface="Arial" panose="020B0604020202020204" pitchFamily="34" charset="0"/>
              </a:rPr>
              <a:t>antiepidémicas</a:t>
            </a:r>
            <a:r>
              <a:rPr lang="es-ES_tradnl" sz="2400" dirty="0">
                <a:effectLst/>
                <a:latin typeface="Arial" panose="020B0604020202020204" pitchFamily="34" charset="0"/>
                <a:ea typeface="Times New Roman" panose="02020603050405020304" pitchFamily="18" charset="0"/>
                <a:cs typeface="Arial" panose="020B0604020202020204" pitchFamily="34" charset="0"/>
              </a:rPr>
              <a:t>, y dejar las acciones curativas solo para los casos en los que ha fallado por distintas causas, la prevención, la búsqueda activa de la información sobre la salud que permita el análisis oportuno de la situación y la toma de decisiones correctas en cuanto a las medidas dirigidas a los evacuados y la medio ambiente que los rodea.</a:t>
            </a:r>
            <a:endParaRPr lang="es-CU" sz="24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5" name="CuadroTexto 4">
            <a:extLst>
              <a:ext uri="{FF2B5EF4-FFF2-40B4-BE49-F238E27FC236}">
                <a16:creationId xmlns:a16="http://schemas.microsoft.com/office/drawing/2014/main" id="{D95570AB-1C93-149E-0227-A9EEED61B7ED}"/>
              </a:ext>
            </a:extLst>
          </p:cNvPr>
          <p:cNvSpPr txBox="1"/>
          <p:nvPr/>
        </p:nvSpPr>
        <p:spPr>
          <a:xfrm>
            <a:off x="2293748" y="210213"/>
            <a:ext cx="4572000" cy="584775"/>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_tradnl" sz="3200" b="1" i="1"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mn-cs"/>
              </a:rPr>
              <a:t>CONCLUSIONES:</a:t>
            </a:r>
            <a:endParaRPr kumimoji="0" lang="es-CU" sz="3200" b="0" i="1"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endParaRPr>
          </a:p>
        </p:txBody>
      </p:sp>
    </p:spTree>
    <p:extLst>
      <p:ext uri="{BB962C8B-B14F-4D97-AF65-F5344CB8AC3E}">
        <p14:creationId xmlns:p14="http://schemas.microsoft.com/office/powerpoint/2010/main" val="39108980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6EDFEE7-1452-2527-5CF9-A41DB3808AFC}"/>
              </a:ext>
            </a:extLst>
          </p:cNvPr>
          <p:cNvSpPr txBox="1"/>
          <p:nvPr/>
        </p:nvSpPr>
        <p:spPr>
          <a:xfrm>
            <a:off x="87087" y="240882"/>
            <a:ext cx="9013371" cy="107721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wrap="square">
            <a:spAutoFit/>
          </a:bodyPr>
          <a:lstStyle/>
          <a:p>
            <a:pPr algn="just"/>
            <a:r>
              <a:rPr lang="es-ES_tradnl" sz="3200" b="1" i="1" dirty="0">
                <a:effectLst/>
                <a:latin typeface="Arial" panose="020B0604020202020204" pitchFamily="34" charset="0"/>
                <a:ea typeface="Times New Roman" panose="02020603050405020304" pitchFamily="18" charset="0"/>
              </a:rPr>
              <a:t>¿</a:t>
            </a:r>
            <a:r>
              <a:rPr lang="es-ES_tradnl" sz="3200" b="1" i="1" dirty="0">
                <a:latin typeface="Arial" panose="020B0604020202020204" pitchFamily="34" charset="0"/>
                <a:ea typeface="Times New Roman" panose="02020603050405020304" pitchFamily="18" charset="0"/>
              </a:rPr>
              <a:t>Q</a:t>
            </a:r>
            <a:r>
              <a:rPr lang="es-ES_tradnl" sz="3200" b="1" i="1" dirty="0">
                <a:effectLst/>
                <a:latin typeface="Arial" panose="020B0604020202020204" pitchFamily="34" charset="0"/>
                <a:ea typeface="Times New Roman" panose="02020603050405020304" pitchFamily="18" charset="0"/>
              </a:rPr>
              <a:t>ue importancia tiene la comunidad en la reducción de desastres? </a:t>
            </a:r>
            <a:endParaRPr lang="es-CU" sz="3200" b="1" i="1" dirty="0">
              <a:effectLst/>
              <a:latin typeface="Times New Roman" panose="02020603050405020304" pitchFamily="18" charset="0"/>
              <a:ea typeface="Times New Roman" panose="02020603050405020304" pitchFamily="18" charset="0"/>
            </a:endParaRPr>
          </a:p>
        </p:txBody>
      </p:sp>
      <p:sp>
        <p:nvSpPr>
          <p:cNvPr id="5" name="CuadroTexto 4">
            <a:extLst>
              <a:ext uri="{FF2B5EF4-FFF2-40B4-BE49-F238E27FC236}">
                <a16:creationId xmlns:a16="http://schemas.microsoft.com/office/drawing/2014/main" id="{E8152103-119E-E7B0-6EAF-F77E3F814188}"/>
              </a:ext>
            </a:extLst>
          </p:cNvPr>
          <p:cNvSpPr txBox="1"/>
          <p:nvPr/>
        </p:nvSpPr>
        <p:spPr>
          <a:xfrm>
            <a:off x="87087" y="1415694"/>
            <a:ext cx="8901930" cy="5201424"/>
          </a:xfrm>
          <a:prstGeom prst="rect">
            <a:avLst/>
          </a:prstGeom>
          <a:noFill/>
        </p:spPr>
        <p:txBody>
          <a:bodyPr wrap="square">
            <a:spAutoFit/>
          </a:bodyPr>
          <a:lstStyle/>
          <a:p>
            <a:pPr algn="just"/>
            <a:r>
              <a:rPr lang="es-ES_tradnl" sz="24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Los mejores resultados </a:t>
            </a:r>
            <a:r>
              <a:rPr lang="es-ES_tradnl" sz="2000" dirty="0">
                <a:effectLst/>
                <a:latin typeface="Arial" panose="020B0604020202020204" pitchFamily="34" charset="0"/>
                <a:ea typeface="Times New Roman" panose="02020603050405020304" pitchFamily="18" charset="0"/>
                <a:cs typeface="Arial" panose="020B0604020202020204" pitchFamily="34" charset="0"/>
              </a:rPr>
              <a:t>en establecer la conexión adecuada entre preparación, reducción de la vulnerabilidad y desarrollo, </a:t>
            </a:r>
            <a:r>
              <a:rPr lang="es-ES_tradnl" sz="24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se obtiene si los miembros de la comunidad en riesgo participan </a:t>
            </a:r>
            <a:r>
              <a:rPr lang="es-ES_tradnl" sz="2000" dirty="0">
                <a:effectLst/>
                <a:latin typeface="Arial" panose="020B0604020202020204" pitchFamily="34" charset="0"/>
                <a:ea typeface="Times New Roman" panose="02020603050405020304" pitchFamily="18" charset="0"/>
                <a:cs typeface="Arial" panose="020B0604020202020204" pitchFamily="34" charset="0"/>
              </a:rPr>
              <a:t>desde un comienzo. Igualmente importante es la necesidad de incluir la promoción de una </a:t>
            </a:r>
            <a:r>
              <a:rPr lang="es-ES_tradnl" sz="24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cultura de prevención, </a:t>
            </a:r>
            <a:r>
              <a:rPr lang="es-ES_tradnl" sz="2000" dirty="0">
                <a:effectLst/>
                <a:latin typeface="Arial" panose="020B0604020202020204" pitchFamily="34" charset="0"/>
                <a:ea typeface="Times New Roman" panose="02020603050405020304" pitchFamily="18" charset="0"/>
                <a:cs typeface="Arial" panose="020B0604020202020204" pitchFamily="34" charset="0"/>
              </a:rPr>
              <a:t>como componente de la estrategia para la reducción de riesgos en el ámbito comunitario. Es importante resaltar también que las necesidades de respuesta en un inicio, son proporcionadas, en primera instancia por </a:t>
            </a:r>
            <a:r>
              <a:rPr lang="es-ES_tradnl" sz="24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la propia comunidad</a:t>
            </a:r>
            <a:r>
              <a:rPr lang="es-ES_tradnl" sz="2000" dirty="0">
                <a:effectLst/>
                <a:latin typeface="Arial" panose="020B0604020202020204" pitchFamily="34" charset="0"/>
                <a:ea typeface="Times New Roman" panose="02020603050405020304" pitchFamily="18" charset="0"/>
                <a:cs typeface="Arial" panose="020B0604020202020204" pitchFamily="34" charset="0"/>
              </a:rPr>
              <a:t>.  La participación comunitaria </a:t>
            </a:r>
            <a:r>
              <a:rPr lang="es-ES_tradnl" sz="24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es un elemento clave </a:t>
            </a:r>
            <a:r>
              <a:rPr lang="es-ES_tradnl" sz="2000" dirty="0">
                <a:effectLst/>
                <a:latin typeface="Arial" panose="020B0604020202020204" pitchFamily="34" charset="0"/>
                <a:ea typeface="Times New Roman" panose="02020603050405020304" pitchFamily="18" charset="0"/>
                <a:cs typeface="Arial" panose="020B0604020202020204" pitchFamily="34" charset="0"/>
              </a:rPr>
              <a:t>para ayudar a organizar las comunidades, en la visualización de las soluciones a los problemas, en la distribución adecuada de los recursos, entre otros aspectos.</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_tradnl" sz="2000" dirty="0">
                <a:effectLst/>
                <a:latin typeface="Arial" panose="020B0604020202020204" pitchFamily="34" charset="0"/>
                <a:ea typeface="Times New Roman" panose="02020603050405020304" pitchFamily="18" charset="0"/>
                <a:cs typeface="Arial" panose="020B0604020202020204" pitchFamily="34" charset="0"/>
              </a:rPr>
              <a:t> </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a:p>
            <a:pPr algn="just"/>
            <a:r>
              <a:rPr lang="es-ES_tradnl" sz="2000" dirty="0">
                <a:effectLst/>
                <a:latin typeface="Arial" panose="020B0604020202020204" pitchFamily="34" charset="0"/>
                <a:ea typeface="Times New Roman" panose="02020603050405020304" pitchFamily="18" charset="0"/>
                <a:cs typeface="Arial" panose="020B0604020202020204" pitchFamily="34" charset="0"/>
              </a:rPr>
              <a:t>En cada fase del ciclo de reducción de desastres, </a:t>
            </a:r>
            <a:r>
              <a:rPr lang="es-ES_tradnl" sz="2400" b="1" i="1"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es evidente la importancia de la comunidad, </a:t>
            </a:r>
            <a:r>
              <a:rPr lang="es-ES_tradnl" sz="2000" dirty="0">
                <a:effectLst/>
                <a:latin typeface="Arial" panose="020B0604020202020204" pitchFamily="34" charset="0"/>
                <a:ea typeface="Times New Roman" panose="02020603050405020304" pitchFamily="18" charset="0"/>
                <a:cs typeface="Arial" panose="020B0604020202020204" pitchFamily="34" charset="0"/>
              </a:rPr>
              <a:t>durante la preparación y la cooperación. </a:t>
            </a:r>
            <a:endParaRPr lang="es-CU" sz="20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084542416"/>
      </p:ext>
    </p:extLst>
  </p:cSld>
  <p:clrMapOvr>
    <a:masterClrMapping/>
  </p:clrMapOvr>
</p:sld>
</file>

<file path=ppt/theme/theme1.xml><?xml version="1.0" encoding="utf-8"?>
<a:theme xmlns:a="http://schemas.openxmlformats.org/drawingml/2006/main" name="1_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3_Tema de Office">
  <a:themeElements>
    <a:clrScheme name="Oficin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cin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cin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613</TotalTime>
  <Words>11140</Words>
  <Application>Microsoft Office PowerPoint</Application>
  <PresentationFormat>Presentación en pantalla (4:3)</PresentationFormat>
  <Paragraphs>658</Paragraphs>
  <Slides>86</Slides>
  <Notes>4</Notes>
  <HiddenSlides>0</HiddenSlides>
  <MMClips>0</MMClips>
  <ScaleCrop>false</ScaleCrop>
  <HeadingPairs>
    <vt:vector size="6" baseType="variant">
      <vt:variant>
        <vt:lpstr>Fuentes usadas</vt:lpstr>
      </vt:variant>
      <vt:variant>
        <vt:i4>7</vt:i4>
      </vt:variant>
      <vt:variant>
        <vt:lpstr>Tema</vt:lpstr>
      </vt:variant>
      <vt:variant>
        <vt:i4>4</vt:i4>
      </vt:variant>
      <vt:variant>
        <vt:lpstr>Títulos de diapositiva</vt:lpstr>
      </vt:variant>
      <vt:variant>
        <vt:i4>86</vt:i4>
      </vt:variant>
    </vt:vector>
  </HeadingPairs>
  <TitlesOfParts>
    <vt:vector size="97" baseType="lpstr">
      <vt:lpstr>Arial</vt:lpstr>
      <vt:lpstr>Arial Black</vt:lpstr>
      <vt:lpstr>Calibri</vt:lpstr>
      <vt:lpstr>Calibri Light</vt:lpstr>
      <vt:lpstr>Garamond</vt:lpstr>
      <vt:lpstr>Times New Roman</vt:lpstr>
      <vt:lpstr>Wingdings</vt:lpstr>
      <vt:lpstr>1_Tema de Office</vt:lpstr>
      <vt:lpstr>2_Tema de Office</vt:lpstr>
      <vt:lpstr>Tema de Office</vt:lpstr>
      <vt:lpstr>3_Tema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Lazara</dc:creator>
  <cp:lastModifiedBy>Lazara</cp:lastModifiedBy>
  <cp:revision>28</cp:revision>
  <dcterms:created xsi:type="dcterms:W3CDTF">2024-02-27T21:56:32Z</dcterms:created>
  <dcterms:modified xsi:type="dcterms:W3CDTF">2024-10-29T17:08:12Z</dcterms:modified>
</cp:coreProperties>
</file>