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81" r:id="rId4"/>
    <p:sldId id="297" r:id="rId5"/>
    <p:sldId id="326" r:id="rId6"/>
    <p:sldId id="298" r:id="rId7"/>
    <p:sldId id="299" r:id="rId8"/>
    <p:sldId id="300" r:id="rId9"/>
    <p:sldId id="284" r:id="rId10"/>
    <p:sldId id="259" r:id="rId11"/>
    <p:sldId id="301" r:id="rId12"/>
    <p:sldId id="327" r:id="rId13"/>
    <p:sldId id="302" r:id="rId14"/>
    <p:sldId id="303" r:id="rId15"/>
    <p:sldId id="304" r:id="rId16"/>
    <p:sldId id="305" r:id="rId17"/>
    <p:sldId id="306" r:id="rId18"/>
    <p:sldId id="307" r:id="rId19"/>
    <p:sldId id="328" r:id="rId20"/>
    <p:sldId id="308" r:id="rId21"/>
    <p:sldId id="279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23" r:id="rId32"/>
    <p:sldId id="319" r:id="rId33"/>
    <p:sldId id="320" r:id="rId34"/>
    <p:sldId id="324" r:id="rId35"/>
    <p:sldId id="321" r:id="rId36"/>
    <p:sldId id="325" r:id="rId37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9BF8B"/>
    <a:srgbClr val="D2E2A6"/>
    <a:srgbClr val="008A00"/>
    <a:srgbClr val="009900"/>
    <a:srgbClr val="006699"/>
    <a:srgbClr val="F1434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38" autoAdjust="0"/>
    <p:restoredTop sz="94660"/>
  </p:normalViewPr>
  <p:slideViewPr>
    <p:cSldViewPr>
      <p:cViewPr varScale="1">
        <p:scale>
          <a:sx n="73" d="100"/>
          <a:sy n="73" d="100"/>
        </p:scale>
        <p:origin x="16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C43A58-3A14-4782-9312-C0A3D35975C0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6654A-11D4-454D-8E75-7F57E2FD4E3F}" type="datetimeFigureOut">
              <a:rPr lang="pt-PT" smtClean="0"/>
              <a:pPr/>
              <a:t>13/03/2023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747E-D49F-4004-923F-6F75F292A53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467600" y="6448425"/>
            <a:ext cx="1219200" cy="24447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71700" y="6270625"/>
            <a:ext cx="2297113" cy="244475"/>
          </a:xfrm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61125"/>
            <a:ext cx="457200" cy="244475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49543BF-7BCE-4803-BBE6-03A2D8AA65F9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4381500" y="617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/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48768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438400"/>
            <a:ext cx="4800600" cy="1114425"/>
          </a:xfrm>
          <a:effectLst/>
        </p:spPr>
        <p:txBody>
          <a:bodyPr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856B9C-336B-43F2-ADAF-D0BEF1F78E3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77025" y="704850"/>
            <a:ext cx="2047875" cy="56197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704850"/>
            <a:ext cx="5991225" cy="56197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0F3FC7-37D1-4D2B-8A73-FF88D9BF93B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0" y="704850"/>
            <a:ext cx="5638800" cy="4873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533400" y="1631950"/>
            <a:ext cx="8191500" cy="4692650"/>
          </a:xfrm>
        </p:spPr>
        <p:txBody>
          <a:bodyPr/>
          <a:lstStyle/>
          <a:p>
            <a:r>
              <a:rPr lang="pt-PT" smtClean="0"/>
              <a:t>Clique no ícone para adicionar uma tabela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EB7B0A2F-78B9-4FE9-99A6-A0BAD3254F1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068979-4629-4DB2-8E4B-312D37DB37FB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BED1CD-2B39-492E-8EA8-748363BD3859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5636AB-95B9-4304-ACDF-9729F1487B74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37F5DB-EF65-49DB-BAAB-E11E3006D7D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9" name="Marcador de Posição da Data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5CD556-F739-49D0-9A27-BE52FD98838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8BA05B-AD42-45F2-9F7F-5AA07B2B4E4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02564F-404E-463B-9E77-964393635F64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A7A2EA-CC4F-4A16-84FD-B11D5A0676E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" name="Object 93"/>
          <p:cNvGraphicFramePr>
            <a:graphicFrameLocks noChangeAspect="1"/>
          </p:cNvGraphicFramePr>
          <p:nvPr/>
        </p:nvGraphicFramePr>
        <p:xfrm>
          <a:off x="0" y="409575"/>
          <a:ext cx="9144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Image" r:id="rId15" imgW="12952381" imgH="2717460" progId="">
                  <p:embed/>
                </p:oleObj>
              </mc:Choice>
              <mc:Fallback>
                <p:oleObj name="Image" r:id="rId15" imgW="12952381" imgH="271746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575"/>
                        <a:ext cx="91440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5730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31950"/>
            <a:ext cx="81915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934200" y="228600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532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E98A02-A0CB-48EB-A16E-DE5832DE1649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704850"/>
            <a:ext cx="5638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53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118" name="Picture 94" descr="p16ss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1000" y="152400"/>
            <a:ext cx="1706563" cy="1314450"/>
          </a:xfrm>
          <a:prstGeom prst="rect">
            <a:avLst/>
          </a:prstGeom>
          <a:noFill/>
        </p:spPr>
      </p:pic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523875" y="5175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chemeClr val="tx2"/>
                </a:solidFill>
              </a:rPr>
              <a:t>LOGO</a:t>
            </a:r>
          </a:p>
        </p:txBody>
      </p:sp>
      <p:pic>
        <p:nvPicPr>
          <p:cNvPr id="1119" name="Picture 95" descr="p16_s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" y="590550"/>
            <a:ext cx="242888" cy="247650"/>
          </a:xfrm>
          <a:prstGeom prst="rect">
            <a:avLst/>
          </a:prstGeom>
          <a:noFill/>
        </p:spPr>
      </p:pic>
      <p:pic>
        <p:nvPicPr>
          <p:cNvPr id="1120" name="Picture 96" descr="p16_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76400" y="609600"/>
            <a:ext cx="228600" cy="196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5780782"/>
            <a:ext cx="9144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PT" sz="2400" b="1" dirty="0" smtClean="0">
                <a:solidFill>
                  <a:srgbClr val="FFFF00"/>
                </a:solidFill>
              </a:rPr>
              <a:t>Dr. C</a:t>
            </a:r>
            <a:r>
              <a:rPr lang="pt-PT" sz="2400" b="1" dirty="0" smtClean="0">
                <a:solidFill>
                  <a:srgbClr val="FFFF00"/>
                </a:solidFill>
              </a:rPr>
              <a:t>. Marlene García Orihuela</a:t>
            </a:r>
          </a:p>
          <a:p>
            <a:pPr algn="ctr">
              <a:lnSpc>
                <a:spcPct val="150000"/>
              </a:lnSpc>
              <a:defRPr/>
            </a:pPr>
            <a:r>
              <a:rPr lang="pt-PT" sz="2400" b="1" dirty="0" smtClean="0">
                <a:solidFill>
                  <a:srgbClr val="FFFF00"/>
                </a:solidFill>
              </a:rPr>
              <a:t>2023 </a:t>
            </a:r>
            <a:endParaRPr lang="pt-PT" sz="2400" b="1" dirty="0">
              <a:solidFill>
                <a:srgbClr val="FFFF00"/>
              </a:solidFill>
            </a:endParaRPr>
          </a:p>
        </p:txBody>
      </p:sp>
      <p:pic>
        <p:nvPicPr>
          <p:cNvPr id="10" name="Picture 21" descr="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080847"/>
            <a:ext cx="1071570" cy="1857388"/>
          </a:xfrm>
          <a:prstGeom prst="rect">
            <a:avLst/>
          </a:prstGeom>
          <a:noFill/>
        </p:spPr>
      </p:pic>
      <p:pic>
        <p:nvPicPr>
          <p:cNvPr id="11" name="Picture 20" descr="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1231817"/>
            <a:ext cx="1071570" cy="1866904"/>
          </a:xfrm>
          <a:prstGeom prst="rect">
            <a:avLst/>
          </a:prstGeom>
          <a:noFill/>
        </p:spPr>
      </p:pic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 rot="376845">
            <a:off x="2140473" y="2102072"/>
            <a:ext cx="6106121" cy="1957551"/>
          </a:xfrm>
        </p:spPr>
        <p:txBody>
          <a:bodyPr/>
          <a:lstStyle/>
          <a:p>
            <a:r>
              <a:rPr lang="pt-P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VÍAS DE ADMINISTRACIÓN </a:t>
            </a:r>
            <a:br>
              <a:rPr lang="pt-P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br>
              <a:rPr lang="pt-P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FARMACÉUTICAS</a:t>
            </a:r>
            <a:endParaRPr lang="pt-P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4500562" y="1643050"/>
            <a:ext cx="4295812" cy="500066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pt-PT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14282" y="1643050"/>
            <a:ext cx="4000528" cy="500066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PT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4535856" y="1788889"/>
            <a:ext cx="4140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/>
              <a:t>Desventajas: </a:t>
            </a:r>
            <a:endParaRPr lang="pt-PT" sz="2000" dirty="0"/>
          </a:p>
          <a:p>
            <a:pPr lvl="0" algn="just"/>
            <a:r>
              <a:rPr lang="pt-PT" sz="2000" dirty="0" smtClean="0"/>
              <a:t>1. Muchas veces resulta incómoda y es poco estética.</a:t>
            </a:r>
          </a:p>
          <a:p>
            <a:pPr lvl="0" algn="just"/>
            <a:r>
              <a:rPr lang="pt-PT" sz="2000" dirty="0" smtClean="0"/>
              <a:t>2. No siempre </a:t>
            </a:r>
            <a:r>
              <a:rPr lang="pt-PT" sz="2000" dirty="0"/>
              <a:t>se </a:t>
            </a:r>
            <a:r>
              <a:rPr lang="pt-PT" sz="2000" dirty="0" smtClean="0"/>
              <a:t>alcanzan las concentraciones requeridas en las </a:t>
            </a:r>
            <a:r>
              <a:rPr lang="pt-PT" sz="2000" dirty="0"/>
              <a:t>capas profundas </a:t>
            </a:r>
            <a:r>
              <a:rPr lang="pt-PT" sz="2000" dirty="0" smtClean="0"/>
              <a:t>de la piel. </a:t>
            </a:r>
            <a:endParaRPr lang="pt-PT" sz="2000" dirty="0"/>
          </a:p>
          <a:p>
            <a:pPr lvl="0" algn="just"/>
            <a:r>
              <a:rPr lang="pt-PT" sz="2000" dirty="0" smtClean="0"/>
              <a:t>3. Precisa de la utilización conjunta de otra vía para obtener un efecto sistémico.</a:t>
            </a:r>
            <a:endParaRPr lang="pt-PT" sz="2000" dirty="0"/>
          </a:p>
          <a:p>
            <a:pPr lvl="0" algn="just"/>
            <a:r>
              <a:rPr lang="pt-PT" sz="2000" dirty="0" smtClean="0"/>
              <a:t>4. Pueden </a:t>
            </a:r>
            <a:r>
              <a:rPr lang="pt-PT" sz="2000" dirty="0"/>
              <a:t>aparecer </a:t>
            </a:r>
            <a:r>
              <a:rPr lang="pt-PT" sz="2000" dirty="0" smtClean="0"/>
              <a:t>efectos indeseables </a:t>
            </a:r>
            <a:r>
              <a:rPr lang="pt-PT" sz="2000" dirty="0"/>
              <a:t>por </a:t>
            </a:r>
            <a:r>
              <a:rPr lang="pt-PT" sz="2000" dirty="0" smtClean="0"/>
              <a:t>absorción cutánea  si la superficie tratada es extensa o si la piel está muy lesionada</a:t>
            </a:r>
            <a:r>
              <a:rPr lang="pt-PT" sz="2000" dirty="0"/>
              <a:t>.    </a:t>
            </a:r>
          </a:p>
          <a:p>
            <a:pPr lvl="0" algn="just"/>
            <a:r>
              <a:rPr lang="pt-PT" sz="2000" dirty="0" smtClean="0"/>
              <a:t>5. En algunos casos puede ocasionar irritación local.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50001" y="2265942"/>
            <a:ext cx="392909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Permite la aplicación en el sitio afectado.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Puede aplicarse altas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concentraciones del medicamento en la lesión.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 una técnica sencilla, que generalmente permite la autoadministra</a:t>
            </a:r>
            <a:r>
              <a:rPr lang="pt-PT" sz="2000" dirty="0" smtClean="0">
                <a:solidFill>
                  <a:srgbClr val="FFFF00"/>
                </a:solidFill>
              </a:rPr>
              <a:t>ción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 preparado farmacéutico.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364088" y="660794"/>
            <a:ext cx="193335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FFFF00"/>
                </a:solidFill>
              </a:rPr>
              <a:t>VÍA TÓPICA</a:t>
            </a:r>
            <a:endParaRPr lang="pt-PT" sz="2400" b="1" dirty="0">
              <a:solidFill>
                <a:srgbClr val="FFFF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 rot="389291">
            <a:off x="500066" y="429962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6658004" cy="487363"/>
          </a:xfrm>
          <a:solidFill>
            <a:schemeClr val="tx1"/>
          </a:solidFill>
        </p:spPr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FORMAS </a:t>
            </a:r>
            <a:r>
              <a:rPr lang="pt-PT" dirty="0" smtClean="0">
                <a:solidFill>
                  <a:srgbClr val="FFFF00"/>
                </a:solidFill>
              </a:rPr>
              <a:t>FARMACÉUTICAS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58016" y="928670"/>
            <a:ext cx="193335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FFFF00"/>
                </a:solidFill>
              </a:rPr>
              <a:t>VÍA TÓPICA</a:t>
            </a:r>
            <a:endParaRPr lang="pt-PT" sz="2400" b="1" dirty="0">
              <a:solidFill>
                <a:srgbClr val="FFFF00"/>
              </a:solidFill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37918" y="2159634"/>
            <a:ext cx="214314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LÍQUIDOS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95536" y="3124740"/>
            <a:ext cx="2143140" cy="255454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Colirios.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Gotas nasales.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Gotas óticas.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Lociones.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Tinturas.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Linimentos (fricción).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Aerosoles.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33461" y="2190411"/>
            <a:ext cx="2357454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SEMI SÓLIDOS</a:t>
            </a: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648226" y="2190411"/>
            <a:ext cx="214314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SÓLIDOS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3304899" y="3508161"/>
            <a:ext cx="2286016" cy="19389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Ungüentos 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omadas.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Pastas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Cremas.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PT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Gel.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5538535"/>
            <a:ext cx="1276784" cy="983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6299622" y="3499173"/>
            <a:ext cx="2558658" cy="16312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Polvos dérmicos.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Óvulos vaginales.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Espumas.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Comprimidos bucales.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389291">
            <a:off x="500066" y="429962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6" descr="oral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1428760" cy="151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643174" y="500042"/>
            <a:ext cx="5040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800" b="1" dirty="0">
                <a:solidFill>
                  <a:srgbClr val="FFFF00"/>
                </a:solidFill>
              </a:rPr>
              <a:t>Vía entérica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85918" y="1662793"/>
            <a:ext cx="6786610" cy="15881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dirty="0" smtClean="0">
                <a:solidFill>
                  <a:srgbClr val="FFFF00"/>
                </a:solidFill>
              </a:rPr>
              <a:t>VÍA ORAL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dirty="0" smtClean="0">
                <a:solidFill>
                  <a:srgbClr val="FFFF00"/>
                </a:solidFill>
              </a:rPr>
              <a:t>- Los medicamentos se absorben fundamentalmente en el  intestino delgado (mayor superficie de </a:t>
            </a:r>
            <a:r>
              <a:rPr lang="es-ES_tradnl" dirty="0" err="1" smtClean="0">
                <a:solidFill>
                  <a:srgbClr val="FFFF00"/>
                </a:solidFill>
              </a:rPr>
              <a:t>absor</a:t>
            </a:r>
            <a:r>
              <a:rPr lang="pt-PT" dirty="0" smtClean="0">
                <a:solidFill>
                  <a:srgbClr val="FFFF00"/>
                </a:solidFill>
              </a:rPr>
              <a:t>ción,</a:t>
            </a:r>
            <a:r>
              <a:rPr lang="es-ES_tradnl" dirty="0" smtClean="0">
                <a:solidFill>
                  <a:srgbClr val="FFFF00"/>
                </a:solidFill>
              </a:rPr>
              <a:t> el 20% del GC.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es-ES_tradnl" dirty="0" smtClean="0">
                <a:solidFill>
                  <a:srgbClr val="FFFF00"/>
                </a:solidFill>
              </a:rPr>
              <a:t> Mayor vaciamiento gástrico, mayor  </a:t>
            </a:r>
            <a:r>
              <a:rPr lang="es-ES_tradnl" dirty="0" err="1" smtClean="0">
                <a:solidFill>
                  <a:srgbClr val="FFFF00"/>
                </a:solidFill>
              </a:rPr>
              <a:t>absor</a:t>
            </a:r>
            <a:r>
              <a:rPr lang="pt-PT" dirty="0" smtClean="0">
                <a:solidFill>
                  <a:srgbClr val="FFFF00"/>
                </a:solidFill>
              </a:rPr>
              <a:t>ción</a:t>
            </a:r>
            <a:r>
              <a:rPr lang="es-ES_tradnl" dirty="0" smtClean="0">
                <a:solidFill>
                  <a:srgbClr val="FFFF00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es-ES_tradnl" dirty="0" smtClean="0">
                <a:solidFill>
                  <a:srgbClr val="FFFF00"/>
                </a:solidFill>
              </a:rPr>
              <a:t> Disolución (mayor </a:t>
            </a:r>
            <a:r>
              <a:rPr lang="es-ES_tradnl" dirty="0" err="1" smtClean="0">
                <a:solidFill>
                  <a:srgbClr val="FFFF00"/>
                </a:solidFill>
              </a:rPr>
              <a:t>absor</a:t>
            </a:r>
            <a:r>
              <a:rPr lang="pt-PT" dirty="0" smtClean="0">
                <a:solidFill>
                  <a:srgbClr val="FFFF00"/>
                </a:solidFill>
              </a:rPr>
              <a:t>ción </a:t>
            </a:r>
            <a:r>
              <a:rPr lang="es-ES_tradnl" dirty="0" smtClean="0">
                <a:solidFill>
                  <a:srgbClr val="FFFF00"/>
                </a:solidFill>
              </a:rPr>
              <a:t> los líquidos).</a:t>
            </a:r>
          </a:p>
        </p:txBody>
      </p:sp>
      <p:pic>
        <p:nvPicPr>
          <p:cNvPr id="8" name="Picture 5" descr="SL m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49855"/>
            <a:ext cx="18573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785918" y="3388948"/>
            <a:ext cx="678661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cap="all" dirty="0" smtClean="0">
                <a:solidFill>
                  <a:srgbClr val="FFFF00"/>
                </a:solidFill>
              </a:rPr>
              <a:t>Via sublingual</a:t>
            </a:r>
            <a:endParaRPr lang="pt-PT" cap="all" dirty="0">
              <a:solidFill>
                <a:srgbClr val="FFFF00"/>
              </a:solidFill>
            </a:endParaRPr>
          </a:p>
          <a:p>
            <a:endParaRPr lang="pt-PT" cap="all" dirty="0" smtClean="0">
              <a:solidFill>
                <a:srgbClr val="FFFF00"/>
              </a:solidFill>
            </a:endParaRPr>
          </a:p>
          <a:p>
            <a:pPr algn="just"/>
            <a:r>
              <a:rPr lang="es-ES" dirty="0" smtClean="0">
                <a:solidFill>
                  <a:srgbClr val="FFFF00"/>
                </a:solidFill>
              </a:rPr>
              <a:t>- Para lograr mayor efecto debe advertirse que se mantenga a formulación </a:t>
            </a:r>
            <a:r>
              <a:rPr lang="pt-PT" dirty="0" smtClean="0">
                <a:solidFill>
                  <a:srgbClr val="FFFF00"/>
                </a:solidFill>
              </a:rPr>
              <a:t>debajo</a:t>
            </a:r>
            <a:r>
              <a:rPr lang="es-ES" dirty="0" smtClean="0">
                <a:solidFill>
                  <a:srgbClr val="FFFF00"/>
                </a:solidFill>
              </a:rPr>
              <a:t> de la lengua el mayor tiempo posible sin tragar saliva.</a:t>
            </a:r>
          </a:p>
          <a:p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10" name="Picture 2" descr="insercion suposito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562" y="5301208"/>
            <a:ext cx="11910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785918" y="5301208"/>
            <a:ext cx="678661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VÍA RECTAL</a:t>
            </a:r>
          </a:p>
          <a:p>
            <a:endParaRPr lang="es-ES_tradnl" dirty="0" smtClean="0">
              <a:solidFill>
                <a:srgbClr val="FFFF00"/>
              </a:solidFill>
            </a:endParaRPr>
          </a:p>
          <a:p>
            <a:r>
              <a:rPr lang="es-ES_tradnl" dirty="0" smtClean="0">
                <a:solidFill>
                  <a:srgbClr val="FFFF00"/>
                </a:solidFill>
              </a:rPr>
              <a:t>Poca superficie de </a:t>
            </a:r>
            <a:r>
              <a:rPr lang="es-ES_tradnl" dirty="0" err="1" smtClean="0">
                <a:solidFill>
                  <a:srgbClr val="FFFF00"/>
                </a:solidFill>
              </a:rPr>
              <a:t>absor</a:t>
            </a:r>
            <a:r>
              <a:rPr lang="pt-PT" dirty="0" smtClean="0">
                <a:solidFill>
                  <a:srgbClr val="FFFF00"/>
                </a:solidFill>
              </a:rPr>
              <a:t>ción</a:t>
            </a:r>
            <a:r>
              <a:rPr lang="es-ES_tradnl" dirty="0" smtClean="0">
                <a:solidFill>
                  <a:srgbClr val="FFFF00"/>
                </a:solidFill>
              </a:rPr>
              <a:t>, poco contenido  líquido, presencia de heces en la ampolla rectal y presencia de microorganismos.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 rot="389291">
            <a:off x="500066" y="429962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0760" y="214290"/>
            <a:ext cx="2838448" cy="487363"/>
          </a:xfrm>
          <a:solidFill>
            <a:schemeClr val="tx1"/>
          </a:solidFill>
        </p:spPr>
        <p:txBody>
          <a:bodyPr/>
          <a:lstStyle/>
          <a:p>
            <a:r>
              <a:rPr lang="pt-PT" dirty="0" smtClean="0">
                <a:solidFill>
                  <a:srgbClr val="FFFF00"/>
                </a:solidFill>
              </a:rPr>
              <a:t>VÍA ORAL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16" y="272231"/>
            <a:ext cx="1500199" cy="16430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ixaDeTexto 5"/>
          <p:cNvSpPr txBox="1"/>
          <p:nvPr/>
        </p:nvSpPr>
        <p:spPr>
          <a:xfrm>
            <a:off x="1979712" y="899642"/>
            <a:ext cx="7164287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solidFill>
                  <a:srgbClr val="FFFF00"/>
                </a:solidFill>
              </a:rPr>
              <a:t>Consiste en la administración de medicamentos por la  boca y su introducción en el organismo por deglución.</a:t>
            </a:r>
          </a:p>
          <a:p>
            <a:pPr algn="just"/>
            <a:endParaRPr lang="pt-PT" sz="2000" b="1" dirty="0">
              <a:solidFill>
                <a:srgbClr val="FFFF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44707" y="2411016"/>
            <a:ext cx="8643998" cy="406265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lvl="0" indent="-457200" algn="just" eaLnBrk="0" hangingPunct="0">
              <a:buFont typeface="+mj-lt"/>
              <a:buAutoNum type="arabicPeriod"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 una técnica sencilla, cómoda, no dolorosa y económica, lo que permite en la mayoría de los casos la autoadministra</a:t>
            </a:r>
            <a:r>
              <a:rPr lang="pt-PT" sz="2000" dirty="0" smtClean="0">
                <a:solidFill>
                  <a:srgbClr val="FFFF00"/>
                </a:solidFill>
              </a:rPr>
              <a:t>ción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  preparado farmacéutico, porque no requiere de fórmulaciones  especiales para su aplicación.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 una vía segura, pues su administración no provoca utillaje para el paciente como con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vía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parenteral.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casos de sobre dosis,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parte de la droga que permanezca en el  estómago puede eliminarse mediante lavado gástrico.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85720" y="1917988"/>
            <a:ext cx="8643998" cy="440120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Desventajas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 efecto no aparece rapidamente, por tanto no puede emplearse en las urgencias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cuando se requiere un efecto rápido.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Algunos medicamentos como los AINE producen irritación gástrica, lo que impede su uso en algunos pacientes.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edicamentos como la insulina que es destruída por los jugos  digestivos o inactivados </a:t>
            </a:r>
            <a:r>
              <a:rPr lang="pt-PT" sz="20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por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 paso a través de la mucosa intestinal o del  hígado (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efecto del primer paso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edicamentos que se absorben parcialmente o que no se absorben por el tracto gastrointestinal como bencilpenicilinas, </a:t>
            </a:r>
            <a:r>
              <a:rPr lang="pt-PT" sz="20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minoglucósidos, no pueden utilizarse por esta vía si el objetivo es obtener un efecto sistémico.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eaLnBrk="0" hangingPunct="0">
              <a:buFontTx/>
              <a:buAutoNum type="arabicPeriod"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 se puede emplear en pacientes con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alteración de la consciencia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abolición del reflejo de la deglución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ni en casos de 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vómitos.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00034" y="500042"/>
            <a:ext cx="14287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Tema: IV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643570" y="714356"/>
            <a:ext cx="2838448" cy="487363"/>
          </a:xfrm>
          <a:solidFill>
            <a:schemeClr val="tx1"/>
          </a:solidFill>
        </p:spPr>
        <p:txBody>
          <a:bodyPr/>
          <a:lstStyle/>
          <a:p>
            <a:r>
              <a:rPr lang="pt-PT" dirty="0" smtClean="0">
                <a:solidFill>
                  <a:srgbClr val="FFFF00"/>
                </a:solidFill>
              </a:rPr>
              <a:t>VÍA ORAL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6658004" cy="487363"/>
          </a:xfrm>
          <a:solidFill>
            <a:schemeClr val="tx1"/>
          </a:solidFill>
        </p:spPr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FORMAS </a:t>
            </a:r>
            <a:r>
              <a:rPr lang="pt-PT" dirty="0" smtClean="0">
                <a:solidFill>
                  <a:srgbClr val="FFFF00"/>
                </a:solidFill>
              </a:rPr>
              <a:t>FARMACÉUTICAS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72330" y="785794"/>
            <a:ext cx="164320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FFFF00"/>
                </a:solidFill>
              </a:rPr>
              <a:t>VÍA ORAL</a:t>
            </a:r>
            <a:endParaRPr lang="pt-PT" sz="2400" b="1" dirty="0">
              <a:solidFill>
                <a:srgbClr val="FFFF00"/>
              </a:solidFill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28596" y="2714620"/>
            <a:ext cx="214314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LÍQUIDOS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285720" y="3571876"/>
            <a:ext cx="2357454" cy="196977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b="1" dirty="0" smtClean="0">
                <a:solidFill>
                  <a:srgbClr val="FFFF00"/>
                </a:solidFill>
              </a:rPr>
              <a:t> Jarabes.</a:t>
            </a:r>
            <a:endParaRPr lang="pt-PT" sz="20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sz="2000" b="1" dirty="0" smtClean="0">
                <a:solidFill>
                  <a:srgbClr val="FFFF00"/>
                </a:solidFill>
              </a:rPr>
              <a:t> Elíxires.</a:t>
            </a:r>
            <a:r>
              <a:rPr lang="pt-PT" sz="2000" dirty="0" smtClean="0">
                <a:solidFill>
                  <a:srgbClr val="FFFF00"/>
                </a:solidFill>
              </a:rPr>
              <a:t>  </a:t>
            </a:r>
            <a:endParaRPr lang="pt-PT" sz="20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sz="2000" b="1" dirty="0" smtClean="0">
                <a:solidFill>
                  <a:srgbClr val="FFFF00"/>
                </a:solidFill>
              </a:rPr>
              <a:t> Suspensiones.</a:t>
            </a:r>
            <a:endParaRPr lang="pt-PT" sz="20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PT" sz="2000" b="1" dirty="0" smtClean="0">
                <a:solidFill>
                  <a:srgbClr val="FFFF00"/>
                </a:solidFill>
              </a:rPr>
              <a:t> Extratos</a:t>
            </a:r>
            <a:r>
              <a:rPr lang="pt-PT" sz="2000" b="1" dirty="0">
                <a:solidFill>
                  <a:srgbClr val="FFFF00"/>
                </a:solidFill>
              </a:rPr>
              <a:t>: </a:t>
            </a:r>
          </a:p>
          <a:p>
            <a:pPr marL="266700" lvl="1"/>
            <a:r>
              <a:rPr lang="pt-PT" b="1" dirty="0" smtClean="0">
                <a:solidFill>
                  <a:srgbClr val="FFFF00"/>
                </a:solidFill>
              </a:rPr>
              <a:t>tinturas, </a:t>
            </a:r>
            <a:endParaRPr lang="pt-PT" b="1" dirty="0">
              <a:solidFill>
                <a:srgbClr val="FFFF00"/>
              </a:solidFill>
            </a:endParaRPr>
          </a:p>
          <a:p>
            <a:pPr marL="266700" lvl="1"/>
            <a:r>
              <a:rPr lang="pt-PT" b="1" dirty="0" smtClean="0">
                <a:solidFill>
                  <a:srgbClr val="FFFF00"/>
                </a:solidFill>
              </a:rPr>
              <a:t>extratos fluídos.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929190" y="1714488"/>
            <a:ext cx="214314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SÓLIDOS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3000364" y="2461537"/>
            <a:ext cx="6036132" cy="37856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</a:rPr>
              <a:t>COMPRIMIDOS: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rgbClr val="FFFF00"/>
                </a:solidFill>
              </a:rPr>
              <a:t>Comprimidos </a:t>
            </a:r>
            <a:r>
              <a:rPr lang="pt-PT" sz="2000" b="1" dirty="0">
                <a:solidFill>
                  <a:srgbClr val="FFFF00"/>
                </a:solidFill>
              </a:rPr>
              <a:t>de capas </a:t>
            </a:r>
            <a:r>
              <a:rPr lang="pt-PT" sz="2000" b="1" dirty="0" smtClean="0">
                <a:solidFill>
                  <a:srgbClr val="FFFF00"/>
                </a:solidFill>
              </a:rPr>
              <a:t>múltiples o </a:t>
            </a:r>
            <a:r>
              <a:rPr lang="pt-PT" sz="2000" b="1" dirty="0">
                <a:solidFill>
                  <a:srgbClr val="FFFF00"/>
                </a:solidFill>
              </a:rPr>
              <a:t>de </a:t>
            </a:r>
            <a:r>
              <a:rPr lang="pt-PT" sz="2000" b="1" dirty="0" smtClean="0">
                <a:solidFill>
                  <a:srgbClr val="FFFF00"/>
                </a:solidFill>
              </a:rPr>
              <a:t>liberación retardad</a:t>
            </a:r>
            <a:r>
              <a:rPr lang="pt-PT" sz="2000" dirty="0" smtClean="0">
                <a:solidFill>
                  <a:srgbClr val="FFFF00"/>
                </a:solidFill>
              </a:rPr>
              <a:t>a.</a:t>
            </a:r>
            <a:endParaRPr lang="pt-PT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rgbClr val="FFFF00"/>
                </a:solidFill>
              </a:rPr>
              <a:t>Comprimidos </a:t>
            </a:r>
            <a:r>
              <a:rPr lang="pt-PT" sz="2000" b="1" dirty="0" smtClean="0">
                <a:solidFill>
                  <a:srgbClr val="FFFF00"/>
                </a:solidFill>
              </a:rPr>
              <a:t>recubiertos con capa entérica (grageas).</a:t>
            </a:r>
            <a:endParaRPr lang="pt-PT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rgbClr val="FFFF00"/>
                </a:solidFill>
              </a:rPr>
              <a:t>Comprimidos </a:t>
            </a:r>
            <a:r>
              <a:rPr lang="pt-PT" sz="2000" b="1" dirty="0" smtClean="0">
                <a:solidFill>
                  <a:srgbClr val="FFFF00"/>
                </a:solidFill>
              </a:rPr>
              <a:t>efervescentes (granulados).</a:t>
            </a:r>
          </a:p>
          <a:p>
            <a:endParaRPr lang="pt-PT" sz="2000" dirty="0">
              <a:solidFill>
                <a:srgbClr val="FFFF00"/>
              </a:solidFill>
            </a:endParaRPr>
          </a:p>
          <a:p>
            <a:pPr algn="ctr"/>
            <a:r>
              <a:rPr lang="pt-PT" sz="2000" b="1" dirty="0" smtClean="0">
                <a:solidFill>
                  <a:srgbClr val="FFFF00"/>
                </a:solidFill>
              </a:rPr>
              <a:t>CÁPSULAS:</a:t>
            </a:r>
          </a:p>
          <a:p>
            <a:pPr algn="ctr"/>
            <a:endParaRPr lang="pt-PT" sz="20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rgbClr val="FFFF00"/>
                </a:solidFill>
              </a:rPr>
              <a:t>Cápsulas duras, blandas.</a:t>
            </a:r>
            <a:endParaRPr lang="pt-PT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rgbClr val="FFFF00"/>
                </a:solidFill>
              </a:rPr>
              <a:t>Cápsulas </a:t>
            </a:r>
            <a:r>
              <a:rPr lang="pt-PT" sz="2000" b="1" dirty="0">
                <a:solidFill>
                  <a:srgbClr val="FFFF00"/>
                </a:solidFill>
              </a:rPr>
              <a:t>de </a:t>
            </a:r>
            <a:r>
              <a:rPr lang="pt-PT" sz="2000" b="1" dirty="0" smtClean="0">
                <a:solidFill>
                  <a:srgbClr val="FFFF00"/>
                </a:solidFill>
              </a:rPr>
              <a:t>cubiertas gastrorresistentes.</a:t>
            </a:r>
            <a:endParaRPr lang="pt-PT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rgbClr val="FFFF00"/>
                </a:solidFill>
              </a:rPr>
              <a:t>Perlas (cápsula gelatina blanda, 1ml líquido).</a:t>
            </a:r>
            <a:endParaRPr lang="pt-PT" sz="2000" dirty="0">
              <a:solidFill>
                <a:srgbClr val="FFFF00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571636" cy="1357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17" descr="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2643182"/>
            <a:ext cx="571504" cy="642942"/>
          </a:xfrm>
          <a:prstGeom prst="rect">
            <a:avLst/>
          </a:prstGeom>
          <a:noFill/>
        </p:spPr>
      </p:pic>
      <p:pic>
        <p:nvPicPr>
          <p:cNvPr id="10" name="Picture 20" descr="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485776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9092" y="44870"/>
            <a:ext cx="4714908" cy="487363"/>
          </a:xfrm>
          <a:solidFill>
            <a:schemeClr val="tx1"/>
          </a:solidFill>
        </p:spPr>
        <p:txBody>
          <a:bodyPr/>
          <a:lstStyle/>
          <a:p>
            <a:r>
              <a:rPr lang="pt-PT" dirty="0" smtClean="0">
                <a:solidFill>
                  <a:srgbClr val="FFFF00"/>
                </a:solidFill>
              </a:rPr>
              <a:t>VÍA SUBLINGUAL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1011399"/>
            <a:ext cx="8715435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rgbClr val="FFFF00"/>
                </a:solidFill>
              </a:rPr>
              <a:t>Colocación del medicamento debajo de la lengua hasta su absorción. Aunque la superficie de absorción no es amplia, debajo de la lengua existe una rica vasculariza</a:t>
            </a:r>
            <a:r>
              <a:rPr lang="pt-PT" sz="20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ción</a:t>
            </a:r>
            <a:r>
              <a:rPr lang="pt-PT" sz="2000" dirty="0" smtClean="0">
                <a:solidFill>
                  <a:srgbClr val="FFFF00"/>
                </a:solidFill>
              </a:rPr>
              <a:t> que drena en la vena cava superior, por tanto el proceso de absorción es significativo sobre todo para algunos fármacos liposolubles. 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14282" y="2714620"/>
            <a:ext cx="8643998" cy="224676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Es una técnica sencilla, cómoda y no dolorosa para el paciente.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Permite la autoadministra</a:t>
            </a:r>
            <a:r>
              <a:rPr lang="pt-PT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ción</a:t>
            </a:r>
            <a:r>
              <a:rPr lang="pt-PT" sz="2000" dirty="0" smtClean="0">
                <a:solidFill>
                  <a:srgbClr val="FFFF00"/>
                </a:solidFill>
              </a:rPr>
              <a:t> del medicamento.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El efecto es mas rápido que por vía oral.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Puede eliminarse de la boca un exceso de medicamento, si el efecto es muy intenso.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Se evita el efecto del primer paso.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214282" y="5072074"/>
            <a:ext cx="8643998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Desventajas: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Sólo pueden administrarse medicamentos liposolubles potentes para garantizar el efecto deseado a partir de la absorción de pocas moléculas.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acidez, mal sabor y otras características, no permiten que muchos  medicamentos se administren por esta vía.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 rot="389291">
            <a:off x="489022" y="397944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08" y="0"/>
            <a:ext cx="7000892" cy="785794"/>
          </a:xfrm>
          <a:solidFill>
            <a:schemeClr val="tx1"/>
          </a:solidFill>
        </p:spPr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FORMAS </a:t>
            </a:r>
            <a:r>
              <a:rPr lang="pt-PT" dirty="0" smtClean="0">
                <a:solidFill>
                  <a:srgbClr val="FFFF00"/>
                </a:solidFill>
              </a:rPr>
              <a:t>FARMACÉUTICAS</a:t>
            </a:r>
            <a:endParaRPr lang="pt-PT" dirty="0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42844" y="1928802"/>
            <a:ext cx="214314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LÍQUIDOS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214282" y="2500306"/>
            <a:ext cx="1928858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</a:rPr>
              <a:t>Gotas</a:t>
            </a: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714744" y="2643182"/>
            <a:ext cx="214314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SÓLIDOS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3714744" y="3286124"/>
            <a:ext cx="2071702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</a:rPr>
              <a:t>Comprimidos 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gray">
          <a:xfrm>
            <a:off x="5143504" y="785794"/>
            <a:ext cx="3695704" cy="69899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VÍA Sub-lingual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86512" y="5072074"/>
            <a:ext cx="214314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GASEOSOS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6286512" y="5715016"/>
            <a:ext cx="214314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</a:rPr>
              <a:t> Aerosoles</a:t>
            </a:r>
            <a:endParaRPr lang="pt-PT" sz="2000" b="1" dirty="0">
              <a:solidFill>
                <a:srgbClr val="FFFF00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500034" y="500042"/>
            <a:ext cx="14287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Tema: IV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12" name="Picture 5" descr="gotas SL esc 35 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275" y="0"/>
            <a:ext cx="3695704" cy="608561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VÍA RECTAL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194" y="532717"/>
            <a:ext cx="9142946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rgbClr val="FFFF00"/>
                </a:solidFill>
              </a:rPr>
              <a:t>Consiste en la colocación del medicamento en el interior del recto. Se emplea con el objetivo de ejercer acción local, como por ejemplo, estimular la defecación, anestesia  o producir efectos sistémicos después del proceso de absorción.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1780312"/>
            <a:ext cx="9144000" cy="255454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Ventajas: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La absorción es mas rápida que por vía oral, especialmente para las preparaciones líquidas.   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No es una vía dolorosa y puede emplearse en situaciones en que esté contraindicada la vía oral como en casos de medicamentos que se destruyan en el estómago o intestino, casos que este órgano esté  lesionado por gastritis o úlceras), en pacientes con vómitos o inconsciencia.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8194" y="4572085"/>
            <a:ext cx="9135806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Desventajas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Absorción irregular e incompleta (</a:t>
            </a:r>
            <a:r>
              <a:rPr lang="es-ES_tradnl" sz="2000" dirty="0" smtClean="0">
                <a:solidFill>
                  <a:srgbClr val="FFFF00"/>
                </a:solidFill>
              </a:rPr>
              <a:t>poca superficie de </a:t>
            </a:r>
            <a:r>
              <a:rPr lang="es-ES_tradnl" sz="2000" dirty="0" err="1" smtClean="0">
                <a:solidFill>
                  <a:srgbClr val="FFFF00"/>
                </a:solidFill>
              </a:rPr>
              <a:t>absor</a:t>
            </a:r>
            <a:r>
              <a:rPr lang="pt-PT" sz="2000" dirty="0" smtClean="0">
                <a:solidFill>
                  <a:srgbClr val="FFFF00"/>
                </a:solidFill>
              </a:rPr>
              <a:t>ción</a:t>
            </a:r>
            <a:r>
              <a:rPr lang="es-ES_tradnl" sz="2000" dirty="0" smtClean="0">
                <a:solidFill>
                  <a:srgbClr val="FFFF00"/>
                </a:solidFill>
              </a:rPr>
              <a:t>,   poco contenido  líquido, presencia de heces y microorganismos en la ampolla rectal).</a:t>
            </a:r>
            <a:endParaRPr lang="pt-PT" sz="2000" dirty="0" smtClean="0">
              <a:solidFill>
                <a:srgbClr val="FFFF00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No es cómoda como la vía oral.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En caso de hemorróides inflamadas, diarrea o fisura anal se impide el empleo de esta vía.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sura rectal esc 41 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23764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hemorroid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876"/>
            <a:ext cx="2376488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iarrea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643050"/>
            <a:ext cx="207170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15008" y="2143116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dirty="0" smtClean="0">
                <a:solidFill>
                  <a:srgbClr val="FFFF00"/>
                </a:solidFill>
              </a:rPr>
              <a:t>Diarrea</a:t>
            </a:r>
            <a:endParaRPr lang="es-ES" sz="3600" dirty="0">
              <a:solidFill>
                <a:srgbClr val="FFFF0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28596" y="5857892"/>
            <a:ext cx="29495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dirty="0" smtClean="0">
                <a:solidFill>
                  <a:srgbClr val="FFFF00"/>
                </a:solidFill>
              </a:rPr>
              <a:t>Fisura </a:t>
            </a:r>
            <a:r>
              <a:rPr lang="es-ES" sz="3600" dirty="0">
                <a:solidFill>
                  <a:srgbClr val="FFFF00"/>
                </a:solidFill>
              </a:rPr>
              <a:t>anal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51275" y="5857892"/>
            <a:ext cx="5292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dirty="0" smtClean="0">
                <a:solidFill>
                  <a:srgbClr val="FFFF00"/>
                </a:solidFill>
              </a:rPr>
              <a:t>Hemorroides </a:t>
            </a:r>
            <a:r>
              <a:rPr lang="es-ES" sz="3600" dirty="0">
                <a:solidFill>
                  <a:srgbClr val="FFFF00"/>
                </a:solidFill>
              </a:rPr>
              <a:t>inflamadas</a:t>
            </a:r>
          </a:p>
        </p:txBody>
      </p:sp>
      <p:sp>
        <p:nvSpPr>
          <p:cNvPr id="8" name="CaixaDeTexto 7"/>
          <p:cNvSpPr txBox="1"/>
          <p:nvPr/>
        </p:nvSpPr>
        <p:spPr>
          <a:xfrm rot="389291">
            <a:off x="500066" y="429962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429000" y="3014663"/>
            <a:ext cx="18473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 dirty="0" smtClean="0"/>
          </a:p>
          <a:p>
            <a:pPr eaLnBrk="0" hangingPunct="0"/>
            <a:endParaRPr lang="en-US" sz="24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gray">
          <a:xfrm>
            <a:off x="4429124" y="642918"/>
            <a:ext cx="4214842" cy="5714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3600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Sumario</a:t>
            </a:r>
            <a:endParaRPr kumimoji="0" lang="pt-PT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CaixaDeTexto 34"/>
          <p:cNvSpPr txBox="1"/>
          <p:nvPr/>
        </p:nvSpPr>
        <p:spPr>
          <a:xfrm rot="389291">
            <a:off x="500066" y="429962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  <p:sp>
        <p:nvSpPr>
          <p:cNvPr id="36" name="Rectângulo 35"/>
          <p:cNvSpPr/>
          <p:nvPr/>
        </p:nvSpPr>
        <p:spPr>
          <a:xfrm>
            <a:off x="142844" y="2143116"/>
            <a:ext cx="8858312" cy="378565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FFFF00"/>
                </a:solidFill>
              </a:rPr>
              <a:t>Concepto</a:t>
            </a:r>
            <a:r>
              <a:rPr lang="pt-PT" sz="2400" b="1" dirty="0">
                <a:solidFill>
                  <a:srgbClr val="FFFF00"/>
                </a:solidFill>
              </a:rPr>
              <a:t>. </a:t>
            </a:r>
            <a:endParaRPr lang="pt-PT" sz="2400" b="1" dirty="0" smtClean="0">
              <a:solidFill>
                <a:srgbClr val="FFFF00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FFFF00"/>
                </a:solidFill>
              </a:rPr>
              <a:t>Clasificación. 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FFFF00"/>
                </a:solidFill>
              </a:rPr>
              <a:t>Características de las vías de administración. 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FFFF00"/>
                </a:solidFill>
              </a:rPr>
              <a:t>Formas farmacéuticas </a:t>
            </a:r>
            <a:r>
              <a:rPr lang="pt-PT" sz="2400" b="1" dirty="0">
                <a:solidFill>
                  <a:srgbClr val="FFFF00"/>
                </a:solidFill>
              </a:rPr>
              <a:t>para cada </a:t>
            </a:r>
            <a:r>
              <a:rPr lang="pt-PT" sz="2400" b="1" dirty="0" smtClean="0">
                <a:solidFill>
                  <a:srgbClr val="FFFF00"/>
                </a:solidFill>
              </a:rPr>
              <a:t>vía </a:t>
            </a:r>
            <a:r>
              <a:rPr lang="pt-PT" sz="2400" b="1" dirty="0">
                <a:solidFill>
                  <a:srgbClr val="FFFF00"/>
                </a:solidFill>
              </a:rPr>
              <a:t>de </a:t>
            </a:r>
            <a:r>
              <a:rPr lang="pt-PT" sz="2400" b="1" dirty="0" smtClean="0">
                <a:solidFill>
                  <a:srgbClr val="FFFF00"/>
                </a:solidFill>
              </a:rPr>
              <a:t>administración. 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pt-PT" sz="2400" b="1" dirty="0" smtClean="0">
                <a:solidFill>
                  <a:srgbClr val="FFFF00"/>
                </a:solidFill>
              </a:rPr>
              <a:t>Ventajas y desventajas </a:t>
            </a:r>
            <a:r>
              <a:rPr lang="pt-PT" sz="2400" b="1" dirty="0">
                <a:solidFill>
                  <a:srgbClr val="FFFF00"/>
                </a:solidFill>
              </a:rPr>
              <a:t>que </a:t>
            </a:r>
            <a:r>
              <a:rPr lang="pt-PT" sz="2400" b="1" dirty="0" smtClean="0">
                <a:solidFill>
                  <a:srgbClr val="FFFF00"/>
                </a:solidFill>
              </a:rPr>
              <a:t>oferecen.</a:t>
            </a:r>
            <a:endParaRPr lang="pt-PT" sz="2400" b="1" dirty="0">
              <a:solidFill>
                <a:srgbClr val="FFFF00"/>
              </a:solidFill>
            </a:endParaRPr>
          </a:p>
        </p:txBody>
      </p:sp>
      <p:pic>
        <p:nvPicPr>
          <p:cNvPr id="8" name="Picture 24" descr="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0626" y="2239497"/>
            <a:ext cx="1552256" cy="1144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6658004" cy="487363"/>
          </a:xfrm>
          <a:solidFill>
            <a:schemeClr val="tx1"/>
          </a:solidFill>
        </p:spPr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FORMAS </a:t>
            </a:r>
            <a:r>
              <a:rPr lang="pt-PT" dirty="0" smtClean="0">
                <a:solidFill>
                  <a:srgbClr val="FFFF00"/>
                </a:solidFill>
              </a:rPr>
              <a:t>FARMACÉUTICAS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58016" y="928670"/>
            <a:ext cx="199708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FFFF00"/>
                </a:solidFill>
              </a:rPr>
              <a:t>VÍA RECTAL</a:t>
            </a:r>
            <a:endParaRPr lang="pt-PT" sz="2400" b="1" dirty="0">
              <a:solidFill>
                <a:srgbClr val="FFFF00"/>
              </a:solidFill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42844" y="1928802"/>
            <a:ext cx="2428892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LÍQUIDOS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142844" y="2594756"/>
            <a:ext cx="3205020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 smtClean="0">
                <a:solidFill>
                  <a:srgbClr val="FFFF00"/>
                </a:solidFill>
              </a:rPr>
              <a:t>Soluciones.</a:t>
            </a:r>
            <a:endParaRPr lang="pt-PT" sz="2000" dirty="0" smtClean="0">
              <a:solidFill>
                <a:srgbClr val="FFFF00"/>
              </a:solidFill>
            </a:endParaRPr>
          </a:p>
          <a:p>
            <a:r>
              <a:rPr lang="pt-PT" sz="2000" b="1" dirty="0" smtClean="0">
                <a:solidFill>
                  <a:srgbClr val="FFFF00"/>
                </a:solidFill>
              </a:rPr>
              <a:t>Dispersiones rectales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857752" y="1928802"/>
            <a:ext cx="2357454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SEMI SÓLIDOS</a:t>
            </a: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857752" y="4214818"/>
            <a:ext cx="214314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SÓLIDOS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5364088" y="2517789"/>
            <a:ext cx="2286016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Ungüentos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Pomadas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5364088" y="4836300"/>
            <a:ext cx="2071702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pt-PT" sz="2000" b="1" dirty="0" smtClean="0">
                <a:solidFill>
                  <a:srgbClr val="FFFF00"/>
                </a:solidFill>
              </a:rPr>
              <a:t>Supositorios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14818"/>
            <a:ext cx="2214578" cy="16430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aixaDeTexto 11"/>
          <p:cNvSpPr txBox="1"/>
          <p:nvPr/>
        </p:nvSpPr>
        <p:spPr>
          <a:xfrm rot="389291">
            <a:off x="500066" y="429962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0" y="642918"/>
            <a:ext cx="4624398" cy="487363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VÍA PARENTERAL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2286000" y="1676400"/>
            <a:ext cx="4495800" cy="4514850"/>
            <a:chOff x="1824" y="633"/>
            <a:chExt cx="2834" cy="2849"/>
          </a:xfrm>
        </p:grpSpPr>
        <p:sp>
          <p:nvSpPr>
            <p:cNvPr id="72708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pt-PT"/>
            </a:p>
          </p:txBody>
        </p:sp>
        <p:sp>
          <p:nvSpPr>
            <p:cNvPr id="72709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549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pt-PT"/>
            </a:p>
          </p:txBody>
        </p:sp>
        <p:sp>
          <p:nvSpPr>
            <p:cNvPr id="72710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51373"/>
                    <a:invGamma/>
                  </a:scheme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pt-PT"/>
            </a:p>
          </p:txBody>
        </p:sp>
        <p:sp>
          <p:nvSpPr>
            <p:cNvPr id="72711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477000" y="4191000"/>
            <a:ext cx="2238404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pt-PT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INTRAMUSCULAR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b="1">
                <a:solidFill>
                  <a:srgbClr val="5F5F5F"/>
                </a:solidFill>
              </a:rPr>
              <a:t>Add Your Text</a:t>
            </a: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642910" y="3571876"/>
            <a:ext cx="2212465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INTRADÉRMICA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5715008" y="1857364"/>
            <a:ext cx="182614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ENDOVENOSA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714348" y="5643578"/>
            <a:ext cx="1857388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SUBCUTÂNEA </a:t>
            </a:r>
          </a:p>
          <a:p>
            <a:pPr algn="ctr"/>
            <a:r>
              <a:rPr lang="pt-PT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</a:p>
          <a:p>
            <a:pPr algn="ctr"/>
            <a:r>
              <a:rPr lang="pt-PT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HIPODÉRMICA 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500034" y="500042"/>
            <a:ext cx="14287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Tema: IV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6050" y="571480"/>
            <a:ext cx="4500594" cy="4873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VIA PARENTERAL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2844" y="1285860"/>
            <a:ext cx="8715435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rgbClr val="FFFF00"/>
                </a:solidFill>
              </a:rPr>
              <a:t>Consiste en la inyección de medicamentos en los tejidos o líquidos corporales. La administración por esta vía a diferencia de otras, permite conocer con exactitud la cantidad de medicamentos administrados. No es la más utilizada porque no es una técnica sencilla ni económica, y requiere de determinadas condiciones para garantizar la seguridad del paciente.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42844" y="3357562"/>
            <a:ext cx="8643998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Es la forma más precisa de administración de medicamentos.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Su administración no depende del estado de consciencia del paciente y es muy útil cuando la vía oral no puede emplearse.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214282" y="5083086"/>
            <a:ext cx="8643998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Desventajas: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Implica riesgos al establecer una vía de comunicación con el exterior.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Es costosa, requiere de personal entrenado para su aplicación y de condicones de asepsia y es una vía dolorosa.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 rot="389291">
            <a:off x="500066" y="429962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0430" y="642918"/>
            <a:ext cx="4500594" cy="4873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VÍA ENDOVENOSA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2285992"/>
            <a:ext cx="8715435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rgbClr val="FFFF00"/>
                </a:solidFill>
              </a:rPr>
              <a:t>El medicamento se introduce directamente en la circulación, por eso se elimina el paso de absorción y permite de forma rápida obtener elevados niveles del medicamento en sangre.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49251" y="3717032"/>
            <a:ext cx="8786874" cy="224676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Es el método más rápido para introducir el medicamento en la circulación, por ello se convierte en la </a:t>
            </a:r>
            <a:r>
              <a:rPr lang="pt-PT" sz="2000" dirty="0" smtClean="0">
                <a:solidFill>
                  <a:srgbClr val="FF0000"/>
                </a:solidFill>
              </a:rPr>
              <a:t>via de elección en casos de urgencia</a:t>
            </a:r>
            <a:r>
              <a:rPr lang="pt-PT" sz="2000" dirty="0" smtClean="0">
                <a:solidFill>
                  <a:srgbClr val="FFFF00"/>
                </a:solidFill>
              </a:rPr>
              <a:t>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Permite administrar grandes volúmenes a una velocidad constante.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Útil para medicamentos que son muy dolorosos, irritantes o de absorción errática por la vía intramuscular.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1500198" cy="11430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0034" y="1785926"/>
            <a:ext cx="8392446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Desventajas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es-ES" sz="2000" dirty="0" smtClean="0">
                <a:solidFill>
                  <a:srgbClr val="FFFF00"/>
                </a:solidFill>
              </a:rPr>
              <a:t>Una vez </a:t>
            </a:r>
            <a:r>
              <a:rPr lang="pt-PT" sz="2000" dirty="0" smtClean="0">
                <a:solidFill>
                  <a:srgbClr val="FFFF00"/>
                </a:solidFill>
              </a:rPr>
              <a:t>administrado el </a:t>
            </a:r>
            <a:r>
              <a:rPr lang="es-ES" sz="2000" dirty="0" smtClean="0">
                <a:solidFill>
                  <a:srgbClr val="FFFF00"/>
                </a:solidFill>
              </a:rPr>
              <a:t>medicamento </a:t>
            </a:r>
            <a:r>
              <a:rPr lang="pt-PT" sz="2000" dirty="0" smtClean="0">
                <a:solidFill>
                  <a:srgbClr val="FFFF00"/>
                </a:solidFill>
              </a:rPr>
              <a:t>no</a:t>
            </a:r>
            <a:r>
              <a:rPr lang="es-ES" sz="2000" dirty="0" smtClean="0">
                <a:solidFill>
                  <a:srgbClr val="FFFF00"/>
                </a:solidFill>
              </a:rPr>
              <a:t> se puede retirar de la circula</a:t>
            </a:r>
            <a:r>
              <a:rPr lang="pt-PT" sz="2000" dirty="0" smtClean="0">
                <a:solidFill>
                  <a:srgbClr val="FFFF00"/>
                </a:solidFill>
              </a:rPr>
              <a:t>ción.</a:t>
            </a: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La administración muy rápida puede provocar efectos indeseables que pueden ser graves o mortales. </a:t>
            </a: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Se puede producir extravasación de líquidos irritantes en los tejidos pronovando inflamación, dolor y necrosis. </a:t>
            </a: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La administración de solución oleosa, suspensiones o aire puede provocar embolismo, y si se inyecta el medicamento en una arteria, puede causar espasmo de esta y es posible la gangrena periférica. </a:t>
            </a: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Mediante esta vía se puede transmitir </a:t>
            </a:r>
            <a:r>
              <a:rPr lang="pt-PT" sz="2000" dirty="0" smtClean="0">
                <a:solidFill>
                  <a:srgbClr val="FF0000"/>
                </a:solidFill>
              </a:rPr>
              <a:t>enfermedades</a:t>
            </a:r>
            <a:r>
              <a:rPr lang="pt-PT" sz="2000" dirty="0" smtClean="0">
                <a:solidFill>
                  <a:srgbClr val="FFFF00"/>
                </a:solidFill>
              </a:rPr>
              <a:t> como SIDA, hepatitis B y otras.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00034" y="500042"/>
            <a:ext cx="14287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Tema: IV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3174" y="714356"/>
            <a:ext cx="5638800" cy="4873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VIA ENDOVENOSA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6658004" cy="487363"/>
          </a:xfrm>
          <a:solidFill>
            <a:schemeClr val="tx1"/>
          </a:solidFill>
        </p:spPr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FORMAS </a:t>
            </a:r>
            <a:r>
              <a:rPr lang="pt-PT" dirty="0" smtClean="0">
                <a:solidFill>
                  <a:srgbClr val="FFFF00"/>
                </a:solidFill>
              </a:rPr>
              <a:t>FARMACÉUTICAS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57884" y="928670"/>
            <a:ext cx="296087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FFFF00"/>
                </a:solidFill>
              </a:rPr>
              <a:t>VÍA ENDOVENOSA</a:t>
            </a:r>
            <a:endParaRPr lang="pt-PT" sz="2400" b="1" dirty="0">
              <a:solidFill>
                <a:srgbClr val="FFFF00"/>
              </a:solidFill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500034" y="1857364"/>
            <a:ext cx="2428892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LÍQUIDOS</a:t>
            </a:r>
            <a:endParaRPr kumimoji="0" lang="pt-PT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214282" y="2500306"/>
            <a:ext cx="4500594" cy="16312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dirty="0" smtClean="0">
                <a:solidFill>
                  <a:srgbClr val="FFFF00"/>
                </a:solidFill>
              </a:rPr>
              <a:t>Se pueden administrar de 3 formas: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Infusión continua.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Infusión intermitente.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Inyección directa endovenosa.</a:t>
            </a:r>
          </a:p>
          <a:p>
            <a:pPr marL="457200" lvl="0" indent="-457200"/>
            <a:endParaRPr lang="pt-PT" sz="2000" dirty="0" smtClean="0">
              <a:solidFill>
                <a:srgbClr val="FFFF00"/>
              </a:solidFill>
            </a:endParaRPr>
          </a:p>
        </p:txBody>
      </p:sp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142844" y="4572008"/>
            <a:ext cx="8715436" cy="19389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 administrar fármacos por vía endovenosa es recomendable emplear un solo fármaco por cada paciente, ser cuidadoso para escoger mezclas compatibles, por ejemplo, no agregar derivados sanguíneos a emulsiones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grasas, vigilar que l</a:t>
            </a:r>
            <a:r>
              <a:rPr kumimoji="0" lang="pt-PT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preparaciones fotosensibles no se expongan a la luz, ante l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aparición de turbidez o cambios de coloración interrumpir la administración.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2" descr="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31601">
            <a:off x="6195015" y="2008025"/>
            <a:ext cx="1478626" cy="1566960"/>
          </a:xfrm>
          <a:prstGeom prst="rect">
            <a:avLst/>
          </a:prstGeom>
          <a:noFill/>
        </p:spPr>
      </p:pic>
      <p:sp>
        <p:nvSpPr>
          <p:cNvPr id="10" name="Rectângulo 5"/>
          <p:cNvSpPr/>
          <p:nvPr/>
        </p:nvSpPr>
        <p:spPr>
          <a:xfrm>
            <a:off x="500034" y="500042"/>
            <a:ext cx="14287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Tema: IV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44" y="857232"/>
            <a:ext cx="5214974" cy="4873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VÍA INTRAMUSCULAR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3143248"/>
            <a:ext cx="8715435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rgbClr val="FFFF00"/>
                </a:solidFill>
              </a:rPr>
              <a:t>Es la inyección del medicamento en el tejido muscular. Se emplean con frecuencia los músculos glúteos o músculo vasto externo en la cara lateral de las caderas o deltoides en los brazos.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50000" y="4496107"/>
            <a:ext cx="8643998" cy="19389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Ventajas: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La absorción es mas rápida que por vía subcutánea y puede administrarse sustancias irritantes y volúmenes mayores de medicamentos (hasta 10 ml).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Se pueden emplear vehículos acuosos u oleosos que sean soluciones, emulsiones o suspensiones, no así por la vía Endovenosa.</a:t>
            </a:r>
            <a:endParaRPr lang="pt-PT" sz="2000" dirty="0">
              <a:solidFill>
                <a:srgbClr val="FFFF00"/>
              </a:solidFill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2910" y="1643050"/>
            <a:ext cx="8191500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Desventajas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Puede producir dolor por distensión.</a:t>
            </a: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Si se inyecta accidentalmente en una vena o arteria, puede producir embolismo si fuera una solución oleosa o una suspensión y puede presentarse efectos indeseables.</a:t>
            </a: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La inyección de sustancias irritantes por esta vía puede producir necrosis o abscesos locales.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La inyección en el nervio ciático puede implicar parálisis y atrofia de los músculos del miembro inferior.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00034" y="500042"/>
            <a:ext cx="14287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Tema: IV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57488" y="714356"/>
            <a:ext cx="5638800" cy="4873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VÍA INTRAMUSCULAR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8" name="Picture 7" descr="intramuscular esc 47 alt m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405448"/>
            <a:ext cx="2000264" cy="14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rod-vitaminab6 IM sl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286388"/>
            <a:ext cx="200026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44" y="857232"/>
            <a:ext cx="5214974" cy="4873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VIA SUBCUTÁNEA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2643182"/>
            <a:ext cx="8715435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rgbClr val="FFFF00"/>
                </a:solidFill>
              </a:rPr>
              <a:t>Es la inyección del medicamento en el tejido celular subcutaneo. Esta zona es poco vascularizada, por eso la velocidad de absorción es menor que en la vía intramuscular; es una zona rica en grasa y en terminaciones nerviosas libres, y aunque se emplea para provocar efectos sistémicos, también se utiliza con el objetivo de obtener efecto local (anestesia local); la velocidad de absorción por esta vía puede modificarse.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98298" y="4859288"/>
            <a:ext cx="8643998" cy="16312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/>
            <a:r>
              <a:rPr lang="pt-PT" sz="2000" dirty="0" smtClean="0">
                <a:solidFill>
                  <a:srgbClr val="FFFF00"/>
                </a:solidFill>
              </a:rPr>
              <a:t>Permite la administración de microcristales, suspensiones o pellets que formam pequeños depósitos a partir de los cuales se </a:t>
            </a:r>
            <a:r>
              <a:rPr lang="pt-PT" sz="2000" dirty="0" smtClean="0">
                <a:solidFill>
                  <a:srgbClr val="FF0000"/>
                </a:solidFill>
              </a:rPr>
              <a:t>absorbe gradualmente el medicamento.</a:t>
            </a:r>
            <a:endParaRPr lang="pt-PT" sz="2000" dirty="0">
              <a:solidFill>
                <a:srgbClr val="FF0000"/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857520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3400" y="1631950"/>
            <a:ext cx="819150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Desventajas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Sólo permite la administración de pequeños volúmenes para no provocar dolor. </a:t>
            </a:r>
          </a:p>
          <a:p>
            <a:pPr marL="457200" lvl="0" indent="-457200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No permite la administración de sustancias irritantes que puedan  producir dolor intenso y destrucción del tejido.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00034" y="500042"/>
            <a:ext cx="14287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Tema: IV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VIA SUBCUTÁNEA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8" name="Picture 3" descr="ID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00570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Diagram</a:t>
            </a:r>
            <a:endParaRPr lang="en-US" sz="2400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gray">
          <a:xfrm>
            <a:off x="1143000" y="1981201"/>
            <a:ext cx="3833813" cy="359094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0784"/>
                  <a:invGamma/>
                  <a:alpha val="12000"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gray">
          <a:xfrm>
            <a:off x="1447800" y="2286000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gray">
          <a:xfrm>
            <a:off x="4643438" y="3500438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 smtClean="0"/>
              <a:t>INTERNA</a:t>
            </a:r>
            <a:endParaRPr lang="en-US" sz="2000" b="1" dirty="0"/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gray">
          <a:xfrm>
            <a:off x="3929058" y="2071678"/>
            <a:ext cx="37798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 smtClean="0"/>
              <a:t>EXTERNA</a:t>
            </a:r>
            <a:endParaRPr lang="en-US" sz="2000" b="1" dirty="0"/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gray">
          <a:xfrm>
            <a:off x="4071934" y="5000636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b="1" dirty="0" smtClean="0"/>
              <a:t>PERCUTÁNEA</a:t>
            </a:r>
            <a:endParaRPr lang="en-US" b="1" dirty="0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gray">
          <a:xfrm>
            <a:off x="1492274" y="2613512"/>
            <a:ext cx="285752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 eaLnBrk="0" hangingPunct="0">
              <a:lnSpc>
                <a:spcPct val="150000"/>
              </a:lnSpc>
            </a:pPr>
            <a:r>
              <a:rPr kumimoji="0" lang="pt-PT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administración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VÍA DE ADMINISTRACIÓN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 las diferentes formas en que un medicamento se pone</a:t>
            </a:r>
            <a:r>
              <a:rPr kumimoji="0" lang="pt-PT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 c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ontacto con el organismo para ejercer su acción.</a:t>
            </a:r>
            <a:endParaRPr kumimoji="0" lang="pt-PT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5719227"/>
            <a:ext cx="9144000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                                </a:t>
            </a:r>
            <a:r>
              <a:rPr lang="pt-PT" sz="2400" b="1" dirty="0" smtClean="0">
                <a:solidFill>
                  <a:srgbClr val="FFFF00"/>
                </a:solidFill>
              </a:rPr>
              <a:t>FORMAS FARMACÉUTICAS</a:t>
            </a:r>
          </a:p>
          <a:p>
            <a:r>
              <a:rPr lang="pt-PT" sz="2400" dirty="0" smtClean="0"/>
              <a:t> </a:t>
            </a:r>
          </a:p>
          <a:p>
            <a:pPr algn="ctr"/>
            <a:r>
              <a:rPr lang="pt-PT" sz="2000" b="1" dirty="0" smtClean="0">
                <a:solidFill>
                  <a:srgbClr val="FFFF00"/>
                </a:solidFill>
              </a:rPr>
              <a:t>Producto farmacéutico </a:t>
            </a:r>
            <a:r>
              <a:rPr lang="pt-PT" sz="2000" b="1" dirty="0">
                <a:solidFill>
                  <a:srgbClr val="FFFF00"/>
                </a:solidFill>
              </a:rPr>
              <a:t>elaborado </a:t>
            </a:r>
            <a:r>
              <a:rPr lang="pt-PT" sz="2000" b="1" dirty="0" smtClean="0">
                <a:solidFill>
                  <a:srgbClr val="FFFF00"/>
                </a:solidFill>
              </a:rPr>
              <a:t>con una dosifica</a:t>
            </a: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ción</a:t>
            </a:r>
            <a:r>
              <a:rPr lang="pt-PT" sz="2000" b="1" dirty="0" smtClean="0">
                <a:solidFill>
                  <a:srgbClr val="FFFF00"/>
                </a:solidFill>
              </a:rPr>
              <a:t> determinada.</a:t>
            </a:r>
            <a:endParaRPr lang="pt-PT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0430" y="714356"/>
            <a:ext cx="5214974" cy="4873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VIA INTRADÉRMICA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2071678"/>
            <a:ext cx="8715435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rgbClr val="FFFF00"/>
                </a:solidFill>
              </a:rPr>
              <a:t>Por esta vía el fármaco se inyecta en la dermis, inmediatamente por debajo de la epidermis.  Se aplica en la parte media anterior de los antebrazos y en la región subescapular, la cantidad que se debe administrar debe ser pequeña.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85720" y="3645608"/>
            <a:ext cx="8643998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 smtClean="0">
                <a:solidFill>
                  <a:srgbClr val="FFFF00"/>
                </a:solidFill>
              </a:rPr>
              <a:t>Desventajas</a:t>
            </a:r>
          </a:p>
          <a:p>
            <a:endParaRPr lang="pt-PT" sz="2000" dirty="0" smtClean="0">
              <a:solidFill>
                <a:srgbClr val="FFFF00"/>
              </a:solidFill>
            </a:endParaRPr>
          </a:p>
          <a:p>
            <a:pPr lvl="0" algn="just"/>
            <a:r>
              <a:rPr lang="pt-PT" sz="2000" dirty="0" smtClean="0">
                <a:solidFill>
                  <a:srgbClr val="FFFF00"/>
                </a:solidFill>
              </a:rPr>
              <a:t>Se puede administrar cantidades pequeñas de medicamentos y la absorción es lenta. </a:t>
            </a:r>
            <a:endParaRPr lang="pt-PT" sz="2000" dirty="0">
              <a:solidFill>
                <a:srgbClr val="FFFF00"/>
              </a:solidFill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57176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ID alergia m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152" y="5077808"/>
            <a:ext cx="2928958" cy="159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ntraderm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917" y="5219539"/>
            <a:ext cx="2962266" cy="13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6658004" cy="487363"/>
          </a:xfrm>
          <a:solidFill>
            <a:schemeClr val="tx1"/>
          </a:solidFill>
        </p:spPr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FORMAS </a:t>
            </a:r>
            <a:r>
              <a:rPr lang="pt-PT" dirty="0" smtClean="0">
                <a:solidFill>
                  <a:srgbClr val="FFFF00"/>
                </a:solidFill>
              </a:rPr>
              <a:t>FARMACÉUTICAS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57884" y="928670"/>
            <a:ext cx="285308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FFFF00"/>
                </a:solidFill>
              </a:rPr>
              <a:t>VÍA PARENTERAL</a:t>
            </a:r>
            <a:endParaRPr lang="pt-PT" sz="2400" b="1" dirty="0">
              <a:solidFill>
                <a:srgbClr val="FFFF00"/>
              </a:solidFill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23528" y="1781773"/>
            <a:ext cx="8143900" cy="16312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Preparaciones inyectables para diluir antes de la administración parenteral, preparaciones inyectables para infusión.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Polvos para inyección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Implante o pellets</a:t>
            </a: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48708"/>
            <a:ext cx="2428892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723302"/>
            <a:ext cx="2143140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357158" y="4589588"/>
            <a:ext cx="6429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r>
              <a:rPr lang="es-ES" dirty="0" smtClean="0">
                <a:solidFill>
                  <a:srgbClr val="FFFF00"/>
                </a:solidFill>
              </a:rPr>
              <a:t>Otras vías parenteral:</a:t>
            </a:r>
          </a:p>
          <a:p>
            <a:pPr eaLnBrk="1" hangingPunct="1"/>
            <a:r>
              <a:rPr lang="es-ES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s-ES" dirty="0" smtClean="0">
                <a:solidFill>
                  <a:srgbClr val="FFFF00"/>
                </a:solidFill>
              </a:rPr>
              <a:t>- </a:t>
            </a:r>
            <a:r>
              <a:rPr lang="es-ES" dirty="0" err="1" smtClean="0">
                <a:solidFill>
                  <a:srgbClr val="FFFF00"/>
                </a:solidFill>
              </a:rPr>
              <a:t>Intratecal</a:t>
            </a:r>
            <a:r>
              <a:rPr lang="es-ES" dirty="0" smtClean="0">
                <a:solidFill>
                  <a:srgbClr val="FFFF00"/>
                </a:solidFill>
              </a:rPr>
              <a:t>: en el espacio subaracnoideo.</a:t>
            </a:r>
          </a:p>
          <a:p>
            <a:pPr eaLnBrk="1" hangingPunct="1"/>
            <a:r>
              <a:rPr lang="es-ES" dirty="0" smtClean="0">
                <a:solidFill>
                  <a:srgbClr val="FFFF00"/>
                </a:solidFill>
              </a:rPr>
              <a:t>- Epidural: en el canal medular.</a:t>
            </a:r>
          </a:p>
          <a:p>
            <a:pPr eaLnBrk="1" hangingPunct="1"/>
            <a:r>
              <a:rPr lang="es-ES" dirty="0" smtClean="0">
                <a:solidFill>
                  <a:srgbClr val="FFFF00"/>
                </a:solidFill>
              </a:rPr>
              <a:t>- Vía </a:t>
            </a:r>
            <a:r>
              <a:rPr lang="es-ES" dirty="0" err="1" smtClean="0">
                <a:solidFill>
                  <a:srgbClr val="FFFF00"/>
                </a:solidFill>
              </a:rPr>
              <a:t>intraarterial</a:t>
            </a:r>
            <a:r>
              <a:rPr lang="es-ES" dirty="0" smtClean="0">
                <a:solidFill>
                  <a:srgbClr val="FFFF00"/>
                </a:solidFill>
              </a:rPr>
              <a:t>, intraperitoneal, </a:t>
            </a:r>
            <a:r>
              <a:rPr lang="es-ES" dirty="0" err="1" smtClean="0">
                <a:solidFill>
                  <a:srgbClr val="FFFF00"/>
                </a:solidFill>
              </a:rPr>
              <a:t>intraarticular</a:t>
            </a:r>
            <a:r>
              <a:rPr lang="es-ES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Rectângulo 5"/>
          <p:cNvSpPr/>
          <p:nvPr/>
        </p:nvSpPr>
        <p:spPr>
          <a:xfrm>
            <a:off x="500034" y="500042"/>
            <a:ext cx="14287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Tema: IV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0430" y="642918"/>
            <a:ext cx="5214974" cy="4873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VÍA INHALATORIA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2500306"/>
            <a:ext cx="8715435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rgbClr val="FFFF00"/>
                </a:solidFill>
              </a:rPr>
              <a:t>Es la administración de un fármaco en forma de gas (oxígeno), polvo de  beclometasona o líquido salbutamol vehiculizado en el aire inspirado, con el fin de ejercer efecto local sobre el árbol bronquial o sistémica después de su absorción.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14282" y="4111931"/>
            <a:ext cx="8643998" cy="224676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/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 </a:t>
            </a:r>
            <a:r>
              <a:rPr lang="es-ES" sz="2000" dirty="0" smtClean="0">
                <a:solidFill>
                  <a:srgbClr val="FFFF00"/>
                </a:solidFill>
              </a:rPr>
              <a:t>Rápida </a:t>
            </a:r>
            <a:r>
              <a:rPr lang="es-ES" sz="2000" dirty="0" err="1" smtClean="0">
                <a:solidFill>
                  <a:srgbClr val="FFFF00"/>
                </a:solidFill>
              </a:rPr>
              <a:t>absor</a:t>
            </a:r>
            <a:r>
              <a:rPr lang="pt-PT" sz="2000" dirty="0" smtClean="0">
                <a:solidFill>
                  <a:srgbClr val="FFFF00"/>
                </a:solidFill>
              </a:rPr>
              <a:t>ción</a:t>
            </a:r>
            <a:r>
              <a:rPr lang="es-ES" sz="2000" dirty="0" smtClean="0">
                <a:solidFill>
                  <a:srgbClr val="FFFF00"/>
                </a:solidFill>
              </a:rPr>
              <a:t> por la rica </a:t>
            </a:r>
            <a:r>
              <a:rPr lang="es-ES" sz="2000" dirty="0" err="1" smtClean="0">
                <a:solidFill>
                  <a:srgbClr val="FFFF00"/>
                </a:solidFill>
              </a:rPr>
              <a:t>vasculariza</a:t>
            </a:r>
            <a:r>
              <a:rPr lang="pt-PT" sz="2000" dirty="0" smtClean="0">
                <a:solidFill>
                  <a:srgbClr val="FFFF00"/>
                </a:solidFill>
              </a:rPr>
              <a:t>ción</a:t>
            </a:r>
            <a:r>
              <a:rPr lang="es-ES" sz="2000" dirty="0" smtClean="0">
                <a:solidFill>
                  <a:srgbClr val="FFFF00"/>
                </a:solidFill>
              </a:rPr>
              <a:t>, permeabilidad y gran superficie de </a:t>
            </a:r>
            <a:r>
              <a:rPr lang="es-ES" sz="2000" dirty="0" err="1" smtClean="0">
                <a:solidFill>
                  <a:srgbClr val="FFFF00"/>
                </a:solidFill>
              </a:rPr>
              <a:t>absor</a:t>
            </a:r>
            <a:r>
              <a:rPr lang="pt-PT" sz="2000" dirty="0" smtClean="0">
                <a:solidFill>
                  <a:srgbClr val="FFFF00"/>
                </a:solidFill>
              </a:rPr>
              <a:t>ción</a:t>
            </a:r>
            <a:r>
              <a:rPr lang="es-ES" sz="2000" dirty="0" smtClean="0">
                <a:solidFill>
                  <a:srgbClr val="FFFF00"/>
                </a:solidFill>
              </a:rPr>
              <a:t>.</a:t>
            </a:r>
            <a:endParaRPr lang="pt-PT" sz="2000" dirty="0" smtClean="0">
              <a:solidFill>
                <a:srgbClr val="FFFF00"/>
              </a:solidFill>
              <a:latin typeface="Arial" pitchFamily="34" charset="0"/>
            </a:endParaRPr>
          </a:p>
          <a:p>
            <a:pPr marL="457200" lvl="0" indent="-457200" algn="just"/>
            <a:r>
              <a:rPr lang="pt-PT" sz="2000" dirty="0" smtClean="0">
                <a:solidFill>
                  <a:srgbClr val="FFFF00"/>
                </a:solidFill>
                <a:latin typeface="Arial" pitchFamily="34" charset="0"/>
              </a:rPr>
              <a:t>2. </a:t>
            </a:r>
            <a:r>
              <a:rPr lang="pt-PT" sz="2000" dirty="0" smtClean="0">
                <a:solidFill>
                  <a:srgbClr val="FFFF00"/>
                </a:solidFill>
              </a:rPr>
              <a:t>Requiere de dosis pequeñas de medicamento debido a que los efectos aparecen rapidamente.    </a:t>
            </a:r>
          </a:p>
          <a:p>
            <a:pPr marL="457200" lvl="0" indent="-457200" algn="just"/>
            <a:r>
              <a:rPr lang="pt-PT" sz="2000" dirty="0" smtClean="0">
                <a:solidFill>
                  <a:srgbClr val="FFFF00"/>
                </a:solidFill>
              </a:rPr>
              <a:t>3. Permite la autoadministra</a:t>
            </a:r>
            <a:r>
              <a:rPr lang="pt-PT" sz="20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ción</a:t>
            </a:r>
            <a:r>
              <a:rPr lang="pt-PT" sz="2000" dirty="0" smtClean="0">
                <a:solidFill>
                  <a:srgbClr val="FFFF00"/>
                </a:solidFill>
              </a:rPr>
              <a:t>. </a:t>
            </a:r>
            <a:endParaRPr lang="pt-PT" sz="2000" dirty="0">
              <a:solidFill>
                <a:srgbClr val="FFFF00"/>
              </a:solidFill>
            </a:endParaRPr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357454" cy="2214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24212" y="2194992"/>
            <a:ext cx="8191500" cy="372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Desventajas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No es posible la dosificación exacta, ya que parte de esta se pierde porque queda en el aire o se deglute, además quedan porciones en las partes altas del tracto respiratoiro. </a:t>
            </a: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El alivio rápido de los síntomas en muchos casos estimula el abuso.  </a:t>
            </a:r>
          </a:p>
          <a:p>
            <a:pPr marL="457200" lvl="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Se pueden producir efectos indeseables debido a la rápida absorción de fármacos potentes.    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En niños no siempre resulta útil debido a la dificuldad para la  correcta técnica de inhalación.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00034" y="500042"/>
            <a:ext cx="14287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Tema: IV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786050" y="714356"/>
            <a:ext cx="5638800" cy="4873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VÍA INHALATORIA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2479" y="5760"/>
            <a:ext cx="7000892" cy="846064"/>
          </a:xfrm>
          <a:solidFill>
            <a:schemeClr val="tx1"/>
          </a:solidFill>
        </p:spPr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FORMAS </a:t>
            </a:r>
            <a:r>
              <a:rPr lang="pt-PT" dirty="0" smtClean="0">
                <a:solidFill>
                  <a:srgbClr val="FFFF00"/>
                </a:solidFill>
              </a:rPr>
              <a:t>FARMACÉUTICAS</a:t>
            </a:r>
            <a:endParaRPr lang="pt-PT" dirty="0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14282" y="3000372"/>
            <a:ext cx="3500462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PT" sz="2000" b="1" dirty="0" smtClean="0">
                <a:solidFill>
                  <a:srgbClr val="FFFF00"/>
                </a:solidFill>
              </a:rPr>
              <a:t>Aerosoles medicinales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gray">
          <a:xfrm>
            <a:off x="3569302" y="988916"/>
            <a:ext cx="5574697" cy="487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VIA INHALATORIA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71" y="0"/>
            <a:ext cx="2357454" cy="250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Arbol bronquial esc 52 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945" y="2967066"/>
            <a:ext cx="47863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44" y="404664"/>
            <a:ext cx="5429256" cy="939931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PT" sz="4000" dirty="0" smtClean="0">
                <a:solidFill>
                  <a:srgbClr val="FFFF00"/>
                </a:solidFill>
              </a:rPr>
              <a:t>VÍA PERCUTÁNEA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1364" y="1649908"/>
            <a:ext cx="8715435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rgbClr val="FFFF00"/>
                </a:solidFill>
              </a:rPr>
              <a:t>Es la administración de principios activos a través de la piel con o el objetivo de ejercer una acción sistémica.</a:t>
            </a:r>
            <a:r>
              <a:rPr lang="pt-PT" sz="2000" dirty="0" smtClean="0"/>
              <a:t> </a:t>
            </a:r>
            <a:r>
              <a:rPr lang="pt-PT" sz="2000" dirty="0" smtClean="0">
                <a:solidFill>
                  <a:srgbClr val="FFFF00"/>
                </a:solidFill>
              </a:rPr>
              <a:t>Los sistemas transdérmicos están diseñados para  que los principios activos tengan </a:t>
            </a:r>
            <a:r>
              <a:rPr lang="pt-PT" sz="2000" dirty="0" smtClean="0">
                <a:solidFill>
                  <a:srgbClr val="FF0000"/>
                </a:solidFill>
              </a:rPr>
              <a:t>una velocidad programada de absorción </a:t>
            </a:r>
            <a:r>
              <a:rPr lang="pt-PT" sz="2000" dirty="0" smtClean="0">
                <a:solidFill>
                  <a:srgbClr val="FFFF00"/>
                </a:solidFill>
              </a:rPr>
              <a:t>durante un período determinado.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72804" y="3042202"/>
            <a:ext cx="8715436" cy="224676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Ventajas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Evita el efecto del primer paso.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Permite obtener niveles plasmáticos estables del fármaco y un mejor cumplimiento terapéutico.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Reduce la aparición de efectos indeseables.   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Permite el uso adecuado de principios activos de vida media corta.</a:t>
            </a:r>
            <a:endParaRPr lang="pt-PT" sz="2000" dirty="0">
              <a:solidFill>
                <a:srgbClr val="FFFF00"/>
              </a:solidFill>
            </a:endParaRPr>
          </a:p>
        </p:txBody>
      </p:sp>
      <p:pic>
        <p:nvPicPr>
          <p:cNvPr id="142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71" y="18778"/>
            <a:ext cx="2143140" cy="1538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2844" y="5357826"/>
            <a:ext cx="8715436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Desventajas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chemeClr val="bg1"/>
              </a:buClr>
              <a:buFont typeface="+mj-lt"/>
              <a:buAutoNum type="arabicPeriod"/>
            </a:pPr>
            <a:r>
              <a:rPr lang="pt-PT" sz="2000" dirty="0" smtClean="0">
                <a:solidFill>
                  <a:srgbClr val="FFFF00"/>
                </a:solidFill>
              </a:rPr>
              <a:t>Solo debe utilizarse en el tratamiento de pacientes crónicos, ya que el estado de equilíbrio en plasma demora algun tiempo en alcanzarse por la lenta difusión del principio activo.</a:t>
            </a:r>
            <a:endParaRPr lang="pt-PT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5996" y="142852"/>
            <a:ext cx="6658004" cy="840311"/>
          </a:xfrm>
          <a:solidFill>
            <a:schemeClr val="tx1"/>
          </a:solidFill>
        </p:spPr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FORMAS </a:t>
            </a:r>
            <a:r>
              <a:rPr lang="pt-PT" dirty="0" smtClean="0">
                <a:solidFill>
                  <a:srgbClr val="FFFF00"/>
                </a:solidFill>
              </a:rPr>
              <a:t>FARMACÉUTICAS</a:t>
            </a:r>
            <a:endParaRPr lang="pt-PT" dirty="0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14282" y="2071678"/>
            <a:ext cx="8715436" cy="255454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PT" sz="2000" b="1" dirty="0" smtClean="0">
                <a:solidFill>
                  <a:srgbClr val="FFFF00"/>
                </a:solidFill>
              </a:rPr>
              <a:t>Parche tipo matricial y reservorio: </a:t>
            </a:r>
            <a:r>
              <a:rPr lang="pt-PT" sz="2000" dirty="0" smtClean="0">
                <a:solidFill>
                  <a:srgbClr val="FFFF00"/>
                </a:solidFill>
              </a:rPr>
              <a:t>Utiliza membranas microporosas que propician la liberación contínua del fármaco mediante difusión pasiva, durante un período entre 24 horas y una semana.</a:t>
            </a:r>
          </a:p>
          <a:p>
            <a:pPr algn="just"/>
            <a:endParaRPr lang="pt-PT" sz="2000" dirty="0" smtClean="0">
              <a:solidFill>
                <a:srgbClr val="FFFF00"/>
              </a:solidFill>
            </a:endParaRPr>
          </a:p>
          <a:p>
            <a:pPr algn="just"/>
            <a:r>
              <a:rPr lang="pt-PT" sz="2000" b="1" dirty="0" smtClean="0">
                <a:solidFill>
                  <a:srgbClr val="FFFF00"/>
                </a:solidFill>
              </a:rPr>
              <a:t>Iontoforesis:</a:t>
            </a:r>
            <a:r>
              <a:rPr lang="pt-PT" sz="2000" dirty="0" smtClean="0">
                <a:solidFill>
                  <a:srgbClr val="FFFF00"/>
                </a:solidFill>
              </a:rPr>
              <a:t> Consiste en la colocación sobre la piel de 2 electrodos, que por su orientación hacen que un fármaco cargado atraviese la piel a favor de un gradiente eléctrico al ser atraído por una carga contraria a la suya; algunos antiinflamatorios son administrados por esta vía.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gray">
          <a:xfrm>
            <a:off x="3581066" y="983163"/>
            <a:ext cx="5562933" cy="645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VÍA PERCUTÁNEA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00034" y="500042"/>
            <a:ext cx="142876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Tema: IV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8" name="Picture 8" descr="Parche nicotina enca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9" y="4857760"/>
            <a:ext cx="310197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ibujo_parche esc 55 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786322"/>
            <a:ext cx="3284531" cy="182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a Tabela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74376279"/>
              </p:ext>
            </p:extLst>
          </p:nvPr>
        </p:nvGraphicFramePr>
        <p:xfrm>
          <a:off x="533400" y="1631950"/>
          <a:ext cx="8191504" cy="5144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      VÍA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78"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b="1" dirty="0" smtClean="0">
                          <a:solidFill>
                            <a:srgbClr val="FFFF00"/>
                          </a:solidFill>
                        </a:rPr>
                        <a:t>Externa 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tópica</a:t>
                      </a:r>
                      <a:endParaRPr lang="pt-PT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PT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Piel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pt-PT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PT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Mucosas: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pt-PT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Fosas nasales, uretra, vagina, conjuntiva ocular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Oído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4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PT" sz="1800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Orofaringe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56">
                <a:tc rowSpan="3"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rgbClr val="FFFF00"/>
                          </a:solidFill>
                        </a:rPr>
                        <a:t>Interna</a:t>
                      </a:r>
                      <a:endParaRPr lang="pt-PT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Entérica: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través del tubo digestivo: Oral o</a:t>
                      </a:r>
                      <a:r>
                        <a:rPr lang="pt-PT" sz="1800" baseline="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bu</a:t>
                      </a:r>
                      <a:r>
                        <a:rPr lang="pt-PT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cal, sublingual y</a:t>
                      </a:r>
                      <a:r>
                        <a:rPr lang="pt-PT" sz="1800" baseline="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rectal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0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Parenteral: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Intradérmica, subcutánea, intramuscular, endovenosa, intrarterial, intratecal.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pt-PT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Inhalatoria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rgbClr val="FFFF00"/>
                          </a:solidFill>
                        </a:rPr>
                        <a:t>Percutánea</a:t>
                      </a:r>
                      <a:endParaRPr lang="pt-PT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pt-PT" sz="1800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través de la piel</a:t>
                      </a:r>
                      <a:r>
                        <a:rPr lang="es-ES_tradnl" sz="1800" dirty="0" smtClean="0">
                          <a:solidFill>
                            <a:srgbClr val="FFFF00"/>
                          </a:solidFill>
                          <a:latin typeface="Arial" charset="0"/>
                        </a:rPr>
                        <a:t>: es la forma de  prepara</a:t>
                      </a:r>
                      <a:r>
                        <a:rPr lang="pt-PT" sz="1800" b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ción</a:t>
                      </a:r>
                      <a:r>
                        <a:rPr lang="pt-PT" sz="18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_tradnl" sz="1800" dirty="0" smtClean="0">
                          <a:solidFill>
                            <a:srgbClr val="FFFF00"/>
                          </a:solidFill>
                          <a:latin typeface="Arial" charset="0"/>
                        </a:rPr>
                        <a:t>de un medicamento con el fin de  posibilitar su administra</a:t>
                      </a:r>
                      <a:r>
                        <a:rPr lang="pt-PT" sz="1800" b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ción</a:t>
                      </a:r>
                      <a:r>
                        <a:rPr lang="pt-PT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y obtener un </a:t>
                      </a:r>
                      <a:r>
                        <a:rPr kumimoji="0" lang="pt-PT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efecto </a:t>
                      </a:r>
                      <a:r>
                        <a:rPr lang="pt-PT" sz="1800" u="sng" dirty="0" smtClean="0">
                          <a:solidFill>
                            <a:srgbClr val="FFFF00"/>
                          </a:solidFill>
                        </a:rPr>
                        <a:t>sistémico</a:t>
                      </a:r>
                      <a:r>
                        <a:rPr lang="es-ES_tradnl" sz="1800" dirty="0" smtClean="0">
                          <a:solidFill>
                            <a:srgbClr val="FFFF00"/>
                          </a:solidFill>
                          <a:latin typeface="Arial" charset="0"/>
                        </a:rPr>
                        <a:t>. Puede ser: sólidas, líquidas y gaseosas.</a:t>
                      </a:r>
                      <a:endParaRPr lang="pt-PT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Classificação: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5969294" y="785794"/>
            <a:ext cx="2595582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CLASIFICACIÓN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389291">
            <a:off x="500066" y="429962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967" y="2636912"/>
            <a:ext cx="8191500" cy="3232950"/>
          </a:xfrm>
          <a:solidFill>
            <a:schemeClr val="tx1"/>
          </a:solidFill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_tradnl" sz="2800" dirty="0" smtClean="0">
                <a:solidFill>
                  <a:srgbClr val="FFFF00"/>
                </a:solidFill>
                <a:latin typeface="Arial" charset="0"/>
              </a:rPr>
              <a:t>Efecto </a:t>
            </a:r>
            <a:r>
              <a:rPr lang="es-ES_tradnl" sz="2800" dirty="0" err="1" smtClean="0">
                <a:solidFill>
                  <a:srgbClr val="FFFF00"/>
                </a:solidFill>
                <a:latin typeface="Arial" charset="0"/>
              </a:rPr>
              <a:t>terap</a:t>
            </a:r>
            <a:r>
              <a:rPr lang="pt-PT" dirty="0" smtClean="0">
                <a:solidFill>
                  <a:srgbClr val="FFFF00"/>
                </a:solidFill>
              </a:rPr>
              <a:t>é</a:t>
            </a:r>
            <a:r>
              <a:rPr lang="es-ES_tradnl" sz="2800" dirty="0" err="1" smtClean="0">
                <a:solidFill>
                  <a:srgbClr val="FFFF00"/>
                </a:solidFill>
                <a:latin typeface="Arial" charset="0"/>
              </a:rPr>
              <a:t>utico</a:t>
            </a:r>
            <a:r>
              <a:rPr lang="es-ES_tradnl" sz="2800" dirty="0" smtClean="0">
                <a:solidFill>
                  <a:srgbClr val="FFFF00"/>
                </a:solidFill>
                <a:latin typeface="Arial" charset="0"/>
              </a:rPr>
              <a:t> deseado.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_tradnl" sz="2800" dirty="0" smtClean="0">
                <a:solidFill>
                  <a:srgbClr val="FFFF00"/>
                </a:solidFill>
                <a:latin typeface="Arial" charset="0"/>
              </a:rPr>
              <a:t>Dosis.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_tradnl" sz="2800" dirty="0" smtClean="0">
                <a:solidFill>
                  <a:srgbClr val="FFFF00"/>
                </a:solidFill>
                <a:latin typeface="Arial" charset="0"/>
              </a:rPr>
              <a:t>Estado</a:t>
            </a:r>
            <a:r>
              <a:rPr lang="pt-PT" dirty="0" smtClean="0">
                <a:solidFill>
                  <a:srgbClr val="FFFF00"/>
                </a:solidFill>
              </a:rPr>
              <a:t> y </a:t>
            </a:r>
            <a:r>
              <a:rPr lang="es-ES_tradnl" sz="2800" dirty="0" smtClean="0">
                <a:solidFill>
                  <a:srgbClr val="FFFF00"/>
                </a:solidFill>
                <a:latin typeface="Arial" charset="0"/>
              </a:rPr>
              <a:t>características individuales del paciente.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_tradnl" sz="2800" dirty="0" smtClean="0">
                <a:solidFill>
                  <a:srgbClr val="FFFF00"/>
                </a:solidFill>
                <a:latin typeface="Arial" charset="0"/>
              </a:rPr>
              <a:t>Características físico-químicas del medicamento </a:t>
            </a:r>
            <a:r>
              <a:rPr lang="pt-PT" sz="2800" dirty="0" smtClean="0">
                <a:solidFill>
                  <a:srgbClr val="FFFF00"/>
                </a:solidFill>
                <a:latin typeface="Arial" charset="0"/>
              </a:rPr>
              <a:t>y</a:t>
            </a:r>
            <a:r>
              <a:rPr lang="pt-PT" dirty="0" smtClean="0">
                <a:solidFill>
                  <a:srgbClr val="FFFF00"/>
                </a:solidFill>
              </a:rPr>
              <a:t> l</a:t>
            </a:r>
            <a:r>
              <a:rPr lang="es-ES_tradnl" sz="2800" dirty="0" smtClean="0">
                <a:solidFill>
                  <a:srgbClr val="FFFF00"/>
                </a:solidFill>
                <a:latin typeface="Arial" charset="0"/>
              </a:rPr>
              <a:t>a forma </a:t>
            </a:r>
            <a:r>
              <a:rPr lang="es-ES_tradnl" sz="2800" dirty="0" err="1" smtClean="0">
                <a:solidFill>
                  <a:srgbClr val="FFFF00"/>
                </a:solidFill>
                <a:latin typeface="Arial" charset="0"/>
              </a:rPr>
              <a:t>farmac</a:t>
            </a:r>
            <a:r>
              <a:rPr lang="pt-PT" dirty="0" smtClean="0">
                <a:solidFill>
                  <a:srgbClr val="FFFF00"/>
                </a:solidFill>
              </a:rPr>
              <a:t>é</a:t>
            </a:r>
            <a:r>
              <a:rPr lang="es-ES_tradnl" sz="2800" dirty="0" smtClean="0">
                <a:solidFill>
                  <a:srgbClr val="FFFF00"/>
                </a:solidFill>
                <a:latin typeface="Arial" charset="0"/>
              </a:rPr>
              <a:t>utica en que este se presenta.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57422" y="428604"/>
            <a:ext cx="678657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rgbClr val="FFFF00"/>
                </a:solidFill>
              </a:rPr>
              <a:t>Factores para elegir la vía de administra</a:t>
            </a:r>
            <a:r>
              <a:rPr lang="pt-PT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ción</a:t>
            </a:r>
            <a:r>
              <a:rPr lang="pt-PT" sz="2800" dirty="0" smtClean="0">
                <a:solidFill>
                  <a:srgbClr val="FFFF00"/>
                </a:solidFill>
              </a:rPr>
              <a:t> y la forma farmacéutica</a:t>
            </a:r>
            <a:endParaRPr lang="pt-PT" sz="2800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389291">
            <a:off x="500066" y="429962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912" y="714032"/>
            <a:ext cx="3124200" cy="487363"/>
          </a:xfrm>
          <a:solidFill>
            <a:schemeClr val="tx1"/>
          </a:solidFill>
        </p:spPr>
        <p:txBody>
          <a:bodyPr/>
          <a:lstStyle/>
          <a:p>
            <a:r>
              <a:rPr lang="pt-PT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VÍA TÓPICA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357158" y="1928802"/>
            <a:ext cx="8535322" cy="415498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Consiste en la aplicación directa del medicamento sobre la piel y mucosas de orificios naturales. El objetivo de esta vía de administración es obtener un efecto local en el sitio de aplicación.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capa epidérmica de la piel permite el paso de las drogas liposolubles. La dermis </a:t>
            </a:r>
            <a:r>
              <a:rPr lang="pt-PT" sz="2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muy permeable y la penetración de los fármacos</a:t>
            </a:r>
            <a:r>
              <a:rPr kumimoji="0" lang="pt-PT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facilita mediante su incorporación a vehículos que penetran en la epidermis. Existen algunos factores que afetan la absorción de los medicamentos por la piel.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rot="389291">
            <a:off x="500066" y="429962"/>
            <a:ext cx="1438308" cy="4616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Tema: IV</a:t>
            </a:r>
            <a:endParaRPr lang="pt-P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142844" y="564357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1785926"/>
            <a:ext cx="878687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Características físico-químicas del principio activo: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las substancias liposolubles penetran facilmente a través de la piel.</a:t>
            </a: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14282" y="3143248"/>
            <a:ext cx="8786874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just" eaLnBrk="0" hangingPunct="0"/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pH del compuesto: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los ácidos se absorben mas fácil porque la piel es ligeramente ácida.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14282" y="4357694"/>
            <a:ext cx="8786874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Concentración del principio activo en el sitio de aplicación: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directamente proporcional, es decir, a mayor concentración mayor es la absorción.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214282" y="5643578"/>
            <a:ext cx="8858312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just" eaLnBrk="0" hangingPunct="0"/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Estado físico de la piel: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absorción es mayor cuando el estrato córneo se encuentra lesionado.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78791"/>
            <a:ext cx="9144000" cy="147815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Factores que afectan la absorción de medicamentos por la piel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64160" y="2348880"/>
            <a:ext cx="8643998" cy="40934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just" eaLnBrk="0" hangingPunct="0"/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Edad: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piel de los niños es más permeable que la de los adultos.</a:t>
            </a:r>
          </a:p>
          <a:p>
            <a:pPr lvl="0" algn="just" eaLnBrk="0" hangingPunct="0"/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Sitio de aplicación: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mayor en las zonas donde el estrato córneo está</a:t>
            </a:r>
            <a:r>
              <a:rPr lang="pt-PT" sz="20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lesionado. A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bsorción decresciente: piel detrás de la oreja &gt; escroto &gt; cuero cabelludo &gt; piel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dorso del pie &gt; piel del antebrazo &gt; piel de la región plantar.</a:t>
            </a:r>
          </a:p>
          <a:p>
            <a:pPr lvl="0" algn="just" eaLnBrk="0" hangingPunct="0"/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Grado de hidratación: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cuando mas hidratada está la piel, como ocurre depués del baño, mayor será el grado de penetración del principio activo vehiculizado.</a:t>
            </a:r>
          </a:p>
          <a:p>
            <a:pPr lvl="0" algn="just" eaLnBrk="0" hangingPunct="0"/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 eaLnBrk="0" hangingPunct="0"/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Superficie de aplicación: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mayor superficie de aplicación, mayor absorción.</a:t>
            </a:r>
            <a:endParaRPr lang="pt-PT" sz="2000" dirty="0">
              <a:solidFill>
                <a:srgbClr val="FFFF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159" y="116632"/>
            <a:ext cx="9144000" cy="147815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Factores que afectan la absorción de medicamentos por la piel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Diagram</a:t>
            </a:r>
            <a:endParaRPr lang="en-US" sz="2400"/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3571868" y="1785926"/>
            <a:ext cx="2362200" cy="2438400"/>
            <a:chOff x="4071" y="1584"/>
            <a:chExt cx="1092" cy="1097"/>
          </a:xfrm>
        </p:grpSpPr>
        <p:sp>
          <p:nvSpPr>
            <p:cNvPr id="77828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PT"/>
            </a:p>
          </p:txBody>
        </p:sp>
        <p:sp>
          <p:nvSpPr>
            <p:cNvPr id="77829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PT"/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PT"/>
            </a:p>
          </p:txBody>
        </p:sp>
        <p:sp>
          <p:nvSpPr>
            <p:cNvPr id="77831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PT"/>
            </a:p>
          </p:txBody>
        </p:sp>
        <p:sp>
          <p:nvSpPr>
            <p:cNvPr id="77832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PT"/>
            </a:p>
          </p:txBody>
        </p:sp>
        <p:grpSp>
          <p:nvGrpSpPr>
            <p:cNvPr id="77833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77834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t-PT"/>
              </a:p>
            </p:txBody>
          </p:sp>
          <p:sp>
            <p:nvSpPr>
              <p:cNvPr id="77835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t-PT"/>
              </a:p>
            </p:txBody>
          </p:sp>
          <p:sp>
            <p:nvSpPr>
              <p:cNvPr id="77836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t-PT"/>
              </a:p>
            </p:txBody>
          </p:sp>
          <p:sp>
            <p:nvSpPr>
              <p:cNvPr id="77837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t-PT"/>
              </a:p>
            </p:txBody>
          </p:sp>
        </p:grpSp>
      </p:grpSp>
      <p:sp>
        <p:nvSpPr>
          <p:cNvPr id="77843" name="Text Box 19"/>
          <p:cNvSpPr txBox="1">
            <a:spLocks noChangeArrowheads="1"/>
          </p:cNvSpPr>
          <p:nvPr/>
        </p:nvSpPr>
        <p:spPr bwMode="gray">
          <a:xfrm>
            <a:off x="4003458" y="2725092"/>
            <a:ext cx="15023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000000"/>
                </a:solidFill>
              </a:rPr>
              <a:t>Mucosas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77844" name="Group 20"/>
          <p:cNvGrpSpPr>
            <a:grpSpLocks/>
          </p:cNvGrpSpPr>
          <p:nvPr/>
        </p:nvGrpSpPr>
        <p:grpSpPr bwMode="auto">
          <a:xfrm>
            <a:off x="6637338" y="2362200"/>
            <a:ext cx="1439862" cy="1439863"/>
            <a:chOff x="2789" y="1625"/>
            <a:chExt cx="907" cy="907"/>
          </a:xfrm>
        </p:grpSpPr>
        <p:sp>
          <p:nvSpPr>
            <p:cNvPr id="77845" name="Oval 2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PT"/>
            </a:p>
          </p:txBody>
        </p:sp>
        <p:sp>
          <p:nvSpPr>
            <p:cNvPr id="77846" name="Oval 22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PT"/>
            </a:p>
          </p:txBody>
        </p:sp>
        <p:sp>
          <p:nvSpPr>
            <p:cNvPr id="77847" name="Oval 23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PT"/>
            </a:p>
          </p:txBody>
        </p:sp>
        <p:sp>
          <p:nvSpPr>
            <p:cNvPr id="77848" name="Oval 24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PT"/>
            </a:p>
          </p:txBody>
        </p:sp>
        <p:sp>
          <p:nvSpPr>
            <p:cNvPr id="77849" name="Oval 25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PT"/>
            </a:p>
          </p:txBody>
        </p:sp>
        <p:grpSp>
          <p:nvGrpSpPr>
            <p:cNvPr id="77850" name="Group 26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7851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t-PT"/>
              </a:p>
            </p:txBody>
          </p:sp>
          <p:sp>
            <p:nvSpPr>
              <p:cNvPr id="77852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t-PT"/>
              </a:p>
            </p:txBody>
          </p:sp>
          <p:sp>
            <p:nvSpPr>
              <p:cNvPr id="77853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t-PT"/>
              </a:p>
            </p:txBody>
          </p:sp>
          <p:sp>
            <p:nvSpPr>
              <p:cNvPr id="77854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pt-PT"/>
              </a:p>
            </p:txBody>
          </p:sp>
        </p:grpSp>
      </p:grpSp>
      <p:sp>
        <p:nvSpPr>
          <p:cNvPr id="77855" name="Text Box 31"/>
          <p:cNvSpPr txBox="1">
            <a:spLocks noChangeArrowheads="1"/>
          </p:cNvSpPr>
          <p:nvPr/>
        </p:nvSpPr>
        <p:spPr bwMode="gray">
          <a:xfrm>
            <a:off x="6992938" y="2895600"/>
            <a:ext cx="706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00"/>
                </a:solidFill>
              </a:rPr>
              <a:t>Text</a:t>
            </a:r>
          </a:p>
        </p:txBody>
      </p:sp>
      <p:grpSp>
        <p:nvGrpSpPr>
          <p:cNvPr id="77867" name="Group 43"/>
          <p:cNvGrpSpPr>
            <a:grpSpLocks/>
          </p:cNvGrpSpPr>
          <p:nvPr/>
        </p:nvGrpSpPr>
        <p:grpSpPr bwMode="auto">
          <a:xfrm>
            <a:off x="1295400" y="2362200"/>
            <a:ext cx="1446213" cy="1524000"/>
            <a:chOff x="884" y="2523"/>
            <a:chExt cx="862" cy="862"/>
          </a:xfrm>
        </p:grpSpPr>
        <p:sp>
          <p:nvSpPr>
            <p:cNvPr id="77868" name="Oval 4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PT"/>
            </a:p>
          </p:txBody>
        </p:sp>
        <p:sp>
          <p:nvSpPr>
            <p:cNvPr id="77869" name="Oval 4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PT"/>
            </a:p>
          </p:txBody>
        </p:sp>
        <p:sp>
          <p:nvSpPr>
            <p:cNvPr id="77870" name="Oval 4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PT"/>
            </a:p>
          </p:txBody>
        </p:sp>
        <p:sp>
          <p:nvSpPr>
            <p:cNvPr id="77871" name="Oval 4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PT"/>
            </a:p>
          </p:txBody>
        </p:sp>
        <p:sp>
          <p:nvSpPr>
            <p:cNvPr id="77872" name="Oval 4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PT"/>
            </a:p>
          </p:txBody>
        </p:sp>
        <p:sp>
          <p:nvSpPr>
            <p:cNvPr id="77873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pt-PT"/>
            </a:p>
          </p:txBody>
        </p:sp>
        <p:sp>
          <p:nvSpPr>
            <p:cNvPr id="77874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pt-PT"/>
            </a:p>
          </p:txBody>
        </p:sp>
        <p:sp>
          <p:nvSpPr>
            <p:cNvPr id="77875" name="Oval 5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pt-PT"/>
            </a:p>
          </p:txBody>
        </p:sp>
        <p:sp>
          <p:nvSpPr>
            <p:cNvPr id="77876" name="Oval 5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pt-PT"/>
            </a:p>
          </p:txBody>
        </p:sp>
      </p:grpSp>
      <p:sp>
        <p:nvSpPr>
          <p:cNvPr id="77877" name="Text Box 53"/>
          <p:cNvSpPr txBox="1">
            <a:spLocks noChangeArrowheads="1"/>
          </p:cNvSpPr>
          <p:nvPr/>
        </p:nvSpPr>
        <p:spPr bwMode="gray">
          <a:xfrm>
            <a:off x="1676400" y="2955925"/>
            <a:ext cx="706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Text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7891" name="Rectangle 67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 mucosas son tejidos muy irrigados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no presentan la capa de queratina que posee la piel, por tanto,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mayor grado de penetración de los medicamentos aplicados sobre ellas, que en algunos casos puede provocar efectos no deseados de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 medicamentos, y por otro lado son mucho más sensible a sustancias irritantes que la piel. 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77892" name="Picture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1571636" cy="1571636"/>
          </a:xfrm>
          <a:prstGeom prst="rect">
            <a:avLst/>
          </a:prstGeom>
          <a:noFill/>
          <a:ln w="127000" cmpd="sng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7894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429132"/>
            <a:ext cx="1785950" cy="1571636"/>
          </a:xfrm>
          <a:prstGeom prst="rect">
            <a:avLst/>
          </a:prstGeom>
          <a:noFill/>
          <a:ln w="127000" cmpd="sng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4" name="Rectângulo 73"/>
          <p:cNvSpPr/>
          <p:nvPr/>
        </p:nvSpPr>
        <p:spPr>
          <a:xfrm>
            <a:off x="1285852" y="4214818"/>
            <a:ext cx="1484702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PT" sz="2400" dirty="0" smtClean="0">
                <a:solidFill>
                  <a:srgbClr val="FFFF00"/>
                </a:solidFill>
              </a:rPr>
              <a:t>Oftálmica</a:t>
            </a:r>
            <a:endParaRPr lang="pt-PT" sz="2400" dirty="0">
              <a:solidFill>
                <a:srgbClr val="FFFF00"/>
              </a:solidFill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929454" y="4214818"/>
            <a:ext cx="114326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FFFF00"/>
                </a:solidFill>
              </a:rPr>
              <a:t> </a:t>
            </a:r>
            <a:r>
              <a:rPr lang="pt-PT" sz="2400" dirty="0">
                <a:solidFill>
                  <a:srgbClr val="FFFF00"/>
                </a:solidFill>
              </a:rPr>
              <a:t>Nasal </a:t>
            </a:r>
          </a:p>
        </p:txBody>
      </p:sp>
      <p:sp>
        <p:nvSpPr>
          <p:cNvPr id="76" name="Rectângulo 75"/>
          <p:cNvSpPr/>
          <p:nvPr/>
        </p:nvSpPr>
        <p:spPr>
          <a:xfrm>
            <a:off x="4429124" y="6215082"/>
            <a:ext cx="910827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PT" dirty="0" smtClean="0"/>
              <a:t> </a:t>
            </a:r>
            <a:r>
              <a:rPr lang="pt-PT" sz="2000" dirty="0" err="1">
                <a:solidFill>
                  <a:srgbClr val="FFFF00"/>
                </a:solidFill>
              </a:rPr>
              <a:t>Ótica</a:t>
            </a:r>
            <a:r>
              <a:rPr lang="pt-PT" dirty="0"/>
              <a:t> </a:t>
            </a:r>
          </a:p>
        </p:txBody>
      </p:sp>
      <p:pic>
        <p:nvPicPr>
          <p:cNvPr id="77893" name="Picture 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643702" y="2285992"/>
            <a:ext cx="1571636" cy="1643074"/>
          </a:xfrm>
          <a:prstGeom prst="rect">
            <a:avLst/>
          </a:prstGeom>
          <a:noFill/>
          <a:ln w="1270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 onferencia 3">
  <a:themeElements>
    <a:clrScheme name="Tema do Office 3">
      <a:dk1>
        <a:srgbClr val="000000"/>
      </a:dk1>
      <a:lt1>
        <a:srgbClr val="FFFFFF"/>
      </a:lt1>
      <a:dk2>
        <a:srgbClr val="220D8D"/>
      </a:dk2>
      <a:lt2>
        <a:srgbClr val="C0C0C0"/>
      </a:lt2>
      <a:accent1>
        <a:srgbClr val="E5730B"/>
      </a:accent1>
      <a:accent2>
        <a:srgbClr val="4FB0E1"/>
      </a:accent2>
      <a:accent3>
        <a:srgbClr val="FFFFFF"/>
      </a:accent3>
      <a:accent4>
        <a:srgbClr val="000000"/>
      </a:accent4>
      <a:accent5>
        <a:srgbClr val="F0BCAA"/>
      </a:accent5>
      <a:accent6>
        <a:srgbClr val="479FCC"/>
      </a:accent6>
      <a:hlink>
        <a:srgbClr val="1A72D2"/>
      </a:hlink>
      <a:folHlink>
        <a:srgbClr val="AAC856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5730B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F0BCA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 onferencia 3</Template>
  <TotalTime>1153</TotalTime>
  <Words>2751</Words>
  <Application>Microsoft Office PowerPoint</Application>
  <PresentationFormat>Presentación en pantalla (4:3)</PresentationFormat>
  <Paragraphs>328</Paragraphs>
  <Slides>36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Verdana</vt:lpstr>
      <vt:lpstr>Wingdings</vt:lpstr>
      <vt:lpstr>C onferencia 3</vt:lpstr>
      <vt:lpstr>Image</vt:lpstr>
      <vt:lpstr>VÍAS DE ADMINISTRACIÓN  Y  FORMAS FARMACÉUTICAS</vt:lpstr>
      <vt:lpstr>Contents</vt:lpstr>
      <vt:lpstr>Diagram</vt:lpstr>
      <vt:lpstr>Classificação:</vt:lpstr>
      <vt:lpstr>Presentación de PowerPoint</vt:lpstr>
      <vt:lpstr>VÍA TÓPICA</vt:lpstr>
      <vt:lpstr>Factores que afectan la absorción de medicamentos por la piel</vt:lpstr>
      <vt:lpstr>Factores que afectan la absorción de medicamentos por la piel</vt:lpstr>
      <vt:lpstr>Diagram</vt:lpstr>
      <vt:lpstr>Presentación de PowerPoint</vt:lpstr>
      <vt:lpstr>FORMAS FARMACÉUTICAS</vt:lpstr>
      <vt:lpstr>Presentación de PowerPoint</vt:lpstr>
      <vt:lpstr>VÍA ORAL</vt:lpstr>
      <vt:lpstr>VÍA ORAL</vt:lpstr>
      <vt:lpstr>FORMAS FARMACÉUTICAS</vt:lpstr>
      <vt:lpstr>VÍA SUBLINGUAL</vt:lpstr>
      <vt:lpstr>FORMAS FARMACÉUTICAS</vt:lpstr>
      <vt:lpstr>VÍA RECTAL</vt:lpstr>
      <vt:lpstr>Presentación de PowerPoint</vt:lpstr>
      <vt:lpstr>FORMAS FARMACÉUTICAS</vt:lpstr>
      <vt:lpstr>VÍA PARENTERAL</vt:lpstr>
      <vt:lpstr>VIA PARENTERAL</vt:lpstr>
      <vt:lpstr>VÍA ENDOVENOSA</vt:lpstr>
      <vt:lpstr>VIA ENDOVENOSA</vt:lpstr>
      <vt:lpstr>FORMAS FARMACÉUTICAS</vt:lpstr>
      <vt:lpstr>VÍA INTRAMUSCULAR</vt:lpstr>
      <vt:lpstr>VÍA INTRAMUSCULAR</vt:lpstr>
      <vt:lpstr>VIA SUBCUTÁNEA</vt:lpstr>
      <vt:lpstr>VIA SUBCUTÁNEA</vt:lpstr>
      <vt:lpstr>VIA INTRADÉRMICA</vt:lpstr>
      <vt:lpstr>FORMAS FARMACÉUTICAS</vt:lpstr>
      <vt:lpstr>VÍA INHALATORIA</vt:lpstr>
      <vt:lpstr>VÍA INHALATORIA</vt:lpstr>
      <vt:lpstr>FORMAS FARMACÉUTICAS</vt:lpstr>
      <vt:lpstr>VÍA PERCUTÁNEA</vt:lpstr>
      <vt:lpstr>FORMAS FARMACÉUTICAS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DE ADMINISTRAÇÃO  E  FORMAS FARMACÊUTICAS</dc:title>
  <dc:creator>Marisol</dc:creator>
  <cp:lastModifiedBy>Usuario de Windows</cp:lastModifiedBy>
  <cp:revision>157</cp:revision>
  <dcterms:created xsi:type="dcterms:W3CDTF">2012-04-15T18:34:59Z</dcterms:created>
  <dcterms:modified xsi:type="dcterms:W3CDTF">2023-03-13T22:11:34Z</dcterms:modified>
</cp:coreProperties>
</file>