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7" r:id="rId4"/>
    <p:sldId id="269" r:id="rId5"/>
    <p:sldId id="280" r:id="rId6"/>
    <p:sldId id="260" r:id="rId7"/>
    <p:sldId id="261" r:id="rId8"/>
    <p:sldId id="266" r:id="rId9"/>
    <p:sldId id="270" r:id="rId10"/>
    <p:sldId id="271" r:id="rId11"/>
    <p:sldId id="272" r:id="rId12"/>
    <p:sldId id="273" r:id="rId13"/>
    <p:sldId id="281" r:id="rId14"/>
    <p:sldId id="274" r:id="rId15"/>
    <p:sldId id="275" r:id="rId16"/>
    <p:sldId id="276" r:id="rId17"/>
    <p:sldId id="277" r:id="rId18"/>
    <p:sldId id="278" r:id="rId19"/>
    <p:sldId id="279" r:id="rId2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9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ED678-B69B-45CA-801F-F8F3B2F37D8E}" type="datetimeFigureOut">
              <a:rPr lang="es-ES" smtClean="0"/>
              <a:t>08/02/2024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E382-D55B-4F3C-A349-56BE8E4F67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3903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ED678-B69B-45CA-801F-F8F3B2F37D8E}" type="datetimeFigureOut">
              <a:rPr lang="es-ES" smtClean="0"/>
              <a:t>08/02/2024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E382-D55B-4F3C-A349-56BE8E4F67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5910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ED678-B69B-45CA-801F-F8F3B2F37D8E}" type="datetimeFigureOut">
              <a:rPr lang="es-ES" smtClean="0"/>
              <a:t>08/02/2024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E382-D55B-4F3C-A349-56BE8E4F67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70116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ED678-B69B-45CA-801F-F8F3B2F37D8E}" type="datetimeFigureOut">
              <a:rPr lang="es-ES" smtClean="0"/>
              <a:t>08/02/2024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E382-D55B-4F3C-A349-56BE8E4F67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15985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ED678-B69B-45CA-801F-F8F3B2F37D8E}" type="datetimeFigureOut">
              <a:rPr lang="es-ES" smtClean="0"/>
              <a:t>08/02/2024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E382-D55B-4F3C-A349-56BE8E4F67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3635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ED678-B69B-45CA-801F-F8F3B2F37D8E}" type="datetimeFigureOut">
              <a:rPr lang="es-ES" smtClean="0"/>
              <a:t>08/02/2024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E382-D55B-4F3C-A349-56BE8E4F67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3146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ED678-B69B-45CA-801F-F8F3B2F37D8E}" type="datetimeFigureOut">
              <a:rPr lang="es-ES" smtClean="0"/>
              <a:t>08/02/2024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E382-D55B-4F3C-A349-56BE8E4F67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2887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ED678-B69B-45CA-801F-F8F3B2F37D8E}" type="datetimeFigureOut">
              <a:rPr lang="es-ES" smtClean="0"/>
              <a:t>08/02/2024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E382-D55B-4F3C-A349-56BE8E4F67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6461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ED678-B69B-45CA-801F-F8F3B2F37D8E}" type="datetimeFigureOut">
              <a:rPr lang="es-ES" smtClean="0"/>
              <a:t>08/02/2024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E382-D55B-4F3C-A349-56BE8E4F67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47581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ED678-B69B-45CA-801F-F8F3B2F37D8E}" type="datetimeFigureOut">
              <a:rPr lang="es-ES" smtClean="0"/>
              <a:t>08/02/2024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E382-D55B-4F3C-A349-56BE8E4F67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5267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ED678-B69B-45CA-801F-F8F3B2F37D8E}" type="datetimeFigureOut">
              <a:rPr lang="es-ES" smtClean="0"/>
              <a:t>08/02/2024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E382-D55B-4F3C-A349-56BE8E4F67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7966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ED678-B69B-45CA-801F-F8F3B2F37D8E}" type="datetimeFigureOut">
              <a:rPr lang="es-ES" smtClean="0"/>
              <a:t>08/02/2024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7E382-D55B-4F3C-A349-56BE8E4F67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4408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967793" y="404664"/>
            <a:ext cx="6957353" cy="243143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44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La Universidad de Ciencias </a:t>
            </a:r>
          </a:p>
          <a:p>
            <a:pPr algn="ctr"/>
            <a:r>
              <a:rPr lang="es-ES" sz="44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Médicas de La Habana</a:t>
            </a:r>
          </a:p>
          <a:p>
            <a:pPr algn="ctr"/>
            <a:r>
              <a:rPr lang="es-ES" sz="32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Por la EXCELENCIA </a:t>
            </a:r>
          </a:p>
          <a:p>
            <a:pPr algn="ctr"/>
            <a:r>
              <a:rPr lang="es-ES" sz="32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2024</a:t>
            </a:r>
            <a:endParaRPr lang="es-ES" sz="32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5" name="Imagen 8">
            <a:extLst>
              <a:ext uri="{FF2B5EF4-FFF2-40B4-BE49-F238E27FC236}">
                <a16:creationId xmlns:a16="http://schemas.microsoft.com/office/drawing/2014/main" xmlns="" id="{E182BEBF-EA5A-4C73-8B06-04A9AF0CF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1945382"/>
            <a:ext cx="1512168" cy="1715020"/>
          </a:xfrm>
          <a:prstGeom prst="rect">
            <a:avLst/>
          </a:prstGeom>
        </p:spPr>
      </p:pic>
      <p:sp>
        <p:nvSpPr>
          <p:cNvPr id="136" name="135 Rectángulo"/>
          <p:cNvSpPr/>
          <p:nvPr/>
        </p:nvSpPr>
        <p:spPr>
          <a:xfrm>
            <a:off x="390565" y="3861048"/>
            <a:ext cx="821388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i="1" dirty="0"/>
              <a:t>Promover una cultura de </a:t>
            </a:r>
            <a:r>
              <a:rPr lang="es-ES" b="1" i="1" dirty="0" smtClean="0"/>
              <a:t>GESTIÓN DE LA CALIDAD en </a:t>
            </a:r>
            <a:r>
              <a:rPr lang="es-ES" b="1" i="1" dirty="0"/>
              <a:t>la Facultad de Ciencias Médicas </a:t>
            </a:r>
            <a:r>
              <a:rPr lang="es-ES" b="1" i="1" dirty="0" smtClean="0"/>
              <a:t>“Miguel Enríquez”</a:t>
            </a:r>
            <a:r>
              <a:rPr lang="es-ES" i="1" dirty="0" smtClean="0"/>
              <a:t>, </a:t>
            </a:r>
            <a:r>
              <a:rPr lang="es-ES" i="1" dirty="0"/>
              <a:t>que posibilite la adopción de decisiones acertadas y oportunas en la dirección de los procesos </a:t>
            </a:r>
            <a:r>
              <a:rPr lang="es-ES" i="1" dirty="0" smtClean="0"/>
              <a:t>sustantivos de la facultad, </a:t>
            </a:r>
            <a:r>
              <a:rPr lang="es-ES" i="1" dirty="0"/>
              <a:t>propiciando la mejora continua, que  conduce a la </a:t>
            </a:r>
            <a:r>
              <a:rPr lang="es-ES" b="1" i="1" dirty="0"/>
              <a:t>acreditación</a:t>
            </a:r>
            <a:r>
              <a:rPr lang="es-ES" i="1" dirty="0"/>
              <a:t> y al reconocimiento social de la calidad alcanzada, con visibilidad nacional e internacional.</a:t>
            </a:r>
            <a:endParaRPr lang="es-E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131379"/>
            <a:ext cx="1809750" cy="134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8" name="137 Rectángulo"/>
          <p:cNvSpPr/>
          <p:nvPr/>
        </p:nvSpPr>
        <p:spPr>
          <a:xfrm>
            <a:off x="1767270" y="5445224"/>
            <a:ext cx="546313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b="1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es-ES" b="1" dirty="0" smtClean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Facultad de Ciencias Médicas “Miguel Enríquez”</a:t>
            </a:r>
          </a:p>
          <a:p>
            <a:pPr algn="ctr"/>
            <a:r>
              <a:rPr lang="es-ES" b="1" dirty="0" smtClean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Por la EXCELENCIA </a:t>
            </a:r>
          </a:p>
          <a:p>
            <a:pPr algn="ctr"/>
            <a:r>
              <a:rPr lang="es-ES" b="1" dirty="0" smtClean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algn="ctr"/>
            <a:r>
              <a:rPr lang="es-ES" b="1" dirty="0" smtClean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2024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0425" y="2849173"/>
            <a:ext cx="792088" cy="8176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51234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800" b="1" dirty="0" smtClean="0"/>
              <a:t>Educación en el trabajo</a:t>
            </a:r>
            <a:endParaRPr lang="es-ES" sz="3800" b="1" dirty="0"/>
          </a:p>
        </p:txBody>
      </p:sp>
      <p:sp>
        <p:nvSpPr>
          <p:cNvPr id="8" name="7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8101728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521136" y="1484784"/>
            <a:ext cx="822732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 smtClean="0"/>
              <a:t>Es la </a:t>
            </a:r>
            <a:r>
              <a:rPr lang="es-ES" sz="2400" dirty="0"/>
              <a:t>forma de organización del proceso de enseñanza-aprendizaje en la que el estudiante recibe docencia, al tiempo que participa de modo protagónico en la atención de personas </a:t>
            </a:r>
            <a:r>
              <a:rPr lang="es-ES" sz="2400" dirty="0" smtClean="0"/>
              <a:t>SANAS O ENFERMAS, </a:t>
            </a:r>
            <a:r>
              <a:rPr lang="es-ES" sz="2400" dirty="0"/>
              <a:t>y contribuye a la transformación del proceso salud-enfermedad hacia niveles óptimos de salud, tanto del individuo y de la familia como de la comunidad </a:t>
            </a:r>
            <a:r>
              <a:rPr lang="es-ES" sz="2400" dirty="0" smtClean="0"/>
              <a:t>(…). </a:t>
            </a:r>
            <a:r>
              <a:rPr lang="es-ES" sz="2400" dirty="0"/>
              <a:t>Es en este contexto donde el individuo, sano o enfermo, constituye el principal recurso de aprendizaje. 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</a:rPr>
              <a:t>(Fidel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</a:rPr>
              <a:t>Ilizástigui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s-ES" dirty="0" err="1" smtClean="0">
                <a:solidFill>
                  <a:schemeClr val="bg1">
                    <a:lumMod val="65000"/>
                  </a:schemeClr>
                </a:solidFill>
              </a:rPr>
              <a:t>Dupuy</a:t>
            </a:r>
            <a:r>
              <a:rPr lang="es-ES" dirty="0" smtClean="0">
                <a:solidFill>
                  <a:schemeClr val="bg1">
                    <a:lumMod val="65000"/>
                  </a:schemeClr>
                </a:solidFill>
              </a:rPr>
              <a:t>)</a:t>
            </a:r>
            <a:endParaRPr lang="es-ES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5320" y="5456147"/>
            <a:ext cx="2524125" cy="1381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9446" y="5456147"/>
            <a:ext cx="1796308" cy="1381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5753" y="5456146"/>
            <a:ext cx="2051497" cy="1381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44080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800" b="1" dirty="0" smtClean="0"/>
              <a:t>Educación en el trabajo</a:t>
            </a:r>
            <a:endParaRPr lang="es-ES" sz="3800" b="1" dirty="0"/>
          </a:p>
        </p:txBody>
      </p:sp>
      <p:sp>
        <p:nvSpPr>
          <p:cNvPr id="8" name="7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8101728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521136" y="1484784"/>
            <a:ext cx="822732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 smtClean="0"/>
              <a:t>La </a:t>
            </a:r>
            <a:r>
              <a:rPr lang="es-ES" sz="2400" dirty="0"/>
              <a:t>educación en el trabajo, en Cuba, </a:t>
            </a:r>
            <a:r>
              <a:rPr lang="es-ES" sz="2400" dirty="0" smtClean="0"/>
              <a:t>constituye </a:t>
            </a:r>
            <a:r>
              <a:rPr lang="es-ES" sz="2400" dirty="0"/>
              <a:t>un 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PRINCIPIO RECTOR</a:t>
            </a:r>
            <a:r>
              <a:rPr lang="es-ES" sz="2400" dirty="0" smtClean="0"/>
              <a:t> </a:t>
            </a:r>
            <a:r>
              <a:rPr lang="es-ES" sz="2400" dirty="0"/>
              <a:t>de la educación </a:t>
            </a:r>
            <a:r>
              <a:rPr lang="es-ES" sz="2400" dirty="0" smtClean="0"/>
              <a:t>médica.</a:t>
            </a:r>
          </a:p>
          <a:p>
            <a:pPr algn="just"/>
            <a:endParaRPr lang="es-ES" sz="2400" dirty="0" smtClean="0"/>
          </a:p>
          <a:p>
            <a:pPr algn="just"/>
            <a:r>
              <a:rPr lang="es-ES" sz="2400" dirty="0" smtClean="0"/>
              <a:t>Es la </a:t>
            </a:r>
            <a:r>
              <a:rPr lang="es-ES" sz="2400" dirty="0"/>
              <a:t>principal forma de organización de la enseñanza para las diferentes carreras de las ciencias médicas, mediante la cual se vincula el estudio con el trabajo y la teoría con la práctica, y cuyo espacio de desarrollo es el servicio de salud (consultorios médicos, policlínicos, clínicas estomatológicas, hospitales</a:t>
            </a:r>
            <a:r>
              <a:rPr lang="es-ES" sz="2400" dirty="0" smtClean="0"/>
              <a:t>) y otros ámbitos comunitarios.</a:t>
            </a:r>
          </a:p>
          <a:p>
            <a:pPr algn="just"/>
            <a:endParaRPr lang="es-ES" sz="24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5320" y="5456147"/>
            <a:ext cx="2524125" cy="1381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9446" y="5456147"/>
            <a:ext cx="1796308" cy="1381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5753" y="5456146"/>
            <a:ext cx="2051497" cy="1381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33364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800" b="1" dirty="0" smtClean="0"/>
              <a:t>En la educación en el trabajo</a:t>
            </a:r>
            <a:endParaRPr lang="es-ES" sz="3800" b="1" dirty="0"/>
          </a:p>
        </p:txBody>
      </p:sp>
      <p:sp>
        <p:nvSpPr>
          <p:cNvPr id="8" name="7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8101728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3" name="2 Rectángulo redondeado"/>
          <p:cNvSpPr/>
          <p:nvPr/>
        </p:nvSpPr>
        <p:spPr>
          <a:xfrm>
            <a:off x="755576" y="1268760"/>
            <a:ext cx="2448272" cy="1512168"/>
          </a:xfrm>
          <a:prstGeom prst="roundRect">
            <a:avLst/>
          </a:prstGeom>
          <a:solidFill>
            <a:srgbClr val="00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/>
              <a:t>El estudiante se integra al </a:t>
            </a:r>
          </a:p>
          <a:p>
            <a:pPr algn="ctr"/>
            <a:r>
              <a:rPr lang="es-ES" sz="2400" b="1" dirty="0" smtClean="0"/>
              <a:t>Grupo Básico de Trabajo</a:t>
            </a:r>
            <a:endParaRPr lang="es-ES" sz="2400" b="1" dirty="0"/>
          </a:p>
        </p:txBody>
      </p:sp>
      <p:cxnSp>
        <p:nvCxnSpPr>
          <p:cNvPr id="6" name="5 Conector recto de flecha"/>
          <p:cNvCxnSpPr>
            <a:stCxn id="3" idx="2"/>
          </p:cNvCxnSpPr>
          <p:nvPr/>
        </p:nvCxnSpPr>
        <p:spPr>
          <a:xfrm>
            <a:off x="1979712" y="2780928"/>
            <a:ext cx="0" cy="36004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Rectángulo redondeado"/>
          <p:cNvSpPr/>
          <p:nvPr/>
        </p:nvSpPr>
        <p:spPr>
          <a:xfrm>
            <a:off x="755576" y="3140968"/>
            <a:ext cx="2448272" cy="720080"/>
          </a:xfrm>
          <a:prstGeom prst="roundRect">
            <a:avLst/>
          </a:prstGeom>
          <a:solidFill>
            <a:srgbClr val="00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/>
              <a:t>Médico </a:t>
            </a:r>
          </a:p>
          <a:p>
            <a:pPr algn="ctr"/>
            <a:r>
              <a:rPr lang="es-ES" sz="2400" b="1" dirty="0" smtClean="0"/>
              <a:t>Enfermera (o)</a:t>
            </a:r>
            <a:endParaRPr lang="es-ES" sz="2400" b="1" dirty="0"/>
          </a:p>
        </p:txBody>
      </p:sp>
      <p:cxnSp>
        <p:nvCxnSpPr>
          <p:cNvPr id="16" name="15 Conector recto de flecha"/>
          <p:cNvCxnSpPr>
            <a:stCxn id="12" idx="2"/>
          </p:cNvCxnSpPr>
          <p:nvPr/>
        </p:nvCxnSpPr>
        <p:spPr>
          <a:xfrm>
            <a:off x="1979712" y="3861048"/>
            <a:ext cx="0" cy="36004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CuadroTexto"/>
          <p:cNvSpPr txBox="1"/>
          <p:nvPr/>
        </p:nvSpPr>
        <p:spPr>
          <a:xfrm>
            <a:off x="2009568" y="2780928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en consultorios</a:t>
            </a:r>
            <a:endParaRPr lang="es-ES" dirty="0"/>
          </a:p>
        </p:txBody>
      </p:sp>
      <p:sp>
        <p:nvSpPr>
          <p:cNvPr id="17" name="16 CuadroTexto"/>
          <p:cNvSpPr txBox="1"/>
          <p:nvPr/>
        </p:nvSpPr>
        <p:spPr>
          <a:xfrm>
            <a:off x="2009568" y="3861048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en policlínicos</a:t>
            </a:r>
            <a:endParaRPr lang="es-ES" dirty="0"/>
          </a:p>
        </p:txBody>
      </p:sp>
      <p:sp>
        <p:nvSpPr>
          <p:cNvPr id="18" name="17 Rectángulo redondeado"/>
          <p:cNvSpPr/>
          <p:nvPr/>
        </p:nvSpPr>
        <p:spPr>
          <a:xfrm>
            <a:off x="727534" y="4221088"/>
            <a:ext cx="2448272" cy="2304256"/>
          </a:xfrm>
          <a:prstGeom prst="roundRect">
            <a:avLst/>
          </a:prstGeom>
          <a:solidFill>
            <a:srgbClr val="00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/>
              <a:t>Jefe de grupo</a:t>
            </a:r>
          </a:p>
          <a:p>
            <a:pPr algn="ctr"/>
            <a:r>
              <a:rPr lang="es-ES" sz="2400" b="1" dirty="0" smtClean="0"/>
              <a:t>Especialistas:</a:t>
            </a:r>
          </a:p>
          <a:p>
            <a:pPr algn="ctr"/>
            <a:r>
              <a:rPr lang="es-ES" sz="2400" b="1" dirty="0" smtClean="0"/>
              <a:t>Clínico</a:t>
            </a:r>
          </a:p>
          <a:p>
            <a:pPr algn="ctr"/>
            <a:r>
              <a:rPr lang="es-ES" sz="2400" b="1" dirty="0" smtClean="0"/>
              <a:t>Pediatra</a:t>
            </a:r>
          </a:p>
          <a:p>
            <a:pPr algn="ctr"/>
            <a:r>
              <a:rPr lang="es-ES" sz="2400" b="1" dirty="0" smtClean="0"/>
              <a:t>Obstetra</a:t>
            </a:r>
          </a:p>
          <a:p>
            <a:pPr algn="ctr"/>
            <a:r>
              <a:rPr lang="es-ES" sz="2400" b="1" dirty="0" smtClean="0"/>
              <a:t>Psicólogo</a:t>
            </a:r>
            <a:endParaRPr lang="es-ES" sz="2400" b="1" dirty="0"/>
          </a:p>
        </p:txBody>
      </p:sp>
      <p:cxnSp>
        <p:nvCxnSpPr>
          <p:cNvPr id="20" name="19 Conector recto de flecha"/>
          <p:cNvCxnSpPr>
            <a:stCxn id="3" idx="3"/>
          </p:cNvCxnSpPr>
          <p:nvPr/>
        </p:nvCxnSpPr>
        <p:spPr>
          <a:xfrm>
            <a:off x="3203848" y="2024844"/>
            <a:ext cx="1512168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CuadroTexto"/>
          <p:cNvSpPr txBox="1"/>
          <p:nvPr/>
        </p:nvSpPr>
        <p:spPr>
          <a:xfrm>
            <a:off x="3223479" y="1556792"/>
            <a:ext cx="1204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se aplican</a:t>
            </a:r>
            <a:endParaRPr lang="es-ES" dirty="0"/>
          </a:p>
        </p:txBody>
      </p:sp>
      <p:sp>
        <p:nvSpPr>
          <p:cNvPr id="22" name="21 Rectángulo redondeado"/>
          <p:cNvSpPr/>
          <p:nvPr/>
        </p:nvSpPr>
        <p:spPr>
          <a:xfrm>
            <a:off x="4716016" y="1268760"/>
            <a:ext cx="2448272" cy="1512168"/>
          </a:xfrm>
          <a:prstGeom prst="roundRect">
            <a:avLst/>
          </a:prstGeom>
          <a:solidFill>
            <a:srgbClr val="00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2400" b="1" dirty="0" smtClean="0"/>
              <a:t>Métodos:</a:t>
            </a:r>
          </a:p>
          <a:p>
            <a:r>
              <a:rPr lang="es-ES" sz="2400" b="1" dirty="0" smtClean="0"/>
              <a:t>Clínico</a:t>
            </a:r>
          </a:p>
          <a:p>
            <a:pPr algn="just"/>
            <a:r>
              <a:rPr lang="es-ES" sz="2400" b="1" dirty="0" smtClean="0"/>
              <a:t>Epidemiológico</a:t>
            </a:r>
          </a:p>
          <a:p>
            <a:pPr algn="just"/>
            <a:r>
              <a:rPr lang="es-ES" sz="2400" b="1" dirty="0" smtClean="0"/>
              <a:t>Investigativo</a:t>
            </a:r>
            <a:endParaRPr lang="es-ES" sz="2400" b="1" dirty="0"/>
          </a:p>
        </p:txBody>
      </p:sp>
      <p:cxnSp>
        <p:nvCxnSpPr>
          <p:cNvPr id="23" name="22 Conector recto de flecha"/>
          <p:cNvCxnSpPr/>
          <p:nvPr/>
        </p:nvCxnSpPr>
        <p:spPr>
          <a:xfrm>
            <a:off x="5940152" y="2780928"/>
            <a:ext cx="0" cy="36004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23 CuadroTexto"/>
          <p:cNvSpPr txBox="1"/>
          <p:nvPr/>
        </p:nvSpPr>
        <p:spPr>
          <a:xfrm>
            <a:off x="6012160" y="2796691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bajo la tutoría </a:t>
            </a:r>
            <a:endParaRPr lang="es-ES" dirty="0"/>
          </a:p>
        </p:txBody>
      </p:sp>
      <p:sp>
        <p:nvSpPr>
          <p:cNvPr id="25" name="24 Rectángulo redondeado"/>
          <p:cNvSpPr/>
          <p:nvPr/>
        </p:nvSpPr>
        <p:spPr>
          <a:xfrm>
            <a:off x="4788024" y="3166023"/>
            <a:ext cx="2448272" cy="875045"/>
          </a:xfrm>
          <a:prstGeom prst="roundRect">
            <a:avLst/>
          </a:prstGeom>
          <a:solidFill>
            <a:srgbClr val="00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2400" b="1" dirty="0" smtClean="0"/>
              <a:t>De un profesor o tutor</a:t>
            </a:r>
            <a:endParaRPr lang="es-ES" sz="2400" b="1" dirty="0"/>
          </a:p>
        </p:txBody>
      </p:sp>
      <p:cxnSp>
        <p:nvCxnSpPr>
          <p:cNvPr id="26" name="25 Conector recto de flecha"/>
          <p:cNvCxnSpPr/>
          <p:nvPr/>
        </p:nvCxnSpPr>
        <p:spPr>
          <a:xfrm>
            <a:off x="5940152" y="4029951"/>
            <a:ext cx="0" cy="36004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6012160" y="4045714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quien, además </a:t>
            </a:r>
            <a:endParaRPr lang="es-ES" dirty="0"/>
          </a:p>
        </p:txBody>
      </p:sp>
      <p:sp>
        <p:nvSpPr>
          <p:cNvPr id="28" name="27 Rectángulo redondeado"/>
          <p:cNvSpPr/>
          <p:nvPr/>
        </p:nvSpPr>
        <p:spPr>
          <a:xfrm>
            <a:off x="4427984" y="4415046"/>
            <a:ext cx="3384376" cy="2110298"/>
          </a:xfrm>
          <a:prstGeom prst="roundRect">
            <a:avLst/>
          </a:prstGeom>
          <a:solidFill>
            <a:srgbClr val="00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300" b="1" dirty="0" smtClean="0"/>
              <a:t>Acompaña; Planifica</a:t>
            </a:r>
          </a:p>
          <a:p>
            <a:pPr algn="ctr"/>
            <a:r>
              <a:rPr lang="es-ES" sz="2300" b="1" dirty="0" smtClean="0"/>
              <a:t>Dirige; Controla y </a:t>
            </a:r>
          </a:p>
          <a:p>
            <a:pPr algn="ctr"/>
            <a:r>
              <a:rPr lang="es-ES" sz="2300" b="1" dirty="0" smtClean="0"/>
              <a:t>Evalúa el Proceso de </a:t>
            </a:r>
          </a:p>
          <a:p>
            <a:pPr algn="ctr"/>
            <a:r>
              <a:rPr lang="es-ES" sz="2300" b="1" dirty="0" smtClean="0"/>
              <a:t>Enseñanza - Aprendizaje</a:t>
            </a:r>
            <a:endParaRPr lang="es-ES" sz="2300" b="1" dirty="0"/>
          </a:p>
        </p:txBody>
      </p:sp>
    </p:spTree>
    <p:extLst>
      <p:ext uri="{BB962C8B-B14F-4D97-AF65-F5344CB8AC3E}">
        <p14:creationId xmlns:p14="http://schemas.microsoft.com/office/powerpoint/2010/main" val="389908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800" b="1" dirty="0" smtClean="0"/>
              <a:t>En la educación en el trabajo</a:t>
            </a:r>
            <a:endParaRPr lang="es-ES" sz="3800" b="1" dirty="0"/>
          </a:p>
        </p:txBody>
      </p:sp>
      <p:sp>
        <p:nvSpPr>
          <p:cNvPr id="8" name="7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8101728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3" name="2 Rectángulo redondeado"/>
          <p:cNvSpPr/>
          <p:nvPr/>
        </p:nvSpPr>
        <p:spPr>
          <a:xfrm>
            <a:off x="755576" y="1268760"/>
            <a:ext cx="2448272" cy="1512168"/>
          </a:xfrm>
          <a:prstGeom prst="roundRect">
            <a:avLst/>
          </a:prstGeom>
          <a:solidFill>
            <a:srgbClr val="00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/>
              <a:t>El estudiante se integra al </a:t>
            </a:r>
          </a:p>
          <a:p>
            <a:pPr algn="ctr"/>
            <a:r>
              <a:rPr lang="es-ES" sz="2400" b="1" dirty="0" smtClean="0"/>
              <a:t>Grupo Básico de Trabajo</a:t>
            </a:r>
            <a:endParaRPr lang="es-ES" sz="2400" b="1" dirty="0"/>
          </a:p>
        </p:txBody>
      </p:sp>
      <p:cxnSp>
        <p:nvCxnSpPr>
          <p:cNvPr id="6" name="5 Conector recto de flecha"/>
          <p:cNvCxnSpPr>
            <a:stCxn id="3" idx="2"/>
          </p:cNvCxnSpPr>
          <p:nvPr/>
        </p:nvCxnSpPr>
        <p:spPr>
          <a:xfrm>
            <a:off x="1979712" y="2780928"/>
            <a:ext cx="0" cy="36004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CuadroTexto"/>
          <p:cNvSpPr txBox="1"/>
          <p:nvPr/>
        </p:nvSpPr>
        <p:spPr>
          <a:xfrm>
            <a:off x="2009568" y="2780928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en el Licenciado</a:t>
            </a:r>
            <a:endParaRPr lang="es-ES" dirty="0"/>
          </a:p>
        </p:txBody>
      </p:sp>
      <p:sp>
        <p:nvSpPr>
          <p:cNvPr id="18" name="17 Rectángulo redondeado"/>
          <p:cNvSpPr/>
          <p:nvPr/>
        </p:nvSpPr>
        <p:spPr>
          <a:xfrm>
            <a:off x="785432" y="3158934"/>
            <a:ext cx="2448272" cy="2304256"/>
          </a:xfrm>
          <a:prstGeom prst="roundRect">
            <a:avLst/>
          </a:prstGeom>
          <a:solidFill>
            <a:srgbClr val="00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/>
              <a:t>Estomatólogo</a:t>
            </a:r>
          </a:p>
          <a:p>
            <a:pPr algn="ctr"/>
            <a:r>
              <a:rPr lang="es-ES" sz="2400" b="1" dirty="0" smtClean="0"/>
              <a:t>Licenciado</a:t>
            </a:r>
          </a:p>
          <a:p>
            <a:pPr algn="ctr"/>
            <a:r>
              <a:rPr lang="es-ES" sz="2400" b="1" dirty="0" smtClean="0"/>
              <a:t>Técnico en </a:t>
            </a:r>
            <a:r>
              <a:rPr lang="es-ES" sz="2400" b="1" smtClean="0"/>
              <a:t>atención estomatológica  </a:t>
            </a:r>
            <a:endParaRPr lang="es-ES" sz="2400" b="1" dirty="0"/>
          </a:p>
        </p:txBody>
      </p:sp>
      <p:cxnSp>
        <p:nvCxnSpPr>
          <p:cNvPr id="20" name="19 Conector recto de flecha"/>
          <p:cNvCxnSpPr>
            <a:stCxn id="3" idx="3"/>
          </p:cNvCxnSpPr>
          <p:nvPr/>
        </p:nvCxnSpPr>
        <p:spPr>
          <a:xfrm>
            <a:off x="3203848" y="2024844"/>
            <a:ext cx="1512168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CuadroTexto"/>
          <p:cNvSpPr txBox="1"/>
          <p:nvPr/>
        </p:nvSpPr>
        <p:spPr>
          <a:xfrm>
            <a:off x="3223479" y="1556792"/>
            <a:ext cx="1204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se aplican</a:t>
            </a:r>
            <a:endParaRPr lang="es-ES" dirty="0"/>
          </a:p>
        </p:txBody>
      </p:sp>
      <p:sp>
        <p:nvSpPr>
          <p:cNvPr id="22" name="21 Rectángulo redondeado"/>
          <p:cNvSpPr/>
          <p:nvPr/>
        </p:nvSpPr>
        <p:spPr>
          <a:xfrm>
            <a:off x="4716016" y="1268760"/>
            <a:ext cx="2448272" cy="1512168"/>
          </a:xfrm>
          <a:prstGeom prst="roundRect">
            <a:avLst/>
          </a:prstGeom>
          <a:solidFill>
            <a:srgbClr val="00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2400" b="1" dirty="0" smtClean="0"/>
              <a:t>Métodos:</a:t>
            </a:r>
          </a:p>
          <a:p>
            <a:r>
              <a:rPr lang="es-ES" sz="2400" b="1" dirty="0" smtClean="0"/>
              <a:t>Clínico</a:t>
            </a:r>
          </a:p>
          <a:p>
            <a:pPr algn="just"/>
            <a:r>
              <a:rPr lang="es-ES" sz="2400" b="1" dirty="0" smtClean="0"/>
              <a:t>Epidemiológico</a:t>
            </a:r>
          </a:p>
          <a:p>
            <a:pPr algn="just"/>
            <a:r>
              <a:rPr lang="es-ES" sz="2400" b="1" dirty="0" smtClean="0"/>
              <a:t>Investigativo</a:t>
            </a:r>
            <a:endParaRPr lang="es-ES" sz="2400" b="1" dirty="0"/>
          </a:p>
        </p:txBody>
      </p:sp>
      <p:cxnSp>
        <p:nvCxnSpPr>
          <p:cNvPr id="23" name="22 Conector recto de flecha"/>
          <p:cNvCxnSpPr/>
          <p:nvPr/>
        </p:nvCxnSpPr>
        <p:spPr>
          <a:xfrm>
            <a:off x="5940152" y="2780928"/>
            <a:ext cx="0" cy="36004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23 CuadroTexto"/>
          <p:cNvSpPr txBox="1"/>
          <p:nvPr/>
        </p:nvSpPr>
        <p:spPr>
          <a:xfrm>
            <a:off x="6012160" y="2796691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bajo la tutoría </a:t>
            </a:r>
            <a:endParaRPr lang="es-ES" dirty="0"/>
          </a:p>
        </p:txBody>
      </p:sp>
      <p:sp>
        <p:nvSpPr>
          <p:cNvPr id="25" name="24 Rectángulo redondeado"/>
          <p:cNvSpPr/>
          <p:nvPr/>
        </p:nvSpPr>
        <p:spPr>
          <a:xfrm>
            <a:off x="4788024" y="3166023"/>
            <a:ext cx="2448272" cy="875045"/>
          </a:xfrm>
          <a:prstGeom prst="roundRect">
            <a:avLst/>
          </a:prstGeom>
          <a:solidFill>
            <a:srgbClr val="00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2400" b="1" dirty="0" smtClean="0"/>
              <a:t>De un profesor o tutor</a:t>
            </a:r>
            <a:endParaRPr lang="es-ES" sz="2400" b="1" dirty="0"/>
          </a:p>
        </p:txBody>
      </p:sp>
      <p:cxnSp>
        <p:nvCxnSpPr>
          <p:cNvPr id="26" name="25 Conector recto de flecha"/>
          <p:cNvCxnSpPr/>
          <p:nvPr/>
        </p:nvCxnSpPr>
        <p:spPr>
          <a:xfrm>
            <a:off x="5940152" y="4029951"/>
            <a:ext cx="0" cy="36004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6012160" y="4045714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quien, además </a:t>
            </a:r>
            <a:endParaRPr lang="es-ES" dirty="0"/>
          </a:p>
        </p:txBody>
      </p:sp>
      <p:sp>
        <p:nvSpPr>
          <p:cNvPr id="28" name="27 Rectángulo redondeado"/>
          <p:cNvSpPr/>
          <p:nvPr/>
        </p:nvSpPr>
        <p:spPr>
          <a:xfrm>
            <a:off x="4427984" y="4415046"/>
            <a:ext cx="3384376" cy="2110298"/>
          </a:xfrm>
          <a:prstGeom prst="roundRect">
            <a:avLst/>
          </a:prstGeom>
          <a:solidFill>
            <a:srgbClr val="00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300" b="1" dirty="0" smtClean="0"/>
              <a:t>Acompaña; Planifica</a:t>
            </a:r>
          </a:p>
          <a:p>
            <a:pPr algn="ctr"/>
            <a:r>
              <a:rPr lang="es-ES" sz="2300" b="1" dirty="0" smtClean="0"/>
              <a:t>Dirige; Controla y </a:t>
            </a:r>
          </a:p>
          <a:p>
            <a:pPr algn="ctr"/>
            <a:r>
              <a:rPr lang="es-ES" sz="2300" b="1" dirty="0" smtClean="0"/>
              <a:t>Evalúa el Proceso de </a:t>
            </a:r>
          </a:p>
          <a:p>
            <a:pPr algn="ctr"/>
            <a:r>
              <a:rPr lang="es-ES" sz="2300" b="1" dirty="0" smtClean="0"/>
              <a:t>Enseñanza - Aprendizaje</a:t>
            </a:r>
            <a:endParaRPr lang="es-ES" sz="2300" b="1" dirty="0"/>
          </a:p>
        </p:txBody>
      </p:sp>
    </p:spTree>
    <p:extLst>
      <p:ext uri="{BB962C8B-B14F-4D97-AF65-F5344CB8AC3E}">
        <p14:creationId xmlns:p14="http://schemas.microsoft.com/office/powerpoint/2010/main" val="404640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62981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800" b="1" dirty="0" smtClean="0"/>
              <a:t>Tipos de educación en el trabajo docente asistencial</a:t>
            </a:r>
            <a:endParaRPr lang="es-ES" sz="3800" b="1" dirty="0"/>
          </a:p>
        </p:txBody>
      </p:sp>
      <p:sp>
        <p:nvSpPr>
          <p:cNvPr id="8" name="7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8101728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104236" y="2391271"/>
            <a:ext cx="20818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/>
              <a:t>• Pase de visita</a:t>
            </a:r>
          </a:p>
        </p:txBody>
      </p:sp>
      <p:sp>
        <p:nvSpPr>
          <p:cNvPr id="5" name="4 Rectángulo"/>
          <p:cNvSpPr/>
          <p:nvPr/>
        </p:nvSpPr>
        <p:spPr>
          <a:xfrm>
            <a:off x="1057200" y="3077518"/>
            <a:ext cx="23587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/>
              <a:t>• Reunión de alta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1068361" y="3789040"/>
            <a:ext cx="31043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/>
              <a:t>• </a:t>
            </a:r>
            <a:r>
              <a:rPr lang="es-ES" sz="2400" dirty="0" smtClean="0"/>
              <a:t>Atención </a:t>
            </a:r>
            <a:r>
              <a:rPr lang="es-ES" sz="2400" dirty="0"/>
              <a:t>ambulatoria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1068361" y="4509120"/>
            <a:ext cx="23691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/>
              <a:t>• Guardia médica</a:t>
            </a:r>
          </a:p>
        </p:txBody>
      </p:sp>
      <p:sp>
        <p:nvSpPr>
          <p:cNvPr id="13" name="12 Rectángulo"/>
          <p:cNvSpPr/>
          <p:nvPr/>
        </p:nvSpPr>
        <p:spPr>
          <a:xfrm>
            <a:off x="4167542" y="2348880"/>
            <a:ext cx="38420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/>
              <a:t>• Entrega de guardia docente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1043608" y="5301208"/>
            <a:ext cx="607563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/>
              <a:t>• Presentación de casos y discusión diagnóstica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4172672" y="2996952"/>
            <a:ext cx="38318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/>
              <a:t>• Atención médico quirúrgica</a:t>
            </a:r>
          </a:p>
        </p:txBody>
      </p:sp>
    </p:spTree>
    <p:extLst>
      <p:ext uri="{BB962C8B-B14F-4D97-AF65-F5344CB8AC3E}">
        <p14:creationId xmlns:p14="http://schemas.microsoft.com/office/powerpoint/2010/main" val="1968984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6946" y="404664"/>
            <a:ext cx="8229600" cy="1143000"/>
          </a:xfrm>
        </p:spPr>
        <p:txBody>
          <a:bodyPr>
            <a:normAutofit/>
          </a:bodyPr>
          <a:lstStyle/>
          <a:p>
            <a:r>
              <a:rPr lang="es-ES" sz="3800" b="1" dirty="0" smtClean="0"/>
              <a:t>Seminario</a:t>
            </a:r>
            <a:endParaRPr lang="es-ES" sz="3800" b="1" dirty="0"/>
          </a:p>
        </p:txBody>
      </p:sp>
      <p:sp>
        <p:nvSpPr>
          <p:cNvPr id="8" name="7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8101728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395536" y="1556792"/>
            <a:ext cx="8227328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b="1" dirty="0" smtClean="0"/>
              <a:t>Tema: </a:t>
            </a:r>
            <a:r>
              <a:rPr lang="es-ES" sz="2400" dirty="0" smtClean="0"/>
              <a:t>Las formas de educación en el trabajo docente - asistencial en las Ciencias Médicas.</a:t>
            </a:r>
          </a:p>
          <a:p>
            <a:pPr algn="just"/>
            <a:endParaRPr lang="es-ES" sz="2400" b="1" dirty="0" smtClean="0"/>
          </a:p>
          <a:p>
            <a:pPr algn="just"/>
            <a:r>
              <a:rPr lang="es-ES" sz="2400" b="1" dirty="0" smtClean="0"/>
              <a:t>Objetivos: </a:t>
            </a:r>
          </a:p>
          <a:p>
            <a:pPr algn="just"/>
            <a:r>
              <a:rPr lang="es-ES" sz="2400" dirty="0" smtClean="0"/>
              <a:t>Realizar una valoración crítica de las distintas formas de la educación en el trabajo docente asistencial.  </a:t>
            </a:r>
          </a:p>
          <a:p>
            <a:pPr algn="just"/>
            <a:endParaRPr lang="es-ES" sz="2000" dirty="0"/>
          </a:p>
          <a:p>
            <a:pPr algn="just"/>
            <a:r>
              <a:rPr lang="es-ES" sz="2400" dirty="0" smtClean="0"/>
              <a:t>Describir sus vivencias adquiridas como estudiantes y trabajadores de la salud al participar en las distintas formas de educación en el trabajo. </a:t>
            </a:r>
          </a:p>
          <a:p>
            <a:pPr algn="just"/>
            <a:endParaRPr lang="es-ES" sz="2000" dirty="0"/>
          </a:p>
          <a:p>
            <a:pPr algn="just"/>
            <a:r>
              <a:rPr lang="es-ES" sz="2400" dirty="0" smtClean="0"/>
              <a:t>Exponer otras posibles formas de educación en el trabajo, no mencionadas en la clase. 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902955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6946" y="404664"/>
            <a:ext cx="8229600" cy="1143000"/>
          </a:xfrm>
        </p:spPr>
        <p:txBody>
          <a:bodyPr>
            <a:normAutofit/>
          </a:bodyPr>
          <a:lstStyle/>
          <a:p>
            <a:r>
              <a:rPr lang="es-ES" sz="3800" b="1" dirty="0" smtClean="0"/>
              <a:t>Seminario</a:t>
            </a:r>
            <a:endParaRPr lang="es-ES" sz="3800" b="1" dirty="0"/>
          </a:p>
        </p:txBody>
      </p:sp>
      <p:sp>
        <p:nvSpPr>
          <p:cNvPr id="8" name="7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8101728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395536" y="1556792"/>
            <a:ext cx="822732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b="1" dirty="0" smtClean="0"/>
              <a:t>Equipo No 1:  </a:t>
            </a:r>
          </a:p>
          <a:p>
            <a:pPr algn="just"/>
            <a:endParaRPr lang="es-ES" sz="2400" b="1" dirty="0"/>
          </a:p>
          <a:p>
            <a:pPr algn="just"/>
            <a:r>
              <a:rPr lang="es-ES" sz="2400" b="1" dirty="0" smtClean="0"/>
              <a:t>Equipo No 2: </a:t>
            </a:r>
            <a:r>
              <a:rPr lang="es-ES" sz="2400" dirty="0" smtClean="0"/>
              <a:t>Reunión de alta. Atención médico - quirúrgica  </a:t>
            </a:r>
          </a:p>
          <a:p>
            <a:pPr algn="just"/>
            <a:endParaRPr lang="es-ES" sz="2400" b="1" dirty="0"/>
          </a:p>
          <a:p>
            <a:pPr algn="just"/>
            <a:r>
              <a:rPr lang="es-ES" sz="2400" b="1" dirty="0" smtClean="0"/>
              <a:t>Equipo No 3: </a:t>
            </a:r>
            <a:r>
              <a:rPr lang="es-ES" sz="2400" dirty="0" smtClean="0"/>
              <a:t>Atención ambulatoria. Guardia médica</a:t>
            </a:r>
          </a:p>
          <a:p>
            <a:pPr algn="just"/>
            <a:endParaRPr lang="es-ES" sz="2400" b="1" dirty="0"/>
          </a:p>
          <a:p>
            <a:pPr algn="just"/>
            <a:r>
              <a:rPr lang="es-ES" sz="2400" b="1" dirty="0" smtClean="0"/>
              <a:t>Equipo No 4: </a:t>
            </a:r>
          </a:p>
          <a:p>
            <a:pPr algn="just"/>
            <a:endParaRPr lang="es-ES" sz="2400" dirty="0"/>
          </a:p>
        </p:txBody>
      </p:sp>
      <p:sp>
        <p:nvSpPr>
          <p:cNvPr id="6" name="5 Rectángulo"/>
          <p:cNvSpPr/>
          <p:nvPr/>
        </p:nvSpPr>
        <p:spPr>
          <a:xfrm>
            <a:off x="2174200" y="1556792"/>
            <a:ext cx="55084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 smtClean="0"/>
              <a:t>Pase </a:t>
            </a:r>
            <a:r>
              <a:rPr lang="es-ES" sz="2400" dirty="0"/>
              <a:t>de </a:t>
            </a:r>
            <a:r>
              <a:rPr lang="es-ES" sz="2400" dirty="0" smtClean="0"/>
              <a:t>visita. Entrega de guardia docente </a:t>
            </a:r>
            <a:endParaRPr lang="es-ES" sz="2400" dirty="0"/>
          </a:p>
        </p:txBody>
      </p:sp>
      <p:sp>
        <p:nvSpPr>
          <p:cNvPr id="10" name="9 Rectángulo"/>
          <p:cNvSpPr/>
          <p:nvPr/>
        </p:nvSpPr>
        <p:spPr>
          <a:xfrm>
            <a:off x="2051720" y="3759423"/>
            <a:ext cx="607563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 smtClean="0"/>
              <a:t>Presentación </a:t>
            </a:r>
            <a:r>
              <a:rPr lang="es-ES" sz="2400" dirty="0"/>
              <a:t>de casos y discusión diagnóstica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521136" y="4603780"/>
            <a:ext cx="80113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Bibliografía: </a:t>
            </a:r>
            <a:r>
              <a:rPr lang="es-ES" dirty="0"/>
              <a:t>Educación en el trabajo en la enseñanza médica </a:t>
            </a:r>
            <a:r>
              <a:rPr lang="es-ES" dirty="0" smtClean="0"/>
              <a:t>superior.</a:t>
            </a:r>
          </a:p>
          <a:p>
            <a:r>
              <a:rPr lang="es-ES" dirty="0"/>
              <a:t>Dr. </a:t>
            </a:r>
            <a:r>
              <a:rPr lang="es-ES" dirty="0" err="1"/>
              <a:t>Zenén</a:t>
            </a:r>
            <a:r>
              <a:rPr lang="es-ES" dirty="0"/>
              <a:t> Rodríguez </a:t>
            </a:r>
            <a:r>
              <a:rPr lang="es-ES" dirty="0" err="1"/>
              <a:t>Fernández,I</a:t>
            </a:r>
            <a:r>
              <a:rPr lang="es-ES" dirty="0"/>
              <a:t> Dr. Raúl Rizo </a:t>
            </a:r>
            <a:r>
              <a:rPr lang="es-ES" dirty="0" err="1"/>
              <a:t>Rodríguez,II</a:t>
            </a:r>
            <a:r>
              <a:rPr lang="es-ES" dirty="0"/>
              <a:t> Dra. Amparo</a:t>
            </a:r>
            <a:br>
              <a:rPr lang="es-ES" dirty="0"/>
            </a:br>
            <a:r>
              <a:rPr lang="es-ES" dirty="0"/>
              <a:t>Mirabal </a:t>
            </a:r>
            <a:r>
              <a:rPr lang="es-ES" dirty="0" err="1"/>
              <a:t>Fariñas,I</a:t>
            </a:r>
            <a:r>
              <a:rPr lang="es-ES" dirty="0"/>
              <a:t> Dra. C. Ana María Nazario </a:t>
            </a:r>
            <a:r>
              <a:rPr lang="es-ES" dirty="0" err="1"/>
              <a:t>DolzI</a:t>
            </a:r>
            <a:r>
              <a:rPr lang="es-ES" dirty="0"/>
              <a:t> y Dra. C. María Eugenia</a:t>
            </a:r>
            <a:br>
              <a:rPr lang="es-ES" dirty="0"/>
            </a:br>
            <a:r>
              <a:rPr lang="es-ES" dirty="0"/>
              <a:t>García </a:t>
            </a:r>
            <a:r>
              <a:rPr lang="es-ES" dirty="0" smtClean="0"/>
              <a:t>Céspedes.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75337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6946" y="404664"/>
            <a:ext cx="8229600" cy="1143000"/>
          </a:xfrm>
        </p:spPr>
        <p:txBody>
          <a:bodyPr>
            <a:normAutofit/>
          </a:bodyPr>
          <a:lstStyle/>
          <a:p>
            <a:r>
              <a:rPr lang="es-ES" sz="3800" b="1" dirty="0" smtClean="0"/>
              <a:t>Seminario</a:t>
            </a:r>
            <a:endParaRPr lang="es-ES" sz="3800" b="1" dirty="0"/>
          </a:p>
        </p:txBody>
      </p:sp>
      <p:sp>
        <p:nvSpPr>
          <p:cNvPr id="8" name="7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8101728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521136" y="2136339"/>
            <a:ext cx="815532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/>
              <a:t>Mediante la </a:t>
            </a:r>
            <a:r>
              <a:rPr lang="es-ES" sz="2000" b="1" dirty="0" smtClean="0"/>
              <a:t>EDUCACIÓN EN EL TRABAJO</a:t>
            </a:r>
            <a:r>
              <a:rPr lang="es-ES" sz="2400" dirty="0" smtClean="0"/>
              <a:t>, </a:t>
            </a:r>
            <a:r>
              <a:rPr lang="es-ES" sz="2400" dirty="0"/>
              <a:t>en las estancias y rotaciones, los </a:t>
            </a:r>
            <a:r>
              <a:rPr lang="es-ES" sz="2400" dirty="0" smtClean="0"/>
              <a:t>educandos ADQUIEREN HABILIDADES </a:t>
            </a:r>
            <a:r>
              <a:rPr lang="es-ES" sz="2400" dirty="0" err="1" smtClean="0"/>
              <a:t>sensoperceptuales</a:t>
            </a:r>
            <a:r>
              <a:rPr lang="es-ES" sz="2400" dirty="0" smtClean="0"/>
              <a:t> </a:t>
            </a:r>
            <a:r>
              <a:rPr lang="es-ES" sz="2400" dirty="0"/>
              <a:t>o de semiotecnia, de raciocinio clínico y de </a:t>
            </a:r>
            <a:r>
              <a:rPr lang="es-ES" sz="2400" dirty="0" smtClean="0"/>
              <a:t>los procedimientos </a:t>
            </a:r>
            <a:r>
              <a:rPr lang="es-ES" sz="2400" dirty="0"/>
              <a:t>atencionales y terapéuticos de tipo manual, así como en </a:t>
            </a:r>
            <a:r>
              <a:rPr lang="es-ES" sz="2400" dirty="0" smtClean="0"/>
              <a:t>las modificaciones </a:t>
            </a:r>
            <a:r>
              <a:rPr lang="es-ES" sz="2400" dirty="0"/>
              <a:t>de la esfera afectiva en una actitud consecuente con el desarrollo de </a:t>
            </a:r>
            <a:r>
              <a:rPr lang="es-ES" sz="2400" dirty="0" smtClean="0"/>
              <a:t>la salud </a:t>
            </a:r>
            <a:r>
              <a:rPr lang="es-ES" sz="2400" dirty="0"/>
              <a:t>pública en la sociedad </a:t>
            </a:r>
            <a:r>
              <a:rPr lang="es-ES" sz="2400" dirty="0" smtClean="0"/>
              <a:t>socialista.</a:t>
            </a:r>
            <a:endParaRPr lang="es-ES" sz="2400" dirty="0"/>
          </a:p>
        </p:txBody>
      </p:sp>
      <p:sp>
        <p:nvSpPr>
          <p:cNvPr id="7" name="6 CuadroTexto"/>
          <p:cNvSpPr txBox="1"/>
          <p:nvPr/>
        </p:nvSpPr>
        <p:spPr>
          <a:xfrm>
            <a:off x="611560" y="1340768"/>
            <a:ext cx="2952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Interprete y explique: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3941803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6946" y="404664"/>
            <a:ext cx="8229600" cy="1143000"/>
          </a:xfrm>
        </p:spPr>
        <p:txBody>
          <a:bodyPr>
            <a:normAutofit/>
          </a:bodyPr>
          <a:lstStyle/>
          <a:p>
            <a:r>
              <a:rPr lang="es-ES" sz="3800" b="1" dirty="0" smtClean="0"/>
              <a:t>Seminario</a:t>
            </a:r>
            <a:endParaRPr lang="es-ES" sz="3800" b="1" dirty="0"/>
          </a:p>
        </p:txBody>
      </p:sp>
      <p:sp>
        <p:nvSpPr>
          <p:cNvPr id="8" name="7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8101728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521136" y="2136339"/>
            <a:ext cx="815532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/>
              <a:t>En cirugía general, el </a:t>
            </a:r>
            <a:r>
              <a:rPr lang="es-ES" sz="2400" dirty="0" smtClean="0"/>
              <a:t>PROCESO EDUCATIVO en </a:t>
            </a:r>
            <a:r>
              <a:rPr lang="es-ES" sz="2400" dirty="0"/>
              <a:t>el régimen de residencia, como en la </a:t>
            </a:r>
            <a:r>
              <a:rPr lang="es-ES" sz="2400" dirty="0" smtClean="0"/>
              <a:t>mayoría de </a:t>
            </a:r>
            <a:r>
              <a:rPr lang="es-ES" sz="2400" dirty="0"/>
              <a:t>las especialidades, se desarrolla esencialmente en la actividad laboral en condiciones</a:t>
            </a:r>
          </a:p>
          <a:p>
            <a:pPr algn="just"/>
            <a:r>
              <a:rPr lang="es-ES" sz="2400" dirty="0"/>
              <a:t>reales y con una alta independencia del residente, por lo que se requiere de </a:t>
            </a:r>
            <a:r>
              <a:rPr lang="es-ES" sz="2400" dirty="0" smtClean="0"/>
              <a:t>la participación </a:t>
            </a:r>
            <a:r>
              <a:rPr lang="es-ES" sz="2400" dirty="0"/>
              <a:t>de especialistas, profesores y tutores, con el fin de alcanzar los </a:t>
            </a:r>
            <a:r>
              <a:rPr lang="es-ES" sz="2400" dirty="0" smtClean="0"/>
              <a:t>objetivos propuestos </a:t>
            </a:r>
            <a:r>
              <a:rPr lang="es-ES" sz="2400" dirty="0"/>
              <a:t>en la formación de dicho especialista.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611560" y="1340768"/>
            <a:ext cx="2952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Interprete y explique: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3472057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6946" y="404664"/>
            <a:ext cx="8229600" cy="1143000"/>
          </a:xfrm>
        </p:spPr>
        <p:txBody>
          <a:bodyPr>
            <a:normAutofit/>
          </a:bodyPr>
          <a:lstStyle/>
          <a:p>
            <a:r>
              <a:rPr lang="es-ES" sz="3800" b="1" dirty="0" smtClean="0"/>
              <a:t>Seminario</a:t>
            </a:r>
            <a:endParaRPr lang="es-ES" sz="3800" b="1" dirty="0"/>
          </a:p>
        </p:txBody>
      </p:sp>
      <p:sp>
        <p:nvSpPr>
          <p:cNvPr id="8" name="7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8101728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521136" y="2136339"/>
            <a:ext cx="815532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/>
              <a:t>La </a:t>
            </a:r>
            <a:r>
              <a:rPr lang="es-ES" sz="2400" dirty="0" smtClean="0"/>
              <a:t>EDUCACIÓN EN EL TRABAJO se </a:t>
            </a:r>
            <a:r>
              <a:rPr lang="es-ES" sz="2400" dirty="0"/>
              <a:t>pone de manifiesto cuando los </a:t>
            </a:r>
            <a:r>
              <a:rPr lang="es-ES" sz="2400" dirty="0" smtClean="0"/>
              <a:t>PROFESORES APLICAN en su método </a:t>
            </a:r>
            <a:r>
              <a:rPr lang="es-ES" sz="2400" dirty="0"/>
              <a:t>de trabajo profesional, las categorías pedagógicas fundamentales: objetivo</a:t>
            </a:r>
            <a:r>
              <a:rPr lang="es-ES" sz="2400" dirty="0" smtClean="0"/>
              <a:t>, contenido</a:t>
            </a:r>
            <a:r>
              <a:rPr lang="es-ES" sz="2400" dirty="0"/>
              <a:t>, método y evaluación, durante el desarrollo de las actividades </a:t>
            </a:r>
            <a:r>
              <a:rPr lang="es-ES" sz="2400" dirty="0" smtClean="0"/>
              <a:t>docentes asistenciales</a:t>
            </a:r>
            <a:r>
              <a:rPr lang="es-ES" sz="2400" dirty="0"/>
              <a:t>, educativas, investigativas y administrativas, que adquieren la connotación </a:t>
            </a:r>
            <a:r>
              <a:rPr lang="es-ES" sz="2400" dirty="0" smtClean="0"/>
              <a:t>de proceso </a:t>
            </a:r>
            <a:r>
              <a:rPr lang="es-ES" sz="2400" dirty="0"/>
              <a:t>enseñanza-aprendizaje y se desarrollan en 3 fases o momentos: </a:t>
            </a:r>
            <a:r>
              <a:rPr lang="es-ES" sz="2400" dirty="0" smtClean="0"/>
              <a:t>PREPARACIÓN DE LA ACTIVIDAD DOCENTE, </a:t>
            </a:r>
            <a:r>
              <a:rPr lang="es-ES" sz="2400" dirty="0"/>
              <a:t>realización de la actividad y </a:t>
            </a:r>
            <a:r>
              <a:rPr lang="es-ES" sz="2400" dirty="0" smtClean="0"/>
              <a:t>AUTOEVALUACIÓN </a:t>
            </a:r>
            <a:r>
              <a:rPr lang="es-ES" sz="2400" dirty="0"/>
              <a:t>del trabajo realizado.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611560" y="1340768"/>
            <a:ext cx="2952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Interprete y explique: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3070937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78046" y="571327"/>
            <a:ext cx="87820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400" b="1" cap="none" spc="0" dirty="0" smtClean="0">
                <a:ln w="1905"/>
                <a:solidFill>
                  <a:srgbClr val="FF00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Proceso de enseñanza y aprendizaje</a:t>
            </a:r>
            <a:endParaRPr lang="es-ES" sz="4400" b="1" cap="none" spc="0" dirty="0">
              <a:ln w="1905"/>
              <a:solidFill>
                <a:srgbClr val="FF0066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819" y="3501008"/>
            <a:ext cx="3028950" cy="2419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268760"/>
            <a:ext cx="4587914" cy="2419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64075" y="5446965"/>
            <a:ext cx="41478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 Juan Carlos Fonden Calzadilla</a:t>
            </a:r>
          </a:p>
          <a:p>
            <a:pPr algn="ctr"/>
            <a:r>
              <a:rPr lang="es-ES" b="1" dirty="0" smtClean="0"/>
              <a:t> 2024</a:t>
            </a:r>
            <a:endParaRPr lang="es-ES" b="1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182BEBF-EA5A-4C73-8B06-04A9AF0CF9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503" y="1945381"/>
            <a:ext cx="1571727" cy="1782569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131379"/>
            <a:ext cx="1809750" cy="134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11 CuadroTexto"/>
          <p:cNvSpPr txBox="1"/>
          <p:nvPr/>
        </p:nvSpPr>
        <p:spPr>
          <a:xfrm>
            <a:off x="5638880" y="5373581"/>
            <a:ext cx="3168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Licenciatura en Servicios Estomatológicos </a:t>
            </a:r>
            <a:endParaRPr lang="es-ES" b="1" dirty="0"/>
          </a:p>
        </p:txBody>
      </p:sp>
      <p:sp>
        <p:nvSpPr>
          <p:cNvPr id="14" name="13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8101728" y="-1963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7588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3264" y="764704"/>
            <a:ext cx="8229600" cy="1143000"/>
          </a:xfrm>
        </p:spPr>
        <p:txBody>
          <a:bodyPr>
            <a:normAutofit/>
          </a:bodyPr>
          <a:lstStyle/>
          <a:p>
            <a:r>
              <a:rPr lang="es-ES" sz="3200" b="1" dirty="0" smtClean="0"/>
              <a:t>Tema No 2: La educación en el trabajo</a:t>
            </a:r>
            <a:endParaRPr lang="es-ES" sz="3200" b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755576" y="3140968"/>
            <a:ext cx="763284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2500" b="1" dirty="0"/>
          </a:p>
          <a:p>
            <a:pPr marL="342900" indent="-342900" algn="just">
              <a:buClr>
                <a:srgbClr val="FF0066"/>
              </a:buClr>
              <a:buFont typeface="Wingdings" pitchFamily="2" charset="2"/>
              <a:buChar char="Ø"/>
            </a:pPr>
            <a:r>
              <a:rPr lang="es-ES" sz="2500" b="1" dirty="0" smtClean="0"/>
              <a:t>La educación en el trabajo. Principal forma de organización de la enseñanza y aprendizaje de las Ciencias Médicas.</a:t>
            </a:r>
          </a:p>
          <a:p>
            <a:pPr marL="342900" indent="-342900" algn="just">
              <a:buClr>
                <a:srgbClr val="FF0066"/>
              </a:buClr>
              <a:buFont typeface="Wingdings" pitchFamily="2" charset="2"/>
              <a:buChar char="Ø"/>
            </a:pPr>
            <a:endParaRPr lang="es-ES" sz="2500" b="1" dirty="0" smtClean="0"/>
          </a:p>
          <a:p>
            <a:pPr marL="342900" indent="-342900">
              <a:buClr>
                <a:srgbClr val="FF0066"/>
              </a:buClr>
              <a:buFont typeface="Wingdings" pitchFamily="2" charset="2"/>
              <a:buChar char="Ø"/>
            </a:pPr>
            <a:r>
              <a:rPr lang="es-ES" sz="2500" b="1" dirty="0" smtClean="0"/>
              <a:t>Tipos de educación en el trabajo docente asistencial </a:t>
            </a:r>
          </a:p>
          <a:p>
            <a:endParaRPr lang="es-ES" sz="2500" b="1" dirty="0"/>
          </a:p>
          <a:p>
            <a:endParaRPr lang="es-ES" sz="2500" b="1" dirty="0" smtClean="0"/>
          </a:p>
        </p:txBody>
      </p:sp>
      <p:sp>
        <p:nvSpPr>
          <p:cNvPr id="5" name="4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8101728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042272" y="2956302"/>
            <a:ext cx="12474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/>
              <a:t>Sumario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895574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2243" y="285293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¿Qué estudiamos en la clase anterior?</a:t>
            </a:r>
            <a:endParaRPr lang="es-ES" b="1" dirty="0"/>
          </a:p>
        </p:txBody>
      </p:sp>
      <p:sp>
        <p:nvSpPr>
          <p:cNvPr id="5" name="4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8101728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8538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9391" y="7647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Proceso de enseñanza y aprendizaje</a:t>
            </a:r>
            <a:br>
              <a:rPr lang="es-ES" b="1" dirty="0" smtClean="0"/>
            </a:br>
            <a:r>
              <a:rPr lang="es-ES" b="1" dirty="0" smtClean="0"/>
              <a:t>Componentes</a:t>
            </a:r>
            <a:endParaRPr lang="es-ES" b="1" dirty="0"/>
          </a:p>
        </p:txBody>
      </p:sp>
      <p:grpSp>
        <p:nvGrpSpPr>
          <p:cNvPr id="7" name="Group 4"/>
          <p:cNvGrpSpPr>
            <a:grpSpLocks/>
          </p:cNvGrpSpPr>
          <p:nvPr/>
        </p:nvGrpSpPr>
        <p:grpSpPr bwMode="auto">
          <a:xfrm>
            <a:off x="899592" y="2303463"/>
            <a:ext cx="7200900" cy="4005263"/>
            <a:chOff x="748" y="1570"/>
            <a:chExt cx="3992" cy="2586"/>
          </a:xfrm>
        </p:grpSpPr>
        <p:sp>
          <p:nvSpPr>
            <p:cNvPr id="8" name="Oval 5"/>
            <p:cNvSpPr>
              <a:spLocks noChangeArrowheads="1"/>
            </p:cNvSpPr>
            <p:nvPr/>
          </p:nvSpPr>
          <p:spPr bwMode="auto">
            <a:xfrm>
              <a:off x="1746" y="2523"/>
              <a:ext cx="2041" cy="681"/>
            </a:xfrm>
            <a:prstGeom prst="ellipse">
              <a:avLst/>
            </a:prstGeom>
            <a:solidFill>
              <a:srgbClr val="F0FEF0"/>
            </a:solidFill>
            <a:ln>
              <a:noFill/>
            </a:ln>
            <a:effectLst>
              <a:prstShdw prst="shdw18" dist="17961" dir="13500000">
                <a:srgbClr val="F0FEF0">
                  <a:gamma/>
                  <a:shade val="60000"/>
                  <a:invGamma/>
                </a:srgbClr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s-ES_tradnl" sz="2400" b="1" dirty="0" smtClean="0">
                  <a:solidFill>
                    <a:srgbClr val="CC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PEA</a:t>
              </a:r>
              <a:endParaRPr lang="es-ES" sz="2400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grpSp>
          <p:nvGrpSpPr>
            <p:cNvPr id="9" name="Group 6"/>
            <p:cNvGrpSpPr>
              <a:grpSpLocks/>
            </p:cNvGrpSpPr>
            <p:nvPr/>
          </p:nvGrpSpPr>
          <p:grpSpPr bwMode="auto">
            <a:xfrm>
              <a:off x="748" y="1570"/>
              <a:ext cx="3992" cy="2586"/>
              <a:chOff x="748" y="1570"/>
              <a:chExt cx="3992" cy="2586"/>
            </a:xfrm>
          </p:grpSpPr>
          <p:sp>
            <p:nvSpPr>
              <p:cNvPr id="10" name="Text Box 7"/>
              <p:cNvSpPr txBox="1">
                <a:spLocks noChangeArrowheads="1"/>
              </p:cNvSpPr>
              <p:nvPr/>
            </p:nvSpPr>
            <p:spPr bwMode="auto">
              <a:xfrm rot="-645406">
                <a:off x="1789" y="2114"/>
                <a:ext cx="1089" cy="2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s-ES_tradnl" sz="2400" b="1"/>
                  <a:t>Objetivos</a:t>
                </a:r>
                <a:endParaRPr lang="es-ES" sz="2400" b="1"/>
              </a:p>
            </p:txBody>
          </p:sp>
          <p:sp>
            <p:nvSpPr>
              <p:cNvPr id="11" name="Text Box 8"/>
              <p:cNvSpPr txBox="1">
                <a:spLocks noChangeArrowheads="1"/>
              </p:cNvSpPr>
              <p:nvPr/>
            </p:nvSpPr>
            <p:spPr bwMode="auto">
              <a:xfrm rot="1137492">
                <a:off x="2924" y="2234"/>
                <a:ext cx="1226" cy="2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s-ES_tradnl" sz="2400" b="1"/>
                  <a:t>Contenidos</a:t>
                </a:r>
                <a:endParaRPr lang="es-ES" sz="2400" b="1"/>
              </a:p>
            </p:txBody>
          </p:sp>
          <p:sp>
            <p:nvSpPr>
              <p:cNvPr id="12" name="Text Box 9"/>
              <p:cNvSpPr txBox="1">
                <a:spLocks noChangeArrowheads="1"/>
              </p:cNvSpPr>
              <p:nvPr/>
            </p:nvSpPr>
            <p:spPr bwMode="auto">
              <a:xfrm rot="-3000002">
                <a:off x="3398" y="2862"/>
                <a:ext cx="1224" cy="25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s-ES_tradnl" sz="2400" b="1"/>
                  <a:t>Métodos</a:t>
                </a:r>
                <a:endParaRPr lang="es-ES" sz="2400" b="1"/>
              </a:p>
            </p:txBody>
          </p:sp>
          <p:sp>
            <p:nvSpPr>
              <p:cNvPr id="13" name="Text Box 10"/>
              <p:cNvSpPr txBox="1">
                <a:spLocks noChangeArrowheads="1"/>
              </p:cNvSpPr>
              <p:nvPr/>
            </p:nvSpPr>
            <p:spPr bwMode="auto">
              <a:xfrm>
                <a:off x="2835" y="3369"/>
                <a:ext cx="862" cy="2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s-ES_tradnl" sz="2400" b="1" dirty="0"/>
                  <a:t>Medios</a:t>
                </a:r>
                <a:endParaRPr lang="es-ES" sz="2400" b="1" dirty="0"/>
              </a:p>
            </p:txBody>
          </p:sp>
          <p:sp>
            <p:nvSpPr>
              <p:cNvPr id="14" name="Text Box 11"/>
              <p:cNvSpPr txBox="1">
                <a:spLocks noChangeArrowheads="1"/>
              </p:cNvSpPr>
              <p:nvPr/>
            </p:nvSpPr>
            <p:spPr bwMode="auto">
              <a:xfrm rot="645946">
                <a:off x="1745" y="3276"/>
                <a:ext cx="1179" cy="2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s-ES_tradnl" sz="2400" b="1"/>
                  <a:t>Evaluación</a:t>
                </a:r>
                <a:endParaRPr lang="es-ES" sz="2400" b="1"/>
              </a:p>
            </p:txBody>
          </p:sp>
          <p:sp>
            <p:nvSpPr>
              <p:cNvPr id="15" name="Text Box 12"/>
              <p:cNvSpPr txBox="1">
                <a:spLocks noChangeArrowheads="1"/>
              </p:cNvSpPr>
              <p:nvPr/>
            </p:nvSpPr>
            <p:spPr bwMode="auto">
              <a:xfrm rot="-5400000">
                <a:off x="719" y="2662"/>
                <a:ext cx="1452" cy="3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lnSpc>
                    <a:spcPct val="85000"/>
                  </a:lnSpc>
                  <a:spcBef>
                    <a:spcPct val="50000"/>
                  </a:spcBef>
                </a:pPr>
                <a:r>
                  <a:rPr lang="es-ES_tradnl" sz="2400" b="1"/>
                  <a:t>Formas organizativas</a:t>
                </a:r>
                <a:endParaRPr lang="es-ES" sz="2400" b="1"/>
              </a:p>
            </p:txBody>
          </p:sp>
          <p:sp>
            <p:nvSpPr>
              <p:cNvPr id="16" name="Oval 13"/>
              <p:cNvSpPr>
                <a:spLocks noChangeArrowheads="1"/>
              </p:cNvSpPr>
              <p:nvPr/>
            </p:nvSpPr>
            <p:spPr bwMode="auto">
              <a:xfrm>
                <a:off x="1066" y="1888"/>
                <a:ext cx="3356" cy="199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7" name="Oval 14"/>
              <p:cNvSpPr>
                <a:spLocks noChangeArrowheads="1"/>
              </p:cNvSpPr>
              <p:nvPr/>
            </p:nvSpPr>
            <p:spPr bwMode="auto">
              <a:xfrm>
                <a:off x="748" y="1570"/>
                <a:ext cx="3992" cy="258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8" name="Text Box 15"/>
              <p:cNvSpPr txBox="1">
                <a:spLocks noChangeArrowheads="1"/>
              </p:cNvSpPr>
              <p:nvPr/>
            </p:nvSpPr>
            <p:spPr bwMode="auto">
              <a:xfrm>
                <a:off x="2145" y="1617"/>
                <a:ext cx="1044" cy="2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s-ES_tradnl" sz="2400" b="1" dirty="0"/>
                  <a:t>Profesor</a:t>
                </a:r>
                <a:endParaRPr lang="es-ES" sz="2400" b="1" dirty="0"/>
              </a:p>
            </p:txBody>
          </p:sp>
          <p:sp>
            <p:nvSpPr>
              <p:cNvPr id="19" name="Text Box 16"/>
              <p:cNvSpPr txBox="1">
                <a:spLocks noChangeArrowheads="1"/>
              </p:cNvSpPr>
              <p:nvPr/>
            </p:nvSpPr>
            <p:spPr bwMode="auto">
              <a:xfrm>
                <a:off x="1997" y="3838"/>
                <a:ext cx="1361" cy="2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s-ES_tradnl" sz="2400" b="1" dirty="0"/>
                  <a:t>Estudiantes</a:t>
                </a:r>
                <a:endParaRPr lang="es-ES" sz="2400" b="1" dirty="0"/>
              </a:p>
            </p:txBody>
          </p:sp>
        </p:grpSp>
      </p:grpSp>
      <p:sp>
        <p:nvSpPr>
          <p:cNvPr id="20" name="Text Box 15"/>
          <p:cNvSpPr txBox="1">
            <a:spLocks noChangeArrowheads="1"/>
          </p:cNvSpPr>
          <p:nvPr/>
        </p:nvSpPr>
        <p:spPr bwMode="auto">
          <a:xfrm rot="21136591">
            <a:off x="5167268" y="5720225"/>
            <a:ext cx="188320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_tradnl" sz="2400" b="1" dirty="0" smtClean="0"/>
              <a:t>Grupo</a:t>
            </a:r>
            <a:endParaRPr lang="es-ES" sz="2400" b="1" dirty="0"/>
          </a:p>
        </p:txBody>
      </p:sp>
      <p:sp>
        <p:nvSpPr>
          <p:cNvPr id="21" name="20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8101728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894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Proceso de aprendizaje</a:t>
            </a:r>
            <a:endParaRPr lang="es-ES" b="1" dirty="0"/>
          </a:p>
        </p:txBody>
      </p:sp>
      <p:sp>
        <p:nvSpPr>
          <p:cNvPr id="6" name="5 Rectángulo"/>
          <p:cNvSpPr/>
          <p:nvPr/>
        </p:nvSpPr>
        <p:spPr>
          <a:xfrm>
            <a:off x="323528" y="1628800"/>
            <a:ext cx="828092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b="1" dirty="0" smtClean="0"/>
              <a:t>Conjunto de actividades mutuamente relacionadas encaminadas a la </a:t>
            </a:r>
            <a:r>
              <a:rPr lang="es-ES" sz="2400" dirty="0" smtClean="0"/>
              <a:t>adquisición de conocimientos, desarrollo de habilidades y formación de valores.</a:t>
            </a:r>
          </a:p>
          <a:p>
            <a:pPr algn="just"/>
            <a:endParaRPr lang="es-ES" sz="2400" dirty="0"/>
          </a:p>
        </p:txBody>
      </p:sp>
      <p:sp>
        <p:nvSpPr>
          <p:cNvPr id="3" name="2 Rectángulo"/>
          <p:cNvSpPr/>
          <p:nvPr/>
        </p:nvSpPr>
        <p:spPr>
          <a:xfrm>
            <a:off x="427938" y="3134838"/>
            <a:ext cx="817651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b="1" dirty="0"/>
              <a:t>Los procesos de aprendizaje </a:t>
            </a:r>
            <a:r>
              <a:rPr lang="es-ES" sz="2400" dirty="0"/>
              <a:t>pueden darse en el entorno educativo y fuera de este</a:t>
            </a:r>
            <a:r>
              <a:rPr lang="es-ES" sz="2400" dirty="0" smtClean="0"/>
              <a:t>. Puede darse en casa con la interacción de los padres u otras personas; en internet, donde hay gran acceso a la información; en un parque; un museo; en la práctica profesional, entre muchas posibilidades de aprendizaje.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708" y="5073830"/>
            <a:ext cx="2048036" cy="1379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8269" y="5106854"/>
            <a:ext cx="2387460" cy="13464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5729" y="5136775"/>
            <a:ext cx="2250607" cy="13165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7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8101728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846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Proceso de autoaprendizaje</a:t>
            </a:r>
            <a:endParaRPr lang="es-ES" b="1" dirty="0"/>
          </a:p>
        </p:txBody>
      </p:sp>
      <p:sp>
        <p:nvSpPr>
          <p:cNvPr id="6" name="5 Rectángulo"/>
          <p:cNvSpPr/>
          <p:nvPr/>
        </p:nvSpPr>
        <p:spPr>
          <a:xfrm>
            <a:off x="323528" y="1628800"/>
            <a:ext cx="828092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 smtClean="0"/>
              <a:t>El autoaprendizaje es un </a:t>
            </a:r>
            <a:r>
              <a:rPr lang="es-ES" sz="2400" b="1" dirty="0" smtClean="0"/>
              <a:t>proceso que implica la gestión de los propios conocimientos, habilidades y valores por el sujeto que lo realiza</a:t>
            </a:r>
            <a:r>
              <a:rPr lang="es-ES" sz="2400" dirty="0" smtClean="0"/>
              <a:t>.</a:t>
            </a:r>
          </a:p>
          <a:p>
            <a:pPr algn="just"/>
            <a:endParaRPr lang="es-ES" sz="2400" dirty="0"/>
          </a:p>
        </p:txBody>
      </p:sp>
      <p:sp>
        <p:nvSpPr>
          <p:cNvPr id="3" name="2 Rectángulo"/>
          <p:cNvSpPr/>
          <p:nvPr/>
        </p:nvSpPr>
        <p:spPr>
          <a:xfrm>
            <a:off x="427938" y="2780928"/>
            <a:ext cx="817651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 smtClean="0"/>
              <a:t>Es </a:t>
            </a:r>
            <a:r>
              <a:rPr lang="es-ES" sz="2400" dirty="0"/>
              <a:t>la forma de </a:t>
            </a:r>
            <a:r>
              <a:rPr lang="es-ES" sz="2400" dirty="0" smtClean="0"/>
              <a:t>aprender por </a:t>
            </a:r>
            <a:r>
              <a:rPr lang="es-ES" sz="2400" dirty="0"/>
              <a:t>uno mismo. Un sujeto enfocado al autoaprendizaje busca por sí mismo la </a:t>
            </a:r>
            <a:r>
              <a:rPr lang="es-ES" sz="2400" dirty="0" smtClean="0"/>
              <a:t>información, los recursos necesarios y </a:t>
            </a:r>
            <a:r>
              <a:rPr lang="es-ES" sz="2400" dirty="0"/>
              <a:t>lleva adelante las prácticas o experimentos que </a:t>
            </a:r>
            <a:r>
              <a:rPr lang="es-ES" sz="2400" dirty="0" smtClean="0"/>
              <a:t>requiere. Requiere de motivación, perseverancia, responsabilidad, estudio independiente y aprendizaje constante.</a:t>
            </a:r>
            <a:endParaRPr lang="es-ES" sz="24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470" y="4725144"/>
            <a:ext cx="2838450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4719920"/>
            <a:ext cx="1777723" cy="1910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9643" y="4725144"/>
            <a:ext cx="2691190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7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8101728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7369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800" b="1" dirty="0" smtClean="0"/>
              <a:t>Educación en el trabajo. ¿Qué es?</a:t>
            </a:r>
            <a:endParaRPr lang="es-ES" sz="3800" b="1" dirty="0"/>
          </a:p>
        </p:txBody>
      </p:sp>
      <p:sp>
        <p:nvSpPr>
          <p:cNvPr id="8" name="7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8101728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521136" y="1859340"/>
            <a:ext cx="822732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/>
              <a:t>La educación en el trabajo constituye una forma </a:t>
            </a:r>
            <a:r>
              <a:rPr lang="es-ES" sz="2400" dirty="0" smtClean="0"/>
              <a:t>fundamental </a:t>
            </a:r>
            <a:r>
              <a:rPr lang="es-ES" sz="2400" dirty="0"/>
              <a:t>de la organización del proceso docente </a:t>
            </a:r>
            <a:r>
              <a:rPr lang="es-ES" sz="2400" dirty="0" smtClean="0"/>
              <a:t>- educativo </a:t>
            </a:r>
            <a:r>
              <a:rPr lang="es-ES" sz="2400" dirty="0"/>
              <a:t>en las carreras de Ciencias Médicas</a:t>
            </a:r>
            <a:r>
              <a:rPr lang="es-ES" sz="2400" dirty="0" smtClean="0"/>
              <a:t>. En el caso de </a:t>
            </a:r>
            <a:r>
              <a:rPr lang="es-ES" sz="2400" dirty="0"/>
              <a:t>los </a:t>
            </a:r>
            <a:r>
              <a:rPr lang="es-ES" sz="2400" dirty="0" smtClean="0"/>
              <a:t>estomatólogos consolida </a:t>
            </a:r>
            <a:r>
              <a:rPr lang="es-ES" sz="2400" dirty="0"/>
              <a:t>y amplía los conocimientos adquiridos durante el desarrollo del proceso docente </a:t>
            </a:r>
            <a:r>
              <a:rPr lang="es-ES" sz="2400" dirty="0" smtClean="0"/>
              <a:t>- educativo.</a:t>
            </a:r>
            <a:endParaRPr lang="es-ES" sz="2400" dirty="0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5320" y="5456147"/>
            <a:ext cx="2524125" cy="1381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9446" y="5456147"/>
            <a:ext cx="1796308" cy="1381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5753" y="5456146"/>
            <a:ext cx="2051497" cy="1381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26902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800" b="1" dirty="0" smtClean="0"/>
              <a:t>Educación en el trabajo</a:t>
            </a:r>
            <a:endParaRPr lang="es-ES" sz="3800" b="1" dirty="0"/>
          </a:p>
        </p:txBody>
      </p:sp>
      <p:sp>
        <p:nvSpPr>
          <p:cNvPr id="8" name="7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8101728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521136" y="1859340"/>
            <a:ext cx="822732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 smtClean="0"/>
              <a:t>Contribuye al </a:t>
            </a:r>
            <a:r>
              <a:rPr lang="es-ES" sz="2400" dirty="0"/>
              <a:t>enriquecimiento de los conocimientos </a:t>
            </a:r>
            <a:r>
              <a:rPr lang="es-ES" sz="2400" dirty="0" smtClean="0"/>
              <a:t>teóricos adquiridos por diferentes vías. El </a:t>
            </a:r>
            <a:r>
              <a:rPr lang="es-ES" sz="2400" dirty="0"/>
              <a:t>estudiante aplica, investiga y comprueba todo lo </a:t>
            </a:r>
            <a:r>
              <a:rPr lang="es-ES" sz="2400" dirty="0" smtClean="0"/>
              <a:t>asimilado </a:t>
            </a:r>
            <a:r>
              <a:rPr lang="es-ES" sz="2400" dirty="0"/>
              <a:t>según sus experiencias y </a:t>
            </a:r>
            <a:r>
              <a:rPr lang="es-ES" sz="2400" dirty="0" smtClean="0"/>
              <a:t>vivencias.  Desarrolla habilidades, forma valores y adquiere nuevos conocimientos.</a:t>
            </a:r>
            <a:endParaRPr lang="es-ES" sz="2400" dirty="0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5320" y="5456147"/>
            <a:ext cx="2524125" cy="1381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9446" y="5456147"/>
            <a:ext cx="1796308" cy="1381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5753" y="5456146"/>
            <a:ext cx="2051497" cy="1381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226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727</TotalTime>
  <Words>1154</Words>
  <Application>Microsoft Office PowerPoint</Application>
  <PresentationFormat>Presentación en pantalla (4:3)</PresentationFormat>
  <Paragraphs>166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0" baseType="lpstr">
      <vt:lpstr>Tema de Office</vt:lpstr>
      <vt:lpstr>Presentación de PowerPoint</vt:lpstr>
      <vt:lpstr>Presentación de PowerPoint</vt:lpstr>
      <vt:lpstr>Tema No 2: La educación en el trabajo</vt:lpstr>
      <vt:lpstr>¿Qué estudiamos en la clase anterior?</vt:lpstr>
      <vt:lpstr>Proceso de enseñanza y aprendizaje Componentes</vt:lpstr>
      <vt:lpstr>Proceso de aprendizaje</vt:lpstr>
      <vt:lpstr>Proceso de autoaprendizaje</vt:lpstr>
      <vt:lpstr>Educación en el trabajo. ¿Qué es?</vt:lpstr>
      <vt:lpstr>Educación en el trabajo</vt:lpstr>
      <vt:lpstr>Educación en el trabajo</vt:lpstr>
      <vt:lpstr>Educación en el trabajo</vt:lpstr>
      <vt:lpstr>En la educación en el trabajo</vt:lpstr>
      <vt:lpstr>En la educación en el trabajo</vt:lpstr>
      <vt:lpstr>Tipos de educación en el trabajo docente asistencial</vt:lpstr>
      <vt:lpstr>Seminario</vt:lpstr>
      <vt:lpstr>Seminario</vt:lpstr>
      <vt:lpstr>Seminario</vt:lpstr>
      <vt:lpstr>Seminario</vt:lpstr>
      <vt:lpstr>Seminario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Arbitro</dc:creator>
  <cp:lastModifiedBy>Arbitro</cp:lastModifiedBy>
  <cp:revision>86</cp:revision>
  <dcterms:created xsi:type="dcterms:W3CDTF">2024-01-21T23:15:30Z</dcterms:created>
  <dcterms:modified xsi:type="dcterms:W3CDTF">2024-02-08T00:20:16Z</dcterms:modified>
</cp:coreProperties>
</file>