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36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28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360" y="228600"/>
            <a:ext cx="2135160" cy="6635160"/>
            <a:chOff x="360" y="228600"/>
            <a:chExt cx="2135160" cy="6635160"/>
          </a:xfrm>
        </p:grpSpPr>
        <p:sp>
          <p:nvSpPr>
            <p:cNvPr id="1" name="CustomShape 2"/>
            <p:cNvSpPr/>
            <p:nvPr/>
          </p:nvSpPr>
          <p:spPr>
            <a:xfrm>
              <a:off x="360" y="2575080"/>
              <a:ext cx="72000" cy="62244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480" y="3156480"/>
              <a:ext cx="481680" cy="231876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5520" y="5447160"/>
              <a:ext cx="453600" cy="141660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0000" y="6503760"/>
              <a:ext cx="124920" cy="36000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960" y="3201120"/>
              <a:ext cx="612720" cy="332496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6320" cy="292428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8680" y="2944080"/>
              <a:ext cx="55080" cy="4903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7440" y="5478840"/>
              <a:ext cx="138960" cy="102132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1760" y="1398960"/>
              <a:ext cx="1553760" cy="404460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2280" y="6530040"/>
              <a:ext cx="118080" cy="33372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7440" y="5359320"/>
              <a:ext cx="24480" cy="2181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7560" y="6244560"/>
              <a:ext cx="175680" cy="61884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160" y="0"/>
            <a:ext cx="1764000" cy="6849720"/>
            <a:chOff x="20160" y="0"/>
            <a:chExt cx="1764000" cy="6849720"/>
          </a:xfrm>
        </p:grpSpPr>
        <p:sp>
          <p:nvSpPr>
            <p:cNvPr id="14" name="CustomShape 15"/>
            <p:cNvSpPr/>
            <p:nvPr/>
          </p:nvSpPr>
          <p:spPr>
            <a:xfrm>
              <a:off x="20160" y="0"/>
              <a:ext cx="367200" cy="439740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12560" y="4316400"/>
              <a:ext cx="313920" cy="157716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754200" y="5862600"/>
              <a:ext cx="319680" cy="98712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390960" y="4364280"/>
              <a:ext cx="410400" cy="223236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50640" y="1289160"/>
              <a:ext cx="127080" cy="302364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33400" y="6571440"/>
              <a:ext cx="97200" cy="27792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376560" y="4107600"/>
              <a:ext cx="58320" cy="5079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730080" y="3145680"/>
              <a:ext cx="1054080" cy="271332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04600" y="6600240"/>
              <a:ext cx="87120" cy="24948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730080" y="5897160"/>
              <a:ext cx="99720" cy="67068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730080" y="5772600"/>
              <a:ext cx="24840" cy="2242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754200" y="6322680"/>
              <a:ext cx="154440" cy="52704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360" y="0"/>
            <a:ext cx="133560" cy="685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 flipV="1">
            <a:off x="-2880" y="710640"/>
            <a:ext cx="1188000" cy="5036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latin typeface="Arial"/>
              </a:rPr>
              <a:t>Pulse para editar el formato del texto de título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latin typeface="Arial"/>
              </a:rPr>
              <a:t>Pulse para editar el formato de esquema del texto</a:t>
            </a:r>
            <a:endParaRPr b="0" lang="es-M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latin typeface="Arial"/>
              </a:rPr>
              <a:t>Segundo nivel del esquema</a:t>
            </a:r>
            <a:endParaRPr b="0" lang="es-M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latin typeface="Arial"/>
              </a:rPr>
              <a:t>Tercer nivel del esquema</a:t>
            </a:r>
            <a:endParaRPr b="0" lang="es-M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latin typeface="Arial"/>
              </a:rPr>
              <a:t>Cuarto nivel del esquema</a:t>
            </a:r>
            <a:endParaRPr b="0" lang="es-M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Quinto nivel del esquema</a:t>
            </a:r>
            <a:endParaRPr b="0" lang="es-M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Sexto nivel del esquema</a:t>
            </a:r>
            <a:endParaRPr b="0" lang="es-M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Séptimo nivel del esquema</a:t>
            </a:r>
            <a:endParaRPr b="0" lang="es-M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-2520" y="5050800"/>
            <a:ext cx="3570840" cy="180396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-2520" y="5051160"/>
            <a:ext cx="9143280" cy="180360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latin typeface="Arial"/>
              </a:rPr>
              <a:t>Pulse para editar el formato del texto de título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latin typeface="Arial"/>
              </a:rPr>
              <a:t>Pulse para editar el formato de esquema del texto</a:t>
            </a:r>
            <a:endParaRPr b="0" lang="es-M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latin typeface="Arial"/>
              </a:rPr>
              <a:t>Segundo nivel del esquema</a:t>
            </a:r>
            <a:endParaRPr b="0" lang="es-M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latin typeface="Arial"/>
              </a:rPr>
              <a:t>Tercer nivel del esquema</a:t>
            </a:r>
            <a:endParaRPr b="0" lang="es-M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latin typeface="Arial"/>
              </a:rPr>
              <a:t>Cuarto nivel del esquema</a:t>
            </a:r>
            <a:endParaRPr b="0" lang="es-M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Quinto nivel del esquema</a:t>
            </a:r>
            <a:endParaRPr b="0" lang="es-M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Sexto nivel del esquema</a:t>
            </a:r>
            <a:endParaRPr b="0" lang="es-M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Séptimo nivel del esquema</a:t>
            </a:r>
            <a:endParaRPr b="0" lang="es-M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-2520" y="5050800"/>
            <a:ext cx="3570120" cy="18032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-2520" y="5051160"/>
            <a:ext cx="9142560" cy="18028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latin typeface="Arial"/>
              </a:rPr>
              <a:t>Pulse para editar el formato del texto de título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latin typeface="Arial"/>
              </a:rPr>
              <a:t>Pulse para editar el formato de esquema del texto</a:t>
            </a:r>
            <a:endParaRPr b="0" lang="es-M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latin typeface="Arial"/>
              </a:rPr>
              <a:t>Segundo nivel del esquema</a:t>
            </a:r>
            <a:endParaRPr b="0" lang="es-M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latin typeface="Arial"/>
              </a:rPr>
              <a:t>Tercer nivel del esquema</a:t>
            </a:r>
            <a:endParaRPr b="0" lang="es-M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latin typeface="Arial"/>
              </a:rPr>
              <a:t>Cuarto nivel del esquema</a:t>
            </a:r>
            <a:endParaRPr b="0" lang="es-M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Quinto nivel del esquema</a:t>
            </a:r>
            <a:endParaRPr b="0" lang="es-M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Sexto nivel del esquema</a:t>
            </a:r>
            <a:endParaRPr b="0" lang="es-M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Séptimo nivel del esquema</a:t>
            </a:r>
            <a:endParaRPr b="0" lang="es-M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-2520" y="5050800"/>
            <a:ext cx="3570120" cy="18032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-2520" y="5051160"/>
            <a:ext cx="9142560" cy="18028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latin typeface="Arial"/>
              </a:rPr>
              <a:t>Pulse para editar el formato del texto de título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latin typeface="Arial"/>
              </a:rPr>
              <a:t>Pulse para editar el formato de esquema del texto</a:t>
            </a:r>
            <a:endParaRPr b="0" lang="es-M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latin typeface="Arial"/>
              </a:rPr>
              <a:t>Segundo nivel del esquema</a:t>
            </a:r>
            <a:endParaRPr b="0" lang="es-M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latin typeface="Arial"/>
              </a:rPr>
              <a:t>Tercer nivel del esquema</a:t>
            </a:r>
            <a:endParaRPr b="0" lang="es-M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latin typeface="Arial"/>
              </a:rPr>
              <a:t>Cuarto nivel del esquema</a:t>
            </a:r>
            <a:endParaRPr b="0" lang="es-M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Quinto nivel del esquema</a:t>
            </a:r>
            <a:endParaRPr b="0" lang="es-M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Sexto nivel del esquema</a:t>
            </a:r>
            <a:endParaRPr b="0" lang="es-M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Séptimo nivel del esquema</a:t>
            </a:r>
            <a:endParaRPr b="0" lang="es-M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-2520" y="5050800"/>
            <a:ext cx="3570840" cy="180396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-2520" y="5051160"/>
            <a:ext cx="9143280" cy="180360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latin typeface="Arial"/>
              </a:rPr>
              <a:t>Pulse para editar el formato del texto de título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latin typeface="Arial"/>
              </a:rPr>
              <a:t>Pulse para editar el formato de esquema del texto</a:t>
            </a:r>
            <a:endParaRPr b="0" lang="es-M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latin typeface="Arial"/>
              </a:rPr>
              <a:t>Segundo nivel del esquema</a:t>
            </a:r>
            <a:endParaRPr b="0" lang="es-M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latin typeface="Arial"/>
              </a:rPr>
              <a:t>Tercer nivel del esquema</a:t>
            </a:r>
            <a:endParaRPr b="0" lang="es-M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latin typeface="Arial"/>
              </a:rPr>
              <a:t>Cuarto nivel del esquema</a:t>
            </a:r>
            <a:endParaRPr b="0" lang="es-M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Quinto nivel del esquema</a:t>
            </a:r>
            <a:endParaRPr b="0" lang="es-M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Sexto nivel del esquema</a:t>
            </a:r>
            <a:endParaRPr b="0" lang="es-M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latin typeface="Arial"/>
              </a:rPr>
              <a:t>Séptimo nivel del esquema</a:t>
            </a:r>
            <a:endParaRPr b="0" lang="es-M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50400" y="0"/>
            <a:ext cx="9162720" cy="6861960"/>
          </a:xfrm>
          <a:prstGeom prst="rect">
            <a:avLst/>
          </a:prstGeom>
          <a:ln>
            <a:noFill/>
          </a:ln>
        </p:spPr>
      </p:pic>
      <p:pic>
        <p:nvPicPr>
          <p:cNvPr id="227" name="Imagen 8" descr=""/>
          <p:cNvPicPr/>
          <p:nvPr/>
        </p:nvPicPr>
        <p:blipFill>
          <a:blip r:embed="rId2"/>
          <a:stretch/>
        </p:blipFill>
        <p:spPr>
          <a:xfrm>
            <a:off x="50400" y="0"/>
            <a:ext cx="2180160" cy="18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8" name="Imagen 4" descr=""/>
          <p:cNvPicPr/>
          <p:nvPr/>
        </p:nvPicPr>
        <p:blipFill>
          <a:blip r:embed="rId3"/>
          <a:stretch/>
        </p:blipFill>
        <p:spPr>
          <a:xfrm>
            <a:off x="6731640" y="4536000"/>
            <a:ext cx="2410920" cy="214236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1728000" y="449280"/>
            <a:ext cx="6680160" cy="12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0000"/>
          </a:bodyPr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178dbb"/>
                </a:solidFill>
                <a:latin typeface="comic"/>
                <a:ea typeface="DejaVu Sans"/>
              </a:rPr>
              <a:t> </a:t>
            </a:r>
            <a:br/>
            <a:r>
              <a:rPr b="0" lang="es-MX" sz="2800" spc="-1" strike="noStrike">
                <a:solidFill>
                  <a:srgbClr val="178dbb"/>
                </a:solidFill>
                <a:latin typeface="comic"/>
                <a:ea typeface="DejaVu Sans"/>
              </a:rPr>
              <a:t>       </a:t>
            </a: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ELEMENTOS DE INVESTIGACIÓN CUALITATIVA </a:t>
            </a:r>
            <a:br/>
            <a:r>
              <a:rPr b="1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</a:t>
            </a:r>
            <a:br/>
            <a:r>
              <a:rPr b="1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TRABAJO FINAL</a:t>
            </a:r>
            <a:endParaRPr b="0" lang="es-MX" sz="28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76000" y="2055240"/>
            <a:ext cx="7989120" cy="377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MX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TITULO</a:t>
            </a:r>
            <a:r>
              <a:rPr b="1" lang="es-MX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r>
              <a:rPr b="1" lang="es-MX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El virus del papiloma humano como una enfermedad de transmisión sexual.</a:t>
            </a:r>
            <a:endParaRPr b="0" lang="es-MX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               </a:t>
            </a:r>
            <a:endParaRPr b="0" lang="es-MX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Autores:</a:t>
            </a:r>
            <a:endParaRPr b="0" lang="es-MX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Osmany Oscar Angel Morales de León.</a:t>
            </a:r>
            <a:endParaRPr b="0" lang="es-MX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Ana Barbara Almentero Felipe.</a:t>
            </a:r>
            <a:endParaRPr b="0" lang="es-MX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Roxana de la Caridad Peraza Santos.</a:t>
            </a:r>
            <a:endParaRPr b="0" lang="es-MX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Tutor: </a:t>
            </a:r>
            <a:endParaRPr b="0" lang="es-MX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Arial"/>
              </a:rPr>
              <a:t>Dayrí</a:t>
            </a: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lang="es-MX" sz="2000" spc="-1" strike="noStrike">
                <a:solidFill>
                  <a:srgbClr val="000000"/>
                </a:solidFill>
                <a:latin typeface="Century Gothic"/>
                <a:ea typeface="Arial"/>
              </a:rPr>
              <a:t>Hernández Escobar Jefa del Departamento de Enfermería.</a:t>
            </a:r>
            <a:endParaRPr b="0" lang="es-MX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840" cy="682812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129600" y="-42480"/>
            <a:ext cx="8709840" cy="560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     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¿CÚANDO REALIZAR BIOPSIA?</a:t>
            </a:r>
            <a:endParaRPr b="0" lang="es-MX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MX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 biopsia se realizará para descartar cáncer.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 realizará en aquellas lesiones:   </a:t>
            </a:r>
            <a:endParaRPr b="0" lang="es-MX" sz="2800" spc="-1" strike="noStrike">
              <a:latin typeface="Arial"/>
            </a:endParaRPr>
          </a:p>
          <a:p>
            <a:pPr marL="457200" indent="-45396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Lesiones pigmentadas </a:t>
            </a:r>
            <a:endParaRPr b="0" lang="es-MX" sz="2800" spc="-1" strike="noStrike">
              <a:latin typeface="Arial"/>
            </a:endParaRPr>
          </a:p>
          <a:p>
            <a:pPr marL="457200" indent="-45396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Sangrado </a:t>
            </a:r>
            <a:endParaRPr b="0" lang="es-MX" sz="2800" spc="-1" strike="noStrike">
              <a:latin typeface="Arial"/>
            </a:endParaRPr>
          </a:p>
          <a:p>
            <a:pPr marL="457200" indent="-45396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Prurito persistente </a:t>
            </a:r>
            <a:endParaRPr b="0" lang="es-MX" sz="2800" spc="-1" strike="noStrike">
              <a:latin typeface="Arial"/>
            </a:endParaRPr>
          </a:p>
          <a:p>
            <a:pPr marL="457200" indent="-45396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Ulceración persistente </a:t>
            </a:r>
            <a:endParaRPr b="0" lang="es-MX" sz="2800" spc="-1" strike="noStrike">
              <a:latin typeface="Arial"/>
            </a:endParaRPr>
          </a:p>
          <a:p>
            <a:pPr marL="457200" indent="-453960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El paciente es inmunodeprimido</a:t>
            </a: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840" cy="6828120"/>
          </a:xfrm>
          <a:prstGeom prst="rect">
            <a:avLst/>
          </a:prstGeom>
          <a:ln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2"/>
          <a:stretch/>
        </p:blipFill>
        <p:spPr>
          <a:xfrm>
            <a:off x="5395680" y="4275000"/>
            <a:ext cx="3602160" cy="24908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63" name="Picture 3" descr=""/>
          <p:cNvPicPr/>
          <p:nvPr/>
        </p:nvPicPr>
        <p:blipFill>
          <a:blip r:embed="rId3"/>
          <a:stretch/>
        </p:blipFill>
        <p:spPr>
          <a:xfrm>
            <a:off x="0" y="3970440"/>
            <a:ext cx="4216680" cy="28666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264" name="CustomShape 1"/>
          <p:cNvSpPr/>
          <p:nvPr/>
        </p:nvSpPr>
        <p:spPr>
          <a:xfrm>
            <a:off x="-144000" y="102240"/>
            <a:ext cx="9213840" cy="41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f96a1b"/>
                </a:solidFill>
                <a:latin typeface="Arial"/>
                <a:ea typeface="DejaVu Sans"/>
              </a:rPr>
              <a:t>                           </a:t>
            </a: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EVOLUCIÓN</a:t>
            </a: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MX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Del 90% al 95% de los pacientes presentan una desaparición completa de las lesiones en los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dos primeros años, con o sin tratamiento.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Esto no significa que exista eliminación de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 infección por HPV.</a:t>
            </a: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2304720" y="432000"/>
            <a:ext cx="4748400" cy="6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Tipos de Tratamiento</a:t>
            </a:r>
            <a:endParaRPr b="0" lang="es-MX" sz="36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16000" y="1071360"/>
            <a:ext cx="8709120" cy="648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1-) Aplicados por el paciente 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Imiquimod crema al 5% (Aldara)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Podoxifilina 0,5% (Wartec) 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Sinecatequinas 15% (Veregen pomada 15%)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2-) Aplicados en consulta por el profesional sanitario 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Courier New"/>
              <a:buChar char="o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Crioterapia 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Courier New"/>
              <a:buChar char="o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Podofilo 10-25% </a:t>
            </a:r>
            <a:endParaRPr b="0" lang="es-MX" sz="2800" spc="-1" strike="noStrike">
              <a:latin typeface="Arial"/>
            </a:endParaRPr>
          </a:p>
          <a:p>
            <a:pPr marL="285840" indent="-281880">
              <a:lnSpc>
                <a:spcPct val="100000"/>
              </a:lnSpc>
              <a:buClr>
                <a:srgbClr val="0070c0"/>
              </a:buClr>
              <a:buFont typeface="Courier New"/>
              <a:buChar char="o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Ácido bi o tricloroacético 80-90%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Tratamiento quirúrgico: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5976000" y="3384000"/>
            <a:ext cx="3309120" cy="351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0" y="3024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0" y="369360"/>
            <a:ext cx="9140040" cy="221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                       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                           </a:t>
            </a: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Vacunación: </a:t>
            </a: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Existen 2 vacunas comercializadas contra el HPV compuestas por partículas “virus like”. Una que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cubre los serotipos 16 y 18. La otra cubre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los serotipos 6, 11, 16, 18. (Gardasil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VPH 6, 11, 16,18 y Cervarix 16 y 18) .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5616000" y="4587840"/>
            <a:ext cx="3408120" cy="226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-792000" y="799920"/>
            <a:ext cx="10149120" cy="618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3600" spc="-1" strike="noStrike">
                <a:solidFill>
                  <a:srgbClr val="f96a1b"/>
                </a:solidFill>
                <a:latin typeface="Arial"/>
                <a:ea typeface="DejaVu Sans"/>
              </a:rPr>
              <a:t>                             </a:t>
            </a:r>
            <a:r>
              <a:rPr b="1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Seguimiento</a:t>
            </a: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♦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Idealmente deben ser tratadas y examinadas todas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las parejas sexuales.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♦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 toda mujer con VPH debe tomarse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citología cervico-vaginal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74" name="Imagen 4" descr=""/>
          <p:cNvPicPr/>
          <p:nvPr/>
        </p:nvPicPr>
        <p:blipFill>
          <a:blip r:embed="rId2"/>
          <a:stretch/>
        </p:blipFill>
        <p:spPr>
          <a:xfrm>
            <a:off x="-72000" y="3672000"/>
            <a:ext cx="9285120" cy="317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-72000" y="496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76" name="CustomShape 1"/>
          <p:cNvSpPr/>
          <p:nvPr/>
        </p:nvSpPr>
        <p:spPr>
          <a:xfrm>
            <a:off x="-648000" y="576000"/>
            <a:ext cx="10293120" cy="336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3600" spc="-1" strike="noStrike">
                <a:solidFill>
                  <a:srgbClr val="f96a1b"/>
                </a:solidFill>
                <a:latin typeface="Arial"/>
                <a:ea typeface="DejaVu Sans"/>
              </a:rPr>
              <a:t>                           </a:t>
            </a:r>
            <a:r>
              <a:rPr b="1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Prevención</a:t>
            </a:r>
            <a:endParaRPr b="0" lang="es-MX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♦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Debe promoverse el uso del preservativo para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disminuir contagio a parejas no infectadas dado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que la infectabilidad puede darse aun sin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lesiones visibles.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♦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Debe darse orientación y consejería para la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toma del VIH.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</p:txBody>
      </p:sp>
      <p:pic>
        <p:nvPicPr>
          <p:cNvPr id="277" name="Picture 2" descr=""/>
          <p:cNvPicPr/>
          <p:nvPr/>
        </p:nvPicPr>
        <p:blipFill>
          <a:blip r:embed="rId2"/>
          <a:srcRect l="0" t="0" r="42532" b="0"/>
          <a:stretch/>
        </p:blipFill>
        <p:spPr>
          <a:xfrm>
            <a:off x="6624000" y="4082040"/>
            <a:ext cx="2517120" cy="2773080"/>
          </a:xfrm>
          <a:prstGeom prst="rect">
            <a:avLst/>
          </a:prstGeom>
          <a:ln>
            <a:noFill/>
          </a:ln>
        </p:spPr>
      </p:pic>
      <p:pic>
        <p:nvPicPr>
          <p:cNvPr id="278" name="Imagen 7" descr=""/>
          <p:cNvPicPr/>
          <p:nvPr/>
        </p:nvPicPr>
        <p:blipFill>
          <a:blip r:embed="rId3"/>
          <a:stretch/>
        </p:blipFill>
        <p:spPr>
          <a:xfrm>
            <a:off x="23040" y="3942360"/>
            <a:ext cx="2172240" cy="291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-72000" y="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29520" y="316800"/>
            <a:ext cx="9140040" cy="106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Anexos</a:t>
            </a:r>
            <a:endParaRPr b="0" lang="es-MX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MX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Remedios Caseros y naturales para tratar   el Condiloma:</a:t>
            </a:r>
            <a:endParaRPr b="0" lang="es-MX" sz="3200" spc="-1" strike="noStrike">
              <a:latin typeface="Arial"/>
            </a:endParaRPr>
          </a:p>
        </p:txBody>
      </p:sp>
      <p:pic>
        <p:nvPicPr>
          <p:cNvPr id="281" name="Picture 2" descr=""/>
          <p:cNvPicPr/>
          <p:nvPr/>
        </p:nvPicPr>
        <p:blipFill>
          <a:blip r:embed="rId2"/>
          <a:stretch/>
        </p:blipFill>
        <p:spPr>
          <a:xfrm>
            <a:off x="144000" y="2528640"/>
            <a:ext cx="4402440" cy="34444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82" name="Picture 3" descr=""/>
          <p:cNvPicPr/>
          <p:nvPr/>
        </p:nvPicPr>
        <p:blipFill>
          <a:blip r:embed="rId3"/>
          <a:stretch/>
        </p:blipFill>
        <p:spPr>
          <a:xfrm>
            <a:off x="4953600" y="2561040"/>
            <a:ext cx="4076640" cy="34700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-142200" y="0"/>
            <a:ext cx="9285120" cy="6827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>
              <a:lnSpc>
                <a:spcPct val="100000"/>
              </a:lnSpc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Conclusiones</a:t>
            </a:r>
            <a:endParaRPr b="0" lang="es-MX" sz="4400" spc="-1" strike="noStrike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El papiloma humano es una infecciones de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transmisión sexual que aparece con mayor frecuencia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en la población, debido a sus consecuencias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y su alta tasa de mortalidad se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ha convertido en uno de los principales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problemas  a tratar a nivel mundial.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Se presenta como verrugas en forma de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coliflor, es una enfermedad que puede aparecer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tanto en hombres como en mujeres con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mayor incidencia es las féminas que pueden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Arial"/>
              </a:rPr>
              <a:t>llegar a presentar cáncer cérvico uterino como complicación. 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-20880" y="360"/>
            <a:ext cx="9162720" cy="68619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Introducción</a:t>
            </a: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44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2"/>
          <a:stretch/>
        </p:blipFill>
        <p:spPr>
          <a:xfrm>
            <a:off x="535680" y="1296000"/>
            <a:ext cx="8175240" cy="446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0400" y="360"/>
            <a:ext cx="9162720" cy="68619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Objetivo</a:t>
            </a: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Caracterizar el virus del papiloma humano como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una infección de transmisión sexual.</a:t>
            </a: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-71640" y="2844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2771640" y="78480"/>
            <a:ext cx="4533120" cy="75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Definición</a:t>
            </a:r>
            <a:r>
              <a:rPr b="0" lang="es-MX" sz="44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-2304000" y="1177200"/>
            <a:ext cx="13245480" cy="35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Es una enfermedad de transmisión sexual altamente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contagiosa, causada por el virus del papiloma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humano (VPH) el cual pertenece a la familia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 los Papovavirus. Se caracteriza por presentar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lesiones con aspecto de coliflor en la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piel y en la mucosa de las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áreas genitales internas y externas. 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2"/>
          <a:stretch/>
        </p:blipFill>
        <p:spPr>
          <a:xfrm>
            <a:off x="5724000" y="4350960"/>
            <a:ext cx="3353400" cy="24512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72360" y="280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2664000" y="576000"/>
            <a:ext cx="4820400" cy="7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Transmisión</a:t>
            </a:r>
            <a:r>
              <a:rPr b="0" lang="es-MX" sz="4400" spc="-1" strike="noStrike">
                <a:solidFill>
                  <a:srgbClr val="f96a1b"/>
                </a:solidFill>
                <a:latin typeface="Arial"/>
                <a:ea typeface="DejaVu Sans"/>
              </a:rPr>
              <a:t> 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72360" y="1584000"/>
            <a:ext cx="9212760" cy="34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 transmite al mantener relaciones sexuales por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vía oral, genital o anal con un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compañero infectado o durante el embarazo de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madre a hijo. El Periodo de incubación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 la enfermedad es de 3 semanas 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8 meses, con un promedio de 3 meses.</a:t>
            </a: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 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2"/>
          <a:srcRect l="2822" t="12527" r="68447" b="12102"/>
          <a:stretch/>
        </p:blipFill>
        <p:spPr>
          <a:xfrm>
            <a:off x="6984360" y="4248000"/>
            <a:ext cx="2229120" cy="2642400"/>
          </a:xfrm>
          <a:prstGeom prst="rect">
            <a:avLst/>
          </a:prstGeom>
          <a:ln>
            <a:noFill/>
          </a:ln>
          <a:effectLst>
            <a:outerShdw dir="7800819" dist="38073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-72000" y="2772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1440000" y="432000"/>
            <a:ext cx="6117120" cy="6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Factores de Riesgo</a:t>
            </a:r>
            <a:r>
              <a:rPr b="1" lang="es-MX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MX" sz="36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60000" y="1728000"/>
            <a:ext cx="7701120" cy="13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Las parejas sexuales múltiples, </a:t>
            </a:r>
            <a:endParaRPr b="0" lang="es-MX" sz="2800" spc="-1" strike="noStrike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Las frecuencias de las relaciones sexuales,</a:t>
            </a:r>
            <a:endParaRPr b="0" lang="es-MX" sz="2800" spc="-1" strike="noStrike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Parejas de desconocidos, </a:t>
            </a:r>
            <a:endParaRPr b="0" lang="es-MX" sz="2800" spc="-1" strike="noStrike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Mal uso del preservativo, </a:t>
            </a:r>
            <a:endParaRPr b="0" lang="es-MX" sz="2800" spc="-1" strike="noStrike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Infección por otras ITS, </a:t>
            </a:r>
            <a:endParaRPr b="0" lang="es-MX" sz="2800" spc="-1" strike="noStrike">
              <a:latin typeface="Arial"/>
            </a:endParaRPr>
          </a:p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El inicio temprano de la actividad sexual y el país de origen, 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561680" y="188640"/>
            <a:ext cx="5684760" cy="7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Signos y Síntomas 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251640" y="957960"/>
            <a:ext cx="8493120" cy="26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Va a tener 2 presentaciones según donde se encuentre:</a:t>
            </a:r>
            <a:endParaRPr b="0" lang="es-MX" sz="28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-Zonas húmedas                     -Zonas secas</a:t>
            </a:r>
            <a:endParaRPr b="0" lang="es-MX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MX" sz="2800" spc="-1" strike="noStrike">
              <a:latin typeface="Arial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2"/>
          <a:stretch/>
        </p:blipFill>
        <p:spPr>
          <a:xfrm>
            <a:off x="323640" y="2736000"/>
            <a:ext cx="3452400" cy="31579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249" name="CustomShape 3"/>
          <p:cNvSpPr/>
          <p:nvPr/>
        </p:nvSpPr>
        <p:spPr>
          <a:xfrm>
            <a:off x="323640" y="2592000"/>
            <a:ext cx="4820400" cy="30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250" name="Picture 3" descr=""/>
          <p:cNvPicPr/>
          <p:nvPr/>
        </p:nvPicPr>
        <p:blipFill>
          <a:blip r:embed="rId3"/>
          <a:stretch/>
        </p:blipFill>
        <p:spPr>
          <a:xfrm>
            <a:off x="4588920" y="2805480"/>
            <a:ext cx="4155840" cy="302364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-72000" y="2808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359640" y="391320"/>
            <a:ext cx="8205120" cy="31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LOCALIZACIONES MÁS FRECUENTES</a:t>
            </a:r>
            <a:endParaRPr b="0" lang="es-MX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es-MX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MX" sz="2000" spc="-1" strike="noStrike">
              <a:latin typeface="Arial"/>
            </a:endParaRPr>
          </a:p>
        </p:txBody>
      </p:sp>
      <p:pic>
        <p:nvPicPr>
          <p:cNvPr id="253" name="Picture 2" descr=""/>
          <p:cNvPicPr/>
          <p:nvPr/>
        </p:nvPicPr>
        <p:blipFill>
          <a:blip r:embed="rId2"/>
          <a:stretch/>
        </p:blipFill>
        <p:spPr>
          <a:xfrm>
            <a:off x="144000" y="1440000"/>
            <a:ext cx="2950200" cy="25164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54" name="Picture 4" descr=""/>
          <p:cNvPicPr/>
          <p:nvPr/>
        </p:nvPicPr>
        <p:blipFill>
          <a:blip r:embed="rId3"/>
          <a:stretch/>
        </p:blipFill>
        <p:spPr>
          <a:xfrm>
            <a:off x="6120000" y="1522800"/>
            <a:ext cx="2950920" cy="2363760"/>
          </a:xfrm>
          <a:prstGeom prst="rect">
            <a:avLst/>
          </a:prstGeom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</p:pic>
      <p:pic>
        <p:nvPicPr>
          <p:cNvPr id="255" name="" descr=""/>
          <p:cNvPicPr/>
          <p:nvPr/>
        </p:nvPicPr>
        <p:blipFill>
          <a:blip r:embed="rId4"/>
          <a:stretch/>
        </p:blipFill>
        <p:spPr>
          <a:xfrm>
            <a:off x="3234960" y="4176000"/>
            <a:ext cx="2667600" cy="235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285120" cy="68274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2468880" y="461880"/>
            <a:ext cx="5900760" cy="7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  <a:ea typeface="DejaVu Sans"/>
              </a:rPr>
              <a:t>Diagnóstico</a:t>
            </a:r>
            <a:r>
              <a:rPr b="0" lang="es-MX" sz="4400" spc="-1" strike="noStrike">
                <a:solidFill>
                  <a:srgbClr val="f96a1b"/>
                </a:solidFill>
                <a:latin typeface="Arial"/>
                <a:ea typeface="DejaVu Sans"/>
              </a:rPr>
              <a:t> </a:t>
            </a:r>
            <a:endParaRPr b="0" lang="es-MX" sz="44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-1080000" y="1152000"/>
            <a:ext cx="11589120" cy="34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70c0"/>
                </a:solidFill>
                <a:latin typeface="Arial"/>
                <a:ea typeface="DejaVu Sans"/>
              </a:rPr>
              <a:t>  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Ante una condiloma debe examinarse meticulosamente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los genitales externos,  periné y zona perianal.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 mujeres la exploración debe ser minuciosa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 los pliegues interlabiales y el introito,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 uretra  y realizarse una citología. En 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varones retirar el prepucio para valorar completamente</a:t>
            </a:r>
            <a:endParaRPr b="0" lang="es-MX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2800" spc="-1" strike="noStrike">
                <a:solidFill>
                  <a:srgbClr val="000000"/>
                </a:solidFill>
                <a:latin typeface="Arial"/>
                <a:ea typeface="DejaVu Sans"/>
              </a:rPr>
              <a:t>el glande y examinar los testículos. </a:t>
            </a:r>
            <a:endParaRPr b="0" lang="es-MX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570</TotalTime>
  <Application>Ink_Office/6.1.3.2$Windows_x86 LibreOffice_project/</Application>
  <Words>1081</Words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2019-03-04T21:26:33Z</dcterms:created>
  <dc:creator>Rachely</dc:creator>
  <dc:description/>
  <dc:language>es-MX</dc:language>
  <cp:lastModifiedBy/>
  <dcterms:modified xsi:type="dcterms:W3CDTF">2019-12-19T09:04:21Z</dcterms:modified>
  <cp:revision>32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