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7A68-0115-45F2-BC6A-2F49B1ECCF0E}" type="datetimeFigureOut">
              <a:rPr lang="es-ES" smtClean="0"/>
              <a:t>31/01/2024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B64FA-A871-4240-873E-5B12B69D01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3202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7A68-0115-45F2-BC6A-2F49B1ECCF0E}" type="datetimeFigureOut">
              <a:rPr lang="es-ES" smtClean="0"/>
              <a:t>31/01/2024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B64FA-A871-4240-873E-5B12B69D01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879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7A68-0115-45F2-BC6A-2F49B1ECCF0E}" type="datetimeFigureOut">
              <a:rPr lang="es-ES" smtClean="0"/>
              <a:t>31/01/2024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B64FA-A871-4240-873E-5B12B69D01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79274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7A68-0115-45F2-BC6A-2F49B1ECCF0E}" type="datetimeFigureOut">
              <a:rPr lang="es-ES" smtClean="0"/>
              <a:t>31/01/2024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B64FA-A871-4240-873E-5B12B69D01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48481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7A68-0115-45F2-BC6A-2F49B1ECCF0E}" type="datetimeFigureOut">
              <a:rPr lang="es-ES" smtClean="0"/>
              <a:t>31/01/2024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B64FA-A871-4240-873E-5B12B69D01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4148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7A68-0115-45F2-BC6A-2F49B1ECCF0E}" type="datetimeFigureOut">
              <a:rPr lang="es-ES" smtClean="0"/>
              <a:t>31/01/2024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B64FA-A871-4240-873E-5B12B69D01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8641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7A68-0115-45F2-BC6A-2F49B1ECCF0E}" type="datetimeFigureOut">
              <a:rPr lang="es-ES" smtClean="0"/>
              <a:t>31/01/2024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B64FA-A871-4240-873E-5B12B69D01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5657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7A68-0115-45F2-BC6A-2F49B1ECCF0E}" type="datetimeFigureOut">
              <a:rPr lang="es-ES" smtClean="0"/>
              <a:t>31/01/2024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B64FA-A871-4240-873E-5B12B69D01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7743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7A68-0115-45F2-BC6A-2F49B1ECCF0E}" type="datetimeFigureOut">
              <a:rPr lang="es-ES" smtClean="0"/>
              <a:t>31/01/2024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B64FA-A871-4240-873E-5B12B69D01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79800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7A68-0115-45F2-BC6A-2F49B1ECCF0E}" type="datetimeFigureOut">
              <a:rPr lang="es-ES" smtClean="0"/>
              <a:t>31/01/2024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B64FA-A871-4240-873E-5B12B69D01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9544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7A68-0115-45F2-BC6A-2F49B1ECCF0E}" type="datetimeFigureOut">
              <a:rPr lang="es-ES" smtClean="0"/>
              <a:t>31/01/2024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B64FA-A871-4240-873E-5B12B69D01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5143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6A7A68-0115-45F2-BC6A-2F49B1ECCF0E}" type="datetimeFigureOut">
              <a:rPr lang="es-ES" smtClean="0"/>
              <a:t>31/01/2024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4B64FA-A871-4240-873E-5B12B69D01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8800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882329"/>
            <a:ext cx="8626518" cy="40669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611560" y="404664"/>
            <a:ext cx="763284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800" b="1" dirty="0">
                <a:solidFill>
                  <a:srgbClr val="C00000"/>
                </a:solidFill>
              </a:rPr>
              <a:t>Guía de autoevaluación para el desempeño de </a:t>
            </a:r>
            <a:endParaRPr lang="es-ES" sz="2800" b="1" dirty="0" smtClean="0">
              <a:solidFill>
                <a:srgbClr val="C00000"/>
              </a:solidFill>
            </a:endParaRPr>
          </a:p>
          <a:p>
            <a:pPr algn="ctr"/>
            <a:r>
              <a:rPr lang="es-ES" sz="2800" b="1" dirty="0" smtClean="0">
                <a:solidFill>
                  <a:srgbClr val="C00000"/>
                </a:solidFill>
              </a:rPr>
              <a:t>cada </a:t>
            </a:r>
            <a:r>
              <a:rPr lang="es-ES" sz="2800" b="1" dirty="0">
                <a:solidFill>
                  <a:srgbClr val="C00000"/>
                </a:solidFill>
              </a:rPr>
              <a:t>estudiante en la “Educación en </a:t>
            </a:r>
            <a:r>
              <a:rPr lang="es-ES" sz="2800" b="1" dirty="0" smtClean="0">
                <a:solidFill>
                  <a:srgbClr val="C00000"/>
                </a:solidFill>
              </a:rPr>
              <a:t>el Trabajo”</a:t>
            </a:r>
          </a:p>
          <a:p>
            <a:pPr algn="ctr"/>
            <a:r>
              <a:rPr lang="es-ES" sz="2800" dirty="0" smtClean="0">
                <a:solidFill>
                  <a:schemeClr val="bg1">
                    <a:lumMod val="50000"/>
                  </a:schemeClr>
                </a:solidFill>
              </a:rPr>
              <a:t>Valoración en clase</a:t>
            </a:r>
            <a:endParaRPr lang="es-ES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395536" y="5993075"/>
            <a:ext cx="8568952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700" dirty="0" smtClean="0"/>
              <a:t>La </a:t>
            </a:r>
            <a:r>
              <a:rPr lang="es-ES" sz="1700" dirty="0"/>
              <a:t>educación en el trabajo valorada mediante una guía </a:t>
            </a:r>
            <a:r>
              <a:rPr lang="es-ES" sz="1700" dirty="0" smtClean="0"/>
              <a:t>de autoevaluación </a:t>
            </a:r>
            <a:r>
              <a:rPr lang="es-ES" sz="1700" dirty="0"/>
              <a:t>en </a:t>
            </a:r>
            <a:r>
              <a:rPr lang="es-ES" sz="1700" dirty="0" smtClean="0"/>
              <a:t>Estomatología. </a:t>
            </a:r>
            <a:r>
              <a:rPr lang="it-IT" sz="1700" dirty="0"/>
              <a:t>Martínez Asanza, Dachel </a:t>
            </a:r>
            <a:r>
              <a:rPr lang="it-IT" sz="1700" dirty="0" smtClean="0"/>
              <a:t>; </a:t>
            </a:r>
            <a:r>
              <a:rPr lang="it-IT" sz="1700" dirty="0"/>
              <a:t>Guanche Martínez, Adania </a:t>
            </a:r>
            <a:r>
              <a:rPr lang="it-IT" sz="1700" dirty="0" smtClean="0"/>
              <a:t>Siva. 2018. </a:t>
            </a:r>
            <a:r>
              <a:rPr lang="es-ES" sz="1700" dirty="0"/>
              <a:t>Revista digital de Ciencia, Tecnología e </a:t>
            </a:r>
            <a:r>
              <a:rPr lang="es-ES" sz="1700" dirty="0" smtClean="0"/>
              <a:t>Innovación.</a:t>
            </a:r>
            <a:endParaRPr lang="es-ES" sz="1700" dirty="0"/>
          </a:p>
        </p:txBody>
      </p:sp>
      <p:sp>
        <p:nvSpPr>
          <p:cNvPr id="7" name="6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8101728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9635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64" y="620688"/>
            <a:ext cx="8509986" cy="5904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8101728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0535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271" y="692696"/>
            <a:ext cx="8857461" cy="5328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8101728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9444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836712"/>
            <a:ext cx="8747211" cy="2067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251519" y="3068960"/>
            <a:ext cx="860319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/>
              <a:t>Los indicadores que se proponen cubren todo el panorama de la atención </a:t>
            </a:r>
            <a:r>
              <a:rPr lang="es-ES" sz="2400" dirty="0" smtClean="0"/>
              <a:t>estomatológica sistemática </a:t>
            </a:r>
            <a:r>
              <a:rPr lang="es-ES" sz="2400" dirty="0"/>
              <a:t>y han resultado de la aceptación de los estudiantes de cuarto año de la carrera</a:t>
            </a:r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400" dirty="0"/>
              <a:t>del Instituto de Ciencias Básicas y Preclínicas “Victoria de Girón” y además, es un </a:t>
            </a:r>
            <a:r>
              <a:rPr lang="es-ES" sz="2400" dirty="0" smtClean="0"/>
              <a:t>instrumento idóneo </a:t>
            </a:r>
            <a:r>
              <a:rPr lang="es-ES" sz="2400" dirty="0"/>
              <a:t>para el entrenamiento de los estudiantes, con vistas al examen estatal para </a:t>
            </a:r>
            <a:r>
              <a:rPr lang="es-ES" sz="2400" dirty="0" smtClean="0"/>
              <a:t>la culminación </a:t>
            </a:r>
            <a:r>
              <a:rPr lang="es-ES" sz="2400" dirty="0"/>
              <a:t>de la </a:t>
            </a:r>
            <a:r>
              <a:rPr lang="es-ES" sz="2400" dirty="0" smtClean="0"/>
              <a:t>Carrera. </a:t>
            </a:r>
            <a:r>
              <a:rPr lang="es-ES" b="1" dirty="0" smtClean="0">
                <a:solidFill>
                  <a:schemeClr val="bg1">
                    <a:lumMod val="50000"/>
                  </a:schemeClr>
                </a:solidFill>
              </a:rPr>
              <a:t>(Autores)</a:t>
            </a:r>
            <a:endParaRPr lang="es-ES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8101728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1269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51520" y="980728"/>
            <a:ext cx="828092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/>
              <a:t>Valoración de la guía por los estudiantes de Estomatología:</a:t>
            </a:r>
          </a:p>
          <a:p>
            <a:endParaRPr lang="es-ES" sz="2400" dirty="0"/>
          </a:p>
          <a:p>
            <a:pPr marL="342900" indent="-342900">
              <a:buAutoNum type="arabicPeriod"/>
            </a:pPr>
            <a:r>
              <a:rPr lang="es-ES" sz="2400" dirty="0" smtClean="0"/>
              <a:t>Contribuye a la adquisición de conocimientos </a:t>
            </a:r>
          </a:p>
          <a:p>
            <a:pPr marL="342900" indent="-342900">
              <a:buAutoNum type="arabicPeriod"/>
            </a:pPr>
            <a:endParaRPr lang="es-ES" sz="2400" dirty="0"/>
          </a:p>
          <a:p>
            <a:pPr marL="342900" indent="-342900">
              <a:buAutoNum type="arabicPeriod"/>
            </a:pPr>
            <a:r>
              <a:rPr lang="es-ES" sz="2400" dirty="0" smtClean="0"/>
              <a:t>Favorece </a:t>
            </a:r>
            <a:r>
              <a:rPr lang="es-ES" sz="2400" dirty="0"/>
              <a:t>e</a:t>
            </a:r>
            <a:r>
              <a:rPr lang="es-ES" sz="2400" dirty="0" smtClean="0"/>
              <a:t>l desarrollo de habilidades </a:t>
            </a:r>
          </a:p>
          <a:p>
            <a:pPr marL="342900" indent="-342900">
              <a:buAutoNum type="arabicPeriod"/>
            </a:pPr>
            <a:endParaRPr lang="es-ES" sz="2400" dirty="0"/>
          </a:p>
          <a:p>
            <a:pPr marL="342900" indent="-342900">
              <a:buAutoNum type="arabicPeriod"/>
            </a:pPr>
            <a:r>
              <a:rPr lang="es-ES" sz="2400" dirty="0" smtClean="0"/>
              <a:t>Propicia la formación de valores</a:t>
            </a:r>
          </a:p>
          <a:p>
            <a:pPr marL="342900" indent="-342900">
              <a:buAutoNum type="arabicPeriod"/>
            </a:pPr>
            <a:endParaRPr lang="es-ES" sz="2400" dirty="0"/>
          </a:p>
          <a:p>
            <a:pPr marL="342900" indent="-342900">
              <a:buAutoNum type="arabicPeriod"/>
            </a:pPr>
            <a:r>
              <a:rPr lang="es-ES" sz="2400" dirty="0" smtClean="0"/>
              <a:t>Contribuye al aprendizaje autorregulado y la independencia cognoscitiva</a:t>
            </a:r>
          </a:p>
          <a:p>
            <a:pPr marL="342900" indent="-342900">
              <a:buAutoNum type="arabicPeriod"/>
            </a:pPr>
            <a:endParaRPr lang="es-ES" sz="2400" dirty="0"/>
          </a:p>
          <a:p>
            <a:pPr marL="342900" indent="-342900">
              <a:buAutoNum type="arabicPeriod"/>
            </a:pPr>
            <a:r>
              <a:rPr lang="es-ES" sz="2400" dirty="0" smtClean="0"/>
              <a:t>Su aplicación garantiza un mayor grado de satisfacción en el paciente</a:t>
            </a:r>
          </a:p>
          <a:p>
            <a:pPr marL="342900" indent="-342900">
              <a:buAutoNum type="arabicPeriod"/>
            </a:pPr>
            <a:endParaRPr lang="es-ES" sz="2400" dirty="0"/>
          </a:p>
          <a:p>
            <a:pPr marL="342900" indent="-342900">
              <a:buAutoNum type="arabicPeriod"/>
            </a:pPr>
            <a:endParaRPr lang="es-ES" sz="2400" dirty="0" smtClean="0"/>
          </a:p>
          <a:p>
            <a:pPr marL="342900" indent="-342900">
              <a:buAutoNum type="arabicPeriod"/>
            </a:pPr>
            <a:endParaRPr lang="es-ES" sz="2400" dirty="0"/>
          </a:p>
          <a:p>
            <a:pPr marL="342900" indent="-342900">
              <a:buAutoNum type="arabicPeriod"/>
            </a:pPr>
            <a:endParaRPr lang="es-ES" sz="2400" dirty="0"/>
          </a:p>
        </p:txBody>
      </p:sp>
      <p:sp>
        <p:nvSpPr>
          <p:cNvPr id="5" name="4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8101728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03777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140</Words>
  <Application>Microsoft Office PowerPoint</Application>
  <PresentationFormat>Presentación en pantalla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Arbitro</dc:creator>
  <cp:lastModifiedBy>Arbitro</cp:lastModifiedBy>
  <cp:revision>7</cp:revision>
  <dcterms:created xsi:type="dcterms:W3CDTF">2024-01-30T23:37:29Z</dcterms:created>
  <dcterms:modified xsi:type="dcterms:W3CDTF">2024-01-31T00:11:11Z</dcterms:modified>
</cp:coreProperties>
</file>