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060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5369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39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6063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63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105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6368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302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606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0137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356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58851-9A9E-4C72-9053-15D141AC0D88}" type="datetimeFigureOut">
              <a:rPr lang="es-ES" smtClean="0"/>
              <a:t>19/02/2024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868FB-82BF-4725-A4BE-C65D061AF3F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43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947603" y="1269153"/>
            <a:ext cx="5275882" cy="4150175"/>
            <a:chOff x="3347864" y="2636912"/>
            <a:chExt cx="4016825" cy="3240360"/>
          </a:xfrm>
        </p:grpSpPr>
        <p:grpSp>
          <p:nvGrpSpPr>
            <p:cNvPr id="5" name="4 Grupo"/>
            <p:cNvGrpSpPr/>
            <p:nvPr/>
          </p:nvGrpSpPr>
          <p:grpSpPr>
            <a:xfrm>
              <a:off x="3347864" y="4293096"/>
              <a:ext cx="1152129" cy="720080"/>
              <a:chOff x="2826693" y="4437112"/>
              <a:chExt cx="1152129" cy="720080"/>
            </a:xfrm>
          </p:grpSpPr>
          <p:sp>
            <p:nvSpPr>
              <p:cNvPr id="23" name="22 Elipse"/>
              <p:cNvSpPr/>
              <p:nvPr/>
            </p:nvSpPr>
            <p:spPr>
              <a:xfrm>
                <a:off x="2826693" y="4437112"/>
                <a:ext cx="1097235" cy="720080"/>
              </a:xfrm>
              <a:prstGeom prst="ellipse">
                <a:avLst/>
              </a:prstGeom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B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s-ES" dirty="0"/>
              </a:p>
            </p:txBody>
          </p:sp>
          <p:sp>
            <p:nvSpPr>
              <p:cNvPr id="24" name="23 CuadroTexto"/>
              <p:cNvSpPr txBox="1"/>
              <p:nvPr/>
            </p:nvSpPr>
            <p:spPr>
              <a:xfrm>
                <a:off x="2998157" y="4468105"/>
                <a:ext cx="98066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b="1" dirty="0" smtClean="0">
                    <a:solidFill>
                      <a:schemeClr val="bg1"/>
                    </a:solidFill>
                  </a:rPr>
                  <a:t>¿Para  qué?</a:t>
                </a:r>
                <a:endParaRPr lang="es-ES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" name="5 Grupo"/>
            <p:cNvGrpSpPr/>
            <p:nvPr/>
          </p:nvGrpSpPr>
          <p:grpSpPr>
            <a:xfrm>
              <a:off x="3491880" y="2636912"/>
              <a:ext cx="3872809" cy="3240360"/>
              <a:chOff x="3491880" y="2636912"/>
              <a:chExt cx="3872809" cy="3240360"/>
            </a:xfrm>
          </p:grpSpPr>
          <p:sp>
            <p:nvSpPr>
              <p:cNvPr id="7" name="6 Elipse"/>
              <p:cNvSpPr/>
              <p:nvPr/>
            </p:nvSpPr>
            <p:spPr>
              <a:xfrm>
                <a:off x="4355976" y="3368418"/>
                <a:ext cx="2016224" cy="1788774"/>
              </a:xfrm>
              <a:prstGeom prst="ellipse">
                <a:avLst/>
              </a:prstGeom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B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2400" b="1" dirty="0" smtClean="0"/>
                  <a:t>En todo proceso</a:t>
                </a:r>
                <a:endParaRPr lang="es-ES" sz="2400" b="1" dirty="0"/>
              </a:p>
            </p:txBody>
          </p:sp>
          <p:grpSp>
            <p:nvGrpSpPr>
              <p:cNvPr id="8" name="7 Grupo"/>
              <p:cNvGrpSpPr/>
              <p:nvPr/>
            </p:nvGrpSpPr>
            <p:grpSpPr>
              <a:xfrm>
                <a:off x="4788024" y="2636912"/>
                <a:ext cx="1097235" cy="720080"/>
                <a:chOff x="2826693" y="4437112"/>
                <a:chExt cx="1097235" cy="720080"/>
              </a:xfrm>
            </p:grpSpPr>
            <p:sp>
              <p:nvSpPr>
                <p:cNvPr id="21" name="20 Elipse"/>
                <p:cNvSpPr/>
                <p:nvPr/>
              </p:nvSpPr>
              <p:spPr>
                <a:xfrm>
                  <a:off x="2826693" y="4437112"/>
                  <a:ext cx="1097235" cy="720080"/>
                </a:xfrm>
                <a:prstGeom prst="ellipse">
                  <a:avLst/>
                </a:prstGeom>
                <a:solidFill>
                  <a:srgbClr val="C00000"/>
                </a:solidFill>
                <a:scene3d>
                  <a:camera prst="orthographicFront"/>
                  <a:lightRig rig="threePt" dir="t"/>
                </a:scene3d>
                <a:sp3d>
                  <a:bevelB prst="relaxedInse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s-ES" dirty="0"/>
                </a:p>
              </p:txBody>
            </p:sp>
            <p:sp>
              <p:nvSpPr>
                <p:cNvPr id="22" name="21 CuadroTexto"/>
                <p:cNvSpPr txBox="1"/>
                <p:nvPr/>
              </p:nvSpPr>
              <p:spPr>
                <a:xfrm>
                  <a:off x="2943262" y="4612486"/>
                  <a:ext cx="86409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 smtClean="0">
                      <a:solidFill>
                        <a:schemeClr val="bg1"/>
                      </a:solidFill>
                    </a:rPr>
                    <a:t>¿Qué?</a:t>
                  </a:r>
                  <a:endParaRPr lang="es-E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9" name="8 Grupo"/>
              <p:cNvGrpSpPr/>
              <p:nvPr/>
            </p:nvGrpSpPr>
            <p:grpSpPr>
              <a:xfrm>
                <a:off x="6057683" y="3177346"/>
                <a:ext cx="1097235" cy="720080"/>
                <a:chOff x="2826693" y="4437112"/>
                <a:chExt cx="1097235" cy="720080"/>
              </a:xfrm>
            </p:grpSpPr>
            <p:sp>
              <p:nvSpPr>
                <p:cNvPr id="19" name="18 Elipse"/>
                <p:cNvSpPr/>
                <p:nvPr/>
              </p:nvSpPr>
              <p:spPr>
                <a:xfrm>
                  <a:off x="2826693" y="4437112"/>
                  <a:ext cx="1097235" cy="720080"/>
                </a:xfrm>
                <a:prstGeom prst="ellipse">
                  <a:avLst/>
                </a:prstGeom>
                <a:solidFill>
                  <a:srgbClr val="C00000"/>
                </a:solidFill>
                <a:scene3d>
                  <a:camera prst="orthographicFront"/>
                  <a:lightRig rig="threePt" dir="t"/>
                </a:scene3d>
                <a:sp3d>
                  <a:bevelB prst="relaxedInse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s-ES" dirty="0"/>
                </a:p>
              </p:txBody>
            </p:sp>
            <p:sp>
              <p:nvSpPr>
                <p:cNvPr id="20" name="19 CuadroTexto"/>
                <p:cNvSpPr txBox="1"/>
                <p:nvPr/>
              </p:nvSpPr>
              <p:spPr>
                <a:xfrm>
                  <a:off x="2880625" y="4612486"/>
                  <a:ext cx="98066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 smtClean="0">
                      <a:solidFill>
                        <a:schemeClr val="bg1"/>
                      </a:solidFill>
                    </a:rPr>
                    <a:t>¿Quién?</a:t>
                  </a:r>
                  <a:endParaRPr lang="es-E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0" name="9 Grupo"/>
              <p:cNvGrpSpPr/>
              <p:nvPr/>
            </p:nvGrpSpPr>
            <p:grpSpPr>
              <a:xfrm>
                <a:off x="6267454" y="4336669"/>
                <a:ext cx="1097235" cy="720080"/>
                <a:chOff x="2826693" y="4437112"/>
                <a:chExt cx="1097235" cy="720080"/>
              </a:xfrm>
            </p:grpSpPr>
            <p:sp>
              <p:nvSpPr>
                <p:cNvPr id="17" name="16 Elipse"/>
                <p:cNvSpPr/>
                <p:nvPr/>
              </p:nvSpPr>
              <p:spPr>
                <a:xfrm>
                  <a:off x="2826693" y="4437112"/>
                  <a:ext cx="1097235" cy="720080"/>
                </a:xfrm>
                <a:prstGeom prst="ellipse">
                  <a:avLst/>
                </a:prstGeom>
                <a:solidFill>
                  <a:srgbClr val="C00000"/>
                </a:solidFill>
                <a:scene3d>
                  <a:camera prst="orthographicFront"/>
                  <a:lightRig rig="threePt" dir="t"/>
                </a:scene3d>
                <a:sp3d>
                  <a:bevelB prst="relaxedInse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s-ES" dirty="0"/>
                </a:p>
              </p:txBody>
            </p:sp>
            <p:sp>
              <p:nvSpPr>
                <p:cNvPr id="18" name="17 CuadroTexto"/>
                <p:cNvSpPr txBox="1"/>
                <p:nvPr/>
              </p:nvSpPr>
              <p:spPr>
                <a:xfrm>
                  <a:off x="2880625" y="4612486"/>
                  <a:ext cx="98066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 smtClean="0">
                      <a:solidFill>
                        <a:schemeClr val="bg1"/>
                      </a:solidFill>
                    </a:rPr>
                    <a:t>¿Cómo?</a:t>
                  </a:r>
                  <a:endParaRPr lang="es-E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1" name="10 Grupo"/>
              <p:cNvGrpSpPr/>
              <p:nvPr/>
            </p:nvGrpSpPr>
            <p:grpSpPr>
              <a:xfrm>
                <a:off x="4860032" y="5157192"/>
                <a:ext cx="1152129" cy="720080"/>
                <a:chOff x="2826693" y="4437112"/>
                <a:chExt cx="1152129" cy="720080"/>
              </a:xfrm>
            </p:grpSpPr>
            <p:sp>
              <p:nvSpPr>
                <p:cNvPr id="15" name="14 Elipse"/>
                <p:cNvSpPr/>
                <p:nvPr/>
              </p:nvSpPr>
              <p:spPr>
                <a:xfrm>
                  <a:off x="2826693" y="4437112"/>
                  <a:ext cx="1097235" cy="720080"/>
                </a:xfrm>
                <a:prstGeom prst="ellipse">
                  <a:avLst/>
                </a:prstGeom>
                <a:solidFill>
                  <a:srgbClr val="C00000"/>
                </a:solidFill>
                <a:scene3d>
                  <a:camera prst="orthographicFront"/>
                  <a:lightRig rig="threePt" dir="t"/>
                </a:scene3d>
                <a:sp3d>
                  <a:bevelB prst="relaxedInse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s-ES" dirty="0"/>
                </a:p>
              </p:txBody>
            </p:sp>
            <p:sp>
              <p:nvSpPr>
                <p:cNvPr id="16" name="15 CuadroTexto"/>
                <p:cNvSpPr txBox="1"/>
                <p:nvPr/>
              </p:nvSpPr>
              <p:spPr>
                <a:xfrm>
                  <a:off x="2998157" y="4612486"/>
                  <a:ext cx="98066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 smtClean="0">
                      <a:solidFill>
                        <a:schemeClr val="bg1"/>
                      </a:solidFill>
                    </a:rPr>
                    <a:t>Lugar</a:t>
                  </a:r>
                  <a:endParaRPr lang="es-ES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2" name="11 Grupo"/>
              <p:cNvGrpSpPr/>
              <p:nvPr/>
            </p:nvGrpSpPr>
            <p:grpSpPr>
              <a:xfrm>
                <a:off x="3491880" y="3213871"/>
                <a:ext cx="1251582" cy="720080"/>
                <a:chOff x="2799248" y="4437112"/>
                <a:chExt cx="1251582" cy="720080"/>
              </a:xfrm>
            </p:grpSpPr>
            <p:sp>
              <p:nvSpPr>
                <p:cNvPr id="13" name="12 Elipse"/>
                <p:cNvSpPr/>
                <p:nvPr/>
              </p:nvSpPr>
              <p:spPr>
                <a:xfrm>
                  <a:off x="2826693" y="4437112"/>
                  <a:ext cx="1097235" cy="720080"/>
                </a:xfrm>
                <a:prstGeom prst="ellipse">
                  <a:avLst/>
                </a:prstGeom>
                <a:solidFill>
                  <a:srgbClr val="C00000"/>
                </a:solidFill>
                <a:scene3d>
                  <a:camera prst="orthographicFront"/>
                  <a:lightRig rig="threePt" dir="t"/>
                </a:scene3d>
                <a:sp3d>
                  <a:bevelB prst="relaxedInset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s-ES" dirty="0"/>
                </a:p>
              </p:txBody>
            </p:sp>
            <p:sp>
              <p:nvSpPr>
                <p:cNvPr id="14" name="13 CuadroTexto"/>
                <p:cNvSpPr txBox="1"/>
                <p:nvPr/>
              </p:nvSpPr>
              <p:spPr>
                <a:xfrm>
                  <a:off x="2799248" y="4642949"/>
                  <a:ext cx="125158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ES" b="1" dirty="0" smtClean="0">
                      <a:solidFill>
                        <a:schemeClr val="bg1"/>
                      </a:solidFill>
                    </a:rPr>
                    <a:t>¿Cuándo?</a:t>
                  </a:r>
                  <a:endParaRPr lang="es-ES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75510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1835696" y="1570880"/>
            <a:ext cx="5544616" cy="4220296"/>
            <a:chOff x="1403648" y="1573897"/>
            <a:chExt cx="5544616" cy="4220296"/>
          </a:xfrm>
        </p:grpSpPr>
        <p:sp>
          <p:nvSpPr>
            <p:cNvPr id="4" name="3 Elipse"/>
            <p:cNvSpPr/>
            <p:nvPr/>
          </p:nvSpPr>
          <p:spPr>
            <a:xfrm>
              <a:off x="2771800" y="2636912"/>
              <a:ext cx="2952328" cy="2088232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b="1" dirty="0" smtClean="0"/>
                <a:t>Proceso de enseñanza y aprendizaje</a:t>
              </a:r>
              <a:endParaRPr lang="es-ES" sz="2400" b="1" dirty="0"/>
            </a:p>
          </p:txBody>
        </p:sp>
        <p:sp>
          <p:nvSpPr>
            <p:cNvPr id="5" name="4 Elipse"/>
            <p:cNvSpPr/>
            <p:nvPr/>
          </p:nvSpPr>
          <p:spPr>
            <a:xfrm>
              <a:off x="3275856" y="1573897"/>
              <a:ext cx="1656184" cy="1069049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sz="2400" dirty="0"/>
            </a:p>
          </p:txBody>
        </p:sp>
        <p:sp>
          <p:nvSpPr>
            <p:cNvPr id="6" name="5 Elipse"/>
            <p:cNvSpPr/>
            <p:nvPr/>
          </p:nvSpPr>
          <p:spPr>
            <a:xfrm>
              <a:off x="5292080" y="2194453"/>
              <a:ext cx="1656184" cy="1069049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6 Elipse"/>
            <p:cNvSpPr/>
            <p:nvPr/>
          </p:nvSpPr>
          <p:spPr>
            <a:xfrm>
              <a:off x="1403648" y="2351897"/>
              <a:ext cx="1656184" cy="1069049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b="1" dirty="0">
                  <a:solidFill>
                    <a:srgbClr val="FFFF00"/>
                  </a:solidFill>
                </a:rPr>
                <a:t>¿Se cumplen  objetivos?</a:t>
              </a:r>
            </a:p>
            <a:p>
              <a:pPr algn="ctr"/>
              <a:endParaRPr lang="es-ES" dirty="0"/>
            </a:p>
          </p:txBody>
        </p:sp>
        <p:sp>
          <p:nvSpPr>
            <p:cNvPr id="8" name="7 Elipse"/>
            <p:cNvSpPr/>
            <p:nvPr/>
          </p:nvSpPr>
          <p:spPr>
            <a:xfrm>
              <a:off x="1547664" y="4077072"/>
              <a:ext cx="1656184" cy="1069049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8 Elipse"/>
            <p:cNvSpPr/>
            <p:nvPr/>
          </p:nvSpPr>
          <p:spPr>
            <a:xfrm>
              <a:off x="5292080" y="4064117"/>
              <a:ext cx="1656184" cy="1069049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9 Elipse"/>
            <p:cNvSpPr/>
            <p:nvPr/>
          </p:nvSpPr>
          <p:spPr>
            <a:xfrm>
              <a:off x="3491880" y="4725144"/>
              <a:ext cx="1656184" cy="1069049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3311860" y="1877588"/>
              <a:ext cx="15841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b="1" dirty="0" smtClean="0">
                  <a:solidFill>
                    <a:srgbClr val="FFFF00"/>
                  </a:solidFill>
                </a:rPr>
                <a:t>¿Para qué?</a:t>
              </a:r>
              <a:endParaRPr lang="es-ES" sz="2400" b="1" dirty="0">
                <a:solidFill>
                  <a:srgbClr val="FFFF00"/>
                </a:solidFill>
              </a:endParaRPr>
            </a:p>
          </p:txBody>
        </p:sp>
        <p:sp>
          <p:nvSpPr>
            <p:cNvPr id="12" name="11 CuadroTexto"/>
            <p:cNvSpPr txBox="1"/>
            <p:nvPr/>
          </p:nvSpPr>
          <p:spPr>
            <a:xfrm>
              <a:off x="5569574" y="2533500"/>
              <a:ext cx="11011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b="1" dirty="0" smtClean="0">
                  <a:solidFill>
                    <a:srgbClr val="FFFF00"/>
                  </a:solidFill>
                </a:rPr>
                <a:t>¿Qué?</a:t>
              </a:r>
              <a:endParaRPr lang="es-ES" sz="2400" b="1" dirty="0">
                <a:solidFill>
                  <a:srgbClr val="FFFF00"/>
                </a:solidFill>
              </a:endParaRPr>
            </a:p>
          </p:txBody>
        </p:sp>
        <p:sp>
          <p:nvSpPr>
            <p:cNvPr id="13" name="12 CuadroTexto"/>
            <p:cNvSpPr txBox="1"/>
            <p:nvPr/>
          </p:nvSpPr>
          <p:spPr>
            <a:xfrm>
              <a:off x="5555902" y="4367808"/>
              <a:ext cx="13786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b="1" dirty="0" smtClean="0">
                  <a:solidFill>
                    <a:srgbClr val="FFFF00"/>
                  </a:solidFill>
                </a:rPr>
                <a:t>¿Cómo?</a:t>
              </a:r>
              <a:endParaRPr lang="es-ES" sz="2400" b="1" dirty="0">
                <a:solidFill>
                  <a:srgbClr val="FFFF00"/>
                </a:solidFill>
              </a:endParaRPr>
            </a:p>
          </p:txBody>
        </p:sp>
        <p:sp>
          <p:nvSpPr>
            <p:cNvPr id="14" name="13 CuadroTexto"/>
            <p:cNvSpPr txBox="1"/>
            <p:nvPr/>
          </p:nvSpPr>
          <p:spPr>
            <a:xfrm>
              <a:off x="3527884" y="5028835"/>
              <a:ext cx="15841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b="1" dirty="0" smtClean="0">
                  <a:solidFill>
                    <a:srgbClr val="FFFF00"/>
                  </a:solidFill>
                </a:rPr>
                <a:t>¿Con qué?</a:t>
              </a:r>
              <a:endParaRPr lang="es-ES" sz="2400" b="1" dirty="0">
                <a:solidFill>
                  <a:srgbClr val="FFFF00"/>
                </a:solidFill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614211" y="4197838"/>
              <a:ext cx="15841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b="1" dirty="0" smtClean="0">
                  <a:solidFill>
                    <a:srgbClr val="FFFF00"/>
                  </a:solidFill>
                </a:rPr>
                <a:t>¿De qué forma?</a:t>
              </a:r>
              <a:endParaRPr lang="es-ES" sz="24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20" name="19 CuadroTexto"/>
          <p:cNvSpPr txBox="1"/>
          <p:nvPr/>
        </p:nvSpPr>
        <p:spPr>
          <a:xfrm>
            <a:off x="3831187" y="1040240"/>
            <a:ext cx="1697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  Objetivos</a:t>
            </a:r>
            <a:endParaRPr lang="es-ES" sz="2400" b="1" dirty="0"/>
          </a:p>
        </p:txBody>
      </p:sp>
      <p:sp>
        <p:nvSpPr>
          <p:cNvPr id="21" name="20 CuadroTexto"/>
          <p:cNvSpPr txBox="1"/>
          <p:nvPr/>
        </p:nvSpPr>
        <p:spPr>
          <a:xfrm>
            <a:off x="5828470" y="1679886"/>
            <a:ext cx="1697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Contenidos</a:t>
            </a:r>
            <a:endParaRPr lang="es-ES" sz="2400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6156176" y="3599435"/>
            <a:ext cx="1697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Métodos</a:t>
            </a:r>
            <a:endParaRPr lang="es-ES" sz="2400" b="1" dirty="0"/>
          </a:p>
        </p:txBody>
      </p:sp>
      <p:sp>
        <p:nvSpPr>
          <p:cNvPr id="23" name="22 CuadroTexto"/>
          <p:cNvSpPr txBox="1"/>
          <p:nvPr/>
        </p:nvSpPr>
        <p:spPr>
          <a:xfrm>
            <a:off x="1331640" y="3356992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     Formas </a:t>
            </a:r>
          </a:p>
          <a:p>
            <a:r>
              <a:rPr lang="es-ES" sz="2400" b="1" dirty="0" smtClean="0"/>
              <a:t>Organizativas</a:t>
            </a:r>
            <a:endParaRPr lang="es-ES" sz="2400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508213" y="1874571"/>
            <a:ext cx="1697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Evaluación</a:t>
            </a:r>
            <a:endParaRPr lang="es-ES" sz="2400" b="1" dirty="0"/>
          </a:p>
        </p:txBody>
      </p:sp>
      <p:sp>
        <p:nvSpPr>
          <p:cNvPr id="25" name="24 CuadroTexto"/>
          <p:cNvSpPr txBox="1"/>
          <p:nvPr/>
        </p:nvSpPr>
        <p:spPr>
          <a:xfrm>
            <a:off x="4145034" y="5825569"/>
            <a:ext cx="1543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  Medios</a:t>
            </a:r>
            <a:endParaRPr lang="es-ES" sz="2400" b="1" dirty="0"/>
          </a:p>
        </p:txBody>
      </p:sp>
      <p:sp>
        <p:nvSpPr>
          <p:cNvPr id="26" name="25 Rectángulo"/>
          <p:cNvSpPr/>
          <p:nvPr/>
        </p:nvSpPr>
        <p:spPr>
          <a:xfrm>
            <a:off x="1331640" y="836712"/>
            <a:ext cx="6336703" cy="5450522"/>
          </a:xfrm>
          <a:prstGeom prst="rect">
            <a:avLst/>
          </a:prstGeom>
          <a:noFill/>
          <a:ln w="285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CuadroTexto"/>
          <p:cNvSpPr txBox="1"/>
          <p:nvPr/>
        </p:nvSpPr>
        <p:spPr>
          <a:xfrm>
            <a:off x="2571185" y="375047"/>
            <a:ext cx="3857612" cy="461665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Profesor – Estudiante - Grupo</a:t>
            </a:r>
            <a:endParaRPr lang="es-ES" sz="2400" dirty="0"/>
          </a:p>
        </p:txBody>
      </p:sp>
      <p:sp>
        <p:nvSpPr>
          <p:cNvPr id="29" name="28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10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6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800" b="1" dirty="0" smtClean="0"/>
              <a:t>En la educación en el trabajo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755576" y="1268760"/>
            <a:ext cx="2448272" cy="151216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El estudiante se integra al </a:t>
            </a:r>
          </a:p>
          <a:p>
            <a:pPr algn="ctr"/>
            <a:r>
              <a:rPr lang="es-ES" sz="2400" b="1" dirty="0" smtClean="0"/>
              <a:t>Grupo Básico de Trabajo</a:t>
            </a:r>
            <a:endParaRPr lang="es-ES" sz="2400" b="1" dirty="0"/>
          </a:p>
        </p:txBody>
      </p:sp>
      <p:cxnSp>
        <p:nvCxnSpPr>
          <p:cNvPr id="6" name="5 Conector recto de flecha"/>
          <p:cNvCxnSpPr>
            <a:stCxn id="3" idx="2"/>
          </p:cNvCxnSpPr>
          <p:nvPr/>
        </p:nvCxnSpPr>
        <p:spPr>
          <a:xfrm>
            <a:off x="1979712" y="2780928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 redondeado"/>
          <p:cNvSpPr/>
          <p:nvPr/>
        </p:nvSpPr>
        <p:spPr>
          <a:xfrm>
            <a:off x="755576" y="3140968"/>
            <a:ext cx="2448272" cy="720080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Médico </a:t>
            </a:r>
          </a:p>
          <a:p>
            <a:pPr algn="ctr"/>
            <a:r>
              <a:rPr lang="es-ES" sz="2400" b="1" dirty="0" smtClean="0"/>
              <a:t>Enfermera (o)</a:t>
            </a:r>
            <a:endParaRPr lang="es-ES" sz="2400" b="1" dirty="0"/>
          </a:p>
        </p:txBody>
      </p:sp>
      <p:cxnSp>
        <p:nvCxnSpPr>
          <p:cNvPr id="16" name="15 Conector recto de flecha"/>
          <p:cNvCxnSpPr>
            <a:stCxn id="12" idx="2"/>
          </p:cNvCxnSpPr>
          <p:nvPr/>
        </p:nvCxnSpPr>
        <p:spPr>
          <a:xfrm>
            <a:off x="1979712" y="3861048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2009568" y="27809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en consultorios</a:t>
            </a:r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2009568" y="386104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en policlínicos</a:t>
            </a:r>
            <a:endParaRPr lang="es-ES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727534" y="4221088"/>
            <a:ext cx="2448272" cy="2304256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Jefe de grupo</a:t>
            </a:r>
          </a:p>
          <a:p>
            <a:pPr algn="ctr"/>
            <a:r>
              <a:rPr lang="es-ES" sz="2400" b="1" dirty="0" smtClean="0"/>
              <a:t>Especialistas:</a:t>
            </a:r>
          </a:p>
          <a:p>
            <a:pPr algn="ctr"/>
            <a:r>
              <a:rPr lang="es-ES" sz="2400" b="1" dirty="0" smtClean="0"/>
              <a:t>Clínico</a:t>
            </a:r>
          </a:p>
          <a:p>
            <a:pPr algn="ctr"/>
            <a:r>
              <a:rPr lang="es-ES" sz="2400" b="1" dirty="0" smtClean="0"/>
              <a:t>Pediatra</a:t>
            </a:r>
          </a:p>
          <a:p>
            <a:pPr algn="ctr"/>
            <a:r>
              <a:rPr lang="es-ES" sz="2400" b="1" dirty="0" smtClean="0"/>
              <a:t>Obstetra</a:t>
            </a:r>
          </a:p>
          <a:p>
            <a:pPr algn="ctr"/>
            <a:r>
              <a:rPr lang="es-ES" sz="2400" b="1" dirty="0" smtClean="0"/>
              <a:t>Psicólogo</a:t>
            </a:r>
            <a:endParaRPr lang="es-ES" sz="2400" b="1" dirty="0"/>
          </a:p>
        </p:txBody>
      </p:sp>
      <p:cxnSp>
        <p:nvCxnSpPr>
          <p:cNvPr id="20" name="19 Conector recto de flecha"/>
          <p:cNvCxnSpPr>
            <a:stCxn id="3" idx="3"/>
          </p:cNvCxnSpPr>
          <p:nvPr/>
        </p:nvCxnSpPr>
        <p:spPr>
          <a:xfrm>
            <a:off x="3203848" y="2024844"/>
            <a:ext cx="1512168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3223479" y="1556792"/>
            <a:ext cx="1204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se aplican</a:t>
            </a:r>
            <a:endParaRPr lang="es-ES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4716016" y="1268760"/>
            <a:ext cx="2448272" cy="151216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dirty="0" smtClean="0"/>
              <a:t>Métodos:</a:t>
            </a:r>
          </a:p>
          <a:p>
            <a:r>
              <a:rPr lang="es-ES" sz="2400" b="1" dirty="0" smtClean="0"/>
              <a:t>Clínico</a:t>
            </a:r>
          </a:p>
          <a:p>
            <a:pPr algn="just"/>
            <a:r>
              <a:rPr lang="es-ES" sz="2400" b="1" dirty="0" smtClean="0"/>
              <a:t>Epidemiológico</a:t>
            </a:r>
          </a:p>
          <a:p>
            <a:pPr algn="just"/>
            <a:r>
              <a:rPr lang="es-ES" sz="2400" b="1" dirty="0" smtClean="0"/>
              <a:t>Investigativo</a:t>
            </a:r>
            <a:endParaRPr lang="es-ES" sz="2400" b="1" dirty="0"/>
          </a:p>
        </p:txBody>
      </p:sp>
      <p:cxnSp>
        <p:nvCxnSpPr>
          <p:cNvPr id="23" name="22 Conector recto de flecha"/>
          <p:cNvCxnSpPr/>
          <p:nvPr/>
        </p:nvCxnSpPr>
        <p:spPr>
          <a:xfrm>
            <a:off x="5940152" y="2780928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6012160" y="279669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bajo la tutoría </a:t>
            </a:r>
            <a:endParaRPr lang="es-ES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4788024" y="3166023"/>
            <a:ext cx="2448272" cy="875045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dirty="0" smtClean="0"/>
              <a:t>De un profesor o tutor</a:t>
            </a:r>
            <a:endParaRPr lang="es-ES" sz="2400" b="1" dirty="0"/>
          </a:p>
        </p:txBody>
      </p:sp>
      <p:cxnSp>
        <p:nvCxnSpPr>
          <p:cNvPr id="26" name="25 Conector recto de flecha"/>
          <p:cNvCxnSpPr/>
          <p:nvPr/>
        </p:nvCxnSpPr>
        <p:spPr>
          <a:xfrm>
            <a:off x="5940152" y="4029951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6012160" y="404571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quien, además </a:t>
            </a:r>
            <a:endParaRPr lang="es-ES" dirty="0"/>
          </a:p>
        </p:txBody>
      </p:sp>
      <p:sp>
        <p:nvSpPr>
          <p:cNvPr id="28" name="27 Rectángulo redondeado"/>
          <p:cNvSpPr/>
          <p:nvPr/>
        </p:nvSpPr>
        <p:spPr>
          <a:xfrm>
            <a:off x="4427984" y="4415046"/>
            <a:ext cx="3384376" cy="211029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300" b="1" dirty="0" smtClean="0"/>
              <a:t>Acompaña; Planifica</a:t>
            </a:r>
          </a:p>
          <a:p>
            <a:pPr algn="ctr"/>
            <a:r>
              <a:rPr lang="es-ES" sz="2300" b="1" dirty="0" smtClean="0"/>
              <a:t>Dirige; Controla y </a:t>
            </a:r>
          </a:p>
          <a:p>
            <a:pPr algn="ctr"/>
            <a:r>
              <a:rPr lang="es-ES" sz="2300" b="1" dirty="0" smtClean="0"/>
              <a:t>Evalúa el Proceso de </a:t>
            </a:r>
          </a:p>
          <a:p>
            <a:pPr algn="ctr"/>
            <a:r>
              <a:rPr lang="es-ES" sz="2300" b="1" dirty="0" smtClean="0"/>
              <a:t>Enseñanza - Aprendizaje</a:t>
            </a:r>
            <a:endParaRPr lang="es-ES" sz="2300" b="1" dirty="0"/>
          </a:p>
        </p:txBody>
      </p:sp>
    </p:spTree>
    <p:extLst>
      <p:ext uri="{BB962C8B-B14F-4D97-AF65-F5344CB8AC3E}">
        <p14:creationId xmlns:p14="http://schemas.microsoft.com/office/powerpoint/2010/main" val="169438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800" b="1" dirty="0" smtClean="0"/>
              <a:t>En la educación en el trabajo</a:t>
            </a:r>
            <a:endParaRPr lang="es-ES" sz="3800" b="1" dirty="0"/>
          </a:p>
        </p:txBody>
      </p:sp>
      <p:sp>
        <p:nvSpPr>
          <p:cNvPr id="8" name="7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755576" y="1268760"/>
            <a:ext cx="2448272" cy="151216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El estudiante se integra al </a:t>
            </a:r>
          </a:p>
          <a:p>
            <a:pPr algn="ctr"/>
            <a:r>
              <a:rPr lang="es-ES" sz="2400" b="1" dirty="0" smtClean="0"/>
              <a:t>Grupo Básico de Trabajo</a:t>
            </a:r>
            <a:endParaRPr lang="es-ES" sz="2400" b="1" dirty="0"/>
          </a:p>
        </p:txBody>
      </p:sp>
      <p:cxnSp>
        <p:nvCxnSpPr>
          <p:cNvPr id="6" name="5 Conector recto de flecha"/>
          <p:cNvCxnSpPr>
            <a:stCxn id="3" idx="2"/>
          </p:cNvCxnSpPr>
          <p:nvPr/>
        </p:nvCxnSpPr>
        <p:spPr>
          <a:xfrm>
            <a:off x="1979712" y="2780928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2009568" y="27809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en el Licenciado</a:t>
            </a:r>
            <a:endParaRPr lang="es-ES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785432" y="3158934"/>
            <a:ext cx="2448272" cy="2304256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/>
              <a:t>Estomatólogo</a:t>
            </a:r>
          </a:p>
          <a:p>
            <a:pPr algn="ctr"/>
            <a:r>
              <a:rPr lang="es-ES" sz="2400" b="1" dirty="0" smtClean="0"/>
              <a:t>Licenciado</a:t>
            </a:r>
          </a:p>
          <a:p>
            <a:pPr algn="ctr"/>
            <a:r>
              <a:rPr lang="es-ES" sz="2400" b="1" dirty="0" smtClean="0"/>
              <a:t>Técnico en </a:t>
            </a:r>
            <a:r>
              <a:rPr lang="es-ES" sz="2400" b="1" smtClean="0"/>
              <a:t>atención estomatológica  </a:t>
            </a:r>
            <a:endParaRPr lang="es-ES" sz="2400" b="1" dirty="0"/>
          </a:p>
        </p:txBody>
      </p:sp>
      <p:cxnSp>
        <p:nvCxnSpPr>
          <p:cNvPr id="20" name="19 Conector recto de flecha"/>
          <p:cNvCxnSpPr>
            <a:stCxn id="3" idx="3"/>
          </p:cNvCxnSpPr>
          <p:nvPr/>
        </p:nvCxnSpPr>
        <p:spPr>
          <a:xfrm>
            <a:off x="3203848" y="2024844"/>
            <a:ext cx="1512168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3223479" y="1556792"/>
            <a:ext cx="1204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se aplican</a:t>
            </a:r>
            <a:endParaRPr lang="es-ES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4716016" y="1268760"/>
            <a:ext cx="2448272" cy="151216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dirty="0" smtClean="0"/>
              <a:t>Métodos:</a:t>
            </a:r>
          </a:p>
          <a:p>
            <a:r>
              <a:rPr lang="es-ES" sz="2400" b="1" dirty="0" smtClean="0"/>
              <a:t>Clínico</a:t>
            </a:r>
          </a:p>
          <a:p>
            <a:pPr algn="just"/>
            <a:r>
              <a:rPr lang="es-ES" sz="2400" b="1" dirty="0" smtClean="0"/>
              <a:t>Epidemiológico</a:t>
            </a:r>
          </a:p>
          <a:p>
            <a:pPr algn="just"/>
            <a:r>
              <a:rPr lang="es-ES" sz="2400" b="1" dirty="0" smtClean="0"/>
              <a:t>Investigativo</a:t>
            </a:r>
            <a:endParaRPr lang="es-ES" sz="2400" b="1" dirty="0"/>
          </a:p>
        </p:txBody>
      </p:sp>
      <p:cxnSp>
        <p:nvCxnSpPr>
          <p:cNvPr id="23" name="22 Conector recto de flecha"/>
          <p:cNvCxnSpPr/>
          <p:nvPr/>
        </p:nvCxnSpPr>
        <p:spPr>
          <a:xfrm>
            <a:off x="5940152" y="2780928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6012160" y="2796691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bajo la tutoría </a:t>
            </a:r>
            <a:endParaRPr lang="es-ES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4788024" y="3166023"/>
            <a:ext cx="2448272" cy="875045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dirty="0" smtClean="0"/>
              <a:t>De un profesor o tutor</a:t>
            </a:r>
            <a:endParaRPr lang="es-ES" sz="2400" b="1" dirty="0"/>
          </a:p>
        </p:txBody>
      </p:sp>
      <p:cxnSp>
        <p:nvCxnSpPr>
          <p:cNvPr id="26" name="25 Conector recto de flecha"/>
          <p:cNvCxnSpPr/>
          <p:nvPr/>
        </p:nvCxnSpPr>
        <p:spPr>
          <a:xfrm>
            <a:off x="5940152" y="4029951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6012160" y="404571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quien, además </a:t>
            </a:r>
            <a:endParaRPr lang="es-ES" dirty="0"/>
          </a:p>
        </p:txBody>
      </p:sp>
      <p:sp>
        <p:nvSpPr>
          <p:cNvPr id="28" name="27 Rectángulo redondeado"/>
          <p:cNvSpPr/>
          <p:nvPr/>
        </p:nvSpPr>
        <p:spPr>
          <a:xfrm>
            <a:off x="4427984" y="4415046"/>
            <a:ext cx="3384376" cy="2110298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300" b="1" dirty="0" smtClean="0"/>
              <a:t>Acompaña; Planifica</a:t>
            </a:r>
          </a:p>
          <a:p>
            <a:pPr algn="ctr"/>
            <a:r>
              <a:rPr lang="es-ES" sz="2300" b="1" dirty="0" smtClean="0"/>
              <a:t>Dirige; Controla y </a:t>
            </a:r>
          </a:p>
          <a:p>
            <a:pPr algn="ctr"/>
            <a:r>
              <a:rPr lang="es-ES" sz="2300" b="1" dirty="0" smtClean="0"/>
              <a:t>Evalúa el Proceso de </a:t>
            </a:r>
          </a:p>
          <a:p>
            <a:pPr algn="ctr"/>
            <a:r>
              <a:rPr lang="es-ES" sz="2300" b="1" dirty="0" smtClean="0"/>
              <a:t>Enseñanza - Aprendizaje</a:t>
            </a:r>
            <a:endParaRPr lang="es-ES" sz="2300" b="1" dirty="0"/>
          </a:p>
        </p:txBody>
      </p:sp>
    </p:spTree>
    <p:extLst>
      <p:ext uri="{BB962C8B-B14F-4D97-AF65-F5344CB8AC3E}">
        <p14:creationId xmlns:p14="http://schemas.microsoft.com/office/powerpoint/2010/main" val="300688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1052736"/>
            <a:ext cx="8964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/>
              <a:t>Profundizando en el contenido:</a:t>
            </a:r>
            <a:endParaRPr lang="es-ES" sz="2400" dirty="0"/>
          </a:p>
          <a:p>
            <a:r>
              <a:rPr lang="es-ES" sz="2400" b="1" dirty="0"/>
              <a:t>Exprese con sus palabras lo que les sugiere las siguientes imágenes:</a:t>
            </a:r>
            <a:endParaRPr lang="es-ES" sz="2400" dirty="0"/>
          </a:p>
        </p:txBody>
      </p:sp>
      <p:grpSp>
        <p:nvGrpSpPr>
          <p:cNvPr id="13" name="12 Grupo"/>
          <p:cNvGrpSpPr/>
          <p:nvPr/>
        </p:nvGrpSpPr>
        <p:grpSpPr>
          <a:xfrm>
            <a:off x="179512" y="1884379"/>
            <a:ext cx="8745244" cy="4973621"/>
            <a:chOff x="179512" y="1884379"/>
            <a:chExt cx="8745244" cy="4973621"/>
          </a:xfrm>
        </p:grpSpPr>
        <p:grpSp>
          <p:nvGrpSpPr>
            <p:cNvPr id="12" name="11 Grupo"/>
            <p:cNvGrpSpPr/>
            <p:nvPr/>
          </p:nvGrpSpPr>
          <p:grpSpPr>
            <a:xfrm>
              <a:off x="179512" y="1884379"/>
              <a:ext cx="8745244" cy="4973621"/>
              <a:chOff x="179512" y="1884379"/>
              <a:chExt cx="8745244" cy="4973621"/>
            </a:xfrm>
          </p:grpSpPr>
          <p:grpSp>
            <p:nvGrpSpPr>
              <p:cNvPr id="6" name="5 Grupo"/>
              <p:cNvGrpSpPr/>
              <p:nvPr/>
            </p:nvGrpSpPr>
            <p:grpSpPr>
              <a:xfrm>
                <a:off x="179512" y="1884379"/>
                <a:ext cx="3168352" cy="2418009"/>
                <a:chOff x="179512" y="3275692"/>
                <a:chExt cx="3168352" cy="2418009"/>
              </a:xfrm>
            </p:grpSpPr>
            <p:pic>
              <p:nvPicPr>
                <p:cNvPr id="1026" name="Picture 2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9512" y="3573017"/>
                  <a:ext cx="3168352" cy="21206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5" name="4 CuadroTexto"/>
                <p:cNvSpPr txBox="1"/>
                <p:nvPr/>
              </p:nvSpPr>
              <p:spPr>
                <a:xfrm>
                  <a:off x="1547664" y="3275692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s-ES" dirty="0" smtClean="0"/>
                    <a:t>1</a:t>
                  </a:r>
                  <a:endParaRPr lang="es-ES" dirty="0"/>
                </a:p>
              </p:txBody>
            </p:sp>
          </p:grpSp>
          <p:grpSp>
            <p:nvGrpSpPr>
              <p:cNvPr id="7" name="6 Grupo"/>
              <p:cNvGrpSpPr/>
              <p:nvPr/>
            </p:nvGrpSpPr>
            <p:grpSpPr>
              <a:xfrm>
                <a:off x="3347864" y="1884379"/>
                <a:ext cx="2973974" cy="2418009"/>
                <a:chOff x="3347864" y="3212976"/>
                <a:chExt cx="2973974" cy="2480725"/>
              </a:xfrm>
            </p:grpSpPr>
            <p:pic>
              <p:nvPicPr>
                <p:cNvPr id="1027" name="Picture 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47864" y="3621371"/>
                  <a:ext cx="2973974" cy="20723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9" name="8 CuadroTexto"/>
                <p:cNvSpPr txBox="1"/>
                <p:nvPr/>
              </p:nvSpPr>
              <p:spPr>
                <a:xfrm>
                  <a:off x="4644008" y="3212976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s-ES" dirty="0"/>
                    <a:t>2</a:t>
                  </a:r>
                </a:p>
              </p:txBody>
            </p:sp>
          </p:grpSp>
          <p:grpSp>
            <p:nvGrpSpPr>
              <p:cNvPr id="8" name="7 Grupo"/>
              <p:cNvGrpSpPr/>
              <p:nvPr/>
            </p:nvGrpSpPr>
            <p:grpSpPr>
              <a:xfrm>
                <a:off x="6321837" y="1888717"/>
                <a:ext cx="2602919" cy="2476386"/>
                <a:chOff x="6321837" y="3217314"/>
                <a:chExt cx="2602919" cy="2476386"/>
              </a:xfrm>
            </p:grpSpPr>
            <p:pic>
              <p:nvPicPr>
                <p:cNvPr id="1028" name="Picture 4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321837" y="3611365"/>
                  <a:ext cx="2602919" cy="208233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0" name="9 CuadroTexto"/>
                <p:cNvSpPr txBox="1"/>
                <p:nvPr/>
              </p:nvSpPr>
              <p:spPr>
                <a:xfrm>
                  <a:off x="7472453" y="3217314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s-ES" dirty="0"/>
                    <a:t>3</a:t>
                  </a:r>
                </a:p>
              </p:txBody>
            </p:sp>
          </p:grpSp>
          <p:grpSp>
            <p:nvGrpSpPr>
              <p:cNvPr id="11" name="10 Grupo"/>
              <p:cNvGrpSpPr/>
              <p:nvPr/>
            </p:nvGrpSpPr>
            <p:grpSpPr>
              <a:xfrm>
                <a:off x="179512" y="4302388"/>
                <a:ext cx="3168352" cy="2503042"/>
                <a:chOff x="179512" y="4302388"/>
                <a:chExt cx="3168352" cy="2503042"/>
              </a:xfrm>
            </p:grpSpPr>
            <p:pic>
              <p:nvPicPr>
                <p:cNvPr id="1029" name="Picture 5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9512" y="4653136"/>
                  <a:ext cx="3168352" cy="215229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5" name="14 CuadroTexto"/>
                <p:cNvSpPr txBox="1"/>
                <p:nvPr/>
              </p:nvSpPr>
              <p:spPr>
                <a:xfrm>
                  <a:off x="1547664" y="4302388"/>
                  <a:ext cx="3016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s-ES" dirty="0"/>
                    <a:t>4</a:t>
                  </a:r>
                </a:p>
              </p:txBody>
            </p:sp>
          </p:grpSp>
          <p:pic>
            <p:nvPicPr>
              <p:cNvPr id="1030" name="Picture 6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7864" y="4642693"/>
                <a:ext cx="3281319" cy="22153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32" name="Picture 8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51733" y="4677898"/>
                <a:ext cx="2372951" cy="21275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0" name="19 CuadroTexto"/>
            <p:cNvSpPr txBox="1"/>
            <p:nvPr/>
          </p:nvSpPr>
          <p:spPr>
            <a:xfrm>
              <a:off x="4754453" y="43149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5</a:t>
              </a:r>
              <a:endParaRPr lang="es-ES" dirty="0"/>
            </a:p>
          </p:txBody>
        </p:sp>
        <p:sp>
          <p:nvSpPr>
            <p:cNvPr id="21" name="20 CuadroTexto"/>
            <p:cNvSpPr txBox="1"/>
            <p:nvPr/>
          </p:nvSpPr>
          <p:spPr>
            <a:xfrm>
              <a:off x="7587365" y="431492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6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3120272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71600" y="655266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/>
              <a:t>Los procesos se interrelacionan con otros procesos</a:t>
            </a:r>
            <a:endParaRPr lang="es-ES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340768"/>
            <a:ext cx="4414415" cy="4543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83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95" y="1484784"/>
            <a:ext cx="8879802" cy="4047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195736" y="655266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/>
              <a:t>¿Qué es un mapa de procesos?</a:t>
            </a:r>
          </a:p>
        </p:txBody>
      </p:sp>
      <p:sp>
        <p:nvSpPr>
          <p:cNvPr id="6" name="5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51520" y="5661248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Un </a:t>
            </a:r>
            <a:r>
              <a:rPr lang="es-ES" sz="2400" b="1" dirty="0"/>
              <a:t>mapa de procesos</a:t>
            </a:r>
            <a:r>
              <a:rPr lang="es-ES" sz="2400" dirty="0"/>
              <a:t> es una </a:t>
            </a:r>
            <a:r>
              <a:rPr lang="es-ES" sz="2400" b="1" dirty="0"/>
              <a:t>representación gráfica</a:t>
            </a:r>
            <a:r>
              <a:rPr lang="es-ES" sz="2400" dirty="0"/>
              <a:t> que muestra cómo se interrelacionan todos los procesos de una empresa. </a:t>
            </a:r>
          </a:p>
        </p:txBody>
      </p:sp>
    </p:spTree>
    <p:extLst>
      <p:ext uri="{BB962C8B-B14F-4D97-AF65-F5344CB8AC3E}">
        <p14:creationId xmlns:p14="http://schemas.microsoft.com/office/powerpoint/2010/main" val="160151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624"/>
            <a:ext cx="8784976" cy="61206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CuadroTexto"/>
          <p:cNvSpPr txBox="1"/>
          <p:nvPr/>
        </p:nvSpPr>
        <p:spPr>
          <a:xfrm>
            <a:off x="251520" y="6207695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Mapa de procesos. Informe de autoevaluación institucional  2023.</a:t>
            </a:r>
            <a:endParaRPr lang="es-ES" sz="2400" b="1" dirty="0"/>
          </a:p>
        </p:txBody>
      </p:sp>
      <p:sp>
        <p:nvSpPr>
          <p:cNvPr id="6" name="5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21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71600" y="655266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/>
              <a:t>Los procesos se interrelacionan con otros procesos</a:t>
            </a:r>
            <a:endParaRPr lang="es-ES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340768"/>
            <a:ext cx="4414415" cy="4543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15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95" y="1484784"/>
            <a:ext cx="8879802" cy="4047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195736" y="655266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/>
              <a:t>¿Qué es un mapa de procesos?</a:t>
            </a:r>
          </a:p>
        </p:txBody>
      </p:sp>
      <p:sp>
        <p:nvSpPr>
          <p:cNvPr id="6" name="5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51520" y="5661248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Un </a:t>
            </a:r>
            <a:r>
              <a:rPr lang="es-ES" sz="2400" b="1" dirty="0"/>
              <a:t>mapa de procesos</a:t>
            </a:r>
            <a:r>
              <a:rPr lang="es-ES" sz="2400" dirty="0"/>
              <a:t> es una </a:t>
            </a:r>
            <a:r>
              <a:rPr lang="es-ES" sz="2400" b="1" dirty="0"/>
              <a:t>representación gráfica</a:t>
            </a:r>
            <a:r>
              <a:rPr lang="es-ES" sz="2400" dirty="0"/>
              <a:t> que muestra cómo se interrelacionan todos los procesos de una empresa. </a:t>
            </a:r>
          </a:p>
        </p:txBody>
      </p:sp>
    </p:spTree>
    <p:extLst>
      <p:ext uri="{BB962C8B-B14F-4D97-AF65-F5344CB8AC3E}">
        <p14:creationId xmlns:p14="http://schemas.microsoft.com/office/powerpoint/2010/main" val="366627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624"/>
            <a:ext cx="8784976" cy="61206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CuadroTexto"/>
          <p:cNvSpPr txBox="1"/>
          <p:nvPr/>
        </p:nvSpPr>
        <p:spPr>
          <a:xfrm>
            <a:off x="251520" y="6207695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Mapa de procesos. Informe de autoevaluación institucional  2023.</a:t>
            </a:r>
            <a:endParaRPr lang="es-ES" sz="2400" b="1" dirty="0"/>
          </a:p>
        </p:txBody>
      </p:sp>
      <p:sp>
        <p:nvSpPr>
          <p:cNvPr id="6" name="5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1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391" y="764704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Proceso de enseñanza y aprendizaje</a:t>
            </a:r>
            <a:br>
              <a:rPr lang="es-ES" b="1" dirty="0" smtClean="0"/>
            </a:br>
            <a:endParaRPr lang="es-ES" b="1" dirty="0"/>
          </a:p>
        </p:txBody>
      </p:sp>
      <p:grpSp>
        <p:nvGrpSpPr>
          <p:cNvPr id="3" name="2 Grupo"/>
          <p:cNvGrpSpPr/>
          <p:nvPr/>
        </p:nvGrpSpPr>
        <p:grpSpPr>
          <a:xfrm>
            <a:off x="899592" y="1700808"/>
            <a:ext cx="7200900" cy="4005263"/>
            <a:chOff x="899592" y="1988840"/>
            <a:chExt cx="7200900" cy="4005263"/>
          </a:xfrm>
        </p:grpSpPr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899592" y="1988840"/>
              <a:ext cx="7200900" cy="4005263"/>
              <a:chOff x="748" y="1570"/>
              <a:chExt cx="3992" cy="2586"/>
            </a:xfrm>
          </p:grpSpPr>
          <p:sp>
            <p:nvSpPr>
              <p:cNvPr id="8" name="Oval 5"/>
              <p:cNvSpPr>
                <a:spLocks noChangeArrowheads="1"/>
              </p:cNvSpPr>
              <p:nvPr/>
            </p:nvSpPr>
            <p:spPr bwMode="auto">
              <a:xfrm>
                <a:off x="1746" y="2523"/>
                <a:ext cx="2041" cy="681"/>
              </a:xfrm>
              <a:prstGeom prst="ellipse">
                <a:avLst/>
              </a:prstGeom>
              <a:solidFill>
                <a:srgbClr val="F0FEF0"/>
              </a:solidFill>
              <a:ln>
                <a:noFill/>
              </a:ln>
              <a:effectLst>
                <a:prstShdw prst="shdw18" dist="17961" dir="13500000">
                  <a:srgbClr val="F0FEF0">
                    <a:gamma/>
                    <a:shade val="60000"/>
                    <a:invGamma/>
                  </a:srgbClr>
                </a:prst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s-ES_tradnl" sz="2400" b="1" dirty="0" smtClean="0">
                    <a:solidFill>
                      <a:srgbClr val="CC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Componentes</a:t>
                </a:r>
                <a:endParaRPr lang="es-ES" sz="2400" b="1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grpSp>
            <p:nvGrpSpPr>
              <p:cNvPr id="9" name="Group 6"/>
              <p:cNvGrpSpPr>
                <a:grpSpLocks/>
              </p:cNvGrpSpPr>
              <p:nvPr/>
            </p:nvGrpSpPr>
            <p:grpSpPr bwMode="auto">
              <a:xfrm>
                <a:off x="748" y="1570"/>
                <a:ext cx="3992" cy="2586"/>
                <a:chOff x="748" y="1570"/>
                <a:chExt cx="3992" cy="2586"/>
              </a:xfrm>
            </p:grpSpPr>
            <p:sp>
              <p:nvSpPr>
                <p:cNvPr id="10" name="Text Box 7"/>
                <p:cNvSpPr txBox="1">
                  <a:spLocks noChangeArrowheads="1"/>
                </p:cNvSpPr>
                <p:nvPr/>
              </p:nvSpPr>
              <p:spPr bwMode="auto">
                <a:xfrm rot="-645406">
                  <a:off x="1789" y="2114"/>
                  <a:ext cx="1089" cy="29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ES_tradnl" sz="2400" b="1"/>
                    <a:t>Objetivos</a:t>
                  </a:r>
                  <a:endParaRPr lang="es-ES" sz="2400" b="1"/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 rot="1137492">
                  <a:off x="2924" y="2234"/>
                  <a:ext cx="1226" cy="29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ES_tradnl" sz="2400" b="1"/>
                    <a:t>Contenidos</a:t>
                  </a:r>
                  <a:endParaRPr lang="es-ES" sz="2400" b="1"/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 rot="-3000002">
                  <a:off x="3398" y="2862"/>
                  <a:ext cx="1224" cy="2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ES_tradnl" sz="2400" b="1"/>
                    <a:t>Métodos</a:t>
                  </a:r>
                  <a:endParaRPr lang="es-ES" sz="2400" b="1"/>
                </a:p>
              </p:txBody>
            </p:sp>
            <p:sp>
              <p:nvSpPr>
                <p:cNvPr id="13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835" y="3369"/>
                  <a:ext cx="862" cy="29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ES_tradnl" sz="2400" b="1" dirty="0"/>
                    <a:t>Medios</a:t>
                  </a:r>
                  <a:endParaRPr lang="es-ES" sz="2400" b="1" dirty="0"/>
                </a:p>
              </p:txBody>
            </p:sp>
            <p:sp>
              <p:nvSpPr>
                <p:cNvPr id="14" name="Text Box 11"/>
                <p:cNvSpPr txBox="1">
                  <a:spLocks noChangeArrowheads="1"/>
                </p:cNvSpPr>
                <p:nvPr/>
              </p:nvSpPr>
              <p:spPr bwMode="auto">
                <a:xfrm rot="645946">
                  <a:off x="1745" y="3276"/>
                  <a:ext cx="1179" cy="29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ES_tradnl" sz="2400" b="1"/>
                    <a:t>Evaluación</a:t>
                  </a:r>
                  <a:endParaRPr lang="es-ES" sz="2400" b="1"/>
                </a:p>
              </p:txBody>
            </p:sp>
            <p:sp>
              <p:nvSpPr>
                <p:cNvPr id="15" name="Text Box 12"/>
                <p:cNvSpPr txBox="1">
                  <a:spLocks noChangeArrowheads="1"/>
                </p:cNvSpPr>
                <p:nvPr/>
              </p:nvSpPr>
              <p:spPr bwMode="auto">
                <a:xfrm rot="-5400000">
                  <a:off x="719" y="2662"/>
                  <a:ext cx="1452" cy="39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50000"/>
                    </a:spcBef>
                  </a:pPr>
                  <a:r>
                    <a:rPr lang="es-ES_tradnl" sz="2400" b="1"/>
                    <a:t>Formas organizativas</a:t>
                  </a:r>
                  <a:endParaRPr lang="es-ES" sz="2400" b="1"/>
                </a:p>
              </p:txBody>
            </p:sp>
            <p:sp>
              <p:nvSpPr>
                <p:cNvPr id="16" name="Oval 13"/>
                <p:cNvSpPr>
                  <a:spLocks noChangeArrowheads="1"/>
                </p:cNvSpPr>
                <p:nvPr/>
              </p:nvSpPr>
              <p:spPr bwMode="auto">
                <a:xfrm>
                  <a:off x="1066" y="1888"/>
                  <a:ext cx="3356" cy="199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17" name="Oval 14"/>
                <p:cNvSpPr>
                  <a:spLocks noChangeArrowheads="1"/>
                </p:cNvSpPr>
                <p:nvPr/>
              </p:nvSpPr>
              <p:spPr bwMode="auto">
                <a:xfrm>
                  <a:off x="748" y="1570"/>
                  <a:ext cx="3992" cy="2586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18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145" y="1617"/>
                  <a:ext cx="1044" cy="29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ES_tradnl" sz="2400" b="1" dirty="0"/>
                    <a:t>Profesor</a:t>
                  </a:r>
                  <a:endParaRPr lang="es-ES" sz="2400" b="1" dirty="0"/>
                </a:p>
              </p:txBody>
            </p:sp>
            <p:sp>
              <p:nvSpPr>
                <p:cNvPr id="19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997" y="3838"/>
                  <a:ext cx="1361" cy="29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ES_tradnl" sz="2400" b="1" dirty="0"/>
                    <a:t>Estudiantes</a:t>
                  </a:r>
                  <a:endParaRPr lang="es-ES" sz="2400" b="1" dirty="0"/>
                </a:p>
              </p:txBody>
            </p:sp>
          </p:grpSp>
        </p:grp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 rot="21136591">
              <a:off x="5167268" y="5353650"/>
              <a:ext cx="188320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_tradnl" sz="2400" b="1" dirty="0" smtClean="0"/>
                <a:t>Grupo</a:t>
              </a:r>
              <a:endParaRPr lang="es-ES" sz="2400" b="1" dirty="0"/>
            </a:p>
          </p:txBody>
        </p:sp>
      </p:grpSp>
      <p:sp>
        <p:nvSpPr>
          <p:cNvPr id="21" name="20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10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92338"/>
            <a:ext cx="7383482" cy="4520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549391" y="764704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Proceso de enseñanza y aprendizaje</a:t>
            </a:r>
            <a:br>
              <a:rPr lang="es-ES" b="1" dirty="0" smtClean="0"/>
            </a:br>
            <a:endParaRPr lang="es-ES" b="1" dirty="0"/>
          </a:p>
        </p:txBody>
      </p:sp>
      <p:sp>
        <p:nvSpPr>
          <p:cNvPr id="4" name="3 Rectángulo"/>
          <p:cNvSpPr/>
          <p:nvPr/>
        </p:nvSpPr>
        <p:spPr>
          <a:xfrm>
            <a:off x="0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8101728" y="6203"/>
            <a:ext cx="10422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Calidad</a:t>
            </a:r>
            <a:endParaRPr lang="es-ES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32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341</Words>
  <Application>Microsoft Office PowerPoint</Application>
  <PresentationFormat>Presentación en pantalla (4:3)</PresentationFormat>
  <Paragraphs>116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Proceso de enseñanza y aprendizaje </vt:lpstr>
      <vt:lpstr>Proceso de enseñanza y aprendizaje </vt:lpstr>
      <vt:lpstr>Presentación de PowerPoint</vt:lpstr>
      <vt:lpstr>En la educación en el trabajo</vt:lpstr>
      <vt:lpstr>En la educación en el trabajo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Arbitro</dc:creator>
  <cp:lastModifiedBy>Arbitro</cp:lastModifiedBy>
  <cp:revision>3</cp:revision>
  <dcterms:created xsi:type="dcterms:W3CDTF">2024-02-19T03:44:07Z</dcterms:created>
  <dcterms:modified xsi:type="dcterms:W3CDTF">2024-02-19T03:48:36Z</dcterms:modified>
</cp:coreProperties>
</file>