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70" r:id="rId5"/>
    <p:sldId id="271" r:id="rId6"/>
    <p:sldId id="272" r:id="rId7"/>
    <p:sldId id="276"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57"/>
    <a:srgbClr val="680000"/>
    <a:srgbClr val="960000"/>
    <a:srgbClr val="00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9DED678-B69B-45CA-801F-F8F3B2F37D8E}" type="datetimeFigureOut">
              <a:rPr lang="es-ES" smtClean="0"/>
              <a:t>13/02/2024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6D7E382-D55B-4F3C-A349-56BE8E4F673D}" type="slidenum">
              <a:rPr lang="es-ES" smtClean="0"/>
              <a:t>‹Nº›</a:t>
            </a:fld>
            <a:endParaRPr lang="es-ES" dirty="0"/>
          </a:p>
        </p:txBody>
      </p:sp>
    </p:spTree>
    <p:extLst>
      <p:ext uri="{BB962C8B-B14F-4D97-AF65-F5344CB8AC3E}">
        <p14:creationId xmlns:p14="http://schemas.microsoft.com/office/powerpoint/2010/main" val="296390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9DED678-B69B-45CA-801F-F8F3B2F37D8E}" type="datetimeFigureOut">
              <a:rPr lang="es-ES" smtClean="0"/>
              <a:t>13/02/2024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6D7E382-D55B-4F3C-A349-56BE8E4F673D}" type="slidenum">
              <a:rPr lang="es-ES" smtClean="0"/>
              <a:t>‹Nº›</a:t>
            </a:fld>
            <a:endParaRPr lang="es-ES" dirty="0"/>
          </a:p>
        </p:txBody>
      </p:sp>
    </p:spTree>
    <p:extLst>
      <p:ext uri="{BB962C8B-B14F-4D97-AF65-F5344CB8AC3E}">
        <p14:creationId xmlns:p14="http://schemas.microsoft.com/office/powerpoint/2010/main" val="257591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9DED678-B69B-45CA-801F-F8F3B2F37D8E}" type="datetimeFigureOut">
              <a:rPr lang="es-ES" smtClean="0"/>
              <a:t>13/02/2024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6D7E382-D55B-4F3C-A349-56BE8E4F673D}" type="slidenum">
              <a:rPr lang="es-ES" smtClean="0"/>
              <a:t>‹Nº›</a:t>
            </a:fld>
            <a:endParaRPr lang="es-ES" dirty="0"/>
          </a:p>
        </p:txBody>
      </p:sp>
    </p:spTree>
    <p:extLst>
      <p:ext uri="{BB962C8B-B14F-4D97-AF65-F5344CB8AC3E}">
        <p14:creationId xmlns:p14="http://schemas.microsoft.com/office/powerpoint/2010/main" val="137011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9DED678-B69B-45CA-801F-F8F3B2F37D8E}" type="datetimeFigureOut">
              <a:rPr lang="es-ES" smtClean="0"/>
              <a:t>13/02/2024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6D7E382-D55B-4F3C-A349-56BE8E4F673D}" type="slidenum">
              <a:rPr lang="es-ES" smtClean="0"/>
              <a:t>‹Nº›</a:t>
            </a:fld>
            <a:endParaRPr lang="es-ES" dirty="0"/>
          </a:p>
        </p:txBody>
      </p:sp>
    </p:spTree>
    <p:extLst>
      <p:ext uri="{BB962C8B-B14F-4D97-AF65-F5344CB8AC3E}">
        <p14:creationId xmlns:p14="http://schemas.microsoft.com/office/powerpoint/2010/main" val="181598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DED678-B69B-45CA-801F-F8F3B2F37D8E}" type="datetimeFigureOut">
              <a:rPr lang="es-ES" smtClean="0"/>
              <a:t>13/02/2024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6D7E382-D55B-4F3C-A349-56BE8E4F673D}" type="slidenum">
              <a:rPr lang="es-ES" smtClean="0"/>
              <a:t>‹Nº›</a:t>
            </a:fld>
            <a:endParaRPr lang="es-ES" dirty="0"/>
          </a:p>
        </p:txBody>
      </p:sp>
    </p:spTree>
    <p:extLst>
      <p:ext uri="{BB962C8B-B14F-4D97-AF65-F5344CB8AC3E}">
        <p14:creationId xmlns:p14="http://schemas.microsoft.com/office/powerpoint/2010/main" val="45363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9DED678-B69B-45CA-801F-F8F3B2F37D8E}" type="datetimeFigureOut">
              <a:rPr lang="es-ES" smtClean="0"/>
              <a:t>13/02/2024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6D7E382-D55B-4F3C-A349-56BE8E4F673D}" type="slidenum">
              <a:rPr lang="es-ES" smtClean="0"/>
              <a:t>‹Nº›</a:t>
            </a:fld>
            <a:endParaRPr lang="es-ES" dirty="0"/>
          </a:p>
        </p:txBody>
      </p:sp>
    </p:spTree>
    <p:extLst>
      <p:ext uri="{BB962C8B-B14F-4D97-AF65-F5344CB8AC3E}">
        <p14:creationId xmlns:p14="http://schemas.microsoft.com/office/powerpoint/2010/main" val="409314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9DED678-B69B-45CA-801F-F8F3B2F37D8E}" type="datetimeFigureOut">
              <a:rPr lang="es-ES" smtClean="0"/>
              <a:t>13/02/2024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B6D7E382-D55B-4F3C-A349-56BE8E4F673D}" type="slidenum">
              <a:rPr lang="es-ES" smtClean="0"/>
              <a:t>‹Nº›</a:t>
            </a:fld>
            <a:endParaRPr lang="es-ES" dirty="0"/>
          </a:p>
        </p:txBody>
      </p:sp>
    </p:spTree>
    <p:extLst>
      <p:ext uri="{BB962C8B-B14F-4D97-AF65-F5344CB8AC3E}">
        <p14:creationId xmlns:p14="http://schemas.microsoft.com/office/powerpoint/2010/main" val="115288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9DED678-B69B-45CA-801F-F8F3B2F37D8E}" type="datetimeFigureOut">
              <a:rPr lang="es-ES" smtClean="0"/>
              <a:t>13/02/2024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B6D7E382-D55B-4F3C-A349-56BE8E4F673D}" type="slidenum">
              <a:rPr lang="es-ES" smtClean="0"/>
              <a:t>‹Nº›</a:t>
            </a:fld>
            <a:endParaRPr lang="es-ES" dirty="0"/>
          </a:p>
        </p:txBody>
      </p:sp>
    </p:spTree>
    <p:extLst>
      <p:ext uri="{BB962C8B-B14F-4D97-AF65-F5344CB8AC3E}">
        <p14:creationId xmlns:p14="http://schemas.microsoft.com/office/powerpoint/2010/main" val="206646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DED678-B69B-45CA-801F-F8F3B2F37D8E}" type="datetimeFigureOut">
              <a:rPr lang="es-ES" smtClean="0"/>
              <a:t>13/02/2024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B6D7E382-D55B-4F3C-A349-56BE8E4F673D}" type="slidenum">
              <a:rPr lang="es-ES" smtClean="0"/>
              <a:t>‹Nº›</a:t>
            </a:fld>
            <a:endParaRPr lang="es-ES" dirty="0"/>
          </a:p>
        </p:txBody>
      </p:sp>
    </p:spTree>
    <p:extLst>
      <p:ext uri="{BB962C8B-B14F-4D97-AF65-F5344CB8AC3E}">
        <p14:creationId xmlns:p14="http://schemas.microsoft.com/office/powerpoint/2010/main" val="254758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DED678-B69B-45CA-801F-F8F3B2F37D8E}" type="datetimeFigureOut">
              <a:rPr lang="es-ES" smtClean="0"/>
              <a:t>13/02/2024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6D7E382-D55B-4F3C-A349-56BE8E4F673D}" type="slidenum">
              <a:rPr lang="es-ES" smtClean="0"/>
              <a:t>‹Nº›</a:t>
            </a:fld>
            <a:endParaRPr lang="es-ES" dirty="0"/>
          </a:p>
        </p:txBody>
      </p:sp>
    </p:spTree>
    <p:extLst>
      <p:ext uri="{BB962C8B-B14F-4D97-AF65-F5344CB8AC3E}">
        <p14:creationId xmlns:p14="http://schemas.microsoft.com/office/powerpoint/2010/main" val="334526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DED678-B69B-45CA-801F-F8F3B2F37D8E}" type="datetimeFigureOut">
              <a:rPr lang="es-ES" smtClean="0"/>
              <a:t>13/02/2024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6D7E382-D55B-4F3C-A349-56BE8E4F673D}" type="slidenum">
              <a:rPr lang="es-ES" smtClean="0"/>
              <a:t>‹Nº›</a:t>
            </a:fld>
            <a:endParaRPr lang="es-ES" dirty="0"/>
          </a:p>
        </p:txBody>
      </p:sp>
    </p:spTree>
    <p:extLst>
      <p:ext uri="{BB962C8B-B14F-4D97-AF65-F5344CB8AC3E}">
        <p14:creationId xmlns:p14="http://schemas.microsoft.com/office/powerpoint/2010/main" val="356796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ED678-B69B-45CA-801F-F8F3B2F37D8E}" type="datetimeFigureOut">
              <a:rPr lang="es-ES" smtClean="0"/>
              <a:t>13/02/2024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7E382-D55B-4F3C-A349-56BE8E4F673D}" type="slidenum">
              <a:rPr lang="es-ES" smtClean="0"/>
              <a:t>‹Nº›</a:t>
            </a:fld>
            <a:endParaRPr lang="es-ES" dirty="0"/>
          </a:p>
        </p:txBody>
      </p:sp>
    </p:spTree>
    <p:extLst>
      <p:ext uri="{BB962C8B-B14F-4D97-AF65-F5344CB8AC3E}">
        <p14:creationId xmlns:p14="http://schemas.microsoft.com/office/powerpoint/2010/main" val="1914408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67793" y="404664"/>
            <a:ext cx="6957353" cy="243143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La Universidad de Ciencias </a:t>
            </a:r>
          </a:p>
          <a:p>
            <a:pPr algn="ctr"/>
            <a:r>
              <a:rPr lang="es-ES" sz="44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Médicas de La Habana</a:t>
            </a:r>
          </a:p>
          <a:p>
            <a:pPr algn="ctr"/>
            <a:r>
              <a:rPr lang="es-ES" sz="3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Por la EXCELENCIA </a:t>
            </a:r>
          </a:p>
          <a:p>
            <a:pPr algn="ctr"/>
            <a:r>
              <a:rPr lang="es-ES" sz="32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2024</a:t>
            </a:r>
            <a:endParaRPr lang="es-ES" sz="32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35" name="Imagen 8">
            <a:extLst>
              <a:ext uri="{FF2B5EF4-FFF2-40B4-BE49-F238E27FC236}">
                <a16:creationId xmlns="" xmlns:a16="http://schemas.microsoft.com/office/drawing/2014/main" id="{E182BEBF-EA5A-4C73-8B06-04A9AF0CF903}"/>
              </a:ext>
            </a:extLst>
          </p:cNvPr>
          <p:cNvPicPr>
            <a:picLocks noChangeAspect="1"/>
          </p:cNvPicPr>
          <p:nvPr/>
        </p:nvPicPr>
        <p:blipFill>
          <a:blip r:embed="rId2"/>
          <a:stretch>
            <a:fillRect/>
          </a:stretch>
        </p:blipFill>
        <p:spPr>
          <a:xfrm>
            <a:off x="107504" y="1945382"/>
            <a:ext cx="1512168" cy="1715020"/>
          </a:xfrm>
          <a:prstGeom prst="rect">
            <a:avLst/>
          </a:prstGeom>
        </p:spPr>
      </p:pic>
      <p:sp>
        <p:nvSpPr>
          <p:cNvPr id="136" name="135 Rectángulo"/>
          <p:cNvSpPr/>
          <p:nvPr/>
        </p:nvSpPr>
        <p:spPr>
          <a:xfrm>
            <a:off x="390565" y="3861048"/>
            <a:ext cx="8213882" cy="1477328"/>
          </a:xfrm>
          <a:prstGeom prst="rect">
            <a:avLst/>
          </a:prstGeom>
        </p:spPr>
        <p:txBody>
          <a:bodyPr wrap="square">
            <a:spAutoFit/>
          </a:bodyPr>
          <a:lstStyle/>
          <a:p>
            <a:pPr algn="just"/>
            <a:r>
              <a:rPr lang="es-ES" b="1" i="1" dirty="0"/>
              <a:t>Promover una cultura de </a:t>
            </a:r>
            <a:r>
              <a:rPr lang="es-ES" b="1" i="1" dirty="0" smtClean="0"/>
              <a:t>GESTIÓN DE LA CALIDAD en </a:t>
            </a:r>
            <a:r>
              <a:rPr lang="es-ES" b="1" i="1" dirty="0"/>
              <a:t>la Facultad de Ciencias Médicas </a:t>
            </a:r>
            <a:r>
              <a:rPr lang="es-ES" b="1" i="1" dirty="0" smtClean="0"/>
              <a:t>“Miguel Enríquez”</a:t>
            </a:r>
            <a:r>
              <a:rPr lang="es-ES" i="1" dirty="0" smtClean="0"/>
              <a:t>, </a:t>
            </a:r>
            <a:r>
              <a:rPr lang="es-ES" i="1" dirty="0"/>
              <a:t>que posibilite la adopción de decisiones acertadas y oportunas en la dirección de los procesos </a:t>
            </a:r>
            <a:r>
              <a:rPr lang="es-ES" i="1" dirty="0" smtClean="0"/>
              <a:t>sustantivos de la facultad, </a:t>
            </a:r>
            <a:r>
              <a:rPr lang="es-ES" i="1" dirty="0"/>
              <a:t>propiciando la mejora continua, que  conduce a la </a:t>
            </a:r>
            <a:r>
              <a:rPr lang="es-ES" b="1" i="1" dirty="0"/>
              <a:t>acreditación</a:t>
            </a:r>
            <a:r>
              <a:rPr lang="es-ES" i="1" dirty="0"/>
              <a:t> y al reconocimiento social de la calidad alcanzada, con visibilidad nacional e internacional.</a:t>
            </a: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131379"/>
            <a:ext cx="18097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 name="137 Rectángulo"/>
          <p:cNvSpPr/>
          <p:nvPr/>
        </p:nvSpPr>
        <p:spPr>
          <a:xfrm>
            <a:off x="1767270" y="5445224"/>
            <a:ext cx="5463131" cy="1200329"/>
          </a:xfrm>
          <a:prstGeom prst="rect">
            <a:avLst/>
          </a:prstGeom>
        </p:spPr>
        <p:txBody>
          <a:bodyPr wrap="square">
            <a:spAutoFit/>
          </a:bodyPr>
          <a:lstStyle/>
          <a:p>
            <a:pPr algn="ctr"/>
            <a:r>
              <a:rPr lang="es-ES" b="1" dirty="0">
                <a:ln w="11430"/>
                <a:solidFill>
                  <a:srgbClr val="FF0000"/>
                </a:solidFill>
                <a:latin typeface="Times New Roman" pitchFamily="18" charset="0"/>
                <a:cs typeface="Times New Roman" pitchFamily="18" charset="0"/>
              </a:rPr>
              <a:t>La </a:t>
            </a:r>
            <a:r>
              <a:rPr lang="es-ES" b="1" dirty="0" smtClean="0">
                <a:ln w="11430"/>
                <a:solidFill>
                  <a:srgbClr val="FF0000"/>
                </a:solidFill>
                <a:latin typeface="Times New Roman" pitchFamily="18" charset="0"/>
                <a:cs typeface="Times New Roman" pitchFamily="18" charset="0"/>
              </a:rPr>
              <a:t>Facultad de Ciencias Médicas “Miguel Enríquez”</a:t>
            </a:r>
          </a:p>
          <a:p>
            <a:pPr algn="ctr"/>
            <a:r>
              <a:rPr lang="es-ES" b="1" dirty="0" smtClean="0">
                <a:ln w="11430"/>
                <a:solidFill>
                  <a:srgbClr val="FF0000"/>
                </a:solidFill>
                <a:latin typeface="Times New Roman" pitchFamily="18" charset="0"/>
                <a:cs typeface="Times New Roman" pitchFamily="18" charset="0"/>
              </a:rPr>
              <a:t>Por la EXCELENCIA </a:t>
            </a:r>
          </a:p>
          <a:p>
            <a:pPr algn="ctr"/>
            <a:r>
              <a:rPr lang="es-ES" b="1" dirty="0" smtClean="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s-ES" b="1" dirty="0" smtClean="0">
                <a:ln w="11430"/>
                <a:solidFill>
                  <a:srgbClr val="FF0000"/>
                </a:solidFill>
                <a:latin typeface="Times New Roman" pitchFamily="18" charset="0"/>
                <a:cs typeface="Times New Roman" pitchFamily="18" charset="0"/>
              </a:rPr>
              <a:t>2024</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0425" y="2849173"/>
            <a:ext cx="792088" cy="81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23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8046" y="571327"/>
            <a:ext cx="8782019" cy="769441"/>
          </a:xfrm>
          <a:prstGeom prst="rect">
            <a:avLst/>
          </a:prstGeom>
          <a:noFill/>
        </p:spPr>
        <p:txBody>
          <a:bodyPr wrap="none" lIns="91440" tIns="45720" rIns="91440" bIns="45720">
            <a:spAutoFit/>
          </a:bodyPr>
          <a:lstStyle/>
          <a:p>
            <a:pPr algn="ctr"/>
            <a:r>
              <a:rPr lang="es-ES" sz="4400" b="1" cap="none" spc="0" dirty="0" smtClean="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Proceso de enseñanza y aprendizaje</a:t>
            </a:r>
            <a:endParaRPr lang="es-ES" sz="4400" b="1" cap="none" spc="0" dirty="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819" y="3501008"/>
            <a:ext cx="30289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68760"/>
            <a:ext cx="4587914"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4075" y="5446965"/>
            <a:ext cx="4147885" cy="646331"/>
          </a:xfrm>
          <a:prstGeom prst="rect">
            <a:avLst/>
          </a:prstGeom>
          <a:noFill/>
        </p:spPr>
        <p:txBody>
          <a:bodyPr wrap="square" rtlCol="0">
            <a:spAutoFit/>
          </a:bodyPr>
          <a:lstStyle/>
          <a:p>
            <a:pPr algn="ctr"/>
            <a:r>
              <a:rPr lang="es-ES" b="1" dirty="0" smtClean="0"/>
              <a:t> Juan Carlos Fonden Calzadilla</a:t>
            </a:r>
          </a:p>
          <a:p>
            <a:pPr algn="ctr"/>
            <a:r>
              <a:rPr lang="es-ES" b="1" dirty="0" smtClean="0"/>
              <a:t> 2024</a:t>
            </a:r>
            <a:endParaRPr lang="es-ES" b="1" dirty="0"/>
          </a:p>
        </p:txBody>
      </p:sp>
      <p:pic>
        <p:nvPicPr>
          <p:cNvPr id="9" name="Imagen 8">
            <a:extLst>
              <a:ext uri="{FF2B5EF4-FFF2-40B4-BE49-F238E27FC236}">
                <a16:creationId xmlns="" xmlns:a16="http://schemas.microsoft.com/office/drawing/2014/main" id="{E182BEBF-EA5A-4C73-8B06-04A9AF0CF903}"/>
              </a:ext>
            </a:extLst>
          </p:cNvPr>
          <p:cNvPicPr>
            <a:picLocks noChangeAspect="1"/>
          </p:cNvPicPr>
          <p:nvPr/>
        </p:nvPicPr>
        <p:blipFill>
          <a:blip r:embed="rId4"/>
          <a:stretch>
            <a:fillRect/>
          </a:stretch>
        </p:blipFill>
        <p:spPr>
          <a:xfrm>
            <a:off x="107503" y="1945381"/>
            <a:ext cx="1571727" cy="1782569"/>
          </a:xfrm>
          <a:prstGeom prst="rect">
            <a:avLst/>
          </a:prstGeom>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2131379"/>
            <a:ext cx="18097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5638880" y="5373581"/>
            <a:ext cx="3168352" cy="646331"/>
          </a:xfrm>
          <a:prstGeom prst="rect">
            <a:avLst/>
          </a:prstGeom>
          <a:noFill/>
        </p:spPr>
        <p:txBody>
          <a:bodyPr wrap="square" rtlCol="0">
            <a:spAutoFit/>
          </a:bodyPr>
          <a:lstStyle/>
          <a:p>
            <a:pPr algn="ctr"/>
            <a:r>
              <a:rPr lang="es-ES" b="1" dirty="0" smtClean="0"/>
              <a:t>Licenciatura en Servicios Estomatológicos </a:t>
            </a:r>
            <a:endParaRPr lang="es-ES" b="1" dirty="0"/>
          </a:p>
        </p:txBody>
      </p:sp>
      <p:sp>
        <p:nvSpPr>
          <p:cNvPr id="14" name="13 Rectángulo"/>
          <p:cNvSpPr/>
          <p:nvPr/>
        </p:nvSpPr>
        <p:spPr>
          <a:xfrm>
            <a:off x="0" y="620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
        <p:nvSpPr>
          <p:cNvPr id="15" name="14 Rectángulo"/>
          <p:cNvSpPr/>
          <p:nvPr/>
        </p:nvSpPr>
        <p:spPr>
          <a:xfrm>
            <a:off x="8101728" y="-1963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Tree>
    <p:extLst>
      <p:ext uri="{BB962C8B-B14F-4D97-AF65-F5344CB8AC3E}">
        <p14:creationId xmlns:p14="http://schemas.microsoft.com/office/powerpoint/2010/main" val="3357588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b="1" dirty="0"/>
              <a:t>Tema No </a:t>
            </a:r>
            <a:r>
              <a:rPr lang="es-ES" sz="2800" b="1" dirty="0" smtClean="0"/>
              <a:t>5: Las plataformas virtuales de aprendizaje</a:t>
            </a:r>
            <a:endParaRPr lang="es-ES" sz="2800" b="1" dirty="0"/>
          </a:p>
        </p:txBody>
      </p:sp>
      <p:sp>
        <p:nvSpPr>
          <p:cNvPr id="4" name="3 CuadroTexto"/>
          <p:cNvSpPr txBox="1"/>
          <p:nvPr/>
        </p:nvSpPr>
        <p:spPr>
          <a:xfrm>
            <a:off x="323528" y="2057648"/>
            <a:ext cx="8496944" cy="477054"/>
          </a:xfrm>
          <a:prstGeom prst="rect">
            <a:avLst/>
          </a:prstGeom>
          <a:noFill/>
        </p:spPr>
        <p:txBody>
          <a:bodyPr wrap="square" rtlCol="0">
            <a:spAutoFit/>
          </a:bodyPr>
          <a:lstStyle/>
          <a:p>
            <a:pPr marL="342900" indent="-342900">
              <a:buClr>
                <a:srgbClr val="FF0066"/>
              </a:buClr>
              <a:buFont typeface="Wingdings" pitchFamily="2" charset="2"/>
              <a:buChar char="Ø"/>
            </a:pPr>
            <a:r>
              <a:rPr lang="es-ES" sz="2500" b="1" dirty="0" smtClean="0"/>
              <a:t>Las plataformas interactivas de aprendizaje .</a:t>
            </a:r>
            <a:endParaRPr lang="es-ES" sz="2500" b="1" dirty="0"/>
          </a:p>
        </p:txBody>
      </p:sp>
      <p:sp>
        <p:nvSpPr>
          <p:cNvPr id="5" name="4 Rectángulo"/>
          <p:cNvSpPr/>
          <p:nvPr/>
        </p:nvSpPr>
        <p:spPr>
          <a:xfrm>
            <a:off x="0" y="620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
        <p:nvSpPr>
          <p:cNvPr id="6" name="5 Rectángulo"/>
          <p:cNvSpPr/>
          <p:nvPr/>
        </p:nvSpPr>
        <p:spPr>
          <a:xfrm>
            <a:off x="8101728" y="620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
        <p:nvSpPr>
          <p:cNvPr id="3" name="2 CuadroTexto"/>
          <p:cNvSpPr txBox="1"/>
          <p:nvPr/>
        </p:nvSpPr>
        <p:spPr>
          <a:xfrm>
            <a:off x="1547664" y="1484784"/>
            <a:ext cx="1872208" cy="584775"/>
          </a:xfrm>
          <a:prstGeom prst="rect">
            <a:avLst/>
          </a:prstGeom>
          <a:noFill/>
        </p:spPr>
        <p:txBody>
          <a:bodyPr wrap="square" rtlCol="0">
            <a:spAutoFit/>
          </a:bodyPr>
          <a:lstStyle/>
          <a:p>
            <a:r>
              <a:rPr lang="es-ES" sz="3200" b="1" dirty="0" smtClean="0"/>
              <a:t>Sumario:</a:t>
            </a:r>
            <a:endParaRPr lang="es-ES" sz="3200" b="1" dirty="0"/>
          </a:p>
        </p:txBody>
      </p:sp>
    </p:spTree>
    <p:extLst>
      <p:ext uri="{BB962C8B-B14F-4D97-AF65-F5344CB8AC3E}">
        <p14:creationId xmlns:p14="http://schemas.microsoft.com/office/powerpoint/2010/main" val="2895574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t>Plataformas </a:t>
            </a:r>
            <a:r>
              <a:rPr lang="es-ES" sz="3600" b="1" smtClean="0"/>
              <a:t>de aprendizaje</a:t>
            </a:r>
            <a:endParaRPr lang="es-ES" sz="3600" b="1" dirty="0"/>
          </a:p>
        </p:txBody>
      </p:sp>
      <p:sp>
        <p:nvSpPr>
          <p:cNvPr id="4" name="3 Rectángulo"/>
          <p:cNvSpPr/>
          <p:nvPr/>
        </p:nvSpPr>
        <p:spPr>
          <a:xfrm>
            <a:off x="467544" y="1412776"/>
            <a:ext cx="4248472" cy="3046988"/>
          </a:xfrm>
          <a:prstGeom prst="rect">
            <a:avLst/>
          </a:prstGeom>
          <a:solidFill>
            <a:srgbClr val="FFFF57"/>
          </a:solidFill>
          <a:scene3d>
            <a:camera prst="orthographicFront"/>
            <a:lightRig rig="threePt" dir="t"/>
          </a:scene3d>
          <a:sp3d>
            <a:bevelB w="152400" h="50800" prst="softRound"/>
          </a:sp3d>
        </p:spPr>
        <p:txBody>
          <a:bodyPr wrap="square">
            <a:spAutoFit/>
          </a:bodyPr>
          <a:lstStyle/>
          <a:p>
            <a:pPr algn="just"/>
            <a:r>
              <a:rPr lang="es-ES" sz="2400" dirty="0"/>
              <a:t>Las plataformas digitales </a:t>
            </a:r>
            <a:r>
              <a:rPr lang="es-ES" sz="2400" b="1" dirty="0"/>
              <a:t>promueven la interacción entre estudiantes y educadores a través de chats en vivo, foros de discusión y videoconferencias</a:t>
            </a:r>
            <a:r>
              <a:rPr lang="es-ES" sz="2400" dirty="0"/>
              <a:t>. Esto crea un ambiente de aprendizaje colaborativo y fomenta la participación </a:t>
            </a:r>
            <a:r>
              <a:rPr lang="es-ES" sz="2400" dirty="0" smtClean="0"/>
              <a:t>activa.</a:t>
            </a:r>
            <a:endParaRPr lang="es-ES" sz="2400" dirty="0">
              <a:effectLst/>
            </a:endParaRPr>
          </a:p>
        </p:txBody>
      </p:sp>
      <p:sp>
        <p:nvSpPr>
          <p:cNvPr id="3" name="2 Rectángulo"/>
          <p:cNvSpPr/>
          <p:nvPr/>
        </p:nvSpPr>
        <p:spPr>
          <a:xfrm>
            <a:off x="4790535" y="1412776"/>
            <a:ext cx="3885921" cy="3046988"/>
          </a:xfrm>
          <a:prstGeom prst="rect">
            <a:avLst/>
          </a:prstGeom>
          <a:solidFill>
            <a:srgbClr val="680000"/>
          </a:solidFill>
          <a:scene3d>
            <a:camera prst="orthographicFront"/>
            <a:lightRig rig="threePt" dir="t"/>
          </a:scene3d>
          <a:sp3d>
            <a:bevelB prst="relaxedInset"/>
          </a:sp3d>
        </p:spPr>
        <p:txBody>
          <a:bodyPr wrap="square">
            <a:spAutoFit/>
          </a:bodyPr>
          <a:lstStyle/>
          <a:p>
            <a:pPr algn="just"/>
            <a:r>
              <a:rPr lang="es-ES" sz="2400" b="1" dirty="0" smtClean="0">
                <a:solidFill>
                  <a:schemeClr val="bg1"/>
                </a:solidFill>
              </a:rPr>
              <a:t>Plataforma</a:t>
            </a:r>
            <a:r>
              <a:rPr lang="es-ES" sz="2400" dirty="0" smtClean="0">
                <a:solidFill>
                  <a:schemeClr val="bg1"/>
                </a:solidFill>
              </a:rPr>
              <a:t> </a:t>
            </a:r>
            <a:r>
              <a:rPr lang="es-ES" sz="2400" dirty="0">
                <a:solidFill>
                  <a:schemeClr val="bg1"/>
                </a:solidFill>
              </a:rPr>
              <a:t>tecnológica conformada por una serie de herramientas que facilitan el desarrollo y gestión de las actividades académicas; la interacción y la participación en foros; la comunicación; la realización de </a:t>
            </a:r>
            <a:r>
              <a:rPr lang="es-ES" sz="2400" dirty="0" smtClean="0">
                <a:solidFill>
                  <a:schemeClr val="bg1"/>
                </a:solidFill>
              </a:rPr>
              <a:t>exámenes…..</a:t>
            </a:r>
            <a:endParaRPr lang="es-ES" sz="2400" b="1"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4483004"/>
            <a:ext cx="4248471" cy="239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534" y="4483004"/>
            <a:ext cx="3885921" cy="237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0" y="620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
        <p:nvSpPr>
          <p:cNvPr id="8" name="7 Rectángulo"/>
          <p:cNvSpPr/>
          <p:nvPr/>
        </p:nvSpPr>
        <p:spPr>
          <a:xfrm>
            <a:off x="8101728" y="620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Tree>
    <p:extLst>
      <p:ext uri="{BB962C8B-B14F-4D97-AF65-F5344CB8AC3E}">
        <p14:creationId xmlns:p14="http://schemas.microsoft.com/office/powerpoint/2010/main" val="2605262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t>Plataformas interactivas mas empleadas</a:t>
            </a:r>
            <a:endParaRPr lang="es-ES" sz="3600" b="1" dirty="0"/>
          </a:p>
        </p:txBody>
      </p:sp>
      <p:sp>
        <p:nvSpPr>
          <p:cNvPr id="4" name="3 Rectángulo"/>
          <p:cNvSpPr/>
          <p:nvPr/>
        </p:nvSpPr>
        <p:spPr>
          <a:xfrm>
            <a:off x="2447763" y="1412776"/>
            <a:ext cx="4248472" cy="2677656"/>
          </a:xfrm>
          <a:prstGeom prst="rect">
            <a:avLst/>
          </a:prstGeom>
          <a:solidFill>
            <a:srgbClr val="FFFF57"/>
          </a:solidFill>
          <a:scene3d>
            <a:camera prst="orthographicFront"/>
            <a:lightRig rig="threePt" dir="t"/>
          </a:scene3d>
          <a:sp3d>
            <a:bevelB w="152400" h="50800" prst="softRound"/>
          </a:sp3d>
        </p:spPr>
        <p:txBody>
          <a:bodyPr wrap="square">
            <a:spAutoFit/>
          </a:bodyPr>
          <a:lstStyle/>
          <a:p>
            <a:r>
              <a:rPr lang="en-US" sz="2400" dirty="0"/>
              <a:t>Moodle (23%)</a:t>
            </a:r>
          </a:p>
          <a:p>
            <a:r>
              <a:rPr lang="en-US" sz="2400" b="1" dirty="0" err="1"/>
              <a:t>Educativa</a:t>
            </a:r>
            <a:r>
              <a:rPr lang="en-US" sz="2400" dirty="0"/>
              <a:t> (16%)</a:t>
            </a:r>
          </a:p>
          <a:p>
            <a:r>
              <a:rPr lang="en-US" sz="2400" dirty="0"/>
              <a:t>Google Classroom (15%)</a:t>
            </a:r>
          </a:p>
          <a:p>
            <a:r>
              <a:rPr lang="en-US" sz="2400" dirty="0"/>
              <a:t>Microsoft Teams (14%)</a:t>
            </a:r>
          </a:p>
          <a:p>
            <a:r>
              <a:rPr lang="en-US" sz="2400" dirty="0"/>
              <a:t>Canvas (14%)</a:t>
            </a:r>
          </a:p>
          <a:p>
            <a:r>
              <a:rPr lang="en-US" sz="2400" dirty="0" err="1"/>
              <a:t>Chamilo</a:t>
            </a:r>
            <a:r>
              <a:rPr lang="en-US" sz="2400" dirty="0"/>
              <a:t> (13%)</a:t>
            </a:r>
          </a:p>
          <a:p>
            <a:r>
              <a:rPr lang="en-US" sz="2400" dirty="0" err="1"/>
              <a:t>Schoology</a:t>
            </a:r>
            <a:r>
              <a:rPr lang="en-US" sz="2400" dirty="0"/>
              <a:t> (5%).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71" y="4271804"/>
            <a:ext cx="3743167" cy="257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200" y="4271805"/>
            <a:ext cx="4483428" cy="257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0" y="620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
        <p:nvSpPr>
          <p:cNvPr id="7" name="6 Rectángulo"/>
          <p:cNvSpPr/>
          <p:nvPr/>
        </p:nvSpPr>
        <p:spPr>
          <a:xfrm>
            <a:off x="8101728" y="620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Tree>
    <p:extLst>
      <p:ext uri="{BB962C8B-B14F-4D97-AF65-F5344CB8AC3E}">
        <p14:creationId xmlns:p14="http://schemas.microsoft.com/office/powerpoint/2010/main" val="4054796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t>¿Qué es y para qué sirve </a:t>
            </a:r>
            <a:r>
              <a:rPr lang="es-ES" sz="3600" b="1" dirty="0" err="1" smtClean="0"/>
              <a:t>Moodle</a:t>
            </a:r>
            <a:r>
              <a:rPr lang="es-ES" sz="3600" b="1" dirty="0" smtClean="0"/>
              <a:t>?</a:t>
            </a:r>
            <a:endParaRPr lang="es-ES" sz="3600" b="1" dirty="0"/>
          </a:p>
        </p:txBody>
      </p:sp>
      <p:sp>
        <p:nvSpPr>
          <p:cNvPr id="6" name="5 Rectángulo"/>
          <p:cNvSpPr/>
          <p:nvPr/>
        </p:nvSpPr>
        <p:spPr>
          <a:xfrm>
            <a:off x="549398" y="1556792"/>
            <a:ext cx="8136904" cy="1569660"/>
          </a:xfrm>
          <a:prstGeom prst="rect">
            <a:avLst/>
          </a:prstGeom>
        </p:spPr>
        <p:txBody>
          <a:bodyPr wrap="square">
            <a:spAutoFit/>
          </a:bodyPr>
          <a:lstStyle/>
          <a:p>
            <a:pPr algn="just"/>
            <a:r>
              <a:rPr lang="es-ES" sz="2400" b="1" dirty="0" err="1"/>
              <a:t>Moodle</a:t>
            </a:r>
            <a:r>
              <a:rPr lang="es-ES" sz="2400" dirty="0"/>
              <a:t> es una plataforma </a:t>
            </a:r>
            <a:r>
              <a:rPr lang="es-ES" sz="2400" b="1" dirty="0"/>
              <a:t>de</a:t>
            </a:r>
            <a:r>
              <a:rPr lang="es-ES" sz="2400" dirty="0"/>
              <a:t> aprendizaje diseñada </a:t>
            </a:r>
            <a:r>
              <a:rPr lang="es-ES" sz="2400" b="1" dirty="0"/>
              <a:t>para</a:t>
            </a:r>
            <a:r>
              <a:rPr lang="es-ES" sz="2400" dirty="0"/>
              <a:t> proporcionarle a educadores, administradores y estudiantes un sistema integrado único, robusto y seguro </a:t>
            </a:r>
            <a:r>
              <a:rPr lang="es-ES" sz="2400" b="1" dirty="0"/>
              <a:t>para</a:t>
            </a:r>
            <a:r>
              <a:rPr lang="es-ES" sz="2400" dirty="0"/>
              <a:t> crear ambientes </a:t>
            </a:r>
            <a:r>
              <a:rPr lang="es-ES" sz="2400" b="1" dirty="0"/>
              <a:t>de</a:t>
            </a:r>
            <a:r>
              <a:rPr lang="es-ES" sz="2400" dirty="0"/>
              <a:t> aprendizaje personalizados.</a:t>
            </a:r>
            <a:endParaRPr lang="es-ES" sz="1600" dirty="0">
              <a:solidFill>
                <a:schemeClr val="bg1">
                  <a:lumMod val="50000"/>
                </a:schemeClr>
              </a:solidFill>
            </a:endParaRPr>
          </a:p>
        </p:txBody>
      </p:sp>
      <p:sp>
        <p:nvSpPr>
          <p:cNvPr id="4" name="3 Rectángulo"/>
          <p:cNvSpPr/>
          <p:nvPr/>
        </p:nvSpPr>
        <p:spPr>
          <a:xfrm>
            <a:off x="549398" y="4073004"/>
            <a:ext cx="8136904" cy="2308324"/>
          </a:xfrm>
          <a:prstGeom prst="rect">
            <a:avLst/>
          </a:prstGeom>
        </p:spPr>
        <p:txBody>
          <a:bodyPr wrap="square">
            <a:spAutoFit/>
          </a:bodyPr>
          <a:lstStyle/>
          <a:p>
            <a:pPr algn="just"/>
            <a:r>
              <a:rPr lang="es-ES" sz="2400" b="1" dirty="0" err="1" smtClean="0"/>
              <a:t>Moodle</a:t>
            </a:r>
            <a:r>
              <a:rPr lang="es-ES" sz="2400" b="1" dirty="0" smtClean="0"/>
              <a:t> </a:t>
            </a:r>
            <a:r>
              <a:rPr lang="es-ES" sz="2400" b="1" dirty="0"/>
              <a:t>está basado en contenidos que se montan en un servidor web, esto hace posible que los estudiantes puedan ingresar en todo momento para revisar los cursos en los que están inscritos</a:t>
            </a:r>
            <a:r>
              <a:rPr lang="es-ES" sz="2400" dirty="0"/>
              <a:t>. </a:t>
            </a:r>
            <a:r>
              <a:rPr lang="es-ES" sz="2400" dirty="0" smtClean="0"/>
              <a:t>Está </a:t>
            </a:r>
            <a:r>
              <a:rPr lang="es-ES" sz="2400" dirty="0"/>
              <a:t>programado sobre </a:t>
            </a:r>
            <a:r>
              <a:rPr lang="es-ES" sz="2400" dirty="0" smtClean="0"/>
              <a:t>PHP, </a:t>
            </a:r>
            <a:r>
              <a:rPr lang="es-ES" sz="2400" dirty="0"/>
              <a:t>un lenguaje de programación, por esta razón el servidor debe ser compatible con dicha tecnología.</a:t>
            </a:r>
          </a:p>
        </p:txBody>
      </p:sp>
      <p:sp>
        <p:nvSpPr>
          <p:cNvPr id="5" name="4 Rectángulo"/>
          <p:cNvSpPr/>
          <p:nvPr/>
        </p:nvSpPr>
        <p:spPr>
          <a:xfrm>
            <a:off x="0" y="620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
        <p:nvSpPr>
          <p:cNvPr id="7" name="6 Rectángulo"/>
          <p:cNvSpPr/>
          <p:nvPr/>
        </p:nvSpPr>
        <p:spPr>
          <a:xfrm>
            <a:off x="8101728" y="620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Tree>
    <p:extLst>
      <p:ext uri="{BB962C8B-B14F-4D97-AF65-F5344CB8AC3E}">
        <p14:creationId xmlns:p14="http://schemas.microsoft.com/office/powerpoint/2010/main" val="186500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t>¿Qué es y para qué sirve </a:t>
            </a:r>
            <a:r>
              <a:rPr lang="es-ES" sz="3600" b="1" dirty="0" err="1" smtClean="0"/>
              <a:t>Moodle</a:t>
            </a:r>
            <a:r>
              <a:rPr lang="es-ES" sz="3600" b="1" dirty="0" smtClean="0"/>
              <a:t>?</a:t>
            </a:r>
            <a:endParaRPr lang="es-ES" sz="3600" b="1" dirty="0"/>
          </a:p>
        </p:txBody>
      </p:sp>
      <p:sp>
        <p:nvSpPr>
          <p:cNvPr id="6" name="5 Rectángulo"/>
          <p:cNvSpPr/>
          <p:nvPr/>
        </p:nvSpPr>
        <p:spPr>
          <a:xfrm>
            <a:off x="549398" y="1556792"/>
            <a:ext cx="8136904" cy="1569660"/>
          </a:xfrm>
          <a:prstGeom prst="rect">
            <a:avLst/>
          </a:prstGeom>
        </p:spPr>
        <p:txBody>
          <a:bodyPr wrap="square">
            <a:spAutoFit/>
          </a:bodyPr>
          <a:lstStyle/>
          <a:p>
            <a:pPr algn="just"/>
            <a:r>
              <a:rPr lang="es-ES" sz="2400" dirty="0" err="1"/>
              <a:t>Moodle</a:t>
            </a:r>
            <a:r>
              <a:rPr lang="es-ES" sz="2400" dirty="0"/>
              <a:t> es un sistema </a:t>
            </a:r>
            <a:r>
              <a:rPr lang="es-ES" sz="2400" b="1" dirty="0"/>
              <a:t>gratuito</a:t>
            </a:r>
            <a:r>
              <a:rPr lang="es-ES" sz="2400" dirty="0"/>
              <a:t> para gestión del aprendizaje en línea (</a:t>
            </a:r>
            <a:r>
              <a:rPr lang="es-ES" sz="2400" dirty="0" err="1"/>
              <a:t>learning</a:t>
            </a:r>
            <a:r>
              <a:rPr lang="es-ES" sz="2400" dirty="0"/>
              <a:t> </a:t>
            </a:r>
            <a:r>
              <a:rPr lang="es-ES" sz="2400" dirty="0" err="1"/>
              <a:t>management</a:t>
            </a:r>
            <a:r>
              <a:rPr lang="es-ES" sz="2400" dirty="0"/>
              <a:t> </a:t>
            </a:r>
            <a:r>
              <a:rPr lang="es-ES" sz="2400" dirty="0" err="1"/>
              <a:t>system</a:t>
            </a:r>
            <a:r>
              <a:rPr lang="es-ES" sz="2400" dirty="0"/>
              <a:t> =LMS) también conocido como Entorno Virtual de Aprendizaje (Virtual </a:t>
            </a:r>
            <a:r>
              <a:rPr lang="es-ES" sz="2400" dirty="0" err="1"/>
              <a:t>Learning</a:t>
            </a:r>
            <a:r>
              <a:rPr lang="es-ES" sz="2400" dirty="0"/>
              <a:t> </a:t>
            </a:r>
            <a:r>
              <a:rPr lang="es-ES" sz="2400" dirty="0" err="1"/>
              <a:t>Environment</a:t>
            </a:r>
            <a:r>
              <a:rPr lang="es-ES" sz="2400" dirty="0"/>
              <a:t> = VLE). </a:t>
            </a:r>
            <a:endParaRPr lang="es-ES" sz="1600" dirty="0">
              <a:solidFill>
                <a:schemeClr val="bg1">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647" y="4407818"/>
            <a:ext cx="6844405" cy="245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787" y="3126451"/>
            <a:ext cx="25241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0" y="620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
        <p:nvSpPr>
          <p:cNvPr id="8" name="7 Rectángulo"/>
          <p:cNvSpPr/>
          <p:nvPr/>
        </p:nvSpPr>
        <p:spPr>
          <a:xfrm>
            <a:off x="8101728" y="6203"/>
            <a:ext cx="1042272"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rPr>
              <a:t>Calidad</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briola" pitchFamily="82" charset="0"/>
            </a:endParaRPr>
          </a:p>
        </p:txBody>
      </p:sp>
    </p:spTree>
    <p:extLst>
      <p:ext uri="{BB962C8B-B14F-4D97-AF65-F5344CB8AC3E}">
        <p14:creationId xmlns:p14="http://schemas.microsoft.com/office/powerpoint/2010/main" val="2068252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378</Words>
  <Application>Microsoft Office PowerPoint</Application>
  <PresentationFormat>Presentación en pantalla (4:3)</PresentationFormat>
  <Paragraphs>44</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Tema No 5: Las plataformas virtuales de aprendizaje</vt:lpstr>
      <vt:lpstr>Plataformas de aprendizaje</vt:lpstr>
      <vt:lpstr>Plataformas interactivas mas empleadas</vt:lpstr>
      <vt:lpstr>¿Qué es y para qué sirve Moodle?</vt:lpstr>
      <vt:lpstr>¿Qué es y para qué sirve Moodle?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Arbitro</dc:creator>
  <cp:lastModifiedBy>Arbitro</cp:lastModifiedBy>
  <cp:revision>160</cp:revision>
  <dcterms:created xsi:type="dcterms:W3CDTF">2024-01-21T23:15:30Z</dcterms:created>
  <dcterms:modified xsi:type="dcterms:W3CDTF">2024-02-13T02:18:21Z</dcterms:modified>
</cp:coreProperties>
</file>