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4"/>
  </p:notesMasterIdLst>
  <p:sldIdLst>
    <p:sldId id="292" r:id="rId3"/>
    <p:sldId id="376" r:id="rId4"/>
    <p:sldId id="377" r:id="rId5"/>
    <p:sldId id="378" r:id="rId6"/>
    <p:sldId id="256" r:id="rId7"/>
    <p:sldId id="384" r:id="rId8"/>
    <p:sldId id="379" r:id="rId9"/>
    <p:sldId id="385" r:id="rId10"/>
    <p:sldId id="392" r:id="rId11"/>
    <p:sldId id="504" r:id="rId12"/>
    <p:sldId id="507" r:id="rId13"/>
    <p:sldId id="505" r:id="rId14"/>
    <p:sldId id="506" r:id="rId15"/>
    <p:sldId id="394" r:id="rId16"/>
    <p:sldId id="485" r:id="rId17"/>
    <p:sldId id="486" r:id="rId18"/>
    <p:sldId id="487" r:id="rId19"/>
    <p:sldId id="488" r:id="rId20"/>
    <p:sldId id="489" r:id="rId21"/>
    <p:sldId id="380" r:id="rId22"/>
    <p:sldId id="490" r:id="rId23"/>
    <p:sldId id="491" r:id="rId24"/>
    <p:sldId id="492" r:id="rId25"/>
    <p:sldId id="493" r:id="rId26"/>
    <p:sldId id="494" r:id="rId27"/>
    <p:sldId id="495" r:id="rId28"/>
    <p:sldId id="381" r:id="rId29"/>
    <p:sldId id="496" r:id="rId30"/>
    <p:sldId id="497" r:id="rId31"/>
    <p:sldId id="498" r:id="rId32"/>
    <p:sldId id="499" r:id="rId33"/>
    <p:sldId id="382" r:id="rId34"/>
    <p:sldId id="500" r:id="rId35"/>
    <p:sldId id="484" r:id="rId36"/>
    <p:sldId id="501" r:id="rId37"/>
    <p:sldId id="502" r:id="rId38"/>
    <p:sldId id="503" r:id="rId39"/>
    <p:sldId id="388" r:id="rId40"/>
    <p:sldId id="390" r:id="rId41"/>
    <p:sldId id="483" r:id="rId42"/>
    <p:sldId id="481" r:id="rId4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E3CE"/>
    <a:srgbClr val="FCEDDC"/>
    <a:srgbClr val="F5DDA1"/>
    <a:srgbClr val="E5EDD3"/>
    <a:srgbClr val="D1DFB3"/>
    <a:srgbClr val="F9DFC3"/>
    <a:srgbClr val="398F21"/>
    <a:srgbClr val="FFFFCC"/>
    <a:srgbClr val="F6D3A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061" autoAdjust="0"/>
  </p:normalViewPr>
  <p:slideViewPr>
    <p:cSldViewPr>
      <p:cViewPr varScale="1">
        <p:scale>
          <a:sx n="62" d="100"/>
          <a:sy n="62" d="100"/>
        </p:scale>
        <p:origin x="156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U"/>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7CD798-2A11-4172-B110-B5096EEDE9B9}" type="datetimeFigureOut">
              <a:rPr lang="es-CU" smtClean="0"/>
              <a:t>22/10/2024</a:t>
            </a:fld>
            <a:endParaRPr lang="es-CU"/>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U"/>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U"/>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U"/>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5EAAFF-E164-4FB6-9918-1639FC60D650}" type="slidenum">
              <a:rPr lang="es-CU" smtClean="0"/>
              <a:t>‹Nº›</a:t>
            </a:fld>
            <a:endParaRPr lang="es-CU"/>
          </a:p>
        </p:txBody>
      </p:sp>
    </p:spTree>
    <p:extLst>
      <p:ext uri="{BB962C8B-B14F-4D97-AF65-F5344CB8AC3E}">
        <p14:creationId xmlns:p14="http://schemas.microsoft.com/office/powerpoint/2010/main" val="1332965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U" dirty="0"/>
          </a:p>
        </p:txBody>
      </p:sp>
      <p:sp>
        <p:nvSpPr>
          <p:cNvPr id="4" name="Marcador de número de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5EAAFF-E164-4FB6-9918-1639FC60D650}" type="slidenum">
              <a:rPr kumimoji="0" lang="es-C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s-C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29978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U" dirty="0"/>
          </a:p>
        </p:txBody>
      </p:sp>
      <p:sp>
        <p:nvSpPr>
          <p:cNvPr id="4" name="Marcador de número de diapositiva 3"/>
          <p:cNvSpPr>
            <a:spLocks noGrp="1"/>
          </p:cNvSpPr>
          <p:nvPr>
            <p:ph type="sldNum" sz="quarter" idx="5"/>
          </p:nvPr>
        </p:nvSpPr>
        <p:spPr/>
        <p:txBody>
          <a:bodyPr/>
          <a:lstStyle/>
          <a:p>
            <a:fld id="{1F5EAAFF-E164-4FB6-9918-1639FC60D650}" type="slidenum">
              <a:rPr lang="es-CU" smtClean="0"/>
              <a:t>33</a:t>
            </a:fld>
            <a:endParaRPr lang="es-CU"/>
          </a:p>
        </p:txBody>
      </p:sp>
    </p:spTree>
    <p:extLst>
      <p:ext uri="{BB962C8B-B14F-4D97-AF65-F5344CB8AC3E}">
        <p14:creationId xmlns:p14="http://schemas.microsoft.com/office/powerpoint/2010/main" val="2328770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22/10/2024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847CFC-816F-41D0-AAC0-9BF4FEBC753E}" type="datetimeFigureOut">
              <a:rPr lang="es-ES" smtClean="0"/>
              <a:pPr/>
              <a:t>22/10/2024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847CFC-816F-41D0-AAC0-9BF4FEBC753E}" type="datetimeFigureOut">
              <a:rPr lang="es-ES" smtClean="0"/>
              <a:pPr/>
              <a:t>22/10/2024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A46F9F96-4217-43A3-9604-74D0048FD1C0}" type="datetimeFigureOut">
              <a:rPr lang="es-ES" smtClean="0"/>
              <a:t>22/10/2024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672527B-5D70-4708-8082-BFDBD3F79C2B}" type="slidenum">
              <a:rPr lang="es-ES" smtClean="0"/>
              <a:t>‹Nº›</a:t>
            </a:fld>
            <a:endParaRPr lang="es-ES"/>
          </a:p>
        </p:txBody>
      </p:sp>
    </p:spTree>
    <p:extLst>
      <p:ext uri="{BB962C8B-B14F-4D97-AF65-F5344CB8AC3E}">
        <p14:creationId xmlns:p14="http://schemas.microsoft.com/office/powerpoint/2010/main" val="2742269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A46F9F96-4217-43A3-9604-74D0048FD1C0}" type="datetimeFigureOut">
              <a:rPr lang="es-ES" smtClean="0"/>
              <a:t>22/10/2024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672527B-5D70-4708-8082-BFDBD3F79C2B}" type="slidenum">
              <a:rPr lang="es-ES" smtClean="0"/>
              <a:t>‹Nº›</a:t>
            </a:fld>
            <a:endParaRPr lang="es-ES"/>
          </a:p>
        </p:txBody>
      </p:sp>
    </p:spTree>
    <p:extLst>
      <p:ext uri="{BB962C8B-B14F-4D97-AF65-F5344CB8AC3E}">
        <p14:creationId xmlns:p14="http://schemas.microsoft.com/office/powerpoint/2010/main" val="28096584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A46F9F96-4217-43A3-9604-74D0048FD1C0}" type="datetimeFigureOut">
              <a:rPr lang="es-ES" smtClean="0"/>
              <a:t>22/10/2024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672527B-5D70-4708-8082-BFDBD3F79C2B}" type="slidenum">
              <a:rPr lang="es-ES" smtClean="0"/>
              <a:t>‹Nº›</a:t>
            </a:fld>
            <a:endParaRPr lang="es-ES"/>
          </a:p>
        </p:txBody>
      </p:sp>
    </p:spTree>
    <p:extLst>
      <p:ext uri="{BB962C8B-B14F-4D97-AF65-F5344CB8AC3E}">
        <p14:creationId xmlns:p14="http://schemas.microsoft.com/office/powerpoint/2010/main" val="5933467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A46F9F96-4217-43A3-9604-74D0048FD1C0}" type="datetimeFigureOut">
              <a:rPr lang="es-ES" smtClean="0"/>
              <a:t>22/10/2024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672527B-5D70-4708-8082-BFDBD3F79C2B}" type="slidenum">
              <a:rPr lang="es-ES" smtClean="0"/>
              <a:t>‹Nº›</a:t>
            </a:fld>
            <a:endParaRPr lang="es-ES"/>
          </a:p>
        </p:txBody>
      </p:sp>
    </p:spTree>
    <p:extLst>
      <p:ext uri="{BB962C8B-B14F-4D97-AF65-F5344CB8AC3E}">
        <p14:creationId xmlns:p14="http://schemas.microsoft.com/office/powerpoint/2010/main" val="8034443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A46F9F96-4217-43A3-9604-74D0048FD1C0}" type="datetimeFigureOut">
              <a:rPr lang="es-ES" smtClean="0"/>
              <a:t>22/10/2024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2672527B-5D70-4708-8082-BFDBD3F79C2B}" type="slidenum">
              <a:rPr lang="es-ES" smtClean="0"/>
              <a:t>‹Nº›</a:t>
            </a:fld>
            <a:endParaRPr lang="es-ES"/>
          </a:p>
        </p:txBody>
      </p:sp>
    </p:spTree>
    <p:extLst>
      <p:ext uri="{BB962C8B-B14F-4D97-AF65-F5344CB8AC3E}">
        <p14:creationId xmlns:p14="http://schemas.microsoft.com/office/powerpoint/2010/main" val="1336352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A46F9F96-4217-43A3-9604-74D0048FD1C0}" type="datetimeFigureOut">
              <a:rPr lang="es-ES" smtClean="0"/>
              <a:t>22/10/2024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2672527B-5D70-4708-8082-BFDBD3F79C2B}" type="slidenum">
              <a:rPr lang="es-ES" smtClean="0"/>
              <a:t>‹Nº›</a:t>
            </a:fld>
            <a:endParaRPr lang="es-ES"/>
          </a:p>
        </p:txBody>
      </p:sp>
    </p:spTree>
    <p:extLst>
      <p:ext uri="{BB962C8B-B14F-4D97-AF65-F5344CB8AC3E}">
        <p14:creationId xmlns:p14="http://schemas.microsoft.com/office/powerpoint/2010/main" val="8341130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46F9F96-4217-43A3-9604-74D0048FD1C0}" type="datetimeFigureOut">
              <a:rPr lang="es-ES" smtClean="0"/>
              <a:t>22/10/2024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2672527B-5D70-4708-8082-BFDBD3F79C2B}" type="slidenum">
              <a:rPr lang="es-ES" smtClean="0"/>
              <a:t>‹Nº›</a:t>
            </a:fld>
            <a:endParaRPr lang="es-ES"/>
          </a:p>
        </p:txBody>
      </p:sp>
    </p:spTree>
    <p:extLst>
      <p:ext uri="{BB962C8B-B14F-4D97-AF65-F5344CB8AC3E}">
        <p14:creationId xmlns:p14="http://schemas.microsoft.com/office/powerpoint/2010/main" val="10729002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A46F9F96-4217-43A3-9604-74D0048FD1C0}" type="datetimeFigureOut">
              <a:rPr lang="es-ES" smtClean="0"/>
              <a:t>22/10/2024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672527B-5D70-4708-8082-BFDBD3F79C2B}" type="slidenum">
              <a:rPr lang="es-ES" smtClean="0"/>
              <a:t>‹Nº›</a:t>
            </a:fld>
            <a:endParaRPr lang="es-ES"/>
          </a:p>
        </p:txBody>
      </p:sp>
    </p:spTree>
    <p:extLst>
      <p:ext uri="{BB962C8B-B14F-4D97-AF65-F5344CB8AC3E}">
        <p14:creationId xmlns:p14="http://schemas.microsoft.com/office/powerpoint/2010/main" val="1663482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847CFC-816F-41D0-AAC0-9BF4FEBC753E}" type="datetimeFigureOut">
              <a:rPr lang="es-ES" smtClean="0"/>
              <a:pPr/>
              <a:t>22/10/2024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A46F9F96-4217-43A3-9604-74D0048FD1C0}" type="datetimeFigureOut">
              <a:rPr lang="es-ES" smtClean="0"/>
              <a:t>22/10/2024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672527B-5D70-4708-8082-BFDBD3F79C2B}" type="slidenum">
              <a:rPr lang="es-ES" smtClean="0"/>
              <a:t>‹Nº›</a:t>
            </a:fld>
            <a:endParaRPr lang="es-ES"/>
          </a:p>
        </p:txBody>
      </p:sp>
    </p:spTree>
    <p:extLst>
      <p:ext uri="{BB962C8B-B14F-4D97-AF65-F5344CB8AC3E}">
        <p14:creationId xmlns:p14="http://schemas.microsoft.com/office/powerpoint/2010/main" val="8082998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A46F9F96-4217-43A3-9604-74D0048FD1C0}" type="datetimeFigureOut">
              <a:rPr lang="es-ES" smtClean="0"/>
              <a:t>22/10/2024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672527B-5D70-4708-8082-BFDBD3F79C2B}" type="slidenum">
              <a:rPr lang="es-ES" smtClean="0"/>
              <a:t>‹Nº›</a:t>
            </a:fld>
            <a:endParaRPr lang="es-ES"/>
          </a:p>
        </p:txBody>
      </p:sp>
    </p:spTree>
    <p:extLst>
      <p:ext uri="{BB962C8B-B14F-4D97-AF65-F5344CB8AC3E}">
        <p14:creationId xmlns:p14="http://schemas.microsoft.com/office/powerpoint/2010/main" val="33257490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A46F9F96-4217-43A3-9604-74D0048FD1C0}" type="datetimeFigureOut">
              <a:rPr lang="es-ES" smtClean="0"/>
              <a:t>22/10/2024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672527B-5D70-4708-8082-BFDBD3F79C2B}" type="slidenum">
              <a:rPr lang="es-ES" smtClean="0"/>
              <a:t>‹Nº›</a:t>
            </a:fld>
            <a:endParaRPr lang="es-ES"/>
          </a:p>
        </p:txBody>
      </p:sp>
    </p:spTree>
    <p:extLst>
      <p:ext uri="{BB962C8B-B14F-4D97-AF65-F5344CB8AC3E}">
        <p14:creationId xmlns:p14="http://schemas.microsoft.com/office/powerpoint/2010/main" val="1745149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22/10/2024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7A847CFC-816F-41D0-AAC0-9BF4FEBC753E}" type="datetimeFigureOut">
              <a:rPr lang="es-ES" smtClean="0"/>
              <a:pPr/>
              <a:t>22/10/2024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7A847CFC-816F-41D0-AAC0-9BF4FEBC753E}" type="datetimeFigureOut">
              <a:rPr lang="es-ES" smtClean="0"/>
              <a:pPr/>
              <a:t>22/10/2024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7A847CFC-816F-41D0-AAC0-9BF4FEBC753E}" type="datetimeFigureOut">
              <a:rPr lang="es-ES" smtClean="0"/>
              <a:pPr/>
              <a:t>22/10/2024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22/10/2024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22/10/2024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22/10/2024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22/10/2024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6F9F96-4217-43A3-9604-74D0048FD1C0}" type="datetimeFigureOut">
              <a:rPr lang="es-ES" smtClean="0"/>
              <a:t>22/10/2024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72527B-5D70-4708-8082-BFDBD3F79C2B}" type="slidenum">
              <a:rPr lang="es-ES" smtClean="0"/>
              <a:t>‹Nº›</a:t>
            </a:fld>
            <a:endParaRPr lang="es-ES"/>
          </a:p>
        </p:txBody>
      </p:sp>
    </p:spTree>
    <p:extLst>
      <p:ext uri="{BB962C8B-B14F-4D97-AF65-F5344CB8AC3E}">
        <p14:creationId xmlns:p14="http://schemas.microsoft.com/office/powerpoint/2010/main" val="13264989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BE2D3684-C28D-29ED-2511-1D0FE8848A33}"/>
              </a:ext>
            </a:extLst>
          </p:cNvPr>
          <p:cNvSpPr txBox="1"/>
          <p:nvPr/>
        </p:nvSpPr>
        <p:spPr>
          <a:xfrm>
            <a:off x="8451" y="1786660"/>
            <a:ext cx="8964488" cy="1569660"/>
          </a:xfrm>
          <a:prstGeom prst="rect">
            <a:avLst/>
          </a:prstGeom>
          <a:noFill/>
        </p:spPr>
        <p:txBody>
          <a:bodyPr wrap="square">
            <a:spAutoFit/>
          </a:bodyPr>
          <a:lstStyle/>
          <a:p>
            <a:pPr algn="ctr"/>
            <a:r>
              <a:rPr lang="es-ES" sz="3200" b="1" dirty="0">
                <a:solidFill>
                  <a:srgbClr val="FF0000"/>
                </a:solidFill>
                <a:latin typeface="Arial" panose="020B0604020202020204" pitchFamily="34" charset="0"/>
                <a:cs typeface="Arial" panose="020B0604020202020204" pitchFamily="34" charset="0"/>
              </a:rPr>
              <a:t>Organización de los servicios de salud en la comunidad en situaciones de desastres.  </a:t>
            </a:r>
          </a:p>
          <a:p>
            <a:pPr algn="ctr"/>
            <a:r>
              <a:rPr lang="es-ES" sz="3200" b="1" dirty="0">
                <a:solidFill>
                  <a:srgbClr val="FF0000"/>
                </a:solidFill>
                <a:latin typeface="Arial" panose="020B0604020202020204" pitchFamily="34" charset="0"/>
                <a:cs typeface="Arial" panose="020B0604020202020204" pitchFamily="34" charset="0"/>
              </a:rPr>
              <a:t>(14 </a:t>
            </a:r>
            <a:r>
              <a:rPr lang="es-ES" sz="3200" b="1" dirty="0" err="1">
                <a:solidFill>
                  <a:srgbClr val="FF0000"/>
                </a:solidFill>
                <a:latin typeface="Arial" panose="020B0604020202020204" pitchFamily="34" charset="0"/>
                <a:cs typeface="Arial" panose="020B0604020202020204" pitchFamily="34" charset="0"/>
              </a:rPr>
              <a:t>hrs</a:t>
            </a:r>
            <a:r>
              <a:rPr lang="es-ES" sz="3200" b="1" dirty="0">
                <a:solidFill>
                  <a:srgbClr val="FF0000"/>
                </a:solidFill>
                <a:latin typeface="Arial" panose="020B0604020202020204" pitchFamily="34" charset="0"/>
                <a:cs typeface="Arial" panose="020B0604020202020204" pitchFamily="34" charset="0"/>
              </a:rPr>
              <a:t>). </a:t>
            </a:r>
          </a:p>
        </p:txBody>
      </p:sp>
      <p:sp>
        <p:nvSpPr>
          <p:cNvPr id="11" name="CuadroTexto 10">
            <a:extLst>
              <a:ext uri="{FF2B5EF4-FFF2-40B4-BE49-F238E27FC236}">
                <a16:creationId xmlns:a16="http://schemas.microsoft.com/office/drawing/2014/main" id="{D1B8F3BF-F625-2F16-7226-32C059FE71BF}"/>
              </a:ext>
            </a:extLst>
          </p:cNvPr>
          <p:cNvSpPr txBox="1"/>
          <p:nvPr/>
        </p:nvSpPr>
        <p:spPr>
          <a:xfrm>
            <a:off x="2555776" y="958520"/>
            <a:ext cx="3240360" cy="707886"/>
          </a:xfrm>
          <a:prstGeom prst="rect">
            <a:avLst/>
          </a:prstGeom>
          <a:noFill/>
        </p:spPr>
        <p:txBody>
          <a:bodyPr wrap="square" rtlCol="0">
            <a:spAutoFit/>
          </a:bodyPr>
          <a:lstStyle/>
          <a:p>
            <a:pPr algn="ctr"/>
            <a:r>
              <a:rPr lang="es-ES" sz="4000" b="1" dirty="0">
                <a:solidFill>
                  <a:srgbClr val="FF0000"/>
                </a:solidFill>
                <a:latin typeface="Arial" panose="020B0604020202020204" pitchFamily="34" charset="0"/>
                <a:cs typeface="Arial" panose="020B0604020202020204" pitchFamily="34" charset="0"/>
              </a:rPr>
              <a:t>Tema I</a:t>
            </a:r>
            <a:endParaRPr lang="es-CU" sz="4000" b="1" dirty="0">
              <a:solidFill>
                <a:srgbClr val="FF0000"/>
              </a:solidFill>
              <a:latin typeface="Arial" panose="020B0604020202020204" pitchFamily="34" charset="0"/>
              <a:cs typeface="Arial" panose="020B0604020202020204" pitchFamily="34" charset="0"/>
            </a:endParaRPr>
          </a:p>
        </p:txBody>
      </p:sp>
      <p:grpSp>
        <p:nvGrpSpPr>
          <p:cNvPr id="2" name="Grupo 1">
            <a:extLst>
              <a:ext uri="{FF2B5EF4-FFF2-40B4-BE49-F238E27FC236}">
                <a16:creationId xmlns:a16="http://schemas.microsoft.com/office/drawing/2014/main" id="{00669C88-6070-93C0-60C6-3CEEC3C5AAE0}"/>
              </a:ext>
            </a:extLst>
          </p:cNvPr>
          <p:cNvGrpSpPr/>
          <p:nvPr/>
        </p:nvGrpSpPr>
        <p:grpSpPr>
          <a:xfrm>
            <a:off x="0" y="0"/>
            <a:ext cx="9144000" cy="1411345"/>
            <a:chOff x="0" y="0"/>
            <a:chExt cx="9144000" cy="1411345"/>
          </a:xfrm>
        </p:grpSpPr>
        <p:pic>
          <p:nvPicPr>
            <p:cNvPr id="9" name="Imagen 8">
              <a:extLst>
                <a:ext uri="{FF2B5EF4-FFF2-40B4-BE49-F238E27FC236}">
                  <a16:creationId xmlns:a16="http://schemas.microsoft.com/office/drawing/2014/main" id="{10B6125F-72EA-0D8B-F827-7D3F3544131A}"/>
                </a:ext>
              </a:extLst>
            </p:cNvPr>
            <p:cNvPicPr>
              <a:picLocks noChangeAspect="1"/>
            </p:cNvPicPr>
            <p:nvPr/>
          </p:nvPicPr>
          <p:blipFill>
            <a:blip r:embed="rId2"/>
            <a:stretch>
              <a:fillRect/>
            </a:stretch>
          </p:blipFill>
          <p:spPr>
            <a:xfrm>
              <a:off x="0" y="0"/>
              <a:ext cx="1224252" cy="1411345"/>
            </a:xfrm>
            <a:prstGeom prst="rect">
              <a:avLst/>
            </a:prstGeom>
          </p:spPr>
        </p:pic>
        <p:pic>
          <p:nvPicPr>
            <p:cNvPr id="10" name="Imagen 9">
              <a:extLst>
                <a:ext uri="{FF2B5EF4-FFF2-40B4-BE49-F238E27FC236}">
                  <a16:creationId xmlns:a16="http://schemas.microsoft.com/office/drawing/2014/main" id="{6B54432A-4646-8663-EB99-C10FFEED2000}"/>
                </a:ext>
              </a:extLst>
            </p:cNvPr>
            <p:cNvPicPr>
              <a:picLocks noChangeAspect="1"/>
            </p:cNvPicPr>
            <p:nvPr/>
          </p:nvPicPr>
          <p:blipFill>
            <a:blip r:embed="rId3"/>
            <a:stretch>
              <a:fillRect/>
            </a:stretch>
          </p:blipFill>
          <p:spPr>
            <a:xfrm>
              <a:off x="7817761" y="0"/>
              <a:ext cx="1326239" cy="1411345"/>
            </a:xfrm>
            <a:prstGeom prst="rect">
              <a:avLst/>
            </a:prstGeom>
          </p:spPr>
        </p:pic>
        <p:pic>
          <p:nvPicPr>
            <p:cNvPr id="15" name="Imagen 14">
              <a:extLst>
                <a:ext uri="{FF2B5EF4-FFF2-40B4-BE49-F238E27FC236}">
                  <a16:creationId xmlns:a16="http://schemas.microsoft.com/office/drawing/2014/main" id="{CEB7ABD2-F791-F4FC-1B60-69A528C46652}"/>
                </a:ext>
              </a:extLst>
            </p:cNvPr>
            <p:cNvPicPr>
              <a:picLocks noChangeAspect="1"/>
            </p:cNvPicPr>
            <p:nvPr/>
          </p:nvPicPr>
          <p:blipFill>
            <a:blip r:embed="rId4"/>
            <a:stretch>
              <a:fillRect/>
            </a:stretch>
          </p:blipFill>
          <p:spPr>
            <a:xfrm>
              <a:off x="2697548" y="153778"/>
              <a:ext cx="2956816" cy="804742"/>
            </a:xfrm>
            <a:prstGeom prst="rect">
              <a:avLst/>
            </a:prstGeom>
          </p:spPr>
        </p:pic>
      </p:grpSp>
      <p:sp>
        <p:nvSpPr>
          <p:cNvPr id="4" name="CuadroTexto 3">
            <a:extLst>
              <a:ext uri="{FF2B5EF4-FFF2-40B4-BE49-F238E27FC236}">
                <a16:creationId xmlns:a16="http://schemas.microsoft.com/office/drawing/2014/main" id="{F7B2A588-EBDE-7FDF-AA35-5FC431E03230}"/>
              </a:ext>
            </a:extLst>
          </p:cNvPr>
          <p:cNvSpPr txBox="1"/>
          <p:nvPr/>
        </p:nvSpPr>
        <p:spPr>
          <a:xfrm>
            <a:off x="247294" y="3374571"/>
            <a:ext cx="8649411" cy="3231654"/>
          </a:xfrm>
          <a:prstGeom prst="rect">
            <a:avLst/>
          </a:prstGeom>
          <a:noFill/>
        </p:spPr>
        <p:txBody>
          <a:bodyPr wrap="square">
            <a:spAutoFit/>
          </a:bodyPr>
          <a:lstStyle/>
          <a:p>
            <a:r>
              <a:rPr lang="es-ES" sz="3600" b="1" dirty="0">
                <a:solidFill>
                  <a:srgbClr val="FF0000"/>
                </a:solidFill>
                <a:latin typeface="Arial" panose="020B0604020202020204" pitchFamily="34" charset="0"/>
                <a:cs typeface="Arial" panose="020B0604020202020204" pitchFamily="34" charset="0"/>
              </a:rPr>
              <a:t>Objetivos:</a:t>
            </a:r>
          </a:p>
          <a:p>
            <a:pPr marL="449263" indent="-449263" algn="just">
              <a:buFont typeface="+mj-lt"/>
              <a:buAutoNum type="arabicPeriod"/>
            </a:pPr>
            <a:r>
              <a:rPr lang="es-ES" sz="2400" dirty="0">
                <a:latin typeface="Arial" panose="020B0604020202020204" pitchFamily="34" charset="0"/>
                <a:cs typeface="Arial" panose="020B0604020202020204" pitchFamily="34" charset="0"/>
              </a:rPr>
              <a:t>Investigar las condiciones medioambientales y socioeconómicas que influyen en la organización de los servicios de salud en la comunidad en situaciones excepcionales y de desastres</a:t>
            </a:r>
          </a:p>
          <a:p>
            <a:pPr marL="449263" indent="-449263" algn="just">
              <a:buFont typeface="+mj-lt"/>
              <a:buAutoNum type="arabicPeriod"/>
            </a:pPr>
            <a:r>
              <a:rPr lang="es-ES" sz="2400" dirty="0">
                <a:latin typeface="Arial" panose="020B0604020202020204" pitchFamily="34" charset="0"/>
                <a:cs typeface="Arial" panose="020B0604020202020204" pitchFamily="34" charset="0"/>
              </a:rPr>
              <a:t>Fundamentar la organización del aseguramiento médico en la comunidad en situaciones excepcionales y de desastres. </a:t>
            </a:r>
          </a:p>
        </p:txBody>
      </p:sp>
    </p:spTree>
    <p:extLst>
      <p:ext uri="{BB962C8B-B14F-4D97-AF65-F5344CB8AC3E}">
        <p14:creationId xmlns:p14="http://schemas.microsoft.com/office/powerpoint/2010/main" val="1875291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BD70D65-248E-9CCD-C7DF-7DF21640535A}"/>
              </a:ext>
            </a:extLst>
          </p:cNvPr>
          <p:cNvSpPr txBox="1"/>
          <p:nvPr/>
        </p:nvSpPr>
        <p:spPr>
          <a:xfrm>
            <a:off x="143508" y="332656"/>
            <a:ext cx="8856984" cy="5940088"/>
          </a:xfrm>
          <a:prstGeom prst="rect">
            <a:avLst/>
          </a:prstGeom>
          <a:noFill/>
        </p:spPr>
        <p:txBody>
          <a:bodyPr wrap="square">
            <a:spAutoFit/>
          </a:bodyPr>
          <a:lstStyle/>
          <a:p>
            <a:pPr marL="93663" algn="just">
              <a:spcBef>
                <a:spcPts val="600"/>
              </a:spcBef>
              <a:spcAft>
                <a:spcPts val="600"/>
              </a:spcAft>
            </a:pPr>
            <a:r>
              <a:rPr lang="es-ES" sz="2400" b="1" dirty="0">
                <a:effectLst/>
                <a:latin typeface="Arial" panose="020B0604020202020204" pitchFamily="34" charset="0"/>
                <a:ea typeface="Times New Roman" panose="02020603050405020304" pitchFamily="18" charset="0"/>
                <a:cs typeface="Arial" panose="020B0604020202020204" pitchFamily="34" charset="0"/>
              </a:rPr>
              <a:t>Pérdidas generales</a:t>
            </a:r>
            <a:r>
              <a:rPr lang="es-ES" sz="2400" dirty="0">
                <a:effectLst/>
                <a:latin typeface="Arial" panose="020B0604020202020204" pitchFamily="34" charset="0"/>
                <a:ea typeface="Times New Roman" panose="02020603050405020304" pitchFamily="18" charset="0"/>
                <a:cs typeface="Arial" panose="020B0604020202020204" pitchFamily="34" charset="0"/>
              </a:rPr>
              <a:t>: conjunto de pérdidas totales que se producen en la población, en la comunidad y en el medio ambiente, según el caso, durante una situación de desastre. </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a:p>
            <a:pPr marL="93663" algn="just">
              <a:spcBef>
                <a:spcPts val="600"/>
              </a:spcBef>
              <a:spcAft>
                <a:spcPts val="600"/>
              </a:spcAft>
            </a:pPr>
            <a:r>
              <a:rPr lang="es-ES" sz="2800" b="1" i="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Estas pérdidas se clasifican en:</a:t>
            </a:r>
            <a:endParaRPr lang="es-CU" sz="2800" b="1" i="1"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p>
            <a:pPr marL="93663" algn="just">
              <a:spcBef>
                <a:spcPts val="600"/>
              </a:spcBef>
              <a:spcAft>
                <a:spcPts val="600"/>
              </a:spcAft>
            </a:pPr>
            <a:r>
              <a:rPr lang="es-ES" sz="2400" b="1" dirty="0">
                <a:effectLst/>
                <a:latin typeface="Arial" panose="020B0604020202020204" pitchFamily="34" charset="0"/>
                <a:ea typeface="Times New Roman" panose="02020603050405020304" pitchFamily="18" charset="0"/>
                <a:cs typeface="Arial" panose="020B0604020202020204" pitchFamily="34" charset="0"/>
              </a:rPr>
              <a:t>Pérdidas irreversibles:</a:t>
            </a:r>
            <a:r>
              <a:rPr lang="es-ES" sz="2400" dirty="0">
                <a:effectLst/>
                <a:latin typeface="Arial" panose="020B0604020202020204" pitchFamily="34" charset="0"/>
                <a:ea typeface="Times New Roman" panose="02020603050405020304" pitchFamily="18" charset="0"/>
                <a:cs typeface="Arial" panose="020B0604020202020204" pitchFamily="34" charset="0"/>
              </a:rPr>
              <a:t> son las no recuperables: muertos, desaparecidos y prisioneros.</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a:p>
            <a:pPr marL="93663" algn="just">
              <a:spcBef>
                <a:spcPts val="600"/>
              </a:spcBef>
              <a:spcAft>
                <a:spcPts val="600"/>
              </a:spcAft>
            </a:pPr>
            <a:r>
              <a:rPr lang="es-ES" sz="2400" b="1" dirty="0">
                <a:effectLst/>
                <a:latin typeface="Arial" panose="020B0604020202020204" pitchFamily="34" charset="0"/>
                <a:ea typeface="Times New Roman" panose="02020603050405020304" pitchFamily="18" charset="0"/>
                <a:cs typeface="Arial" panose="020B0604020202020204" pitchFamily="34" charset="0"/>
              </a:rPr>
              <a:t>Bajas sanitarias:</a:t>
            </a:r>
            <a:r>
              <a:rPr lang="es-ES" sz="2400" dirty="0">
                <a:effectLst/>
                <a:latin typeface="Arial" panose="020B0604020202020204" pitchFamily="34" charset="0"/>
                <a:ea typeface="Times New Roman" panose="02020603050405020304" pitchFamily="18" charset="0"/>
                <a:cs typeface="Arial" panose="020B0604020202020204" pitchFamily="34" charset="0"/>
              </a:rPr>
              <a:t> aquellas personas con pérdida total o temporal de la capacidad combativa y/o de trabajo por 24 horas o más, que necesitan de la asistencia médica en una unidad o institución de salud y son debidamente registrados</a:t>
            </a:r>
            <a:r>
              <a:rPr lang="es-CU" sz="2400" dirty="0">
                <a:latin typeface="Arial" panose="020B0604020202020204" pitchFamily="34" charset="0"/>
                <a:ea typeface="Times New Roman" panose="02020603050405020304" pitchFamily="18" charset="0"/>
                <a:cs typeface="Arial" panose="020B0604020202020204" pitchFamily="34" charset="0"/>
              </a:rPr>
              <a:t>.</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a:p>
            <a:pPr marL="93663" algn="just">
              <a:spcBef>
                <a:spcPts val="600"/>
              </a:spcBef>
              <a:spcAft>
                <a:spcPts val="600"/>
              </a:spcAft>
            </a:pPr>
            <a:r>
              <a:rPr lang="es-ES" sz="2400" b="1" dirty="0">
                <a:effectLst/>
                <a:latin typeface="Arial" panose="020B0604020202020204" pitchFamily="34" charset="0"/>
                <a:ea typeface="Times New Roman" panose="02020603050405020304" pitchFamily="18" charset="0"/>
                <a:cs typeface="Arial" panose="020B0604020202020204" pitchFamily="34" charset="0"/>
              </a:rPr>
              <a:t>Bajas sanitarias masivas:</a:t>
            </a:r>
            <a:r>
              <a:rPr lang="es-ES" sz="2400" dirty="0">
                <a:effectLst/>
                <a:latin typeface="Arial" panose="020B0604020202020204" pitchFamily="34" charset="0"/>
                <a:ea typeface="Times New Roman" panose="02020603050405020304" pitchFamily="18" charset="0"/>
                <a:cs typeface="Arial" panose="020B0604020202020204" pitchFamily="34" charset="0"/>
              </a:rPr>
              <a:t> las que sobrepasa las posibilidades asistenciales o de oportunidad que pueden prestar las fuerzas y medios que existen en una unidad o institución de salud después de la ocurrencia de un desastre. </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39409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3FD79BF-29F2-F543-B5F3-0CAB91065323}"/>
              </a:ext>
            </a:extLst>
          </p:cNvPr>
          <p:cNvSpPr txBox="1"/>
          <p:nvPr/>
        </p:nvSpPr>
        <p:spPr>
          <a:xfrm>
            <a:off x="179512" y="487025"/>
            <a:ext cx="8784976" cy="6370975"/>
          </a:xfrm>
          <a:prstGeom prst="rect">
            <a:avLst/>
          </a:prstGeom>
          <a:noFill/>
        </p:spPr>
        <p:txBody>
          <a:bodyPr wrap="square">
            <a:spAutoFit/>
          </a:bodyPr>
          <a:lstStyle/>
          <a:p>
            <a:pPr algn="just"/>
            <a:r>
              <a:rPr lang="es-ES" sz="2400" b="1" dirty="0">
                <a:effectLst/>
                <a:latin typeface="Arial" panose="020B0604020202020204" pitchFamily="34" charset="0"/>
                <a:ea typeface="Times New Roman" panose="02020603050405020304" pitchFamily="18" charset="0"/>
                <a:cs typeface="Arial" panose="020B0604020202020204" pitchFamily="34" charset="0"/>
              </a:rPr>
              <a:t>Heridos graves:</a:t>
            </a:r>
            <a:r>
              <a:rPr lang="es-ES" sz="2400" dirty="0">
                <a:effectLst/>
                <a:latin typeface="Arial" panose="020B0604020202020204" pitchFamily="34" charset="0"/>
                <a:ea typeface="Times New Roman" panose="02020603050405020304" pitchFamily="18" charset="0"/>
                <a:cs typeface="Arial" panose="020B0604020202020204" pitchFamily="34" charset="0"/>
              </a:rPr>
              <a:t> aquellas personas con lesiones de tal gravedad que requieren de un tratamiento priorizado, pues de no ejecutarse, se compromete su vida o existe riesgo ulterior de invalidez total o parcial. Los heridos graves deben ser evacuados en camillas y en transporte sanitario o adaptado; necesitan de asistencia médica especializada (quirúrgica, clínica o de ambas).</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sz="2400" dirty="0">
                <a:effectLst/>
                <a:latin typeface="Arial" panose="020B0604020202020204" pitchFamily="34" charset="0"/>
                <a:ea typeface="Times New Roman" panose="02020603050405020304" pitchFamily="18" charset="0"/>
                <a:cs typeface="Arial" panose="020B0604020202020204" pitchFamily="34" charset="0"/>
              </a:rPr>
              <a:t> </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sz="2400" b="1" dirty="0">
                <a:effectLst/>
                <a:latin typeface="Arial" panose="020B0604020202020204" pitchFamily="34" charset="0"/>
                <a:ea typeface="Times New Roman" panose="02020603050405020304" pitchFamily="18" charset="0"/>
                <a:cs typeface="Arial" panose="020B0604020202020204" pitchFamily="34" charset="0"/>
              </a:rPr>
              <a:t>Heridos leves:</a:t>
            </a:r>
            <a:r>
              <a:rPr lang="es-ES" sz="2400" dirty="0">
                <a:effectLst/>
                <a:latin typeface="Arial" panose="020B0604020202020204" pitchFamily="34" charset="0"/>
                <a:ea typeface="Times New Roman" panose="02020603050405020304" pitchFamily="18" charset="0"/>
                <a:cs typeface="Arial" panose="020B0604020202020204" pitchFamily="34" charset="0"/>
              </a:rPr>
              <a:t> aquellas personas con lesiones que no requieren de atención urgente, pues no peligra la vida. Pueden valerse por sí solos, se pueden trasladar por sus propios medios y en transporte ordinario. Los heridos leves requieren en su mayoría la primera asistencia médica y un pequeño por ciento pueden necesitar asistencia médica calificada (cirugía menor) y asistencia médica especializada limitada (medicamentosa).</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sz="2400" b="1" dirty="0">
                <a:effectLst/>
                <a:latin typeface="Arial" panose="020B0604020202020204" pitchFamily="34" charset="0"/>
                <a:ea typeface="Times New Roman" panose="02020603050405020304" pitchFamily="18" charset="0"/>
                <a:cs typeface="Arial" panose="020B0604020202020204" pitchFamily="34" charset="0"/>
              </a:rPr>
              <a:t> </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9593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74563F2-A178-0029-67CB-C5AA6335E4FA}"/>
              </a:ext>
            </a:extLst>
          </p:cNvPr>
          <p:cNvSpPr txBox="1"/>
          <p:nvPr/>
        </p:nvSpPr>
        <p:spPr>
          <a:xfrm>
            <a:off x="179512" y="188640"/>
            <a:ext cx="8784976" cy="6555641"/>
          </a:xfrm>
          <a:prstGeom prst="rect">
            <a:avLst/>
          </a:prstGeom>
          <a:noFill/>
        </p:spPr>
        <p:txBody>
          <a:bodyPr wrap="square">
            <a:spAutoFit/>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s-ES" sz="2000" b="1"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Herido o enfermo intransportables:</a:t>
            </a:r>
            <a:r>
              <a:rPr kumimoji="0" lang="es-E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aquellos heridos o enfermos graves que después de haber recibido las medidas indispensables para la conservación de la vida y la asistencia médica correspondiente no se pueden trasladar a la etapa superior por un período de tiempo variable según la intervención quirúrgica o el tratamiento clínico aplicado hasta que reúnan las condiciones mínimas indispensables para ser evacuados sin compromiso para la vida o sin posibilidades de que se agraven.</a:t>
            </a:r>
            <a:endParaRPr kumimoji="0" lang="es-CU"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93663" marR="0" lvl="0" algn="just" defTabSz="914400" rtl="0" eaLnBrk="1" fontAlgn="auto" latinLnBrk="0" hangingPunct="1">
              <a:lnSpc>
                <a:spcPct val="100000"/>
              </a:lnSpc>
              <a:spcBef>
                <a:spcPts val="600"/>
              </a:spcBef>
              <a:spcAft>
                <a:spcPts val="600"/>
              </a:spcAft>
              <a:buClrTx/>
              <a:buSzTx/>
              <a:buFontTx/>
              <a:buNone/>
              <a:tabLst/>
              <a:defRPr/>
            </a:pPr>
            <a:r>
              <a:rPr kumimoji="0" lang="es-ES" sz="2000" b="1"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Afectados. </a:t>
            </a:r>
            <a:r>
              <a:rPr kumimoji="0" lang="es-E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Las personas que, después de la ocurrencia de un desastre no cuentan los servicios vitales para la vida: agua, electricidad, alimentos, transporte, salud sanitarios, entre otros.</a:t>
            </a:r>
            <a:endParaRPr kumimoji="0" lang="es-CU"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93663" marR="0" lvl="0" algn="just" defTabSz="914400" rtl="0" eaLnBrk="1" fontAlgn="auto" latinLnBrk="0" hangingPunct="1">
              <a:lnSpc>
                <a:spcPct val="100000"/>
              </a:lnSpc>
              <a:spcBef>
                <a:spcPts val="600"/>
              </a:spcBef>
              <a:spcAft>
                <a:spcPts val="600"/>
              </a:spcAft>
              <a:buClrTx/>
              <a:buSzTx/>
              <a:buFontTx/>
              <a:buNone/>
              <a:tabLst/>
              <a:defRPr/>
            </a:pPr>
            <a:r>
              <a:rPr kumimoji="0" lang="es-ES" sz="2000" b="1"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Damnificados: </a:t>
            </a:r>
            <a:r>
              <a:rPr kumimoji="0" lang="es-E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Las personas que, como resultado de un desastre han sufrido pérdidas o daños de bienes materiales y la vivienda. </a:t>
            </a:r>
            <a:endParaRPr kumimoji="0" lang="es-CU"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93663" marR="0" lvl="0" algn="just" defTabSz="914400" rtl="0" eaLnBrk="1" fontAlgn="auto" latinLnBrk="0" hangingPunct="1">
              <a:lnSpc>
                <a:spcPct val="100000"/>
              </a:lnSpc>
              <a:spcBef>
                <a:spcPts val="600"/>
              </a:spcBef>
              <a:spcAft>
                <a:spcPts val="600"/>
              </a:spcAft>
              <a:buClrTx/>
              <a:buSzTx/>
              <a:buFontTx/>
              <a:buNone/>
              <a:tabLst/>
              <a:defRPr/>
            </a:pPr>
            <a:r>
              <a:rPr kumimoji="0" lang="es-ES" sz="2000" b="1"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Desplazados: </a:t>
            </a:r>
            <a:r>
              <a:rPr kumimoji="0" lang="es-E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Las personas</a:t>
            </a:r>
            <a:r>
              <a:rPr kumimoji="0" lang="es-ES" sz="2000" b="1"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a:t>
            </a:r>
            <a:r>
              <a:rPr kumimoji="0" lang="es-E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que</a:t>
            </a:r>
            <a:r>
              <a:rPr kumimoji="0" lang="es-ES" sz="2000" b="1"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a:t>
            </a:r>
            <a:r>
              <a:rPr kumimoji="0" lang="es-E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se han trasladado de su lugar de origen hasta otra geografía antes o después de la ocurrencia de un desastre y encuentran refugio en instalaciones de organizaciones locales o internacionales.</a:t>
            </a:r>
            <a:endParaRPr kumimoji="0" lang="es-CU"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s-ES" sz="2000" b="1" i="1"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Especial importancia </a:t>
            </a:r>
            <a:r>
              <a:rPr kumimoji="0" lang="es-E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poseen las características de las victimas masivas que se producen porque representan la premisa para la planificación, organización y realización del aseguramiento médico</a:t>
            </a:r>
            <a:endParaRPr kumimoji="0" lang="es-CU"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60794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2359E14-5525-44F8-8346-85D41D5DE90F}"/>
              </a:ext>
            </a:extLst>
          </p:cNvPr>
          <p:cNvSpPr txBox="1"/>
          <p:nvPr/>
        </p:nvSpPr>
        <p:spPr>
          <a:xfrm>
            <a:off x="251520" y="797510"/>
            <a:ext cx="8640960" cy="5509200"/>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Para los servicios de salud, las victimas representan un objetivo definido, son ellas y las características de sus lesiones las que imponen una tensión de trabajo al personal de salud y los obliga a ejecutar acciones organizativas de planificación, dirección, organización y realización de la asistencia médico - sanitaria efectiva bajo cualquier circunstancia, estas pueden llegar a ser masivas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La clasificación de las victimas masivas es el proceso de categorización de las mismas, basado en un criterio médico de posibilidades de sobrevivencia, lo que incluye la realización de un diagnostico básico, oportuno y preciso, un pronóstico inmediato y la prioridad de la evacuación; </a:t>
            </a:r>
            <a:r>
              <a:rPr kumimoji="0" lang="es-ES" sz="32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es por ello que se clasifican:</a:t>
            </a:r>
            <a:endParaRPr kumimoji="0" lang="es-ES" sz="24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629442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F8D793BD-67D2-7A4B-C75B-3CEA20B4BA73}"/>
              </a:ext>
            </a:extLst>
          </p:cNvPr>
          <p:cNvSpPr txBox="1"/>
          <p:nvPr/>
        </p:nvSpPr>
        <p:spPr>
          <a:xfrm>
            <a:off x="229324" y="332656"/>
            <a:ext cx="8568952" cy="1200329"/>
          </a:xfrm>
          <a:prstGeom prst="rect">
            <a:avLst/>
          </a:prstGeom>
          <a:noFill/>
        </p:spPr>
        <p:txBody>
          <a:bodyPr wrap="square">
            <a:spAutoFit/>
          </a:bodyPr>
          <a:lstStyle/>
          <a:p>
            <a:pPr marL="620713" indent="-620713" algn="just"/>
            <a:r>
              <a:rPr lang="es-ES" sz="2400" dirty="0">
                <a:latin typeface="Arial" panose="020B0604020202020204" pitchFamily="34" charset="0"/>
                <a:cs typeface="Arial" panose="020B0604020202020204" pitchFamily="34" charset="0"/>
              </a:rPr>
              <a:t>1) </a:t>
            </a:r>
            <a:r>
              <a:rPr lang="es-ES" sz="2400" b="1" dirty="0">
                <a:latin typeface="Arial" panose="020B0604020202020204" pitchFamily="34" charset="0"/>
                <a:cs typeface="Arial" panose="020B0604020202020204" pitchFamily="34" charset="0"/>
              </a:rPr>
              <a:t>Por la importancia y consecuencia de las lesiones:</a:t>
            </a:r>
          </a:p>
          <a:p>
            <a:pPr marL="992188" algn="just"/>
            <a:r>
              <a:rPr lang="es-ES" sz="2400" dirty="0">
                <a:latin typeface="Arial" panose="020B0604020202020204" pitchFamily="34" charset="0"/>
                <a:cs typeface="Arial" panose="020B0604020202020204" pitchFamily="34" charset="0"/>
              </a:rPr>
              <a:t>a) Graves</a:t>
            </a:r>
          </a:p>
          <a:p>
            <a:pPr marL="992188" algn="just"/>
            <a:r>
              <a:rPr lang="es-ES" sz="2400" dirty="0">
                <a:latin typeface="Arial" panose="020B0604020202020204" pitchFamily="34" charset="0"/>
                <a:cs typeface="Arial" panose="020B0604020202020204" pitchFamily="34" charset="0"/>
              </a:rPr>
              <a:t>b) Leves</a:t>
            </a:r>
          </a:p>
        </p:txBody>
      </p:sp>
      <p:graphicFrame>
        <p:nvGraphicFramePr>
          <p:cNvPr id="8" name="Tabla 7">
            <a:extLst>
              <a:ext uri="{FF2B5EF4-FFF2-40B4-BE49-F238E27FC236}">
                <a16:creationId xmlns:a16="http://schemas.microsoft.com/office/drawing/2014/main" id="{57BC3947-F493-241D-FE68-24799DF4BC60}"/>
              </a:ext>
            </a:extLst>
          </p:cNvPr>
          <p:cNvGraphicFramePr>
            <a:graphicFrameLocks noGrp="1"/>
          </p:cNvGraphicFramePr>
          <p:nvPr>
            <p:extLst>
              <p:ext uri="{D42A27DB-BD31-4B8C-83A1-F6EECF244321}">
                <p14:modId xmlns:p14="http://schemas.microsoft.com/office/powerpoint/2010/main" val="2578398228"/>
              </p:ext>
            </p:extLst>
          </p:nvPr>
        </p:nvGraphicFramePr>
        <p:xfrm>
          <a:off x="301332" y="1841350"/>
          <a:ext cx="8424936" cy="4311850"/>
        </p:xfrm>
        <a:graphic>
          <a:graphicData uri="http://schemas.openxmlformats.org/drawingml/2006/table">
            <a:tbl>
              <a:tblPr firstRow="1" firstCol="1" lastRow="1" lastCol="1" bandRow="1" bandCol="1"/>
              <a:tblGrid>
                <a:gridCol w="4212468">
                  <a:extLst>
                    <a:ext uri="{9D8B030D-6E8A-4147-A177-3AD203B41FA5}">
                      <a16:colId xmlns:a16="http://schemas.microsoft.com/office/drawing/2014/main" val="712575217"/>
                    </a:ext>
                  </a:extLst>
                </a:gridCol>
                <a:gridCol w="4212468">
                  <a:extLst>
                    <a:ext uri="{9D8B030D-6E8A-4147-A177-3AD203B41FA5}">
                      <a16:colId xmlns:a16="http://schemas.microsoft.com/office/drawing/2014/main" val="1653842281"/>
                    </a:ext>
                  </a:extLst>
                </a:gridCol>
              </a:tblGrid>
              <a:tr h="464052">
                <a:tc>
                  <a:txBody>
                    <a:bodyPr/>
                    <a:lstStyle/>
                    <a:p>
                      <a:pPr algn="ctr">
                        <a:spcBef>
                          <a:spcPts val="200"/>
                        </a:spcBef>
                        <a:spcAft>
                          <a:spcPts val="200"/>
                        </a:spcAft>
                      </a:pPr>
                      <a:r>
                        <a:rPr lang="es-ES_tradnl" sz="1800" b="1" dirty="0">
                          <a:effectLst/>
                          <a:latin typeface="Arial" panose="020B0604020202020204" pitchFamily="34" charset="0"/>
                          <a:ea typeface="Times New Roman" panose="02020603050405020304" pitchFamily="18" charset="0"/>
                          <a:cs typeface="Arial" panose="020B0604020202020204" pitchFamily="34" charset="0"/>
                        </a:rPr>
                        <a:t> </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p>
                      <a:pPr algn="ctr">
                        <a:spcBef>
                          <a:spcPts val="200"/>
                        </a:spcBef>
                        <a:spcAft>
                          <a:spcPts val="200"/>
                        </a:spcAft>
                      </a:pPr>
                      <a:r>
                        <a:rPr lang="es-ES_tradnl" sz="1800" b="1" dirty="0">
                          <a:effectLst/>
                          <a:latin typeface="Arial" panose="020B0604020202020204" pitchFamily="34" charset="0"/>
                          <a:ea typeface="Times New Roman" panose="02020603050405020304" pitchFamily="18" charset="0"/>
                          <a:cs typeface="Arial" panose="020B0604020202020204" pitchFamily="34" charset="0"/>
                        </a:rPr>
                        <a:t>a) Heridos Graves</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Bef>
                          <a:spcPts val="200"/>
                        </a:spcBef>
                        <a:spcAft>
                          <a:spcPts val="200"/>
                        </a:spcAft>
                      </a:pPr>
                      <a:r>
                        <a:rPr lang="es-ES" sz="1800" b="1" dirty="0">
                          <a:effectLst/>
                          <a:latin typeface="Arial" panose="020B0604020202020204" pitchFamily="34" charset="0"/>
                          <a:ea typeface="Times New Roman" panose="02020603050405020304" pitchFamily="18" charset="0"/>
                          <a:cs typeface="Arial" panose="020B0604020202020204" pitchFamily="34" charset="0"/>
                        </a:rPr>
                        <a:t> </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p>
                      <a:pPr algn="ctr">
                        <a:spcBef>
                          <a:spcPts val="200"/>
                        </a:spcBef>
                        <a:spcAft>
                          <a:spcPts val="200"/>
                        </a:spcAft>
                      </a:pPr>
                      <a:r>
                        <a:rPr lang="es-ES" sz="1800" b="1" dirty="0">
                          <a:effectLst/>
                          <a:latin typeface="Arial" panose="020B0604020202020204" pitchFamily="34" charset="0"/>
                          <a:ea typeface="Times New Roman" panose="02020603050405020304" pitchFamily="18" charset="0"/>
                          <a:cs typeface="Arial" panose="020B0604020202020204" pitchFamily="34" charset="0"/>
                        </a:rPr>
                        <a:t>b) Heridos Leves</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27767786"/>
                  </a:ext>
                </a:extLst>
              </a:tr>
              <a:tr h="1392154">
                <a:tc>
                  <a:txBody>
                    <a:bodyPr/>
                    <a:lstStyle/>
                    <a:p>
                      <a:pPr algn="just">
                        <a:spcBef>
                          <a:spcPts val="200"/>
                        </a:spcBef>
                        <a:spcAft>
                          <a:spcPts val="200"/>
                        </a:spcAft>
                      </a:pPr>
                      <a:r>
                        <a:rPr lang="es-ES" sz="1800" dirty="0">
                          <a:effectLst/>
                          <a:latin typeface="Arial" panose="020B0604020202020204" pitchFamily="34" charset="0"/>
                          <a:ea typeface="Times New Roman" panose="02020603050405020304" pitchFamily="18" charset="0"/>
                          <a:cs typeface="Arial" panose="020B0604020202020204" pitchFamily="34" charset="0"/>
                        </a:rPr>
                        <a:t>Es la persona que recibe lesiones de tal gravedad que requiere de tratamiento priorizado, pues de no ejecutarse este, se compromete su vida o existe riesgo.</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Bef>
                          <a:spcPts val="200"/>
                        </a:spcBef>
                        <a:spcAft>
                          <a:spcPts val="200"/>
                        </a:spcAft>
                      </a:pPr>
                      <a:r>
                        <a:rPr lang="es-ES" sz="1800" dirty="0">
                          <a:effectLst/>
                          <a:latin typeface="Arial" panose="020B0604020202020204" pitchFamily="34" charset="0"/>
                          <a:ea typeface="Times New Roman" panose="02020603050405020304" pitchFamily="18" charset="0"/>
                          <a:cs typeface="Arial" panose="020B0604020202020204" pitchFamily="34" charset="0"/>
                        </a:rPr>
                        <a:t>Es la persona que recibe lesiones que no requieren de atención urgente, pues no peligra su vida.</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92390582"/>
                  </a:ext>
                </a:extLst>
              </a:tr>
              <a:tr h="1160128">
                <a:tc>
                  <a:txBody>
                    <a:bodyPr/>
                    <a:lstStyle/>
                    <a:p>
                      <a:pPr algn="just">
                        <a:spcBef>
                          <a:spcPts val="200"/>
                        </a:spcBef>
                        <a:spcAft>
                          <a:spcPts val="200"/>
                        </a:spcAft>
                      </a:pPr>
                      <a:r>
                        <a:rPr lang="es-ES" sz="1800" dirty="0">
                          <a:effectLst/>
                          <a:latin typeface="Arial" panose="020B0604020202020204" pitchFamily="34" charset="0"/>
                          <a:ea typeface="Times New Roman" panose="02020603050405020304" pitchFamily="18" charset="0"/>
                          <a:cs typeface="Arial" panose="020B0604020202020204" pitchFamily="34" charset="0"/>
                        </a:rPr>
                        <a:t> Deben ser evacuados para su atención médica  en camillas y en transporte sanitario o adaptado</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Bef>
                          <a:spcPts val="200"/>
                        </a:spcBef>
                        <a:spcAft>
                          <a:spcPts val="200"/>
                        </a:spcAft>
                      </a:pPr>
                      <a:r>
                        <a:rPr lang="es-ES" sz="1800" dirty="0">
                          <a:effectLst/>
                          <a:latin typeface="Arial" panose="020B0604020202020204" pitchFamily="34" charset="0"/>
                          <a:ea typeface="Times New Roman" panose="02020603050405020304" pitchFamily="18" charset="0"/>
                          <a:cs typeface="Arial" panose="020B0604020202020204" pitchFamily="34" charset="0"/>
                        </a:rPr>
                        <a:t>Pueden valerse por sí solos, se pueden trasladar por sus propios medios y en transporte ordinario hacia la asistencia médica.</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20440000"/>
                  </a:ext>
                </a:extLst>
              </a:tr>
              <a:tr h="1160128">
                <a:tc>
                  <a:txBody>
                    <a:bodyPr/>
                    <a:lstStyle/>
                    <a:p>
                      <a:pPr algn="just">
                        <a:spcBef>
                          <a:spcPts val="200"/>
                        </a:spcBef>
                        <a:spcAft>
                          <a:spcPts val="200"/>
                        </a:spcAft>
                      </a:pPr>
                      <a:r>
                        <a:rPr lang="es-ES" sz="1800" dirty="0">
                          <a:effectLst/>
                          <a:latin typeface="Arial" panose="020B0604020202020204" pitchFamily="34" charset="0"/>
                          <a:ea typeface="Times New Roman" panose="02020603050405020304" pitchFamily="18" charset="0"/>
                          <a:cs typeface="Arial" panose="020B0604020202020204" pitchFamily="34" charset="0"/>
                        </a:rPr>
                        <a:t>Necesitan ser evacuados hacia el nivel de asistencia médica calificada y/o especializada.</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p>
                      <a:pPr algn="just">
                        <a:spcBef>
                          <a:spcPts val="200"/>
                        </a:spcBef>
                        <a:spcAft>
                          <a:spcPts val="200"/>
                        </a:spcAft>
                      </a:pPr>
                      <a:r>
                        <a:rPr lang="es-ES" sz="1800" dirty="0">
                          <a:effectLst/>
                          <a:latin typeface="Arial" panose="020B0604020202020204" pitchFamily="34" charset="0"/>
                          <a:ea typeface="Times New Roman" panose="02020603050405020304" pitchFamily="18" charset="0"/>
                          <a:cs typeface="Arial" panose="020B0604020202020204" pitchFamily="34" charset="0"/>
                        </a:rPr>
                        <a:t> </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Bef>
                          <a:spcPts val="200"/>
                        </a:spcBef>
                        <a:spcAft>
                          <a:spcPts val="200"/>
                        </a:spcAft>
                      </a:pPr>
                      <a:r>
                        <a:rPr lang="es-ES" sz="1800" dirty="0">
                          <a:effectLst/>
                          <a:latin typeface="Arial" panose="020B0604020202020204" pitchFamily="34" charset="0"/>
                          <a:ea typeface="Times New Roman" panose="02020603050405020304" pitchFamily="18" charset="0"/>
                          <a:cs typeface="Arial" panose="020B0604020202020204" pitchFamily="34" charset="0"/>
                        </a:rPr>
                        <a:t> Requieren en su mayoría el nivel de asistencia de primera asistencia médica y asistencia primaria.</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p>
                      <a:pPr algn="just">
                        <a:spcBef>
                          <a:spcPts val="200"/>
                        </a:spcBef>
                        <a:spcAft>
                          <a:spcPts val="200"/>
                        </a:spcAft>
                      </a:pPr>
                      <a:r>
                        <a:rPr lang="es-ES" sz="1800" dirty="0">
                          <a:effectLst/>
                          <a:latin typeface="Arial" panose="020B0604020202020204" pitchFamily="34" charset="0"/>
                          <a:ea typeface="Times New Roman" panose="02020603050405020304" pitchFamily="18" charset="0"/>
                          <a:cs typeface="Arial" panose="020B0604020202020204" pitchFamily="34" charset="0"/>
                        </a:rPr>
                        <a:t> </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43093960"/>
                  </a:ext>
                </a:extLst>
              </a:tr>
            </a:tbl>
          </a:graphicData>
        </a:graphic>
      </p:graphicFrame>
    </p:spTree>
    <p:extLst>
      <p:ext uri="{BB962C8B-B14F-4D97-AF65-F5344CB8AC3E}">
        <p14:creationId xmlns:p14="http://schemas.microsoft.com/office/powerpoint/2010/main" val="2680666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0E6DC97-82B0-3B8E-4AAB-B8B5019227A8}"/>
              </a:ext>
            </a:extLst>
          </p:cNvPr>
          <p:cNvSpPr txBox="1"/>
          <p:nvPr/>
        </p:nvSpPr>
        <p:spPr>
          <a:xfrm>
            <a:off x="323528" y="260648"/>
            <a:ext cx="7920880" cy="95410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marL="449263" indent="-449263" algn="just"/>
            <a:r>
              <a:rPr lang="es-ES" sz="2800" dirty="0">
                <a:latin typeface="Arial" panose="020B0604020202020204" pitchFamily="34" charset="0"/>
                <a:cs typeface="Arial" panose="020B0604020202020204" pitchFamily="34" charset="0"/>
              </a:rPr>
              <a:t>3)	</a:t>
            </a:r>
            <a:r>
              <a:rPr lang="es-ES" sz="2800" b="1" i="1" dirty="0">
                <a:latin typeface="Arial" panose="020B0604020202020204" pitchFamily="34" charset="0"/>
                <a:cs typeface="Arial" panose="020B0604020202020204" pitchFamily="34" charset="0"/>
              </a:rPr>
              <a:t>Según la región de la herida o de la herida principal.</a:t>
            </a:r>
            <a:endParaRPr lang="es-CU" sz="2800" b="1" i="1" dirty="0">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B05C0CFF-C0BB-3322-AB6C-8ADE78C89C3B}"/>
              </a:ext>
            </a:extLst>
          </p:cNvPr>
          <p:cNvSpPr txBox="1"/>
          <p:nvPr/>
        </p:nvSpPr>
        <p:spPr>
          <a:xfrm>
            <a:off x="323528" y="1628800"/>
            <a:ext cx="8208912" cy="2031325"/>
          </a:xfrm>
          <a:prstGeom prst="rect">
            <a:avLst/>
          </a:prstGeom>
          <a:noFill/>
        </p:spPr>
        <p:txBody>
          <a:bodyPr wrap="square">
            <a:spAutoFit/>
          </a:bodyPr>
          <a:lstStyle/>
          <a:p>
            <a:pPr marL="342900" lvl="0" indent="-342900" algn="just">
              <a:spcBef>
                <a:spcPts val="600"/>
              </a:spcBef>
              <a:spcAft>
                <a:spcPts val="600"/>
              </a:spcAft>
              <a:buFont typeface="Wingdings" panose="05000000000000000000" pitchFamily="2" charset="2"/>
              <a:buChar char=""/>
              <a:tabLst>
                <a:tab pos="457200" algn="l"/>
                <a:tab pos="685800" algn="l"/>
              </a:tabLst>
            </a:pPr>
            <a:r>
              <a:rPr lang="es-ES_tradnl" sz="2400" dirty="0">
                <a:effectLst/>
                <a:latin typeface="Arial" panose="020B0604020202020204" pitchFamily="34" charset="0"/>
                <a:ea typeface="Times New Roman" panose="02020603050405020304" pitchFamily="18" charset="0"/>
                <a:cs typeface="Arial" panose="020B0604020202020204" pitchFamily="34" charset="0"/>
              </a:rPr>
              <a:t>Heridos de cabeza cuello y columna vertebral</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spcBef>
                <a:spcPts val="600"/>
              </a:spcBef>
              <a:spcAft>
                <a:spcPts val="600"/>
              </a:spcAft>
              <a:buFont typeface="Wingdings" panose="05000000000000000000" pitchFamily="2" charset="2"/>
              <a:buChar char=""/>
              <a:tabLst>
                <a:tab pos="457200" algn="l"/>
                <a:tab pos="685800" algn="l"/>
              </a:tabLst>
            </a:pPr>
            <a:r>
              <a:rPr lang="es-ES_tradnl" sz="2400" dirty="0">
                <a:effectLst/>
                <a:latin typeface="Arial" panose="020B0604020202020204" pitchFamily="34" charset="0"/>
                <a:ea typeface="Times New Roman" panose="02020603050405020304" pitchFamily="18" charset="0"/>
                <a:cs typeface="Arial" panose="020B0604020202020204" pitchFamily="34" charset="0"/>
              </a:rPr>
              <a:t>Heridos de tórax., abdomen y pelvis (incluye genitales).</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spcBef>
                <a:spcPts val="600"/>
              </a:spcBef>
              <a:spcAft>
                <a:spcPts val="600"/>
              </a:spcAft>
              <a:buFont typeface="Wingdings" panose="05000000000000000000" pitchFamily="2" charset="2"/>
              <a:buChar char=""/>
              <a:tabLst>
                <a:tab pos="457200" algn="l"/>
                <a:tab pos="685800" algn="l"/>
              </a:tabLst>
            </a:pPr>
            <a:r>
              <a:rPr lang="pt-BR" sz="2400" dirty="0" err="1">
                <a:effectLst/>
                <a:latin typeface="Arial" panose="020B0604020202020204" pitchFamily="34" charset="0"/>
                <a:ea typeface="Times New Roman" panose="02020603050405020304" pitchFamily="18" charset="0"/>
                <a:cs typeface="Arial" panose="020B0604020202020204" pitchFamily="34" charset="0"/>
              </a:rPr>
              <a:t>Heridos</a:t>
            </a:r>
            <a:r>
              <a:rPr lang="pt-BR" sz="2400" dirty="0">
                <a:effectLst/>
                <a:latin typeface="Arial" panose="020B0604020202020204" pitchFamily="34" charset="0"/>
                <a:ea typeface="Times New Roman" panose="02020603050405020304" pitchFamily="18" charset="0"/>
                <a:cs typeface="Arial" panose="020B0604020202020204" pitchFamily="34" charset="0"/>
              </a:rPr>
              <a:t> de extremidades: (superiores e inferiores).</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a:p>
            <a:pPr marL="457200" indent="-457200" algn="just">
              <a:spcBef>
                <a:spcPts val="600"/>
              </a:spcBef>
              <a:spcAft>
                <a:spcPts val="600"/>
              </a:spcAft>
              <a:tabLst>
                <a:tab pos="457200" algn="l"/>
              </a:tabLst>
            </a:pPr>
            <a:r>
              <a:rPr lang="pt-BR" sz="2400" dirty="0">
                <a:effectLst/>
                <a:latin typeface="Arial" panose="020B0604020202020204" pitchFamily="34" charset="0"/>
                <a:ea typeface="Times New Roman" panose="02020603050405020304" pitchFamily="18" charset="0"/>
                <a:cs typeface="Arial" panose="020B0604020202020204" pitchFamily="34" charset="0"/>
              </a:rPr>
              <a:t>          </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4" name="CuadroTexto 3">
            <a:extLst>
              <a:ext uri="{FF2B5EF4-FFF2-40B4-BE49-F238E27FC236}">
                <a16:creationId xmlns:a16="http://schemas.microsoft.com/office/drawing/2014/main" id="{291E86FB-B253-18FA-22F1-E87A7AB89E47}"/>
              </a:ext>
            </a:extLst>
          </p:cNvPr>
          <p:cNvSpPr txBox="1"/>
          <p:nvPr/>
        </p:nvSpPr>
        <p:spPr>
          <a:xfrm>
            <a:off x="611560" y="4074170"/>
            <a:ext cx="4572000" cy="1600438"/>
          </a:xfrm>
          <a:prstGeom prst="rect">
            <a:avLst/>
          </a:prstGeom>
          <a:noFill/>
        </p:spPr>
        <p:txBody>
          <a:bodyPr wrap="square">
            <a:spAutoFit/>
          </a:bodyPr>
          <a:lstStyle/>
          <a:p>
            <a:pPr algn="just"/>
            <a:r>
              <a:rPr lang="es-CU" sz="1200" dirty="0">
                <a:effectLst/>
                <a:latin typeface="Arial" panose="020B0604020202020204" pitchFamily="34" charset="0"/>
                <a:ea typeface="Times New Roman" panose="02020603050405020304" pitchFamily="18" charset="0"/>
              </a:rPr>
              <a:t> </a:t>
            </a:r>
            <a:r>
              <a:rPr lang="es-ES_tradnl" sz="1400" dirty="0">
                <a:effectLst/>
                <a:latin typeface="Arial" panose="020B0604020202020204" pitchFamily="34" charset="0"/>
                <a:ea typeface="Times New Roman" panose="02020603050405020304" pitchFamily="18" charset="0"/>
              </a:rPr>
              <a:t>Las victimas pueden tener lesiones combinadas importantes</a:t>
            </a:r>
            <a:r>
              <a:rPr lang="es-ES" sz="1400" dirty="0">
                <a:effectLst/>
                <a:latin typeface="Arial" panose="020B0604020202020204" pitchFamily="34" charset="0"/>
                <a:ea typeface="Times New Roman" panose="02020603050405020304" pitchFamily="18" charset="0"/>
              </a:rPr>
              <a:t> y se pueden producir por acción directa o indirecta de la situación de desastre que se trate. </a:t>
            </a:r>
            <a:endParaRPr lang="es-CU" sz="1000" dirty="0">
              <a:effectLst/>
              <a:latin typeface="Times New Roman" panose="02020603050405020304" pitchFamily="18" charset="0"/>
              <a:ea typeface="Times New Roman" panose="02020603050405020304" pitchFamily="18" charset="0"/>
            </a:endParaRPr>
          </a:p>
          <a:p>
            <a:pPr algn="just">
              <a:tabLst>
                <a:tab pos="457200" algn="l"/>
              </a:tabLst>
            </a:pPr>
            <a:r>
              <a:rPr lang="es-ES_tradnl" sz="1400" dirty="0">
                <a:effectLst/>
                <a:latin typeface="Arial" panose="020B0604020202020204" pitchFamily="34" charset="0"/>
                <a:ea typeface="Times New Roman" panose="02020603050405020304" pitchFamily="18" charset="0"/>
              </a:rPr>
              <a:t> </a:t>
            </a:r>
            <a:endParaRPr lang="es-CU" sz="1000" dirty="0">
              <a:effectLst/>
              <a:latin typeface="Times New Roman" panose="02020603050405020304" pitchFamily="18" charset="0"/>
              <a:ea typeface="Times New Roman" panose="02020603050405020304" pitchFamily="18" charset="0"/>
            </a:endParaRPr>
          </a:p>
          <a:p>
            <a:pPr algn="just"/>
            <a:r>
              <a:rPr lang="es-ES_tradnl" sz="1400" dirty="0">
                <a:effectLst/>
                <a:latin typeface="Arial" panose="020B0604020202020204" pitchFamily="34" charset="0"/>
                <a:ea typeface="Times New Roman" panose="02020603050405020304" pitchFamily="18" charset="0"/>
              </a:rPr>
              <a:t>En el caso de los enfermos, estos pueden ser portadores de enfermedades no trasmisibles, transmisibles o sospechosos de portarlas. </a:t>
            </a:r>
            <a:endParaRPr lang="es-CU" sz="1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25724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2AECAC1-8A10-F319-2EF5-05614730AAFE}"/>
              </a:ext>
            </a:extLst>
          </p:cNvPr>
          <p:cNvSpPr txBox="1"/>
          <p:nvPr/>
        </p:nvSpPr>
        <p:spPr>
          <a:xfrm>
            <a:off x="179512" y="260648"/>
            <a:ext cx="8784976" cy="95410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algn="just"/>
            <a:r>
              <a:rPr lang="es-ES_tradnl" sz="2800" b="1" dirty="0">
                <a:effectLst/>
                <a:latin typeface="Arial" panose="020B0604020202020204" pitchFamily="34" charset="0"/>
                <a:ea typeface="Times New Roman" panose="02020603050405020304" pitchFamily="18" charset="0"/>
              </a:rPr>
              <a:t>Importancia que tiene el estudio estadístico de las bajas sanitarias:</a:t>
            </a:r>
            <a:endParaRPr lang="es-CU" dirty="0">
              <a:effectLst/>
              <a:latin typeface="Times New Roman" panose="02020603050405020304" pitchFamily="18" charset="0"/>
              <a:ea typeface="Times New Roman" panose="02020603050405020304" pitchFamily="18" charset="0"/>
            </a:endParaRPr>
          </a:p>
        </p:txBody>
      </p:sp>
      <p:sp>
        <p:nvSpPr>
          <p:cNvPr id="5" name="CuadroTexto 4">
            <a:extLst>
              <a:ext uri="{FF2B5EF4-FFF2-40B4-BE49-F238E27FC236}">
                <a16:creationId xmlns:a16="http://schemas.microsoft.com/office/drawing/2014/main" id="{0FEFCD7A-0DD1-9C2A-4AAE-9018FE7376F5}"/>
              </a:ext>
            </a:extLst>
          </p:cNvPr>
          <p:cNvSpPr txBox="1"/>
          <p:nvPr/>
        </p:nvSpPr>
        <p:spPr>
          <a:xfrm>
            <a:off x="89756" y="1556792"/>
            <a:ext cx="8964488" cy="3877985"/>
          </a:xfrm>
          <a:prstGeom prst="rect">
            <a:avLst/>
          </a:prstGeom>
          <a:noFill/>
        </p:spPr>
        <p:txBody>
          <a:bodyPr wrap="square">
            <a:spAutoFit/>
          </a:bodyPr>
          <a:lstStyle/>
          <a:p>
            <a:pPr marL="457200" indent="-457200" algn="just">
              <a:spcBef>
                <a:spcPts val="600"/>
              </a:spcBef>
              <a:spcAft>
                <a:spcPts val="600"/>
              </a:spcAft>
              <a:buFont typeface="+mj-lt"/>
              <a:buAutoNum type="arabicPeriod"/>
            </a:pPr>
            <a:r>
              <a:rPr lang="es-ES_tradnl" sz="2400" dirty="0">
                <a:effectLst/>
                <a:latin typeface="Arial" panose="020B0604020202020204" pitchFamily="34" charset="0"/>
                <a:ea typeface="Times New Roman" panose="02020603050405020304" pitchFamily="18" charset="0"/>
                <a:cs typeface="Arial" panose="020B0604020202020204" pitchFamily="34" charset="0"/>
              </a:rPr>
              <a:t>Permite proyectar el desarrollo de los servicios de salud para enfrentar situaciones excepcionales o desastres.</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a:p>
            <a:pPr marL="457200" indent="-457200" algn="just">
              <a:spcBef>
                <a:spcPts val="600"/>
              </a:spcBef>
              <a:spcAft>
                <a:spcPts val="600"/>
              </a:spcAft>
              <a:buFont typeface="+mj-lt"/>
              <a:buAutoNum type="arabicPeriod"/>
            </a:pPr>
            <a:r>
              <a:rPr lang="es-ES_tradnl" sz="2400" dirty="0">
                <a:effectLst/>
                <a:latin typeface="Arial" panose="020B0604020202020204" pitchFamily="34" charset="0"/>
                <a:ea typeface="Times New Roman" panose="02020603050405020304" pitchFamily="18" charset="0"/>
                <a:cs typeface="Arial" panose="020B0604020202020204" pitchFamily="34" charset="0"/>
              </a:rPr>
              <a:t>Permite planificar los recursos de todo tipo para enfrentar dichas situaciones.</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a:p>
            <a:pPr marL="457200" indent="-457200" algn="just">
              <a:spcBef>
                <a:spcPts val="600"/>
              </a:spcBef>
              <a:spcAft>
                <a:spcPts val="600"/>
              </a:spcAft>
              <a:buFont typeface="+mj-lt"/>
              <a:buAutoNum type="arabicPeriod"/>
            </a:pPr>
            <a:r>
              <a:rPr lang="es-ES_tradnl" sz="2400" dirty="0">
                <a:effectLst/>
                <a:latin typeface="Arial" panose="020B0604020202020204" pitchFamily="34" charset="0"/>
                <a:ea typeface="Times New Roman" panose="02020603050405020304" pitchFamily="18" charset="0"/>
                <a:cs typeface="Arial" panose="020B0604020202020204" pitchFamily="34" charset="0"/>
              </a:rPr>
              <a:t>Permite planificar, organizar y dirigir el aseguramiento medico en toda su dimensión, entiéndase en cada una de las tareas que lo componen.</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a:p>
            <a:pPr marL="457200" indent="-457200" algn="just">
              <a:spcBef>
                <a:spcPts val="600"/>
              </a:spcBef>
              <a:spcAft>
                <a:spcPts val="600"/>
              </a:spcAft>
              <a:buFont typeface="+mj-lt"/>
              <a:buAutoNum type="arabicPeriod"/>
            </a:pPr>
            <a:r>
              <a:rPr lang="es-ES_tradnl" sz="2400" dirty="0">
                <a:effectLst/>
                <a:latin typeface="Arial" panose="020B0604020202020204" pitchFamily="34" charset="0"/>
                <a:ea typeface="Times New Roman" panose="02020603050405020304" pitchFamily="18" charset="0"/>
                <a:cs typeface="Arial" panose="020B0604020202020204" pitchFamily="34" charset="0"/>
              </a:rPr>
              <a:t>Permite </a:t>
            </a:r>
            <a:r>
              <a:rPr lang="es-ES" sz="2400" dirty="0">
                <a:effectLst/>
                <a:latin typeface="Arial" panose="020B0604020202020204" pitchFamily="34" charset="0"/>
                <a:ea typeface="Times New Roman" panose="02020603050405020304" pitchFamily="18" charset="0"/>
                <a:cs typeface="Arial" panose="020B0604020202020204" pitchFamily="34" charset="0"/>
              </a:rPr>
              <a:t>reordenar el sistema de salud de acuerdo a partir de los pronósticos que se establezcan.  </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215173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83E0F22-2449-7993-74D3-950478D10E97}"/>
              </a:ext>
            </a:extLst>
          </p:cNvPr>
          <p:cNvSpPr txBox="1"/>
          <p:nvPr/>
        </p:nvSpPr>
        <p:spPr>
          <a:xfrm>
            <a:off x="215516" y="332656"/>
            <a:ext cx="8712968" cy="5786199"/>
          </a:xfrm>
          <a:prstGeom prst="rect">
            <a:avLst/>
          </a:prstGeom>
          <a:noFill/>
        </p:spPr>
        <p:txBody>
          <a:bodyPr wrap="square">
            <a:spAutoFit/>
          </a:bodyPr>
          <a:lstStyle/>
          <a:p>
            <a:pPr algn="just">
              <a:spcBef>
                <a:spcPts val="600"/>
              </a:spcBef>
              <a:spcAft>
                <a:spcPts val="600"/>
              </a:spcAft>
            </a:pPr>
            <a:r>
              <a:rPr lang="es-ES_tradnl" sz="2400" dirty="0">
                <a:effectLst/>
                <a:latin typeface="Arial" panose="020B0604020202020204" pitchFamily="34" charset="0"/>
                <a:ea typeface="Times New Roman" panose="02020603050405020304" pitchFamily="18" charset="0"/>
                <a:cs typeface="Arial" panose="020B0604020202020204" pitchFamily="34" charset="0"/>
              </a:rPr>
              <a:t>Los cálculos de las bajas sanitarias probables en una situación excepcional y de otras necesidades relacionadas con el aseguramiento médico como son: las necesidades líquidos totales y de sangre, las necesidades de antibióticos y las necesidades de plazas para la evacuación, tiene especial importancia para todo tipo de situación excepcional y desastre, incluyendo la guerra, fundamentalmente aquellas que pueden producir bajas sanitarias masivas</a:t>
            </a:r>
            <a:r>
              <a:rPr lang="es-ES_tradnl" sz="2400" b="1" dirty="0">
                <a:effectLst/>
                <a:latin typeface="Arial" panose="020B0604020202020204" pitchFamily="34" charset="0"/>
                <a:ea typeface="Times New Roman" panose="02020603050405020304" pitchFamily="18" charset="0"/>
                <a:cs typeface="Arial" panose="020B0604020202020204" pitchFamily="34" charset="0"/>
              </a:rPr>
              <a:t>.</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a:p>
            <a:pPr algn="just">
              <a:spcBef>
                <a:spcPts val="600"/>
              </a:spcBef>
              <a:spcAft>
                <a:spcPts val="600"/>
              </a:spcAft>
            </a:pPr>
            <a:r>
              <a:rPr lang="es-ES_tradnl" sz="2400" dirty="0">
                <a:effectLst/>
                <a:latin typeface="Arial" panose="020B0604020202020204" pitchFamily="34" charset="0"/>
                <a:ea typeface="Times New Roman" panose="02020603050405020304" pitchFamily="18" charset="0"/>
                <a:cs typeface="Arial" panose="020B0604020202020204" pitchFamily="34" charset="0"/>
              </a:rPr>
              <a:t>Existe una base de cálculos para desastres y la lucha armada elaborada por el MINSAP que es un documento donde se reflejan los porcientos de bajas sanitarias para diferentes situaciones y para lo cual debe conocerse el universo (población de la comunidad) a asegurar. Se aplica una regla de tres y se obtiene un resultado numérico que permite planificar el aseguramiento médico.</a:t>
            </a:r>
            <a:endParaRPr lang="es-C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8139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488EABD-F136-12A5-B8C1-DF4F53D0F887}"/>
              </a:ext>
            </a:extLst>
          </p:cNvPr>
          <p:cNvSpPr txBox="1"/>
          <p:nvPr/>
        </p:nvSpPr>
        <p:spPr>
          <a:xfrm>
            <a:off x="192121" y="229385"/>
            <a:ext cx="7632848" cy="52322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algn="just"/>
            <a:r>
              <a:rPr lang="es-ES" sz="2800" b="1" i="1" dirty="0">
                <a:effectLst/>
                <a:latin typeface="Arial" panose="020B0604020202020204" pitchFamily="34" charset="0"/>
                <a:ea typeface="Times New Roman" panose="02020603050405020304" pitchFamily="18" charset="0"/>
              </a:rPr>
              <a:t>1. Bloqueo y desgaste sistemático.</a:t>
            </a:r>
            <a:endParaRPr lang="es-CU" sz="2800" i="1" dirty="0">
              <a:effectLst/>
              <a:latin typeface="Times New Roman" panose="02020603050405020304" pitchFamily="18" charset="0"/>
              <a:ea typeface="Times New Roman" panose="02020603050405020304" pitchFamily="18" charset="0"/>
            </a:endParaRPr>
          </a:p>
        </p:txBody>
      </p:sp>
      <p:graphicFrame>
        <p:nvGraphicFramePr>
          <p:cNvPr id="4" name="Tabla 3">
            <a:extLst>
              <a:ext uri="{FF2B5EF4-FFF2-40B4-BE49-F238E27FC236}">
                <a16:creationId xmlns:a16="http://schemas.microsoft.com/office/drawing/2014/main" id="{BC5D57E7-06E4-C089-EDAD-96C870898CCA}"/>
              </a:ext>
            </a:extLst>
          </p:cNvPr>
          <p:cNvGraphicFramePr>
            <a:graphicFrameLocks noGrp="1"/>
          </p:cNvGraphicFramePr>
          <p:nvPr>
            <p:extLst>
              <p:ext uri="{D42A27DB-BD31-4B8C-83A1-F6EECF244321}">
                <p14:modId xmlns:p14="http://schemas.microsoft.com/office/powerpoint/2010/main" val="2471510512"/>
              </p:ext>
            </p:extLst>
          </p:nvPr>
        </p:nvGraphicFramePr>
        <p:xfrm>
          <a:off x="208456" y="939180"/>
          <a:ext cx="8712969" cy="2232248"/>
        </p:xfrm>
        <a:graphic>
          <a:graphicData uri="http://schemas.openxmlformats.org/drawingml/2006/table">
            <a:tbl>
              <a:tblPr firstRow="1" firstCol="1" bandRow="1" bandCol="1"/>
              <a:tblGrid>
                <a:gridCol w="1712078">
                  <a:extLst>
                    <a:ext uri="{9D8B030D-6E8A-4147-A177-3AD203B41FA5}">
                      <a16:colId xmlns:a16="http://schemas.microsoft.com/office/drawing/2014/main" val="4195606816"/>
                    </a:ext>
                  </a:extLst>
                </a:gridCol>
                <a:gridCol w="1049424">
                  <a:extLst>
                    <a:ext uri="{9D8B030D-6E8A-4147-A177-3AD203B41FA5}">
                      <a16:colId xmlns:a16="http://schemas.microsoft.com/office/drawing/2014/main" val="3293835493"/>
                    </a:ext>
                  </a:extLst>
                </a:gridCol>
                <a:gridCol w="1477887">
                  <a:extLst>
                    <a:ext uri="{9D8B030D-6E8A-4147-A177-3AD203B41FA5}">
                      <a16:colId xmlns:a16="http://schemas.microsoft.com/office/drawing/2014/main" val="715661071"/>
                    </a:ext>
                  </a:extLst>
                </a:gridCol>
                <a:gridCol w="1049424">
                  <a:extLst>
                    <a:ext uri="{9D8B030D-6E8A-4147-A177-3AD203B41FA5}">
                      <a16:colId xmlns:a16="http://schemas.microsoft.com/office/drawing/2014/main" val="1649868741"/>
                    </a:ext>
                  </a:extLst>
                </a:gridCol>
                <a:gridCol w="1256115">
                  <a:extLst>
                    <a:ext uri="{9D8B030D-6E8A-4147-A177-3AD203B41FA5}">
                      <a16:colId xmlns:a16="http://schemas.microsoft.com/office/drawing/2014/main" val="382403195"/>
                    </a:ext>
                  </a:extLst>
                </a:gridCol>
                <a:gridCol w="980231">
                  <a:extLst>
                    <a:ext uri="{9D8B030D-6E8A-4147-A177-3AD203B41FA5}">
                      <a16:colId xmlns:a16="http://schemas.microsoft.com/office/drawing/2014/main" val="644229261"/>
                    </a:ext>
                  </a:extLst>
                </a:gridCol>
                <a:gridCol w="1187810">
                  <a:extLst>
                    <a:ext uri="{9D8B030D-6E8A-4147-A177-3AD203B41FA5}">
                      <a16:colId xmlns:a16="http://schemas.microsoft.com/office/drawing/2014/main" val="2560341325"/>
                    </a:ext>
                  </a:extLst>
                </a:gridCol>
              </a:tblGrid>
              <a:tr h="864096">
                <a:tc>
                  <a:txBody>
                    <a:bodyPr/>
                    <a:lstStyle/>
                    <a:p>
                      <a:pPr algn="just">
                        <a:lnSpc>
                          <a:spcPct val="150000"/>
                        </a:lnSpc>
                      </a:pPr>
                      <a:r>
                        <a:rPr lang="es-ES" sz="1800" dirty="0">
                          <a:effectLst/>
                          <a:latin typeface="Arial" panose="020B0604020202020204" pitchFamily="34" charset="0"/>
                          <a:ea typeface="Times New Roman" panose="02020603050405020304" pitchFamily="18" charset="0"/>
                          <a:cs typeface="Arial" panose="020B0604020202020204" pitchFamily="34" charset="0"/>
                        </a:rPr>
                        <a:t>Denominación</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just">
                        <a:lnSpc>
                          <a:spcPct val="150000"/>
                        </a:lnSpc>
                      </a:pPr>
                      <a:r>
                        <a:rPr lang="es-ES" sz="1800">
                          <a:effectLst/>
                          <a:latin typeface="Arial" panose="020B0604020202020204" pitchFamily="34" charset="0"/>
                          <a:ea typeface="Times New Roman" panose="02020603050405020304" pitchFamily="18" charset="0"/>
                          <a:cs typeface="Arial" panose="020B0604020202020204" pitchFamily="34" charset="0"/>
                        </a:rPr>
                        <a:t>Día Max. Bajas(%)</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s-CU"/>
                    </a:p>
                  </a:txBody>
                  <a:tcPr/>
                </a:tc>
                <a:tc gridSpan="2">
                  <a:txBody>
                    <a:bodyPr/>
                    <a:lstStyle/>
                    <a:p>
                      <a:pPr algn="just">
                        <a:lnSpc>
                          <a:spcPct val="150000"/>
                        </a:lnSpc>
                      </a:pPr>
                      <a:r>
                        <a:rPr lang="es-ES" sz="1800" dirty="0">
                          <a:effectLst/>
                          <a:latin typeface="Arial" panose="020B0604020202020204" pitchFamily="34" charset="0"/>
                          <a:ea typeface="Times New Roman" panose="02020603050405020304" pitchFamily="18" charset="0"/>
                          <a:cs typeface="Arial" panose="020B0604020202020204" pitchFamily="34" charset="0"/>
                        </a:rPr>
                        <a:t>Resto por 1 mes (%)</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s-CU"/>
                    </a:p>
                  </a:txBody>
                  <a:tcPr/>
                </a:tc>
                <a:tc gridSpan="2">
                  <a:txBody>
                    <a:bodyPr/>
                    <a:lstStyle/>
                    <a:p>
                      <a:pPr algn="just">
                        <a:lnSpc>
                          <a:spcPct val="150000"/>
                        </a:lnSpc>
                      </a:pPr>
                      <a:r>
                        <a:rPr lang="es-ES" sz="1800" dirty="0">
                          <a:effectLst/>
                          <a:latin typeface="Arial" panose="020B0604020202020204" pitchFamily="34" charset="0"/>
                          <a:ea typeface="Times New Roman" panose="02020603050405020304" pitchFamily="18" charset="0"/>
                          <a:cs typeface="Arial" panose="020B0604020202020204" pitchFamily="34" charset="0"/>
                        </a:rPr>
                        <a:t>Total Bloqueo</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pPr>
                      <a:r>
                        <a:rPr lang="es-ES" sz="1800" dirty="0">
                          <a:effectLst/>
                          <a:latin typeface="Arial" panose="020B0604020202020204" pitchFamily="34" charset="0"/>
                          <a:ea typeface="Times New Roman" panose="02020603050405020304" pitchFamily="18" charset="0"/>
                          <a:cs typeface="Arial" panose="020B0604020202020204" pitchFamily="34" charset="0"/>
                        </a:rPr>
                        <a:t>(8 meses) (%)</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s-CU"/>
                    </a:p>
                  </a:txBody>
                  <a:tcPr/>
                </a:tc>
                <a:extLst>
                  <a:ext uri="{0D108BD9-81ED-4DB2-BD59-A6C34878D82A}">
                    <a16:rowId xmlns:a16="http://schemas.microsoft.com/office/drawing/2014/main" val="4006745815"/>
                  </a:ext>
                </a:extLst>
              </a:tr>
              <a:tr h="543310">
                <a:tc>
                  <a:txBody>
                    <a:bodyPr/>
                    <a:lstStyle/>
                    <a:p>
                      <a:pPr algn="just">
                        <a:lnSpc>
                          <a:spcPct val="150000"/>
                        </a:lnSpc>
                      </a:pPr>
                      <a:r>
                        <a:rPr lang="es-ES" sz="1800">
                          <a:effectLst/>
                          <a:latin typeface="Arial" panose="020B0604020202020204" pitchFamily="34" charset="0"/>
                          <a:ea typeface="Times New Roman" panose="02020603050405020304" pitchFamily="18" charset="0"/>
                          <a:cs typeface="Arial" panose="020B0604020202020204" pitchFamily="34" charset="0"/>
                        </a:rPr>
                        <a:t> </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es-ES" sz="1800" dirty="0">
                          <a:effectLst/>
                          <a:latin typeface="Arial" panose="020B0604020202020204" pitchFamily="34" charset="0"/>
                          <a:ea typeface="Times New Roman" panose="02020603050405020304" pitchFamily="18" charset="0"/>
                          <a:cs typeface="Arial" panose="020B0604020202020204" pitchFamily="34" charset="0"/>
                        </a:rPr>
                        <a:t>Heridos.</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158750" algn="just">
                        <a:lnSpc>
                          <a:spcPct val="150000"/>
                        </a:lnSpc>
                      </a:pPr>
                      <a:r>
                        <a:rPr lang="es-ES" sz="1800" dirty="0">
                          <a:effectLst/>
                          <a:latin typeface="Arial" panose="020B0604020202020204" pitchFamily="34" charset="0"/>
                          <a:ea typeface="Times New Roman" panose="02020603050405020304" pitchFamily="18" charset="0"/>
                          <a:cs typeface="Arial" panose="020B0604020202020204" pitchFamily="34" charset="0"/>
                        </a:rPr>
                        <a:t>Enfermos.</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en-US" sz="1800">
                          <a:effectLst/>
                          <a:latin typeface="Arial" panose="020B0604020202020204" pitchFamily="34" charset="0"/>
                          <a:ea typeface="Times New Roman" panose="02020603050405020304" pitchFamily="18" charset="0"/>
                          <a:cs typeface="Arial" panose="020B0604020202020204" pitchFamily="34" charset="0"/>
                        </a:rPr>
                        <a:t>Heridos.        </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en-US" sz="1800">
                          <a:effectLst/>
                          <a:latin typeface="Arial" panose="020B0604020202020204" pitchFamily="34" charset="0"/>
                          <a:ea typeface="Times New Roman" panose="02020603050405020304" pitchFamily="18" charset="0"/>
                          <a:cs typeface="Arial" panose="020B0604020202020204" pitchFamily="34" charset="0"/>
                        </a:rPr>
                        <a:t>Enfermos.</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es-ES" sz="1800">
                          <a:effectLst/>
                          <a:latin typeface="Arial" panose="020B0604020202020204" pitchFamily="34" charset="0"/>
                          <a:ea typeface="Times New Roman" panose="02020603050405020304" pitchFamily="18" charset="0"/>
                          <a:cs typeface="Arial" panose="020B0604020202020204" pitchFamily="34" charset="0"/>
                        </a:rPr>
                        <a:t>Heridos</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es-ES" sz="1800" dirty="0">
                          <a:effectLst/>
                          <a:latin typeface="Arial" panose="020B0604020202020204" pitchFamily="34" charset="0"/>
                          <a:ea typeface="Times New Roman" panose="02020603050405020304" pitchFamily="18" charset="0"/>
                          <a:cs typeface="Arial" panose="020B0604020202020204" pitchFamily="34" charset="0"/>
                        </a:rPr>
                        <a:t>Enfermos</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5487161"/>
                  </a:ext>
                </a:extLst>
              </a:tr>
              <a:tr h="824842">
                <a:tc>
                  <a:txBody>
                    <a:bodyPr/>
                    <a:lstStyle/>
                    <a:p>
                      <a:pPr algn="just">
                        <a:lnSpc>
                          <a:spcPct val="150000"/>
                        </a:lnSpc>
                      </a:pPr>
                      <a:r>
                        <a:rPr lang="es-ES" sz="1800">
                          <a:effectLst/>
                          <a:latin typeface="Arial" panose="020B0604020202020204" pitchFamily="34" charset="0"/>
                          <a:ea typeface="Times New Roman" panose="02020603050405020304" pitchFamily="18" charset="0"/>
                          <a:cs typeface="Arial" panose="020B0604020202020204" pitchFamily="34" charset="0"/>
                        </a:rPr>
                        <a:t>Zona de Def.</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es-ES" sz="1800" dirty="0">
                          <a:effectLst/>
                          <a:latin typeface="Arial" panose="020B0604020202020204" pitchFamily="34" charset="0"/>
                          <a:ea typeface="Times New Roman" panose="02020603050405020304" pitchFamily="18" charset="0"/>
                          <a:cs typeface="Arial" panose="020B0604020202020204" pitchFamily="34" charset="0"/>
                        </a:rPr>
                        <a:t> 0.5 - 2</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es-ES" sz="1800" dirty="0">
                          <a:effectLst/>
                          <a:latin typeface="Arial" panose="020B0604020202020204" pitchFamily="34" charset="0"/>
                          <a:ea typeface="Times New Roman" panose="02020603050405020304" pitchFamily="18" charset="0"/>
                          <a:cs typeface="Arial" panose="020B0604020202020204" pitchFamily="34" charset="0"/>
                        </a:rPr>
                        <a:t>0.08 a 0.12</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es-ES" sz="1800" dirty="0">
                          <a:effectLst/>
                          <a:latin typeface="Arial" panose="020B0604020202020204" pitchFamily="34" charset="0"/>
                          <a:ea typeface="Times New Roman" panose="02020603050405020304" pitchFamily="18" charset="0"/>
                          <a:cs typeface="Arial" panose="020B0604020202020204" pitchFamily="34" charset="0"/>
                        </a:rPr>
                        <a:t>0.1 a 0.3</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es-ES" sz="1800" dirty="0">
                          <a:effectLst/>
                          <a:latin typeface="Arial" panose="020B0604020202020204" pitchFamily="34" charset="0"/>
                          <a:ea typeface="Times New Roman" panose="02020603050405020304" pitchFamily="18" charset="0"/>
                          <a:cs typeface="Arial" panose="020B0604020202020204" pitchFamily="34" charset="0"/>
                        </a:rPr>
                        <a:t>0.8 a 1.2</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es-ES" sz="1800">
                          <a:effectLst/>
                          <a:latin typeface="Arial" panose="020B0604020202020204" pitchFamily="34" charset="0"/>
                          <a:ea typeface="Times New Roman" panose="02020603050405020304" pitchFamily="18" charset="0"/>
                          <a:cs typeface="Arial" panose="020B0604020202020204" pitchFamily="34" charset="0"/>
                        </a:rPr>
                        <a:t>0.8 a 2.9</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es-ES" sz="1800" dirty="0">
                          <a:effectLst/>
                          <a:latin typeface="Arial" panose="020B0604020202020204" pitchFamily="34" charset="0"/>
                          <a:ea typeface="Times New Roman" panose="02020603050405020304" pitchFamily="18" charset="0"/>
                          <a:cs typeface="Arial" panose="020B0604020202020204" pitchFamily="34" charset="0"/>
                        </a:rPr>
                        <a:t>2.5 a 3.7</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45944000"/>
                  </a:ext>
                </a:extLst>
              </a:tr>
            </a:tbl>
          </a:graphicData>
        </a:graphic>
      </p:graphicFrame>
      <p:sp>
        <p:nvSpPr>
          <p:cNvPr id="6" name="CuadroTexto 5">
            <a:extLst>
              <a:ext uri="{FF2B5EF4-FFF2-40B4-BE49-F238E27FC236}">
                <a16:creationId xmlns:a16="http://schemas.microsoft.com/office/drawing/2014/main" id="{2F1E8633-BE41-820B-CB46-AAF2BF0A3CAA}"/>
              </a:ext>
            </a:extLst>
          </p:cNvPr>
          <p:cNvSpPr txBox="1"/>
          <p:nvPr/>
        </p:nvSpPr>
        <p:spPr>
          <a:xfrm>
            <a:off x="192121" y="3355247"/>
            <a:ext cx="4572000" cy="52322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algn="just"/>
            <a:r>
              <a:rPr lang="es-ES" sz="2800" b="1" i="1" dirty="0">
                <a:effectLst/>
                <a:latin typeface="Arial" panose="020B0604020202020204" pitchFamily="34" charset="0"/>
                <a:ea typeface="Times New Roman" panose="02020603050405020304" pitchFamily="18" charset="0"/>
              </a:rPr>
              <a:t>2.-Invasión.</a:t>
            </a:r>
            <a:endParaRPr lang="es-CU" i="1" dirty="0">
              <a:effectLst/>
              <a:latin typeface="Times New Roman" panose="02020603050405020304" pitchFamily="18" charset="0"/>
              <a:ea typeface="Times New Roman" panose="02020603050405020304" pitchFamily="18" charset="0"/>
            </a:endParaRPr>
          </a:p>
        </p:txBody>
      </p:sp>
      <p:graphicFrame>
        <p:nvGraphicFramePr>
          <p:cNvPr id="7" name="Tabla 6">
            <a:extLst>
              <a:ext uri="{FF2B5EF4-FFF2-40B4-BE49-F238E27FC236}">
                <a16:creationId xmlns:a16="http://schemas.microsoft.com/office/drawing/2014/main" id="{01B99CA1-2BCE-6ECF-0A57-96DEC65DECB0}"/>
              </a:ext>
            </a:extLst>
          </p:cNvPr>
          <p:cNvGraphicFramePr>
            <a:graphicFrameLocks noGrp="1"/>
          </p:cNvGraphicFramePr>
          <p:nvPr>
            <p:extLst>
              <p:ext uri="{D42A27DB-BD31-4B8C-83A1-F6EECF244321}">
                <p14:modId xmlns:p14="http://schemas.microsoft.com/office/powerpoint/2010/main" val="4050820930"/>
              </p:ext>
            </p:extLst>
          </p:nvPr>
        </p:nvGraphicFramePr>
        <p:xfrm>
          <a:off x="158958" y="4012709"/>
          <a:ext cx="8686997" cy="1493520"/>
        </p:xfrm>
        <a:graphic>
          <a:graphicData uri="http://schemas.openxmlformats.org/drawingml/2006/table">
            <a:tbl>
              <a:tblPr firstRow="1" firstCol="1" bandRow="1" bandCol="1"/>
              <a:tblGrid>
                <a:gridCol w="1798498">
                  <a:extLst>
                    <a:ext uri="{9D8B030D-6E8A-4147-A177-3AD203B41FA5}">
                      <a16:colId xmlns:a16="http://schemas.microsoft.com/office/drawing/2014/main" val="3672126573"/>
                    </a:ext>
                  </a:extLst>
                </a:gridCol>
                <a:gridCol w="1032902">
                  <a:extLst>
                    <a:ext uri="{9D8B030D-6E8A-4147-A177-3AD203B41FA5}">
                      <a16:colId xmlns:a16="http://schemas.microsoft.com/office/drawing/2014/main" val="2522861877"/>
                    </a:ext>
                  </a:extLst>
                </a:gridCol>
                <a:gridCol w="1299278">
                  <a:extLst>
                    <a:ext uri="{9D8B030D-6E8A-4147-A177-3AD203B41FA5}">
                      <a16:colId xmlns:a16="http://schemas.microsoft.com/office/drawing/2014/main" val="1259619807"/>
                    </a:ext>
                  </a:extLst>
                </a:gridCol>
                <a:gridCol w="1029177">
                  <a:extLst>
                    <a:ext uri="{9D8B030D-6E8A-4147-A177-3AD203B41FA5}">
                      <a16:colId xmlns:a16="http://schemas.microsoft.com/office/drawing/2014/main" val="2810409604"/>
                    </a:ext>
                  </a:extLst>
                </a:gridCol>
                <a:gridCol w="1247120">
                  <a:extLst>
                    <a:ext uri="{9D8B030D-6E8A-4147-A177-3AD203B41FA5}">
                      <a16:colId xmlns:a16="http://schemas.microsoft.com/office/drawing/2014/main" val="4164467474"/>
                    </a:ext>
                  </a:extLst>
                </a:gridCol>
                <a:gridCol w="1029177">
                  <a:extLst>
                    <a:ext uri="{9D8B030D-6E8A-4147-A177-3AD203B41FA5}">
                      <a16:colId xmlns:a16="http://schemas.microsoft.com/office/drawing/2014/main" val="235129375"/>
                    </a:ext>
                  </a:extLst>
                </a:gridCol>
                <a:gridCol w="1250845">
                  <a:extLst>
                    <a:ext uri="{9D8B030D-6E8A-4147-A177-3AD203B41FA5}">
                      <a16:colId xmlns:a16="http://schemas.microsoft.com/office/drawing/2014/main" val="1836989782"/>
                    </a:ext>
                  </a:extLst>
                </a:gridCol>
              </a:tblGrid>
              <a:tr h="0">
                <a:tc>
                  <a:txBody>
                    <a:bodyPr/>
                    <a:lstStyle/>
                    <a:p>
                      <a:pPr algn="just">
                        <a:lnSpc>
                          <a:spcPct val="150000"/>
                        </a:lnSpc>
                      </a:pPr>
                      <a:r>
                        <a:rPr lang="es-ES" sz="1800">
                          <a:effectLst/>
                          <a:latin typeface="Arial" panose="020B0604020202020204" pitchFamily="34" charset="0"/>
                          <a:ea typeface="Times New Roman" panose="02020603050405020304" pitchFamily="18" charset="0"/>
                          <a:cs typeface="Arial" panose="020B0604020202020204" pitchFamily="34" charset="0"/>
                        </a:rPr>
                        <a:t>Denominación</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just">
                        <a:lnSpc>
                          <a:spcPct val="150000"/>
                        </a:lnSpc>
                      </a:pPr>
                      <a:r>
                        <a:rPr lang="es-ES" sz="1800">
                          <a:effectLst/>
                          <a:latin typeface="Arial" panose="020B0604020202020204" pitchFamily="34" charset="0"/>
                          <a:ea typeface="Times New Roman" panose="02020603050405020304" pitchFamily="18" charset="0"/>
                          <a:cs typeface="Arial" panose="020B0604020202020204" pitchFamily="34" charset="0"/>
                        </a:rPr>
                        <a:t>Día Max. Bajas (%)</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s-CU"/>
                    </a:p>
                  </a:txBody>
                  <a:tcPr/>
                </a:tc>
                <a:tc gridSpan="2">
                  <a:txBody>
                    <a:bodyPr/>
                    <a:lstStyle/>
                    <a:p>
                      <a:pPr algn="just">
                        <a:lnSpc>
                          <a:spcPct val="150000"/>
                        </a:lnSpc>
                      </a:pPr>
                      <a:r>
                        <a:rPr lang="es-ES" sz="1800">
                          <a:effectLst/>
                          <a:latin typeface="Arial" panose="020B0604020202020204" pitchFamily="34" charset="0"/>
                          <a:ea typeface="Times New Roman" panose="02020603050405020304" pitchFamily="18" charset="0"/>
                          <a:cs typeface="Arial" panose="020B0604020202020204" pitchFamily="34" charset="0"/>
                        </a:rPr>
                        <a:t>Resto por 1 mes (%)</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s-CU"/>
                    </a:p>
                  </a:txBody>
                  <a:tcPr/>
                </a:tc>
                <a:tc gridSpan="2">
                  <a:txBody>
                    <a:bodyPr/>
                    <a:lstStyle/>
                    <a:p>
                      <a:pPr algn="just">
                        <a:lnSpc>
                          <a:spcPct val="150000"/>
                        </a:lnSpc>
                      </a:pPr>
                      <a:r>
                        <a:rPr lang="es-ES" sz="1800" dirty="0">
                          <a:effectLst/>
                          <a:latin typeface="Arial" panose="020B0604020202020204" pitchFamily="34" charset="0"/>
                          <a:ea typeface="Times New Roman" panose="02020603050405020304" pitchFamily="18" charset="0"/>
                          <a:cs typeface="Arial" panose="020B0604020202020204" pitchFamily="34" charset="0"/>
                        </a:rPr>
                        <a:t>Total Invasión (%)</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pPr>
                      <a:r>
                        <a:rPr lang="es-ES" sz="1800" dirty="0">
                          <a:effectLst/>
                          <a:latin typeface="Arial" panose="020B0604020202020204" pitchFamily="34" charset="0"/>
                          <a:ea typeface="Times New Roman" panose="02020603050405020304" pitchFamily="18" charset="0"/>
                          <a:cs typeface="Arial" panose="020B0604020202020204" pitchFamily="34" charset="0"/>
                        </a:rPr>
                        <a:t>Para 3 meses </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s-CU"/>
                    </a:p>
                  </a:txBody>
                  <a:tcPr/>
                </a:tc>
                <a:extLst>
                  <a:ext uri="{0D108BD9-81ED-4DB2-BD59-A6C34878D82A}">
                    <a16:rowId xmlns:a16="http://schemas.microsoft.com/office/drawing/2014/main" val="1978044198"/>
                  </a:ext>
                </a:extLst>
              </a:tr>
              <a:tr h="0">
                <a:tc>
                  <a:txBody>
                    <a:bodyPr/>
                    <a:lstStyle/>
                    <a:p>
                      <a:pPr algn="just">
                        <a:lnSpc>
                          <a:spcPct val="150000"/>
                        </a:lnSpc>
                      </a:pPr>
                      <a:r>
                        <a:rPr lang="es-ES" sz="1800">
                          <a:effectLst/>
                          <a:latin typeface="Arial" panose="020B0604020202020204" pitchFamily="34" charset="0"/>
                          <a:ea typeface="Times New Roman" panose="02020603050405020304" pitchFamily="18" charset="0"/>
                          <a:cs typeface="Arial" panose="020B0604020202020204" pitchFamily="34" charset="0"/>
                        </a:rPr>
                        <a:t> </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es-ES" sz="1800">
                          <a:effectLst/>
                          <a:latin typeface="Arial" panose="020B0604020202020204" pitchFamily="34" charset="0"/>
                          <a:ea typeface="Times New Roman" panose="02020603050405020304" pitchFamily="18" charset="0"/>
                          <a:cs typeface="Arial" panose="020B0604020202020204" pitchFamily="34" charset="0"/>
                        </a:rPr>
                        <a:t>Heridos</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es-ES" sz="1800">
                          <a:effectLst/>
                          <a:latin typeface="Arial" panose="020B0604020202020204" pitchFamily="34" charset="0"/>
                          <a:ea typeface="Times New Roman" panose="02020603050405020304" pitchFamily="18" charset="0"/>
                          <a:cs typeface="Arial" panose="020B0604020202020204" pitchFamily="34" charset="0"/>
                        </a:rPr>
                        <a:t>Enfermos</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es-ES" sz="1800">
                          <a:effectLst/>
                          <a:latin typeface="Arial" panose="020B0604020202020204" pitchFamily="34" charset="0"/>
                          <a:ea typeface="Times New Roman" panose="02020603050405020304" pitchFamily="18" charset="0"/>
                          <a:cs typeface="Arial" panose="020B0604020202020204" pitchFamily="34" charset="0"/>
                        </a:rPr>
                        <a:t>Heridos</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es-ES" sz="1800">
                          <a:effectLst/>
                          <a:latin typeface="Arial" panose="020B0604020202020204" pitchFamily="34" charset="0"/>
                          <a:ea typeface="Times New Roman" panose="02020603050405020304" pitchFamily="18" charset="0"/>
                          <a:cs typeface="Arial" panose="020B0604020202020204" pitchFamily="34" charset="0"/>
                        </a:rPr>
                        <a:t>Enfermos</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es-ES" sz="1800">
                          <a:effectLst/>
                          <a:latin typeface="Arial" panose="020B0604020202020204" pitchFamily="34" charset="0"/>
                          <a:ea typeface="Times New Roman" panose="02020603050405020304" pitchFamily="18" charset="0"/>
                          <a:cs typeface="Arial" panose="020B0604020202020204" pitchFamily="34" charset="0"/>
                        </a:rPr>
                        <a:t>Heridos</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es-ES" sz="1800">
                          <a:effectLst/>
                          <a:latin typeface="Arial" panose="020B0604020202020204" pitchFamily="34" charset="0"/>
                          <a:ea typeface="Times New Roman" panose="02020603050405020304" pitchFamily="18" charset="0"/>
                          <a:cs typeface="Arial" panose="020B0604020202020204" pitchFamily="34" charset="0"/>
                        </a:rPr>
                        <a:t>Enfermos</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25291340"/>
                  </a:ext>
                </a:extLst>
              </a:tr>
              <a:tr h="0">
                <a:tc>
                  <a:txBody>
                    <a:bodyPr/>
                    <a:lstStyle/>
                    <a:p>
                      <a:pPr algn="just">
                        <a:lnSpc>
                          <a:spcPct val="150000"/>
                        </a:lnSpc>
                      </a:pPr>
                      <a:r>
                        <a:rPr lang="es-ES" sz="1800">
                          <a:effectLst/>
                          <a:latin typeface="Arial" panose="020B0604020202020204" pitchFamily="34" charset="0"/>
                          <a:ea typeface="Times New Roman" panose="02020603050405020304" pitchFamily="18" charset="0"/>
                          <a:cs typeface="Arial" panose="020B0604020202020204" pitchFamily="34" charset="0"/>
                        </a:rPr>
                        <a:t>Zona de Def.</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es-ES" sz="1800">
                          <a:effectLst/>
                          <a:latin typeface="Arial" panose="020B0604020202020204" pitchFamily="34" charset="0"/>
                          <a:ea typeface="Times New Roman" panose="02020603050405020304" pitchFamily="18" charset="0"/>
                          <a:cs typeface="Arial" panose="020B0604020202020204" pitchFamily="34" charset="0"/>
                        </a:rPr>
                        <a:t>1.5-  2</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es-ES" sz="1800">
                          <a:effectLst/>
                          <a:latin typeface="Arial" panose="020B0604020202020204" pitchFamily="34" charset="0"/>
                          <a:ea typeface="Times New Roman" panose="02020603050405020304" pitchFamily="18" charset="0"/>
                          <a:cs typeface="Arial" panose="020B0604020202020204" pitchFamily="34" charset="0"/>
                        </a:rPr>
                        <a:t>     0.1</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es-ES" sz="1800">
                          <a:effectLst/>
                          <a:latin typeface="Arial" panose="020B0604020202020204" pitchFamily="34" charset="0"/>
                          <a:ea typeface="Times New Roman" panose="02020603050405020304" pitchFamily="18" charset="0"/>
                          <a:cs typeface="Arial" panose="020B0604020202020204" pitchFamily="34" charset="0"/>
                        </a:rPr>
                        <a:t>4.5-5.5</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es-ES" sz="1800">
                          <a:effectLst/>
                          <a:latin typeface="Arial" panose="020B0604020202020204" pitchFamily="34" charset="0"/>
                          <a:ea typeface="Times New Roman" panose="02020603050405020304" pitchFamily="18" charset="0"/>
                          <a:cs typeface="Arial" panose="020B0604020202020204" pitchFamily="34" charset="0"/>
                        </a:rPr>
                        <a:t>      1</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es-ES" sz="1800" dirty="0">
                          <a:effectLst/>
                          <a:latin typeface="Arial" panose="020B0604020202020204" pitchFamily="34" charset="0"/>
                          <a:ea typeface="Times New Roman" panose="02020603050405020304" pitchFamily="18" charset="0"/>
                          <a:cs typeface="Arial" panose="020B0604020202020204" pitchFamily="34" charset="0"/>
                        </a:rPr>
                        <a:t>37.5a 46</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50000"/>
                        </a:lnSpc>
                      </a:pPr>
                      <a:r>
                        <a:rPr lang="es-ES" sz="1800" dirty="0">
                          <a:effectLst/>
                          <a:latin typeface="Arial" panose="020B0604020202020204" pitchFamily="34" charset="0"/>
                          <a:ea typeface="Times New Roman" panose="02020603050405020304" pitchFamily="18" charset="0"/>
                          <a:cs typeface="Arial" panose="020B0604020202020204" pitchFamily="34" charset="0"/>
                        </a:rPr>
                        <a:t>7.5 a 8.5</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31492051"/>
                  </a:ext>
                </a:extLst>
              </a:tr>
            </a:tbl>
          </a:graphicData>
        </a:graphic>
      </p:graphicFrame>
      <p:sp>
        <p:nvSpPr>
          <p:cNvPr id="9" name="CuadroTexto 8">
            <a:extLst>
              <a:ext uri="{FF2B5EF4-FFF2-40B4-BE49-F238E27FC236}">
                <a16:creationId xmlns:a16="http://schemas.microsoft.com/office/drawing/2014/main" id="{F623D696-488C-7484-87FC-ABF5A422BD3D}"/>
              </a:ext>
            </a:extLst>
          </p:cNvPr>
          <p:cNvSpPr txBox="1"/>
          <p:nvPr/>
        </p:nvSpPr>
        <p:spPr>
          <a:xfrm>
            <a:off x="158957" y="5687987"/>
            <a:ext cx="8762467" cy="830997"/>
          </a:xfrm>
          <a:prstGeom prst="rect">
            <a:avLst/>
          </a:prstGeom>
          <a:noFill/>
        </p:spPr>
        <p:txBody>
          <a:bodyPr wrap="square">
            <a:spAutoFit/>
          </a:bodyPr>
          <a:lstStyle/>
          <a:p>
            <a:pPr algn="just"/>
            <a:r>
              <a:rPr lang="es-ES" sz="2400" dirty="0">
                <a:effectLst/>
                <a:latin typeface="Arial" panose="020B0604020202020204" pitchFamily="34" charset="0"/>
                <a:ea typeface="Times New Roman" panose="02020603050405020304" pitchFamily="18" charset="0"/>
              </a:rPr>
              <a:t>Los porcientos de la columna Total Invasión incluyen el Día de Máximas Bajas y 3 meses de Invasión. </a:t>
            </a:r>
            <a:endParaRPr lang="es-C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19755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6C054B-573F-4506-60DE-9ABEA66E4502}"/>
              </a:ext>
            </a:extLst>
          </p:cNvPr>
          <p:cNvSpPr>
            <a:spLocks noChangeArrowheads="1"/>
          </p:cNvSpPr>
          <p:nvPr/>
        </p:nvSpPr>
        <p:spPr bwMode="auto">
          <a:xfrm>
            <a:off x="251520" y="373306"/>
            <a:ext cx="8064896" cy="58477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CU" sz="3200" b="1"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Evacuación Masiva de la Población.</a:t>
            </a:r>
            <a:endParaRPr kumimoji="0" lang="es-ES" altLang="es-CU" sz="3200" b="0" i="1" u="none" strike="noStrike" cap="none" normalizeH="0" baseline="0" dirty="0">
              <a:ln>
                <a:noFill/>
              </a:ln>
              <a:solidFill>
                <a:schemeClr val="tx1"/>
              </a:solidFill>
              <a:effectLst/>
              <a:latin typeface="Arial" panose="020B0604020202020204" pitchFamily="34" charset="0"/>
            </a:endParaRPr>
          </a:p>
        </p:txBody>
      </p:sp>
      <p:sp>
        <p:nvSpPr>
          <p:cNvPr id="4" name="CuadroTexto 3">
            <a:extLst>
              <a:ext uri="{FF2B5EF4-FFF2-40B4-BE49-F238E27FC236}">
                <a16:creationId xmlns:a16="http://schemas.microsoft.com/office/drawing/2014/main" id="{76BC907A-B75E-B2FF-B251-DF140434A3B0}"/>
              </a:ext>
            </a:extLst>
          </p:cNvPr>
          <p:cNvSpPr txBox="1"/>
          <p:nvPr/>
        </p:nvSpPr>
        <p:spPr>
          <a:xfrm>
            <a:off x="611560" y="1340768"/>
            <a:ext cx="8280920" cy="954107"/>
          </a:xfrm>
          <a:prstGeom prst="rect">
            <a:avLst/>
          </a:prstGeom>
          <a:noFill/>
        </p:spPr>
        <p:txBody>
          <a:bodyPr wrap="square">
            <a:spAutoFit/>
          </a:bodyPr>
          <a:lstStyle/>
          <a:p>
            <a:pPr algn="just"/>
            <a:r>
              <a:rPr lang="es-ES" sz="2800" dirty="0">
                <a:effectLst/>
                <a:latin typeface="Arial" panose="020B0604020202020204" pitchFamily="34" charset="0"/>
                <a:ea typeface="Times New Roman" panose="02020603050405020304" pitchFamily="18" charset="0"/>
                <a:cs typeface="Arial" panose="020B0604020202020204" pitchFamily="34" charset="0"/>
              </a:rPr>
              <a:t>Heridos diarios................0.03 % – 0.08 %</a:t>
            </a:r>
            <a:r>
              <a:rPr lang="es-CU" sz="2800" dirty="0">
                <a:latin typeface="Arial" panose="020B0604020202020204" pitchFamily="34" charset="0"/>
                <a:ea typeface="Times New Roman" panose="02020603050405020304" pitchFamily="18" charset="0"/>
                <a:cs typeface="Arial" panose="020B0604020202020204" pitchFamily="34" charset="0"/>
              </a:rPr>
              <a:t>.</a:t>
            </a:r>
          </a:p>
          <a:p>
            <a:pPr algn="just"/>
            <a:r>
              <a:rPr lang="es-ES" sz="2800" dirty="0">
                <a:effectLst/>
                <a:latin typeface="Arial" panose="020B0604020202020204" pitchFamily="34" charset="0"/>
                <a:ea typeface="Times New Roman" panose="02020603050405020304" pitchFamily="18" charset="0"/>
                <a:cs typeface="Arial" panose="020B0604020202020204" pitchFamily="34" charset="0"/>
              </a:rPr>
              <a:t>Enfermos diarios.............0.1 % -- 0.2 % </a:t>
            </a:r>
            <a:endParaRPr lang="es-CU" sz="28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01972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24412" y="1198873"/>
            <a:ext cx="8569499" cy="830997"/>
          </a:xfrm>
          <a:prstGeom prst="rect">
            <a:avLst/>
          </a:prstGeom>
          <a:noFill/>
          <a:ln w="12700">
            <a:noFill/>
          </a:ln>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2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Tema I.1 Clase 1  Particularidades del aseguramiento médico en la comunidad. </a:t>
            </a:r>
            <a:r>
              <a:rPr kumimoji="0" lang="es-ES" sz="2400" b="1" i="0" u="none" strike="noStrike" kern="1200" cap="none" spc="0" normalizeH="0" baseline="0" noProof="0" dirty="0">
                <a:ln>
                  <a:noFill/>
                </a:ln>
                <a:solidFill>
                  <a:srgbClr val="FF0000"/>
                </a:solidFill>
                <a:effectLst/>
                <a:uLnTx/>
                <a:uFillTx/>
                <a:latin typeface="Arial" pitchFamily="34" charset="0"/>
                <a:ea typeface="+mn-ea"/>
                <a:cs typeface="Arial" pitchFamily="34" charset="0"/>
              </a:rPr>
              <a:t>Conferencia </a:t>
            </a:r>
            <a:r>
              <a:rPr kumimoji="0" lang="es-ES" sz="2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(2hrs). </a:t>
            </a:r>
          </a:p>
        </p:txBody>
      </p:sp>
      <p:sp>
        <p:nvSpPr>
          <p:cNvPr id="5" name="4 CuadroTexto"/>
          <p:cNvSpPr txBox="1"/>
          <p:nvPr/>
        </p:nvSpPr>
        <p:spPr>
          <a:xfrm>
            <a:off x="235411" y="116632"/>
            <a:ext cx="8585061" cy="1077218"/>
          </a:xfrm>
          <a:prstGeom prst="rect">
            <a:avLst/>
          </a:prstGeom>
          <a:gradFill>
            <a:gsLst>
              <a:gs pos="0">
                <a:srgbClr val="000082"/>
              </a:gs>
              <a:gs pos="30000">
                <a:srgbClr val="66008F"/>
              </a:gs>
              <a:gs pos="64999">
                <a:srgbClr val="BA0066"/>
              </a:gs>
              <a:gs pos="89999">
                <a:srgbClr val="FF0000"/>
              </a:gs>
              <a:gs pos="100000">
                <a:srgbClr val="FF8200"/>
              </a:gs>
            </a:gsLst>
            <a:lin ang="5400000" scaled="0"/>
          </a:gra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3200" b="1" i="1" u="none" strike="noStrike" kern="1200" cap="none" spc="0" normalizeH="0" baseline="0" noProof="0" dirty="0">
                <a:ln>
                  <a:noFill/>
                </a:ln>
                <a:solidFill>
                  <a:srgbClr val="FFFF00"/>
                </a:solidFill>
                <a:effectLst/>
                <a:uLnTx/>
                <a:uFillTx/>
                <a:latin typeface="Arial" pitchFamily="34" charset="0"/>
                <a:ea typeface="+mn-ea"/>
                <a:cs typeface="Arial" pitchFamily="34" charset="0"/>
              </a:rPr>
              <a:t>Contenido del  tema por tipo de clase  y tiempo:</a:t>
            </a:r>
          </a:p>
        </p:txBody>
      </p:sp>
      <p:sp>
        <p:nvSpPr>
          <p:cNvPr id="6" name="5 Rectángulo"/>
          <p:cNvSpPr/>
          <p:nvPr/>
        </p:nvSpPr>
        <p:spPr>
          <a:xfrm>
            <a:off x="163634" y="2473218"/>
            <a:ext cx="8673177" cy="830997"/>
          </a:xfrm>
          <a:prstGeom prst="rect">
            <a:avLst/>
          </a:prstGeom>
          <a:noFill/>
          <a:ln>
            <a:noFill/>
          </a:ln>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2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Tema I.2 Clase 1  </a:t>
            </a:r>
            <a:r>
              <a:rPr lang="es-ES" sz="2400" dirty="0">
                <a:effectLst/>
                <a:latin typeface="Arial" panose="020B0604020202020204" pitchFamily="34" charset="0"/>
                <a:ea typeface="Times New Roman" panose="02020603050405020304" pitchFamily="18" charset="0"/>
              </a:rPr>
              <a:t>Exploración médica y dirección del aseguramiento médico. (</a:t>
            </a:r>
            <a:r>
              <a:rPr lang="es-ES" sz="2400" b="1" dirty="0">
                <a:solidFill>
                  <a:srgbClr val="FF0000"/>
                </a:solidFill>
                <a:effectLst/>
                <a:latin typeface="Arial" panose="020B0604020202020204" pitchFamily="34" charset="0"/>
                <a:ea typeface="Times New Roman" panose="02020603050405020304" pitchFamily="18" charset="0"/>
              </a:rPr>
              <a:t>Clase Taller</a:t>
            </a:r>
            <a:r>
              <a:rPr kumimoji="0" lang="es-ES" sz="2400" b="1" i="0" u="none" strike="noStrike" kern="1200" cap="none" spc="0" normalizeH="0" baseline="0" noProof="0" dirty="0">
                <a:ln>
                  <a:noFill/>
                </a:ln>
                <a:solidFill>
                  <a:srgbClr val="FF0000"/>
                </a:solidFill>
                <a:effectLst/>
                <a:uLnTx/>
                <a:uFillTx/>
                <a:latin typeface="Arial" pitchFamily="34" charset="0"/>
                <a:ea typeface="+mn-ea"/>
                <a:cs typeface="Arial" pitchFamily="34" charset="0"/>
              </a:rPr>
              <a:t> </a:t>
            </a:r>
            <a:r>
              <a:rPr kumimoji="0" lang="es-ES" sz="2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(4hrs). </a:t>
            </a:r>
          </a:p>
        </p:txBody>
      </p:sp>
      <p:sp>
        <p:nvSpPr>
          <p:cNvPr id="3" name="5 Rectángulo">
            <a:extLst>
              <a:ext uri="{FF2B5EF4-FFF2-40B4-BE49-F238E27FC236}">
                <a16:creationId xmlns:a16="http://schemas.microsoft.com/office/drawing/2014/main" id="{4B877890-BA90-CCC8-EC1C-A54CE378EE11}"/>
              </a:ext>
            </a:extLst>
          </p:cNvPr>
          <p:cNvSpPr/>
          <p:nvPr/>
        </p:nvSpPr>
        <p:spPr>
          <a:xfrm>
            <a:off x="191352" y="3747563"/>
            <a:ext cx="8673177" cy="830997"/>
          </a:xfrm>
          <a:prstGeom prst="rect">
            <a:avLst/>
          </a:prstGeom>
          <a:noFill/>
          <a:ln>
            <a:noFill/>
          </a:ln>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2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Tema I.2 Clase 2  </a:t>
            </a:r>
            <a:r>
              <a:rPr lang="es-ES" sz="2400" dirty="0">
                <a:effectLst/>
                <a:latin typeface="Arial" panose="020B0604020202020204" pitchFamily="34" charset="0"/>
                <a:ea typeface="Times New Roman" panose="02020603050405020304" pitchFamily="18" charset="0"/>
              </a:rPr>
              <a:t>Exploración médica y dirección del aseguramiento médico.. </a:t>
            </a:r>
            <a:r>
              <a:rPr lang="es-ES" sz="2400" b="1" dirty="0">
                <a:solidFill>
                  <a:srgbClr val="FF0000"/>
                </a:solidFill>
                <a:effectLst/>
                <a:latin typeface="Arial" panose="020B0604020202020204" pitchFamily="34" charset="0"/>
                <a:ea typeface="Times New Roman" panose="02020603050405020304" pitchFamily="18" charset="0"/>
              </a:rPr>
              <a:t>Clase </a:t>
            </a:r>
            <a:r>
              <a:rPr lang="es-ES" sz="2400" b="1" dirty="0">
                <a:solidFill>
                  <a:srgbClr val="FF0000"/>
                </a:solidFill>
                <a:latin typeface="Arial" panose="020B0604020202020204" pitchFamily="34" charset="0"/>
                <a:ea typeface="Times New Roman" panose="02020603050405020304" pitchFamily="18" charset="0"/>
              </a:rPr>
              <a:t>Práctica</a:t>
            </a:r>
            <a:r>
              <a:rPr kumimoji="0" lang="es-ES" sz="2400" b="1" i="0" u="none" strike="noStrike" kern="1200" cap="none" spc="0" normalizeH="0" baseline="0" noProof="0" dirty="0">
                <a:ln>
                  <a:noFill/>
                </a:ln>
                <a:solidFill>
                  <a:srgbClr val="FF0000"/>
                </a:solidFill>
                <a:effectLst/>
                <a:uLnTx/>
                <a:uFillTx/>
                <a:latin typeface="Arial" pitchFamily="34" charset="0"/>
                <a:ea typeface="+mn-ea"/>
                <a:cs typeface="Arial" pitchFamily="34" charset="0"/>
              </a:rPr>
              <a:t> </a:t>
            </a:r>
            <a:r>
              <a:rPr kumimoji="0" lang="es-ES" sz="2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(6hrs). </a:t>
            </a:r>
          </a:p>
        </p:txBody>
      </p:sp>
      <p:sp>
        <p:nvSpPr>
          <p:cNvPr id="8" name="5 Rectángulo">
            <a:extLst>
              <a:ext uri="{FF2B5EF4-FFF2-40B4-BE49-F238E27FC236}">
                <a16:creationId xmlns:a16="http://schemas.microsoft.com/office/drawing/2014/main" id="{6B998A26-3B15-B388-5474-F8D3EE9E47FD}"/>
              </a:ext>
            </a:extLst>
          </p:cNvPr>
          <p:cNvSpPr/>
          <p:nvPr/>
        </p:nvSpPr>
        <p:spPr>
          <a:xfrm>
            <a:off x="235411" y="5085184"/>
            <a:ext cx="8673177" cy="830997"/>
          </a:xfrm>
          <a:prstGeom prst="rect">
            <a:avLst/>
          </a:prstGeom>
          <a:noFill/>
          <a:ln>
            <a:noFill/>
          </a:ln>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2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Tema I.2 Clase 3  </a:t>
            </a:r>
            <a:r>
              <a:rPr lang="es-ES" sz="2400" dirty="0">
                <a:effectLst/>
                <a:latin typeface="Arial" panose="020B0604020202020204" pitchFamily="34" charset="0"/>
                <a:ea typeface="Times New Roman" panose="02020603050405020304" pitchFamily="18" charset="0"/>
              </a:rPr>
              <a:t>Exploración médica y dirección del aseguramiento médico. </a:t>
            </a:r>
            <a:r>
              <a:rPr lang="es-ES" sz="2400" b="1" dirty="0">
                <a:solidFill>
                  <a:srgbClr val="FF0000"/>
                </a:solidFill>
                <a:effectLst/>
                <a:latin typeface="Arial" panose="020B0604020202020204" pitchFamily="34" charset="0"/>
                <a:ea typeface="Times New Roman" panose="02020603050405020304" pitchFamily="18" charset="0"/>
              </a:rPr>
              <a:t>Clase </a:t>
            </a:r>
            <a:r>
              <a:rPr lang="es-ES" sz="2400" b="1" dirty="0">
                <a:solidFill>
                  <a:srgbClr val="FF0000"/>
                </a:solidFill>
                <a:latin typeface="Arial" panose="020B0604020202020204" pitchFamily="34" charset="0"/>
                <a:ea typeface="Times New Roman" panose="02020603050405020304" pitchFamily="18" charset="0"/>
              </a:rPr>
              <a:t>Encuentro</a:t>
            </a:r>
            <a:r>
              <a:rPr lang="es-ES" sz="2400" b="1" dirty="0">
                <a:solidFill>
                  <a:srgbClr val="FF0000"/>
                </a:solidFill>
                <a:effectLst/>
                <a:latin typeface="Arial" panose="020B0604020202020204" pitchFamily="34" charset="0"/>
                <a:ea typeface="Times New Roman" panose="02020603050405020304" pitchFamily="18" charset="0"/>
              </a:rPr>
              <a:t> </a:t>
            </a:r>
            <a:r>
              <a:rPr kumimoji="0" lang="es-ES" sz="24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(6hrs). </a:t>
            </a:r>
          </a:p>
        </p:txBody>
      </p:sp>
    </p:spTree>
    <p:extLst>
      <p:ext uri="{BB962C8B-B14F-4D97-AF65-F5344CB8AC3E}">
        <p14:creationId xmlns:p14="http://schemas.microsoft.com/office/powerpoint/2010/main" val="3912988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24D43D7-6038-C0E0-1D43-B4A441A1EEB7}"/>
              </a:ext>
            </a:extLst>
          </p:cNvPr>
          <p:cNvSpPr txBox="1"/>
          <p:nvPr/>
        </p:nvSpPr>
        <p:spPr>
          <a:xfrm>
            <a:off x="179512" y="3397676"/>
            <a:ext cx="8784976" cy="2062103"/>
          </a:xfrm>
          <a:prstGeom prst="rect">
            <a:avLst/>
          </a:prstGeom>
          <a:noFill/>
        </p:spPr>
        <p:txBody>
          <a:bodyPr wrap="square">
            <a:spAutoFit/>
          </a:bodyPr>
          <a:lstStyle/>
          <a:p>
            <a:pPr marR="0" lvl="0" algn="ctr" defTabSz="914400" rtl="0" eaLnBrk="1" fontAlgn="auto" latinLnBrk="0" hangingPunct="1">
              <a:lnSpc>
                <a:spcPct val="100000"/>
              </a:lnSpc>
              <a:spcBef>
                <a:spcPts val="600"/>
              </a:spcBef>
              <a:spcAft>
                <a:spcPts val="600"/>
              </a:spcAft>
              <a:buClrTx/>
              <a:buSzTx/>
              <a:tabLst/>
              <a:defRPr/>
            </a:pPr>
            <a:r>
              <a:rPr kumimoji="0" lang="es-ES" sz="32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Metodología para el cálculo de las necesidades de líquidos totales, antibióticos, transporte y brigadas para la asistencia médica.</a:t>
            </a:r>
          </a:p>
        </p:txBody>
      </p:sp>
      <p:sp>
        <p:nvSpPr>
          <p:cNvPr id="5" name="CuadroTexto 4">
            <a:extLst>
              <a:ext uri="{FF2B5EF4-FFF2-40B4-BE49-F238E27FC236}">
                <a16:creationId xmlns:a16="http://schemas.microsoft.com/office/drawing/2014/main" id="{EE047EEA-A54E-E2E6-4396-0FD5D12575AD}"/>
              </a:ext>
            </a:extLst>
          </p:cNvPr>
          <p:cNvSpPr txBox="1"/>
          <p:nvPr/>
        </p:nvSpPr>
        <p:spPr>
          <a:xfrm>
            <a:off x="2107316" y="2263528"/>
            <a:ext cx="4572000" cy="70788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40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Sumario No II:</a:t>
            </a:r>
          </a:p>
        </p:txBody>
      </p:sp>
      <p:grpSp>
        <p:nvGrpSpPr>
          <p:cNvPr id="2" name="Grupo 1">
            <a:extLst>
              <a:ext uri="{FF2B5EF4-FFF2-40B4-BE49-F238E27FC236}">
                <a16:creationId xmlns:a16="http://schemas.microsoft.com/office/drawing/2014/main" id="{37019028-2C9D-C555-1E1E-842BFB22E30C}"/>
              </a:ext>
            </a:extLst>
          </p:cNvPr>
          <p:cNvGrpSpPr/>
          <p:nvPr/>
        </p:nvGrpSpPr>
        <p:grpSpPr>
          <a:xfrm>
            <a:off x="171624" y="116632"/>
            <a:ext cx="8784976" cy="1411345"/>
            <a:chOff x="0" y="0"/>
            <a:chExt cx="9144000" cy="1411345"/>
          </a:xfrm>
        </p:grpSpPr>
        <p:pic>
          <p:nvPicPr>
            <p:cNvPr id="4" name="Imagen 3">
              <a:extLst>
                <a:ext uri="{FF2B5EF4-FFF2-40B4-BE49-F238E27FC236}">
                  <a16:creationId xmlns:a16="http://schemas.microsoft.com/office/drawing/2014/main" id="{88C552E1-F60E-EB53-F5BF-F0FDD89DCC10}"/>
                </a:ext>
              </a:extLst>
            </p:cNvPr>
            <p:cNvPicPr>
              <a:picLocks noChangeAspect="1"/>
            </p:cNvPicPr>
            <p:nvPr/>
          </p:nvPicPr>
          <p:blipFill>
            <a:blip r:embed="rId2"/>
            <a:stretch>
              <a:fillRect/>
            </a:stretch>
          </p:blipFill>
          <p:spPr>
            <a:xfrm>
              <a:off x="0" y="0"/>
              <a:ext cx="1224252" cy="1411345"/>
            </a:xfrm>
            <a:prstGeom prst="rect">
              <a:avLst/>
            </a:prstGeom>
          </p:spPr>
        </p:pic>
        <p:pic>
          <p:nvPicPr>
            <p:cNvPr id="6" name="Imagen 5">
              <a:extLst>
                <a:ext uri="{FF2B5EF4-FFF2-40B4-BE49-F238E27FC236}">
                  <a16:creationId xmlns:a16="http://schemas.microsoft.com/office/drawing/2014/main" id="{7F342B7C-39AB-B25B-6475-3658819C247B}"/>
                </a:ext>
              </a:extLst>
            </p:cNvPr>
            <p:cNvPicPr>
              <a:picLocks noChangeAspect="1"/>
            </p:cNvPicPr>
            <p:nvPr/>
          </p:nvPicPr>
          <p:blipFill>
            <a:blip r:embed="rId3"/>
            <a:stretch>
              <a:fillRect/>
            </a:stretch>
          </p:blipFill>
          <p:spPr>
            <a:xfrm>
              <a:off x="7817761" y="0"/>
              <a:ext cx="1326239" cy="1411345"/>
            </a:xfrm>
            <a:prstGeom prst="rect">
              <a:avLst/>
            </a:prstGeom>
          </p:spPr>
        </p:pic>
        <p:pic>
          <p:nvPicPr>
            <p:cNvPr id="7" name="Imagen 6">
              <a:extLst>
                <a:ext uri="{FF2B5EF4-FFF2-40B4-BE49-F238E27FC236}">
                  <a16:creationId xmlns:a16="http://schemas.microsoft.com/office/drawing/2014/main" id="{6332FBBB-E4EF-B422-D697-90EF3D7F2324}"/>
                </a:ext>
              </a:extLst>
            </p:cNvPr>
            <p:cNvPicPr>
              <a:picLocks noChangeAspect="1"/>
            </p:cNvPicPr>
            <p:nvPr/>
          </p:nvPicPr>
          <p:blipFill>
            <a:blip r:embed="rId4"/>
            <a:stretch>
              <a:fillRect/>
            </a:stretch>
          </p:blipFill>
          <p:spPr>
            <a:xfrm>
              <a:off x="2915816" y="155059"/>
              <a:ext cx="2956816" cy="804742"/>
            </a:xfrm>
            <a:prstGeom prst="rect">
              <a:avLst/>
            </a:prstGeom>
          </p:spPr>
        </p:pic>
      </p:grpSp>
    </p:spTree>
    <p:extLst>
      <p:ext uri="{BB962C8B-B14F-4D97-AF65-F5344CB8AC3E}">
        <p14:creationId xmlns:p14="http://schemas.microsoft.com/office/powerpoint/2010/main" val="10510073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E7D6F007-DB2F-920C-F520-66BD700FA615}"/>
              </a:ext>
            </a:extLst>
          </p:cNvPr>
          <p:cNvSpPr txBox="1"/>
          <p:nvPr/>
        </p:nvSpPr>
        <p:spPr>
          <a:xfrm>
            <a:off x="143508" y="1484784"/>
            <a:ext cx="8856984" cy="3046988"/>
          </a:xfrm>
          <a:prstGeom prst="rect">
            <a:avLst/>
          </a:prstGeom>
          <a:noFill/>
        </p:spPr>
        <p:txBody>
          <a:bodyPr wrap="square">
            <a:spAutoFit/>
          </a:bodyPr>
          <a:lstStyle/>
          <a:p>
            <a:pPr algn="just"/>
            <a:r>
              <a:rPr lang="es-ES" sz="3200" dirty="0">
                <a:effectLst/>
                <a:latin typeface="Arial" panose="020B0604020202020204" pitchFamily="34" charset="0"/>
                <a:ea typeface="Times New Roman" panose="02020603050405020304" pitchFamily="18" charset="0"/>
              </a:rPr>
              <a:t>Al determinar las bajas sanitarias posibles se pueden realizar los cálculos de las principales necesidades que tiene el médico de la familia para prestar la primera asistencia médica desde los principales líquidos, los antibióticos y el transporte sanitario.</a:t>
            </a:r>
            <a:endParaRPr lang="es-CU" sz="4400" dirty="0"/>
          </a:p>
        </p:txBody>
      </p:sp>
    </p:spTree>
    <p:extLst>
      <p:ext uri="{BB962C8B-B14F-4D97-AF65-F5344CB8AC3E}">
        <p14:creationId xmlns:p14="http://schemas.microsoft.com/office/powerpoint/2010/main" val="37646086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3926E4B-3AFB-DEA6-09A7-B79697231CEF}"/>
              </a:ext>
            </a:extLst>
          </p:cNvPr>
          <p:cNvSpPr txBox="1"/>
          <p:nvPr/>
        </p:nvSpPr>
        <p:spPr>
          <a:xfrm>
            <a:off x="179512" y="188640"/>
            <a:ext cx="8856984" cy="1015663"/>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algn="just">
              <a:tabLst>
                <a:tab pos="5600700" algn="l"/>
              </a:tabLst>
            </a:pPr>
            <a:r>
              <a:rPr lang="es-ES_tradnl" sz="2000" b="1" i="1" dirty="0">
                <a:effectLst/>
                <a:latin typeface="Arial" panose="020B0604020202020204" pitchFamily="34" charset="0"/>
                <a:ea typeface="Times New Roman" panose="02020603050405020304" pitchFamily="18" charset="0"/>
              </a:rPr>
              <a:t>CALCULO PARA LAS NECESIDADES DE LIQUIDOS TOTALES, SANGRE, PLASMA, COLOIDES, HIDROLIZADOS DE PROTEINAS, CRISTALIODES Y GLUCOSA.</a:t>
            </a:r>
            <a:endParaRPr lang="es-CU" sz="1400" i="1" dirty="0">
              <a:effectLst/>
              <a:latin typeface="Times New Roman" panose="02020603050405020304" pitchFamily="18" charset="0"/>
              <a:ea typeface="Times New Roman" panose="02020603050405020304" pitchFamily="18" charset="0"/>
            </a:endParaRPr>
          </a:p>
        </p:txBody>
      </p:sp>
      <p:sp>
        <p:nvSpPr>
          <p:cNvPr id="5" name="CuadroTexto 4">
            <a:extLst>
              <a:ext uri="{FF2B5EF4-FFF2-40B4-BE49-F238E27FC236}">
                <a16:creationId xmlns:a16="http://schemas.microsoft.com/office/drawing/2014/main" id="{1F9406BD-5B3D-28E1-153D-558D88AC148F}"/>
              </a:ext>
            </a:extLst>
          </p:cNvPr>
          <p:cNvSpPr txBox="1"/>
          <p:nvPr/>
        </p:nvSpPr>
        <p:spPr>
          <a:xfrm>
            <a:off x="143508" y="1484784"/>
            <a:ext cx="8856984" cy="1938992"/>
          </a:xfrm>
          <a:prstGeom prst="rect">
            <a:avLst/>
          </a:prstGeom>
          <a:noFill/>
        </p:spPr>
        <p:txBody>
          <a:bodyPr wrap="square">
            <a:spAutoFit/>
          </a:bodyPr>
          <a:lstStyle/>
          <a:p>
            <a:pPr marL="342900" lvl="0" indent="-342900" algn="just">
              <a:buFont typeface="+mj-lt"/>
              <a:buAutoNum type="arabicPeriod"/>
              <a:tabLst>
                <a:tab pos="457200" algn="l"/>
              </a:tabLst>
            </a:pPr>
            <a:r>
              <a:rPr lang="es-ES_tradnl" sz="2400" dirty="0">
                <a:effectLst/>
                <a:latin typeface="Arial" panose="020B0604020202020204" pitchFamily="34" charset="0"/>
                <a:ea typeface="Times New Roman" panose="02020603050405020304" pitchFamily="18" charset="0"/>
                <a:cs typeface="Times New Roman" panose="02020603050405020304" pitchFamily="18" charset="0"/>
              </a:rPr>
              <a:t>La cantidad de líquidos totales necesarios se corresponde con el 100 % del total de Bajas Sanitarias según el coeficiente y la tabla que se utilice para su cálculo. El total de líquidos que se necesitan, se distribuyen de la siguiente forma:</a:t>
            </a:r>
            <a:endParaRPr lang="es-CU" sz="1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CuadroTexto 6">
            <a:extLst>
              <a:ext uri="{FF2B5EF4-FFF2-40B4-BE49-F238E27FC236}">
                <a16:creationId xmlns:a16="http://schemas.microsoft.com/office/drawing/2014/main" id="{97921D0A-D8CE-F34F-B14F-2D30897E20C6}"/>
              </a:ext>
            </a:extLst>
          </p:cNvPr>
          <p:cNvSpPr txBox="1"/>
          <p:nvPr/>
        </p:nvSpPr>
        <p:spPr>
          <a:xfrm>
            <a:off x="899592" y="3472772"/>
            <a:ext cx="7056784" cy="1938992"/>
          </a:xfrm>
          <a:prstGeom prst="rect">
            <a:avLst/>
          </a:prstGeom>
          <a:noFill/>
        </p:spPr>
        <p:txBody>
          <a:bodyPr wrap="square">
            <a:spAutoFit/>
          </a:bodyPr>
          <a:lstStyle/>
          <a:p>
            <a:pPr marL="742950" lvl="1" indent="-285750" algn="just">
              <a:buFont typeface="Wingdings" panose="05000000000000000000" pitchFamily="2" charset="2"/>
              <a:buChar char=""/>
              <a:tabLst>
                <a:tab pos="914400" algn="l"/>
              </a:tabLst>
            </a:pPr>
            <a:r>
              <a:rPr lang="es-ES_tradnl" sz="2400" dirty="0">
                <a:effectLst/>
                <a:latin typeface="Arial" panose="020B0604020202020204" pitchFamily="34" charset="0"/>
                <a:ea typeface="Times New Roman" panose="02020603050405020304" pitchFamily="18" charset="0"/>
                <a:cs typeface="Arial" panose="020B0604020202020204" pitchFamily="34" charset="0"/>
              </a:rPr>
              <a:t>Sangre---------------------------------------15 %</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a:p>
            <a:pPr marL="742950" lvl="1" indent="-285750" algn="just">
              <a:buFont typeface="Wingdings" panose="05000000000000000000" pitchFamily="2" charset="2"/>
              <a:buChar char=""/>
              <a:tabLst>
                <a:tab pos="914400" algn="l"/>
              </a:tabLst>
            </a:pPr>
            <a:r>
              <a:rPr lang="es-ES_tradnl" sz="2400" dirty="0">
                <a:effectLst/>
                <a:latin typeface="Arial" panose="020B0604020202020204" pitchFamily="34" charset="0"/>
                <a:ea typeface="Times New Roman" panose="02020603050405020304" pitchFamily="18" charset="0"/>
                <a:cs typeface="Arial" panose="020B0604020202020204" pitchFamily="34" charset="0"/>
              </a:rPr>
              <a:t>Plasma---------------------------------------15 %</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a:p>
            <a:pPr marL="742950" lvl="1" indent="-285750" algn="just">
              <a:buFont typeface="Wingdings" panose="05000000000000000000" pitchFamily="2" charset="2"/>
              <a:buChar char=""/>
              <a:tabLst>
                <a:tab pos="914400" algn="l"/>
              </a:tabLst>
            </a:pPr>
            <a:r>
              <a:rPr lang="es-ES_tradnl" sz="2400" dirty="0">
                <a:effectLst/>
                <a:latin typeface="Arial" panose="020B0604020202020204" pitchFamily="34" charset="0"/>
                <a:ea typeface="Times New Roman" panose="02020603050405020304" pitchFamily="18" charset="0"/>
                <a:cs typeface="Arial" panose="020B0604020202020204" pitchFamily="34" charset="0"/>
              </a:rPr>
              <a:t>Coloides------------------------------------ 18 %</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a:p>
            <a:pPr marL="742950" lvl="1" indent="-285750" algn="just">
              <a:buFont typeface="Wingdings" panose="05000000000000000000" pitchFamily="2" charset="2"/>
              <a:buChar char=""/>
              <a:tabLst>
                <a:tab pos="914400" algn="l"/>
              </a:tabLst>
            </a:pPr>
            <a:r>
              <a:rPr lang="es-ES_tradnl" sz="2400" dirty="0">
                <a:effectLst/>
                <a:latin typeface="Arial" panose="020B0604020202020204" pitchFamily="34" charset="0"/>
                <a:ea typeface="Times New Roman" panose="02020603050405020304" pitchFamily="18" charset="0"/>
                <a:cs typeface="Arial" panose="020B0604020202020204" pitchFamily="34" charset="0"/>
              </a:rPr>
              <a:t>Hidrolizados de proteínas------------ --15 %</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a:p>
            <a:pPr marL="742950" lvl="1" indent="-285750" algn="just">
              <a:buFont typeface="Wingdings" panose="05000000000000000000" pitchFamily="2" charset="2"/>
              <a:buChar char=""/>
              <a:tabLst>
                <a:tab pos="914400" algn="l"/>
              </a:tabLst>
            </a:pPr>
            <a:r>
              <a:rPr lang="es-ES_tradnl" sz="2400" dirty="0">
                <a:effectLst/>
                <a:latin typeface="Arial" panose="020B0604020202020204" pitchFamily="34" charset="0"/>
                <a:ea typeface="Times New Roman" panose="02020603050405020304" pitchFamily="18" charset="0"/>
                <a:cs typeface="Arial" panose="020B0604020202020204" pitchFamily="34" charset="0"/>
              </a:rPr>
              <a:t>Cristaloides y Glucosa------------------ 37 %</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120759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2856C19-3BA9-E322-BEA3-D03F46B64A1E}"/>
              </a:ext>
            </a:extLst>
          </p:cNvPr>
          <p:cNvSpPr txBox="1"/>
          <p:nvPr/>
        </p:nvSpPr>
        <p:spPr>
          <a:xfrm>
            <a:off x="215516" y="332656"/>
            <a:ext cx="8712968" cy="107721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marL="449263" indent="-449263" algn="just"/>
            <a:r>
              <a:rPr lang="es-ES_tradnl" sz="3200" b="1" i="1" dirty="0">
                <a:effectLst/>
                <a:latin typeface="Arial" panose="020B0604020202020204" pitchFamily="34" charset="0"/>
                <a:ea typeface="Times New Roman" panose="02020603050405020304" pitchFamily="18" charset="0"/>
              </a:rPr>
              <a:t>- METODO PRÁCTICO PARA REALIZAR LOS CALCULOS.</a:t>
            </a:r>
            <a:endParaRPr lang="es-CU" sz="3200" i="1" dirty="0">
              <a:effectLst/>
              <a:latin typeface="Times New Roman" panose="02020603050405020304" pitchFamily="18" charset="0"/>
              <a:ea typeface="Times New Roman" panose="02020603050405020304" pitchFamily="18" charset="0"/>
            </a:endParaRPr>
          </a:p>
        </p:txBody>
      </p:sp>
      <p:sp>
        <p:nvSpPr>
          <p:cNvPr id="5" name="CuadroTexto 4">
            <a:extLst>
              <a:ext uri="{FF2B5EF4-FFF2-40B4-BE49-F238E27FC236}">
                <a16:creationId xmlns:a16="http://schemas.microsoft.com/office/drawing/2014/main" id="{D76327E0-9B45-F698-4F70-2336D43778A5}"/>
              </a:ext>
            </a:extLst>
          </p:cNvPr>
          <p:cNvSpPr txBox="1"/>
          <p:nvPr/>
        </p:nvSpPr>
        <p:spPr>
          <a:xfrm>
            <a:off x="186654" y="1628800"/>
            <a:ext cx="8741830" cy="1384995"/>
          </a:xfrm>
          <a:prstGeom prst="rect">
            <a:avLst/>
          </a:prstGeom>
          <a:noFill/>
        </p:spPr>
        <p:txBody>
          <a:bodyPr wrap="square">
            <a:spAutoFit/>
          </a:bodyPr>
          <a:lstStyle/>
          <a:p>
            <a:pPr marL="342900" lvl="0" indent="-342900" algn="just">
              <a:buFont typeface="Wingdings" panose="05000000000000000000" pitchFamily="2" charset="2"/>
              <a:buChar char=""/>
              <a:tabLst>
                <a:tab pos="914400" algn="l"/>
              </a:tabLst>
            </a:pPr>
            <a:r>
              <a:rPr lang="es-ES_tradnl" sz="2800" dirty="0">
                <a:effectLst/>
                <a:latin typeface="Arial" panose="020B0604020202020204" pitchFamily="34" charset="0"/>
                <a:ea typeface="Times New Roman" panose="02020603050405020304" pitchFamily="18" charset="0"/>
              </a:rPr>
              <a:t>Multiplicar el # de Bajas Sanitarias por cada uno de los coeficientes según tipo de líquidos y Etapa de Tratamiento que aparecen en la siguiente tabla.</a:t>
            </a:r>
            <a:endParaRPr lang="es-CU" dirty="0">
              <a:effectLst/>
              <a:latin typeface="Times New Roman" panose="02020603050405020304" pitchFamily="18" charset="0"/>
              <a:ea typeface="Times New Roman" panose="02020603050405020304" pitchFamily="18" charset="0"/>
            </a:endParaRPr>
          </a:p>
        </p:txBody>
      </p:sp>
      <p:graphicFrame>
        <p:nvGraphicFramePr>
          <p:cNvPr id="6" name="Tabla 5">
            <a:extLst>
              <a:ext uri="{FF2B5EF4-FFF2-40B4-BE49-F238E27FC236}">
                <a16:creationId xmlns:a16="http://schemas.microsoft.com/office/drawing/2014/main" id="{BFC4A23A-93C7-4D27-CCB9-0C7B0A15BFC5}"/>
              </a:ext>
            </a:extLst>
          </p:cNvPr>
          <p:cNvGraphicFramePr>
            <a:graphicFrameLocks noGrp="1"/>
          </p:cNvGraphicFramePr>
          <p:nvPr>
            <p:extLst>
              <p:ext uri="{D42A27DB-BD31-4B8C-83A1-F6EECF244321}">
                <p14:modId xmlns:p14="http://schemas.microsoft.com/office/powerpoint/2010/main" val="2999858635"/>
              </p:ext>
            </p:extLst>
          </p:nvPr>
        </p:nvGraphicFramePr>
        <p:xfrm>
          <a:off x="215516" y="3429000"/>
          <a:ext cx="8712968" cy="2880318"/>
        </p:xfrm>
        <a:graphic>
          <a:graphicData uri="http://schemas.openxmlformats.org/drawingml/2006/table">
            <a:tbl>
              <a:tblPr firstRow="1" firstCol="1" bandRow="1" bandCol="1"/>
              <a:tblGrid>
                <a:gridCol w="4529439">
                  <a:extLst>
                    <a:ext uri="{9D8B030D-6E8A-4147-A177-3AD203B41FA5}">
                      <a16:colId xmlns:a16="http://schemas.microsoft.com/office/drawing/2014/main" val="3973355703"/>
                    </a:ext>
                  </a:extLst>
                </a:gridCol>
                <a:gridCol w="4183529">
                  <a:extLst>
                    <a:ext uri="{9D8B030D-6E8A-4147-A177-3AD203B41FA5}">
                      <a16:colId xmlns:a16="http://schemas.microsoft.com/office/drawing/2014/main" val="2671757250"/>
                    </a:ext>
                  </a:extLst>
                </a:gridCol>
              </a:tblGrid>
              <a:tr h="717850">
                <a:tc>
                  <a:txBody>
                    <a:bodyPr/>
                    <a:lstStyle/>
                    <a:p>
                      <a:pPr algn="ctr"/>
                      <a:r>
                        <a:rPr lang="es-ES_tradnl" sz="1800" b="1">
                          <a:effectLst/>
                          <a:latin typeface="Arial" panose="020B0604020202020204" pitchFamily="34" charset="0"/>
                          <a:ea typeface="Times New Roman" panose="02020603050405020304" pitchFamily="18" charset="0"/>
                          <a:cs typeface="Arial" panose="020B0604020202020204" pitchFamily="34" charset="0"/>
                        </a:rPr>
                        <a:t>DENOMINACIÓN</a:t>
                      </a:r>
                      <a:endParaRPr lang="es-CU" sz="1800">
                        <a:effectLst/>
                        <a:latin typeface="Arial" panose="020B0604020202020204" pitchFamily="34" charset="0"/>
                        <a:ea typeface="Times New Roman" panose="02020603050405020304" pitchFamily="18" charset="0"/>
                        <a:cs typeface="Arial" panose="020B0604020202020204" pitchFamily="34" charset="0"/>
                      </a:endParaRPr>
                    </a:p>
                    <a:p>
                      <a:pPr algn="just"/>
                      <a:r>
                        <a:rPr lang="es-ES_tradnl" sz="1800">
                          <a:effectLst/>
                          <a:latin typeface="Arial" panose="020B0604020202020204" pitchFamily="34" charset="0"/>
                          <a:ea typeface="Times New Roman" panose="02020603050405020304" pitchFamily="18" charset="0"/>
                          <a:cs typeface="Arial" panose="020B0604020202020204" pitchFamily="34" charset="0"/>
                        </a:rPr>
                        <a:t> </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s-ES_tradnl" sz="1800" b="1">
                          <a:effectLst/>
                          <a:latin typeface="Arial" panose="020B0604020202020204" pitchFamily="34" charset="0"/>
                          <a:ea typeface="Times New Roman" panose="02020603050405020304" pitchFamily="18" charset="0"/>
                          <a:cs typeface="Arial" panose="020B0604020202020204" pitchFamily="34" charset="0"/>
                        </a:rPr>
                        <a:t>UDES. MEDICAS</a:t>
                      </a:r>
                      <a:endParaRPr lang="es-CU" sz="1800">
                        <a:effectLst/>
                        <a:latin typeface="Arial" panose="020B0604020202020204" pitchFamily="34" charset="0"/>
                        <a:ea typeface="Times New Roman" panose="02020603050405020304" pitchFamily="18" charset="0"/>
                        <a:cs typeface="Arial" panose="020B0604020202020204" pitchFamily="34" charset="0"/>
                      </a:endParaRPr>
                    </a:p>
                    <a:p>
                      <a:r>
                        <a:rPr lang="es-ES_tradnl" sz="1800" b="1">
                          <a:effectLst/>
                          <a:latin typeface="Arial" panose="020B0604020202020204" pitchFamily="34" charset="0"/>
                          <a:ea typeface="Times New Roman" panose="02020603050405020304" pitchFamily="18" charset="0"/>
                          <a:cs typeface="Arial" panose="020B0604020202020204" pitchFamily="34" charset="0"/>
                        </a:rPr>
                        <a:t>ZONA DE DEFENSA -- MUNICIPIO</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55386901"/>
                  </a:ext>
                </a:extLst>
              </a:tr>
              <a:tr h="358925">
                <a:tc>
                  <a:txBody>
                    <a:bodyPr/>
                    <a:lstStyle/>
                    <a:p>
                      <a:pPr algn="just">
                        <a:spcBef>
                          <a:spcPts val="600"/>
                        </a:spcBef>
                        <a:spcAft>
                          <a:spcPts val="600"/>
                        </a:spcAft>
                      </a:pPr>
                      <a:r>
                        <a:rPr lang="es-ES_tradnl" sz="1800" dirty="0">
                          <a:effectLst/>
                          <a:latin typeface="Arial" panose="020B0604020202020204" pitchFamily="34" charset="0"/>
                          <a:ea typeface="Times New Roman" panose="02020603050405020304" pitchFamily="18" charset="0"/>
                          <a:cs typeface="Arial" panose="020B0604020202020204" pitchFamily="34" charset="0"/>
                        </a:rPr>
                        <a:t>       LIQUIDOS TOTALES</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Bef>
                          <a:spcPts val="600"/>
                        </a:spcBef>
                        <a:spcAft>
                          <a:spcPts val="600"/>
                        </a:spcAft>
                      </a:pPr>
                      <a:r>
                        <a:rPr lang="es-ES_tradnl" sz="1800" dirty="0">
                          <a:effectLst/>
                          <a:latin typeface="Arial" panose="020B0604020202020204" pitchFamily="34" charset="0"/>
                          <a:ea typeface="Times New Roman" panose="02020603050405020304" pitchFamily="18" charset="0"/>
                          <a:cs typeface="Arial" panose="020B0604020202020204" pitchFamily="34" charset="0"/>
                        </a:rPr>
                        <a:t>   0.8</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82063736"/>
                  </a:ext>
                </a:extLst>
              </a:tr>
              <a:tr h="358925">
                <a:tc>
                  <a:txBody>
                    <a:bodyPr/>
                    <a:lstStyle/>
                    <a:p>
                      <a:pPr algn="just">
                        <a:spcBef>
                          <a:spcPts val="600"/>
                        </a:spcBef>
                        <a:spcAft>
                          <a:spcPts val="600"/>
                        </a:spcAft>
                      </a:pPr>
                      <a:r>
                        <a:rPr lang="es-ES_tradnl" sz="1800" dirty="0">
                          <a:effectLst/>
                          <a:latin typeface="Arial" panose="020B0604020202020204" pitchFamily="34" charset="0"/>
                          <a:ea typeface="Times New Roman" panose="02020603050405020304" pitchFamily="18" charset="0"/>
                          <a:cs typeface="Arial" panose="020B0604020202020204" pitchFamily="34" charset="0"/>
                        </a:rPr>
                        <a:t>         SANGRE  </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Bef>
                          <a:spcPts val="600"/>
                        </a:spcBef>
                        <a:spcAft>
                          <a:spcPts val="600"/>
                        </a:spcAft>
                      </a:pPr>
                      <a:r>
                        <a:rPr lang="es-ES_tradnl" sz="1800" dirty="0">
                          <a:effectLst/>
                          <a:latin typeface="Arial" panose="020B0604020202020204" pitchFamily="34" charset="0"/>
                          <a:ea typeface="Times New Roman" panose="02020603050405020304" pitchFamily="18" charset="0"/>
                          <a:cs typeface="Arial" panose="020B0604020202020204" pitchFamily="34" charset="0"/>
                        </a:rPr>
                        <a:t>   0.12</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83772699"/>
                  </a:ext>
                </a:extLst>
              </a:tr>
              <a:tr h="367843">
                <a:tc>
                  <a:txBody>
                    <a:bodyPr/>
                    <a:lstStyle/>
                    <a:p>
                      <a:pPr algn="just">
                        <a:spcBef>
                          <a:spcPts val="600"/>
                        </a:spcBef>
                        <a:spcAft>
                          <a:spcPts val="600"/>
                        </a:spcAft>
                      </a:pPr>
                      <a:r>
                        <a:rPr lang="es-ES_tradnl" sz="1800" dirty="0">
                          <a:effectLst/>
                          <a:latin typeface="Arial" panose="020B0604020202020204" pitchFamily="34" charset="0"/>
                          <a:ea typeface="Times New Roman" panose="02020603050405020304" pitchFamily="18" charset="0"/>
                          <a:cs typeface="Arial" panose="020B0604020202020204" pitchFamily="34" charset="0"/>
                        </a:rPr>
                        <a:t>         PLASMA</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Bef>
                          <a:spcPts val="600"/>
                        </a:spcBef>
                        <a:spcAft>
                          <a:spcPts val="600"/>
                        </a:spcAft>
                      </a:pPr>
                      <a:r>
                        <a:rPr lang="es-ES_tradnl" sz="1800" dirty="0">
                          <a:effectLst/>
                          <a:latin typeface="Arial" panose="020B0604020202020204" pitchFamily="34" charset="0"/>
                          <a:ea typeface="Times New Roman" panose="02020603050405020304" pitchFamily="18" charset="0"/>
                          <a:cs typeface="Arial" panose="020B0604020202020204" pitchFamily="34" charset="0"/>
                        </a:rPr>
                        <a:t>   0.12</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11418415"/>
                  </a:ext>
                </a:extLst>
              </a:tr>
              <a:tr h="358925">
                <a:tc>
                  <a:txBody>
                    <a:bodyPr/>
                    <a:lstStyle/>
                    <a:p>
                      <a:pPr algn="just">
                        <a:spcBef>
                          <a:spcPts val="600"/>
                        </a:spcBef>
                        <a:spcAft>
                          <a:spcPts val="600"/>
                        </a:spcAft>
                      </a:pPr>
                      <a:r>
                        <a:rPr lang="es-ES_tradnl" sz="1800" dirty="0">
                          <a:effectLst/>
                          <a:latin typeface="Arial" panose="020B0604020202020204" pitchFamily="34" charset="0"/>
                          <a:ea typeface="Times New Roman" panose="02020603050405020304" pitchFamily="18" charset="0"/>
                          <a:cs typeface="Arial" panose="020B0604020202020204" pitchFamily="34" charset="0"/>
                        </a:rPr>
                        <a:t>         COLOIDES</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Bef>
                          <a:spcPts val="600"/>
                        </a:spcBef>
                        <a:spcAft>
                          <a:spcPts val="600"/>
                        </a:spcAft>
                      </a:pPr>
                      <a:r>
                        <a:rPr lang="es-ES_tradnl" sz="1800" dirty="0">
                          <a:effectLst/>
                          <a:latin typeface="Arial" panose="020B0604020202020204" pitchFamily="34" charset="0"/>
                          <a:ea typeface="Times New Roman" panose="02020603050405020304" pitchFamily="18" charset="0"/>
                          <a:cs typeface="Arial" panose="020B0604020202020204" pitchFamily="34" charset="0"/>
                        </a:rPr>
                        <a:t>   0.24</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17972618"/>
                  </a:ext>
                </a:extLst>
              </a:tr>
              <a:tr h="358925">
                <a:tc>
                  <a:txBody>
                    <a:bodyPr/>
                    <a:lstStyle/>
                    <a:p>
                      <a:pPr algn="just">
                        <a:spcBef>
                          <a:spcPts val="600"/>
                        </a:spcBef>
                        <a:spcAft>
                          <a:spcPts val="600"/>
                        </a:spcAft>
                      </a:pPr>
                      <a:r>
                        <a:rPr lang="es-ES_tradnl" sz="1800">
                          <a:effectLst/>
                          <a:latin typeface="Arial" panose="020B0604020202020204" pitchFamily="34" charset="0"/>
                          <a:ea typeface="Times New Roman" panose="02020603050405020304" pitchFamily="18" charset="0"/>
                          <a:cs typeface="Arial" panose="020B0604020202020204" pitchFamily="34" charset="0"/>
                        </a:rPr>
                        <a:t>         HIDROLIZADO DE PROTEINAS</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Bef>
                          <a:spcPts val="600"/>
                        </a:spcBef>
                        <a:spcAft>
                          <a:spcPts val="600"/>
                        </a:spcAft>
                      </a:pPr>
                      <a:r>
                        <a:rPr lang="es-ES_tradnl" sz="1800" dirty="0">
                          <a:effectLst/>
                          <a:latin typeface="Arial" panose="020B0604020202020204" pitchFamily="34" charset="0"/>
                          <a:ea typeface="Times New Roman" panose="02020603050405020304" pitchFamily="18" charset="0"/>
                          <a:cs typeface="Arial" panose="020B0604020202020204" pitchFamily="34" charset="0"/>
                        </a:rPr>
                        <a:t>    ---</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82408531"/>
                  </a:ext>
                </a:extLst>
              </a:tr>
              <a:tr h="358925">
                <a:tc>
                  <a:txBody>
                    <a:bodyPr/>
                    <a:lstStyle/>
                    <a:p>
                      <a:pPr algn="just">
                        <a:spcBef>
                          <a:spcPts val="600"/>
                        </a:spcBef>
                        <a:spcAft>
                          <a:spcPts val="600"/>
                        </a:spcAft>
                      </a:pPr>
                      <a:r>
                        <a:rPr lang="es-ES_tradnl" sz="1800">
                          <a:effectLst/>
                          <a:latin typeface="Arial" panose="020B0604020202020204" pitchFamily="34" charset="0"/>
                          <a:ea typeface="Times New Roman" panose="02020603050405020304" pitchFamily="18" charset="0"/>
                          <a:cs typeface="Arial" panose="020B0604020202020204" pitchFamily="34" charset="0"/>
                        </a:rPr>
                        <a:t>         CRISTALOIDES Y GLUCOSA</a:t>
                      </a:r>
                      <a:endParaRPr lang="es-CU" sz="180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Bef>
                          <a:spcPts val="600"/>
                        </a:spcBef>
                        <a:spcAft>
                          <a:spcPts val="600"/>
                        </a:spcAft>
                      </a:pPr>
                      <a:r>
                        <a:rPr lang="es-ES_tradnl" sz="1800" dirty="0">
                          <a:effectLst/>
                          <a:latin typeface="Arial" panose="020B0604020202020204" pitchFamily="34" charset="0"/>
                          <a:ea typeface="Times New Roman" panose="02020603050405020304" pitchFamily="18" charset="0"/>
                          <a:cs typeface="Arial" panose="020B0604020202020204" pitchFamily="34" charset="0"/>
                        </a:rPr>
                        <a:t>   0.32</a:t>
                      </a:r>
                      <a:endParaRPr lang="es-CU" sz="18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55826519"/>
                  </a:ext>
                </a:extLst>
              </a:tr>
            </a:tbl>
          </a:graphicData>
        </a:graphic>
      </p:graphicFrame>
    </p:spTree>
    <p:extLst>
      <p:ext uri="{BB962C8B-B14F-4D97-AF65-F5344CB8AC3E}">
        <p14:creationId xmlns:p14="http://schemas.microsoft.com/office/powerpoint/2010/main" val="35361666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3372356-C6D8-D6A9-EED0-9DA07592E42A}"/>
              </a:ext>
            </a:extLst>
          </p:cNvPr>
          <p:cNvSpPr txBox="1"/>
          <p:nvPr/>
        </p:nvSpPr>
        <p:spPr>
          <a:xfrm>
            <a:off x="251520" y="332656"/>
            <a:ext cx="8640960"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algn="ctr">
              <a:tabLst>
                <a:tab pos="5600700" algn="l"/>
              </a:tabLst>
            </a:pPr>
            <a:r>
              <a:rPr lang="es-ES_tradnl" sz="2400" b="1" i="1" dirty="0">
                <a:effectLst/>
                <a:latin typeface="Arial" panose="020B0604020202020204" pitchFamily="34" charset="0"/>
                <a:ea typeface="Times New Roman" panose="02020603050405020304" pitchFamily="18" charset="0"/>
              </a:rPr>
              <a:t>CALCULO DE LAS NECESIDADES DE ANTIBIOTICOS.</a:t>
            </a:r>
            <a:endParaRPr lang="es-CU" sz="1600" i="1" dirty="0">
              <a:effectLst/>
              <a:latin typeface="Times New Roman" panose="02020603050405020304" pitchFamily="18" charset="0"/>
              <a:ea typeface="Times New Roman" panose="02020603050405020304" pitchFamily="18" charset="0"/>
            </a:endParaRPr>
          </a:p>
        </p:txBody>
      </p:sp>
      <p:sp>
        <p:nvSpPr>
          <p:cNvPr id="6" name="CuadroTexto 5">
            <a:extLst>
              <a:ext uri="{FF2B5EF4-FFF2-40B4-BE49-F238E27FC236}">
                <a16:creationId xmlns:a16="http://schemas.microsoft.com/office/drawing/2014/main" id="{ABF13D45-78D0-4883-32F1-01BD1AD7EB26}"/>
              </a:ext>
            </a:extLst>
          </p:cNvPr>
          <p:cNvSpPr txBox="1"/>
          <p:nvPr/>
        </p:nvSpPr>
        <p:spPr>
          <a:xfrm>
            <a:off x="236712" y="995603"/>
            <a:ext cx="8640960" cy="1631216"/>
          </a:xfrm>
          <a:prstGeom prst="rect">
            <a:avLst/>
          </a:prstGeom>
          <a:noFill/>
        </p:spPr>
        <p:txBody>
          <a:bodyPr wrap="square">
            <a:spAutoFit/>
          </a:bodyPr>
          <a:lstStyle/>
          <a:p>
            <a:pPr algn="just"/>
            <a:r>
              <a:rPr lang="es-ES" sz="2000" dirty="0">
                <a:latin typeface="Arial" panose="020B0604020202020204" pitchFamily="34" charset="0"/>
                <a:cs typeface="Arial" panose="020B0604020202020204" pitchFamily="34" charset="0"/>
              </a:rPr>
              <a:t>El cálculo de las necesidades de antibióticos se realiza para el nivel de Consultorios Médicos, Policlínicos, Policlínicos de Asistencia Médica Especializada, Hospitales Regionales y Locales. Las necesidades de antibióticos para los Hospitales Generales y Terminales se realizan según la Norma de medicamentos para 100 Bajas.</a:t>
            </a:r>
            <a:endParaRPr lang="es-CU" sz="2000" dirty="0">
              <a:latin typeface="Arial" panose="020B0604020202020204" pitchFamily="34" charset="0"/>
              <a:cs typeface="Arial" panose="020B0604020202020204" pitchFamily="34" charset="0"/>
            </a:endParaRPr>
          </a:p>
        </p:txBody>
      </p:sp>
      <p:sp>
        <p:nvSpPr>
          <p:cNvPr id="8" name="CuadroTexto 7">
            <a:extLst>
              <a:ext uri="{FF2B5EF4-FFF2-40B4-BE49-F238E27FC236}">
                <a16:creationId xmlns:a16="http://schemas.microsoft.com/office/drawing/2014/main" id="{057BD2F3-E9F6-B9B5-93A3-E156051FA9E5}"/>
              </a:ext>
            </a:extLst>
          </p:cNvPr>
          <p:cNvSpPr txBox="1"/>
          <p:nvPr/>
        </p:nvSpPr>
        <p:spPr>
          <a:xfrm>
            <a:off x="236712" y="3400185"/>
            <a:ext cx="8640960"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algn="ctr"/>
            <a:r>
              <a:rPr lang="es-ES_tradnl" sz="2400" b="1" i="1" dirty="0">
                <a:latin typeface="Arial" panose="020B0604020202020204" pitchFamily="34" charset="0"/>
                <a:cs typeface="Arial" panose="020B0604020202020204" pitchFamily="34" charset="0"/>
              </a:rPr>
              <a:t>NECESIDADES DE ANTIBIOTICOS POR CADA BAJA SANITARIA.</a:t>
            </a:r>
            <a:endParaRPr lang="es-CU" sz="2400" b="1" i="1" dirty="0">
              <a:latin typeface="Arial" panose="020B0604020202020204" pitchFamily="34" charset="0"/>
              <a:cs typeface="Arial" panose="020B0604020202020204" pitchFamily="34" charset="0"/>
            </a:endParaRPr>
          </a:p>
        </p:txBody>
      </p:sp>
      <p:sp>
        <p:nvSpPr>
          <p:cNvPr id="10" name="CuadroTexto 9">
            <a:extLst>
              <a:ext uri="{FF2B5EF4-FFF2-40B4-BE49-F238E27FC236}">
                <a16:creationId xmlns:a16="http://schemas.microsoft.com/office/drawing/2014/main" id="{FD4B2D9D-E425-26C6-848D-E434C0416533}"/>
              </a:ext>
            </a:extLst>
          </p:cNvPr>
          <p:cNvSpPr txBox="1"/>
          <p:nvPr/>
        </p:nvSpPr>
        <p:spPr>
          <a:xfrm>
            <a:off x="251520" y="4653136"/>
            <a:ext cx="8675305" cy="861774"/>
          </a:xfrm>
          <a:prstGeom prst="rect">
            <a:avLst/>
          </a:prstGeom>
          <a:noFill/>
        </p:spPr>
        <p:txBody>
          <a:bodyPr wrap="square">
            <a:spAutoFit/>
          </a:bodyPr>
          <a:lstStyle/>
          <a:p>
            <a:pPr marL="285750" indent="-285750">
              <a:spcBef>
                <a:spcPts val="600"/>
              </a:spcBef>
              <a:spcAft>
                <a:spcPts val="600"/>
              </a:spcAft>
              <a:buFont typeface="Arial" panose="020B0604020202020204" pitchFamily="34" charset="0"/>
              <a:buChar char="•"/>
            </a:pPr>
            <a:r>
              <a:rPr lang="es-ES" sz="2000" dirty="0">
                <a:latin typeface="Arial" panose="020B0604020202020204" pitchFamily="34" charset="0"/>
                <a:cs typeface="Arial" panose="020B0604020202020204" pitchFamily="34" charset="0"/>
              </a:rPr>
              <a:t>Bloqueo y desgaste sistemático --500 000 unidades (0.5 MILLONES)                                                                </a:t>
            </a:r>
          </a:p>
          <a:p>
            <a:pPr marL="285750" indent="-285750">
              <a:spcBef>
                <a:spcPts val="600"/>
              </a:spcBef>
              <a:spcAft>
                <a:spcPts val="600"/>
              </a:spcAft>
              <a:buFont typeface="Arial" panose="020B0604020202020204" pitchFamily="34" charset="0"/>
              <a:buChar char="•"/>
            </a:pPr>
            <a:r>
              <a:rPr lang="es-ES" sz="2000" dirty="0">
                <a:latin typeface="Arial" panose="020B0604020202020204" pitchFamily="34" charset="0"/>
                <a:cs typeface="Arial" panose="020B0604020202020204" pitchFamily="34" charset="0"/>
              </a:rPr>
              <a:t>Invasión -------------------------------1 000 000 unidades (1.0 millones)</a:t>
            </a:r>
          </a:p>
        </p:txBody>
      </p:sp>
    </p:spTree>
    <p:extLst>
      <p:ext uri="{BB962C8B-B14F-4D97-AF65-F5344CB8AC3E}">
        <p14:creationId xmlns:p14="http://schemas.microsoft.com/office/powerpoint/2010/main" val="3904876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BCE990FE-3105-251E-329D-906D5982FF71}"/>
              </a:ext>
            </a:extLst>
          </p:cNvPr>
          <p:cNvSpPr txBox="1"/>
          <p:nvPr/>
        </p:nvSpPr>
        <p:spPr>
          <a:xfrm>
            <a:off x="179512" y="260648"/>
            <a:ext cx="8784976"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algn="just"/>
            <a:r>
              <a:rPr lang="es-ES" sz="2400" b="1" i="1" dirty="0">
                <a:latin typeface="Arial" panose="020B0604020202020204" pitchFamily="34" charset="0"/>
                <a:cs typeface="Arial" panose="020B0604020202020204" pitchFamily="34" charset="0"/>
              </a:rPr>
              <a:t>CÁLCULO PARA DETERMINAR LAS POSIBILIDADES DE LA  EVACUACION DE HERIDOS Y ENFERMOS.</a:t>
            </a:r>
            <a:endParaRPr lang="es-CU" sz="2400" b="1" i="1" dirty="0">
              <a:latin typeface="Arial" panose="020B0604020202020204" pitchFamily="34" charset="0"/>
              <a:cs typeface="Arial" panose="020B0604020202020204" pitchFamily="34" charset="0"/>
            </a:endParaRPr>
          </a:p>
        </p:txBody>
      </p:sp>
      <p:sp>
        <p:nvSpPr>
          <p:cNvPr id="6" name="CuadroTexto 5">
            <a:extLst>
              <a:ext uri="{FF2B5EF4-FFF2-40B4-BE49-F238E27FC236}">
                <a16:creationId xmlns:a16="http://schemas.microsoft.com/office/drawing/2014/main" id="{E264C4A2-9633-2679-F474-0E998F5799F3}"/>
              </a:ext>
            </a:extLst>
          </p:cNvPr>
          <p:cNvSpPr txBox="1"/>
          <p:nvPr/>
        </p:nvSpPr>
        <p:spPr>
          <a:xfrm>
            <a:off x="179512" y="1447715"/>
            <a:ext cx="8784976" cy="5478423"/>
          </a:xfrm>
          <a:prstGeom prst="rect">
            <a:avLst/>
          </a:prstGeom>
          <a:noFill/>
        </p:spPr>
        <p:txBody>
          <a:bodyPr wrap="square">
            <a:spAutoFit/>
          </a:bodyPr>
          <a:lstStyle/>
          <a:p>
            <a:pPr algn="just">
              <a:spcBef>
                <a:spcPts val="600"/>
              </a:spcBef>
              <a:spcAft>
                <a:spcPts val="600"/>
              </a:spcAft>
              <a:tabLst>
                <a:tab pos="5600700" algn="l"/>
              </a:tabLst>
            </a:pPr>
            <a:r>
              <a:rPr lang="es-ES_tradnl" sz="2000" dirty="0">
                <a:effectLst/>
                <a:latin typeface="Arial" panose="020B0604020202020204" pitchFamily="34" charset="0"/>
                <a:ea typeface="Times New Roman" panose="02020603050405020304" pitchFamily="18" charset="0"/>
                <a:cs typeface="Arial" panose="020B0604020202020204" pitchFamily="34" charset="0"/>
              </a:rPr>
              <a:t>Para determinar las necesidades y posibilidades de la evacuación de heridos y enfermos, considerar los siguientes aspectos:</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spcBef>
                <a:spcPts val="600"/>
              </a:spcBef>
              <a:spcAft>
                <a:spcPts val="600"/>
              </a:spcAft>
              <a:buFont typeface="+mj-lt"/>
              <a:buAutoNum type="arabicPeriod"/>
              <a:tabLst>
                <a:tab pos="457200" algn="l"/>
                <a:tab pos="5600700" algn="l"/>
              </a:tabLst>
            </a:pPr>
            <a:r>
              <a:rPr lang="es-ES_tradnl" sz="2000" dirty="0">
                <a:effectLst/>
                <a:latin typeface="Arial" panose="020B0604020202020204" pitchFamily="34" charset="0"/>
                <a:ea typeface="Times New Roman" panose="02020603050405020304" pitchFamily="18" charset="0"/>
                <a:cs typeface="Arial" panose="020B0604020202020204" pitchFamily="34" charset="0"/>
              </a:rPr>
              <a:t>Cantidad de Bajas Sanitarias a evacuar teniendo en cuenta el Día de Máximas Bajas o en caso de que no esté previsto, determinar las Bajas de un día. Como elemento de planificación se considera que los Heridos Graves se evacuan en camillas y los Heridos Leves sentados y/o en transporte ordinario, y que del total de BS el 60 % se consideran Graves. </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spcBef>
                <a:spcPts val="600"/>
              </a:spcBef>
              <a:spcAft>
                <a:spcPts val="600"/>
              </a:spcAft>
              <a:buFont typeface="+mj-lt"/>
              <a:buAutoNum type="arabicPeriod"/>
              <a:tabLst>
                <a:tab pos="457200" algn="l"/>
                <a:tab pos="5600700" algn="l"/>
              </a:tabLst>
            </a:pPr>
            <a:r>
              <a:rPr lang="es-ES_tradnl" sz="2000" dirty="0">
                <a:effectLst/>
                <a:latin typeface="Arial" panose="020B0604020202020204" pitchFamily="34" charset="0"/>
                <a:ea typeface="Times New Roman" panose="02020603050405020304" pitchFamily="18" charset="0"/>
                <a:cs typeface="Arial" panose="020B0604020202020204" pitchFamily="34" charset="0"/>
              </a:rPr>
              <a:t> Qué transporte está disponible y de cuántas plazas. Puede ser transporte sanitario (ambulancias), transporte adaptado (camiones y ómnibus adaptados con camillas), y transporte ordinario al regreso en sus funciones de abastecimiento. </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spcBef>
                <a:spcPts val="600"/>
              </a:spcBef>
              <a:spcAft>
                <a:spcPts val="600"/>
              </a:spcAft>
              <a:buFont typeface="+mj-lt"/>
              <a:buAutoNum type="arabicPeriod"/>
              <a:tabLst>
                <a:tab pos="457200" algn="l"/>
                <a:tab pos="5600700" algn="l"/>
              </a:tabLst>
            </a:pPr>
            <a:r>
              <a:rPr lang="es-ES_tradnl" sz="2000" dirty="0">
                <a:effectLst/>
                <a:latin typeface="Arial" panose="020B0604020202020204" pitchFamily="34" charset="0"/>
                <a:ea typeface="Times New Roman" panose="02020603050405020304" pitchFamily="18" charset="0"/>
                <a:cs typeface="Arial" panose="020B0604020202020204" pitchFamily="34" charset="0"/>
              </a:rPr>
              <a:t>Existen otros medios de transporte (tracción animal, carretas, tractores, etc.) o simplemente camilleros (eslabones sanitarios).</a:t>
            </a:r>
            <a:r>
              <a:rPr lang="es-ES_tradnl" sz="2000" b="1" dirty="0">
                <a:effectLst/>
                <a:latin typeface="Arial" panose="020B0604020202020204" pitchFamily="34" charset="0"/>
                <a:ea typeface="Times New Roman" panose="02020603050405020304" pitchFamily="18" charset="0"/>
                <a:cs typeface="Arial" panose="020B0604020202020204" pitchFamily="34" charset="0"/>
              </a:rPr>
              <a:t>los cuales serán los principales a utilizar en tiempo de guerra, atendiendo a las limitaciones en el abastecimiento de  combustibles.</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210954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00DBEC7-C0CD-C746-9AD8-1898305F5C78}"/>
              </a:ext>
            </a:extLst>
          </p:cNvPr>
          <p:cNvSpPr txBox="1"/>
          <p:nvPr/>
        </p:nvSpPr>
        <p:spPr>
          <a:xfrm>
            <a:off x="251520" y="260648"/>
            <a:ext cx="8784976" cy="2400657"/>
          </a:xfrm>
          <a:prstGeom prst="rect">
            <a:avLst/>
          </a:prstGeom>
          <a:noFill/>
        </p:spPr>
        <p:txBody>
          <a:bodyPr wrap="square">
            <a:spAutoFit/>
          </a:bodyPr>
          <a:lstStyle/>
          <a:p>
            <a:pPr algn="just">
              <a:spcBef>
                <a:spcPts val="600"/>
              </a:spcBef>
              <a:spcAft>
                <a:spcPts val="600"/>
              </a:spcAft>
              <a:tabLst>
                <a:tab pos="5600700" algn="l"/>
              </a:tabLst>
            </a:pPr>
            <a:r>
              <a:rPr lang="es-ES_tradnl" sz="2400" b="1" i="1" dirty="0">
                <a:effectLst/>
                <a:latin typeface="Arial" panose="020B0604020202020204" pitchFamily="34" charset="0"/>
                <a:ea typeface="Times New Roman" panose="02020603050405020304" pitchFamily="18" charset="0"/>
                <a:cs typeface="Arial" panose="020B0604020202020204" pitchFamily="34" charset="0"/>
              </a:rPr>
              <a:t>Desde el punto de vista de planificación se debe calcular:</a:t>
            </a:r>
            <a:endParaRPr lang="es-CU" sz="2400" b="1" i="1"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spcBef>
                <a:spcPts val="600"/>
              </a:spcBef>
              <a:spcAft>
                <a:spcPts val="600"/>
              </a:spcAft>
              <a:buFont typeface="Wingdings" panose="05000000000000000000" pitchFamily="2" charset="2"/>
              <a:buChar char=""/>
              <a:tabLst>
                <a:tab pos="914400" algn="l"/>
                <a:tab pos="5600700" algn="l"/>
              </a:tabLst>
            </a:pPr>
            <a:r>
              <a:rPr lang="es-ES_tradnl" sz="2400" dirty="0">
                <a:effectLst/>
                <a:latin typeface="Arial" panose="020B0604020202020204" pitchFamily="34" charset="0"/>
                <a:ea typeface="Times New Roman" panose="02020603050405020304" pitchFamily="18" charset="0"/>
                <a:cs typeface="Arial" panose="020B0604020202020204" pitchFamily="34" charset="0"/>
              </a:rPr>
              <a:t>Evacuación en transporte sanitario (Plazas).</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spcBef>
                <a:spcPts val="600"/>
              </a:spcBef>
              <a:spcAft>
                <a:spcPts val="600"/>
              </a:spcAft>
              <a:buFont typeface="Wingdings" panose="05000000000000000000" pitchFamily="2" charset="2"/>
              <a:buChar char=""/>
              <a:tabLst>
                <a:tab pos="914400" algn="l"/>
                <a:tab pos="5600700" algn="l"/>
              </a:tabLst>
            </a:pPr>
            <a:r>
              <a:rPr lang="es-ES_tradnl" sz="2400" dirty="0">
                <a:effectLst/>
                <a:latin typeface="Arial" panose="020B0604020202020204" pitchFamily="34" charset="0"/>
                <a:ea typeface="Times New Roman" panose="02020603050405020304" pitchFamily="18" charset="0"/>
                <a:cs typeface="Arial" panose="020B0604020202020204" pitchFamily="34" charset="0"/>
              </a:rPr>
              <a:t>Evacuación en transporte adaptado (Plazas).</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spcBef>
                <a:spcPts val="600"/>
              </a:spcBef>
              <a:spcAft>
                <a:spcPts val="600"/>
              </a:spcAft>
              <a:buFont typeface="Wingdings" panose="05000000000000000000" pitchFamily="2" charset="2"/>
              <a:buChar char=""/>
              <a:tabLst>
                <a:tab pos="914400" algn="l"/>
                <a:tab pos="5600700" algn="l"/>
              </a:tabLst>
            </a:pPr>
            <a:r>
              <a:rPr lang="es-ES_tradnl" sz="2400" dirty="0">
                <a:effectLst/>
                <a:latin typeface="Arial" panose="020B0604020202020204" pitchFamily="34" charset="0"/>
                <a:ea typeface="Times New Roman" panose="02020603050405020304" pitchFamily="18" charset="0"/>
                <a:cs typeface="Arial" panose="020B0604020202020204" pitchFamily="34" charset="0"/>
              </a:rPr>
              <a:t>Necesidades de viajes en transporte ordinario (viajes camión).</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5" name="CuadroTexto 4">
            <a:extLst>
              <a:ext uri="{FF2B5EF4-FFF2-40B4-BE49-F238E27FC236}">
                <a16:creationId xmlns:a16="http://schemas.microsoft.com/office/drawing/2014/main" id="{84F3A724-F219-98B1-6D29-9FD2C723FC7A}"/>
              </a:ext>
            </a:extLst>
          </p:cNvPr>
          <p:cNvSpPr txBox="1"/>
          <p:nvPr/>
        </p:nvSpPr>
        <p:spPr>
          <a:xfrm>
            <a:off x="395536" y="2971209"/>
            <a:ext cx="8640960" cy="70788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algn="just">
              <a:tabLst>
                <a:tab pos="5600700" algn="l"/>
              </a:tabLst>
            </a:pPr>
            <a:r>
              <a:rPr lang="es-ES_tradnl" sz="2000" b="1" i="1" dirty="0">
                <a:effectLst/>
                <a:latin typeface="Arial" panose="020B0604020202020204" pitchFamily="34" charset="0"/>
                <a:ea typeface="Times New Roman" panose="02020603050405020304" pitchFamily="18" charset="0"/>
              </a:rPr>
              <a:t>POSIBILIDAD PROMEDIO DE EVACUACION EN TRANSPOPRTE ADAPTADO Y ORDINARIO.</a:t>
            </a:r>
            <a:endParaRPr lang="es-CU" sz="1400" i="1" dirty="0">
              <a:effectLst/>
              <a:latin typeface="Times New Roman" panose="02020603050405020304" pitchFamily="18" charset="0"/>
              <a:ea typeface="Times New Roman" panose="02020603050405020304" pitchFamily="18" charset="0"/>
            </a:endParaRPr>
          </a:p>
        </p:txBody>
      </p:sp>
      <p:graphicFrame>
        <p:nvGraphicFramePr>
          <p:cNvPr id="8" name="Tabla 7">
            <a:extLst>
              <a:ext uri="{FF2B5EF4-FFF2-40B4-BE49-F238E27FC236}">
                <a16:creationId xmlns:a16="http://schemas.microsoft.com/office/drawing/2014/main" id="{0D29AD5D-C9DF-2BBC-C702-E374E768AB64}"/>
              </a:ext>
            </a:extLst>
          </p:cNvPr>
          <p:cNvGraphicFramePr>
            <a:graphicFrameLocks noGrp="1"/>
          </p:cNvGraphicFramePr>
          <p:nvPr>
            <p:extLst>
              <p:ext uri="{D42A27DB-BD31-4B8C-83A1-F6EECF244321}">
                <p14:modId xmlns:p14="http://schemas.microsoft.com/office/powerpoint/2010/main" val="545665554"/>
              </p:ext>
            </p:extLst>
          </p:nvPr>
        </p:nvGraphicFramePr>
        <p:xfrm>
          <a:off x="251520" y="3988999"/>
          <a:ext cx="8784977" cy="2412492"/>
        </p:xfrm>
        <a:graphic>
          <a:graphicData uri="http://schemas.openxmlformats.org/drawingml/2006/table">
            <a:tbl>
              <a:tblPr firstRow="1" firstCol="1" lastRow="1" lastCol="1" bandRow="1" bandCol="1"/>
              <a:tblGrid>
                <a:gridCol w="4255505">
                  <a:extLst>
                    <a:ext uri="{9D8B030D-6E8A-4147-A177-3AD203B41FA5}">
                      <a16:colId xmlns:a16="http://schemas.microsoft.com/office/drawing/2014/main" val="4202891627"/>
                    </a:ext>
                  </a:extLst>
                </a:gridCol>
                <a:gridCol w="2264736">
                  <a:extLst>
                    <a:ext uri="{9D8B030D-6E8A-4147-A177-3AD203B41FA5}">
                      <a16:colId xmlns:a16="http://schemas.microsoft.com/office/drawing/2014/main" val="948413797"/>
                    </a:ext>
                  </a:extLst>
                </a:gridCol>
                <a:gridCol w="2264736">
                  <a:extLst>
                    <a:ext uri="{9D8B030D-6E8A-4147-A177-3AD203B41FA5}">
                      <a16:colId xmlns:a16="http://schemas.microsoft.com/office/drawing/2014/main" val="3806301048"/>
                    </a:ext>
                  </a:extLst>
                </a:gridCol>
              </a:tblGrid>
              <a:tr h="0">
                <a:tc rowSpan="2">
                  <a:txBody>
                    <a:bodyPr/>
                    <a:lstStyle/>
                    <a:p>
                      <a:pPr algn="ctr">
                        <a:lnSpc>
                          <a:spcPct val="150000"/>
                        </a:lnSpc>
                        <a:tabLst>
                          <a:tab pos="5600700" algn="l"/>
                        </a:tabLst>
                      </a:pPr>
                      <a:r>
                        <a:rPr lang="es-ES_tradnl" sz="2000" b="1">
                          <a:effectLst/>
                          <a:latin typeface="Arial" panose="020B0604020202020204" pitchFamily="34" charset="0"/>
                          <a:ea typeface="Times New Roman" panose="02020603050405020304" pitchFamily="18" charset="0"/>
                        </a:rPr>
                        <a:t>TIPÒ DE TRANSPORTE</a:t>
                      </a:r>
                      <a:endParaRPr lang="es-C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ctr">
                        <a:lnSpc>
                          <a:spcPct val="150000"/>
                        </a:lnSpc>
                        <a:tabLst>
                          <a:tab pos="5600700" algn="l"/>
                        </a:tabLst>
                      </a:pPr>
                      <a:r>
                        <a:rPr lang="es-ES_tradnl" sz="2000" b="1">
                          <a:effectLst/>
                          <a:latin typeface="Arial" panose="020B0604020202020204" pitchFamily="34" charset="0"/>
                          <a:ea typeface="Times New Roman" panose="02020603050405020304" pitchFamily="18" charset="0"/>
                        </a:rPr>
                        <a:t>BAJAS SANITARIAS</a:t>
                      </a:r>
                      <a:endParaRPr lang="es-C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s-CU"/>
                    </a:p>
                  </a:txBody>
                  <a:tcPr/>
                </a:tc>
                <a:extLst>
                  <a:ext uri="{0D108BD9-81ED-4DB2-BD59-A6C34878D82A}">
                    <a16:rowId xmlns:a16="http://schemas.microsoft.com/office/drawing/2014/main" val="2060976366"/>
                  </a:ext>
                </a:extLst>
              </a:tr>
              <a:tr h="0">
                <a:tc vMerge="1">
                  <a:txBody>
                    <a:bodyPr/>
                    <a:lstStyle/>
                    <a:p>
                      <a:endParaRPr lang="es-CU"/>
                    </a:p>
                  </a:txBody>
                  <a:tcPr/>
                </a:tc>
                <a:tc>
                  <a:txBody>
                    <a:bodyPr/>
                    <a:lstStyle/>
                    <a:p>
                      <a:pPr algn="ctr">
                        <a:lnSpc>
                          <a:spcPct val="150000"/>
                        </a:lnSpc>
                        <a:tabLst>
                          <a:tab pos="5600700" algn="l"/>
                        </a:tabLst>
                      </a:pPr>
                      <a:r>
                        <a:rPr lang="es-ES_tradnl" sz="2000" b="1">
                          <a:effectLst/>
                          <a:latin typeface="Arial" panose="020B0604020202020204" pitchFamily="34" charset="0"/>
                          <a:ea typeface="Times New Roman" panose="02020603050405020304" pitchFamily="18" charset="0"/>
                        </a:rPr>
                        <a:t>CAMILLAS</a:t>
                      </a:r>
                      <a:endParaRPr lang="es-C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tabLst>
                          <a:tab pos="5600700" algn="l"/>
                        </a:tabLst>
                      </a:pPr>
                      <a:r>
                        <a:rPr lang="es-ES_tradnl" sz="2000" b="1">
                          <a:effectLst/>
                          <a:latin typeface="Arial" panose="020B0604020202020204" pitchFamily="34" charset="0"/>
                          <a:ea typeface="Times New Roman" panose="02020603050405020304" pitchFamily="18" charset="0"/>
                        </a:rPr>
                        <a:t>SENTADOS</a:t>
                      </a:r>
                      <a:endParaRPr lang="es-C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87481570"/>
                  </a:ext>
                </a:extLst>
              </a:tr>
              <a:tr h="0">
                <a:tc>
                  <a:txBody>
                    <a:bodyPr/>
                    <a:lstStyle/>
                    <a:p>
                      <a:pPr algn="just">
                        <a:lnSpc>
                          <a:spcPct val="150000"/>
                        </a:lnSpc>
                        <a:tabLst>
                          <a:tab pos="5600700" algn="l"/>
                        </a:tabLst>
                      </a:pPr>
                      <a:r>
                        <a:rPr lang="es-ES_tradnl" sz="2000">
                          <a:effectLst/>
                          <a:latin typeface="Arial" panose="020B0604020202020204" pitchFamily="34" charset="0"/>
                          <a:ea typeface="Times New Roman" panose="02020603050405020304" pitchFamily="18" charset="0"/>
                        </a:rPr>
                        <a:t>CAMION I</a:t>
                      </a:r>
                      <a:endParaRPr lang="es-C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tabLst>
                          <a:tab pos="5600700" algn="l"/>
                        </a:tabLst>
                      </a:pPr>
                      <a:r>
                        <a:rPr lang="es-ES_tradnl" sz="2000" dirty="0">
                          <a:effectLst/>
                          <a:latin typeface="Arial" panose="020B0604020202020204" pitchFamily="34" charset="0"/>
                          <a:ea typeface="Times New Roman" panose="02020603050405020304" pitchFamily="18" charset="0"/>
                        </a:rPr>
                        <a:t>        4</a:t>
                      </a:r>
                      <a:endParaRPr lang="es-C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tabLst>
                          <a:tab pos="5600700" algn="l"/>
                        </a:tabLst>
                      </a:pPr>
                      <a:r>
                        <a:rPr lang="es-ES_tradnl" sz="2000">
                          <a:effectLst/>
                          <a:latin typeface="Arial" panose="020B0604020202020204" pitchFamily="34" charset="0"/>
                          <a:ea typeface="Times New Roman" panose="02020603050405020304" pitchFamily="18" charset="0"/>
                        </a:rPr>
                        <a:t>        6</a:t>
                      </a:r>
                      <a:endParaRPr lang="es-C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05428981"/>
                  </a:ext>
                </a:extLst>
              </a:tr>
              <a:tr h="0">
                <a:tc>
                  <a:txBody>
                    <a:bodyPr/>
                    <a:lstStyle/>
                    <a:p>
                      <a:pPr algn="just">
                        <a:lnSpc>
                          <a:spcPct val="150000"/>
                        </a:lnSpc>
                        <a:tabLst>
                          <a:tab pos="5600700" algn="l"/>
                        </a:tabLst>
                      </a:pPr>
                      <a:r>
                        <a:rPr lang="es-ES_tradnl" sz="2000">
                          <a:effectLst/>
                          <a:latin typeface="Arial" panose="020B0604020202020204" pitchFamily="34" charset="0"/>
                          <a:ea typeface="Times New Roman" panose="02020603050405020304" pitchFamily="18" charset="0"/>
                        </a:rPr>
                        <a:t>CAMION II</a:t>
                      </a:r>
                      <a:endParaRPr lang="es-C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tabLst>
                          <a:tab pos="5600700" algn="l"/>
                        </a:tabLst>
                      </a:pPr>
                      <a:r>
                        <a:rPr lang="es-ES_tradnl" sz="2000" dirty="0">
                          <a:effectLst/>
                          <a:latin typeface="Arial" panose="020B0604020202020204" pitchFamily="34" charset="0"/>
                          <a:ea typeface="Times New Roman" panose="02020603050405020304" pitchFamily="18" charset="0"/>
                        </a:rPr>
                        <a:t> </a:t>
                      </a:r>
                      <a:endParaRPr lang="es-C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tabLst>
                          <a:tab pos="5600700" algn="l"/>
                        </a:tabLst>
                      </a:pPr>
                      <a:r>
                        <a:rPr lang="es-ES_tradnl" sz="2000">
                          <a:effectLst/>
                          <a:latin typeface="Arial" panose="020B0604020202020204" pitchFamily="34" charset="0"/>
                          <a:ea typeface="Times New Roman" panose="02020603050405020304" pitchFamily="18" charset="0"/>
                        </a:rPr>
                        <a:t>      20</a:t>
                      </a:r>
                      <a:endParaRPr lang="es-C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68589636"/>
                  </a:ext>
                </a:extLst>
              </a:tr>
              <a:tr h="0">
                <a:tc>
                  <a:txBody>
                    <a:bodyPr/>
                    <a:lstStyle/>
                    <a:p>
                      <a:pPr algn="just">
                        <a:lnSpc>
                          <a:spcPct val="150000"/>
                        </a:lnSpc>
                        <a:tabLst>
                          <a:tab pos="5600700" algn="l"/>
                        </a:tabLst>
                      </a:pPr>
                      <a:r>
                        <a:rPr lang="es-ES_tradnl" sz="2000">
                          <a:effectLst/>
                          <a:latin typeface="Arial" panose="020B0604020202020204" pitchFamily="34" charset="0"/>
                          <a:ea typeface="Times New Roman" panose="02020603050405020304" pitchFamily="18" charset="0"/>
                        </a:rPr>
                        <a:t>OMNIBUS GIRON IV</a:t>
                      </a:r>
                      <a:endParaRPr lang="es-C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tabLst>
                          <a:tab pos="5600700" algn="l"/>
                        </a:tabLst>
                      </a:pPr>
                      <a:r>
                        <a:rPr lang="es-ES_tradnl" sz="2000" dirty="0">
                          <a:effectLst/>
                          <a:latin typeface="Arial" panose="020B0604020202020204" pitchFamily="34" charset="0"/>
                          <a:ea typeface="Times New Roman" panose="02020603050405020304" pitchFamily="18" charset="0"/>
                        </a:rPr>
                        <a:t>        9</a:t>
                      </a:r>
                      <a:endParaRPr lang="es-C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tabLst>
                          <a:tab pos="5600700" algn="l"/>
                        </a:tabLst>
                      </a:pPr>
                      <a:r>
                        <a:rPr lang="es-ES_tradnl" sz="2000" dirty="0">
                          <a:effectLst/>
                          <a:latin typeface="Arial" panose="020B0604020202020204" pitchFamily="34" charset="0"/>
                          <a:ea typeface="Times New Roman" panose="02020603050405020304" pitchFamily="18" charset="0"/>
                        </a:rPr>
                        <a:t>        3</a:t>
                      </a:r>
                      <a:endParaRPr lang="es-C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51977120"/>
                  </a:ext>
                </a:extLst>
              </a:tr>
              <a:tr h="0">
                <a:tc>
                  <a:txBody>
                    <a:bodyPr/>
                    <a:lstStyle/>
                    <a:p>
                      <a:pPr algn="just">
                        <a:lnSpc>
                          <a:spcPct val="150000"/>
                        </a:lnSpc>
                        <a:tabLst>
                          <a:tab pos="5600700" algn="l"/>
                        </a:tabLst>
                      </a:pPr>
                      <a:r>
                        <a:rPr lang="es-ES_tradnl" sz="2000">
                          <a:effectLst/>
                          <a:latin typeface="Arial" panose="020B0604020202020204" pitchFamily="34" charset="0"/>
                          <a:ea typeface="Times New Roman" panose="02020603050405020304" pitchFamily="18" charset="0"/>
                        </a:rPr>
                        <a:t>OMNIBUS MAYOR PORTE</a:t>
                      </a:r>
                      <a:endParaRPr lang="es-C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tabLst>
                          <a:tab pos="5600700" algn="l"/>
                        </a:tabLst>
                      </a:pPr>
                      <a:r>
                        <a:rPr lang="es-ES_tradnl" sz="2000">
                          <a:effectLst/>
                          <a:latin typeface="Arial" panose="020B0604020202020204" pitchFamily="34" charset="0"/>
                          <a:ea typeface="Times New Roman" panose="02020603050405020304" pitchFamily="18" charset="0"/>
                        </a:rPr>
                        <a:t>      18</a:t>
                      </a:r>
                      <a:endParaRPr lang="es-C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tabLst>
                          <a:tab pos="5600700" algn="l"/>
                        </a:tabLst>
                      </a:pPr>
                      <a:r>
                        <a:rPr lang="es-ES_tradnl" sz="2000" dirty="0">
                          <a:effectLst/>
                          <a:latin typeface="Arial" panose="020B0604020202020204" pitchFamily="34" charset="0"/>
                          <a:ea typeface="Times New Roman" panose="02020603050405020304" pitchFamily="18" charset="0"/>
                        </a:rPr>
                        <a:t>        6</a:t>
                      </a:r>
                      <a:endParaRPr lang="es-C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58973575"/>
                  </a:ext>
                </a:extLst>
              </a:tr>
            </a:tbl>
          </a:graphicData>
        </a:graphic>
      </p:graphicFrame>
    </p:spTree>
    <p:extLst>
      <p:ext uri="{BB962C8B-B14F-4D97-AF65-F5344CB8AC3E}">
        <p14:creationId xmlns:p14="http://schemas.microsoft.com/office/powerpoint/2010/main" val="34925296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24D43D7-6038-C0E0-1D43-B4A441A1EEB7}"/>
              </a:ext>
            </a:extLst>
          </p:cNvPr>
          <p:cNvSpPr txBox="1"/>
          <p:nvPr/>
        </p:nvSpPr>
        <p:spPr>
          <a:xfrm>
            <a:off x="179512" y="3263025"/>
            <a:ext cx="8784976" cy="2062103"/>
          </a:xfrm>
          <a:prstGeom prst="rect">
            <a:avLst/>
          </a:prstGeom>
          <a:noFill/>
        </p:spPr>
        <p:txBody>
          <a:bodyPr wrap="square">
            <a:spAutoFit/>
          </a:bodyPr>
          <a:lstStyle/>
          <a:p>
            <a:pPr marL="449263" marR="0" lvl="0" indent="-449263" algn="ctr" defTabSz="914400" rtl="0" eaLnBrk="1" fontAlgn="auto" latinLnBrk="0" hangingPunct="1">
              <a:lnSpc>
                <a:spcPct val="100000"/>
              </a:lnSpc>
              <a:spcBef>
                <a:spcPts val="600"/>
              </a:spcBef>
              <a:spcAft>
                <a:spcPts val="600"/>
              </a:spcAft>
              <a:buClrTx/>
              <a:buSzTx/>
              <a:buFontTx/>
              <a:buNone/>
              <a:tabLst/>
              <a:defRPr/>
            </a:pPr>
            <a:r>
              <a:rPr kumimoji="0" lang="es-ES" sz="32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Organización, realización de la recepción y asistencia de bajas sanitarias masivas en los centros asistenciales del sector de la salud. </a:t>
            </a:r>
          </a:p>
        </p:txBody>
      </p:sp>
      <p:sp>
        <p:nvSpPr>
          <p:cNvPr id="5" name="CuadroTexto 4">
            <a:extLst>
              <a:ext uri="{FF2B5EF4-FFF2-40B4-BE49-F238E27FC236}">
                <a16:creationId xmlns:a16="http://schemas.microsoft.com/office/drawing/2014/main" id="{EE047EEA-A54E-E2E6-4396-0FD5D12575AD}"/>
              </a:ext>
            </a:extLst>
          </p:cNvPr>
          <p:cNvSpPr txBox="1"/>
          <p:nvPr/>
        </p:nvSpPr>
        <p:spPr>
          <a:xfrm>
            <a:off x="1979712" y="2060848"/>
            <a:ext cx="4572000" cy="70788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40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Sumario No III:</a:t>
            </a:r>
          </a:p>
        </p:txBody>
      </p:sp>
      <p:grpSp>
        <p:nvGrpSpPr>
          <p:cNvPr id="2" name="Grupo 1">
            <a:extLst>
              <a:ext uri="{FF2B5EF4-FFF2-40B4-BE49-F238E27FC236}">
                <a16:creationId xmlns:a16="http://schemas.microsoft.com/office/drawing/2014/main" id="{67B4D300-64A7-8A32-6A4D-4DF5CEAB888D}"/>
              </a:ext>
            </a:extLst>
          </p:cNvPr>
          <p:cNvGrpSpPr/>
          <p:nvPr/>
        </p:nvGrpSpPr>
        <p:grpSpPr>
          <a:xfrm>
            <a:off x="171624" y="116632"/>
            <a:ext cx="8784976" cy="1411345"/>
            <a:chOff x="0" y="0"/>
            <a:chExt cx="9144000" cy="1411345"/>
          </a:xfrm>
        </p:grpSpPr>
        <p:pic>
          <p:nvPicPr>
            <p:cNvPr id="4" name="Imagen 3">
              <a:extLst>
                <a:ext uri="{FF2B5EF4-FFF2-40B4-BE49-F238E27FC236}">
                  <a16:creationId xmlns:a16="http://schemas.microsoft.com/office/drawing/2014/main" id="{478D75DC-86C0-B0C9-77A9-6834A230E556}"/>
                </a:ext>
              </a:extLst>
            </p:cNvPr>
            <p:cNvPicPr>
              <a:picLocks noChangeAspect="1"/>
            </p:cNvPicPr>
            <p:nvPr/>
          </p:nvPicPr>
          <p:blipFill>
            <a:blip r:embed="rId2"/>
            <a:stretch>
              <a:fillRect/>
            </a:stretch>
          </p:blipFill>
          <p:spPr>
            <a:xfrm>
              <a:off x="0" y="0"/>
              <a:ext cx="1224252" cy="1411345"/>
            </a:xfrm>
            <a:prstGeom prst="rect">
              <a:avLst/>
            </a:prstGeom>
          </p:spPr>
        </p:pic>
        <p:pic>
          <p:nvPicPr>
            <p:cNvPr id="6" name="Imagen 5">
              <a:extLst>
                <a:ext uri="{FF2B5EF4-FFF2-40B4-BE49-F238E27FC236}">
                  <a16:creationId xmlns:a16="http://schemas.microsoft.com/office/drawing/2014/main" id="{2D9ACAA9-2AED-E24C-473A-D2768DBC37AA}"/>
                </a:ext>
              </a:extLst>
            </p:cNvPr>
            <p:cNvPicPr>
              <a:picLocks noChangeAspect="1"/>
            </p:cNvPicPr>
            <p:nvPr/>
          </p:nvPicPr>
          <p:blipFill>
            <a:blip r:embed="rId3"/>
            <a:stretch>
              <a:fillRect/>
            </a:stretch>
          </p:blipFill>
          <p:spPr>
            <a:xfrm>
              <a:off x="7817761" y="0"/>
              <a:ext cx="1326239" cy="1411345"/>
            </a:xfrm>
            <a:prstGeom prst="rect">
              <a:avLst/>
            </a:prstGeom>
          </p:spPr>
        </p:pic>
        <p:pic>
          <p:nvPicPr>
            <p:cNvPr id="7" name="Imagen 6">
              <a:extLst>
                <a:ext uri="{FF2B5EF4-FFF2-40B4-BE49-F238E27FC236}">
                  <a16:creationId xmlns:a16="http://schemas.microsoft.com/office/drawing/2014/main" id="{6D26170B-BB5E-39C5-1C28-E7E41422529D}"/>
                </a:ext>
              </a:extLst>
            </p:cNvPr>
            <p:cNvPicPr>
              <a:picLocks noChangeAspect="1"/>
            </p:cNvPicPr>
            <p:nvPr/>
          </p:nvPicPr>
          <p:blipFill>
            <a:blip r:embed="rId4"/>
            <a:stretch>
              <a:fillRect/>
            </a:stretch>
          </p:blipFill>
          <p:spPr>
            <a:xfrm>
              <a:off x="2915816" y="155059"/>
              <a:ext cx="2956816" cy="804742"/>
            </a:xfrm>
            <a:prstGeom prst="rect">
              <a:avLst/>
            </a:prstGeom>
          </p:spPr>
        </p:pic>
      </p:grpSp>
    </p:spTree>
    <p:extLst>
      <p:ext uri="{BB962C8B-B14F-4D97-AF65-F5344CB8AC3E}">
        <p14:creationId xmlns:p14="http://schemas.microsoft.com/office/powerpoint/2010/main" val="2787015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E7ED352-0DEA-39A1-4AF7-1B175E240D35}"/>
              </a:ext>
            </a:extLst>
          </p:cNvPr>
          <p:cNvSpPr txBox="1"/>
          <p:nvPr/>
        </p:nvSpPr>
        <p:spPr>
          <a:xfrm>
            <a:off x="107503" y="188640"/>
            <a:ext cx="8784976" cy="1323439"/>
          </a:xfrm>
          <a:prstGeom prst="rect">
            <a:avLst/>
          </a:prstGeom>
          <a:noFill/>
        </p:spPr>
        <p:txBody>
          <a:bodyPr wrap="square">
            <a:spAutoFit/>
          </a:bodyPr>
          <a:lstStyle/>
          <a:p>
            <a:pPr algn="just"/>
            <a:r>
              <a:rPr lang="es-ES" sz="2000" dirty="0">
                <a:latin typeface="Arial" panose="020B0604020202020204" pitchFamily="34" charset="0"/>
                <a:cs typeface="Arial" panose="020B0604020202020204" pitchFamily="34" charset="0"/>
              </a:rPr>
              <a:t>Debe enmarcarse en la sólida y estricta doctrina única de tratamiento y evacuación que regula, norma, orienta y define todos los procedimientos médicos, clínicos  y quirúrgicos a utilizar por el consultorio del médico de la familia  u otra institución del sector de la salud.</a:t>
            </a:r>
            <a:endParaRPr lang="es-CU" sz="2000" dirty="0">
              <a:latin typeface="Arial" panose="020B0604020202020204" pitchFamily="34" charset="0"/>
              <a:cs typeface="Arial" panose="020B0604020202020204" pitchFamily="34" charset="0"/>
            </a:endParaRPr>
          </a:p>
        </p:txBody>
      </p:sp>
      <p:graphicFrame>
        <p:nvGraphicFramePr>
          <p:cNvPr id="6" name="Tabla 5">
            <a:extLst>
              <a:ext uri="{FF2B5EF4-FFF2-40B4-BE49-F238E27FC236}">
                <a16:creationId xmlns:a16="http://schemas.microsoft.com/office/drawing/2014/main" id="{11A66E20-EC8F-581A-028C-4B02BE715D73}"/>
              </a:ext>
            </a:extLst>
          </p:cNvPr>
          <p:cNvGraphicFramePr>
            <a:graphicFrameLocks noGrp="1"/>
          </p:cNvGraphicFramePr>
          <p:nvPr>
            <p:extLst>
              <p:ext uri="{D42A27DB-BD31-4B8C-83A1-F6EECF244321}">
                <p14:modId xmlns:p14="http://schemas.microsoft.com/office/powerpoint/2010/main" val="2661905212"/>
              </p:ext>
            </p:extLst>
          </p:nvPr>
        </p:nvGraphicFramePr>
        <p:xfrm>
          <a:off x="179511" y="1628800"/>
          <a:ext cx="8640959" cy="4404360"/>
        </p:xfrm>
        <a:graphic>
          <a:graphicData uri="http://schemas.openxmlformats.org/drawingml/2006/table">
            <a:tbl>
              <a:tblPr firstRow="1" firstCol="1" lastRow="1" lastCol="1" bandRow="1" bandCol="1"/>
              <a:tblGrid>
                <a:gridCol w="576065">
                  <a:extLst>
                    <a:ext uri="{9D8B030D-6E8A-4147-A177-3AD203B41FA5}">
                      <a16:colId xmlns:a16="http://schemas.microsoft.com/office/drawing/2014/main" val="2698688099"/>
                    </a:ext>
                  </a:extLst>
                </a:gridCol>
                <a:gridCol w="1224136">
                  <a:extLst>
                    <a:ext uri="{9D8B030D-6E8A-4147-A177-3AD203B41FA5}">
                      <a16:colId xmlns:a16="http://schemas.microsoft.com/office/drawing/2014/main" val="1323668551"/>
                    </a:ext>
                  </a:extLst>
                </a:gridCol>
                <a:gridCol w="1584176">
                  <a:extLst>
                    <a:ext uri="{9D8B030D-6E8A-4147-A177-3AD203B41FA5}">
                      <a16:colId xmlns:a16="http://schemas.microsoft.com/office/drawing/2014/main" val="3778569790"/>
                    </a:ext>
                  </a:extLst>
                </a:gridCol>
                <a:gridCol w="2592288">
                  <a:extLst>
                    <a:ext uri="{9D8B030D-6E8A-4147-A177-3AD203B41FA5}">
                      <a16:colId xmlns:a16="http://schemas.microsoft.com/office/drawing/2014/main" val="3323309767"/>
                    </a:ext>
                  </a:extLst>
                </a:gridCol>
                <a:gridCol w="2664294">
                  <a:extLst>
                    <a:ext uri="{9D8B030D-6E8A-4147-A177-3AD203B41FA5}">
                      <a16:colId xmlns:a16="http://schemas.microsoft.com/office/drawing/2014/main" val="459121269"/>
                    </a:ext>
                  </a:extLst>
                </a:gridCol>
              </a:tblGrid>
              <a:tr h="0">
                <a:tc>
                  <a:txBody>
                    <a:bodyPr/>
                    <a:lstStyle/>
                    <a:p>
                      <a:pPr algn="ctr"/>
                      <a:r>
                        <a:rPr lang="es-ES" sz="1700" b="1" dirty="0">
                          <a:effectLst/>
                          <a:latin typeface="Arial" panose="020B0604020202020204" pitchFamily="34" charset="0"/>
                          <a:ea typeface="Times New Roman" panose="02020603050405020304" pitchFamily="18" charset="0"/>
                          <a:cs typeface="Arial" panose="020B0604020202020204" pitchFamily="34" charset="0"/>
                        </a:rPr>
                        <a:t> </a:t>
                      </a:r>
                      <a:endParaRPr lang="es-CU" sz="1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r>
                        <a:rPr lang="es-ES" sz="1700" b="1" dirty="0">
                          <a:effectLst/>
                          <a:latin typeface="Arial" panose="020B0604020202020204" pitchFamily="34" charset="0"/>
                          <a:ea typeface="Times New Roman" panose="02020603050405020304" pitchFamily="18" charset="0"/>
                          <a:cs typeface="Arial" panose="020B0604020202020204" pitchFamily="34" charset="0"/>
                        </a:rPr>
                        <a:t>Etapa</a:t>
                      </a:r>
                      <a:endParaRPr lang="es-CU" sz="1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r>
                        <a:rPr lang="es-ES" sz="1700" b="1" dirty="0">
                          <a:effectLst/>
                          <a:latin typeface="Arial" panose="020B0604020202020204" pitchFamily="34" charset="0"/>
                          <a:ea typeface="Times New Roman" panose="02020603050405020304" pitchFamily="18" charset="0"/>
                          <a:cs typeface="Arial" panose="020B0604020202020204" pitchFamily="34" charset="0"/>
                        </a:rPr>
                        <a:t>Nivel de AM</a:t>
                      </a:r>
                      <a:endParaRPr lang="es-CU" sz="1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r>
                        <a:rPr lang="es-ES" sz="1700" b="1" dirty="0">
                          <a:effectLst/>
                          <a:latin typeface="Arial" panose="020B0604020202020204" pitchFamily="34" charset="0"/>
                          <a:ea typeface="Times New Roman" panose="02020603050405020304" pitchFamily="18" charset="0"/>
                          <a:cs typeface="Arial" panose="020B0604020202020204" pitchFamily="34" charset="0"/>
                        </a:rPr>
                        <a:t>Personal de salud</a:t>
                      </a:r>
                      <a:endParaRPr lang="es-CU" sz="1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r>
                        <a:rPr lang="es-ES" sz="1700" b="1" dirty="0">
                          <a:effectLst/>
                          <a:latin typeface="Arial" panose="020B0604020202020204" pitchFamily="34" charset="0"/>
                          <a:ea typeface="Times New Roman" panose="02020603050405020304" pitchFamily="18" charset="0"/>
                          <a:cs typeface="Arial" panose="020B0604020202020204" pitchFamily="34" charset="0"/>
                        </a:rPr>
                        <a:t>Unidad Médica</a:t>
                      </a:r>
                      <a:endParaRPr lang="es-CU" sz="1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919253496"/>
                  </a:ext>
                </a:extLst>
              </a:tr>
              <a:tr h="0">
                <a:tc rowSpan="3">
                  <a:txBody>
                    <a:bodyPr/>
                    <a:lstStyle/>
                    <a:p>
                      <a:pPr algn="ctr"/>
                      <a:r>
                        <a:rPr lang="es-ES" sz="1700" b="1" dirty="0">
                          <a:effectLst/>
                          <a:latin typeface="Arial" panose="020B0604020202020204" pitchFamily="34" charset="0"/>
                          <a:ea typeface="Times New Roman" panose="02020603050405020304" pitchFamily="18" charset="0"/>
                          <a:cs typeface="Arial" panose="020B0604020202020204" pitchFamily="34" charset="0"/>
                        </a:rPr>
                        <a:t> </a:t>
                      </a:r>
                      <a:endParaRPr lang="es-CU" sz="17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s-ES" sz="1700" b="1" dirty="0">
                          <a:effectLst/>
                          <a:latin typeface="Arial" panose="020B0604020202020204" pitchFamily="34" charset="0"/>
                          <a:ea typeface="Times New Roman" panose="02020603050405020304" pitchFamily="18" charset="0"/>
                          <a:cs typeface="Arial" panose="020B0604020202020204" pitchFamily="34" charset="0"/>
                        </a:rPr>
                        <a:t>M</a:t>
                      </a:r>
                      <a:endParaRPr lang="es-CU" sz="17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s-ES" sz="1700" b="1" dirty="0">
                          <a:effectLst/>
                          <a:latin typeface="Arial" panose="020B0604020202020204" pitchFamily="34" charset="0"/>
                          <a:ea typeface="Times New Roman" panose="02020603050405020304" pitchFamily="18" charset="0"/>
                          <a:cs typeface="Arial" panose="020B0604020202020204" pitchFamily="34" charset="0"/>
                        </a:rPr>
                        <a:t>I</a:t>
                      </a:r>
                      <a:endParaRPr lang="es-CU" sz="17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s-ES" sz="1700" b="1" dirty="0">
                          <a:effectLst/>
                          <a:latin typeface="Arial" panose="020B0604020202020204" pitchFamily="34" charset="0"/>
                          <a:ea typeface="Times New Roman" panose="02020603050405020304" pitchFamily="18" charset="0"/>
                          <a:cs typeface="Arial" panose="020B0604020202020204" pitchFamily="34" charset="0"/>
                        </a:rPr>
                        <a:t>N</a:t>
                      </a:r>
                      <a:endParaRPr lang="es-CU" sz="17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s-ES" sz="1700" b="1" dirty="0">
                          <a:effectLst/>
                          <a:latin typeface="Arial" panose="020B0604020202020204" pitchFamily="34" charset="0"/>
                          <a:ea typeface="Times New Roman" panose="02020603050405020304" pitchFamily="18" charset="0"/>
                          <a:cs typeface="Arial" panose="020B0604020202020204" pitchFamily="34" charset="0"/>
                        </a:rPr>
                        <a:t>S</a:t>
                      </a:r>
                      <a:endParaRPr lang="es-CU" sz="17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s-ES" sz="1700" b="1" dirty="0">
                          <a:effectLst/>
                          <a:latin typeface="Arial" panose="020B0604020202020204" pitchFamily="34" charset="0"/>
                          <a:ea typeface="Times New Roman" panose="02020603050405020304" pitchFamily="18" charset="0"/>
                          <a:cs typeface="Arial" panose="020B0604020202020204" pitchFamily="34" charset="0"/>
                        </a:rPr>
                        <a:t>A</a:t>
                      </a:r>
                      <a:endParaRPr lang="es-CU" sz="1700" dirty="0">
                        <a:effectLst/>
                        <a:latin typeface="Arial" panose="020B0604020202020204" pitchFamily="34" charset="0"/>
                        <a:ea typeface="Times New Roman" panose="02020603050405020304" pitchFamily="18" charset="0"/>
                        <a:cs typeface="Arial" panose="020B0604020202020204" pitchFamily="34" charset="0"/>
                      </a:endParaRPr>
                    </a:p>
                    <a:p>
                      <a:pPr algn="ctr"/>
                      <a:r>
                        <a:rPr lang="es-ES" sz="1700" b="1" dirty="0">
                          <a:effectLst/>
                          <a:latin typeface="Arial" panose="020B0604020202020204" pitchFamily="34" charset="0"/>
                          <a:ea typeface="Times New Roman" panose="02020603050405020304" pitchFamily="18" charset="0"/>
                          <a:cs typeface="Arial" panose="020B0604020202020204" pitchFamily="34" charset="0"/>
                        </a:rPr>
                        <a:t>P</a:t>
                      </a:r>
                      <a:endParaRPr lang="es-CU" sz="1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s-ES" sz="1700" dirty="0">
                          <a:effectLst/>
                          <a:latin typeface="Arial" panose="020B0604020202020204" pitchFamily="34" charset="0"/>
                          <a:ea typeface="Times New Roman" panose="02020603050405020304" pitchFamily="18" charset="0"/>
                          <a:cs typeface="Arial" panose="020B0604020202020204" pitchFamily="34" charset="0"/>
                        </a:rPr>
                        <a:t>Primera</a:t>
                      </a:r>
                      <a:endParaRPr lang="es-CU" sz="1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s-ES" sz="1700" dirty="0">
                          <a:effectLst/>
                          <a:latin typeface="Arial" panose="020B0604020202020204" pitchFamily="34" charset="0"/>
                          <a:ea typeface="Times New Roman" panose="02020603050405020304" pitchFamily="18" charset="0"/>
                          <a:cs typeface="Arial" panose="020B0604020202020204" pitchFamily="34" charset="0"/>
                        </a:rPr>
                        <a:t>Asistencia primaria</a:t>
                      </a:r>
                      <a:endParaRPr lang="es-CU" sz="17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sz="1700" dirty="0">
                          <a:effectLst/>
                          <a:latin typeface="Arial" panose="020B0604020202020204" pitchFamily="34" charset="0"/>
                          <a:ea typeface="Times New Roman" panose="02020603050405020304" pitchFamily="18" charset="0"/>
                          <a:cs typeface="Arial" panose="020B0604020202020204" pitchFamily="34" charset="0"/>
                        </a:rPr>
                        <a:t> </a:t>
                      </a:r>
                      <a:endParaRPr lang="es-CU" sz="1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s-ES" sz="1700" dirty="0">
                          <a:effectLst/>
                          <a:latin typeface="Arial" panose="020B0604020202020204" pitchFamily="34" charset="0"/>
                          <a:ea typeface="Times New Roman" panose="02020603050405020304" pitchFamily="18" charset="0"/>
                          <a:cs typeface="Arial" panose="020B0604020202020204" pitchFamily="34" charset="0"/>
                        </a:rPr>
                        <a:t>- ciudadanos preparados.</a:t>
                      </a:r>
                      <a:endParaRPr lang="es-CU" sz="17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sz="1700" dirty="0">
                          <a:effectLst/>
                          <a:latin typeface="Arial" panose="020B0604020202020204" pitchFamily="34" charset="0"/>
                          <a:ea typeface="Times New Roman" panose="02020603050405020304" pitchFamily="18" charset="0"/>
                          <a:cs typeface="Arial" panose="020B0604020202020204" pitchFamily="34" charset="0"/>
                        </a:rPr>
                        <a:t>-brigadistas sanitarios.</a:t>
                      </a:r>
                      <a:endParaRPr lang="es-CU" sz="17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sz="1700" dirty="0">
                          <a:effectLst/>
                          <a:latin typeface="Arial" panose="020B0604020202020204" pitchFamily="34" charset="0"/>
                          <a:ea typeface="Times New Roman" panose="02020603050405020304" pitchFamily="18" charset="0"/>
                          <a:cs typeface="Arial" panose="020B0604020202020204" pitchFamily="34" charset="0"/>
                        </a:rPr>
                        <a:t>-enfermeros o sanitario mayor.</a:t>
                      </a:r>
                      <a:endParaRPr lang="es-CU" sz="1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s-ES" sz="1700" dirty="0">
                          <a:effectLst/>
                          <a:latin typeface="Arial" panose="020B0604020202020204" pitchFamily="34" charset="0"/>
                          <a:ea typeface="Times New Roman" panose="02020603050405020304" pitchFamily="18" charset="0"/>
                          <a:cs typeface="Arial" panose="020B0604020202020204" pitchFamily="34" charset="0"/>
                        </a:rPr>
                        <a:t>Foco de destrucción, Puestos de Enfermería y los Nidos de Heridos y Puestos de  Asistencia Sanitaria que se crean en el lugar apropiado según las BS.</a:t>
                      </a:r>
                      <a:endParaRPr lang="es-CU" sz="1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56325295"/>
                  </a:ext>
                </a:extLst>
              </a:tr>
              <a:tr h="0">
                <a:tc vMerge="1">
                  <a:txBody>
                    <a:bodyPr/>
                    <a:lstStyle/>
                    <a:p>
                      <a:endParaRPr lang="es-CU"/>
                    </a:p>
                  </a:txBody>
                  <a:tcPr/>
                </a:tc>
                <a:tc>
                  <a:txBody>
                    <a:bodyPr/>
                    <a:lstStyle/>
                    <a:p>
                      <a:pPr algn="just"/>
                      <a:r>
                        <a:rPr lang="es-ES" sz="1700">
                          <a:effectLst/>
                          <a:latin typeface="Arial" panose="020B0604020202020204" pitchFamily="34" charset="0"/>
                          <a:ea typeface="Times New Roman" panose="02020603050405020304" pitchFamily="18" charset="0"/>
                          <a:cs typeface="Arial" panose="020B0604020202020204" pitchFamily="34" charset="0"/>
                        </a:rPr>
                        <a:t>Segunda</a:t>
                      </a:r>
                      <a:endParaRPr lang="es-CU" sz="1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s-ES" sz="1700" dirty="0">
                          <a:effectLst/>
                          <a:latin typeface="Arial" panose="020B0604020202020204" pitchFamily="34" charset="0"/>
                          <a:ea typeface="Times New Roman" panose="02020603050405020304" pitchFamily="18" charset="0"/>
                          <a:cs typeface="Arial" panose="020B0604020202020204" pitchFamily="34" charset="0"/>
                        </a:rPr>
                        <a:t>Primera Asistencia  Médica</a:t>
                      </a:r>
                      <a:endParaRPr lang="es-CU" sz="1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s-ES" sz="1700">
                          <a:effectLst/>
                          <a:latin typeface="Arial" panose="020B0604020202020204" pitchFamily="34" charset="0"/>
                          <a:ea typeface="Times New Roman" panose="02020603050405020304" pitchFamily="18" charset="0"/>
                          <a:cs typeface="Arial" panose="020B0604020202020204" pitchFamily="34" charset="0"/>
                        </a:rPr>
                        <a:t>- Personal de la asistencia primaria.</a:t>
                      </a:r>
                      <a:endParaRPr lang="es-CU" sz="1700">
                        <a:effectLst/>
                        <a:latin typeface="Arial" panose="020B0604020202020204" pitchFamily="34" charset="0"/>
                        <a:ea typeface="Times New Roman" panose="02020603050405020304" pitchFamily="18" charset="0"/>
                        <a:cs typeface="Arial" panose="020B0604020202020204" pitchFamily="34" charset="0"/>
                      </a:endParaRPr>
                    </a:p>
                    <a:p>
                      <a:pPr algn="just"/>
                      <a:r>
                        <a:rPr lang="es-ES" sz="1700">
                          <a:effectLst/>
                          <a:latin typeface="Arial" panose="020B0604020202020204" pitchFamily="34" charset="0"/>
                          <a:ea typeface="Times New Roman" panose="02020603050405020304" pitchFamily="18" charset="0"/>
                          <a:cs typeface="Arial" panose="020B0604020202020204" pitchFamily="34" charset="0"/>
                        </a:rPr>
                        <a:t>- Médico calificado</a:t>
                      </a:r>
                      <a:endParaRPr lang="es-CU" sz="1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s-ES" sz="1700">
                          <a:effectLst/>
                          <a:latin typeface="Arial" panose="020B0604020202020204" pitchFamily="34" charset="0"/>
                          <a:ea typeface="Times New Roman" panose="02020603050405020304" pitchFamily="18" charset="0"/>
                          <a:cs typeface="Arial" panose="020B0604020202020204" pitchFamily="34" charset="0"/>
                        </a:rPr>
                        <a:t>CMF y Policlínicos</a:t>
                      </a:r>
                      <a:endParaRPr lang="es-CU" sz="1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75213005"/>
                  </a:ext>
                </a:extLst>
              </a:tr>
              <a:tr h="0">
                <a:tc vMerge="1">
                  <a:txBody>
                    <a:bodyPr/>
                    <a:lstStyle/>
                    <a:p>
                      <a:endParaRPr lang="es-CU"/>
                    </a:p>
                  </a:txBody>
                  <a:tcPr/>
                </a:tc>
                <a:tc>
                  <a:txBody>
                    <a:bodyPr/>
                    <a:lstStyle/>
                    <a:p>
                      <a:pPr algn="just"/>
                      <a:r>
                        <a:rPr lang="es-ES" sz="1700">
                          <a:effectLst/>
                          <a:latin typeface="Arial" panose="020B0604020202020204" pitchFamily="34" charset="0"/>
                          <a:ea typeface="Times New Roman" panose="02020603050405020304" pitchFamily="18" charset="0"/>
                          <a:cs typeface="Arial" panose="020B0604020202020204" pitchFamily="34" charset="0"/>
                        </a:rPr>
                        <a:t>Tercera</a:t>
                      </a:r>
                      <a:endParaRPr lang="es-CU" sz="1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s-ES" sz="1700">
                          <a:effectLst/>
                          <a:latin typeface="Arial" panose="020B0604020202020204" pitchFamily="34" charset="0"/>
                          <a:ea typeface="Times New Roman" panose="02020603050405020304" pitchFamily="18" charset="0"/>
                          <a:cs typeface="Arial" panose="020B0604020202020204" pitchFamily="34" charset="0"/>
                        </a:rPr>
                        <a:t>Asistencia Médica especializada</a:t>
                      </a:r>
                      <a:endParaRPr lang="es-CU" sz="1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185738" indent="-185738" algn="just"/>
                      <a:r>
                        <a:rPr lang="es-ES" sz="1700" dirty="0">
                          <a:effectLst/>
                          <a:latin typeface="Arial" panose="020B0604020202020204" pitchFamily="34" charset="0"/>
                          <a:ea typeface="Times New Roman" panose="02020603050405020304" pitchFamily="18" charset="0"/>
                          <a:cs typeface="Arial" panose="020B0604020202020204" pitchFamily="34" charset="0"/>
                        </a:rPr>
                        <a:t>- Personal de la AP y PAM.</a:t>
                      </a:r>
                      <a:endParaRPr lang="es-CU" sz="1700" dirty="0">
                        <a:effectLst/>
                        <a:latin typeface="Arial" panose="020B0604020202020204" pitchFamily="34" charset="0"/>
                        <a:ea typeface="Times New Roman" panose="02020603050405020304" pitchFamily="18" charset="0"/>
                        <a:cs typeface="Arial" panose="020B0604020202020204" pitchFamily="34" charset="0"/>
                      </a:endParaRPr>
                    </a:p>
                    <a:p>
                      <a:pPr marL="93663" indent="-93663" algn="just"/>
                      <a:r>
                        <a:rPr lang="pt-BR" sz="1700" dirty="0">
                          <a:effectLst/>
                          <a:latin typeface="Arial" panose="020B0604020202020204" pitchFamily="34" charset="0"/>
                          <a:ea typeface="Times New Roman" panose="02020603050405020304" pitchFamily="18" charset="0"/>
                          <a:cs typeface="Arial" panose="020B0604020202020204" pitchFamily="34" charset="0"/>
                        </a:rPr>
                        <a:t>-Médicos especializados (</a:t>
                      </a:r>
                      <a:r>
                        <a:rPr lang="pt-BR" sz="1700" dirty="0" err="1">
                          <a:effectLst/>
                          <a:latin typeface="Arial" panose="020B0604020202020204" pitchFamily="34" charset="0"/>
                          <a:ea typeface="Times New Roman" panose="02020603050405020304" pitchFamily="18" charset="0"/>
                          <a:cs typeface="Arial" panose="020B0604020202020204" pitchFamily="34" charset="0"/>
                        </a:rPr>
                        <a:t>cirujanos</a:t>
                      </a:r>
                      <a:r>
                        <a:rPr lang="pt-BR" sz="1700" dirty="0">
                          <a:effectLst/>
                          <a:latin typeface="Arial" panose="020B0604020202020204" pitchFamily="34" charset="0"/>
                          <a:ea typeface="Times New Roman" panose="02020603050405020304" pitchFamily="18" charset="0"/>
                          <a:cs typeface="Arial" panose="020B0604020202020204" pitchFamily="34" charset="0"/>
                        </a:rPr>
                        <a:t>, ortopédicos, clínicos, </a:t>
                      </a:r>
                      <a:r>
                        <a:rPr lang="pt-BR" sz="1700" dirty="0" err="1">
                          <a:effectLst/>
                          <a:latin typeface="Arial" panose="020B0604020202020204" pitchFamily="34" charset="0"/>
                          <a:ea typeface="Times New Roman" panose="02020603050405020304" pitchFamily="18" charset="0"/>
                          <a:cs typeface="Arial" panose="020B0604020202020204" pitchFamily="34" charset="0"/>
                        </a:rPr>
                        <a:t>anestesiólogos</a:t>
                      </a:r>
                      <a:r>
                        <a:rPr lang="pt-BR" sz="1700" dirty="0">
                          <a:effectLst/>
                          <a:latin typeface="Arial" panose="020B0604020202020204" pitchFamily="34" charset="0"/>
                          <a:ea typeface="Times New Roman" panose="02020603050405020304" pitchFamily="18" charset="0"/>
                          <a:cs typeface="Arial" panose="020B0604020202020204" pitchFamily="34" charset="0"/>
                        </a:rPr>
                        <a:t>, intensivistas, etc...)</a:t>
                      </a:r>
                      <a:endParaRPr lang="es-CU" sz="1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s-ES" sz="1700" dirty="0">
                          <a:effectLst/>
                          <a:latin typeface="Arial" panose="020B0604020202020204" pitchFamily="34" charset="0"/>
                          <a:ea typeface="Times New Roman" panose="02020603050405020304" pitchFamily="18" charset="0"/>
                          <a:cs typeface="Arial" panose="020B0604020202020204" pitchFamily="34" charset="0"/>
                        </a:rPr>
                        <a:t>Hospital General o Terminal</a:t>
                      </a:r>
                      <a:endParaRPr lang="es-CU" sz="1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12487271"/>
                  </a:ext>
                </a:extLst>
              </a:tr>
            </a:tbl>
          </a:graphicData>
        </a:graphic>
      </p:graphicFrame>
    </p:spTree>
    <p:extLst>
      <p:ext uri="{BB962C8B-B14F-4D97-AF65-F5344CB8AC3E}">
        <p14:creationId xmlns:p14="http://schemas.microsoft.com/office/powerpoint/2010/main" val="34442650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7FC94CA-1074-54EE-3E10-85202B4B162B}"/>
              </a:ext>
            </a:extLst>
          </p:cNvPr>
          <p:cNvSpPr txBox="1"/>
          <p:nvPr/>
        </p:nvSpPr>
        <p:spPr>
          <a:xfrm>
            <a:off x="215516" y="260648"/>
            <a:ext cx="8712968" cy="120032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algn="just"/>
            <a:r>
              <a:rPr lang="es-ES" sz="2400" b="1" i="1" dirty="0">
                <a:effectLst/>
                <a:latin typeface="Arial" panose="020B0604020202020204" pitchFamily="34" charset="0"/>
                <a:ea typeface="Times New Roman" panose="02020603050405020304" pitchFamily="18" charset="0"/>
              </a:rPr>
              <a:t>Principios generales que se deben considerar para organizar un sistema de tratamiento y evacuación por etapas en una SE.</a:t>
            </a:r>
            <a:endParaRPr lang="es-CU" sz="1600" i="1" dirty="0">
              <a:effectLst/>
              <a:latin typeface="Times New Roman" panose="02020603050405020304" pitchFamily="18" charset="0"/>
              <a:ea typeface="Times New Roman" panose="02020603050405020304" pitchFamily="18" charset="0"/>
            </a:endParaRPr>
          </a:p>
        </p:txBody>
      </p:sp>
      <p:sp>
        <p:nvSpPr>
          <p:cNvPr id="5" name="CuadroTexto 4">
            <a:extLst>
              <a:ext uri="{FF2B5EF4-FFF2-40B4-BE49-F238E27FC236}">
                <a16:creationId xmlns:a16="http://schemas.microsoft.com/office/drawing/2014/main" id="{36D1C6E3-2B67-2573-3376-0580CCA9DA0F}"/>
              </a:ext>
            </a:extLst>
          </p:cNvPr>
          <p:cNvSpPr txBox="1"/>
          <p:nvPr/>
        </p:nvSpPr>
        <p:spPr>
          <a:xfrm>
            <a:off x="215516" y="2204864"/>
            <a:ext cx="8712968" cy="3724096"/>
          </a:xfrm>
          <a:prstGeom prst="rect">
            <a:avLst/>
          </a:prstGeom>
          <a:noFill/>
        </p:spPr>
        <p:txBody>
          <a:bodyPr wrap="square">
            <a:spAutoFit/>
          </a:bodyPr>
          <a:lstStyle/>
          <a:p>
            <a:pPr marL="263525" indent="-263525" algn="just">
              <a:spcBef>
                <a:spcPts val="600"/>
              </a:spcBef>
              <a:spcAft>
                <a:spcPts val="600"/>
              </a:spcAft>
            </a:pPr>
            <a:r>
              <a:rPr lang="es-ES" sz="2400" dirty="0">
                <a:latin typeface="Arial" panose="020B0604020202020204" pitchFamily="34" charset="0"/>
                <a:cs typeface="Arial" panose="020B0604020202020204" pitchFamily="34" charset="0"/>
              </a:rPr>
              <a:t>1- Existencia de fuerzas, medios y locales de la salud en el lugar de la situación excepcional y grado de preparación.</a:t>
            </a:r>
          </a:p>
          <a:p>
            <a:pPr marL="263525" indent="-263525" algn="just">
              <a:spcBef>
                <a:spcPts val="600"/>
              </a:spcBef>
              <a:spcAft>
                <a:spcPts val="600"/>
              </a:spcAft>
            </a:pPr>
            <a:r>
              <a:rPr lang="es-ES" sz="2400" dirty="0">
                <a:latin typeface="Arial" panose="020B0604020202020204" pitchFamily="34" charset="0"/>
                <a:cs typeface="Arial" panose="020B0604020202020204" pitchFamily="34" charset="0"/>
              </a:rPr>
              <a:t>2- Existencia de recursos de todo tipo (no médicos) en el lugar de la contingencia y su posible empleo por el sector de la salud en particular.</a:t>
            </a:r>
          </a:p>
          <a:p>
            <a:pPr marL="263525" indent="-263525" algn="just">
              <a:spcBef>
                <a:spcPts val="600"/>
              </a:spcBef>
              <a:spcAft>
                <a:spcPts val="600"/>
              </a:spcAft>
            </a:pPr>
            <a:r>
              <a:rPr lang="es-ES" sz="2400" dirty="0">
                <a:latin typeface="Arial" panose="020B0604020202020204" pitchFamily="34" charset="0"/>
                <a:cs typeface="Arial" panose="020B0604020202020204" pitchFamily="34" charset="0"/>
              </a:rPr>
              <a:t>3- Posibilidad de que la ubicación de las instituciones de salud permita el despliegue de etapas de tratamiento que respondan a las necesidades de la SE que pueda presentarse.</a:t>
            </a:r>
          </a:p>
        </p:txBody>
      </p:sp>
    </p:spTree>
    <p:extLst>
      <p:ext uri="{BB962C8B-B14F-4D97-AF65-F5344CB8AC3E}">
        <p14:creationId xmlns:p14="http://schemas.microsoft.com/office/powerpoint/2010/main" val="1236300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BE2D3684-C28D-29ED-2511-1D0FE8848A33}"/>
              </a:ext>
            </a:extLst>
          </p:cNvPr>
          <p:cNvSpPr txBox="1"/>
          <p:nvPr/>
        </p:nvSpPr>
        <p:spPr>
          <a:xfrm>
            <a:off x="8451" y="1786660"/>
            <a:ext cx="8964488" cy="1077218"/>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32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Particularidades del aseguramiento médico en la comunidad.  </a:t>
            </a:r>
          </a:p>
        </p:txBody>
      </p:sp>
      <p:pic>
        <p:nvPicPr>
          <p:cNvPr id="9" name="Imagen 8">
            <a:extLst>
              <a:ext uri="{FF2B5EF4-FFF2-40B4-BE49-F238E27FC236}">
                <a16:creationId xmlns:a16="http://schemas.microsoft.com/office/drawing/2014/main" id="{10B6125F-72EA-0D8B-F827-7D3F3544131A}"/>
              </a:ext>
            </a:extLst>
          </p:cNvPr>
          <p:cNvPicPr>
            <a:picLocks noChangeAspect="1"/>
          </p:cNvPicPr>
          <p:nvPr/>
        </p:nvPicPr>
        <p:blipFill>
          <a:blip r:embed="rId2"/>
          <a:stretch>
            <a:fillRect/>
          </a:stretch>
        </p:blipFill>
        <p:spPr>
          <a:xfrm>
            <a:off x="0" y="0"/>
            <a:ext cx="1224252" cy="1411345"/>
          </a:xfrm>
          <a:prstGeom prst="rect">
            <a:avLst/>
          </a:prstGeom>
        </p:spPr>
      </p:pic>
      <p:pic>
        <p:nvPicPr>
          <p:cNvPr id="10" name="Imagen 9">
            <a:extLst>
              <a:ext uri="{FF2B5EF4-FFF2-40B4-BE49-F238E27FC236}">
                <a16:creationId xmlns:a16="http://schemas.microsoft.com/office/drawing/2014/main" id="{6B54432A-4646-8663-EB99-C10FFEED2000}"/>
              </a:ext>
            </a:extLst>
          </p:cNvPr>
          <p:cNvPicPr>
            <a:picLocks noChangeAspect="1"/>
          </p:cNvPicPr>
          <p:nvPr/>
        </p:nvPicPr>
        <p:blipFill>
          <a:blip r:embed="rId3"/>
          <a:stretch>
            <a:fillRect/>
          </a:stretch>
        </p:blipFill>
        <p:spPr>
          <a:xfrm>
            <a:off x="7817761" y="0"/>
            <a:ext cx="1326239" cy="1411345"/>
          </a:xfrm>
          <a:prstGeom prst="rect">
            <a:avLst/>
          </a:prstGeom>
        </p:spPr>
      </p:pic>
      <p:sp>
        <p:nvSpPr>
          <p:cNvPr id="11" name="CuadroTexto 10">
            <a:extLst>
              <a:ext uri="{FF2B5EF4-FFF2-40B4-BE49-F238E27FC236}">
                <a16:creationId xmlns:a16="http://schemas.microsoft.com/office/drawing/2014/main" id="{D1B8F3BF-F625-2F16-7226-32C059FE71BF}"/>
              </a:ext>
            </a:extLst>
          </p:cNvPr>
          <p:cNvSpPr txBox="1"/>
          <p:nvPr/>
        </p:nvSpPr>
        <p:spPr>
          <a:xfrm>
            <a:off x="2015716" y="1018647"/>
            <a:ext cx="432048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40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Tema I.1 Clase 1 </a:t>
            </a:r>
            <a:endParaRPr kumimoji="0" lang="es-CU" sz="40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p:txBody>
      </p:sp>
      <p:pic>
        <p:nvPicPr>
          <p:cNvPr id="15" name="Imagen 14">
            <a:extLst>
              <a:ext uri="{FF2B5EF4-FFF2-40B4-BE49-F238E27FC236}">
                <a16:creationId xmlns:a16="http://schemas.microsoft.com/office/drawing/2014/main" id="{CEB7ABD2-F791-F4FC-1B60-69A528C46652}"/>
              </a:ext>
            </a:extLst>
          </p:cNvPr>
          <p:cNvPicPr>
            <a:picLocks noChangeAspect="1"/>
          </p:cNvPicPr>
          <p:nvPr/>
        </p:nvPicPr>
        <p:blipFill>
          <a:blip r:embed="rId4"/>
          <a:stretch>
            <a:fillRect/>
          </a:stretch>
        </p:blipFill>
        <p:spPr>
          <a:xfrm>
            <a:off x="2697548" y="153778"/>
            <a:ext cx="2956816" cy="804742"/>
          </a:xfrm>
          <a:prstGeom prst="rect">
            <a:avLst/>
          </a:prstGeom>
        </p:spPr>
      </p:pic>
      <p:sp>
        <p:nvSpPr>
          <p:cNvPr id="4" name="CuadroTexto 3">
            <a:extLst>
              <a:ext uri="{FF2B5EF4-FFF2-40B4-BE49-F238E27FC236}">
                <a16:creationId xmlns:a16="http://schemas.microsoft.com/office/drawing/2014/main" id="{F7B2A588-EBDE-7FDF-AA35-5FC431E03230}"/>
              </a:ext>
            </a:extLst>
          </p:cNvPr>
          <p:cNvSpPr txBox="1"/>
          <p:nvPr/>
        </p:nvSpPr>
        <p:spPr>
          <a:xfrm>
            <a:off x="247294" y="2924005"/>
            <a:ext cx="8649411" cy="3908762"/>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kumimoji="0" lang="es-ES" sz="32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Objetivos:</a:t>
            </a:r>
          </a:p>
          <a:p>
            <a:pPr marL="536575" marR="0" lvl="0" indent="-536575" algn="just" defTabSz="914400" rtl="0" eaLnBrk="1" fontAlgn="auto" latinLnBrk="0" hangingPunct="1">
              <a:lnSpc>
                <a:spcPct val="100000"/>
              </a:lnSpc>
              <a:spcBef>
                <a:spcPts val="600"/>
              </a:spcBef>
              <a:spcAft>
                <a:spcPts val="600"/>
              </a:spcAft>
              <a:buClrTx/>
              <a:buSzTx/>
              <a:buFontTx/>
              <a:buNone/>
              <a:tabLst/>
              <a:defRPr/>
            </a:pPr>
            <a:r>
              <a:rPr kumimoji="0" lang="es-E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	Aplicar las bases para el cálculo de las bajas sanitarias probables, de líquidos totales, antibióticos, transporte y otros para la prestación de la primera asistencia médica en la comunidad.</a:t>
            </a:r>
          </a:p>
          <a:p>
            <a:pPr marL="536575" marR="0" lvl="0" indent="-536575" algn="just" defTabSz="914400" rtl="0" eaLnBrk="1" fontAlgn="auto" latinLnBrk="0" hangingPunct="1">
              <a:lnSpc>
                <a:spcPct val="100000"/>
              </a:lnSpc>
              <a:spcBef>
                <a:spcPts val="600"/>
              </a:spcBef>
              <a:spcAft>
                <a:spcPts val="600"/>
              </a:spcAft>
              <a:buClrTx/>
              <a:buSzTx/>
              <a:buFontTx/>
              <a:buNone/>
              <a:tabLst/>
              <a:defRPr/>
            </a:pPr>
            <a:r>
              <a:rPr kumimoji="0" lang="es-E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	Explicar la planificación, organización y recepción de las bajas sanitarias masivas en los centros asistenciales del sector de salud.</a:t>
            </a:r>
          </a:p>
        </p:txBody>
      </p:sp>
    </p:spTree>
    <p:extLst>
      <p:ext uri="{BB962C8B-B14F-4D97-AF65-F5344CB8AC3E}">
        <p14:creationId xmlns:p14="http://schemas.microsoft.com/office/powerpoint/2010/main" val="2024511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C46075D-2C58-96B9-05C6-D13027811BBA}"/>
              </a:ext>
            </a:extLst>
          </p:cNvPr>
          <p:cNvSpPr txBox="1"/>
          <p:nvPr/>
        </p:nvSpPr>
        <p:spPr>
          <a:xfrm>
            <a:off x="467544" y="332656"/>
            <a:ext cx="8496944" cy="95410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marL="357188" indent="-357188" algn="just"/>
            <a:r>
              <a:rPr lang="es-ES" sz="2800" b="1" i="1" dirty="0">
                <a:effectLst/>
                <a:latin typeface="Arial" panose="020B0604020202020204" pitchFamily="34" charset="0"/>
                <a:ea typeface="Times New Roman" panose="02020603050405020304" pitchFamily="18" charset="0"/>
              </a:rPr>
              <a:t>1- Posibilidades asistenciales (locales, fuerzas y medios para la asistencia médica) .</a:t>
            </a:r>
            <a:endParaRPr lang="es-CU" i="1" dirty="0">
              <a:effectLst/>
              <a:latin typeface="Times New Roman" panose="02020603050405020304" pitchFamily="18" charset="0"/>
              <a:ea typeface="Times New Roman" panose="02020603050405020304" pitchFamily="18" charset="0"/>
            </a:endParaRPr>
          </a:p>
        </p:txBody>
      </p:sp>
      <p:sp>
        <p:nvSpPr>
          <p:cNvPr id="5" name="CuadroTexto 4">
            <a:extLst>
              <a:ext uri="{FF2B5EF4-FFF2-40B4-BE49-F238E27FC236}">
                <a16:creationId xmlns:a16="http://schemas.microsoft.com/office/drawing/2014/main" id="{C285A5F1-959E-F631-4C2B-46DBE3873B09}"/>
              </a:ext>
            </a:extLst>
          </p:cNvPr>
          <p:cNvSpPr txBox="1"/>
          <p:nvPr/>
        </p:nvSpPr>
        <p:spPr>
          <a:xfrm>
            <a:off x="264852" y="1533465"/>
            <a:ext cx="8712968" cy="5324535"/>
          </a:xfrm>
          <a:prstGeom prst="rect">
            <a:avLst/>
          </a:prstGeom>
          <a:noFill/>
        </p:spPr>
        <p:txBody>
          <a:bodyPr wrap="square">
            <a:spAutoFit/>
          </a:bodyPr>
          <a:lstStyle/>
          <a:p>
            <a:pPr algn="just"/>
            <a:r>
              <a:rPr lang="es-ES" sz="2000" b="1" dirty="0">
                <a:effectLst/>
                <a:latin typeface="Arial" panose="020B0604020202020204" pitchFamily="34" charset="0"/>
                <a:ea typeface="Times New Roman" panose="02020603050405020304" pitchFamily="18" charset="0"/>
                <a:cs typeface="Arial" panose="020B0604020202020204" pitchFamily="34" charset="0"/>
              </a:rPr>
              <a:t>Asistencia primaria</a:t>
            </a:r>
            <a:r>
              <a:rPr lang="es-ES" sz="2000" dirty="0">
                <a:effectLst/>
                <a:latin typeface="Arial" panose="020B0604020202020204" pitchFamily="34" charset="0"/>
                <a:ea typeface="Times New Roman" panose="02020603050405020304" pitchFamily="18" charset="0"/>
                <a:cs typeface="Arial" panose="020B0604020202020204" pitchFamily="34" charset="0"/>
              </a:rPr>
              <a:t>: Asistencia que brindan los sanitarios o enfermeros.</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Arial" panose="020B0604020202020204" pitchFamily="34" charset="0"/>
              <a:buChar char="-"/>
              <a:tabLst>
                <a:tab pos="457200" algn="l"/>
              </a:tabLst>
            </a:pPr>
            <a:r>
              <a:rPr lang="es-ES" sz="2000" b="1" dirty="0">
                <a:effectLst/>
                <a:latin typeface="Arial" panose="020B0604020202020204" pitchFamily="34" charset="0"/>
                <a:ea typeface="Times New Roman" panose="02020603050405020304" pitchFamily="18" charset="0"/>
                <a:cs typeface="Arial" panose="020B0604020202020204" pitchFamily="34" charset="0"/>
              </a:rPr>
              <a:t>Fuerzas</a:t>
            </a:r>
            <a:r>
              <a:rPr lang="es-ES" sz="2000" dirty="0">
                <a:effectLst/>
                <a:latin typeface="Arial" panose="020B0604020202020204" pitchFamily="34" charset="0"/>
                <a:ea typeface="Times New Roman" panose="02020603050405020304" pitchFamily="18" charset="0"/>
                <a:cs typeface="Arial" panose="020B0604020202020204" pitchFamily="34" charset="0"/>
              </a:rPr>
              <a:t>: Se dispondrá de las escuadras sanitarias según la necesidad del cálculo de las B/S (cada una compuesta por 3 brigadas sanitarias: éstas con 3 brigadistas sanitarios y un enfermero o sanitario mayor) y teniendo en cuenta que un brigadista sanitario puede asistir alrededor de 20 B/S.</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Arial" panose="020B0604020202020204" pitchFamily="34" charset="0"/>
              <a:buChar char="-"/>
              <a:tabLst>
                <a:tab pos="457200" algn="l"/>
              </a:tabLst>
            </a:pPr>
            <a:r>
              <a:rPr lang="es-ES" sz="2000" b="1" dirty="0">
                <a:effectLst/>
                <a:latin typeface="Arial" panose="020B0604020202020204" pitchFamily="34" charset="0"/>
                <a:ea typeface="Times New Roman" panose="02020603050405020304" pitchFamily="18" charset="0"/>
                <a:cs typeface="Arial" panose="020B0604020202020204" pitchFamily="34" charset="0"/>
              </a:rPr>
              <a:t>Medios</a:t>
            </a:r>
            <a:r>
              <a:rPr lang="es-ES" sz="2000" dirty="0">
                <a:effectLst/>
                <a:latin typeface="Arial" panose="020B0604020202020204" pitchFamily="34" charset="0"/>
                <a:ea typeface="Times New Roman" panose="02020603050405020304" pitchFamily="18" charset="0"/>
                <a:cs typeface="Arial" panose="020B0604020202020204" pitchFamily="34" charset="0"/>
              </a:rPr>
              <a:t>: Cada sanitario tendrá una Bolsa Sanitaria para la asistencia a 20 B/S y se utilizarán otros medios materiales empleables para los servicios médicos que existan en la comunidad.</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Arial" panose="020B0604020202020204" pitchFamily="34" charset="0"/>
              <a:buChar char="-"/>
              <a:tabLst>
                <a:tab pos="457200" algn="l"/>
              </a:tabLst>
            </a:pPr>
            <a:r>
              <a:rPr lang="es-ES" sz="2000" b="1" dirty="0">
                <a:effectLst/>
                <a:latin typeface="Arial" panose="020B0604020202020204" pitchFamily="34" charset="0"/>
                <a:ea typeface="Times New Roman" panose="02020603050405020304" pitchFamily="18" charset="0"/>
                <a:cs typeface="Arial" panose="020B0604020202020204" pitchFamily="34" charset="0"/>
              </a:rPr>
              <a:t>Locales</a:t>
            </a:r>
            <a:r>
              <a:rPr lang="es-ES" sz="2000" dirty="0">
                <a:effectLst/>
                <a:latin typeface="Arial" panose="020B0604020202020204" pitchFamily="34" charset="0"/>
                <a:ea typeface="Times New Roman" panose="02020603050405020304" pitchFamily="18" charset="0"/>
                <a:cs typeface="Arial" panose="020B0604020202020204" pitchFamily="34" charset="0"/>
              </a:rPr>
              <a:t>: Se ubicarán los nidos de heridos con un brigadista sanitario y los Puestos de Asistencia Sanitaria con una escuadra sanitaria; estos puestos sanitarios se crearán en lugares adecuados que existan en el territorio donde </a:t>
            </a:r>
            <a:r>
              <a:rPr lang="es-ES" sz="2000" dirty="0" err="1">
                <a:effectLst/>
                <a:latin typeface="Arial" panose="020B0604020202020204" pitchFamily="34" charset="0"/>
                <a:ea typeface="Times New Roman" panose="02020603050405020304" pitchFamily="18" charset="0"/>
                <a:cs typeface="Arial" panose="020B0604020202020204" pitchFamily="34" charset="0"/>
              </a:rPr>
              <a:t>surga</a:t>
            </a:r>
            <a:r>
              <a:rPr lang="es-ES" sz="2000" dirty="0">
                <a:effectLst/>
                <a:latin typeface="Arial" panose="020B0604020202020204" pitchFamily="34" charset="0"/>
                <a:ea typeface="Times New Roman" panose="02020603050405020304" pitchFamily="18" charset="0"/>
                <a:cs typeface="Arial" panose="020B0604020202020204" pitchFamily="34" charset="0"/>
              </a:rPr>
              <a:t> la situación excepcional; se calculará la cantidad necesario de estos locales según las B/S   y es importante tener en cuenta la situación excepcional que se presente, además se utilizarán los Puestos de Enfermería existentes en centros de trabajo, círculos infantiles, escuelas…del territorio.</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067384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C46075D-2C58-96B9-05C6-D13027811BBA}"/>
              </a:ext>
            </a:extLst>
          </p:cNvPr>
          <p:cNvSpPr txBox="1"/>
          <p:nvPr/>
        </p:nvSpPr>
        <p:spPr>
          <a:xfrm>
            <a:off x="235530" y="462438"/>
            <a:ext cx="8496944" cy="95410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marL="449263" marR="0" lvl="0" indent="-449263" algn="just" defTabSz="914400" rtl="0" eaLnBrk="1" fontAlgn="auto" latinLnBrk="0" hangingPunct="1">
              <a:lnSpc>
                <a:spcPct val="100000"/>
              </a:lnSpc>
              <a:spcBef>
                <a:spcPts val="0"/>
              </a:spcBef>
              <a:spcAft>
                <a:spcPts val="0"/>
              </a:spcAft>
              <a:buClrTx/>
              <a:buSzTx/>
              <a:buFontTx/>
              <a:buNone/>
              <a:tabLst/>
              <a:defRPr/>
            </a:pPr>
            <a:r>
              <a:rPr kumimoji="0" lang="es-ES" sz="2800" b="1" i="1"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mn-cs"/>
              </a:rPr>
              <a:t>1- Posibilidades asistenciales (locales, fuerzas y medios para la asistencia médica) .</a:t>
            </a:r>
            <a:endParaRPr kumimoji="0" lang="es-CU" sz="1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4" name="CuadroTexto 3">
            <a:extLst>
              <a:ext uri="{FF2B5EF4-FFF2-40B4-BE49-F238E27FC236}">
                <a16:creationId xmlns:a16="http://schemas.microsoft.com/office/drawing/2014/main" id="{81CBDD5C-AD60-4725-A807-70138D5F70D6}"/>
              </a:ext>
            </a:extLst>
          </p:cNvPr>
          <p:cNvSpPr txBox="1"/>
          <p:nvPr/>
        </p:nvSpPr>
        <p:spPr>
          <a:xfrm>
            <a:off x="251520" y="2132856"/>
            <a:ext cx="8712968" cy="3785652"/>
          </a:xfrm>
          <a:prstGeom prst="rect">
            <a:avLst/>
          </a:prstGeom>
          <a:noFill/>
        </p:spPr>
        <p:txBody>
          <a:bodyPr wrap="square">
            <a:spAutoFit/>
          </a:bodyPr>
          <a:lstStyle/>
          <a:p>
            <a:pPr algn="just"/>
            <a:r>
              <a:rPr lang="es-ES" sz="2000" b="1" dirty="0">
                <a:effectLst/>
                <a:latin typeface="Arial" panose="020B0604020202020204" pitchFamily="34" charset="0"/>
                <a:ea typeface="Times New Roman" panose="02020603050405020304" pitchFamily="18" charset="0"/>
                <a:cs typeface="Arial" panose="020B0604020202020204" pitchFamily="34" charset="0"/>
              </a:rPr>
              <a:t>Primera Asistencia Médica</a:t>
            </a:r>
            <a:r>
              <a:rPr lang="es-ES" sz="2000" dirty="0">
                <a:effectLst/>
                <a:latin typeface="Arial" panose="020B0604020202020204" pitchFamily="34" charset="0"/>
                <a:ea typeface="Times New Roman" panose="02020603050405020304" pitchFamily="18" charset="0"/>
                <a:cs typeface="Arial" panose="020B0604020202020204" pitchFamily="34" charset="0"/>
              </a:rPr>
              <a:t>: Asistencia que brinda el médico  y sanitarios.</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Arial" panose="020B0604020202020204" pitchFamily="34" charset="0"/>
              <a:buChar char="-"/>
              <a:tabLst>
                <a:tab pos="457200" algn="l"/>
              </a:tabLst>
            </a:pPr>
            <a:r>
              <a:rPr lang="es-ES" sz="2000" b="1" dirty="0">
                <a:effectLst/>
                <a:latin typeface="Arial" panose="020B0604020202020204" pitchFamily="34" charset="0"/>
                <a:ea typeface="Times New Roman" panose="02020603050405020304" pitchFamily="18" charset="0"/>
                <a:cs typeface="Arial" panose="020B0604020202020204" pitchFamily="34" charset="0"/>
              </a:rPr>
              <a:t>Locales</a:t>
            </a:r>
            <a:r>
              <a:rPr lang="es-ES" sz="2000" dirty="0">
                <a:effectLst/>
                <a:latin typeface="Arial" panose="020B0604020202020204" pitchFamily="34" charset="0"/>
                <a:ea typeface="Times New Roman" panose="02020603050405020304" pitchFamily="18" charset="0"/>
                <a:cs typeface="Arial" panose="020B0604020202020204" pitchFamily="34" charset="0"/>
              </a:rPr>
              <a:t>: Cada Consultorio Médico de Familia (debe disponer de asistencia para 30 y 50 bajas sanitarias, pudiendo atender hasta 100 en un día). </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Arial" panose="020B0604020202020204" pitchFamily="34" charset="0"/>
              <a:buChar char="-"/>
              <a:tabLst>
                <a:tab pos="457200" algn="l"/>
              </a:tabLst>
            </a:pPr>
            <a:r>
              <a:rPr lang="es-ES" sz="2000" b="1" dirty="0">
                <a:effectLst/>
                <a:latin typeface="Arial" panose="020B0604020202020204" pitchFamily="34" charset="0"/>
                <a:ea typeface="Times New Roman" panose="02020603050405020304" pitchFamily="18" charset="0"/>
                <a:cs typeface="Arial" panose="020B0604020202020204" pitchFamily="34" charset="0"/>
              </a:rPr>
              <a:t>Fuerzas</a:t>
            </a:r>
            <a:r>
              <a:rPr lang="es-ES" sz="2000" dirty="0">
                <a:effectLst/>
                <a:latin typeface="Arial" panose="020B0604020202020204" pitchFamily="34" charset="0"/>
                <a:ea typeface="Times New Roman" panose="02020603050405020304" pitchFamily="18" charset="0"/>
                <a:cs typeface="Arial" panose="020B0604020202020204" pitchFamily="34" charset="0"/>
              </a:rPr>
              <a:t>: Constará con al menos un médico calificado y una brigada sanitaria (tres o más brigadistas sanitarios y un enfermero o sanitario mayor).</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sz="2000" b="1" dirty="0">
                <a:effectLst/>
                <a:latin typeface="Arial" panose="020B0604020202020204" pitchFamily="34" charset="0"/>
                <a:ea typeface="Times New Roman" panose="02020603050405020304" pitchFamily="18" charset="0"/>
                <a:cs typeface="Arial" panose="020B0604020202020204" pitchFamily="34" charset="0"/>
              </a:rPr>
              <a:t> </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sz="2000" b="1" dirty="0">
                <a:effectLst/>
                <a:latin typeface="Arial" panose="020B0604020202020204" pitchFamily="34" charset="0"/>
                <a:ea typeface="Times New Roman" panose="02020603050405020304" pitchFamily="18" charset="0"/>
                <a:cs typeface="Arial" panose="020B0604020202020204" pitchFamily="34" charset="0"/>
              </a:rPr>
              <a:t>Asistencia Médica Calificada y Especializada</a:t>
            </a:r>
            <a:r>
              <a:rPr lang="es-ES" sz="2000" dirty="0">
                <a:effectLst/>
                <a:latin typeface="Arial" panose="020B0604020202020204" pitchFamily="34" charset="0"/>
                <a:ea typeface="Times New Roman" panose="02020603050405020304" pitchFamily="18" charset="0"/>
                <a:cs typeface="Arial" panose="020B0604020202020204" pitchFamily="34" charset="0"/>
              </a:rPr>
              <a:t>: </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sz="2000" dirty="0">
                <a:effectLst/>
                <a:latin typeface="Arial" panose="020B0604020202020204" pitchFamily="34" charset="0"/>
                <a:ea typeface="Times New Roman" panose="02020603050405020304" pitchFamily="18" charset="0"/>
                <a:cs typeface="Arial" panose="020B0604020202020204" pitchFamily="34" charset="0"/>
              </a:rPr>
              <a:t>- Se atenderán 400 bajas sanitarias, pudiendo atender en un día 150.</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sz="2000" dirty="0">
                <a:effectLst/>
                <a:latin typeface="Arial" panose="020B0604020202020204" pitchFamily="34" charset="0"/>
                <a:ea typeface="Times New Roman" panose="02020603050405020304" pitchFamily="18" charset="0"/>
                <a:cs typeface="Arial" panose="020B0604020202020204" pitchFamily="34" charset="0"/>
              </a:rPr>
              <a:t>- Se realizará en los policlínicos y  hospitales disponibles con el personal de salud existente en los mismos.</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1244032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24D43D7-6038-C0E0-1D43-B4A441A1EEB7}"/>
              </a:ext>
            </a:extLst>
          </p:cNvPr>
          <p:cNvSpPr txBox="1"/>
          <p:nvPr/>
        </p:nvSpPr>
        <p:spPr>
          <a:xfrm>
            <a:off x="179512" y="3068960"/>
            <a:ext cx="8784976" cy="1569660"/>
          </a:xfrm>
          <a:prstGeom prst="rect">
            <a:avLst/>
          </a:prstGeom>
          <a:noFill/>
        </p:spPr>
        <p:txBody>
          <a:bodyPr wrap="square">
            <a:spAutoFit/>
          </a:bodyPr>
          <a:lstStyle/>
          <a:p>
            <a:pPr marL="449263" marR="0" lvl="0" indent="-449263" algn="ctr" defTabSz="914400" rtl="0" eaLnBrk="1" fontAlgn="auto" latinLnBrk="0" hangingPunct="1">
              <a:lnSpc>
                <a:spcPct val="100000"/>
              </a:lnSpc>
              <a:spcBef>
                <a:spcPts val="600"/>
              </a:spcBef>
              <a:spcAft>
                <a:spcPts val="600"/>
              </a:spcAft>
              <a:buClrTx/>
              <a:buSzTx/>
              <a:buFontTx/>
              <a:buNone/>
              <a:tabLst/>
              <a:defRPr/>
            </a:pPr>
            <a:r>
              <a:rPr kumimoji="0" lang="es-ES" sz="32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Organización y prestación de la Primera Asistencia Médica a victimas  masivas. Realización del </a:t>
            </a:r>
            <a:r>
              <a:rPr kumimoji="0" lang="es-ES" sz="3200" b="1" i="1"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Triage</a:t>
            </a:r>
            <a:endParaRPr kumimoji="0" lang="es-ES" sz="32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5" name="CuadroTexto 4">
            <a:extLst>
              <a:ext uri="{FF2B5EF4-FFF2-40B4-BE49-F238E27FC236}">
                <a16:creationId xmlns:a16="http://schemas.microsoft.com/office/drawing/2014/main" id="{EE047EEA-A54E-E2E6-4396-0FD5D12575AD}"/>
              </a:ext>
            </a:extLst>
          </p:cNvPr>
          <p:cNvSpPr txBox="1"/>
          <p:nvPr/>
        </p:nvSpPr>
        <p:spPr>
          <a:xfrm>
            <a:off x="1979712" y="1718753"/>
            <a:ext cx="4572000" cy="70788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40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Sumario No IV:</a:t>
            </a:r>
          </a:p>
        </p:txBody>
      </p:sp>
      <p:grpSp>
        <p:nvGrpSpPr>
          <p:cNvPr id="2" name="Grupo 1">
            <a:extLst>
              <a:ext uri="{FF2B5EF4-FFF2-40B4-BE49-F238E27FC236}">
                <a16:creationId xmlns:a16="http://schemas.microsoft.com/office/drawing/2014/main" id="{F2835CE3-A735-F60C-FA56-183F245BDBB6}"/>
              </a:ext>
            </a:extLst>
          </p:cNvPr>
          <p:cNvGrpSpPr/>
          <p:nvPr/>
        </p:nvGrpSpPr>
        <p:grpSpPr>
          <a:xfrm>
            <a:off x="171624" y="116632"/>
            <a:ext cx="8784976" cy="1411345"/>
            <a:chOff x="0" y="0"/>
            <a:chExt cx="9144000" cy="1411345"/>
          </a:xfrm>
        </p:grpSpPr>
        <p:pic>
          <p:nvPicPr>
            <p:cNvPr id="4" name="Imagen 3">
              <a:extLst>
                <a:ext uri="{FF2B5EF4-FFF2-40B4-BE49-F238E27FC236}">
                  <a16:creationId xmlns:a16="http://schemas.microsoft.com/office/drawing/2014/main" id="{5875DAAE-5721-8DAD-D0BC-8229AC6FCC1D}"/>
                </a:ext>
              </a:extLst>
            </p:cNvPr>
            <p:cNvPicPr>
              <a:picLocks noChangeAspect="1"/>
            </p:cNvPicPr>
            <p:nvPr/>
          </p:nvPicPr>
          <p:blipFill>
            <a:blip r:embed="rId2"/>
            <a:stretch>
              <a:fillRect/>
            </a:stretch>
          </p:blipFill>
          <p:spPr>
            <a:xfrm>
              <a:off x="0" y="0"/>
              <a:ext cx="1224252" cy="1411345"/>
            </a:xfrm>
            <a:prstGeom prst="rect">
              <a:avLst/>
            </a:prstGeom>
          </p:spPr>
        </p:pic>
        <p:pic>
          <p:nvPicPr>
            <p:cNvPr id="6" name="Imagen 5">
              <a:extLst>
                <a:ext uri="{FF2B5EF4-FFF2-40B4-BE49-F238E27FC236}">
                  <a16:creationId xmlns:a16="http://schemas.microsoft.com/office/drawing/2014/main" id="{E3B85E1C-2B28-6887-F8F7-A1B2AD85AD03}"/>
                </a:ext>
              </a:extLst>
            </p:cNvPr>
            <p:cNvPicPr>
              <a:picLocks noChangeAspect="1"/>
            </p:cNvPicPr>
            <p:nvPr/>
          </p:nvPicPr>
          <p:blipFill>
            <a:blip r:embed="rId3"/>
            <a:stretch>
              <a:fillRect/>
            </a:stretch>
          </p:blipFill>
          <p:spPr>
            <a:xfrm>
              <a:off x="7817761" y="0"/>
              <a:ext cx="1326239" cy="1411345"/>
            </a:xfrm>
            <a:prstGeom prst="rect">
              <a:avLst/>
            </a:prstGeom>
          </p:spPr>
        </p:pic>
        <p:pic>
          <p:nvPicPr>
            <p:cNvPr id="7" name="Imagen 6">
              <a:extLst>
                <a:ext uri="{FF2B5EF4-FFF2-40B4-BE49-F238E27FC236}">
                  <a16:creationId xmlns:a16="http://schemas.microsoft.com/office/drawing/2014/main" id="{C9AA32FD-288D-0E0E-77AB-35DEAB2A1C54}"/>
                </a:ext>
              </a:extLst>
            </p:cNvPr>
            <p:cNvPicPr>
              <a:picLocks noChangeAspect="1"/>
            </p:cNvPicPr>
            <p:nvPr/>
          </p:nvPicPr>
          <p:blipFill>
            <a:blip r:embed="rId4"/>
            <a:stretch>
              <a:fillRect/>
            </a:stretch>
          </p:blipFill>
          <p:spPr>
            <a:xfrm>
              <a:off x="2915816" y="155059"/>
              <a:ext cx="2956816" cy="804742"/>
            </a:xfrm>
            <a:prstGeom prst="rect">
              <a:avLst/>
            </a:prstGeom>
          </p:spPr>
        </p:pic>
      </p:grpSp>
    </p:spTree>
    <p:extLst>
      <p:ext uri="{BB962C8B-B14F-4D97-AF65-F5344CB8AC3E}">
        <p14:creationId xmlns:p14="http://schemas.microsoft.com/office/powerpoint/2010/main" val="37729844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8A02B14-5524-3C5F-2CBD-F0E05A01B6E0}"/>
              </a:ext>
            </a:extLst>
          </p:cNvPr>
          <p:cNvSpPr txBox="1"/>
          <p:nvPr/>
        </p:nvSpPr>
        <p:spPr>
          <a:xfrm>
            <a:off x="647564" y="116632"/>
            <a:ext cx="7848872" cy="52322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algn="just"/>
            <a:r>
              <a:rPr lang="es-ES" sz="2800" b="1" i="1" dirty="0">
                <a:effectLst/>
                <a:latin typeface="Arial" panose="020B0604020202020204" pitchFamily="34" charset="0"/>
                <a:ea typeface="Times New Roman" panose="02020603050405020304" pitchFamily="18" charset="0"/>
              </a:rPr>
              <a:t>2- Posibilidades de evacuación.</a:t>
            </a:r>
            <a:endParaRPr lang="es-CU" i="1" dirty="0">
              <a:effectLst/>
              <a:latin typeface="Times New Roman" panose="02020603050405020304" pitchFamily="18" charset="0"/>
              <a:ea typeface="Times New Roman" panose="02020603050405020304" pitchFamily="18" charset="0"/>
            </a:endParaRPr>
          </a:p>
        </p:txBody>
      </p:sp>
      <p:sp>
        <p:nvSpPr>
          <p:cNvPr id="5" name="CuadroTexto 4">
            <a:extLst>
              <a:ext uri="{FF2B5EF4-FFF2-40B4-BE49-F238E27FC236}">
                <a16:creationId xmlns:a16="http://schemas.microsoft.com/office/drawing/2014/main" id="{57982BFE-364A-35CA-0A58-16B6D1127B3C}"/>
              </a:ext>
            </a:extLst>
          </p:cNvPr>
          <p:cNvSpPr txBox="1"/>
          <p:nvPr/>
        </p:nvSpPr>
        <p:spPr>
          <a:xfrm>
            <a:off x="143508" y="671691"/>
            <a:ext cx="8856984" cy="6186309"/>
          </a:xfrm>
          <a:prstGeom prst="rect">
            <a:avLst/>
          </a:prstGeom>
          <a:noFill/>
        </p:spPr>
        <p:txBody>
          <a:bodyPr wrap="square">
            <a:spAutoFit/>
          </a:bodyPr>
          <a:lstStyle/>
          <a:p>
            <a:pPr algn="just"/>
            <a:r>
              <a:rPr lang="es-ES" dirty="0">
                <a:effectLst/>
                <a:latin typeface="Arial" panose="020B0604020202020204" pitchFamily="34" charset="0"/>
                <a:ea typeface="Times New Roman" panose="02020603050405020304" pitchFamily="18" charset="0"/>
                <a:cs typeface="Arial" panose="020B0604020202020204" pitchFamily="34" charset="0"/>
              </a:rPr>
              <a:t>- 3 ambulancias.</a:t>
            </a:r>
            <a:endParaRPr lang="es-CU"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dirty="0">
                <a:effectLst/>
                <a:latin typeface="Arial" panose="020B0604020202020204" pitchFamily="34" charset="0"/>
                <a:ea typeface="Times New Roman" panose="02020603050405020304" pitchFamily="18" charset="0"/>
                <a:cs typeface="Arial" panose="020B0604020202020204" pitchFamily="34" charset="0"/>
              </a:rPr>
              <a:t>- Además deben tenerse en cuenta todos los medios de transporte disponibles en el territorio.</a:t>
            </a:r>
            <a:endParaRPr lang="es-CU"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dirty="0">
                <a:effectLst/>
                <a:latin typeface="Arial" panose="020B0604020202020204" pitchFamily="34" charset="0"/>
                <a:ea typeface="Times New Roman" panose="02020603050405020304" pitchFamily="18" charset="0"/>
                <a:cs typeface="Arial" panose="020B0604020202020204" pitchFamily="34" charset="0"/>
              </a:rPr>
              <a:t> </a:t>
            </a:r>
            <a:endParaRPr lang="es-CU"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b="1" dirty="0">
                <a:effectLst/>
                <a:latin typeface="Arial" panose="020B0604020202020204" pitchFamily="34" charset="0"/>
                <a:ea typeface="Times New Roman" panose="02020603050405020304" pitchFamily="18" charset="0"/>
                <a:cs typeface="Arial" panose="020B0604020202020204" pitchFamily="34" charset="0"/>
              </a:rPr>
              <a:t>Clasificación o “</a:t>
            </a:r>
            <a:r>
              <a:rPr lang="es-ES" b="1" dirty="0" err="1">
                <a:effectLst/>
                <a:latin typeface="Arial" panose="020B0604020202020204" pitchFamily="34" charset="0"/>
                <a:ea typeface="Times New Roman" panose="02020603050405020304" pitchFamily="18" charset="0"/>
                <a:cs typeface="Arial" panose="020B0604020202020204" pitchFamily="34" charset="0"/>
              </a:rPr>
              <a:t>Triage</a:t>
            </a:r>
            <a:r>
              <a:rPr lang="es-ES" dirty="0">
                <a:effectLst/>
                <a:latin typeface="Arial" panose="020B0604020202020204" pitchFamily="34" charset="0"/>
                <a:ea typeface="Times New Roman" panose="02020603050405020304" pitchFamily="18" charset="0"/>
                <a:cs typeface="Arial" panose="020B0604020202020204" pitchFamily="34" charset="0"/>
              </a:rPr>
              <a:t>” de las B/S. ( En el área de recepción-clasificación del despliegue del CMF)</a:t>
            </a:r>
            <a:endParaRPr lang="es-CU"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dirty="0">
                <a:effectLst/>
                <a:latin typeface="Arial" panose="020B0604020202020204" pitchFamily="34" charset="0"/>
                <a:ea typeface="Times New Roman" panose="02020603050405020304" pitchFamily="18" charset="0"/>
                <a:cs typeface="Arial" panose="020B0604020202020204" pitchFamily="34" charset="0"/>
              </a:rPr>
              <a:t>- La clasificación o “</a:t>
            </a:r>
            <a:r>
              <a:rPr lang="es-ES" dirty="0" err="1">
                <a:effectLst/>
                <a:latin typeface="Arial" panose="020B0604020202020204" pitchFamily="34" charset="0"/>
                <a:ea typeface="Times New Roman" panose="02020603050405020304" pitchFamily="18" charset="0"/>
                <a:cs typeface="Arial" panose="020B0604020202020204" pitchFamily="34" charset="0"/>
              </a:rPr>
              <a:t>triage</a:t>
            </a:r>
            <a:r>
              <a:rPr lang="es-ES" dirty="0">
                <a:effectLst/>
                <a:latin typeface="Arial" panose="020B0604020202020204" pitchFamily="34" charset="0"/>
                <a:ea typeface="Times New Roman" panose="02020603050405020304" pitchFamily="18" charset="0"/>
                <a:cs typeface="Arial" panose="020B0604020202020204" pitchFamily="34" charset="0"/>
              </a:rPr>
              <a:t>” debe estar a cargo de uno de los miembros de mayor experiencia y capacidad del equipo de salud. </a:t>
            </a:r>
            <a:endParaRPr lang="es-CU"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dirty="0">
                <a:effectLst/>
                <a:latin typeface="Arial" panose="020B0604020202020204" pitchFamily="34" charset="0"/>
                <a:ea typeface="Times New Roman" panose="02020603050405020304" pitchFamily="18" charset="0"/>
                <a:cs typeface="Arial" panose="020B0604020202020204" pitchFamily="34" charset="0"/>
              </a:rPr>
              <a:t>- Se realizará de forma rápida con vistas a que se facilite la aplicación oportuna de los procedimientos de apoyo vital a aquellos lesionados que verdaderamente puedan beneficiarse. </a:t>
            </a:r>
            <a:endParaRPr lang="es-CU"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dirty="0">
                <a:effectLst/>
                <a:latin typeface="Arial" panose="020B0604020202020204" pitchFamily="34" charset="0"/>
                <a:ea typeface="Times New Roman" panose="02020603050405020304" pitchFamily="18" charset="0"/>
                <a:cs typeface="Arial" panose="020B0604020202020204" pitchFamily="34" charset="0"/>
              </a:rPr>
              <a:t>- Clasificación en 4 categorías:</a:t>
            </a:r>
            <a:endParaRPr lang="es-CU"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Symbol" panose="05050102010706020507" pitchFamily="18" charset="2"/>
              <a:buChar char=""/>
              <a:tabLst>
                <a:tab pos="457200" algn="l"/>
              </a:tabLst>
            </a:pPr>
            <a:r>
              <a:rPr lang="es-ES" b="1" dirty="0">
                <a:effectLst/>
                <a:latin typeface="Arial" panose="020B0604020202020204" pitchFamily="34" charset="0"/>
                <a:ea typeface="Times New Roman" panose="02020603050405020304" pitchFamily="18" charset="0"/>
                <a:cs typeface="Arial" panose="020B0604020202020204" pitchFamily="34" charset="0"/>
              </a:rPr>
              <a:t>Categoría 1 (Rojo):</a:t>
            </a:r>
            <a:r>
              <a:rPr lang="es-ES" dirty="0">
                <a:effectLst/>
                <a:latin typeface="Arial" panose="020B0604020202020204" pitchFamily="34" charset="0"/>
                <a:ea typeface="Times New Roman" panose="02020603050405020304" pitchFamily="18" charset="0"/>
                <a:cs typeface="Arial" panose="020B0604020202020204" pitchFamily="34" charset="0"/>
              </a:rPr>
              <a:t> lesionados que requieren de un procedimiento inmediato para salvar su vida.</a:t>
            </a:r>
            <a:endParaRPr lang="es-CU"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Symbol" panose="05050102010706020507" pitchFamily="18" charset="2"/>
              <a:buChar char=""/>
              <a:tabLst>
                <a:tab pos="457200" algn="l"/>
              </a:tabLst>
            </a:pPr>
            <a:r>
              <a:rPr lang="es-ES" b="1" dirty="0">
                <a:effectLst/>
                <a:latin typeface="Arial" panose="020B0604020202020204" pitchFamily="34" charset="0"/>
                <a:ea typeface="Times New Roman" panose="02020603050405020304" pitchFamily="18" charset="0"/>
                <a:cs typeface="Arial" panose="020B0604020202020204" pitchFamily="34" charset="0"/>
              </a:rPr>
              <a:t>Categoría 2 (Amarillo):</a:t>
            </a:r>
            <a:r>
              <a:rPr lang="es-ES" dirty="0">
                <a:effectLst/>
                <a:latin typeface="Arial" panose="020B0604020202020204" pitchFamily="34" charset="0"/>
                <a:ea typeface="Times New Roman" panose="02020603050405020304" pitchFamily="18" charset="0"/>
                <a:cs typeface="Arial" panose="020B0604020202020204" pitchFamily="34" charset="0"/>
              </a:rPr>
              <a:t> lesionados que requieren de un procedimiento que impida su deterioro o posible muerte. Al momento de la clasificación se encuentran lo suficientemente bien como para poder esperar por el procedimiento definitivo.</a:t>
            </a:r>
            <a:endParaRPr lang="es-CU"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Symbol" panose="05050102010706020507" pitchFamily="18" charset="2"/>
              <a:buChar char=""/>
              <a:tabLst>
                <a:tab pos="457200" algn="l"/>
              </a:tabLst>
            </a:pPr>
            <a:r>
              <a:rPr lang="es-ES" b="1" dirty="0">
                <a:effectLst/>
                <a:latin typeface="Arial" panose="020B0604020202020204" pitchFamily="34" charset="0"/>
                <a:ea typeface="Times New Roman" panose="02020603050405020304" pitchFamily="18" charset="0"/>
                <a:cs typeface="Arial" panose="020B0604020202020204" pitchFamily="34" charset="0"/>
              </a:rPr>
              <a:t>Categoría 3 (Verde):</a:t>
            </a:r>
            <a:r>
              <a:rPr lang="es-ES" dirty="0">
                <a:effectLst/>
                <a:latin typeface="Arial" panose="020B0604020202020204" pitchFamily="34" charset="0"/>
                <a:ea typeface="Times New Roman" panose="02020603050405020304" pitchFamily="18" charset="0"/>
                <a:cs typeface="Arial" panose="020B0604020202020204" pitchFamily="34" charset="0"/>
              </a:rPr>
              <a:t> lesionados que no requieren de un procedimiento inmediato, el que puede diferirse sin compromiso para la vida.</a:t>
            </a:r>
            <a:endParaRPr lang="es-CU"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Symbol" panose="05050102010706020507" pitchFamily="18" charset="2"/>
              <a:buChar char=""/>
              <a:tabLst>
                <a:tab pos="457200" algn="l"/>
              </a:tabLst>
            </a:pPr>
            <a:r>
              <a:rPr lang="es-ES" b="1" dirty="0">
                <a:effectLst/>
                <a:latin typeface="Arial" panose="020B0604020202020204" pitchFamily="34" charset="0"/>
                <a:ea typeface="Times New Roman" panose="02020603050405020304" pitchFamily="18" charset="0"/>
                <a:cs typeface="Arial" panose="020B0604020202020204" pitchFamily="34" charset="0"/>
              </a:rPr>
              <a:t>Categoría 4 (Negro):</a:t>
            </a:r>
            <a:r>
              <a:rPr lang="es-ES" dirty="0">
                <a:effectLst/>
                <a:latin typeface="Arial" panose="020B0604020202020204" pitchFamily="34" charset="0"/>
                <a:ea typeface="Times New Roman" panose="02020603050405020304" pitchFamily="18" charset="0"/>
                <a:cs typeface="Arial" panose="020B0604020202020204" pitchFamily="34" charset="0"/>
              </a:rPr>
              <a:t> lesionados con injurias incompatibles con la vida o fallecidos.</a:t>
            </a:r>
            <a:endParaRPr lang="es-CU"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040958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24D43D7-6038-C0E0-1D43-B4A441A1EEB7}"/>
              </a:ext>
            </a:extLst>
          </p:cNvPr>
          <p:cNvSpPr txBox="1"/>
          <p:nvPr/>
        </p:nvSpPr>
        <p:spPr>
          <a:xfrm>
            <a:off x="57575" y="3429000"/>
            <a:ext cx="8784976" cy="1384995"/>
          </a:xfrm>
          <a:prstGeom prst="rect">
            <a:avLst/>
          </a:prstGeom>
          <a:noFill/>
        </p:spPr>
        <p:txBody>
          <a:bodyPr wrap="square">
            <a:spAutoFit/>
          </a:bodyPr>
          <a:lstStyle/>
          <a:p>
            <a:pPr marL="449263" marR="0" lvl="0" indent="-449263" algn="just" defTabSz="914400" rtl="0" eaLnBrk="1" fontAlgn="auto" latinLnBrk="0" hangingPunct="1">
              <a:lnSpc>
                <a:spcPct val="100000"/>
              </a:lnSpc>
              <a:spcBef>
                <a:spcPts val="600"/>
              </a:spcBef>
              <a:spcAft>
                <a:spcPts val="600"/>
              </a:spcAft>
              <a:buClrTx/>
              <a:buSzTx/>
              <a:buFontTx/>
              <a:buNone/>
              <a:tabLst/>
              <a:defRPr/>
            </a:pPr>
            <a:r>
              <a:rPr kumimoji="0" lang="es-ES" sz="28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El Abastecimiento Médico en la comunidad. Recursos  para el aseguramiento multilateral disponibles para prestar los servicios de salud</a:t>
            </a:r>
          </a:p>
        </p:txBody>
      </p:sp>
      <p:sp>
        <p:nvSpPr>
          <p:cNvPr id="5" name="CuadroTexto 4">
            <a:extLst>
              <a:ext uri="{FF2B5EF4-FFF2-40B4-BE49-F238E27FC236}">
                <a16:creationId xmlns:a16="http://schemas.microsoft.com/office/drawing/2014/main" id="{EE047EEA-A54E-E2E6-4396-0FD5D12575AD}"/>
              </a:ext>
            </a:extLst>
          </p:cNvPr>
          <p:cNvSpPr txBox="1"/>
          <p:nvPr/>
        </p:nvSpPr>
        <p:spPr>
          <a:xfrm>
            <a:off x="2164063" y="2276872"/>
            <a:ext cx="4572000" cy="584775"/>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32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Sumarios No V:</a:t>
            </a:r>
          </a:p>
        </p:txBody>
      </p:sp>
      <p:grpSp>
        <p:nvGrpSpPr>
          <p:cNvPr id="2" name="Grupo 1">
            <a:extLst>
              <a:ext uri="{FF2B5EF4-FFF2-40B4-BE49-F238E27FC236}">
                <a16:creationId xmlns:a16="http://schemas.microsoft.com/office/drawing/2014/main" id="{42CE0DCD-0B36-A337-EADC-1014D8D54DBF}"/>
              </a:ext>
            </a:extLst>
          </p:cNvPr>
          <p:cNvGrpSpPr/>
          <p:nvPr/>
        </p:nvGrpSpPr>
        <p:grpSpPr>
          <a:xfrm>
            <a:off x="0" y="0"/>
            <a:ext cx="9144000" cy="1411345"/>
            <a:chOff x="0" y="0"/>
            <a:chExt cx="9144000" cy="1411345"/>
          </a:xfrm>
        </p:grpSpPr>
        <p:pic>
          <p:nvPicPr>
            <p:cNvPr id="4" name="Imagen 3">
              <a:extLst>
                <a:ext uri="{FF2B5EF4-FFF2-40B4-BE49-F238E27FC236}">
                  <a16:creationId xmlns:a16="http://schemas.microsoft.com/office/drawing/2014/main" id="{E3F1C33D-A0A3-CAC8-1BF1-296C4A6FD05A}"/>
                </a:ext>
              </a:extLst>
            </p:cNvPr>
            <p:cNvPicPr>
              <a:picLocks noChangeAspect="1"/>
            </p:cNvPicPr>
            <p:nvPr/>
          </p:nvPicPr>
          <p:blipFill>
            <a:blip r:embed="rId2"/>
            <a:stretch>
              <a:fillRect/>
            </a:stretch>
          </p:blipFill>
          <p:spPr>
            <a:xfrm>
              <a:off x="0" y="0"/>
              <a:ext cx="1224252" cy="1411345"/>
            </a:xfrm>
            <a:prstGeom prst="rect">
              <a:avLst/>
            </a:prstGeom>
          </p:spPr>
        </p:pic>
        <p:pic>
          <p:nvPicPr>
            <p:cNvPr id="6" name="Imagen 5">
              <a:extLst>
                <a:ext uri="{FF2B5EF4-FFF2-40B4-BE49-F238E27FC236}">
                  <a16:creationId xmlns:a16="http://schemas.microsoft.com/office/drawing/2014/main" id="{3C7C0D62-ED36-845B-35A3-E0F5675AE60C}"/>
                </a:ext>
              </a:extLst>
            </p:cNvPr>
            <p:cNvPicPr>
              <a:picLocks noChangeAspect="1"/>
            </p:cNvPicPr>
            <p:nvPr/>
          </p:nvPicPr>
          <p:blipFill>
            <a:blip r:embed="rId3"/>
            <a:stretch>
              <a:fillRect/>
            </a:stretch>
          </p:blipFill>
          <p:spPr>
            <a:xfrm>
              <a:off x="7817761" y="0"/>
              <a:ext cx="1326239" cy="1411345"/>
            </a:xfrm>
            <a:prstGeom prst="rect">
              <a:avLst/>
            </a:prstGeom>
          </p:spPr>
        </p:pic>
        <p:pic>
          <p:nvPicPr>
            <p:cNvPr id="7" name="Imagen 6">
              <a:extLst>
                <a:ext uri="{FF2B5EF4-FFF2-40B4-BE49-F238E27FC236}">
                  <a16:creationId xmlns:a16="http://schemas.microsoft.com/office/drawing/2014/main" id="{E255E86D-9C11-F3F9-BA1D-26EA9E0B94EA}"/>
                </a:ext>
              </a:extLst>
            </p:cNvPr>
            <p:cNvPicPr>
              <a:picLocks noChangeAspect="1"/>
            </p:cNvPicPr>
            <p:nvPr/>
          </p:nvPicPr>
          <p:blipFill>
            <a:blip r:embed="rId4"/>
            <a:stretch>
              <a:fillRect/>
            </a:stretch>
          </p:blipFill>
          <p:spPr>
            <a:xfrm>
              <a:off x="2697548" y="153778"/>
              <a:ext cx="2956816" cy="804742"/>
            </a:xfrm>
            <a:prstGeom prst="rect">
              <a:avLst/>
            </a:prstGeom>
          </p:spPr>
        </p:pic>
      </p:grpSp>
    </p:spTree>
    <p:extLst>
      <p:ext uri="{BB962C8B-B14F-4D97-AF65-F5344CB8AC3E}">
        <p14:creationId xmlns:p14="http://schemas.microsoft.com/office/powerpoint/2010/main" val="22597316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484F81A-2B47-CF77-BF98-0129BAED4506}"/>
              </a:ext>
            </a:extLst>
          </p:cNvPr>
          <p:cNvSpPr txBox="1"/>
          <p:nvPr/>
        </p:nvSpPr>
        <p:spPr>
          <a:xfrm>
            <a:off x="179512" y="260648"/>
            <a:ext cx="8784976" cy="6555641"/>
          </a:xfrm>
          <a:prstGeom prst="rect">
            <a:avLst/>
          </a:prstGeom>
          <a:noFill/>
        </p:spPr>
        <p:txBody>
          <a:bodyPr wrap="square">
            <a:spAutoFit/>
          </a:bodyPr>
          <a:lstStyle/>
          <a:p>
            <a:pPr algn="just"/>
            <a:r>
              <a:rPr lang="es-E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Es importante </a:t>
            </a:r>
            <a:r>
              <a:rPr lang="es-ES" sz="2000" dirty="0">
                <a:effectLst/>
                <a:latin typeface="Arial" panose="020B0604020202020204" pitchFamily="34" charset="0"/>
                <a:ea typeface="Times New Roman" panose="02020603050405020304" pitchFamily="18" charset="0"/>
                <a:cs typeface="Arial" panose="020B0604020202020204" pitchFamily="34" charset="0"/>
              </a:rPr>
              <a:t>la  función de organización del abastecimiento médico, el registro y control de los medios materiales.</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sz="2000" dirty="0">
                <a:effectLst/>
                <a:latin typeface="Arial" panose="020B0604020202020204" pitchFamily="34" charset="0"/>
                <a:ea typeface="Times New Roman" panose="02020603050405020304" pitchFamily="18" charset="0"/>
                <a:cs typeface="Arial" panose="020B0604020202020204" pitchFamily="34" charset="0"/>
              </a:rPr>
              <a:t> </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sz="2000" dirty="0">
                <a:effectLst/>
                <a:latin typeface="Arial" panose="020B0604020202020204" pitchFamily="34" charset="0"/>
                <a:ea typeface="Times New Roman" panose="02020603050405020304" pitchFamily="18" charset="0"/>
                <a:cs typeface="Arial" panose="020B0604020202020204" pitchFamily="34" charset="0"/>
              </a:rPr>
              <a:t>Planificación y organización del abastecimiento médico.</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sz="2000" strike="noStrike" dirty="0">
                <a:effectLst/>
                <a:latin typeface="Arial" panose="020B0604020202020204" pitchFamily="34" charset="0"/>
                <a:ea typeface="Times New Roman" panose="02020603050405020304" pitchFamily="18" charset="0"/>
                <a:cs typeface="Arial" panose="020B0604020202020204" pitchFamily="34" charset="0"/>
              </a:rPr>
              <a:t> </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Times New Roman" panose="02020603050405020304" pitchFamily="18" charset="0"/>
              <a:buChar char="-"/>
              <a:tabLst>
                <a:tab pos="215900" algn="l"/>
              </a:tabLst>
            </a:pPr>
            <a:r>
              <a:rPr lang="es-ES" sz="2000" dirty="0">
                <a:effectLst/>
                <a:latin typeface="Arial" panose="020B0604020202020204" pitchFamily="34" charset="0"/>
                <a:ea typeface="Times New Roman" panose="02020603050405020304" pitchFamily="18" charset="0"/>
                <a:cs typeface="Arial" panose="020B0604020202020204" pitchFamily="34" charset="0"/>
              </a:rPr>
              <a:t>Fases del abastecimiento médico.</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sz="2000" dirty="0">
                <a:effectLst/>
                <a:latin typeface="Arial" panose="020B0604020202020204" pitchFamily="34" charset="0"/>
                <a:ea typeface="Times New Roman" panose="02020603050405020304" pitchFamily="18" charset="0"/>
                <a:cs typeface="Arial" panose="020B0604020202020204" pitchFamily="34" charset="0"/>
              </a:rPr>
              <a:t> </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mj-lt"/>
              <a:buAutoNum type="arabicParenR"/>
              <a:tabLst>
                <a:tab pos="226695" algn="l"/>
              </a:tabLst>
            </a:pPr>
            <a:r>
              <a:rPr lang="es-ES" sz="2000" b="1" i="1" dirty="0">
                <a:effectLst/>
                <a:latin typeface="Arial" panose="020B0604020202020204" pitchFamily="34" charset="0"/>
                <a:ea typeface="Times New Roman" panose="02020603050405020304" pitchFamily="18" charset="0"/>
                <a:cs typeface="Arial" panose="020B0604020202020204" pitchFamily="34" charset="0"/>
              </a:rPr>
              <a:t>Obtención de recursos.</a:t>
            </a:r>
            <a:endParaRPr lang="es-CU" sz="2000" b="1" i="1" dirty="0">
              <a:effectLst/>
              <a:latin typeface="Arial" panose="020B0604020202020204" pitchFamily="34" charset="0"/>
              <a:ea typeface="Times New Roman" panose="02020603050405020304" pitchFamily="18" charset="0"/>
              <a:cs typeface="Arial" panose="020B0604020202020204" pitchFamily="34" charset="0"/>
            </a:endParaRPr>
          </a:p>
          <a:p>
            <a:pPr marL="742950" lvl="1" indent="-285750" algn="just">
              <a:buFont typeface="Wingdings" panose="05000000000000000000" pitchFamily="2" charset="2"/>
              <a:buChar char=""/>
              <a:tabLst>
                <a:tab pos="914400" algn="l"/>
              </a:tabLst>
            </a:pPr>
            <a:r>
              <a:rPr lang="es-ES" sz="2000" dirty="0">
                <a:effectLst/>
                <a:latin typeface="Arial" panose="020B0604020202020204" pitchFamily="34" charset="0"/>
                <a:ea typeface="Times New Roman" panose="02020603050405020304" pitchFamily="18" charset="0"/>
                <a:cs typeface="Arial" panose="020B0604020202020204" pitchFamily="34" charset="0"/>
              </a:rPr>
              <a:t>Importación.</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marL="742950" lvl="1" indent="-285750" algn="just">
              <a:buFont typeface="Wingdings" panose="05000000000000000000" pitchFamily="2" charset="2"/>
              <a:buChar char=""/>
              <a:tabLst>
                <a:tab pos="914400" algn="l"/>
              </a:tabLst>
            </a:pPr>
            <a:r>
              <a:rPr lang="es-ES" sz="2000" dirty="0">
                <a:effectLst/>
                <a:latin typeface="Arial" panose="020B0604020202020204" pitchFamily="34" charset="0"/>
                <a:ea typeface="Times New Roman" panose="02020603050405020304" pitchFamily="18" charset="0"/>
                <a:cs typeface="Arial" panose="020B0604020202020204" pitchFamily="34" charset="0"/>
              </a:rPr>
              <a:t>Donación.        </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marL="742950" lvl="1" indent="-285750" algn="just">
              <a:buFont typeface="Wingdings" panose="05000000000000000000" pitchFamily="2" charset="2"/>
              <a:buChar char=""/>
              <a:tabLst>
                <a:tab pos="914400" algn="l"/>
              </a:tabLst>
            </a:pPr>
            <a:r>
              <a:rPr lang="es-ES" sz="2000" dirty="0">
                <a:effectLst/>
                <a:latin typeface="Arial" panose="020B0604020202020204" pitchFamily="34" charset="0"/>
                <a:ea typeface="Times New Roman" panose="02020603050405020304" pitchFamily="18" charset="0"/>
                <a:cs typeface="Arial" panose="020B0604020202020204" pitchFamily="34" charset="0"/>
              </a:rPr>
              <a:t>Producción                              </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mj-lt"/>
              <a:buAutoNum type="arabicParenR"/>
              <a:tabLst>
                <a:tab pos="226695" algn="l"/>
              </a:tabLst>
            </a:pPr>
            <a:r>
              <a:rPr lang="es-ES" sz="2000" b="1" dirty="0">
                <a:effectLst/>
                <a:latin typeface="Arial" panose="020B0604020202020204" pitchFamily="34" charset="0"/>
                <a:ea typeface="Times New Roman" panose="02020603050405020304" pitchFamily="18" charset="0"/>
                <a:cs typeface="Arial" panose="020B0604020202020204" pitchFamily="34" charset="0"/>
              </a:rPr>
              <a:t>Distribución.</a:t>
            </a:r>
            <a:endParaRPr lang="es-CU" sz="2000" b="1" dirty="0">
              <a:effectLst/>
              <a:latin typeface="Arial" panose="020B0604020202020204" pitchFamily="34" charset="0"/>
              <a:ea typeface="Times New Roman" panose="02020603050405020304" pitchFamily="18" charset="0"/>
              <a:cs typeface="Arial" panose="020B0604020202020204" pitchFamily="34" charset="0"/>
            </a:endParaRPr>
          </a:p>
          <a:p>
            <a:pPr marL="712788" lvl="0" indent="-342900" algn="just">
              <a:buFont typeface="Wingdings" panose="05000000000000000000" pitchFamily="2" charset="2"/>
              <a:buChar char=""/>
              <a:tabLst>
                <a:tab pos="914400" algn="l"/>
              </a:tabLst>
            </a:pPr>
            <a:r>
              <a:rPr lang="es-ES" sz="2000" dirty="0">
                <a:effectLst/>
                <a:latin typeface="Arial" panose="020B0604020202020204" pitchFamily="34" charset="0"/>
                <a:ea typeface="Times New Roman" panose="02020603050405020304" pitchFamily="18" charset="0"/>
                <a:cs typeface="Arial" panose="020B0604020202020204" pitchFamily="34" charset="0"/>
              </a:rPr>
              <a:t>Almacenamiento.</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marL="712788" lvl="0" indent="-342900" algn="just">
              <a:buFont typeface="Wingdings" panose="05000000000000000000" pitchFamily="2" charset="2"/>
              <a:buChar char=""/>
              <a:tabLst>
                <a:tab pos="914400" algn="l"/>
              </a:tabLst>
            </a:pPr>
            <a:r>
              <a:rPr lang="es-ES" sz="2000" dirty="0">
                <a:effectLst/>
                <a:latin typeface="Arial" panose="020B0604020202020204" pitchFamily="34" charset="0"/>
                <a:ea typeface="Times New Roman" panose="02020603050405020304" pitchFamily="18" charset="0"/>
                <a:cs typeface="Arial" panose="020B0604020202020204" pitchFamily="34" charset="0"/>
              </a:rPr>
              <a:t>Transportación.</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marL="712788" lvl="0" indent="-342900" algn="just">
              <a:buFont typeface="Wingdings" panose="05000000000000000000" pitchFamily="2" charset="2"/>
              <a:buChar char=""/>
              <a:tabLst>
                <a:tab pos="914400" algn="l"/>
              </a:tabLst>
            </a:pPr>
            <a:r>
              <a:rPr lang="es-ES" sz="2000" dirty="0">
                <a:effectLst/>
                <a:latin typeface="Arial" panose="020B0604020202020204" pitchFamily="34" charset="0"/>
                <a:ea typeface="Times New Roman" panose="02020603050405020304" pitchFamily="18" charset="0"/>
                <a:cs typeface="Arial" panose="020B0604020202020204" pitchFamily="34" charset="0"/>
              </a:rPr>
              <a:t>Entrega  </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marL="685800" algn="just"/>
            <a:r>
              <a:rPr lang="es-ES" sz="2000" dirty="0">
                <a:effectLst/>
                <a:latin typeface="Arial" panose="020B0604020202020204" pitchFamily="34" charset="0"/>
                <a:ea typeface="Times New Roman" panose="02020603050405020304" pitchFamily="18" charset="0"/>
                <a:cs typeface="Arial" panose="020B0604020202020204" pitchFamily="34" charset="0"/>
              </a:rPr>
              <a:t>    </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Times New Roman" panose="02020603050405020304" pitchFamily="18" charset="0"/>
              <a:buChar char="-"/>
              <a:tabLst>
                <a:tab pos="288290" algn="l"/>
              </a:tabLst>
            </a:pPr>
            <a:r>
              <a:rPr lang="es-ES" sz="2000" b="1" dirty="0">
                <a:effectLst/>
                <a:latin typeface="Arial" panose="020B0604020202020204" pitchFamily="34" charset="0"/>
                <a:ea typeface="Times New Roman" panose="02020603050405020304" pitchFamily="18" charset="0"/>
                <a:cs typeface="Arial" panose="020B0604020202020204" pitchFamily="34" charset="0"/>
              </a:rPr>
              <a:t>Fuentes:</a:t>
            </a:r>
            <a:endParaRPr lang="es-CU" sz="2000" b="1" dirty="0">
              <a:effectLst/>
              <a:latin typeface="Arial" panose="020B0604020202020204" pitchFamily="34" charset="0"/>
              <a:ea typeface="Times New Roman" panose="02020603050405020304" pitchFamily="18" charset="0"/>
              <a:cs typeface="Arial" panose="020B0604020202020204" pitchFamily="34" charset="0"/>
            </a:endParaRPr>
          </a:p>
          <a:p>
            <a:pPr marL="742950" lvl="1" indent="-285750" algn="just">
              <a:buFont typeface="+mj-lt"/>
              <a:buAutoNum type="arabicParenR"/>
              <a:tabLst>
                <a:tab pos="504190" algn="l"/>
              </a:tabLst>
            </a:pPr>
            <a:r>
              <a:rPr lang="es-ES" sz="2000" dirty="0">
                <a:effectLst/>
                <a:latin typeface="Arial" panose="020B0604020202020204" pitchFamily="34" charset="0"/>
                <a:ea typeface="Times New Roman" panose="02020603050405020304" pitchFamily="18" charset="0"/>
                <a:cs typeface="Arial" panose="020B0604020202020204" pitchFamily="34" charset="0"/>
              </a:rPr>
              <a:t>Primaria: Producción local de fitofármacos y productos naturales.</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marL="742950" lvl="1" indent="-285750" algn="just">
              <a:buFont typeface="+mj-lt"/>
              <a:buAutoNum type="arabicParenR"/>
              <a:tabLst>
                <a:tab pos="504190" algn="l"/>
              </a:tabLst>
            </a:pPr>
            <a:r>
              <a:rPr lang="es-ES" sz="2000" dirty="0">
                <a:effectLst/>
                <a:latin typeface="Arial" panose="020B0604020202020204" pitchFamily="34" charset="0"/>
                <a:ea typeface="Times New Roman" panose="02020603050405020304" pitchFamily="18" charset="0"/>
                <a:cs typeface="Arial" panose="020B0604020202020204" pitchFamily="34" charset="0"/>
              </a:rPr>
              <a:t>Secundaria: Fábrica de productos farmacéuticos, Empresa de suministros.</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es-ES" sz="2000" b="1" dirty="0">
                <a:effectLst/>
                <a:latin typeface="Arial" panose="020B0604020202020204" pitchFamily="34" charset="0"/>
                <a:ea typeface="Times New Roman" panose="02020603050405020304" pitchFamily="18" charset="0"/>
                <a:cs typeface="Arial" panose="020B0604020202020204" pitchFamily="34" charset="0"/>
              </a:rPr>
              <a:t> </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5792263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70E2D2F-CBC6-055A-2FD3-CE12802F2BEB}"/>
              </a:ext>
            </a:extLst>
          </p:cNvPr>
          <p:cNvSpPr txBox="1"/>
          <p:nvPr/>
        </p:nvSpPr>
        <p:spPr>
          <a:xfrm>
            <a:off x="215516" y="148471"/>
            <a:ext cx="8712968" cy="6709529"/>
          </a:xfrm>
          <a:prstGeom prst="rect">
            <a:avLst/>
          </a:prstGeom>
          <a:noFill/>
        </p:spPr>
        <p:txBody>
          <a:bodyPr wrap="square">
            <a:spAutoFit/>
          </a:bodyPr>
          <a:lstStyle/>
          <a:p>
            <a:pPr algn="just"/>
            <a:r>
              <a:rPr lang="es-ES" sz="2800" dirty="0">
                <a:effectLst/>
                <a:latin typeface="Arial" panose="020B0604020202020204" pitchFamily="34" charset="0"/>
                <a:ea typeface="Times New Roman" panose="02020603050405020304" pitchFamily="18" charset="0"/>
                <a:cs typeface="Arial" panose="020B0604020202020204" pitchFamily="34" charset="0"/>
              </a:rPr>
              <a:t>La función de organización del aseguramiento técnico--material del sector de la salud en situaciones excepcionales y desastres y tiene las </a:t>
            </a:r>
            <a:r>
              <a:rPr lang="es-ES" sz="2800" b="1" dirty="0">
                <a:effectLst/>
                <a:latin typeface="Arial" panose="020B0604020202020204" pitchFamily="34" charset="0"/>
                <a:ea typeface="Times New Roman" panose="02020603050405020304" pitchFamily="18" charset="0"/>
                <a:cs typeface="Arial" panose="020B0604020202020204" pitchFamily="34" charset="0"/>
              </a:rPr>
              <a:t>siguientes misiones:</a:t>
            </a:r>
            <a:r>
              <a:rPr lang="es-ES" sz="2800" dirty="0">
                <a:effectLst/>
                <a:latin typeface="Arial" panose="020B0604020202020204" pitchFamily="34" charset="0"/>
                <a:ea typeface="Times New Roman" panose="02020603050405020304" pitchFamily="18" charset="0"/>
                <a:cs typeface="Arial" panose="020B0604020202020204" pitchFamily="34" charset="0"/>
              </a:rPr>
              <a:t> </a:t>
            </a:r>
            <a:endParaRPr lang="es-CU" sz="2800" dirty="0">
              <a:effectLst/>
              <a:latin typeface="Arial" panose="020B0604020202020204" pitchFamily="34" charset="0"/>
              <a:ea typeface="Times New Roman" panose="02020603050405020304" pitchFamily="18" charset="0"/>
              <a:cs typeface="Arial" panose="020B0604020202020204" pitchFamily="34" charset="0"/>
            </a:endParaRPr>
          </a:p>
          <a:p>
            <a:r>
              <a:rPr lang="es-ES" sz="2800" u="none" strike="noStrike" dirty="0">
                <a:effectLst/>
                <a:latin typeface="Arial" panose="020B0604020202020204" pitchFamily="34" charset="0"/>
                <a:ea typeface="Times New Roman" panose="02020603050405020304" pitchFamily="18" charset="0"/>
                <a:cs typeface="Arial" panose="020B0604020202020204" pitchFamily="34" charset="0"/>
              </a:rPr>
              <a:t> </a:t>
            </a:r>
            <a:endParaRPr lang="es-CU" sz="28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mj-lt"/>
              <a:buAutoNum type="arabicParenR"/>
              <a:tabLst>
                <a:tab pos="504190" algn="l"/>
              </a:tabLst>
            </a:pPr>
            <a:r>
              <a:rPr lang="es-ES" sz="2800" dirty="0">
                <a:effectLst/>
                <a:latin typeface="Arial" panose="020B0604020202020204" pitchFamily="34" charset="0"/>
                <a:ea typeface="Times New Roman" panose="02020603050405020304" pitchFamily="18" charset="0"/>
                <a:cs typeface="Arial" panose="020B0604020202020204" pitchFamily="34" charset="0"/>
              </a:rPr>
              <a:t>Realizar las demandas para garantizar la prestación de la asistencia médica en situaciones excepcionales y desastres.</a:t>
            </a:r>
            <a:endParaRPr lang="es-CU" sz="28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spcBef>
                <a:spcPts val="600"/>
              </a:spcBef>
              <a:spcAft>
                <a:spcPts val="600"/>
              </a:spcAft>
              <a:buFont typeface="+mj-lt"/>
              <a:buAutoNum type="arabicParenR"/>
              <a:tabLst>
                <a:tab pos="504190" algn="l"/>
              </a:tabLst>
            </a:pPr>
            <a:r>
              <a:rPr lang="es-ES" sz="2800" dirty="0">
                <a:effectLst/>
                <a:latin typeface="Arial" panose="020B0604020202020204" pitchFamily="34" charset="0"/>
                <a:ea typeface="Times New Roman" panose="02020603050405020304" pitchFamily="18" charset="0"/>
                <a:cs typeface="Arial" panose="020B0604020202020204" pitchFamily="34" charset="0"/>
              </a:rPr>
              <a:t>Crear y mantener las reservas médicas a los volúmenes establecidos.</a:t>
            </a:r>
            <a:endParaRPr lang="es-CU" sz="28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mj-lt"/>
              <a:buAutoNum type="arabicParenR"/>
              <a:tabLst>
                <a:tab pos="504190" algn="l"/>
              </a:tabLst>
            </a:pPr>
            <a:r>
              <a:rPr lang="es-ES" sz="2800" dirty="0" err="1">
                <a:effectLst/>
                <a:latin typeface="Arial" panose="020B0604020202020204" pitchFamily="34" charset="0"/>
                <a:ea typeface="Times New Roman" panose="02020603050405020304" pitchFamily="18" charset="0"/>
                <a:cs typeface="Arial" panose="020B0604020202020204" pitchFamily="34" charset="0"/>
              </a:rPr>
              <a:t>Microlocalizar</a:t>
            </a:r>
            <a:r>
              <a:rPr lang="es-ES" sz="2800" dirty="0">
                <a:effectLst/>
                <a:latin typeface="Arial" panose="020B0604020202020204" pitchFamily="34" charset="0"/>
                <a:ea typeface="Times New Roman" panose="02020603050405020304" pitchFamily="18" charset="0"/>
                <a:cs typeface="Arial" panose="020B0604020202020204" pitchFamily="34" charset="0"/>
              </a:rPr>
              <a:t> la ubicación de plantas medicinales para su uso, así como el empleo amplio de los procederes de la medicina tradicional y natural.</a:t>
            </a:r>
            <a:endParaRPr lang="es-CU" sz="28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buFont typeface="+mj-lt"/>
              <a:buAutoNum type="arabicParenR"/>
              <a:tabLst>
                <a:tab pos="504190" algn="l"/>
              </a:tabLst>
            </a:pPr>
            <a:r>
              <a:rPr lang="es-ES" sz="2800" dirty="0">
                <a:effectLst/>
                <a:latin typeface="Arial" panose="020B0604020202020204" pitchFamily="34" charset="0"/>
                <a:ea typeface="Times New Roman" panose="02020603050405020304" pitchFamily="18" charset="0"/>
                <a:cs typeface="Arial" panose="020B0604020202020204" pitchFamily="34" charset="0"/>
              </a:rPr>
              <a:t>Incrementar los mantenimientos y reparación de la técnica médica.</a:t>
            </a:r>
            <a:endParaRPr lang="es-CU" sz="28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5167912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2775063E-E219-D931-9491-888EB868B72E}"/>
              </a:ext>
            </a:extLst>
          </p:cNvPr>
          <p:cNvSpPr txBox="1"/>
          <p:nvPr/>
        </p:nvSpPr>
        <p:spPr>
          <a:xfrm>
            <a:off x="215516" y="260648"/>
            <a:ext cx="8712968" cy="6606937"/>
          </a:xfrm>
          <a:prstGeom prst="rect">
            <a:avLst/>
          </a:prstGeom>
          <a:noFill/>
        </p:spPr>
        <p:txBody>
          <a:bodyPr wrap="square">
            <a:spAutoFit/>
          </a:bodyPr>
          <a:lstStyle/>
          <a:p>
            <a:pPr algn="just">
              <a:spcBef>
                <a:spcPts val="200"/>
              </a:spcBef>
              <a:spcAft>
                <a:spcPts val="200"/>
              </a:spcAft>
            </a:pPr>
            <a:r>
              <a:rPr lang="es-ES" sz="2000" b="1" i="1" dirty="0">
                <a:latin typeface="Arial" panose="020B0604020202020204" pitchFamily="34" charset="0"/>
                <a:cs typeface="Arial" panose="020B0604020202020204" pitchFamily="34" charset="0"/>
              </a:rPr>
              <a:t>En el caso del consultorio del médico de la familia</a:t>
            </a:r>
            <a:r>
              <a:rPr lang="es-ES" sz="2000" dirty="0">
                <a:latin typeface="Arial" panose="020B0604020202020204" pitchFamily="34" charset="0"/>
                <a:cs typeface="Arial" panose="020B0604020202020204" pitchFamily="34" charset="0"/>
              </a:rPr>
              <a:t> el abastecimiento médico puede ser desde:</a:t>
            </a:r>
          </a:p>
          <a:p>
            <a:pPr marL="263525" indent="-263525" algn="just">
              <a:spcBef>
                <a:spcPts val="200"/>
              </a:spcBef>
              <a:spcAft>
                <a:spcPts val="200"/>
              </a:spcAft>
            </a:pPr>
            <a:r>
              <a:rPr lang="es-ES" sz="2000" dirty="0">
                <a:latin typeface="Arial" panose="020B0604020202020204" pitchFamily="34" charset="0"/>
                <a:cs typeface="Arial" panose="020B0604020202020204" pitchFamily="34" charset="0"/>
              </a:rPr>
              <a:t>- La farmacia.</a:t>
            </a:r>
          </a:p>
          <a:p>
            <a:pPr marL="263525" indent="-263525" algn="just">
              <a:spcBef>
                <a:spcPts val="200"/>
              </a:spcBef>
              <a:spcAft>
                <a:spcPts val="200"/>
              </a:spcAft>
            </a:pPr>
            <a:r>
              <a:rPr lang="es-ES" sz="2000" dirty="0">
                <a:latin typeface="Arial" panose="020B0604020202020204" pitchFamily="34" charset="0"/>
                <a:cs typeface="Arial" panose="020B0604020202020204" pitchFamily="34" charset="0"/>
              </a:rPr>
              <a:t>- Centralizado de los almacenes del MINSAP.</a:t>
            </a:r>
          </a:p>
          <a:p>
            <a:pPr marL="263525" indent="-263525" algn="just">
              <a:spcBef>
                <a:spcPts val="200"/>
              </a:spcBef>
              <a:spcAft>
                <a:spcPts val="200"/>
              </a:spcAft>
            </a:pPr>
            <a:r>
              <a:rPr lang="es-ES" sz="2000" dirty="0">
                <a:latin typeface="Arial" panose="020B0604020202020204" pitchFamily="34" charset="0"/>
                <a:cs typeface="Arial" panose="020B0604020202020204" pitchFamily="34" charset="0"/>
              </a:rPr>
              <a:t>- Descentralizado de los almacenes de la economía. </a:t>
            </a:r>
          </a:p>
          <a:p>
            <a:pPr marL="263525" indent="-263525" algn="just">
              <a:spcBef>
                <a:spcPts val="200"/>
              </a:spcBef>
              <a:spcAft>
                <a:spcPts val="200"/>
              </a:spcAft>
            </a:pPr>
            <a:r>
              <a:rPr lang="es-ES" sz="2000" dirty="0">
                <a:latin typeface="Arial" panose="020B0604020202020204" pitchFamily="34" charset="0"/>
                <a:cs typeface="Arial" panose="020B0604020202020204" pitchFamily="34" charset="0"/>
              </a:rPr>
              <a:t>- Desde los centros de producción local de fitofármacos y productos naturales.</a:t>
            </a:r>
          </a:p>
          <a:p>
            <a:pPr marL="263525" indent="-263525" algn="just">
              <a:spcBef>
                <a:spcPts val="200"/>
              </a:spcBef>
              <a:spcAft>
                <a:spcPts val="200"/>
              </a:spcAft>
            </a:pPr>
            <a:r>
              <a:rPr lang="es-ES" sz="2000" dirty="0">
                <a:latin typeface="Arial" panose="020B0604020202020204" pitchFamily="34" charset="0"/>
                <a:cs typeface="Arial" panose="020B0604020202020204" pitchFamily="34" charset="0"/>
              </a:rPr>
              <a:t>- Desde la fábrica de productos farmacéuticos de la empresa de suministros médicos.</a:t>
            </a:r>
          </a:p>
          <a:p>
            <a:pPr algn="just">
              <a:spcBef>
                <a:spcPts val="200"/>
              </a:spcBef>
              <a:spcAft>
                <a:spcPts val="200"/>
              </a:spcAft>
            </a:pPr>
            <a:r>
              <a:rPr lang="es-ES" sz="2000" b="1" i="1" dirty="0">
                <a:latin typeface="Arial" panose="020B0604020202020204" pitchFamily="34" charset="0"/>
                <a:cs typeface="Arial" panose="020B0604020202020204" pitchFamily="34" charset="0"/>
              </a:rPr>
              <a:t>Las demandas del sector de la salud </a:t>
            </a:r>
            <a:r>
              <a:rPr lang="es-ES" sz="2000" dirty="0">
                <a:latin typeface="Arial" panose="020B0604020202020204" pitchFamily="34" charset="0"/>
                <a:cs typeface="Arial" panose="020B0604020202020204" pitchFamily="34" charset="0"/>
              </a:rPr>
              <a:t>se realizan una vez al año  en aquellos recursos que resultan imprescindibles y ajustados a la situación económica que vive el país, además, se demandan los recursos para completar las reservas de medios y equipos de la Economía Nacional. También las demandas se formulan y satisfacen territorialmente en el municipio pudiendo tener soluciones atípicas, en correspondencia con las disponibilidades del territorio y se planifican, como principio, para satisfacer de conjunto con las existencias, las producciones propias y las reservas para un año.</a:t>
            </a:r>
          </a:p>
          <a:p>
            <a:pPr algn="just">
              <a:spcBef>
                <a:spcPts val="200"/>
              </a:spcBef>
              <a:spcAft>
                <a:spcPts val="200"/>
              </a:spcAft>
            </a:pPr>
            <a:r>
              <a:rPr lang="es-ES" sz="2000" dirty="0">
                <a:latin typeface="Arial" panose="020B0604020202020204" pitchFamily="34" charset="0"/>
                <a:cs typeface="Arial" panose="020B0604020202020204" pitchFamily="34" charset="0"/>
              </a:rPr>
              <a:t>Hay que tener en cuenta las necesidades de agua, alimentos, transporte, combustibles y otros recursos.</a:t>
            </a:r>
          </a:p>
        </p:txBody>
      </p:sp>
    </p:spTree>
    <p:extLst>
      <p:ext uri="{BB962C8B-B14F-4D97-AF65-F5344CB8AC3E}">
        <p14:creationId xmlns:p14="http://schemas.microsoft.com/office/powerpoint/2010/main" val="16416916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24D43D7-6038-C0E0-1D43-B4A441A1EEB7}"/>
              </a:ext>
            </a:extLst>
          </p:cNvPr>
          <p:cNvSpPr txBox="1"/>
          <p:nvPr/>
        </p:nvSpPr>
        <p:spPr>
          <a:xfrm>
            <a:off x="179512" y="3068960"/>
            <a:ext cx="8784976" cy="584775"/>
          </a:xfrm>
          <a:prstGeom prst="rect">
            <a:avLst/>
          </a:prstGeom>
          <a:noFill/>
        </p:spPr>
        <p:txBody>
          <a:bodyPr wrap="square">
            <a:spAutoFit/>
          </a:bodyPr>
          <a:lstStyle/>
          <a:p>
            <a:pPr marL="449263" marR="0" lvl="0" indent="-449263" algn="ctr" defTabSz="914400" rtl="0" eaLnBrk="1" fontAlgn="auto" latinLnBrk="0" hangingPunct="1">
              <a:lnSpc>
                <a:spcPct val="100000"/>
              </a:lnSpc>
              <a:spcBef>
                <a:spcPts val="600"/>
              </a:spcBef>
              <a:spcAft>
                <a:spcPts val="600"/>
              </a:spcAft>
              <a:buClrTx/>
              <a:buSzTx/>
              <a:buFontTx/>
              <a:buNone/>
              <a:tabLst/>
              <a:defRPr/>
            </a:pPr>
            <a:r>
              <a:rPr kumimoji="0" lang="es-ES" sz="32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Orientación del Taller. T I.2 C1.</a:t>
            </a:r>
          </a:p>
        </p:txBody>
      </p:sp>
      <p:sp>
        <p:nvSpPr>
          <p:cNvPr id="5" name="CuadroTexto 4">
            <a:extLst>
              <a:ext uri="{FF2B5EF4-FFF2-40B4-BE49-F238E27FC236}">
                <a16:creationId xmlns:a16="http://schemas.microsoft.com/office/drawing/2014/main" id="{EE047EEA-A54E-E2E6-4396-0FD5D12575AD}"/>
              </a:ext>
            </a:extLst>
          </p:cNvPr>
          <p:cNvSpPr txBox="1"/>
          <p:nvPr/>
        </p:nvSpPr>
        <p:spPr>
          <a:xfrm>
            <a:off x="2123728" y="1844824"/>
            <a:ext cx="4572000" cy="70788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40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Sumario No V:</a:t>
            </a:r>
          </a:p>
        </p:txBody>
      </p:sp>
      <p:grpSp>
        <p:nvGrpSpPr>
          <p:cNvPr id="2" name="Grupo 1">
            <a:extLst>
              <a:ext uri="{FF2B5EF4-FFF2-40B4-BE49-F238E27FC236}">
                <a16:creationId xmlns:a16="http://schemas.microsoft.com/office/drawing/2014/main" id="{A2B56D07-8463-9E20-397E-1011F9890439}"/>
              </a:ext>
            </a:extLst>
          </p:cNvPr>
          <p:cNvGrpSpPr/>
          <p:nvPr/>
        </p:nvGrpSpPr>
        <p:grpSpPr>
          <a:xfrm>
            <a:off x="171624" y="116632"/>
            <a:ext cx="8784976" cy="1411345"/>
            <a:chOff x="0" y="0"/>
            <a:chExt cx="9144000" cy="1411345"/>
          </a:xfrm>
        </p:grpSpPr>
        <p:pic>
          <p:nvPicPr>
            <p:cNvPr id="4" name="Imagen 3">
              <a:extLst>
                <a:ext uri="{FF2B5EF4-FFF2-40B4-BE49-F238E27FC236}">
                  <a16:creationId xmlns:a16="http://schemas.microsoft.com/office/drawing/2014/main" id="{586E08D9-4E3E-2748-45B2-34B44E83F509}"/>
                </a:ext>
              </a:extLst>
            </p:cNvPr>
            <p:cNvPicPr>
              <a:picLocks noChangeAspect="1"/>
            </p:cNvPicPr>
            <p:nvPr/>
          </p:nvPicPr>
          <p:blipFill>
            <a:blip r:embed="rId2"/>
            <a:stretch>
              <a:fillRect/>
            </a:stretch>
          </p:blipFill>
          <p:spPr>
            <a:xfrm>
              <a:off x="0" y="0"/>
              <a:ext cx="1224252" cy="1411345"/>
            </a:xfrm>
            <a:prstGeom prst="rect">
              <a:avLst/>
            </a:prstGeom>
          </p:spPr>
        </p:pic>
        <p:pic>
          <p:nvPicPr>
            <p:cNvPr id="6" name="Imagen 5">
              <a:extLst>
                <a:ext uri="{FF2B5EF4-FFF2-40B4-BE49-F238E27FC236}">
                  <a16:creationId xmlns:a16="http://schemas.microsoft.com/office/drawing/2014/main" id="{B3B5E914-AE73-23E5-811D-3E3C93DC2D7F}"/>
                </a:ext>
              </a:extLst>
            </p:cNvPr>
            <p:cNvPicPr>
              <a:picLocks noChangeAspect="1"/>
            </p:cNvPicPr>
            <p:nvPr/>
          </p:nvPicPr>
          <p:blipFill>
            <a:blip r:embed="rId3"/>
            <a:stretch>
              <a:fillRect/>
            </a:stretch>
          </p:blipFill>
          <p:spPr>
            <a:xfrm>
              <a:off x="7817761" y="0"/>
              <a:ext cx="1326239" cy="1411345"/>
            </a:xfrm>
            <a:prstGeom prst="rect">
              <a:avLst/>
            </a:prstGeom>
          </p:spPr>
        </p:pic>
        <p:pic>
          <p:nvPicPr>
            <p:cNvPr id="7" name="Imagen 6">
              <a:extLst>
                <a:ext uri="{FF2B5EF4-FFF2-40B4-BE49-F238E27FC236}">
                  <a16:creationId xmlns:a16="http://schemas.microsoft.com/office/drawing/2014/main" id="{47327F7B-3A6C-E1E1-A8F5-4DADCC5E073E}"/>
                </a:ext>
              </a:extLst>
            </p:cNvPr>
            <p:cNvPicPr>
              <a:picLocks noChangeAspect="1"/>
            </p:cNvPicPr>
            <p:nvPr/>
          </p:nvPicPr>
          <p:blipFill>
            <a:blip r:embed="rId4"/>
            <a:stretch>
              <a:fillRect/>
            </a:stretch>
          </p:blipFill>
          <p:spPr>
            <a:xfrm>
              <a:off x="2915816" y="155059"/>
              <a:ext cx="2956816" cy="804742"/>
            </a:xfrm>
            <a:prstGeom prst="rect">
              <a:avLst/>
            </a:prstGeom>
          </p:spPr>
        </p:pic>
      </p:grpSp>
    </p:spTree>
    <p:extLst>
      <p:ext uri="{BB962C8B-B14F-4D97-AF65-F5344CB8AC3E}">
        <p14:creationId xmlns:p14="http://schemas.microsoft.com/office/powerpoint/2010/main" val="4778843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844C52E-7CCF-CB76-8A84-42F71CEAACB6}"/>
              </a:ext>
            </a:extLst>
          </p:cNvPr>
          <p:cNvSpPr txBox="1"/>
          <p:nvPr/>
        </p:nvSpPr>
        <p:spPr>
          <a:xfrm>
            <a:off x="251520" y="936010"/>
            <a:ext cx="8640960" cy="5416868"/>
          </a:xfrm>
          <a:prstGeom prst="rect">
            <a:avLst/>
          </a:prstGeom>
          <a:noFill/>
        </p:spPr>
        <p:txBody>
          <a:bodyPr wrap="square">
            <a:spAutoFit/>
          </a:bodyPr>
          <a:lstStyle/>
          <a:p>
            <a:pPr algn="just">
              <a:spcBef>
                <a:spcPts val="600"/>
              </a:spcBef>
              <a:spcAft>
                <a:spcPts val="600"/>
              </a:spcAft>
            </a:pPr>
            <a:r>
              <a:rPr lang="es-ES" sz="2800" dirty="0">
                <a:effectLst/>
                <a:latin typeface="Arial" panose="020B0604020202020204" pitchFamily="34" charset="0"/>
                <a:ea typeface="Times New Roman" panose="02020603050405020304" pitchFamily="18" charset="0"/>
              </a:rPr>
              <a:t>El taller se realizara en Tema  I.2 Clase 1 “</a:t>
            </a:r>
            <a:r>
              <a:rPr lang="es-ES" sz="2800" b="1" i="1" dirty="0">
                <a:effectLst/>
                <a:latin typeface="Arial" panose="020B0604020202020204" pitchFamily="34" charset="0"/>
                <a:ea typeface="Times New Roman" panose="02020603050405020304" pitchFamily="18" charset="0"/>
              </a:rPr>
              <a:t>Exploración médica y dirección del aseguramiento médico</a:t>
            </a:r>
            <a:r>
              <a:rPr lang="es-MX" sz="2800" dirty="0">
                <a:effectLst/>
                <a:latin typeface="Arial" panose="020B0604020202020204" pitchFamily="34" charset="0"/>
                <a:ea typeface="Times New Roman" panose="02020603050405020304" pitchFamily="18" charset="0"/>
              </a:rPr>
              <a:t>”, </a:t>
            </a:r>
            <a:r>
              <a:rPr lang="es-ES" sz="2800" dirty="0">
                <a:effectLst/>
                <a:latin typeface="Arial" panose="020B0604020202020204" pitchFamily="34" charset="0"/>
                <a:ea typeface="Times New Roman" panose="02020603050405020304" pitchFamily="18" charset="0"/>
              </a:rPr>
              <a:t>para ello  los estudiantes debe aplicar los conocimientos adquiridos durante el desarrollo de la asignatura, solucionen los problemas propios de la profesión detectados a partir del vínculo entre los componentes académico, investigativo y laboral</a:t>
            </a:r>
            <a:r>
              <a:rPr lang="es-ES" sz="2800" dirty="0">
                <a:latin typeface="Arial" panose="020B0604020202020204" pitchFamily="34" charset="0"/>
                <a:ea typeface="Times New Roman" panose="02020603050405020304" pitchFamily="18" charset="0"/>
              </a:rPr>
              <a:t>.</a:t>
            </a:r>
          </a:p>
          <a:p>
            <a:pPr algn="just">
              <a:spcBef>
                <a:spcPts val="600"/>
              </a:spcBef>
              <a:spcAft>
                <a:spcPts val="600"/>
              </a:spcAft>
            </a:pPr>
            <a:r>
              <a:rPr lang="es-ES" sz="2800" dirty="0">
                <a:effectLst/>
                <a:latin typeface="Arial" panose="020B0604020202020204" pitchFamily="34" charset="0"/>
                <a:ea typeface="Times New Roman" panose="02020603050405020304" pitchFamily="18" charset="0"/>
              </a:rPr>
              <a:t>El taller se desarrollará a través de ponencias donde se abordará todo el contenidos relacionados con  la Exploración médica y dirección del aseguramiento médico. . </a:t>
            </a:r>
          </a:p>
        </p:txBody>
      </p:sp>
    </p:spTree>
    <p:extLst>
      <p:ext uri="{BB962C8B-B14F-4D97-AF65-F5344CB8AC3E}">
        <p14:creationId xmlns:p14="http://schemas.microsoft.com/office/powerpoint/2010/main" val="3303131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24D43D7-6038-C0E0-1D43-B4A441A1EEB7}"/>
              </a:ext>
            </a:extLst>
          </p:cNvPr>
          <p:cNvSpPr txBox="1"/>
          <p:nvPr/>
        </p:nvSpPr>
        <p:spPr>
          <a:xfrm>
            <a:off x="57575" y="2564904"/>
            <a:ext cx="8784976" cy="3477875"/>
          </a:xfrm>
          <a:prstGeom prst="rect">
            <a:avLst/>
          </a:prstGeom>
          <a:noFill/>
        </p:spPr>
        <p:txBody>
          <a:bodyPr wrap="square">
            <a:spAutoFit/>
          </a:bodyPr>
          <a:lstStyle/>
          <a:p>
            <a:pPr marL="449263" indent="-449263" algn="just">
              <a:spcBef>
                <a:spcPts val="600"/>
              </a:spcBef>
              <a:spcAft>
                <a:spcPts val="600"/>
              </a:spcAft>
            </a:pPr>
            <a:r>
              <a:rPr lang="es-ES" sz="2000" dirty="0">
                <a:latin typeface="Arial" panose="020B0604020202020204" pitchFamily="34" charset="0"/>
                <a:cs typeface="Arial" panose="020B0604020202020204" pitchFamily="34" charset="0"/>
              </a:rPr>
              <a:t>1.	Metodología para el cálculo de las bajas sanitarias probables.</a:t>
            </a:r>
          </a:p>
          <a:p>
            <a:pPr marL="449263" indent="-449263" algn="just">
              <a:spcBef>
                <a:spcPts val="600"/>
              </a:spcBef>
              <a:spcAft>
                <a:spcPts val="600"/>
              </a:spcAft>
            </a:pPr>
            <a:r>
              <a:rPr lang="es-ES" sz="2000" dirty="0">
                <a:latin typeface="Arial" panose="020B0604020202020204" pitchFamily="34" charset="0"/>
                <a:cs typeface="Arial" panose="020B0604020202020204" pitchFamily="34" charset="0"/>
              </a:rPr>
              <a:t>2.	Metodología para el cálculo de las necesidades de líquidos totales, antibióticos, transporte y brigadas para la asistencia médica.</a:t>
            </a:r>
          </a:p>
          <a:p>
            <a:pPr marL="449263" indent="-449263" algn="just">
              <a:spcBef>
                <a:spcPts val="600"/>
              </a:spcBef>
              <a:spcAft>
                <a:spcPts val="600"/>
              </a:spcAft>
            </a:pPr>
            <a:r>
              <a:rPr lang="es-ES" sz="2000" dirty="0">
                <a:latin typeface="Arial" panose="020B0604020202020204" pitchFamily="34" charset="0"/>
                <a:cs typeface="Arial" panose="020B0604020202020204" pitchFamily="34" charset="0"/>
              </a:rPr>
              <a:t>3.	Organización, realización de la recepción y asistencia de bajas sanitarias masivas en los centros asistenciales del sector de la salud. </a:t>
            </a:r>
          </a:p>
          <a:p>
            <a:pPr marL="449263" indent="-449263" algn="just">
              <a:spcBef>
                <a:spcPts val="600"/>
              </a:spcBef>
              <a:spcAft>
                <a:spcPts val="600"/>
              </a:spcAft>
            </a:pPr>
            <a:r>
              <a:rPr lang="es-ES" sz="2000" dirty="0">
                <a:latin typeface="Arial" panose="020B0604020202020204" pitchFamily="34" charset="0"/>
                <a:cs typeface="Arial" panose="020B0604020202020204" pitchFamily="34" charset="0"/>
              </a:rPr>
              <a:t>4.	El Abastecimiento Médico en la comunidad. Recursos  para el aseguramiento multilateral disponibles para prestar los servicios de salud</a:t>
            </a:r>
          </a:p>
          <a:p>
            <a:pPr marL="449263" indent="-449263" algn="just">
              <a:spcBef>
                <a:spcPts val="600"/>
              </a:spcBef>
              <a:spcAft>
                <a:spcPts val="600"/>
              </a:spcAft>
            </a:pPr>
            <a:r>
              <a:rPr lang="es-ES" sz="2000" dirty="0">
                <a:latin typeface="Arial" panose="020B0604020202020204" pitchFamily="34" charset="0"/>
                <a:cs typeface="Arial" panose="020B0604020202020204" pitchFamily="34" charset="0"/>
              </a:rPr>
              <a:t>5.	Orientar la Clase Taller TI 2 C1</a:t>
            </a:r>
          </a:p>
        </p:txBody>
      </p:sp>
      <p:sp>
        <p:nvSpPr>
          <p:cNvPr id="5" name="CuadroTexto 4">
            <a:extLst>
              <a:ext uri="{FF2B5EF4-FFF2-40B4-BE49-F238E27FC236}">
                <a16:creationId xmlns:a16="http://schemas.microsoft.com/office/drawing/2014/main" id="{EE047EEA-A54E-E2E6-4396-0FD5D12575AD}"/>
              </a:ext>
            </a:extLst>
          </p:cNvPr>
          <p:cNvSpPr txBox="1"/>
          <p:nvPr/>
        </p:nvSpPr>
        <p:spPr>
          <a:xfrm>
            <a:off x="2164063" y="1310322"/>
            <a:ext cx="4572000" cy="584775"/>
          </a:xfrm>
          <a:prstGeom prst="rect">
            <a:avLst/>
          </a:prstGeom>
          <a:noFill/>
        </p:spPr>
        <p:txBody>
          <a:bodyPr wrap="square">
            <a:spAutoFit/>
          </a:bodyPr>
          <a:lstStyle/>
          <a:p>
            <a:pPr algn="ctr"/>
            <a:r>
              <a:rPr lang="es-ES" sz="3200" b="1" dirty="0">
                <a:solidFill>
                  <a:srgbClr val="FF0000"/>
                </a:solidFill>
                <a:latin typeface="Arial" panose="020B0604020202020204" pitchFamily="34" charset="0"/>
                <a:cs typeface="Arial" panose="020B0604020202020204" pitchFamily="34" charset="0"/>
              </a:rPr>
              <a:t>Sumarios:</a:t>
            </a:r>
          </a:p>
        </p:txBody>
      </p:sp>
      <p:grpSp>
        <p:nvGrpSpPr>
          <p:cNvPr id="2" name="Grupo 1">
            <a:extLst>
              <a:ext uri="{FF2B5EF4-FFF2-40B4-BE49-F238E27FC236}">
                <a16:creationId xmlns:a16="http://schemas.microsoft.com/office/drawing/2014/main" id="{42CE0DCD-0B36-A337-EADC-1014D8D54DBF}"/>
              </a:ext>
            </a:extLst>
          </p:cNvPr>
          <p:cNvGrpSpPr/>
          <p:nvPr/>
        </p:nvGrpSpPr>
        <p:grpSpPr>
          <a:xfrm>
            <a:off x="0" y="0"/>
            <a:ext cx="9144000" cy="1411345"/>
            <a:chOff x="0" y="0"/>
            <a:chExt cx="9144000" cy="1411345"/>
          </a:xfrm>
        </p:grpSpPr>
        <p:pic>
          <p:nvPicPr>
            <p:cNvPr id="4" name="Imagen 3">
              <a:extLst>
                <a:ext uri="{FF2B5EF4-FFF2-40B4-BE49-F238E27FC236}">
                  <a16:creationId xmlns:a16="http://schemas.microsoft.com/office/drawing/2014/main" id="{E3F1C33D-A0A3-CAC8-1BF1-296C4A6FD05A}"/>
                </a:ext>
              </a:extLst>
            </p:cNvPr>
            <p:cNvPicPr>
              <a:picLocks noChangeAspect="1"/>
            </p:cNvPicPr>
            <p:nvPr/>
          </p:nvPicPr>
          <p:blipFill>
            <a:blip r:embed="rId2"/>
            <a:stretch>
              <a:fillRect/>
            </a:stretch>
          </p:blipFill>
          <p:spPr>
            <a:xfrm>
              <a:off x="0" y="0"/>
              <a:ext cx="1224252" cy="1411345"/>
            </a:xfrm>
            <a:prstGeom prst="rect">
              <a:avLst/>
            </a:prstGeom>
          </p:spPr>
        </p:pic>
        <p:pic>
          <p:nvPicPr>
            <p:cNvPr id="6" name="Imagen 5">
              <a:extLst>
                <a:ext uri="{FF2B5EF4-FFF2-40B4-BE49-F238E27FC236}">
                  <a16:creationId xmlns:a16="http://schemas.microsoft.com/office/drawing/2014/main" id="{3C7C0D62-ED36-845B-35A3-E0F5675AE60C}"/>
                </a:ext>
              </a:extLst>
            </p:cNvPr>
            <p:cNvPicPr>
              <a:picLocks noChangeAspect="1"/>
            </p:cNvPicPr>
            <p:nvPr/>
          </p:nvPicPr>
          <p:blipFill>
            <a:blip r:embed="rId3"/>
            <a:stretch>
              <a:fillRect/>
            </a:stretch>
          </p:blipFill>
          <p:spPr>
            <a:xfrm>
              <a:off x="7817761" y="0"/>
              <a:ext cx="1326239" cy="1411345"/>
            </a:xfrm>
            <a:prstGeom prst="rect">
              <a:avLst/>
            </a:prstGeom>
          </p:spPr>
        </p:pic>
        <p:pic>
          <p:nvPicPr>
            <p:cNvPr id="7" name="Imagen 6">
              <a:extLst>
                <a:ext uri="{FF2B5EF4-FFF2-40B4-BE49-F238E27FC236}">
                  <a16:creationId xmlns:a16="http://schemas.microsoft.com/office/drawing/2014/main" id="{E255E86D-9C11-F3F9-BA1D-26EA9E0B94EA}"/>
                </a:ext>
              </a:extLst>
            </p:cNvPr>
            <p:cNvPicPr>
              <a:picLocks noChangeAspect="1"/>
            </p:cNvPicPr>
            <p:nvPr/>
          </p:nvPicPr>
          <p:blipFill>
            <a:blip r:embed="rId4"/>
            <a:stretch>
              <a:fillRect/>
            </a:stretch>
          </p:blipFill>
          <p:spPr>
            <a:xfrm>
              <a:off x="2697548" y="153778"/>
              <a:ext cx="2956816" cy="804742"/>
            </a:xfrm>
            <a:prstGeom prst="rect">
              <a:avLst/>
            </a:prstGeom>
          </p:spPr>
        </p:pic>
      </p:grpSp>
    </p:spTree>
    <p:extLst>
      <p:ext uri="{BB962C8B-B14F-4D97-AF65-F5344CB8AC3E}">
        <p14:creationId xmlns:p14="http://schemas.microsoft.com/office/powerpoint/2010/main" val="28211405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4A6DB2E-8907-6641-AA25-69EA5047F7E9}"/>
              </a:ext>
            </a:extLst>
          </p:cNvPr>
          <p:cNvSpPr txBox="1"/>
          <p:nvPr/>
        </p:nvSpPr>
        <p:spPr>
          <a:xfrm>
            <a:off x="226285" y="1126129"/>
            <a:ext cx="8856984" cy="830997"/>
          </a:xfrm>
          <a:prstGeom prst="rect">
            <a:avLst/>
          </a:prstGeom>
          <a:noFill/>
        </p:spPr>
        <p:txBody>
          <a:bodyPr wrap="square">
            <a:spAutoFit/>
          </a:bodyPr>
          <a:lstStyle/>
          <a:p>
            <a:pPr marL="898525" marR="0" lvl="0" indent="-898525" algn="just" defTabSz="914400" rtl="0" eaLnBrk="1" fontAlgn="auto" latinLnBrk="0" hangingPunct="1">
              <a:lnSpc>
                <a:spcPct val="100000"/>
              </a:lnSpc>
              <a:spcBef>
                <a:spcPts val="600"/>
              </a:spcBef>
              <a:spcAft>
                <a:spcPts val="600"/>
              </a:spcAft>
              <a:buClrTx/>
              <a:buSzTx/>
              <a:buFontTx/>
              <a:buNone/>
              <a:tabLst/>
              <a:defRPr/>
            </a:pPr>
            <a:r>
              <a:rPr kumimoji="0" lang="es-E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Tema No 1 </a:t>
            </a:r>
            <a:r>
              <a:rPr kumimoji="0" lang="es-E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Exploración médica. Concepto. Objetivos, tipos y métodos de exploración. </a:t>
            </a:r>
          </a:p>
        </p:txBody>
      </p:sp>
      <p:sp>
        <p:nvSpPr>
          <p:cNvPr id="9" name="CuadroTexto 8">
            <a:extLst>
              <a:ext uri="{FF2B5EF4-FFF2-40B4-BE49-F238E27FC236}">
                <a16:creationId xmlns:a16="http://schemas.microsoft.com/office/drawing/2014/main" id="{2A5F1798-26A9-E56B-CF54-11162997D370}"/>
              </a:ext>
            </a:extLst>
          </p:cNvPr>
          <p:cNvSpPr txBox="1"/>
          <p:nvPr/>
        </p:nvSpPr>
        <p:spPr>
          <a:xfrm>
            <a:off x="342193" y="112200"/>
            <a:ext cx="8448874" cy="523220"/>
          </a:xfrm>
          <a:prstGeom prst="rect">
            <a:avLst/>
          </a:prstGeom>
          <a:blipFill>
            <a:blip r:embed="rId2"/>
            <a:tile tx="0" ty="0" sx="100000" sy="100000" flip="none" algn="tl"/>
          </a:blip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2800" b="1" i="1"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mn-cs"/>
              </a:rPr>
              <a:t>Los tema a desarrollar son: </a:t>
            </a:r>
            <a:endParaRPr kumimoji="0" lang="es-CU" sz="1600" b="1"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12" name="CuadroTexto 11">
            <a:extLst>
              <a:ext uri="{FF2B5EF4-FFF2-40B4-BE49-F238E27FC236}">
                <a16:creationId xmlns:a16="http://schemas.microsoft.com/office/drawing/2014/main" id="{1267BB13-2076-D75E-B4C8-0B17F4AE5190}"/>
              </a:ext>
            </a:extLst>
          </p:cNvPr>
          <p:cNvSpPr txBox="1"/>
          <p:nvPr/>
        </p:nvSpPr>
        <p:spPr>
          <a:xfrm>
            <a:off x="309030" y="4841097"/>
            <a:ext cx="8774239" cy="461665"/>
          </a:xfrm>
          <a:prstGeom prst="rect">
            <a:avLst/>
          </a:prstGeom>
          <a:noFill/>
        </p:spPr>
        <p:txBody>
          <a:bodyPr wrap="square">
            <a:spAutoFit/>
          </a:bodyPr>
          <a:lstStyle/>
          <a:p>
            <a:pPr marL="806450" marR="0" lvl="0" indent="-806450" algn="just"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Tema No 3 </a:t>
            </a:r>
            <a:r>
              <a:rPr kumimoji="0" lang="es-E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Dirección del trabajo médico en la comunidad.</a:t>
            </a:r>
          </a:p>
        </p:txBody>
      </p:sp>
      <p:sp>
        <p:nvSpPr>
          <p:cNvPr id="16" name="CuadroTexto 15">
            <a:extLst>
              <a:ext uri="{FF2B5EF4-FFF2-40B4-BE49-F238E27FC236}">
                <a16:creationId xmlns:a16="http://schemas.microsoft.com/office/drawing/2014/main" id="{6F4DA1FD-570A-7F94-1002-674CE639790E}"/>
              </a:ext>
            </a:extLst>
          </p:cNvPr>
          <p:cNvSpPr txBox="1"/>
          <p:nvPr/>
        </p:nvSpPr>
        <p:spPr>
          <a:xfrm>
            <a:off x="179510" y="2644170"/>
            <a:ext cx="8774239" cy="830997"/>
          </a:xfrm>
          <a:prstGeom prst="rect">
            <a:avLst/>
          </a:prstGeom>
          <a:noFill/>
        </p:spPr>
        <p:txBody>
          <a:bodyPr wrap="square">
            <a:spAutoFit/>
          </a:bodyPr>
          <a:lstStyle/>
          <a:p>
            <a:pPr marL="806450" marR="0" lvl="0" indent="-806450" algn="just"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Tema No 2</a:t>
            </a:r>
            <a:r>
              <a:rPr kumimoji="0" lang="es-E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Características del territorio en interés del aseguramiento médico.</a:t>
            </a:r>
          </a:p>
        </p:txBody>
      </p:sp>
    </p:spTree>
    <p:extLst>
      <p:ext uri="{BB962C8B-B14F-4D97-AF65-F5344CB8AC3E}">
        <p14:creationId xmlns:p14="http://schemas.microsoft.com/office/powerpoint/2010/main" val="3617009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2826528-4135-BECA-6699-F94441B0A673}"/>
              </a:ext>
            </a:extLst>
          </p:cNvPr>
          <p:cNvSpPr txBox="1"/>
          <p:nvPr/>
        </p:nvSpPr>
        <p:spPr>
          <a:xfrm>
            <a:off x="179512" y="859065"/>
            <a:ext cx="8784976" cy="5983176"/>
          </a:xfrm>
          <a:prstGeom prst="rect">
            <a:avLst/>
          </a:prstGeom>
          <a:noFill/>
        </p:spPr>
        <p:txBody>
          <a:bodyPr wrap="square">
            <a:spAutoFit/>
          </a:bodyPr>
          <a:lstStyle/>
          <a:p>
            <a:pPr algn="just"/>
            <a:r>
              <a:rPr lang="es-ES" sz="2200" b="1" i="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V</a:t>
            </a:r>
            <a:r>
              <a:rPr lang="x-none" sz="2200" b="1" i="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aloración </a:t>
            </a:r>
            <a:r>
              <a:rPr lang="x-none" sz="2200" dirty="0">
                <a:effectLst/>
                <a:latin typeface="Arial" panose="020B0604020202020204" pitchFamily="34" charset="0"/>
                <a:ea typeface="Times New Roman" panose="02020603050405020304" pitchFamily="18" charset="0"/>
                <a:cs typeface="Times New Roman" panose="02020603050405020304" pitchFamily="18" charset="0"/>
              </a:rPr>
              <a:t>sobre el cumplimiento del objetivo de la clase, destacando la importancia </a:t>
            </a:r>
            <a:r>
              <a:rPr lang="es-ES" sz="2200" dirty="0">
                <a:effectLst/>
                <a:latin typeface="Arial" panose="020B0604020202020204" pitchFamily="34" charset="0"/>
                <a:ea typeface="Times New Roman" panose="02020603050405020304" pitchFamily="18" charset="0"/>
                <a:cs typeface="Times New Roman" panose="02020603050405020304" pitchFamily="18" charset="0"/>
              </a:rPr>
              <a:t>que tiene </a:t>
            </a:r>
            <a:r>
              <a:rPr lang="x-none" sz="2200" dirty="0">
                <a:effectLst/>
                <a:latin typeface="Arial" panose="020B0604020202020204" pitchFamily="34" charset="0"/>
                <a:ea typeface="Times New Roman" panose="02020603050405020304" pitchFamily="18" charset="0"/>
                <a:cs typeface="Times New Roman" panose="02020603050405020304" pitchFamily="18" charset="0"/>
              </a:rPr>
              <a:t>la</a:t>
            </a:r>
            <a:r>
              <a:rPr lang="es-ES" sz="2200" dirty="0">
                <a:effectLst/>
                <a:latin typeface="Arial" panose="020B0604020202020204" pitchFamily="34" charset="0"/>
                <a:ea typeface="Times New Roman" panose="02020603050405020304" pitchFamily="18" charset="0"/>
                <a:cs typeface="Times New Roman" panose="02020603050405020304" pitchFamily="18" charset="0"/>
              </a:rPr>
              <a:t> organización y realización del aseguramiento médico en la comunidad en situaciones de desastres, la realización </a:t>
            </a:r>
            <a:r>
              <a:rPr lang="x-none" sz="2200" dirty="0">
                <a:effectLst/>
                <a:latin typeface="Arial" panose="020B0604020202020204" pitchFamily="34" charset="0"/>
                <a:ea typeface="Times New Roman" panose="02020603050405020304" pitchFamily="18" charset="0"/>
                <a:cs typeface="Times New Roman" panose="02020603050405020304" pitchFamily="18" charset="0"/>
              </a:rPr>
              <a:t>del cálculo de las </a:t>
            </a:r>
            <a:r>
              <a:rPr lang="es-ES" sz="2200" dirty="0">
                <a:effectLst/>
                <a:latin typeface="Arial" panose="020B0604020202020204" pitchFamily="34" charset="0"/>
                <a:ea typeface="Times New Roman" panose="02020603050405020304" pitchFamily="18" charset="0"/>
                <a:cs typeface="Times New Roman" panose="02020603050405020304" pitchFamily="18" charset="0"/>
              </a:rPr>
              <a:t>victimas </a:t>
            </a:r>
            <a:r>
              <a:rPr lang="x-none" sz="2200" dirty="0">
                <a:effectLst/>
                <a:latin typeface="Arial" panose="020B0604020202020204" pitchFamily="34" charset="0"/>
                <a:ea typeface="Times New Roman" panose="02020603050405020304" pitchFamily="18" charset="0"/>
                <a:cs typeface="Times New Roman" panose="02020603050405020304" pitchFamily="18" charset="0"/>
              </a:rPr>
              <a:t>probables y necesidades de líquidos totales, antibióticos, transporte y brigadas para la asistencia médica</a:t>
            </a:r>
            <a:r>
              <a:rPr lang="es-ES" sz="2200" dirty="0">
                <a:effectLst/>
                <a:latin typeface="Arial" panose="020B0604020202020204" pitchFamily="34" charset="0"/>
                <a:ea typeface="Times New Roman" panose="02020603050405020304" pitchFamily="18" charset="0"/>
                <a:cs typeface="Times New Roman" panose="02020603050405020304" pitchFamily="18" charset="0"/>
              </a:rPr>
              <a:t> así como</a:t>
            </a:r>
            <a:r>
              <a:rPr lang="x-none" sz="2200" dirty="0">
                <a:effectLst/>
                <a:latin typeface="Arial" panose="020B0604020202020204" pitchFamily="34" charset="0"/>
                <a:ea typeface="Times New Roman" panose="02020603050405020304" pitchFamily="18" charset="0"/>
                <a:cs typeface="Times New Roman" panose="02020603050405020304" pitchFamily="18" charset="0"/>
              </a:rPr>
              <a:t>. la recepción y asistencia de </a:t>
            </a:r>
            <a:r>
              <a:rPr lang="es-ES" sz="2200" dirty="0">
                <a:effectLst/>
                <a:latin typeface="Arial" panose="020B0604020202020204" pitchFamily="34" charset="0"/>
                <a:ea typeface="Times New Roman" panose="02020603050405020304" pitchFamily="18" charset="0"/>
                <a:cs typeface="Times New Roman" panose="02020603050405020304" pitchFamily="18" charset="0"/>
              </a:rPr>
              <a:t>victimas </a:t>
            </a:r>
            <a:r>
              <a:rPr lang="x-none" sz="2200" dirty="0">
                <a:effectLst/>
                <a:latin typeface="Arial" panose="020B0604020202020204" pitchFamily="34" charset="0"/>
                <a:ea typeface="Times New Roman" panose="02020603050405020304" pitchFamily="18" charset="0"/>
                <a:cs typeface="Times New Roman" panose="02020603050405020304" pitchFamily="18" charset="0"/>
              </a:rPr>
              <a:t>masivas en la comunidad en situaci</a:t>
            </a:r>
            <a:r>
              <a:rPr lang="es-ES" sz="2200" dirty="0" err="1">
                <a:effectLst/>
                <a:latin typeface="Arial" panose="020B0604020202020204" pitchFamily="34" charset="0"/>
                <a:ea typeface="Times New Roman" panose="02020603050405020304" pitchFamily="18" charset="0"/>
                <a:cs typeface="Times New Roman" panose="02020603050405020304" pitchFamily="18" charset="0"/>
              </a:rPr>
              <a:t>ón</a:t>
            </a:r>
            <a:r>
              <a:rPr lang="es-ES" sz="2200" dirty="0">
                <a:effectLst/>
                <a:latin typeface="Arial" panose="020B0604020202020204" pitchFamily="34" charset="0"/>
                <a:ea typeface="Times New Roman" panose="02020603050405020304" pitchFamily="18" charset="0"/>
                <a:cs typeface="Times New Roman" panose="02020603050405020304" pitchFamily="18" charset="0"/>
              </a:rPr>
              <a:t> </a:t>
            </a:r>
            <a:r>
              <a:rPr lang="x-none" sz="2200" dirty="0">
                <a:effectLst/>
                <a:latin typeface="Arial" panose="020B0604020202020204" pitchFamily="34" charset="0"/>
                <a:ea typeface="Times New Roman" panose="02020603050405020304" pitchFamily="18" charset="0"/>
                <a:cs typeface="Times New Roman" panose="02020603050405020304" pitchFamily="18" charset="0"/>
              </a:rPr>
              <a:t>de desastres. </a:t>
            </a:r>
            <a:r>
              <a:rPr lang="es-ES" sz="2200" b="1" i="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Se c</a:t>
            </a:r>
            <a:r>
              <a:rPr lang="x-none" sz="2200" b="1" i="1"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omprueba </a:t>
            </a:r>
            <a:r>
              <a:rPr lang="x-none" sz="2200" dirty="0">
                <a:effectLst/>
                <a:latin typeface="Arial" panose="020B0604020202020204" pitchFamily="34" charset="0"/>
                <a:ea typeface="Times New Roman" panose="02020603050405020304" pitchFamily="18" charset="0"/>
                <a:cs typeface="Times New Roman" panose="02020603050405020304" pitchFamily="18" charset="0"/>
              </a:rPr>
              <a:t>la asimilación de la clase mediante preguntas de comprobación, </a:t>
            </a:r>
            <a:r>
              <a:rPr lang="x-none" sz="2200" b="1" i="1"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eval</a:t>
            </a:r>
            <a:r>
              <a:rPr lang="es-ES" sz="2200" b="1" i="1" dirty="0" err="1">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uación</a:t>
            </a:r>
            <a:r>
              <a:rPr lang="es-ES" sz="2200" b="1" i="1" dirty="0">
                <a:solidFill>
                  <a:srgbClr val="C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s-ES" sz="2200" dirty="0">
                <a:effectLst/>
                <a:latin typeface="Arial" panose="020B0604020202020204" pitchFamily="34" charset="0"/>
                <a:ea typeface="Times New Roman" panose="02020603050405020304" pitchFamily="18" charset="0"/>
                <a:cs typeface="Times New Roman" panose="02020603050405020304" pitchFamily="18" charset="0"/>
              </a:rPr>
              <a:t>de </a:t>
            </a:r>
            <a:r>
              <a:rPr lang="x-none" sz="2200" dirty="0">
                <a:effectLst/>
                <a:latin typeface="Arial" panose="020B0604020202020204" pitchFamily="34" charset="0"/>
                <a:ea typeface="Times New Roman" panose="02020603050405020304" pitchFamily="18" charset="0"/>
                <a:cs typeface="Times New Roman" panose="02020603050405020304" pitchFamily="18" charset="0"/>
              </a:rPr>
              <a:t>la disciplina del grupo de estudio, resaltando los estudiantes más destacados, </a:t>
            </a:r>
            <a:r>
              <a:rPr lang="es-ES" sz="2200" dirty="0">
                <a:effectLst/>
                <a:latin typeface="Arial" panose="020B0604020202020204" pitchFamily="34" charset="0"/>
                <a:ea typeface="Times New Roman" panose="02020603050405020304" pitchFamily="18" charset="0"/>
                <a:cs typeface="Times New Roman" panose="02020603050405020304" pitchFamily="18" charset="0"/>
              </a:rPr>
              <a:t>se </a:t>
            </a:r>
            <a:r>
              <a:rPr lang="x-none" sz="2200" dirty="0">
                <a:effectLst/>
                <a:latin typeface="Arial" panose="020B0604020202020204" pitchFamily="34" charset="0"/>
                <a:ea typeface="Times New Roman" panose="02020603050405020304" pitchFamily="18" charset="0"/>
                <a:cs typeface="Times New Roman" panose="02020603050405020304" pitchFamily="18" charset="0"/>
              </a:rPr>
              <a:t>orientará el estudio independiente, puntualizando la bibliografía </a:t>
            </a:r>
            <a:r>
              <a:rPr lang="es-ES_tradnl" sz="2200" kern="1200" dirty="0">
                <a:effectLst/>
                <a:latin typeface="Arial" panose="020B0604020202020204" pitchFamily="34" charset="0"/>
                <a:ea typeface="Calibri" panose="020F0502020204030204" pitchFamily="34" charset="0"/>
                <a:cs typeface="Times New Roman" panose="02020603050405020304" pitchFamily="18" charset="0"/>
              </a:rPr>
              <a:t>básica y complementaria en formato digital, </a:t>
            </a:r>
            <a:r>
              <a:rPr lang="x-none" sz="2200" dirty="0">
                <a:effectLst/>
                <a:latin typeface="Arial" panose="020B0604020202020204" pitchFamily="34" charset="0"/>
                <a:ea typeface="Times New Roman" panose="02020603050405020304" pitchFamily="18" charset="0"/>
                <a:cs typeface="Times New Roman" panose="02020603050405020304" pitchFamily="18" charset="0"/>
              </a:rPr>
              <a:t>el acceso al escenario virtual de aprendizaje (EVA);</a:t>
            </a:r>
            <a:r>
              <a:rPr lang="es-ES_tradnl" sz="2200" kern="1200" dirty="0">
                <a:effectLst/>
                <a:latin typeface="Arial" panose="020B0604020202020204" pitchFamily="34" charset="0"/>
                <a:ea typeface="Calibri" panose="020F0502020204030204" pitchFamily="34" charset="0"/>
                <a:cs typeface="Times New Roman" panose="02020603050405020304" pitchFamily="18" charset="0"/>
              </a:rPr>
              <a:t> además de la investigación a través de la búsqueda de otros soportes informativos </a:t>
            </a:r>
            <a:r>
              <a:rPr lang="es-ES_tradnl" sz="2200" kern="1200" dirty="0" err="1">
                <a:effectLst/>
                <a:latin typeface="Arial" panose="020B0604020202020204" pitchFamily="34" charset="0"/>
                <a:ea typeface="Calibri" panose="020F0502020204030204" pitchFamily="34" charset="0"/>
                <a:cs typeface="Times New Roman" panose="02020603050405020304" pitchFamily="18" charset="0"/>
              </a:rPr>
              <a:t>necesa</a:t>
            </a:r>
            <a:r>
              <a:rPr lang="x-none" sz="2200" dirty="0">
                <a:effectLst/>
                <a:latin typeface="Arial" panose="020B0604020202020204" pitchFamily="34" charset="0"/>
                <a:ea typeface="Times New Roman" panose="02020603050405020304" pitchFamily="18" charset="0"/>
                <a:cs typeface="Times New Roman" panose="02020603050405020304" pitchFamily="18" charset="0"/>
              </a:rPr>
              <a:t>rio</a:t>
            </a:r>
            <a:r>
              <a:rPr lang="es-ES_tradnl" sz="2200" kern="1200" dirty="0">
                <a:effectLst/>
                <a:latin typeface="Arial" panose="020B0604020202020204" pitchFamily="34" charset="0"/>
                <a:ea typeface="Calibri" panose="020F0502020204030204" pitchFamily="34" charset="0"/>
                <a:cs typeface="Times New Roman" panose="02020603050405020304" pitchFamily="18" charset="0"/>
              </a:rPr>
              <a:t>s para la real</a:t>
            </a:r>
            <a:r>
              <a:rPr lang="x-none" sz="2200" dirty="0">
                <a:effectLst/>
                <a:latin typeface="Arial" panose="020B0604020202020204" pitchFamily="34" charset="0"/>
                <a:ea typeface="Times New Roman" panose="02020603050405020304" pitchFamily="18" charset="0"/>
                <a:cs typeface="Times New Roman" panose="02020603050405020304" pitchFamily="18" charset="0"/>
              </a:rPr>
              <a:t>i</a:t>
            </a:r>
            <a:r>
              <a:rPr lang="es-ES_tradnl" sz="2200" kern="1200" dirty="0" err="1">
                <a:effectLst/>
                <a:latin typeface="Arial" panose="020B0604020202020204" pitchFamily="34" charset="0"/>
                <a:ea typeface="Calibri" panose="020F0502020204030204" pitchFamily="34" charset="0"/>
                <a:cs typeface="Times New Roman" panose="02020603050405020304" pitchFamily="18" charset="0"/>
              </a:rPr>
              <a:t>za</a:t>
            </a:r>
            <a:r>
              <a:rPr lang="x-none" sz="2200" dirty="0">
                <a:effectLst/>
                <a:latin typeface="Arial" panose="020B0604020202020204" pitchFamily="34" charset="0"/>
                <a:ea typeface="Times New Roman" panose="02020603050405020304" pitchFamily="18" charset="0"/>
                <a:cs typeface="Times New Roman" panose="02020603050405020304" pitchFamily="18" charset="0"/>
              </a:rPr>
              <a:t>ción </a:t>
            </a:r>
            <a:r>
              <a:rPr lang="es-ES_tradnl" sz="2200" kern="1200" dirty="0">
                <a:effectLst/>
                <a:latin typeface="Arial" panose="020B0604020202020204" pitchFamily="34" charset="0"/>
                <a:ea typeface="Calibri" panose="020F0502020204030204" pitchFamily="34" charset="0"/>
                <a:cs typeface="Times New Roman" panose="02020603050405020304" pitchFamily="18" charset="0"/>
              </a:rPr>
              <a:t>de</a:t>
            </a:r>
            <a:r>
              <a:rPr lang="x-none" sz="2200" dirty="0">
                <a:effectLst/>
                <a:latin typeface="Arial" panose="020B0604020202020204" pitchFamily="34" charset="0"/>
                <a:ea typeface="Times New Roman" panose="02020603050405020304" pitchFamily="18" charset="0"/>
                <a:cs typeface="Times New Roman" panose="02020603050405020304" pitchFamily="18" charset="0"/>
              </a:rPr>
              <a:t> la clase taller y </a:t>
            </a:r>
            <a:r>
              <a:rPr lang="es-ES" sz="2200" dirty="0">
                <a:effectLst/>
                <a:latin typeface="Arial" panose="020B0604020202020204" pitchFamily="34" charset="0"/>
                <a:ea typeface="Times New Roman" panose="02020603050405020304" pitchFamily="18" charset="0"/>
                <a:cs typeface="Times New Roman" panose="02020603050405020304" pitchFamily="18" charset="0"/>
              </a:rPr>
              <a:t>e</a:t>
            </a:r>
            <a:r>
              <a:rPr lang="x-none" sz="2200" dirty="0">
                <a:effectLst/>
                <a:latin typeface="Arial" panose="020B0604020202020204" pitchFamily="34" charset="0"/>
                <a:ea typeface="Times New Roman" panose="02020603050405020304" pitchFamily="18" charset="0"/>
                <a:cs typeface="Times New Roman" panose="02020603050405020304" pitchFamily="18" charset="0"/>
              </a:rPr>
              <a:t>la</a:t>
            </a:r>
            <a:r>
              <a:rPr lang="es-ES" sz="2200" dirty="0" err="1">
                <a:effectLst/>
                <a:latin typeface="Arial" panose="020B0604020202020204" pitchFamily="34" charset="0"/>
                <a:ea typeface="Times New Roman" panose="02020603050405020304" pitchFamily="18" charset="0"/>
                <a:cs typeface="Times New Roman" panose="02020603050405020304" pitchFamily="18" charset="0"/>
              </a:rPr>
              <a:t>bor</a:t>
            </a:r>
            <a:r>
              <a:rPr lang="es-ES_tradnl" sz="2200" kern="1200" dirty="0">
                <a:effectLst/>
                <a:latin typeface="Arial" panose="020B0604020202020204" pitchFamily="34" charset="0"/>
                <a:ea typeface="Calibri" panose="020F0502020204030204" pitchFamily="34" charset="0"/>
                <a:cs typeface="Times New Roman" panose="02020603050405020304" pitchFamily="18" charset="0"/>
              </a:rPr>
              <a:t>a</a:t>
            </a:r>
            <a:r>
              <a:rPr lang="x-none" sz="2200" dirty="0">
                <a:effectLst/>
                <a:latin typeface="Arial" panose="020B0604020202020204" pitchFamily="34" charset="0"/>
                <a:ea typeface="Times New Roman" panose="02020603050405020304" pitchFamily="18" charset="0"/>
                <a:cs typeface="Times New Roman" panose="02020603050405020304" pitchFamily="18" charset="0"/>
              </a:rPr>
              <a:t>ción</a:t>
            </a:r>
            <a:r>
              <a:rPr lang="es-ES_tradnl" sz="2200" kern="1200" dirty="0">
                <a:effectLst/>
                <a:latin typeface="Arial" panose="020B0604020202020204" pitchFamily="34" charset="0"/>
                <a:ea typeface="Calibri" panose="020F0502020204030204" pitchFamily="34" charset="0"/>
                <a:cs typeface="Times New Roman" panose="02020603050405020304" pitchFamily="18" charset="0"/>
              </a:rPr>
              <a:t> del</a:t>
            </a:r>
            <a:r>
              <a:rPr lang="x-none" sz="2200" dirty="0">
                <a:effectLst/>
                <a:latin typeface="Arial" panose="020B0604020202020204" pitchFamily="34" charset="0"/>
                <a:ea typeface="Times New Roman" panose="02020603050405020304" pitchFamily="18" charset="0"/>
                <a:cs typeface="Times New Roman" panose="02020603050405020304" pitchFamily="18" charset="0"/>
              </a:rPr>
              <a:t> trabajo de curso (tarea médica). </a:t>
            </a:r>
            <a:endParaRPr lang="es-ES" sz="2200" dirty="0">
              <a:effectLst/>
              <a:latin typeface="Arial" panose="020B0604020202020204" pitchFamily="34" charset="0"/>
              <a:ea typeface="Times New Roman" panose="02020603050405020304" pitchFamily="18" charset="0"/>
              <a:cs typeface="Times New Roman" panose="02020603050405020304" pitchFamily="18" charset="0"/>
            </a:endParaRPr>
          </a:p>
          <a:p>
            <a:pPr marL="93663" marR="0" lvl="0" indent="-93663" algn="just" defTabSz="9144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0" lang="es-ES_tradnl" altLang="es-CU" sz="22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S</a:t>
            </a:r>
            <a:r>
              <a:rPr kumimoji="0" lang="es-CU" altLang="es-CU" sz="22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e informan </a:t>
            </a:r>
            <a:r>
              <a:rPr kumimoji="0" lang="es-CU" altLang="es-CU"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las calificaciones obtenidas, si las hubo.</a:t>
            </a:r>
          </a:p>
          <a:p>
            <a:pPr marL="93663" marR="0" lvl="0" indent="-93663" algn="just" defTabSz="9144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0" lang="es-ES_tradnl" altLang="es-CU" sz="22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S</a:t>
            </a:r>
            <a:r>
              <a:rPr kumimoji="0" lang="es-CU" altLang="es-CU" sz="22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e comunica</a:t>
            </a:r>
            <a:r>
              <a:rPr kumimoji="0" lang="es-CU" altLang="es-CU"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el lugar y fecha de la </a:t>
            </a:r>
            <a:r>
              <a:rPr kumimoji="0" lang="es-CU" altLang="es-CU" sz="22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pr</a:t>
            </a:r>
            <a:r>
              <a:rPr kumimoji="0" lang="es-MX" altLang="es-CU" sz="22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ó</a:t>
            </a:r>
            <a:r>
              <a:rPr kumimoji="0" lang="es-CU" altLang="es-CU" sz="2200" b="0" i="0" u="none" strike="noStrike" kern="120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xima</a:t>
            </a:r>
            <a:r>
              <a:rPr kumimoji="0" lang="es-CU" altLang="es-CU"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clase</a:t>
            </a:r>
            <a:endParaRPr kumimoji="0" lang="es-ES" altLang="es-CU"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4" name="2 Marcador de contenido">
            <a:extLst>
              <a:ext uri="{FF2B5EF4-FFF2-40B4-BE49-F238E27FC236}">
                <a16:creationId xmlns:a16="http://schemas.microsoft.com/office/drawing/2014/main" id="{6E64E97B-B75E-D1C1-E086-BAFA8C22AFC9}"/>
              </a:ext>
            </a:extLst>
          </p:cNvPr>
          <p:cNvSpPr txBox="1">
            <a:spLocks/>
          </p:cNvSpPr>
          <p:nvPr/>
        </p:nvSpPr>
        <p:spPr>
          <a:xfrm>
            <a:off x="1758516" y="188640"/>
            <a:ext cx="5770984" cy="576064"/>
          </a:xfrm>
          <a:prstGeom prst="rect">
            <a:avLst/>
          </a:prstGeom>
          <a:gradFill>
            <a:gsLst>
              <a:gs pos="0">
                <a:srgbClr val="DDEBCF"/>
              </a:gs>
              <a:gs pos="50000">
                <a:srgbClr val="9CB86E"/>
              </a:gs>
              <a:gs pos="100000">
                <a:srgbClr val="156B13"/>
              </a:gs>
            </a:gsLst>
            <a:lin ang="5400000" scaled="0"/>
          </a:gradFill>
        </p:spPr>
        <p:txBody>
          <a:bodyPr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defRPr/>
            </a:pPr>
            <a:r>
              <a:rPr lang="es-E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anose="020B0604020202020204" pitchFamily="34" charset="0"/>
                <a:cs typeface="Arial" panose="020B0604020202020204" pitchFamily="34" charset="0"/>
              </a:rPr>
              <a:t>CONCLUSIONES</a:t>
            </a:r>
          </a:p>
          <a:p>
            <a:pPr marL="0" indent="0" algn="ctr">
              <a:buFont typeface="Arial" pitchFamily="34" charset="0"/>
              <a:buNone/>
              <a:defRPr/>
            </a:pPr>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0028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a:extLst>
              <a:ext uri="{FF2B5EF4-FFF2-40B4-BE49-F238E27FC236}">
                <a16:creationId xmlns:a16="http://schemas.microsoft.com/office/drawing/2014/main" id="{BE7F931C-44E5-36F2-AFC0-0E1FF39394E5}"/>
              </a:ext>
            </a:extLst>
          </p:cNvPr>
          <p:cNvSpPr>
            <a:spLocks noGrp="1"/>
          </p:cNvSpPr>
          <p:nvPr>
            <p:ph type="subTitle" idx="1"/>
          </p:nvPr>
        </p:nvSpPr>
        <p:spPr>
          <a:xfrm>
            <a:off x="-10999" y="555526"/>
            <a:ext cx="8964488" cy="5746948"/>
          </a:xfrm>
        </p:spPr>
        <p:txBody>
          <a:bodyPr>
            <a:noAutofit/>
          </a:bodyPr>
          <a:lstStyle/>
          <a:p>
            <a:pPr marL="0" indent="0" algn="l">
              <a:buNone/>
            </a:pPr>
            <a:r>
              <a:rPr lang="x-none" sz="2400" b="1" dirty="0">
                <a:solidFill>
                  <a:srgbClr val="FF0000"/>
                </a:solidFill>
                <a:latin typeface="Arial" panose="020B0604020202020204" pitchFamily="34" charset="0"/>
                <a:cs typeface="Arial" panose="020B0604020202020204" pitchFamily="34" charset="0"/>
              </a:rPr>
              <a:t>Tiempo</a:t>
            </a:r>
            <a:r>
              <a:rPr lang="x-none" sz="2400" b="1" dirty="0">
                <a:solidFill>
                  <a:schemeClr val="tx1"/>
                </a:solidFill>
                <a:latin typeface="Arial" panose="020B0604020202020204" pitchFamily="34" charset="0"/>
                <a:cs typeface="Arial" panose="020B0604020202020204" pitchFamily="34" charset="0"/>
              </a:rPr>
              <a:t>:</a:t>
            </a:r>
            <a:r>
              <a:rPr lang="es-ES" sz="2400" b="1" dirty="0">
                <a:solidFill>
                  <a:schemeClr val="tx1"/>
                </a:solidFill>
                <a:latin typeface="Arial" panose="020B0604020202020204" pitchFamily="34" charset="0"/>
                <a:cs typeface="Arial" panose="020B0604020202020204" pitchFamily="34" charset="0"/>
              </a:rPr>
              <a:t>  </a:t>
            </a:r>
            <a:r>
              <a:rPr lang="x-none" sz="2400" b="1" dirty="0">
                <a:solidFill>
                  <a:schemeClr val="tx1"/>
                </a:solidFill>
                <a:latin typeface="Arial" panose="020B0604020202020204" pitchFamily="34" charset="0"/>
                <a:cs typeface="Arial" panose="020B0604020202020204" pitchFamily="34" charset="0"/>
              </a:rPr>
              <a:t>2 horas.</a:t>
            </a:r>
          </a:p>
          <a:p>
            <a:pPr marL="0" indent="0" algn="l">
              <a:buNone/>
            </a:pPr>
            <a:r>
              <a:rPr lang="x-none" sz="2400" b="1" dirty="0">
                <a:solidFill>
                  <a:srgbClr val="FF0000"/>
                </a:solidFill>
                <a:latin typeface="Arial" panose="020B0604020202020204" pitchFamily="34" charset="0"/>
                <a:cs typeface="Arial" panose="020B0604020202020204" pitchFamily="34" charset="0"/>
              </a:rPr>
              <a:t>Forma de enseñanza:</a:t>
            </a:r>
            <a:r>
              <a:rPr lang="es-ES" sz="2400" b="1" dirty="0">
                <a:latin typeface="Arial" panose="020B0604020202020204" pitchFamily="34" charset="0"/>
                <a:cs typeface="Arial" panose="020B0604020202020204" pitchFamily="34" charset="0"/>
              </a:rPr>
              <a:t>  </a:t>
            </a:r>
            <a:r>
              <a:rPr lang="x-none" sz="2400" b="1" dirty="0">
                <a:solidFill>
                  <a:schemeClr val="tx1"/>
                </a:solidFill>
                <a:latin typeface="Arial" panose="020B0604020202020204" pitchFamily="34" charset="0"/>
                <a:cs typeface="Arial" panose="020B0604020202020204" pitchFamily="34" charset="0"/>
              </a:rPr>
              <a:t>Conferencia.</a:t>
            </a:r>
          </a:p>
          <a:p>
            <a:pPr marL="1611313" indent="-1611313" algn="l">
              <a:buNone/>
            </a:pPr>
            <a:r>
              <a:rPr lang="x-none" sz="2400" b="1" dirty="0">
                <a:solidFill>
                  <a:srgbClr val="FF0000"/>
                </a:solidFill>
                <a:latin typeface="Arial" panose="020B0604020202020204" pitchFamily="34" charset="0"/>
                <a:cs typeface="Arial" panose="020B0604020202020204" pitchFamily="34" charset="0"/>
              </a:rPr>
              <a:t>Método</a:t>
            </a:r>
            <a:r>
              <a:rPr lang="x-none" sz="2400" b="1" dirty="0">
                <a:solidFill>
                  <a:schemeClr val="accent2">
                    <a:lumMod val="75000"/>
                  </a:schemeClr>
                </a:solidFill>
                <a:latin typeface="Arial" panose="020B0604020202020204" pitchFamily="34" charset="0"/>
                <a:cs typeface="Arial" panose="020B0604020202020204" pitchFamily="34" charset="0"/>
              </a:rPr>
              <a:t>:</a:t>
            </a:r>
            <a:r>
              <a:rPr lang="es-ES" sz="2400" b="1" dirty="0">
                <a:latin typeface="Arial" panose="020B0604020202020204" pitchFamily="34" charset="0"/>
                <a:cs typeface="Arial" panose="020B0604020202020204" pitchFamily="34" charset="0"/>
              </a:rPr>
              <a:t>  </a:t>
            </a:r>
            <a:r>
              <a:rPr lang="es-ES" sz="2400" b="1" dirty="0">
                <a:solidFill>
                  <a:schemeClr val="tx1"/>
                </a:solidFill>
                <a:latin typeface="Arial" panose="020B0604020202020204" pitchFamily="34" charset="0"/>
                <a:cs typeface="Arial" panose="020B0604020202020204" pitchFamily="34" charset="0"/>
              </a:rPr>
              <a:t>Exposición oral, elaboración conjunta y discusión.</a:t>
            </a:r>
            <a:endParaRPr lang="x-none" sz="2400" b="1" dirty="0">
              <a:solidFill>
                <a:schemeClr val="tx1"/>
              </a:solidFill>
              <a:latin typeface="Arial" panose="020B0604020202020204" pitchFamily="34" charset="0"/>
              <a:cs typeface="Arial" panose="020B0604020202020204" pitchFamily="34" charset="0"/>
            </a:endParaRPr>
          </a:p>
          <a:p>
            <a:pPr marL="0" indent="0" algn="l">
              <a:buNone/>
            </a:pPr>
            <a:r>
              <a:rPr lang="x-none" sz="2400" b="1" dirty="0">
                <a:solidFill>
                  <a:srgbClr val="FF0000"/>
                </a:solidFill>
                <a:latin typeface="Arial" panose="020B0604020202020204" pitchFamily="34" charset="0"/>
                <a:cs typeface="Arial" panose="020B0604020202020204" pitchFamily="34" charset="0"/>
              </a:rPr>
              <a:t>Bibliografia</a:t>
            </a:r>
            <a:r>
              <a:rPr lang="x-none" sz="2400" b="1" dirty="0">
                <a:solidFill>
                  <a:schemeClr val="accent2">
                    <a:lumMod val="75000"/>
                  </a:schemeClr>
                </a:solidFill>
                <a:latin typeface="Arial" panose="020B0604020202020204" pitchFamily="34" charset="0"/>
                <a:cs typeface="Arial" panose="020B0604020202020204" pitchFamily="34" charset="0"/>
              </a:rPr>
              <a:t>:</a:t>
            </a:r>
            <a:r>
              <a:rPr lang="es-ES" sz="2400" b="1" dirty="0">
                <a:latin typeface="Arial" panose="020B0604020202020204" pitchFamily="34" charset="0"/>
                <a:cs typeface="Arial" panose="020B0604020202020204" pitchFamily="34" charset="0"/>
              </a:rPr>
              <a:t>  </a:t>
            </a:r>
          </a:p>
          <a:p>
            <a:pPr marL="449263" indent="-449263" algn="l">
              <a:buNone/>
            </a:pPr>
            <a:r>
              <a:rPr lang="es-ES" sz="2400" b="1" dirty="0">
                <a:latin typeface="Arial" panose="020B0604020202020204" pitchFamily="34" charset="0"/>
                <a:cs typeface="Arial" panose="020B0604020202020204" pitchFamily="34" charset="0"/>
              </a:rPr>
              <a:t>•	Libro de Texto ¨ Preparación para la defensa ¨.Tomo I, Colectivo de autores. Editorial Ciencias Médicas, La Habana, 2008.</a:t>
            </a:r>
          </a:p>
          <a:p>
            <a:pPr marL="449263" indent="-449263" algn="l">
              <a:buNone/>
            </a:pPr>
            <a:r>
              <a:rPr lang="es-ES" sz="2400" b="1" dirty="0">
                <a:latin typeface="Arial" panose="020B0604020202020204" pitchFamily="34" charset="0"/>
                <a:cs typeface="Arial" panose="020B0604020202020204" pitchFamily="34" charset="0"/>
              </a:rPr>
              <a:t>•	Resolución No. 486 / 2019 del Ministro de Salud Pública. “Doctrina de Tratamiento y Evacuación para la Guerra de Todo el Pueblo “</a:t>
            </a:r>
          </a:p>
          <a:p>
            <a:pPr marL="449263" indent="-449263" algn="l">
              <a:buNone/>
            </a:pPr>
            <a:r>
              <a:rPr lang="es-ES" sz="2400" b="1" dirty="0">
                <a:latin typeface="Arial" panose="020B0604020202020204" pitchFamily="34" charset="0"/>
                <a:cs typeface="Arial" panose="020B0604020202020204" pitchFamily="34" charset="0"/>
              </a:rPr>
              <a:t>•	Base de cálculo para el aseguramiento médico de los desastres y la lucha armada. MINSAP. 2013.</a:t>
            </a:r>
          </a:p>
        </p:txBody>
      </p:sp>
    </p:spTree>
    <p:extLst>
      <p:ext uri="{BB962C8B-B14F-4D97-AF65-F5344CB8AC3E}">
        <p14:creationId xmlns:p14="http://schemas.microsoft.com/office/powerpoint/2010/main" val="3406304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adroTexto 9">
            <a:extLst>
              <a:ext uri="{FF2B5EF4-FFF2-40B4-BE49-F238E27FC236}">
                <a16:creationId xmlns:a16="http://schemas.microsoft.com/office/drawing/2014/main" id="{B19A1248-C652-EF3C-DAC7-2CEF68A0CC30}"/>
              </a:ext>
            </a:extLst>
          </p:cNvPr>
          <p:cNvSpPr txBox="1"/>
          <p:nvPr/>
        </p:nvSpPr>
        <p:spPr>
          <a:xfrm>
            <a:off x="107504" y="1241183"/>
            <a:ext cx="8964488" cy="3785652"/>
          </a:xfrm>
          <a:prstGeom prst="rect">
            <a:avLst/>
          </a:prstGeom>
          <a:noFill/>
        </p:spPr>
        <p:txBody>
          <a:bodyPr wrap="square">
            <a:spAutoFit/>
          </a:bodyPr>
          <a:lstStyle/>
          <a:p>
            <a:pPr algn="just"/>
            <a:r>
              <a:rPr lang="es-ES" sz="2400" dirty="0">
                <a:latin typeface="Arial" panose="020B0604020202020204" pitchFamily="34" charset="0"/>
                <a:cs typeface="Arial" panose="020B0604020202020204" pitchFamily="34" charset="0"/>
              </a:rPr>
              <a:t>Cada país establece el derecho que tienen todos sus ciudadanos a que se les atienda y proteja su salud, la obligación que tiene el Estado de garantizar, a través de instituciones médicas, el cumplimiento de su misión estratégica fundamental y restablecer la situación de salud en los plazos más breves en caso de presentarse situaciones anormales que le exigen a las instituciones de salud existentes reordenarse y tomar un conjunto de medidas que le permitan actuar eficientemente en la organización y realización del aseguramiento médico en una comunidad.</a:t>
            </a:r>
            <a:endParaRPr lang="es-CU" sz="2400" dirty="0">
              <a:latin typeface="Arial" panose="020B0604020202020204" pitchFamily="34" charset="0"/>
              <a:cs typeface="Arial" panose="020B0604020202020204" pitchFamily="34" charset="0"/>
            </a:endParaRPr>
          </a:p>
        </p:txBody>
      </p:sp>
      <p:sp>
        <p:nvSpPr>
          <p:cNvPr id="6" name="CuadroTexto 5">
            <a:extLst>
              <a:ext uri="{FF2B5EF4-FFF2-40B4-BE49-F238E27FC236}">
                <a16:creationId xmlns:a16="http://schemas.microsoft.com/office/drawing/2014/main" id="{2FD860C4-65DF-58F5-813A-4B4B46E3ED9B}"/>
              </a:ext>
            </a:extLst>
          </p:cNvPr>
          <p:cNvSpPr txBox="1"/>
          <p:nvPr/>
        </p:nvSpPr>
        <p:spPr>
          <a:xfrm>
            <a:off x="2555776" y="332656"/>
            <a:ext cx="3528392" cy="58477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Introducción</a:t>
            </a:r>
            <a:endParaRPr kumimoji="0" lang="x-none"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3" name="CuadroTexto 2">
            <a:extLst>
              <a:ext uri="{FF2B5EF4-FFF2-40B4-BE49-F238E27FC236}">
                <a16:creationId xmlns:a16="http://schemas.microsoft.com/office/drawing/2014/main" id="{B19A1248-C652-EF3C-DAC7-2CEF68A0CC30}"/>
              </a:ext>
            </a:extLst>
          </p:cNvPr>
          <p:cNvSpPr txBox="1"/>
          <p:nvPr/>
        </p:nvSpPr>
        <p:spPr>
          <a:xfrm>
            <a:off x="125252" y="5157192"/>
            <a:ext cx="8946740" cy="1569660"/>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 la clase se profundizará en las particularidades del aseguramiento médico, la exploración médica y la dirección del aseguramiento médico en la comunidad en situaciones de desastres.</a:t>
            </a:r>
            <a:endParaRPr kumimoji="0" lang="es-CU"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94512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24D43D7-6038-C0E0-1D43-B4A441A1EEB7}"/>
              </a:ext>
            </a:extLst>
          </p:cNvPr>
          <p:cNvSpPr txBox="1"/>
          <p:nvPr/>
        </p:nvSpPr>
        <p:spPr>
          <a:xfrm>
            <a:off x="179512" y="3068960"/>
            <a:ext cx="8784976" cy="954107"/>
          </a:xfrm>
          <a:prstGeom prst="rect">
            <a:avLst/>
          </a:prstGeom>
          <a:noFill/>
        </p:spPr>
        <p:txBody>
          <a:bodyPr wrap="square">
            <a:spAutoFit/>
          </a:bodyPr>
          <a:lstStyle/>
          <a:p>
            <a:pPr marL="174625" marR="0" lvl="0" algn="ctr" defTabSz="914400" rtl="0" eaLnBrk="1" fontAlgn="auto" latinLnBrk="0" hangingPunct="1">
              <a:lnSpc>
                <a:spcPct val="100000"/>
              </a:lnSpc>
              <a:spcBef>
                <a:spcPts val="600"/>
              </a:spcBef>
              <a:spcAft>
                <a:spcPts val="600"/>
              </a:spcAft>
              <a:buClrTx/>
              <a:buSzTx/>
              <a:buFontTx/>
              <a:buNone/>
              <a:tabLst/>
              <a:defRPr/>
            </a:pPr>
            <a:r>
              <a:rPr kumimoji="0" lang="es-ES" sz="28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Metodología para el cálculo de las bajas sanitarias probables.</a:t>
            </a:r>
          </a:p>
        </p:txBody>
      </p:sp>
      <p:sp>
        <p:nvSpPr>
          <p:cNvPr id="5" name="CuadroTexto 4">
            <a:extLst>
              <a:ext uri="{FF2B5EF4-FFF2-40B4-BE49-F238E27FC236}">
                <a16:creationId xmlns:a16="http://schemas.microsoft.com/office/drawing/2014/main" id="{EE047EEA-A54E-E2E6-4396-0FD5D12575AD}"/>
              </a:ext>
            </a:extLst>
          </p:cNvPr>
          <p:cNvSpPr txBox="1"/>
          <p:nvPr/>
        </p:nvSpPr>
        <p:spPr>
          <a:xfrm>
            <a:off x="1979712" y="2032337"/>
            <a:ext cx="4572000" cy="70788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40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Sumario No I:</a:t>
            </a:r>
          </a:p>
        </p:txBody>
      </p:sp>
      <p:grpSp>
        <p:nvGrpSpPr>
          <p:cNvPr id="2" name="Grupo 1">
            <a:extLst>
              <a:ext uri="{FF2B5EF4-FFF2-40B4-BE49-F238E27FC236}">
                <a16:creationId xmlns:a16="http://schemas.microsoft.com/office/drawing/2014/main" id="{593BEF1F-660D-125A-25F7-469F04120AAD}"/>
              </a:ext>
            </a:extLst>
          </p:cNvPr>
          <p:cNvGrpSpPr/>
          <p:nvPr/>
        </p:nvGrpSpPr>
        <p:grpSpPr>
          <a:xfrm>
            <a:off x="171624" y="116632"/>
            <a:ext cx="8784976" cy="1411345"/>
            <a:chOff x="0" y="0"/>
            <a:chExt cx="9144000" cy="1411345"/>
          </a:xfrm>
        </p:grpSpPr>
        <p:pic>
          <p:nvPicPr>
            <p:cNvPr id="4" name="Imagen 3">
              <a:extLst>
                <a:ext uri="{FF2B5EF4-FFF2-40B4-BE49-F238E27FC236}">
                  <a16:creationId xmlns:a16="http://schemas.microsoft.com/office/drawing/2014/main" id="{4F1FE90B-422D-F12B-5277-EB9F69430C04}"/>
                </a:ext>
              </a:extLst>
            </p:cNvPr>
            <p:cNvPicPr>
              <a:picLocks noChangeAspect="1"/>
            </p:cNvPicPr>
            <p:nvPr/>
          </p:nvPicPr>
          <p:blipFill>
            <a:blip r:embed="rId2"/>
            <a:stretch>
              <a:fillRect/>
            </a:stretch>
          </p:blipFill>
          <p:spPr>
            <a:xfrm>
              <a:off x="0" y="0"/>
              <a:ext cx="1224252" cy="1411345"/>
            </a:xfrm>
            <a:prstGeom prst="rect">
              <a:avLst/>
            </a:prstGeom>
          </p:spPr>
        </p:pic>
        <p:pic>
          <p:nvPicPr>
            <p:cNvPr id="6" name="Imagen 5">
              <a:extLst>
                <a:ext uri="{FF2B5EF4-FFF2-40B4-BE49-F238E27FC236}">
                  <a16:creationId xmlns:a16="http://schemas.microsoft.com/office/drawing/2014/main" id="{FAD10AB4-474D-7946-7CAE-7259AB0C2B0F}"/>
                </a:ext>
              </a:extLst>
            </p:cNvPr>
            <p:cNvPicPr>
              <a:picLocks noChangeAspect="1"/>
            </p:cNvPicPr>
            <p:nvPr/>
          </p:nvPicPr>
          <p:blipFill>
            <a:blip r:embed="rId3"/>
            <a:stretch>
              <a:fillRect/>
            </a:stretch>
          </p:blipFill>
          <p:spPr>
            <a:xfrm>
              <a:off x="7817761" y="0"/>
              <a:ext cx="1326239" cy="1411345"/>
            </a:xfrm>
            <a:prstGeom prst="rect">
              <a:avLst/>
            </a:prstGeom>
          </p:spPr>
        </p:pic>
        <p:pic>
          <p:nvPicPr>
            <p:cNvPr id="7" name="Imagen 6">
              <a:extLst>
                <a:ext uri="{FF2B5EF4-FFF2-40B4-BE49-F238E27FC236}">
                  <a16:creationId xmlns:a16="http://schemas.microsoft.com/office/drawing/2014/main" id="{23C1BAB8-A29D-D934-08D9-4595BABA41E7}"/>
                </a:ext>
              </a:extLst>
            </p:cNvPr>
            <p:cNvPicPr>
              <a:picLocks noChangeAspect="1"/>
            </p:cNvPicPr>
            <p:nvPr/>
          </p:nvPicPr>
          <p:blipFill>
            <a:blip r:embed="rId4"/>
            <a:stretch>
              <a:fillRect/>
            </a:stretch>
          </p:blipFill>
          <p:spPr>
            <a:xfrm>
              <a:off x="2915816" y="155059"/>
              <a:ext cx="2956816" cy="804742"/>
            </a:xfrm>
            <a:prstGeom prst="rect">
              <a:avLst/>
            </a:prstGeom>
          </p:spPr>
        </p:pic>
      </p:grpSp>
    </p:spTree>
    <p:extLst>
      <p:ext uri="{BB962C8B-B14F-4D97-AF65-F5344CB8AC3E}">
        <p14:creationId xmlns:p14="http://schemas.microsoft.com/office/powerpoint/2010/main" val="1747207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C359FC99-4A3F-06BA-9D64-014E6F318044}"/>
              </a:ext>
            </a:extLst>
          </p:cNvPr>
          <p:cNvSpPr txBox="1"/>
          <p:nvPr/>
        </p:nvSpPr>
        <p:spPr>
          <a:xfrm>
            <a:off x="323528" y="828288"/>
            <a:ext cx="8496944" cy="5201424"/>
          </a:xfrm>
          <a:prstGeom prst="rect">
            <a:avLst/>
          </a:prstGeom>
          <a:noFill/>
        </p:spPr>
        <p:txBody>
          <a:bodyPr wrap="square">
            <a:spAutoFit/>
          </a:bodyPr>
          <a:lstStyle/>
          <a:p>
            <a:pPr algn="just">
              <a:spcBef>
                <a:spcPts val="600"/>
              </a:spcBef>
              <a:spcAft>
                <a:spcPts val="600"/>
              </a:spcAft>
            </a:pPr>
            <a:r>
              <a:rPr lang="es-ES" sz="2400" b="1" i="1" dirty="0">
                <a:latin typeface="Arial" panose="020B0604020202020204" pitchFamily="34" charset="0"/>
                <a:cs typeface="Arial" panose="020B0604020202020204" pitchFamily="34" charset="0"/>
              </a:rPr>
              <a:t>Abordar</a:t>
            </a:r>
            <a:r>
              <a:rPr lang="es-ES" sz="2400" dirty="0">
                <a:latin typeface="Arial" panose="020B0604020202020204" pitchFamily="34" charset="0"/>
                <a:cs typeface="Arial" panose="020B0604020202020204" pitchFamily="34" charset="0"/>
              </a:rPr>
              <a:t> nuevamente los conceptos fundamentales sobre bajas sanitarias en situaciones excepcionales y desastres.</a:t>
            </a:r>
          </a:p>
          <a:p>
            <a:pPr algn="just">
              <a:spcBef>
                <a:spcPts val="600"/>
              </a:spcBef>
              <a:spcAft>
                <a:spcPts val="600"/>
              </a:spcAft>
            </a:pPr>
            <a:r>
              <a:rPr lang="es-ES" sz="2400" b="1" i="1" dirty="0">
                <a:latin typeface="Arial" panose="020B0604020202020204" pitchFamily="34" charset="0"/>
                <a:cs typeface="Arial" panose="020B0604020202020204" pitchFamily="34" charset="0"/>
              </a:rPr>
              <a:t>Reflexionar </a:t>
            </a:r>
            <a:r>
              <a:rPr lang="es-ES" sz="2400" dirty="0">
                <a:latin typeface="Arial" panose="020B0604020202020204" pitchFamily="34" charset="0"/>
                <a:cs typeface="Arial" panose="020B0604020202020204" pitchFamily="34" charset="0"/>
              </a:rPr>
              <a:t>sobre la importancia del estudio de las bajas sanitarias. Comprender la metodología para el cálculo de bajas sanitarias probables y la importancia que tiene para la organización y la realización del aseguramiento médico.</a:t>
            </a:r>
          </a:p>
          <a:p>
            <a:pPr algn="just">
              <a:spcBef>
                <a:spcPts val="600"/>
              </a:spcBef>
              <a:spcAft>
                <a:spcPts val="600"/>
              </a:spcAft>
            </a:pPr>
            <a:r>
              <a:rPr lang="es-ES" sz="2400" b="1" i="1" dirty="0">
                <a:latin typeface="Arial" panose="020B0604020202020204" pitchFamily="34" charset="0"/>
                <a:cs typeface="Arial" panose="020B0604020202020204" pitchFamily="34" charset="0"/>
              </a:rPr>
              <a:t>Es importante </a:t>
            </a:r>
            <a:r>
              <a:rPr lang="es-ES" sz="2400" dirty="0">
                <a:latin typeface="Arial" panose="020B0604020202020204" pitchFamily="34" charset="0"/>
                <a:cs typeface="Arial" panose="020B0604020202020204" pitchFamily="34" charset="0"/>
              </a:rPr>
              <a:t>determinar la cantidad y características de los heridos y enfermos que se pueden producir en diferentes situaciones excepcionales y desastres por registros estadísticos sobre una base científica, esto permite perfeccionar la organización del aseguramiento médico y reordenar el sistema de salud de acuerdo a partir de los pronósticos que se establezcan.  </a:t>
            </a:r>
          </a:p>
        </p:txBody>
      </p:sp>
    </p:spTree>
    <p:extLst>
      <p:ext uri="{BB962C8B-B14F-4D97-AF65-F5344CB8AC3E}">
        <p14:creationId xmlns:p14="http://schemas.microsoft.com/office/powerpoint/2010/main" val="2147096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196D55D8-DBF5-B5B2-9E8F-B4C497879BE5}"/>
              </a:ext>
            </a:extLst>
          </p:cNvPr>
          <p:cNvSpPr txBox="1"/>
          <p:nvPr/>
        </p:nvSpPr>
        <p:spPr>
          <a:xfrm>
            <a:off x="89756" y="98629"/>
            <a:ext cx="8964488" cy="95410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algn="ctr"/>
            <a:r>
              <a:rPr lang="es-ES" sz="2800" b="1" i="1" dirty="0">
                <a:latin typeface="Arial" panose="020B0604020202020204" pitchFamily="34" charset="0"/>
                <a:cs typeface="Arial" panose="020B0604020202020204" pitchFamily="34" charset="0"/>
              </a:rPr>
              <a:t>Conceptos que están desarrollados en los textos, relacionado con las bajas sanitarias, ello son:</a:t>
            </a:r>
          </a:p>
        </p:txBody>
      </p:sp>
      <p:sp>
        <p:nvSpPr>
          <p:cNvPr id="4" name="CuadroTexto 3">
            <a:extLst>
              <a:ext uri="{FF2B5EF4-FFF2-40B4-BE49-F238E27FC236}">
                <a16:creationId xmlns:a16="http://schemas.microsoft.com/office/drawing/2014/main" id="{1AFFFFEB-2E93-2421-E981-B85A104D2226}"/>
              </a:ext>
            </a:extLst>
          </p:cNvPr>
          <p:cNvSpPr txBox="1"/>
          <p:nvPr/>
        </p:nvSpPr>
        <p:spPr>
          <a:xfrm>
            <a:off x="1907704" y="1268760"/>
            <a:ext cx="6624736" cy="5093702"/>
          </a:xfrm>
          <a:prstGeom prst="rect">
            <a:avLst/>
          </a:prstGeom>
          <a:noFill/>
        </p:spPr>
        <p:txBody>
          <a:bodyPr wrap="square">
            <a:spAutoFit/>
          </a:bodyPr>
          <a:lstStyle/>
          <a:p>
            <a:pPr marL="342900" indent="-342900">
              <a:spcBef>
                <a:spcPts val="300"/>
              </a:spcBef>
              <a:spcAft>
                <a:spcPts val="300"/>
              </a:spcAft>
              <a:buFont typeface="+mj-lt"/>
              <a:buAutoNum type="arabicPeriod"/>
            </a:pPr>
            <a:r>
              <a:rPr lang="es-ES_tradnl" sz="2800" dirty="0">
                <a:latin typeface="Arial" panose="020B0604020202020204" pitchFamily="34" charset="0"/>
                <a:cs typeface="Arial" panose="020B0604020202020204" pitchFamily="34" charset="0"/>
              </a:rPr>
              <a:t>Pérdidas generales.</a:t>
            </a:r>
          </a:p>
          <a:p>
            <a:pPr marL="342900" indent="-342900">
              <a:spcBef>
                <a:spcPts val="300"/>
              </a:spcBef>
              <a:spcAft>
                <a:spcPts val="300"/>
              </a:spcAft>
              <a:buFont typeface="+mj-lt"/>
              <a:buAutoNum type="arabicPeriod"/>
            </a:pPr>
            <a:r>
              <a:rPr lang="es-ES_tradnl" sz="2800" dirty="0">
                <a:latin typeface="Arial" panose="020B0604020202020204" pitchFamily="34" charset="0"/>
                <a:cs typeface="Arial" panose="020B0604020202020204" pitchFamily="34" charset="0"/>
              </a:rPr>
              <a:t>Pérdidas irreversibles.</a:t>
            </a:r>
          </a:p>
          <a:p>
            <a:pPr marL="342900" indent="-342900">
              <a:spcBef>
                <a:spcPts val="300"/>
              </a:spcBef>
              <a:spcAft>
                <a:spcPts val="300"/>
              </a:spcAft>
              <a:buFont typeface="+mj-lt"/>
              <a:buAutoNum type="arabicPeriod"/>
            </a:pPr>
            <a:r>
              <a:rPr lang="es-ES_tradnl" sz="2800" dirty="0">
                <a:latin typeface="Arial" panose="020B0604020202020204" pitchFamily="34" charset="0"/>
                <a:cs typeface="Arial" panose="020B0604020202020204" pitchFamily="34" charset="0"/>
              </a:rPr>
              <a:t>Bajas sanitarias.</a:t>
            </a:r>
          </a:p>
          <a:p>
            <a:pPr marL="342900" indent="-342900">
              <a:spcBef>
                <a:spcPts val="300"/>
              </a:spcBef>
              <a:spcAft>
                <a:spcPts val="300"/>
              </a:spcAft>
              <a:buFont typeface="+mj-lt"/>
              <a:buAutoNum type="arabicPeriod"/>
            </a:pPr>
            <a:r>
              <a:rPr lang="es-ES_tradnl" sz="2800" dirty="0">
                <a:latin typeface="Arial" panose="020B0604020202020204" pitchFamily="34" charset="0"/>
                <a:cs typeface="Arial" panose="020B0604020202020204" pitchFamily="34" charset="0"/>
              </a:rPr>
              <a:t>Bajas sanitarias masivas.</a:t>
            </a:r>
          </a:p>
          <a:p>
            <a:pPr marL="342900" indent="-342900">
              <a:spcBef>
                <a:spcPts val="300"/>
              </a:spcBef>
              <a:spcAft>
                <a:spcPts val="300"/>
              </a:spcAft>
              <a:buFont typeface="+mj-lt"/>
              <a:buAutoNum type="arabicPeriod"/>
            </a:pPr>
            <a:r>
              <a:rPr lang="es-ES_tradnl" sz="2800" dirty="0">
                <a:latin typeface="Arial" panose="020B0604020202020204" pitchFamily="34" charset="0"/>
                <a:cs typeface="Arial" panose="020B0604020202020204" pitchFamily="34" charset="0"/>
              </a:rPr>
              <a:t>Heridos graves.</a:t>
            </a:r>
          </a:p>
          <a:p>
            <a:pPr marL="342900" indent="-342900">
              <a:spcBef>
                <a:spcPts val="300"/>
              </a:spcBef>
              <a:spcAft>
                <a:spcPts val="300"/>
              </a:spcAft>
              <a:buFont typeface="+mj-lt"/>
              <a:buAutoNum type="arabicPeriod"/>
            </a:pPr>
            <a:r>
              <a:rPr lang="es-ES_tradnl" sz="2800" dirty="0">
                <a:latin typeface="Arial" panose="020B0604020202020204" pitchFamily="34" charset="0"/>
                <a:cs typeface="Arial" panose="020B0604020202020204" pitchFamily="34" charset="0"/>
              </a:rPr>
              <a:t>Heridos leves.</a:t>
            </a:r>
          </a:p>
          <a:p>
            <a:pPr marL="342900" indent="-342900">
              <a:spcBef>
                <a:spcPts val="300"/>
              </a:spcBef>
              <a:spcAft>
                <a:spcPts val="300"/>
              </a:spcAft>
              <a:buFont typeface="+mj-lt"/>
              <a:buAutoNum type="arabicPeriod"/>
            </a:pPr>
            <a:r>
              <a:rPr lang="es-ES_tradnl" sz="2800" dirty="0">
                <a:latin typeface="Arial" panose="020B0604020202020204" pitchFamily="34" charset="0"/>
                <a:cs typeface="Arial" panose="020B0604020202020204" pitchFamily="34" charset="0"/>
              </a:rPr>
              <a:t>Heridos o enfermos intransportables.</a:t>
            </a:r>
          </a:p>
          <a:p>
            <a:pPr marL="342900" indent="-342900">
              <a:spcBef>
                <a:spcPts val="300"/>
              </a:spcBef>
              <a:spcAft>
                <a:spcPts val="300"/>
              </a:spcAft>
              <a:buFont typeface="+mj-lt"/>
              <a:buAutoNum type="arabicPeriod"/>
            </a:pPr>
            <a:r>
              <a:rPr lang="es-ES_tradnl" sz="2800" dirty="0">
                <a:latin typeface="Arial" panose="020B0604020202020204" pitchFamily="34" charset="0"/>
                <a:cs typeface="Arial" panose="020B0604020202020204" pitchFamily="34" charset="0"/>
              </a:rPr>
              <a:t>Afectados.</a:t>
            </a:r>
          </a:p>
          <a:p>
            <a:pPr marL="342900" indent="-342900">
              <a:spcBef>
                <a:spcPts val="300"/>
              </a:spcBef>
              <a:spcAft>
                <a:spcPts val="300"/>
              </a:spcAft>
              <a:buFont typeface="+mj-lt"/>
              <a:buAutoNum type="arabicPeriod"/>
            </a:pPr>
            <a:r>
              <a:rPr lang="es-ES_tradnl" sz="2800" dirty="0">
                <a:latin typeface="Arial" panose="020B0604020202020204" pitchFamily="34" charset="0"/>
                <a:cs typeface="Arial" panose="020B0604020202020204" pitchFamily="34" charset="0"/>
              </a:rPr>
              <a:t>Damnificados </a:t>
            </a:r>
          </a:p>
          <a:p>
            <a:pPr marL="342900" indent="-342900">
              <a:spcBef>
                <a:spcPts val="300"/>
              </a:spcBef>
              <a:spcAft>
                <a:spcPts val="300"/>
              </a:spcAft>
              <a:buFont typeface="+mj-lt"/>
              <a:buAutoNum type="arabicPeriod"/>
            </a:pPr>
            <a:r>
              <a:rPr lang="es-ES_tradnl" sz="2800" dirty="0">
                <a:latin typeface="Arial" panose="020B0604020202020204" pitchFamily="34" charset="0"/>
                <a:cs typeface="Arial" panose="020B0604020202020204" pitchFamily="34" charset="0"/>
              </a:rPr>
              <a:t>Desplazados </a:t>
            </a:r>
          </a:p>
        </p:txBody>
      </p:sp>
    </p:spTree>
    <p:extLst>
      <p:ext uri="{BB962C8B-B14F-4D97-AF65-F5344CB8AC3E}">
        <p14:creationId xmlns:p14="http://schemas.microsoft.com/office/powerpoint/2010/main" val="1949691785"/>
      </p:ext>
    </p:extLst>
  </p:cSld>
  <p:clrMapOvr>
    <a:masterClrMapping/>
  </p:clrMapOvr>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2813</TotalTime>
  <Words>4012</Words>
  <Application>Microsoft Office PowerPoint</Application>
  <PresentationFormat>Presentación en pantalla (4:3)</PresentationFormat>
  <Paragraphs>310</Paragraphs>
  <Slides>41</Slides>
  <Notes>2</Notes>
  <HiddenSlides>0</HiddenSlides>
  <MMClips>0</MMClips>
  <ScaleCrop>false</ScaleCrop>
  <HeadingPairs>
    <vt:vector size="6" baseType="variant">
      <vt:variant>
        <vt:lpstr>Fuentes usadas</vt:lpstr>
      </vt:variant>
      <vt:variant>
        <vt:i4>5</vt:i4>
      </vt:variant>
      <vt:variant>
        <vt:lpstr>Tema</vt:lpstr>
      </vt:variant>
      <vt:variant>
        <vt:i4>2</vt:i4>
      </vt:variant>
      <vt:variant>
        <vt:lpstr>Títulos de diapositiva</vt:lpstr>
      </vt:variant>
      <vt:variant>
        <vt:i4>41</vt:i4>
      </vt:variant>
    </vt:vector>
  </HeadingPairs>
  <TitlesOfParts>
    <vt:vector size="48" baseType="lpstr">
      <vt:lpstr>Arial</vt:lpstr>
      <vt:lpstr>Calibri</vt:lpstr>
      <vt:lpstr>Symbol</vt:lpstr>
      <vt:lpstr>Times New Roman</vt:lpstr>
      <vt:lpstr>Wingdings</vt:lpstr>
      <vt:lpstr>Tema de Office</vt:lpstr>
      <vt:lpstr>1_Tema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Marcos</dc:creator>
  <cp:lastModifiedBy>Lazara</cp:lastModifiedBy>
  <cp:revision>145</cp:revision>
  <dcterms:created xsi:type="dcterms:W3CDTF">2017-06-25T10:17:32Z</dcterms:created>
  <dcterms:modified xsi:type="dcterms:W3CDTF">2024-10-22T14:22:29Z</dcterms:modified>
</cp:coreProperties>
</file>