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4"/>
  </p:notesMasterIdLst>
  <p:sldIdLst>
    <p:sldId id="377" r:id="rId3"/>
    <p:sldId id="378" r:id="rId4"/>
    <p:sldId id="256" r:id="rId5"/>
    <p:sldId id="379" r:id="rId6"/>
    <p:sldId id="380" r:id="rId7"/>
    <p:sldId id="387" r:id="rId8"/>
    <p:sldId id="388" r:id="rId9"/>
    <p:sldId id="389" r:id="rId10"/>
    <p:sldId id="390" r:id="rId11"/>
    <p:sldId id="391" r:id="rId12"/>
    <p:sldId id="392" r:id="rId13"/>
    <p:sldId id="393" r:id="rId14"/>
    <p:sldId id="394" r:id="rId15"/>
    <p:sldId id="381" r:id="rId16"/>
    <p:sldId id="382" r:id="rId17"/>
    <p:sldId id="395" r:id="rId18"/>
    <p:sldId id="383" r:id="rId19"/>
    <p:sldId id="384" r:id="rId20"/>
    <p:sldId id="404" r:id="rId21"/>
    <p:sldId id="405" r:id="rId22"/>
    <p:sldId id="406" r:id="rId23"/>
    <p:sldId id="385" r:id="rId24"/>
    <p:sldId id="386" r:id="rId25"/>
    <p:sldId id="396" r:id="rId26"/>
    <p:sldId id="397" r:id="rId27"/>
    <p:sldId id="398" r:id="rId28"/>
    <p:sldId id="399" r:id="rId29"/>
    <p:sldId id="400" r:id="rId30"/>
    <p:sldId id="401" r:id="rId31"/>
    <p:sldId id="402" r:id="rId32"/>
    <p:sldId id="403" r:id="rId3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E3CE"/>
    <a:srgbClr val="FCEDDC"/>
    <a:srgbClr val="F5DDA1"/>
    <a:srgbClr val="E5EDD3"/>
    <a:srgbClr val="D1DFB3"/>
    <a:srgbClr val="F9DFC3"/>
    <a:srgbClr val="398F21"/>
    <a:srgbClr val="FFFFCC"/>
    <a:srgbClr val="F6D3A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061" autoAdjust="0"/>
  </p:normalViewPr>
  <p:slideViewPr>
    <p:cSldViewPr>
      <p:cViewPr varScale="1">
        <p:scale>
          <a:sx n="62" d="100"/>
          <a:sy n="62" d="100"/>
        </p:scale>
        <p:origin x="84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U"/>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7CD798-2A11-4172-B110-B5096EEDE9B9}" type="datetimeFigureOut">
              <a:rPr lang="es-CU" smtClean="0"/>
              <a:t>25/10/2024</a:t>
            </a:fld>
            <a:endParaRPr lang="es-CU"/>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U"/>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U"/>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U"/>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5EAAFF-E164-4FB6-9918-1639FC60D650}" type="slidenum">
              <a:rPr lang="es-CU" smtClean="0"/>
              <a:t>‹Nº›</a:t>
            </a:fld>
            <a:endParaRPr lang="es-CU"/>
          </a:p>
        </p:txBody>
      </p:sp>
    </p:spTree>
    <p:extLst>
      <p:ext uri="{BB962C8B-B14F-4D97-AF65-F5344CB8AC3E}">
        <p14:creationId xmlns:p14="http://schemas.microsoft.com/office/powerpoint/2010/main" val="1332965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25/10/2024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25/10/2024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A46F9F96-4217-43A3-9604-74D0048FD1C0}" type="datetimeFigureOut">
              <a:rPr lang="es-ES" smtClean="0"/>
              <a:t>25/10/2024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274226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A46F9F96-4217-43A3-9604-74D0048FD1C0}" type="datetimeFigureOut">
              <a:rPr lang="es-ES" smtClean="0"/>
              <a:t>25/10/2024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2809658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A46F9F96-4217-43A3-9604-74D0048FD1C0}" type="datetimeFigureOut">
              <a:rPr lang="es-ES" smtClean="0"/>
              <a:t>25/10/2024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593346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A46F9F96-4217-43A3-9604-74D0048FD1C0}" type="datetimeFigureOut">
              <a:rPr lang="es-ES" smtClean="0"/>
              <a:t>25/10/2024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803444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A46F9F96-4217-43A3-9604-74D0048FD1C0}" type="datetimeFigureOut">
              <a:rPr lang="es-ES" smtClean="0"/>
              <a:t>25/10/2024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133635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A46F9F96-4217-43A3-9604-74D0048FD1C0}" type="datetimeFigureOut">
              <a:rPr lang="es-ES" smtClean="0"/>
              <a:t>25/10/2024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834113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46F9F96-4217-43A3-9604-74D0048FD1C0}" type="datetimeFigureOut">
              <a:rPr lang="es-ES" smtClean="0"/>
              <a:t>25/10/2024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1072900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46F9F96-4217-43A3-9604-74D0048FD1C0}" type="datetimeFigureOut">
              <a:rPr lang="es-ES" smtClean="0"/>
              <a:t>25/10/2024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1663482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847CFC-816F-41D0-AAC0-9BF4FEBC753E}" type="datetimeFigureOut">
              <a:rPr lang="es-ES" smtClean="0"/>
              <a:pPr/>
              <a:t>25/10/2024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46F9F96-4217-43A3-9604-74D0048FD1C0}" type="datetimeFigureOut">
              <a:rPr lang="es-ES" smtClean="0"/>
              <a:t>25/10/2024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8082998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A46F9F96-4217-43A3-9604-74D0048FD1C0}" type="datetimeFigureOut">
              <a:rPr lang="es-ES" smtClean="0"/>
              <a:t>25/10/2024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33257490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A46F9F96-4217-43A3-9604-74D0048FD1C0}" type="datetimeFigureOut">
              <a:rPr lang="es-ES" smtClean="0"/>
              <a:t>25/10/2024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672527B-5D70-4708-8082-BFDBD3F79C2B}" type="slidenum">
              <a:rPr lang="es-ES" smtClean="0"/>
              <a:t>‹Nº›</a:t>
            </a:fld>
            <a:endParaRPr lang="es-ES"/>
          </a:p>
        </p:txBody>
      </p:sp>
    </p:spTree>
    <p:extLst>
      <p:ext uri="{BB962C8B-B14F-4D97-AF65-F5344CB8AC3E}">
        <p14:creationId xmlns:p14="http://schemas.microsoft.com/office/powerpoint/2010/main" val="174514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25/10/2024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7A847CFC-816F-41D0-AAC0-9BF4FEBC753E}" type="datetimeFigureOut">
              <a:rPr lang="es-ES" smtClean="0"/>
              <a:pPr/>
              <a:t>25/10/2024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A847CFC-816F-41D0-AAC0-9BF4FEBC753E}" type="datetimeFigureOut">
              <a:rPr lang="es-ES" smtClean="0"/>
              <a:pPr/>
              <a:t>25/10/2024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7A847CFC-816F-41D0-AAC0-9BF4FEBC753E}" type="datetimeFigureOut">
              <a:rPr lang="es-ES" smtClean="0"/>
              <a:pPr/>
              <a:t>25/10/2024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25/10/2024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25/10/2024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25/10/2024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25/10/2024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6F9F96-4217-43A3-9604-74D0048FD1C0}" type="datetimeFigureOut">
              <a:rPr lang="es-ES" smtClean="0"/>
              <a:t>25/10/2024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72527B-5D70-4708-8082-BFDBD3F79C2B}" type="slidenum">
              <a:rPr lang="es-ES" smtClean="0"/>
              <a:t>‹Nº›</a:t>
            </a:fld>
            <a:endParaRPr lang="es-ES"/>
          </a:p>
        </p:txBody>
      </p:sp>
    </p:spTree>
    <p:extLst>
      <p:ext uri="{BB962C8B-B14F-4D97-AF65-F5344CB8AC3E}">
        <p14:creationId xmlns:p14="http://schemas.microsoft.com/office/powerpoint/2010/main" val="13264989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BE2D3684-C28D-29ED-2511-1D0FE8848A33}"/>
              </a:ext>
            </a:extLst>
          </p:cNvPr>
          <p:cNvSpPr txBox="1"/>
          <p:nvPr/>
        </p:nvSpPr>
        <p:spPr>
          <a:xfrm>
            <a:off x="8451" y="1786660"/>
            <a:ext cx="8964488" cy="107721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Exploración médica y dirección del aseguramiento médico.  </a:t>
            </a:r>
          </a:p>
        </p:txBody>
      </p:sp>
      <p:pic>
        <p:nvPicPr>
          <p:cNvPr id="9" name="Imagen 8">
            <a:extLst>
              <a:ext uri="{FF2B5EF4-FFF2-40B4-BE49-F238E27FC236}">
                <a16:creationId xmlns:a16="http://schemas.microsoft.com/office/drawing/2014/main" id="{10B6125F-72EA-0D8B-F827-7D3F3544131A}"/>
              </a:ext>
            </a:extLst>
          </p:cNvPr>
          <p:cNvPicPr>
            <a:picLocks noChangeAspect="1"/>
          </p:cNvPicPr>
          <p:nvPr/>
        </p:nvPicPr>
        <p:blipFill>
          <a:blip r:embed="rId3"/>
          <a:stretch>
            <a:fillRect/>
          </a:stretch>
        </p:blipFill>
        <p:spPr>
          <a:xfrm>
            <a:off x="0" y="0"/>
            <a:ext cx="1224252" cy="1411345"/>
          </a:xfrm>
          <a:prstGeom prst="rect">
            <a:avLst/>
          </a:prstGeom>
        </p:spPr>
      </p:pic>
      <p:pic>
        <p:nvPicPr>
          <p:cNvPr id="10" name="Imagen 9">
            <a:extLst>
              <a:ext uri="{FF2B5EF4-FFF2-40B4-BE49-F238E27FC236}">
                <a16:creationId xmlns:a16="http://schemas.microsoft.com/office/drawing/2014/main" id="{6B54432A-4646-8663-EB99-C10FFEED2000}"/>
              </a:ext>
            </a:extLst>
          </p:cNvPr>
          <p:cNvPicPr>
            <a:picLocks noChangeAspect="1"/>
          </p:cNvPicPr>
          <p:nvPr/>
        </p:nvPicPr>
        <p:blipFill>
          <a:blip r:embed="rId4"/>
          <a:stretch>
            <a:fillRect/>
          </a:stretch>
        </p:blipFill>
        <p:spPr>
          <a:xfrm>
            <a:off x="7817761" y="0"/>
            <a:ext cx="1326239" cy="1411345"/>
          </a:xfrm>
          <a:prstGeom prst="rect">
            <a:avLst/>
          </a:prstGeom>
        </p:spPr>
      </p:pic>
      <p:sp>
        <p:nvSpPr>
          <p:cNvPr id="11" name="CuadroTexto 10">
            <a:extLst>
              <a:ext uri="{FF2B5EF4-FFF2-40B4-BE49-F238E27FC236}">
                <a16:creationId xmlns:a16="http://schemas.microsoft.com/office/drawing/2014/main" id="{D1B8F3BF-F625-2F16-7226-32C059FE71BF}"/>
              </a:ext>
            </a:extLst>
          </p:cNvPr>
          <p:cNvSpPr txBox="1"/>
          <p:nvPr/>
        </p:nvSpPr>
        <p:spPr>
          <a:xfrm>
            <a:off x="2015716" y="1018647"/>
            <a:ext cx="432048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Tema I.2 Clase 1 </a:t>
            </a:r>
            <a:endParaRPr kumimoji="0" lang="es-CU" sz="4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pic>
        <p:nvPicPr>
          <p:cNvPr id="15" name="Imagen 14">
            <a:extLst>
              <a:ext uri="{FF2B5EF4-FFF2-40B4-BE49-F238E27FC236}">
                <a16:creationId xmlns:a16="http://schemas.microsoft.com/office/drawing/2014/main" id="{CEB7ABD2-F791-F4FC-1B60-69A528C46652}"/>
              </a:ext>
            </a:extLst>
          </p:cNvPr>
          <p:cNvPicPr>
            <a:picLocks noChangeAspect="1"/>
          </p:cNvPicPr>
          <p:nvPr/>
        </p:nvPicPr>
        <p:blipFill>
          <a:blip r:embed="rId5"/>
          <a:stretch>
            <a:fillRect/>
          </a:stretch>
        </p:blipFill>
        <p:spPr>
          <a:xfrm>
            <a:off x="2697548" y="153778"/>
            <a:ext cx="2956816" cy="804742"/>
          </a:xfrm>
          <a:prstGeom prst="rect">
            <a:avLst/>
          </a:prstGeom>
        </p:spPr>
      </p:pic>
      <p:sp>
        <p:nvSpPr>
          <p:cNvPr id="4" name="CuadroTexto 3">
            <a:extLst>
              <a:ext uri="{FF2B5EF4-FFF2-40B4-BE49-F238E27FC236}">
                <a16:creationId xmlns:a16="http://schemas.microsoft.com/office/drawing/2014/main" id="{F7B2A588-EBDE-7FDF-AA35-5FC431E03230}"/>
              </a:ext>
            </a:extLst>
          </p:cNvPr>
          <p:cNvSpPr txBox="1"/>
          <p:nvPr/>
        </p:nvSpPr>
        <p:spPr>
          <a:xfrm>
            <a:off x="247294" y="2924005"/>
            <a:ext cx="8649411" cy="2185214"/>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s-ES" sz="3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Objetivo:</a:t>
            </a:r>
          </a:p>
          <a:p>
            <a:pPr marR="0" lvl="0" algn="just" defTabSz="914400" rtl="0" eaLnBrk="1" fontAlgn="auto" latinLnBrk="0" hangingPunct="1">
              <a:lnSpc>
                <a:spcPct val="100000"/>
              </a:lnSpc>
              <a:spcBef>
                <a:spcPts val="600"/>
              </a:spcBef>
              <a:spcAft>
                <a:spcPts val="600"/>
              </a:spcAft>
              <a:buClrTx/>
              <a:buSzTx/>
              <a:buFontTx/>
              <a:buNone/>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Investigar la organización y realización de la exploración médica en la comunidad.</a:t>
            </a:r>
          </a:p>
          <a:p>
            <a:pPr marL="536575" marR="0" lvl="0" indent="-536575" algn="just" defTabSz="914400" rtl="0" eaLnBrk="1" fontAlgn="auto" latinLnBrk="0" hangingPunct="1">
              <a:lnSpc>
                <a:spcPct val="100000"/>
              </a:lnSpc>
              <a:spcBef>
                <a:spcPts val="600"/>
              </a:spcBef>
              <a:spcAft>
                <a:spcPts val="600"/>
              </a:spcAft>
              <a:buClrTx/>
              <a:buSzTx/>
              <a:buFontTx/>
              <a:buNone/>
              <a:tabLst/>
              <a:defRPr/>
            </a:pPr>
            <a:endPar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2451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2D869C9-044C-31D8-6F7E-4B6C53A928D2}"/>
              </a:ext>
            </a:extLst>
          </p:cNvPr>
          <p:cNvSpPr txBox="1"/>
          <p:nvPr/>
        </p:nvSpPr>
        <p:spPr>
          <a:xfrm>
            <a:off x="1277888" y="188640"/>
            <a:ext cx="6588224" cy="523220"/>
          </a:xfrm>
          <a:prstGeom prst="rect">
            <a:avLst/>
          </a:prstGeom>
          <a:noFill/>
        </p:spPr>
        <p:txBody>
          <a:bodyPr wrap="square">
            <a:spAutoFit/>
          </a:bodyPr>
          <a:lstStyle/>
          <a:p>
            <a:pPr algn="ctr"/>
            <a:r>
              <a:rPr kumimoji="0" lang="es-ES" sz="2800" b="1" i="1" u="none" strike="noStrike" kern="1200" cap="none" spc="0" normalizeH="0" baseline="0" noProof="0" dirty="0">
                <a:ln>
                  <a:noFill/>
                </a:ln>
                <a:solidFill>
                  <a:srgbClr val="C00000"/>
                </a:solidFill>
                <a:effectLst/>
                <a:uLnTx/>
                <a:uFillTx/>
                <a:latin typeface="Arial" panose="020B0604020202020204" pitchFamily="34" charset="0"/>
                <a:ea typeface="Times New Roman" panose="02020603050405020304" pitchFamily="18" charset="0"/>
                <a:cs typeface="Arial" panose="020B0604020202020204" pitchFamily="34" charset="0"/>
              </a:rPr>
              <a:t>Tipos de exploración médica: </a:t>
            </a:r>
            <a:endParaRPr lang="es-CU" dirty="0"/>
          </a:p>
        </p:txBody>
      </p:sp>
      <p:sp>
        <p:nvSpPr>
          <p:cNvPr id="5" name="CuadroTexto 4">
            <a:extLst>
              <a:ext uri="{FF2B5EF4-FFF2-40B4-BE49-F238E27FC236}">
                <a16:creationId xmlns:a16="http://schemas.microsoft.com/office/drawing/2014/main" id="{87298392-16AF-BA6A-E2C9-DABF2A84081B}"/>
              </a:ext>
            </a:extLst>
          </p:cNvPr>
          <p:cNvSpPr txBox="1"/>
          <p:nvPr/>
        </p:nvSpPr>
        <p:spPr>
          <a:xfrm>
            <a:off x="179496" y="764320"/>
            <a:ext cx="8856984" cy="4154984"/>
          </a:xfrm>
          <a:prstGeom prst="rect">
            <a:avLst/>
          </a:prstGeom>
          <a:noFill/>
        </p:spPr>
        <p:txBody>
          <a:bodyPr wrap="square">
            <a:spAutoFit/>
          </a:bodyPr>
          <a:lstStyle/>
          <a:p>
            <a:pPr algn="just"/>
            <a:r>
              <a:rPr lang="es-ES" sz="2400" dirty="0">
                <a:effectLst/>
                <a:latin typeface="Arial" panose="020B0604020202020204" pitchFamily="34" charset="0"/>
                <a:ea typeface="Times New Roman" panose="02020603050405020304" pitchFamily="18" charset="0"/>
                <a:cs typeface="Arial" panose="020B0604020202020204" pitchFamily="34" charset="0"/>
              </a:rPr>
              <a:t>La </a:t>
            </a:r>
            <a:r>
              <a:rPr lang="es-ES" sz="2400" b="1" dirty="0">
                <a:effectLst/>
                <a:latin typeface="Arial" panose="020B0604020202020204" pitchFamily="34" charset="0"/>
                <a:ea typeface="Times New Roman" panose="02020603050405020304" pitchFamily="18" charset="0"/>
                <a:cs typeface="Arial" panose="020B0604020202020204" pitchFamily="34" charset="0"/>
              </a:rPr>
              <a:t>exploración</a:t>
            </a:r>
            <a:r>
              <a:rPr lang="es-ES" sz="2400" dirty="0">
                <a:effectLst/>
                <a:latin typeface="Arial" panose="020B0604020202020204" pitchFamily="34" charset="0"/>
                <a:ea typeface="Times New Roman" panose="02020603050405020304" pitchFamily="18" charset="0"/>
                <a:cs typeface="Arial" panose="020B0604020202020204" pitchFamily="34" charset="0"/>
              </a:rPr>
              <a:t> </a:t>
            </a:r>
            <a:r>
              <a:rPr lang="es-ES" sz="2400" b="1" dirty="0">
                <a:effectLst/>
                <a:latin typeface="Arial" panose="020B0604020202020204" pitchFamily="34" charset="0"/>
                <a:ea typeface="Times New Roman" panose="02020603050405020304" pitchFamily="18" charset="0"/>
                <a:cs typeface="Arial" panose="020B0604020202020204" pitchFamily="34" charset="0"/>
              </a:rPr>
              <a:t>médico-táctica</a:t>
            </a:r>
            <a:r>
              <a:rPr lang="es-ES" sz="2400" dirty="0">
                <a:effectLst/>
                <a:latin typeface="Arial" panose="020B0604020202020204" pitchFamily="34" charset="0"/>
                <a:ea typeface="Times New Roman" panose="02020603050405020304" pitchFamily="18" charset="0"/>
                <a:cs typeface="Arial" panose="020B0604020202020204" pitchFamily="34" charset="0"/>
              </a:rPr>
              <a:t>, por su envergadura y trascendencia, es realizada constantemente por las unidades e instituciones médicas desde tiempo de paz. Constituye, sin lugar a dudas, uno de los trabajos más importantes de planificación y organización de los servicios de salud en previsión de las posibles situaciones excepcionales y desastres futuros </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algn="just">
              <a:tabLst>
                <a:tab pos="2700020" algn="ctr"/>
                <a:tab pos="5400040" algn="r"/>
                <a:tab pos="449580" algn="l"/>
                <a:tab pos="2700020" algn="ctr"/>
                <a:tab pos="5400040" algn="r"/>
              </a:tabLst>
            </a:pPr>
            <a:r>
              <a:rPr lang="es-ES" sz="2400" dirty="0">
                <a:solidFill>
                  <a:srgbClr val="7030A0"/>
                </a:solidFill>
                <a:effectLst/>
                <a:latin typeface="Arial" panose="020B0604020202020204" pitchFamily="34" charset="0"/>
                <a:ea typeface="Calibri" panose="020F0502020204030204" pitchFamily="34" charset="0"/>
                <a:cs typeface="Arial" panose="020B0604020202020204" pitchFamily="34" charset="0"/>
              </a:rPr>
              <a:t> </a:t>
            </a:r>
            <a:r>
              <a:rPr lang="es-MX" sz="2400" dirty="0">
                <a:effectLst/>
                <a:latin typeface="Arial" panose="020B0604020202020204" pitchFamily="34" charset="0"/>
                <a:ea typeface="Calibri" panose="020F0502020204030204" pitchFamily="34" charset="0"/>
                <a:cs typeface="Arial" panose="020B0604020202020204" pitchFamily="34" charset="0"/>
              </a:rPr>
              <a:t>Se obtienen datos acerca de los recursos naturales, geográficos o locales, así como de las características de la situación excepcional o el desastre si ha ocurrido y su influencia en la organización de los trabajos de los servicios de salud.</a:t>
            </a:r>
            <a:endParaRPr lang="es-CU"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BC08B724-C747-E081-E16B-C07AF505D2FB}"/>
              </a:ext>
            </a:extLst>
          </p:cNvPr>
          <p:cNvSpPr txBox="1"/>
          <p:nvPr/>
        </p:nvSpPr>
        <p:spPr>
          <a:xfrm>
            <a:off x="251520" y="4941168"/>
            <a:ext cx="8748972" cy="1569660"/>
          </a:xfrm>
          <a:prstGeom prst="rect">
            <a:avLst/>
          </a:prstGeom>
          <a:noFill/>
        </p:spPr>
        <p:txBody>
          <a:bodyPr wrap="square">
            <a:spAutoFit/>
          </a:bodyPr>
          <a:lstStyle/>
          <a:p>
            <a:pPr algn="just"/>
            <a:r>
              <a:rPr lang="es-ES" sz="2400" dirty="0">
                <a:effectLst/>
                <a:latin typeface="Arial" panose="020B0604020202020204" pitchFamily="34" charset="0"/>
                <a:ea typeface="Times New Roman" panose="02020603050405020304" pitchFamily="18" charset="0"/>
              </a:rPr>
              <a:t>Tiene como objetivo principal la recolección de información teórico-práctica acerca de los recursos naturales, geográficos o locales, así como de las condiciones que pueden influir en la organización del aseguramiento médico de la población.  </a:t>
            </a:r>
            <a:endParaRPr lang="es-C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51314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0721E61-0A87-11F9-097D-EB8B05EFA30E}"/>
              </a:ext>
            </a:extLst>
          </p:cNvPr>
          <p:cNvSpPr txBox="1"/>
          <p:nvPr/>
        </p:nvSpPr>
        <p:spPr>
          <a:xfrm>
            <a:off x="125760" y="260648"/>
            <a:ext cx="8892480" cy="95410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r>
              <a:rPr lang="es-ES" sz="2800" b="1" i="1" dirty="0">
                <a:effectLst/>
                <a:latin typeface="Arial" panose="020B0604020202020204" pitchFamily="34" charset="0"/>
                <a:ea typeface="Times New Roman" panose="02020603050405020304" pitchFamily="18" charset="0"/>
                <a:cs typeface="Arial" panose="020B0604020202020204" pitchFamily="34" charset="0"/>
              </a:rPr>
              <a:t>La exploración médico-táctica, </a:t>
            </a:r>
            <a:r>
              <a:rPr lang="es-ES" sz="2800" b="1" i="1" dirty="0">
                <a:effectLst/>
                <a:latin typeface="Arial" panose="020B0604020202020204" pitchFamily="34" charset="0"/>
                <a:ea typeface="Times New Roman" panose="02020603050405020304" pitchFamily="18" charset="0"/>
              </a:rPr>
              <a:t>comprende los aspectos siguientes:</a:t>
            </a:r>
            <a:endParaRPr lang="es-CU" sz="2800" b="1" i="1" dirty="0"/>
          </a:p>
        </p:txBody>
      </p:sp>
      <p:sp>
        <p:nvSpPr>
          <p:cNvPr id="5" name="CuadroTexto 4">
            <a:extLst>
              <a:ext uri="{FF2B5EF4-FFF2-40B4-BE49-F238E27FC236}">
                <a16:creationId xmlns:a16="http://schemas.microsoft.com/office/drawing/2014/main" id="{2912DF04-777B-7607-8483-629A35EA0E3D}"/>
              </a:ext>
            </a:extLst>
          </p:cNvPr>
          <p:cNvSpPr txBox="1"/>
          <p:nvPr/>
        </p:nvSpPr>
        <p:spPr>
          <a:xfrm>
            <a:off x="125760" y="1268760"/>
            <a:ext cx="8892480" cy="5632311"/>
          </a:xfrm>
          <a:prstGeom prst="rect">
            <a:avLst/>
          </a:prstGeom>
          <a:noFill/>
        </p:spPr>
        <p:txBody>
          <a:bodyPr wrap="square">
            <a:spAutoFit/>
          </a:bodyPr>
          <a:lstStyle/>
          <a:p>
            <a:pPr marL="342900" lvl="0" indent="-342900" algn="just">
              <a:buFont typeface="+mj-lt"/>
              <a:buAutoNum type="arabicPeriod"/>
              <a:tabLst>
                <a:tab pos="408940" algn="l"/>
              </a:tabLst>
            </a:pPr>
            <a:r>
              <a:rPr lang="es-ES" sz="2000" b="1" i="1" dirty="0">
                <a:effectLst/>
                <a:latin typeface="Arial" panose="020B0604020202020204" pitchFamily="34" charset="0"/>
                <a:ea typeface="Times New Roman" panose="02020603050405020304" pitchFamily="18" charset="0"/>
                <a:cs typeface="Arial" panose="020B0604020202020204" pitchFamily="34" charset="0"/>
              </a:rPr>
              <a:t>Estudio de las condiciones </a:t>
            </a:r>
            <a:r>
              <a:rPr lang="es-MX" sz="2000" b="1" i="1" dirty="0">
                <a:effectLst/>
                <a:latin typeface="Arial" panose="020B0604020202020204" pitchFamily="34" charset="0"/>
                <a:ea typeface="Times New Roman" panose="02020603050405020304" pitchFamily="18" charset="0"/>
                <a:cs typeface="Arial" panose="020B0604020202020204" pitchFamily="34" charset="0"/>
              </a:rPr>
              <a:t>del área que se explora</a:t>
            </a:r>
            <a:r>
              <a:rPr lang="es-ES" sz="2000" b="1" i="1" dirty="0">
                <a:effectLst/>
                <a:latin typeface="Arial" panose="020B0604020202020204" pitchFamily="34" charset="0"/>
                <a:ea typeface="Times New Roman" panose="02020603050405020304" pitchFamily="18" charset="0"/>
                <a:cs typeface="Arial" panose="020B0604020202020204" pitchFamily="34" charset="0"/>
              </a:rPr>
              <a:t> para la ubicación de:</a:t>
            </a:r>
            <a:endParaRPr lang="es-CU" sz="2000" b="1" i="1"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Wingdings" panose="05000000000000000000" pitchFamily="2" charset="2"/>
              <a:buChar char=""/>
              <a:tabLst>
                <a:tab pos="866140" algn="l"/>
              </a:tabLst>
            </a:pPr>
            <a:r>
              <a:rPr lang="es-ES" sz="2000" dirty="0">
                <a:effectLst/>
                <a:latin typeface="Arial" panose="020B0604020202020204" pitchFamily="34" charset="0"/>
                <a:ea typeface="Times New Roman" panose="02020603050405020304" pitchFamily="18" charset="0"/>
                <a:cs typeface="Arial" panose="020B0604020202020204" pitchFamily="34" charset="0"/>
              </a:rPr>
              <a:t>Nidos de heridos</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Wingdings" panose="05000000000000000000" pitchFamily="2" charset="2"/>
              <a:buChar char=""/>
              <a:tabLst>
                <a:tab pos="866140" algn="l"/>
              </a:tabLst>
            </a:pPr>
            <a:r>
              <a:rPr lang="es-MX" sz="2000" dirty="0">
                <a:effectLst/>
                <a:latin typeface="Arial" panose="020B0604020202020204" pitchFamily="34" charset="0"/>
                <a:ea typeface="Times New Roman" panose="02020603050405020304" pitchFamily="18" charset="0"/>
                <a:cs typeface="Arial" panose="020B0604020202020204" pitchFamily="34" charset="0"/>
              </a:rPr>
              <a:t>Instituciones médicas de cualquiera de las etapas</a:t>
            </a:r>
            <a:r>
              <a:rPr lang="es-ES" sz="2000" dirty="0">
                <a:effectLst/>
                <a:latin typeface="Arial" panose="020B0604020202020204" pitchFamily="34" charset="0"/>
                <a:ea typeface="Times New Roman" panose="02020603050405020304" pitchFamily="18" charset="0"/>
                <a:cs typeface="Arial" panose="020B0604020202020204" pitchFamily="34" charset="0"/>
              </a:rPr>
              <a:t> de tratamiento y evacuación</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Wingdings" panose="05000000000000000000" pitchFamily="2" charset="2"/>
              <a:buChar char=""/>
              <a:tabLst>
                <a:tab pos="866140" algn="l"/>
              </a:tabLst>
            </a:pPr>
            <a:r>
              <a:rPr lang="es-ES" sz="2000" dirty="0">
                <a:effectLst/>
                <a:latin typeface="Arial" panose="020B0604020202020204" pitchFamily="34" charset="0"/>
                <a:ea typeface="Times New Roman" panose="02020603050405020304" pitchFamily="18" charset="0"/>
                <a:cs typeface="Arial" panose="020B0604020202020204" pitchFamily="34" charset="0"/>
              </a:rPr>
              <a:t>Vías </a:t>
            </a:r>
            <a:r>
              <a:rPr lang="es-MX" sz="2000" dirty="0">
                <a:effectLst/>
                <a:latin typeface="Arial" panose="020B0604020202020204" pitchFamily="34" charset="0"/>
                <a:ea typeface="Times New Roman" panose="02020603050405020304" pitchFamily="18" charset="0"/>
                <a:cs typeface="Arial" panose="020B0604020202020204" pitchFamily="34" charset="0"/>
              </a:rPr>
              <a:t> de evacuación médica</a:t>
            </a:r>
            <a:r>
              <a:rPr lang="es-ES" sz="2000" dirty="0">
                <a:effectLst/>
                <a:latin typeface="Arial" panose="020B0604020202020204" pitchFamily="34" charset="0"/>
                <a:ea typeface="Times New Roman" panose="02020603050405020304" pitchFamily="18" charset="0"/>
                <a:cs typeface="Arial" panose="020B0604020202020204" pitchFamily="34" charset="0"/>
              </a:rPr>
              <a:t> </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742950" lvl="1" indent="-285750" algn="just">
              <a:buFont typeface="Wingdings" panose="05000000000000000000" pitchFamily="2" charset="2"/>
              <a:buChar char=""/>
              <a:tabLst>
                <a:tab pos="866140" algn="l"/>
              </a:tabLst>
            </a:pPr>
            <a:r>
              <a:rPr lang="es-MX" sz="2000" dirty="0">
                <a:effectLst/>
                <a:latin typeface="Arial" panose="020B0604020202020204" pitchFamily="34" charset="0"/>
                <a:ea typeface="Times New Roman" panose="02020603050405020304" pitchFamily="18" charset="0"/>
                <a:cs typeface="Arial" panose="020B0604020202020204" pitchFamily="34" charset="0"/>
              </a:rPr>
              <a:t>Personal para la asistencia médico sanitaria y </a:t>
            </a:r>
            <a:r>
              <a:rPr lang="es-MX" sz="2000" dirty="0" err="1">
                <a:effectLst/>
                <a:latin typeface="Arial" panose="020B0604020202020204" pitchFamily="34" charset="0"/>
                <a:ea typeface="Times New Roman" panose="02020603050405020304" pitchFamily="18" charset="0"/>
                <a:cs typeface="Arial" panose="020B0604020202020204" pitchFamily="34" charset="0"/>
              </a:rPr>
              <a:t>antiepidémica</a:t>
            </a:r>
            <a:r>
              <a:rPr lang="es-MX" sz="2000" dirty="0">
                <a:effectLst/>
                <a:latin typeface="Arial" panose="020B0604020202020204" pitchFamily="34" charset="0"/>
                <a:ea typeface="Times New Roman" panose="02020603050405020304" pitchFamily="18" charset="0"/>
                <a:cs typeface="Arial" panose="020B0604020202020204" pitchFamily="34" charset="0"/>
              </a:rPr>
              <a:t>..</a:t>
            </a:r>
            <a:endParaRPr lang="es-CU"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mj-lt"/>
              <a:buAutoNum type="arabicPeriod" startAt="2"/>
              <a:tabLst>
                <a:tab pos="2700020" algn="ctr"/>
                <a:tab pos="5400040" algn="r"/>
                <a:tab pos="266700" algn="l"/>
                <a:tab pos="2806065" algn="ctr"/>
                <a:tab pos="5612130" algn="r"/>
              </a:tabLst>
            </a:pPr>
            <a:r>
              <a:rPr lang="es-MX" sz="2000" b="1" i="1" dirty="0">
                <a:effectLst/>
                <a:latin typeface="Arial" panose="020B0604020202020204" pitchFamily="34" charset="0"/>
                <a:ea typeface="Calibri" panose="020F0502020204030204" pitchFamily="34" charset="0"/>
                <a:cs typeface="Arial" panose="020B0604020202020204" pitchFamily="34" charset="0"/>
              </a:rPr>
              <a:t>Existencia de obras fortificadas</a:t>
            </a:r>
            <a:r>
              <a:rPr lang="es-MX" sz="2000" dirty="0">
                <a:effectLst/>
                <a:latin typeface="Arial" panose="020B0604020202020204" pitchFamily="34" charset="0"/>
                <a:ea typeface="Calibri" panose="020F0502020204030204" pitchFamily="34" charset="0"/>
                <a:cs typeface="Arial" panose="020B0604020202020204" pitchFamily="34" charset="0"/>
              </a:rPr>
              <a:t>, sótanos de edificios, cavernas, etc., </a:t>
            </a:r>
            <a:r>
              <a:rPr lang="es-ES" sz="2000" dirty="0">
                <a:effectLst/>
                <a:latin typeface="Arial" panose="020B0604020202020204" pitchFamily="34" charset="0"/>
                <a:ea typeface="Calibri" panose="020F0502020204030204" pitchFamily="34" charset="0"/>
                <a:cs typeface="Arial" panose="020B0604020202020204" pitchFamily="34" charset="0"/>
              </a:rPr>
              <a:t>Posibles refugios de heridos y enfermos en lugares naturales (cavernas) y artificiales (silos, sótanos, etc.)</a:t>
            </a:r>
            <a:r>
              <a:rPr lang="es-MX" sz="2000" dirty="0">
                <a:effectLst/>
                <a:latin typeface="Arial" panose="020B0604020202020204" pitchFamily="34" charset="0"/>
                <a:ea typeface="Calibri" panose="020F0502020204030204" pitchFamily="34" charset="0"/>
                <a:cs typeface="Arial" panose="020B0604020202020204" pitchFamily="34" charset="0"/>
              </a:rPr>
              <a:t> que puedan servir de protección a la población.</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buFont typeface="+mj-lt"/>
              <a:buAutoNum type="arabicPeriod" startAt="2"/>
              <a:tabLst>
                <a:tab pos="2700020" algn="ctr"/>
                <a:tab pos="5400040" algn="r"/>
                <a:tab pos="266700" algn="l"/>
                <a:tab pos="2806065" algn="ctr"/>
                <a:tab pos="5612130" algn="r"/>
              </a:tabLst>
            </a:pPr>
            <a:r>
              <a:rPr lang="es-MX" sz="2000" dirty="0">
                <a:effectLst/>
                <a:latin typeface="Arial" panose="020B0604020202020204" pitchFamily="34" charset="0"/>
                <a:ea typeface="Calibri" panose="020F0502020204030204" pitchFamily="34" charset="0"/>
                <a:cs typeface="Arial" panose="020B0604020202020204" pitchFamily="34" charset="0"/>
              </a:rPr>
              <a:t> </a:t>
            </a:r>
            <a:r>
              <a:rPr lang="es-MX" sz="2000" b="1" i="1" dirty="0">
                <a:effectLst/>
                <a:latin typeface="Arial" panose="020B0604020202020204" pitchFamily="34" charset="0"/>
                <a:ea typeface="Calibri" panose="020F0502020204030204" pitchFamily="34" charset="0"/>
                <a:cs typeface="Arial" panose="020B0604020202020204" pitchFamily="34" charset="0"/>
              </a:rPr>
              <a:t>Estudio de recursos locales utilizables por los servicios de salud: </a:t>
            </a:r>
            <a:endParaRPr lang="es-CU" sz="2000" b="1" i="1" dirty="0">
              <a:effectLst/>
              <a:latin typeface="Arial" panose="020B0604020202020204" pitchFamily="34" charset="0"/>
              <a:ea typeface="Calibri" panose="020F0502020204030204" pitchFamily="34" charset="0"/>
              <a:cs typeface="Arial" panose="020B0604020202020204" pitchFamily="34" charset="0"/>
            </a:endParaRPr>
          </a:p>
          <a:p>
            <a:pPr marL="712788" lvl="0" indent="-342900" algn="just">
              <a:buFont typeface="+mj-lt"/>
              <a:buAutoNum type="alphaLcParenR"/>
              <a:tabLst>
                <a:tab pos="2700020" algn="ctr"/>
                <a:tab pos="5400040" algn="r"/>
                <a:tab pos="495300" algn="l"/>
                <a:tab pos="2806065" algn="ctr"/>
                <a:tab pos="5612130" algn="r"/>
              </a:tabLst>
            </a:pPr>
            <a:r>
              <a:rPr lang="es-MX" sz="2000" dirty="0">
                <a:effectLst/>
                <a:latin typeface="Arial" panose="020B0604020202020204" pitchFamily="34" charset="0"/>
                <a:ea typeface="Calibri" panose="020F0502020204030204" pitchFamily="34" charset="0"/>
                <a:cs typeface="Arial" panose="020B0604020202020204" pitchFamily="34" charset="0"/>
              </a:rPr>
              <a:t>Instituciones médicas de todo tipo.</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marL="712788" lvl="0" indent="-342900" algn="just">
              <a:buFont typeface="+mj-lt"/>
              <a:buAutoNum type="alphaLcParenR"/>
              <a:tabLst>
                <a:tab pos="2700020" algn="ctr"/>
                <a:tab pos="5400040" algn="r"/>
                <a:tab pos="495300" algn="l"/>
                <a:tab pos="2806065" algn="ctr"/>
                <a:tab pos="5612130" algn="r"/>
              </a:tabLst>
            </a:pPr>
            <a:r>
              <a:rPr lang="es-MX" sz="2000" dirty="0">
                <a:effectLst/>
                <a:latin typeface="Arial" panose="020B0604020202020204" pitchFamily="34" charset="0"/>
                <a:ea typeface="Calibri" panose="020F0502020204030204" pitchFamily="34" charset="0"/>
                <a:cs typeface="Arial" panose="020B0604020202020204" pitchFamily="34" charset="0"/>
              </a:rPr>
              <a:t>Talleres </a:t>
            </a:r>
            <a:r>
              <a:rPr lang="es-MX" sz="2000" dirty="0" err="1">
                <a:effectLst/>
                <a:latin typeface="Arial" panose="020B0604020202020204" pitchFamily="34" charset="0"/>
                <a:ea typeface="Calibri" panose="020F0502020204030204" pitchFamily="34" charset="0"/>
                <a:cs typeface="Arial" panose="020B0604020202020204" pitchFamily="34" charset="0"/>
              </a:rPr>
              <a:t>electromédicos</a:t>
            </a:r>
            <a:r>
              <a:rPr lang="es-MX" sz="2000" dirty="0">
                <a:effectLst/>
                <a:latin typeface="Arial" panose="020B0604020202020204" pitchFamily="34" charset="0"/>
                <a:ea typeface="Calibri" panose="020F0502020204030204" pitchFamily="34" charset="0"/>
                <a:cs typeface="Arial" panose="020B0604020202020204" pitchFamily="34" charset="0"/>
              </a:rPr>
              <a:t>.</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marL="712788" lvl="0" indent="-342900" algn="just">
              <a:buFont typeface="+mj-lt"/>
              <a:buAutoNum type="alphaLcParenR"/>
              <a:tabLst>
                <a:tab pos="2700020" algn="ctr"/>
                <a:tab pos="5400040" algn="r"/>
                <a:tab pos="495300" algn="l"/>
                <a:tab pos="2806065" algn="ctr"/>
                <a:tab pos="5612130" algn="r"/>
              </a:tabLst>
            </a:pPr>
            <a:r>
              <a:rPr lang="es-MX" sz="2000" dirty="0">
                <a:effectLst/>
                <a:latin typeface="Arial" panose="020B0604020202020204" pitchFamily="34" charset="0"/>
                <a:ea typeface="Calibri" panose="020F0502020204030204" pitchFamily="34" charset="0"/>
                <a:cs typeface="Arial" panose="020B0604020202020204" pitchFamily="34" charset="0"/>
              </a:rPr>
              <a:t>Unidades de transporte. </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marL="712788" lvl="0" indent="-342900" algn="just">
              <a:buFont typeface="+mj-lt"/>
              <a:buAutoNum type="alphaLcParenR"/>
              <a:tabLst>
                <a:tab pos="2700020" algn="ctr"/>
                <a:tab pos="5400040" algn="r"/>
                <a:tab pos="495300" algn="l"/>
                <a:tab pos="2806065" algn="ctr"/>
                <a:tab pos="5612130" algn="r"/>
              </a:tabLst>
            </a:pPr>
            <a:r>
              <a:rPr lang="es-MX" sz="2000" dirty="0">
                <a:effectLst/>
                <a:latin typeface="Arial" panose="020B0604020202020204" pitchFamily="34" charset="0"/>
                <a:ea typeface="Calibri" panose="020F0502020204030204" pitchFamily="34" charset="0"/>
                <a:cs typeface="Arial" panose="020B0604020202020204" pitchFamily="34" charset="0"/>
              </a:rPr>
              <a:t>Farmacias, dispensarios y  fábricas de medicamentos.</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marL="712788" lvl="0" indent="-342900" algn="just">
              <a:buFont typeface="+mj-lt"/>
              <a:buAutoNum type="alphaLcParenR"/>
              <a:tabLst>
                <a:tab pos="2700020" algn="ctr"/>
                <a:tab pos="5400040" algn="r"/>
                <a:tab pos="495300" algn="l"/>
                <a:tab pos="2806065" algn="ctr"/>
                <a:tab pos="5612130" algn="r"/>
              </a:tabLst>
            </a:pPr>
            <a:r>
              <a:rPr lang="es-MX" sz="2000" dirty="0">
                <a:effectLst/>
                <a:latin typeface="Arial" panose="020B0604020202020204" pitchFamily="34" charset="0"/>
                <a:ea typeface="Calibri" panose="020F0502020204030204" pitchFamily="34" charset="0"/>
                <a:cs typeface="Arial" panose="020B0604020202020204" pitchFamily="34" charset="0"/>
              </a:rPr>
              <a:t>Existencia de grupos electrógenos. </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marL="712788" lvl="0" indent="-342900" algn="just">
              <a:buFont typeface="+mj-lt"/>
              <a:buAutoNum type="alphaLcParenR"/>
              <a:tabLst>
                <a:tab pos="2700020" algn="ctr"/>
                <a:tab pos="5400040" algn="r"/>
                <a:tab pos="495300" algn="l"/>
                <a:tab pos="2806065" algn="ctr"/>
                <a:tab pos="5612130" algn="r"/>
              </a:tabLst>
            </a:pPr>
            <a:r>
              <a:rPr lang="es-MX" sz="2000" dirty="0">
                <a:effectLst/>
                <a:latin typeface="Arial" panose="020B0604020202020204" pitchFamily="34" charset="0"/>
                <a:ea typeface="Calibri" panose="020F0502020204030204" pitchFamily="34" charset="0"/>
                <a:cs typeface="Arial" panose="020B0604020202020204" pitchFamily="34" charset="0"/>
              </a:rPr>
              <a:t>Fuentes de agua</a:t>
            </a:r>
            <a:endParaRPr lang="es-CU"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17358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0721E61-0A87-11F9-097D-EB8B05EFA30E}"/>
              </a:ext>
            </a:extLst>
          </p:cNvPr>
          <p:cNvSpPr txBox="1"/>
          <p:nvPr/>
        </p:nvSpPr>
        <p:spPr>
          <a:xfrm>
            <a:off x="125760" y="260648"/>
            <a:ext cx="8892480" cy="95410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8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La exploración médico-táctica, </a:t>
            </a:r>
            <a:r>
              <a:rPr kumimoji="0" lang="es-ES" sz="28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comprende los aspectos siguientes:</a:t>
            </a:r>
            <a:endParaRPr kumimoji="0" lang="es-CU" sz="2800" b="1" i="1" u="none" strike="noStrike" kern="1200" cap="none" spc="0" normalizeH="0" baseline="0" noProof="0" dirty="0">
              <a:ln>
                <a:noFill/>
              </a:ln>
              <a:solidFill>
                <a:prstClr val="black"/>
              </a:solidFill>
              <a:effectLst/>
              <a:uLnTx/>
              <a:uFillTx/>
              <a:latin typeface="Calibri"/>
              <a:ea typeface="+mn-ea"/>
              <a:cs typeface="+mn-cs"/>
            </a:endParaRPr>
          </a:p>
        </p:txBody>
      </p:sp>
      <p:sp>
        <p:nvSpPr>
          <p:cNvPr id="5" name="CuadroTexto 4">
            <a:extLst>
              <a:ext uri="{FF2B5EF4-FFF2-40B4-BE49-F238E27FC236}">
                <a16:creationId xmlns:a16="http://schemas.microsoft.com/office/drawing/2014/main" id="{2912DF04-777B-7607-8483-629A35EA0E3D}"/>
              </a:ext>
            </a:extLst>
          </p:cNvPr>
          <p:cNvSpPr txBox="1"/>
          <p:nvPr/>
        </p:nvSpPr>
        <p:spPr>
          <a:xfrm>
            <a:off x="130029" y="1395928"/>
            <a:ext cx="8892480" cy="5201424"/>
          </a:xfrm>
          <a:prstGeom prst="rect">
            <a:avLst/>
          </a:prstGeom>
          <a:noFill/>
        </p:spPr>
        <p:txBody>
          <a:bodyPr wrap="square">
            <a:spAutoFit/>
          </a:bodyPr>
          <a:lstStyle/>
          <a:p>
            <a:pPr marL="357188" marR="0" lvl="0" indent="-357188" algn="just" defTabSz="914400" rtl="0" eaLnBrk="1" fontAlgn="auto" latinLnBrk="0" hangingPunct="1">
              <a:lnSpc>
                <a:spcPct val="100000"/>
              </a:lnSpc>
              <a:spcBef>
                <a:spcPts val="0"/>
              </a:spcBef>
              <a:spcAft>
                <a:spcPts val="0"/>
              </a:spcAft>
              <a:buClrTx/>
              <a:buSzTx/>
              <a:buFontTx/>
              <a:buNone/>
              <a:tabLst>
                <a:tab pos="2700020" algn="ctr"/>
                <a:tab pos="5400040" algn="r"/>
                <a:tab pos="2806065" algn="ctr"/>
                <a:tab pos="5612130" algn="r"/>
              </a:tabLst>
              <a:defRPr/>
            </a:pPr>
            <a:r>
              <a:rPr kumimoji="0" lang="es-MX" sz="2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4.  </a:t>
            </a:r>
            <a:r>
              <a:rPr kumimoji="0" lang="es-ES" sz="2400" b="1"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Estudio de los recursos locales existentes y utilizables por los servicios de salud en tiempo de guerra en el área que se explora :</a:t>
            </a:r>
            <a:endParaRPr kumimoji="0" lang="es-CU" sz="2400" b="1"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p>
            <a:pPr marL="992188"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736600" algn="l"/>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Hospitales, policlínicos y CMF.</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992188"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736600" algn="l"/>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Personal Médico y paramédico</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992188"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736600" algn="l"/>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Talleres de electromedicina</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992188"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736600" algn="l"/>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Farmacias y almacenes de medicamentos</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992188"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736600" algn="l"/>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Centros energéticos</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992188"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736600" algn="l"/>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Presas</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992188"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tab pos="736600" algn="l"/>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Otros</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449263" marR="0" lvl="0" indent="-449263" algn="just" defTabSz="914400" rtl="0" eaLnBrk="1" fontAlgn="auto" latinLnBrk="0" hangingPunct="1">
              <a:lnSpc>
                <a:spcPct val="10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5. </a:t>
            </a:r>
            <a:r>
              <a:rPr kumimoji="0" lang="es-ES" sz="20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Estudio de las condiciones climatológicas </a:t>
            </a: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que pueden afectar al aseguramiento médico de la población</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449263" marR="0" lvl="0" indent="-449263" algn="just" defTabSz="914400" rtl="0" eaLnBrk="1" fontAlgn="auto" latinLnBrk="0" hangingPunct="1">
              <a:lnSpc>
                <a:spcPct val="100000"/>
              </a:lnSpc>
              <a:spcBef>
                <a:spcPts val="0"/>
              </a:spcBef>
              <a:spcAft>
                <a:spcPts val="0"/>
              </a:spcAft>
              <a:buClrTx/>
              <a:buSzTx/>
              <a:buFontTx/>
              <a:buNone/>
              <a:tabLst/>
              <a:defRPr/>
            </a:pPr>
            <a:r>
              <a:rPr kumimoji="0" lang="es-E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6. </a:t>
            </a:r>
            <a:r>
              <a:rPr kumimoji="0" lang="es-MX" sz="20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Estudio de la topografía del terreno </a:t>
            </a:r>
            <a:r>
              <a:rPr kumimoji="0" lang="es-MX"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que posee importancia en el trabajo de los servicios (zonas boscosas, cordilleras, valles, ríos, lagos, presas, costas, </a:t>
            </a:r>
            <a:r>
              <a:rPr kumimoji="0" lang="es-MX" sz="2000" b="0"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etc</a:t>
            </a:r>
            <a:r>
              <a:rPr kumimoji="0" lang="es-MX"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7 .</a:t>
            </a:r>
            <a:r>
              <a:rPr kumimoji="0" lang="es-MX" sz="20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Estudio de las condiciones en que vive la población</a:t>
            </a:r>
            <a:r>
              <a:rPr kumimoji="0" lang="es-MX"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s-CU"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93269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F557F4B-F9EF-46C5-106C-83473D7459EA}"/>
              </a:ext>
            </a:extLst>
          </p:cNvPr>
          <p:cNvSpPr txBox="1"/>
          <p:nvPr/>
        </p:nvSpPr>
        <p:spPr>
          <a:xfrm>
            <a:off x="215516" y="1052736"/>
            <a:ext cx="8568952" cy="5601533"/>
          </a:xfrm>
          <a:prstGeom prst="rect">
            <a:avLst/>
          </a:prstGeom>
          <a:noFill/>
        </p:spPr>
        <p:txBody>
          <a:bodyPr wrap="square">
            <a:spAutoFit/>
          </a:bodyPr>
          <a:lstStyle/>
          <a:p>
            <a:pPr marL="357188" indent="-357188" algn="just">
              <a:spcBef>
                <a:spcPts val="600"/>
              </a:spcBef>
              <a:spcAft>
                <a:spcPts val="600"/>
              </a:spcAft>
            </a:pPr>
            <a:r>
              <a:rPr lang="es-ES" sz="2800" dirty="0">
                <a:effectLst/>
                <a:latin typeface="Arial" panose="020B0604020202020204" pitchFamily="34" charset="0"/>
                <a:ea typeface="Times New Roman" panose="02020603050405020304" pitchFamily="18" charset="0"/>
                <a:cs typeface="Arial" panose="020B0604020202020204" pitchFamily="34" charset="0"/>
              </a:rPr>
              <a:t>-- Estudio del mapa topográfico.</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marL="357188" indent="-357188" algn="just">
              <a:spcBef>
                <a:spcPts val="600"/>
              </a:spcBef>
              <a:spcAft>
                <a:spcPts val="600"/>
              </a:spcAft>
            </a:pPr>
            <a:r>
              <a:rPr lang="es-ES" sz="2800" dirty="0">
                <a:effectLst/>
                <a:latin typeface="Arial" panose="020B0604020202020204" pitchFamily="34" charset="0"/>
                <a:ea typeface="Times New Roman" panose="02020603050405020304" pitchFamily="18" charset="0"/>
                <a:cs typeface="Arial" panose="020B0604020202020204" pitchFamily="34" charset="0"/>
              </a:rPr>
              <a:t>-- Estudio de descripciones geográficas médicas.</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marL="542925" indent="-542925" algn="just">
              <a:spcBef>
                <a:spcPts val="600"/>
              </a:spcBef>
              <a:spcAft>
                <a:spcPts val="600"/>
              </a:spcAft>
            </a:pPr>
            <a:r>
              <a:rPr lang="es-ES" sz="2800" dirty="0">
                <a:effectLst/>
                <a:latin typeface="Arial" panose="020B0604020202020204" pitchFamily="34" charset="0"/>
                <a:ea typeface="Times New Roman" panose="02020603050405020304" pitchFamily="18" charset="0"/>
                <a:cs typeface="Arial" panose="020B0604020202020204" pitchFamily="34" charset="0"/>
              </a:rPr>
              <a:t>-- Estudio de las informaciones recibidas por diferentes vías.</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600"/>
              </a:spcBef>
              <a:spcAft>
                <a:spcPts val="600"/>
              </a:spcAft>
            </a:pPr>
            <a:r>
              <a:rPr lang="es-ES" sz="2800" dirty="0">
                <a:effectLst/>
                <a:latin typeface="Arial" panose="020B0604020202020204" pitchFamily="34" charset="0"/>
                <a:ea typeface="Times New Roman" panose="02020603050405020304" pitchFamily="18" charset="0"/>
                <a:cs typeface="Arial" panose="020B0604020202020204" pitchFamily="34" charset="0"/>
              </a:rPr>
              <a:t>-- </a:t>
            </a:r>
            <a:r>
              <a:rPr lang="es-ES" sz="2800" b="1" dirty="0">
                <a:effectLst/>
                <a:latin typeface="Arial" panose="020B0604020202020204" pitchFamily="34" charset="0"/>
                <a:ea typeface="Times New Roman" panose="02020603050405020304" pitchFamily="18" charset="0"/>
                <a:cs typeface="Arial" panose="020B0604020202020204" pitchFamily="34" charset="0"/>
              </a:rPr>
              <a:t>Exploración médica directa</a:t>
            </a:r>
            <a:r>
              <a:rPr lang="es-ES" sz="2800" dirty="0">
                <a:effectLst/>
                <a:latin typeface="Arial" panose="020B0604020202020204" pitchFamily="34" charset="0"/>
                <a:ea typeface="Times New Roman" panose="02020603050405020304" pitchFamily="18" charset="0"/>
                <a:cs typeface="Arial" panose="020B0604020202020204" pitchFamily="34" charset="0"/>
              </a:rPr>
              <a:t>.</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600"/>
              </a:spcBef>
              <a:spcAft>
                <a:spcPts val="600"/>
              </a:spcAft>
            </a:pPr>
            <a:r>
              <a:rPr lang="es-ES" sz="2800" dirty="0">
                <a:effectLst/>
                <a:latin typeface="Arial" panose="020B0604020202020204" pitchFamily="34" charset="0"/>
                <a:ea typeface="Times New Roman" panose="02020603050405020304" pitchFamily="18" charset="0"/>
                <a:cs typeface="Arial" panose="020B0604020202020204" pitchFamily="34" charset="0"/>
              </a:rPr>
              <a:t>La exploración directa es el método más completo y eficaz de esta actividad.</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600"/>
              </a:spcBef>
              <a:spcAft>
                <a:spcPts val="600"/>
              </a:spcAft>
            </a:pPr>
            <a:r>
              <a:rPr lang="es-ES" sz="2800" dirty="0">
                <a:effectLst/>
                <a:latin typeface="Arial" panose="020B0604020202020204" pitchFamily="34" charset="0"/>
                <a:ea typeface="Times New Roman" panose="02020603050405020304" pitchFamily="18" charset="0"/>
                <a:cs typeface="Arial" panose="020B0604020202020204" pitchFamily="34" charset="0"/>
              </a:rPr>
              <a:t>Para conocer cómo se organiza y realiza la exploración médica. En el texto Preparación médico militar ¨.Tomo I  Capítulo 5, páginas 95 - 97  se detallan ambos aspectos.</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 name="CuadroTexto 4">
            <a:extLst>
              <a:ext uri="{FF2B5EF4-FFF2-40B4-BE49-F238E27FC236}">
                <a16:creationId xmlns:a16="http://schemas.microsoft.com/office/drawing/2014/main" id="{946879FE-2903-83A0-CEA2-86019EEC6451}"/>
              </a:ext>
            </a:extLst>
          </p:cNvPr>
          <p:cNvSpPr txBox="1"/>
          <p:nvPr/>
        </p:nvSpPr>
        <p:spPr>
          <a:xfrm>
            <a:off x="431540" y="167620"/>
            <a:ext cx="8352928" cy="5847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r>
              <a:rPr lang="es-ES" sz="3200" b="1" dirty="0">
                <a:effectLst/>
                <a:latin typeface="Arial" panose="020B0604020202020204" pitchFamily="34" charset="0"/>
                <a:ea typeface="Times New Roman" panose="02020603050405020304" pitchFamily="18" charset="0"/>
              </a:rPr>
              <a:t>Métodos de exploración médica:</a:t>
            </a:r>
            <a:r>
              <a:rPr lang="es-ES" sz="3200" dirty="0">
                <a:effectLst/>
                <a:latin typeface="Arial" panose="020B0604020202020204" pitchFamily="34" charset="0"/>
                <a:ea typeface="Times New Roman" panose="02020603050405020304" pitchFamily="18" charset="0"/>
              </a:rPr>
              <a:t> </a:t>
            </a:r>
            <a:endParaRPr lang="es-CU" sz="3200" dirty="0"/>
          </a:p>
        </p:txBody>
      </p:sp>
    </p:spTree>
    <p:extLst>
      <p:ext uri="{BB962C8B-B14F-4D97-AF65-F5344CB8AC3E}">
        <p14:creationId xmlns:p14="http://schemas.microsoft.com/office/powerpoint/2010/main" val="2839490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306829" y="2890391"/>
            <a:ext cx="8784976" cy="1077218"/>
          </a:xfrm>
          <a:prstGeom prst="rect">
            <a:avLst/>
          </a:prstGeom>
          <a:noFill/>
        </p:spPr>
        <p:txBody>
          <a:bodyPr wrap="square">
            <a:spAutoFit/>
          </a:bodyPr>
          <a:lstStyle/>
          <a:p>
            <a:pPr marL="449263" marR="0" lvl="0" indent="-449263" algn="ctr" defTabSz="914400" rtl="0" eaLnBrk="1" fontAlgn="auto" latinLnBrk="0" hangingPunct="1">
              <a:lnSpc>
                <a:spcPct val="100000"/>
              </a:lnSpc>
              <a:spcBef>
                <a:spcPts val="600"/>
              </a:spcBef>
              <a:spcAft>
                <a:spcPts val="600"/>
              </a:spcAft>
              <a:buClrTx/>
              <a:buSzTx/>
              <a:buFontTx/>
              <a:buNone/>
              <a:tabLst/>
              <a:defRPr/>
            </a:pPr>
            <a:r>
              <a:rPr kumimoji="0" lang="es-E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Características del territorio en interés del aseguramiento médico.</a:t>
            </a:r>
          </a:p>
        </p:txBody>
      </p:sp>
      <p:sp>
        <p:nvSpPr>
          <p:cNvPr id="5" name="CuadroTexto 4">
            <a:extLst>
              <a:ext uri="{FF2B5EF4-FFF2-40B4-BE49-F238E27FC236}">
                <a16:creationId xmlns:a16="http://schemas.microsoft.com/office/drawing/2014/main" id="{EE047EEA-A54E-E2E6-4396-0FD5D12575AD}"/>
              </a:ext>
            </a:extLst>
          </p:cNvPr>
          <p:cNvSpPr txBox="1"/>
          <p:nvPr/>
        </p:nvSpPr>
        <p:spPr>
          <a:xfrm>
            <a:off x="2051720" y="1763621"/>
            <a:ext cx="4572000"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6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Segundo Sumarios:</a:t>
            </a:r>
          </a:p>
        </p:txBody>
      </p:sp>
      <p:grpSp>
        <p:nvGrpSpPr>
          <p:cNvPr id="2" name="Grupo 1">
            <a:extLst>
              <a:ext uri="{FF2B5EF4-FFF2-40B4-BE49-F238E27FC236}">
                <a16:creationId xmlns:a16="http://schemas.microsoft.com/office/drawing/2014/main" id="{42CE0DCD-0B36-A337-EADC-1014D8D54DBF}"/>
              </a:ext>
            </a:extLst>
          </p:cNvPr>
          <p:cNvGrpSpPr/>
          <p:nvPr/>
        </p:nvGrpSpPr>
        <p:grpSpPr>
          <a:xfrm>
            <a:off x="0" y="0"/>
            <a:ext cx="9144000" cy="1411345"/>
            <a:chOff x="0" y="0"/>
            <a:chExt cx="9144000" cy="1411345"/>
          </a:xfrm>
        </p:grpSpPr>
        <p:pic>
          <p:nvPicPr>
            <p:cNvPr id="4" name="Imagen 3">
              <a:extLst>
                <a:ext uri="{FF2B5EF4-FFF2-40B4-BE49-F238E27FC236}">
                  <a16:creationId xmlns:a16="http://schemas.microsoft.com/office/drawing/2014/main" id="{E3F1C33D-A0A3-CAC8-1BF1-296C4A6FD05A}"/>
                </a:ext>
              </a:extLst>
            </p:cNvPr>
            <p:cNvPicPr>
              <a:picLocks noChangeAspect="1"/>
            </p:cNvPicPr>
            <p:nvPr/>
          </p:nvPicPr>
          <p:blipFill>
            <a:blip r:embed="rId3"/>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3C7C0D62-ED36-845B-35A3-E0F5675AE60C}"/>
                </a:ext>
              </a:extLst>
            </p:cNvPr>
            <p:cNvPicPr>
              <a:picLocks noChangeAspect="1"/>
            </p:cNvPicPr>
            <p:nvPr/>
          </p:nvPicPr>
          <p:blipFill>
            <a:blip r:embed="rId4"/>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E255E86D-9C11-F3F9-BA1D-26EA9E0B94EA}"/>
                </a:ext>
              </a:extLst>
            </p:cNvPr>
            <p:cNvPicPr>
              <a:picLocks noChangeAspect="1"/>
            </p:cNvPicPr>
            <p:nvPr/>
          </p:nvPicPr>
          <p:blipFill>
            <a:blip r:embed="rId5"/>
            <a:stretch>
              <a:fillRect/>
            </a:stretch>
          </p:blipFill>
          <p:spPr>
            <a:xfrm>
              <a:off x="2697548" y="153778"/>
              <a:ext cx="2956816" cy="804742"/>
            </a:xfrm>
            <a:prstGeom prst="rect">
              <a:avLst/>
            </a:prstGeom>
          </p:spPr>
        </p:pic>
      </p:grpSp>
    </p:spTree>
    <p:extLst>
      <p:ext uri="{BB962C8B-B14F-4D97-AF65-F5344CB8AC3E}">
        <p14:creationId xmlns:p14="http://schemas.microsoft.com/office/powerpoint/2010/main" val="2672850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114BBE1-EA7D-4A34-097B-0458ACB8C8E7}"/>
              </a:ext>
            </a:extLst>
          </p:cNvPr>
          <p:cNvSpPr txBox="1"/>
          <p:nvPr/>
        </p:nvSpPr>
        <p:spPr>
          <a:xfrm>
            <a:off x="251520" y="1931934"/>
            <a:ext cx="8640960" cy="4401205"/>
          </a:xfrm>
          <a:prstGeom prst="rect">
            <a:avLst/>
          </a:prstGeom>
          <a:noFill/>
        </p:spPr>
        <p:txBody>
          <a:bodyPr wrap="square">
            <a:spAutoFit/>
          </a:bodyPr>
          <a:lstStyle/>
          <a:p>
            <a:pPr marL="342900" lvl="0" indent="-342900" algn="just">
              <a:buFont typeface="Times New Roman" panose="02020603050405020304" pitchFamily="18" charset="0"/>
              <a:buChar char="-"/>
              <a:tabLst>
                <a:tab pos="457200" algn="l"/>
              </a:tabLst>
            </a:pPr>
            <a:r>
              <a:rPr lang="es-ES" sz="2800" dirty="0">
                <a:effectLst/>
                <a:latin typeface="Arial" panose="020B0604020202020204" pitchFamily="34" charset="0"/>
                <a:ea typeface="Times New Roman" panose="02020603050405020304" pitchFamily="18" charset="0"/>
                <a:cs typeface="Arial" panose="020B0604020202020204" pitchFamily="34" charset="0"/>
              </a:rPr>
              <a:t>Fábricas.</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Times New Roman" panose="02020603050405020304" pitchFamily="18" charset="0"/>
              <a:buChar char="-"/>
              <a:tabLst>
                <a:tab pos="457200" algn="l"/>
              </a:tabLst>
            </a:pPr>
            <a:r>
              <a:rPr lang="es-ES" sz="2800" dirty="0">
                <a:effectLst/>
                <a:latin typeface="Arial" panose="020B0604020202020204" pitchFamily="34" charset="0"/>
                <a:ea typeface="Times New Roman" panose="02020603050405020304" pitchFamily="18" charset="0"/>
                <a:cs typeface="Arial" panose="020B0604020202020204" pitchFamily="34" charset="0"/>
              </a:rPr>
              <a:t>Taller de reparación de autos.</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Times New Roman" panose="02020603050405020304" pitchFamily="18" charset="0"/>
              <a:buChar char="-"/>
              <a:tabLst>
                <a:tab pos="457200" algn="l"/>
              </a:tabLst>
            </a:pPr>
            <a:r>
              <a:rPr lang="es-ES" sz="2800" dirty="0" err="1">
                <a:effectLst/>
                <a:latin typeface="Arial" panose="020B0604020202020204" pitchFamily="34" charset="0"/>
                <a:ea typeface="Times New Roman" panose="02020603050405020304" pitchFamily="18" charset="0"/>
                <a:cs typeface="Arial" panose="020B0604020202020204" pitchFamily="34" charset="0"/>
              </a:rPr>
              <a:t>Organopónico</a:t>
            </a:r>
            <a:r>
              <a:rPr lang="es-ES" sz="2800" dirty="0">
                <a:effectLst/>
                <a:latin typeface="Arial" panose="020B0604020202020204" pitchFamily="34" charset="0"/>
                <a:ea typeface="Times New Roman" panose="02020603050405020304" pitchFamily="18" charset="0"/>
                <a:cs typeface="Arial" panose="020B0604020202020204" pitchFamily="34" charset="0"/>
              </a:rPr>
              <a:t>.</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Times New Roman" panose="02020603050405020304" pitchFamily="18" charset="0"/>
              <a:buChar char="-"/>
              <a:tabLst>
                <a:tab pos="457200" algn="l"/>
              </a:tabLst>
            </a:pPr>
            <a:r>
              <a:rPr lang="es-ES" sz="2800" dirty="0">
                <a:effectLst/>
                <a:latin typeface="Arial" panose="020B0604020202020204" pitchFamily="34" charset="0"/>
                <a:ea typeface="Times New Roman" panose="02020603050405020304" pitchFamily="18" charset="0"/>
                <a:cs typeface="Arial" panose="020B0604020202020204" pitchFamily="34" charset="0"/>
              </a:rPr>
              <a:t>Escuelas de Educación Primaria, Secundaria, etc.</a:t>
            </a:r>
            <a:endParaRPr lang="es-CU" sz="2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Times New Roman" panose="02020603050405020304" pitchFamily="18" charset="0"/>
              <a:buChar char="-"/>
              <a:tabLst>
                <a:tab pos="457200" algn="l"/>
              </a:tabLst>
            </a:pPr>
            <a:r>
              <a:rPr lang="es-ES" sz="2800" dirty="0">
                <a:effectLst/>
                <a:latin typeface="Arial" panose="020B0604020202020204" pitchFamily="34" charset="0"/>
                <a:ea typeface="Times New Roman" panose="02020603050405020304" pitchFamily="18" charset="0"/>
                <a:cs typeface="Arial" panose="020B0604020202020204" pitchFamily="34" charset="0"/>
              </a:rPr>
              <a:t>Centros de Trabajo</a:t>
            </a:r>
          </a:p>
          <a:p>
            <a:pPr marL="342900" lvl="0" indent="-342900" algn="just">
              <a:buFont typeface="Times New Roman" panose="02020603050405020304" pitchFamily="18" charset="0"/>
              <a:buChar char="-"/>
              <a:tabLst>
                <a:tab pos="457200" algn="l"/>
              </a:tabLst>
            </a:pPr>
            <a:r>
              <a:rPr lang="es-ES_tradnl" sz="2800" dirty="0">
                <a:effectLst/>
                <a:latin typeface="Arial" panose="020B0604020202020204" pitchFamily="34" charset="0"/>
                <a:ea typeface="Times New Roman" panose="02020603050405020304" pitchFamily="18" charset="0"/>
                <a:cs typeface="Arial" panose="020B0604020202020204" pitchFamily="34" charset="0"/>
              </a:rPr>
              <a:t>Círculos Infantiles.</a:t>
            </a:r>
          </a:p>
          <a:p>
            <a:pPr marL="342900" lvl="0" indent="-342900" algn="just">
              <a:buFont typeface="Times New Roman" panose="02020603050405020304" pitchFamily="18" charset="0"/>
              <a:buChar char="-"/>
              <a:tabLst>
                <a:tab pos="457200" algn="l"/>
              </a:tabLst>
            </a:pPr>
            <a:r>
              <a:rPr lang="es-ES_tradnl" sz="2800" dirty="0">
                <a:effectLst/>
                <a:latin typeface="Arial" panose="020B0604020202020204" pitchFamily="34" charset="0"/>
                <a:ea typeface="Times New Roman" panose="02020603050405020304" pitchFamily="18" charset="0"/>
                <a:cs typeface="Arial" panose="020B0604020202020204" pitchFamily="34" charset="0"/>
              </a:rPr>
              <a:t>Terreno deportivo.</a:t>
            </a:r>
          </a:p>
          <a:p>
            <a:pPr marL="342900" lvl="0" indent="-342900" algn="just">
              <a:buFont typeface="Times New Roman" panose="02020603050405020304" pitchFamily="18" charset="0"/>
              <a:buChar char="-"/>
              <a:tabLst>
                <a:tab pos="457200" algn="l"/>
              </a:tabLst>
            </a:pPr>
            <a:r>
              <a:rPr lang="es-ES_tradnl" sz="2800" dirty="0">
                <a:effectLst/>
                <a:latin typeface="Arial" panose="020B0604020202020204" pitchFamily="34" charset="0"/>
                <a:ea typeface="Times New Roman" panose="02020603050405020304" pitchFamily="18" charset="0"/>
                <a:cs typeface="Arial" panose="020B0604020202020204" pitchFamily="34" charset="0"/>
              </a:rPr>
              <a:t>Lavandería</a:t>
            </a:r>
          </a:p>
          <a:p>
            <a:pPr marL="342900" lvl="0" indent="-342900" algn="just">
              <a:buFont typeface="Times New Roman" panose="02020603050405020304" pitchFamily="18" charset="0"/>
              <a:buChar char="-"/>
              <a:tabLst>
                <a:tab pos="457200" algn="l"/>
              </a:tabLst>
            </a:pPr>
            <a:r>
              <a:rPr lang="es-ES_tradnl" sz="2800" dirty="0">
                <a:effectLst/>
                <a:latin typeface="Arial" panose="020B0604020202020204" pitchFamily="34" charset="0"/>
                <a:ea typeface="Times New Roman" panose="02020603050405020304" pitchFamily="18" charset="0"/>
                <a:cs typeface="Arial" panose="020B0604020202020204" pitchFamily="34" charset="0"/>
              </a:rPr>
              <a:t>Mercados, Bodegas, </a:t>
            </a:r>
            <a:r>
              <a:rPr lang="es-ES_tradnl" sz="2800" dirty="0" err="1">
                <a:effectLst/>
                <a:latin typeface="Arial" panose="020B0604020202020204" pitchFamily="34" charset="0"/>
                <a:ea typeface="Times New Roman" panose="02020603050405020304" pitchFamily="18" charset="0"/>
                <a:cs typeface="Arial" panose="020B0604020202020204" pitchFamily="34" charset="0"/>
              </a:rPr>
              <a:t>etc</a:t>
            </a:r>
            <a:endParaRPr lang="es-ES_tradnl" sz="28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buFont typeface="Times New Roman" panose="02020603050405020304" pitchFamily="18" charset="0"/>
              <a:buChar char="-"/>
              <a:tabLst>
                <a:tab pos="457200" algn="l"/>
              </a:tabLst>
            </a:pPr>
            <a:r>
              <a:rPr lang="es-ES_tradnl" sz="2800" dirty="0">
                <a:effectLst/>
                <a:latin typeface="Arial" panose="020B0604020202020204" pitchFamily="34" charset="0"/>
                <a:ea typeface="Times New Roman" panose="02020603050405020304" pitchFamily="18" charset="0"/>
                <a:cs typeface="Arial" panose="020B0604020202020204" pitchFamily="34" charset="0"/>
              </a:rPr>
              <a:t>Otros</a:t>
            </a:r>
          </a:p>
        </p:txBody>
      </p:sp>
      <p:sp>
        <p:nvSpPr>
          <p:cNvPr id="5" name="CuadroTexto 4">
            <a:extLst>
              <a:ext uri="{FF2B5EF4-FFF2-40B4-BE49-F238E27FC236}">
                <a16:creationId xmlns:a16="http://schemas.microsoft.com/office/drawing/2014/main" id="{DA4B0E87-3927-CABC-31C6-15AFCD2D4D89}"/>
              </a:ext>
            </a:extLst>
          </p:cNvPr>
          <p:cNvSpPr txBox="1"/>
          <p:nvPr/>
        </p:nvSpPr>
        <p:spPr>
          <a:xfrm>
            <a:off x="251520" y="188640"/>
            <a:ext cx="8640960" cy="156966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32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Recursos del territorio que pueden ser empleados en interés del aseguramiento médico:</a:t>
            </a:r>
            <a:endParaRPr kumimoji="0" lang="es-CU" sz="2000" b="1"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788296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5F103F8-2A49-270F-294E-EFC8AD07040B}"/>
              </a:ext>
            </a:extLst>
          </p:cNvPr>
          <p:cNvSpPr txBox="1"/>
          <p:nvPr/>
        </p:nvSpPr>
        <p:spPr>
          <a:xfrm>
            <a:off x="31194" y="2141276"/>
            <a:ext cx="8923493" cy="4524315"/>
          </a:xfrm>
          <a:prstGeom prst="rect">
            <a:avLst/>
          </a:prstGeom>
          <a:noFill/>
        </p:spPr>
        <p:txBody>
          <a:bodyPr wrap="square">
            <a:spAutoFit/>
          </a:bodyPr>
          <a:lstStyle/>
          <a:p>
            <a:pPr marL="514350" indent="-514350" algn="just">
              <a:buFont typeface="+mj-lt"/>
              <a:buAutoNum type="arabicPeriod"/>
            </a:pPr>
            <a:r>
              <a:rPr lang="es-ES" sz="3200" dirty="0">
                <a:effectLst/>
                <a:latin typeface="Arial" panose="020B0604020202020204" pitchFamily="34" charset="0"/>
                <a:ea typeface="Times New Roman" panose="02020603050405020304" pitchFamily="18" charset="0"/>
              </a:rPr>
              <a:t>Fábrica de productos textiles u otros productos químicos, radiactivos o biológicos.</a:t>
            </a:r>
          </a:p>
          <a:p>
            <a:pPr marL="514350" indent="-514350" algn="just">
              <a:buFont typeface="+mj-lt"/>
              <a:buAutoNum type="arabicPeriod"/>
            </a:pPr>
            <a:r>
              <a:rPr lang="es-ES" sz="3200" dirty="0">
                <a:effectLst/>
                <a:latin typeface="Arial" panose="020B0604020202020204" pitchFamily="34" charset="0"/>
                <a:ea typeface="Times New Roman" panose="02020603050405020304" pitchFamily="18" charset="0"/>
              </a:rPr>
              <a:t>Viviendas o edificaciones con peligro de derrumbe, </a:t>
            </a:r>
          </a:p>
          <a:p>
            <a:pPr marL="514350" indent="-514350" algn="just">
              <a:buFont typeface="+mj-lt"/>
              <a:buAutoNum type="arabicPeriod"/>
            </a:pPr>
            <a:r>
              <a:rPr lang="es-ES" sz="3200" dirty="0">
                <a:effectLst/>
                <a:latin typeface="Arial" panose="020B0604020202020204" pitchFamily="34" charset="0"/>
                <a:ea typeface="Times New Roman" panose="02020603050405020304" pitchFamily="18" charset="0"/>
              </a:rPr>
              <a:t>Condiciones de insalubridad  del medio- ambiente (</a:t>
            </a:r>
            <a:r>
              <a:rPr lang="es-ES" sz="3200" dirty="0" err="1">
                <a:effectLst/>
                <a:latin typeface="Arial" panose="020B0604020202020204" pitchFamily="34" charset="0"/>
                <a:ea typeface="Times New Roman" panose="02020603050405020304" pitchFamily="18" charset="0"/>
              </a:rPr>
              <a:t>microvertederos</a:t>
            </a:r>
            <a:r>
              <a:rPr lang="es-ES" sz="3200" dirty="0">
                <a:effectLst/>
                <a:latin typeface="Arial" panose="020B0604020202020204" pitchFamily="34" charset="0"/>
                <a:ea typeface="Times New Roman" panose="02020603050405020304" pitchFamily="18" charset="0"/>
              </a:rPr>
              <a:t> de basura, fosas desbordadas…), </a:t>
            </a:r>
          </a:p>
          <a:p>
            <a:pPr marL="514350" indent="-514350" algn="just">
              <a:buFont typeface="+mj-lt"/>
              <a:buAutoNum type="arabicPeriod"/>
            </a:pPr>
            <a:r>
              <a:rPr lang="es-ES" sz="3200" dirty="0">
                <a:effectLst/>
                <a:latin typeface="Arial" panose="020B0604020202020204" pitchFamily="34" charset="0"/>
                <a:ea typeface="Times New Roman" panose="02020603050405020304" pitchFamily="18" charset="0"/>
              </a:rPr>
              <a:t>Lugares con peligro de incendios,</a:t>
            </a:r>
          </a:p>
          <a:p>
            <a:pPr marL="514350" indent="-514350" algn="just">
              <a:buFont typeface="+mj-lt"/>
              <a:buAutoNum type="arabicPeriod"/>
            </a:pPr>
            <a:r>
              <a:rPr lang="es-ES" sz="3200" dirty="0">
                <a:effectLst/>
                <a:latin typeface="Arial" panose="020B0604020202020204" pitchFamily="34" charset="0"/>
                <a:ea typeface="Times New Roman" panose="02020603050405020304" pitchFamily="18" charset="0"/>
              </a:rPr>
              <a:t>Lugares con peligro de accidente.</a:t>
            </a:r>
            <a:endParaRPr lang="es-CU" sz="3200" dirty="0">
              <a:effectLst/>
              <a:latin typeface="Times New Roman" panose="02020603050405020304" pitchFamily="18" charset="0"/>
              <a:ea typeface="Times New Roman" panose="02020603050405020304" pitchFamily="18" charset="0"/>
            </a:endParaRPr>
          </a:p>
        </p:txBody>
      </p:sp>
      <p:sp>
        <p:nvSpPr>
          <p:cNvPr id="4" name="CuadroTexto 3">
            <a:extLst>
              <a:ext uri="{FF2B5EF4-FFF2-40B4-BE49-F238E27FC236}">
                <a16:creationId xmlns:a16="http://schemas.microsoft.com/office/drawing/2014/main" id="{68E676D2-C5CA-C1CE-E079-502D9CE517A0}"/>
              </a:ext>
            </a:extLst>
          </p:cNvPr>
          <p:cNvSpPr txBox="1"/>
          <p:nvPr/>
        </p:nvSpPr>
        <p:spPr>
          <a:xfrm>
            <a:off x="220507" y="192409"/>
            <a:ext cx="8712968" cy="175432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just"/>
            <a:r>
              <a:rPr lang="es-ES" sz="3600" dirty="0">
                <a:effectLst/>
                <a:latin typeface="Arial" panose="020B0604020202020204" pitchFamily="34" charset="0"/>
                <a:ea typeface="Times New Roman" panose="02020603050405020304" pitchFamily="18" charset="0"/>
              </a:rPr>
              <a:t>Elementos del territorio que tienen </a:t>
            </a:r>
            <a:r>
              <a:rPr lang="es-ES" sz="3600" b="1" i="1" dirty="0">
                <a:effectLst/>
                <a:latin typeface="Arial" panose="020B0604020202020204" pitchFamily="34" charset="0"/>
                <a:ea typeface="Times New Roman" panose="02020603050405020304" pitchFamily="18" charset="0"/>
              </a:rPr>
              <a:t>influencia desfavorable </a:t>
            </a:r>
            <a:r>
              <a:rPr lang="es-ES" sz="3600" dirty="0">
                <a:effectLst/>
                <a:latin typeface="Arial" panose="020B0604020202020204" pitchFamily="34" charset="0"/>
                <a:ea typeface="Times New Roman" panose="02020603050405020304" pitchFamily="18" charset="0"/>
              </a:rPr>
              <a:t>para la situación de salud:</a:t>
            </a:r>
          </a:p>
        </p:txBody>
      </p:sp>
    </p:spTree>
    <p:extLst>
      <p:ext uri="{BB962C8B-B14F-4D97-AF65-F5344CB8AC3E}">
        <p14:creationId xmlns:p14="http://schemas.microsoft.com/office/powerpoint/2010/main" val="1712949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359024" y="3339877"/>
            <a:ext cx="8784976" cy="584775"/>
          </a:xfrm>
          <a:prstGeom prst="rect">
            <a:avLst/>
          </a:prstGeom>
          <a:noFill/>
        </p:spPr>
        <p:txBody>
          <a:bodyPr wrap="square">
            <a:spAutoFit/>
          </a:bodyPr>
          <a:lstStyle/>
          <a:p>
            <a:pPr marL="449263" marR="0" lvl="0" indent="-449263" algn="just" defTabSz="914400" rtl="0" eaLnBrk="1" fontAlgn="auto" latinLnBrk="0" hangingPunct="1">
              <a:lnSpc>
                <a:spcPct val="100000"/>
              </a:lnSpc>
              <a:spcBef>
                <a:spcPts val="600"/>
              </a:spcBef>
              <a:spcAft>
                <a:spcPts val="600"/>
              </a:spcAft>
              <a:buClrTx/>
              <a:buSzTx/>
              <a:buFontTx/>
              <a:buNone/>
              <a:tabLst/>
              <a:defRPr/>
            </a:pPr>
            <a:r>
              <a:rPr kumimoji="0" lang="es-E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Dirección del trabajo médico en la comunidad.</a:t>
            </a:r>
          </a:p>
        </p:txBody>
      </p:sp>
      <p:sp>
        <p:nvSpPr>
          <p:cNvPr id="5" name="CuadroTexto 4">
            <a:extLst>
              <a:ext uri="{FF2B5EF4-FFF2-40B4-BE49-F238E27FC236}">
                <a16:creationId xmlns:a16="http://schemas.microsoft.com/office/drawing/2014/main" id="{EE047EEA-A54E-E2E6-4396-0FD5D12575AD}"/>
              </a:ext>
            </a:extLst>
          </p:cNvPr>
          <p:cNvSpPr txBox="1"/>
          <p:nvPr/>
        </p:nvSpPr>
        <p:spPr>
          <a:xfrm>
            <a:off x="2123728" y="2052446"/>
            <a:ext cx="4572000"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6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Tercer Sumarios:</a:t>
            </a:r>
          </a:p>
        </p:txBody>
      </p:sp>
      <p:grpSp>
        <p:nvGrpSpPr>
          <p:cNvPr id="2" name="Grupo 1">
            <a:extLst>
              <a:ext uri="{FF2B5EF4-FFF2-40B4-BE49-F238E27FC236}">
                <a16:creationId xmlns:a16="http://schemas.microsoft.com/office/drawing/2014/main" id="{42CE0DCD-0B36-A337-EADC-1014D8D54DBF}"/>
              </a:ext>
            </a:extLst>
          </p:cNvPr>
          <p:cNvGrpSpPr/>
          <p:nvPr/>
        </p:nvGrpSpPr>
        <p:grpSpPr>
          <a:xfrm>
            <a:off x="0" y="0"/>
            <a:ext cx="9144000" cy="1411345"/>
            <a:chOff x="0" y="0"/>
            <a:chExt cx="9144000" cy="1411345"/>
          </a:xfrm>
        </p:grpSpPr>
        <p:pic>
          <p:nvPicPr>
            <p:cNvPr id="4" name="Imagen 3">
              <a:extLst>
                <a:ext uri="{FF2B5EF4-FFF2-40B4-BE49-F238E27FC236}">
                  <a16:creationId xmlns:a16="http://schemas.microsoft.com/office/drawing/2014/main" id="{E3F1C33D-A0A3-CAC8-1BF1-296C4A6FD05A}"/>
                </a:ext>
              </a:extLst>
            </p:cNvPr>
            <p:cNvPicPr>
              <a:picLocks noChangeAspect="1"/>
            </p:cNvPicPr>
            <p:nvPr/>
          </p:nvPicPr>
          <p:blipFill>
            <a:blip r:embed="rId3"/>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3C7C0D62-ED36-845B-35A3-E0F5675AE60C}"/>
                </a:ext>
              </a:extLst>
            </p:cNvPr>
            <p:cNvPicPr>
              <a:picLocks noChangeAspect="1"/>
            </p:cNvPicPr>
            <p:nvPr/>
          </p:nvPicPr>
          <p:blipFill>
            <a:blip r:embed="rId4"/>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E255E86D-9C11-F3F9-BA1D-26EA9E0B94EA}"/>
                </a:ext>
              </a:extLst>
            </p:cNvPr>
            <p:cNvPicPr>
              <a:picLocks noChangeAspect="1"/>
            </p:cNvPicPr>
            <p:nvPr/>
          </p:nvPicPr>
          <p:blipFill>
            <a:blip r:embed="rId5"/>
            <a:stretch>
              <a:fillRect/>
            </a:stretch>
          </p:blipFill>
          <p:spPr>
            <a:xfrm>
              <a:off x="2697548" y="153778"/>
              <a:ext cx="2956816" cy="804742"/>
            </a:xfrm>
            <a:prstGeom prst="rect">
              <a:avLst/>
            </a:prstGeom>
          </p:spPr>
        </p:pic>
      </p:grpSp>
    </p:spTree>
    <p:extLst>
      <p:ext uri="{BB962C8B-B14F-4D97-AF65-F5344CB8AC3E}">
        <p14:creationId xmlns:p14="http://schemas.microsoft.com/office/powerpoint/2010/main" val="601432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E51367AC-F42D-6018-6129-7F84161625AA}"/>
              </a:ext>
            </a:extLst>
          </p:cNvPr>
          <p:cNvSpPr txBox="1"/>
          <p:nvPr/>
        </p:nvSpPr>
        <p:spPr>
          <a:xfrm>
            <a:off x="120360" y="116632"/>
            <a:ext cx="8971908" cy="2677656"/>
          </a:xfrm>
          <a:prstGeom prst="rect">
            <a:avLst/>
          </a:prstGeom>
          <a:noFill/>
        </p:spPr>
        <p:txBody>
          <a:bodyPr wrap="square">
            <a:spAutoFit/>
          </a:bodyPr>
          <a:lstStyle/>
          <a:p>
            <a:pPr algn="just"/>
            <a:r>
              <a:rPr lang="es-ES" sz="2400" b="1" i="1" dirty="0">
                <a:latin typeface="Arial" panose="020B0604020202020204" pitchFamily="34" charset="0"/>
                <a:cs typeface="Arial" panose="020B0604020202020204" pitchFamily="34" charset="0"/>
              </a:rPr>
              <a:t>La dirección del trabajo médico </a:t>
            </a:r>
            <a:r>
              <a:rPr lang="es-ES" sz="2400" dirty="0">
                <a:latin typeface="Arial" panose="020B0604020202020204" pitchFamily="34" charset="0"/>
                <a:cs typeface="Arial" panose="020B0604020202020204" pitchFamily="34" charset="0"/>
              </a:rPr>
              <a:t>en la comunidad, es responsabilidad del  Consejo de Defensa de la Zona, para ello cuenta con un Grupo Económico Social encargado de auxilia a dicho consejo </a:t>
            </a:r>
            <a:r>
              <a:rPr lang="es-ES" sz="2400" b="1" i="1" dirty="0">
                <a:latin typeface="Arial" panose="020B0604020202020204" pitchFamily="34" charset="0"/>
                <a:cs typeface="Arial" panose="020B0604020202020204" pitchFamily="34" charset="0"/>
              </a:rPr>
              <a:t>en la toma de decisiones </a:t>
            </a:r>
            <a:r>
              <a:rPr lang="es-ES" sz="2400" dirty="0">
                <a:latin typeface="Arial" panose="020B0604020202020204" pitchFamily="34" charset="0"/>
                <a:cs typeface="Arial" panose="020B0604020202020204" pitchFamily="34" charset="0"/>
              </a:rPr>
              <a:t>relacionadas con  actividad de salud en la comunidad. Para ello los integrantes del grupo, debe mantenerse actualizado de las actividades de salud que se organizan en su Zona.</a:t>
            </a:r>
          </a:p>
        </p:txBody>
      </p:sp>
      <p:sp>
        <p:nvSpPr>
          <p:cNvPr id="13" name="CuadroTexto 12">
            <a:extLst>
              <a:ext uri="{FF2B5EF4-FFF2-40B4-BE49-F238E27FC236}">
                <a16:creationId xmlns:a16="http://schemas.microsoft.com/office/drawing/2014/main" id="{FA2D261B-B58F-5105-6CB5-A6FB9BF57ED3}"/>
              </a:ext>
            </a:extLst>
          </p:cNvPr>
          <p:cNvSpPr txBox="1"/>
          <p:nvPr/>
        </p:nvSpPr>
        <p:spPr>
          <a:xfrm>
            <a:off x="96882" y="3121210"/>
            <a:ext cx="8950236" cy="3620158"/>
          </a:xfrm>
          <a:prstGeom prst="rect">
            <a:avLst/>
          </a:prstGeom>
          <a:noFill/>
        </p:spPr>
        <p:txBody>
          <a:bodyPr wrap="square">
            <a:spAutoFit/>
          </a:bodyPr>
          <a:lstStyle/>
          <a:p>
            <a:pPr algn="just">
              <a:lnSpc>
                <a:spcPct val="107000"/>
              </a:lnSpc>
              <a:spcAft>
                <a:spcPts val="800"/>
              </a:spcAft>
            </a:pPr>
            <a:r>
              <a:rPr lang="es-ES_tradnl" sz="2400" dirty="0">
                <a:effectLst/>
                <a:latin typeface="Arial" panose="020B0604020202020204" pitchFamily="34" charset="0"/>
                <a:ea typeface="Aptos"/>
              </a:rPr>
              <a:t>Si la situación es muy compleja, se crea un </a:t>
            </a:r>
            <a:r>
              <a:rPr lang="es-ES_tradnl" sz="2400" b="1" i="1" dirty="0">
                <a:latin typeface="Arial" panose="020B0604020202020204" pitchFamily="34" charset="0"/>
                <a:ea typeface="Aptos"/>
              </a:rPr>
              <a:t>á</a:t>
            </a:r>
            <a:r>
              <a:rPr lang="es-ES_tradnl" sz="2400" b="1" i="1" dirty="0">
                <a:effectLst/>
                <a:latin typeface="Arial" panose="020B0604020202020204" pitchFamily="34" charset="0"/>
                <a:ea typeface="Aptos"/>
              </a:rPr>
              <a:t>rea del puesto de mando (PM):</a:t>
            </a:r>
            <a:r>
              <a:rPr lang="es-ES_tradnl" sz="2400" b="1" i="1" dirty="0">
                <a:latin typeface="Arial" panose="020B0604020202020204" pitchFamily="34" charset="0"/>
                <a:ea typeface="Aptos"/>
              </a:rPr>
              <a:t> </a:t>
            </a:r>
            <a:r>
              <a:rPr lang="es-ES_tradnl" sz="2400" dirty="0">
                <a:latin typeface="Arial" panose="020B0604020202020204" pitchFamily="34" charset="0"/>
                <a:ea typeface="Aptos"/>
              </a:rPr>
              <a:t>consistente en </a:t>
            </a:r>
            <a:r>
              <a:rPr lang="es-ES_tradnl" sz="2400" dirty="0">
                <a:effectLst/>
                <a:latin typeface="Arial" panose="020B0604020202020204" pitchFamily="34" charset="0"/>
                <a:ea typeface="Aptos"/>
              </a:rPr>
              <a:t>una unidad </a:t>
            </a:r>
            <a:r>
              <a:rPr lang="es-ES_tradnl" sz="2400" b="1" i="1" dirty="0">
                <a:effectLst/>
                <a:latin typeface="Arial" panose="020B0604020202020204" pitchFamily="34" charset="0"/>
                <a:ea typeface="Aptos"/>
              </a:rPr>
              <a:t>multisectorial</a:t>
            </a:r>
            <a:r>
              <a:rPr lang="es-ES_tradnl" sz="2400" dirty="0">
                <a:effectLst/>
                <a:latin typeface="Arial" panose="020B0604020202020204" pitchFamily="34" charset="0"/>
                <a:ea typeface="Aptos"/>
              </a:rPr>
              <a:t> (todas las instituciones participantes) </a:t>
            </a:r>
            <a:r>
              <a:rPr lang="es-ES_tradnl" sz="2400" b="1" i="1" dirty="0">
                <a:effectLst/>
                <a:latin typeface="Arial" panose="020B0604020202020204" pitchFamily="34" charset="0"/>
                <a:ea typeface="Aptos"/>
              </a:rPr>
              <a:t>de dirección y control </a:t>
            </a:r>
            <a:r>
              <a:rPr lang="es-ES_tradnl" sz="2400" dirty="0">
                <a:effectLst/>
                <a:latin typeface="Arial" panose="020B0604020202020204" pitchFamily="34" charset="0"/>
                <a:ea typeface="Aptos"/>
              </a:rPr>
              <a:t>encargada de la coordinación de los diversos sectores involucrados, del enlace con los sistemas de apoyo, la supervisión del manejo de las víctimas y de brindar la información oficial sobre el incidente. Debe localizarse cerca del resto de las áreas y su personal debe tener la más alta jerarquía y el entrenamiento en este tipo de actividad. </a:t>
            </a:r>
            <a:endParaRPr lang="es-CU" sz="2400" dirty="0">
              <a:effectLst/>
              <a:latin typeface="Arial" panose="020B0604020202020204" pitchFamily="34" charset="0"/>
              <a:ea typeface="Aptos"/>
            </a:endParaRPr>
          </a:p>
        </p:txBody>
      </p:sp>
    </p:spTree>
    <p:extLst>
      <p:ext uri="{BB962C8B-B14F-4D97-AF65-F5344CB8AC3E}">
        <p14:creationId xmlns:p14="http://schemas.microsoft.com/office/powerpoint/2010/main" val="2542263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6B8A39B-71B3-759C-D241-DD52271BA7F8}"/>
              </a:ext>
            </a:extLst>
          </p:cNvPr>
          <p:cNvSpPr txBox="1"/>
          <p:nvPr/>
        </p:nvSpPr>
        <p:spPr>
          <a:xfrm>
            <a:off x="179512" y="382108"/>
            <a:ext cx="8784976" cy="6093784"/>
          </a:xfrm>
          <a:prstGeom prst="rect">
            <a:avLst/>
          </a:prstGeom>
          <a:noFill/>
        </p:spPr>
        <p:txBody>
          <a:bodyPr wrap="square">
            <a:spAutoFit/>
          </a:bodyPr>
          <a:lstStyle/>
          <a:p>
            <a:pPr algn="just">
              <a:lnSpc>
                <a:spcPct val="107000"/>
              </a:lnSpc>
              <a:spcAft>
                <a:spcPts val="800"/>
              </a:spcAft>
            </a:pPr>
            <a:r>
              <a:rPr lang="es-ES_tradnl" sz="2400" dirty="0">
                <a:effectLst/>
                <a:latin typeface="Arial" panose="020B0604020202020204" pitchFamily="34" charset="0"/>
                <a:ea typeface="Aptos" panose="02110004020202020204"/>
              </a:rPr>
              <a:t>Todos los recursos que llegan (personal o material), deben presentarse, identificarse o entregarse en el </a:t>
            </a:r>
            <a:r>
              <a:rPr lang="es-ES_tradnl" sz="2400" b="1" i="1" dirty="0">
                <a:effectLst/>
                <a:latin typeface="Arial" panose="020B0604020202020204" pitchFamily="34" charset="0"/>
                <a:ea typeface="Aptos" panose="02110004020202020204"/>
              </a:rPr>
              <a:t>puesto de mando </a:t>
            </a:r>
            <a:r>
              <a:rPr lang="es-ES_tradnl" sz="2400" dirty="0">
                <a:effectLst/>
                <a:latin typeface="Arial" panose="020B0604020202020204" pitchFamily="34" charset="0"/>
                <a:ea typeface="Aptos" panose="02110004020202020204"/>
              </a:rPr>
              <a:t>para la definición de sus misiones y distribución según el plan trazado.</a:t>
            </a:r>
            <a:endParaRPr lang="es-CU" sz="2400" dirty="0">
              <a:effectLst/>
              <a:latin typeface="Arial" panose="020B0604020202020204" pitchFamily="34" charset="0"/>
              <a:ea typeface="Aptos" panose="02110004020202020204"/>
            </a:endParaRPr>
          </a:p>
          <a:p>
            <a:pPr algn="just">
              <a:lnSpc>
                <a:spcPct val="107000"/>
              </a:lnSpc>
              <a:spcAft>
                <a:spcPts val="800"/>
              </a:spcAft>
            </a:pPr>
            <a:r>
              <a:rPr lang="es-ES_tradnl" sz="2400" dirty="0">
                <a:effectLst/>
                <a:latin typeface="Arial" panose="020B0604020202020204" pitchFamily="34" charset="0"/>
                <a:ea typeface="Aptos" panose="02110004020202020204"/>
              </a:rPr>
              <a:t>Una de las problemáticas en especial cuando acuden medios y personal de varias instituciones y organizaciones al escenario, es el establecimiento de los niveles jerárquicos. En general se acepta que el primero en llegar debe iniciar el trabajo de “Jefe del PM” y organizar todas las actividades. En un sentido más exacto, el jefe del puesto de mando, </a:t>
            </a:r>
            <a:r>
              <a:rPr lang="es-ES_tradnl" sz="2400" b="1" i="1" dirty="0">
                <a:effectLst/>
                <a:latin typeface="Arial" panose="020B0604020202020204" pitchFamily="34" charset="0"/>
                <a:ea typeface="Aptos" panose="02110004020202020204"/>
              </a:rPr>
              <a:t>si el desastre </a:t>
            </a:r>
            <a:r>
              <a:rPr lang="es-ES_tradnl" sz="2400" dirty="0">
                <a:effectLst/>
                <a:latin typeface="Arial" panose="020B0604020202020204" pitchFamily="34" charset="0"/>
                <a:ea typeface="Aptos" panose="02110004020202020204"/>
              </a:rPr>
              <a:t>es dentro de una institución lo es el director de esta (</a:t>
            </a:r>
            <a:r>
              <a:rPr lang="es-ES_tradnl" sz="2400" dirty="0" err="1">
                <a:effectLst/>
                <a:latin typeface="Arial" panose="020B0604020202020204" pitchFamily="34" charset="0"/>
                <a:ea typeface="Aptos" panose="02110004020202020204"/>
              </a:rPr>
              <a:t>Ej</a:t>
            </a:r>
            <a:r>
              <a:rPr lang="es-ES_tradnl" sz="2400" dirty="0">
                <a:effectLst/>
                <a:latin typeface="Arial" panose="020B0604020202020204" pitchFamily="34" charset="0"/>
                <a:ea typeface="Aptos" panose="02110004020202020204"/>
              </a:rPr>
              <a:t>: Aeropuerto, refinería, </a:t>
            </a:r>
            <a:r>
              <a:rPr lang="es-ES_tradnl" sz="2400" dirty="0" err="1">
                <a:effectLst/>
                <a:latin typeface="Arial" panose="020B0604020202020204" pitchFamily="34" charset="0"/>
                <a:ea typeface="Aptos" panose="02110004020202020204"/>
              </a:rPr>
              <a:t>etc</a:t>
            </a:r>
            <a:r>
              <a:rPr lang="es-ES_tradnl" sz="2400" dirty="0">
                <a:effectLst/>
                <a:latin typeface="Arial" panose="020B0604020202020204" pitchFamily="34" charset="0"/>
                <a:ea typeface="Aptos" panose="02110004020202020204"/>
              </a:rPr>
              <a:t>), pero si el mismo ocurre fuera de estos, el jefe es el </a:t>
            </a:r>
            <a:r>
              <a:rPr lang="es-ES_tradnl" sz="2400" b="1" i="1" dirty="0">
                <a:effectLst/>
                <a:latin typeface="Arial" panose="020B0604020202020204" pitchFamily="34" charset="0"/>
                <a:ea typeface="Aptos" panose="02110004020202020204"/>
              </a:rPr>
              <a:t>presidente de la Zona de Defensa </a:t>
            </a:r>
            <a:r>
              <a:rPr lang="es-ES_tradnl" sz="2400" dirty="0">
                <a:effectLst/>
                <a:latin typeface="Arial" panose="020B0604020202020204" pitchFamily="34" charset="0"/>
                <a:ea typeface="Aptos" panose="02110004020202020204"/>
              </a:rPr>
              <a:t>hasta tanto sea sustituido si es necesario, por representantes del Consejo de Defensa Municipal o Provincial.</a:t>
            </a:r>
            <a:endParaRPr lang="es-CU" sz="2400" dirty="0">
              <a:effectLst/>
              <a:latin typeface="Arial" panose="020B0604020202020204" pitchFamily="34" charset="0"/>
              <a:ea typeface="Aptos" panose="02110004020202020204"/>
            </a:endParaRPr>
          </a:p>
        </p:txBody>
      </p:sp>
    </p:spTree>
    <p:extLst>
      <p:ext uri="{BB962C8B-B14F-4D97-AF65-F5344CB8AC3E}">
        <p14:creationId xmlns:p14="http://schemas.microsoft.com/office/powerpoint/2010/main" val="1946892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179512" y="2056796"/>
            <a:ext cx="8784976" cy="4001095"/>
          </a:xfrm>
          <a:prstGeom prst="rect">
            <a:avLst/>
          </a:prstGeom>
          <a:noFill/>
        </p:spPr>
        <p:txBody>
          <a:bodyPr wrap="square">
            <a:spAutoFit/>
          </a:bodyPr>
          <a:lstStyle/>
          <a:p>
            <a:pPr marL="449263" indent="-449263" algn="just">
              <a:spcBef>
                <a:spcPts val="600"/>
              </a:spcBef>
              <a:spcAft>
                <a:spcPts val="600"/>
              </a:spcAft>
            </a:pPr>
            <a:r>
              <a:rPr lang="es-ES" sz="3200" dirty="0">
                <a:latin typeface="Arial" panose="020B0604020202020204" pitchFamily="34" charset="0"/>
                <a:cs typeface="Arial" panose="020B0604020202020204" pitchFamily="34" charset="0"/>
              </a:rPr>
              <a:t>1.	Exploración médica. Concepto. Objetivos, tipos y métodos de exploración. </a:t>
            </a:r>
          </a:p>
          <a:p>
            <a:pPr marL="449263" indent="-449263" algn="just">
              <a:spcBef>
                <a:spcPts val="600"/>
              </a:spcBef>
              <a:spcAft>
                <a:spcPts val="600"/>
              </a:spcAft>
            </a:pPr>
            <a:r>
              <a:rPr lang="es-ES" sz="3200" dirty="0">
                <a:latin typeface="Arial" panose="020B0604020202020204" pitchFamily="34" charset="0"/>
                <a:cs typeface="Arial" panose="020B0604020202020204" pitchFamily="34" charset="0"/>
              </a:rPr>
              <a:t>2.	Características del territorio en interés del aseguramiento médico.</a:t>
            </a:r>
          </a:p>
          <a:p>
            <a:pPr marL="449263" indent="-449263" algn="just">
              <a:spcBef>
                <a:spcPts val="600"/>
              </a:spcBef>
              <a:spcAft>
                <a:spcPts val="600"/>
              </a:spcAft>
            </a:pPr>
            <a:r>
              <a:rPr lang="es-ES" sz="3200" dirty="0">
                <a:latin typeface="Arial" panose="020B0604020202020204" pitchFamily="34" charset="0"/>
                <a:cs typeface="Arial" panose="020B0604020202020204" pitchFamily="34" charset="0"/>
              </a:rPr>
              <a:t>3.	Dirección del trabajo médico en la comunidad.</a:t>
            </a:r>
          </a:p>
          <a:p>
            <a:pPr marL="449263" indent="-449263" algn="just">
              <a:spcBef>
                <a:spcPts val="600"/>
              </a:spcBef>
              <a:spcAft>
                <a:spcPts val="600"/>
              </a:spcAft>
            </a:pPr>
            <a:r>
              <a:rPr lang="es-ES" sz="3200" dirty="0">
                <a:latin typeface="Arial" panose="020B0604020202020204" pitchFamily="34" charset="0"/>
                <a:cs typeface="Arial" panose="020B0604020202020204" pitchFamily="34" charset="0"/>
              </a:rPr>
              <a:t>4.	Orientar Tarea Médica. </a:t>
            </a:r>
          </a:p>
        </p:txBody>
      </p:sp>
      <p:sp>
        <p:nvSpPr>
          <p:cNvPr id="5" name="CuadroTexto 4">
            <a:extLst>
              <a:ext uri="{FF2B5EF4-FFF2-40B4-BE49-F238E27FC236}">
                <a16:creationId xmlns:a16="http://schemas.microsoft.com/office/drawing/2014/main" id="{EE047EEA-A54E-E2E6-4396-0FD5D12575AD}"/>
              </a:ext>
            </a:extLst>
          </p:cNvPr>
          <p:cNvSpPr txBox="1"/>
          <p:nvPr/>
        </p:nvSpPr>
        <p:spPr>
          <a:xfrm>
            <a:off x="2164063" y="1310322"/>
            <a:ext cx="4572000" cy="646331"/>
          </a:xfrm>
          <a:prstGeom prst="rect">
            <a:avLst/>
          </a:prstGeom>
          <a:noFill/>
        </p:spPr>
        <p:txBody>
          <a:bodyPr wrap="square">
            <a:spAutoFit/>
          </a:bodyPr>
          <a:lstStyle/>
          <a:p>
            <a:pPr algn="ctr"/>
            <a:r>
              <a:rPr lang="es-ES" sz="3600" b="1" dirty="0">
                <a:solidFill>
                  <a:srgbClr val="FF0000"/>
                </a:solidFill>
                <a:latin typeface="Arial" panose="020B0604020202020204" pitchFamily="34" charset="0"/>
                <a:cs typeface="Arial" panose="020B0604020202020204" pitchFamily="34" charset="0"/>
              </a:rPr>
              <a:t>Sumarios:</a:t>
            </a:r>
          </a:p>
        </p:txBody>
      </p:sp>
      <p:grpSp>
        <p:nvGrpSpPr>
          <p:cNvPr id="2" name="Grupo 1">
            <a:extLst>
              <a:ext uri="{FF2B5EF4-FFF2-40B4-BE49-F238E27FC236}">
                <a16:creationId xmlns:a16="http://schemas.microsoft.com/office/drawing/2014/main" id="{42CE0DCD-0B36-A337-EADC-1014D8D54DBF}"/>
              </a:ext>
            </a:extLst>
          </p:cNvPr>
          <p:cNvGrpSpPr/>
          <p:nvPr/>
        </p:nvGrpSpPr>
        <p:grpSpPr>
          <a:xfrm>
            <a:off x="0" y="0"/>
            <a:ext cx="9144000" cy="1411345"/>
            <a:chOff x="0" y="0"/>
            <a:chExt cx="9144000" cy="1411345"/>
          </a:xfrm>
        </p:grpSpPr>
        <p:pic>
          <p:nvPicPr>
            <p:cNvPr id="4" name="Imagen 3">
              <a:extLst>
                <a:ext uri="{FF2B5EF4-FFF2-40B4-BE49-F238E27FC236}">
                  <a16:creationId xmlns:a16="http://schemas.microsoft.com/office/drawing/2014/main" id="{E3F1C33D-A0A3-CAC8-1BF1-296C4A6FD05A}"/>
                </a:ext>
              </a:extLst>
            </p:cNvPr>
            <p:cNvPicPr>
              <a:picLocks noChangeAspect="1"/>
            </p:cNvPicPr>
            <p:nvPr/>
          </p:nvPicPr>
          <p:blipFill>
            <a:blip r:embed="rId3"/>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3C7C0D62-ED36-845B-35A3-E0F5675AE60C}"/>
                </a:ext>
              </a:extLst>
            </p:cNvPr>
            <p:cNvPicPr>
              <a:picLocks noChangeAspect="1"/>
            </p:cNvPicPr>
            <p:nvPr/>
          </p:nvPicPr>
          <p:blipFill>
            <a:blip r:embed="rId4"/>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E255E86D-9C11-F3F9-BA1D-26EA9E0B94EA}"/>
                </a:ext>
              </a:extLst>
            </p:cNvPr>
            <p:cNvPicPr>
              <a:picLocks noChangeAspect="1"/>
            </p:cNvPicPr>
            <p:nvPr/>
          </p:nvPicPr>
          <p:blipFill>
            <a:blip r:embed="rId5"/>
            <a:stretch>
              <a:fillRect/>
            </a:stretch>
          </p:blipFill>
          <p:spPr>
            <a:xfrm>
              <a:off x="2697548" y="153778"/>
              <a:ext cx="2956816" cy="804742"/>
            </a:xfrm>
            <a:prstGeom prst="rect">
              <a:avLst/>
            </a:prstGeom>
          </p:spPr>
        </p:pic>
      </p:grpSp>
    </p:spTree>
    <p:extLst>
      <p:ext uri="{BB962C8B-B14F-4D97-AF65-F5344CB8AC3E}">
        <p14:creationId xmlns:p14="http://schemas.microsoft.com/office/powerpoint/2010/main" val="2821140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6514F09-AA67-88E2-33DA-8914C8A5549C}"/>
              </a:ext>
            </a:extLst>
          </p:cNvPr>
          <p:cNvSpPr txBox="1"/>
          <p:nvPr/>
        </p:nvSpPr>
        <p:spPr>
          <a:xfrm>
            <a:off x="107504" y="260648"/>
            <a:ext cx="8928992" cy="6488956"/>
          </a:xfrm>
          <a:prstGeom prst="rect">
            <a:avLst/>
          </a:prstGeom>
          <a:noFill/>
        </p:spPr>
        <p:txBody>
          <a:bodyPr wrap="square">
            <a:spAutoFit/>
          </a:bodyPr>
          <a:lstStyle/>
          <a:p>
            <a:pPr algn="just">
              <a:lnSpc>
                <a:spcPct val="107000"/>
              </a:lnSpc>
              <a:spcAft>
                <a:spcPts val="800"/>
              </a:spcAft>
            </a:pPr>
            <a:r>
              <a:rPr lang="es-ES_tradnl" sz="2400" dirty="0">
                <a:effectLst/>
                <a:latin typeface="Arial" panose="020B0604020202020204" pitchFamily="34" charset="0"/>
                <a:ea typeface="Aptos" panose="02110004020202020204"/>
              </a:rPr>
              <a:t>Los que llegan inicialmente entregan progresivamente el mando a los jefes y coordinadores definidos según niveles de mandos y planes establecidos. </a:t>
            </a:r>
            <a:r>
              <a:rPr lang="es-ES_tradnl" sz="2400" b="1" i="1" dirty="0">
                <a:effectLst/>
                <a:latin typeface="Arial" panose="020B0604020202020204" pitchFamily="34" charset="0"/>
                <a:ea typeface="Aptos" panose="02110004020202020204"/>
              </a:rPr>
              <a:t>En nuestro país</a:t>
            </a:r>
            <a:r>
              <a:rPr lang="es-ES_tradnl" sz="2400" dirty="0">
                <a:effectLst/>
                <a:latin typeface="Arial" panose="020B0604020202020204" pitchFamily="34" charset="0"/>
                <a:ea typeface="Aptos" panose="02110004020202020204"/>
              </a:rPr>
              <a:t>, el máximo responsable de la coordinación de todas las actividades ante un desastre es la Defensa Civil (DC) que se subordina al Consejo de Defensa a cada nivel.</a:t>
            </a:r>
            <a:endParaRPr lang="es-CU" sz="2400" dirty="0">
              <a:effectLst/>
              <a:latin typeface="Arial" panose="020B0604020202020204" pitchFamily="34" charset="0"/>
              <a:ea typeface="Aptos" panose="02110004020202020204"/>
            </a:endParaRPr>
          </a:p>
          <a:p>
            <a:pPr algn="just">
              <a:lnSpc>
                <a:spcPct val="107000"/>
              </a:lnSpc>
              <a:spcAft>
                <a:spcPts val="800"/>
              </a:spcAft>
            </a:pPr>
            <a:r>
              <a:rPr lang="es-ES_tradnl" sz="2400" b="1" dirty="0">
                <a:effectLst/>
                <a:latin typeface="Arial" panose="020B0604020202020204" pitchFamily="34" charset="0"/>
                <a:ea typeface="Aptos" panose="02110004020202020204"/>
              </a:rPr>
              <a:t>El responsable de salud</a:t>
            </a:r>
            <a:r>
              <a:rPr lang="es-ES_tradnl" sz="2400" dirty="0">
                <a:effectLst/>
                <a:latin typeface="Arial" panose="020B0604020202020204" pitchFamily="34" charset="0"/>
                <a:ea typeface="Aptos" panose="02110004020202020204"/>
              </a:rPr>
              <a:t> en el puesto de mando, se subordina al jefe del PM y </a:t>
            </a:r>
            <a:r>
              <a:rPr lang="es-ES_tradnl" sz="2400" b="1" dirty="0">
                <a:effectLst/>
                <a:latin typeface="Arial" panose="020B0604020202020204" pitchFamily="34" charset="0"/>
                <a:ea typeface="Aptos" panose="02110004020202020204"/>
              </a:rPr>
              <a:t>cumple con las siguientes funciones:</a:t>
            </a:r>
            <a:r>
              <a:rPr lang="es-ES_tradnl" sz="2400" dirty="0">
                <a:effectLst/>
                <a:latin typeface="Arial" panose="020B0604020202020204" pitchFamily="34" charset="0"/>
                <a:ea typeface="Aptos" panose="02110004020202020204"/>
              </a:rPr>
              <a:t> Supervisa la atención local de las víctimas, proporciona el enlace con el sistema de salud y médico de apoyo, asegura el suministro adecuado de recursos humanos y equipos, recibe informes del director del PMA, despliega y dirige al personal de salud e informa al coordinador del PM y a la Dirección Provincial de Salud. Todos los grupos y recursos que llegan deben contactar con este personal para recibir las misiones de acuerdo al plan general.</a:t>
            </a:r>
            <a:endParaRPr lang="es-CU" sz="2400" dirty="0">
              <a:effectLst/>
              <a:latin typeface="Arial" panose="020B0604020202020204" pitchFamily="34" charset="0"/>
              <a:ea typeface="Aptos" panose="02110004020202020204"/>
            </a:endParaRPr>
          </a:p>
        </p:txBody>
      </p:sp>
    </p:spTree>
    <p:extLst>
      <p:ext uri="{BB962C8B-B14F-4D97-AF65-F5344CB8AC3E}">
        <p14:creationId xmlns:p14="http://schemas.microsoft.com/office/powerpoint/2010/main" val="1204104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3D92162-B8B8-D091-1645-9805FECBA3FF}"/>
              </a:ext>
            </a:extLst>
          </p:cNvPr>
          <p:cNvSpPr txBox="1"/>
          <p:nvPr/>
        </p:nvSpPr>
        <p:spPr>
          <a:xfrm>
            <a:off x="143508" y="546768"/>
            <a:ext cx="8856984" cy="5830314"/>
          </a:xfrm>
          <a:prstGeom prst="rect">
            <a:avLst/>
          </a:prstGeom>
          <a:noFill/>
        </p:spPr>
        <p:txBody>
          <a:bodyPr wrap="square">
            <a:spAutoFit/>
          </a:bodyPr>
          <a:lstStyle/>
          <a:p>
            <a:pPr algn="just">
              <a:lnSpc>
                <a:spcPct val="107000"/>
              </a:lnSpc>
              <a:spcAft>
                <a:spcPts val="800"/>
              </a:spcAft>
            </a:pPr>
            <a:r>
              <a:rPr lang="es-ES_tradnl" sz="2400" b="1" dirty="0">
                <a:effectLst/>
                <a:latin typeface="Arial" panose="020B0604020202020204" pitchFamily="34" charset="0"/>
                <a:ea typeface="Aptos" panose="02110004020202020204"/>
              </a:rPr>
              <a:t>Son funciones de la policía:</a:t>
            </a:r>
            <a:r>
              <a:rPr lang="es-ES_tradnl" sz="2400" dirty="0">
                <a:effectLst/>
                <a:latin typeface="Arial" panose="020B0604020202020204" pitchFamily="34" charset="0"/>
                <a:ea typeface="Aptos" panose="02110004020202020204"/>
              </a:rPr>
              <a:t> Asegurar el establecimiento y mantenimiento de las medidas de seguridad a efectos de mantener las zonas de acceso restringido, proporcionar el control de multitudes y tránsito, el cuidado de los recursos disponibles o desplegados en las diferentes zonas, evitar el desorden social y proteger al público en general de la exposición a riesgos.</a:t>
            </a:r>
            <a:endParaRPr lang="es-CU" sz="2400" dirty="0">
              <a:effectLst/>
              <a:latin typeface="Arial" panose="020B0604020202020204" pitchFamily="34" charset="0"/>
              <a:ea typeface="Aptos" panose="02110004020202020204"/>
            </a:endParaRPr>
          </a:p>
          <a:p>
            <a:pPr algn="just">
              <a:lnSpc>
                <a:spcPct val="107000"/>
              </a:lnSpc>
              <a:spcAft>
                <a:spcPts val="800"/>
              </a:spcAft>
            </a:pPr>
            <a:r>
              <a:rPr lang="es-ES_tradnl" sz="2400" b="1" dirty="0">
                <a:effectLst/>
                <a:latin typeface="Arial" panose="020B0604020202020204" pitchFamily="34" charset="0"/>
                <a:ea typeface="Aptos" panose="02110004020202020204"/>
              </a:rPr>
              <a:t>Son funciones de los bomberos y grupo de rescate y salvamento:</a:t>
            </a:r>
            <a:r>
              <a:rPr lang="es-ES_tradnl" sz="2400" dirty="0">
                <a:effectLst/>
                <a:latin typeface="Arial" panose="020B0604020202020204" pitchFamily="34" charset="0"/>
                <a:ea typeface="Aptos" panose="02110004020202020204"/>
              </a:rPr>
              <a:t> Ubicar a las víctimas y retirarlas de los lugares peligrosos, pueden efectuar el </a:t>
            </a:r>
            <a:r>
              <a:rPr lang="es-ES_tradnl" sz="2800" b="1" i="1" dirty="0" err="1">
                <a:solidFill>
                  <a:srgbClr val="C00000"/>
                </a:solidFill>
                <a:effectLst/>
                <a:latin typeface="Arial" panose="020B0604020202020204" pitchFamily="34" charset="0"/>
                <a:ea typeface="Aptos" panose="02110004020202020204"/>
              </a:rPr>
              <a:t>triage</a:t>
            </a:r>
            <a:r>
              <a:rPr lang="es-ES_tradnl" sz="2800" b="1" i="1" dirty="0">
                <a:solidFill>
                  <a:srgbClr val="C00000"/>
                </a:solidFill>
                <a:effectLst/>
                <a:latin typeface="Arial" panose="020B0604020202020204" pitchFamily="34" charset="0"/>
                <a:ea typeface="Aptos" panose="02110004020202020204"/>
              </a:rPr>
              <a:t> inicial </a:t>
            </a:r>
            <a:r>
              <a:rPr lang="es-ES_tradnl" sz="2400" dirty="0">
                <a:effectLst/>
                <a:latin typeface="Arial" panose="020B0604020202020204" pitchFamily="34" charset="0"/>
                <a:ea typeface="Aptos" panose="02110004020202020204"/>
              </a:rPr>
              <a:t>de las víctimas y </a:t>
            </a:r>
            <a:r>
              <a:rPr lang="es-ES_tradnl" sz="2800" b="1" i="1" dirty="0">
                <a:solidFill>
                  <a:srgbClr val="C00000"/>
                </a:solidFill>
                <a:effectLst/>
                <a:latin typeface="Arial" panose="020B0604020202020204" pitchFamily="34" charset="0"/>
                <a:ea typeface="Aptos" panose="02110004020202020204"/>
              </a:rPr>
              <a:t>proporcionales los primeros auxilios </a:t>
            </a:r>
            <a:r>
              <a:rPr lang="es-ES_tradnl" sz="2400" dirty="0">
                <a:effectLst/>
                <a:latin typeface="Arial" panose="020B0604020202020204" pitchFamily="34" charset="0"/>
                <a:ea typeface="Aptos" panose="02110004020202020204"/>
              </a:rPr>
              <a:t>esenciales, trasladar o jerarquizar el traslado por voluntarios de las víctimas al PMA y la ayuda en la atención médica cuando su trabajo inicial ha concluido.</a:t>
            </a:r>
            <a:endParaRPr lang="es-CU" sz="2400" dirty="0">
              <a:effectLst/>
              <a:latin typeface="Arial" panose="020B0604020202020204" pitchFamily="34" charset="0"/>
              <a:ea typeface="Aptos" panose="02110004020202020204"/>
            </a:endParaRPr>
          </a:p>
        </p:txBody>
      </p:sp>
    </p:spTree>
    <p:extLst>
      <p:ext uri="{BB962C8B-B14F-4D97-AF65-F5344CB8AC3E}">
        <p14:creationId xmlns:p14="http://schemas.microsoft.com/office/powerpoint/2010/main" val="279299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179512" y="3861048"/>
            <a:ext cx="8784976" cy="584775"/>
          </a:xfrm>
          <a:prstGeom prst="rect">
            <a:avLst/>
          </a:prstGeom>
          <a:noFill/>
        </p:spPr>
        <p:txBody>
          <a:bodyPr wrap="square">
            <a:spAutoFit/>
          </a:bodyPr>
          <a:lstStyle/>
          <a:p>
            <a:pPr marL="449263" marR="0" lvl="0" indent="-449263" algn="ctr" defTabSz="914400" rtl="0" eaLnBrk="1" fontAlgn="auto" latinLnBrk="0" hangingPunct="1">
              <a:lnSpc>
                <a:spcPct val="100000"/>
              </a:lnSpc>
              <a:spcBef>
                <a:spcPts val="600"/>
              </a:spcBef>
              <a:spcAft>
                <a:spcPts val="600"/>
              </a:spcAft>
              <a:buClrTx/>
              <a:buSzTx/>
              <a:buFontTx/>
              <a:buNone/>
              <a:tabLst/>
              <a:defRPr/>
            </a:pPr>
            <a:r>
              <a:rPr kumimoji="0" lang="es-E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Orientar Tarea Médica. </a:t>
            </a:r>
          </a:p>
        </p:txBody>
      </p:sp>
      <p:sp>
        <p:nvSpPr>
          <p:cNvPr id="5" name="CuadroTexto 4">
            <a:extLst>
              <a:ext uri="{FF2B5EF4-FFF2-40B4-BE49-F238E27FC236}">
                <a16:creationId xmlns:a16="http://schemas.microsoft.com/office/drawing/2014/main" id="{EE047EEA-A54E-E2E6-4396-0FD5D12575AD}"/>
              </a:ext>
            </a:extLst>
          </p:cNvPr>
          <p:cNvSpPr txBox="1"/>
          <p:nvPr/>
        </p:nvSpPr>
        <p:spPr>
          <a:xfrm>
            <a:off x="2411760" y="2492896"/>
            <a:ext cx="4572000"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6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Cuarto Sumarios:</a:t>
            </a:r>
          </a:p>
        </p:txBody>
      </p:sp>
      <p:grpSp>
        <p:nvGrpSpPr>
          <p:cNvPr id="2" name="Grupo 1">
            <a:extLst>
              <a:ext uri="{FF2B5EF4-FFF2-40B4-BE49-F238E27FC236}">
                <a16:creationId xmlns:a16="http://schemas.microsoft.com/office/drawing/2014/main" id="{42CE0DCD-0B36-A337-EADC-1014D8D54DBF}"/>
              </a:ext>
            </a:extLst>
          </p:cNvPr>
          <p:cNvGrpSpPr/>
          <p:nvPr/>
        </p:nvGrpSpPr>
        <p:grpSpPr>
          <a:xfrm>
            <a:off x="0" y="0"/>
            <a:ext cx="9144000" cy="1411345"/>
            <a:chOff x="0" y="0"/>
            <a:chExt cx="9144000" cy="1411345"/>
          </a:xfrm>
        </p:grpSpPr>
        <p:pic>
          <p:nvPicPr>
            <p:cNvPr id="4" name="Imagen 3">
              <a:extLst>
                <a:ext uri="{FF2B5EF4-FFF2-40B4-BE49-F238E27FC236}">
                  <a16:creationId xmlns:a16="http://schemas.microsoft.com/office/drawing/2014/main" id="{E3F1C33D-A0A3-CAC8-1BF1-296C4A6FD05A}"/>
                </a:ext>
              </a:extLst>
            </p:cNvPr>
            <p:cNvPicPr>
              <a:picLocks noChangeAspect="1"/>
            </p:cNvPicPr>
            <p:nvPr/>
          </p:nvPicPr>
          <p:blipFill>
            <a:blip r:embed="rId3"/>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3C7C0D62-ED36-845B-35A3-E0F5675AE60C}"/>
                </a:ext>
              </a:extLst>
            </p:cNvPr>
            <p:cNvPicPr>
              <a:picLocks noChangeAspect="1"/>
            </p:cNvPicPr>
            <p:nvPr/>
          </p:nvPicPr>
          <p:blipFill>
            <a:blip r:embed="rId4"/>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E255E86D-9C11-F3F9-BA1D-26EA9E0B94EA}"/>
                </a:ext>
              </a:extLst>
            </p:cNvPr>
            <p:cNvPicPr>
              <a:picLocks noChangeAspect="1"/>
            </p:cNvPicPr>
            <p:nvPr/>
          </p:nvPicPr>
          <p:blipFill>
            <a:blip r:embed="rId5"/>
            <a:stretch>
              <a:fillRect/>
            </a:stretch>
          </p:blipFill>
          <p:spPr>
            <a:xfrm>
              <a:off x="2697548" y="153778"/>
              <a:ext cx="2956816" cy="804742"/>
            </a:xfrm>
            <a:prstGeom prst="rect">
              <a:avLst/>
            </a:prstGeom>
          </p:spPr>
        </p:pic>
      </p:grpSp>
    </p:spTree>
    <p:extLst>
      <p:ext uri="{BB962C8B-B14F-4D97-AF65-F5344CB8AC3E}">
        <p14:creationId xmlns:p14="http://schemas.microsoft.com/office/powerpoint/2010/main" val="1870412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655BF78-6A88-456B-477D-15D291FF61E3}"/>
              </a:ext>
            </a:extLst>
          </p:cNvPr>
          <p:cNvSpPr txBox="1"/>
          <p:nvPr/>
        </p:nvSpPr>
        <p:spPr>
          <a:xfrm>
            <a:off x="2393758" y="12675"/>
            <a:ext cx="4356484"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r>
              <a:rPr lang="es-ES" sz="2400" b="1" i="1" dirty="0">
                <a:latin typeface="Arial" panose="020B0604020202020204" pitchFamily="34" charset="0"/>
                <a:cs typeface="Arial" panose="020B0604020202020204" pitchFamily="34" charset="0"/>
              </a:rPr>
              <a:t>TAREA MÉDICA</a:t>
            </a:r>
            <a:endParaRPr lang="es-CU" sz="2400" b="1" i="1" dirty="0">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5E994DAC-B466-A6AA-5D2C-DDEE4F0ED263}"/>
              </a:ext>
            </a:extLst>
          </p:cNvPr>
          <p:cNvSpPr txBox="1"/>
          <p:nvPr/>
        </p:nvSpPr>
        <p:spPr>
          <a:xfrm>
            <a:off x="0" y="474340"/>
            <a:ext cx="8892480" cy="2923877"/>
          </a:xfrm>
          <a:prstGeom prst="rect">
            <a:avLst/>
          </a:prstGeom>
          <a:noFill/>
        </p:spPr>
        <p:txBody>
          <a:bodyPr wrap="square">
            <a:spAutoFit/>
          </a:bodyPr>
          <a:lstStyle/>
          <a:p>
            <a:pPr algn="just"/>
            <a:r>
              <a:rPr lang="es-ES" sz="2400" dirty="0">
                <a:latin typeface="Arial" panose="020B0604020202020204" pitchFamily="34" charset="0"/>
                <a:cs typeface="Arial" panose="020B0604020202020204" pitchFamily="34" charset="0"/>
              </a:rPr>
              <a:t>I</a:t>
            </a:r>
            <a:r>
              <a:rPr lang="es-ES" sz="2400" b="1" i="1" dirty="0">
                <a:solidFill>
                  <a:srgbClr val="C00000"/>
                </a:solidFill>
                <a:latin typeface="Arial" panose="020B0604020202020204" pitchFamily="34" charset="0"/>
                <a:cs typeface="Arial" panose="020B0604020202020204" pitchFamily="34" charset="0"/>
              </a:rPr>
              <a:t>.- Situación inicial.</a:t>
            </a:r>
            <a:endParaRPr lang="es-ES" sz="2400" dirty="0">
              <a:latin typeface="Arial" panose="020B0604020202020204" pitchFamily="34" charset="0"/>
              <a:cs typeface="Arial" panose="020B0604020202020204" pitchFamily="34" charset="0"/>
            </a:endParaRPr>
          </a:p>
          <a:p>
            <a:pPr algn="just"/>
            <a:r>
              <a:rPr lang="es-ES" sz="2000" dirty="0">
                <a:latin typeface="Arial" panose="020B0604020202020204" pitchFamily="34" charset="0"/>
                <a:cs typeface="Arial" panose="020B0604020202020204" pitchFamily="34" charset="0"/>
              </a:rPr>
              <a:t>Usted se encuentra como médico de un Consultorio Médico de Familia (CMF) en la comunidad asignada, la cual tiene X habitantes, ésta comprende el área que abarca el CMF ubicado en el Reparto El Barrio Nuevo; del municipio Playa; cuyos límites territoriales son:</a:t>
            </a:r>
          </a:p>
          <a:p>
            <a:pPr marL="712788" algn="just"/>
            <a:r>
              <a:rPr lang="es-ES" sz="2000" dirty="0">
                <a:latin typeface="Arial" panose="020B0604020202020204" pitchFamily="34" charset="0"/>
                <a:cs typeface="Arial" panose="020B0604020202020204" pitchFamily="34" charset="0"/>
              </a:rPr>
              <a:t>•	Norte: Ave 33 e/ 158 y 190</a:t>
            </a:r>
          </a:p>
          <a:p>
            <a:pPr marL="712788" algn="just"/>
            <a:r>
              <a:rPr lang="es-ES" sz="2000" dirty="0">
                <a:latin typeface="Arial" panose="020B0604020202020204" pitchFamily="34" charset="0"/>
                <a:cs typeface="Arial" panose="020B0604020202020204" pitchFamily="34" charset="0"/>
              </a:rPr>
              <a:t>•	Este: Calle 158 e/ 33 y 37</a:t>
            </a:r>
          </a:p>
          <a:p>
            <a:pPr marL="712788" algn="just"/>
            <a:r>
              <a:rPr lang="es-ES" sz="2000" dirty="0">
                <a:latin typeface="Arial" panose="020B0604020202020204" pitchFamily="34" charset="0"/>
                <a:cs typeface="Arial" panose="020B0604020202020204" pitchFamily="34" charset="0"/>
              </a:rPr>
              <a:t>•	Sur: Ave 37 e/ 158 y 190</a:t>
            </a:r>
          </a:p>
          <a:p>
            <a:pPr marL="712788" algn="just"/>
            <a:r>
              <a:rPr lang="es-ES" sz="2000" dirty="0">
                <a:latin typeface="Arial" panose="020B0604020202020204" pitchFamily="34" charset="0"/>
                <a:cs typeface="Arial" panose="020B0604020202020204" pitchFamily="34" charset="0"/>
              </a:rPr>
              <a:t>•	Oeste: Calle 190 e/ 33 y 37</a:t>
            </a:r>
            <a:endParaRPr lang="es-ES" sz="2400" dirty="0">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8E27A310-9F2F-9D04-8664-55B57BC24E70}"/>
              </a:ext>
            </a:extLst>
          </p:cNvPr>
          <p:cNvSpPr txBox="1"/>
          <p:nvPr/>
        </p:nvSpPr>
        <p:spPr>
          <a:xfrm>
            <a:off x="0" y="3459784"/>
            <a:ext cx="9144000" cy="3416320"/>
          </a:xfrm>
          <a:prstGeom prst="rect">
            <a:avLst/>
          </a:prstGeom>
          <a:noFill/>
        </p:spPr>
        <p:txBody>
          <a:bodyPr wrap="square">
            <a:spAutoFit/>
          </a:bodyPr>
          <a:lstStyle/>
          <a:p>
            <a:pPr algn="just"/>
            <a:r>
              <a:rPr lang="es-ES" sz="2400" b="1" i="1" dirty="0">
                <a:solidFill>
                  <a:srgbClr val="C00000"/>
                </a:solidFill>
                <a:latin typeface="Arial" panose="020B0604020202020204" pitchFamily="34" charset="0"/>
                <a:cs typeface="Arial" panose="020B0604020202020204" pitchFamily="34" charset="0"/>
              </a:rPr>
              <a:t>II.- Situación particular.</a:t>
            </a:r>
          </a:p>
          <a:p>
            <a:pPr algn="just"/>
            <a:r>
              <a:rPr lang="es-ES" sz="2400" dirty="0">
                <a:latin typeface="Arial" panose="020B0604020202020204" pitchFamily="34" charset="0"/>
                <a:cs typeface="Arial" panose="020B0604020202020204" pitchFamily="34" charset="0"/>
              </a:rPr>
              <a:t>El Estado Mayor Nacional de la Defensa Civil ha apreciado que su comunidad será afectada por un evento de origen natural, en este caso un ciclón tropical el cual puede producir las siguientes afectaciones:</a:t>
            </a:r>
          </a:p>
          <a:p>
            <a:pPr algn="just"/>
            <a:r>
              <a:rPr lang="es-ES" sz="2400" dirty="0">
                <a:latin typeface="Arial" panose="020B0604020202020204" pitchFamily="34" charset="0"/>
                <a:cs typeface="Arial" panose="020B0604020202020204" pitchFamily="34" charset="0"/>
              </a:rPr>
              <a:t>.- Falta de fluido eléctrico; Interrupción en el abasto de agua; Posibles derrumbes en varias edificaciones; Bajas sanitarias constituidas por: Heridos graves; Heridos leves;  enfermos infecciosos.</a:t>
            </a:r>
            <a:endParaRPr lang="es-E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5091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F9BBF2D-AE51-728B-E2F3-D809FD8841EA}"/>
              </a:ext>
            </a:extLst>
          </p:cNvPr>
          <p:cNvSpPr txBox="1"/>
          <p:nvPr/>
        </p:nvSpPr>
        <p:spPr>
          <a:xfrm>
            <a:off x="107504" y="764704"/>
            <a:ext cx="8928992" cy="5119030"/>
          </a:xfrm>
          <a:prstGeom prst="rect">
            <a:avLst/>
          </a:prstGeom>
          <a:noFill/>
        </p:spPr>
        <p:txBody>
          <a:bodyPr wrap="square">
            <a:spAutoFit/>
          </a:bodyPr>
          <a:lstStyle/>
          <a:p>
            <a:pPr algn="just">
              <a:lnSpc>
                <a:spcPct val="115000"/>
              </a:lnSpc>
              <a:spcAft>
                <a:spcPts val="1000"/>
              </a:spcAft>
            </a:pPr>
            <a:r>
              <a:rPr lang="es-ES" sz="2400" b="1" i="1" u="sng" dirty="0">
                <a:solidFill>
                  <a:srgbClr val="C00000"/>
                </a:solidFill>
                <a:effectLst/>
                <a:latin typeface="Arial" panose="020B0604020202020204" pitchFamily="34" charset="0"/>
                <a:ea typeface="Calibri" panose="020F0502020204030204" pitchFamily="34" charset="0"/>
                <a:cs typeface="Arial" panose="020B0604020202020204" pitchFamily="34" charset="0"/>
              </a:rPr>
              <a:t>III</a:t>
            </a:r>
            <a:r>
              <a:rPr lang="es-ES" sz="2400" b="1" i="1" dirty="0">
                <a:solidFill>
                  <a:srgbClr val="C00000"/>
                </a:solidFill>
                <a:effectLst/>
                <a:latin typeface="Arial" panose="020B0604020202020204" pitchFamily="34" charset="0"/>
                <a:ea typeface="Calibri" panose="020F0502020204030204" pitchFamily="34" charset="0"/>
                <a:cs typeface="Arial" panose="020B0604020202020204" pitchFamily="34" charset="0"/>
              </a:rPr>
              <a:t>: A ejecutar por los alumnos:</a:t>
            </a:r>
            <a:endParaRPr lang="es-CU" sz="2400" b="1" i="1"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185738" indent="-185738" algn="just">
              <a:lnSpc>
                <a:spcPct val="115000"/>
              </a:lnSpc>
              <a:spcAft>
                <a:spcPts val="1000"/>
              </a:spcAft>
            </a:pPr>
            <a:r>
              <a:rPr lang="es-ES" sz="2000" dirty="0">
                <a:effectLst/>
                <a:latin typeface="Arial" panose="020B0604020202020204" pitchFamily="34" charset="0"/>
                <a:ea typeface="Calibri" panose="020F0502020204030204" pitchFamily="34" charset="0"/>
                <a:cs typeface="Arial" panose="020B0604020202020204" pitchFamily="34" charset="0"/>
              </a:rPr>
              <a:t>1- Estudiar la tarea médica.</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marL="185738" indent="-185738" algn="just">
              <a:lnSpc>
                <a:spcPct val="115000"/>
              </a:lnSpc>
              <a:spcAft>
                <a:spcPts val="1000"/>
              </a:spcAft>
            </a:pPr>
            <a:r>
              <a:rPr lang="es-ES" sz="2000" dirty="0">
                <a:effectLst/>
                <a:latin typeface="Arial" panose="020B0604020202020204" pitchFamily="34" charset="0"/>
                <a:ea typeface="Calibri" panose="020F0502020204030204" pitchFamily="34" charset="0"/>
                <a:cs typeface="Arial" panose="020B0604020202020204" pitchFamily="34" charset="0"/>
              </a:rPr>
              <a:t>2- Realizar el ejercicio de la exploración médica minuciosa del área de la comunidad, según se establece en los objetivos de la misma.</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marL="185738" indent="-185738" algn="just">
              <a:lnSpc>
                <a:spcPct val="115000"/>
              </a:lnSpc>
              <a:spcAft>
                <a:spcPts val="1000"/>
              </a:spcAft>
            </a:pPr>
            <a:r>
              <a:rPr lang="es-ES" sz="2000" dirty="0">
                <a:effectLst/>
                <a:latin typeface="Arial" panose="020B0604020202020204" pitchFamily="34" charset="0"/>
                <a:ea typeface="Calibri" panose="020F0502020204030204" pitchFamily="34" charset="0"/>
                <a:cs typeface="Arial" panose="020B0604020202020204" pitchFamily="34" charset="0"/>
              </a:rPr>
              <a:t>3- Elaborar (con la información recopilada) la organización del aseguramiento médico en la comunidad para enfrentar una situación excepcional a nivel de la zona de defensa correspondiente, la que constará de una </a:t>
            </a:r>
            <a:r>
              <a:rPr lang="es-ES" sz="2000" b="1" dirty="0">
                <a:effectLst/>
                <a:latin typeface="Arial" panose="020B0604020202020204" pitchFamily="34" charset="0"/>
                <a:ea typeface="Calibri" panose="020F0502020204030204" pitchFamily="34" charset="0"/>
                <a:cs typeface="Arial" panose="020B0604020202020204" pitchFamily="34" charset="0"/>
              </a:rPr>
              <a:t>parte escrita</a:t>
            </a:r>
            <a:r>
              <a:rPr lang="es-ES" sz="2000" dirty="0">
                <a:effectLst/>
                <a:latin typeface="Arial" panose="020B0604020202020204" pitchFamily="34" charset="0"/>
                <a:ea typeface="Calibri" panose="020F0502020204030204" pitchFamily="34" charset="0"/>
                <a:cs typeface="Arial" panose="020B0604020202020204" pitchFamily="34" charset="0"/>
              </a:rPr>
              <a:t> </a:t>
            </a:r>
            <a:r>
              <a:rPr lang="es-ES" sz="2000" b="1" u="sng" dirty="0">
                <a:effectLst/>
                <a:latin typeface="Arial" panose="020B0604020202020204" pitchFamily="34" charset="0"/>
                <a:ea typeface="Calibri" panose="020F0502020204030204" pitchFamily="34" charset="0"/>
                <a:cs typeface="Arial" panose="020B0604020202020204" pitchFamily="34" charset="0"/>
              </a:rPr>
              <a:t>(el informe final)</a:t>
            </a:r>
            <a:r>
              <a:rPr lang="es-ES" sz="2000" dirty="0">
                <a:effectLst/>
                <a:latin typeface="Arial" panose="020B0604020202020204" pitchFamily="34" charset="0"/>
                <a:ea typeface="Calibri" panose="020F0502020204030204" pitchFamily="34" charset="0"/>
                <a:cs typeface="Arial" panose="020B0604020202020204" pitchFamily="34" charset="0"/>
              </a:rPr>
              <a:t> y una </a:t>
            </a:r>
            <a:r>
              <a:rPr lang="es-ES" sz="2000" b="1" dirty="0">
                <a:effectLst/>
                <a:latin typeface="Arial" panose="020B0604020202020204" pitchFamily="34" charset="0"/>
                <a:ea typeface="Calibri" panose="020F0502020204030204" pitchFamily="34" charset="0"/>
                <a:cs typeface="Arial" panose="020B0604020202020204" pitchFamily="34" charset="0"/>
              </a:rPr>
              <a:t>parte gráfica</a:t>
            </a:r>
            <a:r>
              <a:rPr lang="es-ES" sz="2000" dirty="0">
                <a:effectLst/>
                <a:latin typeface="Arial" panose="020B0604020202020204" pitchFamily="34" charset="0"/>
                <a:ea typeface="Calibri" panose="020F0502020204030204" pitchFamily="34" charset="0"/>
                <a:cs typeface="Arial" panose="020B0604020202020204" pitchFamily="34" charset="0"/>
              </a:rPr>
              <a:t> (a través de un croquis que puede ser confeccionado a mano alzada y a escala, que contenga todos los elementos existentes en la comunidad capaces de ejercer influencia positiva (fortalezas y oportunidades) o negativas(debilidades y amenazas) en la organización y la realización del aseguramiento médico a la situación creada en correspondencia con el informe escrito).</a:t>
            </a:r>
            <a:endParaRPr lang="es-CU"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10739A90-0F1F-15BC-B0C5-42064BD0C04A}"/>
              </a:ext>
            </a:extLst>
          </p:cNvPr>
          <p:cNvSpPr txBox="1"/>
          <p:nvPr/>
        </p:nvSpPr>
        <p:spPr>
          <a:xfrm>
            <a:off x="2393758" y="12675"/>
            <a:ext cx="4356484"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r>
              <a:rPr lang="es-ES" sz="2400" b="1" i="1" dirty="0">
                <a:latin typeface="Arial" panose="020B0604020202020204" pitchFamily="34" charset="0"/>
                <a:cs typeface="Arial" panose="020B0604020202020204" pitchFamily="34" charset="0"/>
              </a:rPr>
              <a:t>TAREA MÉDICA</a:t>
            </a:r>
            <a:endParaRPr lang="es-CU" sz="24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2609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2418C98-3A22-0CAD-35FB-F23FB3F6D4CA}"/>
              </a:ext>
            </a:extLst>
          </p:cNvPr>
          <p:cNvSpPr txBox="1"/>
          <p:nvPr/>
        </p:nvSpPr>
        <p:spPr>
          <a:xfrm>
            <a:off x="71500" y="116632"/>
            <a:ext cx="8856984"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r>
              <a:rPr lang="es-ES" sz="2400" b="1" i="1" dirty="0">
                <a:latin typeface="Arial" panose="020B0604020202020204" pitchFamily="34" charset="0"/>
                <a:cs typeface="Arial" panose="020B0604020202020204" pitchFamily="34" charset="0"/>
              </a:rPr>
              <a:t>Orden de presentación y contenido del informe final.</a:t>
            </a:r>
            <a:endParaRPr lang="es-CU" sz="2400" b="1" i="1" dirty="0">
              <a:latin typeface="Arial" panose="020B060402020202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id="{2096E801-C297-EDC6-E5C8-630B80988EE7}"/>
              </a:ext>
            </a:extLst>
          </p:cNvPr>
          <p:cNvSpPr txBox="1"/>
          <p:nvPr/>
        </p:nvSpPr>
        <p:spPr>
          <a:xfrm>
            <a:off x="78396" y="578297"/>
            <a:ext cx="8928992" cy="5847755"/>
          </a:xfrm>
          <a:prstGeom prst="rect">
            <a:avLst/>
          </a:prstGeom>
          <a:noFill/>
        </p:spPr>
        <p:txBody>
          <a:bodyPr wrap="square">
            <a:spAutoFit/>
          </a:bodyPr>
          <a:lstStyle/>
          <a:p>
            <a:pPr algn="just">
              <a:spcBef>
                <a:spcPts val="200"/>
              </a:spcBef>
              <a:spcAft>
                <a:spcPts val="200"/>
              </a:spcAft>
            </a:pPr>
            <a:r>
              <a:rPr lang="es-ES" sz="2400" b="1" i="1" dirty="0">
                <a:solidFill>
                  <a:srgbClr val="C00000"/>
                </a:solidFill>
                <a:effectLst/>
                <a:latin typeface="Arial" panose="020B0604020202020204" pitchFamily="34" charset="0"/>
                <a:ea typeface="Calibri" panose="020F0502020204030204" pitchFamily="34" charset="0"/>
                <a:cs typeface="Arial" panose="020B0604020202020204" pitchFamily="34" charset="0"/>
              </a:rPr>
              <a:t>I. Introducción:</a:t>
            </a:r>
            <a:endParaRPr lang="es-CU" sz="2400" b="1" i="1"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algn="just">
              <a:spcBef>
                <a:spcPts val="200"/>
              </a:spcBef>
              <a:spcAft>
                <a:spcPts val="200"/>
              </a:spcAft>
            </a:pPr>
            <a:r>
              <a:rPr lang="es-ES" sz="2000" dirty="0">
                <a:effectLst/>
                <a:latin typeface="Arial" panose="020B0604020202020204" pitchFamily="34" charset="0"/>
                <a:ea typeface="Calibri" panose="020F0502020204030204" pitchFamily="34" charset="0"/>
                <a:cs typeface="Arial" panose="020B0604020202020204" pitchFamily="34" charset="0"/>
              </a:rPr>
              <a:t>1.- </a:t>
            </a:r>
            <a:r>
              <a:rPr lang="es-ES" sz="2000" b="1" dirty="0">
                <a:effectLst/>
                <a:latin typeface="Arial" panose="020B0604020202020204" pitchFamily="34" charset="0"/>
                <a:ea typeface="Calibri" panose="020F0502020204030204" pitchFamily="34" charset="0"/>
                <a:cs typeface="Arial" panose="020B0604020202020204" pitchFamily="34" charset="0"/>
              </a:rPr>
              <a:t>Ubicación y caracterización de la comunidad o del territorio.</a:t>
            </a:r>
            <a:endParaRPr lang="es-CU" sz="20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Bef>
                <a:spcPts val="200"/>
              </a:spcBef>
              <a:spcAft>
                <a:spcPts val="200"/>
              </a:spcAft>
              <a:buFont typeface="Wingdings" panose="05000000000000000000" pitchFamily="2" charset="2"/>
              <a:buChar char=""/>
              <a:tabLst>
                <a:tab pos="457200" algn="l"/>
              </a:tabLst>
            </a:pPr>
            <a:r>
              <a:rPr lang="es-ES" sz="2000" dirty="0">
                <a:effectLst/>
                <a:latin typeface="Arial" panose="020B0604020202020204" pitchFamily="34" charset="0"/>
                <a:ea typeface="Calibri" panose="020F0502020204030204" pitchFamily="34" charset="0"/>
                <a:cs typeface="Arial" panose="020B0604020202020204" pitchFamily="34" charset="0"/>
              </a:rPr>
              <a:t>Condiciones naturales o geográficas que pueden influir favorable o desfavorablemente en el estado de salud de la población y en el trabajo de dirección de los servicios de salud.</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algn="just">
              <a:spcBef>
                <a:spcPts val="200"/>
              </a:spcBef>
              <a:spcAft>
                <a:spcPts val="200"/>
              </a:spcAft>
            </a:pPr>
            <a:r>
              <a:rPr lang="es-ES" sz="2000" dirty="0">
                <a:effectLst/>
                <a:latin typeface="Arial" panose="020B0604020202020204" pitchFamily="34" charset="0"/>
                <a:ea typeface="Calibri" panose="020F0502020204030204" pitchFamily="34" charset="0"/>
                <a:cs typeface="Arial" panose="020B0604020202020204" pitchFamily="34" charset="0"/>
              </a:rPr>
              <a:t>2</a:t>
            </a:r>
            <a:r>
              <a:rPr lang="es-ES" sz="2000" b="1" dirty="0">
                <a:effectLst/>
                <a:latin typeface="Arial" panose="020B0604020202020204" pitchFamily="34" charset="0"/>
                <a:ea typeface="Calibri" panose="020F0502020204030204" pitchFamily="34" charset="0"/>
                <a:cs typeface="Arial" panose="020B0604020202020204" pitchFamily="34" charset="0"/>
              </a:rPr>
              <a:t>.La situación higiénico- epidemiológica de la comunidad atendiendo a:</a:t>
            </a:r>
            <a:endParaRPr lang="es-CU" sz="2000" b="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Bef>
                <a:spcPts val="200"/>
              </a:spcBef>
              <a:spcAft>
                <a:spcPts val="200"/>
              </a:spcAft>
              <a:buFont typeface="Wingdings" panose="05000000000000000000" pitchFamily="2" charset="2"/>
              <a:buChar char=""/>
              <a:tabLst>
                <a:tab pos="457200" algn="l"/>
              </a:tabLst>
            </a:pPr>
            <a:r>
              <a:rPr lang="es-E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Lugares dentro de la comunidad o en las comunidades vecinas limítrofes en los que pueden presentarse las mayores afectaciones por la situación excepcional que se avecina y que se convertirán de hecho en </a:t>
            </a:r>
            <a:r>
              <a:rPr lang="es-ES" sz="20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focos de destrucción</a:t>
            </a:r>
            <a:r>
              <a:rPr lang="es-ES"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es-E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s-CU"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Bef>
                <a:spcPts val="200"/>
              </a:spcBef>
              <a:spcAft>
                <a:spcPts val="200"/>
              </a:spcAft>
              <a:buFont typeface="Wingdings" panose="05000000000000000000" pitchFamily="2" charset="2"/>
              <a:buChar char=""/>
              <a:tabLst>
                <a:tab pos="457200" algn="l"/>
              </a:tabLst>
            </a:pPr>
            <a:r>
              <a:rPr lang="es-E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Morbilidad por enfermedades transmisibles o brotes epidémicos.</a:t>
            </a:r>
            <a:endParaRPr lang="es-CU"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Bef>
                <a:spcPts val="200"/>
              </a:spcBef>
              <a:spcAft>
                <a:spcPts val="200"/>
              </a:spcAft>
              <a:buFont typeface="Wingdings" panose="05000000000000000000" pitchFamily="2" charset="2"/>
              <a:buChar char=""/>
              <a:tabLst>
                <a:tab pos="457200" algn="l"/>
              </a:tabLst>
            </a:pPr>
            <a:r>
              <a:rPr lang="es-ES" sz="2000" dirty="0">
                <a:effectLst/>
                <a:latin typeface="Arial" panose="020B0604020202020204" pitchFamily="34" charset="0"/>
                <a:ea typeface="Calibri" panose="020F0502020204030204" pitchFamily="34" charset="0"/>
                <a:cs typeface="Arial" panose="020B0604020202020204" pitchFamily="34" charset="0"/>
              </a:rPr>
              <a:t>La situación de las fuentes de abasto del agua, su red de distribución, el abastecimiento, etc. </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Bef>
                <a:spcPts val="200"/>
              </a:spcBef>
              <a:spcAft>
                <a:spcPts val="200"/>
              </a:spcAft>
              <a:buFont typeface="Wingdings" panose="05000000000000000000" pitchFamily="2" charset="2"/>
              <a:buChar char=""/>
              <a:tabLst>
                <a:tab pos="457200" algn="l"/>
              </a:tabLst>
            </a:pPr>
            <a:r>
              <a:rPr lang="es-ES" sz="2000" dirty="0">
                <a:effectLst/>
                <a:latin typeface="Arial" panose="020B0604020202020204" pitchFamily="34" charset="0"/>
                <a:ea typeface="Calibri" panose="020F0502020204030204" pitchFamily="34" charset="0"/>
                <a:cs typeface="Arial" panose="020B0604020202020204" pitchFamily="34" charset="0"/>
              </a:rPr>
              <a:t>Situación de la disposición de residuales líquidos y sólidos.</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Bef>
                <a:spcPts val="200"/>
              </a:spcBef>
              <a:spcAft>
                <a:spcPts val="200"/>
              </a:spcAft>
              <a:buFont typeface="Wingdings" panose="05000000000000000000" pitchFamily="2" charset="2"/>
              <a:buChar char=""/>
              <a:tabLst>
                <a:tab pos="457200" algn="l"/>
              </a:tabLst>
            </a:pPr>
            <a:r>
              <a:rPr lang="es-ES" sz="2000" dirty="0">
                <a:effectLst/>
                <a:latin typeface="Arial" panose="020B0604020202020204" pitchFamily="34" charset="0"/>
                <a:ea typeface="Calibri" panose="020F0502020204030204" pitchFamily="34" charset="0"/>
                <a:cs typeface="Arial" panose="020B0604020202020204" pitchFamily="34" charset="0"/>
              </a:rPr>
              <a:t>Presencia de vectores, roedores, otros animales callejeros, etc.</a:t>
            </a:r>
            <a:endParaRPr lang="es-CU" sz="20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spcBef>
                <a:spcPts val="200"/>
              </a:spcBef>
              <a:spcAft>
                <a:spcPts val="200"/>
              </a:spcAft>
              <a:buFont typeface="Wingdings" panose="05000000000000000000" pitchFamily="2" charset="2"/>
              <a:buChar char=""/>
              <a:tabLst>
                <a:tab pos="457200" algn="l"/>
              </a:tabLst>
            </a:pPr>
            <a:r>
              <a:rPr lang="es-ES" sz="2000" dirty="0">
                <a:effectLst/>
                <a:latin typeface="Arial" panose="020B0604020202020204" pitchFamily="34" charset="0"/>
                <a:ea typeface="Calibri" panose="020F0502020204030204" pitchFamily="34" charset="0"/>
                <a:cs typeface="Arial" panose="020B0604020202020204" pitchFamily="34" charset="0"/>
              </a:rPr>
              <a:t>Contaminación ambiental por atmosféricos, presencia de riesgos biológicos, químicos, físicos, entre otros.   </a:t>
            </a:r>
            <a:endParaRPr lang="es-CU"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01176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6B4A13BB-E879-ED03-CFEC-0D47168E4955}"/>
              </a:ext>
            </a:extLst>
          </p:cNvPr>
          <p:cNvPicPr>
            <a:picLocks noChangeAspect="1"/>
          </p:cNvPicPr>
          <p:nvPr/>
        </p:nvPicPr>
        <p:blipFill>
          <a:blip r:embed="rId3"/>
          <a:stretch>
            <a:fillRect/>
          </a:stretch>
        </p:blipFill>
        <p:spPr>
          <a:xfrm>
            <a:off x="1151620" y="1953419"/>
            <a:ext cx="6840760" cy="4921512"/>
          </a:xfrm>
          <a:prstGeom prst="rect">
            <a:avLst/>
          </a:prstGeom>
        </p:spPr>
      </p:pic>
      <p:sp>
        <p:nvSpPr>
          <p:cNvPr id="9" name="CuadroTexto 8">
            <a:extLst>
              <a:ext uri="{FF2B5EF4-FFF2-40B4-BE49-F238E27FC236}">
                <a16:creationId xmlns:a16="http://schemas.microsoft.com/office/drawing/2014/main" id="{F673AE19-E431-5847-F80A-A55BB89E94E2}"/>
              </a:ext>
            </a:extLst>
          </p:cNvPr>
          <p:cNvSpPr txBox="1"/>
          <p:nvPr/>
        </p:nvSpPr>
        <p:spPr>
          <a:xfrm>
            <a:off x="179512" y="260648"/>
            <a:ext cx="8784976" cy="1692771"/>
          </a:xfrm>
          <a:prstGeom prst="rect">
            <a:avLst/>
          </a:prstGeom>
          <a:noFill/>
        </p:spPr>
        <p:txBody>
          <a:bodyPr wrap="square">
            <a:spAutoFit/>
          </a:bodyPr>
          <a:lstStyle/>
          <a:p>
            <a:pPr algn="just"/>
            <a:r>
              <a:rPr lang="es-ES" sz="2400" b="1" i="1" dirty="0">
                <a:solidFill>
                  <a:srgbClr val="C00000"/>
                </a:solidFill>
                <a:latin typeface="Arial" panose="020B0604020202020204" pitchFamily="34" charset="0"/>
                <a:cs typeface="Arial" panose="020B0604020202020204" pitchFamily="34" charset="0"/>
              </a:rPr>
              <a:t>II. Desarrollo:</a:t>
            </a:r>
            <a:endParaRPr lang="es-ES" sz="2400" dirty="0">
              <a:latin typeface="Arial" panose="020B0604020202020204" pitchFamily="34" charset="0"/>
              <a:cs typeface="Arial" panose="020B0604020202020204" pitchFamily="34" charset="0"/>
            </a:endParaRPr>
          </a:p>
          <a:p>
            <a:pPr marL="357188" indent="-357188" algn="just"/>
            <a:r>
              <a:rPr lang="es-ES" sz="2000" dirty="0">
                <a:latin typeface="Arial" panose="020B0604020202020204" pitchFamily="34" charset="0"/>
                <a:cs typeface="Arial" panose="020B0604020202020204" pitchFamily="34" charset="0"/>
              </a:rPr>
              <a:t>1.- Organización de la Primera Asistencia Médica: describir las fuerzas, medios  y locales o inmuebles para realizar la primera asistencia médica y conformar el despliegue del  CMF con los elementos existentes en la comunidad.</a:t>
            </a:r>
          </a:p>
        </p:txBody>
      </p:sp>
    </p:spTree>
    <p:extLst>
      <p:ext uri="{BB962C8B-B14F-4D97-AF65-F5344CB8AC3E}">
        <p14:creationId xmlns:p14="http://schemas.microsoft.com/office/powerpoint/2010/main" val="1778503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394DA61-481F-C8F9-EA1B-03BFDD20D409}"/>
              </a:ext>
            </a:extLst>
          </p:cNvPr>
          <p:cNvSpPr txBox="1"/>
          <p:nvPr/>
        </p:nvSpPr>
        <p:spPr>
          <a:xfrm>
            <a:off x="107504" y="56458"/>
            <a:ext cx="9036496" cy="6801542"/>
          </a:xfrm>
          <a:prstGeom prst="rect">
            <a:avLst/>
          </a:prstGeom>
          <a:noFill/>
        </p:spPr>
        <p:txBody>
          <a:bodyPr wrap="square">
            <a:spAutoFit/>
          </a:bodyPr>
          <a:lstStyle/>
          <a:p>
            <a:pPr marL="449263" indent="-449263" algn="just">
              <a:lnSpc>
                <a:spcPct val="115000"/>
              </a:lnSpc>
              <a:spcAft>
                <a:spcPts val="1000"/>
              </a:spcAft>
            </a:pPr>
            <a:r>
              <a:rPr lang="es-ES" sz="2200" dirty="0">
                <a:effectLst/>
                <a:latin typeface="Arial" panose="020B0604020202020204" pitchFamily="34" charset="0"/>
                <a:ea typeface="Calibri" panose="020F0502020204030204" pitchFamily="34" charset="0"/>
                <a:cs typeface="Arial" panose="020B0604020202020204" pitchFamily="34" charset="0"/>
              </a:rPr>
              <a:t>2.- Elaborar las vías, fuerzas y medios que se emplearán para la evacuación médica.</a:t>
            </a:r>
            <a:endParaRPr lang="es-CU" sz="2200" dirty="0">
              <a:effectLst/>
              <a:latin typeface="Arial" panose="020B0604020202020204" pitchFamily="34" charset="0"/>
              <a:ea typeface="Calibri" panose="020F0502020204030204" pitchFamily="34" charset="0"/>
              <a:cs typeface="Arial" panose="020B0604020202020204" pitchFamily="34" charset="0"/>
            </a:endParaRPr>
          </a:p>
          <a:p>
            <a:pPr marL="449263" indent="-449263">
              <a:lnSpc>
                <a:spcPct val="115000"/>
              </a:lnSpc>
              <a:spcAft>
                <a:spcPts val="1000"/>
              </a:spcAft>
            </a:pPr>
            <a:r>
              <a:rPr lang="es-ES" sz="2200" dirty="0">
                <a:effectLst/>
                <a:latin typeface="Arial" panose="020B0604020202020204" pitchFamily="34" charset="0"/>
                <a:ea typeface="Calibri" panose="020F0502020204030204" pitchFamily="34" charset="0"/>
                <a:cs typeface="Arial" panose="020B0604020202020204" pitchFamily="34" charset="0"/>
              </a:rPr>
              <a:t>3.- Relacionar las principales medidas higiénico- epidemiológicas a establecer en la comunidad según la situación explorada en el territorio.</a:t>
            </a:r>
            <a:endParaRPr lang="es-CU" sz="2200" dirty="0">
              <a:effectLst/>
              <a:latin typeface="Arial" panose="020B0604020202020204" pitchFamily="34" charset="0"/>
              <a:ea typeface="Calibri" panose="020F0502020204030204" pitchFamily="34" charset="0"/>
              <a:cs typeface="Arial" panose="020B0604020202020204" pitchFamily="34" charset="0"/>
            </a:endParaRPr>
          </a:p>
          <a:p>
            <a:pPr marL="449263" indent="-449263">
              <a:lnSpc>
                <a:spcPct val="115000"/>
              </a:lnSpc>
              <a:spcAft>
                <a:spcPts val="1000"/>
              </a:spcAft>
            </a:pPr>
            <a:r>
              <a:rPr lang="es-ES" sz="2200" dirty="0">
                <a:effectLst/>
                <a:latin typeface="Arial" panose="020B0604020202020204" pitchFamily="34" charset="0"/>
                <a:ea typeface="Calibri" panose="020F0502020204030204" pitchFamily="34" charset="0"/>
                <a:cs typeface="Arial" panose="020B0604020202020204" pitchFamily="34" charset="0"/>
              </a:rPr>
              <a:t>4.- Determinar las vulnerabilidades estructurales, funcionales y no estructurales  que puedan estar presentes en una institución de salud de la comunidad explorada (hospital, policlínico, CMF, hogar materno, clínicas, puestos de enfermería, etc.)</a:t>
            </a:r>
            <a:endParaRPr lang="es-CU" sz="2200" dirty="0">
              <a:effectLst/>
              <a:latin typeface="Arial" panose="020B0604020202020204" pitchFamily="34" charset="0"/>
              <a:ea typeface="Calibri" panose="020F0502020204030204" pitchFamily="34" charset="0"/>
              <a:cs typeface="Arial" panose="020B0604020202020204" pitchFamily="34" charset="0"/>
            </a:endParaRPr>
          </a:p>
          <a:p>
            <a:pPr marL="449263" indent="-449263">
              <a:lnSpc>
                <a:spcPct val="115000"/>
              </a:lnSpc>
              <a:spcAft>
                <a:spcPts val="1000"/>
              </a:spcAft>
            </a:pPr>
            <a:r>
              <a:rPr lang="es-ES" sz="2200" dirty="0">
                <a:effectLst/>
                <a:latin typeface="Arial" panose="020B0604020202020204" pitchFamily="34" charset="0"/>
                <a:ea typeface="Calibri" panose="020F0502020204030204" pitchFamily="34" charset="0"/>
                <a:cs typeface="Arial" panose="020B0604020202020204" pitchFamily="34" charset="0"/>
              </a:rPr>
              <a:t>5.- Identificar  las principales plantas  medicinales  (cultivos) de utilidad  para  situaciones excepcionales en la comunidad y los fitofármacos que posean los dispensarios o farmacias.</a:t>
            </a:r>
            <a:endParaRPr lang="es-CU" sz="2200" dirty="0">
              <a:effectLst/>
              <a:latin typeface="Arial" panose="020B0604020202020204" pitchFamily="34" charset="0"/>
              <a:ea typeface="Calibri" panose="020F0502020204030204" pitchFamily="34" charset="0"/>
              <a:cs typeface="Arial" panose="020B0604020202020204" pitchFamily="34" charset="0"/>
            </a:endParaRPr>
          </a:p>
          <a:p>
            <a:pPr marL="449263" indent="-449263" algn="just">
              <a:lnSpc>
                <a:spcPct val="115000"/>
              </a:lnSpc>
              <a:spcAft>
                <a:spcPts val="1000"/>
              </a:spcAft>
            </a:pPr>
            <a:r>
              <a:rPr lang="es-ES" sz="2200" dirty="0">
                <a:effectLst/>
                <a:latin typeface="Arial" panose="020B0604020202020204" pitchFamily="34" charset="0"/>
                <a:ea typeface="Calibri" panose="020F0502020204030204" pitchFamily="34" charset="0"/>
                <a:cs typeface="Arial" panose="020B0604020202020204" pitchFamily="34" charset="0"/>
              </a:rPr>
              <a:t>6.- Elaborar las principales medidas de aseguramiento médico a tener en cuenta en un plan de reducción de desastres,  según el evento que amenaza a la comunidad, durante la fases de prevención y preparativos.</a:t>
            </a:r>
            <a:endParaRPr lang="es-CU" sz="2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08293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23AD78C-AC2F-BBCA-6B18-63F45C0C076E}"/>
              </a:ext>
            </a:extLst>
          </p:cNvPr>
          <p:cNvSpPr txBox="1"/>
          <p:nvPr/>
        </p:nvSpPr>
        <p:spPr>
          <a:xfrm>
            <a:off x="179512" y="188640"/>
            <a:ext cx="8784976" cy="3888244"/>
          </a:xfrm>
          <a:prstGeom prst="rect">
            <a:avLst/>
          </a:prstGeom>
          <a:noFill/>
        </p:spPr>
        <p:txBody>
          <a:bodyPr wrap="square">
            <a:spAutoFit/>
          </a:bodyPr>
          <a:lstStyle/>
          <a:p>
            <a:pPr algn="just">
              <a:spcBef>
                <a:spcPts val="200"/>
              </a:spcBef>
              <a:spcAft>
                <a:spcPts val="200"/>
              </a:spcAft>
            </a:pPr>
            <a:r>
              <a:rPr lang="es-ES" sz="2400" b="1" i="1" dirty="0">
                <a:solidFill>
                  <a:srgbClr val="C00000"/>
                </a:solidFill>
                <a:effectLst/>
                <a:latin typeface="Arial" panose="020B0604020202020204" pitchFamily="34" charset="0"/>
                <a:ea typeface="Calibri" panose="020F0502020204030204" pitchFamily="34" charset="0"/>
                <a:cs typeface="Arial" panose="020B0604020202020204" pitchFamily="34" charset="0"/>
              </a:rPr>
              <a:t>III. Conclusiones y argumentaciones:</a:t>
            </a:r>
            <a:endParaRPr lang="es-CU" sz="2400" b="1" i="1"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185738" indent="-185738" algn="just">
              <a:spcBef>
                <a:spcPts val="200"/>
              </a:spcBef>
              <a:spcAft>
                <a:spcPts val="200"/>
              </a:spcAft>
            </a:pPr>
            <a:r>
              <a:rPr lang="es-ES" sz="2000" dirty="0">
                <a:effectLst/>
                <a:latin typeface="Arial" panose="020B0604020202020204" pitchFamily="34" charset="0"/>
                <a:ea typeface="Calibri" panose="020F0502020204030204" pitchFamily="34" charset="0"/>
                <a:cs typeface="Arial" panose="020B0604020202020204" pitchFamily="34" charset="0"/>
              </a:rPr>
              <a:t>- </a:t>
            </a:r>
            <a:r>
              <a:rPr lang="es-ES" sz="2400" dirty="0">
                <a:effectLst/>
                <a:latin typeface="Arial" panose="020B0604020202020204" pitchFamily="34" charset="0"/>
                <a:ea typeface="Calibri" panose="020F0502020204030204" pitchFamily="34" charset="0"/>
                <a:cs typeface="Arial" panose="020B0604020202020204" pitchFamily="34" charset="0"/>
              </a:rPr>
              <a:t>Conclusiones de la evaluación de la situación higiénica- epidemiológica de la comunidad en: Favorable, Inestable, Desfavorable y Extraordinario atendiendo a los elementos observados y descritos durante la exploración higiénico- epidemiológica.</a:t>
            </a:r>
            <a:endParaRPr lang="es-CU" sz="2400" dirty="0">
              <a:effectLst/>
              <a:latin typeface="Arial" panose="020B0604020202020204" pitchFamily="34" charset="0"/>
              <a:ea typeface="Calibri" panose="020F0502020204030204" pitchFamily="34" charset="0"/>
              <a:cs typeface="Arial" panose="020B0604020202020204" pitchFamily="34" charset="0"/>
            </a:endParaRPr>
          </a:p>
          <a:p>
            <a:pPr marL="185738" indent="-185738" algn="just">
              <a:spcBef>
                <a:spcPts val="200"/>
              </a:spcBef>
              <a:spcAft>
                <a:spcPts val="200"/>
              </a:spcAft>
            </a:pPr>
            <a:r>
              <a:rPr lang="es-ES" sz="2400" dirty="0">
                <a:effectLst/>
                <a:latin typeface="Arial" panose="020B0604020202020204" pitchFamily="34" charset="0"/>
                <a:ea typeface="Calibri" panose="020F0502020204030204" pitchFamily="34" charset="0"/>
                <a:cs typeface="Arial" panose="020B0604020202020204" pitchFamily="34" charset="0"/>
              </a:rPr>
              <a:t>- Conclusiones del aseguramiento médico de la comunidad, o sea si está en condiciones o no para enfrentar el evento que esta pronosticado y qué fuerzas y medios se solicitarán como apoyo de los organismos y organizaciones de la misma. </a:t>
            </a:r>
            <a:endParaRPr lang="es-CU"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id="{F5DF4CD0-AB07-2FEB-02BA-988D3C08623C}"/>
              </a:ext>
            </a:extLst>
          </p:cNvPr>
          <p:cNvSpPr txBox="1"/>
          <p:nvPr/>
        </p:nvSpPr>
        <p:spPr>
          <a:xfrm>
            <a:off x="179512" y="4125201"/>
            <a:ext cx="8784976" cy="2732799"/>
          </a:xfrm>
          <a:prstGeom prst="rect">
            <a:avLst/>
          </a:prstGeom>
          <a:noFill/>
        </p:spPr>
        <p:txBody>
          <a:bodyPr wrap="square">
            <a:spAutoFit/>
          </a:bodyPr>
          <a:lstStyle/>
          <a:p>
            <a:pPr algn="just">
              <a:lnSpc>
                <a:spcPct val="115000"/>
              </a:lnSpc>
              <a:spcAft>
                <a:spcPts val="1000"/>
              </a:spcAft>
            </a:pPr>
            <a:r>
              <a:rPr lang="es-ES" sz="2400" b="1" dirty="0">
                <a:solidFill>
                  <a:srgbClr val="C00000"/>
                </a:solidFill>
                <a:effectLst/>
                <a:latin typeface="Arial" panose="020B0604020202020204" pitchFamily="34" charset="0"/>
                <a:ea typeface="Calibri" panose="020F0502020204030204" pitchFamily="34" charset="0"/>
                <a:cs typeface="Arial" panose="020B0604020202020204" pitchFamily="34" charset="0"/>
              </a:rPr>
              <a:t>IV .Anexo:</a:t>
            </a:r>
            <a:endParaRPr lang="es-CU" sz="24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p>
            <a:pPr marL="263525" indent="-263525" algn="just">
              <a:lnSpc>
                <a:spcPct val="115000"/>
              </a:lnSpc>
              <a:spcAft>
                <a:spcPts val="1000"/>
              </a:spcAft>
            </a:pPr>
            <a:r>
              <a:rPr lang="es-ES" sz="2400" dirty="0">
                <a:effectLst/>
                <a:latin typeface="Arial" panose="020B0604020202020204" pitchFamily="34" charset="0"/>
                <a:ea typeface="Calibri" panose="020F0502020204030204" pitchFamily="34" charset="0"/>
                <a:cs typeface="Arial" panose="020B0604020202020204" pitchFamily="34" charset="0"/>
              </a:rPr>
              <a:t>- El croquis que contenga todos los elementos existentes en la comunidad capaces de ejercer influencia positiva (fortalezas y oportunidades) o negativas (debilidades y amenazas) en la organización y la realización del aseguramiento médico a la situación creada.</a:t>
            </a:r>
            <a:endParaRPr lang="es-CU"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11660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85FAF95-F991-CCC6-FDD3-AC325D42446D}"/>
              </a:ext>
            </a:extLst>
          </p:cNvPr>
          <p:cNvSpPr txBox="1"/>
          <p:nvPr/>
        </p:nvSpPr>
        <p:spPr>
          <a:xfrm>
            <a:off x="161847" y="489734"/>
            <a:ext cx="8964488" cy="5878532"/>
          </a:xfrm>
          <a:prstGeom prst="rect">
            <a:avLst/>
          </a:prstGeom>
          <a:noFill/>
        </p:spPr>
        <p:txBody>
          <a:bodyPr wrap="square">
            <a:spAutoFit/>
          </a:bodyPr>
          <a:lstStyle/>
          <a:p>
            <a:pPr algn="just">
              <a:spcBef>
                <a:spcPts val="600"/>
              </a:spcBef>
              <a:spcAft>
                <a:spcPts val="600"/>
              </a:spcAft>
            </a:pPr>
            <a:r>
              <a:rPr lang="es-ES" sz="2400" b="1" i="1" dirty="0">
                <a:solidFill>
                  <a:srgbClr val="C00000"/>
                </a:solidFill>
                <a:latin typeface="Arial" panose="020B0604020202020204" pitchFamily="34" charset="0"/>
                <a:cs typeface="Arial" panose="020B0604020202020204" pitchFamily="34" charset="0"/>
              </a:rPr>
              <a:t>Consideraciones del informe escrito y la exposición oral de la tarea médica para el examen final:</a:t>
            </a:r>
          </a:p>
          <a:p>
            <a:pPr marL="449263" indent="-449263" algn="just">
              <a:spcBef>
                <a:spcPts val="600"/>
              </a:spcBef>
              <a:spcAft>
                <a:spcPts val="600"/>
              </a:spcAft>
            </a:pPr>
            <a:r>
              <a:rPr lang="es-ES" sz="2400" dirty="0">
                <a:latin typeface="Arial" panose="020B0604020202020204" pitchFamily="34" charset="0"/>
                <a:cs typeface="Arial" panose="020B0604020202020204" pitchFamily="34" charset="0"/>
              </a:rPr>
              <a:t>1- El trabajo por equipo se entregará de forma escrita y en formato digital el día del examen final, antes de realizar la presentación del mismo.</a:t>
            </a:r>
          </a:p>
          <a:p>
            <a:pPr marL="449263" indent="-449263" algn="just">
              <a:spcBef>
                <a:spcPts val="600"/>
              </a:spcBef>
              <a:spcAft>
                <a:spcPts val="600"/>
              </a:spcAft>
            </a:pPr>
            <a:r>
              <a:rPr lang="es-ES" sz="2400" dirty="0">
                <a:latin typeface="Arial" panose="020B0604020202020204" pitchFamily="34" charset="0"/>
                <a:cs typeface="Arial" panose="020B0604020202020204" pitchFamily="34" charset="0"/>
              </a:rPr>
              <a:t>2- El mismo será presentado mediante una exposición oral ante un tribunal compuesto por los profesores del Departamento de Preparación para la Defensa.</a:t>
            </a:r>
          </a:p>
          <a:p>
            <a:pPr marL="449263" indent="-449263" algn="just">
              <a:spcBef>
                <a:spcPts val="600"/>
              </a:spcBef>
              <a:spcAft>
                <a:spcPts val="600"/>
              </a:spcAft>
            </a:pPr>
            <a:r>
              <a:rPr lang="es-ES" sz="2400" dirty="0">
                <a:latin typeface="Arial" panose="020B0604020202020204" pitchFamily="34" charset="0"/>
                <a:cs typeface="Arial" panose="020B0604020202020204" pitchFamily="34" charset="0"/>
              </a:rPr>
              <a:t>3- Para la exposición oral del trabajo, el equipo constará con 20 minutos y otros 10 minutos serán destinados a las preguntas correspondientes por parte del Tribunal (total 30 minutos). </a:t>
            </a:r>
          </a:p>
          <a:p>
            <a:pPr marL="449263" indent="-449263" algn="just">
              <a:spcBef>
                <a:spcPts val="600"/>
              </a:spcBef>
              <a:spcAft>
                <a:spcPts val="600"/>
              </a:spcAft>
            </a:pPr>
            <a:r>
              <a:rPr lang="es-ES" sz="2400" dirty="0">
                <a:latin typeface="Arial" panose="020B0604020202020204" pitchFamily="34" charset="0"/>
                <a:cs typeface="Arial" panose="020B0604020202020204" pitchFamily="34" charset="0"/>
              </a:rPr>
              <a:t>4- Se otorgará una evaluación individual según las consideraciones del tribunal de la exposición y  defensa del trabajo de cada integrante del equipo.</a:t>
            </a:r>
          </a:p>
        </p:txBody>
      </p:sp>
    </p:spTree>
    <p:extLst>
      <p:ext uri="{BB962C8B-B14F-4D97-AF65-F5344CB8AC3E}">
        <p14:creationId xmlns:p14="http://schemas.microsoft.com/office/powerpoint/2010/main" val="3813199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2 Marcador de contenido">
            <a:extLst>
              <a:ext uri="{FF2B5EF4-FFF2-40B4-BE49-F238E27FC236}">
                <a16:creationId xmlns:a16="http://schemas.microsoft.com/office/drawing/2014/main" id="{BE7F931C-44E5-36F2-AFC0-0E1FF39394E5}"/>
              </a:ext>
            </a:extLst>
          </p:cNvPr>
          <p:cNvSpPr>
            <a:spLocks noGrp="1"/>
          </p:cNvSpPr>
          <p:nvPr>
            <p:ph type="subTitle" idx="1"/>
          </p:nvPr>
        </p:nvSpPr>
        <p:spPr>
          <a:xfrm>
            <a:off x="-10999" y="555526"/>
            <a:ext cx="8964488" cy="5746948"/>
          </a:xfrm>
        </p:spPr>
        <p:txBody>
          <a:bodyPr>
            <a:noAutofit/>
          </a:bodyPr>
          <a:lstStyle/>
          <a:p>
            <a:pPr marL="0" indent="0" algn="l">
              <a:buNone/>
            </a:pPr>
            <a:r>
              <a:rPr lang="x-none" sz="2400" b="1" dirty="0">
                <a:solidFill>
                  <a:srgbClr val="FF0000"/>
                </a:solidFill>
                <a:latin typeface="Arial" panose="020B0604020202020204" pitchFamily="34" charset="0"/>
                <a:cs typeface="Arial" panose="020B0604020202020204" pitchFamily="34" charset="0"/>
              </a:rPr>
              <a:t>Tiempo</a:t>
            </a:r>
            <a:r>
              <a:rPr lang="x-none" sz="2400" b="1" dirty="0">
                <a:solidFill>
                  <a:schemeClr val="tx1"/>
                </a:solidFill>
                <a:latin typeface="Arial" panose="020B0604020202020204" pitchFamily="34" charset="0"/>
                <a:cs typeface="Arial" panose="020B0604020202020204" pitchFamily="34" charset="0"/>
              </a:rPr>
              <a:t>:</a:t>
            </a:r>
            <a:r>
              <a:rPr lang="es-ES" sz="2400" b="1" dirty="0">
                <a:solidFill>
                  <a:schemeClr val="tx1"/>
                </a:solidFill>
                <a:latin typeface="Arial" panose="020B0604020202020204" pitchFamily="34" charset="0"/>
                <a:cs typeface="Arial" panose="020B0604020202020204" pitchFamily="34" charset="0"/>
              </a:rPr>
              <a:t>  4</a:t>
            </a:r>
            <a:r>
              <a:rPr lang="x-none" sz="2400" b="1" dirty="0">
                <a:solidFill>
                  <a:schemeClr val="tx1"/>
                </a:solidFill>
                <a:latin typeface="Arial" panose="020B0604020202020204" pitchFamily="34" charset="0"/>
                <a:cs typeface="Arial" panose="020B0604020202020204" pitchFamily="34" charset="0"/>
              </a:rPr>
              <a:t> horas.</a:t>
            </a:r>
          </a:p>
          <a:p>
            <a:pPr marL="0" indent="0" algn="l">
              <a:buNone/>
            </a:pPr>
            <a:r>
              <a:rPr lang="x-none" sz="2400" b="1" dirty="0">
                <a:solidFill>
                  <a:srgbClr val="FF0000"/>
                </a:solidFill>
                <a:latin typeface="Arial" panose="020B0604020202020204" pitchFamily="34" charset="0"/>
                <a:cs typeface="Arial" panose="020B0604020202020204" pitchFamily="34" charset="0"/>
              </a:rPr>
              <a:t>Forma de enseñanza:</a:t>
            </a:r>
            <a:r>
              <a:rPr lang="es-ES" sz="2400" b="1" dirty="0">
                <a:latin typeface="Arial" panose="020B0604020202020204" pitchFamily="34" charset="0"/>
                <a:cs typeface="Arial" panose="020B0604020202020204" pitchFamily="34" charset="0"/>
              </a:rPr>
              <a:t>  </a:t>
            </a:r>
            <a:r>
              <a:rPr lang="x-none" sz="2400" b="1" dirty="0">
                <a:solidFill>
                  <a:schemeClr val="tx1"/>
                </a:solidFill>
                <a:latin typeface="Arial" panose="020B0604020202020204" pitchFamily="34" charset="0"/>
                <a:cs typeface="Arial" panose="020B0604020202020204" pitchFamily="34" charset="0"/>
              </a:rPr>
              <a:t>C</a:t>
            </a:r>
            <a:r>
              <a:rPr lang="es-ES" sz="2400" b="1" dirty="0">
                <a:solidFill>
                  <a:schemeClr val="tx1"/>
                </a:solidFill>
                <a:latin typeface="Arial" panose="020B0604020202020204" pitchFamily="34" charset="0"/>
                <a:cs typeface="Arial" panose="020B0604020202020204" pitchFamily="34" charset="0"/>
              </a:rPr>
              <a:t>lase Taller</a:t>
            </a:r>
            <a:r>
              <a:rPr lang="x-none" sz="2400" b="1" dirty="0">
                <a:solidFill>
                  <a:schemeClr val="tx1"/>
                </a:solidFill>
                <a:latin typeface="Arial" panose="020B0604020202020204" pitchFamily="34" charset="0"/>
                <a:cs typeface="Arial" panose="020B0604020202020204" pitchFamily="34" charset="0"/>
              </a:rPr>
              <a:t>.</a:t>
            </a:r>
          </a:p>
          <a:p>
            <a:pPr marL="1611313" indent="-1611313" algn="l">
              <a:buNone/>
            </a:pPr>
            <a:r>
              <a:rPr lang="x-none" sz="2400" b="1" dirty="0">
                <a:solidFill>
                  <a:srgbClr val="FF0000"/>
                </a:solidFill>
                <a:latin typeface="Arial" panose="020B0604020202020204" pitchFamily="34" charset="0"/>
                <a:cs typeface="Arial" panose="020B0604020202020204" pitchFamily="34" charset="0"/>
              </a:rPr>
              <a:t>Método</a:t>
            </a:r>
            <a:r>
              <a:rPr lang="x-none" sz="2400" b="1" dirty="0">
                <a:solidFill>
                  <a:schemeClr val="accent2">
                    <a:lumMod val="75000"/>
                  </a:schemeClr>
                </a:solidFill>
                <a:latin typeface="Arial" panose="020B0604020202020204" pitchFamily="34" charset="0"/>
                <a:cs typeface="Arial" panose="020B0604020202020204" pitchFamily="34" charset="0"/>
              </a:rPr>
              <a:t>:</a:t>
            </a:r>
            <a:r>
              <a:rPr lang="es-ES" sz="2400" b="1" dirty="0">
                <a:latin typeface="Arial" panose="020B0604020202020204" pitchFamily="34" charset="0"/>
                <a:cs typeface="Arial" panose="020B0604020202020204" pitchFamily="34" charset="0"/>
              </a:rPr>
              <a:t>  </a:t>
            </a:r>
            <a:r>
              <a:rPr lang="es-ES" sz="2400" b="1" dirty="0">
                <a:solidFill>
                  <a:schemeClr val="tx1"/>
                </a:solidFill>
                <a:latin typeface="Arial" panose="020B0604020202020204" pitchFamily="34" charset="0"/>
                <a:cs typeface="Arial" panose="020B0604020202020204" pitchFamily="34" charset="0"/>
              </a:rPr>
              <a:t>Elaboración conjunta y discusión.</a:t>
            </a:r>
            <a:endParaRPr lang="x-none" sz="2400" b="1" dirty="0">
              <a:solidFill>
                <a:schemeClr val="tx1"/>
              </a:solidFill>
              <a:latin typeface="Arial" panose="020B0604020202020204" pitchFamily="34" charset="0"/>
              <a:cs typeface="Arial" panose="020B0604020202020204" pitchFamily="34" charset="0"/>
            </a:endParaRPr>
          </a:p>
          <a:p>
            <a:pPr marL="0" indent="0" algn="l">
              <a:buNone/>
            </a:pPr>
            <a:r>
              <a:rPr lang="x-none" sz="2400" b="1" dirty="0">
                <a:solidFill>
                  <a:srgbClr val="FF0000"/>
                </a:solidFill>
                <a:latin typeface="Arial" panose="020B0604020202020204" pitchFamily="34" charset="0"/>
                <a:cs typeface="Arial" panose="020B0604020202020204" pitchFamily="34" charset="0"/>
              </a:rPr>
              <a:t>Bibliografia</a:t>
            </a:r>
            <a:r>
              <a:rPr lang="x-none" sz="2400" b="1" dirty="0">
                <a:solidFill>
                  <a:schemeClr val="accent2">
                    <a:lumMod val="75000"/>
                  </a:schemeClr>
                </a:solidFill>
                <a:latin typeface="Arial" panose="020B0604020202020204" pitchFamily="34" charset="0"/>
                <a:cs typeface="Arial" panose="020B0604020202020204" pitchFamily="34" charset="0"/>
              </a:rPr>
              <a:t>:</a:t>
            </a:r>
            <a:r>
              <a:rPr lang="es-ES" sz="2400" b="1" dirty="0">
                <a:latin typeface="Arial" panose="020B0604020202020204" pitchFamily="34" charset="0"/>
                <a:cs typeface="Arial" panose="020B0604020202020204" pitchFamily="34" charset="0"/>
              </a:rPr>
              <a:t>  </a:t>
            </a:r>
          </a:p>
          <a:p>
            <a:pPr marL="449263" indent="-449263" algn="l">
              <a:buNone/>
            </a:pPr>
            <a:r>
              <a:rPr lang="es-ES" sz="2400" b="1" dirty="0">
                <a:latin typeface="Arial" panose="020B0604020202020204" pitchFamily="34" charset="0"/>
                <a:cs typeface="Arial" panose="020B0604020202020204" pitchFamily="34" charset="0"/>
              </a:rPr>
              <a:t>•	Libro de Texto ¨ Preparación para la defensa ¨.Tomo I, Colectivo de autores. Editorial Ciencias Médicas, La Habana, 2008.</a:t>
            </a:r>
          </a:p>
          <a:p>
            <a:pPr marL="449263" indent="-449263" algn="l">
              <a:buNone/>
            </a:pPr>
            <a:r>
              <a:rPr lang="es-ES" sz="2400" b="1" dirty="0">
                <a:latin typeface="Arial" panose="020B0604020202020204" pitchFamily="34" charset="0"/>
                <a:cs typeface="Arial" panose="020B0604020202020204" pitchFamily="34" charset="0"/>
              </a:rPr>
              <a:t>•	Resolución No. 486 / 2019 del Ministro de Salud Pública. “Doctrina de Tratamiento y Evacuación para la Guerra de Todo el Pueblo “</a:t>
            </a:r>
          </a:p>
          <a:p>
            <a:pPr marL="449263" indent="-449263" algn="l">
              <a:buNone/>
            </a:pPr>
            <a:r>
              <a:rPr lang="es-ES" sz="2400" b="1" dirty="0">
                <a:latin typeface="Arial" panose="020B0604020202020204" pitchFamily="34" charset="0"/>
                <a:cs typeface="Arial" panose="020B0604020202020204" pitchFamily="34" charset="0"/>
              </a:rPr>
              <a:t>•	Base de cálculo para el aseguramiento médico de los desastres y la lucha armada. MINSAP. 2013.</a:t>
            </a:r>
          </a:p>
        </p:txBody>
      </p:sp>
    </p:spTree>
    <p:extLst>
      <p:ext uri="{BB962C8B-B14F-4D97-AF65-F5344CB8AC3E}">
        <p14:creationId xmlns:p14="http://schemas.microsoft.com/office/powerpoint/2010/main" val="3406304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203B124E-4223-2C14-5174-9025147E8555}"/>
              </a:ext>
            </a:extLst>
          </p:cNvPr>
          <p:cNvSpPr txBox="1"/>
          <p:nvPr/>
        </p:nvSpPr>
        <p:spPr>
          <a:xfrm>
            <a:off x="179512" y="188640"/>
            <a:ext cx="8784976" cy="6678751"/>
          </a:xfrm>
          <a:prstGeom prst="rect">
            <a:avLst/>
          </a:prstGeom>
          <a:noFill/>
        </p:spPr>
        <p:txBody>
          <a:bodyPr wrap="square">
            <a:spAutoFit/>
          </a:bodyPr>
          <a:lstStyle/>
          <a:p>
            <a:pPr algn="just">
              <a:spcBef>
                <a:spcPts val="300"/>
              </a:spcBef>
              <a:spcAft>
                <a:spcPts val="300"/>
              </a:spcAft>
            </a:pPr>
            <a:r>
              <a:rPr lang="es-ES" sz="2400" b="1" i="1" dirty="0">
                <a:solidFill>
                  <a:srgbClr val="C00000"/>
                </a:solidFill>
                <a:latin typeface="Arial" panose="020B0604020202020204" pitchFamily="34" charset="0"/>
                <a:cs typeface="Arial" panose="020B0604020202020204" pitchFamily="34" charset="0"/>
              </a:rPr>
              <a:t>Para desarrollar los aspectos del contenido del trabajo se auxiliarán de:</a:t>
            </a:r>
          </a:p>
          <a:p>
            <a:pPr marL="263525" indent="-263525" algn="just">
              <a:spcBef>
                <a:spcPts val="300"/>
              </a:spcBef>
              <a:spcAft>
                <a:spcPts val="300"/>
              </a:spcAft>
            </a:pPr>
            <a:r>
              <a:rPr lang="es-ES" sz="2000" dirty="0">
                <a:latin typeface="Arial" panose="020B0604020202020204" pitchFamily="34" charset="0"/>
                <a:cs typeface="Arial" panose="020B0604020202020204" pitchFamily="34" charset="0"/>
              </a:rPr>
              <a:t>-</a:t>
            </a:r>
            <a:r>
              <a:rPr lang="es-ES" sz="2000" b="1" dirty="0">
                <a:latin typeface="Arial" panose="020B0604020202020204" pitchFamily="34" charset="0"/>
                <a:cs typeface="Arial" panose="020B0604020202020204" pitchFamily="34" charset="0"/>
              </a:rPr>
              <a:t>Todas las conferencias </a:t>
            </a:r>
            <a:r>
              <a:rPr lang="es-ES" sz="2000" dirty="0">
                <a:latin typeface="Arial" panose="020B0604020202020204" pitchFamily="34" charset="0"/>
                <a:cs typeface="Arial" panose="020B0604020202020204" pitchFamily="34" charset="0"/>
              </a:rPr>
              <a:t>recibidas de las asignaturas de DN-PAM y Trabajo Médico de la Comunidad.</a:t>
            </a:r>
          </a:p>
          <a:p>
            <a:pPr marL="263525" indent="-263525" algn="just">
              <a:spcBef>
                <a:spcPts val="300"/>
              </a:spcBef>
              <a:spcAft>
                <a:spcPts val="300"/>
              </a:spcAft>
            </a:pPr>
            <a:r>
              <a:rPr lang="es-ES" sz="2000" dirty="0">
                <a:latin typeface="Arial" panose="020B0604020202020204" pitchFamily="34" charset="0"/>
                <a:cs typeface="Arial" panose="020B0604020202020204" pitchFamily="34" charset="0"/>
              </a:rPr>
              <a:t>- </a:t>
            </a:r>
            <a:r>
              <a:rPr lang="es-ES" sz="2000" b="1" dirty="0">
                <a:latin typeface="Arial" panose="020B0604020202020204" pitchFamily="34" charset="0"/>
                <a:cs typeface="Arial" panose="020B0604020202020204" pitchFamily="34" charset="0"/>
              </a:rPr>
              <a:t>LT Tomo I de PPD </a:t>
            </a:r>
            <a:r>
              <a:rPr lang="es-ES" sz="2000" dirty="0">
                <a:latin typeface="Arial" panose="020B0604020202020204" pitchFamily="34" charset="0"/>
                <a:cs typeface="Arial" panose="020B0604020202020204" pitchFamily="34" charset="0"/>
              </a:rPr>
              <a:t>según los aspectos a desarrollar en el contenido de la tarea médica:</a:t>
            </a:r>
          </a:p>
          <a:p>
            <a:pPr marL="263525" indent="-263525" algn="just">
              <a:spcBef>
                <a:spcPts val="300"/>
              </a:spcBef>
              <a:spcAft>
                <a:spcPts val="300"/>
              </a:spcAft>
            </a:pPr>
            <a:r>
              <a:rPr lang="es-ES" sz="2000" b="1" dirty="0">
                <a:latin typeface="Arial" panose="020B0604020202020204" pitchFamily="34" charset="0"/>
                <a:cs typeface="Arial" panose="020B0604020202020204" pitchFamily="34" charset="0"/>
              </a:rPr>
              <a:t>1- Capítulo 2: </a:t>
            </a:r>
            <a:r>
              <a:rPr lang="es-ES" sz="2000" dirty="0">
                <a:latin typeface="Arial" panose="020B0604020202020204" pitchFamily="34" charset="0"/>
                <a:cs typeface="Arial" panose="020B0604020202020204" pitchFamily="34" charset="0"/>
              </a:rPr>
              <a:t>Organización del sistema de tratamiento y evacuación por etapas en situaciones de contingencia en la República de Cuba.	</a:t>
            </a:r>
          </a:p>
          <a:p>
            <a:pPr marL="263525" indent="-263525" algn="just">
              <a:spcBef>
                <a:spcPts val="300"/>
              </a:spcBef>
              <a:spcAft>
                <a:spcPts val="300"/>
              </a:spcAft>
            </a:pPr>
            <a:r>
              <a:rPr lang="es-ES" sz="2000" dirty="0">
                <a:latin typeface="Arial" panose="020B0604020202020204" pitchFamily="34" charset="0"/>
                <a:cs typeface="Arial" panose="020B0604020202020204" pitchFamily="34" charset="0"/>
              </a:rPr>
              <a:t>2- </a:t>
            </a:r>
            <a:r>
              <a:rPr lang="es-ES" sz="2000" b="1" dirty="0">
                <a:latin typeface="Arial" panose="020B0604020202020204" pitchFamily="34" charset="0"/>
                <a:cs typeface="Arial" panose="020B0604020202020204" pitchFamily="34" charset="0"/>
              </a:rPr>
              <a:t>Capítulo 4: </a:t>
            </a:r>
            <a:r>
              <a:rPr lang="es-ES" sz="2000" dirty="0">
                <a:latin typeface="Arial" panose="020B0604020202020204" pitchFamily="34" charset="0"/>
                <a:cs typeface="Arial" panose="020B0604020202020204" pitchFamily="34" charset="0"/>
              </a:rPr>
              <a:t>Organización del trabajo sanitario en situaciones de contingencia (Aspectos que se deben considerar para organizar el trabajo sanitario).</a:t>
            </a:r>
          </a:p>
          <a:p>
            <a:pPr marL="263525" indent="-263525" algn="just">
              <a:spcBef>
                <a:spcPts val="300"/>
              </a:spcBef>
              <a:spcAft>
                <a:spcPts val="300"/>
              </a:spcAft>
            </a:pPr>
            <a:r>
              <a:rPr lang="es-ES" sz="2000" dirty="0">
                <a:latin typeface="Arial" panose="020B0604020202020204" pitchFamily="34" charset="0"/>
                <a:cs typeface="Arial" panose="020B0604020202020204" pitchFamily="34" charset="0"/>
              </a:rPr>
              <a:t>3- </a:t>
            </a:r>
            <a:r>
              <a:rPr lang="es-ES" sz="2000" b="1" dirty="0">
                <a:latin typeface="Arial" panose="020B0604020202020204" pitchFamily="34" charset="0"/>
                <a:cs typeface="Arial" panose="020B0604020202020204" pitchFamily="34" charset="0"/>
              </a:rPr>
              <a:t>Capítulo 5: </a:t>
            </a:r>
            <a:r>
              <a:rPr lang="es-ES" sz="2000" dirty="0">
                <a:latin typeface="Arial" panose="020B0604020202020204" pitchFamily="34" charset="0"/>
                <a:cs typeface="Arial" panose="020B0604020202020204" pitchFamily="34" charset="0"/>
              </a:rPr>
              <a:t>Organización del aseguramiento médico de agrupaciones poblacionales en situaciones de contingencia.</a:t>
            </a:r>
          </a:p>
          <a:p>
            <a:pPr marL="263525" indent="-263525" algn="just">
              <a:spcBef>
                <a:spcPts val="300"/>
              </a:spcBef>
              <a:spcAft>
                <a:spcPts val="300"/>
              </a:spcAft>
            </a:pPr>
            <a:r>
              <a:rPr lang="es-ES" sz="2000" dirty="0">
                <a:latin typeface="Arial" panose="020B0604020202020204" pitchFamily="34" charset="0"/>
                <a:cs typeface="Arial" panose="020B0604020202020204" pitchFamily="34" charset="0"/>
              </a:rPr>
              <a:t>4- </a:t>
            </a:r>
            <a:r>
              <a:rPr lang="es-ES" sz="2000" b="1" dirty="0">
                <a:latin typeface="Arial" panose="020B0604020202020204" pitchFamily="34" charset="0"/>
                <a:cs typeface="Arial" panose="020B0604020202020204" pitchFamily="34" charset="0"/>
              </a:rPr>
              <a:t>Capítulo 6: </a:t>
            </a:r>
            <a:r>
              <a:rPr lang="es-ES" sz="2000" dirty="0">
                <a:latin typeface="Arial" panose="020B0604020202020204" pitchFamily="34" charset="0"/>
                <a:cs typeface="Arial" panose="020B0604020202020204" pitchFamily="34" charset="0"/>
              </a:rPr>
              <a:t>La exploración médica.</a:t>
            </a:r>
          </a:p>
          <a:p>
            <a:pPr marL="263525" indent="-263525" algn="just">
              <a:spcBef>
                <a:spcPts val="300"/>
              </a:spcBef>
              <a:spcAft>
                <a:spcPts val="300"/>
              </a:spcAft>
            </a:pPr>
            <a:r>
              <a:rPr lang="es-ES" sz="2000" dirty="0">
                <a:latin typeface="Arial" panose="020B0604020202020204" pitchFamily="34" charset="0"/>
                <a:cs typeface="Arial" panose="020B0604020202020204" pitchFamily="34" charset="0"/>
              </a:rPr>
              <a:t>5- </a:t>
            </a:r>
            <a:r>
              <a:rPr lang="es-ES" sz="2000" b="1" dirty="0">
                <a:latin typeface="Arial" panose="020B0604020202020204" pitchFamily="34" charset="0"/>
                <a:cs typeface="Arial" panose="020B0604020202020204" pitchFamily="34" charset="0"/>
              </a:rPr>
              <a:t>Capítulo 7:</a:t>
            </a:r>
            <a:r>
              <a:rPr lang="es-ES" sz="2000" dirty="0">
                <a:latin typeface="Arial" panose="020B0604020202020204" pitchFamily="34" charset="0"/>
                <a:cs typeface="Arial" panose="020B0604020202020204" pitchFamily="34" charset="0"/>
              </a:rPr>
              <a:t> Doctrina única para el aseguramiento higiénico - epidemiológico en la Guerra de Todo el Pueblo (Implantación de medidas </a:t>
            </a:r>
            <a:r>
              <a:rPr lang="es-ES" sz="2000" dirty="0" err="1">
                <a:latin typeface="Arial" panose="020B0604020202020204" pitchFamily="34" charset="0"/>
                <a:cs typeface="Arial" panose="020B0604020202020204" pitchFamily="34" charset="0"/>
              </a:rPr>
              <a:t>antiepidémicas</a:t>
            </a:r>
            <a:r>
              <a:rPr lang="es-ES" sz="2000" dirty="0">
                <a:latin typeface="Arial" panose="020B0604020202020204" pitchFamily="34" charset="0"/>
                <a:cs typeface="Arial" panose="020B0604020202020204" pitchFamily="34" charset="0"/>
              </a:rPr>
              <a:t> durante las situaciones excepcionales).</a:t>
            </a:r>
          </a:p>
          <a:p>
            <a:pPr marL="263525" indent="-263525" algn="just">
              <a:spcBef>
                <a:spcPts val="300"/>
              </a:spcBef>
              <a:spcAft>
                <a:spcPts val="300"/>
              </a:spcAft>
            </a:pPr>
            <a:r>
              <a:rPr lang="es-ES" sz="2000" dirty="0">
                <a:latin typeface="Arial" panose="020B0604020202020204" pitchFamily="34" charset="0"/>
                <a:cs typeface="Arial" panose="020B0604020202020204" pitchFamily="34" charset="0"/>
              </a:rPr>
              <a:t>6.-</a:t>
            </a:r>
            <a:r>
              <a:rPr lang="es-ES" sz="2000" b="1" dirty="0">
                <a:latin typeface="Arial" panose="020B0604020202020204" pitchFamily="34" charset="0"/>
                <a:cs typeface="Arial" panose="020B0604020202020204" pitchFamily="34" charset="0"/>
              </a:rPr>
              <a:t>Consultar la clase </a:t>
            </a:r>
            <a:r>
              <a:rPr lang="es-ES" sz="2000" dirty="0">
                <a:latin typeface="Arial" panose="020B0604020202020204" pitchFamily="34" charset="0"/>
                <a:cs typeface="Arial" panose="020B0604020202020204" pitchFamily="34" charset="0"/>
              </a:rPr>
              <a:t>Particularidades del aseguramiento médico en  la comunidad en situaciones excepcionales y desastres. </a:t>
            </a:r>
          </a:p>
        </p:txBody>
      </p:sp>
    </p:spTree>
    <p:extLst>
      <p:ext uri="{BB962C8B-B14F-4D97-AF65-F5344CB8AC3E}">
        <p14:creationId xmlns:p14="http://schemas.microsoft.com/office/powerpoint/2010/main" val="15508763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B27B22D-B9B6-420A-B411-D86A041C1538}"/>
              </a:ext>
            </a:extLst>
          </p:cNvPr>
          <p:cNvSpPr txBox="1"/>
          <p:nvPr/>
        </p:nvSpPr>
        <p:spPr>
          <a:xfrm>
            <a:off x="647564" y="889843"/>
            <a:ext cx="7848872" cy="5078313"/>
          </a:xfrm>
          <a:prstGeom prst="rect">
            <a:avLst/>
          </a:prstGeom>
          <a:noFill/>
        </p:spPr>
        <p:txBody>
          <a:bodyPr wrap="square">
            <a:spAutoFit/>
          </a:bodyPr>
          <a:lstStyle/>
          <a:p>
            <a:pPr algn="just"/>
            <a:r>
              <a:rPr lang="es-ES" sz="3600" b="1" i="1" dirty="0">
                <a:solidFill>
                  <a:srgbClr val="C00000"/>
                </a:solidFill>
                <a:latin typeface="Arial" panose="020B0604020202020204" pitchFamily="34" charset="0"/>
                <a:cs typeface="Arial" panose="020B0604020202020204" pitchFamily="34" charset="0"/>
              </a:rPr>
              <a:t>La  BIBLIOGRAFÍA </a:t>
            </a:r>
            <a:r>
              <a:rPr lang="es-ES" sz="3600" dirty="0">
                <a:latin typeface="Arial" panose="020B0604020202020204" pitchFamily="34" charset="0"/>
                <a:cs typeface="Arial" panose="020B0604020202020204" pitchFamily="34" charset="0"/>
              </a:rPr>
              <a:t>recomendada, es de consulta para el desarrollo de los aspectos relacionados en la Tarea Médica según las observaciones y los elementos  que el equipo de trabajo obtenga durante la exploración médica y no para plasmar  textualmente su contenido en la tarea médica.</a:t>
            </a:r>
            <a:endParaRPr lang="es-CU"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0120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4D43D7-6038-C0E0-1D43-B4A441A1EEB7}"/>
              </a:ext>
            </a:extLst>
          </p:cNvPr>
          <p:cNvSpPr txBox="1"/>
          <p:nvPr/>
        </p:nvSpPr>
        <p:spPr>
          <a:xfrm>
            <a:off x="179512" y="3370873"/>
            <a:ext cx="8784976" cy="1077218"/>
          </a:xfrm>
          <a:prstGeom prst="rect">
            <a:avLst/>
          </a:prstGeom>
          <a:noFill/>
        </p:spPr>
        <p:txBody>
          <a:bodyPr wrap="square">
            <a:spAutoFit/>
          </a:bodyPr>
          <a:lstStyle/>
          <a:p>
            <a:pPr marL="449263" marR="0" lvl="0" indent="-449263" algn="ctr" defTabSz="914400" rtl="0" eaLnBrk="1" fontAlgn="auto" latinLnBrk="0" hangingPunct="1">
              <a:lnSpc>
                <a:spcPct val="100000"/>
              </a:lnSpc>
              <a:spcBef>
                <a:spcPts val="600"/>
              </a:spcBef>
              <a:spcAft>
                <a:spcPts val="600"/>
              </a:spcAft>
              <a:buClrTx/>
              <a:buSzTx/>
              <a:buFontTx/>
              <a:buNone/>
              <a:tabLst/>
              <a:defRPr/>
            </a:pPr>
            <a:r>
              <a:rPr kumimoji="0" lang="es-E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Exploración médica. Concepto. Objetivos, tipos y métodos de exploración. </a:t>
            </a:r>
          </a:p>
        </p:txBody>
      </p:sp>
      <p:sp>
        <p:nvSpPr>
          <p:cNvPr id="5" name="CuadroTexto 4">
            <a:extLst>
              <a:ext uri="{FF2B5EF4-FFF2-40B4-BE49-F238E27FC236}">
                <a16:creationId xmlns:a16="http://schemas.microsoft.com/office/drawing/2014/main" id="{EE047EEA-A54E-E2E6-4396-0FD5D12575AD}"/>
              </a:ext>
            </a:extLst>
          </p:cNvPr>
          <p:cNvSpPr txBox="1"/>
          <p:nvPr/>
        </p:nvSpPr>
        <p:spPr>
          <a:xfrm>
            <a:off x="2286000" y="2081341"/>
            <a:ext cx="4572000"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6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Primer Sumario:</a:t>
            </a:r>
          </a:p>
        </p:txBody>
      </p:sp>
      <p:grpSp>
        <p:nvGrpSpPr>
          <p:cNvPr id="2" name="Grupo 1">
            <a:extLst>
              <a:ext uri="{FF2B5EF4-FFF2-40B4-BE49-F238E27FC236}">
                <a16:creationId xmlns:a16="http://schemas.microsoft.com/office/drawing/2014/main" id="{42CE0DCD-0B36-A337-EADC-1014D8D54DBF}"/>
              </a:ext>
            </a:extLst>
          </p:cNvPr>
          <p:cNvGrpSpPr/>
          <p:nvPr/>
        </p:nvGrpSpPr>
        <p:grpSpPr>
          <a:xfrm>
            <a:off x="0" y="0"/>
            <a:ext cx="9144000" cy="1411345"/>
            <a:chOff x="0" y="0"/>
            <a:chExt cx="9144000" cy="1411345"/>
          </a:xfrm>
        </p:grpSpPr>
        <p:pic>
          <p:nvPicPr>
            <p:cNvPr id="4" name="Imagen 3">
              <a:extLst>
                <a:ext uri="{FF2B5EF4-FFF2-40B4-BE49-F238E27FC236}">
                  <a16:creationId xmlns:a16="http://schemas.microsoft.com/office/drawing/2014/main" id="{E3F1C33D-A0A3-CAC8-1BF1-296C4A6FD05A}"/>
                </a:ext>
              </a:extLst>
            </p:cNvPr>
            <p:cNvPicPr>
              <a:picLocks noChangeAspect="1"/>
            </p:cNvPicPr>
            <p:nvPr/>
          </p:nvPicPr>
          <p:blipFill>
            <a:blip r:embed="rId3"/>
            <a:stretch>
              <a:fillRect/>
            </a:stretch>
          </p:blipFill>
          <p:spPr>
            <a:xfrm>
              <a:off x="0" y="0"/>
              <a:ext cx="1224252" cy="1411345"/>
            </a:xfrm>
            <a:prstGeom prst="rect">
              <a:avLst/>
            </a:prstGeom>
          </p:spPr>
        </p:pic>
        <p:pic>
          <p:nvPicPr>
            <p:cNvPr id="6" name="Imagen 5">
              <a:extLst>
                <a:ext uri="{FF2B5EF4-FFF2-40B4-BE49-F238E27FC236}">
                  <a16:creationId xmlns:a16="http://schemas.microsoft.com/office/drawing/2014/main" id="{3C7C0D62-ED36-845B-35A3-E0F5675AE60C}"/>
                </a:ext>
              </a:extLst>
            </p:cNvPr>
            <p:cNvPicPr>
              <a:picLocks noChangeAspect="1"/>
            </p:cNvPicPr>
            <p:nvPr/>
          </p:nvPicPr>
          <p:blipFill>
            <a:blip r:embed="rId4"/>
            <a:stretch>
              <a:fillRect/>
            </a:stretch>
          </p:blipFill>
          <p:spPr>
            <a:xfrm>
              <a:off x="7817761" y="0"/>
              <a:ext cx="1326239" cy="1411345"/>
            </a:xfrm>
            <a:prstGeom prst="rect">
              <a:avLst/>
            </a:prstGeom>
          </p:spPr>
        </p:pic>
        <p:pic>
          <p:nvPicPr>
            <p:cNvPr id="7" name="Imagen 6">
              <a:extLst>
                <a:ext uri="{FF2B5EF4-FFF2-40B4-BE49-F238E27FC236}">
                  <a16:creationId xmlns:a16="http://schemas.microsoft.com/office/drawing/2014/main" id="{E255E86D-9C11-F3F9-BA1D-26EA9E0B94EA}"/>
                </a:ext>
              </a:extLst>
            </p:cNvPr>
            <p:cNvPicPr>
              <a:picLocks noChangeAspect="1"/>
            </p:cNvPicPr>
            <p:nvPr/>
          </p:nvPicPr>
          <p:blipFill>
            <a:blip r:embed="rId5"/>
            <a:stretch>
              <a:fillRect/>
            </a:stretch>
          </p:blipFill>
          <p:spPr>
            <a:xfrm>
              <a:off x="2697548" y="153778"/>
              <a:ext cx="2956816" cy="804742"/>
            </a:xfrm>
            <a:prstGeom prst="rect">
              <a:avLst/>
            </a:prstGeom>
          </p:spPr>
        </p:pic>
      </p:grpSp>
    </p:spTree>
    <p:extLst>
      <p:ext uri="{BB962C8B-B14F-4D97-AF65-F5344CB8AC3E}">
        <p14:creationId xmlns:p14="http://schemas.microsoft.com/office/powerpoint/2010/main" val="235971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78963EF-0D69-7E47-2B3C-CC7A1E6F2D75}"/>
              </a:ext>
            </a:extLst>
          </p:cNvPr>
          <p:cNvSpPr txBox="1"/>
          <p:nvPr/>
        </p:nvSpPr>
        <p:spPr>
          <a:xfrm>
            <a:off x="157316" y="404664"/>
            <a:ext cx="8784976" cy="4154984"/>
          </a:xfrm>
          <a:prstGeom prst="rect">
            <a:avLst/>
          </a:prstGeom>
          <a:noFill/>
        </p:spPr>
        <p:txBody>
          <a:bodyPr wrap="square">
            <a:spAutoFit/>
          </a:bodyPr>
          <a:lstStyle/>
          <a:p>
            <a:pPr algn="just"/>
            <a:r>
              <a:rPr lang="es-ES" sz="2400" b="1" dirty="0">
                <a:effectLst/>
                <a:latin typeface="Arial" panose="020B0604020202020204" pitchFamily="34" charset="0"/>
                <a:ea typeface="Times New Roman" panose="02020603050405020304" pitchFamily="18" charset="0"/>
              </a:rPr>
              <a:t>Concepto:</a:t>
            </a:r>
            <a:r>
              <a:rPr lang="es-ES" sz="2400" dirty="0">
                <a:effectLst/>
                <a:latin typeface="Arial" panose="020B0604020202020204" pitchFamily="34" charset="0"/>
                <a:ea typeface="Times New Roman" panose="02020603050405020304" pitchFamily="18" charset="0"/>
              </a:rPr>
              <a:t> La exploración médica es la recopilación de datos por diferentes métodos acerca de las condiciones ambientales y físico-geográficas del territorio que influyen en el estado de salud de la población y en la organización y realización del aseguramiento médico territorial en situaciones excepcionales y desastres por las unidades e instituciones del sector de la salud .Los datos obtenidos a través de esta actividad permiten prevenir la influencia de los factores antes señalados que inciden en la salud de las personas y aprovechar los elementos que favorecen el trabajo para la prestación de los servicios de salud.</a:t>
            </a:r>
            <a:endParaRPr lang="es-CU" sz="1600"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AED8D7B7-BED2-5600-E81B-3F8F6036B56A}"/>
              </a:ext>
            </a:extLst>
          </p:cNvPr>
          <p:cNvSpPr txBox="1"/>
          <p:nvPr/>
        </p:nvSpPr>
        <p:spPr>
          <a:xfrm>
            <a:off x="157316" y="4725144"/>
            <a:ext cx="8640960" cy="1938992"/>
          </a:xfrm>
          <a:prstGeom prst="rect">
            <a:avLst/>
          </a:prstGeom>
          <a:noFill/>
        </p:spPr>
        <p:txBody>
          <a:bodyPr wrap="square">
            <a:spAutoFit/>
          </a:bodyPr>
          <a:lstStyle/>
          <a:p>
            <a:pPr algn="just"/>
            <a:r>
              <a:rPr lang="es-ES" sz="2400" b="1" dirty="0">
                <a:effectLst/>
                <a:latin typeface="Arial" panose="020B0604020202020204" pitchFamily="34" charset="0"/>
                <a:ea typeface="Times New Roman" panose="02020603050405020304" pitchFamily="18" charset="0"/>
              </a:rPr>
              <a:t>Importancia de realización</a:t>
            </a:r>
            <a:r>
              <a:rPr lang="es-ES" sz="2400" dirty="0">
                <a:effectLst/>
                <a:latin typeface="Arial" panose="020B0604020202020204" pitchFamily="34" charset="0"/>
                <a:ea typeface="Times New Roman" panose="02020603050405020304" pitchFamily="18" charset="0"/>
              </a:rPr>
              <a:t>: Realizar la exploración médica tiene relevante  importancia para prevenir la influencia de factores ambientales que pueden incidir en la salud de la población y aprovechar los elementos que favorecen el trabajo médico.</a:t>
            </a:r>
            <a:endParaRPr lang="es-C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54001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C7CB984-619F-22E1-E2B2-2E27BB311049}"/>
              </a:ext>
            </a:extLst>
          </p:cNvPr>
          <p:cNvSpPr txBox="1"/>
          <p:nvPr/>
        </p:nvSpPr>
        <p:spPr>
          <a:xfrm>
            <a:off x="149928" y="188640"/>
            <a:ext cx="8784976" cy="107721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r>
              <a:rPr lang="es-ES" sz="3200" b="1" i="1" dirty="0">
                <a:effectLst/>
                <a:latin typeface="Arial" panose="020B0604020202020204" pitchFamily="34" charset="0"/>
                <a:ea typeface="Times New Roman" panose="02020603050405020304" pitchFamily="18" charset="0"/>
              </a:rPr>
              <a:t>Objetivos, tipos y métodos de exploración médica:</a:t>
            </a:r>
            <a:endParaRPr lang="es-CU" sz="4400" b="1" i="1" dirty="0"/>
          </a:p>
        </p:txBody>
      </p:sp>
      <p:sp>
        <p:nvSpPr>
          <p:cNvPr id="4" name="CuadroTexto 3">
            <a:extLst>
              <a:ext uri="{FF2B5EF4-FFF2-40B4-BE49-F238E27FC236}">
                <a16:creationId xmlns:a16="http://schemas.microsoft.com/office/drawing/2014/main" id="{425111F2-0A38-CAA6-AF0C-40227B568637}"/>
              </a:ext>
            </a:extLst>
          </p:cNvPr>
          <p:cNvSpPr txBox="1"/>
          <p:nvPr/>
        </p:nvSpPr>
        <p:spPr>
          <a:xfrm>
            <a:off x="179512" y="1412776"/>
            <a:ext cx="8964488" cy="4524315"/>
          </a:xfrm>
          <a:prstGeom prst="rect">
            <a:avLst/>
          </a:prstGeom>
          <a:noFill/>
        </p:spPr>
        <p:txBody>
          <a:bodyPr wrap="square">
            <a:spAutoFit/>
          </a:bodyPr>
          <a:lstStyle/>
          <a:p>
            <a:pPr algn="just">
              <a:spcBef>
                <a:spcPts val="600"/>
              </a:spcBef>
              <a:spcAft>
                <a:spcPts val="600"/>
              </a:spcAft>
            </a:pPr>
            <a:r>
              <a:rPr lang="es-ES" sz="2800" b="1"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Objetivos:</a:t>
            </a:r>
            <a:endParaRPr lang="es-CU" sz="2800" b="1"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Bef>
                <a:spcPts val="600"/>
              </a:spcBef>
              <a:spcAft>
                <a:spcPts val="600"/>
              </a:spcAft>
              <a:buFont typeface="Wingdings" panose="05000000000000000000" pitchFamily="2" charset="2"/>
              <a:buChar char=""/>
              <a:tabLst>
                <a:tab pos="457200" algn="l"/>
              </a:tabLst>
            </a:pPr>
            <a:r>
              <a:rPr lang="es-ES" sz="2400" dirty="0">
                <a:effectLst/>
                <a:latin typeface="Arial" panose="020B0604020202020204" pitchFamily="34" charset="0"/>
                <a:ea typeface="Times New Roman" panose="02020603050405020304" pitchFamily="18" charset="0"/>
                <a:cs typeface="Arial" panose="020B0604020202020204" pitchFamily="34" charset="0"/>
              </a:rPr>
              <a:t>Estudiar las condiciones naturales o geográficas que pueden influir favorable o desfavorablemente en el estado de salud de la población y en el trabajo de dirección de los servicios de salud.</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Bef>
                <a:spcPts val="600"/>
              </a:spcBef>
              <a:spcAft>
                <a:spcPts val="600"/>
              </a:spcAft>
              <a:buFont typeface="Wingdings" panose="05000000000000000000" pitchFamily="2" charset="2"/>
              <a:buChar char=""/>
              <a:tabLst>
                <a:tab pos="457200" algn="l"/>
              </a:tabLst>
            </a:pPr>
            <a:r>
              <a:rPr lang="es-ES" sz="2400" dirty="0">
                <a:effectLst/>
                <a:latin typeface="Arial" panose="020B0604020202020204" pitchFamily="34" charset="0"/>
                <a:ea typeface="Times New Roman" panose="02020603050405020304" pitchFamily="18" charset="0"/>
                <a:cs typeface="Arial" panose="020B0604020202020204" pitchFamily="34" charset="0"/>
              </a:rPr>
              <a:t>Estudiar en el terreno, de forma minuciosa, las condiciones higiénico-epidemiológicas donde se desenvuelve la población; existencia de focos aislados de enfermedades transmisibles, epidémicas o endémicas, epizoóticas; estado de la inmunización y existencia de objetivos  biológicos, químicos y radiactivos.</a:t>
            </a:r>
            <a:endParaRPr lang="es-CU"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81738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C7CB984-619F-22E1-E2B2-2E27BB311049}"/>
              </a:ext>
            </a:extLst>
          </p:cNvPr>
          <p:cNvSpPr txBox="1"/>
          <p:nvPr/>
        </p:nvSpPr>
        <p:spPr>
          <a:xfrm>
            <a:off x="179512" y="260648"/>
            <a:ext cx="8784976" cy="107721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Objetivos, tipos y métodos de exploración médica:</a:t>
            </a:r>
            <a:endParaRPr kumimoji="0" lang="es-CU" sz="4400" b="1" i="1" u="none" strike="noStrike" kern="1200" cap="none" spc="0" normalizeH="0" baseline="0" noProof="0" dirty="0">
              <a:ln>
                <a:noFill/>
              </a:ln>
              <a:solidFill>
                <a:prstClr val="black"/>
              </a:solidFill>
              <a:effectLst/>
              <a:uLnTx/>
              <a:uFillTx/>
              <a:latin typeface="Calibri"/>
              <a:ea typeface="+mn-ea"/>
              <a:cs typeface="+mn-cs"/>
            </a:endParaRPr>
          </a:p>
        </p:txBody>
      </p:sp>
      <p:sp>
        <p:nvSpPr>
          <p:cNvPr id="4" name="CuadroTexto 3">
            <a:extLst>
              <a:ext uri="{FF2B5EF4-FFF2-40B4-BE49-F238E27FC236}">
                <a16:creationId xmlns:a16="http://schemas.microsoft.com/office/drawing/2014/main" id="{425111F2-0A38-CAA6-AF0C-40227B568637}"/>
              </a:ext>
            </a:extLst>
          </p:cNvPr>
          <p:cNvSpPr txBox="1"/>
          <p:nvPr/>
        </p:nvSpPr>
        <p:spPr>
          <a:xfrm>
            <a:off x="179512" y="1484784"/>
            <a:ext cx="8964488" cy="5262979"/>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s-ES" sz="2800" b="1" i="1" u="none" strike="noStrike" kern="1200" cap="none" spc="0" normalizeH="0" baseline="0" noProof="0" dirty="0">
                <a:ln>
                  <a:noFill/>
                </a:ln>
                <a:solidFill>
                  <a:srgbClr val="FF0000"/>
                </a:solidFill>
                <a:effectLst/>
                <a:uLnTx/>
                <a:uFillTx/>
                <a:latin typeface="Arial" panose="020B0604020202020204" pitchFamily="34" charset="0"/>
                <a:ea typeface="Times New Roman" panose="02020603050405020304" pitchFamily="18" charset="0"/>
                <a:cs typeface="Arial" panose="020B0604020202020204" pitchFamily="34" charset="0"/>
              </a:rPr>
              <a:t>Objetivos:</a:t>
            </a:r>
            <a:endParaRPr kumimoji="0" lang="es-CU" sz="2800" b="1" i="1" u="none" strike="noStrike" kern="1200" cap="none" spc="0" normalizeH="0" baseline="0" noProof="0" dirty="0">
              <a:ln>
                <a:noFill/>
              </a:ln>
              <a:solidFill>
                <a:srgbClr val="FF00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just" defTabSz="914400" rtl="0" eaLnBrk="1" fontAlgn="auto" latinLnBrk="0" hangingPunct="1">
              <a:lnSpc>
                <a:spcPct val="100000"/>
              </a:lnSpc>
              <a:spcBef>
                <a:spcPts val="600"/>
              </a:spcBef>
              <a:spcAft>
                <a:spcPts val="600"/>
              </a:spcAft>
              <a:buClrTx/>
              <a:buSzTx/>
              <a:buFont typeface="Wingdings" panose="05000000000000000000" pitchFamily="2" charset="2"/>
              <a:buChar char=""/>
              <a:tabLst>
                <a:tab pos="457200" algn="l"/>
              </a:tabLst>
              <a:defRPr/>
            </a:pPr>
            <a:r>
              <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Determinar la existencia de instituciones de la salud de diferentes niveles, tipo de personal médico-técnico, existencia de recursos para la asistencia médica por si fuera necesario, así como realizar las coordinaciones pertinentes para la cooperación.</a:t>
            </a:r>
            <a:endParaRPr kumimoji="0" lang="es-CU"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just" defTabSz="914400" rtl="0" eaLnBrk="1" fontAlgn="auto" latinLnBrk="0" hangingPunct="1">
              <a:lnSpc>
                <a:spcPct val="100000"/>
              </a:lnSpc>
              <a:spcBef>
                <a:spcPts val="600"/>
              </a:spcBef>
              <a:spcAft>
                <a:spcPts val="600"/>
              </a:spcAft>
              <a:buClrTx/>
              <a:buSzTx/>
              <a:buFont typeface="Wingdings" panose="05000000000000000000" pitchFamily="2" charset="2"/>
              <a:buChar char=""/>
              <a:tabLst>
                <a:tab pos="457200" algn="l"/>
              </a:tabLst>
              <a:defRPr/>
            </a:pPr>
            <a:r>
              <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Conocer las condiciones de habitabilidad  de los inmuebles en las zonas pobladas con el interés de poderlos utilizar para el despliegue de las unidades e instituciones médicas (en el despliegue del CMF), así como la existencia y condiciones de obras ingenieras, refugios naturales o artificiales, cuevas, etc.  para igual uso o protección de la población, incluyendo  el estado epidemiológico de los mismos.</a:t>
            </a:r>
            <a:endParaRPr kumimoji="0" lang="es-CU"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28600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C7CB984-619F-22E1-E2B2-2E27BB311049}"/>
              </a:ext>
            </a:extLst>
          </p:cNvPr>
          <p:cNvSpPr txBox="1"/>
          <p:nvPr/>
        </p:nvSpPr>
        <p:spPr>
          <a:xfrm>
            <a:off x="179512" y="260648"/>
            <a:ext cx="8784976" cy="107721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Objetivos, tipos y métodos de exploración médica:</a:t>
            </a:r>
            <a:endParaRPr kumimoji="0" lang="es-CU" sz="4400" b="1" i="1" u="none" strike="noStrike" kern="1200" cap="none" spc="0" normalizeH="0" baseline="0" noProof="0" dirty="0">
              <a:ln>
                <a:noFill/>
              </a:ln>
              <a:solidFill>
                <a:prstClr val="black"/>
              </a:solidFill>
              <a:effectLst/>
              <a:uLnTx/>
              <a:uFillTx/>
              <a:latin typeface="Calibri"/>
              <a:ea typeface="+mn-ea"/>
              <a:cs typeface="+mn-cs"/>
            </a:endParaRPr>
          </a:p>
        </p:txBody>
      </p:sp>
      <p:sp>
        <p:nvSpPr>
          <p:cNvPr id="4" name="CuadroTexto 3">
            <a:extLst>
              <a:ext uri="{FF2B5EF4-FFF2-40B4-BE49-F238E27FC236}">
                <a16:creationId xmlns:a16="http://schemas.microsoft.com/office/drawing/2014/main" id="{425111F2-0A38-CAA6-AF0C-40227B568637}"/>
              </a:ext>
            </a:extLst>
          </p:cNvPr>
          <p:cNvSpPr txBox="1"/>
          <p:nvPr/>
        </p:nvSpPr>
        <p:spPr>
          <a:xfrm>
            <a:off x="179512" y="1484784"/>
            <a:ext cx="8964488" cy="4739759"/>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s-ES" sz="3200" b="1" i="1" u="none" strike="noStrike" kern="1200" cap="none" spc="0" normalizeH="0" baseline="0" noProof="0" dirty="0">
                <a:ln>
                  <a:noFill/>
                </a:ln>
                <a:solidFill>
                  <a:srgbClr val="FF0000"/>
                </a:solidFill>
                <a:effectLst/>
                <a:uLnTx/>
                <a:uFillTx/>
                <a:latin typeface="Arial" panose="020B0604020202020204" pitchFamily="34" charset="0"/>
                <a:ea typeface="Times New Roman" panose="02020603050405020304" pitchFamily="18" charset="0"/>
                <a:cs typeface="Arial" panose="020B0604020202020204" pitchFamily="34" charset="0"/>
              </a:rPr>
              <a:t>Objetivos:</a:t>
            </a:r>
            <a:endParaRPr kumimoji="0" lang="es-CU" sz="3200" b="1" i="1" u="none" strike="noStrike" kern="1200" cap="none" spc="0" normalizeH="0" baseline="0" noProof="0" dirty="0">
              <a:ln>
                <a:noFill/>
              </a:ln>
              <a:solidFill>
                <a:srgbClr val="FF00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just" defTabSz="914400" rtl="0" eaLnBrk="1" fontAlgn="auto" latinLnBrk="0" hangingPunct="1">
              <a:lnSpc>
                <a:spcPct val="100000"/>
              </a:lnSpc>
              <a:spcBef>
                <a:spcPts val="600"/>
              </a:spcBef>
              <a:spcAft>
                <a:spcPts val="600"/>
              </a:spcAft>
              <a:buClrTx/>
              <a:buSzTx/>
              <a:buFont typeface="Wingdings" panose="05000000000000000000" pitchFamily="2" charset="2"/>
              <a:buChar char=""/>
              <a:tabLst>
                <a:tab pos="457200" algn="l"/>
              </a:tabLst>
              <a:defRPr/>
            </a:pPr>
            <a:r>
              <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Analizar profunda y detalladamente las carreteras, vías férreas, marítimas y fluviales) para preverlas como las vías de evacuación médica sin peligro y llegar a conclusiones de su posible empleo.</a:t>
            </a:r>
            <a:endParaRPr kumimoji="0" lang="es-CU"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just" defTabSz="914400" rtl="0" eaLnBrk="1" fontAlgn="auto" latinLnBrk="0" hangingPunct="1">
              <a:lnSpc>
                <a:spcPct val="100000"/>
              </a:lnSpc>
              <a:spcBef>
                <a:spcPts val="600"/>
              </a:spcBef>
              <a:spcAft>
                <a:spcPts val="600"/>
              </a:spcAft>
              <a:buClrTx/>
              <a:buSzTx/>
              <a:buFont typeface="Wingdings" panose="05000000000000000000" pitchFamily="2" charset="2"/>
              <a:buChar char=""/>
              <a:tabLst>
                <a:tab pos="457200" algn="l"/>
              </a:tabLst>
              <a:defRPr/>
            </a:pPr>
            <a:r>
              <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Conocer  los recursos locales que pueden ponerse en función del trabajo de los servicios de salud, como: farmacias, almacenes, talleres de electromedicina, medios de transporte local, etc. y coordinar la posible utilización de estos recursos locales en interés de los servicios de salud.</a:t>
            </a:r>
            <a:endParaRPr kumimoji="0" lang="es-CU"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just" defTabSz="914400" rtl="0" eaLnBrk="1" fontAlgn="auto" latinLnBrk="0" hangingPunct="1">
              <a:lnSpc>
                <a:spcPct val="100000"/>
              </a:lnSpc>
              <a:spcBef>
                <a:spcPts val="600"/>
              </a:spcBef>
              <a:spcAft>
                <a:spcPts val="600"/>
              </a:spcAft>
              <a:buClrTx/>
              <a:buSzTx/>
              <a:buFont typeface="Wingdings" panose="05000000000000000000" pitchFamily="2" charset="2"/>
              <a:buChar char=""/>
              <a:tabLst>
                <a:tab pos="457200" algn="l"/>
              </a:tabLst>
              <a:defRPr/>
            </a:pPr>
            <a:r>
              <a:rPr kumimoji="0" lang="es-E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Determinar posibles focos de destrucción y/o contaminación </a:t>
            </a:r>
            <a:endParaRPr kumimoji="0" lang="es-CU"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47519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C7CB984-619F-22E1-E2B2-2E27BB311049}"/>
              </a:ext>
            </a:extLst>
          </p:cNvPr>
          <p:cNvSpPr txBox="1"/>
          <p:nvPr/>
        </p:nvSpPr>
        <p:spPr>
          <a:xfrm>
            <a:off x="179512" y="260648"/>
            <a:ext cx="8784976" cy="107721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3200" b="1" i="1"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Objetivos, tipos y métodos de exploración médica:</a:t>
            </a:r>
            <a:endParaRPr kumimoji="0" lang="es-CU" sz="4400" b="1" i="1" u="none" strike="noStrike" kern="1200" cap="none" spc="0" normalizeH="0" baseline="0" noProof="0" dirty="0">
              <a:ln>
                <a:noFill/>
              </a:ln>
              <a:solidFill>
                <a:prstClr val="black"/>
              </a:solidFill>
              <a:effectLst/>
              <a:uLnTx/>
              <a:uFillTx/>
              <a:latin typeface="Calibri"/>
              <a:ea typeface="+mn-ea"/>
              <a:cs typeface="+mn-cs"/>
            </a:endParaRPr>
          </a:p>
        </p:txBody>
      </p:sp>
      <p:sp>
        <p:nvSpPr>
          <p:cNvPr id="4" name="CuadroTexto 3">
            <a:extLst>
              <a:ext uri="{FF2B5EF4-FFF2-40B4-BE49-F238E27FC236}">
                <a16:creationId xmlns:a16="http://schemas.microsoft.com/office/drawing/2014/main" id="{425111F2-0A38-CAA6-AF0C-40227B568637}"/>
              </a:ext>
            </a:extLst>
          </p:cNvPr>
          <p:cNvSpPr txBox="1"/>
          <p:nvPr/>
        </p:nvSpPr>
        <p:spPr>
          <a:xfrm>
            <a:off x="179512" y="1484784"/>
            <a:ext cx="8964488" cy="2677656"/>
          </a:xfrm>
          <a:prstGeom prst="rect">
            <a:avLst/>
          </a:prstGeom>
          <a:noFill/>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s-ES" sz="2800" b="1" i="1" u="none" strike="noStrike" kern="1200" cap="none" spc="0" normalizeH="0" baseline="0" noProof="0" dirty="0">
                <a:ln>
                  <a:noFill/>
                </a:ln>
                <a:solidFill>
                  <a:srgbClr val="FF0000"/>
                </a:solidFill>
                <a:effectLst/>
                <a:uLnTx/>
                <a:uFillTx/>
                <a:latin typeface="Arial" panose="020B0604020202020204" pitchFamily="34" charset="0"/>
                <a:ea typeface="Times New Roman" panose="02020603050405020304" pitchFamily="18" charset="0"/>
                <a:cs typeface="Arial" panose="020B0604020202020204" pitchFamily="34" charset="0"/>
              </a:rPr>
              <a:t>Condiciones que debe reunir:</a:t>
            </a:r>
            <a:endParaRPr kumimoji="0" lang="es-ES" sz="3200" b="1" i="1" u="none" strike="noStrike" kern="1200" cap="none" spc="0" normalizeH="0" baseline="0" noProof="0" dirty="0">
              <a:ln>
                <a:noFill/>
              </a:ln>
              <a:solidFill>
                <a:srgbClr val="FF00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1441450" marR="0" lvl="0" indent="-542925" algn="just" defTabSz="914400" rtl="0" eaLnBrk="1" fontAlgn="auto" latinLnBrk="0" hangingPunct="1">
              <a:lnSpc>
                <a:spcPct val="100000"/>
              </a:lnSpc>
              <a:spcBef>
                <a:spcPts val="200"/>
              </a:spcBef>
              <a:spcAft>
                <a:spcPts val="200"/>
              </a:spcAft>
              <a:buClrTx/>
              <a:buSzTx/>
              <a:buFontTx/>
              <a:buNone/>
              <a:tabLst/>
              <a:defRPr/>
            </a:pPr>
            <a:r>
              <a:rPr kumimoji="0" lang="es-ES" sz="2400" b="1" i="1" u="none" strike="noStrike" kern="1200" cap="none" spc="0" normalizeH="0" baseline="0" noProof="0" dirty="0">
                <a:ln>
                  <a:noFill/>
                </a:ln>
                <a:effectLst/>
                <a:uLnTx/>
                <a:uFillTx/>
                <a:latin typeface="Arial" panose="020B0604020202020204" pitchFamily="34" charset="0"/>
                <a:ea typeface="Times New Roman" panose="02020603050405020304" pitchFamily="18" charset="0"/>
                <a:cs typeface="Arial" panose="020B0604020202020204" pitchFamily="34" charset="0"/>
              </a:rPr>
              <a:t>1.	</a:t>
            </a:r>
            <a:r>
              <a:rPr kumimoji="0" lang="es-ES" sz="2400" u="none" strike="noStrike" kern="1200" cap="none" spc="0" normalizeH="0" baseline="0" noProof="0" dirty="0">
                <a:ln>
                  <a:noFill/>
                </a:ln>
                <a:effectLst/>
                <a:uLnTx/>
                <a:uFillTx/>
                <a:latin typeface="Arial" panose="020B0604020202020204" pitchFamily="34" charset="0"/>
                <a:ea typeface="Times New Roman" panose="02020603050405020304" pitchFamily="18" charset="0"/>
                <a:cs typeface="Arial" panose="020B0604020202020204" pitchFamily="34" charset="0"/>
              </a:rPr>
              <a:t>Activa.</a:t>
            </a:r>
          </a:p>
          <a:p>
            <a:pPr marL="1441450" marR="0" lvl="0" indent="-542925" algn="just" defTabSz="914400" rtl="0" eaLnBrk="1" fontAlgn="auto" latinLnBrk="0" hangingPunct="1">
              <a:lnSpc>
                <a:spcPct val="100000"/>
              </a:lnSpc>
              <a:spcBef>
                <a:spcPts val="200"/>
              </a:spcBef>
              <a:spcAft>
                <a:spcPts val="200"/>
              </a:spcAft>
              <a:buClrTx/>
              <a:buSzTx/>
              <a:buFontTx/>
              <a:buNone/>
              <a:tabLst/>
              <a:defRPr/>
            </a:pPr>
            <a:r>
              <a:rPr kumimoji="0" lang="es-ES" sz="2400" u="none" strike="noStrike" kern="1200" cap="none" spc="0" normalizeH="0" baseline="0" noProof="0" dirty="0">
                <a:ln>
                  <a:noFill/>
                </a:ln>
                <a:effectLst/>
                <a:uLnTx/>
                <a:uFillTx/>
                <a:latin typeface="Arial" panose="020B0604020202020204" pitchFamily="34" charset="0"/>
                <a:ea typeface="Times New Roman" panose="02020603050405020304" pitchFamily="18" charset="0"/>
                <a:cs typeface="Arial" panose="020B0604020202020204" pitchFamily="34" charset="0"/>
              </a:rPr>
              <a:t>2.	Ininterrumpida.</a:t>
            </a:r>
          </a:p>
          <a:p>
            <a:pPr marL="1441450" marR="0" lvl="0" indent="-542925" algn="just" defTabSz="914400" rtl="0" eaLnBrk="1" fontAlgn="auto" latinLnBrk="0" hangingPunct="1">
              <a:lnSpc>
                <a:spcPct val="100000"/>
              </a:lnSpc>
              <a:spcBef>
                <a:spcPts val="200"/>
              </a:spcBef>
              <a:spcAft>
                <a:spcPts val="200"/>
              </a:spcAft>
              <a:buClrTx/>
              <a:buSzTx/>
              <a:buFontTx/>
              <a:buNone/>
              <a:tabLst/>
              <a:defRPr/>
            </a:pPr>
            <a:r>
              <a:rPr kumimoji="0" lang="es-ES" sz="2400" u="none" strike="noStrike" kern="1200" cap="none" spc="0" normalizeH="0" baseline="0" noProof="0" dirty="0">
                <a:ln>
                  <a:noFill/>
                </a:ln>
                <a:effectLst/>
                <a:uLnTx/>
                <a:uFillTx/>
                <a:latin typeface="Arial" panose="020B0604020202020204" pitchFamily="34" charset="0"/>
                <a:ea typeface="Times New Roman" panose="02020603050405020304" pitchFamily="18" charset="0"/>
                <a:cs typeface="Arial" panose="020B0604020202020204" pitchFamily="34" charset="0"/>
              </a:rPr>
              <a:t>3.	Oportuna.</a:t>
            </a:r>
          </a:p>
          <a:p>
            <a:pPr marL="1441450" marR="0" lvl="0" indent="-542925" algn="just" defTabSz="914400" rtl="0" eaLnBrk="1" fontAlgn="auto" latinLnBrk="0" hangingPunct="1">
              <a:lnSpc>
                <a:spcPct val="100000"/>
              </a:lnSpc>
              <a:spcBef>
                <a:spcPts val="200"/>
              </a:spcBef>
              <a:spcAft>
                <a:spcPts val="200"/>
              </a:spcAft>
              <a:buClrTx/>
              <a:buSzTx/>
              <a:buFontTx/>
              <a:buNone/>
              <a:tabLst/>
              <a:defRPr/>
            </a:pPr>
            <a:r>
              <a:rPr kumimoji="0" lang="es-ES" sz="2400" u="none" strike="noStrike" kern="1200" cap="none" spc="0" normalizeH="0" baseline="0" noProof="0" dirty="0">
                <a:ln>
                  <a:noFill/>
                </a:ln>
                <a:effectLst/>
                <a:uLnTx/>
                <a:uFillTx/>
                <a:latin typeface="Arial" panose="020B0604020202020204" pitchFamily="34" charset="0"/>
                <a:ea typeface="Times New Roman" panose="02020603050405020304" pitchFamily="18" charset="0"/>
                <a:cs typeface="Arial" panose="020B0604020202020204" pitchFamily="34" charset="0"/>
              </a:rPr>
              <a:t>4.	Veraz.</a:t>
            </a:r>
          </a:p>
          <a:p>
            <a:pPr marL="1441450" marR="0" lvl="0" indent="-542925" algn="just" defTabSz="914400" rtl="0" eaLnBrk="1" fontAlgn="auto" latinLnBrk="0" hangingPunct="1">
              <a:lnSpc>
                <a:spcPct val="100000"/>
              </a:lnSpc>
              <a:spcBef>
                <a:spcPts val="200"/>
              </a:spcBef>
              <a:spcAft>
                <a:spcPts val="200"/>
              </a:spcAft>
              <a:buClrTx/>
              <a:buSzTx/>
              <a:buFontTx/>
              <a:buNone/>
              <a:tabLst/>
              <a:defRPr/>
            </a:pPr>
            <a:r>
              <a:rPr kumimoji="0" lang="es-ES" sz="2400" u="none" strike="noStrike" kern="1200" cap="none" spc="0" normalizeH="0" baseline="0" noProof="0" dirty="0">
                <a:ln>
                  <a:noFill/>
                </a:ln>
                <a:effectLst/>
                <a:uLnTx/>
                <a:uFillTx/>
                <a:latin typeface="Arial" panose="020B0604020202020204" pitchFamily="34" charset="0"/>
                <a:ea typeface="Times New Roman" panose="02020603050405020304" pitchFamily="18" charset="0"/>
                <a:cs typeface="Arial" panose="020B0604020202020204" pitchFamily="34" charset="0"/>
              </a:rPr>
              <a:t>5.	Precisa.</a:t>
            </a:r>
          </a:p>
        </p:txBody>
      </p:sp>
      <p:sp>
        <p:nvSpPr>
          <p:cNvPr id="5" name="CuadroTexto 4">
            <a:extLst>
              <a:ext uri="{FF2B5EF4-FFF2-40B4-BE49-F238E27FC236}">
                <a16:creationId xmlns:a16="http://schemas.microsoft.com/office/drawing/2014/main" id="{03BCEA94-3557-62D9-69DD-7B0E6A491333}"/>
              </a:ext>
            </a:extLst>
          </p:cNvPr>
          <p:cNvSpPr txBox="1"/>
          <p:nvPr/>
        </p:nvSpPr>
        <p:spPr>
          <a:xfrm>
            <a:off x="179512" y="4188276"/>
            <a:ext cx="8784976" cy="2626360"/>
          </a:xfrm>
          <a:prstGeom prst="rect">
            <a:avLst/>
          </a:prstGeom>
          <a:noFill/>
        </p:spPr>
        <p:txBody>
          <a:bodyPr wrap="square">
            <a:spAutoFit/>
          </a:bodyPr>
          <a:lstStyle/>
          <a:p>
            <a:pPr algn="just">
              <a:spcBef>
                <a:spcPts val="200"/>
              </a:spcBef>
              <a:spcAft>
                <a:spcPts val="200"/>
              </a:spcAft>
            </a:pPr>
            <a:r>
              <a:rPr lang="es-ES" sz="2800" b="1" i="1" dirty="0">
                <a:solidFill>
                  <a:srgbClr val="C00000"/>
                </a:solidFill>
                <a:effectLst/>
                <a:latin typeface="Arial" panose="020B0604020202020204" pitchFamily="34" charset="0"/>
                <a:ea typeface="Times New Roman" panose="02020603050405020304" pitchFamily="18" charset="0"/>
                <a:cs typeface="Arial" panose="020B0604020202020204" pitchFamily="34" charset="0"/>
              </a:rPr>
              <a:t>Tipos de exploración médica: </a:t>
            </a:r>
            <a:endParaRPr lang="es-CU" sz="2800" b="1" i="1" dirty="0">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p>
            <a:pPr marL="1441450" indent="-228600" algn="just">
              <a:spcBef>
                <a:spcPts val="200"/>
              </a:spcBef>
              <a:spcAft>
                <a:spcPts val="200"/>
              </a:spcAft>
            </a:pPr>
            <a:r>
              <a:rPr lang="es-ES" sz="2400" dirty="0">
                <a:effectLst/>
                <a:latin typeface="Arial" panose="020B0604020202020204" pitchFamily="34" charset="0"/>
                <a:ea typeface="Times New Roman" panose="02020603050405020304" pitchFamily="18" charset="0"/>
              </a:rPr>
              <a:t>1.- Médico táctica.</a:t>
            </a:r>
            <a:endParaRPr lang="es-CU" sz="2400" dirty="0">
              <a:effectLst/>
              <a:latin typeface="Times New Roman" panose="02020603050405020304" pitchFamily="18" charset="0"/>
              <a:ea typeface="Times New Roman" panose="02020603050405020304" pitchFamily="18" charset="0"/>
            </a:endParaRPr>
          </a:p>
          <a:p>
            <a:pPr marL="1441450" indent="-228600" algn="just">
              <a:spcBef>
                <a:spcPts val="200"/>
              </a:spcBef>
              <a:spcAft>
                <a:spcPts val="200"/>
              </a:spcAft>
            </a:pPr>
            <a:r>
              <a:rPr lang="es-ES" sz="2400" dirty="0">
                <a:effectLst/>
                <a:latin typeface="Arial" panose="020B0604020202020204" pitchFamily="34" charset="0"/>
                <a:ea typeface="Times New Roman" panose="02020603050405020304" pitchFamily="18" charset="0"/>
              </a:rPr>
              <a:t>2.- Higiénico -- epidemiológica.</a:t>
            </a:r>
            <a:endParaRPr lang="es-CU" sz="2400" dirty="0">
              <a:effectLst/>
              <a:latin typeface="Times New Roman" panose="02020603050405020304" pitchFamily="18" charset="0"/>
              <a:ea typeface="Times New Roman" panose="02020603050405020304" pitchFamily="18" charset="0"/>
            </a:endParaRPr>
          </a:p>
          <a:p>
            <a:pPr marL="1441450" indent="-228600" algn="just">
              <a:spcBef>
                <a:spcPts val="200"/>
              </a:spcBef>
              <a:spcAft>
                <a:spcPts val="200"/>
              </a:spcAft>
            </a:pPr>
            <a:r>
              <a:rPr lang="es-ES" sz="2400" dirty="0">
                <a:effectLst/>
                <a:latin typeface="Arial" panose="020B0604020202020204" pitchFamily="34" charset="0"/>
                <a:ea typeface="Times New Roman" panose="02020603050405020304" pitchFamily="18" charset="0"/>
              </a:rPr>
              <a:t>3.- Biológica.</a:t>
            </a:r>
            <a:endParaRPr lang="es-CU" sz="2400" dirty="0">
              <a:effectLst/>
              <a:latin typeface="Times New Roman" panose="02020603050405020304" pitchFamily="18" charset="0"/>
              <a:ea typeface="Times New Roman" panose="02020603050405020304" pitchFamily="18" charset="0"/>
            </a:endParaRPr>
          </a:p>
          <a:p>
            <a:pPr marL="1441450" indent="-228600" algn="just">
              <a:spcBef>
                <a:spcPts val="200"/>
              </a:spcBef>
              <a:spcAft>
                <a:spcPts val="200"/>
              </a:spcAft>
            </a:pPr>
            <a:r>
              <a:rPr lang="es-ES" sz="2400" dirty="0">
                <a:effectLst/>
                <a:latin typeface="Arial" panose="020B0604020202020204" pitchFamily="34" charset="0"/>
                <a:ea typeface="Times New Roman" panose="02020603050405020304" pitchFamily="18" charset="0"/>
              </a:rPr>
              <a:t>4.- Química.</a:t>
            </a:r>
            <a:endParaRPr lang="es-CU" sz="2400" dirty="0">
              <a:effectLst/>
              <a:latin typeface="Times New Roman" panose="02020603050405020304" pitchFamily="18" charset="0"/>
              <a:ea typeface="Times New Roman" panose="02020603050405020304" pitchFamily="18" charset="0"/>
            </a:endParaRPr>
          </a:p>
          <a:p>
            <a:pPr marL="1441450" indent="-228600" algn="just">
              <a:spcBef>
                <a:spcPts val="200"/>
              </a:spcBef>
              <a:spcAft>
                <a:spcPts val="200"/>
              </a:spcAft>
            </a:pPr>
            <a:r>
              <a:rPr lang="es-ES" sz="2400" dirty="0">
                <a:effectLst/>
                <a:latin typeface="Arial" panose="020B0604020202020204" pitchFamily="34" charset="0"/>
                <a:ea typeface="Times New Roman" panose="02020603050405020304" pitchFamily="18" charset="0"/>
              </a:rPr>
              <a:t>5.- Radiactiva.</a:t>
            </a:r>
            <a:endParaRPr lang="es-C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6278872"/>
      </p:ext>
    </p:extLst>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3440</TotalTime>
  <Words>3086</Words>
  <Application>Microsoft Office PowerPoint</Application>
  <PresentationFormat>Presentación en pantalla (4:3)</PresentationFormat>
  <Paragraphs>167</Paragraphs>
  <Slides>31</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31</vt:i4>
      </vt:variant>
    </vt:vector>
  </HeadingPairs>
  <TitlesOfParts>
    <vt:vector size="37" baseType="lpstr">
      <vt:lpstr>Arial</vt:lpstr>
      <vt:lpstr>Calibri</vt:lpstr>
      <vt:lpstr>Times New Roman</vt:lpstr>
      <vt:lpstr>Wingdings</vt:lpstr>
      <vt:lpstr>Tema de Office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Marcos</dc:creator>
  <cp:lastModifiedBy>Lazara</cp:lastModifiedBy>
  <cp:revision>152</cp:revision>
  <dcterms:created xsi:type="dcterms:W3CDTF">2017-06-25T10:17:32Z</dcterms:created>
  <dcterms:modified xsi:type="dcterms:W3CDTF">2024-10-26T02:33:14Z</dcterms:modified>
</cp:coreProperties>
</file>