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0"/>
  </p:notesMasterIdLst>
  <p:sldIdLst>
    <p:sldId id="292" r:id="rId3"/>
    <p:sldId id="376" r:id="rId4"/>
    <p:sldId id="377" r:id="rId5"/>
    <p:sldId id="378" r:id="rId6"/>
    <p:sldId id="256" r:id="rId7"/>
    <p:sldId id="384" r:id="rId8"/>
    <p:sldId id="379" r:id="rId9"/>
    <p:sldId id="385" r:id="rId10"/>
    <p:sldId id="392" r:id="rId11"/>
    <p:sldId id="393" r:id="rId12"/>
    <p:sldId id="394" r:id="rId13"/>
    <p:sldId id="395"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3" r:id="rId32"/>
    <p:sldId id="414" r:id="rId33"/>
    <p:sldId id="415" r:id="rId34"/>
    <p:sldId id="416" r:id="rId35"/>
    <p:sldId id="425" r:id="rId36"/>
    <p:sldId id="426" r:id="rId37"/>
    <p:sldId id="427" r:id="rId38"/>
    <p:sldId id="417" r:id="rId39"/>
    <p:sldId id="418" r:id="rId40"/>
    <p:sldId id="419" r:id="rId41"/>
    <p:sldId id="420" r:id="rId42"/>
    <p:sldId id="421" r:id="rId43"/>
    <p:sldId id="423" r:id="rId44"/>
    <p:sldId id="424" r:id="rId45"/>
    <p:sldId id="428" r:id="rId46"/>
    <p:sldId id="429" r:id="rId47"/>
    <p:sldId id="430" r:id="rId48"/>
    <p:sldId id="431" r:id="rId49"/>
    <p:sldId id="432" r:id="rId50"/>
    <p:sldId id="433" r:id="rId51"/>
    <p:sldId id="434" r:id="rId52"/>
    <p:sldId id="435" r:id="rId53"/>
    <p:sldId id="436" r:id="rId54"/>
    <p:sldId id="437" r:id="rId55"/>
    <p:sldId id="438" r:id="rId56"/>
    <p:sldId id="439" r:id="rId57"/>
    <p:sldId id="440" r:id="rId58"/>
    <p:sldId id="441" r:id="rId59"/>
    <p:sldId id="442" r:id="rId60"/>
    <p:sldId id="443" r:id="rId61"/>
    <p:sldId id="422" r:id="rId62"/>
    <p:sldId id="380" r:id="rId63"/>
    <p:sldId id="386" r:id="rId64"/>
    <p:sldId id="444" r:id="rId65"/>
    <p:sldId id="445" r:id="rId66"/>
    <p:sldId id="446" r:id="rId67"/>
    <p:sldId id="447" r:id="rId68"/>
    <p:sldId id="448" r:id="rId69"/>
    <p:sldId id="449" r:id="rId70"/>
    <p:sldId id="450" r:id="rId71"/>
    <p:sldId id="451" r:id="rId72"/>
    <p:sldId id="452" r:id="rId73"/>
    <p:sldId id="453" r:id="rId74"/>
    <p:sldId id="454" r:id="rId75"/>
    <p:sldId id="455" r:id="rId76"/>
    <p:sldId id="456" r:id="rId77"/>
    <p:sldId id="457" r:id="rId78"/>
    <p:sldId id="458" r:id="rId79"/>
    <p:sldId id="459" r:id="rId80"/>
    <p:sldId id="460" r:id="rId81"/>
    <p:sldId id="461" r:id="rId82"/>
    <p:sldId id="381" r:id="rId83"/>
    <p:sldId id="389" r:id="rId84"/>
    <p:sldId id="462" r:id="rId85"/>
    <p:sldId id="463" r:id="rId86"/>
    <p:sldId id="464" r:id="rId87"/>
    <p:sldId id="465" r:id="rId88"/>
    <p:sldId id="466" r:id="rId89"/>
    <p:sldId id="467" r:id="rId90"/>
    <p:sldId id="468" r:id="rId91"/>
    <p:sldId id="469" r:id="rId92"/>
    <p:sldId id="470" r:id="rId93"/>
    <p:sldId id="471" r:id="rId94"/>
    <p:sldId id="472" r:id="rId95"/>
    <p:sldId id="473" r:id="rId96"/>
    <p:sldId id="474" r:id="rId97"/>
    <p:sldId id="475" r:id="rId98"/>
    <p:sldId id="476" r:id="rId99"/>
    <p:sldId id="477" r:id="rId100"/>
    <p:sldId id="478" r:id="rId101"/>
    <p:sldId id="479" r:id="rId102"/>
    <p:sldId id="480" r:id="rId103"/>
    <p:sldId id="382" r:id="rId104"/>
    <p:sldId id="387" r:id="rId105"/>
    <p:sldId id="388" r:id="rId106"/>
    <p:sldId id="390" r:id="rId107"/>
    <p:sldId id="483" r:id="rId108"/>
    <p:sldId id="481" r:id="rId10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E3CE"/>
    <a:srgbClr val="FCEDDC"/>
    <a:srgbClr val="F5DDA1"/>
    <a:srgbClr val="E5EDD3"/>
    <a:srgbClr val="D1DFB3"/>
    <a:srgbClr val="F9DFC3"/>
    <a:srgbClr val="398F21"/>
    <a:srgbClr val="FFFFCC"/>
    <a:srgbClr val="F6D3A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55" autoAdjust="0"/>
    <p:restoredTop sz="94061" autoAdjust="0"/>
  </p:normalViewPr>
  <p:slideViewPr>
    <p:cSldViewPr>
      <p:cViewPr varScale="1">
        <p:scale>
          <a:sx n="62" d="100"/>
          <a:sy n="62" d="100"/>
        </p:scale>
        <p:origin x="15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84" Type="http://schemas.openxmlformats.org/officeDocument/2006/relationships/slide" Target="slides/slide82.xml"/><Relationship Id="rId89" Type="http://schemas.openxmlformats.org/officeDocument/2006/relationships/slide" Target="slides/slide87.xml"/><Relationship Id="rId112" Type="http://schemas.openxmlformats.org/officeDocument/2006/relationships/viewProps" Target="viewProps.xml"/><Relationship Id="rId16" Type="http://schemas.openxmlformats.org/officeDocument/2006/relationships/slide" Target="slides/slide14.xml"/><Relationship Id="rId107" Type="http://schemas.openxmlformats.org/officeDocument/2006/relationships/slide" Target="slides/slide105.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slide" Target="slides/slide77.xml"/><Relationship Id="rId102" Type="http://schemas.openxmlformats.org/officeDocument/2006/relationships/slide" Target="slides/slide100.xml"/><Relationship Id="rId5" Type="http://schemas.openxmlformats.org/officeDocument/2006/relationships/slide" Target="slides/slide3.xml"/><Relationship Id="rId90" Type="http://schemas.openxmlformats.org/officeDocument/2006/relationships/slide" Target="slides/slide88.xml"/><Relationship Id="rId95" Type="http://schemas.openxmlformats.org/officeDocument/2006/relationships/slide" Target="slides/slide93.xml"/><Relationship Id="rId22" Type="http://schemas.openxmlformats.org/officeDocument/2006/relationships/slide" Target="slides/slide20.xml"/><Relationship Id="rId27" Type="http://schemas.openxmlformats.org/officeDocument/2006/relationships/slide" Target="slides/slide25.xml"/><Relationship Id="rId43" Type="http://schemas.openxmlformats.org/officeDocument/2006/relationships/slide" Target="slides/slide41.xml"/><Relationship Id="rId48" Type="http://schemas.openxmlformats.org/officeDocument/2006/relationships/slide" Target="slides/slide46.xml"/><Relationship Id="rId64" Type="http://schemas.openxmlformats.org/officeDocument/2006/relationships/slide" Target="slides/slide62.xml"/><Relationship Id="rId69" Type="http://schemas.openxmlformats.org/officeDocument/2006/relationships/slide" Target="slides/slide67.xml"/><Relationship Id="rId113" Type="http://schemas.openxmlformats.org/officeDocument/2006/relationships/theme" Target="theme/theme1.xml"/><Relationship Id="rId80" Type="http://schemas.openxmlformats.org/officeDocument/2006/relationships/slide" Target="slides/slide78.xml"/><Relationship Id="rId85" Type="http://schemas.openxmlformats.org/officeDocument/2006/relationships/slide" Target="slides/slide83.xml"/><Relationship Id="rId12" Type="http://schemas.openxmlformats.org/officeDocument/2006/relationships/slide" Target="slides/slide10.xml"/><Relationship Id="rId17" Type="http://schemas.openxmlformats.org/officeDocument/2006/relationships/slide" Target="slides/slide15.xml"/><Relationship Id="rId33" Type="http://schemas.openxmlformats.org/officeDocument/2006/relationships/slide" Target="slides/slide31.xml"/><Relationship Id="rId38" Type="http://schemas.openxmlformats.org/officeDocument/2006/relationships/slide" Target="slides/slide36.xml"/><Relationship Id="rId59" Type="http://schemas.openxmlformats.org/officeDocument/2006/relationships/slide" Target="slides/slide57.xml"/><Relationship Id="rId103" Type="http://schemas.openxmlformats.org/officeDocument/2006/relationships/slide" Target="slides/slide101.xml"/><Relationship Id="rId108" Type="http://schemas.openxmlformats.org/officeDocument/2006/relationships/slide" Target="slides/slide106.xml"/><Relationship Id="rId54" Type="http://schemas.openxmlformats.org/officeDocument/2006/relationships/slide" Target="slides/slide52.xml"/><Relationship Id="rId70" Type="http://schemas.openxmlformats.org/officeDocument/2006/relationships/slide" Target="slides/slide68.xml"/><Relationship Id="rId75" Type="http://schemas.openxmlformats.org/officeDocument/2006/relationships/slide" Target="slides/slide73.xml"/><Relationship Id="rId91" Type="http://schemas.openxmlformats.org/officeDocument/2006/relationships/slide" Target="slides/slide89.xml"/><Relationship Id="rId96" Type="http://schemas.openxmlformats.org/officeDocument/2006/relationships/slide" Target="slides/slide94.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6" Type="http://schemas.openxmlformats.org/officeDocument/2006/relationships/slide" Target="slides/slide104.xml"/><Relationship Id="rId114" Type="http://schemas.openxmlformats.org/officeDocument/2006/relationships/tableStyles" Target="tableStyles.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slide" Target="slides/slide76.xml"/><Relationship Id="rId81" Type="http://schemas.openxmlformats.org/officeDocument/2006/relationships/slide" Target="slides/slide79.xml"/><Relationship Id="rId86" Type="http://schemas.openxmlformats.org/officeDocument/2006/relationships/slide" Target="slides/slide84.xml"/><Relationship Id="rId94" Type="http://schemas.openxmlformats.org/officeDocument/2006/relationships/slide" Target="slides/slide92.xml"/><Relationship Id="rId99" Type="http://schemas.openxmlformats.org/officeDocument/2006/relationships/slide" Target="slides/slide97.xml"/><Relationship Id="rId101" Type="http://schemas.openxmlformats.org/officeDocument/2006/relationships/slide" Target="slides/slide99.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109" Type="http://schemas.openxmlformats.org/officeDocument/2006/relationships/slide" Target="slides/slide10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97" Type="http://schemas.openxmlformats.org/officeDocument/2006/relationships/slide" Target="slides/slide95.xml"/><Relationship Id="rId104" Type="http://schemas.openxmlformats.org/officeDocument/2006/relationships/slide" Target="slides/slide102.xml"/><Relationship Id="rId7" Type="http://schemas.openxmlformats.org/officeDocument/2006/relationships/slide" Target="slides/slide5.xml"/><Relationship Id="rId71" Type="http://schemas.openxmlformats.org/officeDocument/2006/relationships/slide" Target="slides/slide69.xml"/><Relationship Id="rId92" Type="http://schemas.openxmlformats.org/officeDocument/2006/relationships/slide" Target="slides/slide90.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 Id="rId87" Type="http://schemas.openxmlformats.org/officeDocument/2006/relationships/slide" Target="slides/slide85.xml"/><Relationship Id="rId110" Type="http://schemas.openxmlformats.org/officeDocument/2006/relationships/notesMaster" Target="notesMasters/notesMaster1.xml"/><Relationship Id="rId61" Type="http://schemas.openxmlformats.org/officeDocument/2006/relationships/slide" Target="slides/slide59.xml"/><Relationship Id="rId82" Type="http://schemas.openxmlformats.org/officeDocument/2006/relationships/slide" Target="slides/slide80.xml"/><Relationship Id="rId19" Type="http://schemas.openxmlformats.org/officeDocument/2006/relationships/slide" Target="slides/slide17.xml"/><Relationship Id="rId14" Type="http://schemas.openxmlformats.org/officeDocument/2006/relationships/slide" Target="slides/slide12.xml"/><Relationship Id="rId30" Type="http://schemas.openxmlformats.org/officeDocument/2006/relationships/slide" Target="slides/slide28.xml"/><Relationship Id="rId35" Type="http://schemas.openxmlformats.org/officeDocument/2006/relationships/slide" Target="slides/slide33.xml"/><Relationship Id="rId56" Type="http://schemas.openxmlformats.org/officeDocument/2006/relationships/slide" Target="slides/slide54.xml"/><Relationship Id="rId77" Type="http://schemas.openxmlformats.org/officeDocument/2006/relationships/slide" Target="slides/slide75.xml"/><Relationship Id="rId100" Type="http://schemas.openxmlformats.org/officeDocument/2006/relationships/slide" Target="slides/slide98.xml"/><Relationship Id="rId105" Type="http://schemas.openxmlformats.org/officeDocument/2006/relationships/slide" Target="slides/slide103.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93" Type="http://schemas.openxmlformats.org/officeDocument/2006/relationships/slide" Target="slides/slide91.xml"/><Relationship Id="rId98" Type="http://schemas.openxmlformats.org/officeDocument/2006/relationships/slide" Target="slides/slide96.xml"/><Relationship Id="rId3" Type="http://schemas.openxmlformats.org/officeDocument/2006/relationships/slide" Target="slides/slide1.xml"/><Relationship Id="rId25" Type="http://schemas.openxmlformats.org/officeDocument/2006/relationships/slide" Target="slides/slide23.xml"/><Relationship Id="rId46" Type="http://schemas.openxmlformats.org/officeDocument/2006/relationships/slide" Target="slides/slide44.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62" Type="http://schemas.openxmlformats.org/officeDocument/2006/relationships/slide" Target="slides/slide60.xml"/><Relationship Id="rId83" Type="http://schemas.openxmlformats.org/officeDocument/2006/relationships/slide" Target="slides/slide81.xml"/><Relationship Id="rId88" Type="http://schemas.openxmlformats.org/officeDocument/2006/relationships/slide" Target="slides/slide86.xml"/><Relationship Id="rId11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U"/>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7CD798-2A11-4172-B110-B5096EEDE9B9}" type="datetimeFigureOut">
              <a:rPr lang="es-CU" smtClean="0"/>
              <a:t>8/6/2024</a:t>
            </a:fld>
            <a:endParaRPr lang="es-CU"/>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CU"/>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U"/>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U"/>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5EAAFF-E164-4FB6-9918-1639FC60D650}" type="slidenum">
              <a:rPr lang="es-CU" smtClean="0"/>
              <a:t>‹Nº›</a:t>
            </a:fld>
            <a:endParaRPr lang="es-CU"/>
          </a:p>
        </p:txBody>
      </p:sp>
    </p:spTree>
    <p:extLst>
      <p:ext uri="{BB962C8B-B14F-4D97-AF65-F5344CB8AC3E}">
        <p14:creationId xmlns:p14="http://schemas.microsoft.com/office/powerpoint/2010/main" val="1332965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U" dirty="0"/>
          </a:p>
        </p:txBody>
      </p:sp>
      <p:sp>
        <p:nvSpPr>
          <p:cNvPr id="4" name="Marcador de número de diapositiva 3"/>
          <p:cNvSpPr>
            <a:spLocks noGrp="1"/>
          </p:cNvSpPr>
          <p:nvPr>
            <p:ph type="sldNum" sz="quarter" idx="5"/>
          </p:nvPr>
        </p:nvSpPr>
        <p:spPr/>
        <p:txBody>
          <a:bodyPr/>
          <a:lstStyle/>
          <a:p>
            <a:fld id="{1F5EAAFF-E164-4FB6-9918-1639FC60D650}" type="slidenum">
              <a:rPr lang="es-CU" smtClean="0"/>
              <a:t>52</a:t>
            </a:fld>
            <a:endParaRPr lang="es-CU"/>
          </a:p>
        </p:txBody>
      </p:sp>
    </p:spTree>
    <p:extLst>
      <p:ext uri="{BB962C8B-B14F-4D97-AF65-F5344CB8AC3E}">
        <p14:creationId xmlns:p14="http://schemas.microsoft.com/office/powerpoint/2010/main" val="1119627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74226954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2809658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593346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3444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33635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341130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0729002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663482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8082998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33257490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46F9F96-4217-43A3-9604-74D0048FD1C0}" type="datetimeFigureOut">
              <a:rPr lang="es-ES" smtClean="0"/>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672527B-5D70-4708-8082-BFDBD3F79C2B}" type="slidenum">
              <a:rPr lang="es-ES" smtClean="0"/>
              <a:t>‹Nº›</a:t>
            </a:fld>
            <a:endParaRPr lang="es-ES"/>
          </a:p>
        </p:txBody>
      </p:sp>
    </p:spTree>
    <p:extLst>
      <p:ext uri="{BB962C8B-B14F-4D97-AF65-F5344CB8AC3E}">
        <p14:creationId xmlns:p14="http://schemas.microsoft.com/office/powerpoint/2010/main" val="1745149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08/06/2024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08/06/2024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6F9F96-4217-43A3-9604-74D0048FD1C0}" type="datetimeFigureOut">
              <a:rPr lang="es-ES" smtClean="0"/>
              <a:t>08/06/2024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72527B-5D70-4708-8082-BFDBD3F79C2B}" type="slidenum">
              <a:rPr lang="es-ES" smtClean="0"/>
              <a:t>‹Nº›</a:t>
            </a:fld>
            <a:endParaRPr lang="es-ES"/>
          </a:p>
        </p:txBody>
      </p:sp>
    </p:spTree>
    <p:extLst>
      <p:ext uri="{BB962C8B-B14F-4D97-AF65-F5344CB8AC3E}">
        <p14:creationId xmlns:p14="http://schemas.microsoft.com/office/powerpoint/2010/main" val="13264989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569660"/>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Organización de los servicios de salud en la comunidad en situaciones de desastres.  </a:t>
            </a:r>
          </a:p>
          <a:p>
            <a:pPr algn="ctr"/>
            <a:r>
              <a:rPr lang="es-ES" sz="3200" b="1" dirty="0">
                <a:solidFill>
                  <a:srgbClr val="FF0000"/>
                </a:solidFill>
                <a:latin typeface="Arial" panose="020B0604020202020204" pitchFamily="34" charset="0"/>
                <a:cs typeface="Arial" panose="020B0604020202020204" pitchFamily="34" charset="0"/>
              </a:rPr>
              <a:t>(16 </a:t>
            </a:r>
            <a:r>
              <a:rPr lang="es-ES" sz="3200" b="1" dirty="0" err="1">
                <a:solidFill>
                  <a:srgbClr val="FF0000"/>
                </a:solidFill>
                <a:latin typeface="Arial" panose="020B0604020202020204" pitchFamily="34" charset="0"/>
                <a:cs typeface="Arial" panose="020B0604020202020204" pitchFamily="34" charset="0"/>
              </a:rPr>
              <a:t>hrs</a:t>
            </a:r>
            <a:r>
              <a:rPr lang="es-ES" sz="3200" b="1" dirty="0">
                <a:solidFill>
                  <a:srgbClr val="FF0000"/>
                </a:solidFill>
                <a:latin typeface="Arial" panose="020B0604020202020204" pitchFamily="34" charset="0"/>
                <a:cs typeface="Arial" panose="020B0604020202020204" pitchFamily="34" charset="0"/>
              </a:rPr>
              <a:t>). </a:t>
            </a:r>
          </a:p>
        </p:txBody>
      </p:sp>
      <p:sp>
        <p:nvSpPr>
          <p:cNvPr id="11" name="CuadroTexto 10">
            <a:extLst>
              <a:ext uri="{FF2B5EF4-FFF2-40B4-BE49-F238E27FC236}">
                <a16:creationId xmlns:a16="http://schemas.microsoft.com/office/drawing/2014/main" id="{D1B8F3BF-F625-2F16-7226-32C059FE71BF}"/>
              </a:ext>
            </a:extLst>
          </p:cNvPr>
          <p:cNvSpPr txBox="1"/>
          <p:nvPr/>
        </p:nvSpPr>
        <p:spPr>
          <a:xfrm>
            <a:off x="2555776" y="958520"/>
            <a:ext cx="3240360" cy="707886"/>
          </a:xfrm>
          <a:prstGeom prst="rect">
            <a:avLst/>
          </a:prstGeom>
          <a:noFill/>
        </p:spPr>
        <p:txBody>
          <a:bodyPr wrap="square" rtlCol="0">
            <a:spAutoFit/>
          </a:bodyPr>
          <a:lstStyle/>
          <a:p>
            <a:pPr algn="ctr"/>
            <a:r>
              <a:rPr lang="es-ES" sz="4000" b="1" dirty="0">
                <a:solidFill>
                  <a:srgbClr val="FF0000"/>
                </a:solidFill>
                <a:latin typeface="Arial" panose="020B0604020202020204" pitchFamily="34" charset="0"/>
                <a:cs typeface="Arial" panose="020B0604020202020204" pitchFamily="34" charset="0"/>
              </a:rPr>
              <a:t>Tema III</a:t>
            </a:r>
            <a:endParaRPr lang="es-CU" sz="4000" b="1" dirty="0">
              <a:solidFill>
                <a:srgbClr val="FF0000"/>
              </a:solidFill>
              <a:latin typeface="Arial" panose="020B0604020202020204" pitchFamily="34" charset="0"/>
              <a:cs typeface="Arial" panose="020B0604020202020204" pitchFamily="34" charset="0"/>
            </a:endParaRPr>
          </a:p>
        </p:txBody>
      </p:sp>
      <p:grpSp>
        <p:nvGrpSpPr>
          <p:cNvPr id="2" name="Grupo 1">
            <a:extLst>
              <a:ext uri="{FF2B5EF4-FFF2-40B4-BE49-F238E27FC236}">
                <a16:creationId xmlns:a16="http://schemas.microsoft.com/office/drawing/2014/main" id="{00669C88-6070-93C0-60C6-3CEEC3C5AAE0}"/>
              </a:ext>
            </a:extLst>
          </p:cNvPr>
          <p:cNvGrpSpPr/>
          <p:nvPr/>
        </p:nvGrpSpPr>
        <p:grpSpPr>
          <a:xfrm>
            <a:off x="0" y="0"/>
            <a:ext cx="9144000" cy="1411345"/>
            <a:chOff x="0" y="0"/>
            <a:chExt cx="9144000" cy="1411345"/>
          </a:xfrm>
        </p:grpSpPr>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grpSp>
      <p:sp>
        <p:nvSpPr>
          <p:cNvPr id="4" name="CuadroTexto 3">
            <a:extLst>
              <a:ext uri="{FF2B5EF4-FFF2-40B4-BE49-F238E27FC236}">
                <a16:creationId xmlns:a16="http://schemas.microsoft.com/office/drawing/2014/main" id="{F7B2A588-EBDE-7FDF-AA35-5FC431E03230}"/>
              </a:ext>
            </a:extLst>
          </p:cNvPr>
          <p:cNvSpPr txBox="1"/>
          <p:nvPr/>
        </p:nvSpPr>
        <p:spPr>
          <a:xfrm>
            <a:off x="247294" y="3374571"/>
            <a:ext cx="8649411" cy="3231654"/>
          </a:xfrm>
          <a:prstGeom prst="rect">
            <a:avLst/>
          </a:prstGeom>
          <a:noFill/>
        </p:spPr>
        <p:txBody>
          <a:bodyPr wrap="square">
            <a:spAutoFit/>
          </a:bodyPr>
          <a:lstStyle/>
          <a:p>
            <a:r>
              <a:rPr lang="es-ES" sz="3600" b="1" dirty="0">
                <a:solidFill>
                  <a:srgbClr val="FF0000"/>
                </a:solidFill>
                <a:latin typeface="Arial" panose="020B0604020202020204" pitchFamily="34" charset="0"/>
                <a:cs typeface="Arial" panose="020B0604020202020204" pitchFamily="34" charset="0"/>
              </a:rPr>
              <a:t>Objetivos:</a:t>
            </a:r>
          </a:p>
          <a:p>
            <a:pPr marL="449263" indent="-449263" algn="just">
              <a:buFont typeface="+mj-lt"/>
              <a:buAutoNum type="arabicPeriod"/>
            </a:pPr>
            <a:r>
              <a:rPr lang="es-ES" sz="2400" dirty="0">
                <a:latin typeface="Arial" panose="020B0604020202020204" pitchFamily="34" charset="0"/>
                <a:cs typeface="Arial" panose="020B0604020202020204" pitchFamily="34" charset="0"/>
              </a:rPr>
              <a:t>Investigar las condiciones medioambientales y socioeconómicas que influyen en la organización de los servicios de salud en la comunidad en situaciones de desastres.</a:t>
            </a:r>
          </a:p>
          <a:p>
            <a:pPr marL="449263" indent="-449263" algn="just"/>
            <a:r>
              <a:rPr lang="es-ES" sz="2400" dirty="0">
                <a:latin typeface="Arial" panose="020B0604020202020204" pitchFamily="34" charset="0"/>
                <a:cs typeface="Arial" panose="020B0604020202020204" pitchFamily="34" charset="0"/>
              </a:rPr>
              <a:t>2.	Fundamentar la organización de las medidas de aseguramiento médico en la comunidad en situaciones de desastres.</a:t>
            </a:r>
          </a:p>
        </p:txBody>
      </p:sp>
    </p:spTree>
    <p:extLst>
      <p:ext uri="{BB962C8B-B14F-4D97-AF65-F5344CB8AC3E}">
        <p14:creationId xmlns:p14="http://schemas.microsoft.com/office/powerpoint/2010/main" val="1875291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0A783A6-A7D5-F128-4991-97A0E38F7EC6}"/>
              </a:ext>
            </a:extLst>
          </p:cNvPr>
          <p:cNvSpPr txBox="1"/>
          <p:nvPr/>
        </p:nvSpPr>
        <p:spPr>
          <a:xfrm>
            <a:off x="143508" y="188640"/>
            <a:ext cx="8856984"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2800" b="1" i="1" dirty="0">
                <a:latin typeface="Arial" panose="020B0604020202020204" pitchFamily="34" charset="0"/>
                <a:cs typeface="Arial" panose="020B0604020202020204" pitchFamily="34" charset="0"/>
              </a:rPr>
              <a:t>Aseguramiento médico en situaciones de desastres (AMSD).</a:t>
            </a:r>
            <a:endParaRPr lang="es-CU" sz="2800" b="1" i="1"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E412BFD1-BAD6-D0BF-4372-546A1731D0D2}"/>
              </a:ext>
            </a:extLst>
          </p:cNvPr>
          <p:cNvSpPr txBox="1"/>
          <p:nvPr/>
        </p:nvSpPr>
        <p:spPr>
          <a:xfrm>
            <a:off x="143508" y="1170471"/>
            <a:ext cx="8856984" cy="4216539"/>
          </a:xfrm>
          <a:prstGeom prst="rect">
            <a:avLst/>
          </a:prstGeom>
          <a:noFill/>
        </p:spPr>
        <p:txBody>
          <a:bodyPr wrap="square">
            <a:spAutoFit/>
          </a:bodyPr>
          <a:lstStyle/>
          <a:p>
            <a:pPr algn="just"/>
            <a:r>
              <a:rPr lang="es-ES" sz="2800" b="1" i="1" dirty="0">
                <a:solidFill>
                  <a:srgbClr val="FF0000"/>
                </a:solidFill>
                <a:latin typeface="Arial" panose="020B0604020202020204" pitchFamily="34" charset="0"/>
                <a:cs typeface="Arial" panose="020B0604020202020204" pitchFamily="34" charset="0"/>
              </a:rPr>
              <a:t>Concepto: </a:t>
            </a:r>
            <a:r>
              <a:rPr lang="es-ES" sz="2400" dirty="0">
                <a:latin typeface="Arial" panose="020B0604020202020204" pitchFamily="34" charset="0"/>
                <a:cs typeface="Arial" panose="020B0604020202020204" pitchFamily="34" charset="0"/>
              </a:rPr>
              <a:t>Decisión para el empleo racional y organizado de los recursos humanos y materiales realmente disponibles, de acuerdo con la apreciación de los desastres, el estimado de victimas las bajas sanitarias, el cuadro de salud de la población y la situación higiénico - epidemiológica concreta del territorio. </a:t>
            </a:r>
          </a:p>
          <a:p>
            <a:pPr algn="just"/>
            <a:endParaRPr lang="es-ES" sz="2400" dirty="0">
              <a:latin typeface="Arial" panose="020B0604020202020204" pitchFamily="34" charset="0"/>
              <a:cs typeface="Arial" panose="020B0604020202020204" pitchFamily="34" charset="0"/>
            </a:endParaRPr>
          </a:p>
          <a:p>
            <a:pPr algn="just"/>
            <a:r>
              <a:rPr lang="es-ES" sz="2400" b="1" i="1" dirty="0">
                <a:solidFill>
                  <a:srgbClr val="FF0000"/>
                </a:solidFill>
                <a:latin typeface="Arial" panose="020B0604020202020204" pitchFamily="34" charset="0"/>
                <a:cs typeface="Arial" panose="020B0604020202020204" pitchFamily="34" charset="0"/>
              </a:rPr>
              <a:t>Es el conjunto de medidas y actividades </a:t>
            </a:r>
            <a:r>
              <a:rPr lang="es-ES" sz="2400" dirty="0">
                <a:latin typeface="Arial" panose="020B0604020202020204" pitchFamily="34" charset="0"/>
                <a:cs typeface="Arial" panose="020B0604020202020204" pitchFamily="34" charset="0"/>
              </a:rPr>
              <a:t>de tratamiento y evacuación, higiénico-epidemiológicas, de abastecimiento médico y de protección médica, planificadas con el objetivo de restaurar la salud del personal, su reincorporación en breves plazos a la vida social y con la menor secuela posible.</a:t>
            </a:r>
          </a:p>
        </p:txBody>
      </p:sp>
    </p:spTree>
    <p:extLst>
      <p:ext uri="{BB962C8B-B14F-4D97-AF65-F5344CB8AC3E}">
        <p14:creationId xmlns:p14="http://schemas.microsoft.com/office/powerpoint/2010/main" val="3845170325"/>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C698073-04AE-0D88-6662-D6C80D9DEF37}"/>
              </a:ext>
            </a:extLst>
          </p:cNvPr>
          <p:cNvSpPr txBox="1"/>
          <p:nvPr/>
        </p:nvSpPr>
        <p:spPr>
          <a:xfrm>
            <a:off x="179512" y="188640"/>
            <a:ext cx="8784976" cy="6524863"/>
          </a:xfrm>
          <a:prstGeom prst="rect">
            <a:avLst/>
          </a:prstGeom>
          <a:noFill/>
        </p:spPr>
        <p:txBody>
          <a:bodyPr wrap="square">
            <a:spAutoFit/>
          </a:bodyPr>
          <a:lstStyle/>
          <a:p>
            <a:pPr algn="just"/>
            <a:r>
              <a:rPr lang="es-ES" sz="2200" dirty="0">
                <a:effectLst/>
                <a:latin typeface="Arial" panose="020B0604020202020204" pitchFamily="34" charset="0"/>
                <a:ea typeface="Times New Roman" panose="02020603050405020304" pitchFamily="18" charset="0"/>
              </a:rPr>
              <a:t>El consultorio Médico de la Familia (CMF) puede ser reforzado con una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brigada médica según las necesidades del cálculo de victimas probables; está conformada por un médico y un enfermero </a:t>
            </a:r>
            <a:r>
              <a:rPr lang="es-ES" sz="2200" dirty="0">
                <a:effectLst/>
                <a:latin typeface="Arial" panose="020B0604020202020204" pitchFamily="34" charset="0"/>
                <a:ea typeface="Times New Roman" panose="02020603050405020304" pitchFamily="18" charset="0"/>
              </a:rPr>
              <a:t>puede atender de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3-4 lesionados en 1 hora</a:t>
            </a:r>
            <a:r>
              <a:rPr lang="es-ES" sz="2200" dirty="0">
                <a:effectLst/>
                <a:latin typeface="Arial" panose="020B0604020202020204" pitchFamily="34" charset="0"/>
                <a:ea typeface="Times New Roman" panose="02020603050405020304" pitchFamily="18" charset="0"/>
              </a:rPr>
              <a:t>.</a:t>
            </a:r>
            <a:endParaRPr lang="es-CU" sz="2200" dirty="0">
              <a:effectLst/>
              <a:latin typeface="Times New Roman" panose="02020603050405020304" pitchFamily="18" charset="0"/>
              <a:ea typeface="Times New Roman" panose="02020603050405020304" pitchFamily="18" charset="0"/>
            </a:endParaRPr>
          </a:p>
          <a:p>
            <a:pPr algn="just"/>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 </a:t>
            </a:r>
            <a:endParaRPr lang="es-CU" sz="2200" dirty="0">
              <a:effectLst/>
              <a:latin typeface="Times New Roman" panose="02020603050405020304" pitchFamily="18" charset="0"/>
              <a:ea typeface="Times New Roman" panose="02020603050405020304" pitchFamily="18" charset="0"/>
            </a:endParaRPr>
          </a:p>
          <a:p>
            <a:pPr algn="just"/>
            <a:r>
              <a:rPr lang="es-ES" sz="2200" dirty="0">
                <a:effectLst/>
                <a:latin typeface="Arial" panose="020B0604020202020204" pitchFamily="34" charset="0"/>
                <a:ea typeface="Times New Roman" panose="02020603050405020304" pitchFamily="18" charset="0"/>
              </a:rPr>
              <a:t>La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asistencia médica </a:t>
            </a:r>
            <a:r>
              <a:rPr lang="es-ES" sz="2200" dirty="0">
                <a:effectLst/>
                <a:latin typeface="Arial" panose="020B0604020202020204" pitchFamily="34" charset="0"/>
                <a:ea typeface="Times New Roman" panose="02020603050405020304" pitchFamily="18" charset="0"/>
              </a:rPr>
              <a:t>en esta etapa debe ser prestada en un periodo de hasta 2-3 horas</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 </a:t>
            </a:r>
            <a:r>
              <a:rPr lang="es-ES" sz="2200" dirty="0">
                <a:effectLst/>
                <a:latin typeface="Arial" panose="020B0604020202020204" pitchFamily="34" charset="0"/>
                <a:ea typeface="Times New Roman" panose="02020603050405020304" pitchFamily="18" charset="0"/>
              </a:rPr>
              <a:t>después de recibir la lesión, por lo que puede asistir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hasta 12 bajas en 3 horas </a:t>
            </a:r>
            <a:r>
              <a:rPr lang="es-ES" sz="2200" dirty="0">
                <a:effectLst/>
                <a:latin typeface="Arial" panose="020B0604020202020204" pitchFamily="34" charset="0"/>
                <a:ea typeface="Times New Roman" panose="02020603050405020304" pitchFamily="18" charset="0"/>
              </a:rPr>
              <a:t>de trabajo</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 y de</a:t>
            </a:r>
            <a:r>
              <a:rPr lang="es-ES" sz="2200" dirty="0">
                <a:effectLst/>
                <a:latin typeface="Arial" panose="020B0604020202020204" pitchFamily="34" charset="0"/>
                <a:ea typeface="Times New Roman" panose="02020603050405020304" pitchFamily="18" charset="0"/>
              </a:rPr>
              <a:t>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45-50 en el día.</a:t>
            </a:r>
            <a:endParaRPr lang="es-CU" sz="2200" dirty="0">
              <a:effectLst/>
              <a:latin typeface="Times New Roman" panose="02020603050405020304" pitchFamily="18" charset="0"/>
              <a:ea typeface="Times New Roman" panose="02020603050405020304" pitchFamily="18" charset="0"/>
            </a:endParaRPr>
          </a:p>
          <a:p>
            <a:pPr algn="just"/>
            <a:r>
              <a:rPr lang="es-ES" sz="2200" dirty="0">
                <a:effectLst/>
                <a:latin typeface="Arial" panose="020B0604020202020204" pitchFamily="34" charset="0"/>
                <a:ea typeface="Times New Roman" panose="02020603050405020304" pitchFamily="18" charset="0"/>
              </a:rPr>
              <a:t> </a:t>
            </a:r>
            <a:endParaRPr lang="es-CU" sz="2200" dirty="0">
              <a:effectLst/>
              <a:latin typeface="Times New Roman" panose="02020603050405020304" pitchFamily="18" charset="0"/>
              <a:ea typeface="Times New Roman" panose="02020603050405020304" pitchFamily="18" charset="0"/>
            </a:endParaRPr>
          </a:p>
          <a:p>
            <a:pPr algn="just"/>
            <a:r>
              <a:rPr lang="es-ES" sz="2200" dirty="0">
                <a:effectLst/>
                <a:latin typeface="Arial" panose="020B0604020202020204" pitchFamily="34" charset="0"/>
                <a:ea typeface="Times New Roman" panose="02020603050405020304" pitchFamily="18" charset="0"/>
              </a:rPr>
              <a:t>Las posibilidades para la asistencia a afectados por sustancias toxicas peligrosas producto de averías debe tenerse en cuenta para la solución de un foco masivo por las circunstancias señaladas y poder determinar la cantidad de brigadas necesarias para reforzar la unidad que prestará asistencia médica a los contaminados. En caso de que la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sustancia tóxica sea órgano-fosforada</a:t>
            </a:r>
            <a:r>
              <a:rPr lang="es-ES" sz="2200" dirty="0">
                <a:effectLst/>
                <a:latin typeface="Arial" panose="020B0604020202020204" pitchFamily="34" charset="0"/>
                <a:ea typeface="Times New Roman" panose="02020603050405020304" pitchFamily="18" charset="0"/>
              </a:rPr>
              <a:t>, el 100 % de los afectados necesitan asistencia médica urgente en las próximas 2 horas. Una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brigada </a:t>
            </a:r>
            <a:r>
              <a:rPr lang="es-ES" sz="2200" dirty="0">
                <a:effectLst/>
                <a:latin typeface="Arial" panose="020B0604020202020204" pitchFamily="34" charset="0"/>
                <a:ea typeface="Times New Roman" panose="02020603050405020304" pitchFamily="18" charset="0"/>
              </a:rPr>
              <a:t>puede asistir a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10 contaminados en 1 hora</a:t>
            </a:r>
            <a:r>
              <a:rPr lang="es-ES" sz="2200" dirty="0">
                <a:effectLst/>
                <a:latin typeface="Arial" panose="020B0604020202020204" pitchFamily="34" charset="0"/>
                <a:ea typeface="Times New Roman" panose="02020603050405020304" pitchFamily="18" charset="0"/>
              </a:rPr>
              <a:t>, para un total de </a:t>
            </a:r>
            <a:r>
              <a:rPr lang="es-ES" sz="2200" dirty="0">
                <a:effectLst/>
                <a:latin typeface="Arial Negrita" panose="020B0704020202020204" pitchFamily="34" charset="0"/>
                <a:ea typeface="Times New Roman" panose="02020603050405020304" pitchFamily="18" charset="0"/>
                <a:cs typeface="Arial Negrita" panose="020B0704020202020204" pitchFamily="34" charset="0"/>
              </a:rPr>
              <a:t>20 en 2 horas de trabajo.</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2190362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491F4CD-4746-2B32-19F3-DC5022425F54}"/>
              </a:ext>
            </a:extLst>
          </p:cNvPr>
          <p:cNvSpPr txBox="1"/>
          <p:nvPr/>
        </p:nvSpPr>
        <p:spPr>
          <a:xfrm>
            <a:off x="251520" y="2278712"/>
            <a:ext cx="8568952" cy="2246769"/>
          </a:xfrm>
          <a:prstGeom prst="rect">
            <a:avLst/>
          </a:prstGeom>
          <a:noFill/>
        </p:spPr>
        <p:txBody>
          <a:bodyPr wrap="square">
            <a:spAutoFit/>
          </a:bodyPr>
          <a:lstStyle/>
          <a:p>
            <a:pPr algn="just"/>
            <a:r>
              <a:rPr lang="es-ES" sz="2800" dirty="0">
                <a:effectLst/>
                <a:latin typeface="Arial" panose="020B0604020202020204" pitchFamily="34" charset="0"/>
                <a:ea typeface="Times New Roman" panose="02020603050405020304" pitchFamily="18" charset="0"/>
                <a:cs typeface="Times New Roman" panose="02020603050405020304" pitchFamily="18" charset="0"/>
              </a:rPr>
              <a:t>En este sumario es importante conocer la </a:t>
            </a:r>
            <a:r>
              <a:rPr lang="x-none" sz="2800" b="1" i="1" dirty="0">
                <a:effectLst/>
                <a:latin typeface="Arial" panose="020B0604020202020204" pitchFamily="34" charset="0"/>
                <a:ea typeface="Times New Roman" panose="02020603050405020304" pitchFamily="18" charset="0"/>
                <a:cs typeface="Times New Roman" panose="02020603050405020304" pitchFamily="18" charset="0"/>
              </a:rPr>
              <a:t>metodología para el cálculo de las </a:t>
            </a:r>
            <a:r>
              <a:rPr lang="es-ES" sz="2800" b="1" i="1" dirty="0">
                <a:effectLst/>
                <a:latin typeface="Arial" panose="020B0604020202020204" pitchFamily="34" charset="0"/>
                <a:ea typeface="Times New Roman" panose="02020603050405020304" pitchFamily="18" charset="0"/>
                <a:cs typeface="Times New Roman" panose="02020603050405020304" pitchFamily="18" charset="0"/>
              </a:rPr>
              <a:t>victimas </a:t>
            </a:r>
            <a:r>
              <a:rPr lang="x-none" sz="2800" b="1" i="1" dirty="0">
                <a:effectLst/>
                <a:latin typeface="Arial" panose="020B0604020202020204" pitchFamily="34" charset="0"/>
                <a:ea typeface="Times New Roman" panose="02020603050405020304" pitchFamily="18" charset="0"/>
                <a:cs typeface="Times New Roman" panose="02020603050405020304" pitchFamily="18" charset="0"/>
              </a:rPr>
              <a:t>probables</a:t>
            </a:r>
            <a:r>
              <a:rPr lang="es-ES" sz="2800" b="1" i="1" dirty="0">
                <a:effectLst/>
                <a:latin typeface="Arial" panose="020B0604020202020204" pitchFamily="34" charset="0"/>
                <a:ea typeface="Times New Roman" panose="02020603050405020304" pitchFamily="18" charset="0"/>
                <a:cs typeface="Times New Roman" panose="02020603050405020304" pitchFamily="18" charset="0"/>
              </a:rPr>
              <a:t> </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y </a:t>
            </a:r>
            <a:r>
              <a:rPr lang="x-none" sz="2800" dirty="0">
                <a:effectLst/>
                <a:latin typeface="Arial" panose="020B0604020202020204" pitchFamily="34" charset="0"/>
                <a:ea typeface="Times New Roman" panose="02020603050405020304" pitchFamily="18" charset="0"/>
                <a:cs typeface="Times New Roman" panose="02020603050405020304" pitchFamily="18" charset="0"/>
              </a:rPr>
              <a:t>necesidades de líquidos totales, antibióticos, transporte y brigadas para la </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prestación de la primera </a:t>
            </a:r>
            <a:r>
              <a:rPr lang="x-none" sz="2800" dirty="0">
                <a:effectLst/>
                <a:latin typeface="Arial" panose="020B0604020202020204" pitchFamily="34" charset="0"/>
                <a:ea typeface="Times New Roman" panose="02020603050405020304" pitchFamily="18" charset="0"/>
                <a:cs typeface="Times New Roman" panose="02020603050405020304" pitchFamily="18" charset="0"/>
              </a:rPr>
              <a:t>asistencia médica en la comunidad.</a:t>
            </a:r>
            <a:r>
              <a:rPr lang="es-ES" sz="28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U" sz="28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
        <p:nvSpPr>
          <p:cNvPr id="5" name="CuadroTexto 4">
            <a:extLst>
              <a:ext uri="{FF2B5EF4-FFF2-40B4-BE49-F238E27FC236}">
                <a16:creationId xmlns:a16="http://schemas.microsoft.com/office/drawing/2014/main" id="{C13D8D58-B4D0-32F0-C0B0-3A9D3D1389C9}"/>
              </a:ext>
            </a:extLst>
          </p:cNvPr>
          <p:cNvSpPr txBox="1"/>
          <p:nvPr/>
        </p:nvSpPr>
        <p:spPr>
          <a:xfrm>
            <a:off x="1475656" y="908720"/>
            <a:ext cx="6120680" cy="584775"/>
          </a:xfrm>
          <a:prstGeom prst="rect">
            <a:avLst/>
          </a:prstGeom>
          <a:blipFill>
            <a:blip r:embed="rId2"/>
            <a:tile tx="0" ty="0" sx="100000" sy="100000" flip="none" algn="tl"/>
          </a:blipFill>
        </p:spPr>
        <p:txBody>
          <a:bodyPr wrap="square">
            <a:spAutoFit/>
          </a:bodyPr>
          <a:lstStyle/>
          <a:p>
            <a:pPr algn="ctr"/>
            <a:r>
              <a:rPr lang="es-ES" sz="3200" b="1" dirty="0">
                <a:effectLst/>
                <a:latin typeface="Arial" panose="020B0604020202020204" pitchFamily="34" charset="0"/>
                <a:ea typeface="Times New Roman" panose="02020603050405020304" pitchFamily="18" charset="0"/>
                <a:cs typeface="Times New Roman" panose="02020603050405020304" pitchFamily="18" charset="0"/>
              </a:rPr>
              <a:t>Resumen del tercer sumario </a:t>
            </a:r>
            <a:endParaRPr lang="es-CU"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4393138"/>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1569660"/>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y prestación de la Primera Asistencia Médica a victimas  masivas. Realización del </a:t>
            </a:r>
            <a:r>
              <a:rPr kumimoji="0" lang="es-ES" sz="3200" b="1" i="1"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Triage</a:t>
            </a:r>
            <a:endPar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1718753"/>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IV:</a:t>
            </a:r>
          </a:p>
        </p:txBody>
      </p:sp>
      <p:grpSp>
        <p:nvGrpSpPr>
          <p:cNvPr id="2" name="Grupo 1">
            <a:extLst>
              <a:ext uri="{FF2B5EF4-FFF2-40B4-BE49-F238E27FC236}">
                <a16:creationId xmlns:a16="http://schemas.microsoft.com/office/drawing/2014/main" id="{F2835CE3-A735-F60C-FA56-183F245BDBB6}"/>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5875DAAE-5721-8DAD-D0BC-8229AC6FCC1D}"/>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E3B85E1C-2B28-6887-F8F7-A1B2AD85AD03}"/>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C9AA32FD-288D-0E0E-77AB-35DEAB2A1C54}"/>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377298446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2A7C12-AAB5-504E-4B86-3A699328D486}"/>
              </a:ext>
            </a:extLst>
          </p:cNvPr>
          <p:cNvSpPr txBox="1"/>
          <p:nvPr/>
        </p:nvSpPr>
        <p:spPr>
          <a:xfrm>
            <a:off x="143508" y="1484784"/>
            <a:ext cx="8856984" cy="3539430"/>
          </a:xfrm>
          <a:prstGeom prst="rect">
            <a:avLst/>
          </a:prstGeom>
          <a:noFill/>
        </p:spPr>
        <p:txBody>
          <a:bodyPr wrap="square">
            <a:spAutoFit/>
          </a:bodyPr>
          <a:lstStyle/>
          <a:p>
            <a:pPr algn="just"/>
            <a:r>
              <a:rPr lang="es-ES" sz="2800" dirty="0">
                <a:effectLst/>
                <a:latin typeface="Arial" panose="020B0604020202020204" pitchFamily="34" charset="0"/>
                <a:ea typeface="Times New Roman" panose="02020603050405020304" pitchFamily="18" charset="0"/>
              </a:rPr>
              <a:t>La </a:t>
            </a:r>
            <a:r>
              <a:rPr lang="es-ES_tradnl" sz="2800" dirty="0">
                <a:effectLst/>
                <a:latin typeface="Arial" panose="020B0604020202020204" pitchFamily="34" charset="0"/>
                <a:ea typeface="Times New Roman" panose="02020603050405020304" pitchFamily="18" charset="0"/>
              </a:rPr>
              <a:t>Primera Asistencia Médica (PAM), es el segundo nivel asistencial. </a:t>
            </a:r>
            <a:r>
              <a:rPr lang="es-ES" sz="2800" kern="1100" dirty="0">
                <a:effectLst/>
                <a:latin typeface="Arial" panose="020B0604020202020204" pitchFamily="34" charset="0"/>
                <a:ea typeface="Times New Roman" panose="02020603050405020304" pitchFamily="18" charset="0"/>
              </a:rPr>
              <a:t>En este nivel se inician los aspectos profilácticos de las causas </a:t>
            </a:r>
            <a:r>
              <a:rPr lang="es-ES" sz="2800" kern="1100" dirty="0" err="1">
                <a:effectLst/>
                <a:latin typeface="Arial" panose="020B0604020202020204" pitchFamily="34" charset="0"/>
                <a:ea typeface="Times New Roman" panose="02020603050405020304" pitchFamily="18" charset="0"/>
              </a:rPr>
              <a:t>lesionantes</a:t>
            </a:r>
            <a:r>
              <a:rPr lang="es-ES" sz="2800" kern="1100" dirty="0">
                <a:effectLst/>
                <a:latin typeface="Arial" panose="020B0604020202020204" pitchFamily="34" charset="0"/>
                <a:ea typeface="Times New Roman" panose="02020603050405020304" pitchFamily="18" charset="0"/>
              </a:rPr>
              <a:t> graves tales como</a:t>
            </a:r>
            <a:r>
              <a:rPr lang="es-ES" sz="2800" b="1" kern="1100" dirty="0">
                <a:effectLst/>
                <a:latin typeface="Arial" panose="020B0604020202020204" pitchFamily="34" charset="0"/>
                <a:ea typeface="Times New Roman" panose="02020603050405020304" pitchFamily="18" charset="0"/>
              </a:rPr>
              <a:t>: </a:t>
            </a:r>
            <a:r>
              <a:rPr lang="es-ES" sz="2800" kern="1100" dirty="0">
                <a:effectLst/>
                <a:latin typeface="Arial" panose="020B0604020202020204" pitchFamily="34" charset="0"/>
                <a:ea typeface="Times New Roman" panose="02020603050405020304" pitchFamily="18" charset="0"/>
              </a:rPr>
              <a:t>el shock, la hemorragia y la asfixia; garantizando la vida de las victimas masivas hasta su evacuación al nivel superior. Se presta además la asistencia sanitaria y este nivel asistencial puede ser reforzado con brigadas médico- quirúrgicas.</a:t>
            </a:r>
            <a:r>
              <a:rPr lang="es-ES" sz="2800" spc="140" dirty="0">
                <a:effectLst/>
                <a:latin typeface="Arial" panose="020B0604020202020204" pitchFamily="34" charset="0"/>
                <a:ea typeface="Times New Roman" panose="02020603050405020304" pitchFamily="18" charset="0"/>
              </a:rPr>
              <a:t> </a:t>
            </a:r>
            <a:endParaRPr lang="es-C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3099248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584775"/>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Orientación del Taller. T III.C3.</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23728" y="1844824"/>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V:</a:t>
            </a:r>
          </a:p>
        </p:txBody>
      </p:sp>
      <p:grpSp>
        <p:nvGrpSpPr>
          <p:cNvPr id="2" name="Grupo 1">
            <a:extLst>
              <a:ext uri="{FF2B5EF4-FFF2-40B4-BE49-F238E27FC236}">
                <a16:creationId xmlns:a16="http://schemas.microsoft.com/office/drawing/2014/main" id="{A2B56D07-8463-9E20-397E-1011F9890439}"/>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586E08D9-4E3E-2748-45B2-34B44E83F509}"/>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B3B5E914-AE73-23E5-811D-3E3C93DC2D7F}"/>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47327F7B-3A6C-E1E1-A8F5-4DADCC5E073E}"/>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47788439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844C52E-7CCF-CB76-8A84-42F71CEAACB6}"/>
              </a:ext>
            </a:extLst>
          </p:cNvPr>
          <p:cNvSpPr txBox="1"/>
          <p:nvPr/>
        </p:nvSpPr>
        <p:spPr>
          <a:xfrm>
            <a:off x="251520" y="404664"/>
            <a:ext cx="8640960" cy="5416868"/>
          </a:xfrm>
          <a:prstGeom prst="rect">
            <a:avLst/>
          </a:prstGeom>
          <a:noFill/>
        </p:spPr>
        <p:txBody>
          <a:bodyPr wrap="square">
            <a:spAutoFit/>
          </a:bodyPr>
          <a:lstStyle/>
          <a:p>
            <a:pPr algn="just">
              <a:spcBef>
                <a:spcPts val="600"/>
              </a:spcBef>
              <a:spcAft>
                <a:spcPts val="600"/>
              </a:spcAft>
            </a:pPr>
            <a:r>
              <a:rPr lang="es-ES" sz="2800" dirty="0">
                <a:effectLst/>
                <a:latin typeface="Arial" panose="020B0604020202020204" pitchFamily="34" charset="0"/>
                <a:ea typeface="Times New Roman" panose="02020603050405020304" pitchFamily="18" charset="0"/>
              </a:rPr>
              <a:t>El taller se realizara en Tema  III Clase 3 “Organización de los servicios de salud</a:t>
            </a:r>
            <a:r>
              <a:rPr lang="es-MX" sz="2800" dirty="0">
                <a:effectLst/>
                <a:latin typeface="Arial" panose="020B0604020202020204" pitchFamily="34" charset="0"/>
                <a:ea typeface="Times New Roman" panose="02020603050405020304" pitchFamily="18" charset="0"/>
              </a:rPr>
              <a:t> en la comunidad en situaciones de desastres”, </a:t>
            </a:r>
            <a:r>
              <a:rPr lang="es-ES" sz="2800" dirty="0">
                <a:effectLst/>
                <a:latin typeface="Arial" panose="020B0604020202020204" pitchFamily="34" charset="0"/>
                <a:ea typeface="Times New Roman" panose="02020603050405020304" pitchFamily="18" charset="0"/>
              </a:rPr>
              <a:t>para ello  los estudiantes debe aplicar los conocimientos adquiridos durante el desarrollo de la asignatura, solucionen los problemas propios de la profesión detectados a partir del vínculo entre los componentes académico, investigativo y laboral</a:t>
            </a:r>
            <a:r>
              <a:rPr lang="es-ES" sz="2800" dirty="0">
                <a:latin typeface="Arial" panose="020B0604020202020204" pitchFamily="34" charset="0"/>
                <a:ea typeface="Times New Roman" panose="02020603050405020304" pitchFamily="18" charset="0"/>
              </a:rPr>
              <a:t>.</a:t>
            </a:r>
          </a:p>
          <a:p>
            <a:pPr algn="just">
              <a:spcBef>
                <a:spcPts val="600"/>
              </a:spcBef>
              <a:spcAft>
                <a:spcPts val="600"/>
              </a:spcAft>
            </a:pPr>
            <a:r>
              <a:rPr lang="es-ES" sz="2800" dirty="0">
                <a:effectLst/>
                <a:latin typeface="Arial" panose="020B0604020202020204" pitchFamily="34" charset="0"/>
                <a:ea typeface="Times New Roman" panose="02020603050405020304" pitchFamily="18" charset="0"/>
              </a:rPr>
              <a:t>El taller se desarrollará a través de ponencias donde se abordará todo el contenidos relacionados con  la organización de los servicios de salud en una situación de  desastre. </a:t>
            </a:r>
          </a:p>
        </p:txBody>
      </p:sp>
    </p:spTree>
    <p:extLst>
      <p:ext uri="{BB962C8B-B14F-4D97-AF65-F5344CB8AC3E}">
        <p14:creationId xmlns:p14="http://schemas.microsoft.com/office/powerpoint/2010/main" val="330313164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4A6DB2E-8907-6641-AA25-69EA5047F7E9}"/>
              </a:ext>
            </a:extLst>
          </p:cNvPr>
          <p:cNvSpPr txBox="1"/>
          <p:nvPr/>
        </p:nvSpPr>
        <p:spPr>
          <a:xfrm>
            <a:off x="226285" y="1126129"/>
            <a:ext cx="8856984" cy="830997"/>
          </a:xfrm>
          <a:prstGeom prst="rect">
            <a:avLst/>
          </a:prstGeom>
          <a:noFill/>
        </p:spPr>
        <p:txBody>
          <a:bodyPr wrap="square">
            <a:spAutoFit/>
          </a:bodyPr>
          <a:lstStyle/>
          <a:p>
            <a:pPr marL="898525" marR="0" lvl="0" indent="-898525" algn="just" defTabSz="914400" rtl="0" eaLnBrk="1" fontAlgn="auto" latinLnBrk="0" hangingPunct="1">
              <a:lnSpc>
                <a:spcPct val="100000"/>
              </a:lnSpc>
              <a:spcBef>
                <a:spcPts val="600"/>
              </a:spcBef>
              <a:spcAft>
                <a:spcPts val="60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1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y prestación de la Primera Asistencia Médica a victimas  masivas. Realización del </a:t>
            </a:r>
            <a:r>
              <a:rPr kumimoji="0" lang="es-E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Triage</a:t>
            </a:r>
            <a:endPar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CuadroTexto 8">
            <a:extLst>
              <a:ext uri="{FF2B5EF4-FFF2-40B4-BE49-F238E27FC236}">
                <a16:creationId xmlns:a16="http://schemas.microsoft.com/office/drawing/2014/main" id="{2A5F1798-26A9-E56B-CF54-11162997D370}"/>
              </a:ext>
            </a:extLst>
          </p:cNvPr>
          <p:cNvSpPr txBox="1"/>
          <p:nvPr/>
        </p:nvSpPr>
        <p:spPr>
          <a:xfrm>
            <a:off x="342193" y="112200"/>
            <a:ext cx="8448874" cy="523220"/>
          </a:xfrm>
          <a:prstGeom prst="rect">
            <a:avLst/>
          </a:prstGeom>
          <a:blipFill>
            <a:blip r:embed="rId2"/>
            <a:tile tx="0" ty="0" sx="100000" sy="100000" flip="none" algn="tl"/>
          </a:blip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tema a desarrollar son: </a:t>
            </a:r>
            <a:endParaRPr kumimoji="0" lang="es-CU" sz="1600" b="1"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12" name="CuadroTexto 11">
            <a:extLst>
              <a:ext uri="{FF2B5EF4-FFF2-40B4-BE49-F238E27FC236}">
                <a16:creationId xmlns:a16="http://schemas.microsoft.com/office/drawing/2014/main" id="{1267BB13-2076-D75E-B4C8-0B17F4AE5190}"/>
              </a:ext>
            </a:extLst>
          </p:cNvPr>
          <p:cNvSpPr txBox="1"/>
          <p:nvPr/>
        </p:nvSpPr>
        <p:spPr>
          <a:xfrm>
            <a:off x="309030" y="4841097"/>
            <a:ext cx="8774239" cy="1569660"/>
          </a:xfrm>
          <a:prstGeom prst="rect">
            <a:avLst/>
          </a:prstGeom>
          <a:noFill/>
        </p:spPr>
        <p:txBody>
          <a:bodyPr wrap="square">
            <a:spAutoFit/>
          </a:bodyPr>
          <a:lstStyle/>
          <a:p>
            <a:pPr marL="806450" marR="0" lvl="0" indent="-80645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3 </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Exploración médica. Concepto. Objetivos, tipos y métodos. Características del territorio en interés del aseguramiento médico</a:t>
            </a:r>
          </a:p>
          <a:p>
            <a:pPr marL="806450" marR="0" lvl="0" indent="-806450" algn="just" defTabSz="914400" rtl="0" eaLnBrk="1" fontAlgn="auto" latinLnBrk="0" hangingPunct="1">
              <a:lnSpc>
                <a:spcPct val="100000"/>
              </a:lnSpc>
              <a:spcBef>
                <a:spcPts val="0"/>
              </a:spcBef>
              <a:spcAft>
                <a:spcPts val="0"/>
              </a:spcAft>
              <a:buClrTx/>
              <a:buSzTx/>
              <a:buFontTx/>
              <a:buNone/>
              <a:tabLst/>
              <a:defRPr/>
            </a:pP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16" name="CuadroTexto 15">
            <a:extLst>
              <a:ext uri="{FF2B5EF4-FFF2-40B4-BE49-F238E27FC236}">
                <a16:creationId xmlns:a16="http://schemas.microsoft.com/office/drawing/2014/main" id="{6F4DA1FD-570A-7F94-1002-674CE639790E}"/>
              </a:ext>
            </a:extLst>
          </p:cNvPr>
          <p:cNvSpPr txBox="1"/>
          <p:nvPr/>
        </p:nvSpPr>
        <p:spPr>
          <a:xfrm>
            <a:off x="179510" y="2644170"/>
            <a:ext cx="8774239" cy="1569660"/>
          </a:xfrm>
          <a:prstGeom prst="rect">
            <a:avLst/>
          </a:prstGeom>
          <a:noFill/>
        </p:spPr>
        <p:txBody>
          <a:bodyPr wrap="square">
            <a:spAutoFit/>
          </a:bodyPr>
          <a:lstStyle/>
          <a:p>
            <a:pPr marL="806450" marR="0" lvl="0" indent="-806450" algn="just" defTabSz="914400" rtl="0" eaLnBrk="1" fontAlgn="auto" latinLnBrk="0" hangingPunct="1">
              <a:lnSpc>
                <a:spcPct val="100000"/>
              </a:lnSpc>
              <a:spcBef>
                <a:spcPts val="0"/>
              </a:spcBef>
              <a:spcAft>
                <a:spcPts val="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Tema No 2</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Organización de las principales medidas higiénico – sanitarias, anti –epidémicas y de protección médica contra los desastres de origen químico, radiológico y biológico.</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61700981"/>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2826528-4135-BECA-6699-F94441B0A673}"/>
              </a:ext>
            </a:extLst>
          </p:cNvPr>
          <p:cNvSpPr txBox="1"/>
          <p:nvPr/>
        </p:nvSpPr>
        <p:spPr>
          <a:xfrm>
            <a:off x="179512" y="859065"/>
            <a:ext cx="8784976" cy="5983176"/>
          </a:xfrm>
          <a:prstGeom prst="rect">
            <a:avLst/>
          </a:prstGeom>
          <a:noFill/>
        </p:spPr>
        <p:txBody>
          <a:bodyPr wrap="square">
            <a:spAutoFit/>
          </a:bodyPr>
          <a:lstStyle/>
          <a:p>
            <a:pPr algn="just"/>
            <a:r>
              <a:rPr lang="es-ES"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V</a:t>
            </a:r>
            <a:r>
              <a:rPr lang="x-none"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aloración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sobre el cumplimiento del objetivo de la clase, destacando la importancia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que tiene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 organización y realización del aseguramiento médico en la comunidad en situaciones de desastres, la realización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del cálculo de las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victimas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probables y necesidades de líquidos totales, antibióticos, transporte y brigadas para la asistencia médica</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 así como</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 la recepción y asistencia de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victimas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masivas en la comunidad en situaci</a:t>
            </a:r>
            <a:r>
              <a:rPr lang="es-ES" sz="2200" dirty="0" err="1">
                <a:effectLst/>
                <a:latin typeface="Arial" panose="020B0604020202020204" pitchFamily="34" charset="0"/>
                <a:ea typeface="Times New Roman" panose="02020603050405020304" pitchFamily="18" charset="0"/>
                <a:cs typeface="Times New Roman" panose="02020603050405020304" pitchFamily="18" charset="0"/>
              </a:rPr>
              <a:t>ón</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de desastres. </a:t>
            </a:r>
            <a:r>
              <a:rPr lang="es-ES"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Se c</a:t>
            </a:r>
            <a:r>
              <a:rPr lang="x-none" sz="2200" b="1" i="1" dirty="0">
                <a:solidFill>
                  <a:srgbClr val="FF0000"/>
                </a:solidFill>
                <a:effectLst/>
                <a:latin typeface="Arial" panose="020B0604020202020204" pitchFamily="34" charset="0"/>
                <a:ea typeface="Times New Roman" panose="02020603050405020304" pitchFamily="18" charset="0"/>
                <a:cs typeface="Times New Roman" panose="02020603050405020304" pitchFamily="18" charset="0"/>
              </a:rPr>
              <a:t>omprueba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 asimilación de la clase mediante preguntas de comprobación, </a:t>
            </a:r>
            <a:r>
              <a:rPr lang="x-none" sz="2200" b="1" i="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eval</a:t>
            </a:r>
            <a:r>
              <a:rPr lang="es-ES" sz="2200" b="1" i="1" dirty="0" err="1">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uación</a:t>
            </a:r>
            <a:r>
              <a:rPr lang="es-ES" sz="2200" b="1" i="1" dirty="0">
                <a:solidFill>
                  <a:srgbClr val="C00000"/>
                </a:solidFill>
                <a:effectLst/>
                <a:latin typeface="Arial" panose="020B0604020202020204" pitchFamily="34" charset="0"/>
                <a:ea typeface="Times New Roman" panose="02020603050405020304" pitchFamily="18" charset="0"/>
                <a:cs typeface="Times New Roman" panose="02020603050405020304" pitchFamily="18" charset="0"/>
              </a:rPr>
              <a:t>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de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 disciplina del grupo de estudio, resaltando los estudiantes más destacados,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se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orientará el estudio independiente, puntualizando la bibliografía </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básica y complementaria en formato digital,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el acceso al escenario virtual de aprendizaje (EVA);</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 además de la investigación a través de la búsqueda de otros soportes informativos </a:t>
            </a:r>
            <a:r>
              <a:rPr lang="es-ES_tradnl" sz="2200" kern="1200" dirty="0" err="1">
                <a:effectLst/>
                <a:latin typeface="Arial" panose="020B0604020202020204" pitchFamily="34" charset="0"/>
                <a:ea typeface="Calibri" panose="020F0502020204030204" pitchFamily="34" charset="0"/>
                <a:cs typeface="Times New Roman" panose="02020603050405020304" pitchFamily="18" charset="0"/>
              </a:rPr>
              <a:t>necesa</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rio</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s para la real</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i</a:t>
            </a:r>
            <a:r>
              <a:rPr lang="es-ES_tradnl" sz="2200" kern="1200" dirty="0" err="1">
                <a:effectLst/>
                <a:latin typeface="Arial" panose="020B0604020202020204" pitchFamily="34" charset="0"/>
                <a:ea typeface="Calibri" panose="020F0502020204030204" pitchFamily="34" charset="0"/>
                <a:cs typeface="Times New Roman" panose="02020603050405020304" pitchFamily="18" charset="0"/>
              </a:rPr>
              <a:t>za</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ción </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de</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 la clase taller y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e</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la</a:t>
            </a:r>
            <a:r>
              <a:rPr lang="es-ES" sz="2200" dirty="0" err="1">
                <a:effectLst/>
                <a:latin typeface="Arial" panose="020B0604020202020204" pitchFamily="34" charset="0"/>
                <a:ea typeface="Times New Roman" panose="02020603050405020304" pitchFamily="18" charset="0"/>
                <a:cs typeface="Times New Roman" panose="02020603050405020304" pitchFamily="18" charset="0"/>
              </a:rPr>
              <a:t>bor</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a</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ción</a:t>
            </a:r>
            <a:r>
              <a:rPr lang="es-ES_tradnl" sz="2200" kern="1200" dirty="0">
                <a:effectLst/>
                <a:latin typeface="Arial" panose="020B0604020202020204" pitchFamily="34" charset="0"/>
                <a:ea typeface="Calibri" panose="020F0502020204030204" pitchFamily="34" charset="0"/>
                <a:cs typeface="Times New Roman" panose="02020603050405020304" pitchFamily="18" charset="0"/>
              </a:rPr>
              <a:t> del</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 trabajo de curso (tarea médica). </a:t>
            </a:r>
            <a:endParaRPr lang="es-ES" sz="2200" dirty="0">
              <a:effectLst/>
              <a:latin typeface="Arial" panose="020B0604020202020204" pitchFamily="34" charset="0"/>
              <a:ea typeface="Times New Roman" panose="02020603050405020304" pitchFamily="18" charset="0"/>
              <a:cs typeface="Times New Roman" panose="02020603050405020304" pitchFamily="18" charset="0"/>
            </a:endParaRP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_tradnl"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t>
            </a:r>
            <a:r>
              <a:rPr kumimoji="0" lang="es-CU"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 informan </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las calificaciones obtenidas, si las hubo.</a:t>
            </a:r>
          </a:p>
          <a:p>
            <a:pPr marL="93663" marR="0" lvl="0" indent="-93663" algn="just"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s-ES_tradnl"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a:t>
            </a:r>
            <a:r>
              <a:rPr kumimoji="0" lang="es-CU" altLang="es-CU" sz="2200" b="0"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e comunica</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el lugar y fecha de la </a:t>
            </a:r>
            <a:r>
              <a:rPr kumimoji="0" lang="es-CU"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pr</a:t>
            </a:r>
            <a:r>
              <a:rPr kumimoji="0" lang="es-MX"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ó</a:t>
            </a:r>
            <a:r>
              <a:rPr kumimoji="0" lang="es-CU" altLang="es-CU" sz="2200" b="0" i="0" u="none" strike="noStrike" kern="1200" cap="none" spc="0" normalizeH="0" baseline="0" noProof="0" dirty="0" err="1">
                <a:ln>
                  <a:noFill/>
                </a:ln>
                <a:solidFill>
                  <a:srgbClr val="000000"/>
                </a:solidFill>
                <a:effectLst/>
                <a:uLnTx/>
                <a:uFillTx/>
                <a:latin typeface="Arial" panose="020B0604020202020204" pitchFamily="34" charset="0"/>
                <a:ea typeface="+mn-ea"/>
                <a:cs typeface="Arial" panose="020B0604020202020204" pitchFamily="34" charset="0"/>
              </a:rPr>
              <a:t>xima</a:t>
            </a:r>
            <a:r>
              <a:rPr kumimoji="0" lang="es-CU"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clase</a:t>
            </a:r>
            <a:endParaRPr kumimoji="0" lang="es-ES" altLang="es-CU" sz="22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sp>
        <p:nvSpPr>
          <p:cNvPr id="4" name="2 Marcador de contenido">
            <a:extLst>
              <a:ext uri="{FF2B5EF4-FFF2-40B4-BE49-F238E27FC236}">
                <a16:creationId xmlns:a16="http://schemas.microsoft.com/office/drawing/2014/main" id="{6E64E97B-B75E-D1C1-E086-BAFA8C22AFC9}"/>
              </a:ext>
            </a:extLst>
          </p:cNvPr>
          <p:cNvSpPr txBox="1">
            <a:spLocks/>
          </p:cNvSpPr>
          <p:nvPr/>
        </p:nvSpPr>
        <p:spPr>
          <a:xfrm>
            <a:off x="1758516" y="188640"/>
            <a:ext cx="5770984" cy="576064"/>
          </a:xfrm>
          <a:prstGeom prst="rect">
            <a:avLst/>
          </a:prstGeom>
          <a:gradFill>
            <a:gsLst>
              <a:gs pos="0">
                <a:srgbClr val="DDEBCF"/>
              </a:gs>
              <a:gs pos="50000">
                <a:srgbClr val="9CB86E"/>
              </a:gs>
              <a:gs pos="100000">
                <a:srgbClr val="156B13"/>
              </a:gs>
            </a:gsLst>
            <a:lin ang="5400000" scaled="0"/>
          </a:gradFill>
        </p:spPr>
        <p:txBody>
          <a:bodyPr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defRPr/>
            </a:pPr>
            <a:r>
              <a:rPr lang="es-ES"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rial" panose="020B0604020202020204" pitchFamily="34" charset="0"/>
                <a:cs typeface="Arial" panose="020B0604020202020204" pitchFamily="34" charset="0"/>
              </a:rPr>
              <a:t>CONCLUSIONES</a:t>
            </a:r>
          </a:p>
          <a:p>
            <a:pPr marL="0" indent="0" algn="ctr">
              <a:buFont typeface="Arial" pitchFamily="34" charset="0"/>
              <a:buNone/>
              <a:defRPr/>
            </a:pP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002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734598D-8313-AC5F-18AC-7C7F7EFE54E2}"/>
              </a:ext>
            </a:extLst>
          </p:cNvPr>
          <p:cNvSpPr txBox="1"/>
          <p:nvPr/>
        </p:nvSpPr>
        <p:spPr>
          <a:xfrm>
            <a:off x="0" y="1772816"/>
            <a:ext cx="8712968" cy="4708981"/>
          </a:xfrm>
          <a:prstGeom prst="rect">
            <a:avLst/>
          </a:prstGeom>
          <a:noFill/>
        </p:spPr>
        <p:txBody>
          <a:bodyPr wrap="square">
            <a:spAutoFit/>
          </a:bodyPr>
          <a:lstStyle/>
          <a:p>
            <a:pPr marL="623888" indent="-260350" algn="just">
              <a:spcBef>
                <a:spcPts val="600"/>
              </a:spcBef>
              <a:spcAft>
                <a:spcPts val="600"/>
              </a:spcAft>
            </a:pPr>
            <a:r>
              <a:rPr lang="es-ES" sz="2400" dirty="0">
                <a:latin typeface="Arial" panose="020B0604020202020204" pitchFamily="34" charset="0"/>
                <a:cs typeface="Arial" panose="020B0604020202020204" pitchFamily="34" charset="0"/>
              </a:rPr>
              <a:t>-	La territorialidad.</a:t>
            </a:r>
          </a:p>
          <a:p>
            <a:pPr marL="623888" indent="-260350" algn="just">
              <a:spcBef>
                <a:spcPts val="600"/>
              </a:spcBef>
              <a:spcAft>
                <a:spcPts val="600"/>
              </a:spcAft>
            </a:pPr>
            <a:r>
              <a:rPr lang="es-ES" sz="2400" dirty="0">
                <a:latin typeface="Arial" panose="020B0604020202020204" pitchFamily="34" charset="0"/>
                <a:cs typeface="Arial" panose="020B0604020202020204" pitchFamily="34" charset="0"/>
              </a:rPr>
              <a:t>-	El desarrollo científico – técnico y su aplicación en la Medicina.</a:t>
            </a:r>
          </a:p>
          <a:p>
            <a:pPr marL="623888" indent="-260350" algn="just">
              <a:spcBef>
                <a:spcPts val="600"/>
              </a:spcBef>
              <a:spcAft>
                <a:spcPts val="600"/>
              </a:spcAft>
            </a:pPr>
            <a:r>
              <a:rPr lang="es-ES" sz="2400" dirty="0">
                <a:latin typeface="Arial" panose="020B0604020202020204" pitchFamily="34" charset="0"/>
                <a:cs typeface="Arial" panose="020B0604020202020204" pitchFamily="34" charset="0"/>
              </a:rPr>
              <a:t>-	La variedad y empleo de disímiles procedimientos médicos.</a:t>
            </a:r>
          </a:p>
          <a:p>
            <a:pPr marL="623888" indent="-260350" algn="just">
              <a:spcBef>
                <a:spcPts val="600"/>
              </a:spcBef>
              <a:spcAft>
                <a:spcPts val="600"/>
              </a:spcAft>
            </a:pPr>
            <a:r>
              <a:rPr lang="es-ES" sz="2400" dirty="0">
                <a:latin typeface="Arial" panose="020B0604020202020204" pitchFamily="34" charset="0"/>
                <a:cs typeface="Arial" panose="020B0604020202020204" pitchFamily="34" charset="0"/>
              </a:rPr>
              <a:t>-	Las condiciones de la situación en el que actúan los servicios de salud.</a:t>
            </a:r>
          </a:p>
          <a:p>
            <a:pPr marL="623888" indent="-260350" algn="just">
              <a:spcBef>
                <a:spcPts val="600"/>
              </a:spcBef>
              <a:spcAft>
                <a:spcPts val="600"/>
              </a:spcAft>
            </a:pPr>
            <a:r>
              <a:rPr lang="es-ES" sz="2400" dirty="0">
                <a:latin typeface="Arial" panose="020B0604020202020204" pitchFamily="34" charset="0"/>
                <a:cs typeface="Arial" panose="020B0604020202020204" pitchFamily="34" charset="0"/>
              </a:rPr>
              <a:t>-	Los principios del aseguramiento médico.</a:t>
            </a:r>
          </a:p>
          <a:p>
            <a:pPr marL="623888" indent="-260350" algn="just">
              <a:spcBef>
                <a:spcPts val="600"/>
              </a:spcBef>
              <a:spcAft>
                <a:spcPts val="600"/>
              </a:spcAft>
            </a:pPr>
            <a:r>
              <a:rPr lang="es-ES" sz="2400" dirty="0">
                <a:latin typeface="Arial" panose="020B0604020202020204" pitchFamily="34" charset="0"/>
                <a:cs typeface="Arial" panose="020B0604020202020204" pitchFamily="34" charset="0"/>
              </a:rPr>
              <a:t>-	Los métodos de realización del aseguramiento médico.</a:t>
            </a:r>
          </a:p>
          <a:p>
            <a:pPr marL="623888" indent="-260350" algn="just">
              <a:spcBef>
                <a:spcPts val="600"/>
              </a:spcBef>
              <a:spcAft>
                <a:spcPts val="600"/>
              </a:spcAft>
            </a:pPr>
            <a:r>
              <a:rPr lang="es-ES" sz="2400" dirty="0">
                <a:latin typeface="Arial" panose="020B0604020202020204" pitchFamily="34" charset="0"/>
                <a:cs typeface="Arial" panose="020B0604020202020204" pitchFamily="34" charset="0"/>
              </a:rPr>
              <a:t>-	Las victimas masivas.</a:t>
            </a:r>
          </a:p>
        </p:txBody>
      </p:sp>
      <p:sp>
        <p:nvSpPr>
          <p:cNvPr id="5" name="CuadroTexto 4">
            <a:extLst>
              <a:ext uri="{FF2B5EF4-FFF2-40B4-BE49-F238E27FC236}">
                <a16:creationId xmlns:a16="http://schemas.microsoft.com/office/drawing/2014/main" id="{D2DAFE7F-C1AF-A94C-3986-F6E47A3C9FF5}"/>
              </a:ext>
            </a:extLst>
          </p:cNvPr>
          <p:cNvSpPr txBox="1"/>
          <p:nvPr/>
        </p:nvSpPr>
        <p:spPr>
          <a:xfrm>
            <a:off x="179512" y="188640"/>
            <a:ext cx="8712968" cy="1384995"/>
          </a:xfrm>
          <a:prstGeom prst="rect">
            <a:avLst/>
          </a:prstGeom>
          <a:blipFill>
            <a:blip r:embed="rId2"/>
            <a:tile tx="0" ty="0" sx="100000" sy="100000" flip="none" algn="tl"/>
          </a:blipFill>
        </p:spPr>
        <p:txBody>
          <a:bodyPr wrap="square">
            <a:spAutoFit/>
          </a:bodyPr>
          <a:lstStyle/>
          <a:p>
            <a:pPr algn="ctr"/>
            <a:r>
              <a:rPr lang="es-ES" sz="2800" b="1" i="1" dirty="0"/>
              <a:t>Para la organización del aseguramiento médico en situaciones de desastres deben conocerse los </a:t>
            </a:r>
            <a:r>
              <a:rPr lang="es-ES" sz="2800" b="1" i="1" dirty="0">
                <a:solidFill>
                  <a:srgbClr val="FF0000"/>
                </a:solidFill>
              </a:rPr>
              <a:t>fundamentos que garantizan su realización</a:t>
            </a:r>
            <a:r>
              <a:rPr lang="es-ES" sz="2800" b="1" i="1" dirty="0"/>
              <a:t>:</a:t>
            </a:r>
          </a:p>
        </p:txBody>
      </p:sp>
    </p:spTree>
    <p:extLst>
      <p:ext uri="{BB962C8B-B14F-4D97-AF65-F5344CB8AC3E}">
        <p14:creationId xmlns:p14="http://schemas.microsoft.com/office/powerpoint/2010/main" val="2680666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C34BF96-1B68-894B-88B6-DCD68CA6D4F9}"/>
              </a:ext>
            </a:extLst>
          </p:cNvPr>
          <p:cNvSpPr txBox="1"/>
          <p:nvPr/>
        </p:nvSpPr>
        <p:spPr>
          <a:xfrm>
            <a:off x="35496" y="1916832"/>
            <a:ext cx="9144000" cy="4524315"/>
          </a:xfrm>
          <a:prstGeom prst="rect">
            <a:avLst/>
          </a:prstGeom>
          <a:noFill/>
        </p:spPr>
        <p:txBody>
          <a:bodyPr wrap="square">
            <a:spAutoFit/>
          </a:bodyPr>
          <a:lstStyle/>
          <a:p>
            <a:pPr marL="517525" indent="-342900" algn="just">
              <a:buFont typeface="+mj-lt"/>
              <a:buAutoNum type="arabicPeriod"/>
            </a:pPr>
            <a:r>
              <a:rPr lang="es-ES" sz="2400" dirty="0">
                <a:latin typeface="Arial" panose="020B0604020202020204" pitchFamily="34" charset="0"/>
                <a:cs typeface="Arial" panose="020B0604020202020204" pitchFamily="34" charset="0"/>
              </a:rPr>
              <a:t>La territorialidad. empleo de los recursos existentes en el territorio.</a:t>
            </a:r>
          </a:p>
          <a:p>
            <a:pPr marL="517525" indent="-342900" algn="just">
              <a:buFont typeface="+mj-lt"/>
              <a:buAutoNum type="arabicPeriod"/>
            </a:pPr>
            <a:r>
              <a:rPr lang="es-ES" sz="2400" dirty="0">
                <a:latin typeface="Arial" panose="020B0604020202020204" pitchFamily="34" charset="0"/>
                <a:cs typeface="Arial" panose="020B0604020202020204" pitchFamily="34" charset="0"/>
              </a:rPr>
              <a:t>La preparación constante de los organismos e instituciones de Salud para cumplir sus funciones: desde tiempos normales, los directivos, funcionarios y trabajadores del sector de la salud deben realizar actividades de superación y entrenamiento</a:t>
            </a:r>
          </a:p>
          <a:p>
            <a:pPr marL="517525" indent="-342900" algn="just">
              <a:buFont typeface="+mj-lt"/>
              <a:buAutoNum type="arabicPeriod"/>
            </a:pPr>
            <a:r>
              <a:rPr lang="es-ES" sz="2400" dirty="0">
                <a:latin typeface="Arial" panose="020B0604020202020204" pitchFamily="34" charset="0"/>
                <a:cs typeface="Arial" panose="020B0604020202020204" pitchFamily="34" charset="0"/>
              </a:rPr>
              <a:t>El aseguramiento médico ininterrumpido: prestación de la asistencia médico - sanitaria a las víctimas masivas constantemente.</a:t>
            </a:r>
          </a:p>
          <a:p>
            <a:pPr marL="517525" indent="-342900" algn="just">
              <a:buFont typeface="+mj-lt"/>
              <a:buAutoNum type="arabicPeriod"/>
            </a:pPr>
            <a:r>
              <a:rPr lang="es-ES" sz="2400" dirty="0">
                <a:latin typeface="Arial" panose="020B0604020202020204" pitchFamily="34" charset="0"/>
                <a:cs typeface="Arial" panose="020B0604020202020204" pitchFamily="34" charset="0"/>
              </a:rPr>
              <a:t>La cooperación. coordinación de actividades entre diversos factores.</a:t>
            </a:r>
          </a:p>
        </p:txBody>
      </p:sp>
      <p:sp>
        <p:nvSpPr>
          <p:cNvPr id="5" name="CuadroTexto 4">
            <a:extLst>
              <a:ext uri="{FF2B5EF4-FFF2-40B4-BE49-F238E27FC236}">
                <a16:creationId xmlns:a16="http://schemas.microsoft.com/office/drawing/2014/main" id="{C58E03C1-3335-BEA4-D283-C316829677A9}"/>
              </a:ext>
            </a:extLst>
          </p:cNvPr>
          <p:cNvSpPr txBox="1"/>
          <p:nvPr/>
        </p:nvSpPr>
        <p:spPr>
          <a:xfrm>
            <a:off x="143508" y="13905"/>
            <a:ext cx="8856984" cy="1446550"/>
          </a:xfrm>
          <a:prstGeom prst="rect">
            <a:avLst/>
          </a:prstGeom>
          <a:blipFill>
            <a:blip r:embed="rId2"/>
            <a:tile tx="0" ty="0" sx="100000" sy="100000" flip="none" algn="tl"/>
          </a:blipFill>
        </p:spPr>
        <p:txBody>
          <a:bodyPr wrap="square">
            <a:spAutoFit/>
          </a:bodyPr>
          <a:lstStyle/>
          <a:p>
            <a:pPr algn="just"/>
            <a:r>
              <a:rPr lang="es-ES" sz="3200" b="1" i="1" dirty="0">
                <a:solidFill>
                  <a:srgbClr val="FF0000"/>
                </a:solidFill>
                <a:latin typeface="Arial" panose="020B0604020202020204" pitchFamily="34" charset="0"/>
                <a:cs typeface="Arial" panose="020B0604020202020204" pitchFamily="34" charset="0"/>
              </a:rPr>
              <a:t>Principios </a:t>
            </a:r>
            <a:r>
              <a:rPr lang="es-ES" sz="2800" b="1" i="1" dirty="0">
                <a:latin typeface="Arial" panose="020B0604020202020204" pitchFamily="34" charset="0"/>
                <a:cs typeface="Arial" panose="020B0604020202020204" pitchFamily="34" charset="0"/>
              </a:rPr>
              <a:t>para la organización del aseguramiento médico en situaciones de desastres por los servicios de salud:</a:t>
            </a:r>
          </a:p>
        </p:txBody>
      </p:sp>
    </p:spTree>
    <p:extLst>
      <p:ext uri="{BB962C8B-B14F-4D97-AF65-F5344CB8AC3E}">
        <p14:creationId xmlns:p14="http://schemas.microsoft.com/office/powerpoint/2010/main" val="1396334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C34BF96-1B68-894B-88B6-DCD68CA6D4F9}"/>
              </a:ext>
            </a:extLst>
          </p:cNvPr>
          <p:cNvSpPr txBox="1"/>
          <p:nvPr/>
        </p:nvSpPr>
        <p:spPr>
          <a:xfrm>
            <a:off x="0" y="1700808"/>
            <a:ext cx="9144000" cy="4616648"/>
          </a:xfrm>
          <a:prstGeom prst="rect">
            <a:avLst/>
          </a:prstGeom>
          <a:noFill/>
        </p:spPr>
        <p:txBody>
          <a:bodyPr wrap="square">
            <a:spAutoFit/>
          </a:bodyPr>
          <a:lstStyle/>
          <a:p>
            <a:pPr marL="517525" marR="0" lvl="0" indent="-342900" algn="just" defTabSz="914400" rtl="0" eaLnBrk="1" fontAlgn="auto" latinLnBrk="0" hangingPunct="1">
              <a:lnSpc>
                <a:spcPct val="100000"/>
              </a:lnSpc>
              <a:spcBef>
                <a:spcPts val="600"/>
              </a:spcBef>
              <a:spcAft>
                <a:spcPts val="600"/>
              </a:spcAft>
              <a:buClrTx/>
              <a:buSzTx/>
              <a:buFont typeface="+mj-lt"/>
              <a:buAutoNum type="arabicPeriod" startAt="5"/>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concentración y desconcentración de los medios materiales. ubicación correcta de los mismos en lugares que permitan su empleo en el momento adecuado.</a:t>
            </a:r>
          </a:p>
          <a:p>
            <a:pPr marL="517525" marR="0" lvl="0" indent="-342900" algn="just" defTabSz="914400" rtl="0" eaLnBrk="1" fontAlgn="auto" latinLnBrk="0" hangingPunct="1">
              <a:lnSpc>
                <a:spcPct val="100000"/>
              </a:lnSpc>
              <a:spcBef>
                <a:spcPts val="600"/>
              </a:spcBef>
              <a:spcAft>
                <a:spcPts val="600"/>
              </a:spcAft>
              <a:buClrTx/>
              <a:buSzTx/>
              <a:buFont typeface="+mj-lt"/>
              <a:buAutoNum type="arabicPeriod" startAt="5"/>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economía y preservación de las fuerzas y medios de los servicios de salud: empleo de manera racional y protección de los recursos humanos y materiales de cualquier situación. </a:t>
            </a:r>
          </a:p>
          <a:p>
            <a:pPr marL="517525" marR="0" lvl="0" indent="-342900" algn="just" defTabSz="914400" rtl="0" eaLnBrk="1" fontAlgn="auto" latinLnBrk="0" hangingPunct="1">
              <a:lnSpc>
                <a:spcPct val="100000"/>
              </a:lnSpc>
              <a:spcBef>
                <a:spcPts val="600"/>
              </a:spcBef>
              <a:spcAft>
                <a:spcPts val="600"/>
              </a:spcAft>
              <a:buClrTx/>
              <a:buSzTx/>
              <a:buFont typeface="+mj-lt"/>
              <a:buAutoNum type="arabicPeriod" startAt="5"/>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vitalidad. la fortaleza a alcanzar para dar cumplimiento a las actividades del sector de la salud</a:t>
            </a:r>
          </a:p>
          <a:p>
            <a:pPr marL="517525" marR="0" lvl="0" indent="-342900" algn="just" defTabSz="914400" rtl="0" eaLnBrk="1" fontAlgn="auto" latinLnBrk="0" hangingPunct="1">
              <a:lnSpc>
                <a:spcPct val="100000"/>
              </a:lnSpc>
              <a:spcBef>
                <a:spcPts val="600"/>
              </a:spcBef>
              <a:spcAft>
                <a:spcPts val="600"/>
              </a:spcAft>
              <a:buClrTx/>
              <a:buSzTx/>
              <a:buFont typeface="+mj-lt"/>
              <a:buAutoNum type="arabicPeriod" startAt="5"/>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creación de reservas con medios médicos desde tiempos normales para ser empleados en situaciones complejas; permite acumular medios necesarios y suficientes.</a:t>
            </a:r>
          </a:p>
        </p:txBody>
      </p:sp>
      <p:sp>
        <p:nvSpPr>
          <p:cNvPr id="5" name="CuadroTexto 4">
            <a:extLst>
              <a:ext uri="{FF2B5EF4-FFF2-40B4-BE49-F238E27FC236}">
                <a16:creationId xmlns:a16="http://schemas.microsoft.com/office/drawing/2014/main" id="{C58E03C1-3335-BEA4-D283-C316829677A9}"/>
              </a:ext>
            </a:extLst>
          </p:cNvPr>
          <p:cNvSpPr txBox="1"/>
          <p:nvPr/>
        </p:nvSpPr>
        <p:spPr>
          <a:xfrm>
            <a:off x="143508" y="44624"/>
            <a:ext cx="8856984" cy="1446550"/>
          </a:xfrm>
          <a:prstGeom prst="rect">
            <a:avLst/>
          </a:prstGeom>
          <a:blipFill>
            <a:blip r:embed="rId2"/>
            <a:tile tx="0" ty="0" sx="100000" sy="100000" flip="none" algn="tl"/>
          </a:blip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3200" b="1" i="1"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Principios </a:t>
            </a: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para la organización del aseguramiento médico en situaciones de desastres por los servicios de salud:</a:t>
            </a:r>
          </a:p>
        </p:txBody>
      </p:sp>
    </p:spTree>
    <p:extLst>
      <p:ext uri="{BB962C8B-B14F-4D97-AF65-F5344CB8AC3E}">
        <p14:creationId xmlns:p14="http://schemas.microsoft.com/office/powerpoint/2010/main" val="3590981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4D29F45-9DB9-3F7C-4DFF-5DD185C6A0CD}"/>
              </a:ext>
            </a:extLst>
          </p:cNvPr>
          <p:cNvSpPr txBox="1"/>
          <p:nvPr/>
        </p:nvSpPr>
        <p:spPr>
          <a:xfrm>
            <a:off x="179512" y="116632"/>
            <a:ext cx="8784976" cy="3477875"/>
          </a:xfrm>
          <a:prstGeom prst="rect">
            <a:avLst/>
          </a:prstGeom>
          <a:noFill/>
        </p:spPr>
        <p:txBody>
          <a:bodyPr wrap="square">
            <a:spAutoFit/>
          </a:bodyPr>
          <a:lstStyle/>
          <a:p>
            <a:pPr algn="just"/>
            <a:r>
              <a:rPr lang="es-ES" sz="2800" b="1" i="1" dirty="0">
                <a:solidFill>
                  <a:srgbClr val="FF0000"/>
                </a:solidFill>
                <a:latin typeface="Arial" panose="020B0604020202020204" pitchFamily="34" charset="0"/>
                <a:cs typeface="Arial" panose="020B0604020202020204" pitchFamily="34" charset="0"/>
              </a:rPr>
              <a:t>Desastre. </a:t>
            </a:r>
          </a:p>
          <a:p>
            <a:pPr algn="just"/>
            <a:r>
              <a:rPr lang="es-ES" sz="2400" b="1" i="1" dirty="0">
                <a:latin typeface="Arial" panose="020B0604020202020204" pitchFamily="34" charset="0"/>
                <a:cs typeface="Arial" panose="020B0604020202020204" pitchFamily="34" charset="0"/>
              </a:rPr>
              <a:t>Concepto: </a:t>
            </a:r>
            <a:r>
              <a:rPr lang="es-ES" sz="2400" dirty="0">
                <a:latin typeface="Arial" panose="020B0604020202020204" pitchFamily="34" charset="0"/>
                <a:cs typeface="Arial" panose="020B0604020202020204" pitchFamily="34" charset="0"/>
              </a:rPr>
              <a:t>Acontecimiento o serie de sucesos de gran magnitud que afectan gravemente las estructuras básicas y el funcionamiento normal de la sociedad, comunidad o territorio, ocasionando víctimas y daños o pérdidas de bienes materiales, infraestructura, servicios esenciales o medios de sustento a escala o dimensión más allá de la capacidad normal de respuesta de las comunidades o instituciones afectadas para enfrentarlas sin ayuda. </a:t>
            </a:r>
          </a:p>
        </p:txBody>
      </p:sp>
      <p:sp>
        <p:nvSpPr>
          <p:cNvPr id="5" name="CuadroTexto 4">
            <a:extLst>
              <a:ext uri="{FF2B5EF4-FFF2-40B4-BE49-F238E27FC236}">
                <a16:creationId xmlns:a16="http://schemas.microsoft.com/office/drawing/2014/main" id="{EA5CE8A8-9DDA-BBEF-13D2-A61B3B8B8294}"/>
              </a:ext>
            </a:extLst>
          </p:cNvPr>
          <p:cNvSpPr txBox="1"/>
          <p:nvPr/>
        </p:nvSpPr>
        <p:spPr>
          <a:xfrm>
            <a:off x="179512" y="3717032"/>
            <a:ext cx="8784976" cy="2739211"/>
          </a:xfrm>
          <a:prstGeom prst="rect">
            <a:avLst/>
          </a:prstGeom>
          <a:noFill/>
        </p:spPr>
        <p:txBody>
          <a:bodyPr wrap="square">
            <a:spAutoFit/>
          </a:bodyPr>
          <a:lstStyle/>
          <a:p>
            <a:pPr algn="just"/>
            <a:r>
              <a:rPr lang="es-ES" sz="2800" b="1" i="1" dirty="0">
                <a:solidFill>
                  <a:srgbClr val="FF0000"/>
                </a:solidFill>
                <a:latin typeface="Arial" panose="020B0604020202020204" pitchFamily="34" charset="0"/>
                <a:cs typeface="Arial" panose="020B0604020202020204" pitchFamily="34" charset="0"/>
              </a:rPr>
              <a:t>Decreto de una Situación de Desastres:</a:t>
            </a:r>
          </a:p>
          <a:p>
            <a:pPr algn="just"/>
            <a:r>
              <a:rPr lang="es-ES" sz="2400" dirty="0">
                <a:latin typeface="Arial" panose="020B0604020202020204" pitchFamily="34" charset="0"/>
                <a:cs typeface="Arial" panose="020B0604020202020204" pitchFamily="34" charset="0"/>
              </a:rPr>
              <a:t>Ante la ocurrencia de desastres, cualquiera que sea su naturaleza, en cuyas circunstancias se afecten la población o la infraestructura social o económica en magnitud tal que supere la capacidad habitual de respuesta y recuperación del país o del territorio afectado, se puede decretar la </a:t>
            </a:r>
            <a:r>
              <a:rPr lang="es-ES" sz="2400" b="1" i="1" dirty="0">
                <a:solidFill>
                  <a:srgbClr val="FF0000"/>
                </a:solidFill>
                <a:latin typeface="Arial" panose="020B0604020202020204" pitchFamily="34" charset="0"/>
                <a:cs typeface="Arial" panose="020B0604020202020204" pitchFamily="34" charset="0"/>
              </a:rPr>
              <a:t>situación de desastre.</a:t>
            </a:r>
          </a:p>
        </p:txBody>
      </p:sp>
    </p:spTree>
    <p:extLst>
      <p:ext uri="{BB962C8B-B14F-4D97-AF65-F5344CB8AC3E}">
        <p14:creationId xmlns:p14="http://schemas.microsoft.com/office/powerpoint/2010/main" val="11635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F7EF55F-CF0F-3377-32BE-1CA061527545}"/>
              </a:ext>
            </a:extLst>
          </p:cNvPr>
          <p:cNvSpPr txBox="1"/>
          <p:nvPr/>
        </p:nvSpPr>
        <p:spPr>
          <a:xfrm>
            <a:off x="28037" y="260648"/>
            <a:ext cx="8964488" cy="3477875"/>
          </a:xfrm>
          <a:prstGeom prst="rect">
            <a:avLst/>
          </a:prstGeom>
          <a:noFill/>
        </p:spPr>
        <p:txBody>
          <a:bodyPr wrap="square">
            <a:spAutoFit/>
          </a:bodyPr>
          <a:lstStyle/>
          <a:p>
            <a:pPr algn="just"/>
            <a:r>
              <a:rPr lang="es-ES" sz="2400" b="1" i="1" dirty="0">
                <a:latin typeface="Arial" panose="020B0604020202020204" pitchFamily="34" charset="0"/>
                <a:cs typeface="Arial" panose="020B0604020202020204" pitchFamily="34" charset="0"/>
              </a:rPr>
              <a:t>Sistema de tratamiento y evacuación por etapas en situaciones de desastres.</a:t>
            </a:r>
          </a:p>
          <a:p>
            <a:pPr algn="just"/>
            <a:r>
              <a:rPr lang="es-ES" sz="2800" b="1" i="1" dirty="0">
                <a:solidFill>
                  <a:srgbClr val="FF0000"/>
                </a:solidFill>
                <a:latin typeface="Arial" panose="020B0604020202020204" pitchFamily="34" charset="0"/>
                <a:cs typeface="Arial" panose="020B0604020202020204" pitchFamily="34" charset="0"/>
              </a:rPr>
              <a:t>Concepto: </a:t>
            </a:r>
            <a:r>
              <a:rPr lang="es-ES" sz="2400" dirty="0">
                <a:latin typeface="Arial" panose="020B0604020202020204" pitchFamily="34" charset="0"/>
                <a:cs typeface="Arial" panose="020B0604020202020204" pitchFamily="34" charset="0"/>
              </a:rPr>
              <a:t>organización de las fuerzas y medios de los servicios de salud para la asistencia médica y el traslado de las victimas masivas por las diferentes unidades e instituciones médicas, siguiendo o no un escalonamiento o </a:t>
            </a:r>
            <a:r>
              <a:rPr lang="es-ES" sz="2400" dirty="0" err="1">
                <a:latin typeface="Arial" panose="020B0604020202020204" pitchFamily="34" charset="0"/>
                <a:cs typeface="Arial" panose="020B0604020202020204" pitchFamily="34" charset="0"/>
              </a:rPr>
              <a:t>consecutividad</a:t>
            </a:r>
            <a:r>
              <a:rPr lang="es-ES" sz="2400" dirty="0">
                <a:latin typeface="Arial" panose="020B0604020202020204" pitchFamily="34" charset="0"/>
                <a:cs typeface="Arial" panose="020B0604020202020204" pitchFamily="34" charset="0"/>
              </a:rPr>
              <a:t> para garantizar la vida, primeramente y su posterior restablecimiento físico y mental con la finalidad de devolverles sus capacidades. </a:t>
            </a:r>
          </a:p>
        </p:txBody>
      </p:sp>
      <p:sp>
        <p:nvSpPr>
          <p:cNvPr id="5" name="CuadroTexto 4">
            <a:extLst>
              <a:ext uri="{FF2B5EF4-FFF2-40B4-BE49-F238E27FC236}">
                <a16:creationId xmlns:a16="http://schemas.microsoft.com/office/drawing/2014/main" id="{9C3A59B2-BD14-33B3-708A-D5203C15D7B3}"/>
              </a:ext>
            </a:extLst>
          </p:cNvPr>
          <p:cNvSpPr txBox="1"/>
          <p:nvPr/>
        </p:nvSpPr>
        <p:spPr>
          <a:xfrm>
            <a:off x="179511" y="4009595"/>
            <a:ext cx="8813013" cy="2369880"/>
          </a:xfrm>
          <a:prstGeom prst="rect">
            <a:avLst/>
          </a:prstGeom>
          <a:noFill/>
        </p:spPr>
        <p:txBody>
          <a:bodyPr wrap="square">
            <a:spAutoFit/>
          </a:bodyPr>
          <a:lstStyle/>
          <a:p>
            <a:r>
              <a:rPr lang="es-ES" sz="2400" b="1" i="1" dirty="0">
                <a:latin typeface="Arial" panose="020B0604020202020204" pitchFamily="34" charset="0"/>
                <a:cs typeface="Arial" panose="020B0604020202020204" pitchFamily="34" charset="0"/>
              </a:rPr>
              <a:t>Doctrina de tratamiento y evacuación por etapas (DTE).</a:t>
            </a:r>
          </a:p>
          <a:p>
            <a:r>
              <a:rPr lang="es-ES" sz="2800" b="1" i="1" dirty="0">
                <a:solidFill>
                  <a:srgbClr val="FF0000"/>
                </a:solidFill>
                <a:latin typeface="Arial" panose="020B0604020202020204" pitchFamily="34" charset="0"/>
                <a:cs typeface="Arial" panose="020B0604020202020204" pitchFamily="34" charset="0"/>
              </a:rPr>
              <a:t>Concepto: </a:t>
            </a:r>
            <a:r>
              <a:rPr lang="es-ES" sz="2400" dirty="0">
                <a:latin typeface="Arial" panose="020B0604020202020204" pitchFamily="34" charset="0"/>
                <a:cs typeface="Arial" panose="020B0604020202020204" pitchFamily="34" charset="0"/>
              </a:rPr>
              <a:t>conjunto de actividades de preparación de aseguramiento médico para lograr un empleo adecuado y racional de los recursos humanos y materiales con que cuentan las unidades e instituciones de salud del territorio para para la prestación de los servicios.</a:t>
            </a:r>
          </a:p>
        </p:txBody>
      </p:sp>
    </p:spTree>
    <p:extLst>
      <p:ext uri="{BB962C8B-B14F-4D97-AF65-F5344CB8AC3E}">
        <p14:creationId xmlns:p14="http://schemas.microsoft.com/office/powerpoint/2010/main" val="1903890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8B308AD-6830-86C1-861F-78BA9CF4282C}"/>
              </a:ext>
            </a:extLst>
          </p:cNvPr>
          <p:cNvSpPr txBox="1"/>
          <p:nvPr/>
        </p:nvSpPr>
        <p:spPr>
          <a:xfrm>
            <a:off x="179512" y="116632"/>
            <a:ext cx="8784976" cy="6694140"/>
          </a:xfrm>
          <a:prstGeom prst="rect">
            <a:avLst/>
          </a:prstGeom>
          <a:noFill/>
        </p:spPr>
        <p:txBody>
          <a:bodyPr wrap="square">
            <a:spAutoFit/>
          </a:bodyPr>
          <a:lstStyle/>
          <a:p>
            <a:pPr algn="just"/>
            <a:r>
              <a:rPr lang="es-ES" sz="2000" b="1" i="1" dirty="0">
                <a:latin typeface="Arial" panose="020B0604020202020204" pitchFamily="34" charset="0"/>
                <a:cs typeface="Arial" panose="020B0604020202020204" pitchFamily="34" charset="0"/>
              </a:rPr>
              <a:t>Asistencia médica.</a:t>
            </a:r>
          </a:p>
          <a:p>
            <a:pPr algn="just">
              <a:spcBef>
                <a:spcPts val="600"/>
              </a:spcBef>
              <a:spcAft>
                <a:spcPts val="600"/>
              </a:spcAft>
            </a:pPr>
            <a:r>
              <a:rPr lang="es-ES" sz="2400" b="1" i="1" dirty="0">
                <a:solidFill>
                  <a:srgbClr val="FF0000"/>
                </a:solidFill>
                <a:latin typeface="Arial" panose="020B0604020202020204" pitchFamily="34" charset="0"/>
                <a:cs typeface="Arial" panose="020B0604020202020204" pitchFamily="34" charset="0"/>
              </a:rPr>
              <a:t>Concepto: </a:t>
            </a:r>
            <a:r>
              <a:rPr lang="es-ES" sz="2000" dirty="0">
                <a:latin typeface="Arial" panose="020B0604020202020204" pitchFamily="34" charset="0"/>
                <a:cs typeface="Arial" panose="020B0604020202020204" pitchFamily="34" charset="0"/>
              </a:rPr>
              <a:t>conjunto de medidas clínico-quirúrgicas que se aplican a las víctimas masivas con la finalidad de restablecer su salud.</a:t>
            </a:r>
          </a:p>
          <a:p>
            <a:pPr algn="just">
              <a:spcBef>
                <a:spcPts val="600"/>
              </a:spcBef>
              <a:spcAft>
                <a:spcPts val="600"/>
              </a:spcAft>
            </a:pPr>
            <a:r>
              <a:rPr lang="es-ES" sz="2000" dirty="0">
                <a:latin typeface="Arial" panose="020B0604020202020204" pitchFamily="34" charset="0"/>
                <a:cs typeface="Arial" panose="020B0604020202020204" pitchFamily="34" charset="0"/>
              </a:rPr>
              <a:t>La asistencia médica en situaciones de desastres tiene </a:t>
            </a:r>
            <a:r>
              <a:rPr lang="es-ES" sz="2000" b="1" i="1" dirty="0">
                <a:solidFill>
                  <a:srgbClr val="FF0000"/>
                </a:solidFill>
                <a:latin typeface="Arial" panose="020B0604020202020204" pitchFamily="34" charset="0"/>
                <a:cs typeface="Arial" panose="020B0604020202020204" pitchFamily="34" charset="0"/>
              </a:rPr>
              <a:t>las misiones siguientes;</a:t>
            </a:r>
          </a:p>
          <a:p>
            <a:pPr marL="449263" indent="-261938" algn="just">
              <a:spcBef>
                <a:spcPts val="600"/>
              </a:spcBef>
              <a:spcAft>
                <a:spcPts val="600"/>
              </a:spcAft>
            </a:pPr>
            <a:r>
              <a:rPr lang="es-ES" sz="2000" dirty="0">
                <a:latin typeface="Arial" panose="020B0604020202020204" pitchFamily="34" charset="0"/>
                <a:cs typeface="Arial" panose="020B0604020202020204" pitchFamily="34" charset="0"/>
              </a:rPr>
              <a:t>•	</a:t>
            </a:r>
            <a:r>
              <a:rPr lang="es-ES" sz="2000" dirty="0" err="1">
                <a:latin typeface="Arial" panose="020B0604020202020204" pitchFamily="34" charset="0"/>
                <a:cs typeface="Arial" panose="020B0604020202020204" pitchFamily="34" charset="0"/>
              </a:rPr>
              <a:t>Recepcionar</a:t>
            </a:r>
            <a:r>
              <a:rPr lang="es-ES" sz="2000" dirty="0">
                <a:latin typeface="Arial" panose="020B0604020202020204" pitchFamily="34" charset="0"/>
                <a:cs typeface="Arial" panose="020B0604020202020204" pitchFamily="34" charset="0"/>
              </a:rPr>
              <a:t> y registrar adecuadamente a las victimas masivas.</a:t>
            </a:r>
          </a:p>
          <a:p>
            <a:pPr marL="449263" indent="-261938" algn="just">
              <a:spcBef>
                <a:spcPts val="600"/>
              </a:spcBef>
              <a:spcAft>
                <a:spcPts val="600"/>
              </a:spcAft>
            </a:pPr>
            <a:r>
              <a:rPr lang="es-ES" sz="2000" dirty="0">
                <a:latin typeface="Arial" panose="020B0604020202020204" pitchFamily="34" charset="0"/>
                <a:cs typeface="Arial" panose="020B0604020202020204" pitchFamily="34" charset="0"/>
              </a:rPr>
              <a:t>•	Examinar y clasificar a las victimas masivas</a:t>
            </a:r>
          </a:p>
          <a:p>
            <a:pPr marL="449263" indent="-261938" algn="just">
              <a:spcBef>
                <a:spcPts val="600"/>
              </a:spcBef>
              <a:spcAft>
                <a:spcPts val="600"/>
              </a:spcAft>
            </a:pPr>
            <a:r>
              <a:rPr lang="es-ES" sz="2000" dirty="0">
                <a:latin typeface="Arial" panose="020B0604020202020204" pitchFamily="34" charset="0"/>
                <a:cs typeface="Arial" panose="020B0604020202020204" pitchFamily="34" charset="0"/>
              </a:rPr>
              <a:t>•	.Preparar a las bajas sanitarias para la evacuación si lo requieren.</a:t>
            </a:r>
          </a:p>
          <a:p>
            <a:pPr marL="449263" indent="-261938" algn="just">
              <a:spcBef>
                <a:spcPts val="600"/>
              </a:spcBef>
              <a:spcAft>
                <a:spcPts val="600"/>
              </a:spcAft>
            </a:pPr>
            <a:r>
              <a:rPr lang="es-ES" sz="2000" dirty="0">
                <a:latin typeface="Arial" panose="020B0604020202020204" pitchFamily="34" charset="0"/>
                <a:cs typeface="Arial" panose="020B0604020202020204" pitchFamily="34" charset="0"/>
              </a:rPr>
              <a:t>•	Prestar asistencia médica a las victimas masivas según las posibilidades de la etapa.</a:t>
            </a:r>
          </a:p>
          <a:p>
            <a:pPr marL="449263" indent="-261938" algn="just">
              <a:spcBef>
                <a:spcPts val="600"/>
              </a:spcBef>
              <a:spcAft>
                <a:spcPts val="600"/>
              </a:spcAft>
            </a:pPr>
            <a:r>
              <a:rPr lang="es-ES" sz="2000" dirty="0">
                <a:latin typeface="Arial" panose="020B0604020202020204" pitchFamily="34" charset="0"/>
                <a:cs typeface="Arial" panose="020B0604020202020204" pitchFamily="34" charset="0"/>
              </a:rPr>
              <a:t>•	Aislar y asistir a los enfermos infecto-contagiosos o sospechosos de serlos.</a:t>
            </a:r>
          </a:p>
          <a:p>
            <a:pPr marL="449263" indent="-261938" algn="just">
              <a:spcBef>
                <a:spcPts val="600"/>
              </a:spcBef>
              <a:spcAft>
                <a:spcPts val="600"/>
              </a:spcAft>
            </a:pPr>
            <a:r>
              <a:rPr lang="es-ES" sz="2000" dirty="0">
                <a:latin typeface="Arial" panose="020B0604020202020204" pitchFamily="34" charset="0"/>
                <a:cs typeface="Arial" panose="020B0604020202020204" pitchFamily="34" charset="0"/>
              </a:rPr>
              <a:t>•	Tratar hasta su completa curación a las victimas masivas que no sean evacuadas a etapas.</a:t>
            </a:r>
          </a:p>
          <a:p>
            <a:pPr marL="449263" indent="-261938" algn="just">
              <a:spcBef>
                <a:spcPts val="600"/>
              </a:spcBef>
              <a:spcAft>
                <a:spcPts val="600"/>
              </a:spcAft>
            </a:pPr>
            <a:r>
              <a:rPr lang="es-ES" sz="2000" dirty="0">
                <a:latin typeface="Arial" panose="020B0604020202020204" pitchFamily="34" charset="0"/>
                <a:cs typeface="Arial" panose="020B0604020202020204" pitchFamily="34" charset="0"/>
              </a:rPr>
              <a:t>•	Prestar tratamiento especial parcial o completo a las victimas masivas afectadas por sustancias tóxicas peligrosas o Armas de Exterminio en Masa (AEM).</a:t>
            </a:r>
          </a:p>
        </p:txBody>
      </p:sp>
    </p:spTree>
    <p:extLst>
      <p:ext uri="{BB962C8B-B14F-4D97-AF65-F5344CB8AC3E}">
        <p14:creationId xmlns:p14="http://schemas.microsoft.com/office/powerpoint/2010/main" val="14176347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093CC42-A3CC-5DFC-FBF2-ADA886425635}"/>
              </a:ext>
            </a:extLst>
          </p:cNvPr>
          <p:cNvSpPr txBox="1"/>
          <p:nvPr/>
        </p:nvSpPr>
        <p:spPr>
          <a:xfrm>
            <a:off x="143508" y="116632"/>
            <a:ext cx="8856984" cy="3508653"/>
          </a:xfrm>
          <a:prstGeom prst="rect">
            <a:avLst/>
          </a:prstGeom>
          <a:noFill/>
        </p:spPr>
        <p:txBody>
          <a:bodyPr wrap="square">
            <a:spAutoFit/>
          </a:bodyPr>
          <a:lstStyle/>
          <a:p>
            <a:pPr algn="just">
              <a:spcBef>
                <a:spcPts val="600"/>
              </a:spcBef>
              <a:spcAft>
                <a:spcPts val="600"/>
              </a:spcAft>
            </a:pPr>
            <a:r>
              <a:rPr lang="es-ES" sz="2400" b="1" i="1" dirty="0">
                <a:latin typeface="Arial" panose="020B0604020202020204" pitchFamily="34" charset="0"/>
                <a:cs typeface="Arial" panose="020B0604020202020204" pitchFamily="34" charset="0"/>
              </a:rPr>
              <a:t>Existen factores que determinan la prestación de la asistencia médica en situaciones de desastres:</a:t>
            </a:r>
          </a:p>
          <a:p>
            <a:pPr marL="363538" indent="-188913" algn="just">
              <a:spcBef>
                <a:spcPts val="600"/>
              </a:spcBef>
              <a:spcAft>
                <a:spcPts val="600"/>
              </a:spcAft>
            </a:pPr>
            <a:r>
              <a:rPr lang="es-ES" sz="2400" dirty="0">
                <a:latin typeface="Arial" panose="020B0604020202020204" pitchFamily="34" charset="0"/>
                <a:cs typeface="Arial" panose="020B0604020202020204" pitchFamily="34" charset="0"/>
              </a:rPr>
              <a:t>-	Posibilidades de prestar la asistencia médica, según la situación de desastre.</a:t>
            </a:r>
          </a:p>
          <a:p>
            <a:pPr marL="363538" indent="-188913" algn="just">
              <a:spcBef>
                <a:spcPts val="600"/>
              </a:spcBef>
              <a:spcAft>
                <a:spcPts val="600"/>
              </a:spcAft>
            </a:pPr>
            <a:r>
              <a:rPr lang="es-ES" sz="2400" dirty="0">
                <a:latin typeface="Arial" panose="020B0604020202020204" pitchFamily="34" charset="0"/>
                <a:cs typeface="Arial" panose="020B0604020202020204" pitchFamily="34" charset="0"/>
              </a:rPr>
              <a:t>-	Las fuerzas y medios necesarios para prestar la asistencia médica.</a:t>
            </a:r>
          </a:p>
          <a:p>
            <a:pPr marL="363538" indent="-188913" algn="just">
              <a:spcBef>
                <a:spcPts val="600"/>
              </a:spcBef>
              <a:spcAft>
                <a:spcPts val="600"/>
              </a:spcAft>
            </a:pPr>
            <a:r>
              <a:rPr lang="es-ES" sz="2400" dirty="0">
                <a:latin typeface="Arial" panose="020B0604020202020204" pitchFamily="34" charset="0"/>
                <a:cs typeface="Arial" panose="020B0604020202020204" pitchFamily="34" charset="0"/>
              </a:rPr>
              <a:t>-	Existencia de medios de transporte y de evacuación adecuados.</a:t>
            </a:r>
          </a:p>
        </p:txBody>
      </p:sp>
      <p:sp>
        <p:nvSpPr>
          <p:cNvPr id="5" name="CuadroTexto 4">
            <a:extLst>
              <a:ext uri="{FF2B5EF4-FFF2-40B4-BE49-F238E27FC236}">
                <a16:creationId xmlns:a16="http://schemas.microsoft.com/office/drawing/2014/main" id="{2A8F8C6A-2509-9AD6-FD04-56CE533B3839}"/>
              </a:ext>
            </a:extLst>
          </p:cNvPr>
          <p:cNvSpPr txBox="1"/>
          <p:nvPr/>
        </p:nvSpPr>
        <p:spPr>
          <a:xfrm>
            <a:off x="168727" y="3749457"/>
            <a:ext cx="8604956" cy="3108543"/>
          </a:xfrm>
          <a:prstGeom prst="rect">
            <a:avLst/>
          </a:prstGeom>
          <a:noFill/>
        </p:spPr>
        <p:txBody>
          <a:bodyPr wrap="square">
            <a:spAutoFit/>
          </a:bodyPr>
          <a:lstStyle/>
          <a:p>
            <a:pPr algn="just"/>
            <a:r>
              <a:rPr lang="es-ES" sz="2400" b="1" i="1" dirty="0">
                <a:latin typeface="Arial" panose="020B0604020202020204" pitchFamily="34" charset="0"/>
                <a:cs typeface="Arial" panose="020B0604020202020204" pitchFamily="34" charset="0"/>
              </a:rPr>
              <a:t>Nivel de asistencia médica.</a:t>
            </a:r>
          </a:p>
          <a:p>
            <a:pPr algn="just"/>
            <a:r>
              <a:rPr lang="es-ES" sz="2800" b="1" i="1" dirty="0">
                <a:solidFill>
                  <a:srgbClr val="FF0000"/>
                </a:solidFill>
                <a:latin typeface="Arial" panose="020B0604020202020204" pitchFamily="34" charset="0"/>
                <a:cs typeface="Arial" panose="020B0604020202020204" pitchFamily="34" charset="0"/>
              </a:rPr>
              <a:t>Concepto: </a:t>
            </a:r>
            <a:r>
              <a:rPr lang="es-ES" sz="2400" dirty="0">
                <a:latin typeface="Arial" panose="020B0604020202020204" pitchFamily="34" charset="0"/>
                <a:cs typeface="Arial" panose="020B0604020202020204" pitchFamily="34" charset="0"/>
              </a:rPr>
              <a:t>Calidad de la prestación de la asistencia médica, según las fuerzas y los medios que poseen las unidades e instituciones médicas en las diferentes etapas de tratamiento y evacuación desplegadas durante una situación de desastre. Son los principales procedimientos sanitarios, clínicos y quirúrgicos que realiza el sistema de salud correspondiente por etapas en situaciones de desastres. </a:t>
            </a:r>
          </a:p>
        </p:txBody>
      </p:sp>
    </p:spTree>
    <p:extLst>
      <p:ext uri="{BB962C8B-B14F-4D97-AF65-F5344CB8AC3E}">
        <p14:creationId xmlns:p14="http://schemas.microsoft.com/office/powerpoint/2010/main" val="39401406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96FE362-EF25-F07C-D3A9-68A915602B98}"/>
              </a:ext>
            </a:extLst>
          </p:cNvPr>
          <p:cNvSpPr txBox="1"/>
          <p:nvPr/>
        </p:nvSpPr>
        <p:spPr>
          <a:xfrm>
            <a:off x="107504" y="188640"/>
            <a:ext cx="8856984" cy="2308324"/>
          </a:xfrm>
          <a:prstGeom prst="rect">
            <a:avLst/>
          </a:prstGeom>
          <a:noFill/>
        </p:spPr>
        <p:txBody>
          <a:bodyPr wrap="square">
            <a:spAutoFit/>
          </a:bodyPr>
          <a:lstStyle/>
          <a:p>
            <a:pPr algn="just">
              <a:spcBef>
                <a:spcPts val="600"/>
              </a:spcBef>
              <a:spcAft>
                <a:spcPts val="600"/>
              </a:spcAft>
            </a:pPr>
            <a:r>
              <a:rPr lang="es-ES_tradnl" sz="2400" b="1" i="1" dirty="0">
                <a:latin typeface="Arial" panose="020B0604020202020204" pitchFamily="34" charset="0"/>
                <a:cs typeface="Arial" panose="020B0604020202020204" pitchFamily="34" charset="0"/>
              </a:rPr>
              <a:t>Los niveles de la asistencia médica se clasifica en: </a:t>
            </a:r>
          </a:p>
          <a:p>
            <a:pPr marL="449263" indent="-274638" algn="just">
              <a:spcBef>
                <a:spcPts val="600"/>
              </a:spcBef>
              <a:spcAft>
                <a:spcPts val="600"/>
              </a:spcAft>
            </a:pPr>
            <a:r>
              <a:rPr lang="es-ES_tradnl" sz="2000" dirty="0">
                <a:latin typeface="Arial" panose="020B0604020202020204" pitchFamily="34" charset="0"/>
                <a:cs typeface="Arial" panose="020B0604020202020204" pitchFamily="34" charset="0"/>
              </a:rPr>
              <a:t>1.	Asistencia primaria (AP).</a:t>
            </a:r>
          </a:p>
          <a:p>
            <a:pPr marL="449263" indent="-274638" algn="just">
              <a:spcBef>
                <a:spcPts val="600"/>
              </a:spcBef>
              <a:spcAft>
                <a:spcPts val="600"/>
              </a:spcAft>
            </a:pPr>
            <a:r>
              <a:rPr lang="es-ES_tradnl" sz="2000" dirty="0">
                <a:latin typeface="Arial" panose="020B0604020202020204" pitchFamily="34" charset="0"/>
                <a:cs typeface="Arial" panose="020B0604020202020204" pitchFamily="34" charset="0"/>
              </a:rPr>
              <a:t>2.	Primera asistencia médica (PAM).</a:t>
            </a:r>
          </a:p>
          <a:p>
            <a:pPr marL="449263" indent="-274638" algn="just">
              <a:spcBef>
                <a:spcPts val="600"/>
              </a:spcBef>
              <a:spcAft>
                <a:spcPts val="600"/>
              </a:spcAft>
            </a:pPr>
            <a:r>
              <a:rPr lang="es-ES_tradnl" sz="2000" dirty="0">
                <a:latin typeface="Arial" panose="020B0604020202020204" pitchFamily="34" charset="0"/>
                <a:cs typeface="Arial" panose="020B0604020202020204" pitchFamily="34" charset="0"/>
              </a:rPr>
              <a:t>3.	 Asistencia médica calificada (AMC).</a:t>
            </a:r>
          </a:p>
          <a:p>
            <a:pPr marL="449263" indent="-274638" algn="just">
              <a:spcBef>
                <a:spcPts val="600"/>
              </a:spcBef>
              <a:spcAft>
                <a:spcPts val="600"/>
              </a:spcAft>
            </a:pPr>
            <a:r>
              <a:rPr lang="es-ES_tradnl" sz="2000" dirty="0">
                <a:latin typeface="Arial" panose="020B0604020202020204" pitchFamily="34" charset="0"/>
                <a:cs typeface="Arial" panose="020B0604020202020204" pitchFamily="34" charset="0"/>
              </a:rPr>
              <a:t>4.	 Asistencia médica especializada (AME): </a:t>
            </a:r>
          </a:p>
        </p:txBody>
      </p:sp>
      <p:sp>
        <p:nvSpPr>
          <p:cNvPr id="5" name="CuadroTexto 4">
            <a:extLst>
              <a:ext uri="{FF2B5EF4-FFF2-40B4-BE49-F238E27FC236}">
                <a16:creationId xmlns:a16="http://schemas.microsoft.com/office/drawing/2014/main" id="{D0360F1A-E7AA-0408-D0A4-B02BDC33251E}"/>
              </a:ext>
            </a:extLst>
          </p:cNvPr>
          <p:cNvSpPr txBox="1"/>
          <p:nvPr/>
        </p:nvSpPr>
        <p:spPr>
          <a:xfrm>
            <a:off x="143508" y="2636912"/>
            <a:ext cx="8856984" cy="4370427"/>
          </a:xfrm>
          <a:prstGeom prst="rect">
            <a:avLst/>
          </a:prstGeom>
          <a:noFill/>
        </p:spPr>
        <p:txBody>
          <a:bodyPr wrap="square">
            <a:spAutoFit/>
          </a:bodyPr>
          <a:lstStyle/>
          <a:p>
            <a:pPr marL="711200" indent="-261938" algn="just">
              <a:spcBef>
                <a:spcPts val="200"/>
              </a:spcBef>
              <a:spcAft>
                <a:spcPts val="200"/>
              </a:spcAft>
            </a:pPr>
            <a:r>
              <a:rPr lang="es-ES" sz="2400" b="1" i="1" dirty="0">
                <a:solidFill>
                  <a:srgbClr val="FF0000"/>
                </a:solidFill>
                <a:latin typeface="Arial" panose="020B0604020202020204" pitchFamily="34" charset="0"/>
                <a:cs typeface="Arial" panose="020B0604020202020204" pitchFamily="34" charset="0"/>
              </a:rPr>
              <a:t>1.	 Asistencia Primaria: </a:t>
            </a:r>
          </a:p>
          <a:p>
            <a:pPr algn="just">
              <a:spcBef>
                <a:spcPts val="200"/>
              </a:spcBef>
              <a:spcAft>
                <a:spcPts val="200"/>
              </a:spcAft>
            </a:pPr>
            <a:r>
              <a:rPr lang="es-ES" sz="2000" dirty="0">
                <a:latin typeface="Arial" panose="020B0604020202020204" pitchFamily="34" charset="0"/>
                <a:cs typeface="Arial" panose="020B0604020202020204" pitchFamily="34" charset="0"/>
              </a:rPr>
              <a:t>Constituye el primer nivel de asistencia que recibe el lesionado o enfermo en el foco de destrucción y/o contaminación para conservar la vida, garantiza la prestación de los primeros auxilios y las acciones de socorrismo, se presta con los medios propios, los que están a su alrededor, el paquete individual del soldado y la bolsa sanitaria. Es donde se salva el mayor número de vidas.</a:t>
            </a:r>
          </a:p>
          <a:p>
            <a:pPr algn="just">
              <a:spcBef>
                <a:spcPts val="200"/>
              </a:spcBef>
              <a:spcAft>
                <a:spcPts val="200"/>
              </a:spcAft>
            </a:pPr>
            <a:r>
              <a:rPr lang="es-ES" sz="2000" dirty="0">
                <a:latin typeface="Arial" panose="020B0604020202020204" pitchFamily="34" charset="0"/>
                <a:cs typeface="Arial" panose="020B0604020202020204" pitchFamily="34" charset="0"/>
              </a:rPr>
              <a:t>Esta asistencia </a:t>
            </a:r>
            <a:r>
              <a:rPr lang="es-ES" sz="2400" b="1" i="1" dirty="0">
                <a:solidFill>
                  <a:srgbClr val="FF0000"/>
                </a:solidFill>
                <a:latin typeface="Arial" panose="020B0604020202020204" pitchFamily="34" charset="0"/>
                <a:cs typeface="Arial" panose="020B0604020202020204" pitchFamily="34" charset="0"/>
              </a:rPr>
              <a:t>define la supervivencia </a:t>
            </a:r>
            <a:r>
              <a:rPr lang="es-ES" sz="2000" dirty="0">
                <a:latin typeface="Arial" panose="020B0604020202020204" pitchFamily="34" charset="0"/>
                <a:cs typeface="Arial" panose="020B0604020202020204" pitchFamily="34" charset="0"/>
              </a:rPr>
              <a:t>de los lesionados o enfermos, hasta que puedan ser evacuados.  </a:t>
            </a:r>
          </a:p>
          <a:p>
            <a:pPr algn="just">
              <a:spcBef>
                <a:spcPts val="200"/>
              </a:spcBef>
              <a:spcAft>
                <a:spcPts val="200"/>
              </a:spcAft>
            </a:pPr>
            <a:r>
              <a:rPr lang="es-ES" sz="2000" dirty="0">
                <a:latin typeface="Arial" panose="020B0604020202020204" pitchFamily="34" charset="0"/>
                <a:cs typeface="Arial" panose="020B0604020202020204" pitchFamily="34" charset="0"/>
              </a:rPr>
              <a:t>El éxito de esta asistencia depende de la preparación en primeros auxilios, socorrismo, empleo de la Medicina Natural y Tradicional (MNT) o de técnicas propias de la asistencia sanitaria, lo que hace necesario transmitir estos conocimientos a toda la población. </a:t>
            </a:r>
          </a:p>
        </p:txBody>
      </p:sp>
    </p:spTree>
    <p:extLst>
      <p:ext uri="{BB962C8B-B14F-4D97-AF65-F5344CB8AC3E}">
        <p14:creationId xmlns:p14="http://schemas.microsoft.com/office/powerpoint/2010/main" val="1290874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734D9F2-7205-F257-EBB1-E979B3F03116}"/>
              </a:ext>
            </a:extLst>
          </p:cNvPr>
          <p:cNvSpPr txBox="1"/>
          <p:nvPr/>
        </p:nvSpPr>
        <p:spPr>
          <a:xfrm>
            <a:off x="251520" y="260648"/>
            <a:ext cx="8640960" cy="3570208"/>
          </a:xfrm>
          <a:prstGeom prst="rect">
            <a:avLst/>
          </a:prstGeom>
          <a:noFill/>
        </p:spPr>
        <p:txBody>
          <a:bodyPr wrap="square">
            <a:spAutoFit/>
          </a:bodyPr>
          <a:lstStyle/>
          <a:p>
            <a:pPr algn="just">
              <a:spcBef>
                <a:spcPts val="600"/>
              </a:spcBef>
              <a:spcAft>
                <a:spcPts val="600"/>
              </a:spcAft>
            </a:pPr>
            <a:r>
              <a:rPr lang="es-ES" sz="2400" b="1" i="1" dirty="0">
                <a:latin typeface="Arial" panose="020B0604020202020204" pitchFamily="34" charset="0"/>
                <a:cs typeface="Arial" panose="020B0604020202020204" pitchFamily="34" charset="0"/>
              </a:rPr>
              <a:t>Modalidades para la prestación de la Asistencia Primaria:</a:t>
            </a:r>
          </a:p>
          <a:p>
            <a:pPr marL="536575" indent="-274638" algn="just">
              <a:spcBef>
                <a:spcPts val="600"/>
              </a:spcBef>
              <a:spcAft>
                <a:spcPts val="600"/>
              </a:spcAft>
            </a:pPr>
            <a:r>
              <a:rPr lang="es-ES" sz="2000" dirty="0">
                <a:latin typeface="Arial" panose="020B0604020202020204" pitchFamily="34" charset="0"/>
                <a:cs typeface="Arial" panose="020B0604020202020204" pitchFamily="34" charset="0"/>
              </a:rPr>
              <a:t>1.	</a:t>
            </a:r>
            <a:r>
              <a:rPr lang="es-ES" sz="2400" b="1" i="1" dirty="0" err="1">
                <a:solidFill>
                  <a:srgbClr val="FF0000"/>
                </a:solidFill>
                <a:latin typeface="Arial" panose="020B0604020202020204" pitchFamily="34" charset="0"/>
                <a:cs typeface="Arial" panose="020B0604020202020204" pitchFamily="34" charset="0"/>
              </a:rPr>
              <a:t>Autoasistencia</a:t>
            </a:r>
            <a:r>
              <a:rPr lang="es-ES" sz="2400" b="1" i="1" dirty="0">
                <a:solidFill>
                  <a:srgbClr val="FF0000"/>
                </a:solidFill>
                <a:latin typeface="Arial" panose="020B0604020202020204" pitchFamily="34" charset="0"/>
                <a:cs typeface="Arial" panose="020B0604020202020204" pitchFamily="34" charset="0"/>
              </a:rPr>
              <a:t>: </a:t>
            </a:r>
            <a:r>
              <a:rPr lang="es-ES" sz="2000" dirty="0">
                <a:latin typeface="Arial" panose="020B0604020202020204" pitchFamily="34" charset="0"/>
                <a:cs typeface="Arial" panose="020B0604020202020204" pitchFamily="34" charset="0"/>
              </a:rPr>
              <a:t>asistencia primaria que el lesionado se presta a sí mismo.</a:t>
            </a:r>
          </a:p>
          <a:p>
            <a:pPr marL="536575" indent="-274638" algn="just">
              <a:spcBef>
                <a:spcPts val="600"/>
              </a:spcBef>
              <a:spcAft>
                <a:spcPts val="600"/>
              </a:spcAft>
            </a:pPr>
            <a:r>
              <a:rPr lang="es-ES" sz="2000" dirty="0">
                <a:latin typeface="Arial" panose="020B0604020202020204" pitchFamily="34" charset="0"/>
                <a:cs typeface="Arial" panose="020B0604020202020204" pitchFamily="34" charset="0"/>
              </a:rPr>
              <a:t>2.	</a:t>
            </a:r>
            <a:r>
              <a:rPr lang="es-ES" sz="2400" b="1" i="1" dirty="0">
                <a:solidFill>
                  <a:srgbClr val="FF0000"/>
                </a:solidFill>
                <a:latin typeface="Arial" panose="020B0604020202020204" pitchFamily="34" charset="0"/>
                <a:cs typeface="Arial" panose="020B0604020202020204" pitchFamily="34" charset="0"/>
              </a:rPr>
              <a:t>Asistencia mutua: </a:t>
            </a:r>
            <a:r>
              <a:rPr lang="es-ES" sz="2000" dirty="0">
                <a:latin typeface="Arial" panose="020B0604020202020204" pitchFamily="34" charset="0"/>
                <a:cs typeface="Arial" panose="020B0604020202020204" pitchFamily="34" charset="0"/>
              </a:rPr>
              <a:t>asistencia primaria que un lesionado o enfermo le presta a otro o de una persona sana a un lesionado o enfermo.</a:t>
            </a:r>
          </a:p>
          <a:p>
            <a:pPr marL="536575" indent="-274638" algn="just">
              <a:spcBef>
                <a:spcPts val="600"/>
              </a:spcBef>
              <a:spcAft>
                <a:spcPts val="600"/>
              </a:spcAft>
            </a:pPr>
            <a:r>
              <a:rPr lang="es-ES" sz="2000" dirty="0">
                <a:latin typeface="Arial" panose="020B0604020202020204" pitchFamily="34" charset="0"/>
                <a:cs typeface="Arial" panose="020B0604020202020204" pitchFamily="34" charset="0"/>
              </a:rPr>
              <a:t>3.	</a:t>
            </a:r>
            <a:r>
              <a:rPr lang="es-ES" sz="2400" b="1" i="1" dirty="0">
                <a:solidFill>
                  <a:srgbClr val="FF0000"/>
                </a:solidFill>
                <a:latin typeface="Arial" panose="020B0604020202020204" pitchFamily="34" charset="0"/>
                <a:cs typeface="Arial" panose="020B0604020202020204" pitchFamily="34" charset="0"/>
              </a:rPr>
              <a:t>Asistencia sanitaria: </a:t>
            </a:r>
            <a:r>
              <a:rPr lang="es-ES" sz="2000" dirty="0">
                <a:latin typeface="Arial" panose="020B0604020202020204" pitchFamily="34" charset="0"/>
                <a:cs typeface="Arial" panose="020B0604020202020204" pitchFamily="34" charset="0"/>
              </a:rPr>
              <a:t>asistencia primaria (premédica) que presta personal calificado (enfermeros, sanitarios, brigadistas sanitarios, socorristas, paramédicos y otros), con una bolsa sanitaria.</a:t>
            </a:r>
          </a:p>
        </p:txBody>
      </p:sp>
      <p:sp>
        <p:nvSpPr>
          <p:cNvPr id="5" name="CuadroTexto 4">
            <a:extLst>
              <a:ext uri="{FF2B5EF4-FFF2-40B4-BE49-F238E27FC236}">
                <a16:creationId xmlns:a16="http://schemas.microsoft.com/office/drawing/2014/main" id="{20DB9571-11CE-4C59-5A86-534652C1B49D}"/>
              </a:ext>
            </a:extLst>
          </p:cNvPr>
          <p:cNvSpPr txBox="1"/>
          <p:nvPr/>
        </p:nvSpPr>
        <p:spPr>
          <a:xfrm>
            <a:off x="179512" y="3830856"/>
            <a:ext cx="8892480" cy="2769989"/>
          </a:xfrm>
          <a:prstGeom prst="rect">
            <a:avLst/>
          </a:prstGeom>
          <a:noFill/>
        </p:spPr>
        <p:txBody>
          <a:bodyPr wrap="square">
            <a:spAutoFit/>
          </a:bodyPr>
          <a:lstStyle/>
          <a:p>
            <a:pPr>
              <a:spcBef>
                <a:spcPts val="600"/>
              </a:spcBef>
              <a:spcAft>
                <a:spcPts val="600"/>
              </a:spcAft>
            </a:pPr>
            <a:r>
              <a:rPr lang="es-ES" sz="2400" b="1" i="1" dirty="0">
                <a:latin typeface="Arial" panose="020B0604020202020204" pitchFamily="34" charset="0"/>
                <a:cs typeface="Arial" panose="020B0604020202020204" pitchFamily="34" charset="0"/>
              </a:rPr>
              <a:t>Este nivel de asistencia incluye las siguientes medidas: </a:t>
            </a:r>
          </a:p>
          <a:p>
            <a:pPr marL="900113" indent="-276225">
              <a:spcBef>
                <a:spcPts val="600"/>
              </a:spcBef>
              <a:spcAft>
                <a:spcPts val="600"/>
              </a:spcAft>
            </a:pPr>
            <a:r>
              <a:rPr lang="es-ES" sz="2000" dirty="0">
                <a:latin typeface="Arial" panose="020B0604020202020204" pitchFamily="34" charset="0"/>
                <a:cs typeface="Arial" panose="020B0604020202020204" pitchFamily="34" charset="0"/>
              </a:rPr>
              <a:t>•	Control del compromiso respiratorio.</a:t>
            </a:r>
          </a:p>
          <a:p>
            <a:pPr marL="900113" indent="-276225">
              <a:spcBef>
                <a:spcPts val="600"/>
              </a:spcBef>
              <a:spcAft>
                <a:spcPts val="600"/>
              </a:spcAft>
            </a:pPr>
            <a:r>
              <a:rPr lang="es-ES" sz="2000" dirty="0">
                <a:latin typeface="Arial" panose="020B0604020202020204" pitchFamily="34" charset="0"/>
                <a:cs typeface="Arial" panose="020B0604020202020204" pitchFamily="34" charset="0"/>
              </a:rPr>
              <a:t>•	Control de la hemorragia externa aguda.</a:t>
            </a:r>
          </a:p>
          <a:p>
            <a:pPr marL="900113" indent="-276225">
              <a:spcBef>
                <a:spcPts val="600"/>
              </a:spcBef>
              <a:spcAft>
                <a:spcPts val="600"/>
              </a:spcAft>
            </a:pPr>
            <a:r>
              <a:rPr lang="es-ES" sz="2000" dirty="0">
                <a:latin typeface="Arial" panose="020B0604020202020204" pitchFamily="34" charset="0"/>
                <a:cs typeface="Arial" panose="020B0604020202020204" pitchFamily="34" charset="0"/>
              </a:rPr>
              <a:t>•	Cubrir heridas y quemaduras.</a:t>
            </a:r>
          </a:p>
          <a:p>
            <a:pPr marL="900113" indent="-276225">
              <a:spcBef>
                <a:spcPts val="600"/>
              </a:spcBef>
              <a:spcAft>
                <a:spcPts val="600"/>
              </a:spcAft>
            </a:pPr>
            <a:r>
              <a:rPr lang="es-ES" sz="2000" dirty="0">
                <a:latin typeface="Arial" panose="020B0604020202020204" pitchFamily="34" charset="0"/>
                <a:cs typeface="Arial" panose="020B0604020202020204" pitchFamily="34" charset="0"/>
              </a:rPr>
              <a:t>•	Realizar inmovilizaciones.</a:t>
            </a:r>
          </a:p>
          <a:p>
            <a:pPr marL="900113" indent="-276225">
              <a:spcBef>
                <a:spcPts val="600"/>
              </a:spcBef>
              <a:spcAft>
                <a:spcPts val="600"/>
              </a:spcAft>
            </a:pPr>
            <a:r>
              <a:rPr lang="es-ES" sz="2000" dirty="0">
                <a:latin typeface="Arial" panose="020B0604020202020204" pitchFamily="34" charset="0"/>
                <a:cs typeface="Arial" panose="020B0604020202020204" pitchFamily="34" charset="0"/>
              </a:rPr>
              <a:t>•	Medidas profilácticas para el shock</a:t>
            </a:r>
          </a:p>
        </p:txBody>
      </p:sp>
    </p:spTree>
    <p:extLst>
      <p:ext uri="{BB962C8B-B14F-4D97-AF65-F5344CB8AC3E}">
        <p14:creationId xmlns:p14="http://schemas.microsoft.com/office/powerpoint/2010/main" val="1728753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24412" y="1198873"/>
            <a:ext cx="8569499" cy="1200329"/>
          </a:xfrm>
          <a:prstGeom prst="rect">
            <a:avLst/>
          </a:prstGeom>
          <a:noFill/>
          <a:ln w="12700">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III. Clase 1  Organización de los servicios de salud en la comunidad en situaciones de desastres. . </a:t>
            </a:r>
            <a:r>
              <a:rPr kumimoji="0" lang="es-ES" sz="2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Conferencia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(2hrs). </a:t>
            </a:r>
          </a:p>
        </p:txBody>
      </p:sp>
      <p:sp>
        <p:nvSpPr>
          <p:cNvPr id="5" name="4 CuadroTexto"/>
          <p:cNvSpPr txBox="1"/>
          <p:nvPr/>
        </p:nvSpPr>
        <p:spPr>
          <a:xfrm>
            <a:off x="235411" y="116632"/>
            <a:ext cx="8585061" cy="1077218"/>
          </a:xfrm>
          <a:prstGeom prst="rect">
            <a:avLst/>
          </a:prstGeom>
          <a:gradFill>
            <a:gsLst>
              <a:gs pos="0">
                <a:srgbClr val="000082"/>
              </a:gs>
              <a:gs pos="30000">
                <a:srgbClr val="66008F"/>
              </a:gs>
              <a:gs pos="64999">
                <a:srgbClr val="BA0066"/>
              </a:gs>
              <a:gs pos="89999">
                <a:srgbClr val="FF0000"/>
              </a:gs>
              <a:gs pos="100000">
                <a:srgbClr val="FF8200"/>
              </a:gs>
            </a:gsLst>
            <a:lin ang="5400000" scaled="0"/>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1" u="none" strike="noStrike" kern="1200" cap="none" spc="0" normalizeH="0" baseline="0" noProof="0" dirty="0">
                <a:ln>
                  <a:noFill/>
                </a:ln>
                <a:solidFill>
                  <a:srgbClr val="FFFF00"/>
                </a:solidFill>
                <a:effectLst/>
                <a:uLnTx/>
                <a:uFillTx/>
                <a:latin typeface="Arial" pitchFamily="34" charset="0"/>
                <a:ea typeface="+mn-ea"/>
                <a:cs typeface="Arial" pitchFamily="34" charset="0"/>
              </a:rPr>
              <a:t>Contenido del  tema por tipo de clase  y tiempo:</a:t>
            </a:r>
          </a:p>
        </p:txBody>
      </p:sp>
      <p:sp>
        <p:nvSpPr>
          <p:cNvPr id="6" name="5 Rectángulo"/>
          <p:cNvSpPr/>
          <p:nvPr/>
        </p:nvSpPr>
        <p:spPr>
          <a:xfrm>
            <a:off x="163634" y="2473218"/>
            <a:ext cx="8673177" cy="83099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III. Clase 2  </a:t>
            </a:r>
            <a:r>
              <a:rPr lang="es-ES" sz="2400" dirty="0">
                <a:effectLst/>
                <a:latin typeface="Arial" panose="020B0604020202020204" pitchFamily="34" charset="0"/>
                <a:ea typeface="Times New Roman" panose="02020603050405020304" pitchFamily="18" charset="0"/>
              </a:rPr>
              <a:t>Organización de los servicios de salud en la </a:t>
            </a:r>
            <a:r>
              <a:rPr lang="es-ES" sz="2000" dirty="0">
                <a:effectLst/>
                <a:latin typeface="Arial" panose="020B0604020202020204" pitchFamily="34" charset="0"/>
                <a:ea typeface="Times New Roman" panose="02020603050405020304" pitchFamily="18" charset="0"/>
              </a:rPr>
              <a:t>comunidad</a:t>
            </a:r>
            <a:r>
              <a:rPr lang="es-ES" sz="2400" dirty="0">
                <a:effectLst/>
                <a:latin typeface="Arial" panose="020B0604020202020204" pitchFamily="34" charset="0"/>
                <a:ea typeface="Times New Roman" panose="02020603050405020304" pitchFamily="18" charset="0"/>
              </a:rPr>
              <a:t> en situaciones de desastres. . </a:t>
            </a:r>
            <a:r>
              <a:rPr kumimoji="0" lang="es-ES" sz="240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r>
              <a:rPr kumimoji="0" lang="es-ES" sz="2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Conferencia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(2hrs). </a:t>
            </a:r>
          </a:p>
        </p:txBody>
      </p:sp>
      <p:sp>
        <p:nvSpPr>
          <p:cNvPr id="3" name="5 Rectángulo">
            <a:extLst>
              <a:ext uri="{FF2B5EF4-FFF2-40B4-BE49-F238E27FC236}">
                <a16:creationId xmlns:a16="http://schemas.microsoft.com/office/drawing/2014/main" id="{4B877890-BA90-CCC8-EC1C-A54CE378EE11}"/>
              </a:ext>
            </a:extLst>
          </p:cNvPr>
          <p:cNvSpPr/>
          <p:nvPr/>
        </p:nvSpPr>
        <p:spPr>
          <a:xfrm>
            <a:off x="191352" y="3455815"/>
            <a:ext cx="8673177" cy="83099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III. Clase 3  </a:t>
            </a:r>
            <a:r>
              <a:rPr lang="es-ES" sz="2400" dirty="0">
                <a:effectLst/>
                <a:latin typeface="Arial" panose="020B0604020202020204" pitchFamily="34" charset="0"/>
                <a:ea typeface="Times New Roman" panose="02020603050405020304" pitchFamily="18" charset="0"/>
              </a:rPr>
              <a:t>Organización de los servicios de salud en la </a:t>
            </a:r>
            <a:r>
              <a:rPr lang="es-ES" sz="2000" dirty="0">
                <a:effectLst/>
                <a:latin typeface="Arial" panose="020B0604020202020204" pitchFamily="34" charset="0"/>
                <a:ea typeface="Times New Roman" panose="02020603050405020304" pitchFamily="18" charset="0"/>
              </a:rPr>
              <a:t>comunidad</a:t>
            </a:r>
            <a:r>
              <a:rPr lang="es-ES" sz="2400" dirty="0">
                <a:effectLst/>
                <a:latin typeface="Arial" panose="020B0604020202020204" pitchFamily="34" charset="0"/>
                <a:ea typeface="Times New Roman" panose="02020603050405020304" pitchFamily="18" charset="0"/>
              </a:rPr>
              <a:t> en situaciones de desastres. </a:t>
            </a:r>
            <a:r>
              <a:rPr lang="es-ES" sz="2400" b="1" dirty="0">
                <a:solidFill>
                  <a:srgbClr val="FF0000"/>
                </a:solidFill>
                <a:effectLst/>
                <a:latin typeface="Arial" panose="020B0604020202020204" pitchFamily="34" charset="0"/>
                <a:ea typeface="Times New Roman" panose="02020603050405020304" pitchFamily="18" charset="0"/>
              </a:rPr>
              <a:t>Clase Taller</a:t>
            </a:r>
            <a:r>
              <a:rPr kumimoji="0" lang="es-ES" sz="2400" b="1" i="0" u="none" strike="noStrike" kern="1200" cap="none" spc="0" normalizeH="0" baseline="0" noProof="0" dirty="0">
                <a:ln>
                  <a:noFill/>
                </a:ln>
                <a:solidFill>
                  <a:srgbClr val="FF0000"/>
                </a:solidFill>
                <a:effectLst/>
                <a:uLnTx/>
                <a:uFillTx/>
                <a:latin typeface="Arial" pitchFamily="34" charset="0"/>
                <a:ea typeface="+mn-ea"/>
                <a:cs typeface="Arial" pitchFamily="34" charset="0"/>
              </a:rPr>
              <a:t>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(2hrs). </a:t>
            </a:r>
          </a:p>
        </p:txBody>
      </p:sp>
      <p:sp>
        <p:nvSpPr>
          <p:cNvPr id="8" name="5 Rectángulo">
            <a:extLst>
              <a:ext uri="{FF2B5EF4-FFF2-40B4-BE49-F238E27FC236}">
                <a16:creationId xmlns:a16="http://schemas.microsoft.com/office/drawing/2014/main" id="{6B998A26-3B15-B388-5474-F8D3EE9E47FD}"/>
              </a:ext>
            </a:extLst>
          </p:cNvPr>
          <p:cNvSpPr/>
          <p:nvPr/>
        </p:nvSpPr>
        <p:spPr>
          <a:xfrm>
            <a:off x="191351" y="4356452"/>
            <a:ext cx="8673177" cy="83099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III. Clase 4  </a:t>
            </a:r>
            <a:r>
              <a:rPr lang="es-ES" sz="2400" dirty="0">
                <a:effectLst/>
                <a:latin typeface="Arial" panose="020B0604020202020204" pitchFamily="34" charset="0"/>
                <a:ea typeface="Times New Roman" panose="02020603050405020304" pitchFamily="18" charset="0"/>
              </a:rPr>
              <a:t>Organización de los servicios de salud en la </a:t>
            </a:r>
            <a:r>
              <a:rPr lang="es-ES" sz="2000" dirty="0">
                <a:effectLst/>
                <a:latin typeface="Arial" panose="020B0604020202020204" pitchFamily="34" charset="0"/>
                <a:ea typeface="Times New Roman" panose="02020603050405020304" pitchFamily="18" charset="0"/>
              </a:rPr>
              <a:t>comunidad</a:t>
            </a:r>
            <a:r>
              <a:rPr lang="es-ES" sz="2400" dirty="0">
                <a:effectLst/>
                <a:latin typeface="Arial" panose="020B0604020202020204" pitchFamily="34" charset="0"/>
                <a:ea typeface="Times New Roman" panose="02020603050405020304" pitchFamily="18" charset="0"/>
              </a:rPr>
              <a:t> en situaciones de desastres.  </a:t>
            </a:r>
            <a:r>
              <a:rPr lang="es-ES" sz="2400" b="1" dirty="0">
                <a:solidFill>
                  <a:srgbClr val="FF0000"/>
                </a:solidFill>
                <a:effectLst/>
                <a:latin typeface="Arial" panose="020B0604020202020204" pitchFamily="34" charset="0"/>
                <a:ea typeface="Times New Roman" panose="02020603050405020304" pitchFamily="18" charset="0"/>
              </a:rPr>
              <a:t>Clase Práctica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(6hrs). </a:t>
            </a:r>
          </a:p>
        </p:txBody>
      </p:sp>
      <p:sp>
        <p:nvSpPr>
          <p:cNvPr id="9" name="5 Rectángulo">
            <a:extLst>
              <a:ext uri="{FF2B5EF4-FFF2-40B4-BE49-F238E27FC236}">
                <a16:creationId xmlns:a16="http://schemas.microsoft.com/office/drawing/2014/main" id="{5AAD0C73-886D-16DE-B86B-D87EBAEF1DE4}"/>
              </a:ext>
            </a:extLst>
          </p:cNvPr>
          <p:cNvSpPr/>
          <p:nvPr/>
        </p:nvSpPr>
        <p:spPr>
          <a:xfrm>
            <a:off x="147295" y="5408689"/>
            <a:ext cx="8673177" cy="830997"/>
          </a:xfrm>
          <a:prstGeom prst="rect">
            <a:avLst/>
          </a:prstGeom>
          <a:noFill/>
          <a:ln>
            <a:no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Tema III. Clase 5  </a:t>
            </a:r>
            <a:r>
              <a:rPr lang="es-ES" sz="2400" dirty="0">
                <a:effectLst/>
                <a:latin typeface="Arial" panose="020B0604020202020204" pitchFamily="34" charset="0"/>
                <a:ea typeface="Times New Roman" panose="02020603050405020304" pitchFamily="18" charset="0"/>
              </a:rPr>
              <a:t>Organización de los servicios de salud en la </a:t>
            </a:r>
            <a:r>
              <a:rPr lang="es-ES" sz="2000" dirty="0">
                <a:effectLst/>
                <a:latin typeface="Arial" panose="020B0604020202020204" pitchFamily="34" charset="0"/>
                <a:ea typeface="Times New Roman" panose="02020603050405020304" pitchFamily="18" charset="0"/>
              </a:rPr>
              <a:t>comunidad</a:t>
            </a:r>
            <a:r>
              <a:rPr lang="es-ES" sz="2400" dirty="0">
                <a:effectLst/>
                <a:latin typeface="Arial" panose="020B0604020202020204" pitchFamily="34" charset="0"/>
                <a:ea typeface="Times New Roman" panose="02020603050405020304" pitchFamily="18" charset="0"/>
              </a:rPr>
              <a:t> en situaciones de desastres.  </a:t>
            </a:r>
            <a:r>
              <a:rPr lang="es-ES" sz="2400" b="1" dirty="0">
                <a:solidFill>
                  <a:srgbClr val="FF0000"/>
                </a:solidFill>
                <a:effectLst/>
                <a:latin typeface="Arial" panose="020B0604020202020204" pitchFamily="34" charset="0"/>
                <a:ea typeface="Times New Roman" panose="02020603050405020304" pitchFamily="18" charset="0"/>
              </a:rPr>
              <a:t>Clase Práctica </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a:t>
            </a:r>
            <a:r>
              <a:rPr lang="es-ES" sz="2400" dirty="0">
                <a:solidFill>
                  <a:prstClr val="black"/>
                </a:solidFill>
                <a:latin typeface="Arial" pitchFamily="34" charset="0"/>
                <a:cs typeface="Arial" pitchFamily="34" charset="0"/>
              </a:rPr>
              <a:t>4</a:t>
            </a:r>
            <a:r>
              <a:rPr kumimoji="0" lang="es-ES" sz="2400" b="0" i="0" u="none" strike="noStrike" kern="1200" cap="none" spc="0" normalizeH="0" baseline="0" noProof="0" dirty="0" err="1">
                <a:ln>
                  <a:noFill/>
                </a:ln>
                <a:solidFill>
                  <a:prstClr val="black"/>
                </a:solidFill>
                <a:effectLst/>
                <a:uLnTx/>
                <a:uFillTx/>
                <a:latin typeface="Arial" pitchFamily="34" charset="0"/>
                <a:ea typeface="+mn-ea"/>
                <a:cs typeface="Arial" pitchFamily="34" charset="0"/>
              </a:rPr>
              <a:t>hrs</a:t>
            </a:r>
            <a:r>
              <a:rPr kumimoji="0" lang="es-ES" sz="24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p:txBody>
      </p:sp>
    </p:spTree>
    <p:extLst>
      <p:ext uri="{BB962C8B-B14F-4D97-AF65-F5344CB8AC3E}">
        <p14:creationId xmlns:p14="http://schemas.microsoft.com/office/powerpoint/2010/main" val="3912988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7B101E4-32E4-7833-2A65-872A818577A7}"/>
              </a:ext>
            </a:extLst>
          </p:cNvPr>
          <p:cNvSpPr txBox="1"/>
          <p:nvPr/>
        </p:nvSpPr>
        <p:spPr>
          <a:xfrm>
            <a:off x="143508" y="116632"/>
            <a:ext cx="8856984" cy="4447371"/>
          </a:xfrm>
          <a:prstGeom prst="rect">
            <a:avLst/>
          </a:prstGeom>
          <a:noFill/>
        </p:spPr>
        <p:txBody>
          <a:bodyPr wrap="square">
            <a:spAutoFit/>
          </a:bodyPr>
          <a:lstStyle/>
          <a:p>
            <a:pPr algn="just">
              <a:spcBef>
                <a:spcPts val="300"/>
              </a:spcBef>
              <a:spcAft>
                <a:spcPts val="300"/>
              </a:spcAft>
            </a:pPr>
            <a:r>
              <a:rPr lang="es-ES" sz="2400" b="1" i="1" dirty="0">
                <a:latin typeface="Arial" panose="020B0604020202020204" pitchFamily="34" charset="0"/>
                <a:cs typeface="Arial" panose="020B0604020202020204" pitchFamily="34" charset="0"/>
              </a:rPr>
              <a:t>Los procedimientos fundamentales que caracterizan el nivel de Asistencia Primaria, son los siguientes:</a:t>
            </a:r>
          </a:p>
          <a:p>
            <a:pPr marL="711200" indent="-261938" algn="just">
              <a:spcBef>
                <a:spcPts val="300"/>
              </a:spcBef>
              <a:spcAft>
                <a:spcPts val="300"/>
              </a:spcAft>
            </a:pPr>
            <a:r>
              <a:rPr lang="es-ES" sz="2000" dirty="0">
                <a:latin typeface="Arial" panose="020B0604020202020204" pitchFamily="34" charset="0"/>
                <a:cs typeface="Arial" panose="020B0604020202020204" pitchFamily="34" charset="0"/>
              </a:rPr>
              <a:t>a)	Realización de reanimación cardiopulmonar y métodos manuales de respiración artificial. </a:t>
            </a:r>
          </a:p>
          <a:p>
            <a:pPr marL="711200" indent="-261938" algn="just">
              <a:spcBef>
                <a:spcPts val="300"/>
              </a:spcBef>
              <a:spcAft>
                <a:spcPts val="300"/>
              </a:spcAft>
            </a:pPr>
            <a:r>
              <a:rPr lang="es-ES" sz="2000" dirty="0">
                <a:latin typeface="Arial" panose="020B0604020202020204" pitchFamily="34" charset="0"/>
                <a:cs typeface="Arial" panose="020B0604020202020204" pitchFamily="34" charset="0"/>
              </a:rPr>
              <a:t>b)	Aplicación de métodos de hemostasia provisional.</a:t>
            </a:r>
          </a:p>
          <a:p>
            <a:pPr marL="711200" indent="-261938" algn="just">
              <a:spcBef>
                <a:spcPts val="300"/>
              </a:spcBef>
              <a:spcAft>
                <a:spcPts val="300"/>
              </a:spcAft>
            </a:pPr>
            <a:r>
              <a:rPr lang="es-ES" sz="2000" dirty="0">
                <a:latin typeface="Arial" panose="020B0604020202020204" pitchFamily="34" charset="0"/>
                <a:cs typeface="Arial" panose="020B0604020202020204" pitchFamily="34" charset="0"/>
              </a:rPr>
              <a:t>c)	Limpieza de heridas, quemaduras y cubrirlas para evitar la </a:t>
            </a:r>
            <a:r>
              <a:rPr lang="es-ES" sz="2000" dirty="0" err="1">
                <a:latin typeface="Arial" panose="020B0604020202020204" pitchFamily="34" charset="0"/>
                <a:cs typeface="Arial" panose="020B0604020202020204" pitchFamily="34" charset="0"/>
              </a:rPr>
              <a:t>recontaminación</a:t>
            </a:r>
            <a:r>
              <a:rPr lang="es-ES" sz="2000" dirty="0">
                <a:latin typeface="Arial" panose="020B0604020202020204" pitchFamily="34" charset="0"/>
                <a:cs typeface="Arial" panose="020B0604020202020204" pitchFamily="34" charset="0"/>
              </a:rPr>
              <a:t>.</a:t>
            </a:r>
          </a:p>
          <a:p>
            <a:pPr marL="711200" indent="-261938" algn="just">
              <a:spcBef>
                <a:spcPts val="300"/>
              </a:spcBef>
              <a:spcAft>
                <a:spcPts val="300"/>
              </a:spcAft>
            </a:pPr>
            <a:r>
              <a:rPr lang="es-ES" sz="2000" dirty="0">
                <a:latin typeface="Arial" panose="020B0604020202020204" pitchFamily="34" charset="0"/>
                <a:cs typeface="Arial" panose="020B0604020202020204" pitchFamily="34" charset="0"/>
              </a:rPr>
              <a:t>d)	Inmovilización de fracturas, luxaciones y esguinces. </a:t>
            </a:r>
          </a:p>
          <a:p>
            <a:pPr marL="711200" indent="-261938" algn="just">
              <a:spcBef>
                <a:spcPts val="300"/>
              </a:spcBef>
              <a:spcAft>
                <a:spcPts val="300"/>
              </a:spcAft>
            </a:pPr>
            <a:r>
              <a:rPr lang="es-ES" sz="2000" dirty="0">
                <a:latin typeface="Arial" panose="020B0604020202020204" pitchFamily="34" charset="0"/>
                <a:cs typeface="Arial" panose="020B0604020202020204" pitchFamily="34" charset="0"/>
              </a:rPr>
              <a:t>e)	Medidas profilácticas para el stock.</a:t>
            </a:r>
          </a:p>
          <a:p>
            <a:pPr marL="711200" indent="-261938" algn="just">
              <a:spcBef>
                <a:spcPts val="300"/>
              </a:spcBef>
              <a:spcAft>
                <a:spcPts val="300"/>
              </a:spcAft>
            </a:pPr>
            <a:r>
              <a:rPr lang="es-ES" sz="2000" dirty="0">
                <a:latin typeface="Arial" panose="020B0604020202020204" pitchFamily="34" charset="0"/>
                <a:cs typeface="Arial" panose="020B0604020202020204" pitchFamily="34" charset="0"/>
              </a:rPr>
              <a:t>f)	Analgesia mediante el empleo de la MNT, analgésicos orales o intramusculares disponibles.</a:t>
            </a:r>
          </a:p>
          <a:p>
            <a:pPr marL="711200" indent="-261938" algn="just">
              <a:spcBef>
                <a:spcPts val="300"/>
              </a:spcBef>
              <a:spcAft>
                <a:spcPts val="300"/>
              </a:spcAft>
            </a:pPr>
            <a:r>
              <a:rPr lang="es-ES" sz="2000" dirty="0">
                <a:latin typeface="Arial" panose="020B0604020202020204" pitchFamily="34" charset="0"/>
                <a:cs typeface="Arial" panose="020B0604020202020204" pitchFamily="34" charset="0"/>
              </a:rPr>
              <a:t>g)	Preparación de los lesionados para ser evacuados a la etapa superior.</a:t>
            </a:r>
          </a:p>
        </p:txBody>
      </p:sp>
      <p:sp>
        <p:nvSpPr>
          <p:cNvPr id="5" name="CuadroTexto 4">
            <a:extLst>
              <a:ext uri="{FF2B5EF4-FFF2-40B4-BE49-F238E27FC236}">
                <a16:creationId xmlns:a16="http://schemas.microsoft.com/office/drawing/2014/main" id="{3B72E508-965B-D1DB-5C58-5480B9AC774D}"/>
              </a:ext>
            </a:extLst>
          </p:cNvPr>
          <p:cNvSpPr txBox="1"/>
          <p:nvPr/>
        </p:nvSpPr>
        <p:spPr>
          <a:xfrm>
            <a:off x="143508" y="4725144"/>
            <a:ext cx="8856984" cy="1692771"/>
          </a:xfrm>
          <a:prstGeom prst="rect">
            <a:avLst/>
          </a:prstGeom>
          <a:noFill/>
        </p:spPr>
        <p:txBody>
          <a:bodyPr wrap="square">
            <a:spAutoFit/>
          </a:bodyPr>
          <a:lstStyle/>
          <a:p>
            <a:pPr algn="just"/>
            <a:r>
              <a:rPr lang="es-ES" sz="2000" dirty="0">
                <a:latin typeface="Arial" panose="020B0604020202020204" pitchFamily="34" charset="0"/>
                <a:cs typeface="Arial" panose="020B0604020202020204" pitchFamily="34" charset="0"/>
              </a:rPr>
              <a:t>La organización de la </a:t>
            </a:r>
            <a:r>
              <a:rPr lang="es-ES" sz="2000" b="1" i="1" dirty="0">
                <a:latin typeface="Arial" panose="020B0604020202020204" pitchFamily="34" charset="0"/>
                <a:cs typeface="Arial" panose="020B0604020202020204" pitchFamily="34" charset="0"/>
              </a:rPr>
              <a:t>Asistencia Primaria </a:t>
            </a:r>
            <a:r>
              <a:rPr lang="es-ES" sz="2000" dirty="0">
                <a:latin typeface="Arial" panose="020B0604020202020204" pitchFamily="34" charset="0"/>
                <a:cs typeface="Arial" panose="020B0604020202020204" pitchFamily="34" charset="0"/>
              </a:rPr>
              <a:t>constituye la piedra angular para la conservación de la vida de los lesionados y enfermos, depende de la </a:t>
            </a:r>
            <a:r>
              <a:rPr lang="es-ES" sz="2400" b="1" i="1" dirty="0">
                <a:latin typeface="Arial" panose="020B0604020202020204" pitchFamily="34" charset="0"/>
                <a:cs typeface="Arial" panose="020B0604020202020204" pitchFamily="34" charset="0"/>
              </a:rPr>
              <a:t>preparación del sanitario (brigadista sanitario), </a:t>
            </a:r>
            <a:r>
              <a:rPr lang="es-ES" sz="2000" dirty="0">
                <a:latin typeface="Arial" panose="020B0604020202020204" pitchFamily="34" charset="0"/>
                <a:cs typeface="Arial" panose="020B0604020202020204" pitchFamily="34" charset="0"/>
              </a:rPr>
              <a:t>los medios y locales destinados para la prestación de este nivel asistencial. </a:t>
            </a:r>
            <a:r>
              <a:rPr lang="es-ES" sz="2000" b="1" dirty="0">
                <a:latin typeface="Arial" panose="020B0604020202020204" pitchFamily="34" charset="0"/>
                <a:cs typeface="Arial" panose="020B0604020202020204" pitchFamily="34" charset="0"/>
              </a:rPr>
              <a:t>El plazo </a:t>
            </a:r>
            <a:r>
              <a:rPr lang="es-ES" sz="2000" dirty="0">
                <a:latin typeface="Arial" panose="020B0604020202020204" pitchFamily="34" charset="0"/>
                <a:cs typeface="Arial" panose="020B0604020202020204" pitchFamily="34" charset="0"/>
              </a:rPr>
              <a:t>idóneo es inmediato, en los primeros 30 minutos.</a:t>
            </a:r>
            <a:endParaRPr lang="es-CU"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79746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3252293-AAB6-206B-1F8D-8131872C1466}"/>
              </a:ext>
            </a:extLst>
          </p:cNvPr>
          <p:cNvSpPr txBox="1"/>
          <p:nvPr/>
        </p:nvSpPr>
        <p:spPr>
          <a:xfrm>
            <a:off x="287016" y="188640"/>
            <a:ext cx="8856984" cy="5986254"/>
          </a:xfrm>
          <a:prstGeom prst="rect">
            <a:avLst/>
          </a:prstGeom>
          <a:noFill/>
        </p:spPr>
        <p:txBody>
          <a:bodyPr wrap="square">
            <a:spAutoFit/>
          </a:bodyPr>
          <a:lstStyle/>
          <a:p>
            <a:pPr algn="just">
              <a:spcBef>
                <a:spcPts val="300"/>
              </a:spcBef>
              <a:spcAft>
                <a:spcPts val="300"/>
              </a:spcAft>
            </a:pPr>
            <a:r>
              <a:rPr lang="es-ES" sz="2400" b="1" i="1" dirty="0">
                <a:latin typeface="Arial" panose="020B0604020202020204" pitchFamily="34" charset="0"/>
                <a:cs typeface="Arial" panose="020B0604020202020204" pitchFamily="34" charset="0"/>
              </a:rPr>
              <a:t>La Asistencia Primaria tiene rasgos fundamentales que la caracterizan:</a:t>
            </a:r>
          </a:p>
          <a:p>
            <a:pPr marL="623888" indent="-361950" algn="just">
              <a:spcBef>
                <a:spcPts val="300"/>
              </a:spcBef>
              <a:spcAft>
                <a:spcPts val="300"/>
              </a:spcAft>
            </a:pPr>
            <a:r>
              <a:rPr lang="es-ES" sz="2000" dirty="0">
                <a:latin typeface="Arial" panose="020B0604020202020204" pitchFamily="34" charset="0"/>
                <a:cs typeface="Arial" panose="020B0604020202020204" pitchFamily="34" charset="0"/>
              </a:rPr>
              <a:t>•	Realización de procedimientos clínicos quirúrgicos iníciales, tendientes a garantizar la vida e inicia medidas que eviten posibles secuelas.  </a:t>
            </a:r>
          </a:p>
          <a:p>
            <a:pPr marL="623888" indent="-361950" algn="just">
              <a:spcBef>
                <a:spcPts val="300"/>
              </a:spcBef>
              <a:spcAft>
                <a:spcPts val="300"/>
              </a:spcAft>
            </a:pPr>
            <a:r>
              <a:rPr lang="es-ES" sz="2000" dirty="0">
                <a:latin typeface="Arial" panose="020B0604020202020204" pitchFamily="34" charset="0"/>
                <a:cs typeface="Arial" panose="020B0604020202020204" pitchFamily="34" charset="0"/>
              </a:rPr>
              <a:t>•	Realización de procedimientos manuales de respiración artificial y reanimación cardio-pulmonar, así como liberación de la faringe por enclave de la base de la lengua.</a:t>
            </a:r>
          </a:p>
          <a:p>
            <a:pPr marL="623888" indent="-361950" algn="just">
              <a:spcBef>
                <a:spcPts val="300"/>
              </a:spcBef>
              <a:spcAft>
                <a:spcPts val="300"/>
              </a:spcAft>
            </a:pPr>
            <a:r>
              <a:rPr lang="es-ES" sz="2000" dirty="0">
                <a:latin typeface="Arial" panose="020B0604020202020204" pitchFamily="34" charset="0"/>
                <a:cs typeface="Arial" panose="020B0604020202020204" pitchFamily="34" charset="0"/>
              </a:rPr>
              <a:t>•	Aplicación de métodos manuales y emplea vendajes para contener la hemorragia, llegando hasta la aplicación del torniquete.</a:t>
            </a:r>
          </a:p>
          <a:p>
            <a:pPr marL="623888" indent="-361950" algn="just">
              <a:spcBef>
                <a:spcPts val="300"/>
              </a:spcBef>
              <a:spcAft>
                <a:spcPts val="300"/>
              </a:spcAft>
            </a:pPr>
            <a:r>
              <a:rPr lang="es-ES" sz="2000" dirty="0">
                <a:latin typeface="Arial" panose="020B0604020202020204" pitchFamily="34" charset="0"/>
                <a:cs typeface="Arial" panose="020B0604020202020204" pitchFamily="34" charset="0"/>
              </a:rPr>
              <a:t>•	Realización de la analgesia mediante la digitopuntura o aplicando analgésicos orales o intramusculares.</a:t>
            </a:r>
          </a:p>
          <a:p>
            <a:pPr marL="623888" indent="-361950" algn="just">
              <a:spcBef>
                <a:spcPts val="300"/>
              </a:spcBef>
              <a:spcAft>
                <a:spcPts val="300"/>
              </a:spcAft>
            </a:pPr>
            <a:r>
              <a:rPr lang="es-ES" sz="2000" dirty="0">
                <a:latin typeface="Arial" panose="020B0604020202020204" pitchFamily="34" charset="0"/>
                <a:cs typeface="Arial" panose="020B0604020202020204" pitchFamily="34" charset="0"/>
              </a:rPr>
              <a:t>•	Realización de la limpieza de las heridas lo mejor posible empleando el agua de las cantimploras u otra que esté disponible.</a:t>
            </a:r>
          </a:p>
          <a:p>
            <a:pPr marL="623888" indent="-361950" algn="just">
              <a:spcBef>
                <a:spcPts val="300"/>
              </a:spcBef>
              <a:spcAft>
                <a:spcPts val="300"/>
              </a:spcAft>
            </a:pPr>
            <a:r>
              <a:rPr lang="es-ES" sz="2000" dirty="0">
                <a:latin typeface="Arial" panose="020B0604020202020204" pitchFamily="34" charset="0"/>
                <a:cs typeface="Arial" panose="020B0604020202020204" pitchFamily="34" charset="0"/>
              </a:rPr>
              <a:t>•	Realización de la inmovilización de las posibles fracturas empleando los recursos disponibles.</a:t>
            </a:r>
          </a:p>
          <a:p>
            <a:pPr marL="623888" indent="-361950" algn="just">
              <a:spcBef>
                <a:spcPts val="300"/>
              </a:spcBef>
              <a:spcAft>
                <a:spcPts val="300"/>
              </a:spcAft>
            </a:pPr>
            <a:r>
              <a:rPr lang="es-ES" sz="2000" dirty="0">
                <a:latin typeface="Arial" panose="020B0604020202020204" pitchFamily="34" charset="0"/>
                <a:cs typeface="Arial" panose="020B0604020202020204" pitchFamily="34" charset="0"/>
              </a:rPr>
              <a:t>•	Preparación de los lesionados, enfermos y afectados para ser evacuados a la etapa superior.</a:t>
            </a:r>
          </a:p>
        </p:txBody>
      </p:sp>
    </p:spTree>
    <p:extLst>
      <p:ext uri="{BB962C8B-B14F-4D97-AF65-F5344CB8AC3E}">
        <p14:creationId xmlns:p14="http://schemas.microsoft.com/office/powerpoint/2010/main" val="7946443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D616AD-E77D-7450-A915-1ACA604E0797}"/>
              </a:ext>
            </a:extLst>
          </p:cNvPr>
          <p:cNvSpPr txBox="1"/>
          <p:nvPr/>
        </p:nvSpPr>
        <p:spPr>
          <a:xfrm>
            <a:off x="143508" y="188640"/>
            <a:ext cx="8856984" cy="6422271"/>
          </a:xfrm>
          <a:prstGeom prst="rect">
            <a:avLst/>
          </a:prstGeom>
          <a:noFill/>
        </p:spPr>
        <p:txBody>
          <a:bodyPr wrap="square">
            <a:spAutoFit/>
          </a:bodyPr>
          <a:lstStyle/>
          <a:p>
            <a:pPr marL="1349375" indent="-274638" algn="just">
              <a:spcBef>
                <a:spcPts val="200"/>
              </a:spcBef>
              <a:spcAft>
                <a:spcPts val="200"/>
              </a:spcAft>
            </a:pPr>
            <a:r>
              <a:rPr lang="es-ES" sz="2800" b="1" i="1" dirty="0">
                <a:solidFill>
                  <a:srgbClr val="FF0000"/>
                </a:solidFill>
                <a:latin typeface="Arial" panose="020B0604020202020204" pitchFamily="34" charset="0"/>
                <a:cs typeface="Arial" panose="020B0604020202020204" pitchFamily="34" charset="0"/>
              </a:rPr>
              <a:t>2. Primera asistencia médica:</a:t>
            </a:r>
          </a:p>
          <a:p>
            <a:pPr algn="just">
              <a:spcBef>
                <a:spcPts val="200"/>
              </a:spcBef>
              <a:spcAft>
                <a:spcPts val="200"/>
              </a:spcAft>
            </a:pPr>
            <a:r>
              <a:rPr lang="es-ES" sz="2400" dirty="0">
                <a:latin typeface="Arial" panose="020B0604020202020204" pitchFamily="34" charset="0"/>
                <a:cs typeface="Arial" panose="020B0604020202020204" pitchFamily="34" charset="0"/>
              </a:rPr>
              <a:t> Constituye el segundo nivel asistencial, se presta en los consultorios del médico de la familia, garantiza la recepción y clasificación de lesionados y enfermos. Se presta en las primeras 4 horas en el consultorio del médico o policlínico. Tiene las siguientes facultades:</a:t>
            </a:r>
          </a:p>
          <a:p>
            <a:pPr marL="711200" indent="-450850" algn="just">
              <a:spcBef>
                <a:spcPts val="200"/>
              </a:spcBef>
              <a:spcAft>
                <a:spcPts val="200"/>
              </a:spcAft>
            </a:pPr>
            <a:r>
              <a:rPr lang="es-ES" sz="2400" dirty="0">
                <a:latin typeface="Arial" panose="020B0604020202020204" pitchFamily="34" charset="0"/>
                <a:cs typeface="Arial" panose="020B0604020202020204" pitchFamily="34" charset="0"/>
              </a:rPr>
              <a:t>a) Realizar los procedimientos de la asistencia primaria si el lesionado no los ha recibido.</a:t>
            </a:r>
          </a:p>
          <a:p>
            <a:pPr marL="711200" indent="-450850" algn="just">
              <a:spcBef>
                <a:spcPts val="200"/>
              </a:spcBef>
              <a:spcAft>
                <a:spcPts val="200"/>
              </a:spcAft>
            </a:pPr>
            <a:r>
              <a:rPr lang="es-ES" sz="2400" dirty="0">
                <a:latin typeface="Arial" panose="020B0604020202020204" pitchFamily="34" charset="0"/>
                <a:cs typeface="Arial" panose="020B0604020202020204" pitchFamily="34" charset="0"/>
              </a:rPr>
              <a:t>b) Revisar y rectificar los procedimientos de la asistencia primaria si el lesionado los ha recibido, prestando especial atención al torniquete si este ha sido aplicado.</a:t>
            </a:r>
          </a:p>
          <a:p>
            <a:pPr marL="711200" indent="-450850" algn="just">
              <a:spcBef>
                <a:spcPts val="200"/>
              </a:spcBef>
              <a:spcAft>
                <a:spcPts val="200"/>
              </a:spcAft>
            </a:pPr>
            <a:r>
              <a:rPr lang="es-ES" sz="2400" dirty="0">
                <a:latin typeface="Arial" panose="020B0604020202020204" pitchFamily="34" charset="0"/>
                <a:cs typeface="Arial" panose="020B0604020202020204" pitchFamily="34" charset="0"/>
              </a:rPr>
              <a:t>c) Realizar respiración artificial por métodos mecánicos.</a:t>
            </a:r>
          </a:p>
          <a:p>
            <a:pPr marL="711200" indent="-450850" algn="just">
              <a:spcBef>
                <a:spcPts val="200"/>
              </a:spcBef>
              <a:spcAft>
                <a:spcPts val="200"/>
              </a:spcAft>
            </a:pPr>
            <a:r>
              <a:rPr lang="es-ES" sz="2400" dirty="0">
                <a:latin typeface="Arial" panose="020B0604020202020204" pitchFamily="34" charset="0"/>
                <a:cs typeface="Arial" panose="020B0604020202020204" pitchFamily="34" charset="0"/>
              </a:rPr>
              <a:t>d) Viabilizar vías respiratorias realizando </a:t>
            </a:r>
            <a:r>
              <a:rPr lang="es-ES" sz="2400" dirty="0" err="1">
                <a:latin typeface="Arial" panose="020B0604020202020204" pitchFamily="34" charset="0"/>
                <a:cs typeface="Arial" panose="020B0604020202020204" pitchFamily="34" charset="0"/>
              </a:rPr>
              <a:t>coneostomìa</a:t>
            </a:r>
            <a:r>
              <a:rPr lang="es-ES" sz="2400" dirty="0">
                <a:latin typeface="Arial" panose="020B0604020202020204" pitchFamily="34" charset="0"/>
                <a:cs typeface="Arial" panose="020B0604020202020204" pitchFamily="34" charset="0"/>
              </a:rPr>
              <a:t> o </a:t>
            </a:r>
            <a:r>
              <a:rPr lang="es-ES" sz="2400" dirty="0" err="1">
                <a:latin typeface="Arial" panose="020B0604020202020204" pitchFamily="34" charset="0"/>
                <a:cs typeface="Arial" panose="020B0604020202020204" pitchFamily="34" charset="0"/>
              </a:rPr>
              <a:t>traqueostomìa</a:t>
            </a:r>
            <a:r>
              <a:rPr lang="es-ES" sz="2400" dirty="0">
                <a:latin typeface="Arial" panose="020B0604020202020204" pitchFamily="34" charset="0"/>
                <a:cs typeface="Arial" panose="020B0604020202020204" pitchFamily="34" charset="0"/>
              </a:rPr>
              <a:t> de ser necesario.</a:t>
            </a:r>
          </a:p>
          <a:p>
            <a:pPr marL="711200" indent="-450850" algn="just">
              <a:spcBef>
                <a:spcPts val="200"/>
              </a:spcBef>
              <a:spcAft>
                <a:spcPts val="200"/>
              </a:spcAft>
            </a:pPr>
            <a:r>
              <a:rPr lang="es-ES" sz="2400" dirty="0">
                <a:latin typeface="Arial" panose="020B0604020202020204" pitchFamily="34" charset="0"/>
                <a:cs typeface="Arial" panose="020B0604020202020204" pitchFamily="34" charset="0"/>
              </a:rPr>
              <a:t>e) Realizar pinzamiento y ligaduras de vasos sangrantes.</a:t>
            </a:r>
          </a:p>
          <a:p>
            <a:pPr marL="711200" indent="-450850" algn="just">
              <a:spcBef>
                <a:spcPts val="200"/>
              </a:spcBef>
              <a:spcAft>
                <a:spcPts val="200"/>
              </a:spcAft>
            </a:pPr>
            <a:r>
              <a:rPr lang="es-ES" sz="2400" dirty="0">
                <a:latin typeface="Arial" panose="020B0604020202020204" pitchFamily="34" charset="0"/>
                <a:cs typeface="Arial" panose="020B0604020202020204" pitchFamily="34" charset="0"/>
              </a:rPr>
              <a:t>f) Canalizar vía sanguínea de ser necesario.</a:t>
            </a:r>
          </a:p>
        </p:txBody>
      </p:sp>
    </p:spTree>
    <p:extLst>
      <p:ext uri="{BB962C8B-B14F-4D97-AF65-F5344CB8AC3E}">
        <p14:creationId xmlns:p14="http://schemas.microsoft.com/office/powerpoint/2010/main" val="58854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2D616AD-E77D-7450-A915-1ACA604E0797}"/>
              </a:ext>
            </a:extLst>
          </p:cNvPr>
          <p:cNvSpPr txBox="1"/>
          <p:nvPr/>
        </p:nvSpPr>
        <p:spPr>
          <a:xfrm>
            <a:off x="143508" y="1067827"/>
            <a:ext cx="8856984" cy="5078313"/>
          </a:xfrm>
          <a:prstGeom prst="rect">
            <a:avLst/>
          </a:prstGeom>
          <a:noFill/>
        </p:spPr>
        <p:txBody>
          <a:bodyPr wrap="square">
            <a:spAutoFit/>
          </a:bodyPr>
          <a:lstStyle/>
          <a:p>
            <a:pPr marL="711200" marR="0" lvl="0" indent="-363538" algn="just" defTabSz="914400" rtl="0" eaLnBrk="1" fontAlgn="auto" latinLnBrk="0" hangingPunct="1">
              <a:lnSpc>
                <a:spcPct val="100000"/>
              </a:lnSpc>
              <a:spcBef>
                <a:spcPts val="600"/>
              </a:spcBef>
              <a:spcAft>
                <a:spcPts val="600"/>
              </a:spcAft>
              <a:buClrTx/>
              <a:buSzTx/>
              <a:buFontTx/>
              <a:buNone/>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 Realizar desbridamiento de heridas, cura de estas permitiendo el cierre por segunda intención.</a:t>
            </a:r>
          </a:p>
          <a:p>
            <a:pPr marL="711200" marR="0" lvl="0" indent="-363538" algn="just" defTabSz="914400" rtl="0" eaLnBrk="1" fontAlgn="auto" latinLnBrk="0" hangingPunct="1">
              <a:lnSpc>
                <a:spcPct val="100000"/>
              </a:lnSpc>
              <a:spcBef>
                <a:spcPts val="600"/>
              </a:spcBef>
              <a:spcAft>
                <a:spcPts val="600"/>
              </a:spcAft>
              <a:buClrTx/>
              <a:buSzTx/>
              <a:buFontTx/>
              <a:buNone/>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h)    Restablecer volumen como principal medida </a:t>
            </a:r>
            <a:r>
              <a:rPr kumimoji="0" lang="es-E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antishock</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t>
            </a:r>
          </a:p>
          <a:p>
            <a:pPr marL="711200" marR="0" lvl="0" indent="-363538" algn="just" defTabSz="914400" rtl="0" eaLnBrk="1" fontAlgn="auto" latinLnBrk="0" hangingPunct="1">
              <a:lnSpc>
                <a:spcPct val="100000"/>
              </a:lnSpc>
              <a:spcBef>
                <a:spcPts val="600"/>
              </a:spcBef>
              <a:spcAft>
                <a:spcPts val="600"/>
              </a:spcAft>
              <a:buClrTx/>
              <a:buSzTx/>
              <a:buFontTx/>
              <a:buNone/>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 Realiza analgesia </a:t>
            </a:r>
            <a:r>
              <a:rPr kumimoji="0" lang="es-E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acupuntural</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o aplicando analgésicos orales o intramusculares. </a:t>
            </a:r>
          </a:p>
          <a:p>
            <a:pPr marL="711200" marR="0" lvl="0" indent="-363538" algn="just" defTabSz="914400" rtl="0" eaLnBrk="1" fontAlgn="auto" latinLnBrk="0" hangingPunct="1">
              <a:lnSpc>
                <a:spcPct val="100000"/>
              </a:lnSpc>
              <a:spcBef>
                <a:spcPts val="600"/>
              </a:spcBef>
              <a:spcAft>
                <a:spcPts val="600"/>
              </a:spcAft>
              <a:buClrTx/>
              <a:buSzTx/>
              <a:buFontTx/>
              <a:buNone/>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j) Reducir, afronta e inmoviliza fracturas.</a:t>
            </a:r>
          </a:p>
          <a:p>
            <a:pPr marL="711200" marR="0" lvl="0" indent="-363538" algn="just" defTabSz="914400" rtl="0" eaLnBrk="1" fontAlgn="auto" latinLnBrk="0" hangingPunct="1">
              <a:lnSpc>
                <a:spcPct val="100000"/>
              </a:lnSpc>
              <a:spcBef>
                <a:spcPts val="600"/>
              </a:spcBef>
              <a:spcAft>
                <a:spcPts val="600"/>
              </a:spcAft>
              <a:buClrTx/>
              <a:buSzTx/>
              <a:buFontTx/>
              <a:buNone/>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k) Aplicar medidas médicas para </a:t>
            </a:r>
            <a:r>
              <a:rPr kumimoji="0" lang="es-ES" sz="2400" b="0" i="0" u="none" strike="noStrike" kern="1200" cap="none" spc="0" normalizeH="0" baseline="0" noProof="0" dirty="0" err="1">
                <a:ln>
                  <a:noFill/>
                </a:ln>
                <a:solidFill>
                  <a:prstClr val="black"/>
                </a:solidFill>
                <a:effectLst/>
                <a:uLnTx/>
                <a:uFillTx/>
                <a:latin typeface="Arial" panose="020B0604020202020204" pitchFamily="34" charset="0"/>
                <a:ea typeface="+mn-ea"/>
                <a:cs typeface="Arial" panose="020B0604020202020204" pitchFamily="34" charset="0"/>
              </a:rPr>
              <a:t>diminuir</a:t>
            </a: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el edema cerebral en caso de existir.</a:t>
            </a:r>
          </a:p>
          <a:p>
            <a:pPr marL="711200" marR="0" lvl="0" indent="-363538" algn="just" defTabSz="914400" rtl="0" eaLnBrk="1" fontAlgn="auto" latinLnBrk="0" hangingPunct="1">
              <a:lnSpc>
                <a:spcPct val="100000"/>
              </a:lnSpc>
              <a:spcBef>
                <a:spcPts val="600"/>
              </a:spcBef>
              <a:spcAft>
                <a:spcPts val="600"/>
              </a:spcAft>
              <a:buClrTx/>
              <a:buSzTx/>
              <a:buFontTx/>
              <a:buNone/>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 Amputar miembros insalvables.</a:t>
            </a:r>
          </a:p>
          <a:p>
            <a:pPr marL="711200" marR="0" lvl="0" indent="-363538" algn="just" defTabSz="914400" rtl="0" eaLnBrk="1" fontAlgn="auto" latinLnBrk="0" hangingPunct="1">
              <a:lnSpc>
                <a:spcPct val="100000"/>
              </a:lnSpc>
              <a:spcBef>
                <a:spcPts val="600"/>
              </a:spcBef>
              <a:spcAft>
                <a:spcPts val="600"/>
              </a:spcAft>
              <a:buClrTx/>
              <a:buSzTx/>
              <a:buFontTx/>
              <a:buNone/>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m) Preparar a los afectados que lo requieran para ser evacuados a la etapa superior.</a:t>
            </a:r>
          </a:p>
        </p:txBody>
      </p:sp>
      <p:sp>
        <p:nvSpPr>
          <p:cNvPr id="4" name="CuadroTexto 3">
            <a:extLst>
              <a:ext uri="{FF2B5EF4-FFF2-40B4-BE49-F238E27FC236}">
                <a16:creationId xmlns:a16="http://schemas.microsoft.com/office/drawing/2014/main" id="{205464C0-D2C6-2B5F-871D-EC0EF2FAE275}"/>
              </a:ext>
            </a:extLst>
          </p:cNvPr>
          <p:cNvSpPr txBox="1"/>
          <p:nvPr/>
        </p:nvSpPr>
        <p:spPr>
          <a:xfrm>
            <a:off x="1619672" y="188640"/>
            <a:ext cx="5652120" cy="523220"/>
          </a:xfrm>
          <a:prstGeom prst="rect">
            <a:avLst/>
          </a:prstGeom>
          <a:noFill/>
        </p:spPr>
        <p:txBody>
          <a:bodyPr wrap="square">
            <a:spAutoFit/>
          </a:bodyPr>
          <a:lstStyle/>
          <a:p>
            <a:r>
              <a:rPr lang="es-ES_tradnl" sz="2800" b="1" i="1" dirty="0">
                <a:solidFill>
                  <a:srgbClr val="FF0000"/>
                </a:solidFill>
                <a:latin typeface="Arial" panose="020B0604020202020204" pitchFamily="34" charset="0"/>
                <a:cs typeface="Arial" panose="020B0604020202020204" pitchFamily="34" charset="0"/>
              </a:rPr>
              <a:t>2. Primera asistencia médica:</a:t>
            </a:r>
          </a:p>
        </p:txBody>
      </p:sp>
    </p:spTree>
    <p:extLst>
      <p:ext uri="{BB962C8B-B14F-4D97-AF65-F5344CB8AC3E}">
        <p14:creationId xmlns:p14="http://schemas.microsoft.com/office/powerpoint/2010/main" val="491581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ACAB576-5E39-2177-5C3C-150765E5987F}"/>
              </a:ext>
            </a:extLst>
          </p:cNvPr>
          <p:cNvSpPr txBox="1"/>
          <p:nvPr/>
        </p:nvSpPr>
        <p:spPr>
          <a:xfrm>
            <a:off x="179512" y="764704"/>
            <a:ext cx="8784976" cy="5632311"/>
          </a:xfrm>
          <a:prstGeom prst="rect">
            <a:avLst/>
          </a:prstGeom>
          <a:noFill/>
        </p:spPr>
        <p:txBody>
          <a:bodyPr wrap="square">
            <a:spAutoFit/>
          </a:bodyPr>
          <a:lstStyle/>
          <a:p>
            <a:pPr algn="just">
              <a:spcBef>
                <a:spcPts val="600"/>
              </a:spcBef>
              <a:spcAft>
                <a:spcPts val="600"/>
              </a:spcAft>
            </a:pPr>
            <a:r>
              <a:rPr lang="es-ES" sz="2000" dirty="0">
                <a:latin typeface="Arial" panose="020B0604020202020204" pitchFamily="34" charset="0"/>
                <a:cs typeface="Arial" panose="020B0604020202020204" pitchFamily="34" charset="0"/>
              </a:rPr>
              <a:t>Constituye el tercer nivel asistencial, se presta en los Policlínicos que poseen apoyo vital avanzado, cirugía de control de daño. Dispone de posibilidades quirúrgicas, medios diagnósticos, cuidados intensivos y hospitalización. Se presta en las primeras 6 horas. Entre otras tiene las siguientes facultades:</a:t>
            </a:r>
          </a:p>
          <a:p>
            <a:pPr marL="623888" indent="-363538" algn="just">
              <a:spcBef>
                <a:spcPts val="600"/>
              </a:spcBef>
              <a:spcAft>
                <a:spcPts val="600"/>
              </a:spcAft>
            </a:pPr>
            <a:r>
              <a:rPr lang="es-ES" sz="2000" dirty="0">
                <a:latin typeface="Arial" panose="020B0604020202020204" pitchFamily="34" charset="0"/>
                <a:cs typeface="Arial" panose="020B0604020202020204" pitchFamily="34" charset="0"/>
              </a:rPr>
              <a:t>a)   Realizar los procedimientos de las etapas anteriores si no se han realizado.</a:t>
            </a:r>
          </a:p>
          <a:p>
            <a:pPr marL="623888" indent="-363538" algn="just">
              <a:spcBef>
                <a:spcPts val="600"/>
              </a:spcBef>
              <a:spcAft>
                <a:spcPts val="600"/>
              </a:spcAft>
            </a:pPr>
            <a:r>
              <a:rPr lang="es-ES" sz="2000" dirty="0">
                <a:latin typeface="Arial" panose="020B0604020202020204" pitchFamily="34" charset="0"/>
                <a:cs typeface="Arial" panose="020B0604020202020204" pitchFamily="34" charset="0"/>
              </a:rPr>
              <a:t>b) Revisar y rectificar los procedimientos de las etapas anteriores.</a:t>
            </a:r>
          </a:p>
          <a:p>
            <a:pPr marL="623888" indent="-363538" algn="just">
              <a:spcBef>
                <a:spcPts val="600"/>
              </a:spcBef>
              <a:spcAft>
                <a:spcPts val="600"/>
              </a:spcAft>
            </a:pPr>
            <a:r>
              <a:rPr lang="es-ES" sz="2000" dirty="0">
                <a:latin typeface="Arial" panose="020B0604020202020204" pitchFamily="34" charset="0"/>
                <a:cs typeface="Arial" panose="020B0604020202020204" pitchFamily="34" charset="0"/>
              </a:rPr>
              <a:t>c) Garantizar las funciones vitales del afectado con los medios a su alcance.</a:t>
            </a:r>
          </a:p>
          <a:p>
            <a:pPr marL="623888" indent="-363538" algn="just">
              <a:spcBef>
                <a:spcPts val="600"/>
              </a:spcBef>
              <a:spcAft>
                <a:spcPts val="600"/>
              </a:spcAft>
            </a:pPr>
            <a:r>
              <a:rPr lang="es-ES" sz="2000" dirty="0">
                <a:latin typeface="Arial" panose="020B0604020202020204" pitchFamily="34" charset="0"/>
                <a:cs typeface="Arial" panose="020B0604020202020204" pitchFamily="34" charset="0"/>
              </a:rPr>
              <a:t> d) Realizar intervenciones quirúrgicas de abdomen y extremidades.</a:t>
            </a:r>
          </a:p>
          <a:p>
            <a:pPr marL="623888" indent="-363538" algn="just">
              <a:spcBef>
                <a:spcPts val="600"/>
              </a:spcBef>
              <a:spcAft>
                <a:spcPts val="600"/>
              </a:spcAft>
            </a:pPr>
            <a:r>
              <a:rPr lang="es-ES" sz="2000" dirty="0">
                <a:latin typeface="Arial" panose="020B0604020202020204" pitchFamily="34" charset="0"/>
                <a:cs typeface="Arial" panose="020B0604020202020204" pitchFamily="34" charset="0"/>
              </a:rPr>
              <a:t> e) Realizar </a:t>
            </a:r>
            <a:r>
              <a:rPr lang="es-ES" sz="2000" dirty="0" err="1">
                <a:latin typeface="Arial" panose="020B0604020202020204" pitchFamily="34" charset="0"/>
                <a:cs typeface="Arial" panose="020B0604020202020204" pitchFamily="34" charset="0"/>
              </a:rPr>
              <a:t>trepanostomìa</a:t>
            </a:r>
            <a:r>
              <a:rPr lang="es-ES" sz="2000" dirty="0">
                <a:latin typeface="Arial" panose="020B0604020202020204" pitchFamily="34" charset="0"/>
                <a:cs typeface="Arial" panose="020B0604020202020204" pitchFamily="34" charset="0"/>
              </a:rPr>
              <a:t> descompresiva en casos portadores de edema cerebral que no cedan al tratamiento médico.  </a:t>
            </a:r>
          </a:p>
          <a:p>
            <a:pPr marL="623888" indent="-363538" algn="just">
              <a:spcBef>
                <a:spcPts val="600"/>
              </a:spcBef>
              <a:spcAft>
                <a:spcPts val="600"/>
              </a:spcAft>
            </a:pPr>
            <a:r>
              <a:rPr lang="es-ES" sz="2000" dirty="0">
                <a:latin typeface="Arial" panose="020B0604020202020204" pitchFamily="34" charset="0"/>
                <a:cs typeface="Arial" panose="020B0604020202020204" pitchFamily="34" charset="0"/>
              </a:rPr>
              <a:t> f)  Preparar a los afectados que lo requieran para ser evacuados a la etapa superior.</a:t>
            </a:r>
          </a:p>
        </p:txBody>
      </p:sp>
      <p:sp>
        <p:nvSpPr>
          <p:cNvPr id="5" name="CuadroTexto 4">
            <a:extLst>
              <a:ext uri="{FF2B5EF4-FFF2-40B4-BE49-F238E27FC236}">
                <a16:creationId xmlns:a16="http://schemas.microsoft.com/office/drawing/2014/main" id="{3AA02FB1-326E-231E-BB9B-2D7F8092FF21}"/>
              </a:ext>
            </a:extLst>
          </p:cNvPr>
          <p:cNvSpPr txBox="1"/>
          <p:nvPr/>
        </p:nvSpPr>
        <p:spPr>
          <a:xfrm>
            <a:off x="935596" y="116632"/>
            <a:ext cx="7272808" cy="523220"/>
          </a:xfrm>
          <a:prstGeom prst="rect">
            <a:avLst/>
          </a:prstGeom>
          <a:noFill/>
        </p:spPr>
        <p:txBody>
          <a:bodyPr wrap="square">
            <a:spAutoFit/>
          </a:bodyPr>
          <a:lstStyle/>
          <a:p>
            <a:r>
              <a:rPr lang="es-ES_tradnl" sz="2800" b="1" i="1" dirty="0">
                <a:solidFill>
                  <a:srgbClr val="FF0000"/>
                </a:solidFill>
                <a:latin typeface="Arial" panose="020B0604020202020204" pitchFamily="34" charset="0"/>
                <a:cs typeface="Arial" panose="020B0604020202020204" pitchFamily="34" charset="0"/>
              </a:rPr>
              <a:t>3. Asistencia médica calificada:</a:t>
            </a:r>
          </a:p>
        </p:txBody>
      </p:sp>
    </p:spTree>
    <p:extLst>
      <p:ext uri="{BB962C8B-B14F-4D97-AF65-F5344CB8AC3E}">
        <p14:creationId xmlns:p14="http://schemas.microsoft.com/office/powerpoint/2010/main" val="434650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CDBBC32-2D1D-7C30-270F-A77463AD73DB}"/>
              </a:ext>
            </a:extLst>
          </p:cNvPr>
          <p:cNvSpPr txBox="1"/>
          <p:nvPr/>
        </p:nvSpPr>
        <p:spPr>
          <a:xfrm>
            <a:off x="248409" y="783868"/>
            <a:ext cx="8568952" cy="5632311"/>
          </a:xfrm>
          <a:prstGeom prst="rect">
            <a:avLst/>
          </a:prstGeom>
          <a:noFill/>
        </p:spPr>
        <p:txBody>
          <a:bodyPr wrap="square">
            <a:spAutoFit/>
          </a:bodyPr>
          <a:lstStyle/>
          <a:p>
            <a:pPr algn="just"/>
            <a:r>
              <a:rPr lang="es-ES" sz="2400" dirty="0">
                <a:latin typeface="Arial" panose="020B0604020202020204" pitchFamily="34" charset="0"/>
                <a:cs typeface="Arial" panose="020B0604020202020204" pitchFamily="34" charset="0"/>
              </a:rPr>
              <a:t>Constituye el cuarto nivel asistencial, se presta en los Hospitales Generales y Terminales, Institutos u otras instituciones. Es la etapa terminal del sistema, contentiva de todas las especialidades médicas. Se presta en las primeras 12 - 24 horas en hospitales e institutos. Está facultada para realizar todos los procedimientos clínico- quirúrgicos posibles en correspondencia con el nivel de desarrollo científico- técnico existente en la institución hasta la realización del dictamen pericial de aptitud del afectado. </a:t>
            </a:r>
          </a:p>
          <a:p>
            <a:pPr algn="just"/>
            <a:endParaRPr lang="es-ES" sz="2400" dirty="0">
              <a:latin typeface="Arial" panose="020B0604020202020204" pitchFamily="34" charset="0"/>
              <a:cs typeface="Arial" panose="020B0604020202020204" pitchFamily="34" charset="0"/>
            </a:endParaRPr>
          </a:p>
          <a:p>
            <a:pPr algn="just"/>
            <a:r>
              <a:rPr lang="es-ES" sz="2400" dirty="0">
                <a:latin typeface="Arial" panose="020B0604020202020204" pitchFamily="34" charset="0"/>
                <a:cs typeface="Arial" panose="020B0604020202020204" pitchFamily="34" charset="0"/>
              </a:rPr>
              <a:t>En caso de ocurrir una situación de desastre el sistema existente debe reordenarse y adoptar un conjunto de medidas que permitan actuar eficientemente, cumplir su misión estratégica fundamental y restablecer la situación de salud en los plazos más breves posibles. </a:t>
            </a:r>
          </a:p>
        </p:txBody>
      </p:sp>
      <p:sp>
        <p:nvSpPr>
          <p:cNvPr id="5" name="CuadroTexto 4">
            <a:extLst>
              <a:ext uri="{FF2B5EF4-FFF2-40B4-BE49-F238E27FC236}">
                <a16:creationId xmlns:a16="http://schemas.microsoft.com/office/drawing/2014/main" id="{E4A6B1CC-A5DD-1246-8225-03124FFE5216}"/>
              </a:ext>
            </a:extLst>
          </p:cNvPr>
          <p:cNvSpPr txBox="1"/>
          <p:nvPr/>
        </p:nvSpPr>
        <p:spPr>
          <a:xfrm>
            <a:off x="896481" y="180211"/>
            <a:ext cx="7920880" cy="523220"/>
          </a:xfrm>
          <a:prstGeom prst="rect">
            <a:avLst/>
          </a:prstGeom>
          <a:noFill/>
        </p:spPr>
        <p:txBody>
          <a:bodyPr wrap="square">
            <a:spAutoFit/>
          </a:bodyPr>
          <a:lstStyle/>
          <a:p>
            <a:pPr algn="just"/>
            <a:r>
              <a:rPr lang="es-ES" sz="2800" b="1" i="1" dirty="0">
                <a:solidFill>
                  <a:srgbClr val="FF0000"/>
                </a:solidFill>
                <a:latin typeface="Arial" panose="020B0604020202020204" pitchFamily="34" charset="0"/>
                <a:cs typeface="Arial" panose="020B0604020202020204" pitchFamily="34" charset="0"/>
              </a:rPr>
              <a:t>4.   Asistencia médica especializada:</a:t>
            </a:r>
          </a:p>
        </p:txBody>
      </p:sp>
    </p:spTree>
    <p:extLst>
      <p:ext uri="{BB962C8B-B14F-4D97-AF65-F5344CB8AC3E}">
        <p14:creationId xmlns:p14="http://schemas.microsoft.com/office/powerpoint/2010/main" val="15914481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36A7B0C2-D9ED-BEBA-A8C0-1A1A4E39C299}"/>
              </a:ext>
            </a:extLst>
          </p:cNvPr>
          <p:cNvSpPr txBox="1"/>
          <p:nvPr/>
        </p:nvSpPr>
        <p:spPr>
          <a:xfrm>
            <a:off x="107504" y="867081"/>
            <a:ext cx="8928992" cy="1569660"/>
          </a:xfrm>
          <a:prstGeom prst="rect">
            <a:avLst/>
          </a:prstGeom>
          <a:noFill/>
        </p:spPr>
        <p:txBody>
          <a:bodyPr wrap="square">
            <a:spAutoFit/>
          </a:bodyPr>
          <a:lstStyle/>
          <a:p>
            <a:pPr algn="just"/>
            <a:r>
              <a:rPr lang="es-ES" sz="2400" b="1" i="1" dirty="0">
                <a:solidFill>
                  <a:srgbClr val="FF0000"/>
                </a:solidFill>
                <a:effectLst/>
                <a:latin typeface="Arial" panose="020B0604020202020204" pitchFamily="34" charset="0"/>
                <a:ea typeface="Times New Roman" panose="02020603050405020304" pitchFamily="18" charset="0"/>
              </a:rPr>
              <a:t>Concepto: </a:t>
            </a:r>
            <a:r>
              <a:rPr lang="es-ES" sz="2400" dirty="0">
                <a:effectLst/>
                <a:latin typeface="Arial" panose="020B0604020202020204" pitchFamily="34" charset="0"/>
                <a:ea typeface="Times New Roman" panose="02020603050405020304" pitchFamily="18" charset="0"/>
              </a:rPr>
              <a:t>Capacidad cualitativa que posee la unidad o institución médica para prestar la asistencia médica a las bajas sanitarias en una unidad de tiempo según la doctrina de tratamiento y evacuación.</a:t>
            </a:r>
            <a:endParaRPr lang="es-CU" sz="14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8EE2F8BC-3FE8-17EE-F85D-618750511542}"/>
              </a:ext>
            </a:extLst>
          </p:cNvPr>
          <p:cNvSpPr txBox="1"/>
          <p:nvPr/>
        </p:nvSpPr>
        <p:spPr>
          <a:xfrm>
            <a:off x="683568" y="260648"/>
            <a:ext cx="7776864" cy="584775"/>
          </a:xfrm>
          <a:prstGeom prst="rect">
            <a:avLst/>
          </a:prstGeom>
          <a:blipFill>
            <a:blip r:embed="rId2"/>
            <a:tile tx="0" ty="0" sx="100000" sy="100000" flip="none" algn="tl"/>
          </a:blipFill>
        </p:spPr>
        <p:txBody>
          <a:bodyPr wrap="square">
            <a:spAutoFit/>
          </a:bodyPr>
          <a:lstStyle/>
          <a:p>
            <a:pPr marL="449580" algn="ctr"/>
            <a:r>
              <a:rPr lang="es-ES" sz="3200" b="1" i="1" dirty="0">
                <a:solidFill>
                  <a:srgbClr val="FF0000"/>
                </a:solidFill>
                <a:effectLst/>
                <a:latin typeface="Arial" panose="020B0604020202020204" pitchFamily="34" charset="0"/>
                <a:ea typeface="Times New Roman" panose="02020603050405020304" pitchFamily="18" charset="0"/>
              </a:rPr>
              <a:t>Volumen de la asistencia médica.</a:t>
            </a:r>
            <a:endParaRPr lang="es-CU" b="1" i="1" dirty="0">
              <a:solidFill>
                <a:srgbClr val="FF0000"/>
              </a:solidFill>
              <a:effectLst/>
              <a:latin typeface="Times New Roman" panose="02020603050405020304" pitchFamily="18" charset="0"/>
              <a:ea typeface="Times New Roman" panose="02020603050405020304" pitchFamily="18" charset="0"/>
            </a:endParaRPr>
          </a:p>
        </p:txBody>
      </p:sp>
      <p:sp>
        <p:nvSpPr>
          <p:cNvPr id="9" name="CuadroTexto 8">
            <a:extLst>
              <a:ext uri="{FF2B5EF4-FFF2-40B4-BE49-F238E27FC236}">
                <a16:creationId xmlns:a16="http://schemas.microsoft.com/office/drawing/2014/main" id="{7CC69725-051B-7268-3213-5C08A63275E8}"/>
              </a:ext>
            </a:extLst>
          </p:cNvPr>
          <p:cNvSpPr txBox="1"/>
          <p:nvPr/>
        </p:nvSpPr>
        <p:spPr>
          <a:xfrm>
            <a:off x="107504" y="2996952"/>
            <a:ext cx="8928992" cy="3662541"/>
          </a:xfrm>
          <a:prstGeom prst="rect">
            <a:avLst/>
          </a:prstGeom>
          <a:noFill/>
        </p:spPr>
        <p:txBody>
          <a:bodyPr wrap="square">
            <a:spAutoFit/>
          </a:bodyPr>
          <a:lstStyle/>
          <a:p>
            <a:pPr marL="363538" indent="-276225" algn="just">
              <a:spcBef>
                <a:spcPts val="600"/>
              </a:spcBef>
              <a:spcAft>
                <a:spcPts val="600"/>
              </a:spcAft>
            </a:pPr>
            <a:r>
              <a:rPr lang="es-ES" sz="2000"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Completo: </a:t>
            </a:r>
            <a:r>
              <a:rPr lang="es-ES" sz="2000" dirty="0">
                <a:latin typeface="Arial" panose="020B0604020202020204" pitchFamily="34" charset="0"/>
                <a:cs typeface="Arial" panose="020B0604020202020204" pitchFamily="34" charset="0"/>
              </a:rPr>
              <a:t>cuando se aplican todos los procederes clínico -quirúrgicos a las víctimas masivas correspondientes a la etapa de tratamiento y evacuación donde se encuentran.</a:t>
            </a:r>
          </a:p>
          <a:p>
            <a:pPr marL="363538" indent="-276225" algn="just">
              <a:spcBef>
                <a:spcPts val="600"/>
              </a:spcBef>
              <a:spcAft>
                <a:spcPts val="600"/>
              </a:spcAft>
            </a:pPr>
            <a:r>
              <a:rPr lang="es-ES" sz="2400" b="1" i="1" dirty="0">
                <a:latin typeface="Arial" panose="020B0604020202020204" pitchFamily="34" charset="0"/>
                <a:cs typeface="Arial" panose="020B0604020202020204" pitchFamily="34" charset="0"/>
              </a:rPr>
              <a:t>-	Reducido: </a:t>
            </a:r>
            <a:r>
              <a:rPr lang="es-ES" sz="2000" dirty="0">
                <a:latin typeface="Arial" panose="020B0604020202020204" pitchFamily="34" charset="0"/>
                <a:cs typeface="Arial" panose="020B0604020202020204" pitchFamily="34" charset="0"/>
              </a:rPr>
              <a:t>cuando se aplican entre el 50 y el 75 % de los procederes clínico -quirúrgicos a las victimas masivas en una etapa de tratamiento y evacuación, priorizando su traslado a la etapa superior. </a:t>
            </a:r>
          </a:p>
          <a:p>
            <a:pPr marL="363538" indent="-276225" algn="just">
              <a:spcBef>
                <a:spcPts val="600"/>
              </a:spcBef>
              <a:spcAft>
                <a:spcPts val="600"/>
              </a:spcAft>
            </a:pPr>
            <a:r>
              <a:rPr lang="es-ES" sz="2000" dirty="0">
                <a:latin typeface="Arial" panose="020B0604020202020204" pitchFamily="34" charset="0"/>
                <a:cs typeface="Arial" panose="020B0604020202020204" pitchFamily="34" charset="0"/>
              </a:rPr>
              <a:t>-	</a:t>
            </a:r>
            <a:r>
              <a:rPr lang="es-ES" sz="2400" b="1" i="1" dirty="0">
                <a:latin typeface="Arial" panose="020B0604020202020204" pitchFamily="34" charset="0"/>
                <a:cs typeface="Arial" panose="020B0604020202020204" pitchFamily="34" charset="0"/>
              </a:rPr>
              <a:t>Restricto o por índices vitales: </a:t>
            </a:r>
            <a:r>
              <a:rPr lang="es-ES" sz="2000" dirty="0">
                <a:latin typeface="Arial" panose="020B0604020202020204" pitchFamily="34" charset="0"/>
                <a:cs typeface="Arial" panose="020B0604020202020204" pitchFamily="34" charset="0"/>
              </a:rPr>
              <a:t>cuando se aplican aquellos procederes clínico -quirúrgicos a las víctimas masivas en una etapa de tratamiento y evacuación que permitan conservar la vida y realizar el traslado a la etapa superior para impedir complicaciones y la muerte </a:t>
            </a:r>
          </a:p>
        </p:txBody>
      </p:sp>
      <p:sp>
        <p:nvSpPr>
          <p:cNvPr id="11" name="CuadroTexto 10">
            <a:extLst>
              <a:ext uri="{FF2B5EF4-FFF2-40B4-BE49-F238E27FC236}">
                <a16:creationId xmlns:a16="http://schemas.microsoft.com/office/drawing/2014/main" id="{5733D92D-DD3F-33E4-8B74-D058D5C4190E}"/>
              </a:ext>
            </a:extLst>
          </p:cNvPr>
          <p:cNvSpPr txBox="1"/>
          <p:nvPr/>
        </p:nvSpPr>
        <p:spPr>
          <a:xfrm>
            <a:off x="107504" y="2492896"/>
            <a:ext cx="8928992" cy="461665"/>
          </a:xfrm>
          <a:prstGeom prst="rect">
            <a:avLst/>
          </a:prstGeom>
          <a:noFill/>
        </p:spPr>
        <p:txBody>
          <a:bodyPr wrap="square">
            <a:spAutoFit/>
          </a:bodyPr>
          <a:lstStyle/>
          <a:p>
            <a:r>
              <a:rPr lang="es-ES" sz="2400" b="1" i="1" dirty="0">
                <a:latin typeface="Arial" panose="020B0604020202020204" pitchFamily="34" charset="0"/>
                <a:cs typeface="Arial" panose="020B0604020202020204" pitchFamily="34" charset="0"/>
              </a:rPr>
              <a:t>El volumen de la asistencia médica se clasifica como sigue:</a:t>
            </a:r>
          </a:p>
        </p:txBody>
      </p:sp>
    </p:spTree>
    <p:extLst>
      <p:ext uri="{BB962C8B-B14F-4D97-AF65-F5344CB8AC3E}">
        <p14:creationId xmlns:p14="http://schemas.microsoft.com/office/powerpoint/2010/main" val="37899704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9E3A7F4-3AB2-8A17-C514-28848BDF6E9F}"/>
              </a:ext>
            </a:extLst>
          </p:cNvPr>
          <p:cNvSpPr txBox="1"/>
          <p:nvPr/>
        </p:nvSpPr>
        <p:spPr>
          <a:xfrm>
            <a:off x="215516" y="806653"/>
            <a:ext cx="8712968" cy="1569660"/>
          </a:xfrm>
          <a:prstGeom prst="rect">
            <a:avLst/>
          </a:prstGeom>
          <a:noFill/>
        </p:spPr>
        <p:txBody>
          <a:bodyPr wrap="square">
            <a:spAutoFit/>
          </a:bodyPr>
          <a:lstStyle/>
          <a:p>
            <a:pPr algn="just"/>
            <a:r>
              <a:rPr lang="es-ES" sz="2400" b="1" i="1" dirty="0">
                <a:latin typeface="Arial" panose="020B0604020202020204" pitchFamily="34" charset="0"/>
                <a:cs typeface="Arial" panose="020B0604020202020204" pitchFamily="34" charset="0"/>
              </a:rPr>
              <a:t>Concepto: </a:t>
            </a:r>
            <a:r>
              <a:rPr lang="es-ES" sz="2400" dirty="0">
                <a:latin typeface="Arial" panose="020B0604020202020204" pitchFamily="34" charset="0"/>
                <a:cs typeface="Arial" panose="020B0604020202020204" pitchFamily="34" charset="0"/>
              </a:rPr>
              <a:t>Capacidad cuantitativa que posee la unidad o institución médica para prestar la asistencia médica a las víctimas masivas en una unidad de tiempo según la doctrina de tratamiento y evacuación.</a:t>
            </a:r>
          </a:p>
        </p:txBody>
      </p:sp>
      <p:sp>
        <p:nvSpPr>
          <p:cNvPr id="5" name="CuadroTexto 4">
            <a:extLst>
              <a:ext uri="{FF2B5EF4-FFF2-40B4-BE49-F238E27FC236}">
                <a16:creationId xmlns:a16="http://schemas.microsoft.com/office/drawing/2014/main" id="{A3B288BF-D4CB-AA37-4209-8E56EE5DAE38}"/>
              </a:ext>
            </a:extLst>
          </p:cNvPr>
          <p:cNvSpPr txBox="1"/>
          <p:nvPr/>
        </p:nvSpPr>
        <p:spPr>
          <a:xfrm>
            <a:off x="2267744" y="260648"/>
            <a:ext cx="5796136" cy="523220"/>
          </a:xfrm>
          <a:prstGeom prst="rect">
            <a:avLst/>
          </a:prstGeom>
          <a:noFill/>
        </p:spPr>
        <p:txBody>
          <a:bodyPr wrap="square">
            <a:spAutoFit/>
          </a:bodyPr>
          <a:lstStyle/>
          <a:p>
            <a:pPr algn="just"/>
            <a:r>
              <a:rPr lang="es-ES" sz="2800" b="1" i="1" dirty="0">
                <a:solidFill>
                  <a:srgbClr val="FF0000"/>
                </a:solidFill>
                <a:latin typeface="Arial" panose="020B0604020202020204" pitchFamily="34" charset="0"/>
                <a:cs typeface="Arial" panose="020B0604020202020204" pitchFamily="34" charset="0"/>
              </a:rPr>
              <a:t>Volumen del trabajo médico.</a:t>
            </a:r>
          </a:p>
        </p:txBody>
      </p:sp>
      <p:sp>
        <p:nvSpPr>
          <p:cNvPr id="7" name="CuadroTexto 6">
            <a:extLst>
              <a:ext uri="{FF2B5EF4-FFF2-40B4-BE49-F238E27FC236}">
                <a16:creationId xmlns:a16="http://schemas.microsoft.com/office/drawing/2014/main" id="{00307AB2-DC40-3AAD-D76E-1697597D83E0}"/>
              </a:ext>
            </a:extLst>
          </p:cNvPr>
          <p:cNvSpPr txBox="1"/>
          <p:nvPr/>
        </p:nvSpPr>
        <p:spPr>
          <a:xfrm>
            <a:off x="215516" y="2523494"/>
            <a:ext cx="8712968" cy="1938992"/>
          </a:xfrm>
          <a:prstGeom prst="rect">
            <a:avLst/>
          </a:prstGeom>
          <a:noFill/>
        </p:spPr>
        <p:txBody>
          <a:bodyPr wrap="square">
            <a:spAutoFit/>
          </a:bodyPr>
          <a:lstStyle/>
          <a:p>
            <a:pPr marL="449580" algn="ctr"/>
            <a:r>
              <a:rPr lang="es-MX" sz="2400" b="1" dirty="0">
                <a:effectLst/>
                <a:latin typeface="Arial" panose="020B0604020202020204" pitchFamily="34" charset="0"/>
                <a:ea typeface="Times New Roman" panose="02020603050405020304" pitchFamily="18" charset="0"/>
              </a:rPr>
              <a:t>Etapas de tratamiento y evacuación por etapas.</a:t>
            </a:r>
            <a:endParaRPr lang="es-CU" sz="2400" dirty="0">
              <a:effectLst/>
              <a:latin typeface="Times New Roman" panose="02020603050405020304" pitchFamily="18" charset="0"/>
              <a:ea typeface="Times New Roman" panose="02020603050405020304" pitchFamily="18" charset="0"/>
            </a:endParaRPr>
          </a:p>
          <a:p>
            <a:pPr algn="just"/>
            <a:r>
              <a:rPr lang="es-MX" sz="2400" b="1" dirty="0">
                <a:effectLst/>
                <a:latin typeface="Arial" panose="020B0604020202020204" pitchFamily="34" charset="0"/>
                <a:ea typeface="Times New Roman" panose="02020603050405020304" pitchFamily="18" charset="0"/>
              </a:rPr>
              <a:t>Concepto: </a:t>
            </a:r>
            <a:r>
              <a:rPr lang="es-MX" sz="2400" dirty="0">
                <a:effectLst/>
                <a:latin typeface="Arial" panose="020B0604020202020204" pitchFamily="34" charset="0"/>
                <a:ea typeface="Times New Roman" panose="02020603050405020304" pitchFamily="18" charset="0"/>
              </a:rPr>
              <a:t>Fuerzas y medios de los servicios de salud pertenecientes a los diferentes niveles asistenciales y organizativos, desplegados en el territorio para realizar el aseguramiento médico en situaciones de desastres.</a:t>
            </a:r>
            <a:endParaRPr lang="es-CU" sz="2400" dirty="0">
              <a:effectLst/>
              <a:latin typeface="Times New Roman" panose="02020603050405020304" pitchFamily="18" charset="0"/>
              <a:ea typeface="Times New Roman" panose="02020603050405020304" pitchFamily="18" charset="0"/>
            </a:endParaRPr>
          </a:p>
        </p:txBody>
      </p:sp>
      <p:sp>
        <p:nvSpPr>
          <p:cNvPr id="9" name="CuadroTexto 8">
            <a:extLst>
              <a:ext uri="{FF2B5EF4-FFF2-40B4-BE49-F238E27FC236}">
                <a16:creationId xmlns:a16="http://schemas.microsoft.com/office/drawing/2014/main" id="{726EF359-DB31-8446-0083-43AB620A545D}"/>
              </a:ext>
            </a:extLst>
          </p:cNvPr>
          <p:cNvSpPr txBox="1"/>
          <p:nvPr/>
        </p:nvSpPr>
        <p:spPr>
          <a:xfrm>
            <a:off x="215516" y="4609667"/>
            <a:ext cx="8712968" cy="1938992"/>
          </a:xfrm>
          <a:prstGeom prst="rect">
            <a:avLst/>
          </a:prstGeom>
          <a:noFill/>
        </p:spPr>
        <p:txBody>
          <a:bodyPr wrap="square">
            <a:spAutoFit/>
          </a:bodyPr>
          <a:lstStyle/>
          <a:p>
            <a:pPr algn="just"/>
            <a:r>
              <a:rPr lang="es-ES" sz="2400" b="1" dirty="0">
                <a:effectLst/>
                <a:latin typeface="Arial" panose="020B0604020202020204" pitchFamily="34" charset="0"/>
                <a:ea typeface="Times New Roman" panose="02020603050405020304" pitchFamily="18" charset="0"/>
              </a:rPr>
              <a:t>Evacuación médica.</a:t>
            </a:r>
            <a:endParaRPr lang="es-CU" sz="2400" dirty="0">
              <a:effectLst/>
              <a:latin typeface="Times New Roman" panose="02020603050405020304" pitchFamily="18" charset="0"/>
              <a:ea typeface="Times New Roman" panose="02020603050405020304" pitchFamily="18" charset="0"/>
            </a:endParaRPr>
          </a:p>
          <a:p>
            <a:pPr algn="just"/>
            <a:r>
              <a:rPr lang="es-ES" sz="2400" b="1" dirty="0">
                <a:effectLst/>
                <a:latin typeface="Arial" panose="020B0604020202020204" pitchFamily="34" charset="0"/>
                <a:ea typeface="Times New Roman" panose="02020603050405020304" pitchFamily="18" charset="0"/>
              </a:rPr>
              <a:t>Concepto: </a:t>
            </a:r>
            <a:r>
              <a:rPr lang="es-ES" sz="2400" dirty="0">
                <a:effectLst/>
                <a:latin typeface="Arial" panose="020B0604020202020204" pitchFamily="34" charset="0"/>
                <a:ea typeface="Times New Roman" panose="02020603050405020304" pitchFamily="18" charset="0"/>
              </a:rPr>
              <a:t>Proceso mediante el cual las bajas sanitarias se trasladan desde el lugar de impacto o foco de destrucción hacia diferentes etapas en las que recibe la asistencia médica que le corresponde.</a:t>
            </a:r>
            <a:endParaRPr lang="es-CU" sz="2400" dirty="0"/>
          </a:p>
        </p:txBody>
      </p:sp>
    </p:spTree>
    <p:extLst>
      <p:ext uri="{BB962C8B-B14F-4D97-AF65-F5344CB8AC3E}">
        <p14:creationId xmlns:p14="http://schemas.microsoft.com/office/powerpoint/2010/main" val="36272516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25E13F7-F600-BAA2-7B60-4A58588D06C2}"/>
              </a:ext>
            </a:extLst>
          </p:cNvPr>
          <p:cNvSpPr txBox="1"/>
          <p:nvPr/>
        </p:nvSpPr>
        <p:spPr>
          <a:xfrm>
            <a:off x="179512" y="116632"/>
            <a:ext cx="8784976" cy="4185761"/>
          </a:xfrm>
          <a:prstGeom prst="rect">
            <a:avLst/>
          </a:prstGeom>
          <a:noFill/>
        </p:spPr>
        <p:txBody>
          <a:bodyPr wrap="square">
            <a:spAutoFit/>
          </a:bodyPr>
          <a:lstStyle/>
          <a:p>
            <a:pPr algn="just">
              <a:spcBef>
                <a:spcPts val="600"/>
              </a:spcBef>
              <a:spcAft>
                <a:spcPts val="600"/>
              </a:spcAft>
            </a:pPr>
            <a:r>
              <a:rPr lang="es-ES" sz="2400" b="1" i="1" dirty="0">
                <a:effectLst/>
                <a:latin typeface="Arial" panose="020B0604020202020204" pitchFamily="34" charset="0"/>
                <a:ea typeface="Times New Roman" panose="02020603050405020304" pitchFamily="18" charset="0"/>
              </a:rPr>
              <a:t>Medios de evacuación médica:</a:t>
            </a:r>
            <a:endParaRPr lang="es-CU" sz="2400" b="1" i="1"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400" b="1" i="1" dirty="0">
                <a:effectLst/>
                <a:latin typeface="Arial" panose="020B0604020202020204" pitchFamily="34" charset="0"/>
                <a:ea typeface="Times New Roman" panose="02020603050405020304" pitchFamily="18" charset="0"/>
              </a:rPr>
              <a:t>Concepto: </a:t>
            </a:r>
            <a:r>
              <a:rPr lang="es-ES" sz="2400" dirty="0">
                <a:effectLst/>
                <a:latin typeface="Arial" panose="020B0604020202020204" pitchFamily="34" charset="0"/>
                <a:ea typeface="Times New Roman" panose="02020603050405020304" pitchFamily="18" charset="0"/>
              </a:rPr>
              <a:t>Todos los recursos que son necesarios para realizar la evacuación de los afectados y comprenden entre otros los siguientes:</a:t>
            </a:r>
            <a:endParaRPr lang="es-CU" sz="2400" dirty="0">
              <a:effectLst/>
              <a:latin typeface="Times New Roman" panose="02020603050405020304" pitchFamily="18" charset="0"/>
              <a:ea typeface="Times New Roman" panose="02020603050405020304" pitchFamily="18" charset="0"/>
            </a:endParaRPr>
          </a:p>
          <a:p>
            <a:pPr marL="1074738" lvl="0" indent="-261938"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Cintos o correas.</a:t>
            </a:r>
            <a:endParaRPr lang="es-CU" sz="2400" dirty="0">
              <a:effectLst/>
              <a:latin typeface="Times New Roman" panose="02020603050405020304" pitchFamily="18" charset="0"/>
              <a:ea typeface="Times New Roman" panose="02020603050405020304" pitchFamily="18" charset="0"/>
            </a:endParaRPr>
          </a:p>
          <a:p>
            <a:pPr marL="1074738" lvl="0" indent="-261938"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Camillas o parihuelas.</a:t>
            </a:r>
            <a:endParaRPr lang="es-CU" sz="2400" dirty="0">
              <a:effectLst/>
              <a:latin typeface="Times New Roman" panose="02020603050405020304" pitchFamily="18" charset="0"/>
              <a:ea typeface="Times New Roman" panose="02020603050405020304" pitchFamily="18" charset="0"/>
            </a:endParaRPr>
          </a:p>
          <a:p>
            <a:pPr marL="1074738" lvl="0" indent="-261938"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Transporte de todo tipo (de tracción humana, animal o motorizada)</a:t>
            </a:r>
            <a:endParaRPr lang="es-CU" sz="2400" dirty="0">
              <a:effectLst/>
              <a:latin typeface="Times New Roman" panose="02020603050405020304" pitchFamily="18" charset="0"/>
              <a:ea typeface="Times New Roman" panose="02020603050405020304" pitchFamily="18" charset="0"/>
            </a:endParaRPr>
          </a:p>
          <a:p>
            <a:pPr marL="1074738" lvl="0" indent="-261938"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.Aditamentos y accesorios complementarios.</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617EBC6B-2B10-EE7D-8849-0CEC84B821BD}"/>
              </a:ext>
            </a:extLst>
          </p:cNvPr>
          <p:cNvSpPr txBox="1"/>
          <p:nvPr/>
        </p:nvSpPr>
        <p:spPr>
          <a:xfrm>
            <a:off x="179512" y="4302393"/>
            <a:ext cx="8784976" cy="1938992"/>
          </a:xfrm>
          <a:prstGeom prst="rect">
            <a:avLst/>
          </a:prstGeom>
          <a:noFill/>
        </p:spPr>
        <p:txBody>
          <a:bodyPr wrap="square">
            <a:spAutoFit/>
          </a:bodyPr>
          <a:lstStyle/>
          <a:p>
            <a:pPr algn="just"/>
            <a:r>
              <a:rPr lang="es-ES" sz="2400" b="1" i="1" dirty="0">
                <a:latin typeface="Arial" panose="020B0604020202020204" pitchFamily="34" charset="0"/>
                <a:cs typeface="Arial" panose="020B0604020202020204" pitchFamily="34" charset="0"/>
              </a:rPr>
              <a:t>Vías de evacuación médica: </a:t>
            </a:r>
          </a:p>
          <a:p>
            <a:pPr algn="just"/>
            <a:r>
              <a:rPr lang="es-ES" sz="2400" b="1" i="1" dirty="0">
                <a:latin typeface="Arial" panose="020B0604020202020204" pitchFamily="34" charset="0"/>
                <a:cs typeface="Arial" panose="020B0604020202020204" pitchFamily="34" charset="0"/>
              </a:rPr>
              <a:t>Concepto: </a:t>
            </a:r>
            <a:r>
              <a:rPr lang="es-ES" sz="2400" dirty="0">
                <a:latin typeface="Arial" panose="020B0604020202020204" pitchFamily="34" charset="0"/>
                <a:cs typeface="Arial" panose="020B0604020202020204" pitchFamily="34" charset="0"/>
              </a:rPr>
              <a:t>Las carreteras, caminos, terraplenes, vados y pasos, así como los corredores aéreos y acuáticos debidamente autorizados para que se realice el traslado de las víctimas masivas con los medios de evacuación.</a:t>
            </a:r>
          </a:p>
        </p:txBody>
      </p:sp>
    </p:spTree>
    <p:extLst>
      <p:ext uri="{BB962C8B-B14F-4D97-AF65-F5344CB8AC3E}">
        <p14:creationId xmlns:p14="http://schemas.microsoft.com/office/powerpoint/2010/main" val="27687219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3A257F5-063C-C461-E5DB-A763DB369A2A}"/>
              </a:ext>
            </a:extLst>
          </p:cNvPr>
          <p:cNvSpPr txBox="1"/>
          <p:nvPr/>
        </p:nvSpPr>
        <p:spPr>
          <a:xfrm>
            <a:off x="179512" y="260648"/>
            <a:ext cx="8784976" cy="6432530"/>
          </a:xfrm>
          <a:prstGeom prst="rect">
            <a:avLst/>
          </a:prstGeom>
          <a:noFill/>
        </p:spPr>
        <p:txBody>
          <a:bodyPr wrap="square">
            <a:spAutoFit/>
          </a:bodyPr>
          <a:lstStyle/>
          <a:p>
            <a:pPr algn="just">
              <a:spcBef>
                <a:spcPts val="600"/>
              </a:spcBef>
              <a:spcAft>
                <a:spcPts val="600"/>
              </a:spcAft>
            </a:pPr>
            <a:r>
              <a:rPr lang="es-ES" sz="2400" b="1" i="1" dirty="0">
                <a:latin typeface="Arial" panose="020B0604020202020204" pitchFamily="34" charset="0"/>
                <a:cs typeface="Arial" panose="020B0604020202020204" pitchFamily="34" charset="0"/>
              </a:rPr>
              <a:t>La realización de la evacuación médica debe tener en cuenta los requisitos esenciales siguientes:</a:t>
            </a:r>
          </a:p>
          <a:p>
            <a:pPr marL="987425" indent="-276225" algn="just">
              <a:spcBef>
                <a:spcPts val="600"/>
              </a:spcBef>
              <a:spcAft>
                <a:spcPts val="600"/>
              </a:spcAft>
            </a:pPr>
            <a:r>
              <a:rPr lang="es-ES" sz="2400" dirty="0">
                <a:latin typeface="Arial" panose="020B0604020202020204" pitchFamily="34" charset="0"/>
                <a:cs typeface="Arial" panose="020B0604020202020204" pitchFamily="34" charset="0"/>
              </a:rPr>
              <a:t>•	Ininterrupción.</a:t>
            </a:r>
          </a:p>
          <a:p>
            <a:pPr marL="987425" indent="-276225" algn="just">
              <a:spcBef>
                <a:spcPts val="600"/>
              </a:spcBef>
              <a:spcAft>
                <a:spcPts val="600"/>
              </a:spcAft>
            </a:pPr>
            <a:r>
              <a:rPr lang="es-ES" sz="2400" dirty="0">
                <a:latin typeface="Arial" panose="020B0604020202020204" pitchFamily="34" charset="0"/>
                <a:cs typeface="Arial" panose="020B0604020202020204" pitchFamily="34" charset="0"/>
              </a:rPr>
              <a:t>•	Brevedad.</a:t>
            </a:r>
          </a:p>
          <a:p>
            <a:pPr marL="987425" indent="-276225" algn="just">
              <a:spcBef>
                <a:spcPts val="600"/>
              </a:spcBef>
              <a:spcAft>
                <a:spcPts val="600"/>
              </a:spcAft>
            </a:pPr>
            <a:r>
              <a:rPr lang="es-ES" sz="2400" dirty="0">
                <a:latin typeface="Arial" panose="020B0604020202020204" pitchFamily="34" charset="0"/>
                <a:cs typeface="Arial" panose="020B0604020202020204" pitchFamily="34" charset="0"/>
              </a:rPr>
              <a:t>•	Seguridad médico- técnica y de conducción.</a:t>
            </a:r>
          </a:p>
          <a:p>
            <a:pPr marL="987425" indent="-276225" algn="just">
              <a:spcBef>
                <a:spcPts val="600"/>
              </a:spcBef>
              <a:spcAft>
                <a:spcPts val="600"/>
              </a:spcAft>
            </a:pPr>
            <a:r>
              <a:rPr lang="es-ES" sz="2400" dirty="0">
                <a:latin typeface="Arial" panose="020B0604020202020204" pitchFamily="34" charset="0"/>
                <a:cs typeface="Arial" panose="020B0604020202020204" pitchFamily="34" charset="0"/>
              </a:rPr>
              <a:t>•	Mayor confort posible.</a:t>
            </a:r>
          </a:p>
          <a:p>
            <a:pPr marL="987425" indent="-276225" algn="just">
              <a:spcBef>
                <a:spcPts val="600"/>
              </a:spcBef>
              <a:spcAft>
                <a:spcPts val="600"/>
              </a:spcAft>
            </a:pPr>
            <a:r>
              <a:rPr lang="es-ES" sz="2400" dirty="0">
                <a:latin typeface="Arial" panose="020B0604020202020204" pitchFamily="34" charset="0"/>
                <a:cs typeface="Arial" panose="020B0604020202020204" pitchFamily="34" charset="0"/>
              </a:rPr>
              <a:t>•	Protección contra los efectos directos de la situación de desastre. </a:t>
            </a:r>
          </a:p>
          <a:p>
            <a:pPr algn="just">
              <a:spcBef>
                <a:spcPts val="600"/>
              </a:spcBef>
              <a:spcAft>
                <a:spcPts val="600"/>
              </a:spcAft>
            </a:pPr>
            <a:r>
              <a:rPr lang="es-ES" sz="2400" dirty="0">
                <a:latin typeface="Arial" panose="020B0604020202020204" pitchFamily="34" charset="0"/>
                <a:cs typeface="Arial" panose="020B0604020202020204" pitchFamily="34" charset="0"/>
              </a:rPr>
              <a:t> </a:t>
            </a:r>
            <a:r>
              <a:rPr lang="es-ES" sz="2400" b="1" dirty="0">
                <a:latin typeface="Arial" panose="020B0604020202020204" pitchFamily="34" charset="0"/>
                <a:cs typeface="Arial" panose="020B0604020202020204" pitchFamily="34" charset="0"/>
              </a:rPr>
              <a:t>Para ello deben cumplirse los principios siguientes:</a:t>
            </a:r>
          </a:p>
          <a:p>
            <a:pPr marL="987425" indent="-363538" algn="just">
              <a:spcBef>
                <a:spcPts val="600"/>
              </a:spcBef>
              <a:spcAft>
                <a:spcPts val="600"/>
              </a:spcAft>
            </a:pPr>
            <a:r>
              <a:rPr lang="es-ES" sz="2400" dirty="0">
                <a:latin typeface="Arial" panose="020B0604020202020204" pitchFamily="34" charset="0"/>
                <a:cs typeface="Arial" panose="020B0604020202020204" pitchFamily="34" charset="0"/>
              </a:rPr>
              <a:t>•	No poner en peligro la vida de la baja sanitaria.</a:t>
            </a:r>
          </a:p>
          <a:p>
            <a:pPr marL="987425" indent="-363538" algn="just">
              <a:spcBef>
                <a:spcPts val="600"/>
              </a:spcBef>
              <a:spcAft>
                <a:spcPts val="600"/>
              </a:spcAft>
            </a:pPr>
            <a:r>
              <a:rPr lang="es-ES" sz="2400" dirty="0">
                <a:latin typeface="Arial" panose="020B0604020202020204" pitchFamily="34" charset="0"/>
                <a:cs typeface="Arial" panose="020B0604020202020204" pitchFamily="34" charset="0"/>
              </a:rPr>
              <a:t>•	Asegurar la continuidad del tratamiento.</a:t>
            </a:r>
          </a:p>
          <a:p>
            <a:pPr marL="987425" indent="-363538" algn="just">
              <a:spcBef>
                <a:spcPts val="600"/>
              </a:spcBef>
              <a:spcAft>
                <a:spcPts val="600"/>
              </a:spcAft>
            </a:pPr>
            <a:r>
              <a:rPr lang="es-ES" sz="2400" dirty="0">
                <a:latin typeface="Arial" panose="020B0604020202020204" pitchFamily="34" charset="0"/>
                <a:cs typeface="Arial" panose="020B0604020202020204" pitchFamily="34" charset="0"/>
              </a:rPr>
              <a:t>•	Constituir una necesidad impostergable.</a:t>
            </a:r>
          </a:p>
          <a:p>
            <a:pPr algn="just">
              <a:spcBef>
                <a:spcPts val="600"/>
              </a:spcBef>
              <a:spcAft>
                <a:spcPts val="600"/>
              </a:spcAft>
            </a:pPr>
            <a:endParaRPr lang="es-E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2524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uadroTexto 6">
            <a:extLst>
              <a:ext uri="{FF2B5EF4-FFF2-40B4-BE49-F238E27FC236}">
                <a16:creationId xmlns:a16="http://schemas.microsoft.com/office/drawing/2014/main" id="{BE2D3684-C28D-29ED-2511-1D0FE8848A33}"/>
              </a:ext>
            </a:extLst>
          </p:cNvPr>
          <p:cNvSpPr txBox="1"/>
          <p:nvPr/>
        </p:nvSpPr>
        <p:spPr>
          <a:xfrm>
            <a:off x="8451" y="1786660"/>
            <a:ext cx="8964488" cy="1077218"/>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Organización de los servicios de salud en la comunidad en situaciones de desastres..  </a:t>
            </a:r>
          </a:p>
        </p:txBody>
      </p:sp>
      <p:pic>
        <p:nvPicPr>
          <p:cNvPr id="9" name="Imagen 8">
            <a:extLst>
              <a:ext uri="{FF2B5EF4-FFF2-40B4-BE49-F238E27FC236}">
                <a16:creationId xmlns:a16="http://schemas.microsoft.com/office/drawing/2014/main" id="{10B6125F-72EA-0D8B-F827-7D3F3544131A}"/>
              </a:ext>
            </a:extLst>
          </p:cNvPr>
          <p:cNvPicPr>
            <a:picLocks noChangeAspect="1"/>
          </p:cNvPicPr>
          <p:nvPr/>
        </p:nvPicPr>
        <p:blipFill>
          <a:blip r:embed="rId2"/>
          <a:stretch>
            <a:fillRect/>
          </a:stretch>
        </p:blipFill>
        <p:spPr>
          <a:xfrm>
            <a:off x="0" y="0"/>
            <a:ext cx="1224252" cy="1411345"/>
          </a:xfrm>
          <a:prstGeom prst="rect">
            <a:avLst/>
          </a:prstGeom>
        </p:spPr>
      </p:pic>
      <p:pic>
        <p:nvPicPr>
          <p:cNvPr id="10" name="Imagen 9">
            <a:extLst>
              <a:ext uri="{FF2B5EF4-FFF2-40B4-BE49-F238E27FC236}">
                <a16:creationId xmlns:a16="http://schemas.microsoft.com/office/drawing/2014/main" id="{6B54432A-4646-8663-EB99-C10FFEED2000}"/>
              </a:ext>
            </a:extLst>
          </p:cNvPr>
          <p:cNvPicPr>
            <a:picLocks noChangeAspect="1"/>
          </p:cNvPicPr>
          <p:nvPr/>
        </p:nvPicPr>
        <p:blipFill>
          <a:blip r:embed="rId3"/>
          <a:stretch>
            <a:fillRect/>
          </a:stretch>
        </p:blipFill>
        <p:spPr>
          <a:xfrm>
            <a:off x="7817761" y="0"/>
            <a:ext cx="1326239" cy="1411345"/>
          </a:xfrm>
          <a:prstGeom prst="rect">
            <a:avLst/>
          </a:prstGeom>
        </p:spPr>
      </p:pic>
      <p:sp>
        <p:nvSpPr>
          <p:cNvPr id="11" name="CuadroTexto 10">
            <a:extLst>
              <a:ext uri="{FF2B5EF4-FFF2-40B4-BE49-F238E27FC236}">
                <a16:creationId xmlns:a16="http://schemas.microsoft.com/office/drawing/2014/main" id="{D1B8F3BF-F625-2F16-7226-32C059FE71BF}"/>
              </a:ext>
            </a:extLst>
          </p:cNvPr>
          <p:cNvSpPr txBox="1"/>
          <p:nvPr/>
        </p:nvSpPr>
        <p:spPr>
          <a:xfrm>
            <a:off x="2015716" y="1018647"/>
            <a:ext cx="4320480"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Tema III. Clase 1 </a:t>
            </a:r>
            <a:endParaRPr kumimoji="0" lang="es-CU"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p:txBody>
      </p:sp>
      <p:pic>
        <p:nvPicPr>
          <p:cNvPr id="15" name="Imagen 14">
            <a:extLst>
              <a:ext uri="{FF2B5EF4-FFF2-40B4-BE49-F238E27FC236}">
                <a16:creationId xmlns:a16="http://schemas.microsoft.com/office/drawing/2014/main" id="{CEB7ABD2-F791-F4FC-1B60-69A528C46652}"/>
              </a:ext>
            </a:extLst>
          </p:cNvPr>
          <p:cNvPicPr>
            <a:picLocks noChangeAspect="1"/>
          </p:cNvPicPr>
          <p:nvPr/>
        </p:nvPicPr>
        <p:blipFill>
          <a:blip r:embed="rId4"/>
          <a:stretch>
            <a:fillRect/>
          </a:stretch>
        </p:blipFill>
        <p:spPr>
          <a:xfrm>
            <a:off x="2697548" y="153778"/>
            <a:ext cx="2956816" cy="804742"/>
          </a:xfrm>
          <a:prstGeom prst="rect">
            <a:avLst/>
          </a:prstGeom>
        </p:spPr>
      </p:pic>
      <p:sp>
        <p:nvSpPr>
          <p:cNvPr id="4" name="CuadroTexto 3">
            <a:extLst>
              <a:ext uri="{FF2B5EF4-FFF2-40B4-BE49-F238E27FC236}">
                <a16:creationId xmlns:a16="http://schemas.microsoft.com/office/drawing/2014/main" id="{F7B2A588-EBDE-7FDF-AA35-5FC431E03230}"/>
              </a:ext>
            </a:extLst>
          </p:cNvPr>
          <p:cNvSpPr txBox="1"/>
          <p:nvPr/>
        </p:nvSpPr>
        <p:spPr>
          <a:xfrm>
            <a:off x="247294" y="2924005"/>
            <a:ext cx="8649411" cy="3046988"/>
          </a:xfrm>
          <a:prstGeom prst="rect">
            <a:avLst/>
          </a:prstGeom>
          <a:noFill/>
        </p:spPr>
        <p:txBody>
          <a:bodyPr wrap="square">
            <a:spAutoFit/>
          </a:bodyPr>
          <a:lstStyle/>
          <a:p>
            <a:pPr marL="0" marR="0" lvl="0" indent="0" algn="l" defTabSz="914400" rtl="0" eaLnBrk="1" fontAlgn="auto" latinLnBrk="0" hangingPunct="1">
              <a:lnSpc>
                <a:spcPct val="100000"/>
              </a:lnSpc>
              <a:spcBef>
                <a:spcPts val="600"/>
              </a:spcBef>
              <a:spcAft>
                <a:spcPts val="600"/>
              </a:spcAft>
              <a:buClrTx/>
              <a:buSzTx/>
              <a:buFontTx/>
              <a:buNone/>
              <a:tabLst/>
              <a:defRPr/>
            </a:pPr>
            <a:r>
              <a:rPr kumimoji="0" lang="es-ES" sz="32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Objetivos:</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1.	Explicar la organización y realización de la Primera Asistencia Médica a víctimas masivas.</a:t>
            </a:r>
          </a:p>
          <a:p>
            <a:pPr marL="536575" marR="0" lvl="0" indent="-536575" algn="just" defTabSz="914400" rtl="0" eaLnBrk="1" fontAlgn="auto" latinLnBrk="0" hangingPunct="1">
              <a:lnSpc>
                <a:spcPct val="100000"/>
              </a:lnSpc>
              <a:spcBef>
                <a:spcPts val="600"/>
              </a:spcBef>
              <a:spcAft>
                <a:spcPts val="600"/>
              </a:spcAft>
              <a:buClrTx/>
              <a:buSzTx/>
              <a:buFontTx/>
              <a:buNone/>
              <a:tabLst/>
              <a:defRPr/>
            </a:pPr>
            <a:r>
              <a:rPr kumimoji="0" lang="es-ES" sz="2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2.	Analizar la planificación, organización y recepción de víctimas masivas en centros asistenciales de salud.</a:t>
            </a:r>
          </a:p>
        </p:txBody>
      </p:sp>
    </p:spTree>
    <p:extLst>
      <p:ext uri="{BB962C8B-B14F-4D97-AF65-F5344CB8AC3E}">
        <p14:creationId xmlns:p14="http://schemas.microsoft.com/office/powerpoint/2010/main" val="2024511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99889F35-7D33-E19A-1609-83DEC209E085}"/>
              </a:ext>
            </a:extLst>
          </p:cNvPr>
          <p:cNvSpPr txBox="1"/>
          <p:nvPr/>
        </p:nvSpPr>
        <p:spPr>
          <a:xfrm>
            <a:off x="179512" y="188640"/>
            <a:ext cx="8784976" cy="5262979"/>
          </a:xfrm>
          <a:prstGeom prst="rect">
            <a:avLst/>
          </a:prstGeom>
          <a:noFill/>
        </p:spPr>
        <p:txBody>
          <a:bodyPr wrap="square">
            <a:spAutoFit/>
          </a:bodyPr>
          <a:lstStyle/>
          <a:p>
            <a:pPr algn="just"/>
            <a:r>
              <a:rPr lang="es-ES" sz="2400" b="1" i="1" dirty="0">
                <a:effectLst/>
                <a:latin typeface="Arial" panose="020B0604020202020204" pitchFamily="34" charset="0"/>
                <a:ea typeface="Times New Roman" panose="02020603050405020304" pitchFamily="18" charset="0"/>
              </a:rPr>
              <a:t> La evacuación médica se realiza por diversos métodos y variantes:</a:t>
            </a:r>
            <a:endParaRPr lang="es-CU" sz="24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Método «de sí»: Cuando se realiza con los medios de evacuación de la etapa desde la que se evacua.</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Método «hacia sí»: Cuando se realiza con los medios de evacuación de la etapa hacia  la que se evacua</a:t>
            </a:r>
            <a:endParaRPr lang="es-CU" sz="2400" dirty="0">
              <a:effectLst/>
              <a:latin typeface="Times New Roman" panose="02020603050405020304" pitchFamily="18" charset="0"/>
              <a:ea typeface="Times New Roman" panose="02020603050405020304" pitchFamily="18" charset="0"/>
            </a:endParaRPr>
          </a:p>
          <a:p>
            <a:pPr marL="457200" algn="just"/>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r>
              <a:rPr lang="es-ES" sz="2400" b="1" i="1" dirty="0">
                <a:effectLst/>
                <a:latin typeface="Arial" panose="020B0604020202020204" pitchFamily="34" charset="0"/>
                <a:ea typeface="Times New Roman" panose="02020603050405020304" pitchFamily="18" charset="0"/>
              </a:rPr>
              <a:t>Las variantes de evacuación son:</a:t>
            </a:r>
            <a:endParaRPr lang="es-CU" sz="24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b="1" i="1" dirty="0">
                <a:effectLst/>
                <a:latin typeface="Arial" panose="020B0604020202020204" pitchFamily="34" charset="0"/>
                <a:ea typeface="Times New Roman" panose="02020603050405020304" pitchFamily="18" charset="0"/>
              </a:rPr>
              <a:t>Hacia el vecino: </a:t>
            </a:r>
            <a:r>
              <a:rPr lang="es-ES" sz="2400" dirty="0">
                <a:effectLst/>
                <a:latin typeface="Arial" panose="020B0604020202020204" pitchFamily="34" charset="0"/>
                <a:ea typeface="Times New Roman" panose="02020603050405020304" pitchFamily="18" charset="0"/>
              </a:rPr>
              <a:t>cuando se traslada a los heridos y enfermos hacia una institución médica vecina que presta el nivel de asistencia que requiere.</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b="1" i="1" dirty="0">
                <a:effectLst/>
                <a:latin typeface="Arial" panose="020B0604020202020204" pitchFamily="34" charset="0"/>
                <a:ea typeface="Times New Roman" panose="02020603050405020304" pitchFamily="18" charset="0"/>
              </a:rPr>
              <a:t>A través de sí: </a:t>
            </a:r>
            <a:r>
              <a:rPr lang="es-ES" sz="2400" dirty="0">
                <a:effectLst/>
                <a:latin typeface="Arial" panose="020B0604020202020204" pitchFamily="34" charset="0"/>
                <a:ea typeface="Times New Roman" panose="02020603050405020304" pitchFamily="18" charset="0"/>
              </a:rPr>
              <a:t>cuando se traslada a los lesionados y enfermos hacia la institución médica inmediata superior, saltando una o más etapas de tratamiento y evacuación.</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119253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1B44F03-A833-F879-68D0-DA22B4DA185B}"/>
              </a:ext>
            </a:extLst>
          </p:cNvPr>
          <p:cNvSpPr txBox="1"/>
          <p:nvPr/>
        </p:nvSpPr>
        <p:spPr>
          <a:xfrm>
            <a:off x="179512" y="188640"/>
            <a:ext cx="8784976" cy="6555641"/>
          </a:xfrm>
          <a:prstGeom prst="rect">
            <a:avLst/>
          </a:prstGeom>
          <a:noFill/>
        </p:spPr>
        <p:txBody>
          <a:bodyPr wrap="square">
            <a:spAutoFit/>
          </a:bodyPr>
          <a:lstStyle/>
          <a:p>
            <a:pPr algn="just">
              <a:spcBef>
                <a:spcPts val="600"/>
              </a:spcBef>
              <a:spcAft>
                <a:spcPts val="600"/>
              </a:spcAft>
            </a:pPr>
            <a:r>
              <a:rPr lang="es-ES" sz="2400" b="1" i="1" dirty="0">
                <a:effectLst/>
                <a:latin typeface="Arial" panose="020B0604020202020204" pitchFamily="34" charset="0"/>
                <a:ea typeface="Times New Roman" panose="02020603050405020304" pitchFamily="18" charset="0"/>
              </a:rPr>
              <a:t>Para la realización de la evacuación médica desde el foco de destrucción y/o contaminación se establecen prioridades en situaciones de desastres:</a:t>
            </a:r>
            <a:endParaRPr lang="es-CU" sz="2400" b="1" i="1" dirty="0">
              <a:effectLst/>
              <a:latin typeface="Times New Roman" panose="02020603050405020304" pitchFamily="18" charset="0"/>
              <a:ea typeface="Times New Roman" panose="02020603050405020304" pitchFamily="18" charset="0"/>
            </a:endParaRPr>
          </a:p>
          <a:p>
            <a:pPr marL="449263" indent="-274638" algn="just">
              <a:spcBef>
                <a:spcPts val="600"/>
              </a:spcBef>
              <a:spcAft>
                <a:spcPts val="600"/>
              </a:spcAft>
            </a:pPr>
            <a:r>
              <a:rPr lang="es-ES_tradnl" sz="2400" b="1" dirty="0">
                <a:effectLst/>
                <a:latin typeface="Arial" panose="020B0604020202020204" pitchFamily="34" charset="0"/>
                <a:ea typeface="Times New Roman" panose="02020603050405020304" pitchFamily="18" charset="0"/>
              </a:rPr>
              <a:t>-Prioridad I: </a:t>
            </a:r>
            <a:r>
              <a:rPr lang="es-ES_tradnl" sz="2400" dirty="0">
                <a:effectLst/>
                <a:latin typeface="Arial" panose="020B0604020202020204" pitchFamily="34" charset="0"/>
                <a:ea typeface="Times New Roman" panose="02020603050405020304" pitchFamily="18" charset="0"/>
              </a:rPr>
              <a:t>afectados por las sustancias tóxicas peligrosas o las armas de extermino en masas (AEM), heridas penetrantes en tórax y abdomen, traumas cerrados de cavidades con ruptura de vísceras y enfermos graves. </a:t>
            </a:r>
            <a:endParaRPr lang="es-CU" sz="2400" dirty="0">
              <a:effectLst/>
              <a:latin typeface="Times New Roman" panose="02020603050405020304" pitchFamily="18" charset="0"/>
              <a:ea typeface="Times New Roman" panose="02020603050405020304" pitchFamily="18" charset="0"/>
            </a:endParaRPr>
          </a:p>
          <a:p>
            <a:pPr marL="449263" indent="-274638" algn="just">
              <a:spcBef>
                <a:spcPts val="600"/>
              </a:spcBef>
              <a:spcAft>
                <a:spcPts val="600"/>
              </a:spcAft>
            </a:pPr>
            <a:r>
              <a:rPr lang="es-ES_tradnl" sz="2400" dirty="0">
                <a:effectLst/>
                <a:latin typeface="Arial" panose="020B0604020202020204" pitchFamily="34" charset="0"/>
                <a:ea typeface="Times New Roman" panose="02020603050405020304" pitchFamily="18" charset="0"/>
              </a:rPr>
              <a:t>--</a:t>
            </a:r>
            <a:r>
              <a:rPr lang="es-ES_tradnl" sz="2400" b="1" dirty="0">
                <a:effectLst/>
                <a:latin typeface="Arial" panose="020B0604020202020204" pitchFamily="34" charset="0"/>
                <a:ea typeface="Times New Roman" panose="02020603050405020304" pitchFamily="18" charset="0"/>
              </a:rPr>
              <a:t>Prioridad II: </a:t>
            </a:r>
            <a:r>
              <a:rPr lang="es-ES_tradnl" sz="2400" dirty="0">
                <a:effectLst/>
                <a:latin typeface="Arial" panose="020B0604020202020204" pitchFamily="34" charset="0"/>
                <a:ea typeface="Times New Roman" panose="02020603050405020304" pitchFamily="18" charset="0"/>
              </a:rPr>
              <a:t>heridas penetrantes en tórax y abdomen sin compromiso </a:t>
            </a:r>
            <a:r>
              <a:rPr lang="es-ES_tradnl" sz="2400" dirty="0" err="1">
                <a:effectLst/>
                <a:latin typeface="Arial" panose="020B0604020202020204" pitchFamily="34" charset="0"/>
                <a:ea typeface="Times New Roman" panose="02020603050405020304" pitchFamily="18" charset="0"/>
              </a:rPr>
              <a:t>vasculorrespiratorio</a:t>
            </a:r>
            <a:r>
              <a:rPr lang="es-ES_tradnl"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marL="449263" indent="-274638" algn="just">
              <a:spcBef>
                <a:spcPts val="600"/>
              </a:spcBef>
              <a:spcAft>
                <a:spcPts val="600"/>
              </a:spcAft>
            </a:pPr>
            <a:r>
              <a:rPr lang="es-ES_tradnl" sz="2400" dirty="0">
                <a:effectLst/>
                <a:latin typeface="Arial" panose="020B0604020202020204" pitchFamily="34" charset="0"/>
                <a:ea typeface="Times New Roman" panose="02020603050405020304" pitchFamily="18" charset="0"/>
              </a:rPr>
              <a:t>--</a:t>
            </a:r>
            <a:r>
              <a:rPr lang="es-ES_tradnl" sz="2400" b="1" dirty="0">
                <a:effectLst/>
                <a:latin typeface="Arial" panose="020B0604020202020204" pitchFamily="34" charset="0"/>
                <a:ea typeface="Times New Roman" panose="02020603050405020304" pitchFamily="18" charset="0"/>
              </a:rPr>
              <a:t>Prioridad III: </a:t>
            </a:r>
            <a:r>
              <a:rPr lang="es-ES_tradnl" sz="2400" dirty="0">
                <a:effectLst/>
                <a:latin typeface="Arial" panose="020B0604020202020204" pitchFamily="34" charset="0"/>
                <a:ea typeface="Times New Roman" panose="02020603050405020304" pitchFamily="18" charset="0"/>
              </a:rPr>
              <a:t>fracturas abiertas de miembros superiores e inferiores con compromiso vascular. </a:t>
            </a:r>
            <a:endParaRPr lang="es-CU" sz="2400" dirty="0">
              <a:effectLst/>
              <a:latin typeface="Times New Roman" panose="02020603050405020304" pitchFamily="18" charset="0"/>
              <a:ea typeface="Times New Roman" panose="02020603050405020304" pitchFamily="18" charset="0"/>
            </a:endParaRPr>
          </a:p>
          <a:p>
            <a:pPr marL="449263" indent="-274638" algn="just">
              <a:spcBef>
                <a:spcPts val="600"/>
              </a:spcBef>
              <a:spcAft>
                <a:spcPts val="600"/>
              </a:spcAft>
            </a:pPr>
            <a:r>
              <a:rPr lang="es-ES_tradnl" sz="2400" dirty="0">
                <a:effectLst/>
                <a:latin typeface="Arial" panose="020B0604020202020204" pitchFamily="34" charset="0"/>
                <a:ea typeface="Times New Roman" panose="02020603050405020304" pitchFamily="18" charset="0"/>
              </a:rPr>
              <a:t>--</a:t>
            </a:r>
            <a:r>
              <a:rPr lang="es-ES_tradnl" sz="2400" b="1" dirty="0">
                <a:effectLst/>
                <a:latin typeface="Arial" panose="020B0604020202020204" pitchFamily="34" charset="0"/>
                <a:ea typeface="Times New Roman" panose="02020603050405020304" pitchFamily="18" charset="0"/>
              </a:rPr>
              <a:t>Prioridad IV: </a:t>
            </a:r>
            <a:r>
              <a:rPr lang="es-ES_tradnl" sz="2400" dirty="0">
                <a:effectLst/>
                <a:latin typeface="Arial" panose="020B0604020202020204" pitchFamily="34" charset="0"/>
                <a:ea typeface="Times New Roman" panose="02020603050405020304" pitchFamily="18" charset="0"/>
              </a:rPr>
              <a:t>lesiones craneoencefálicas </a:t>
            </a:r>
            <a:endParaRPr lang="es-CU" sz="2400" dirty="0">
              <a:effectLst/>
              <a:latin typeface="Times New Roman" panose="02020603050405020304" pitchFamily="18" charset="0"/>
              <a:ea typeface="Times New Roman" panose="02020603050405020304" pitchFamily="18" charset="0"/>
            </a:endParaRPr>
          </a:p>
          <a:p>
            <a:pPr marL="449263" indent="-274638" algn="just">
              <a:spcBef>
                <a:spcPts val="600"/>
              </a:spcBef>
              <a:spcAft>
                <a:spcPts val="600"/>
              </a:spcAft>
            </a:pPr>
            <a:r>
              <a:rPr lang="es-ES_tradnl" sz="2400" dirty="0">
                <a:effectLst/>
                <a:latin typeface="Arial" panose="020B0604020202020204" pitchFamily="34" charset="0"/>
                <a:ea typeface="Times New Roman" panose="02020603050405020304" pitchFamily="18" charset="0"/>
              </a:rPr>
              <a:t>--</a:t>
            </a:r>
            <a:r>
              <a:rPr lang="es-ES_tradnl" sz="2400" b="1" i="1" dirty="0">
                <a:effectLst/>
                <a:latin typeface="Arial" panose="020B0604020202020204" pitchFamily="34" charset="0"/>
                <a:ea typeface="Times New Roman" panose="02020603050405020304" pitchFamily="18" charset="0"/>
              </a:rPr>
              <a:t>Prioridad V: </a:t>
            </a:r>
            <a:r>
              <a:rPr lang="es-ES_tradnl" sz="2400" dirty="0">
                <a:effectLst/>
                <a:latin typeface="Arial" panose="020B0604020202020204" pitchFamily="34" charset="0"/>
                <a:ea typeface="Times New Roman" panose="02020603050405020304" pitchFamily="18" charset="0"/>
              </a:rPr>
              <a:t>traumas y fracturas cerradas si ruptura de órganos. </a:t>
            </a:r>
            <a:endParaRPr lang="es-CU" sz="2400" dirty="0">
              <a:effectLst/>
              <a:latin typeface="Times New Roman" panose="02020603050405020304" pitchFamily="18" charset="0"/>
              <a:ea typeface="Times New Roman" panose="02020603050405020304" pitchFamily="18" charset="0"/>
            </a:endParaRPr>
          </a:p>
          <a:p>
            <a:pPr marL="449263" indent="-274638" algn="just">
              <a:spcBef>
                <a:spcPts val="600"/>
              </a:spcBef>
              <a:spcAft>
                <a:spcPts val="600"/>
              </a:spcAft>
            </a:pPr>
            <a:r>
              <a:rPr lang="es-ES_tradnl" sz="2400" dirty="0">
                <a:effectLst/>
                <a:latin typeface="Arial" panose="020B0604020202020204" pitchFamily="34" charset="0"/>
                <a:ea typeface="Times New Roman" panose="02020603050405020304" pitchFamily="18" charset="0"/>
              </a:rPr>
              <a:t>--</a:t>
            </a:r>
            <a:r>
              <a:rPr lang="es-ES_tradnl" sz="2400" b="1" dirty="0">
                <a:effectLst/>
                <a:latin typeface="Arial" panose="020B0604020202020204" pitchFamily="34" charset="0"/>
                <a:ea typeface="Times New Roman" panose="02020603050405020304" pitchFamily="18" charset="0"/>
              </a:rPr>
              <a:t>Prioridad VI: </a:t>
            </a:r>
            <a:r>
              <a:rPr lang="es-ES_tradnl" sz="2400" dirty="0">
                <a:effectLst/>
                <a:latin typeface="Arial" panose="020B0604020202020204" pitchFamily="34" charset="0"/>
                <a:ea typeface="Times New Roman" panose="02020603050405020304" pitchFamily="18" charset="0"/>
              </a:rPr>
              <a:t>lesionados y enfermos leves.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76031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DF67F06-0368-DFDC-4550-870662449784}"/>
              </a:ext>
            </a:extLst>
          </p:cNvPr>
          <p:cNvSpPr txBox="1"/>
          <p:nvPr/>
        </p:nvSpPr>
        <p:spPr>
          <a:xfrm>
            <a:off x="179512" y="1052736"/>
            <a:ext cx="8784976" cy="5109091"/>
          </a:xfrm>
          <a:prstGeom prst="rect">
            <a:avLst/>
          </a:prstGeom>
          <a:noFill/>
        </p:spPr>
        <p:txBody>
          <a:bodyPr wrap="square">
            <a:spAutoFit/>
          </a:bodyPr>
          <a:lstStyle/>
          <a:p>
            <a:pPr algn="just">
              <a:spcBef>
                <a:spcPts val="600"/>
              </a:spcBef>
              <a:spcAft>
                <a:spcPts val="600"/>
              </a:spcAft>
            </a:pPr>
            <a:r>
              <a:rPr lang="es-ES" sz="2800" b="1" i="1" dirty="0">
                <a:effectLst/>
                <a:latin typeface="Arial" panose="020B0604020202020204" pitchFamily="34" charset="0"/>
                <a:ea typeface="Times New Roman" panose="02020603050405020304" pitchFamily="18" charset="0"/>
              </a:rPr>
              <a:t>Para la evacuación médica se emplean diversos medios de transporte que se clasifican en</a:t>
            </a:r>
            <a:r>
              <a:rPr lang="es-ES" sz="2800" dirty="0">
                <a:effectLst/>
                <a:latin typeface="Arial" panose="020B0604020202020204" pitchFamily="34" charset="0"/>
                <a:ea typeface="Times New Roman" panose="02020603050405020304" pitchFamily="18" charset="0"/>
              </a:rPr>
              <a:t>:</a:t>
            </a:r>
            <a:endParaRPr lang="es-CU" sz="28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Transporte sanitario: diseñado con todos los requerimientos médico- técnicos para evacuar a las bajas sanitarias graves, principalmente.</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Transporte ordinario: transporte de carga general, fundamentalmente de carga sólida o de pasajeros que se emplea en la evacuación de bajas sanitarias leves.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Transporte adaptado: transporte ordinario de carga sólida o de pasajeros al que se le ponen aditamentos que permiten realizar la evacuación médica con las condiciones mínimas exigidas al transporte sanitario.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544794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4EAD74D7-628A-2AD4-03A7-57B83F219D6C}"/>
              </a:ext>
            </a:extLst>
          </p:cNvPr>
          <p:cNvSpPr txBox="1"/>
          <p:nvPr/>
        </p:nvSpPr>
        <p:spPr>
          <a:xfrm>
            <a:off x="0" y="332656"/>
            <a:ext cx="8856984" cy="3416320"/>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El sistema de tratamiento y evacuación por etapas está encaminado a garantizar la prestación oportuna de la asistencia médica a los volúmenes establecidos y posibles en las distintas unidades e instituciones de salud a las víctimas masivas que se produzcan en cualquier situación de desastre. Implica, igualmente, la ubicación de fuerzas y medios del sector de la salud en lugares que garanticen, tanto la asistencia médica, como la inmediata evacuación de forma estable y segura de las víctimas que se produzcan.</a:t>
            </a:r>
            <a:endParaRPr lang="es-CU" sz="1400"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3CFC3EB3-3874-7222-7349-2573102A840B}"/>
              </a:ext>
            </a:extLst>
          </p:cNvPr>
          <p:cNvSpPr txBox="1"/>
          <p:nvPr/>
        </p:nvSpPr>
        <p:spPr>
          <a:xfrm>
            <a:off x="143508" y="3875838"/>
            <a:ext cx="8856984" cy="2677656"/>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De acuerdo con lo anterior, la organización de este sistema implica un trabajo minucioso del sector de la salud y un conocimiento objetivo de la situación en tiempos normales, así como de los cambios que se vayan produciendo durante el desarrollo de la situación excepcional y de desastre, con el objetivo de lograr salvar la vida de las víctimas, evitar secuelas y lograr su pronta devolución al trabajo.</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316750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8B753B5-F32A-871B-0C09-5FE632503A90}"/>
              </a:ext>
            </a:extLst>
          </p:cNvPr>
          <p:cNvSpPr txBox="1"/>
          <p:nvPr/>
        </p:nvSpPr>
        <p:spPr>
          <a:xfrm>
            <a:off x="179512" y="188640"/>
            <a:ext cx="8964488" cy="6565900"/>
          </a:xfrm>
          <a:prstGeom prst="rect">
            <a:avLst/>
          </a:prstGeom>
          <a:noFill/>
        </p:spPr>
        <p:txBody>
          <a:bodyPr wrap="square">
            <a:spAutoFit/>
          </a:bodyPr>
          <a:lstStyle/>
          <a:p>
            <a:pPr algn="just">
              <a:spcBef>
                <a:spcPts val="200"/>
              </a:spcBef>
              <a:spcAft>
                <a:spcPts val="200"/>
              </a:spcAft>
            </a:pPr>
            <a:r>
              <a:rPr lang="es-ES" sz="2400" b="1" i="1" dirty="0">
                <a:effectLst/>
                <a:latin typeface="Arial" panose="020B0604020202020204" pitchFamily="34" charset="0"/>
                <a:ea typeface="Times New Roman" panose="02020603050405020304" pitchFamily="18" charset="0"/>
              </a:rPr>
              <a:t>Los desastres se clasifican como sigue:</a:t>
            </a:r>
            <a:endParaRPr lang="es-CU" sz="2400" b="1" i="1" dirty="0">
              <a:effectLst/>
              <a:latin typeface="Times New Roman" panose="02020603050405020304" pitchFamily="18" charset="0"/>
              <a:ea typeface="Times New Roman" panose="02020603050405020304" pitchFamily="18" charset="0"/>
            </a:endParaRPr>
          </a:p>
          <a:p>
            <a:pPr marL="1611313" lvl="0" indent="-400050" algn="just">
              <a:spcBef>
                <a:spcPts val="200"/>
              </a:spcBef>
              <a:spcAft>
                <a:spcPts val="200"/>
              </a:spcAft>
              <a:buAutoNum type="romanUcPeriod"/>
            </a:pPr>
            <a:r>
              <a:rPr lang="es-ES" b="1" dirty="0">
                <a:effectLst/>
                <a:latin typeface="Arial" panose="020B0604020202020204" pitchFamily="34" charset="0"/>
                <a:ea typeface="Times New Roman" panose="02020603050405020304" pitchFamily="18" charset="0"/>
              </a:rPr>
              <a:t>Según su origen.</a:t>
            </a:r>
            <a:endParaRPr lang="es-CU" dirty="0">
              <a:latin typeface="Times New Roman" panose="02020603050405020304" pitchFamily="18" charset="0"/>
              <a:ea typeface="Times New Roman" panose="02020603050405020304" pitchFamily="18" charset="0"/>
            </a:endParaRPr>
          </a:p>
          <a:p>
            <a:pPr marL="1611313" lvl="0" indent="-400050" algn="just">
              <a:spcBef>
                <a:spcPts val="200"/>
              </a:spcBef>
              <a:spcAft>
                <a:spcPts val="200"/>
              </a:spcAft>
              <a:buAutoNum type="romanUcPeriod"/>
            </a:pPr>
            <a:r>
              <a:rPr lang="es-ES" b="1" dirty="0">
                <a:effectLst/>
                <a:latin typeface="Arial" panose="020B0604020202020204" pitchFamily="34" charset="0"/>
                <a:ea typeface="Times New Roman" panose="02020603050405020304" pitchFamily="18" charset="0"/>
              </a:rPr>
              <a:t>Por la extensión del área afectada. </a:t>
            </a:r>
          </a:p>
          <a:p>
            <a:pPr marL="449580" algn="just">
              <a:spcBef>
                <a:spcPts val="200"/>
              </a:spcBef>
              <a:spcAft>
                <a:spcPts val="200"/>
              </a:spcAft>
            </a:pPr>
            <a:r>
              <a:rPr lang="es-ES" b="1" dirty="0">
                <a:effectLst/>
                <a:latin typeface="Arial" panose="020B0604020202020204" pitchFamily="34" charset="0"/>
                <a:ea typeface="Times New Roman" panose="02020603050405020304" pitchFamily="18" charset="0"/>
              </a:rPr>
              <a:t>I. Según su origen.</a:t>
            </a:r>
            <a:endParaRPr lang="es-CU" dirty="0">
              <a:effectLst/>
              <a:latin typeface="Times New Roman" panose="02020603050405020304" pitchFamily="18" charset="0"/>
              <a:ea typeface="Times New Roman" panose="02020603050405020304" pitchFamily="18" charset="0"/>
            </a:endParaRPr>
          </a:p>
          <a:p>
            <a:pPr marL="342900" lvl="0" indent="-342900" algn="just">
              <a:spcBef>
                <a:spcPts val="200"/>
              </a:spcBef>
              <a:spcAft>
                <a:spcPts val="200"/>
              </a:spcAft>
              <a:buFont typeface="+mj-lt"/>
              <a:buAutoNum type="arabicPeriod"/>
            </a:pPr>
            <a:r>
              <a:rPr lang="es-ES" b="1" dirty="0">
                <a:effectLst/>
                <a:latin typeface="Arial" panose="020B0604020202020204" pitchFamily="34" charset="0"/>
                <a:ea typeface="Times New Roman" panose="02020603050405020304" pitchFamily="18" charset="0"/>
              </a:rPr>
              <a:t>Natural: </a:t>
            </a:r>
            <a:endParaRPr lang="es-CU" dirty="0">
              <a:effectLst/>
              <a:latin typeface="Times New Roman" panose="02020603050405020304" pitchFamily="18" charset="0"/>
              <a:ea typeface="Times New Roman" panose="02020603050405020304" pitchFamily="18" charset="0"/>
            </a:endParaRPr>
          </a:p>
          <a:p>
            <a:pPr marL="900113" indent="-449263" algn="just">
              <a:spcBef>
                <a:spcPts val="200"/>
              </a:spcBef>
              <a:spcAft>
                <a:spcPts val="200"/>
              </a:spcAft>
            </a:pPr>
            <a:r>
              <a:rPr lang="es-ES" dirty="0">
                <a:effectLst/>
                <a:latin typeface="Arial" panose="020B0604020202020204" pitchFamily="34" charset="0"/>
                <a:ea typeface="Times New Roman" panose="02020603050405020304" pitchFamily="18" charset="0"/>
              </a:rPr>
              <a:t>a) </a:t>
            </a:r>
            <a:r>
              <a:rPr lang="es-ES" b="1" dirty="0">
                <a:effectLst/>
                <a:latin typeface="Arial" panose="020B0604020202020204" pitchFamily="34" charset="0"/>
                <a:ea typeface="Times New Roman" panose="02020603050405020304" pitchFamily="18" charset="0"/>
              </a:rPr>
              <a:t>Hidrometeorológicos: </a:t>
            </a:r>
            <a:r>
              <a:rPr lang="es-ES" dirty="0">
                <a:effectLst/>
                <a:latin typeface="Arial" panose="020B0604020202020204" pitchFamily="34" charset="0"/>
                <a:ea typeface="Times New Roman" panose="02020603050405020304" pitchFamily="18" charset="0"/>
              </a:rPr>
              <a:t>ciclones tropicales, tormentas locales severas, sistemas frontales, frentes fríos, líneas de turbonada o de tormentas, baja </a:t>
            </a:r>
            <a:r>
              <a:rPr lang="es-ES" dirty="0" err="1">
                <a:effectLst/>
                <a:latin typeface="Arial" panose="020B0604020202020204" pitchFamily="34" charset="0"/>
                <a:ea typeface="Times New Roman" panose="02020603050405020304" pitchFamily="18" charset="0"/>
              </a:rPr>
              <a:t>extratropical</a:t>
            </a:r>
            <a:r>
              <a:rPr lang="es-ES" dirty="0">
                <a:effectLst/>
                <a:latin typeface="Arial" panose="020B0604020202020204" pitchFamily="34" charset="0"/>
                <a:ea typeface="Times New Roman" panose="02020603050405020304" pitchFamily="18" charset="0"/>
              </a:rPr>
              <a:t>, tornados, fulguraciones, lluvias no asociadas a ciclones tropicales y períodos de condiciones meteorológicas anormalmente secas, inundaciones por lluvias intensas inundaciones costeras y sequía</a:t>
            </a:r>
            <a:endParaRPr lang="es-CU" dirty="0">
              <a:effectLst/>
              <a:latin typeface="Times New Roman" panose="02020603050405020304" pitchFamily="18" charset="0"/>
              <a:ea typeface="Times New Roman" panose="02020603050405020304" pitchFamily="18" charset="0"/>
            </a:endParaRPr>
          </a:p>
          <a:p>
            <a:pPr marL="900113" indent="-449263" algn="just">
              <a:spcBef>
                <a:spcPts val="200"/>
              </a:spcBef>
              <a:spcAft>
                <a:spcPts val="200"/>
              </a:spcAft>
            </a:pPr>
            <a:r>
              <a:rPr lang="es-ES" dirty="0">
                <a:effectLst/>
                <a:latin typeface="Arial" panose="020B0604020202020204" pitchFamily="34" charset="0"/>
                <a:ea typeface="Times New Roman" panose="02020603050405020304" pitchFamily="18" charset="0"/>
              </a:rPr>
              <a:t>b) </a:t>
            </a:r>
            <a:r>
              <a:rPr lang="es-ES" b="1" dirty="0">
                <a:effectLst/>
                <a:latin typeface="Arial" panose="020B0604020202020204" pitchFamily="34" charset="0"/>
                <a:ea typeface="Times New Roman" panose="02020603050405020304" pitchFamily="18" charset="0"/>
              </a:rPr>
              <a:t>Geológicos: </a:t>
            </a:r>
            <a:r>
              <a:rPr lang="es-ES" dirty="0">
                <a:effectLst/>
                <a:latin typeface="Arial" panose="020B0604020202020204" pitchFamily="34" charset="0"/>
                <a:ea typeface="Times New Roman" panose="02020603050405020304" pitchFamily="18" charset="0"/>
              </a:rPr>
              <a:t>sismos, maremotos o tsunamis, deslizamientos del terreno, erupciones volcánicas, caída de meteoritos, derrumbes y hundimientos en terrenos </a:t>
            </a:r>
            <a:r>
              <a:rPr lang="es-ES" dirty="0" err="1">
                <a:effectLst/>
                <a:latin typeface="Arial" panose="020B0604020202020204" pitchFamily="34" charset="0"/>
                <a:ea typeface="Times New Roman" panose="02020603050405020304" pitchFamily="18" charset="0"/>
              </a:rPr>
              <a:t>cársicos</a:t>
            </a:r>
            <a:r>
              <a:rPr lang="es-ES" dirty="0">
                <a:effectLst/>
                <a:latin typeface="Arial" panose="020B0604020202020204" pitchFamily="34" charset="0"/>
                <a:ea typeface="Times New Roman" panose="02020603050405020304" pitchFamily="18" charset="0"/>
              </a:rPr>
              <a:t>. </a:t>
            </a:r>
            <a:endParaRPr lang="es-CU" dirty="0">
              <a:effectLst/>
              <a:latin typeface="Times New Roman" panose="02020603050405020304" pitchFamily="18" charset="0"/>
              <a:ea typeface="Times New Roman" panose="02020603050405020304" pitchFamily="18" charset="0"/>
            </a:endParaRPr>
          </a:p>
          <a:p>
            <a:pPr marL="900113" indent="-449263" algn="just">
              <a:spcBef>
                <a:spcPts val="200"/>
              </a:spcBef>
              <a:spcAft>
                <a:spcPts val="200"/>
              </a:spcAft>
            </a:pPr>
            <a:r>
              <a:rPr lang="es-ES" dirty="0">
                <a:effectLst/>
                <a:latin typeface="Arial" panose="020B0604020202020204" pitchFamily="34" charset="0"/>
                <a:ea typeface="Times New Roman" panose="02020603050405020304" pitchFamily="18" charset="0"/>
              </a:rPr>
              <a:t>c) </a:t>
            </a:r>
            <a:r>
              <a:rPr lang="es-ES" b="1" dirty="0">
                <a:effectLst/>
                <a:latin typeface="Arial" panose="020B0604020202020204" pitchFamily="34" charset="0"/>
                <a:ea typeface="Times New Roman" panose="02020603050405020304" pitchFamily="18" charset="0"/>
              </a:rPr>
              <a:t>Incendios forestales.</a:t>
            </a:r>
            <a:endParaRPr lang="es-CU" b="1" dirty="0">
              <a:effectLst/>
              <a:latin typeface="Times New Roman" panose="02020603050405020304" pitchFamily="18" charset="0"/>
              <a:ea typeface="Times New Roman" panose="02020603050405020304" pitchFamily="18" charset="0"/>
            </a:endParaRPr>
          </a:p>
          <a:p>
            <a:pPr marL="900113" indent="-449263" algn="just">
              <a:spcBef>
                <a:spcPts val="200"/>
              </a:spcBef>
              <a:spcAft>
                <a:spcPts val="200"/>
              </a:spcAft>
            </a:pPr>
            <a:r>
              <a:rPr lang="es-ES" dirty="0">
                <a:effectLst/>
                <a:latin typeface="Arial" panose="020B0604020202020204" pitchFamily="34" charset="0"/>
                <a:ea typeface="Times New Roman" panose="02020603050405020304" pitchFamily="18" charset="0"/>
              </a:rPr>
              <a:t>d)</a:t>
            </a:r>
            <a:r>
              <a:rPr lang="es-ES" i="1" dirty="0">
                <a:effectLst/>
                <a:latin typeface="Arial" panose="020B0604020202020204" pitchFamily="34" charset="0"/>
                <a:ea typeface="Times New Roman" panose="02020603050405020304" pitchFamily="18" charset="0"/>
              </a:rPr>
              <a:t> </a:t>
            </a:r>
            <a:r>
              <a:rPr lang="es-ES" b="1" dirty="0">
                <a:effectLst/>
                <a:latin typeface="Arial" panose="020B0604020202020204" pitchFamily="34" charset="0"/>
                <a:ea typeface="Times New Roman" panose="02020603050405020304" pitchFamily="18" charset="0"/>
              </a:rPr>
              <a:t>Consecuencias del cambio climático. </a:t>
            </a:r>
            <a:r>
              <a:rPr lang="es-ES" dirty="0">
                <a:effectLst/>
                <a:latin typeface="Arial" panose="020B0604020202020204" pitchFamily="34" charset="0"/>
                <a:ea typeface="Times New Roman" panose="02020603050405020304" pitchFamily="18" charset="0"/>
              </a:rPr>
              <a:t>Arribazones de </a:t>
            </a:r>
            <a:r>
              <a:rPr lang="es-ES" dirty="0" err="1">
                <a:effectLst/>
                <a:latin typeface="Arial" panose="020B0604020202020204" pitchFamily="34" charset="0"/>
                <a:ea typeface="Times New Roman" panose="02020603050405020304" pitchFamily="18" charset="0"/>
              </a:rPr>
              <a:t>sargassum</a:t>
            </a:r>
            <a:r>
              <a:rPr lang="es-ES" dirty="0">
                <a:effectLst/>
                <a:latin typeface="Arial" panose="020B0604020202020204" pitchFamily="34" charset="0"/>
                <a:ea typeface="Times New Roman" panose="02020603050405020304" pitchFamily="18" charset="0"/>
              </a:rPr>
              <a:t> y otras especies de la flora y la fauna marina e Inundación permanente por ascenso del nivel medio del mar</a:t>
            </a:r>
            <a:endParaRPr lang="es-CU" dirty="0">
              <a:effectLst/>
              <a:latin typeface="Times New Roman" panose="02020603050405020304" pitchFamily="18" charset="0"/>
              <a:ea typeface="Times New Roman" panose="02020603050405020304" pitchFamily="18" charset="0"/>
            </a:endParaRPr>
          </a:p>
          <a:p>
            <a:pPr marL="900113" indent="-449263" algn="just">
              <a:spcBef>
                <a:spcPts val="200"/>
              </a:spcBef>
              <a:spcAft>
                <a:spcPts val="200"/>
              </a:spcAft>
            </a:pPr>
            <a:r>
              <a:rPr lang="es-ES" dirty="0">
                <a:effectLst/>
                <a:latin typeface="Arial" panose="020B0604020202020204" pitchFamily="34" charset="0"/>
                <a:ea typeface="Times New Roman" panose="02020603050405020304" pitchFamily="18" charset="0"/>
              </a:rPr>
              <a:t>e) </a:t>
            </a:r>
            <a:r>
              <a:rPr lang="es-ES" b="1" dirty="0">
                <a:effectLst/>
                <a:latin typeface="Arial" panose="020B0604020202020204" pitchFamily="34" charset="0"/>
                <a:ea typeface="Times New Roman" panose="02020603050405020304" pitchFamily="18" charset="0"/>
              </a:rPr>
              <a:t>Astronómicos y del espacio</a:t>
            </a:r>
            <a:r>
              <a:rPr lang="es-ES" dirty="0">
                <a:effectLst/>
                <a:latin typeface="Arial" panose="020B0604020202020204" pitchFamily="34" charset="0"/>
                <a:ea typeface="Times New Roman" panose="02020603050405020304" pitchFamily="18" charset="0"/>
              </a:rPr>
              <a:t>.  Caída de meteoritos </a:t>
            </a:r>
            <a:endParaRPr lang="es-CU" dirty="0">
              <a:effectLst/>
              <a:latin typeface="Times New Roman" panose="02020603050405020304" pitchFamily="18" charset="0"/>
              <a:ea typeface="Times New Roman" panose="02020603050405020304" pitchFamily="18" charset="0"/>
            </a:endParaRPr>
          </a:p>
          <a:p>
            <a:pPr marL="900113" indent="-449263" algn="just">
              <a:spcBef>
                <a:spcPts val="200"/>
              </a:spcBef>
              <a:spcAft>
                <a:spcPts val="200"/>
              </a:spcAft>
            </a:pPr>
            <a:r>
              <a:rPr lang="es-ES" dirty="0">
                <a:effectLst/>
                <a:latin typeface="Arial" panose="020B0604020202020204" pitchFamily="34" charset="0"/>
                <a:ea typeface="Times New Roman" panose="02020603050405020304" pitchFamily="18" charset="0"/>
              </a:rPr>
              <a:t>f) </a:t>
            </a:r>
            <a:r>
              <a:rPr lang="es-ES" b="1" dirty="0">
                <a:effectLst/>
                <a:latin typeface="Arial" panose="020B0604020202020204" pitchFamily="34" charset="0"/>
                <a:ea typeface="Times New Roman" panose="02020603050405020304" pitchFamily="18" charset="0"/>
              </a:rPr>
              <a:t>Degradación de los suelos</a:t>
            </a:r>
            <a:r>
              <a:rPr lang="es-ES" dirty="0">
                <a:effectLst/>
                <a:latin typeface="Arial" panose="020B0604020202020204" pitchFamily="34" charset="0"/>
                <a:ea typeface="Times New Roman" panose="02020603050405020304" pitchFamily="18" charset="0"/>
              </a:rPr>
              <a:t>. Erosión, mal drenaje, compactación, salinidad, </a:t>
            </a:r>
            <a:r>
              <a:rPr lang="es-ES" dirty="0" err="1">
                <a:effectLst/>
                <a:latin typeface="Arial" panose="020B0604020202020204" pitchFamily="34" charset="0"/>
                <a:ea typeface="Times New Roman" panose="02020603050405020304" pitchFamily="18" charset="0"/>
              </a:rPr>
              <a:t>sodicidad</a:t>
            </a:r>
            <a:r>
              <a:rPr lang="es-ES" dirty="0">
                <a:effectLst/>
                <a:latin typeface="Arial" panose="020B0604020202020204" pitchFamily="34" charset="0"/>
                <a:ea typeface="Times New Roman" panose="02020603050405020304" pitchFamily="18" charset="0"/>
              </a:rPr>
              <a:t> y pedregosidad;</a:t>
            </a:r>
            <a:endParaRPr lang="es-CU" dirty="0">
              <a:effectLst/>
              <a:latin typeface="Times New Roman" panose="02020603050405020304" pitchFamily="18" charset="0"/>
              <a:ea typeface="Times New Roman" panose="02020603050405020304" pitchFamily="18" charset="0"/>
            </a:endParaRPr>
          </a:p>
          <a:p>
            <a:pPr marL="900113" indent="-449263" algn="just">
              <a:spcBef>
                <a:spcPts val="200"/>
              </a:spcBef>
              <a:spcAft>
                <a:spcPts val="200"/>
              </a:spcAft>
            </a:pPr>
            <a:r>
              <a:rPr lang="es-ES" dirty="0">
                <a:effectLst/>
                <a:latin typeface="Arial" panose="020B0604020202020204" pitchFamily="34" charset="0"/>
                <a:ea typeface="Times New Roman" panose="02020603050405020304" pitchFamily="18" charset="0"/>
              </a:rPr>
              <a:t>g)  </a:t>
            </a:r>
            <a:r>
              <a:rPr lang="es-ES" b="1" dirty="0">
                <a:effectLst/>
                <a:latin typeface="Arial" panose="020B0604020202020204" pitchFamily="34" charset="0"/>
                <a:ea typeface="Times New Roman" panose="02020603050405020304" pitchFamily="18" charset="0"/>
              </a:rPr>
              <a:t>Contaminación atmosférica. </a:t>
            </a:r>
            <a:endParaRPr lang="es-CU"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598260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1EE88C2-3411-4B10-0D4D-6FF27EFCC93E}"/>
              </a:ext>
            </a:extLst>
          </p:cNvPr>
          <p:cNvSpPr txBox="1"/>
          <p:nvPr/>
        </p:nvSpPr>
        <p:spPr>
          <a:xfrm>
            <a:off x="179512" y="116632"/>
            <a:ext cx="8568952" cy="6524863"/>
          </a:xfrm>
          <a:prstGeom prst="rect">
            <a:avLst/>
          </a:prstGeom>
          <a:noFill/>
        </p:spPr>
        <p:txBody>
          <a:bodyPr wrap="square">
            <a:spAutoFit/>
          </a:bodyPr>
          <a:lstStyle/>
          <a:p>
            <a:pPr marL="342900" lvl="0" indent="-342900" algn="just">
              <a:buFont typeface="+mj-lt"/>
              <a:buAutoNum type="arabicPeriod" startAt="2"/>
            </a:pPr>
            <a:r>
              <a:rPr lang="es-ES" sz="2400" b="1" dirty="0">
                <a:effectLst/>
                <a:latin typeface="Arial" panose="020B0604020202020204" pitchFamily="34" charset="0"/>
                <a:ea typeface="Times New Roman" panose="02020603050405020304" pitchFamily="18" charset="0"/>
              </a:rPr>
              <a:t>Tecnológico: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Accidentes de transporte automotor, ferroviario, aéreo y siniestro o sucesos marítimos</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Accidentes con sustancias y desechos peligrosos, que incluye los accidentes radiológicos y nucleares </a:t>
            </a:r>
            <a:r>
              <a:rPr lang="es-ES" sz="2400" dirty="0" err="1">
                <a:effectLst/>
                <a:latin typeface="Arial" panose="020B0604020202020204" pitchFamily="34" charset="0"/>
                <a:ea typeface="Calibri" panose="020F0502020204030204" pitchFamily="34" charset="0"/>
                <a:cs typeface="Arial" panose="020B0604020202020204" pitchFamily="34" charset="0"/>
              </a:rPr>
              <a:t>trasnfronterizos</a:t>
            </a:r>
            <a:r>
              <a:rPr lang="es-ES" sz="2400" dirty="0">
                <a:effectLst/>
                <a:latin typeface="Arial" panose="020B0604020202020204" pitchFamily="34" charset="0"/>
                <a:ea typeface="Calibri" panose="020F0502020204030204" pitchFamily="34" charset="0"/>
                <a:cs typeface="Arial" panose="020B0604020202020204" pitchFamily="34" charset="0"/>
              </a:rPr>
              <a:t>.</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Incendios y explosiones de grandes proporciones en instalaciones industriales y edificaciones.</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Derrames de hidrocarburos en el mar. </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 Derrames de hidrocarburos en tierra.</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Ruptura de obras hidráulicas.</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 Derrumbes de edificaciones</a:t>
            </a:r>
            <a:endParaRPr lang="es-CU" sz="24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buFont typeface="+mj-lt"/>
              <a:buAutoNum type="alphaLcParenR"/>
            </a:pPr>
            <a:r>
              <a:rPr lang="es-ES" sz="2400" dirty="0">
                <a:effectLst/>
                <a:latin typeface="Arial" panose="020B0604020202020204" pitchFamily="34" charset="0"/>
                <a:ea typeface="Calibri" panose="020F0502020204030204" pitchFamily="34" charset="0"/>
                <a:cs typeface="Arial" panose="020B0604020202020204" pitchFamily="34" charset="0"/>
              </a:rPr>
              <a:t>Contaminación de las aguas.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rabicPeriod" startAt="3"/>
            </a:pPr>
            <a:r>
              <a:rPr lang="es-ES" sz="2400" b="1" dirty="0">
                <a:effectLst/>
                <a:latin typeface="Arial" panose="020B0604020202020204" pitchFamily="34" charset="0"/>
                <a:ea typeface="Times New Roman" panose="02020603050405020304" pitchFamily="18" charset="0"/>
              </a:rPr>
              <a:t>Sanitario:</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ES" sz="2400" dirty="0">
                <a:effectLst/>
                <a:latin typeface="Arial" panose="020B0604020202020204" pitchFamily="34" charset="0"/>
                <a:ea typeface="Times New Roman" panose="02020603050405020304" pitchFamily="18" charset="0"/>
              </a:rPr>
              <a:t>Epidemias.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ES" sz="2400" dirty="0">
                <a:effectLst/>
                <a:latin typeface="Arial" panose="020B0604020202020204" pitchFamily="34" charset="0"/>
                <a:ea typeface="Times New Roman" panose="02020603050405020304" pitchFamily="18" charset="0"/>
              </a:rPr>
              <a:t>Epizootias.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pPr>
            <a:r>
              <a:rPr lang="es-ES" sz="2400" dirty="0">
                <a:effectLst/>
                <a:latin typeface="Arial" panose="020B0604020202020204" pitchFamily="34" charset="0"/>
                <a:ea typeface="Times New Roman" panose="02020603050405020304" pitchFamily="18" charset="0"/>
              </a:rPr>
              <a:t> </a:t>
            </a:r>
            <a:r>
              <a:rPr lang="es-ES" sz="2400" dirty="0" err="1">
                <a:effectLst/>
                <a:latin typeface="Arial" panose="020B0604020202020204" pitchFamily="34" charset="0"/>
                <a:ea typeface="Times New Roman" panose="02020603050405020304" pitchFamily="18" charset="0"/>
              </a:rPr>
              <a:t>Epifitias</a:t>
            </a:r>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576331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237455B-6685-F379-352F-5F6C54457C20}"/>
              </a:ext>
            </a:extLst>
          </p:cNvPr>
          <p:cNvSpPr txBox="1"/>
          <p:nvPr/>
        </p:nvSpPr>
        <p:spPr>
          <a:xfrm>
            <a:off x="107758" y="116632"/>
            <a:ext cx="8841398" cy="5016758"/>
          </a:xfrm>
          <a:prstGeom prst="rect">
            <a:avLst/>
          </a:prstGeom>
          <a:noFill/>
        </p:spPr>
        <p:txBody>
          <a:bodyPr wrap="square">
            <a:spAutoFit/>
          </a:bodyPr>
          <a:lstStyle/>
          <a:p>
            <a:pPr algn="just"/>
            <a:r>
              <a:rPr lang="es-ES" sz="2000" b="1" dirty="0">
                <a:effectLst/>
                <a:latin typeface="Arial" panose="020B0604020202020204" pitchFamily="34" charset="0"/>
                <a:ea typeface="Times New Roman" panose="02020603050405020304" pitchFamily="18" charset="0"/>
              </a:rPr>
              <a:t>Por la extensión del área afectada׃</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000" b="1" i="1" dirty="0">
                <a:solidFill>
                  <a:srgbClr val="FF0000"/>
                </a:solidFill>
                <a:effectLst/>
                <a:latin typeface="Arial" panose="020B0604020202020204" pitchFamily="34" charset="0"/>
                <a:ea typeface="Times New Roman" panose="02020603050405020304" pitchFamily="18" charset="0"/>
              </a:rPr>
              <a:t>Puntuales: </a:t>
            </a:r>
            <a:r>
              <a:rPr lang="es-ES" sz="2000" dirty="0">
                <a:effectLst/>
                <a:latin typeface="Arial" panose="020B0604020202020204" pitchFamily="34" charset="0"/>
                <a:ea typeface="Times New Roman" panose="02020603050405020304" pitchFamily="18" charset="0"/>
              </a:rPr>
              <a:t>afectan un área muy limitada dentro de la comunidad, no afecta a vecinos en el momento de producirse o con posterioridad.</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000" b="1" i="1" dirty="0">
                <a:solidFill>
                  <a:srgbClr val="FF0000"/>
                </a:solidFill>
                <a:effectLst/>
                <a:latin typeface="Arial" panose="020B0604020202020204" pitchFamily="34" charset="0"/>
                <a:ea typeface="Times New Roman" panose="02020603050405020304" pitchFamily="18" charset="0"/>
              </a:rPr>
              <a:t>Zonales</a:t>
            </a:r>
            <a:r>
              <a:rPr lang="es-ES" sz="2000" dirty="0">
                <a:effectLst/>
                <a:latin typeface="Arial" panose="020B0604020202020204" pitchFamily="34" charset="0"/>
                <a:ea typeface="Times New Roman" panose="02020603050405020304" pitchFamily="18" charset="0"/>
              </a:rPr>
              <a:t>: afectan a más de una comunidad, se limita al área donde se produce y no afecta a vecinos en el momento de producirse o con posterioridad.</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000" b="1" i="1" dirty="0">
                <a:solidFill>
                  <a:srgbClr val="FF0000"/>
                </a:solidFill>
                <a:effectLst/>
                <a:latin typeface="Arial" panose="020B0604020202020204" pitchFamily="34" charset="0"/>
                <a:ea typeface="Times New Roman" panose="02020603050405020304" pitchFamily="18" charset="0"/>
              </a:rPr>
              <a:t>Municipales: </a:t>
            </a:r>
            <a:r>
              <a:rPr lang="es-ES" sz="2000" dirty="0">
                <a:effectLst/>
                <a:latin typeface="Arial" panose="020B0604020202020204" pitchFamily="34" charset="0"/>
                <a:ea typeface="Times New Roman" panose="02020603050405020304" pitchFamily="18" charset="0"/>
              </a:rPr>
              <a:t>afectan a más de una comunidad dentro del municipio, se limita al municipio donde se produce y no afecta a otros municipios vecinos en el momento de producirse o con posterioridad. </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000" b="1" i="1" dirty="0">
                <a:solidFill>
                  <a:srgbClr val="FF0000"/>
                </a:solidFill>
                <a:effectLst/>
                <a:latin typeface="Arial" panose="020B0604020202020204" pitchFamily="34" charset="0"/>
                <a:ea typeface="Times New Roman" panose="02020603050405020304" pitchFamily="18" charset="0"/>
              </a:rPr>
              <a:t>Provinciales: </a:t>
            </a:r>
            <a:r>
              <a:rPr lang="es-ES" sz="2000" dirty="0">
                <a:effectLst/>
                <a:latin typeface="Arial" panose="020B0604020202020204" pitchFamily="34" charset="0"/>
                <a:ea typeface="Times New Roman" panose="02020603050405020304" pitchFamily="18" charset="0"/>
              </a:rPr>
              <a:t>afectan a más de un municipio dentro de la provincia donde se produce y no afectan municipios de provincias vecinas en el momento de producirse o con posterioridad.</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000" b="1" i="1" dirty="0">
                <a:solidFill>
                  <a:srgbClr val="FF0000"/>
                </a:solidFill>
                <a:effectLst/>
                <a:latin typeface="Arial" panose="020B0604020202020204" pitchFamily="34" charset="0"/>
                <a:ea typeface="Times New Roman" panose="02020603050405020304" pitchFamily="18" charset="0"/>
              </a:rPr>
              <a:t>Interprovinciales: </a:t>
            </a:r>
            <a:r>
              <a:rPr lang="es-ES" sz="2000" dirty="0">
                <a:effectLst/>
                <a:latin typeface="Arial" panose="020B0604020202020204" pitchFamily="34" charset="0"/>
                <a:ea typeface="Times New Roman" panose="02020603050405020304" pitchFamily="18" charset="0"/>
              </a:rPr>
              <a:t>afectan a más de una provincia, que puede ser limítrofes o no.</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000" b="1" dirty="0">
                <a:solidFill>
                  <a:srgbClr val="FF0000"/>
                </a:solidFill>
                <a:effectLst/>
                <a:latin typeface="Arial" panose="020B0604020202020204" pitchFamily="34" charset="0"/>
                <a:ea typeface="Times New Roman" panose="02020603050405020304" pitchFamily="18" charset="0"/>
              </a:rPr>
              <a:t>Nacionales: </a:t>
            </a:r>
            <a:r>
              <a:rPr lang="es-ES" sz="2000" dirty="0">
                <a:effectLst/>
                <a:latin typeface="Arial" panose="020B0604020202020204" pitchFamily="34" charset="0"/>
                <a:ea typeface="Times New Roman" panose="02020603050405020304" pitchFamily="18" charset="0"/>
              </a:rPr>
              <a:t>cuando la magnitud cuantitativa o cualitativa determina que se decrete una situación de desastre.</a:t>
            </a:r>
            <a:endParaRPr lang="es-CU" sz="20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C6F1A59F-235A-45B7-DB47-8DE2CD27EAD8}"/>
              </a:ext>
            </a:extLst>
          </p:cNvPr>
          <p:cNvSpPr txBox="1"/>
          <p:nvPr/>
        </p:nvSpPr>
        <p:spPr>
          <a:xfrm>
            <a:off x="107758" y="5110152"/>
            <a:ext cx="8928484" cy="1631216"/>
          </a:xfrm>
          <a:prstGeom prst="rect">
            <a:avLst/>
          </a:prstGeom>
          <a:noFill/>
        </p:spPr>
        <p:txBody>
          <a:bodyPr wrap="square">
            <a:spAutoFit/>
          </a:bodyPr>
          <a:lstStyle/>
          <a:p>
            <a:pPr algn="just"/>
            <a:r>
              <a:rPr lang="es-MX" sz="2000" b="1" i="1" dirty="0">
                <a:solidFill>
                  <a:srgbClr val="FF0000"/>
                </a:solidFill>
                <a:effectLst/>
                <a:latin typeface="Arial" panose="020B0604020202020204" pitchFamily="34" charset="0"/>
                <a:ea typeface="Times New Roman" panose="02020603050405020304" pitchFamily="18" charset="0"/>
              </a:rPr>
              <a:t>Esta clasificación </a:t>
            </a:r>
            <a:r>
              <a:rPr lang="es-MX" sz="2000" dirty="0">
                <a:effectLst/>
                <a:latin typeface="Arial" panose="020B0604020202020204" pitchFamily="34" charset="0"/>
                <a:ea typeface="Times New Roman" panose="02020603050405020304" pitchFamily="18" charset="0"/>
              </a:rPr>
              <a:t>obedece a valoraciones territoriales, que en dependencia de las económicas, sociales y políticas pueden ser modificadas por los organismos competentes a cada nivel. De tal manera que una situación de desastre, territorialmente puntual, puede por su connotación adquirir características nacionales.</a:t>
            </a:r>
            <a:endParaRPr lang="es-CU"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29974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0382880-0CB7-0740-9259-42EB5FF83553}"/>
              </a:ext>
            </a:extLst>
          </p:cNvPr>
          <p:cNvSpPr txBox="1"/>
          <p:nvPr/>
        </p:nvSpPr>
        <p:spPr>
          <a:xfrm>
            <a:off x="197514" y="2389530"/>
            <a:ext cx="8748972" cy="4154984"/>
          </a:xfrm>
          <a:prstGeom prst="rect">
            <a:avLst/>
          </a:prstGeom>
          <a:noFill/>
        </p:spPr>
        <p:txBody>
          <a:bodyPr wrap="square">
            <a:spAutoFit/>
          </a:bodyPr>
          <a:lstStyle/>
          <a:p>
            <a:pPr marL="342900" lvl="0" indent="-342900" algn="just">
              <a:buFont typeface="+mj-lt"/>
              <a:buAutoNum type="alphaUcPeriod"/>
            </a:pPr>
            <a:r>
              <a:rPr lang="es-ES" sz="2400" b="1" dirty="0">
                <a:effectLst/>
                <a:latin typeface="Arial" panose="020B0604020202020204" pitchFamily="34" charset="0"/>
                <a:ea typeface="Times New Roman" panose="02020603050405020304" pitchFamily="18" charset="0"/>
              </a:rPr>
              <a:t>El cuadro de salud de la población:</a:t>
            </a:r>
            <a:endParaRPr lang="es-CU" sz="24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Incremento de enfermedades infectocontagiosas relacionadas con el insuficiente abasto de agua y calidad sanitaria, deterioro de las condiciones medio ambientales, disposición de residuales líquidos y sólidos e incremento de vectores.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 Aparición de enfermedades nutricionales relacionadas con la falta de alimentos, su   transportación o distribución.</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 Aparición de afectados por agentes físicos, químicos o biológicos.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 Aparición de estados psíquicos reactivos.</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FF3D6E6B-2DA8-E46A-299E-F23F307BE118}"/>
              </a:ext>
            </a:extLst>
          </p:cNvPr>
          <p:cNvSpPr txBox="1"/>
          <p:nvPr/>
        </p:nvSpPr>
        <p:spPr>
          <a:xfrm>
            <a:off x="107504" y="188640"/>
            <a:ext cx="8748972" cy="830997"/>
          </a:xfrm>
          <a:prstGeom prst="rect">
            <a:avLst/>
          </a:prstGeom>
          <a:noFill/>
        </p:spPr>
        <p:txBody>
          <a:bodyPr wrap="square">
            <a:spAutoFit/>
          </a:bodyPr>
          <a:lstStyle/>
          <a:p>
            <a:pPr algn="just"/>
            <a:r>
              <a:rPr lang="es-ES" sz="2400" b="1" dirty="0">
                <a:effectLst/>
                <a:latin typeface="Arial" panose="020B0604020202020204" pitchFamily="34" charset="0"/>
                <a:ea typeface="Times New Roman" panose="02020603050405020304" pitchFamily="18" charset="0"/>
              </a:rPr>
              <a:t>Las situaciones de desastres ejercen influencias sobre el sector de salud, que se manifiestan en: </a:t>
            </a:r>
            <a:endParaRPr lang="es-CU" sz="1400" b="1" dirty="0">
              <a:effectLst/>
              <a:latin typeface="Times New Roman" panose="02020603050405020304" pitchFamily="18" charset="0"/>
              <a:ea typeface="Times New Roman" panose="02020603050405020304" pitchFamily="18" charset="0"/>
            </a:endParaRPr>
          </a:p>
        </p:txBody>
      </p:sp>
      <p:sp>
        <p:nvSpPr>
          <p:cNvPr id="7" name="CuadroTexto 6">
            <a:extLst>
              <a:ext uri="{FF2B5EF4-FFF2-40B4-BE49-F238E27FC236}">
                <a16:creationId xmlns:a16="http://schemas.microsoft.com/office/drawing/2014/main" id="{4EDD52CF-8B59-01F4-D365-5053FB2B616A}"/>
              </a:ext>
            </a:extLst>
          </p:cNvPr>
          <p:cNvSpPr txBox="1"/>
          <p:nvPr/>
        </p:nvSpPr>
        <p:spPr>
          <a:xfrm>
            <a:off x="395536" y="1038518"/>
            <a:ext cx="8460940" cy="1200329"/>
          </a:xfrm>
          <a:prstGeom prst="rect">
            <a:avLst/>
          </a:prstGeom>
          <a:noFill/>
        </p:spPr>
        <p:txBody>
          <a:bodyPr wrap="square">
            <a:spAutoFit/>
          </a:bodyPr>
          <a:lstStyle/>
          <a:p>
            <a:pPr marL="342900" lvl="0" indent="-342900" algn="just">
              <a:buFont typeface="+mj-lt"/>
              <a:buAutoNum type="alphaUcPeriod"/>
            </a:pPr>
            <a:r>
              <a:rPr lang="es-ES" sz="2400" dirty="0">
                <a:effectLst/>
                <a:latin typeface="Arial" panose="020B0604020202020204" pitchFamily="34" charset="0"/>
                <a:ea typeface="Times New Roman" panose="02020603050405020304" pitchFamily="18" charset="0"/>
              </a:rPr>
              <a:t>El cuadro de salud de la población</a:t>
            </a:r>
          </a:p>
          <a:p>
            <a:pPr marL="342900" indent="-342900" algn="just">
              <a:buFont typeface="+mj-lt"/>
              <a:buAutoNum type="alphaUcPeriod"/>
            </a:pPr>
            <a:r>
              <a:rPr lang="es-ES" sz="2400" dirty="0">
                <a:effectLst/>
                <a:latin typeface="Arial" panose="020B0604020202020204" pitchFamily="34" charset="0"/>
                <a:ea typeface="Times New Roman" panose="02020603050405020304" pitchFamily="18" charset="0"/>
              </a:rPr>
              <a:t>La industria médico farmacéutica.</a:t>
            </a:r>
          </a:p>
          <a:p>
            <a:pPr marL="342900" indent="-342900" algn="just">
              <a:buFont typeface="+mj-lt"/>
              <a:buAutoNum type="alphaUcPeriod"/>
            </a:pPr>
            <a:r>
              <a:rPr lang="es-ES" sz="2400" dirty="0">
                <a:effectLst/>
                <a:latin typeface="Arial" panose="020B0604020202020204" pitchFamily="34" charset="0"/>
                <a:ea typeface="Times New Roman" panose="02020603050405020304" pitchFamily="18" charset="0"/>
              </a:rPr>
              <a:t>Los centros asistenciales:</a:t>
            </a:r>
          </a:p>
        </p:txBody>
      </p:sp>
    </p:spTree>
    <p:extLst>
      <p:ext uri="{BB962C8B-B14F-4D97-AF65-F5344CB8AC3E}">
        <p14:creationId xmlns:p14="http://schemas.microsoft.com/office/powerpoint/2010/main" val="24269370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7A0EB45-4620-2197-A353-AB37F28089E5}"/>
              </a:ext>
            </a:extLst>
          </p:cNvPr>
          <p:cNvSpPr txBox="1"/>
          <p:nvPr/>
        </p:nvSpPr>
        <p:spPr>
          <a:xfrm>
            <a:off x="125760" y="44624"/>
            <a:ext cx="8892480" cy="6817251"/>
          </a:xfrm>
          <a:prstGeom prst="rect">
            <a:avLst/>
          </a:prstGeom>
          <a:noFill/>
        </p:spPr>
        <p:txBody>
          <a:bodyPr wrap="square">
            <a:spAutoFit/>
          </a:bodyPr>
          <a:lstStyle/>
          <a:p>
            <a:pPr marL="342900" lvl="0" indent="-342900" algn="just">
              <a:buFont typeface="+mj-lt"/>
              <a:buAutoNum type="alphaUcPeriod" startAt="2"/>
            </a:pPr>
            <a:r>
              <a:rPr lang="es-ES" sz="2300" b="1" i="1" dirty="0">
                <a:effectLst/>
                <a:latin typeface="Arial" panose="020B0604020202020204" pitchFamily="34" charset="0"/>
                <a:ea typeface="Times New Roman" panose="02020603050405020304" pitchFamily="18" charset="0"/>
              </a:rPr>
              <a:t>La industria médico farmacéutica:</a:t>
            </a:r>
            <a:endParaRPr lang="es-CU" sz="23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Deterioro o anulación de la producción vinculada con:</a:t>
            </a:r>
            <a:endParaRPr lang="es-CU" sz="2300" dirty="0">
              <a:effectLst/>
              <a:latin typeface="Times New Roman" panose="02020603050405020304" pitchFamily="18" charset="0"/>
              <a:ea typeface="Times New Roman" panose="02020603050405020304" pitchFamily="18" charset="0"/>
            </a:endParaRPr>
          </a:p>
          <a:p>
            <a:pPr algn="just"/>
            <a:r>
              <a:rPr lang="es-ES" sz="2300" dirty="0">
                <a:effectLst/>
                <a:latin typeface="Arial" panose="020B0604020202020204" pitchFamily="34" charset="0"/>
                <a:ea typeface="Times New Roman" panose="02020603050405020304" pitchFamily="18" charset="0"/>
              </a:rPr>
              <a:t>Balance energético, abasto de agua, transportación de la materia prima o producto terminado; daño a las instalaciones de la industria y afectación en el personal del sector de salud.</a:t>
            </a:r>
            <a:endParaRPr lang="es-CU" sz="23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UcPeriod" startAt="3"/>
            </a:pPr>
            <a:r>
              <a:rPr lang="es-ES" sz="2300" b="1" i="1" dirty="0">
                <a:effectLst/>
                <a:latin typeface="Arial" panose="020B0604020202020204" pitchFamily="34" charset="0"/>
                <a:ea typeface="Times New Roman" panose="02020603050405020304" pitchFamily="18" charset="0"/>
              </a:rPr>
              <a:t>Los centros asistenciales:</a:t>
            </a:r>
            <a:endParaRPr lang="es-CU" sz="23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Incremento de la recepción de afectados, muchos de ellos con lesiones poco frecuentes en la práctica médica cotidiana.</a:t>
            </a:r>
            <a:endParaRPr lang="es-CU" sz="23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Limitaciones en la liberación de camas y evacuación hacia centros de superior nivel por el estado de las vías y el abastecimiento con combustibles.</a:t>
            </a:r>
            <a:endParaRPr lang="es-CU" sz="23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Deterioro de los aseguramiento multilaterales de los centros asistenciales. </a:t>
            </a:r>
            <a:endParaRPr lang="es-CU" sz="23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Posibilidad de daños al inmueble de la instalación</a:t>
            </a:r>
            <a:endParaRPr lang="es-CU" sz="23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Afectaciones en el personal de plantilla de la institución. </a:t>
            </a:r>
            <a:endParaRPr lang="es-CU" sz="23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Limitaciones de medios materiales para la asistencia directa y sus aseguramientos.</a:t>
            </a:r>
            <a:endParaRPr lang="es-CU" sz="23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ES" sz="2300" dirty="0">
                <a:effectLst/>
                <a:latin typeface="Arial" panose="020B0604020202020204" pitchFamily="34" charset="0"/>
                <a:ea typeface="Times New Roman" panose="02020603050405020304" pitchFamily="18" charset="0"/>
              </a:rPr>
              <a:t>Limitaciones en el proceso de dirección hacia, en y desde los centros asistenciales.</a:t>
            </a:r>
            <a:endParaRPr lang="es-CU" sz="23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5258336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C6BFECA-07CD-1474-FDEE-4856F40B1CD9}"/>
              </a:ext>
            </a:extLst>
          </p:cNvPr>
          <p:cNvSpPr txBox="1"/>
          <p:nvPr/>
        </p:nvSpPr>
        <p:spPr>
          <a:xfrm>
            <a:off x="215516" y="188640"/>
            <a:ext cx="8712968" cy="6286336"/>
          </a:xfrm>
          <a:prstGeom prst="rect">
            <a:avLst/>
          </a:prstGeom>
          <a:noFill/>
        </p:spPr>
        <p:txBody>
          <a:bodyPr wrap="square">
            <a:spAutoFit/>
          </a:bodyPr>
          <a:lstStyle/>
          <a:p>
            <a:pPr algn="just">
              <a:spcBef>
                <a:spcPts val="600"/>
              </a:spcBef>
              <a:spcAft>
                <a:spcPts val="600"/>
              </a:spcAft>
            </a:pPr>
            <a:r>
              <a:rPr lang="es-MX" sz="2400" dirty="0">
                <a:effectLst/>
                <a:latin typeface="Arial" panose="020B0604020202020204" pitchFamily="34" charset="0"/>
                <a:ea typeface="Times New Roman" panose="02020603050405020304" pitchFamily="18" charset="0"/>
              </a:rPr>
              <a:t>Las situaciones de desastres ejercen influencias muy peculiares en su manifestación y en los daños que ocasionan que determinan las condiciones de la actividad; no obstante, existen varias características que son comunes a todos, </a:t>
            </a:r>
            <a:r>
              <a:rPr lang="es-MX" sz="2400" b="1" i="1" dirty="0">
                <a:solidFill>
                  <a:srgbClr val="FF0000"/>
                </a:solidFill>
                <a:effectLst/>
                <a:latin typeface="Arial" panose="020B0604020202020204" pitchFamily="34" charset="0"/>
                <a:ea typeface="Times New Roman" panose="02020603050405020304" pitchFamily="18" charset="0"/>
              </a:rPr>
              <a:t>se observan </a:t>
            </a:r>
            <a:r>
              <a:rPr lang="es-MX" sz="2400" b="1" i="1" dirty="0">
                <a:effectLst/>
                <a:latin typeface="Arial" panose="020B0604020202020204" pitchFamily="34" charset="0"/>
                <a:ea typeface="Times New Roman" panose="02020603050405020304" pitchFamily="18" charset="0"/>
              </a:rPr>
              <a:t>en lo económico, en lo social y en lo político.</a:t>
            </a:r>
            <a:endParaRPr lang="es-CU" sz="2400" b="1" i="1"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mj-lt"/>
              <a:buAutoNum type="arabicPeriod"/>
            </a:pPr>
            <a:r>
              <a:rPr lang="es-MX" sz="2000" b="1" i="1" dirty="0">
                <a:effectLst/>
                <a:latin typeface="Arial" panose="020B0604020202020204" pitchFamily="34" charset="0"/>
                <a:ea typeface="Times New Roman" panose="02020603050405020304" pitchFamily="18" charset="0"/>
              </a:rPr>
              <a:t>Influencias económicas negativas׃</a:t>
            </a:r>
            <a:endParaRPr lang="es-CU" sz="2000" b="1" i="1"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En la distribución eléctrica y su generación.</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En la distribución de agua y sus fuentes.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En las vías de transporte y sus terminales.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En las vías de comunicación y sus emisoras - receptoras.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En el estado de los inmuebles y otras instalaciones destruidas׃ viviendas, almacenes, industrias, organizaciones y organismos, prestación de servicios públicos y otros.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En la actividad productiva y de servicios vinculados a los factores antes expresados.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300"/>
              </a:spcBef>
              <a:spcAft>
                <a:spcPts val="3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En el volumen de transportaciones de medios materiales de todo tipo por carencia de las mismas o trastornos en esa transportación.</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1012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2132856"/>
            <a:ext cx="8784976" cy="4401205"/>
          </a:xfrm>
          <a:prstGeom prst="rect">
            <a:avLst/>
          </a:prstGeom>
          <a:noFill/>
        </p:spPr>
        <p:txBody>
          <a:bodyPr wrap="square">
            <a:spAutoFit/>
          </a:bodyPr>
          <a:lstStyle/>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1.	Organización de la Primera Asistencia Médica. Definición. Principales medidas.</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2.	Los Servicios de salud. Consultorio del médico de la familia. Designación. Misiones. Despliegue y funcionamiento en desastres.</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3.	Cálculo de víctimas masivas y de las principales necesidades de la Primera Asistencia Médica. Importancia. </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4.	Organización y prestación de la Primera Asistencia Médica a victimas  masivas. Realización del </a:t>
            </a:r>
            <a:r>
              <a:rPr lang="es-ES" sz="2400" dirty="0" err="1">
                <a:latin typeface="Arial" panose="020B0604020202020204" pitchFamily="34" charset="0"/>
                <a:cs typeface="Arial" panose="020B0604020202020204" pitchFamily="34" charset="0"/>
              </a:rPr>
              <a:t>Triage</a:t>
            </a:r>
            <a:r>
              <a:rPr lang="es-ES" sz="2400" dirty="0">
                <a:latin typeface="Arial" panose="020B0604020202020204" pitchFamily="34" charset="0"/>
                <a:cs typeface="Arial" panose="020B0604020202020204" pitchFamily="34" charset="0"/>
              </a:rPr>
              <a:t>.</a:t>
            </a:r>
          </a:p>
          <a:p>
            <a:pPr marL="449263" indent="-449263" algn="just">
              <a:spcBef>
                <a:spcPts val="600"/>
              </a:spcBef>
              <a:spcAft>
                <a:spcPts val="600"/>
              </a:spcAft>
            </a:pPr>
            <a:r>
              <a:rPr lang="es-ES" sz="2400" dirty="0">
                <a:latin typeface="Arial" panose="020B0604020202020204" pitchFamily="34" charset="0"/>
                <a:cs typeface="Arial" panose="020B0604020202020204" pitchFamily="34" charset="0"/>
              </a:rPr>
              <a:t>5.	Orientación del Taller. T III.C3.</a:t>
            </a:r>
            <a:endParaRPr lang="es-CU" sz="2400" dirty="0">
              <a:latin typeface="Arial" panose="020B0604020202020204" pitchFamily="34" charset="0"/>
              <a:cs typeface="Arial" panose="020B0604020202020204" pitchFamily="34" charset="0"/>
            </a:endParaRPr>
          </a:p>
        </p:txBody>
      </p:sp>
      <p:sp>
        <p:nvSpPr>
          <p:cNvPr id="5" name="CuadroTexto 4">
            <a:extLst>
              <a:ext uri="{FF2B5EF4-FFF2-40B4-BE49-F238E27FC236}">
                <a16:creationId xmlns:a16="http://schemas.microsoft.com/office/drawing/2014/main" id="{EE047EEA-A54E-E2E6-4396-0FD5D12575AD}"/>
              </a:ext>
            </a:extLst>
          </p:cNvPr>
          <p:cNvSpPr txBox="1"/>
          <p:nvPr/>
        </p:nvSpPr>
        <p:spPr>
          <a:xfrm>
            <a:off x="2164063" y="1310322"/>
            <a:ext cx="4572000" cy="584775"/>
          </a:xfrm>
          <a:prstGeom prst="rect">
            <a:avLst/>
          </a:prstGeom>
          <a:noFill/>
        </p:spPr>
        <p:txBody>
          <a:bodyPr wrap="square">
            <a:spAutoFit/>
          </a:bodyPr>
          <a:lstStyle/>
          <a:p>
            <a:pPr algn="ctr"/>
            <a:r>
              <a:rPr lang="es-ES" sz="3200" b="1" dirty="0">
                <a:solidFill>
                  <a:srgbClr val="FF0000"/>
                </a:solidFill>
                <a:latin typeface="Arial" panose="020B0604020202020204" pitchFamily="34" charset="0"/>
                <a:cs typeface="Arial" panose="020B0604020202020204" pitchFamily="34" charset="0"/>
              </a:rPr>
              <a:t>Sumarios:</a:t>
            </a:r>
          </a:p>
        </p:txBody>
      </p:sp>
      <p:grpSp>
        <p:nvGrpSpPr>
          <p:cNvPr id="2" name="Grupo 1">
            <a:extLst>
              <a:ext uri="{FF2B5EF4-FFF2-40B4-BE49-F238E27FC236}">
                <a16:creationId xmlns:a16="http://schemas.microsoft.com/office/drawing/2014/main" id="{42CE0DCD-0B36-A337-EADC-1014D8D54DBF}"/>
              </a:ext>
            </a:extLst>
          </p:cNvPr>
          <p:cNvGrpSpPr/>
          <p:nvPr/>
        </p:nvGrpSpPr>
        <p:grpSpPr>
          <a:xfrm>
            <a:off x="0" y="0"/>
            <a:ext cx="9144000" cy="1411345"/>
            <a:chOff x="0" y="0"/>
            <a:chExt cx="9144000" cy="1411345"/>
          </a:xfrm>
        </p:grpSpPr>
        <p:pic>
          <p:nvPicPr>
            <p:cNvPr id="4" name="Imagen 3">
              <a:extLst>
                <a:ext uri="{FF2B5EF4-FFF2-40B4-BE49-F238E27FC236}">
                  <a16:creationId xmlns:a16="http://schemas.microsoft.com/office/drawing/2014/main" id="{E3F1C33D-A0A3-CAC8-1BF1-296C4A6FD05A}"/>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3C7C0D62-ED36-845B-35A3-E0F5675AE60C}"/>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E255E86D-9C11-F3F9-BA1D-26EA9E0B94EA}"/>
                </a:ext>
              </a:extLst>
            </p:cNvPr>
            <p:cNvPicPr>
              <a:picLocks noChangeAspect="1"/>
            </p:cNvPicPr>
            <p:nvPr/>
          </p:nvPicPr>
          <p:blipFill>
            <a:blip r:embed="rId4"/>
            <a:stretch>
              <a:fillRect/>
            </a:stretch>
          </p:blipFill>
          <p:spPr>
            <a:xfrm>
              <a:off x="2697548" y="153778"/>
              <a:ext cx="2956816" cy="804742"/>
            </a:xfrm>
            <a:prstGeom prst="rect">
              <a:avLst/>
            </a:prstGeom>
          </p:spPr>
        </p:pic>
      </p:grpSp>
    </p:spTree>
    <p:extLst>
      <p:ext uri="{BB962C8B-B14F-4D97-AF65-F5344CB8AC3E}">
        <p14:creationId xmlns:p14="http://schemas.microsoft.com/office/powerpoint/2010/main" val="28211405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B7508C5-1FBA-C1E9-6870-2B2E9F551AD7}"/>
              </a:ext>
            </a:extLst>
          </p:cNvPr>
          <p:cNvSpPr txBox="1"/>
          <p:nvPr/>
        </p:nvSpPr>
        <p:spPr>
          <a:xfrm>
            <a:off x="143508" y="116632"/>
            <a:ext cx="8856984" cy="6740307"/>
          </a:xfrm>
          <a:prstGeom prst="rect">
            <a:avLst/>
          </a:prstGeom>
          <a:noFill/>
        </p:spPr>
        <p:txBody>
          <a:bodyPr wrap="square">
            <a:spAutoFit/>
          </a:bodyPr>
          <a:lstStyle/>
          <a:p>
            <a:pPr marL="342900" lvl="0" indent="-342900" algn="just">
              <a:buFont typeface="+mj-lt"/>
              <a:buAutoNum type="arabicPeriod" startAt="2"/>
            </a:pPr>
            <a:r>
              <a:rPr lang="es-MX" sz="2400" b="1" dirty="0">
                <a:effectLst/>
                <a:latin typeface="Arial" panose="020B0604020202020204" pitchFamily="34" charset="0"/>
                <a:ea typeface="Times New Roman" panose="02020603050405020304" pitchFamily="18" charset="0"/>
              </a:rPr>
              <a:t>Influencias sociales׃</a:t>
            </a:r>
            <a:endParaRPr lang="es-CU" sz="24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Depresión de las condiciones higiénico- sanitarias.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Afectaciones en el proceso de la dirección de la sociedad.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Inversión del cuadro de salud de la población como consecuencia de los efectos directos o indirectos de la situación de desastre que se ha producido, con un incremento de personas afectadas por agentes físicos, químicos o biológicos por lesiones combinadas de dichos agentes.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Necesidad de realizar la evacuación  de la población, con abandono de sus viviendas y enfrentar condiciones de vida no habituales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Pérdida de vidas humanas y de propiedades de valor material y/o afectivo.</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startAt="3"/>
            </a:pPr>
            <a:r>
              <a:rPr lang="es-MX" sz="2400" b="1" dirty="0">
                <a:effectLst/>
                <a:latin typeface="Arial" panose="020B0604020202020204" pitchFamily="34" charset="0"/>
                <a:ea typeface="Times New Roman" panose="02020603050405020304" pitchFamily="18" charset="0"/>
              </a:rPr>
              <a:t>Influencia política׃</a:t>
            </a:r>
            <a:endParaRPr lang="es-CU" sz="2400" b="1" dirty="0">
              <a:effectLst/>
              <a:latin typeface="Times New Roman" panose="02020603050405020304" pitchFamily="18" charset="0"/>
              <a:ea typeface="Times New Roman" panose="02020603050405020304" pitchFamily="18" charset="0"/>
            </a:endParaRPr>
          </a:p>
          <a:p>
            <a:pPr marL="457200" algn="just"/>
            <a:r>
              <a:rPr lang="es-MX" sz="2400" dirty="0">
                <a:effectLst/>
                <a:latin typeface="Arial" panose="020B0604020202020204" pitchFamily="34" charset="0"/>
                <a:ea typeface="Times New Roman" panose="02020603050405020304" pitchFamily="18" charset="0"/>
              </a:rPr>
              <a:t>Según la clase dominante de la sociedad que tenga en sus manos los medios fundamentales de producción y servicios.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573943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E358EB4-179B-4848-8C63-0466D5D6BECC}"/>
              </a:ext>
            </a:extLst>
          </p:cNvPr>
          <p:cNvSpPr txBox="1"/>
          <p:nvPr/>
        </p:nvSpPr>
        <p:spPr>
          <a:xfrm>
            <a:off x="179512" y="797510"/>
            <a:ext cx="8784976" cy="5262979"/>
          </a:xfrm>
          <a:prstGeom prst="rect">
            <a:avLst/>
          </a:prstGeom>
          <a:noFill/>
        </p:spPr>
        <p:txBody>
          <a:bodyPr wrap="square">
            <a:spAutoFit/>
          </a:bodyPr>
          <a:lstStyle/>
          <a:p>
            <a:pPr algn="just"/>
            <a:r>
              <a:rPr lang="es-MX" sz="2400" dirty="0">
                <a:effectLst/>
                <a:latin typeface="Arial" panose="020B0604020202020204" pitchFamily="34" charset="0"/>
                <a:ea typeface="Times New Roman" panose="02020603050405020304" pitchFamily="18" charset="0"/>
              </a:rPr>
              <a:t>Es comprensible que, en dependencia de la situación de desastre que se trate y de su magnitud (cuantitativa y cualitativa) podrán producirse en mayor o menor grado las influencias que han sido abordadas, existiendo la posibilidad de que se produzcan todas o solo una parte de ellas.</a:t>
            </a:r>
            <a:endParaRPr lang="es-CU" sz="2400" dirty="0">
              <a:effectLst/>
              <a:latin typeface="Times New Roman" panose="02020603050405020304" pitchFamily="18" charset="0"/>
              <a:ea typeface="Times New Roman" panose="02020603050405020304" pitchFamily="18" charset="0"/>
            </a:endParaRPr>
          </a:p>
          <a:p>
            <a:pPr marL="449580" algn="just"/>
            <a:r>
              <a:rPr lang="es-MX"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r>
              <a:rPr lang="es-MX" sz="2400" dirty="0">
                <a:effectLst/>
                <a:latin typeface="Arial" panose="020B0604020202020204" pitchFamily="34" charset="0"/>
                <a:ea typeface="Times New Roman" panose="02020603050405020304" pitchFamily="18" charset="0"/>
              </a:rPr>
              <a:t>En las situaciones de desastres es necesario establecer las medidas para la organización de la asistencia médica y la evacuación de lesionados y enfermos, de abastecimiento médico, las higiénico- sanitarias, </a:t>
            </a:r>
            <a:r>
              <a:rPr lang="es-MX" sz="2400" dirty="0" err="1">
                <a:effectLst/>
                <a:latin typeface="Arial" panose="020B0604020202020204" pitchFamily="34" charset="0"/>
                <a:ea typeface="Times New Roman" panose="02020603050405020304" pitchFamily="18" charset="0"/>
              </a:rPr>
              <a:t>antiepidémicas</a:t>
            </a:r>
            <a:r>
              <a:rPr lang="es-MX" sz="2400" dirty="0">
                <a:effectLst/>
                <a:latin typeface="Arial" panose="020B0604020202020204" pitchFamily="34" charset="0"/>
                <a:ea typeface="Times New Roman" panose="02020603050405020304" pitchFamily="18" charset="0"/>
              </a:rPr>
              <a:t> y de protección médica así como de la cooperación, por supuesto, la dirección y comunicaciones de los servicios de salud que participan en la solución de estos eventos que tienen consecuencias nefastas.</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853733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69C8BD9-229C-AE0F-8F59-F8B5E4F5E802}"/>
              </a:ext>
            </a:extLst>
          </p:cNvPr>
          <p:cNvSpPr txBox="1"/>
          <p:nvPr/>
        </p:nvSpPr>
        <p:spPr>
          <a:xfrm>
            <a:off x="25783" y="188640"/>
            <a:ext cx="8928992" cy="6386364"/>
          </a:xfrm>
          <a:prstGeom prst="rect">
            <a:avLst/>
          </a:prstGeom>
          <a:noFill/>
        </p:spPr>
        <p:txBody>
          <a:bodyPr wrap="square">
            <a:spAutoFit/>
          </a:bodyPr>
          <a:lstStyle/>
          <a:p>
            <a:pPr algn="just">
              <a:spcBef>
                <a:spcPts val="600"/>
              </a:spcBef>
              <a:spcAft>
                <a:spcPts val="600"/>
              </a:spcAft>
            </a:pPr>
            <a:r>
              <a:rPr lang="es-ES" sz="2000" dirty="0">
                <a:effectLst/>
                <a:latin typeface="Arial" panose="020B0604020202020204" pitchFamily="34" charset="0"/>
                <a:ea typeface="Times New Roman" panose="02020603050405020304" pitchFamily="18" charset="0"/>
              </a:rPr>
              <a:t>Durante la ocurrencia de situaciones de desastres, los servicios de salud deben reorganizarse para cumplir las </a:t>
            </a:r>
            <a:r>
              <a:rPr lang="es-ES" sz="2000" b="1" i="1" dirty="0">
                <a:effectLst/>
                <a:latin typeface="Arial" panose="020B0604020202020204" pitchFamily="34" charset="0"/>
                <a:ea typeface="Times New Roman" panose="02020603050405020304" pitchFamily="18" charset="0"/>
              </a:rPr>
              <a:t>siguientes misiones:</a:t>
            </a:r>
            <a:endParaRPr lang="es-CU" sz="2000" b="1" i="1" dirty="0">
              <a:effectLst/>
              <a:latin typeface="Times New Roman" panose="02020603050405020304" pitchFamily="18" charset="0"/>
              <a:ea typeface="Times New Roman" panose="02020603050405020304" pitchFamily="18" charset="0"/>
            </a:endParaRPr>
          </a:p>
          <a:p>
            <a:pPr marL="449263" lvl="0" indent="-263525" algn="jus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Conservación de la vida de lesionados y enfermos, tratamiento oportuno y recuperación. </a:t>
            </a:r>
            <a:endParaRPr lang="es-CU" sz="2000" dirty="0">
              <a:effectLst/>
              <a:latin typeface="Times New Roman" panose="02020603050405020304" pitchFamily="18" charset="0"/>
              <a:ea typeface="Times New Roman" panose="02020603050405020304" pitchFamily="18" charset="0"/>
            </a:endParaRPr>
          </a:p>
          <a:p>
            <a:pPr marL="449263" lvl="0" indent="-263525" algn="jus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Fortalecimiento de la salud de la población, prevención del surgimiento y propagación de enfermedades.  </a:t>
            </a:r>
            <a:endParaRPr lang="es-CU" sz="2000" dirty="0">
              <a:effectLst/>
              <a:latin typeface="Times New Roman" panose="02020603050405020304" pitchFamily="18" charset="0"/>
              <a:ea typeface="Times New Roman" panose="02020603050405020304" pitchFamily="18" charset="0"/>
            </a:endParaRPr>
          </a:p>
          <a:p>
            <a:pPr marL="449263" lvl="0" indent="-263525" algn="just">
              <a:buFont typeface="Symbol" panose="05050102010706020507" pitchFamily="18" charset="2"/>
              <a:buChar char=""/>
            </a:pPr>
            <a:r>
              <a:rPr lang="es-ES" sz="2000" dirty="0">
                <a:effectLst/>
                <a:latin typeface="Arial" panose="020B0604020202020204" pitchFamily="34" charset="0"/>
                <a:ea typeface="Times New Roman" panose="02020603050405020304" pitchFamily="18" charset="0"/>
              </a:rPr>
              <a:t>Restauración de la capacidad física y psíquica de lesionados y enfermos, reduciendo al máximo las secuelas e invalidez. </a:t>
            </a:r>
            <a:endParaRPr lang="es-CU" sz="2000" dirty="0">
              <a:effectLst/>
              <a:latin typeface="Times New Roman" panose="02020603050405020304" pitchFamily="18" charset="0"/>
              <a:ea typeface="Times New Roman" panose="02020603050405020304" pitchFamily="18" charset="0"/>
            </a:endParaRPr>
          </a:p>
          <a:p>
            <a:pPr algn="just"/>
            <a:r>
              <a:rPr lang="es-ES"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algn="just"/>
            <a:r>
              <a:rPr lang="es-MX" sz="2400" b="1" i="1" dirty="0">
                <a:effectLst/>
                <a:latin typeface="Arial" panose="020B0604020202020204" pitchFamily="34" charset="0"/>
                <a:ea typeface="Times New Roman" panose="02020603050405020304" pitchFamily="18" charset="0"/>
              </a:rPr>
              <a:t>Además, </a:t>
            </a:r>
            <a:r>
              <a:rPr lang="es-ES" sz="2400" b="1" i="1" dirty="0">
                <a:effectLst/>
                <a:latin typeface="Arial" panose="020B0604020202020204" pitchFamily="34" charset="0"/>
                <a:ea typeface="Times New Roman" panose="02020603050405020304" pitchFamily="18" charset="0"/>
              </a:rPr>
              <a:t>tienen en cuenta las siguientes medidas de:</a:t>
            </a:r>
            <a:endParaRPr lang="es-CU" sz="2400" b="1" i="1" dirty="0">
              <a:effectLst/>
              <a:latin typeface="Times New Roman" panose="02020603050405020304" pitchFamily="18" charset="0"/>
              <a:ea typeface="Times New Roman" panose="02020603050405020304" pitchFamily="18" charset="0"/>
            </a:endParaRPr>
          </a:p>
          <a:p>
            <a:pPr algn="just"/>
            <a:r>
              <a:rPr lang="es-ES" sz="2000" b="1"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 sz="2000" dirty="0">
                <a:effectLst/>
                <a:latin typeface="Arial" panose="020B0604020202020204" pitchFamily="34" charset="0"/>
                <a:ea typeface="Times New Roman" panose="02020603050405020304" pitchFamily="18" charset="0"/>
              </a:rPr>
              <a:t>Organización del sistema de tratamiento y evacuación.</a:t>
            </a:r>
          </a:p>
          <a:p>
            <a:pPr marL="342900" indent="-342900" algn="just">
              <a:buFont typeface="+mj-lt"/>
              <a:buAutoNum type="arabicPeriod"/>
            </a:pPr>
            <a:r>
              <a:rPr lang="es-ES" sz="2000" dirty="0">
                <a:effectLst/>
                <a:latin typeface="Arial" panose="020B0604020202020204" pitchFamily="34" charset="0"/>
                <a:ea typeface="Times New Roman" panose="02020603050405020304" pitchFamily="18" charset="0"/>
              </a:rPr>
              <a:t> Organización del abastecimiento médico y aseguramiento técnico - material de carácter médico.</a:t>
            </a:r>
          </a:p>
          <a:p>
            <a:pPr marL="342900" indent="-342900" algn="just">
              <a:buFont typeface="+mj-lt"/>
              <a:buAutoNum type="arabicPeriod"/>
            </a:pPr>
            <a:r>
              <a:rPr lang="es-ES" sz="2000" dirty="0">
                <a:effectLst/>
                <a:latin typeface="Arial" panose="020B0604020202020204" pitchFamily="34" charset="0"/>
                <a:ea typeface="Times New Roman" panose="02020603050405020304" pitchFamily="18" charset="0"/>
              </a:rPr>
              <a:t>Organización de las principales medidas higiénico-sanitarias y </a:t>
            </a:r>
            <a:r>
              <a:rPr lang="es-ES" sz="2000" dirty="0" err="1">
                <a:effectLst/>
                <a:latin typeface="Arial" panose="020B0604020202020204" pitchFamily="34" charset="0"/>
                <a:ea typeface="Times New Roman" panose="02020603050405020304" pitchFamily="18" charset="0"/>
              </a:rPr>
              <a:t>antiepidémicas</a:t>
            </a:r>
            <a:r>
              <a:rPr lang="es-ES" sz="2000" dirty="0">
                <a:effectLst/>
                <a:latin typeface="Arial" panose="020B0604020202020204" pitchFamily="34" charset="0"/>
                <a:ea typeface="Times New Roman" panose="02020603050405020304" pitchFamily="18" charset="0"/>
              </a:rPr>
              <a:t>. </a:t>
            </a:r>
          </a:p>
          <a:p>
            <a:pPr marL="342900" indent="-342900" algn="just">
              <a:buFont typeface="+mj-lt"/>
              <a:buAutoNum type="arabicPeriod"/>
            </a:pPr>
            <a:r>
              <a:rPr lang="es-ES" sz="2000" dirty="0">
                <a:effectLst/>
                <a:latin typeface="Arial" panose="020B0604020202020204" pitchFamily="34" charset="0"/>
                <a:ea typeface="Times New Roman" panose="02020603050405020304" pitchFamily="18" charset="0"/>
              </a:rPr>
              <a:t>Organización de la protección médica contra los efectos de las sustancias tóxicas peligrosas y de los focos secundarios de contaminación.</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MX" sz="2000" dirty="0">
                <a:effectLst/>
                <a:latin typeface="Arial" panose="020B0604020202020204" pitchFamily="34" charset="0"/>
                <a:ea typeface="Times New Roman" panose="02020603050405020304" pitchFamily="18" charset="0"/>
              </a:rPr>
              <a:t>Organización de la dirección del aseguramiento médico.</a:t>
            </a:r>
            <a:endParaRPr lang="es-CU" sz="2000" dirty="0">
              <a:latin typeface="Times New Roman" panose="02020603050405020304" pitchFamily="18" charset="0"/>
              <a:ea typeface="Times New Roman" panose="02020603050405020304" pitchFamily="18" charset="0"/>
            </a:endParaRPr>
          </a:p>
          <a:p>
            <a:pPr marL="342900" lvl="0" indent="-342900" algn="just">
              <a:buFont typeface="+mj-lt"/>
              <a:buAutoNum type="arabicPeriod"/>
            </a:pPr>
            <a:r>
              <a:rPr lang="es-ES" sz="2000" dirty="0">
                <a:effectLst/>
                <a:latin typeface="Arial" panose="020B0604020202020204" pitchFamily="34" charset="0"/>
                <a:ea typeface="Times New Roman" panose="02020603050405020304" pitchFamily="18" charset="0"/>
              </a:rPr>
              <a:t>Organización de la estadística médica</a:t>
            </a:r>
            <a:r>
              <a:rPr lang="es-CU" sz="2000" dirty="0">
                <a:latin typeface="Times New Roman" panose="02020603050405020304" pitchFamily="18" charset="0"/>
                <a:ea typeface="Times New Roman" panose="02020603050405020304" pitchFamily="18" charset="0"/>
              </a:rPr>
              <a:t>.</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04608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619ADA6-80B7-1892-A2CE-45616695135F}"/>
              </a:ext>
            </a:extLst>
          </p:cNvPr>
          <p:cNvSpPr txBox="1"/>
          <p:nvPr/>
        </p:nvSpPr>
        <p:spPr>
          <a:xfrm>
            <a:off x="251520" y="0"/>
            <a:ext cx="8640960" cy="3631763"/>
          </a:xfrm>
          <a:prstGeom prst="rect">
            <a:avLst/>
          </a:prstGeom>
          <a:noFill/>
        </p:spPr>
        <p:txBody>
          <a:bodyPr wrap="square">
            <a:spAutoFit/>
          </a:bodyPr>
          <a:lstStyle/>
          <a:p>
            <a:pPr marL="342900" lvl="0" indent="-342900" algn="just">
              <a:spcBef>
                <a:spcPts val="600"/>
              </a:spcBef>
              <a:spcAft>
                <a:spcPts val="600"/>
              </a:spcAft>
              <a:buFont typeface="+mj-lt"/>
              <a:buAutoNum type="arabicPeriod"/>
            </a:pPr>
            <a:r>
              <a:rPr lang="es-ES" sz="2000" b="1" dirty="0">
                <a:effectLst/>
                <a:latin typeface="Arial" panose="020B0604020202020204" pitchFamily="34" charset="0"/>
                <a:ea typeface="Times New Roman" panose="02020603050405020304" pitchFamily="18" charset="0"/>
              </a:rPr>
              <a:t>Organización del sistema de tratamiento y evacuación. </a:t>
            </a:r>
            <a:endParaRPr lang="es-CU" sz="2000" b="1" dirty="0">
              <a:effectLst/>
              <a:latin typeface="Times New Roman" panose="02020603050405020304" pitchFamily="18" charset="0"/>
              <a:ea typeface="Times New Roman" panose="02020603050405020304" pitchFamily="18" charset="0"/>
            </a:endParaRPr>
          </a:p>
          <a:p>
            <a:pPr marL="457200" algn="just">
              <a:spcBef>
                <a:spcPts val="600"/>
              </a:spcBef>
              <a:spcAft>
                <a:spcPts val="600"/>
              </a:spcAft>
            </a:pPr>
            <a:r>
              <a:rPr lang="es-MX" sz="2000" b="1" i="1" dirty="0">
                <a:effectLst/>
                <a:latin typeface="Arial" panose="020B0604020202020204" pitchFamily="34" charset="0"/>
                <a:ea typeface="Times New Roman" panose="02020603050405020304" pitchFamily="18" charset="0"/>
              </a:rPr>
              <a:t>Concepto: </a:t>
            </a:r>
            <a:r>
              <a:rPr lang="es-MX" sz="2000" dirty="0">
                <a:effectLst/>
                <a:latin typeface="Arial" panose="020B0604020202020204" pitchFamily="34" charset="0"/>
                <a:ea typeface="Times New Roman" panose="02020603050405020304" pitchFamily="18" charset="0"/>
              </a:rPr>
              <a:t>proceso mediante el cual se realiza una distribución racional, escalonada y por niveles de las fuerzas y medios del sector de la salud en el lugar donde se produce la situación de desastre., con la  finalidad de garantizar la prestación de la asistencia a los lesionados y enfermos en los plazos más breves posibles, realizando los procedimientos médicos y de enfermería fundamentales normados en cada etapa de tratamiento, asegurando las medidas necesarias para evacuar a etapas superiores a los que lo requieran y disminuir al mínimo el plazo de tiempo oportuno para prestar la asistencia médico-sanitaria.</a:t>
            </a:r>
            <a:endParaRPr lang="es-CU" sz="20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5EBFB4E7-53C3-6ABC-DD90-B1FAF76E3491}"/>
              </a:ext>
            </a:extLst>
          </p:cNvPr>
          <p:cNvSpPr txBox="1"/>
          <p:nvPr/>
        </p:nvSpPr>
        <p:spPr>
          <a:xfrm>
            <a:off x="251520" y="3717032"/>
            <a:ext cx="8784976" cy="2862322"/>
          </a:xfrm>
          <a:prstGeom prst="rect">
            <a:avLst/>
          </a:prstGeom>
          <a:noFill/>
        </p:spPr>
        <p:txBody>
          <a:bodyPr wrap="square">
            <a:spAutoFit/>
          </a:bodyPr>
          <a:lstStyle/>
          <a:p>
            <a:pPr algn="just"/>
            <a:r>
              <a:rPr lang="es-MX" dirty="0">
                <a:effectLst/>
                <a:latin typeface="Arial" panose="020B0604020202020204" pitchFamily="34" charset="0"/>
                <a:ea typeface="Times New Roman" panose="02020603050405020304" pitchFamily="18" charset="0"/>
              </a:rPr>
              <a:t>La organización del sistema de tratamiento y evacuación es un proceso lógico, racional, previsor y eficiente que debe estructurarse considerando los siguientes aspectos: </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Existencia de fuerzas y medios de la salud en el lugar de la situación de desastre y grado de   preparación. </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Existencia de recursos de todo tipo (no médicos) en el lugar de la situación de desastre y su posible empleo por el sector de la salud en particular.</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Posibilidad de que la ubicación de las instituciones de salud permita el despliegue de etapas de tratamiento que respondan a las necesidades de la situación que pueda presentarse.</a:t>
            </a:r>
            <a:endParaRPr lang="es-C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385048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07D7A9F8-9761-D46B-1C09-9B821BF14978}"/>
              </a:ext>
            </a:extLst>
          </p:cNvPr>
          <p:cNvSpPr txBox="1"/>
          <p:nvPr/>
        </p:nvSpPr>
        <p:spPr>
          <a:xfrm>
            <a:off x="143508" y="116632"/>
            <a:ext cx="8856984" cy="6663363"/>
          </a:xfrm>
          <a:prstGeom prst="rect">
            <a:avLst/>
          </a:prstGeom>
          <a:noFill/>
        </p:spPr>
        <p:txBody>
          <a:bodyPr wrap="square">
            <a:spAutoFit/>
          </a:bodyPr>
          <a:lstStyle/>
          <a:p>
            <a:pPr algn="just">
              <a:spcBef>
                <a:spcPts val="600"/>
              </a:spcBef>
              <a:spcAft>
                <a:spcPts val="600"/>
              </a:spcAft>
            </a:pPr>
            <a:r>
              <a:rPr lang="es-MX" sz="2400" b="1" i="1" dirty="0">
                <a:effectLst/>
                <a:latin typeface="Arial" panose="020B0604020202020204" pitchFamily="34" charset="0"/>
                <a:ea typeface="Times New Roman" panose="02020603050405020304" pitchFamily="18" charset="0"/>
              </a:rPr>
              <a:t>El sistema de tratamiento y evacuación está integrado por los elementos siguientes:</a:t>
            </a:r>
            <a:endParaRPr lang="es-CU" sz="24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Las victimas masivas probables, globales y por perfiles.</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El área de responsabilidad asignada a cada institución médica. </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Las etapas de tratamiento que deben ser creadas, su ubicación, traslado y despliegue principales y de reserva. </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El nivel de la asistencia médico-sanitaria (procedimientos autorizados) a ejecutar en cada etapa de tratamiento y evacuación.</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El volumen de asistencia médica (procedimientos autorizados) a ejecutar en cada etapa de tratamiento y evacuación. </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La organización funcional de cada etapa de tratamiento y evacuación.</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Las necesidades de la evacuación médica.</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La ubicación de las áreas de evacuación médica.</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El orden de prioridad en la evacuación médica.</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Los principios de evacuación médica (cuidados que se deben prestar a los heridos y enfermos durante la evacuación).</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200" dirty="0">
                <a:effectLst/>
                <a:latin typeface="Arial" panose="020B0604020202020204" pitchFamily="34" charset="0"/>
                <a:ea typeface="Times New Roman" panose="02020603050405020304" pitchFamily="18" charset="0"/>
              </a:rPr>
              <a:t> El método de evacuación médica a emplear.</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9583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07BBF1B-3BD2-6AE3-FEA0-E3D171F8DD94}"/>
              </a:ext>
            </a:extLst>
          </p:cNvPr>
          <p:cNvSpPr txBox="1"/>
          <p:nvPr/>
        </p:nvSpPr>
        <p:spPr>
          <a:xfrm>
            <a:off x="179512" y="188640"/>
            <a:ext cx="8784976" cy="3570208"/>
          </a:xfrm>
          <a:prstGeom prst="rect">
            <a:avLst/>
          </a:prstGeom>
          <a:noFill/>
        </p:spPr>
        <p:txBody>
          <a:bodyPr wrap="square">
            <a:spAutoFit/>
          </a:bodyPr>
          <a:lstStyle/>
          <a:p>
            <a:pPr marL="342900" lvl="0" indent="-342900" algn="just">
              <a:spcBef>
                <a:spcPts val="600"/>
              </a:spcBef>
              <a:spcAft>
                <a:spcPts val="600"/>
              </a:spcAft>
              <a:buFont typeface="+mj-lt"/>
              <a:buAutoNum type="arabicPeriod" startAt="2"/>
            </a:pPr>
            <a:r>
              <a:rPr lang="es-ES" sz="2400" b="1" dirty="0">
                <a:effectLst/>
                <a:latin typeface="Arial" panose="020B0604020202020204" pitchFamily="34" charset="0"/>
                <a:ea typeface="Times New Roman" panose="02020603050405020304" pitchFamily="18" charset="0"/>
              </a:rPr>
              <a:t>Organización del abastecimiento médico y aseguramiento técnico - material de carácter médico.</a:t>
            </a:r>
            <a:endParaRPr lang="es-CU" sz="2400" b="1" dirty="0">
              <a:effectLst/>
              <a:latin typeface="Times New Roman" panose="02020603050405020304" pitchFamily="18" charset="0"/>
              <a:ea typeface="Times New Roman" panose="02020603050405020304" pitchFamily="18" charset="0"/>
            </a:endParaRPr>
          </a:p>
          <a:p>
            <a:pPr marL="457200" algn="just">
              <a:spcBef>
                <a:spcPts val="600"/>
              </a:spcBef>
              <a:spcAft>
                <a:spcPts val="600"/>
              </a:spcAft>
            </a:pPr>
            <a:r>
              <a:rPr lang="es-MX" sz="2400" b="1" dirty="0">
                <a:effectLst/>
                <a:latin typeface="Arial" panose="020B0604020202020204" pitchFamily="34" charset="0"/>
                <a:ea typeface="Times New Roman" panose="02020603050405020304" pitchFamily="18" charset="0"/>
              </a:rPr>
              <a:t>Concepto: </a:t>
            </a:r>
            <a:r>
              <a:rPr lang="es-MX" sz="2400" dirty="0">
                <a:effectLst/>
                <a:latin typeface="Arial" panose="020B0604020202020204" pitchFamily="34" charset="0"/>
                <a:ea typeface="Times New Roman" panose="02020603050405020304" pitchFamily="18" charset="0"/>
              </a:rPr>
              <a:t>proceso que asigna los recursos materiales indispensables para garantizar el trabajo en concordancia con el cálculo de bajas sanitarias, el nivel de asistencia médica establecido y los procedimientos  médico - sanitarios que se autorizan en cada etapa de tratamiento. Dota al sistema de tratamiento y evacuación de los recursos necesarios para materializar el trabajo médico. </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DFA0AE8C-7CCE-D408-9757-4BD30C2C8247}"/>
              </a:ext>
            </a:extLst>
          </p:cNvPr>
          <p:cNvSpPr txBox="1"/>
          <p:nvPr/>
        </p:nvSpPr>
        <p:spPr>
          <a:xfrm>
            <a:off x="184734" y="3861048"/>
            <a:ext cx="8784976" cy="2800767"/>
          </a:xfrm>
          <a:prstGeom prst="rect">
            <a:avLst/>
          </a:prstGeom>
          <a:noFill/>
        </p:spPr>
        <p:txBody>
          <a:bodyPr wrap="square">
            <a:spAutoFit/>
          </a:bodyPr>
          <a:lstStyle/>
          <a:p>
            <a:pPr algn="just"/>
            <a:r>
              <a:rPr lang="es-MX" sz="2200" dirty="0">
                <a:effectLst/>
                <a:latin typeface="Arial" panose="020B0604020202020204" pitchFamily="34" charset="0"/>
                <a:ea typeface="Times New Roman" panose="02020603050405020304" pitchFamily="18" charset="0"/>
              </a:rPr>
              <a:t>La organización del abastecimiento médico y el aseguramiento técnico-material de carácter médico es una actividad importante en el complejo proceso de organización del aseguramiento médico, ya que dota al sistema de tratamiento y evacuación de los recursos necesarios para materializar el trabajo médico. Debe ser lógico, racional, previsor y eficiente y estructurarse considerando los mismos aspectos que fueron señalados para organizar el sistema de tratamiento y evacuación.</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085182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D457111-D5D0-760C-0040-54F9CD4A23C1}"/>
              </a:ext>
            </a:extLst>
          </p:cNvPr>
          <p:cNvSpPr txBox="1"/>
          <p:nvPr/>
        </p:nvSpPr>
        <p:spPr>
          <a:xfrm>
            <a:off x="144016" y="1988840"/>
            <a:ext cx="8892480" cy="4247317"/>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Determinación exacta de existencias de medios materiales de uso médico en consumo y en reservas, así como su ubicación.</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Determinación de existencias de medios materiales no médicos, pero necesarios para el trabajo médico, organismo o institución que es </a:t>
            </a:r>
            <a:r>
              <a:rPr lang="es-MX" sz="2400" dirty="0" err="1">
                <a:effectLst/>
                <a:latin typeface="Arial" panose="020B0604020202020204" pitchFamily="34" charset="0"/>
                <a:ea typeface="Times New Roman" panose="02020603050405020304" pitchFamily="18" charset="0"/>
              </a:rPr>
              <a:t>balancista</a:t>
            </a:r>
            <a:r>
              <a:rPr lang="es-MX" sz="2400" dirty="0">
                <a:effectLst/>
                <a:latin typeface="Arial" panose="020B0604020202020204" pitchFamily="34" charset="0"/>
                <a:ea typeface="Times New Roman" panose="02020603050405020304" pitchFamily="18" charset="0"/>
              </a:rPr>
              <a:t> y su ubicación.</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Elaboración de la tabla material, por niveles de asistencia y agrupación funcional por completo.</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Determinación de la existencia de bancos de sangre, sus posibilidades y capacidad movilizativa.</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1D05BD7C-06B3-BD97-18E9-7A62B13AA9E0}"/>
              </a:ext>
            </a:extLst>
          </p:cNvPr>
          <p:cNvSpPr txBox="1"/>
          <p:nvPr/>
        </p:nvSpPr>
        <p:spPr>
          <a:xfrm>
            <a:off x="251520" y="188640"/>
            <a:ext cx="8784976" cy="1200329"/>
          </a:xfrm>
          <a:prstGeom prst="rect">
            <a:avLst/>
          </a:prstGeom>
          <a:blipFill>
            <a:blip r:embed="rId2"/>
            <a:tile tx="0" ty="0" sx="100000" sy="100000" flip="none" algn="tl"/>
          </a:blipFill>
        </p:spPr>
        <p:txBody>
          <a:bodyPr wrap="square">
            <a:spAutoFit/>
          </a:bodyPr>
          <a:lstStyle/>
          <a:p>
            <a:pPr algn="just">
              <a:spcBef>
                <a:spcPts val="600"/>
              </a:spcBef>
              <a:spcAft>
                <a:spcPts val="600"/>
              </a:spcAft>
            </a:pPr>
            <a:r>
              <a:rPr lang="es-MX" sz="2400" b="1" i="1" dirty="0">
                <a:effectLst/>
                <a:latin typeface="Arial" panose="020B0604020202020204" pitchFamily="34" charset="0"/>
                <a:ea typeface="Times New Roman" panose="02020603050405020304" pitchFamily="18" charset="0"/>
              </a:rPr>
              <a:t>Los elementos que estructuran la organización del abastecimiento médico y aseguramiento técnico-material de carácter médico, son:</a:t>
            </a:r>
            <a:endParaRPr lang="es-CU" sz="2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92696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D457111-D5D0-760C-0040-54F9CD4A23C1}"/>
              </a:ext>
            </a:extLst>
          </p:cNvPr>
          <p:cNvSpPr txBox="1"/>
          <p:nvPr/>
        </p:nvSpPr>
        <p:spPr>
          <a:xfrm>
            <a:off x="197768" y="1806490"/>
            <a:ext cx="8892480" cy="4862870"/>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Determinación de la ubicación de talleres de reparación de la técnica médica o con posibilidades de emplearse con tales fines, su potencialidad productiva, nivel de especialización y capacidad de crear grupos móviles de trabajo.</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Determinación del orden, las prioridades y formas para efectuar el abastecimiento, así como los reabastecimientos, los mantenimientos y las reparaciones de la técnica médica. </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Determinación de las posibilidades de producción  de materiales de uso médico de todo tipo o producciones afines, su potencialidad productiva  y nivel de especialización, incluyendo los laboratorios de procesamiento de plantas medicinales, así como de otros medios propios de la medicina tradicional asiática  y  cubana.</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Elaboración de las principales normativas de ahorro y recuperación de todo tipo de medios materiales y sus posibles normas de consumo.</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CuadroTexto 1">
            <a:extLst>
              <a:ext uri="{FF2B5EF4-FFF2-40B4-BE49-F238E27FC236}">
                <a16:creationId xmlns:a16="http://schemas.microsoft.com/office/drawing/2014/main" id="{D737E826-80A3-3347-FB36-289C0D708D69}"/>
              </a:ext>
            </a:extLst>
          </p:cNvPr>
          <p:cNvSpPr txBox="1"/>
          <p:nvPr/>
        </p:nvSpPr>
        <p:spPr>
          <a:xfrm>
            <a:off x="251520" y="188640"/>
            <a:ext cx="8784976" cy="1200329"/>
          </a:xfrm>
          <a:prstGeom prst="rect">
            <a:avLst/>
          </a:prstGeom>
          <a:blipFill>
            <a:blip r:embed="rId2"/>
            <a:tile tx="0" ty="0" sx="100000" sy="100000" flip="none" algn="tl"/>
          </a:blipFill>
        </p:spPr>
        <p:txBody>
          <a:bodyPr wrap="square">
            <a:spAutoFit/>
          </a:bodyPr>
          <a:lstStyle/>
          <a:p>
            <a:pPr algn="just">
              <a:spcBef>
                <a:spcPts val="600"/>
              </a:spcBef>
              <a:spcAft>
                <a:spcPts val="600"/>
              </a:spcAft>
            </a:pPr>
            <a:r>
              <a:rPr lang="es-MX" sz="2400" b="1" i="1" dirty="0">
                <a:effectLst/>
                <a:latin typeface="Arial" panose="020B0604020202020204" pitchFamily="34" charset="0"/>
                <a:ea typeface="Times New Roman" panose="02020603050405020304" pitchFamily="18" charset="0"/>
              </a:rPr>
              <a:t>Los elementos que estructuran la organización del abastecimiento médico y aseguramiento técnico-material de carácter médico, son:</a:t>
            </a:r>
            <a:endParaRPr lang="es-CU" sz="2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24191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E28EF21-B1DF-FBAB-67E5-44FB81B35D72}"/>
              </a:ext>
            </a:extLst>
          </p:cNvPr>
          <p:cNvSpPr txBox="1"/>
          <p:nvPr/>
        </p:nvSpPr>
        <p:spPr>
          <a:xfrm>
            <a:off x="143508" y="210408"/>
            <a:ext cx="8856984" cy="2308324"/>
          </a:xfrm>
          <a:prstGeom prst="rect">
            <a:avLst/>
          </a:prstGeom>
          <a:noFill/>
        </p:spPr>
        <p:txBody>
          <a:bodyPr wrap="square">
            <a:spAutoFit/>
          </a:bodyPr>
          <a:lstStyle/>
          <a:p>
            <a:pPr marL="457200" lvl="0" indent="-457200" algn="just">
              <a:buFont typeface="+mj-lt"/>
              <a:buAutoNum type="arabicPeriod" startAt="3"/>
            </a:pPr>
            <a:r>
              <a:rPr lang="es-ES" sz="2400" b="1" i="1" dirty="0">
                <a:effectLst/>
                <a:latin typeface="Arial" panose="020B0604020202020204" pitchFamily="34" charset="0"/>
                <a:ea typeface="Times New Roman" panose="02020603050405020304" pitchFamily="18" charset="0"/>
              </a:rPr>
              <a:t>Organización de las principales medidas higiénico-sanitarias y </a:t>
            </a:r>
            <a:r>
              <a:rPr lang="es-ES" sz="2400" b="1" i="1" dirty="0" err="1">
                <a:effectLst/>
                <a:latin typeface="Arial" panose="020B0604020202020204" pitchFamily="34" charset="0"/>
                <a:ea typeface="Times New Roman" panose="02020603050405020304" pitchFamily="18" charset="0"/>
              </a:rPr>
              <a:t>antiepidémicas</a:t>
            </a:r>
            <a:r>
              <a:rPr lang="es-ES" sz="2400" b="1" i="1" dirty="0">
                <a:effectLst/>
                <a:latin typeface="Arial" panose="020B0604020202020204" pitchFamily="34" charset="0"/>
                <a:ea typeface="Times New Roman" panose="02020603050405020304" pitchFamily="18" charset="0"/>
              </a:rPr>
              <a:t>. </a:t>
            </a:r>
            <a:endParaRPr lang="es-CU" sz="2400" b="1" i="1" dirty="0">
              <a:effectLst/>
              <a:latin typeface="Times New Roman" panose="02020603050405020304" pitchFamily="18" charset="0"/>
              <a:ea typeface="Times New Roman" panose="02020603050405020304" pitchFamily="18" charset="0"/>
            </a:endParaRPr>
          </a:p>
          <a:p>
            <a:pPr marL="457200" algn="just"/>
            <a:r>
              <a:rPr lang="es-MX" sz="2400" b="1" i="1" dirty="0">
                <a:effectLst/>
                <a:latin typeface="Arial" panose="020B0604020202020204" pitchFamily="34" charset="0"/>
                <a:ea typeface="Times New Roman" panose="02020603050405020304" pitchFamily="18" charset="0"/>
              </a:rPr>
              <a:t>Concepto: </a:t>
            </a:r>
            <a:r>
              <a:rPr lang="es-MX" sz="2400" dirty="0">
                <a:effectLst/>
                <a:latin typeface="Arial" panose="020B0604020202020204" pitchFamily="34" charset="0"/>
                <a:ea typeface="Times New Roman" panose="02020603050405020304" pitchFamily="18" charset="0"/>
              </a:rPr>
              <a:t>Proceso que determina las posibilidades de influencia del evento en la aparición y propagación de enfermedades infectocontagiosas y otras afecciones de la salud. </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8F8C6286-3911-460D-B564-002EC595D5CE}"/>
              </a:ext>
            </a:extLst>
          </p:cNvPr>
          <p:cNvSpPr txBox="1"/>
          <p:nvPr/>
        </p:nvSpPr>
        <p:spPr>
          <a:xfrm>
            <a:off x="143508" y="2784996"/>
            <a:ext cx="8856984" cy="3862596"/>
          </a:xfrm>
          <a:prstGeom prst="rect">
            <a:avLst/>
          </a:prstGeom>
          <a:noFill/>
        </p:spPr>
        <p:txBody>
          <a:bodyPr wrap="square">
            <a:spAutoFit/>
          </a:bodyPr>
          <a:lstStyle/>
          <a:p>
            <a:pPr algn="just">
              <a:spcBef>
                <a:spcPts val="600"/>
              </a:spcBef>
              <a:spcAft>
                <a:spcPts val="600"/>
              </a:spcAft>
            </a:pPr>
            <a:r>
              <a:rPr lang="es-MX" sz="2000" b="1" i="1" dirty="0">
                <a:effectLst/>
                <a:latin typeface="Arial" panose="020B0604020202020204" pitchFamily="34" charset="0"/>
                <a:ea typeface="Times New Roman" panose="02020603050405020304" pitchFamily="18" charset="0"/>
              </a:rPr>
              <a:t>Para la organización de las principales medidas higiénico-sanitarias y </a:t>
            </a:r>
            <a:r>
              <a:rPr lang="es-MX" sz="2000" b="1" i="1" dirty="0" err="1">
                <a:effectLst/>
                <a:latin typeface="Arial" panose="020B0604020202020204" pitchFamily="34" charset="0"/>
                <a:ea typeface="Times New Roman" panose="02020603050405020304" pitchFamily="18" charset="0"/>
              </a:rPr>
              <a:t>antiepidémicas</a:t>
            </a:r>
            <a:r>
              <a:rPr lang="es-MX" sz="2000" b="1" i="1" dirty="0">
                <a:effectLst/>
                <a:latin typeface="Arial" panose="020B0604020202020204" pitchFamily="34" charset="0"/>
                <a:ea typeface="Times New Roman" panose="02020603050405020304" pitchFamily="18" charset="0"/>
              </a:rPr>
              <a:t> el sector de la salud debe:</a:t>
            </a:r>
            <a:endParaRPr lang="es-CU" sz="20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Conocer el comportamiento habitual de las enfermedades transmisibles y situaciones predisponentes.</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Tener un eficiente sistema de vigilancia epidemiológica, capaz de interpretar acertadamente cualquier cambio cuantitativo en la incidencia de enfermedades habituales o ante la aparición del primer caso de una afección no habitual.</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Tener conocimiento de nuevas afecciones transmisibles que hayan aparecido y la toma de medidas para evitar su propagación.</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Determinar afecciones o grupos de afecciones transmisibles que puedan aparecer ante cualquier evento.</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3053409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A43C253-5392-A8DF-8DAA-C9689DCE8201}"/>
              </a:ext>
            </a:extLst>
          </p:cNvPr>
          <p:cNvSpPr txBox="1"/>
          <p:nvPr/>
        </p:nvSpPr>
        <p:spPr>
          <a:xfrm>
            <a:off x="143508" y="17206"/>
            <a:ext cx="8856984" cy="6576159"/>
          </a:xfrm>
          <a:prstGeom prst="rect">
            <a:avLst/>
          </a:prstGeom>
          <a:noFill/>
        </p:spPr>
        <p:txBody>
          <a:bodyPr wrap="square">
            <a:spAutoFit/>
          </a:bodyPr>
          <a:lstStyle/>
          <a:p>
            <a:pPr algn="just">
              <a:spcBef>
                <a:spcPts val="200"/>
              </a:spcBef>
              <a:spcAft>
                <a:spcPts val="200"/>
              </a:spcAft>
            </a:pPr>
            <a:r>
              <a:rPr lang="es-MX" sz="2400" b="1" dirty="0">
                <a:effectLst/>
                <a:latin typeface="Arial" panose="020B0604020202020204" pitchFamily="34" charset="0"/>
                <a:ea typeface="Times New Roman" panose="02020603050405020304" pitchFamily="18" charset="0"/>
              </a:rPr>
              <a:t>Los aspectos generales a considerar para organizar las principales medidas higiénico – sanitarias y </a:t>
            </a:r>
            <a:r>
              <a:rPr lang="es-MX" sz="2400" b="1" dirty="0" err="1">
                <a:effectLst/>
                <a:latin typeface="Arial" panose="020B0604020202020204" pitchFamily="34" charset="0"/>
                <a:ea typeface="Times New Roman" panose="02020603050405020304" pitchFamily="18" charset="0"/>
              </a:rPr>
              <a:t>antiepidémicas</a:t>
            </a:r>
            <a:r>
              <a:rPr lang="es-MX" sz="2400" b="1" dirty="0">
                <a:effectLst/>
                <a:latin typeface="Arial" panose="020B0604020202020204" pitchFamily="34" charset="0"/>
                <a:ea typeface="Times New Roman" panose="02020603050405020304" pitchFamily="18" charset="0"/>
              </a:rPr>
              <a:t>, son:</a:t>
            </a:r>
            <a:endParaRPr lang="es-CU" sz="2400" b="1" dirty="0">
              <a:effectLst/>
              <a:latin typeface="Times New Roman" panose="02020603050405020304" pitchFamily="18" charset="0"/>
              <a:ea typeface="Times New Roman" panose="02020603050405020304" pitchFamily="18" charset="0"/>
            </a:endParaRPr>
          </a:p>
          <a:p>
            <a:pPr marL="342900" lvl="0" indent="-342900" algn="just">
              <a:spcBef>
                <a:spcPts val="200"/>
              </a:spcBef>
              <a:spcAft>
                <a:spcPts val="2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conocimiento detallado, por el sector de la salud a cada nivel, del comportamiento habitual de las enfermedades transmisibles y situaciones predisponentes.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200"/>
              </a:spcBef>
              <a:spcAft>
                <a:spcPts val="2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eficacia del sistema de vigilancia epidemiológica, capaz de interpretar acertadamente cualquier cambio cuantitativo en la incidencia de enfermedades habituales o ante la aparición del primer caso de una afección no habitual.</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200"/>
              </a:spcBef>
              <a:spcAft>
                <a:spcPts val="2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capacidad del sector de la salud para profundizar rápidamente en el conocimiento de nuevas afecciones transmisibles que hayan aparecido y la toma de medidas de todo tipo para evitar su propagación.</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200"/>
              </a:spcBef>
              <a:spcAft>
                <a:spcPts val="2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capacidad del sector de la salud para determinar afecciones o grupos de afecciones transmisibles que puedan aparecer ante una situación de desastre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69778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Marcador de contenido">
            <a:extLst>
              <a:ext uri="{FF2B5EF4-FFF2-40B4-BE49-F238E27FC236}">
                <a16:creationId xmlns:a16="http://schemas.microsoft.com/office/drawing/2014/main" id="{BE7F931C-44E5-36F2-AFC0-0E1FF39394E5}"/>
              </a:ext>
            </a:extLst>
          </p:cNvPr>
          <p:cNvSpPr>
            <a:spLocks noGrp="1"/>
          </p:cNvSpPr>
          <p:nvPr>
            <p:ph type="subTitle" idx="1"/>
          </p:nvPr>
        </p:nvSpPr>
        <p:spPr>
          <a:xfrm>
            <a:off x="-10999" y="555526"/>
            <a:ext cx="8964488" cy="5746948"/>
          </a:xfrm>
        </p:spPr>
        <p:txBody>
          <a:bodyPr>
            <a:noAutofit/>
          </a:bodyPr>
          <a:lstStyle/>
          <a:p>
            <a:pPr marL="0" indent="0" algn="l">
              <a:buNone/>
            </a:pPr>
            <a:r>
              <a:rPr lang="x-none" sz="2400" b="1" dirty="0">
                <a:solidFill>
                  <a:srgbClr val="FF0000"/>
                </a:solidFill>
                <a:latin typeface="Arial" panose="020B0604020202020204" pitchFamily="34" charset="0"/>
                <a:cs typeface="Arial" panose="020B0604020202020204" pitchFamily="34" charset="0"/>
              </a:rPr>
              <a:t>Tiempo</a:t>
            </a:r>
            <a:r>
              <a:rPr lang="x-none" sz="2400" b="1" dirty="0">
                <a:solidFill>
                  <a:schemeClr val="tx1"/>
                </a:solidFill>
                <a:latin typeface="Arial" panose="020B0604020202020204" pitchFamily="34" charset="0"/>
                <a:cs typeface="Arial" panose="020B0604020202020204" pitchFamily="34" charset="0"/>
              </a:rPr>
              <a:t>:</a:t>
            </a:r>
            <a:r>
              <a:rPr lang="es-ES" sz="2400" b="1" dirty="0">
                <a:solidFill>
                  <a:schemeClr val="tx1"/>
                </a:solidFill>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2 horas.</a:t>
            </a:r>
          </a:p>
          <a:p>
            <a:pPr marL="0" indent="0" algn="l">
              <a:buNone/>
            </a:pPr>
            <a:r>
              <a:rPr lang="x-none" sz="2400" b="1" dirty="0">
                <a:solidFill>
                  <a:srgbClr val="FF0000"/>
                </a:solidFill>
                <a:latin typeface="Arial" panose="020B0604020202020204" pitchFamily="34" charset="0"/>
                <a:cs typeface="Arial" panose="020B0604020202020204" pitchFamily="34" charset="0"/>
              </a:rPr>
              <a:t>Forma de enseñanza:</a:t>
            </a:r>
            <a:r>
              <a:rPr lang="es-ES" sz="2400" b="1" dirty="0">
                <a:latin typeface="Arial" panose="020B0604020202020204" pitchFamily="34" charset="0"/>
                <a:cs typeface="Arial" panose="020B0604020202020204" pitchFamily="34" charset="0"/>
              </a:rPr>
              <a:t>  </a:t>
            </a:r>
            <a:r>
              <a:rPr lang="x-none" sz="2400" b="1" dirty="0">
                <a:solidFill>
                  <a:schemeClr val="tx1"/>
                </a:solidFill>
                <a:latin typeface="Arial" panose="020B0604020202020204" pitchFamily="34" charset="0"/>
                <a:cs typeface="Arial" panose="020B0604020202020204" pitchFamily="34" charset="0"/>
              </a:rPr>
              <a:t>Conferencia.</a:t>
            </a:r>
          </a:p>
          <a:p>
            <a:pPr marL="1611313" indent="-1611313" algn="l">
              <a:buNone/>
            </a:pPr>
            <a:r>
              <a:rPr lang="x-none" sz="2400" b="1" dirty="0">
                <a:solidFill>
                  <a:srgbClr val="FF0000"/>
                </a:solidFill>
                <a:latin typeface="Arial" panose="020B0604020202020204" pitchFamily="34" charset="0"/>
                <a:cs typeface="Arial" panose="020B0604020202020204" pitchFamily="34" charset="0"/>
              </a:rPr>
              <a:t>Método</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r>
              <a:rPr lang="es-ES" sz="2400" b="1" dirty="0">
                <a:solidFill>
                  <a:schemeClr val="tx1"/>
                </a:solidFill>
                <a:latin typeface="Arial" panose="020B0604020202020204" pitchFamily="34" charset="0"/>
                <a:cs typeface="Arial" panose="020B0604020202020204" pitchFamily="34" charset="0"/>
              </a:rPr>
              <a:t>Exposición oral, elaboración conjunta y discusión.</a:t>
            </a:r>
            <a:endParaRPr lang="x-none" sz="2400" b="1" dirty="0">
              <a:solidFill>
                <a:schemeClr val="tx1"/>
              </a:solidFill>
              <a:latin typeface="Arial" panose="020B0604020202020204" pitchFamily="34" charset="0"/>
              <a:cs typeface="Arial" panose="020B0604020202020204" pitchFamily="34" charset="0"/>
            </a:endParaRPr>
          </a:p>
          <a:p>
            <a:pPr marL="0" indent="0" algn="l">
              <a:buNone/>
            </a:pPr>
            <a:r>
              <a:rPr lang="x-none" sz="2400" b="1" dirty="0">
                <a:solidFill>
                  <a:srgbClr val="FF0000"/>
                </a:solidFill>
                <a:latin typeface="Arial" panose="020B0604020202020204" pitchFamily="34" charset="0"/>
                <a:cs typeface="Arial" panose="020B0604020202020204" pitchFamily="34" charset="0"/>
              </a:rPr>
              <a:t>Bibliografia</a:t>
            </a:r>
            <a:r>
              <a:rPr lang="x-none" sz="2400" b="1" dirty="0">
                <a:solidFill>
                  <a:schemeClr val="accent2">
                    <a:lumMod val="75000"/>
                  </a:schemeClr>
                </a:solidFill>
                <a:latin typeface="Arial" panose="020B0604020202020204" pitchFamily="34" charset="0"/>
                <a:cs typeface="Arial" panose="020B0604020202020204" pitchFamily="34" charset="0"/>
              </a:rPr>
              <a:t>:</a:t>
            </a:r>
            <a:r>
              <a:rPr lang="es-ES" sz="2400" b="1" dirty="0">
                <a:latin typeface="Arial" panose="020B0604020202020204" pitchFamily="34" charset="0"/>
                <a:cs typeface="Arial" panose="020B0604020202020204" pitchFamily="34" charset="0"/>
              </a:rPr>
              <a:t>  </a:t>
            </a:r>
          </a:p>
          <a:p>
            <a:pPr marL="449263" indent="-449263" algn="l">
              <a:buNone/>
            </a:pPr>
            <a:r>
              <a:rPr lang="es-ES" sz="2400" b="1" dirty="0">
                <a:latin typeface="Arial" panose="020B0604020202020204" pitchFamily="34" charset="0"/>
                <a:cs typeface="Arial" panose="020B0604020202020204" pitchFamily="34" charset="0"/>
              </a:rPr>
              <a:t>•	Libro de Texto ¨ Preparación para la defensa ¨.Tomo I, Colectivo de autores. Editorial Ciencias Médicas, La Habana, 2008.</a:t>
            </a:r>
          </a:p>
          <a:p>
            <a:pPr marL="449263" indent="-449263" algn="l">
              <a:buNone/>
            </a:pPr>
            <a:r>
              <a:rPr lang="es-ES" sz="2400" b="1" dirty="0">
                <a:latin typeface="Arial" panose="020B0604020202020204" pitchFamily="34" charset="0"/>
                <a:cs typeface="Arial" panose="020B0604020202020204" pitchFamily="34" charset="0"/>
              </a:rPr>
              <a:t>•	Resolución No. 486 / 2019 del Ministro de Salud Pública. “Doctrina de Tratamiento y Evacuación para la Guerra de Todo el Pueblo “</a:t>
            </a:r>
          </a:p>
          <a:p>
            <a:pPr marL="449263" indent="-449263" algn="l">
              <a:buNone/>
            </a:pPr>
            <a:r>
              <a:rPr lang="es-ES" sz="2400" b="1" dirty="0">
                <a:latin typeface="Arial" panose="020B0604020202020204" pitchFamily="34" charset="0"/>
                <a:cs typeface="Arial" panose="020B0604020202020204" pitchFamily="34" charset="0"/>
              </a:rPr>
              <a:t>•	Base de cálculo para el aseguramiento médico de los desastres y la lucha armada. MINSAP. 2013.</a:t>
            </a:r>
          </a:p>
        </p:txBody>
      </p:sp>
    </p:spTree>
    <p:extLst>
      <p:ext uri="{BB962C8B-B14F-4D97-AF65-F5344CB8AC3E}">
        <p14:creationId xmlns:p14="http://schemas.microsoft.com/office/powerpoint/2010/main" val="34063045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78EC482-ECAF-2CE0-AC01-FF9BB7F6D69A}"/>
              </a:ext>
            </a:extLst>
          </p:cNvPr>
          <p:cNvSpPr txBox="1"/>
          <p:nvPr/>
        </p:nvSpPr>
        <p:spPr>
          <a:xfrm>
            <a:off x="255313" y="1700808"/>
            <a:ext cx="8568952" cy="4924425"/>
          </a:xfrm>
          <a:prstGeom prst="rect">
            <a:avLst/>
          </a:prstGeom>
          <a:noFill/>
        </p:spPr>
        <p:txBody>
          <a:bodyPr wrap="square">
            <a:spAutoFit/>
          </a:bodyPr>
          <a:lstStyle/>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establecimiento del pronóstico de las enfermedades que con mayor posibilidad pueden presentarse.</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las medidas concretas que hay que cumplir por la población en correspondencia con el pronóstico realizado.</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las medidas que se deben ejecutar por el sector de la salud de manera especializada.</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El control de enfermos y posibles aislamientos.</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Los trabajos de saneamiento ambiental.</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Los parámetros para efectuar diagnóstico positivo de las afecciones. </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12F9EE12-C9AC-A105-13B0-E7051BF17CFF}"/>
              </a:ext>
            </a:extLst>
          </p:cNvPr>
          <p:cNvSpPr txBox="1"/>
          <p:nvPr/>
        </p:nvSpPr>
        <p:spPr>
          <a:xfrm>
            <a:off x="287524" y="188640"/>
            <a:ext cx="8676964" cy="1200329"/>
          </a:xfrm>
          <a:prstGeom prst="rect">
            <a:avLst/>
          </a:prstGeom>
          <a:blipFill>
            <a:blip r:embed="rId2"/>
            <a:tile tx="0" ty="0" sx="100000" sy="100000" flip="none" algn="tl"/>
          </a:blipFill>
        </p:spPr>
        <p:txBody>
          <a:bodyPr wrap="square">
            <a:spAutoFit/>
          </a:bodyPr>
          <a:lstStyle/>
          <a:p>
            <a:pPr algn="just"/>
            <a:r>
              <a:rPr lang="es-MX" sz="2400" b="1" i="1" dirty="0">
                <a:effectLst/>
                <a:latin typeface="Arial" panose="020B0604020202020204" pitchFamily="34" charset="0"/>
                <a:ea typeface="Times New Roman" panose="02020603050405020304" pitchFamily="18" charset="0"/>
              </a:rPr>
              <a:t>Los elementos que estructuran la organización de las principales medidas higiénicas- sanitarias y </a:t>
            </a:r>
            <a:r>
              <a:rPr lang="es-MX" sz="2400" b="1" i="1" dirty="0" err="1">
                <a:effectLst/>
                <a:latin typeface="Arial" panose="020B0604020202020204" pitchFamily="34" charset="0"/>
                <a:ea typeface="Times New Roman" panose="02020603050405020304" pitchFamily="18" charset="0"/>
              </a:rPr>
              <a:t>antiepidémicas</a:t>
            </a:r>
            <a:r>
              <a:rPr lang="es-MX" sz="2400" b="1" i="1" dirty="0">
                <a:effectLst/>
                <a:latin typeface="Arial" panose="020B0604020202020204" pitchFamily="34" charset="0"/>
                <a:ea typeface="Times New Roman" panose="02020603050405020304" pitchFamily="18" charset="0"/>
              </a:rPr>
              <a:t>, son:</a:t>
            </a:r>
            <a:endParaRPr lang="es-CU" sz="2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124086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578EC482-ECAF-2CE0-AC01-FF9BB7F6D69A}"/>
              </a:ext>
            </a:extLst>
          </p:cNvPr>
          <p:cNvSpPr txBox="1"/>
          <p:nvPr/>
        </p:nvSpPr>
        <p:spPr>
          <a:xfrm>
            <a:off x="179512" y="1628800"/>
            <a:ext cx="8568952" cy="5016758"/>
          </a:xfrm>
          <a:prstGeom prst="rect">
            <a:avLst/>
          </a:prstGeom>
          <a:noFill/>
        </p:spPr>
        <p:txBody>
          <a:bodyPr wrap="square">
            <a:spAutoFit/>
          </a:bodyPr>
          <a:lstStyle/>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Las tareas para realizar el control del foco.</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normativa metodológica de terapéutica para las posibles afecciones en cada etapa de tratamiento.</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determinación de las medidas que se deben ejecutar por otras instituciones del país.</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proposición a la dirección gubernamental correspondiente, para potenciar el trabajo del sector de la salud.</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elaboración del programa de orientación o difusión por los medios masivos de comunicación (radio, prensa, televisión).</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La determinación de los lugares que se deben emplear para realizar la disposición final de los cadáveres humanos y regulaciones necesarias.</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342900" marR="0" lvl="0" indent="-342900" algn="just"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kumimoji="0" lang="es-MX" sz="20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procedimientos a emplear los residuales líquidos y sólidos, incluyendo en estos últimos a los cadáveres de animales.</a:t>
            </a:r>
            <a:endParaRPr kumimoji="0" lang="es-CU" sz="20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
        <p:nvSpPr>
          <p:cNvPr id="2" name="CuadroTexto 1">
            <a:extLst>
              <a:ext uri="{FF2B5EF4-FFF2-40B4-BE49-F238E27FC236}">
                <a16:creationId xmlns:a16="http://schemas.microsoft.com/office/drawing/2014/main" id="{2196DA0C-07B2-4271-08C5-B87FC7ED3A98}"/>
              </a:ext>
            </a:extLst>
          </p:cNvPr>
          <p:cNvSpPr txBox="1"/>
          <p:nvPr/>
        </p:nvSpPr>
        <p:spPr>
          <a:xfrm>
            <a:off x="287524" y="188640"/>
            <a:ext cx="8676964" cy="1200329"/>
          </a:xfrm>
          <a:prstGeom prst="rect">
            <a:avLst/>
          </a:prstGeom>
          <a:blipFill>
            <a:blip r:embed="rId2"/>
            <a:tile tx="0" ty="0" sx="100000" sy="100000" flip="none" algn="tl"/>
          </a:blipFill>
        </p:spPr>
        <p:txBody>
          <a:bodyPr wrap="square">
            <a:spAutoFit/>
          </a:bodyPr>
          <a:lstStyle/>
          <a:p>
            <a:pPr algn="just"/>
            <a:r>
              <a:rPr lang="es-MX" sz="2400" b="1" i="1" dirty="0">
                <a:effectLst/>
                <a:latin typeface="Arial" panose="020B0604020202020204" pitchFamily="34" charset="0"/>
                <a:ea typeface="Times New Roman" panose="02020603050405020304" pitchFamily="18" charset="0"/>
              </a:rPr>
              <a:t>Los elementos que estructuran la organización de las principales medidas higiénicas- sanitarias y </a:t>
            </a:r>
            <a:r>
              <a:rPr lang="es-MX" sz="2400" b="1" i="1" dirty="0" err="1">
                <a:effectLst/>
                <a:latin typeface="Arial" panose="020B0604020202020204" pitchFamily="34" charset="0"/>
                <a:ea typeface="Times New Roman" panose="02020603050405020304" pitchFamily="18" charset="0"/>
              </a:rPr>
              <a:t>antiepidémicas</a:t>
            </a:r>
            <a:r>
              <a:rPr lang="es-MX" sz="2400" b="1" i="1" dirty="0">
                <a:effectLst/>
                <a:latin typeface="Arial" panose="020B0604020202020204" pitchFamily="34" charset="0"/>
                <a:ea typeface="Times New Roman" panose="02020603050405020304" pitchFamily="18" charset="0"/>
              </a:rPr>
              <a:t>, son:</a:t>
            </a:r>
            <a:endParaRPr lang="es-CU" sz="24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686399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3D3DBAA-C9D4-D71F-3DBE-7606E69CE798}"/>
              </a:ext>
            </a:extLst>
          </p:cNvPr>
          <p:cNvSpPr txBox="1"/>
          <p:nvPr/>
        </p:nvSpPr>
        <p:spPr>
          <a:xfrm>
            <a:off x="107504" y="116632"/>
            <a:ext cx="8784976" cy="2277547"/>
          </a:xfrm>
          <a:prstGeom prst="rect">
            <a:avLst/>
          </a:prstGeom>
          <a:noFill/>
        </p:spPr>
        <p:txBody>
          <a:bodyPr wrap="square">
            <a:spAutoFit/>
          </a:bodyPr>
          <a:lstStyle/>
          <a:p>
            <a:pPr marL="342900" lvl="0" indent="-342900" algn="just">
              <a:spcBef>
                <a:spcPts val="600"/>
              </a:spcBef>
              <a:spcAft>
                <a:spcPts val="600"/>
              </a:spcAft>
              <a:buFont typeface="+mj-lt"/>
              <a:buAutoNum type="arabicPeriod" startAt="4"/>
            </a:pPr>
            <a:r>
              <a:rPr lang="es-ES" sz="2000" b="1" dirty="0">
                <a:effectLst/>
                <a:latin typeface="Arial" panose="020B0604020202020204" pitchFamily="34" charset="0"/>
                <a:ea typeface="Times New Roman" panose="02020603050405020304" pitchFamily="18" charset="0"/>
              </a:rPr>
              <a:t>Organización de la protección médica contra los efectos de las sustancias tóxicas peligrosas y de los focos secundarios de contaminación.</a:t>
            </a:r>
            <a:endParaRPr lang="es-CU" sz="2000" b="1" dirty="0">
              <a:effectLst/>
              <a:latin typeface="Times New Roman" panose="02020603050405020304" pitchFamily="18" charset="0"/>
              <a:ea typeface="Times New Roman" panose="02020603050405020304" pitchFamily="18" charset="0"/>
            </a:endParaRPr>
          </a:p>
          <a:p>
            <a:pPr marL="457200" algn="just">
              <a:spcBef>
                <a:spcPts val="600"/>
              </a:spcBef>
              <a:spcAft>
                <a:spcPts val="600"/>
              </a:spcAft>
            </a:pPr>
            <a:r>
              <a:rPr lang="es-MX" sz="1800" b="1" dirty="0">
                <a:effectLst/>
                <a:latin typeface="Arial" panose="020B0604020202020204" pitchFamily="34" charset="0"/>
                <a:ea typeface="Times New Roman" panose="02020603050405020304" pitchFamily="18" charset="0"/>
              </a:rPr>
              <a:t>Concepto: </a:t>
            </a:r>
            <a:r>
              <a:rPr lang="es-MX" sz="1800" dirty="0">
                <a:effectLst/>
                <a:latin typeface="Arial" panose="020B0604020202020204" pitchFamily="34" charset="0"/>
                <a:ea typeface="Times New Roman" panose="02020603050405020304" pitchFamily="18" charset="0"/>
              </a:rPr>
              <a:t>Proceso que determina las medidas individuales y colectivas que deben adoptar los ciudadanos para lograr la menor vulnerabilidad ante una afectación ocasionada por agentes biológicos, químicos o nucleares, consecutivos a accidentes.</a:t>
            </a:r>
            <a:endParaRPr lang="es-CU" sz="11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1A08C835-E608-8E5D-6BF1-F3C7B73C0865}"/>
              </a:ext>
            </a:extLst>
          </p:cNvPr>
          <p:cNvSpPr txBox="1"/>
          <p:nvPr/>
        </p:nvSpPr>
        <p:spPr>
          <a:xfrm>
            <a:off x="107504" y="2276872"/>
            <a:ext cx="8928992" cy="4585871"/>
          </a:xfrm>
          <a:prstGeom prst="rect">
            <a:avLst/>
          </a:prstGeom>
          <a:noFill/>
        </p:spPr>
        <p:txBody>
          <a:bodyPr wrap="square">
            <a:spAutoFit/>
          </a:bodyPr>
          <a:lstStyle/>
          <a:p>
            <a:pPr algn="just"/>
            <a:r>
              <a:rPr lang="es-MX" sz="2000" b="1" dirty="0">
                <a:effectLst/>
                <a:latin typeface="Arial" panose="020B0604020202020204" pitchFamily="34" charset="0"/>
                <a:ea typeface="Times New Roman" panose="02020603050405020304" pitchFamily="18" charset="0"/>
              </a:rPr>
              <a:t>Los aspectos generales a considerar para organizar estas medidas, son:</a:t>
            </a:r>
            <a:endParaRPr lang="es-CU" sz="20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La creación de una situación biológica, química o radiactiva como evento particular constituye en sí una situación de desastre con todos sus atributos y de producirse en el transcurso de otro, exige una atención priorizada por parte del gobierno, el Estado, toda la sociedad y, muy especialmente, del sector de la salud. Estas situaciones tienen los siguientes rasgos característicos:</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Las influencias negativas en lo económico, político, social y en particular en el sector de salud adquieren dimensiones amplias e intensas.</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Las medidas para enfrentarlas suelen ser dramáticas y extremas por parte del país.</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La organización y realización del aseguramiento médico debe subordinarse casi totalmente a su enfrentamiento.</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dirty="0">
                <a:effectLst/>
                <a:latin typeface="Arial" panose="020B0604020202020204" pitchFamily="34" charset="0"/>
                <a:ea typeface="Times New Roman" panose="02020603050405020304" pitchFamily="18" charset="0"/>
              </a:rPr>
              <a:t> La cooperación del sector de la salud con el resto de los integrantes del aseguramiento multilateral adquiere un carácter vital a todos los niveles involucrados.</a:t>
            </a:r>
            <a:endParaRPr lang="es-C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3472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721B7E5-0F93-2B9F-247F-7ECA5FC13E1E}"/>
              </a:ext>
            </a:extLst>
          </p:cNvPr>
          <p:cNvSpPr txBox="1"/>
          <p:nvPr/>
        </p:nvSpPr>
        <p:spPr>
          <a:xfrm>
            <a:off x="143508" y="332656"/>
            <a:ext cx="8856984" cy="6093976"/>
          </a:xfrm>
          <a:prstGeom prst="rect">
            <a:avLst/>
          </a:prstGeom>
          <a:noFill/>
        </p:spPr>
        <p:txBody>
          <a:bodyPr wrap="square">
            <a:spAutoFit/>
          </a:bodyPr>
          <a:lstStyle/>
          <a:p>
            <a:pPr algn="just">
              <a:spcBef>
                <a:spcPts val="600"/>
              </a:spcBef>
              <a:spcAft>
                <a:spcPts val="600"/>
              </a:spcAft>
            </a:pPr>
            <a:r>
              <a:rPr lang="es-MX" sz="2000" b="1" i="1" dirty="0">
                <a:effectLst/>
                <a:latin typeface="Arial" panose="020B0604020202020204" pitchFamily="34" charset="0"/>
                <a:ea typeface="Times New Roman" panose="02020603050405020304" pitchFamily="18" charset="0"/>
              </a:rPr>
              <a:t>La objetividad de las medidas que se adopten, así como la eficacia de estas dependerán, en gran medida, de los siguientes elementos:</a:t>
            </a:r>
            <a:endParaRPr lang="es-CU" sz="2000" b="1" i="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estado del funcionamiento del subsistema de higiene y epidemiología del sector de la salud a los diferentes niveles.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conocimiento detallado de instalaciones que manipulen sustancias tóxicas o radiactivas y posible área de contaminación ante una avería de estas.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nivel de información que se tenga de la existencia de las sustancias tóxicas peligrosas, del empleo de armas de exterminio masivo así como de los focos secundarios de contaminación.</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La existencia y el estado de los medios individuales de protección, su ubicación y medidas para su distribución en los plazos más breves posibles, así como todo lo relacionado con los medios de protección colectiva.</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El grado de preparación del personal de la salud para enfrentar y orientar en caso de afección por sustancias tóxicas, radiactivas y agentes biológicos.</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7438884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A4F353F-5A51-21E3-A21A-9EFBF88AEB33}"/>
              </a:ext>
            </a:extLst>
          </p:cNvPr>
          <p:cNvSpPr txBox="1"/>
          <p:nvPr/>
        </p:nvSpPr>
        <p:spPr>
          <a:xfrm>
            <a:off x="107504" y="300450"/>
            <a:ext cx="9036496" cy="5724644"/>
          </a:xfrm>
          <a:prstGeom prst="rect">
            <a:avLst/>
          </a:prstGeom>
          <a:noFill/>
        </p:spPr>
        <p:txBody>
          <a:bodyPr wrap="square">
            <a:spAutoFit/>
          </a:bodyPr>
          <a:lstStyle/>
          <a:p>
            <a:pPr algn="just">
              <a:spcBef>
                <a:spcPts val="600"/>
              </a:spcBef>
              <a:spcAft>
                <a:spcPts val="600"/>
              </a:spcAft>
            </a:pPr>
            <a:r>
              <a:rPr lang="es-MX" sz="2400" b="1" i="1" dirty="0">
                <a:effectLst/>
                <a:latin typeface="Arial" panose="020B0604020202020204" pitchFamily="34" charset="0"/>
                <a:ea typeface="Times New Roman" panose="02020603050405020304" pitchFamily="18" charset="0"/>
              </a:rPr>
              <a:t>Los elementos que estructuran la organización de las medidas de protección médica contra los efectos de las sustancias tóxicas peligrosas y de los focos secundarios de contaminación, son:</a:t>
            </a:r>
            <a:endParaRPr lang="es-CU" sz="2400" b="1" i="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puntualización a cada etapa de tratamiento de las medidas de protección que se deben ejecutar ante cada una de las diferentes variantes. </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puntualización de las principales medidas que hay que cumplir por la población, organizaciones y otros en concordancia con las orientaciones que al respecto emita la Defensa Civil.</a:t>
            </a:r>
            <a:endParaRPr lang="es-CU" sz="24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Symbol" panose="05050102010706020507" pitchFamily="18" charset="2"/>
              <a:buChar char="-"/>
            </a:pPr>
            <a:r>
              <a:rPr lang="es-MX" sz="2400" dirty="0">
                <a:effectLst/>
                <a:latin typeface="Arial" panose="020B0604020202020204" pitchFamily="34" charset="0"/>
                <a:ea typeface="Times New Roman" panose="02020603050405020304" pitchFamily="18" charset="0"/>
              </a:rPr>
              <a:t>La determinación de los procedimientos terapéuticos que se deben aplicar en cada etapa y existencia de recursos materiales para ejecutarlos.</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520508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3889931-77E5-C3EF-1E6F-4689AB7C919D}"/>
              </a:ext>
            </a:extLst>
          </p:cNvPr>
          <p:cNvSpPr txBox="1"/>
          <p:nvPr/>
        </p:nvSpPr>
        <p:spPr>
          <a:xfrm>
            <a:off x="107504" y="188640"/>
            <a:ext cx="9036496" cy="6524863"/>
          </a:xfrm>
          <a:prstGeom prst="rect">
            <a:avLst/>
          </a:prstGeom>
          <a:noFill/>
        </p:spPr>
        <p:txBody>
          <a:bodyPr wrap="square">
            <a:spAutoFit/>
          </a:bodyPr>
          <a:lstStyle/>
          <a:p>
            <a:pPr marL="342900" lvl="0" indent="-342900" algn="just">
              <a:spcBef>
                <a:spcPts val="600"/>
              </a:spcBef>
              <a:spcAft>
                <a:spcPts val="600"/>
              </a:spcAft>
              <a:buFont typeface="+mj-lt"/>
              <a:buAutoNum type="arabicPeriod" startAt="5"/>
            </a:pPr>
            <a:r>
              <a:rPr lang="es-MX" sz="2400" b="1" dirty="0">
                <a:effectLst/>
                <a:latin typeface="Arial" panose="020B0604020202020204" pitchFamily="34" charset="0"/>
                <a:ea typeface="Times New Roman" panose="02020603050405020304" pitchFamily="18" charset="0"/>
              </a:rPr>
              <a:t>Organización de la dirección del aseguramiento médico.</a:t>
            </a:r>
            <a:endParaRPr lang="es-CU" sz="2400" dirty="0">
              <a:effectLst/>
              <a:latin typeface="Times New Roman" panose="02020603050405020304" pitchFamily="18" charset="0"/>
              <a:ea typeface="Times New Roman" panose="02020603050405020304" pitchFamily="18" charset="0"/>
            </a:endParaRPr>
          </a:p>
          <a:p>
            <a:pPr algn="just">
              <a:spcBef>
                <a:spcPts val="200"/>
              </a:spcBef>
              <a:spcAft>
                <a:spcPts val="200"/>
              </a:spcAft>
            </a:pPr>
            <a:r>
              <a:rPr lang="es-MX" sz="2400" dirty="0">
                <a:effectLst/>
                <a:latin typeface="Arial" panose="020B0604020202020204" pitchFamily="34" charset="0"/>
                <a:ea typeface="Times New Roman" panose="02020603050405020304" pitchFamily="18" charset="0"/>
              </a:rPr>
              <a:t>Es el proceso mediante el cual se designan los órganos, que a los diferentes niveles estarán responsabilizados con las actividades del aseguramiento médico y ubicación (despliegue) de estos en situaciones de desastres. La organización de la dirección por el Sector de la Salud en situaciones excepcionales y de desastres desempeñan un papel importante en el cumplimiento de las misiones y tareas que debe cumplir el sector, ya que los resultados que se deben alcanzar dependerán, en gran medida, de un sinnúmero de factores subjetivos donde el hombre es el foco principal de la actividad.</a:t>
            </a:r>
            <a:endParaRPr lang="es-CU" sz="2400" dirty="0">
              <a:effectLst/>
              <a:latin typeface="Times New Roman" panose="02020603050405020304" pitchFamily="18" charset="0"/>
              <a:ea typeface="Times New Roman" panose="02020603050405020304" pitchFamily="18" charset="0"/>
            </a:endParaRPr>
          </a:p>
          <a:p>
            <a:pPr algn="just">
              <a:spcBef>
                <a:spcPts val="200"/>
              </a:spcBef>
              <a:spcAft>
                <a:spcPts val="200"/>
              </a:spcAft>
            </a:pPr>
            <a:r>
              <a:rPr lang="es-MX" sz="2400" dirty="0">
                <a:effectLst/>
                <a:latin typeface="Arial" panose="020B0604020202020204" pitchFamily="34" charset="0"/>
                <a:ea typeface="Times New Roman" panose="02020603050405020304" pitchFamily="18" charset="0"/>
              </a:rPr>
              <a:t>La organización de la dirección del sector de la salud en situaciones de desastres desempeña un papel importante en el cumplimiento de las misiones y tareas que debe cumplir el sector, ya que los resultados que se deben alcanzar dependerán, en gran medida, de un conjunto de factores subjetivos donde el hombre es el foco principal de la actividad.</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6704156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F0595A1-A1CA-D4C8-DD34-8BE2AB65612E}"/>
              </a:ext>
            </a:extLst>
          </p:cNvPr>
          <p:cNvSpPr txBox="1"/>
          <p:nvPr/>
        </p:nvSpPr>
        <p:spPr>
          <a:xfrm>
            <a:off x="179512" y="335845"/>
            <a:ext cx="8784976" cy="6417141"/>
          </a:xfrm>
          <a:prstGeom prst="rect">
            <a:avLst/>
          </a:prstGeom>
          <a:noFill/>
        </p:spPr>
        <p:txBody>
          <a:bodyPr wrap="square">
            <a:spAutoFit/>
          </a:bodyPr>
          <a:lstStyle/>
          <a:p>
            <a:pPr algn="just">
              <a:spcBef>
                <a:spcPts val="600"/>
              </a:spcBef>
              <a:spcAft>
                <a:spcPts val="600"/>
              </a:spcAft>
            </a:pPr>
            <a:r>
              <a:rPr lang="es-MX" sz="1800" b="1" dirty="0">
                <a:effectLst/>
                <a:latin typeface="Arial" panose="020B0604020202020204" pitchFamily="34" charset="0"/>
                <a:ea typeface="Times New Roman" panose="02020603050405020304" pitchFamily="18" charset="0"/>
              </a:rPr>
              <a:t>Para la organización de la dirección del sector de la salud deben tenerse en cuenta los siguientes factores:</a:t>
            </a:r>
            <a:endParaRPr lang="es-CU" sz="1100" b="1"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s-MX" sz="1800" dirty="0">
                <a:effectLst/>
                <a:latin typeface="Arial" panose="020B0604020202020204" pitchFamily="34" charset="0"/>
                <a:ea typeface="Times New Roman" panose="02020603050405020304" pitchFamily="18" charset="0"/>
              </a:rPr>
              <a:t>La existencia, preparación, experiencia, capacidad de dirección y cualidades de los cuadros disponibles en los diferentes niveles. </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s-MX" sz="1800" dirty="0">
                <a:effectLst/>
                <a:latin typeface="Arial" panose="020B0604020202020204" pitchFamily="34" charset="0"/>
                <a:ea typeface="Times New Roman" panose="02020603050405020304" pitchFamily="18" charset="0"/>
              </a:rPr>
              <a:t>Las posibilidades de que los cuadros que ocupan cargos en los diferentes niveles en situaciones normales, estén en condiciones de enfrentar situaciones de desastres.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pPr>
            <a:r>
              <a:rPr lang="es-MX" sz="1800" dirty="0">
                <a:effectLst/>
                <a:latin typeface="Arial" panose="020B0604020202020204" pitchFamily="34" charset="0"/>
                <a:ea typeface="Times New Roman" panose="02020603050405020304" pitchFamily="18" charset="0"/>
              </a:rPr>
              <a:t>Las posibilidades de que desde los lugares donde se dirigen las actividades del sector de la salud puedan continuar sus funciones en situaciones de desastres.</a:t>
            </a:r>
            <a:endParaRPr lang="es-CU" sz="1100" dirty="0">
              <a:effectLst/>
              <a:latin typeface="Times New Roman" panose="02020603050405020304" pitchFamily="18" charset="0"/>
              <a:ea typeface="Times New Roman" panose="02020603050405020304" pitchFamily="18" charset="0"/>
            </a:endParaRPr>
          </a:p>
          <a:p>
            <a:pPr algn="just"/>
            <a:r>
              <a:rPr lang="es-MX"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MX" sz="1800" b="1" dirty="0">
                <a:effectLst/>
                <a:latin typeface="Arial" panose="020B0604020202020204" pitchFamily="34" charset="0"/>
                <a:ea typeface="Times New Roman" panose="02020603050405020304" pitchFamily="18" charset="0"/>
              </a:rPr>
              <a:t>Los elementos que estructuran la organización de la dirección del sector de la salud en situaciones de desastres, son: </a:t>
            </a:r>
            <a:endParaRPr lang="es-CU" sz="11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Selección y ubicación en los diferentes niveles del sector de la salud de los cuadros disponibles. </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Determinación de las plantillas estructurales que aseguren el funcionamiento de las etapas de tratamiento y la movilidad de </a:t>
            </a:r>
            <a:r>
              <a:rPr lang="es-MX" sz="1800" dirty="0" err="1">
                <a:effectLst/>
                <a:latin typeface="Arial" panose="020B0604020202020204" pitchFamily="34" charset="0"/>
                <a:ea typeface="Times New Roman" panose="02020603050405020304" pitchFamily="18" charset="0"/>
              </a:rPr>
              <a:t>èstas</a:t>
            </a:r>
            <a:r>
              <a:rPr lang="es-MX" sz="1800" dirty="0">
                <a:effectLst/>
                <a:latin typeface="Arial" panose="020B0604020202020204" pitchFamily="34" charset="0"/>
                <a:ea typeface="Times New Roman" panose="02020603050405020304" pitchFamily="18" charset="0"/>
              </a:rPr>
              <a:t> en casos necesarios.</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Posible creación de grupos de trabajos especializados y móviles en dependencia de las disponibilidades. </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Determinación de los lugares de despliegue desde donde los órganos de dirección realizarán su trabajo.</a:t>
            </a:r>
            <a:endParaRPr lang="es-CU" sz="11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1800" dirty="0">
                <a:effectLst/>
                <a:latin typeface="Arial" panose="020B0604020202020204" pitchFamily="34" charset="0"/>
                <a:ea typeface="Times New Roman" panose="02020603050405020304" pitchFamily="18" charset="0"/>
              </a:rPr>
              <a:t>Determinación de las vías y medios de comunicación que se deben cumplir y sus regulaciones. </a:t>
            </a:r>
            <a:endParaRPr lang="es-C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6710545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C0B0EFF-67E9-DBEC-8DE4-D67C4B2B00E5}"/>
              </a:ext>
            </a:extLst>
          </p:cNvPr>
          <p:cNvSpPr txBox="1"/>
          <p:nvPr/>
        </p:nvSpPr>
        <p:spPr>
          <a:xfrm>
            <a:off x="107504" y="44624"/>
            <a:ext cx="8856984" cy="3862596"/>
          </a:xfrm>
          <a:prstGeom prst="rect">
            <a:avLst/>
          </a:prstGeom>
          <a:noFill/>
        </p:spPr>
        <p:txBody>
          <a:bodyPr wrap="square">
            <a:spAutoFit/>
          </a:bodyPr>
          <a:lstStyle/>
          <a:p>
            <a:pPr marL="342900" lvl="0" indent="-342900" algn="just">
              <a:spcBef>
                <a:spcPts val="600"/>
              </a:spcBef>
              <a:spcAft>
                <a:spcPts val="600"/>
              </a:spcAft>
              <a:buFont typeface="+mj-lt"/>
              <a:buAutoNum type="arabicPeriod" startAt="6"/>
            </a:pPr>
            <a:r>
              <a:rPr lang="es-ES" sz="2000" b="1" dirty="0">
                <a:effectLst/>
                <a:latin typeface="Arial" panose="020B0604020202020204" pitchFamily="34" charset="0"/>
                <a:ea typeface="Times New Roman" panose="02020603050405020304" pitchFamily="18" charset="0"/>
              </a:rPr>
              <a:t>Organización de la estadística médica</a:t>
            </a:r>
            <a:endParaRPr lang="es-CU" sz="2000" b="1" dirty="0">
              <a:effectLst/>
              <a:latin typeface="Times New Roman" panose="02020603050405020304" pitchFamily="18" charset="0"/>
              <a:ea typeface="Times New Roman" panose="02020603050405020304" pitchFamily="18" charset="0"/>
            </a:endParaRPr>
          </a:p>
          <a:p>
            <a:pPr algn="just"/>
            <a:r>
              <a:rPr lang="es-MX" sz="2000" b="1" i="1" dirty="0">
                <a:effectLst/>
                <a:latin typeface="Arial" panose="020B0604020202020204" pitchFamily="34" charset="0"/>
                <a:ea typeface="Times New Roman" panose="02020603050405020304" pitchFamily="18" charset="0"/>
              </a:rPr>
              <a:t>Concepto: </a:t>
            </a:r>
            <a:r>
              <a:rPr lang="es-MX" sz="2000" dirty="0">
                <a:effectLst/>
                <a:latin typeface="Arial" panose="020B0604020202020204" pitchFamily="34" charset="0"/>
                <a:ea typeface="Times New Roman" panose="02020603050405020304" pitchFamily="18" charset="0"/>
              </a:rPr>
              <a:t>Proceso que establece los documentos de registro y control de la actividad de los servicios de salud, con la finalidad de realizar los análisis correspondientes a los datos registrados y poder tomar decisiones cada vez más acertadas. </a:t>
            </a:r>
            <a:endParaRPr lang="es-CU" sz="2000" dirty="0">
              <a:effectLst/>
              <a:latin typeface="Times New Roman" panose="02020603050405020304" pitchFamily="18" charset="0"/>
              <a:ea typeface="Times New Roman" panose="02020603050405020304" pitchFamily="18" charset="0"/>
            </a:endParaRPr>
          </a:p>
          <a:p>
            <a:pPr algn="just"/>
            <a:r>
              <a:rPr lang="es-MX" sz="2000" b="1" dirty="0">
                <a:effectLst/>
                <a:latin typeface="Arial" panose="020B0604020202020204" pitchFamily="34" charset="0"/>
                <a:ea typeface="Times New Roman" panose="02020603050405020304" pitchFamily="18" charset="0"/>
              </a:rPr>
              <a:t>La estadística médica es una particularidad dentro del sistema de información con que cuenta el sector de salud a los diferentes niveles y debe ser orientado de forma tal que permita: </a:t>
            </a:r>
            <a:endParaRPr lang="es-CU" sz="20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Conocer la situación médica en cada etapa de tratamiento para tomar decisiones de evacuación y tratamiento.</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Realizar análisis integrales de la eficacia del sector de la salud de forma prospectiva, que sirvan como base para regular y normar futuros eventos.           </a:t>
            </a:r>
            <a:endParaRPr lang="es-CU" sz="20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0D753BA7-A233-F330-F920-471168785122}"/>
              </a:ext>
            </a:extLst>
          </p:cNvPr>
          <p:cNvSpPr txBox="1"/>
          <p:nvPr/>
        </p:nvSpPr>
        <p:spPr>
          <a:xfrm>
            <a:off x="143508" y="3789040"/>
            <a:ext cx="8856984" cy="3170099"/>
          </a:xfrm>
          <a:prstGeom prst="rect">
            <a:avLst/>
          </a:prstGeom>
          <a:noFill/>
        </p:spPr>
        <p:txBody>
          <a:bodyPr wrap="square">
            <a:spAutoFit/>
          </a:bodyPr>
          <a:lstStyle/>
          <a:p>
            <a:pPr algn="just"/>
            <a:r>
              <a:rPr lang="es-MX" sz="2000" b="1" dirty="0">
                <a:effectLst/>
                <a:latin typeface="Arial" panose="020B0604020202020204" pitchFamily="34" charset="0"/>
                <a:ea typeface="Times New Roman" panose="02020603050405020304" pitchFamily="18" charset="0"/>
              </a:rPr>
              <a:t>La estadística médica en situación de desastre es una particularidad dentro de todo el sistema de información con que cuenta el sector de salud a los diferentes niveles y debe ser orientado de forma tal que permita: </a:t>
            </a:r>
            <a:endParaRPr lang="es-CU" sz="20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Conocer la situación médica en cada una de las etapas de tratamiento, durante la situación de desastre para tomar decisiones de evacuación y tratamiento.</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 Realizar análisis integrales de la eficacia del sector de la salud una vez pasada la situación de desastre y que sirva como base para regular y normar futuros.</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81930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A05BB9-763A-306B-D21F-89D517BB989B}"/>
              </a:ext>
            </a:extLst>
          </p:cNvPr>
          <p:cNvSpPr txBox="1"/>
          <p:nvPr/>
        </p:nvSpPr>
        <p:spPr>
          <a:xfrm>
            <a:off x="107504" y="116632"/>
            <a:ext cx="8964488" cy="2939266"/>
          </a:xfrm>
          <a:prstGeom prst="rect">
            <a:avLst/>
          </a:prstGeom>
          <a:noFill/>
        </p:spPr>
        <p:txBody>
          <a:bodyPr wrap="square">
            <a:spAutoFit/>
          </a:bodyPr>
          <a:lstStyle/>
          <a:p>
            <a:pPr algn="just">
              <a:spcBef>
                <a:spcPts val="600"/>
              </a:spcBef>
              <a:spcAft>
                <a:spcPts val="600"/>
              </a:spcAft>
            </a:pPr>
            <a:r>
              <a:rPr lang="es-MX" sz="2000" b="1" dirty="0">
                <a:effectLst/>
                <a:latin typeface="Arial" panose="020B0604020202020204" pitchFamily="34" charset="0"/>
                <a:ea typeface="Times New Roman" panose="02020603050405020304" pitchFamily="18" charset="0"/>
              </a:rPr>
              <a:t>Para recolectar el dato primario en situaciones de desastres el sistema de registro estadístico debe reunir las siguientes características:</a:t>
            </a:r>
            <a:endParaRPr lang="es-CU" sz="2000" b="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Tener la menor cantidad de modelos posibles.</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  Registrar los datos que son estrictamente necesarios para identificar al afectado y su procedencia, así como para ayudar a la etapa de tratamiento superior a conocer los procedimientos médicos realizados y orientar las medidas que se deben cumplir durante la evacuación.</a:t>
            </a:r>
            <a:endParaRPr lang="es-CU" sz="20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000" dirty="0">
                <a:effectLst/>
                <a:latin typeface="Arial" panose="020B0604020202020204" pitchFamily="34" charset="0"/>
                <a:ea typeface="Times New Roman" panose="02020603050405020304" pitchFamily="18" charset="0"/>
              </a:rPr>
              <a:t>Registrar los datos en un orden lógico, preestablecido, fácil de computar y con la menor escritura posible por parte del anotador.</a:t>
            </a:r>
            <a:endParaRPr lang="es-CU" sz="20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43371463-0502-60CD-5686-094BEF2DEE0B}"/>
              </a:ext>
            </a:extLst>
          </p:cNvPr>
          <p:cNvSpPr txBox="1"/>
          <p:nvPr/>
        </p:nvSpPr>
        <p:spPr>
          <a:xfrm>
            <a:off x="163030" y="3055898"/>
            <a:ext cx="8964488" cy="3580467"/>
          </a:xfrm>
          <a:prstGeom prst="rect">
            <a:avLst/>
          </a:prstGeom>
          <a:noFill/>
        </p:spPr>
        <p:txBody>
          <a:bodyPr wrap="square">
            <a:spAutoFit/>
          </a:bodyPr>
          <a:lstStyle/>
          <a:p>
            <a:pPr algn="just">
              <a:spcBef>
                <a:spcPts val="600"/>
              </a:spcBef>
              <a:spcAft>
                <a:spcPts val="600"/>
              </a:spcAft>
            </a:pPr>
            <a:r>
              <a:rPr lang="es-ES" sz="2000" dirty="0">
                <a:effectLst/>
                <a:latin typeface="Arial" panose="020B0604020202020204" pitchFamily="34" charset="0"/>
                <a:ea typeface="Times New Roman" panose="02020603050405020304" pitchFamily="18" charset="0"/>
              </a:rPr>
              <a:t>Se realizan estudios estadísticos p</a:t>
            </a:r>
            <a:r>
              <a:rPr lang="es-ES_tradnl" sz="2000"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r</a:t>
            </a:r>
            <a:r>
              <a:rPr lang="es-ES_tradnl" sz="2000" dirty="0">
                <a:effectLst/>
                <a:latin typeface="Arial" panose="020B0604020202020204" pitchFamily="34" charset="0"/>
                <a:ea typeface="Times New Roman" panose="02020603050405020304" pitchFamily="18" charset="0"/>
              </a:rPr>
              <a:t>a </a:t>
            </a:r>
            <a:r>
              <a:rPr lang="es-ES" sz="2000" dirty="0">
                <a:effectLst/>
                <a:latin typeface="Arial" panose="020B0604020202020204" pitchFamily="34" charset="0"/>
                <a:ea typeface="Times New Roman" panose="02020603050405020304" pitchFamily="18" charset="0"/>
              </a:rPr>
              <a:t>perfeccionar la doctrina de tratamiento y evacuación y los métodos organizativos de los servicios de salud y reducir las complicaciones y secuelas. La estadística médica es un método indispensable para la organización y la realización del aseguramiento médico en diferentes situaciones excepcionales y de desastres.</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ES" sz="2000" b="1" dirty="0">
                <a:effectLst/>
                <a:latin typeface="Arial" panose="020B0604020202020204" pitchFamily="34" charset="0"/>
                <a:ea typeface="Times New Roman" panose="02020603050405020304" pitchFamily="18" charset="0"/>
              </a:rPr>
              <a:t>Los estudios estadísticos se hacen con los siguientes fines generales:</a:t>
            </a:r>
            <a:endParaRPr lang="es-CU" sz="2000" b="1" dirty="0">
              <a:effectLst/>
              <a:latin typeface="Times New Roman" panose="02020603050405020304" pitchFamily="18" charset="0"/>
              <a:ea typeface="Times New Roman" panose="02020603050405020304" pitchFamily="18" charset="0"/>
            </a:endParaRPr>
          </a:p>
          <a:p>
            <a:pPr marL="357188" indent="-357188" algn="just">
              <a:spcBef>
                <a:spcPts val="200"/>
              </a:spcBef>
              <a:spcAft>
                <a:spcPts val="200"/>
              </a:spcAft>
            </a:pPr>
            <a:r>
              <a:rPr lang="es-ES" sz="2000" dirty="0">
                <a:effectLst/>
                <a:latin typeface="Arial" panose="020B0604020202020204" pitchFamily="34" charset="0"/>
                <a:ea typeface="Times New Roman" panose="02020603050405020304" pitchFamily="18" charset="0"/>
              </a:rPr>
              <a:t>1.  Perfeccionamiento de la doctrina de tratamiento y evacuación.</a:t>
            </a:r>
            <a:endParaRPr lang="es-CU" sz="2000" dirty="0">
              <a:effectLst/>
              <a:latin typeface="Times New Roman" panose="02020603050405020304" pitchFamily="18" charset="0"/>
              <a:ea typeface="Times New Roman" panose="02020603050405020304" pitchFamily="18" charset="0"/>
            </a:endParaRPr>
          </a:p>
          <a:p>
            <a:pPr marL="357188" indent="-357188" algn="just">
              <a:spcBef>
                <a:spcPts val="200"/>
              </a:spcBef>
              <a:spcAft>
                <a:spcPts val="200"/>
              </a:spcAft>
            </a:pPr>
            <a:r>
              <a:rPr lang="es-ES" sz="2000" dirty="0">
                <a:effectLst/>
                <a:latin typeface="Arial" panose="020B0604020202020204" pitchFamily="34" charset="0"/>
                <a:ea typeface="Times New Roman" panose="02020603050405020304" pitchFamily="18" charset="0"/>
              </a:rPr>
              <a:t>2. Perfeccionamiento de los métodos organizativos de los servicios de salud.</a:t>
            </a:r>
            <a:endParaRPr lang="es-CU" sz="2000" dirty="0">
              <a:effectLst/>
              <a:latin typeface="Times New Roman" panose="02020603050405020304" pitchFamily="18" charset="0"/>
              <a:ea typeface="Times New Roman" panose="02020603050405020304" pitchFamily="18" charset="0"/>
            </a:endParaRPr>
          </a:p>
          <a:p>
            <a:pPr marL="357188" indent="-357188" algn="just">
              <a:spcBef>
                <a:spcPts val="200"/>
              </a:spcBef>
              <a:spcAft>
                <a:spcPts val="200"/>
              </a:spcAft>
            </a:pPr>
            <a:r>
              <a:rPr lang="es-ES" sz="2000" dirty="0">
                <a:effectLst/>
                <a:latin typeface="Arial" panose="020B0604020202020204" pitchFamily="34" charset="0"/>
                <a:ea typeface="Times New Roman" panose="02020603050405020304" pitchFamily="18" charset="0"/>
              </a:rPr>
              <a:t>3.   Para reducir complicaciones.</a:t>
            </a:r>
            <a:endParaRPr lang="es-CU" sz="2000" dirty="0">
              <a:effectLst/>
              <a:latin typeface="Times New Roman" panose="02020603050405020304" pitchFamily="18" charset="0"/>
              <a:ea typeface="Times New Roman" panose="02020603050405020304" pitchFamily="18" charset="0"/>
            </a:endParaRPr>
          </a:p>
          <a:p>
            <a:pPr marL="357188" indent="-357188" algn="just">
              <a:spcBef>
                <a:spcPts val="200"/>
              </a:spcBef>
              <a:spcAft>
                <a:spcPts val="200"/>
              </a:spcAft>
            </a:pPr>
            <a:r>
              <a:rPr lang="es-ES" sz="2000" dirty="0">
                <a:effectLst/>
                <a:latin typeface="Arial" panose="020B0604020202020204" pitchFamily="34" charset="0"/>
                <a:ea typeface="Times New Roman" panose="02020603050405020304" pitchFamily="18" charset="0"/>
              </a:rPr>
              <a:t>4.   Para reducir secuelas.</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72478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49510AC-B252-EFFF-50F1-C64DA24FBA98}"/>
              </a:ext>
            </a:extLst>
          </p:cNvPr>
          <p:cNvSpPr txBox="1"/>
          <p:nvPr/>
        </p:nvSpPr>
        <p:spPr>
          <a:xfrm>
            <a:off x="215516" y="260648"/>
            <a:ext cx="8712968" cy="6201698"/>
          </a:xfrm>
          <a:prstGeom prst="rect">
            <a:avLst/>
          </a:prstGeom>
          <a:noFill/>
        </p:spPr>
        <p:txBody>
          <a:bodyPr wrap="square">
            <a:spAutoFit/>
          </a:bodyPr>
          <a:lstStyle/>
          <a:p>
            <a:pPr algn="just">
              <a:spcBef>
                <a:spcPts val="600"/>
              </a:spcBef>
              <a:spcAft>
                <a:spcPts val="600"/>
              </a:spcAft>
            </a:pPr>
            <a:r>
              <a:rPr lang="es-MX" sz="2800" b="1" i="1" dirty="0">
                <a:effectLst/>
                <a:latin typeface="Arial" panose="020B0604020202020204" pitchFamily="34" charset="0"/>
                <a:ea typeface="Times New Roman" panose="02020603050405020304" pitchFamily="18" charset="0"/>
              </a:rPr>
              <a:t>Las medidas de organización de las estadísticas médicas en situaciones de desastres está estructurada por:</a:t>
            </a:r>
            <a:endParaRPr lang="es-CU" sz="28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800" dirty="0">
                <a:effectLst/>
                <a:latin typeface="Arial" panose="020B0604020202020204" pitchFamily="34" charset="0"/>
                <a:ea typeface="Times New Roman" panose="02020603050405020304" pitchFamily="18" charset="0"/>
              </a:rPr>
              <a:t>El establecimiento del sistema de registro estadístico por etapas del sistema de tratamiento y evacuación.</a:t>
            </a:r>
            <a:endParaRPr lang="es-CU"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800" dirty="0">
                <a:effectLst/>
                <a:latin typeface="Arial" panose="020B0604020202020204" pitchFamily="34" charset="0"/>
                <a:ea typeface="Times New Roman" panose="02020603050405020304" pitchFamily="18" charset="0"/>
              </a:rPr>
              <a:t>La puntualización de las normativas y unificación de criterios para recopilar la información.</a:t>
            </a:r>
            <a:endParaRPr lang="es-CU"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800" dirty="0">
                <a:effectLst/>
                <a:latin typeface="Arial" panose="020B0604020202020204" pitchFamily="34" charset="0"/>
                <a:ea typeface="Times New Roman" panose="02020603050405020304" pitchFamily="18" charset="0"/>
              </a:rPr>
              <a:t>La determinación de la documentación que queda en la etapa de tratamiento, la que acompaña al afectado y la que se envía al nivel superior como información.</a:t>
            </a:r>
            <a:endParaRPr lang="es-CU" sz="28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s-MX" sz="2800" dirty="0">
                <a:effectLst/>
                <a:latin typeface="Arial" panose="020B0604020202020204" pitchFamily="34" charset="0"/>
                <a:ea typeface="Times New Roman" panose="02020603050405020304" pitchFamily="18" charset="0"/>
              </a:rPr>
              <a:t>La determinación de las formas, vías y procedimientos para rendir la información.</a:t>
            </a:r>
            <a:endParaRPr lang="es-C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05407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id="{B19A1248-C652-EF3C-DAC7-2CEF68A0CC30}"/>
              </a:ext>
            </a:extLst>
          </p:cNvPr>
          <p:cNvSpPr txBox="1"/>
          <p:nvPr/>
        </p:nvSpPr>
        <p:spPr>
          <a:xfrm>
            <a:off x="107504" y="1241183"/>
            <a:ext cx="8964488" cy="3785652"/>
          </a:xfrm>
          <a:prstGeom prst="rect">
            <a:avLst/>
          </a:prstGeom>
          <a:noFill/>
        </p:spPr>
        <p:txBody>
          <a:bodyPr wrap="square">
            <a:spAutoFit/>
          </a:bodyPr>
          <a:lstStyle/>
          <a:p>
            <a:pPr algn="just"/>
            <a:r>
              <a:rPr lang="es-ES" sz="2400" dirty="0">
                <a:latin typeface="Arial" panose="020B0604020202020204" pitchFamily="34" charset="0"/>
                <a:cs typeface="Arial" panose="020B0604020202020204" pitchFamily="34" charset="0"/>
              </a:rPr>
              <a:t>Cada país establece el derecho que tienen todos sus ciudadanos a que se les atienda y proteja su salud, la obligación que tiene el Estado de garantizar, a través de instituciones médicas, el cumplimiento de su misión estratégica fundamental y restablecer la situación de salud en los plazos más breves en caso de presentarse situaciones anormales que le exigen a las instituciones de salud existentes reordenarse y tomar un conjunto de medidas que le permitan actuar eficientemente en la organización y realización del aseguramiento médico en una comunidad.</a:t>
            </a:r>
            <a:endParaRPr lang="es-CU" sz="2400" dirty="0">
              <a:latin typeface="Arial" panose="020B0604020202020204" pitchFamily="34" charset="0"/>
              <a:cs typeface="Arial" panose="020B0604020202020204" pitchFamily="34" charset="0"/>
            </a:endParaRPr>
          </a:p>
        </p:txBody>
      </p:sp>
      <p:sp>
        <p:nvSpPr>
          <p:cNvPr id="6" name="CuadroTexto 5">
            <a:extLst>
              <a:ext uri="{FF2B5EF4-FFF2-40B4-BE49-F238E27FC236}">
                <a16:creationId xmlns:a16="http://schemas.microsoft.com/office/drawing/2014/main" id="{2FD860C4-65DF-58F5-813A-4B4B46E3ED9B}"/>
              </a:ext>
            </a:extLst>
          </p:cNvPr>
          <p:cNvSpPr txBox="1"/>
          <p:nvPr/>
        </p:nvSpPr>
        <p:spPr>
          <a:xfrm>
            <a:off x="2555776" y="332656"/>
            <a:ext cx="3528392" cy="58477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Introducción</a:t>
            </a:r>
            <a:endParaRPr kumimoji="0" lang="x-none"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3" name="CuadroTexto 2">
            <a:extLst>
              <a:ext uri="{FF2B5EF4-FFF2-40B4-BE49-F238E27FC236}">
                <a16:creationId xmlns:a16="http://schemas.microsoft.com/office/drawing/2014/main" id="{B19A1248-C652-EF3C-DAC7-2CEF68A0CC30}"/>
              </a:ext>
            </a:extLst>
          </p:cNvPr>
          <p:cNvSpPr txBox="1"/>
          <p:nvPr/>
        </p:nvSpPr>
        <p:spPr>
          <a:xfrm>
            <a:off x="125252" y="5157192"/>
            <a:ext cx="8946740" cy="1569660"/>
          </a:xfrm>
          <a:prstGeom prst="rect">
            <a:avLst/>
          </a:prstGeom>
          <a:noFill/>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En la clase se profundizará en las particularidades del aseguramiento médico, la exploración médica y la dirección del aseguramiento médico en la comunidad en situaciones de desastres.</a:t>
            </a:r>
            <a:endParaRPr kumimoji="0" lang="es-CU"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9451246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AF86832-47C0-70DD-8ECF-6B56DC255093}"/>
              </a:ext>
            </a:extLst>
          </p:cNvPr>
          <p:cNvSpPr txBox="1"/>
          <p:nvPr/>
        </p:nvSpPr>
        <p:spPr>
          <a:xfrm>
            <a:off x="179511" y="1916832"/>
            <a:ext cx="8784976" cy="3970318"/>
          </a:xfrm>
          <a:prstGeom prst="rect">
            <a:avLst/>
          </a:prstGeom>
          <a:noFill/>
        </p:spPr>
        <p:txBody>
          <a:bodyPr wrap="square">
            <a:spAutoFit/>
          </a:bodyPr>
          <a:lstStyle/>
          <a:p>
            <a:pPr algn="just"/>
            <a:r>
              <a:rPr lang="es-MX" sz="2800" dirty="0">
                <a:effectLst/>
                <a:latin typeface="Arial" panose="020B0604020202020204" pitchFamily="34" charset="0"/>
                <a:ea typeface="Times New Roman" panose="02020603050405020304" pitchFamily="18" charset="0"/>
              </a:rPr>
              <a:t>La organización del aseguramiento médico en situaciones de desastres reviste una importancia capital para una comunidad, ya que implica la utilización de los recursos humanos y materiales disponibles en la comunidad para erradicar o mitigar las afectaciones ocurridas como consecuencias del evento en la solución de situaciones que pueden ser de diversas causas.</a:t>
            </a:r>
            <a:endParaRPr lang="es-CU" sz="2800" dirty="0">
              <a:effectLst/>
              <a:latin typeface="Times New Roman" panose="02020603050405020304" pitchFamily="18" charset="0"/>
              <a:ea typeface="Times New Roman" panose="02020603050405020304" pitchFamily="18" charset="0"/>
            </a:endParaRPr>
          </a:p>
          <a:p>
            <a:pPr algn="just"/>
            <a:r>
              <a:rPr lang="es-ES" sz="2800" dirty="0">
                <a:effectLst/>
                <a:latin typeface="Arial" panose="020B0604020202020204" pitchFamily="34" charset="0"/>
                <a:ea typeface="Calibri" panose="020F0502020204030204" pitchFamily="34" charset="0"/>
              </a:rPr>
              <a:t> </a:t>
            </a:r>
            <a:endParaRPr lang="es-CU" sz="28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F0E0EC57-0579-547C-C091-C0496133C075}"/>
              </a:ext>
            </a:extLst>
          </p:cNvPr>
          <p:cNvSpPr txBox="1"/>
          <p:nvPr/>
        </p:nvSpPr>
        <p:spPr>
          <a:xfrm>
            <a:off x="1368545" y="678462"/>
            <a:ext cx="6406907" cy="584775"/>
          </a:xfrm>
          <a:prstGeom prst="rect">
            <a:avLst/>
          </a:prstGeom>
          <a:blipFill>
            <a:blip r:embed="rId2"/>
            <a:tile tx="0" ty="0" sx="100000" sy="100000" flip="none" algn="tl"/>
          </a:blipFill>
        </p:spPr>
        <p:txBody>
          <a:bodyPr wrap="square">
            <a:spAutoFit/>
          </a:bodyPr>
          <a:lstStyle/>
          <a:p>
            <a:pPr algn="ctr"/>
            <a:r>
              <a:rPr lang="es-ES" sz="3200" b="1" dirty="0">
                <a:effectLst/>
                <a:latin typeface="Arial" panose="020B0604020202020204" pitchFamily="34" charset="0"/>
                <a:ea typeface="Times New Roman" panose="02020603050405020304" pitchFamily="18" charset="0"/>
              </a:rPr>
              <a:t>Resumen del primer sumario:</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94267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397676"/>
            <a:ext cx="8784976" cy="1569660"/>
          </a:xfrm>
          <a:prstGeom prst="rect">
            <a:avLst/>
          </a:prstGeom>
          <a:noFill/>
        </p:spPr>
        <p:txBody>
          <a:bodyPr wrap="square">
            <a:spAutoFit/>
          </a:bodyPr>
          <a:lstStyle/>
          <a:p>
            <a:pPr marR="0" lvl="0" algn="ctr" defTabSz="914400" rtl="0" eaLnBrk="1" fontAlgn="auto" latinLnBrk="0" hangingPunct="1">
              <a:lnSpc>
                <a:spcPct val="100000"/>
              </a:lnSpc>
              <a:spcBef>
                <a:spcPts val="600"/>
              </a:spcBef>
              <a:spcAft>
                <a:spcPts val="600"/>
              </a:spcAft>
              <a:buClrTx/>
              <a:buSzTx/>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Los Servicios de salud. Consultorio del médico de la familia. Designación. Misiones. Despliegue y funcionamiento en desastres.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2107316" y="226352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a:t>
            </a:r>
          </a:p>
        </p:txBody>
      </p:sp>
      <p:grpSp>
        <p:nvGrpSpPr>
          <p:cNvPr id="2" name="Grupo 1">
            <a:extLst>
              <a:ext uri="{FF2B5EF4-FFF2-40B4-BE49-F238E27FC236}">
                <a16:creationId xmlns:a16="http://schemas.microsoft.com/office/drawing/2014/main" id="{37019028-2C9D-C555-1E1E-842BFB22E30C}"/>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88C552E1-F60E-EB53-F5BF-F0FDD89DCC10}"/>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7F342B7C-39AB-B25B-6475-3658819C247B}"/>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332FBBB-E4EF-B422-D697-90EF3D7F2324}"/>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05100733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B34C17A-822E-542B-DD4C-033CFDA39526}"/>
              </a:ext>
            </a:extLst>
          </p:cNvPr>
          <p:cNvSpPr txBox="1"/>
          <p:nvPr/>
        </p:nvSpPr>
        <p:spPr>
          <a:xfrm>
            <a:off x="179512" y="188640"/>
            <a:ext cx="8784976" cy="4231928"/>
          </a:xfrm>
          <a:prstGeom prst="rect">
            <a:avLst/>
          </a:prstGeom>
          <a:noFill/>
        </p:spPr>
        <p:txBody>
          <a:bodyPr wrap="square">
            <a:spAutoFit/>
          </a:bodyPr>
          <a:lstStyle/>
          <a:p>
            <a:pPr marR="66040" algn="just" eaLnBrk="0" hangingPunct="0">
              <a:spcBef>
                <a:spcPts val="600"/>
              </a:spcBef>
              <a:spcAft>
                <a:spcPts val="600"/>
              </a:spcAft>
            </a:pPr>
            <a:r>
              <a:rPr lang="es-MX" sz="2400" dirty="0">
                <a:effectLst/>
                <a:latin typeface="Arial" panose="020B0604020202020204" pitchFamily="34" charset="0"/>
                <a:ea typeface="Times New Roman" panose="02020603050405020304" pitchFamily="18" charset="0"/>
              </a:rPr>
              <a:t>En la prestación de la Primera Asistencia Médica la comunidad cuenta con consultorios del médico de la familia.</a:t>
            </a:r>
            <a:r>
              <a:rPr lang="es-MX" sz="2400" spc="-15" dirty="0">
                <a:effectLst/>
                <a:latin typeface="Arial" panose="020B0604020202020204" pitchFamily="34" charset="0"/>
                <a:ea typeface="Times New Roman" panose="02020603050405020304" pitchFamily="18" charset="0"/>
              </a:rPr>
              <a:t> Además, </a:t>
            </a:r>
            <a:r>
              <a:rPr lang="es-MX" sz="2400" dirty="0">
                <a:effectLst/>
                <a:latin typeface="Arial" panose="020B0604020202020204" pitchFamily="34" charset="0"/>
                <a:ea typeface="Times New Roman" panose="02020603050405020304" pitchFamily="18" charset="0"/>
              </a:rPr>
              <a:t>la actividad de los servicios de salud en la comunidad se verá influenciada por</a:t>
            </a:r>
            <a:r>
              <a:rPr lang="es-MX" sz="2400" b="1"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marL="712788"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El desarrollo demográfico.</a:t>
            </a:r>
            <a:endParaRPr lang="es-CU" sz="2400" dirty="0">
              <a:effectLst/>
              <a:latin typeface="Times New Roman" panose="02020603050405020304" pitchFamily="18" charset="0"/>
              <a:ea typeface="Times New Roman" panose="02020603050405020304" pitchFamily="18" charset="0"/>
            </a:endParaRPr>
          </a:p>
          <a:p>
            <a:pPr marL="712788"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Los accidentes geográficos naturales. </a:t>
            </a:r>
            <a:endParaRPr lang="es-CU" sz="2400" dirty="0">
              <a:effectLst/>
              <a:latin typeface="Times New Roman" panose="02020603050405020304" pitchFamily="18" charset="0"/>
              <a:ea typeface="Times New Roman" panose="02020603050405020304" pitchFamily="18" charset="0"/>
            </a:endParaRPr>
          </a:p>
          <a:p>
            <a:pPr marL="712788"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La presencia de objetivos militares, políticos, económicos y otros de interés.</a:t>
            </a:r>
            <a:endParaRPr lang="es-CU" sz="2400" dirty="0">
              <a:effectLst/>
              <a:latin typeface="Times New Roman" panose="02020603050405020304" pitchFamily="18" charset="0"/>
              <a:ea typeface="Times New Roman" panose="02020603050405020304" pitchFamily="18" charset="0"/>
            </a:endParaRPr>
          </a:p>
          <a:p>
            <a:pPr marL="712788"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El grado de desarrollo de la red de salud. </a:t>
            </a:r>
            <a:endParaRPr lang="es-CU" sz="2400" dirty="0">
              <a:effectLst/>
              <a:latin typeface="Times New Roman" panose="02020603050405020304" pitchFamily="18" charset="0"/>
              <a:ea typeface="Times New Roman" panose="02020603050405020304" pitchFamily="18" charset="0"/>
            </a:endParaRPr>
          </a:p>
          <a:p>
            <a:pPr marL="712788"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La situación anormal que afecte al territorio.</a:t>
            </a:r>
            <a:endParaRPr lang="es-CU" sz="2400" dirty="0">
              <a:effectLst/>
              <a:latin typeface="Times New Roman" panose="02020603050405020304" pitchFamily="18" charset="0"/>
              <a:ea typeface="Times New Roman" panose="02020603050405020304" pitchFamily="18" charset="0"/>
            </a:endParaRPr>
          </a:p>
          <a:p>
            <a:pPr marL="712788"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Otros.</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3E0F2B27-9B82-8954-07C3-3FF0E7F1F42F}"/>
              </a:ext>
            </a:extLst>
          </p:cNvPr>
          <p:cNvSpPr txBox="1"/>
          <p:nvPr/>
        </p:nvSpPr>
        <p:spPr>
          <a:xfrm>
            <a:off x="188543" y="4420568"/>
            <a:ext cx="8784976" cy="2308324"/>
          </a:xfrm>
          <a:prstGeom prst="rect">
            <a:avLst/>
          </a:prstGeom>
          <a:noFill/>
        </p:spPr>
        <p:txBody>
          <a:bodyPr wrap="square">
            <a:spAutoFit/>
          </a:bodyPr>
          <a:lstStyle/>
          <a:p>
            <a:pPr algn="just">
              <a:tabLst>
                <a:tab pos="2700020" algn="ctr"/>
                <a:tab pos="5400040" algn="r"/>
                <a:tab pos="449580" algn="l"/>
                <a:tab pos="2700020" algn="ctr"/>
                <a:tab pos="5400040" algn="r"/>
              </a:tabLst>
            </a:pPr>
            <a:r>
              <a:rPr lang="es-MX" sz="2400" b="1" i="1" dirty="0">
                <a:effectLst/>
                <a:latin typeface="Arial" panose="020B0604020202020204" pitchFamily="34" charset="0"/>
                <a:ea typeface="Times New Roman" panose="02020603050405020304" pitchFamily="18" charset="0"/>
              </a:rPr>
              <a:t>Lo anteriormente expuesto permite que los consultorios del médico de la familia reciban diferentes designaciones:</a:t>
            </a:r>
            <a:endParaRPr lang="es-CU" sz="2400" b="1" i="1" dirty="0">
              <a:effectLst/>
              <a:latin typeface="Times New Roman" panose="02020603050405020304" pitchFamily="18" charset="0"/>
              <a:ea typeface="Times New Roman" panose="02020603050405020304" pitchFamily="18" charset="0"/>
            </a:endParaRPr>
          </a:p>
          <a:p>
            <a:pPr marL="806450" lvl="0" indent="-342900" algn="just">
              <a:buFont typeface="+mj-lt"/>
              <a:buAutoNum type="arabicPeriod"/>
              <a:tabLst>
                <a:tab pos="2700020" algn="ctr"/>
                <a:tab pos="5400040" algn="r"/>
                <a:tab pos="228600" algn="l"/>
                <a:tab pos="2806065" algn="ctr"/>
                <a:tab pos="5612130" algn="r"/>
              </a:tabLst>
            </a:pPr>
            <a:r>
              <a:rPr lang="es-MX" sz="2400" dirty="0">
                <a:effectLst/>
                <a:latin typeface="Arial" panose="020B0604020202020204" pitchFamily="34" charset="0"/>
                <a:ea typeface="Times New Roman" panose="02020603050405020304" pitchFamily="18" charset="0"/>
              </a:rPr>
              <a:t>CMF que se activan en la comunidad.</a:t>
            </a:r>
            <a:endParaRPr lang="es-CU" sz="2400" dirty="0">
              <a:effectLst/>
              <a:latin typeface="Times New Roman" panose="02020603050405020304" pitchFamily="18" charset="0"/>
              <a:ea typeface="Times New Roman" panose="02020603050405020304" pitchFamily="18" charset="0"/>
            </a:endParaRPr>
          </a:p>
          <a:p>
            <a:pPr marL="806450" lvl="0" indent="-342900" algn="just">
              <a:buFont typeface="+mj-lt"/>
              <a:buAutoNum type="arabicPeriod"/>
              <a:tabLst>
                <a:tab pos="2700020" algn="ctr"/>
                <a:tab pos="5400040" algn="r"/>
                <a:tab pos="228600" algn="l"/>
                <a:tab pos="2806065" algn="ctr"/>
                <a:tab pos="5612130" algn="r"/>
              </a:tabLst>
            </a:pPr>
            <a:r>
              <a:rPr lang="es-MX" sz="2400" dirty="0">
                <a:effectLst/>
                <a:latin typeface="Arial" panose="020B0604020202020204" pitchFamily="34" charset="0"/>
                <a:ea typeface="Times New Roman" panose="02020603050405020304" pitchFamily="18" charset="0"/>
              </a:rPr>
              <a:t>CMF que aseguran evacuados.</a:t>
            </a:r>
            <a:endParaRPr lang="es-CU" sz="2400" dirty="0">
              <a:effectLst/>
              <a:latin typeface="Times New Roman" panose="02020603050405020304" pitchFamily="18" charset="0"/>
              <a:ea typeface="Times New Roman" panose="02020603050405020304" pitchFamily="18" charset="0"/>
            </a:endParaRPr>
          </a:p>
          <a:p>
            <a:pPr marL="806450" lvl="0" indent="-342900" algn="just">
              <a:buFont typeface="+mj-lt"/>
              <a:buAutoNum type="arabicPeriod"/>
              <a:tabLst>
                <a:tab pos="2700020" algn="ctr"/>
                <a:tab pos="5400040" algn="r"/>
                <a:tab pos="228600" algn="l"/>
                <a:tab pos="2806065" algn="ctr"/>
                <a:tab pos="5612130" algn="r"/>
              </a:tabLst>
            </a:pPr>
            <a:r>
              <a:rPr lang="es-MX" sz="2400" dirty="0">
                <a:effectLst/>
                <a:latin typeface="Arial" panose="020B0604020202020204" pitchFamily="34" charset="0"/>
                <a:ea typeface="Times New Roman" panose="02020603050405020304" pitchFamily="18" charset="0"/>
              </a:rPr>
              <a:t>CMF que aseguran albergados.</a:t>
            </a:r>
            <a:endParaRPr lang="es-CU" sz="2400" dirty="0">
              <a:effectLst/>
              <a:latin typeface="Times New Roman" panose="02020603050405020304" pitchFamily="18" charset="0"/>
              <a:ea typeface="Times New Roman" panose="02020603050405020304" pitchFamily="18" charset="0"/>
            </a:endParaRPr>
          </a:p>
          <a:p>
            <a:pPr marL="806450" lvl="0" indent="-342900" algn="just">
              <a:buFont typeface="+mj-lt"/>
              <a:buAutoNum type="arabicPeriod"/>
              <a:tabLst>
                <a:tab pos="2700020" algn="ctr"/>
                <a:tab pos="5400040" algn="r"/>
                <a:tab pos="228600" algn="l"/>
                <a:tab pos="2806065" algn="ctr"/>
                <a:tab pos="5612130" algn="r"/>
              </a:tabLst>
            </a:pPr>
            <a:r>
              <a:rPr lang="es-MX" sz="2400" dirty="0">
                <a:effectLst/>
                <a:latin typeface="Arial" panose="020B0604020202020204" pitchFamily="34" charset="0"/>
                <a:ea typeface="Times New Roman" panose="02020603050405020304" pitchFamily="18" charset="0"/>
              </a:rPr>
              <a:t>CMF de reserva.</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315072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7080C77-4826-6C43-1EC1-EFD4199A3DDB}"/>
              </a:ext>
            </a:extLst>
          </p:cNvPr>
          <p:cNvSpPr txBox="1"/>
          <p:nvPr/>
        </p:nvSpPr>
        <p:spPr>
          <a:xfrm>
            <a:off x="189955" y="980728"/>
            <a:ext cx="8928992" cy="5262979"/>
          </a:xfrm>
          <a:prstGeom prst="rect">
            <a:avLst/>
          </a:prstGeom>
          <a:noFill/>
        </p:spPr>
        <p:txBody>
          <a:bodyPr wrap="square">
            <a:spAutoFit/>
          </a:bodyPr>
          <a:lstStyle/>
          <a:p>
            <a:pPr algn="just">
              <a:tabLst>
                <a:tab pos="2700020" algn="ctr"/>
                <a:tab pos="5400040" algn="r"/>
                <a:tab pos="449580" algn="l"/>
                <a:tab pos="2700020" algn="ctr"/>
                <a:tab pos="5400040" algn="r"/>
              </a:tabLst>
            </a:pPr>
            <a:r>
              <a:rPr lang="es-MX" sz="2400" b="1" i="1" dirty="0">
                <a:effectLst/>
                <a:latin typeface="Arial" panose="020B0604020202020204" pitchFamily="34" charset="0"/>
                <a:ea typeface="Times New Roman" panose="02020603050405020304" pitchFamily="18" charset="0"/>
              </a:rPr>
              <a:t>CMF que se activan en la comunidad:</a:t>
            </a:r>
            <a:endParaRPr lang="es-CU" sz="2400" b="1" i="1"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Los CMF que se activan para garantizar el aseguramiento médico de la zona de defensa deben tener un área de responsabilidad cada uno, con los criterios de que atiendan entre 600 y 1000 personas y entre 600 y 1000 metros a su alrededor, donde sea posible y cumplir las misiones siguientes:</a:t>
            </a:r>
            <a:endParaRPr lang="es-CU" sz="2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b="1" i="1" dirty="0">
                <a:effectLst/>
                <a:latin typeface="Arial" panose="020B0604020202020204" pitchFamily="34" charset="0"/>
                <a:ea typeface="Times New Roman" panose="02020603050405020304" pitchFamily="18" charset="0"/>
              </a:rPr>
              <a:t>CMF que aseguran albergados:</a:t>
            </a:r>
            <a:endParaRPr lang="es-CU" sz="2400" b="1" i="1"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Estos CMF se destinan para asegurar desde el punto de vista médico a las personas que son ubicadas en albergues, hasta que finalice la situación excepcional o desastre para que puedan regresar a sus hogares.</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De manera que cumplirán sus misiones teniendo en cuenta los elementos referidos para los CMF que se activan.</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7A682339-7195-B429-61A4-C3BCEBA6BC80}"/>
              </a:ext>
            </a:extLst>
          </p:cNvPr>
          <p:cNvSpPr txBox="1"/>
          <p:nvPr/>
        </p:nvSpPr>
        <p:spPr>
          <a:xfrm>
            <a:off x="323528" y="116632"/>
            <a:ext cx="8712968" cy="523220"/>
          </a:xfrm>
          <a:prstGeom prst="rect">
            <a:avLst/>
          </a:prstGeom>
          <a:blipFill>
            <a:blip r:embed="rId2"/>
            <a:tile tx="0" ty="0" sx="100000" sy="100000" flip="none" algn="tl"/>
          </a:blipFill>
        </p:spPr>
        <p:txBody>
          <a:bodyPr wrap="square">
            <a:spAutoFit/>
          </a:bodyPr>
          <a:lstStyle/>
          <a:p>
            <a:pPr algn="ctr">
              <a:tabLst>
                <a:tab pos="2700020" algn="ctr"/>
                <a:tab pos="5400040" algn="r"/>
                <a:tab pos="449580" algn="l"/>
                <a:tab pos="2700020" algn="ctr"/>
                <a:tab pos="5400040" algn="r"/>
              </a:tabLst>
            </a:pPr>
            <a:r>
              <a:rPr lang="es-ES" sz="2800" b="1" i="1" dirty="0">
                <a:effectLst/>
                <a:latin typeface="Arial" panose="020B0604020202020204" pitchFamily="34" charset="0"/>
                <a:ea typeface="Times New Roman" panose="02020603050405020304" pitchFamily="18" charset="0"/>
              </a:rPr>
              <a:t>L</a:t>
            </a:r>
            <a:r>
              <a:rPr lang="es-MX" sz="2800" b="1" i="1" dirty="0">
                <a:effectLst/>
                <a:latin typeface="Arial" panose="020B0604020202020204" pitchFamily="34" charset="0"/>
                <a:ea typeface="Times New Roman" panose="02020603050405020304" pitchFamily="18" charset="0"/>
              </a:rPr>
              <a:t>as diferentes designaciones de los CMF son:</a:t>
            </a:r>
            <a:endParaRPr lang="es-CU" sz="16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710391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257C9EAC-1554-F180-A5BD-15E7810E2FBA}"/>
              </a:ext>
            </a:extLst>
          </p:cNvPr>
          <p:cNvSpPr txBox="1"/>
          <p:nvPr/>
        </p:nvSpPr>
        <p:spPr>
          <a:xfrm>
            <a:off x="293436" y="260648"/>
            <a:ext cx="8712968" cy="523220"/>
          </a:xfrm>
          <a:prstGeom prst="rect">
            <a:avLst/>
          </a:prstGeom>
          <a:blipFill>
            <a:blip r:embed="rId2"/>
            <a:tile tx="0" ty="0" sx="100000" sy="100000" flip="none" algn="tl"/>
          </a:blipFill>
        </p:spPr>
        <p:txBody>
          <a:bodyPr wrap="square">
            <a:spAutoFit/>
          </a:bodyPr>
          <a:lstStyle/>
          <a:p>
            <a:pPr algn="ctr">
              <a:tabLst>
                <a:tab pos="2700020" algn="ctr"/>
                <a:tab pos="5400040" algn="r"/>
                <a:tab pos="449580" algn="l"/>
                <a:tab pos="2700020" algn="ctr"/>
                <a:tab pos="5400040" algn="r"/>
              </a:tabLst>
            </a:pPr>
            <a:r>
              <a:rPr lang="es-ES" sz="2800" b="1" i="1" dirty="0">
                <a:effectLst/>
                <a:latin typeface="Arial" panose="020B0604020202020204" pitchFamily="34" charset="0"/>
                <a:ea typeface="Times New Roman" panose="02020603050405020304" pitchFamily="18" charset="0"/>
              </a:rPr>
              <a:t>L</a:t>
            </a:r>
            <a:r>
              <a:rPr lang="es-MX" sz="2800" b="1" i="1" dirty="0">
                <a:effectLst/>
                <a:latin typeface="Arial" panose="020B0604020202020204" pitchFamily="34" charset="0"/>
                <a:ea typeface="Times New Roman" panose="02020603050405020304" pitchFamily="18" charset="0"/>
              </a:rPr>
              <a:t>as diferentes designaciones de los CMF son:</a:t>
            </a:r>
            <a:endParaRPr lang="es-CU" sz="1600" b="1" i="1"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872CB1E5-D88D-8EA4-93FD-10CACA40E629}"/>
              </a:ext>
            </a:extLst>
          </p:cNvPr>
          <p:cNvSpPr txBox="1"/>
          <p:nvPr/>
        </p:nvSpPr>
        <p:spPr>
          <a:xfrm>
            <a:off x="185424" y="1066317"/>
            <a:ext cx="8928992" cy="5801588"/>
          </a:xfrm>
          <a:prstGeom prst="rect">
            <a:avLst/>
          </a:prstGeom>
          <a:noFill/>
        </p:spPr>
        <p:txBody>
          <a:bodyPr wrap="square">
            <a:spAutoFit/>
          </a:bodyPr>
          <a:lstStyle/>
          <a:p>
            <a:pPr algn="just">
              <a:spcBef>
                <a:spcPts val="600"/>
              </a:spcBef>
              <a:spcAft>
                <a:spcPts val="600"/>
              </a:spcAft>
              <a:tabLst>
                <a:tab pos="2700020" algn="ctr"/>
                <a:tab pos="5400040" algn="r"/>
                <a:tab pos="449580" algn="l"/>
                <a:tab pos="2700020" algn="ctr"/>
                <a:tab pos="5400040" algn="r"/>
              </a:tabLst>
            </a:pPr>
            <a:r>
              <a:rPr lang="es-MX" sz="2400" b="1" i="1" dirty="0">
                <a:effectLst/>
                <a:latin typeface="Arial" panose="020B0604020202020204" pitchFamily="34" charset="0"/>
                <a:ea typeface="Times New Roman" panose="02020603050405020304" pitchFamily="18" charset="0"/>
              </a:rPr>
              <a:t>CMF que aseguran evacuados:</a:t>
            </a:r>
            <a:endParaRPr lang="es-CU" sz="2400" b="1" i="1"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200" dirty="0">
                <a:effectLst/>
                <a:latin typeface="Arial" panose="020B0604020202020204" pitchFamily="34" charset="0"/>
                <a:ea typeface="Times New Roman" panose="02020603050405020304" pitchFamily="18" charset="0"/>
              </a:rPr>
              <a:t>Los CMF que aseguran a la población que se evacua de la zona, en lo fundamental, se vinculan desde condiciones normales a los posibles evacuados. Estos prestarán asistencia primaria a los heridos y enfermos que se produzcan durante la evacuación, en paradas cortas y los que así lo requieran, se evacuarán hacia instituciones médicas cercanas al itinerario que siguen, previa coordinación con estas. Al llegar al lugar de destino los CMF, que han asegurado a los evacuados durante su traslado, se subordinarán a los servicios de salud de la zona de ubicación y allí cumplirán sus misiones de acuerdo con la nueva designación que se les dé.</a:t>
            </a:r>
            <a:endParaRPr lang="es-CU" sz="2200" dirty="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700020" algn="ctr"/>
                <a:tab pos="5400040" algn="r"/>
                <a:tab pos="449580" algn="l"/>
                <a:tab pos="2700020" algn="ctr"/>
                <a:tab pos="5400040" algn="r"/>
              </a:tabLst>
            </a:pPr>
            <a:r>
              <a:rPr lang="es-MX" sz="2400" b="1" dirty="0">
                <a:effectLst/>
                <a:latin typeface="Arial" panose="020B0604020202020204" pitchFamily="34" charset="0"/>
                <a:ea typeface="Times New Roman" panose="02020603050405020304" pitchFamily="18" charset="0"/>
              </a:rPr>
              <a:t>CMF de reserva:</a:t>
            </a:r>
            <a:endParaRPr lang="es-CU" sz="2400" b="1"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200" dirty="0">
                <a:effectLst/>
                <a:latin typeface="Arial" panose="020B0604020202020204" pitchFamily="34" charset="0"/>
                <a:ea typeface="Times New Roman" panose="02020603050405020304" pitchFamily="18" charset="0"/>
              </a:rPr>
              <a:t>Es conveniente disponer de CMF que se mantiene de reserva con personal y medios y que se emplearán, cuando las condiciones de la situación así lo requieran, en cualquiera de las variantes de designación antes referidas.</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8813191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CB5E2CF-9A14-8282-3E93-49D16048EE30}"/>
              </a:ext>
            </a:extLst>
          </p:cNvPr>
          <p:cNvSpPr txBox="1"/>
          <p:nvPr/>
        </p:nvSpPr>
        <p:spPr>
          <a:xfrm>
            <a:off x="179512" y="980728"/>
            <a:ext cx="8856984" cy="5632311"/>
          </a:xfrm>
          <a:prstGeom prst="rect">
            <a:avLst/>
          </a:prstGeom>
          <a:noFill/>
        </p:spPr>
        <p:txBody>
          <a:bodyPr wrap="square">
            <a:spAutoFit/>
          </a:bodyPr>
          <a:lstStyle/>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Finalmente, destacar que la ubicación racional de estas pequeñas unidades médicas y la determinación de sus tareas influirán de manera decisiva en el aseguramiento médico de la comunidad, por lo que se debe prestar gran atención a su organización para garantizar el cumplimiento de sus misiones en situaciones de desastres.</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b="1" dirty="0">
                <a:effectLst/>
                <a:latin typeface="Times New Roman" panose="02020603050405020304" pitchFamily="18"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Los CMF deben adaptarse para enfrentar de forma efectiva la conservación de la vida de los lesionados y enfermos, su tratamiento oportuno y su recuperación, el fortalecimiento de la salud de la población y la prevención del surgimiento y propagación de enfermedades, así como la restauración de la capacidad física y psíquica de los mismos, reduciendo al máximo las secuelas e invalidez entre ellos.</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p:txBody>
      </p:sp>
      <p:sp>
        <p:nvSpPr>
          <p:cNvPr id="4" name="CuadroTexto 3">
            <a:extLst>
              <a:ext uri="{FF2B5EF4-FFF2-40B4-BE49-F238E27FC236}">
                <a16:creationId xmlns:a16="http://schemas.microsoft.com/office/drawing/2014/main" id="{F991FFC8-FA94-68CC-FCA7-3139AEF0A410}"/>
              </a:ext>
            </a:extLst>
          </p:cNvPr>
          <p:cNvSpPr txBox="1"/>
          <p:nvPr/>
        </p:nvSpPr>
        <p:spPr>
          <a:xfrm>
            <a:off x="323528" y="116632"/>
            <a:ext cx="8712968" cy="523220"/>
          </a:xfrm>
          <a:prstGeom prst="rect">
            <a:avLst/>
          </a:prstGeom>
          <a:blipFill>
            <a:blip r:embed="rId2"/>
            <a:tile tx="0" ty="0" sx="100000" sy="100000" flip="none" algn="tl"/>
          </a:blipFill>
        </p:spPr>
        <p:txBody>
          <a:bodyPr wrap="square">
            <a:spAutoFit/>
          </a:bodyPr>
          <a:lstStyle/>
          <a:p>
            <a:pPr algn="ctr">
              <a:tabLst>
                <a:tab pos="2700020" algn="ctr"/>
                <a:tab pos="5400040" algn="r"/>
                <a:tab pos="449580" algn="l"/>
                <a:tab pos="2700020" algn="ctr"/>
                <a:tab pos="5400040" algn="r"/>
              </a:tabLst>
            </a:pPr>
            <a:r>
              <a:rPr lang="es-ES" sz="2800" b="1" i="1" dirty="0">
                <a:effectLst/>
                <a:latin typeface="Arial" panose="020B0604020202020204" pitchFamily="34" charset="0"/>
                <a:ea typeface="Times New Roman" panose="02020603050405020304" pitchFamily="18" charset="0"/>
              </a:rPr>
              <a:t>L</a:t>
            </a:r>
            <a:r>
              <a:rPr lang="es-MX" sz="2800" b="1" i="1" dirty="0">
                <a:effectLst/>
                <a:latin typeface="Arial" panose="020B0604020202020204" pitchFamily="34" charset="0"/>
                <a:ea typeface="Times New Roman" panose="02020603050405020304" pitchFamily="18" charset="0"/>
              </a:rPr>
              <a:t>as diferentes designaciones de los CMF son:</a:t>
            </a:r>
            <a:endParaRPr lang="es-CU" sz="1600" b="1"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7176205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1F56873-7E43-E94D-AA66-7CDC0D937E22}"/>
              </a:ext>
            </a:extLst>
          </p:cNvPr>
          <p:cNvSpPr txBox="1"/>
          <p:nvPr/>
        </p:nvSpPr>
        <p:spPr>
          <a:xfrm>
            <a:off x="215516" y="335845"/>
            <a:ext cx="8712968" cy="6309420"/>
          </a:xfrm>
          <a:prstGeom prst="rect">
            <a:avLst/>
          </a:prstGeom>
          <a:noFill/>
        </p:spPr>
        <p:txBody>
          <a:bodyPr wrap="square">
            <a:spAutoFit/>
          </a:bodyPr>
          <a:lstStyle/>
          <a:p>
            <a:pPr algn="just">
              <a:tabLst>
                <a:tab pos="2700020" algn="ctr"/>
                <a:tab pos="5400040" algn="r"/>
                <a:tab pos="449580" algn="l"/>
                <a:tab pos="2700020" algn="ctr"/>
                <a:tab pos="5400040" algn="r"/>
              </a:tabLst>
            </a:pPr>
            <a:r>
              <a:rPr lang="es-MX" sz="2400" b="1" i="1" dirty="0">
                <a:effectLst/>
                <a:latin typeface="Arial" panose="020B0604020202020204" pitchFamily="34" charset="0"/>
                <a:ea typeface="Times New Roman" panose="02020603050405020304" pitchFamily="18" charset="0"/>
              </a:rPr>
              <a:t>Para lograr este objetivo tener en cuenta las siguientes condiciones:</a:t>
            </a:r>
            <a:endParaRPr lang="es-CU" sz="2400" b="1" i="1"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200" dirty="0">
                <a:effectLst/>
                <a:latin typeface="Arial" panose="020B0604020202020204" pitchFamily="34" charset="0"/>
                <a:ea typeface="Times New Roman" panose="02020603050405020304" pitchFamily="18" charset="0"/>
              </a:rPr>
              <a:t>El carácter masivo de las víctimas.</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200" dirty="0">
                <a:effectLst/>
                <a:latin typeface="Arial" panose="020B0604020202020204" pitchFamily="34" charset="0"/>
                <a:ea typeface="Times New Roman" panose="02020603050405020304" pitchFamily="18" charset="0"/>
              </a:rPr>
              <a:t>La aparición de enfermedades infecto- contagiosas</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200" dirty="0">
                <a:effectLst/>
                <a:latin typeface="Arial" panose="020B0604020202020204" pitchFamily="34" charset="0"/>
                <a:ea typeface="Times New Roman" panose="02020603050405020304" pitchFamily="18" charset="0"/>
              </a:rPr>
              <a:t>La posible destrucción de las fuerzas y medios médicos.</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200" dirty="0">
                <a:effectLst/>
                <a:latin typeface="Arial" panose="020B0604020202020204" pitchFamily="34" charset="0"/>
                <a:ea typeface="Times New Roman" panose="02020603050405020304" pitchFamily="18" charset="0"/>
              </a:rPr>
              <a:t>El carácter territorial del aseguramiento médico</a:t>
            </a:r>
            <a:endParaRPr lang="es-CU" sz="22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200" dirty="0">
                <a:effectLst/>
                <a:latin typeface="Arial" panose="020B0604020202020204" pitchFamily="34" charset="0"/>
                <a:ea typeface="Times New Roman" panose="02020603050405020304" pitchFamily="18" charset="0"/>
              </a:rPr>
              <a:t> </a:t>
            </a:r>
            <a:endParaRPr lang="es-CU" sz="2200" dirty="0">
              <a:effectLst/>
              <a:latin typeface="Times New Roman" panose="02020603050405020304" pitchFamily="18" charset="0"/>
              <a:ea typeface="Times New Roman" panose="02020603050405020304" pitchFamily="18" charset="0"/>
            </a:endParaRPr>
          </a:p>
          <a:p>
            <a:pPr algn="just">
              <a:tabLst>
                <a:tab pos="2700020" algn="ctr"/>
                <a:tab pos="5400040" algn="r"/>
              </a:tabLst>
            </a:pPr>
            <a:r>
              <a:rPr lang="es-MX" sz="2400" b="1" i="1" dirty="0">
                <a:effectLst/>
                <a:latin typeface="Arial" panose="020B0604020202020204" pitchFamily="34" charset="0"/>
                <a:ea typeface="Times New Roman" panose="02020603050405020304" pitchFamily="18" charset="0"/>
              </a:rPr>
              <a:t>El carácter masivo de las víctimas que hay que prestarles asistencia médica determina:</a:t>
            </a:r>
            <a:endParaRPr lang="es-CU" sz="2400" b="1" i="1"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El incremento del personal médico y paramédico. </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La adaptación y ampliación de los locales para la asistencia.</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La creación de medios materiales de reserva solo para ser empleados con estos fines.</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La disposición de áreas que incrementen la capacidad de hospitalización.</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La organización de la recepción y clasificación de las víctimas para su asistencia.</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Las vías que faciliten una rápida y oportuna evacuación.</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10464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39DDD51-F80A-1454-36EE-A01BE6BC33EB}"/>
              </a:ext>
            </a:extLst>
          </p:cNvPr>
          <p:cNvSpPr txBox="1"/>
          <p:nvPr/>
        </p:nvSpPr>
        <p:spPr>
          <a:xfrm>
            <a:off x="143508" y="116632"/>
            <a:ext cx="8856984" cy="6601807"/>
          </a:xfrm>
          <a:prstGeom prst="rect">
            <a:avLst/>
          </a:prstGeom>
          <a:noFill/>
        </p:spPr>
        <p:txBody>
          <a:bodyPr wrap="square">
            <a:spAutoFit/>
          </a:bodyPr>
          <a:lstStyle/>
          <a:p>
            <a:pPr algn="just">
              <a:spcBef>
                <a:spcPts val="600"/>
              </a:spcBef>
              <a:spcAft>
                <a:spcPts val="600"/>
              </a:spcAft>
              <a:tabLst>
                <a:tab pos="2700020" algn="ctr"/>
                <a:tab pos="5400040" algn="r"/>
              </a:tabLst>
            </a:pPr>
            <a:r>
              <a:rPr lang="es-MX" sz="2200" b="1" dirty="0">
                <a:effectLst/>
                <a:latin typeface="Arial" panose="020B0604020202020204" pitchFamily="34" charset="0"/>
                <a:ea typeface="Times New Roman" panose="02020603050405020304" pitchFamily="18" charset="0"/>
              </a:rPr>
              <a:t>La aparición de enfermedades infecto- contagiosas determina:</a:t>
            </a:r>
            <a:endParaRPr lang="es-CU" sz="2200" b="1"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La creación de áreas para la asistencia de los enfermos infecciosos.</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El aseguramiento con los medios necesarios para el estudio de los enfermos y con los medios de desinfección.</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44500" algn="l"/>
                <a:tab pos="2806065" algn="ctr"/>
                <a:tab pos="5612130" algn="r"/>
              </a:tabLst>
            </a:pPr>
            <a:r>
              <a:rPr lang="es-MX" sz="2200" dirty="0">
                <a:effectLst/>
                <a:latin typeface="Arial" panose="020B0604020202020204" pitchFamily="34" charset="0"/>
                <a:ea typeface="Times New Roman" panose="02020603050405020304" pitchFamily="18" charset="0"/>
              </a:rPr>
              <a:t>El acondicionamiento necesario de estas áreas para permitir la permanencia prolongada de los enfermos que no pueden evacuarse.</a:t>
            </a:r>
            <a:endParaRPr lang="es-CU" sz="2200" dirty="0">
              <a:effectLst/>
              <a:latin typeface="Times New Roman" panose="02020603050405020304" pitchFamily="18" charset="0"/>
              <a:ea typeface="Times New Roman" panose="02020603050405020304" pitchFamily="18" charset="0"/>
            </a:endParaRPr>
          </a:p>
          <a:p>
            <a:pPr algn="just">
              <a:tabLst>
                <a:tab pos="2700020" algn="ctr"/>
                <a:tab pos="5400040" algn="r"/>
              </a:tabLst>
            </a:pPr>
            <a:r>
              <a:rPr lang="es-MX" sz="2200" b="1" dirty="0">
                <a:effectLst/>
                <a:latin typeface="Arial" panose="020B0604020202020204" pitchFamily="34" charset="0"/>
                <a:ea typeface="Times New Roman" panose="02020603050405020304" pitchFamily="18" charset="0"/>
              </a:rPr>
              <a:t>La posible destrucción de las fuerzas y medios médicos determina:</a:t>
            </a:r>
            <a:endParaRPr lang="es-CU" sz="2200" b="1"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200" dirty="0">
                <a:effectLst/>
                <a:latin typeface="Arial" panose="020B0604020202020204" pitchFamily="34" charset="0"/>
                <a:ea typeface="Times New Roman" panose="02020603050405020304" pitchFamily="18" charset="0"/>
              </a:rPr>
              <a:t>La ubicación de las CMF en refugios, lugares soterrados o con un alto nivel de enmascaramiento.</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200" dirty="0">
                <a:effectLst/>
                <a:latin typeface="Arial" panose="020B0604020202020204" pitchFamily="34" charset="0"/>
                <a:ea typeface="Times New Roman" panose="02020603050405020304" pitchFamily="18" charset="0"/>
              </a:rPr>
              <a:t>La previsión de áreas de reserva para su posible reubicación.</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200" dirty="0">
                <a:effectLst/>
                <a:latin typeface="Arial" panose="020B0604020202020204" pitchFamily="34" charset="0"/>
                <a:ea typeface="Times New Roman" panose="02020603050405020304" pitchFamily="18" charset="0"/>
              </a:rPr>
              <a:t>La distribución y desconcentración de los medios materiales que aseguren su vitalidad.</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200" dirty="0">
                <a:effectLst/>
                <a:latin typeface="Arial" panose="020B0604020202020204" pitchFamily="34" charset="0"/>
                <a:ea typeface="Times New Roman" panose="02020603050405020304" pitchFamily="18" charset="0"/>
              </a:rPr>
              <a:t>La disposición del CMF en áreas protegidas y con un alto nivel de seguridad.</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200" dirty="0">
                <a:effectLst/>
                <a:latin typeface="Arial" panose="020B0604020202020204" pitchFamily="34" charset="0"/>
                <a:ea typeface="Times New Roman" panose="02020603050405020304" pitchFamily="18" charset="0"/>
              </a:rPr>
              <a:t>La movilidad de las instalaciones dentro de la ubicación.</a:t>
            </a:r>
            <a:endParaRPr lang="es-CU" sz="22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200" dirty="0">
                <a:effectLst/>
                <a:latin typeface="Arial" panose="020B0604020202020204" pitchFamily="34" charset="0"/>
                <a:ea typeface="Times New Roman" panose="02020603050405020304" pitchFamily="18" charset="0"/>
              </a:rPr>
              <a:t>La colocación de puntos de observación y aviso.</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6825777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2A48043-6145-B8C5-3194-8485D17CB94E}"/>
              </a:ext>
            </a:extLst>
          </p:cNvPr>
          <p:cNvSpPr txBox="1"/>
          <p:nvPr/>
        </p:nvSpPr>
        <p:spPr>
          <a:xfrm>
            <a:off x="215516" y="260648"/>
            <a:ext cx="8712968" cy="6524863"/>
          </a:xfrm>
          <a:prstGeom prst="rect">
            <a:avLst/>
          </a:prstGeom>
          <a:noFill/>
        </p:spPr>
        <p:txBody>
          <a:bodyPr wrap="square">
            <a:spAutoFit/>
          </a:bodyPr>
          <a:lstStyle/>
          <a:p>
            <a:pPr algn="just">
              <a:tabLst>
                <a:tab pos="2700020" algn="ctr"/>
                <a:tab pos="5400040" algn="r"/>
              </a:tabLst>
            </a:pPr>
            <a:r>
              <a:rPr lang="es-MX" sz="2400" b="1" i="1" dirty="0">
                <a:effectLst/>
                <a:latin typeface="Arial" panose="020B0604020202020204" pitchFamily="34" charset="0"/>
                <a:ea typeface="Times New Roman" panose="02020603050405020304" pitchFamily="18" charset="0"/>
              </a:rPr>
              <a:t>El carácter territorial del aseguramiento médico determina:</a:t>
            </a:r>
            <a:endParaRPr lang="es-CU" sz="2400" b="1" i="1"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400" dirty="0">
                <a:effectLst/>
                <a:latin typeface="Arial" panose="020B0604020202020204" pitchFamily="34" charset="0"/>
                <a:ea typeface="Times New Roman" panose="02020603050405020304" pitchFamily="18" charset="0"/>
              </a:rPr>
              <a:t>La dotación del consultorio con los medios necesarios para brindar el mayor nivel de asistencia médica posible.</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400" dirty="0">
                <a:effectLst/>
                <a:latin typeface="Arial" panose="020B0604020202020204" pitchFamily="34" charset="0"/>
                <a:ea typeface="Times New Roman" panose="02020603050405020304" pitchFamily="18" charset="0"/>
              </a:rPr>
              <a:t>La cooperación con todos los servicios de aseguramiento logístico que garanticen el trabajo independiente.</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400" dirty="0">
                <a:effectLst/>
                <a:latin typeface="Arial" panose="020B0604020202020204" pitchFamily="34" charset="0"/>
                <a:ea typeface="Times New Roman" panose="02020603050405020304" pitchFamily="18" charset="0"/>
              </a:rPr>
              <a:t>El refuerzo con fuerzas y medios a través de los recursos de la zona y los que puede aportar la población.</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lphaLcParenR"/>
              <a:tabLst>
                <a:tab pos="2700020" algn="ctr"/>
                <a:tab pos="5400040" algn="r"/>
                <a:tab pos="482600" algn="l"/>
                <a:tab pos="2806065" algn="ctr"/>
                <a:tab pos="5612130" algn="r"/>
              </a:tabLst>
            </a:pPr>
            <a:r>
              <a:rPr lang="es-MX" sz="2400" dirty="0">
                <a:effectLst/>
                <a:latin typeface="Arial" panose="020B0604020202020204" pitchFamily="34" charset="0"/>
                <a:ea typeface="Times New Roman" panose="02020603050405020304" pitchFamily="18" charset="0"/>
              </a:rPr>
              <a:t>La disponibilidad de la población para la asistencia, cuidado y hospitalización de heridos y enfermos.</a:t>
            </a:r>
            <a:endParaRPr lang="es-CU" sz="2400" dirty="0">
              <a:effectLst/>
              <a:latin typeface="Times New Roman" panose="02020603050405020304" pitchFamily="18" charset="0"/>
              <a:ea typeface="Times New Roman" panose="02020603050405020304" pitchFamily="18" charset="0"/>
            </a:endParaRPr>
          </a:p>
          <a:p>
            <a:pPr marL="71755" algn="just">
              <a:spcBef>
                <a:spcPts val="600"/>
              </a:spcBef>
              <a:spcAft>
                <a:spcPts val="600"/>
              </a:spcAft>
            </a:pPr>
            <a:r>
              <a:rPr lang="es-ES" sz="2400" b="1" dirty="0">
                <a:effectLst/>
                <a:latin typeface="Arial" panose="020B0604020202020204" pitchFamily="34" charset="0"/>
                <a:ea typeface="Times New Roman" panose="02020603050405020304" pitchFamily="18" charset="0"/>
              </a:rPr>
              <a:t>Los CMF tienen las s</a:t>
            </a:r>
            <a:r>
              <a:rPr lang="es-MX" sz="2400" b="1" dirty="0" err="1">
                <a:effectLst/>
                <a:latin typeface="Arial" panose="020B0604020202020204" pitchFamily="34" charset="0"/>
                <a:ea typeface="Times New Roman" panose="02020603050405020304" pitchFamily="18" charset="0"/>
              </a:rPr>
              <a:t>igui</a:t>
            </a:r>
            <a:r>
              <a:rPr lang="es-ES" sz="2400" b="1" dirty="0">
                <a:effectLst/>
                <a:latin typeface="Arial" panose="020B0604020202020204" pitchFamily="34" charset="0"/>
                <a:ea typeface="Times New Roman" panose="02020603050405020304" pitchFamily="18" charset="0"/>
              </a:rPr>
              <a:t>entes misiones:</a:t>
            </a:r>
            <a:endParaRPr lang="es-CU" sz="2400" b="1" dirty="0">
              <a:latin typeface="Times New Roman" panose="02020603050405020304" pitchFamily="18" charset="0"/>
              <a:ea typeface="Times New Roman" panose="02020603050405020304" pitchFamily="18" charset="0"/>
            </a:endParaRPr>
          </a:p>
          <a:p>
            <a:pPr marL="342900" indent="-342900" algn="just"/>
            <a:r>
              <a:rPr lang="es-ES" sz="2400" dirty="0">
                <a:effectLst/>
                <a:latin typeface="Arial" panose="020B0604020202020204" pitchFamily="34" charset="0"/>
                <a:ea typeface="Times New Roman" panose="02020603050405020304" pitchFamily="18" charset="0"/>
              </a:rPr>
              <a:t>1.</a:t>
            </a:r>
            <a:r>
              <a:rPr lang="es-MX" sz="2400" dirty="0">
                <a:effectLst/>
                <a:latin typeface="Arial" panose="020B0604020202020204" pitchFamily="34" charset="0"/>
                <a:ea typeface="Times New Roman" panose="02020603050405020304" pitchFamily="18" charset="0"/>
              </a:rPr>
              <a:t>Organizar la búsqueda, localización, recolección y evacuación de los heridos y enfermos al CMF.</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startAt="2"/>
            </a:pPr>
            <a:r>
              <a:rPr lang="es-MX" sz="2400" dirty="0" err="1">
                <a:effectLst/>
                <a:latin typeface="Arial" panose="020B0604020202020204" pitchFamily="34" charset="0"/>
                <a:ea typeface="Times New Roman" panose="02020603050405020304" pitchFamily="18" charset="0"/>
              </a:rPr>
              <a:t>Recepcionar</a:t>
            </a:r>
            <a:r>
              <a:rPr lang="es-MX" sz="2400" dirty="0">
                <a:effectLst/>
                <a:latin typeface="Arial" panose="020B0604020202020204" pitchFamily="34" charset="0"/>
                <a:ea typeface="Times New Roman" panose="02020603050405020304" pitchFamily="18" charset="0"/>
              </a:rPr>
              <a:t>, registrar, reconocer y clasificar a los heridos y enfermos.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startAt="2"/>
            </a:pPr>
            <a:r>
              <a:rPr lang="es-MX" sz="2400" dirty="0">
                <a:effectLst/>
                <a:latin typeface="Arial" panose="020B0604020202020204" pitchFamily="34" charset="0"/>
                <a:ea typeface="Times New Roman" panose="02020603050405020304" pitchFamily="18" charset="0"/>
              </a:rPr>
              <a:t>Revisar la asistencia primaria que hayan recibido y brindar la asistencia primaria y la primera asistencia médica.</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48377702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2A48043-6145-B8C5-3194-8485D17CB94E}"/>
              </a:ext>
            </a:extLst>
          </p:cNvPr>
          <p:cNvSpPr txBox="1"/>
          <p:nvPr/>
        </p:nvSpPr>
        <p:spPr>
          <a:xfrm>
            <a:off x="215516" y="116632"/>
            <a:ext cx="8712968" cy="6270947"/>
          </a:xfrm>
          <a:prstGeom prst="rect">
            <a:avLst/>
          </a:prstGeom>
          <a:noFill/>
        </p:spPr>
        <p:txBody>
          <a:bodyPr wrap="square">
            <a:spAutoFit/>
          </a:bodyPr>
          <a:lstStyle/>
          <a:p>
            <a:pPr marL="71755" marR="0" lvl="0" indent="0" algn="just" defTabSz="914400" rtl="0" eaLnBrk="1" fontAlgn="auto" latinLnBrk="0" hangingPunct="1">
              <a:lnSpc>
                <a:spcPct val="100000"/>
              </a:lnSpc>
              <a:spcBef>
                <a:spcPts val="600"/>
              </a:spcBef>
              <a:spcAft>
                <a:spcPts val="600"/>
              </a:spcAft>
              <a:buClrTx/>
              <a:buSzTx/>
              <a:buFontTx/>
              <a:buNone/>
              <a:tabLst/>
              <a:defRPr/>
            </a:pP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Los CMF tienen las s</a:t>
            </a:r>
            <a:r>
              <a:rPr kumimoji="0" lang="es-MX" sz="2400" b="1"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mn-cs"/>
              </a:rPr>
              <a:t>igui</a:t>
            </a: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entes misiones:</a:t>
            </a:r>
            <a:endParaRPr kumimoji="0" lang="es-CU" sz="24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Preparar a los heridos y enfermos que así lo requieran para su evacuación hacia unidades o instituciones superiores.</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Hospitalizar temporalmente a los heridos y enfermos leves y convalecientes en casa de vecinos.</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Aislar y prestar asistencia médica a los enfermos infecciosos.</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.Llevar a cabo la descontaminación parcial de los afectados por sustancias tóxicas peligrosas</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.Controlar el cumplimiento de las medidas higiénico- </a:t>
            </a:r>
            <a:r>
              <a:rPr kumimoji="0" lang="es-MX" sz="2200" b="0" i="0" u="none" strike="noStrike" kern="1200" cap="none" spc="0" normalizeH="0" baseline="0" noProof="0" dirty="0" err="1">
                <a:ln>
                  <a:noFill/>
                </a:ln>
                <a:solidFill>
                  <a:prstClr val="black"/>
                </a:solidFill>
                <a:effectLst/>
                <a:uLnTx/>
                <a:uFillTx/>
                <a:latin typeface="Arial" panose="020B0604020202020204" pitchFamily="34" charset="0"/>
                <a:ea typeface="Times New Roman" panose="02020603050405020304" pitchFamily="18" charset="0"/>
                <a:cs typeface="+mn-cs"/>
              </a:rPr>
              <a:t>antiepidémicas</a:t>
            </a: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Preparar al personal sanitario y a todo el personal que asegura.</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Realizar la exploración médica en su área de responsabilidad</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Coordinar la protección, defensa y seguridad del consultorio con las unidades de las MTT y/o producción y defensa que actúan en la zona.</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457200" marR="0" lvl="0" indent="-457200" algn="just" defTabSz="914400" rtl="0" eaLnBrk="1" fontAlgn="auto" latinLnBrk="0" hangingPunct="1">
              <a:lnSpc>
                <a:spcPct val="100000"/>
              </a:lnSpc>
              <a:spcBef>
                <a:spcPts val="300"/>
              </a:spcBef>
              <a:spcAft>
                <a:spcPts val="300"/>
              </a:spcAft>
              <a:buClrTx/>
              <a:buSzTx/>
              <a:buFont typeface="+mj-lt"/>
              <a:buAutoNum type="arabicPeriod" startAt="4"/>
              <a:tabLst/>
              <a:defRPr/>
            </a:pPr>
            <a:r>
              <a:rPr kumimoji="0" lang="es-ES"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 </a:t>
            </a:r>
            <a:r>
              <a:rPr kumimoji="0" lang="es-MX" sz="2200" b="0" i="0" u="none" strike="noStrike" kern="1200" cap="none" spc="0" normalizeH="0" baseline="0" noProof="0" dirty="0">
                <a:ln>
                  <a:noFill/>
                </a:ln>
                <a:solidFill>
                  <a:prstClr val="black"/>
                </a:solidFill>
                <a:effectLst/>
                <a:uLnTx/>
                <a:uFillTx/>
                <a:latin typeface="Arial" panose="020B0604020202020204" pitchFamily="34" charset="0"/>
                <a:ea typeface="Times New Roman" panose="02020603050405020304" pitchFamily="18" charset="0"/>
                <a:cs typeface="+mn-cs"/>
              </a:rPr>
              <a:t>Dirigir y abastecer los puntos de recolección de heridos.</a:t>
            </a:r>
            <a:endParaRPr kumimoji="0" lang="es-CU" sz="22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3058991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068960"/>
            <a:ext cx="8784976" cy="954107"/>
          </a:xfrm>
          <a:prstGeom prst="rect">
            <a:avLst/>
          </a:prstGeom>
          <a:noFill/>
        </p:spPr>
        <p:txBody>
          <a:bodyPr wrap="square">
            <a:spAutoFit/>
          </a:bodyPr>
          <a:lstStyle/>
          <a:p>
            <a:pPr marL="174625" marR="0" lvl="0" algn="ctr" defTabSz="914400" rtl="0" eaLnBrk="1" fontAlgn="auto" latinLnBrk="0" hangingPunct="1">
              <a:lnSpc>
                <a:spcPct val="100000"/>
              </a:lnSpc>
              <a:spcBef>
                <a:spcPts val="600"/>
              </a:spcBef>
              <a:spcAft>
                <a:spcPts val="600"/>
              </a:spcAft>
              <a:buClrTx/>
              <a:buSzTx/>
              <a:buFontTx/>
              <a:buNone/>
              <a:tabLst/>
              <a:defRPr/>
            </a:pPr>
            <a:r>
              <a:rPr kumimoji="0" lang="es-ES" sz="28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Organización de la Primera Asistencia Médica. Definición. Principales medidas.</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32337"/>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a:t>
            </a:r>
          </a:p>
        </p:txBody>
      </p:sp>
      <p:grpSp>
        <p:nvGrpSpPr>
          <p:cNvPr id="2" name="Grupo 1">
            <a:extLst>
              <a:ext uri="{FF2B5EF4-FFF2-40B4-BE49-F238E27FC236}">
                <a16:creationId xmlns:a16="http://schemas.microsoft.com/office/drawing/2014/main" id="{593BEF1F-660D-125A-25F7-469F04120AA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F1FE90B-422D-F12B-5277-EB9F69430C04}"/>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FAD10AB4-474D-7946-7CAE-7259AB0C2B0F}"/>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23C1BAB8-A29D-D934-08D9-4595BABA41E7}"/>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17472078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E915867-AF1B-41E5-D7A6-7045F1074850}"/>
              </a:ext>
            </a:extLst>
          </p:cNvPr>
          <p:cNvSpPr txBox="1"/>
          <p:nvPr/>
        </p:nvSpPr>
        <p:spPr>
          <a:xfrm>
            <a:off x="143508" y="836712"/>
            <a:ext cx="8856984" cy="5447645"/>
          </a:xfrm>
          <a:prstGeom prst="rect">
            <a:avLst/>
          </a:prstGeom>
          <a:noFill/>
        </p:spPr>
        <p:txBody>
          <a:bodyPr wrap="square">
            <a:spAutoFit/>
          </a:bodyPr>
          <a:lstStyle/>
          <a:p>
            <a:pPr algn="just">
              <a:spcBef>
                <a:spcPts val="600"/>
              </a:spcBef>
              <a:spcAft>
                <a:spcPts val="600"/>
              </a:spcAft>
              <a:tabLst>
                <a:tab pos="2700020" algn="ctr"/>
                <a:tab pos="5400040" algn="r"/>
                <a:tab pos="449580" algn="l"/>
                <a:tab pos="2700020" algn="ctr"/>
                <a:tab pos="5400040" algn="r"/>
              </a:tabLst>
            </a:pPr>
            <a:r>
              <a:rPr lang="es-MX" sz="2800" b="1" dirty="0">
                <a:effectLst/>
                <a:latin typeface="Arial" panose="020B0604020202020204" pitchFamily="34" charset="0"/>
                <a:ea typeface="Times New Roman" panose="02020603050405020304" pitchFamily="18" charset="0"/>
              </a:rPr>
              <a:t>Las fuerzas y medios con que cuenta un CMF en situaciones de desastres son:</a:t>
            </a:r>
            <a:endParaRPr lang="es-CU" sz="2800" b="1" dirty="0">
              <a:effectLst/>
              <a:latin typeface="Times New Roman" panose="02020603050405020304" pitchFamily="18" charset="0"/>
              <a:ea typeface="Times New Roman" panose="02020603050405020304" pitchFamily="18" charset="0"/>
            </a:endParaRPr>
          </a:p>
          <a:p>
            <a:pPr marL="620713" lvl="0" indent="-342900" algn="just">
              <a:spcBef>
                <a:spcPts val="600"/>
              </a:spcBef>
              <a:spcAft>
                <a:spcPts val="600"/>
              </a:spcAft>
              <a:buFont typeface="Arial" panose="020B0604020202020204" pitchFamily="34" charset="0"/>
              <a:buChar char="-"/>
              <a:tabLst>
                <a:tab pos="2700020" algn="ctr"/>
                <a:tab pos="5400040" algn="r"/>
                <a:tab pos="449580" algn="l"/>
                <a:tab pos="2806065" algn="ctr"/>
                <a:tab pos="5612130" algn="r"/>
              </a:tabLst>
            </a:pPr>
            <a:r>
              <a:rPr lang="es-MX" sz="2800" dirty="0">
                <a:effectLst/>
                <a:latin typeface="Arial" panose="020B0604020202020204" pitchFamily="34" charset="0"/>
                <a:ea typeface="Times New Roman" panose="02020603050405020304" pitchFamily="18" charset="0"/>
              </a:rPr>
              <a:t>Uno o dos médicos</a:t>
            </a:r>
            <a:endParaRPr lang="es-CU" sz="2800" dirty="0">
              <a:effectLst/>
              <a:latin typeface="Times New Roman" panose="02020603050405020304" pitchFamily="18" charset="0"/>
              <a:ea typeface="Times New Roman" panose="02020603050405020304" pitchFamily="18" charset="0"/>
            </a:endParaRPr>
          </a:p>
          <a:p>
            <a:pPr marL="620713" lvl="0" indent="-342900" algn="just">
              <a:spcBef>
                <a:spcPts val="600"/>
              </a:spcBef>
              <a:spcAft>
                <a:spcPts val="600"/>
              </a:spcAft>
              <a:buFont typeface="Arial" panose="020B0604020202020204" pitchFamily="34" charset="0"/>
              <a:buChar char="-"/>
              <a:tabLst>
                <a:tab pos="2700020" algn="ctr"/>
                <a:tab pos="5400040" algn="r"/>
                <a:tab pos="449580" algn="l"/>
                <a:tab pos="2806065" algn="ctr"/>
                <a:tab pos="5612130" algn="r"/>
              </a:tabLst>
            </a:pPr>
            <a:r>
              <a:rPr lang="es-MX" sz="2800" dirty="0">
                <a:effectLst/>
                <a:latin typeface="Arial" panose="020B0604020202020204" pitchFamily="34" charset="0"/>
                <a:ea typeface="Times New Roman" panose="02020603050405020304" pitchFamily="18" charset="0"/>
              </a:rPr>
              <a:t> Una o dos enfermeras </a:t>
            </a:r>
            <a:endParaRPr lang="es-CU" sz="2800" dirty="0">
              <a:effectLst/>
              <a:latin typeface="Times New Roman" panose="02020603050405020304" pitchFamily="18" charset="0"/>
              <a:ea typeface="Times New Roman" panose="02020603050405020304" pitchFamily="18" charset="0"/>
            </a:endParaRPr>
          </a:p>
          <a:p>
            <a:pPr marL="620713" lvl="0" indent="-342900" algn="just">
              <a:spcBef>
                <a:spcPts val="600"/>
              </a:spcBef>
              <a:spcAft>
                <a:spcPts val="600"/>
              </a:spcAft>
              <a:buFont typeface="Arial" panose="020B0604020202020204" pitchFamily="34" charset="0"/>
              <a:buChar char="-"/>
              <a:tabLst>
                <a:tab pos="2700020" algn="ctr"/>
                <a:tab pos="5400040" algn="r"/>
                <a:tab pos="449580" algn="l"/>
                <a:tab pos="2806065" algn="ctr"/>
                <a:tab pos="5612130" algn="r"/>
              </a:tabLst>
            </a:pPr>
            <a:r>
              <a:rPr lang="es-MX" sz="2800" dirty="0">
                <a:effectLst/>
                <a:latin typeface="Arial" panose="020B0604020202020204" pitchFamily="34" charset="0"/>
                <a:ea typeface="Times New Roman" panose="02020603050405020304" pitchFamily="18" charset="0"/>
              </a:rPr>
              <a:t> 3 o más brigadistas sanitarios.</a:t>
            </a:r>
            <a:endParaRPr lang="es-CU" sz="2800" dirty="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700020" algn="ctr"/>
                <a:tab pos="5400040" algn="r"/>
                <a:tab pos="449580" algn="l"/>
                <a:tab pos="2700020" algn="ctr"/>
                <a:tab pos="5400040" algn="r"/>
              </a:tabLst>
            </a:pPr>
            <a:r>
              <a:rPr lang="es-MX" sz="2800" b="1" i="1" dirty="0">
                <a:effectLst/>
                <a:latin typeface="Arial" panose="020B0604020202020204" pitchFamily="34" charset="0"/>
                <a:ea typeface="Times New Roman" panose="02020603050405020304" pitchFamily="18" charset="0"/>
              </a:rPr>
              <a:t>Los medios que posee el CMF son: </a:t>
            </a:r>
            <a:r>
              <a:rPr lang="es-MX" sz="2800" dirty="0">
                <a:effectLst/>
                <a:latin typeface="Arial" panose="020B0604020202020204" pitchFamily="34" charset="0"/>
                <a:ea typeface="Times New Roman" panose="02020603050405020304" pitchFamily="18" charset="0"/>
              </a:rPr>
              <a:t>medicamentos, material de curaciones, instrumental, equipos y otros, distribuidos en grupos funcionales denominados completos que contienen los renglones de todo tipo para garantizar la presentación de hasta la primera asistencia médica a 150 víctimas. </a:t>
            </a:r>
            <a:endParaRPr lang="es-C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0260123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E74AC12-FF95-EE1A-BA8F-D57EACB02E04}"/>
              </a:ext>
            </a:extLst>
          </p:cNvPr>
          <p:cNvSpPr txBox="1"/>
          <p:nvPr/>
        </p:nvSpPr>
        <p:spPr>
          <a:xfrm>
            <a:off x="179512" y="260648"/>
            <a:ext cx="8784976" cy="6201698"/>
          </a:xfrm>
          <a:prstGeom prst="rect">
            <a:avLst/>
          </a:prstGeom>
          <a:noFill/>
        </p:spPr>
        <p:txBody>
          <a:bodyPr wrap="square">
            <a:spAutoFit/>
          </a:bodyPr>
          <a:lstStyle/>
          <a:p>
            <a:pPr algn="just">
              <a:spcBef>
                <a:spcPts val="600"/>
              </a:spcBef>
              <a:spcAft>
                <a:spcPts val="600"/>
              </a:spcAft>
              <a:tabLst>
                <a:tab pos="2700020" algn="ctr"/>
                <a:tab pos="5400040" algn="r"/>
                <a:tab pos="449580" algn="l"/>
                <a:tab pos="2700020" algn="ctr"/>
                <a:tab pos="5400040" algn="r"/>
              </a:tabLst>
            </a:pPr>
            <a:r>
              <a:rPr lang="es-MX" sz="2800" dirty="0">
                <a:effectLst/>
                <a:latin typeface="Arial" panose="020B0604020202020204" pitchFamily="34" charset="0"/>
                <a:ea typeface="Times New Roman" panose="02020603050405020304" pitchFamily="18" charset="0"/>
              </a:rPr>
              <a:t>Los CMF pueden desplegarse en su ubicación permanente en condiciones normales o en otras áreas debidamente protegidas, de acuerdo con la situación excepcional o de desastre. Las áreas funcionales a desplegar </a:t>
            </a:r>
            <a:r>
              <a:rPr lang="es-MX" sz="2800" b="1" dirty="0">
                <a:effectLst/>
                <a:latin typeface="Arial" panose="020B0604020202020204" pitchFamily="34" charset="0"/>
                <a:ea typeface="Times New Roman" panose="02020603050405020304" pitchFamily="18" charset="0"/>
              </a:rPr>
              <a:t>son las siguientes:	</a:t>
            </a:r>
            <a:endParaRPr lang="es-CU" sz="2800" b="1"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a) Punto de distribución.</a:t>
            </a:r>
            <a:endParaRPr lang="es-CU" sz="2800"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b) Área de recepción - clasificación (con la plazoleta de clasificación).</a:t>
            </a:r>
            <a:endParaRPr lang="es-CU" sz="2800"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c) Área de curaciones.</a:t>
            </a:r>
            <a:endParaRPr lang="es-CU" sz="2800"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d) Área de evacuación.</a:t>
            </a:r>
            <a:endParaRPr lang="es-CU" sz="2800"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e) Área de aislamiento.</a:t>
            </a:r>
            <a:endParaRPr lang="es-CU" sz="2800"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f) Área de tratamiento sanitario especial parcial.</a:t>
            </a:r>
            <a:endParaRPr lang="es-CU" sz="2800"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g) Área de hospitalización.</a:t>
            </a:r>
            <a:endParaRPr lang="es-CU" sz="2800" dirty="0">
              <a:effectLst/>
              <a:latin typeface="Times New Roman" panose="02020603050405020304" pitchFamily="18" charset="0"/>
              <a:ea typeface="Times New Roman" panose="02020603050405020304" pitchFamily="18" charset="0"/>
            </a:endParaRPr>
          </a:p>
          <a:p>
            <a:pPr algn="just">
              <a:tabLst>
                <a:tab pos="2700020" algn="ctr"/>
                <a:tab pos="5400040" algn="r"/>
                <a:tab pos="2806065" algn="ctr"/>
                <a:tab pos="5612130" algn="r"/>
              </a:tabLst>
            </a:pPr>
            <a:r>
              <a:rPr lang="es-MX" sz="2800" dirty="0">
                <a:effectLst/>
                <a:latin typeface="Arial" panose="020B0604020202020204" pitchFamily="34" charset="0"/>
                <a:ea typeface="Times New Roman" panose="02020603050405020304" pitchFamily="18" charset="0"/>
              </a:rPr>
              <a:t>h)  Otras.</a:t>
            </a:r>
            <a:endParaRPr lang="es-CU" sz="2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5511861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EEDFA88-8813-99B9-12B1-23BE5BDE1653}"/>
              </a:ext>
            </a:extLst>
          </p:cNvPr>
          <p:cNvSpPr txBox="1"/>
          <p:nvPr/>
        </p:nvSpPr>
        <p:spPr>
          <a:xfrm>
            <a:off x="107504" y="116632"/>
            <a:ext cx="8928992" cy="6247864"/>
          </a:xfrm>
          <a:prstGeom prst="rect">
            <a:avLst/>
          </a:prstGeom>
          <a:noFill/>
        </p:spPr>
        <p:txBody>
          <a:bodyPr wrap="square">
            <a:spAutoFit/>
          </a:bodyPr>
          <a:lstStyle/>
          <a:p>
            <a:pPr algn="just">
              <a:tabLst>
                <a:tab pos="2700020" algn="ctr"/>
                <a:tab pos="5400040" algn="r"/>
                <a:tab pos="449580" algn="l"/>
                <a:tab pos="2700020" algn="ctr"/>
                <a:tab pos="5400040" algn="r"/>
              </a:tabLst>
            </a:pPr>
            <a:r>
              <a:rPr lang="x-none" sz="2000" dirty="0">
                <a:effectLst/>
                <a:latin typeface="Arial" panose="020B0604020202020204" pitchFamily="34" charset="0"/>
                <a:ea typeface="Times New Roman" panose="02020603050405020304" pitchFamily="18" charset="0"/>
              </a:rPr>
              <a:t>El profesor explica </a:t>
            </a:r>
            <a:r>
              <a:rPr lang="es-ES" sz="2000" dirty="0">
                <a:effectLst/>
                <a:latin typeface="Arial" panose="020B0604020202020204" pitchFamily="34" charset="0"/>
                <a:ea typeface="Times New Roman" panose="02020603050405020304" pitchFamily="18" charset="0"/>
              </a:rPr>
              <a:t>las actividades que se realizan en cada una de </a:t>
            </a:r>
            <a:r>
              <a:rPr lang="es-MX" sz="2000" dirty="0">
                <a:effectLst/>
                <a:latin typeface="Arial" panose="020B0604020202020204" pitchFamily="34" charset="0"/>
                <a:ea typeface="Times New Roman" panose="02020603050405020304" pitchFamily="18" charset="0"/>
              </a:rPr>
              <a:t>las áreas funcionales del CMF.</a:t>
            </a:r>
            <a:endParaRPr lang="es-CU" sz="20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b="1" dirty="0">
                <a:effectLst/>
                <a:latin typeface="Arial" panose="020B0604020202020204" pitchFamily="34" charset="0"/>
                <a:ea typeface="Times New Roman" panose="02020603050405020304" pitchFamily="18" charset="0"/>
              </a:rPr>
              <a:t>Punto de distribución. </a:t>
            </a:r>
            <a:endParaRPr lang="es-CU" sz="2000" b="1"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dirty="0">
                <a:effectLst/>
                <a:latin typeface="Arial" panose="020B0604020202020204" pitchFamily="34" charset="0"/>
                <a:ea typeface="Times New Roman" panose="02020603050405020304" pitchFamily="18" charset="0"/>
              </a:rPr>
              <a:t>Se sitúa a corta distancia de las áreas principales del consultorio y en todas las vías de acceso a éste (de manera que puede existir más de uno). Se colocan medios de señalización diurnos y nocturnos además para el aviso de llegada de lesionados y enfermos. Se ubica un brigadista sanitario, un ciudadano y, en casos imperiosos, un herido leve. </a:t>
            </a:r>
            <a:endParaRPr lang="es-CU" sz="20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b="1" dirty="0">
                <a:effectLst/>
                <a:latin typeface="Arial" panose="020B0604020202020204" pitchFamily="34" charset="0"/>
                <a:ea typeface="Times New Roman" panose="02020603050405020304" pitchFamily="18" charset="0"/>
              </a:rPr>
              <a:t>Su función principal es la realización de una clasificación rudimentaria de las</a:t>
            </a:r>
            <a:r>
              <a:rPr lang="es-MX" sz="2000" b="1" kern="1100" dirty="0">
                <a:effectLst/>
                <a:latin typeface="Arial" panose="020B0604020202020204" pitchFamily="34" charset="0"/>
                <a:ea typeface="Times New Roman" panose="02020603050405020304" pitchFamily="18" charset="0"/>
              </a:rPr>
              <a:t> </a:t>
            </a:r>
            <a:r>
              <a:rPr lang="es-ES" sz="2000" b="1" kern="1100" dirty="0">
                <a:effectLst/>
                <a:latin typeface="Arial" panose="020B0604020202020204" pitchFamily="34" charset="0"/>
                <a:ea typeface="Times New Roman" panose="02020603050405020304" pitchFamily="18" charset="0"/>
              </a:rPr>
              <a:t>victimas masivas </a:t>
            </a:r>
            <a:r>
              <a:rPr lang="es-MX" sz="2000" b="1" dirty="0">
                <a:effectLst/>
                <a:latin typeface="Arial" panose="020B0604020202020204" pitchFamily="34" charset="0"/>
                <a:ea typeface="Times New Roman" panose="02020603050405020304" pitchFamily="18" charset="0"/>
              </a:rPr>
              <a:t>que llegan para distribuirlas por las diferentes áreas del consultorio:</a:t>
            </a:r>
            <a:endParaRPr lang="es-CU" sz="2000" b="1" dirty="0">
              <a:effectLst/>
              <a:latin typeface="Times New Roman" panose="02020603050405020304" pitchFamily="18" charset="0"/>
              <a:ea typeface="Times New Roman" panose="02020603050405020304" pitchFamily="18" charset="0"/>
            </a:endParaRPr>
          </a:p>
          <a:p>
            <a:pPr marL="342900" lvl="0" indent="-342900" algn="just">
              <a:buSzPts val="1400"/>
              <a:buFont typeface="Symbol" panose="05050102010706020507" pitchFamily="18" charset="2"/>
              <a:buChar char=""/>
              <a:tabLst>
                <a:tab pos="2700020" algn="ctr"/>
                <a:tab pos="5400040" algn="r"/>
                <a:tab pos="449580" algn="l"/>
                <a:tab pos="2806065" algn="ctr"/>
                <a:tab pos="5612130" algn="r"/>
              </a:tabLst>
            </a:pPr>
            <a:r>
              <a:rPr lang="es-MX" sz="2000" dirty="0">
                <a:effectLst/>
                <a:latin typeface="Arial" panose="020B0604020202020204" pitchFamily="34" charset="0"/>
                <a:ea typeface="Times New Roman" panose="02020603050405020304" pitchFamily="18" charset="0"/>
              </a:rPr>
              <a:t>Los lesionados graves son enviados a heridos graves del área de recepción - clasificación. </a:t>
            </a:r>
            <a:endParaRPr lang="es-CU" sz="2000" dirty="0">
              <a:effectLst/>
              <a:latin typeface="Times New Roman" panose="02020603050405020304" pitchFamily="18" charset="0"/>
              <a:ea typeface="Times New Roman" panose="02020603050405020304" pitchFamily="18" charset="0"/>
            </a:endParaRPr>
          </a:p>
          <a:p>
            <a:pPr marL="342900" lvl="0" indent="-342900" algn="just">
              <a:buSzPts val="1400"/>
              <a:buFont typeface="Symbol" panose="05050102010706020507" pitchFamily="18" charset="2"/>
              <a:buChar char=""/>
              <a:tabLst>
                <a:tab pos="2700020" algn="ctr"/>
                <a:tab pos="5400040" algn="r"/>
                <a:tab pos="449580" algn="l"/>
                <a:tab pos="2806065" algn="ctr"/>
                <a:tab pos="5612130" algn="r"/>
              </a:tabLst>
            </a:pPr>
            <a:r>
              <a:rPr lang="es-MX" sz="2000" dirty="0">
                <a:effectLst/>
                <a:latin typeface="Arial" panose="020B0604020202020204" pitchFamily="34" charset="0"/>
                <a:ea typeface="Times New Roman" panose="02020603050405020304" pitchFamily="18" charset="0"/>
              </a:rPr>
              <a:t>Los lesionados leves son enviados a heridos leves del área de recepción- clasificación. </a:t>
            </a:r>
            <a:endParaRPr lang="es-CU" sz="2000" dirty="0">
              <a:effectLst/>
              <a:latin typeface="Times New Roman" panose="02020603050405020304" pitchFamily="18" charset="0"/>
              <a:ea typeface="Times New Roman" panose="02020603050405020304" pitchFamily="18" charset="0"/>
            </a:endParaRPr>
          </a:p>
          <a:p>
            <a:pPr marL="342900" lvl="0" indent="-342900" algn="just">
              <a:buSzPts val="1400"/>
              <a:buFont typeface="Symbol" panose="05050102010706020507" pitchFamily="18" charset="2"/>
              <a:buChar char=""/>
              <a:tabLst>
                <a:tab pos="2700020" algn="ctr"/>
                <a:tab pos="5400040" algn="r"/>
                <a:tab pos="449580" algn="l"/>
                <a:tab pos="2806065" algn="ctr"/>
                <a:tab pos="5612130" algn="r"/>
              </a:tabLst>
            </a:pPr>
            <a:r>
              <a:rPr lang="es-MX" sz="2000" dirty="0">
                <a:effectLst/>
                <a:latin typeface="Arial" panose="020B0604020202020204" pitchFamily="34" charset="0"/>
                <a:ea typeface="Times New Roman" panose="02020603050405020304" pitchFamily="18" charset="0"/>
              </a:rPr>
              <a:t>Los infecciosos o con fiebre son enviados al área de aislamiento.</a:t>
            </a:r>
            <a:endParaRPr lang="es-CU" sz="2000" dirty="0">
              <a:effectLst/>
              <a:latin typeface="Times New Roman" panose="02020603050405020304" pitchFamily="18" charset="0"/>
              <a:ea typeface="Times New Roman" panose="02020603050405020304" pitchFamily="18" charset="0"/>
            </a:endParaRPr>
          </a:p>
          <a:p>
            <a:pPr marL="342900" lvl="0" indent="-342900" algn="just">
              <a:buSzPts val="1400"/>
              <a:buFont typeface="Symbol" panose="05050102010706020507" pitchFamily="18" charset="2"/>
              <a:buChar char=""/>
              <a:tabLst>
                <a:tab pos="2700020" algn="ctr"/>
                <a:tab pos="5400040" algn="r"/>
                <a:tab pos="449580" algn="l"/>
                <a:tab pos="2806065" algn="ctr"/>
                <a:tab pos="5612130" algn="r"/>
              </a:tabLst>
            </a:pPr>
            <a:r>
              <a:rPr lang="es-MX" sz="2000" dirty="0">
                <a:effectLst/>
                <a:latin typeface="Arial" panose="020B0604020202020204" pitchFamily="34" charset="0"/>
                <a:ea typeface="Times New Roman" panose="02020603050405020304" pitchFamily="18" charset="0"/>
              </a:rPr>
              <a:t>Los afectados o contaminados son enviados al área de tratamiento sanitario especial parcial.</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22866794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BC976ED-AEB4-3F5B-6D96-EE1A16D74EEB}"/>
              </a:ext>
            </a:extLst>
          </p:cNvPr>
          <p:cNvSpPr txBox="1"/>
          <p:nvPr/>
        </p:nvSpPr>
        <p:spPr>
          <a:xfrm>
            <a:off x="179512" y="339720"/>
            <a:ext cx="8856984" cy="6309420"/>
          </a:xfrm>
          <a:prstGeom prst="rect">
            <a:avLst/>
          </a:prstGeom>
          <a:noFill/>
        </p:spPr>
        <p:txBody>
          <a:bodyPr wrap="square">
            <a:spAutoFit/>
          </a:bodyPr>
          <a:lstStyle/>
          <a:p>
            <a:pPr algn="just">
              <a:spcBef>
                <a:spcPts val="600"/>
              </a:spcBef>
              <a:spcAft>
                <a:spcPts val="600"/>
              </a:spcAft>
              <a:tabLst>
                <a:tab pos="2700020" algn="ctr"/>
                <a:tab pos="5400040" algn="r"/>
                <a:tab pos="449580" algn="l"/>
                <a:tab pos="2700020" algn="ctr"/>
                <a:tab pos="5400040" algn="r"/>
              </a:tabLst>
            </a:pPr>
            <a:r>
              <a:rPr lang="es-MX" sz="2400" b="1" i="1" dirty="0">
                <a:solidFill>
                  <a:srgbClr val="FF0000"/>
                </a:solidFill>
                <a:effectLst/>
                <a:latin typeface="Arial" panose="020B0604020202020204" pitchFamily="34" charset="0"/>
                <a:ea typeface="Times New Roman" panose="02020603050405020304" pitchFamily="18" charset="0"/>
              </a:rPr>
              <a:t>Área de recepción - clasificación </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Se sitúa en un lugar amplio que puede ser al aire libre o ampliando todo el espacio disponible y necesario para dividirla en dos partes: Una con camillas, si es posible sobre burros y otras con bancos, para la distribución de lesionados graves y leves, respectivamente.  </a:t>
            </a:r>
            <a:endParaRPr lang="es-CU" sz="2400" dirty="0">
              <a:effectLst/>
              <a:latin typeface="Times New Roman" panose="02020603050405020304" pitchFamily="18" charset="0"/>
              <a:ea typeface="Times New Roman" panose="02020603050405020304" pitchFamily="18" charset="0"/>
            </a:endParaRPr>
          </a:p>
          <a:p>
            <a:pPr algn="just">
              <a:spcBef>
                <a:spcPts val="600"/>
              </a:spcBef>
              <a:spcAft>
                <a:spcPts val="600"/>
              </a:spcAft>
            </a:pPr>
            <a:r>
              <a:rPr lang="es-MX" sz="2400" dirty="0">
                <a:effectLst/>
                <a:latin typeface="Arial" panose="020B0604020202020204" pitchFamily="34" charset="0"/>
                <a:ea typeface="Times New Roman" panose="02020603050405020304" pitchFamily="18" charset="0"/>
              </a:rPr>
              <a:t>Es conveniente crear un fondo de intercambio de camillas para evitar la manipulación de los lesionados, dejando a estos sobre las que han llegado y reintegrándolas a través de dicho fondo. En esta área debe estar el médico cada vez que llegan los lesionados y si esto no es posible, el enfermero, ayudado por brigadistas sanitarios y otro personal (anotador y camillero) para lograr un trabajo eficaz y rápido en la recepción, reconocimiento, clasificación, registro, prestación de la asistencia y preparación para la evacuación de los que lo requieran.</a:t>
            </a:r>
            <a:r>
              <a:rPr lang="es-ES_tradnl"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1415229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7FEFA84-5521-8F12-478E-9CDFDAA261CD}"/>
              </a:ext>
            </a:extLst>
          </p:cNvPr>
          <p:cNvSpPr txBox="1"/>
          <p:nvPr/>
        </p:nvSpPr>
        <p:spPr>
          <a:xfrm>
            <a:off x="215516" y="836712"/>
            <a:ext cx="8712968" cy="4893647"/>
          </a:xfrm>
          <a:prstGeom prst="rect">
            <a:avLst/>
          </a:prstGeom>
          <a:noFill/>
        </p:spPr>
        <p:txBody>
          <a:bodyPr wrap="square">
            <a:spAutoFit/>
          </a:bodyPr>
          <a:lstStyle/>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En esta área la clasificación se realizará por índices vitales y deben colocarse tarjetas de clasificación a los lesionados por: compromiso respiratorio, hemorragia externa, shock</a:t>
            </a:r>
            <a:r>
              <a:rPr lang="es-MX" sz="2400" i="1" dirty="0">
                <a:effectLst/>
                <a:latin typeface="Arial" panose="020B0604020202020204" pitchFamily="34" charset="0"/>
                <a:ea typeface="Times New Roman" panose="02020603050405020304" pitchFamily="18" charset="0"/>
              </a:rPr>
              <a:t> </a:t>
            </a:r>
            <a:r>
              <a:rPr lang="es-MX" sz="2400" dirty="0">
                <a:effectLst/>
                <a:latin typeface="Arial" panose="020B0604020202020204" pitchFamily="34" charset="0"/>
                <a:ea typeface="Times New Roman" panose="02020603050405020304" pitchFamily="18" charset="0"/>
              </a:rPr>
              <a:t>y retención urinaria aguda. Después de ser atendidas las </a:t>
            </a:r>
            <a:r>
              <a:rPr lang="es-ES_tradnl" sz="2400" dirty="0">
                <a:effectLst/>
                <a:latin typeface="Arial" panose="020B0604020202020204" pitchFamily="34" charset="0"/>
                <a:ea typeface="Times New Roman" panose="02020603050405020304" pitchFamily="18" charset="0"/>
              </a:rPr>
              <a:t>victimas </a:t>
            </a:r>
            <a:r>
              <a:rPr lang="es-MX" sz="2400" dirty="0">
                <a:effectLst/>
                <a:latin typeface="Arial" panose="020B0604020202020204" pitchFamily="34" charset="0"/>
                <a:ea typeface="Times New Roman" panose="02020603050405020304" pitchFamily="18" charset="0"/>
              </a:rPr>
              <a:t>podrán:</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Regresar a sus hogares o incorporase a sus tareas, con tratamiento ambulatorio o no</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  Ser evacuados a hospitalización si son leves o convalecientes.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Ser evacuados al área de curaciones.</a:t>
            </a:r>
            <a:endParaRPr lang="es-CU" sz="2400"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2700020" algn="ctr"/>
                <a:tab pos="5400040" algn="r"/>
                <a:tab pos="449580" algn="l"/>
                <a:tab pos="2806065" algn="ctr"/>
                <a:tab pos="5612130" algn="r"/>
              </a:tabLst>
            </a:pPr>
            <a:r>
              <a:rPr lang="es-MX" sz="2400" dirty="0">
                <a:effectLst/>
                <a:latin typeface="Arial" panose="020B0604020202020204" pitchFamily="34" charset="0"/>
                <a:ea typeface="Times New Roman" panose="02020603050405020304" pitchFamily="18" charset="0"/>
              </a:rPr>
              <a:t>Ser preparados para la evacuación si requieren un nivel de asistencia médica superior. </a:t>
            </a:r>
            <a:endParaRPr lang="es-CU" sz="24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7603746F-DF73-D185-7EF8-358FC66ADEDF}"/>
              </a:ext>
            </a:extLst>
          </p:cNvPr>
          <p:cNvSpPr txBox="1"/>
          <p:nvPr/>
        </p:nvSpPr>
        <p:spPr>
          <a:xfrm>
            <a:off x="215516" y="188640"/>
            <a:ext cx="6120680" cy="461665"/>
          </a:xfrm>
          <a:prstGeom prst="rect">
            <a:avLst/>
          </a:prstGeom>
          <a:noFill/>
        </p:spPr>
        <p:txBody>
          <a:bodyPr wrap="square">
            <a:spAutoFit/>
          </a:bodyPr>
          <a:lstStyle/>
          <a:p>
            <a:pPr algn="just">
              <a:spcBef>
                <a:spcPts val="600"/>
              </a:spcBef>
              <a:spcAft>
                <a:spcPts val="600"/>
              </a:spcAft>
              <a:tabLst>
                <a:tab pos="2700020" algn="ctr"/>
                <a:tab pos="5400040" algn="r"/>
                <a:tab pos="449580" algn="l"/>
                <a:tab pos="2700020" algn="ctr"/>
                <a:tab pos="5400040" algn="r"/>
              </a:tabLst>
            </a:pPr>
            <a:r>
              <a:rPr lang="es-MX" sz="2400" b="1" i="1" dirty="0">
                <a:solidFill>
                  <a:srgbClr val="FF0000"/>
                </a:solidFill>
                <a:effectLst/>
                <a:latin typeface="Arial" panose="020B0604020202020204" pitchFamily="34" charset="0"/>
                <a:ea typeface="Times New Roman" panose="02020603050405020304" pitchFamily="18" charset="0"/>
              </a:rPr>
              <a:t>Área de recepción - clasificación </a:t>
            </a:r>
            <a:endParaRPr lang="es-CU" sz="2400" b="1" i="1"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7710589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BA181784-E231-6CDF-D8FA-4C97F884916A}"/>
              </a:ext>
            </a:extLst>
          </p:cNvPr>
          <p:cNvSpPr txBox="1"/>
          <p:nvPr/>
        </p:nvSpPr>
        <p:spPr>
          <a:xfrm>
            <a:off x="53752" y="188640"/>
            <a:ext cx="9036496" cy="6294031"/>
          </a:xfrm>
          <a:prstGeom prst="rect">
            <a:avLst/>
          </a:prstGeom>
          <a:noFill/>
        </p:spPr>
        <p:txBody>
          <a:bodyPr wrap="square">
            <a:spAutoFit/>
          </a:bodyPr>
          <a:lstStyle/>
          <a:p>
            <a:pPr algn="just">
              <a:spcBef>
                <a:spcPts val="600"/>
              </a:spcBef>
              <a:spcAft>
                <a:spcPts val="600"/>
              </a:spcAft>
              <a:tabLst>
                <a:tab pos="2700020" algn="ctr"/>
                <a:tab pos="5400040" algn="r"/>
                <a:tab pos="449580" algn="l"/>
                <a:tab pos="2700020" algn="ctr"/>
                <a:tab pos="5400040" algn="r"/>
              </a:tabLst>
            </a:pPr>
            <a:r>
              <a:rPr lang="es-MX" sz="2400" b="1" i="1" dirty="0">
                <a:solidFill>
                  <a:srgbClr val="FF0000"/>
                </a:solidFill>
                <a:effectLst/>
                <a:latin typeface="Arial" panose="020B0604020202020204" pitchFamily="34" charset="0"/>
                <a:ea typeface="Times New Roman" panose="02020603050405020304" pitchFamily="18" charset="0"/>
              </a:rPr>
              <a:t>Área de curaciones</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i="1" dirty="0">
                <a:effectLst/>
                <a:latin typeface="Arial" panose="020B0604020202020204" pitchFamily="34" charset="0"/>
                <a:ea typeface="Times New Roman" panose="02020603050405020304" pitchFamily="18" charset="0"/>
              </a:rPr>
              <a:t> </a:t>
            </a:r>
            <a:r>
              <a:rPr lang="es-MX" sz="2000" dirty="0">
                <a:effectLst/>
                <a:latin typeface="Arial" panose="020B0604020202020204" pitchFamily="34" charset="0"/>
                <a:ea typeface="Times New Roman" panose="02020603050405020304" pitchFamily="18" charset="0"/>
              </a:rPr>
              <a:t>Se ubica en un lugar que reúna los requisitos mínimos indispensables de asepsia para la realización de los procedimientos médicos que así lo requieran. En ella trabaja el médico ayudado por el enfermero o por un brigadista sanitario muy bien preparado. Esta área constituye el centro del volumen de trabajo y asistencia médica. Una vez atendidos los lesionados, se preparan para su evacuación y se envían al área correspondiente. </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700020" algn="ctr"/>
                <a:tab pos="5400040" algn="r"/>
                <a:tab pos="449580" algn="l"/>
                <a:tab pos="2700020" algn="ctr"/>
                <a:tab pos="5400040" algn="r"/>
              </a:tabLst>
            </a:pPr>
            <a:r>
              <a:rPr lang="es-MX" sz="2400" b="1" i="1" dirty="0">
                <a:solidFill>
                  <a:srgbClr val="FF0000"/>
                </a:solidFill>
                <a:effectLst/>
                <a:latin typeface="Arial" panose="020B0604020202020204" pitchFamily="34" charset="0"/>
                <a:ea typeface="Times New Roman" panose="02020603050405020304" pitchFamily="18" charset="0"/>
              </a:rPr>
              <a:t> Área de evacuación </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dirty="0">
                <a:effectLst/>
                <a:latin typeface="Arial" panose="020B0604020202020204" pitchFamily="34" charset="0"/>
                <a:ea typeface="Times New Roman" panose="02020603050405020304" pitchFamily="18" charset="0"/>
              </a:rPr>
              <a:t>Se ubica próxima a las áreas de recepción-clasificación y curaciones y en un lugar que reúna condiciones para el alojamiento temporal de los lesionados y enfermos hasta que puedan ser evacuados, teniendo en cuenta no interrumpir el flujo normal de los que llegan y que se pueda maniobrar fácilmente con el transporte y las camillas. Debe ubicarse un brigadista sanitario que mantendrá la observación de los lesionados, avisando al médico ante cualquier complicación, aplicar las indicaciones médicas, cuidado y alimentación de los lesionados y revisar sistemáticamente los elementos de soporte para la evacuación. Los lesionados que lleguen a la misma deberán tener reflejado en sus tarjetas de identificación el orden de prioridad para la evacuación primera, segunda y tercera. </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6415248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89248303-8818-9992-226B-61A0918D9CDB}"/>
              </a:ext>
            </a:extLst>
          </p:cNvPr>
          <p:cNvSpPr txBox="1"/>
          <p:nvPr/>
        </p:nvSpPr>
        <p:spPr>
          <a:xfrm>
            <a:off x="179512" y="332656"/>
            <a:ext cx="8784976" cy="6294031"/>
          </a:xfrm>
          <a:prstGeom prst="rect">
            <a:avLst/>
          </a:prstGeom>
          <a:noFill/>
        </p:spPr>
        <p:txBody>
          <a:bodyPr wrap="square">
            <a:spAutoFit/>
          </a:bodyPr>
          <a:lstStyle/>
          <a:p>
            <a:pPr algn="just">
              <a:spcBef>
                <a:spcPts val="600"/>
              </a:spcBef>
              <a:spcAft>
                <a:spcPts val="600"/>
              </a:spcAft>
              <a:tabLst>
                <a:tab pos="2700020" algn="ctr"/>
                <a:tab pos="5400040" algn="r"/>
                <a:tab pos="449580" algn="l"/>
                <a:tab pos="2700020" algn="ctr"/>
                <a:tab pos="5400040" algn="r"/>
              </a:tabLst>
            </a:pPr>
            <a:r>
              <a:rPr lang="es-MX" sz="2400" b="1" i="1" dirty="0">
                <a:solidFill>
                  <a:srgbClr val="FF0000"/>
                </a:solidFill>
                <a:effectLst/>
                <a:latin typeface="Arial" panose="020B0604020202020204" pitchFamily="34" charset="0"/>
                <a:ea typeface="Times New Roman" panose="02020603050405020304" pitchFamily="18" charset="0"/>
              </a:rPr>
              <a:t>Área de aislamiento</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i="1" dirty="0">
                <a:effectLst/>
                <a:latin typeface="Arial" panose="020B0604020202020204" pitchFamily="34" charset="0"/>
                <a:ea typeface="Times New Roman" panose="02020603050405020304" pitchFamily="18" charset="0"/>
              </a:rPr>
              <a:t> </a:t>
            </a:r>
            <a:r>
              <a:rPr lang="es-MX" sz="2000" dirty="0">
                <a:effectLst/>
                <a:latin typeface="Arial" panose="020B0604020202020204" pitchFamily="34" charset="0"/>
                <a:ea typeface="Times New Roman" panose="02020603050405020304" pitchFamily="18" charset="0"/>
              </a:rPr>
              <a:t>Se despliega lo más alejada posible del resto. En ella debe mantenerse la observación estricta de los enfermos, el cumplimiento de indicaciones, cuidado, alimentación y alojamiento que puede ser más o menos prolongado, ya que los enfermos infecciosos deben evacuarse hacia otras instituciones médicas por separado si requieren niveles de asistencia superiores. En esta área es indispensable mantener un régimen especial de control de foco infeccioso y tomar todas las medidas higiénico-</a:t>
            </a:r>
            <a:r>
              <a:rPr lang="es-MX" sz="2000" dirty="0" err="1">
                <a:effectLst/>
                <a:latin typeface="Arial" panose="020B0604020202020204" pitchFamily="34" charset="0"/>
                <a:ea typeface="Times New Roman" panose="02020603050405020304" pitchFamily="18" charset="0"/>
              </a:rPr>
              <a:t>antiepidémicas</a:t>
            </a:r>
            <a:r>
              <a:rPr lang="es-MX" sz="2000" dirty="0">
                <a:effectLst/>
                <a:latin typeface="Arial" panose="020B0604020202020204" pitchFamily="34" charset="0"/>
                <a:ea typeface="Times New Roman" panose="02020603050405020304" pitchFamily="18" charset="0"/>
              </a:rPr>
              <a:t> establecidas para estos casos. </a:t>
            </a:r>
            <a:endParaRPr lang="es-CU" sz="2000" dirty="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2700020" algn="ctr"/>
                <a:tab pos="5400040" algn="r"/>
                <a:tab pos="449580" algn="l"/>
                <a:tab pos="2700020" algn="ctr"/>
                <a:tab pos="5400040" algn="r"/>
              </a:tabLst>
            </a:pPr>
            <a:r>
              <a:rPr lang="es-MX" sz="2400" b="1" i="1" dirty="0">
                <a:solidFill>
                  <a:srgbClr val="FF0000"/>
                </a:solidFill>
                <a:effectLst/>
                <a:latin typeface="Arial" panose="020B0604020202020204" pitchFamily="34" charset="0"/>
                <a:ea typeface="Times New Roman" panose="02020603050405020304" pitchFamily="18" charset="0"/>
              </a:rPr>
              <a:t>Área de tratamiento sanitario especial parcial</a:t>
            </a:r>
            <a:endParaRPr lang="es-CU" sz="2400" b="1" i="1" dirty="0">
              <a:solidFill>
                <a:srgbClr val="FF0000"/>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000" i="1" dirty="0">
                <a:effectLst/>
                <a:latin typeface="Arial" panose="020B0604020202020204" pitchFamily="34" charset="0"/>
                <a:ea typeface="Times New Roman" panose="02020603050405020304" pitchFamily="18" charset="0"/>
              </a:rPr>
              <a:t> </a:t>
            </a:r>
            <a:r>
              <a:rPr lang="es-MX" sz="2000" dirty="0">
                <a:effectLst/>
                <a:latin typeface="Arial" panose="020B0604020202020204" pitchFamily="34" charset="0"/>
                <a:ea typeface="Times New Roman" panose="02020603050405020304" pitchFamily="18" charset="0"/>
              </a:rPr>
              <a:t>Se ubica alejada del CMF y también puede asegurar varios en la zona. Podrá acondicionarse a cielo abierto o bajo techo, pero teniendo en cuenta la dirección del viento hacia lugares despoblados. Puede trabajar desde un brigadista hasta una escuadra sanitaria. Independientemente de que el tratamiento sanitario especial parcial está destinado a la descontaminación solo parcial del cuerpo, vestuario y técnica con agua, pueden emplearse otros medios de descontaminación de acuerdo con las posibilidades. Se cumplirán todas las formas de protección médica, tales como en uso de máscaras antigás, trajes especiales, etc.</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22085406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1D471D5-2F7E-8A85-A0D4-BA1686F724BE}"/>
              </a:ext>
            </a:extLst>
          </p:cNvPr>
          <p:cNvSpPr txBox="1"/>
          <p:nvPr/>
        </p:nvSpPr>
        <p:spPr>
          <a:xfrm>
            <a:off x="251520" y="339720"/>
            <a:ext cx="8712968" cy="6063198"/>
          </a:xfrm>
          <a:prstGeom prst="rect">
            <a:avLst/>
          </a:prstGeom>
          <a:noFill/>
        </p:spPr>
        <p:txBody>
          <a:bodyPr wrap="square">
            <a:spAutoFit/>
          </a:bodyPr>
          <a:lstStyle/>
          <a:p>
            <a:pPr algn="just">
              <a:tabLst>
                <a:tab pos="2700020" algn="ctr"/>
                <a:tab pos="5400040" algn="r"/>
                <a:tab pos="449580" algn="l"/>
                <a:tab pos="2700020" algn="ctr"/>
                <a:tab pos="5400040" algn="r"/>
              </a:tabLst>
            </a:pPr>
            <a:r>
              <a:rPr lang="es-MX" sz="2800" b="1" i="1" dirty="0">
                <a:solidFill>
                  <a:srgbClr val="FF0000"/>
                </a:solidFill>
                <a:effectLst/>
                <a:latin typeface="Arial" panose="020B0604020202020204" pitchFamily="34" charset="0"/>
                <a:ea typeface="Times New Roman" panose="02020603050405020304" pitchFamily="18" charset="0"/>
              </a:rPr>
              <a:t>Área de hospitalización </a:t>
            </a:r>
            <a:endParaRPr lang="es-CU" sz="2800" b="1" i="1" dirty="0">
              <a:solidFill>
                <a:srgbClr val="FF0000"/>
              </a:solidFill>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Es constituida por los propios ciudadanos que crean las condiciones necesarias en sus viviendas para el cuidado y la asistencia de lesionados y enfermos leves, aquellos que han sido dados de alta en instituciones médicas superiores, pero que aún son convalecientes. Esto se logra mediante un compromiso formal, estableciendo la responsabilidad de los ciudadanos con los lesionados y enfermos que tienen bajo su custodia y cuidado. De esta forma, el CMF debe crear capacidades para 20 camas o más.</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tabLst>
                <a:tab pos="2700020" algn="ctr"/>
                <a:tab pos="5400040" algn="r"/>
                <a:tab pos="449580" algn="l"/>
                <a:tab pos="2700020" algn="ctr"/>
                <a:tab pos="5400040" algn="r"/>
              </a:tabLst>
            </a:pPr>
            <a:r>
              <a:rPr lang="es-MX" sz="2400" dirty="0">
                <a:effectLst/>
                <a:latin typeface="Arial" panose="020B0604020202020204" pitchFamily="34" charset="0"/>
                <a:ea typeface="Times New Roman" panose="02020603050405020304" pitchFamily="18" charset="0"/>
              </a:rPr>
              <a:t>Otras áreas pueden ser creadas para facilitar el trabajo en el CMF</a:t>
            </a:r>
            <a:r>
              <a:rPr lang="x-none" sz="2400" dirty="0">
                <a:effectLst/>
                <a:latin typeface="Arial" panose="020B0604020202020204" pitchFamily="34" charset="0"/>
                <a:ea typeface="Times New Roman" panose="02020603050405020304" pitchFamily="18" charset="0"/>
              </a:rPr>
              <a:t>;</a:t>
            </a:r>
            <a:r>
              <a:rPr lang="es-MX" sz="2400" dirty="0">
                <a:effectLst/>
                <a:latin typeface="Arial" panose="020B0604020202020204" pitchFamily="34" charset="0"/>
                <a:ea typeface="Times New Roman" panose="02020603050405020304" pitchFamily="18" charset="0"/>
              </a:rPr>
              <a:t> esto depende de la situación excepcional o el desastre que se presente así como de la iniciativa y creatividad del personal médico, paramédico y de los ciudadanos de la comunidad.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7706352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73F7D3E-B979-564D-3BB7-94DEFC541056}"/>
              </a:ext>
            </a:extLst>
          </p:cNvPr>
          <p:cNvSpPr txBox="1"/>
          <p:nvPr/>
        </p:nvSpPr>
        <p:spPr>
          <a:xfrm>
            <a:off x="179512" y="289679"/>
            <a:ext cx="8784976" cy="5632311"/>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cs typeface="Times New Roman" panose="02020603050405020304" pitchFamily="18" charset="0"/>
              </a:rPr>
              <a:t>Las victimas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masivas imponen al sector de la salud la necesidad de prestar un elevado volumen de trabajo y de asistencia médica, en corto plazo, con métodos especiales  y eficaces de organización del sistema de tratamiento y evacuación por etapas de las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victimas en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si</a:t>
            </a:r>
            <a:r>
              <a:rPr lang="es-ES" sz="2400" dirty="0" err="1">
                <a:effectLst/>
                <a:latin typeface="Arial" panose="020B0604020202020204" pitchFamily="34" charset="0"/>
                <a:ea typeface="Times New Roman" panose="02020603050405020304" pitchFamily="18" charset="0"/>
                <a:cs typeface="Times New Roman" panose="02020603050405020304" pitchFamily="18" charset="0"/>
              </a:rPr>
              <a:t>tuaciones</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de de</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sastres.</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cs typeface="Times New Roman" panose="02020603050405020304" pitchFamily="18" charset="0"/>
              </a:rPr>
              <a:t> </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x-none" sz="2400" dirty="0">
                <a:effectLst/>
                <a:latin typeface="Arial" panose="020B0604020202020204" pitchFamily="34" charset="0"/>
                <a:ea typeface="Times New Roman" panose="02020603050405020304" pitchFamily="18" charset="0"/>
                <a:cs typeface="Times New Roman" panose="02020603050405020304" pitchFamily="18" charset="0"/>
              </a:rPr>
              <a:t>El carácter masivo de las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victimas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determina que el personal del sector de la salud deben tener una preparación especial que permita la consecución de los objetivos </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en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si</a:t>
            </a:r>
            <a:r>
              <a:rPr lang="es-ES" sz="2400" dirty="0" err="1">
                <a:effectLst/>
                <a:latin typeface="Arial" panose="020B0604020202020204" pitchFamily="34" charset="0"/>
                <a:ea typeface="Times New Roman" panose="02020603050405020304" pitchFamily="18" charset="0"/>
                <a:cs typeface="Times New Roman" panose="02020603050405020304" pitchFamily="18" charset="0"/>
              </a:rPr>
              <a:t>tuaciones</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 de  </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de</a:t>
            </a:r>
            <a:r>
              <a:rPr lang="es-ES" sz="2400" dirty="0">
                <a:effectLst/>
                <a:latin typeface="Arial" panose="020B0604020202020204" pitchFamily="34" charset="0"/>
                <a:ea typeface="Times New Roman" panose="02020603050405020304" pitchFamily="18" charset="0"/>
                <a:cs typeface="Times New Roman" panose="02020603050405020304" pitchFamily="18" charset="0"/>
              </a:rPr>
              <a:t>sastres</a:t>
            </a:r>
            <a:r>
              <a:rPr lang="x-none" sz="2400" dirty="0">
                <a:effectLst/>
                <a:latin typeface="Arial" panose="020B0604020202020204" pitchFamily="34" charset="0"/>
                <a:ea typeface="Times New Roman" panose="02020603050405020304" pitchFamily="18" charset="0"/>
                <a:cs typeface="Times New Roman" panose="02020603050405020304" pitchFamily="18" charset="0"/>
              </a:rPr>
              <a:t>. Dicha preparación tiene que enmarcarse en la sólida y estricta doctrina de tratamiento y evacuación que regula, norma, orienta y define todos los procedimientos a utilizar por el consultorio del médico de la familia  u otra institución del sector de la salud.</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222809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766BC1D-F25D-44F0-0200-7BEC2A77700B}"/>
              </a:ext>
            </a:extLst>
          </p:cNvPr>
          <p:cNvSpPr txBox="1"/>
          <p:nvPr/>
        </p:nvSpPr>
        <p:spPr>
          <a:xfrm>
            <a:off x="179512" y="201220"/>
            <a:ext cx="8784976" cy="5262979"/>
          </a:xfrm>
          <a:prstGeom prst="rect">
            <a:avLst/>
          </a:prstGeom>
          <a:noFill/>
        </p:spPr>
        <p:txBody>
          <a:bodyPr wrap="square">
            <a:spAutoFit/>
          </a:bodyPr>
          <a:lstStyle/>
          <a:p>
            <a:r>
              <a:rPr lang="es-ES" sz="2400" b="1" i="1" dirty="0">
                <a:effectLst/>
                <a:latin typeface="Arial" panose="020B0604020202020204" pitchFamily="34" charset="0"/>
                <a:ea typeface="Times New Roman" panose="02020603050405020304" pitchFamily="18" charset="0"/>
                <a:cs typeface="Times New Roman" panose="02020603050405020304" pitchFamily="18" charset="0"/>
              </a:rPr>
              <a:t>Por ello deben cumplirse las siguientes actividades:</a:t>
            </a:r>
            <a:endParaRPr lang="es-CU" sz="2400" b="1" i="1" dirty="0">
              <a:effectLst/>
              <a:latin typeface="Courier New" panose="02070309020205020404" pitchFamily="49" charset="0"/>
              <a:ea typeface="Times New Roman" panose="02020603050405020304" pitchFamily="18" charset="0"/>
              <a:cs typeface="Times New Roman" panose="02020603050405020304" pitchFamily="18" charset="0"/>
            </a:endParaRPr>
          </a:p>
          <a:p>
            <a:r>
              <a:rPr lang="es-ES" sz="2400" b="1" i="1" dirty="0">
                <a:effectLst/>
                <a:latin typeface="Arial" panose="020B0604020202020204" pitchFamily="34" charset="0"/>
                <a:ea typeface="Times New Roman" panose="02020603050405020304" pitchFamily="18" charset="0"/>
                <a:cs typeface="Times New Roman" panose="02020603050405020304" pitchFamily="18" charset="0"/>
              </a:rPr>
              <a:t> </a:t>
            </a:r>
            <a:endParaRPr lang="es-CU" sz="2400" b="1" i="1"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Realizar reunión con el personal para informar la situación existente.</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 Puntualizar el personal que tiene a su disposición.</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 Valorar y puntualizar las necesidades en caso de que las bajas sanitarias sobrepasen las posibilidades disponibles. </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Crear diversas áreas para la prestación de la asistencia médica en el consultorio.</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Distribuir al personal por las diversas áreas creadas.</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Solicitar apoyo de la comunidad para la prestación de los primeros auxilios.</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342900" lvl="0" indent="-342900">
              <a:buFont typeface="Symbol" panose="05050102010706020507" pitchFamily="18" charset="2"/>
              <a:buChar char=""/>
            </a:pPr>
            <a:r>
              <a:rPr lang="es-ES_tradnl" sz="2400" dirty="0">
                <a:effectLst/>
                <a:latin typeface="Arial" panose="020B0604020202020204" pitchFamily="34" charset="0"/>
                <a:ea typeface="Times New Roman" panose="02020603050405020304" pitchFamily="18" charset="0"/>
                <a:cs typeface="Times New Roman" panose="02020603050405020304" pitchFamily="18" charset="0"/>
              </a:rPr>
              <a:t>Informar a la unidad médica superior más cercana sobre la situación, el estar listo y sus necesidades. </a:t>
            </a:r>
            <a:endParaRPr lang="es-CU" sz="2400" dirty="0">
              <a:effectLst/>
              <a:latin typeface="Courier New" panose="02070309020205020404" pitchFamily="49"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4824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7D7A22B-F72B-16DE-378B-92A22BDF79BA}"/>
              </a:ext>
            </a:extLst>
          </p:cNvPr>
          <p:cNvSpPr txBox="1"/>
          <p:nvPr/>
        </p:nvSpPr>
        <p:spPr>
          <a:xfrm>
            <a:off x="179512" y="339474"/>
            <a:ext cx="8856984" cy="6247864"/>
          </a:xfrm>
          <a:prstGeom prst="rect">
            <a:avLst/>
          </a:prstGeom>
          <a:noFill/>
        </p:spPr>
        <p:txBody>
          <a:bodyPr wrap="square">
            <a:spAutoFit/>
          </a:bodyPr>
          <a:lstStyle/>
          <a:p>
            <a:pPr algn="just">
              <a:spcBef>
                <a:spcPts val="600"/>
              </a:spcBef>
              <a:spcAft>
                <a:spcPts val="600"/>
              </a:spcAft>
            </a:pPr>
            <a:r>
              <a:rPr lang="es-ES" sz="2400" dirty="0">
                <a:latin typeface="Arial" panose="020B0604020202020204" pitchFamily="34" charset="0"/>
                <a:cs typeface="Arial" panose="020B0604020202020204" pitchFamily="34" charset="0"/>
              </a:rPr>
              <a:t>Para el aseguramiento médico en situaciones de desastres deben tenerse en cuenta factores que influyen en su organización y realización:</a:t>
            </a:r>
          </a:p>
          <a:p>
            <a:pPr marL="623888" indent="-174625" algn="just">
              <a:spcBef>
                <a:spcPts val="600"/>
              </a:spcBef>
              <a:spcAft>
                <a:spcPts val="600"/>
              </a:spcAft>
            </a:pPr>
            <a:r>
              <a:rPr lang="es-ES" sz="2400" dirty="0">
                <a:latin typeface="Arial" panose="020B0604020202020204" pitchFamily="34" charset="0"/>
                <a:cs typeface="Arial" panose="020B0604020202020204" pitchFamily="34" charset="0"/>
              </a:rPr>
              <a:t>•	Factores </a:t>
            </a:r>
            <a:r>
              <a:rPr lang="es-ES" sz="2400" dirty="0" err="1">
                <a:latin typeface="Arial" panose="020B0604020202020204" pitchFamily="34" charset="0"/>
                <a:cs typeface="Arial" panose="020B0604020202020204" pitchFamily="34" charset="0"/>
              </a:rPr>
              <a:t>topogeográficos</a:t>
            </a:r>
            <a:r>
              <a:rPr lang="es-ES" sz="2400" dirty="0">
                <a:latin typeface="Arial" panose="020B0604020202020204" pitchFamily="34" charset="0"/>
                <a:cs typeface="Arial" panose="020B0604020202020204" pitchFamily="34" charset="0"/>
              </a:rPr>
              <a:t>: relieve del terreno (montañoso, llano o pantanoso), ríos, costas, bosques y otros. </a:t>
            </a:r>
          </a:p>
          <a:p>
            <a:pPr marL="623888" indent="-174625" algn="just">
              <a:spcBef>
                <a:spcPts val="600"/>
              </a:spcBef>
              <a:spcAft>
                <a:spcPts val="600"/>
              </a:spcAft>
            </a:pPr>
            <a:r>
              <a:rPr lang="es-ES" sz="2400" dirty="0">
                <a:latin typeface="Arial" panose="020B0604020202020204" pitchFamily="34" charset="0"/>
                <a:cs typeface="Arial" panose="020B0604020202020204" pitchFamily="34" charset="0"/>
              </a:rPr>
              <a:t>•	Factores socio-económicos: densidad demográfica, nivel educacional de la población, índice de natalidad, índice de mortalidad infantil, desarrollo económico, producto interno bruto, expectativa de vida al nacer y otros. </a:t>
            </a:r>
          </a:p>
          <a:p>
            <a:pPr marL="623888" indent="-174625" algn="just">
              <a:spcBef>
                <a:spcPts val="600"/>
              </a:spcBef>
              <a:spcAft>
                <a:spcPts val="600"/>
              </a:spcAft>
            </a:pPr>
            <a:r>
              <a:rPr lang="es-ES" sz="2400" dirty="0">
                <a:latin typeface="Arial" panose="020B0604020202020204" pitchFamily="34" charset="0"/>
                <a:cs typeface="Arial" panose="020B0604020202020204" pitchFamily="34" charset="0"/>
              </a:rPr>
              <a:t>•	Factores ambientales (</a:t>
            </a:r>
            <a:r>
              <a:rPr lang="es-ES" sz="2400" dirty="0" err="1">
                <a:latin typeface="Arial" panose="020B0604020202020204" pitchFamily="34" charset="0"/>
                <a:cs typeface="Arial" panose="020B0604020202020204" pitchFamily="34" charset="0"/>
              </a:rPr>
              <a:t>climato</a:t>
            </a:r>
            <a:r>
              <a:rPr lang="es-ES" sz="2400" dirty="0">
                <a:latin typeface="Arial" panose="020B0604020202020204" pitchFamily="34" charset="0"/>
                <a:cs typeface="Arial" panose="020B0604020202020204" pitchFamily="34" charset="0"/>
              </a:rPr>
              <a:t>-meteorológicos): régimen de lluvia o sequía, humedad relativa, estación del año, clima, temperatura predominante y otros.</a:t>
            </a:r>
          </a:p>
          <a:p>
            <a:pPr marL="623888" indent="-174625" algn="just">
              <a:spcBef>
                <a:spcPts val="600"/>
              </a:spcBef>
              <a:spcAft>
                <a:spcPts val="600"/>
              </a:spcAft>
            </a:pPr>
            <a:r>
              <a:rPr lang="es-ES" sz="2400" dirty="0">
                <a:latin typeface="Arial" panose="020B0604020202020204" pitchFamily="34" charset="0"/>
                <a:cs typeface="Arial" panose="020B0604020202020204" pitchFamily="34" charset="0"/>
              </a:rPr>
              <a:t>•	Factores políticos, morales y psicológicos: religión, cultura, sistema social imperante, tradiciones, pensamiento filosófico y otros. </a:t>
            </a:r>
          </a:p>
        </p:txBody>
      </p:sp>
    </p:spTree>
    <p:extLst>
      <p:ext uri="{BB962C8B-B14F-4D97-AF65-F5344CB8AC3E}">
        <p14:creationId xmlns:p14="http://schemas.microsoft.com/office/powerpoint/2010/main" val="214709620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E5ECC8-4DA2-4250-3FA0-81ACFE9B9CFD}"/>
              </a:ext>
            </a:extLst>
          </p:cNvPr>
          <p:cNvSpPr txBox="1"/>
          <p:nvPr/>
        </p:nvSpPr>
        <p:spPr>
          <a:xfrm>
            <a:off x="323528" y="2417212"/>
            <a:ext cx="8568952" cy="2062103"/>
          </a:xfrm>
          <a:prstGeom prst="rect">
            <a:avLst/>
          </a:prstGeom>
          <a:noFill/>
        </p:spPr>
        <p:txBody>
          <a:bodyPr wrap="square">
            <a:spAutoFit/>
          </a:bodyPr>
          <a:lstStyle/>
          <a:p>
            <a:pPr algn="just"/>
            <a:r>
              <a:rPr lang="es-ES" sz="3200" dirty="0">
                <a:effectLst/>
                <a:latin typeface="Arial" panose="020B0604020202020204" pitchFamily="34" charset="0"/>
                <a:ea typeface="Times New Roman" panose="02020603050405020304" pitchFamily="18" charset="0"/>
              </a:rPr>
              <a:t>Los aspectos más importantes de este sumario son la designación, las misiones y el despliegue funcional del consultorio del médico de la familia en la comunidad. </a:t>
            </a:r>
            <a:endParaRPr lang="es-CU"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AB8C242D-A24C-7E0A-3206-EEFBFF4769D5}"/>
              </a:ext>
            </a:extLst>
          </p:cNvPr>
          <p:cNvSpPr txBox="1"/>
          <p:nvPr/>
        </p:nvSpPr>
        <p:spPr>
          <a:xfrm>
            <a:off x="755576" y="980728"/>
            <a:ext cx="7704856" cy="584775"/>
          </a:xfrm>
          <a:prstGeom prst="rect">
            <a:avLst/>
          </a:prstGeom>
          <a:blipFill>
            <a:blip r:embed="rId2"/>
            <a:tile tx="0" ty="0" sx="100000" sy="100000" flip="none" algn="tl"/>
          </a:blipFill>
        </p:spPr>
        <p:txBody>
          <a:bodyPr wrap="square">
            <a:spAutoFit/>
          </a:bodyPr>
          <a:lstStyle/>
          <a:p>
            <a:pPr algn="ctr"/>
            <a:r>
              <a:rPr lang="es-ES" sz="3200" b="1" dirty="0">
                <a:effectLst/>
                <a:latin typeface="Arial" panose="020B0604020202020204" pitchFamily="34" charset="0"/>
                <a:ea typeface="Times New Roman" panose="02020603050405020304" pitchFamily="18" charset="0"/>
              </a:rPr>
              <a:t>Resumen del segundo sumario</a:t>
            </a:r>
            <a:r>
              <a:rPr lang="es-ES" sz="3200" dirty="0">
                <a:effectLst/>
                <a:latin typeface="Arial" panose="020B0604020202020204" pitchFamily="34" charset="0"/>
                <a:ea typeface="Times New Roman" panose="02020603050405020304" pitchFamily="18" charset="0"/>
              </a:rPr>
              <a:t>:</a:t>
            </a:r>
            <a:endParaRPr lang="es-C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1991505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24D43D7-6038-C0E0-1D43-B4A441A1EEB7}"/>
              </a:ext>
            </a:extLst>
          </p:cNvPr>
          <p:cNvSpPr txBox="1"/>
          <p:nvPr/>
        </p:nvSpPr>
        <p:spPr>
          <a:xfrm>
            <a:off x="179512" y="3263025"/>
            <a:ext cx="8784976" cy="1569660"/>
          </a:xfrm>
          <a:prstGeom prst="rect">
            <a:avLst/>
          </a:prstGeom>
          <a:noFill/>
        </p:spPr>
        <p:txBody>
          <a:bodyPr wrap="square">
            <a:spAutoFit/>
          </a:bodyPr>
          <a:lstStyle/>
          <a:p>
            <a:pPr marL="449263" marR="0" lvl="0" indent="-449263" algn="ctr" defTabSz="914400" rtl="0" eaLnBrk="1" fontAlgn="auto" latinLnBrk="0" hangingPunct="1">
              <a:lnSpc>
                <a:spcPct val="100000"/>
              </a:lnSpc>
              <a:spcBef>
                <a:spcPts val="600"/>
              </a:spcBef>
              <a:spcAft>
                <a:spcPts val="600"/>
              </a:spcAft>
              <a:buClrTx/>
              <a:buSzTx/>
              <a:buFontTx/>
              <a:buNone/>
              <a:tabLst/>
              <a:defRPr/>
            </a:pPr>
            <a:r>
              <a:rPr kumimoji="0" lang="es-ES" sz="32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Cálculo de víctimas masivas y de las principales necesidades de la Primera Asistencia Médica. Importancia. </a:t>
            </a:r>
          </a:p>
        </p:txBody>
      </p:sp>
      <p:sp>
        <p:nvSpPr>
          <p:cNvPr id="5" name="CuadroTexto 4">
            <a:extLst>
              <a:ext uri="{FF2B5EF4-FFF2-40B4-BE49-F238E27FC236}">
                <a16:creationId xmlns:a16="http://schemas.microsoft.com/office/drawing/2014/main" id="{EE047EEA-A54E-E2E6-4396-0FD5D12575AD}"/>
              </a:ext>
            </a:extLst>
          </p:cNvPr>
          <p:cNvSpPr txBox="1"/>
          <p:nvPr/>
        </p:nvSpPr>
        <p:spPr>
          <a:xfrm>
            <a:off x="1979712" y="2060848"/>
            <a:ext cx="4572000" cy="707886"/>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ES" sz="4000" b="1" i="0" u="none"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rPr>
              <a:t>Sumario No III:</a:t>
            </a:r>
          </a:p>
        </p:txBody>
      </p:sp>
      <p:grpSp>
        <p:nvGrpSpPr>
          <p:cNvPr id="2" name="Grupo 1">
            <a:extLst>
              <a:ext uri="{FF2B5EF4-FFF2-40B4-BE49-F238E27FC236}">
                <a16:creationId xmlns:a16="http://schemas.microsoft.com/office/drawing/2014/main" id="{67B4D300-64A7-8A32-6A4D-4DF5CEAB888D}"/>
              </a:ext>
            </a:extLst>
          </p:cNvPr>
          <p:cNvGrpSpPr/>
          <p:nvPr/>
        </p:nvGrpSpPr>
        <p:grpSpPr>
          <a:xfrm>
            <a:off x="171624" y="116632"/>
            <a:ext cx="8784976" cy="1411345"/>
            <a:chOff x="0" y="0"/>
            <a:chExt cx="9144000" cy="1411345"/>
          </a:xfrm>
        </p:grpSpPr>
        <p:pic>
          <p:nvPicPr>
            <p:cNvPr id="4" name="Imagen 3">
              <a:extLst>
                <a:ext uri="{FF2B5EF4-FFF2-40B4-BE49-F238E27FC236}">
                  <a16:creationId xmlns:a16="http://schemas.microsoft.com/office/drawing/2014/main" id="{478D75DC-86C0-B0C9-77A9-6834A230E556}"/>
                </a:ext>
              </a:extLst>
            </p:cNvPr>
            <p:cNvPicPr>
              <a:picLocks noChangeAspect="1"/>
            </p:cNvPicPr>
            <p:nvPr/>
          </p:nvPicPr>
          <p:blipFill>
            <a:blip r:embed="rId2"/>
            <a:stretch>
              <a:fillRect/>
            </a:stretch>
          </p:blipFill>
          <p:spPr>
            <a:xfrm>
              <a:off x="0" y="0"/>
              <a:ext cx="1224252" cy="1411345"/>
            </a:xfrm>
            <a:prstGeom prst="rect">
              <a:avLst/>
            </a:prstGeom>
          </p:spPr>
        </p:pic>
        <p:pic>
          <p:nvPicPr>
            <p:cNvPr id="6" name="Imagen 5">
              <a:extLst>
                <a:ext uri="{FF2B5EF4-FFF2-40B4-BE49-F238E27FC236}">
                  <a16:creationId xmlns:a16="http://schemas.microsoft.com/office/drawing/2014/main" id="{2D9ACAA9-2AED-E24C-473A-D2768DBC37AA}"/>
                </a:ext>
              </a:extLst>
            </p:cNvPr>
            <p:cNvPicPr>
              <a:picLocks noChangeAspect="1"/>
            </p:cNvPicPr>
            <p:nvPr/>
          </p:nvPicPr>
          <p:blipFill>
            <a:blip r:embed="rId3"/>
            <a:stretch>
              <a:fillRect/>
            </a:stretch>
          </p:blipFill>
          <p:spPr>
            <a:xfrm>
              <a:off x="7817761" y="0"/>
              <a:ext cx="1326239" cy="1411345"/>
            </a:xfrm>
            <a:prstGeom prst="rect">
              <a:avLst/>
            </a:prstGeom>
          </p:spPr>
        </p:pic>
        <p:pic>
          <p:nvPicPr>
            <p:cNvPr id="7" name="Imagen 6">
              <a:extLst>
                <a:ext uri="{FF2B5EF4-FFF2-40B4-BE49-F238E27FC236}">
                  <a16:creationId xmlns:a16="http://schemas.microsoft.com/office/drawing/2014/main" id="{6D26170B-BB5E-39C5-1C28-E7E41422529D}"/>
                </a:ext>
              </a:extLst>
            </p:cNvPr>
            <p:cNvPicPr>
              <a:picLocks noChangeAspect="1"/>
            </p:cNvPicPr>
            <p:nvPr/>
          </p:nvPicPr>
          <p:blipFill>
            <a:blip r:embed="rId4"/>
            <a:stretch>
              <a:fillRect/>
            </a:stretch>
          </p:blipFill>
          <p:spPr>
            <a:xfrm>
              <a:off x="2915816" y="155059"/>
              <a:ext cx="2956816" cy="804742"/>
            </a:xfrm>
            <a:prstGeom prst="rect">
              <a:avLst/>
            </a:prstGeom>
          </p:spPr>
        </p:pic>
      </p:grpSp>
    </p:spTree>
    <p:extLst>
      <p:ext uri="{BB962C8B-B14F-4D97-AF65-F5344CB8AC3E}">
        <p14:creationId xmlns:p14="http://schemas.microsoft.com/office/powerpoint/2010/main" val="278701545"/>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3260D653-A0A4-789E-2384-743A7B374463}"/>
              </a:ext>
            </a:extLst>
          </p:cNvPr>
          <p:cNvSpPr txBox="1"/>
          <p:nvPr/>
        </p:nvSpPr>
        <p:spPr>
          <a:xfrm>
            <a:off x="89756" y="404664"/>
            <a:ext cx="8964488" cy="6432530"/>
          </a:xfrm>
          <a:prstGeom prst="rect">
            <a:avLst/>
          </a:prstGeom>
          <a:noFill/>
        </p:spPr>
        <p:txBody>
          <a:bodyPr wrap="square">
            <a:spAutoFit/>
          </a:bodyPr>
          <a:lstStyle/>
          <a:p>
            <a:pPr algn="just">
              <a:spcBef>
                <a:spcPts val="600"/>
              </a:spcBef>
              <a:spcAft>
                <a:spcPts val="600"/>
              </a:spcAft>
            </a:pPr>
            <a:r>
              <a:rPr lang="es-ES" sz="2400" dirty="0">
                <a:effectLst/>
                <a:latin typeface="Arial" panose="020B0604020202020204" pitchFamily="34" charset="0"/>
                <a:ea typeface="Times New Roman" panose="02020603050405020304" pitchFamily="18" charset="0"/>
              </a:rPr>
              <a:t>Existen varios conceptos considerados fundamentales para la organización y la realización del aseguramiento médico en situaciones de desastres</a:t>
            </a:r>
            <a:r>
              <a:rPr lang="es-ES" sz="2400" b="1" dirty="0">
                <a:effectLst/>
                <a:latin typeface="Arial" panose="020B0604020202020204" pitchFamily="34" charset="0"/>
                <a:ea typeface="Times New Roman" panose="02020603050405020304" pitchFamily="18" charset="0"/>
              </a:rPr>
              <a:t>:</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Pérdidas generales.</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Pérdidas irreversibles </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Victimas </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Victimas masivas</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Heridos graves: </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Heridos leves:</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 Herido o enfermo intransportables.</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Afectados.</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Damnificados </a:t>
            </a:r>
            <a:endParaRPr lang="es-CU" sz="2400" dirty="0">
              <a:effectLst/>
              <a:latin typeface="Times New Roman" panose="02020603050405020304" pitchFamily="18" charset="0"/>
              <a:ea typeface="Times New Roman" panose="02020603050405020304" pitchFamily="18" charset="0"/>
            </a:endParaRPr>
          </a:p>
          <a:p>
            <a:pPr marL="2154238" lvl="0" indent="-342900" algn="just">
              <a:spcBef>
                <a:spcPts val="600"/>
              </a:spcBef>
              <a:spcAft>
                <a:spcPts val="600"/>
              </a:spcAft>
              <a:buFont typeface="Symbol" panose="05050102010706020507" pitchFamily="18" charset="2"/>
              <a:buChar char=""/>
            </a:pPr>
            <a:r>
              <a:rPr lang="es-ES" sz="2400" dirty="0">
                <a:effectLst/>
                <a:latin typeface="Arial" panose="020B0604020202020204" pitchFamily="34" charset="0"/>
                <a:ea typeface="Times New Roman" panose="02020603050405020304" pitchFamily="18" charset="0"/>
              </a:rPr>
              <a:t>Desplazados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5250436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4D6177A-736C-A387-8EFF-9C5A85BA6FD5}"/>
              </a:ext>
            </a:extLst>
          </p:cNvPr>
          <p:cNvSpPr txBox="1"/>
          <p:nvPr/>
        </p:nvSpPr>
        <p:spPr>
          <a:xfrm>
            <a:off x="143508" y="620688"/>
            <a:ext cx="8856984" cy="5878532"/>
          </a:xfrm>
          <a:prstGeom prst="rect">
            <a:avLst/>
          </a:prstGeom>
          <a:noFill/>
        </p:spPr>
        <p:txBody>
          <a:bodyPr wrap="square">
            <a:spAutoFit/>
          </a:bodyPr>
          <a:lstStyle/>
          <a:p>
            <a:pPr marL="93663" algn="just">
              <a:spcBef>
                <a:spcPts val="600"/>
              </a:spcBef>
              <a:spcAft>
                <a:spcPts val="600"/>
              </a:spcAft>
              <a:tabLst>
                <a:tab pos="93663" algn="l"/>
              </a:tabLst>
            </a:pPr>
            <a:r>
              <a:rPr lang="es-ES" sz="2400" b="1" dirty="0">
                <a:effectLst/>
                <a:latin typeface="Arial" panose="020B0604020202020204" pitchFamily="34" charset="0"/>
                <a:ea typeface="Times New Roman" panose="02020603050405020304" pitchFamily="18" charset="0"/>
              </a:rPr>
              <a:t>Pérdidas generales</a:t>
            </a:r>
            <a:r>
              <a:rPr lang="es-ES" sz="2400" dirty="0">
                <a:effectLst/>
                <a:latin typeface="Arial" panose="020B0604020202020204" pitchFamily="34" charset="0"/>
                <a:ea typeface="Times New Roman" panose="02020603050405020304" pitchFamily="18" charset="0"/>
              </a:rPr>
              <a:t>: conjunto de pérdidas totales que se producen en la población, en la comunidad y en el medio ambiente, según el caso, durante una situación de desastre. </a:t>
            </a:r>
            <a:endParaRPr lang="es-CU" sz="2400"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tabLst>
                <a:tab pos="93663" algn="l"/>
              </a:tabLst>
            </a:pPr>
            <a:r>
              <a:rPr lang="es-ES" sz="2400" dirty="0">
                <a:effectLst/>
                <a:latin typeface="Arial" panose="020B0604020202020204" pitchFamily="34" charset="0"/>
                <a:ea typeface="Times New Roman" panose="02020603050405020304" pitchFamily="18" charset="0"/>
              </a:rPr>
              <a:t>Estas pérdidas se clasifican en:</a:t>
            </a:r>
            <a:endParaRPr lang="es-CU" sz="2400"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tabLst>
                <a:tab pos="93663" algn="l"/>
              </a:tabLst>
            </a:pPr>
            <a:r>
              <a:rPr lang="es-ES" sz="2400" b="1" dirty="0">
                <a:effectLst/>
                <a:latin typeface="Arial" panose="020B0604020202020204" pitchFamily="34" charset="0"/>
                <a:ea typeface="Times New Roman" panose="02020603050405020304" pitchFamily="18" charset="0"/>
              </a:rPr>
              <a:t>Pérdidas irreversibles:</a:t>
            </a:r>
            <a:r>
              <a:rPr lang="es-ES" sz="2400" dirty="0">
                <a:effectLst/>
                <a:latin typeface="Arial" panose="020B0604020202020204" pitchFamily="34" charset="0"/>
                <a:ea typeface="Times New Roman" panose="02020603050405020304" pitchFamily="18" charset="0"/>
              </a:rPr>
              <a:t> son las no recuperables: muertos, desaparecidos y prisioneros.</a:t>
            </a:r>
            <a:endParaRPr lang="es-CU" sz="2400"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tabLst>
                <a:tab pos="93663" algn="l"/>
              </a:tabLst>
            </a:pPr>
            <a:r>
              <a:rPr lang="es-ES" sz="2400" b="1" dirty="0">
                <a:effectLst/>
                <a:latin typeface="Arial" panose="020B0604020202020204" pitchFamily="34" charset="0"/>
                <a:ea typeface="Times New Roman" panose="02020603050405020304" pitchFamily="18" charset="0"/>
              </a:rPr>
              <a:t>Víctimas:</a:t>
            </a:r>
            <a:r>
              <a:rPr lang="es-ES" sz="2400" dirty="0">
                <a:effectLst/>
                <a:latin typeface="Arial" panose="020B0604020202020204" pitchFamily="34" charset="0"/>
                <a:ea typeface="Times New Roman" panose="02020603050405020304" pitchFamily="18" charset="0"/>
              </a:rPr>
              <a:t> aquellas personas con pérdida total o temporal de la capacidad combativa y/o de trabajo por 24 horas o más, que necesitan de la asistencia médica en una unidad o institución de salud y son debidamente registrados</a:t>
            </a:r>
            <a:endParaRPr lang="es-CU" sz="2400" dirty="0">
              <a:effectLst/>
              <a:latin typeface="Times New Roman" panose="02020603050405020304" pitchFamily="18" charset="0"/>
              <a:ea typeface="Times New Roman" panose="02020603050405020304" pitchFamily="18" charset="0"/>
            </a:endParaRPr>
          </a:p>
          <a:p>
            <a:pPr marL="93663" algn="just">
              <a:spcBef>
                <a:spcPts val="600"/>
              </a:spcBef>
              <a:spcAft>
                <a:spcPts val="600"/>
              </a:spcAft>
              <a:tabLst>
                <a:tab pos="93663" algn="l"/>
              </a:tabLst>
            </a:pPr>
            <a:r>
              <a:rPr lang="es-ES" sz="2400" b="1" dirty="0">
                <a:effectLst/>
                <a:latin typeface="Arial" panose="020B0604020202020204" pitchFamily="34" charset="0"/>
                <a:ea typeface="Times New Roman" panose="02020603050405020304" pitchFamily="18" charset="0"/>
              </a:rPr>
              <a:t>Victimas masivas:</a:t>
            </a:r>
            <a:r>
              <a:rPr lang="es-ES" sz="2400" dirty="0">
                <a:effectLst/>
                <a:latin typeface="Arial" panose="020B0604020202020204" pitchFamily="34" charset="0"/>
                <a:ea typeface="Times New Roman" panose="02020603050405020304" pitchFamily="18" charset="0"/>
              </a:rPr>
              <a:t> las que sobrepasa las posibilidades asistenciales o de oportunidad que pueden prestar las fuerzas y medios que existen en una unidad o institución de salud después de la ocurrencia de un desastre.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4300868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83DA74A-3A99-E28D-A177-7B30CF3008A9}"/>
              </a:ext>
            </a:extLst>
          </p:cNvPr>
          <p:cNvSpPr txBox="1"/>
          <p:nvPr/>
        </p:nvSpPr>
        <p:spPr>
          <a:xfrm>
            <a:off x="467544" y="201220"/>
            <a:ext cx="8208912" cy="3693319"/>
          </a:xfrm>
          <a:prstGeom prst="rect">
            <a:avLst/>
          </a:prstGeom>
          <a:noFill/>
        </p:spPr>
        <p:txBody>
          <a:bodyPr wrap="square">
            <a:spAutoFit/>
          </a:bodyPr>
          <a:lstStyle/>
          <a:p>
            <a:pPr algn="just"/>
            <a:r>
              <a:rPr lang="es-ES" sz="1800" b="1" dirty="0">
                <a:effectLst/>
                <a:latin typeface="Arial" panose="020B0604020202020204" pitchFamily="34" charset="0"/>
                <a:ea typeface="Times New Roman" panose="02020603050405020304" pitchFamily="18" charset="0"/>
              </a:rPr>
              <a:t>Heridos graves:</a:t>
            </a:r>
            <a:r>
              <a:rPr lang="es-ES" sz="1800" dirty="0">
                <a:effectLst/>
                <a:latin typeface="Arial" panose="020B0604020202020204" pitchFamily="34" charset="0"/>
                <a:ea typeface="Times New Roman" panose="02020603050405020304" pitchFamily="18" charset="0"/>
              </a:rPr>
              <a:t> aquellas personas con lesiones de tal gravedad que requieren de un tratamiento priorizado, pues de no ejecutarse, se compromete su vida o existe riesgo ulterior de invalidez total o parcial. Los heridos graves deben ser evacuados en camillas y en transporte sanitario o adaptado; necesitan de asistencia médica especializada (quirúrgica, clínica o de ambas).</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algn="just"/>
            <a:r>
              <a:rPr lang="es-ES" sz="1800" b="1" dirty="0">
                <a:effectLst/>
                <a:latin typeface="Arial" panose="020B0604020202020204" pitchFamily="34" charset="0"/>
                <a:ea typeface="Times New Roman" panose="02020603050405020304" pitchFamily="18" charset="0"/>
              </a:rPr>
              <a:t>Heridos leves:</a:t>
            </a:r>
            <a:r>
              <a:rPr lang="es-ES" sz="1800" dirty="0">
                <a:effectLst/>
                <a:latin typeface="Arial" panose="020B0604020202020204" pitchFamily="34" charset="0"/>
                <a:ea typeface="Times New Roman" panose="02020603050405020304" pitchFamily="18" charset="0"/>
              </a:rPr>
              <a:t> aquellas personas con lesiones que no requieren de atención urgente, pues no peligra la vida. Pueden valerse por sí solos, se pueden trasladar por sus propios medios y en transporte ordinario. Los heridos leves requieren en su mayoría la primera asistencia médica y un pequeño por ciento pueden necesitar asistencia médica calificada (cirugía menor) y asistencia médica especializada limitada (medicamentosa).</a:t>
            </a:r>
            <a:endParaRPr lang="es-CU" sz="1100" dirty="0">
              <a:effectLst/>
              <a:latin typeface="Times New Roman" panose="02020603050405020304" pitchFamily="18" charset="0"/>
              <a:ea typeface="Times New Roman" panose="02020603050405020304" pitchFamily="18" charset="0"/>
            </a:endParaRPr>
          </a:p>
          <a:p>
            <a:pPr algn="just"/>
            <a:r>
              <a:rPr lang="es-ES" sz="1800" b="1"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27342661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EDD3DE2-A4BB-FFD1-67F9-F81BC27A2862}"/>
              </a:ext>
            </a:extLst>
          </p:cNvPr>
          <p:cNvSpPr txBox="1"/>
          <p:nvPr/>
        </p:nvSpPr>
        <p:spPr>
          <a:xfrm>
            <a:off x="215516" y="404664"/>
            <a:ext cx="8712968" cy="5355312"/>
          </a:xfrm>
          <a:prstGeom prst="rect">
            <a:avLst/>
          </a:prstGeom>
          <a:noFill/>
        </p:spPr>
        <p:txBody>
          <a:bodyPr wrap="square">
            <a:spAutoFit/>
          </a:bodyPr>
          <a:lstStyle/>
          <a:p>
            <a:pPr algn="just"/>
            <a:r>
              <a:rPr lang="es-ES" sz="1800" dirty="0">
                <a:effectLst/>
                <a:latin typeface="Arial" panose="020B0604020202020204" pitchFamily="34" charset="0"/>
                <a:ea typeface="Times New Roman" panose="02020603050405020304" pitchFamily="18" charset="0"/>
              </a:rPr>
              <a:t>Herido o enfermo intransportables: aquellos heridos o enfermos graves que después de haber recibido las medidas indispensables para la conservación de la vida y la asistencia médica correspondiente no se pueden trasladar a la etapa superior por un período de tiempo variable según la intervención quirúrgica o el tratamiento clínico aplicado hasta que reúnan las condiciones mínimas indispensables para ser evacuados sin compromiso para la vida o sin posibilidades de que se agraven.</a:t>
            </a:r>
            <a:endParaRPr lang="es-CU" sz="1100" dirty="0">
              <a:effectLst/>
              <a:latin typeface="Times New Roman" panose="02020603050405020304" pitchFamily="18" charset="0"/>
              <a:ea typeface="Times New Roman" panose="02020603050405020304" pitchFamily="18" charset="0"/>
            </a:endParaRPr>
          </a:p>
          <a:p>
            <a:pPr marL="449580" algn="just"/>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marL="449580" algn="just"/>
            <a:r>
              <a:rPr lang="es-ES" sz="1800" b="1" dirty="0">
                <a:effectLst/>
                <a:latin typeface="Arial" panose="020B0604020202020204" pitchFamily="34" charset="0"/>
                <a:ea typeface="Times New Roman" panose="02020603050405020304" pitchFamily="18" charset="0"/>
              </a:rPr>
              <a:t>Afectados. </a:t>
            </a:r>
            <a:r>
              <a:rPr lang="es-ES" sz="1800" dirty="0">
                <a:effectLst/>
                <a:latin typeface="Arial" panose="020B0604020202020204" pitchFamily="34" charset="0"/>
                <a:ea typeface="Times New Roman" panose="02020603050405020304" pitchFamily="18" charset="0"/>
              </a:rPr>
              <a:t>Las personas que, después de la ocurrencia de un desastre no cuentan los servicios vitales para la vida: agua, electricidad, alimentos, transporte, salud sanitarios, entre otros.</a:t>
            </a:r>
            <a:endParaRPr lang="es-CU" sz="1100" dirty="0">
              <a:effectLst/>
              <a:latin typeface="Times New Roman" panose="02020603050405020304" pitchFamily="18" charset="0"/>
              <a:ea typeface="Times New Roman" panose="02020603050405020304" pitchFamily="18" charset="0"/>
            </a:endParaRPr>
          </a:p>
          <a:p>
            <a:pPr marL="449580" algn="just"/>
            <a:r>
              <a:rPr lang="es-ES" sz="1800" b="1"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marL="449580" algn="just"/>
            <a:r>
              <a:rPr lang="es-ES" sz="1800" b="1" dirty="0">
                <a:effectLst/>
                <a:latin typeface="Arial" panose="020B0604020202020204" pitchFamily="34" charset="0"/>
                <a:ea typeface="Times New Roman" panose="02020603050405020304" pitchFamily="18" charset="0"/>
              </a:rPr>
              <a:t>Damnificados: </a:t>
            </a:r>
            <a:r>
              <a:rPr lang="es-ES" sz="1800" dirty="0">
                <a:effectLst/>
                <a:latin typeface="Arial" panose="020B0604020202020204" pitchFamily="34" charset="0"/>
                <a:ea typeface="Times New Roman" panose="02020603050405020304" pitchFamily="18" charset="0"/>
              </a:rPr>
              <a:t>Las personas que, como resultado de un desastre han sufrido pérdidas o daños de bienes materiales y la vivienda. </a:t>
            </a:r>
            <a:endParaRPr lang="es-CU" sz="1100" dirty="0">
              <a:effectLst/>
              <a:latin typeface="Times New Roman" panose="02020603050405020304" pitchFamily="18" charset="0"/>
              <a:ea typeface="Times New Roman" panose="02020603050405020304" pitchFamily="18" charset="0"/>
            </a:endParaRPr>
          </a:p>
          <a:p>
            <a:pPr marL="449580" algn="just"/>
            <a:r>
              <a:rPr lang="es-ES" sz="1800" b="1"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a:p>
            <a:pPr marL="449580" algn="just"/>
            <a:r>
              <a:rPr lang="es-ES" sz="1800" b="1" dirty="0">
                <a:effectLst/>
                <a:latin typeface="Arial" panose="020B0604020202020204" pitchFamily="34" charset="0"/>
                <a:ea typeface="Times New Roman" panose="02020603050405020304" pitchFamily="18" charset="0"/>
              </a:rPr>
              <a:t>Desplazados: </a:t>
            </a:r>
            <a:r>
              <a:rPr lang="es-ES" sz="1800" dirty="0">
                <a:effectLst/>
                <a:latin typeface="Arial" panose="020B0604020202020204" pitchFamily="34" charset="0"/>
                <a:ea typeface="Times New Roman" panose="02020603050405020304" pitchFamily="18" charset="0"/>
              </a:rPr>
              <a:t>Las personas</a:t>
            </a:r>
            <a:r>
              <a:rPr lang="es-ES" sz="1800" b="1"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que</a:t>
            </a:r>
            <a:r>
              <a:rPr lang="es-ES" sz="1800" b="1"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se han trasladado de su lugar de origen hasta otra geografía antes o después de la ocurrencia de un desastre y encuentran refugio en instalaciones de organizaciones locales o internacionales.</a:t>
            </a:r>
            <a:endParaRPr lang="es-CU" sz="1100" dirty="0">
              <a:effectLst/>
              <a:latin typeface="Times New Roman" panose="02020603050405020304" pitchFamily="18" charset="0"/>
              <a:ea typeface="Times New Roman" panose="02020603050405020304" pitchFamily="18" charset="0"/>
            </a:endParaRPr>
          </a:p>
          <a:p>
            <a:pPr algn="just"/>
            <a:r>
              <a:rPr lang="es-ES" sz="1800" dirty="0">
                <a:effectLst/>
                <a:latin typeface="Arial" panose="020B0604020202020204" pitchFamily="34" charset="0"/>
                <a:ea typeface="Times New Roman" panose="02020603050405020304" pitchFamily="18" charset="0"/>
              </a:rPr>
              <a:t> </a:t>
            </a:r>
            <a:endParaRPr lang="es-CU" sz="1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8772177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92464DA-6776-13EC-9E2F-9F081B2EE7DF}"/>
              </a:ext>
            </a:extLst>
          </p:cNvPr>
          <p:cNvSpPr txBox="1"/>
          <p:nvPr/>
        </p:nvSpPr>
        <p:spPr>
          <a:xfrm>
            <a:off x="143508" y="1124744"/>
            <a:ext cx="8856984" cy="4893647"/>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Especial importancia poseen las características de las victimas masivas que se producen porque representan la premisa para la planificación, organización y realización del aseguramiento médico</a:t>
            </a:r>
            <a:endParaRPr lang="es-CU" sz="2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Para los servicios de salud, las victimas representan un objetivo definido, son ellas y las características de sus lesiones las que imponen una tensión de trabajo al personal de salud y los obliga a  ejecutar acciones organizativas de planificación, dirección, organización y realización de la asistencia médico -  sanitaria efectiva bajo cualquier circunstancia, estas pueden llegar a ser masivas</a:t>
            </a:r>
            <a:endParaRPr lang="es-CU" sz="2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7168630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AF791CFD-62C8-CC7E-078B-C49938B628C2}"/>
              </a:ext>
            </a:extLst>
          </p:cNvPr>
          <p:cNvSpPr txBox="1"/>
          <p:nvPr/>
        </p:nvSpPr>
        <p:spPr>
          <a:xfrm>
            <a:off x="125760" y="188640"/>
            <a:ext cx="8892480" cy="6555641"/>
          </a:xfrm>
          <a:prstGeom prst="rect">
            <a:avLst/>
          </a:prstGeom>
          <a:noFill/>
        </p:spPr>
        <p:txBody>
          <a:bodyPr wrap="square">
            <a:spAutoFit/>
          </a:bodyPr>
          <a:lstStyle/>
          <a:p>
            <a:pPr algn="just"/>
            <a:r>
              <a:rPr lang="es-ES" dirty="0">
                <a:effectLst/>
                <a:latin typeface="Arial" panose="020B0604020202020204" pitchFamily="34" charset="0"/>
                <a:ea typeface="Times New Roman" panose="02020603050405020304" pitchFamily="18" charset="0"/>
              </a:rPr>
              <a:t>La clasificación de las victimas masivas es el proceso de categorización de las mismas, basado en un criterio médico de posibilidades de sobrevivencia, lo que incluye la realización de </a:t>
            </a:r>
            <a:r>
              <a:rPr lang="es-ES" sz="2000" b="1" dirty="0">
                <a:effectLst/>
                <a:latin typeface="Arial" panose="020B0604020202020204" pitchFamily="34" charset="0"/>
                <a:ea typeface="Times New Roman" panose="02020603050405020304" pitchFamily="18" charset="0"/>
              </a:rPr>
              <a:t>un diagnostico básico, oportuno y preciso, un pronóstico inmediato y la prioridad de la evacuación;</a:t>
            </a:r>
            <a:r>
              <a:rPr lang="es-ES" dirty="0">
                <a:effectLst/>
                <a:latin typeface="Arial" panose="020B0604020202020204" pitchFamily="34" charset="0"/>
                <a:ea typeface="Times New Roman" panose="02020603050405020304" pitchFamily="18" charset="0"/>
              </a:rPr>
              <a:t> es por ello que se clasifican:</a:t>
            </a:r>
            <a:endParaRPr lang="es-CU" dirty="0">
              <a:effectLst/>
              <a:latin typeface="Times New Roman" panose="02020603050405020304" pitchFamily="18" charset="0"/>
              <a:ea typeface="Times New Roman" panose="02020603050405020304" pitchFamily="18" charset="0"/>
            </a:endParaRPr>
          </a:p>
          <a:p>
            <a:pPr algn="just"/>
            <a:r>
              <a:rPr lang="es-ES" dirty="0">
                <a:effectLst/>
                <a:latin typeface="Arial" panose="020B0604020202020204" pitchFamily="34" charset="0"/>
                <a:ea typeface="Times New Roman" panose="02020603050405020304" pitchFamily="18" charset="0"/>
              </a:rPr>
              <a:t> </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Arial" panose="020B0604020202020204" pitchFamily="34" charset="0"/>
              <a:buAutoNum type="arabicPeriod"/>
            </a:pPr>
            <a:r>
              <a:rPr lang="es-ES_tradnl" sz="2000" b="1" i="1" dirty="0">
                <a:effectLst/>
                <a:latin typeface="Arial" panose="020B0604020202020204" pitchFamily="34" charset="0"/>
                <a:ea typeface="Times New Roman" panose="02020603050405020304" pitchFamily="18" charset="0"/>
              </a:rPr>
              <a:t>Por la Importancia y consecuencia de las lesiones:</a:t>
            </a:r>
            <a:endParaRPr lang="es-CU" sz="2000" b="1" i="1" dirty="0">
              <a:effectLst/>
              <a:latin typeface="Times New Roman" panose="02020603050405020304" pitchFamily="18" charset="0"/>
              <a:ea typeface="Times New Roman" panose="02020603050405020304" pitchFamily="18" charset="0"/>
            </a:endParaRPr>
          </a:p>
          <a:p>
            <a:pPr marL="742950" lvl="1" indent="-285750" algn="just">
              <a:buFont typeface="+mj-lt"/>
              <a:buAutoNum type="alphaLcParenR"/>
              <a:tabLst>
                <a:tab pos="457200" algn="l"/>
              </a:tabLst>
            </a:pPr>
            <a:r>
              <a:rPr lang="es-ES_tradnl" dirty="0">
                <a:effectLst/>
                <a:latin typeface="Arial" panose="020B0604020202020204" pitchFamily="34" charset="0"/>
                <a:ea typeface="Times New Roman" panose="02020603050405020304" pitchFamily="18" charset="0"/>
              </a:rPr>
              <a:t>Graves. persona con lesiones de tal gravedad que requiere de tratamiento priorizado, pues de no ejecutarse, se compromete su vida o existe riesgo ulterior de invalidez total o parcial. Deben ser evacuados en camillas y en transporte sanitario o adaptado y necesitan de asistencia médica calificada y/o especializada, quirúrgica, clínica o de ambos tipos.</a:t>
            </a:r>
            <a:endParaRPr lang="es-CU" dirty="0">
              <a:effectLst/>
              <a:latin typeface="Times New Roman" panose="02020603050405020304" pitchFamily="18" charset="0"/>
              <a:ea typeface="Times New Roman" panose="02020603050405020304" pitchFamily="18" charset="0"/>
            </a:endParaRPr>
          </a:p>
          <a:p>
            <a:pPr marL="450215" algn="just"/>
            <a:r>
              <a:rPr lang="es-ES_tradnl" dirty="0">
                <a:effectLst/>
                <a:latin typeface="Arial" panose="020B0604020202020204" pitchFamily="34" charset="0"/>
                <a:ea typeface="Times New Roman" panose="02020603050405020304" pitchFamily="18" charset="0"/>
              </a:rPr>
              <a:t> </a:t>
            </a:r>
            <a:endParaRPr lang="es-CU" dirty="0">
              <a:effectLst/>
              <a:latin typeface="Times New Roman" panose="02020603050405020304" pitchFamily="18" charset="0"/>
              <a:ea typeface="Times New Roman" panose="02020603050405020304" pitchFamily="18" charset="0"/>
            </a:endParaRPr>
          </a:p>
          <a:p>
            <a:pPr marL="742950" lvl="1" indent="-285750" algn="just">
              <a:buFont typeface="+mj-lt"/>
              <a:buAutoNum type="alphaLcParenR"/>
              <a:tabLst>
                <a:tab pos="457200" algn="l"/>
              </a:tabLst>
            </a:pPr>
            <a:r>
              <a:rPr lang="es-ES_tradnl" dirty="0">
                <a:effectLst/>
                <a:latin typeface="Arial" panose="020B0604020202020204" pitchFamily="34" charset="0"/>
                <a:ea typeface="Times New Roman" panose="02020603050405020304" pitchFamily="18" charset="0"/>
              </a:rPr>
              <a:t>Leves</a:t>
            </a:r>
            <a:r>
              <a:rPr lang="es-ES_tradnl" b="1" dirty="0">
                <a:effectLst/>
                <a:latin typeface="Arial" panose="020B0604020202020204" pitchFamily="34" charset="0"/>
                <a:ea typeface="Times New Roman" panose="02020603050405020304" pitchFamily="18" charset="0"/>
              </a:rPr>
              <a:t> </a:t>
            </a:r>
            <a:r>
              <a:rPr lang="es-ES_tradnl" dirty="0">
                <a:effectLst/>
                <a:latin typeface="Arial" panose="020B0604020202020204" pitchFamily="34" charset="0"/>
                <a:ea typeface="Times New Roman" panose="02020603050405020304" pitchFamily="18" charset="0"/>
              </a:rPr>
              <a:t>persona con lesiones que no requieren de asistencia urgente, pues no peligra su vida. Pueden valerse por sí solos, trasladarse por sus propios medios, en transporte ordinario, la mayoría requiere la PAM, un pequeño por ciento pueden necesitar asistencia médica calificada (cirugía menor) y especializada limitada (medicamentosa).</a:t>
            </a:r>
            <a:endParaRPr lang="es-CU" dirty="0">
              <a:effectLst/>
              <a:latin typeface="Times New Roman" panose="02020603050405020304" pitchFamily="18" charset="0"/>
              <a:ea typeface="Times New Roman" panose="02020603050405020304" pitchFamily="18" charset="0"/>
            </a:endParaRPr>
          </a:p>
          <a:p>
            <a:pPr marL="800100" indent="-342900" algn="just">
              <a:buFont typeface="+mj-lt"/>
              <a:buAutoNum type="arabicPeriod"/>
            </a:pPr>
            <a:r>
              <a:rPr lang="es-ES_tradnl" dirty="0">
                <a:effectLst/>
                <a:latin typeface="Arial" panose="020B0604020202020204" pitchFamily="34" charset="0"/>
                <a:ea typeface="Times New Roman" panose="02020603050405020304" pitchFamily="18" charset="0"/>
              </a:rPr>
              <a:t> </a:t>
            </a:r>
            <a:endParaRPr lang="es-CU" dirty="0">
              <a:effectLst/>
              <a:latin typeface="Times New Roman" panose="02020603050405020304" pitchFamily="18" charset="0"/>
              <a:ea typeface="Times New Roman" panose="02020603050405020304" pitchFamily="18" charset="0"/>
            </a:endParaRPr>
          </a:p>
          <a:p>
            <a:pPr marL="457200" lvl="0" indent="-457200" algn="just">
              <a:buFont typeface="+mj-lt"/>
              <a:buAutoNum type="arabicPeriod"/>
            </a:pPr>
            <a:r>
              <a:rPr lang="es-ES_tradnl" sz="2000" b="1" i="1" dirty="0">
                <a:effectLst/>
                <a:latin typeface="Arial" panose="020B0604020202020204" pitchFamily="34" charset="0"/>
                <a:ea typeface="Times New Roman" panose="02020603050405020304" pitchFamily="18" charset="0"/>
              </a:rPr>
              <a:t>Región de la herida o de la herida principal:</a:t>
            </a:r>
            <a:endParaRPr lang="es-CU" sz="2000" b="1" i="1"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 pos="685800" algn="l"/>
              </a:tabLst>
            </a:pPr>
            <a:r>
              <a:rPr lang="es-ES_tradnl" dirty="0">
                <a:effectLst/>
                <a:latin typeface="Arial" panose="020B0604020202020204" pitchFamily="34" charset="0"/>
                <a:ea typeface="Times New Roman" panose="02020603050405020304" pitchFamily="18" charset="0"/>
              </a:rPr>
              <a:t>Heridas de cabeza, cuello y columna vertebral (CCCV).</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 pos="685800" algn="l"/>
              </a:tabLst>
            </a:pPr>
            <a:r>
              <a:rPr lang="es-ES_tradnl" dirty="0">
                <a:effectLst/>
                <a:latin typeface="Arial" panose="020B0604020202020204" pitchFamily="34" charset="0"/>
                <a:ea typeface="Times New Roman" panose="02020603050405020304" pitchFamily="18" charset="0"/>
              </a:rPr>
              <a:t>Heridas de tórax, abdomen y pelvis, incluye genitales (TAP).</a:t>
            </a:r>
            <a:endParaRPr lang="es-CU"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 pos="685800" algn="l"/>
              </a:tabLst>
            </a:pPr>
            <a:r>
              <a:rPr lang="es-ES_tradnl" dirty="0">
                <a:effectLst/>
                <a:latin typeface="Arial" panose="020B0604020202020204" pitchFamily="34" charset="0"/>
                <a:ea typeface="Times New Roman" panose="02020603050405020304" pitchFamily="18" charset="0"/>
              </a:rPr>
              <a:t>Heridas de extremidades superiores e inferiores (Extremidades).</a:t>
            </a:r>
            <a:endParaRPr lang="es-CU"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0850915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D15EC58-E814-49EE-8A31-7042B7DE4665}"/>
              </a:ext>
            </a:extLst>
          </p:cNvPr>
          <p:cNvSpPr txBox="1"/>
          <p:nvPr/>
        </p:nvSpPr>
        <p:spPr>
          <a:xfrm>
            <a:off x="143508" y="548680"/>
            <a:ext cx="8856984" cy="5847755"/>
          </a:xfrm>
          <a:prstGeom prst="rect">
            <a:avLst/>
          </a:prstGeom>
          <a:noFill/>
        </p:spPr>
        <p:txBody>
          <a:bodyPr wrap="square">
            <a:spAutoFit/>
          </a:bodyPr>
          <a:lstStyle/>
          <a:p>
            <a:pPr algn="just"/>
            <a:r>
              <a:rPr lang="es-CU" sz="2200" dirty="0">
                <a:effectLst/>
                <a:latin typeface="Arial" panose="020B0604020202020204" pitchFamily="34" charset="0"/>
                <a:ea typeface="Times New Roman" panose="02020603050405020304" pitchFamily="18" charset="0"/>
              </a:rPr>
              <a:t> </a:t>
            </a:r>
            <a:r>
              <a:rPr lang="es-ES_tradnl" sz="2200" dirty="0">
                <a:effectLst/>
                <a:latin typeface="Arial" panose="020B0604020202020204" pitchFamily="34" charset="0"/>
                <a:ea typeface="Times New Roman" panose="02020603050405020304" pitchFamily="18" charset="0"/>
              </a:rPr>
              <a:t>Las victimas pueden tener lesiones combinadas importantes</a:t>
            </a:r>
            <a:r>
              <a:rPr lang="es-ES" sz="2200" dirty="0">
                <a:effectLst/>
                <a:latin typeface="Arial" panose="020B0604020202020204" pitchFamily="34" charset="0"/>
                <a:ea typeface="Times New Roman" panose="02020603050405020304" pitchFamily="18" charset="0"/>
              </a:rPr>
              <a:t> y se pueden producir por acción directa o indirecta de la situación de desastre que se trate. </a:t>
            </a:r>
            <a:endParaRPr lang="es-CU" sz="2200" dirty="0">
              <a:effectLst/>
              <a:latin typeface="Times New Roman" panose="02020603050405020304" pitchFamily="18" charset="0"/>
              <a:ea typeface="Times New Roman" panose="02020603050405020304" pitchFamily="18" charset="0"/>
            </a:endParaRPr>
          </a:p>
          <a:p>
            <a:pPr algn="just">
              <a:tabLst>
                <a:tab pos="457200" algn="l"/>
              </a:tabLst>
            </a:pPr>
            <a:r>
              <a:rPr lang="es-ES_tradnl" sz="2200" dirty="0">
                <a:effectLst/>
                <a:latin typeface="Arial" panose="020B0604020202020204" pitchFamily="34" charset="0"/>
                <a:ea typeface="Times New Roman" panose="02020603050405020304" pitchFamily="18" charset="0"/>
              </a:rPr>
              <a:t> </a:t>
            </a:r>
            <a:endParaRPr lang="es-CU" sz="2200" dirty="0">
              <a:effectLst/>
              <a:latin typeface="Times New Roman" panose="02020603050405020304" pitchFamily="18" charset="0"/>
              <a:ea typeface="Times New Roman" panose="02020603050405020304" pitchFamily="18" charset="0"/>
            </a:endParaRPr>
          </a:p>
          <a:p>
            <a:pPr algn="just"/>
            <a:r>
              <a:rPr lang="es-ES_tradnl" sz="2200" dirty="0">
                <a:effectLst/>
                <a:latin typeface="Arial" panose="020B0604020202020204" pitchFamily="34" charset="0"/>
                <a:ea typeface="Times New Roman" panose="02020603050405020304" pitchFamily="18" charset="0"/>
              </a:rPr>
              <a:t>En el caso de los enfermos, estos pueden ser portadores de enfermedades no trasmisibles, transmisibles o sospechosos de portarlas. </a:t>
            </a:r>
            <a:endParaRPr lang="es-CU" sz="2200" dirty="0">
              <a:effectLst/>
              <a:latin typeface="Times New Roman" panose="02020603050405020304" pitchFamily="18" charset="0"/>
              <a:ea typeface="Times New Roman" panose="02020603050405020304" pitchFamily="18" charset="0"/>
            </a:endParaRPr>
          </a:p>
          <a:p>
            <a:pPr algn="just"/>
            <a:r>
              <a:rPr lang="es-ES" sz="2200" dirty="0">
                <a:effectLst/>
                <a:latin typeface="Arial" panose="020B0604020202020204" pitchFamily="34" charset="0"/>
                <a:ea typeface="Times New Roman" panose="02020603050405020304" pitchFamily="18" charset="0"/>
              </a:rPr>
              <a:t> </a:t>
            </a:r>
            <a:endParaRPr lang="es-CU" sz="2200" dirty="0">
              <a:effectLst/>
              <a:latin typeface="Times New Roman" panose="02020603050405020304" pitchFamily="18" charset="0"/>
              <a:ea typeface="Times New Roman" panose="02020603050405020304" pitchFamily="18" charset="0"/>
            </a:endParaRPr>
          </a:p>
          <a:p>
            <a:pPr algn="just"/>
            <a:r>
              <a:rPr lang="es-ES" sz="2200" dirty="0">
                <a:effectLst/>
                <a:latin typeface="Arial" panose="020B0604020202020204" pitchFamily="34" charset="0"/>
                <a:ea typeface="Times New Roman" panose="02020603050405020304" pitchFamily="18" charset="0"/>
              </a:rPr>
              <a:t>Una de las medidas estudiadas anteriormente para la organización del aseguramiento médico es </a:t>
            </a:r>
            <a:r>
              <a:rPr lang="es-ES" sz="2400" b="1" i="1" dirty="0">
                <a:solidFill>
                  <a:srgbClr val="FF0000"/>
                </a:solidFill>
                <a:effectLst/>
                <a:latin typeface="Arial" panose="020B0604020202020204" pitchFamily="34" charset="0"/>
                <a:ea typeface="Times New Roman" panose="02020603050405020304" pitchFamily="18" charset="0"/>
              </a:rPr>
              <a:t>la estadística médica</a:t>
            </a:r>
            <a:r>
              <a:rPr lang="es-ES" sz="2200" dirty="0">
                <a:effectLst/>
                <a:latin typeface="Arial" panose="020B0604020202020204" pitchFamily="34" charset="0"/>
                <a:ea typeface="Times New Roman" panose="02020603050405020304" pitchFamily="18" charset="0"/>
              </a:rPr>
              <a:t>, y destaca la importancia del registro de las víctimas, que permiten el posterior estudio e investigación para perfeccionar la organización y realización del aseguramiento médico en cualquier situación. </a:t>
            </a:r>
            <a:endParaRPr lang="es-CU" sz="2200" dirty="0">
              <a:effectLst/>
              <a:latin typeface="Times New Roman" panose="02020603050405020304" pitchFamily="18" charset="0"/>
              <a:ea typeface="Times New Roman" panose="02020603050405020304" pitchFamily="18" charset="0"/>
            </a:endParaRPr>
          </a:p>
          <a:p>
            <a:pPr algn="just"/>
            <a:r>
              <a:rPr lang="es-MX" sz="2200" dirty="0">
                <a:effectLst/>
                <a:latin typeface="Arial" panose="020B0604020202020204" pitchFamily="34" charset="0"/>
                <a:ea typeface="Times New Roman" panose="02020603050405020304" pitchFamily="18" charset="0"/>
              </a:rPr>
              <a:t>  </a:t>
            </a:r>
            <a:endParaRPr lang="es-CU" sz="2200" dirty="0">
              <a:effectLst/>
              <a:latin typeface="Times New Roman" panose="02020603050405020304" pitchFamily="18" charset="0"/>
              <a:ea typeface="Times New Roman" panose="02020603050405020304" pitchFamily="18" charset="0"/>
            </a:endParaRPr>
          </a:p>
          <a:p>
            <a:pPr algn="just"/>
            <a:r>
              <a:rPr lang="es-ES" sz="2200" dirty="0">
                <a:effectLst/>
                <a:latin typeface="Arial" panose="020B0604020202020204" pitchFamily="34" charset="0"/>
                <a:ea typeface="Times New Roman" panose="02020603050405020304" pitchFamily="18" charset="0"/>
              </a:rPr>
              <a:t>Las victimas que se producen durante una situación de desastre constituyen el objetivo de trabajo de los servicios de salud a cualquier nivel.</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4317028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1900AD1-698E-7E79-E2B2-AAB9E04C3AC3}"/>
              </a:ext>
            </a:extLst>
          </p:cNvPr>
          <p:cNvSpPr txBox="1"/>
          <p:nvPr/>
        </p:nvSpPr>
        <p:spPr>
          <a:xfrm>
            <a:off x="143508" y="404664"/>
            <a:ext cx="8856984" cy="6186309"/>
          </a:xfrm>
          <a:prstGeom prst="rect">
            <a:avLst/>
          </a:prstGeom>
          <a:noFill/>
        </p:spPr>
        <p:txBody>
          <a:bodyPr wrap="square">
            <a:spAutoFit/>
          </a:bodyPr>
          <a:lstStyle/>
          <a:p>
            <a:pPr algn="just"/>
            <a:r>
              <a:rPr lang="es-ES" sz="2200" dirty="0">
                <a:effectLst/>
                <a:latin typeface="Arial" panose="020B0604020202020204" pitchFamily="34" charset="0"/>
                <a:ea typeface="Times New Roman" panose="02020603050405020304" pitchFamily="18" charset="0"/>
                <a:cs typeface="Times New Roman" panose="02020603050405020304" pitchFamily="18" charset="0"/>
              </a:rPr>
              <a:t>Para la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planificación, organización y realización del aseguramiento médico durante situaciones de desastres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se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requiere tener una idea sobre estos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eventos</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 la economía y la población así como sus influencias en el funcionamiento de las distintas unidades e instituciones médicas. </a:t>
            </a:r>
            <a:r>
              <a:rPr lang="es-ES" sz="2200" dirty="0">
                <a:effectLst/>
                <a:latin typeface="Arial" panose="020B0604020202020204" pitchFamily="34" charset="0"/>
                <a:ea typeface="Times New Roman" panose="02020603050405020304" pitchFamily="18" charset="0"/>
                <a:cs typeface="Times New Roman" panose="02020603050405020304" pitchFamily="18" charset="0"/>
              </a:rPr>
              <a:t>Por ello, a través de </a:t>
            </a:r>
            <a:r>
              <a:rPr lang="es-ES_tradnl" sz="2200" dirty="0">
                <a:effectLst/>
                <a:latin typeface="Arial" panose="020B0604020202020204" pitchFamily="34" charset="0"/>
                <a:ea typeface="Times New Roman" panose="02020603050405020304" pitchFamily="18" charset="0"/>
                <a:cs typeface="Times New Roman" panose="02020603050405020304" pitchFamily="18" charset="0"/>
              </a:rPr>
              <a:t>un documento que expone la metodología para la realización del cálculos de víctimas probables en desastres es posible planificar diversos recursos</a:t>
            </a:r>
            <a:r>
              <a:rPr lang="es-ES_tradnl" sz="2200" b="1" dirty="0">
                <a:effectLst/>
                <a:latin typeface="Arial" panose="020B0604020202020204" pitchFamily="34" charset="0"/>
                <a:ea typeface="Times New Roman" panose="02020603050405020304" pitchFamily="18" charset="0"/>
                <a:cs typeface="Times New Roman" panose="02020603050405020304" pitchFamily="18" charset="0"/>
              </a:rPr>
              <a:t>:</a:t>
            </a:r>
            <a:r>
              <a:rPr lang="es-ES_tradnl" sz="2200" dirty="0">
                <a:effectLst/>
                <a:latin typeface="Arial" panose="020B0604020202020204" pitchFamily="34" charset="0"/>
                <a:ea typeface="Times New Roman" panose="02020603050405020304" pitchFamily="18" charset="0"/>
                <a:cs typeface="Times New Roman" panose="02020603050405020304" pitchFamily="18" charset="0"/>
              </a:rPr>
              <a:t> las necesidades líquidos totales, antibióticos y plazas para la evacuación, lo que tiene especial importancia para todo tipo de situación </a:t>
            </a:r>
            <a:r>
              <a:rPr lang="x-none" sz="2200" dirty="0">
                <a:effectLst/>
                <a:latin typeface="Arial" panose="020B0604020202020204" pitchFamily="34" charset="0"/>
                <a:ea typeface="Times New Roman" panose="02020603050405020304" pitchFamily="18" charset="0"/>
                <a:cs typeface="Times New Roman" panose="02020603050405020304" pitchFamily="18" charset="0"/>
              </a:rPr>
              <a:t>anormal</a:t>
            </a:r>
            <a:r>
              <a:rPr lang="es-ES_tradnl" sz="2200" b="1" dirty="0">
                <a:effectLst/>
                <a:latin typeface="Arial" panose="020B0604020202020204" pitchFamily="34" charset="0"/>
                <a:ea typeface="Times New Roman" panose="02020603050405020304" pitchFamily="18" charset="0"/>
                <a:cs typeface="Times New Roman" panose="02020603050405020304" pitchFamily="18" charset="0"/>
              </a:rPr>
              <a:t>.</a:t>
            </a:r>
            <a:endParaRPr lang="es-CU" sz="2200" dirty="0">
              <a:effectLst/>
              <a:latin typeface="Courier New" panose="02070309020205020404" pitchFamily="49" charset="0"/>
              <a:ea typeface="Times New Roman" panose="02020603050405020304" pitchFamily="18" charset="0"/>
              <a:cs typeface="Times New Roman" panose="02020603050405020304" pitchFamily="18" charset="0"/>
            </a:endParaRPr>
          </a:p>
          <a:p>
            <a:pPr algn="just"/>
            <a:r>
              <a:rPr lang="es-ES_tradnl" sz="2200" dirty="0">
                <a:effectLst/>
                <a:latin typeface="Arial" panose="020B0604020202020204" pitchFamily="34" charset="0"/>
                <a:ea typeface="Times New Roman" panose="02020603050405020304" pitchFamily="18" charset="0"/>
              </a:rPr>
              <a:t> </a:t>
            </a:r>
            <a:endParaRPr lang="es-CU" sz="2200" dirty="0">
              <a:effectLst/>
              <a:latin typeface="Times New Roman" panose="02020603050405020304" pitchFamily="18" charset="0"/>
              <a:ea typeface="Times New Roman" panose="02020603050405020304" pitchFamily="18" charset="0"/>
            </a:endParaRPr>
          </a:p>
          <a:p>
            <a:r>
              <a:rPr lang="es-ES" sz="2200" dirty="0">
                <a:effectLst/>
                <a:latin typeface="Arial" panose="020B0604020202020204" pitchFamily="34" charset="0"/>
                <a:ea typeface="Times New Roman" panose="02020603050405020304" pitchFamily="18" charset="0"/>
              </a:rPr>
              <a:t>Para realizar el cálculo de las victimas probables hay que tener en cuenta una serie de factores como son:</a:t>
            </a:r>
            <a:endParaRPr lang="es-CU" sz="2200" dirty="0">
              <a:effectLst/>
              <a:latin typeface="Times New Roman" panose="02020603050405020304" pitchFamily="18" charset="0"/>
              <a:ea typeface="Times New Roman" panose="02020603050405020304" pitchFamily="18" charset="0"/>
            </a:endParaRPr>
          </a:p>
          <a:p>
            <a:pPr marL="114300"/>
            <a:r>
              <a:rPr lang="es-ES" sz="2200" dirty="0">
                <a:effectLst/>
                <a:latin typeface="Arial" panose="020B0604020202020204" pitchFamily="34" charset="0"/>
                <a:ea typeface="Times New Roman" panose="02020603050405020304" pitchFamily="18" charset="0"/>
              </a:rPr>
              <a:t>1.  La cifra de integrantes del grupo poblacional.</a:t>
            </a:r>
            <a:endParaRPr lang="es-CU" sz="2200" dirty="0">
              <a:effectLst/>
              <a:latin typeface="Times New Roman" panose="02020603050405020304" pitchFamily="18" charset="0"/>
              <a:ea typeface="Times New Roman" panose="02020603050405020304" pitchFamily="18" charset="0"/>
            </a:endParaRPr>
          </a:p>
          <a:p>
            <a:pPr marL="114300"/>
            <a:r>
              <a:rPr lang="es-ES" sz="2200" dirty="0">
                <a:effectLst/>
                <a:latin typeface="Arial" panose="020B0604020202020204" pitchFamily="34" charset="0"/>
                <a:ea typeface="Times New Roman" panose="02020603050405020304" pitchFamily="18" charset="0"/>
              </a:rPr>
              <a:t>2.  Las características tipo de situación anormal y efectos probables del medio ambiente.</a:t>
            </a:r>
            <a:endParaRPr lang="es-CU" sz="2200" dirty="0">
              <a:effectLst/>
              <a:latin typeface="Times New Roman" panose="02020603050405020304" pitchFamily="18" charset="0"/>
              <a:ea typeface="Times New Roman" panose="02020603050405020304" pitchFamily="18" charset="0"/>
            </a:endParaRPr>
          </a:p>
          <a:p>
            <a:pPr marL="114300"/>
            <a:r>
              <a:rPr lang="es-ES" sz="2200" dirty="0">
                <a:effectLst/>
                <a:latin typeface="Arial" panose="020B0604020202020204" pitchFamily="34" charset="0"/>
                <a:ea typeface="Times New Roman" panose="02020603050405020304" pitchFamily="18" charset="0"/>
              </a:rPr>
              <a:t>3.  La minuciosa apreciación de la situación anormal.</a:t>
            </a:r>
            <a:endParaRPr lang="es-CU" sz="2200" dirty="0">
              <a:effectLst/>
              <a:latin typeface="Times New Roman" panose="02020603050405020304" pitchFamily="18" charset="0"/>
              <a:ea typeface="Times New Roman" panose="02020603050405020304" pitchFamily="18" charset="0"/>
            </a:endParaRPr>
          </a:p>
          <a:p>
            <a:pPr marL="114300"/>
            <a:r>
              <a:rPr lang="es-ES" sz="2200" dirty="0">
                <a:effectLst/>
                <a:latin typeface="Arial" panose="020B0604020202020204" pitchFamily="34" charset="0"/>
                <a:ea typeface="Times New Roman" panose="02020603050405020304" pitchFamily="18" charset="0"/>
              </a:rPr>
              <a:t>4.  Los estudios estadísticos de situaciones anormales anteriores.</a:t>
            </a:r>
            <a:endParaRPr lang="es-CU" sz="2200" dirty="0">
              <a:effectLst/>
              <a:latin typeface="Times New Roman" panose="02020603050405020304" pitchFamily="18" charset="0"/>
              <a:ea typeface="Times New Roman" panose="02020603050405020304" pitchFamily="18" charset="0"/>
            </a:endParaRPr>
          </a:p>
          <a:p>
            <a:pPr marL="114300"/>
            <a:r>
              <a:rPr lang="es-ES" sz="2200" dirty="0">
                <a:effectLst/>
                <a:latin typeface="Arial" panose="020B0604020202020204" pitchFamily="34" charset="0"/>
                <a:ea typeface="Times New Roman" panose="02020603050405020304" pitchFamily="18" charset="0"/>
              </a:rPr>
              <a:t>5.  Otras.</a:t>
            </a:r>
            <a:endParaRPr lang="es-CU" sz="2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43273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3A058AF-84E9-D787-D623-6A405E37C0CE}"/>
              </a:ext>
            </a:extLst>
          </p:cNvPr>
          <p:cNvSpPr txBox="1"/>
          <p:nvPr/>
        </p:nvSpPr>
        <p:spPr>
          <a:xfrm>
            <a:off x="323528" y="1031971"/>
            <a:ext cx="8568952" cy="5693866"/>
          </a:xfrm>
          <a:prstGeom prst="rect">
            <a:avLst/>
          </a:prstGeom>
          <a:noFill/>
        </p:spPr>
        <p:txBody>
          <a:bodyPr wrap="square">
            <a:spAutoFit/>
          </a:bodyPr>
          <a:lstStyle/>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a)	Aseguramiento médico en situaciones de desastres.</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b)	Desastres </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c)	Situaciones de desastres.</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d)	Sistema de tratamiento y evacuación por etapas.</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e)	Doctrina de tratamiento y evacuación por etapas.</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f)	Asistencia médica </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g)	Niveles de asistencia médica  </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h)	Volumen de la asistencia médica </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i)	Volumen del trabajo médico.</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j)	Evacuación médica.</a:t>
            </a:r>
          </a:p>
          <a:p>
            <a:pPr marL="536575" indent="-363538" algn="just">
              <a:spcBef>
                <a:spcPts val="600"/>
              </a:spcBef>
              <a:spcAft>
                <a:spcPts val="600"/>
              </a:spcAft>
            </a:pPr>
            <a:r>
              <a:rPr lang="es-ES" sz="2400" dirty="0">
                <a:latin typeface="Arial" panose="020B0604020202020204" pitchFamily="34" charset="0"/>
                <a:cs typeface="Arial" panose="020B0604020202020204" pitchFamily="34" charset="0"/>
              </a:rPr>
              <a:t>k)	Etapas de tratamiento y evacuación por etapas.</a:t>
            </a:r>
          </a:p>
        </p:txBody>
      </p:sp>
      <p:sp>
        <p:nvSpPr>
          <p:cNvPr id="5" name="CuadroTexto 4">
            <a:extLst>
              <a:ext uri="{FF2B5EF4-FFF2-40B4-BE49-F238E27FC236}">
                <a16:creationId xmlns:a16="http://schemas.microsoft.com/office/drawing/2014/main" id="{196D55D8-DBF5-B5B2-9E8F-B4C497879BE5}"/>
              </a:ext>
            </a:extLst>
          </p:cNvPr>
          <p:cNvSpPr txBox="1"/>
          <p:nvPr/>
        </p:nvSpPr>
        <p:spPr>
          <a:xfrm>
            <a:off x="89756" y="98629"/>
            <a:ext cx="8964488" cy="95410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a:spAutoFit/>
          </a:bodyPr>
          <a:lstStyle/>
          <a:p>
            <a:pPr algn="ctr"/>
            <a:r>
              <a:rPr lang="es-ES" sz="2800" b="1" i="1" dirty="0">
                <a:latin typeface="Arial" panose="020B0604020202020204" pitchFamily="34" charset="0"/>
                <a:cs typeface="Arial" panose="020B0604020202020204" pitchFamily="34" charset="0"/>
              </a:rPr>
              <a:t>En correspondencia con lo antes expuesto hay que considerar varios conceptos:</a:t>
            </a:r>
          </a:p>
        </p:txBody>
      </p:sp>
    </p:spTree>
    <p:extLst>
      <p:ext uri="{BB962C8B-B14F-4D97-AF65-F5344CB8AC3E}">
        <p14:creationId xmlns:p14="http://schemas.microsoft.com/office/powerpoint/2010/main" val="19496917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1BB2A06F-493A-85F1-D01B-C505726C0747}"/>
              </a:ext>
            </a:extLst>
          </p:cNvPr>
          <p:cNvSpPr txBox="1"/>
          <p:nvPr/>
        </p:nvSpPr>
        <p:spPr>
          <a:xfrm>
            <a:off x="179512" y="116632"/>
            <a:ext cx="8784976" cy="6817251"/>
          </a:xfrm>
          <a:prstGeom prst="rect">
            <a:avLst/>
          </a:prstGeom>
          <a:noFill/>
        </p:spPr>
        <p:txBody>
          <a:bodyPr wrap="square">
            <a:spAutoFit/>
          </a:bodyPr>
          <a:lstStyle/>
          <a:p>
            <a:pPr algn="just"/>
            <a:r>
              <a:rPr lang="es-ES" sz="1900" dirty="0">
                <a:effectLst/>
                <a:latin typeface="Arial" panose="020B0604020202020204" pitchFamily="34" charset="0"/>
                <a:ea typeface="Times New Roman" panose="02020603050405020304" pitchFamily="18" charset="0"/>
              </a:rPr>
              <a:t>Deben tenerse en cuenta las necesidades de medios materiales y todo tipo de recursos para garantizar la oportuna evacuación y tratamiento de </a:t>
            </a:r>
            <a:r>
              <a:rPr lang="es-ES_tradnl" sz="1900" dirty="0">
                <a:effectLst/>
                <a:latin typeface="Arial" panose="020B0604020202020204" pitchFamily="34" charset="0"/>
                <a:ea typeface="Times New Roman" panose="02020603050405020304" pitchFamily="18" charset="0"/>
              </a:rPr>
              <a:t>las victimas</a:t>
            </a:r>
            <a:r>
              <a:rPr lang="es-ES" sz="1900" dirty="0">
                <a:effectLst/>
                <a:latin typeface="Arial" panose="020B0604020202020204" pitchFamily="34" charset="0"/>
                <a:ea typeface="Times New Roman" panose="02020603050405020304" pitchFamily="18" charset="0"/>
              </a:rPr>
              <a:t>. Este cálculo es un indicador tentativo que permite planificar las medidas para la organización del aseguramiento médico y las necesidades de recursos humanos y materiales para dicho aseguramiento. Agrupa diferentes indicadores y normas que permiten realizar el cálculo de victimas probables, así como determinar las necesidades aproximadas de medios materiales, transporte, entre otros. </a:t>
            </a:r>
            <a:endParaRPr lang="es-CU" sz="1900" dirty="0">
              <a:effectLst/>
              <a:latin typeface="Times New Roman" panose="02020603050405020304" pitchFamily="18" charset="0"/>
              <a:ea typeface="Times New Roman" panose="02020603050405020304" pitchFamily="18" charset="0"/>
            </a:endParaRPr>
          </a:p>
          <a:p>
            <a:pPr algn="just"/>
            <a:r>
              <a:rPr lang="es-ES" sz="1900" dirty="0">
                <a:effectLst/>
                <a:latin typeface="Arial" panose="020B0604020202020204" pitchFamily="34" charset="0"/>
                <a:ea typeface="Times New Roman" panose="02020603050405020304" pitchFamily="18" charset="0"/>
              </a:rPr>
              <a:t> </a:t>
            </a:r>
            <a:endParaRPr lang="es-CU" sz="1900" dirty="0">
              <a:effectLst/>
              <a:latin typeface="Times New Roman" panose="02020603050405020304" pitchFamily="18" charset="0"/>
              <a:ea typeface="Times New Roman" panose="02020603050405020304" pitchFamily="18" charset="0"/>
            </a:endParaRPr>
          </a:p>
          <a:p>
            <a:pPr algn="just"/>
            <a:r>
              <a:rPr lang="es-ES" sz="1900" dirty="0">
                <a:effectLst/>
                <a:latin typeface="Arial" panose="020B0604020202020204" pitchFamily="34" charset="0"/>
                <a:ea typeface="Times New Roman" panose="02020603050405020304" pitchFamily="18" charset="0"/>
              </a:rPr>
              <a:t>La cantidad de víctimas probables y los porcientos que se apliquen, en las diferentes etapas, estarán condicionados a los siguientes factores:</a:t>
            </a:r>
            <a:endParaRPr lang="es-CU" sz="1900" dirty="0">
              <a:effectLst/>
              <a:latin typeface="Times New Roman" panose="02020603050405020304" pitchFamily="18" charset="0"/>
              <a:ea typeface="Times New Roman" panose="02020603050405020304" pitchFamily="18" charset="0"/>
            </a:endParaRPr>
          </a:p>
          <a:p>
            <a:pPr algn="just"/>
            <a:r>
              <a:rPr lang="es-ES" sz="1900" dirty="0">
                <a:effectLst/>
                <a:latin typeface="Arial" panose="020B0604020202020204" pitchFamily="34" charset="0"/>
                <a:ea typeface="Times New Roman" panose="02020603050405020304" pitchFamily="18" charset="0"/>
              </a:rPr>
              <a:t> </a:t>
            </a:r>
            <a:endParaRPr lang="es-CU" sz="19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1900" dirty="0">
                <a:effectLst/>
                <a:latin typeface="Arial" panose="020B0604020202020204" pitchFamily="34" charset="0"/>
                <a:ea typeface="Times New Roman" panose="02020603050405020304" pitchFamily="18" charset="0"/>
              </a:rPr>
              <a:t>Grado de preparación y organización existente en el territorio.</a:t>
            </a:r>
            <a:endParaRPr lang="es-CU" sz="19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1900" dirty="0">
                <a:effectLst/>
                <a:latin typeface="Arial" panose="020B0604020202020204" pitchFamily="34" charset="0"/>
                <a:ea typeface="Times New Roman" panose="02020603050405020304" pitchFamily="18" charset="0"/>
              </a:rPr>
              <a:t>La existencia o no de protección individual y/o colectiva.</a:t>
            </a:r>
            <a:endParaRPr lang="es-CU" sz="19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1900" dirty="0">
                <a:effectLst/>
                <a:latin typeface="Arial" panose="020B0604020202020204" pitchFamily="34" charset="0"/>
                <a:ea typeface="Times New Roman" panose="02020603050405020304" pitchFamily="18" charset="0"/>
              </a:rPr>
              <a:t>Densidad de población, fundamentalmente la que esté ubicada en los alrededores de objetivos de importancia política, económica, social y militar.</a:t>
            </a:r>
            <a:endParaRPr lang="es-CU" sz="19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1900" dirty="0">
                <a:effectLst/>
                <a:latin typeface="Arial" panose="020B0604020202020204" pitchFamily="34" charset="0"/>
                <a:ea typeface="Times New Roman" panose="02020603050405020304" pitchFamily="18" charset="0"/>
              </a:rPr>
              <a:t>Estado en que se encuentren las edificaciones destinadas a viviendas y centros donde se encuentren determinadas cantidades de personas de manera permanente o a determinadas horas del día.</a:t>
            </a:r>
            <a:endParaRPr lang="es-CU" sz="19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1900" dirty="0">
                <a:effectLst/>
                <a:latin typeface="Arial" panose="020B0604020202020204" pitchFamily="34" charset="0"/>
                <a:ea typeface="Times New Roman" panose="02020603050405020304" pitchFamily="18" charset="0"/>
              </a:rPr>
              <a:t>Grado de concentración o desconcentración de las edificaciones.</a:t>
            </a:r>
            <a:endParaRPr lang="es-CU" sz="19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1900" dirty="0">
                <a:effectLst/>
                <a:latin typeface="Arial" panose="020B0604020202020204" pitchFamily="34" charset="0"/>
                <a:ea typeface="Times New Roman" panose="02020603050405020304" pitchFamily="18" charset="0"/>
              </a:rPr>
              <a:t>Grado de preparación de la población para enfrentar de manera organizada la situación anormal. </a:t>
            </a:r>
            <a:endParaRPr lang="es-CU" sz="1900" dirty="0">
              <a:effectLst/>
              <a:latin typeface="Times New Roman" panose="02020603050405020304" pitchFamily="18" charset="0"/>
              <a:ea typeface="Times New Roman" panose="02020603050405020304" pitchFamily="18" charset="0"/>
            </a:endParaRPr>
          </a:p>
          <a:p>
            <a:pPr marL="342900" lvl="0" indent="-342900" algn="just">
              <a:buFont typeface="Wingdings" panose="05000000000000000000" pitchFamily="2" charset="2"/>
              <a:buChar char=""/>
              <a:tabLst>
                <a:tab pos="457200" algn="l"/>
              </a:tabLst>
            </a:pPr>
            <a:r>
              <a:rPr lang="es-ES" sz="1900" dirty="0">
                <a:effectLst/>
                <a:latin typeface="Arial" panose="020B0604020202020204" pitchFamily="34" charset="0"/>
                <a:ea typeface="Times New Roman" panose="02020603050405020304" pitchFamily="18" charset="0"/>
              </a:rPr>
              <a:t>Otros.</a:t>
            </a:r>
            <a:endParaRPr lang="es-CU" sz="19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4260709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7">
            <a:extLst>
              <a:ext uri="{FF2B5EF4-FFF2-40B4-BE49-F238E27FC236}">
                <a16:creationId xmlns:a16="http://schemas.microsoft.com/office/drawing/2014/main" id="{D0E66F3D-30D9-3BF7-CF46-8AA137ECAEA9}"/>
              </a:ext>
            </a:extLst>
          </p:cNvPr>
          <p:cNvSpPr txBox="1"/>
          <p:nvPr/>
        </p:nvSpPr>
        <p:spPr>
          <a:xfrm>
            <a:off x="179511" y="259039"/>
            <a:ext cx="8760677" cy="3170099"/>
          </a:xfrm>
          <a:prstGeom prst="rect">
            <a:avLst/>
          </a:prstGeom>
          <a:noFill/>
        </p:spPr>
        <p:txBody>
          <a:bodyPr wrap="square">
            <a:spAutoFit/>
          </a:bodyPr>
          <a:lstStyle/>
          <a:p>
            <a:pPr algn="just"/>
            <a:r>
              <a:rPr lang="es-ES_tradnl" sz="2000" dirty="0">
                <a:effectLst/>
                <a:latin typeface="Arial" panose="020B0604020202020204" pitchFamily="34" charset="0"/>
                <a:ea typeface="Times New Roman" panose="02020603050405020304" pitchFamily="18" charset="0"/>
              </a:rPr>
              <a:t>El cálculo de victimas probables </a:t>
            </a:r>
            <a:r>
              <a:rPr lang="es-ES" sz="2000" dirty="0">
                <a:effectLst/>
                <a:latin typeface="Arial" panose="020B0604020202020204" pitchFamily="34" charset="0"/>
                <a:ea typeface="Times New Roman" panose="02020603050405020304" pitchFamily="18" charset="0"/>
              </a:rPr>
              <a:t>constituye</a:t>
            </a:r>
            <a:r>
              <a:rPr lang="es-ES" sz="2000" spc="19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la</a:t>
            </a:r>
            <a:r>
              <a:rPr lang="es-ES" sz="2000" spc="18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base</a:t>
            </a:r>
            <a:r>
              <a:rPr lang="es-ES" sz="2000" spc="18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de</a:t>
            </a:r>
            <a:r>
              <a:rPr lang="es-ES" sz="2000" spc="18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odo</a:t>
            </a:r>
            <a:r>
              <a:rPr lang="es-ES" sz="2000" spc="19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s</a:t>
            </a:r>
            <a:r>
              <a:rPr lang="es-ES" sz="2000" spc="5" dirty="0">
                <a:effectLst/>
                <a:latin typeface="Arial" panose="020B0604020202020204" pitchFamily="34" charset="0"/>
                <a:ea typeface="Times New Roman" panose="02020603050405020304" pitchFamily="18" charset="0"/>
              </a:rPr>
              <a:t>i</a:t>
            </a:r>
            <a:r>
              <a:rPr lang="es-ES" sz="2000" spc="-5" dirty="0">
                <a:effectLst/>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tema</a:t>
            </a:r>
            <a:r>
              <a:rPr lang="es-ES" sz="2000" spc="19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de</a:t>
            </a:r>
            <a:r>
              <a:rPr lang="es-ES" sz="2000" spc="18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asegura</a:t>
            </a:r>
            <a:r>
              <a:rPr lang="es-ES" sz="2000" spc="-10"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ien</a:t>
            </a:r>
            <a:r>
              <a:rPr lang="es-ES" sz="2000" spc="-10"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o</a:t>
            </a:r>
            <a:r>
              <a:rPr lang="es-ES" sz="2000" spc="190"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é</a:t>
            </a:r>
            <a:r>
              <a:rPr lang="es-ES" sz="2000" dirty="0">
                <a:effectLst/>
                <a:latin typeface="Arial" panose="020B0604020202020204" pitchFamily="34" charset="0"/>
                <a:ea typeface="Times New Roman" panose="02020603050405020304" pitchFamily="18" charset="0"/>
              </a:rPr>
              <a:t>d</a:t>
            </a:r>
            <a:r>
              <a:rPr lang="es-ES" sz="2000" spc="-10"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co,</a:t>
            </a:r>
            <a:r>
              <a:rPr lang="es-ES" sz="2000" spc="19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p</a:t>
            </a:r>
            <a:r>
              <a:rPr lang="es-ES" sz="2000" spc="-10" dirty="0">
                <a:effectLst/>
                <a:latin typeface="Arial" panose="020B0604020202020204" pitchFamily="34" charset="0"/>
                <a:ea typeface="Times New Roman" panose="02020603050405020304" pitchFamily="18" charset="0"/>
              </a:rPr>
              <a:t>o</a:t>
            </a:r>
            <a:r>
              <a:rPr lang="es-ES" sz="2000" spc="-5" dirty="0">
                <a:effectLst/>
                <a:latin typeface="Arial" panose="020B0604020202020204" pitchFamily="34" charset="0"/>
                <a:ea typeface="Times New Roman" panose="02020603050405020304" pitchFamily="18" charset="0"/>
              </a:rPr>
              <a:t>r</a:t>
            </a:r>
            <a:r>
              <a:rPr lang="es-ES" sz="2000" dirty="0">
                <a:effectLst/>
                <a:latin typeface="Arial" panose="020B0604020202020204" pitchFamily="34" charset="0"/>
                <a:ea typeface="Times New Roman" panose="02020603050405020304" pitchFamily="18" charset="0"/>
              </a:rPr>
              <a:t>q</a:t>
            </a:r>
            <a:r>
              <a:rPr lang="es-ES" sz="2000" spc="-5" dirty="0">
                <a:effectLst/>
                <a:latin typeface="Arial" panose="020B0604020202020204" pitchFamily="34" charset="0"/>
                <a:ea typeface="Times New Roman" panose="02020603050405020304" pitchFamily="18" charset="0"/>
              </a:rPr>
              <a:t>u</a:t>
            </a:r>
            <a:r>
              <a:rPr lang="es-ES" sz="2000" dirty="0">
                <a:effectLst/>
                <a:latin typeface="Arial" panose="020B0604020202020204" pitchFamily="34" charset="0"/>
                <a:ea typeface="Times New Roman" panose="02020603050405020304" pitchFamily="18" charset="0"/>
              </a:rPr>
              <a:t>e</a:t>
            </a:r>
            <a:r>
              <a:rPr lang="es-ES" sz="2000" spc="18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dic</a:t>
            </a:r>
            <a:r>
              <a:rPr lang="es-ES" sz="2000" spc="-10"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a</a:t>
            </a:r>
            <a:r>
              <a:rPr lang="es-ES" sz="2000" spc="195"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l</a:t>
            </a:r>
            <a:r>
              <a:rPr lang="es-ES" sz="2000" spc="5" dirty="0">
                <a:effectLst/>
                <a:latin typeface="Arial" panose="020B0604020202020204" pitchFamily="34" charset="0"/>
                <a:ea typeface="Times New Roman" panose="02020603050405020304" pitchFamily="18" charset="0"/>
              </a:rPr>
              <a:t>o</a:t>
            </a:r>
            <a:r>
              <a:rPr lang="es-ES" sz="2000" dirty="0">
                <a:effectLst/>
                <a:latin typeface="Arial" panose="020B0604020202020204" pitchFamily="34" charset="0"/>
                <a:ea typeface="Times New Roman" panose="02020603050405020304" pitchFamily="18" charset="0"/>
              </a:rPr>
              <a:t>s</a:t>
            </a:r>
            <a:r>
              <a:rPr lang="es-ES" sz="2000" spc="17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vo</a:t>
            </a:r>
            <a:r>
              <a:rPr lang="es-ES" sz="2000" spc="-10" dirty="0">
                <a:effectLst/>
                <a:latin typeface="Arial" panose="020B0604020202020204" pitchFamily="34" charset="0"/>
                <a:ea typeface="Times New Roman" panose="02020603050405020304" pitchFamily="18" charset="0"/>
              </a:rPr>
              <a:t>l</a:t>
            </a:r>
            <a:r>
              <a:rPr lang="es-ES" sz="2000" dirty="0">
                <a:effectLst/>
                <a:latin typeface="Arial" panose="020B0604020202020204" pitchFamily="34" charset="0"/>
                <a:ea typeface="Times New Roman" panose="02020603050405020304" pitchFamily="18" charset="0"/>
              </a:rPr>
              <a:t>ú</a:t>
            </a:r>
            <a:r>
              <a:rPr lang="es-ES" sz="2000" spc="-10"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en</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s</a:t>
            </a:r>
            <a:r>
              <a:rPr lang="es-ES" sz="2000" spc="17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a </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s</a:t>
            </a:r>
            <a:r>
              <a:rPr lang="es-ES" sz="2000" spc="-5" dirty="0">
                <a:effectLst/>
                <a:latin typeface="Arial" panose="020B0604020202020204" pitchFamily="34" charset="0"/>
                <a:ea typeface="Times New Roman" panose="02020603050405020304" pitchFamily="18" charset="0"/>
              </a:rPr>
              <a:t>eg</a:t>
            </a:r>
            <a:r>
              <a:rPr lang="es-ES" sz="2000" dirty="0">
                <a:effectLst/>
                <a:latin typeface="Arial" panose="020B0604020202020204" pitchFamily="34" charset="0"/>
                <a:ea typeface="Times New Roman" panose="02020603050405020304" pitchFamily="18" charset="0"/>
              </a:rPr>
              <a:t>ur</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r</a:t>
            </a:r>
            <a:r>
              <a:rPr lang="es-ES" sz="2000" spc="7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y</a:t>
            </a:r>
            <a:r>
              <a:rPr lang="es-ES" sz="2000" spc="9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p</a:t>
            </a:r>
            <a:r>
              <a:rPr lang="es-ES" sz="2000" dirty="0">
                <a:effectLst/>
                <a:latin typeface="Arial" panose="020B0604020202020204" pitchFamily="34" charset="0"/>
                <a:ea typeface="Times New Roman" panose="02020603050405020304" pitchFamily="18" charset="0"/>
              </a:rPr>
              <a:t>er</a:t>
            </a:r>
            <a:r>
              <a:rPr lang="es-ES" sz="2000" spc="-10"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e</a:t>
            </a:r>
            <a:r>
              <a:rPr lang="es-ES" sz="2000" spc="8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r</a:t>
            </a:r>
            <a:r>
              <a:rPr lang="es-ES" sz="2000" spc="-15"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inar</a:t>
            </a:r>
            <a:r>
              <a:rPr lang="es-ES" sz="2000" spc="8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l</a:t>
            </a:r>
            <a:r>
              <a:rPr lang="es-ES" sz="2000" spc="-10"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s</a:t>
            </a:r>
            <a:r>
              <a:rPr lang="es-ES" sz="2000" spc="9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f</a:t>
            </a:r>
            <a:r>
              <a:rPr lang="es-ES" sz="2000" dirty="0">
                <a:effectLst/>
                <a:latin typeface="Arial" panose="020B0604020202020204" pitchFamily="34" charset="0"/>
                <a:ea typeface="Times New Roman" panose="02020603050405020304" pitchFamily="18" charset="0"/>
              </a:rPr>
              <a:t>u</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r</a:t>
            </a:r>
            <a:r>
              <a:rPr lang="es-ES" sz="2000" spc="-5" dirty="0">
                <a:effectLst/>
                <a:latin typeface="Arial" panose="020B0604020202020204" pitchFamily="34" charset="0"/>
                <a:ea typeface="Times New Roman" panose="02020603050405020304" pitchFamily="18" charset="0"/>
              </a:rPr>
              <a:t>z</a:t>
            </a:r>
            <a:r>
              <a:rPr lang="es-ES" sz="2000" dirty="0">
                <a:effectLst/>
                <a:latin typeface="Arial" panose="020B0604020202020204" pitchFamily="34" charset="0"/>
                <a:ea typeface="Times New Roman" panose="02020603050405020304" pitchFamily="18" charset="0"/>
              </a:rPr>
              <a:t>as</a:t>
            </a:r>
            <a:r>
              <a:rPr lang="es-ES" sz="2000" spc="8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y</a:t>
            </a:r>
            <a:r>
              <a:rPr lang="es-ES" sz="2000" spc="95" dirty="0">
                <a:effectLst/>
                <a:latin typeface="Arial" panose="020B0604020202020204" pitchFamily="34" charset="0"/>
                <a:ea typeface="Times New Roman" panose="02020603050405020304" pitchFamily="18" charset="0"/>
              </a:rPr>
              <a:t> </a:t>
            </a:r>
            <a:r>
              <a:rPr lang="es-ES" sz="2000" spc="-15"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edios</a:t>
            </a:r>
            <a:r>
              <a:rPr lang="es-ES" sz="2000" spc="8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a</a:t>
            </a:r>
            <a:r>
              <a:rPr lang="es-ES" sz="2000" spc="8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e</a:t>
            </a:r>
            <a:r>
              <a:rPr lang="es-ES" sz="2000" spc="-15"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p</a:t>
            </a:r>
            <a:r>
              <a:rPr lang="es-ES" sz="2000" spc="-10" dirty="0">
                <a:effectLst/>
                <a:latin typeface="Arial" panose="020B0604020202020204" pitchFamily="34" charset="0"/>
                <a:ea typeface="Times New Roman" panose="02020603050405020304" pitchFamily="18" charset="0"/>
              </a:rPr>
              <a:t>l</a:t>
            </a:r>
            <a:r>
              <a:rPr lang="es-ES" sz="2000" dirty="0">
                <a:effectLst/>
                <a:latin typeface="Arial" panose="020B0604020202020204" pitchFamily="34" charset="0"/>
                <a:ea typeface="Times New Roman" panose="02020603050405020304" pitchFamily="18" charset="0"/>
              </a:rPr>
              <a:t>e</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r,</a:t>
            </a:r>
            <a:r>
              <a:rPr lang="es-ES" sz="2000" spc="8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us</a:t>
            </a:r>
            <a:r>
              <a:rPr lang="es-ES" sz="2000" spc="9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aseg</a:t>
            </a:r>
            <a:r>
              <a:rPr lang="es-ES" sz="2000" dirty="0">
                <a:effectLst/>
                <a:latin typeface="Arial" panose="020B0604020202020204" pitchFamily="34" charset="0"/>
                <a:ea typeface="Times New Roman" panose="02020603050405020304" pitchFamily="18" charset="0"/>
              </a:rPr>
              <a:t>u</a:t>
            </a:r>
            <a:r>
              <a:rPr lang="es-ES" sz="2000" spc="-5" dirty="0">
                <a:effectLst/>
                <a:latin typeface="Arial" panose="020B0604020202020204" pitchFamily="34" charset="0"/>
                <a:ea typeface="Times New Roman" panose="02020603050405020304" pitchFamily="18" charset="0"/>
              </a:rPr>
              <a:t>r</a:t>
            </a:r>
            <a:r>
              <a:rPr lang="es-ES" sz="2000" dirty="0">
                <a:effectLst/>
                <a:latin typeface="Arial" panose="020B0604020202020204" pitchFamily="34" charset="0"/>
                <a:ea typeface="Times New Roman" panose="02020603050405020304" pitchFamily="18" charset="0"/>
              </a:rPr>
              <a:t>a</a:t>
            </a:r>
            <a:r>
              <a:rPr lang="es-ES" sz="2000" spc="-10"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ien</a:t>
            </a:r>
            <a:r>
              <a:rPr lang="es-ES" sz="2000" spc="-10"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o</a:t>
            </a:r>
            <a:r>
              <a:rPr lang="es-ES" sz="2000" dirty="0">
                <a:effectLst/>
                <a:latin typeface="Arial" panose="020B0604020202020204" pitchFamily="34" charset="0"/>
                <a:ea typeface="Times New Roman" panose="02020603050405020304" pitchFamily="18" charset="0"/>
              </a:rPr>
              <a:t>s</a:t>
            </a:r>
            <a:r>
              <a:rPr lang="es-ES" sz="2000" spc="8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on</a:t>
            </a:r>
            <a:r>
              <a:rPr lang="es-ES" sz="2000" spc="8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r</a:t>
            </a:r>
            <a:r>
              <a:rPr lang="es-ES" sz="2000" dirty="0">
                <a:effectLst/>
                <a:latin typeface="Arial" panose="020B0604020202020204" pitchFamily="34" charset="0"/>
                <a:ea typeface="Times New Roman" panose="02020603050405020304" pitchFamily="18" charset="0"/>
              </a:rPr>
              <a:t>e</a:t>
            </a:r>
            <a:r>
              <a:rPr lang="es-ES" sz="2000" spc="-5"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u</a:t>
            </a:r>
            <a:r>
              <a:rPr lang="es-ES" sz="2000" spc="-5" dirty="0">
                <a:effectLst/>
                <a:latin typeface="Arial" panose="020B0604020202020204" pitchFamily="34" charset="0"/>
                <a:ea typeface="Times New Roman" panose="02020603050405020304" pitchFamily="18" charset="0"/>
              </a:rPr>
              <a:t>rs</a:t>
            </a:r>
            <a:r>
              <a:rPr lang="es-ES" sz="2000" dirty="0">
                <a:effectLst/>
                <a:latin typeface="Arial" panose="020B0604020202020204" pitchFamily="34" charset="0"/>
                <a:ea typeface="Times New Roman" panose="02020603050405020304" pitchFamily="18" charset="0"/>
              </a:rPr>
              <a:t>os de</a:t>
            </a:r>
            <a:r>
              <a:rPr lang="es-ES" sz="2000" spc="255"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o</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o</a:t>
            </a:r>
            <a:r>
              <a:rPr lang="es-ES" sz="2000" spc="26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ti</a:t>
            </a:r>
            <a:r>
              <a:rPr lang="es-ES" sz="2000" spc="-5" dirty="0">
                <a:effectLst/>
                <a:latin typeface="Arial" panose="020B0604020202020204" pitchFamily="34" charset="0"/>
                <a:ea typeface="Times New Roman" panose="02020603050405020304" pitchFamily="18" charset="0"/>
              </a:rPr>
              <a:t>p</a:t>
            </a:r>
            <a:r>
              <a:rPr lang="es-ES" sz="2000" dirty="0">
                <a:effectLst/>
                <a:latin typeface="Arial" panose="020B0604020202020204" pitchFamily="34" charset="0"/>
                <a:ea typeface="Times New Roman" panose="02020603050405020304" pitchFamily="18" charset="0"/>
              </a:rPr>
              <a:t>o</a:t>
            </a:r>
            <a:r>
              <a:rPr lang="es-ES" sz="2000" spc="26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y</a:t>
            </a:r>
            <a:r>
              <a:rPr lang="es-ES" sz="2000" spc="25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la</a:t>
            </a:r>
            <a:r>
              <a:rPr lang="es-ES" sz="2000" spc="25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or</a:t>
            </a:r>
            <a:r>
              <a:rPr lang="es-ES" sz="2000" spc="5" dirty="0">
                <a:effectLst/>
                <a:latin typeface="Arial" panose="020B0604020202020204" pitchFamily="34" charset="0"/>
                <a:ea typeface="Times New Roman" panose="02020603050405020304" pitchFamily="18" charset="0"/>
              </a:rPr>
              <a:t>g</a:t>
            </a:r>
            <a:r>
              <a:rPr lang="es-ES" sz="2000" spc="-10"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ni</a:t>
            </a:r>
            <a:r>
              <a:rPr lang="es-ES" sz="2000" spc="-5" dirty="0">
                <a:effectLst/>
                <a:latin typeface="Arial" panose="020B0604020202020204" pitchFamily="34" charset="0"/>
                <a:ea typeface="Times New Roman" panose="02020603050405020304" pitchFamily="18" charset="0"/>
              </a:rPr>
              <a:t>z</a:t>
            </a:r>
            <a:r>
              <a:rPr lang="es-ES" sz="2000" dirty="0">
                <a:effectLst/>
                <a:latin typeface="Arial" panose="020B0604020202020204" pitchFamily="34" charset="0"/>
                <a:ea typeface="Times New Roman" panose="02020603050405020304" pitchFamily="18" charset="0"/>
              </a:rPr>
              <a:t>a</a:t>
            </a:r>
            <a:r>
              <a:rPr lang="es-ES" sz="2000" spc="-5" dirty="0">
                <a:effectLst/>
                <a:latin typeface="Arial" panose="020B0604020202020204" pitchFamily="34" charset="0"/>
                <a:ea typeface="Times New Roman" panose="02020603050405020304" pitchFamily="18" charset="0"/>
              </a:rPr>
              <a:t>c</a:t>
            </a:r>
            <a:r>
              <a:rPr lang="es-ES" sz="2000" spc="-10" dirty="0">
                <a:effectLst/>
                <a:latin typeface="Arial" panose="020B0604020202020204" pitchFamily="34" charset="0"/>
                <a:ea typeface="Times New Roman" panose="02020603050405020304" pitchFamily="18" charset="0"/>
              </a:rPr>
              <a:t>i</a:t>
            </a:r>
            <a:r>
              <a:rPr lang="es-ES" sz="2000" spc="-5" dirty="0">
                <a:effectLst/>
                <a:latin typeface="Arial" panose="020B0604020202020204" pitchFamily="34" charset="0"/>
                <a:ea typeface="Times New Roman" panose="02020603050405020304" pitchFamily="18" charset="0"/>
              </a:rPr>
              <a:t>ó</a:t>
            </a:r>
            <a:r>
              <a:rPr lang="es-ES" sz="2000" dirty="0">
                <a:effectLst/>
                <a:latin typeface="Arial" panose="020B0604020202020204" pitchFamily="34" charset="0"/>
                <a:ea typeface="Times New Roman" panose="02020603050405020304" pitchFamily="18" charset="0"/>
              </a:rPr>
              <a:t>n</a:t>
            </a:r>
            <a:r>
              <a:rPr lang="es-ES" sz="2000" spc="27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el</a:t>
            </a:r>
            <a:r>
              <a:rPr lang="es-ES" sz="2000" spc="25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siste</a:t>
            </a:r>
            <a:r>
              <a:rPr lang="es-ES" sz="2000" spc="-10"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a</a:t>
            </a:r>
            <a:r>
              <a:rPr lang="es-ES" sz="2000" spc="26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de</a:t>
            </a:r>
            <a:r>
              <a:rPr lang="es-ES" sz="2000" spc="26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r</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a</a:t>
            </a:r>
            <a:r>
              <a:rPr lang="es-ES" sz="2000" spc="-10"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i</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nto</a:t>
            </a:r>
            <a:r>
              <a:rPr lang="es-ES" sz="2000" spc="25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y</a:t>
            </a:r>
            <a:r>
              <a:rPr lang="es-ES" sz="2000" spc="27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v</a:t>
            </a:r>
            <a:r>
              <a:rPr lang="es-ES" sz="2000" spc="-10" dirty="0">
                <a:effectLst/>
                <a:latin typeface="Arial" panose="020B0604020202020204" pitchFamily="34" charset="0"/>
                <a:ea typeface="Times New Roman" panose="02020603050405020304" pitchFamily="18" charset="0"/>
              </a:rPr>
              <a:t>ac</a:t>
            </a:r>
            <a:r>
              <a:rPr lang="es-ES" sz="2000" dirty="0">
                <a:effectLst/>
                <a:latin typeface="Arial" panose="020B0604020202020204" pitchFamily="34" charset="0"/>
                <a:ea typeface="Times New Roman" panose="02020603050405020304" pitchFamily="18" charset="0"/>
              </a:rPr>
              <a:t>u</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c</a:t>
            </a:r>
            <a:r>
              <a:rPr lang="es-ES" sz="2000" spc="-10" dirty="0">
                <a:effectLst/>
                <a:latin typeface="Arial" panose="020B0604020202020204" pitchFamily="34" charset="0"/>
                <a:ea typeface="Times New Roman" panose="02020603050405020304" pitchFamily="18" charset="0"/>
              </a:rPr>
              <a:t>i</a:t>
            </a:r>
            <a:r>
              <a:rPr lang="es-ES" sz="2000" spc="-5" dirty="0">
                <a:effectLst/>
                <a:latin typeface="Arial" panose="020B0604020202020204" pitchFamily="34" charset="0"/>
                <a:ea typeface="Times New Roman" panose="02020603050405020304" pitchFamily="18" charset="0"/>
              </a:rPr>
              <a:t>ó</a:t>
            </a:r>
            <a:r>
              <a:rPr lang="es-ES" sz="2000" dirty="0">
                <a:effectLst/>
                <a:latin typeface="Arial" panose="020B0604020202020204" pitchFamily="34" charset="0"/>
                <a:ea typeface="Times New Roman" panose="02020603050405020304" pitchFamily="18" charset="0"/>
              </a:rPr>
              <a:t>n</a:t>
            </a:r>
            <a:r>
              <a:rPr lang="es-ES" sz="2000" spc="26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a</a:t>
            </a:r>
            <a:r>
              <a:rPr lang="es-ES" sz="2000" spc="25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a:t>
            </a:r>
            <a:r>
              <a:rPr lang="es-ES" sz="2000" spc="-5"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s</a:t>
            </a:r>
            <a:r>
              <a:rPr lang="es-ES" sz="2000" spc="-10" dirty="0">
                <a:effectLst/>
                <a:latin typeface="Arial" panose="020B0604020202020204" pitchFamily="34" charset="0"/>
                <a:ea typeface="Times New Roman" panose="02020603050405020304" pitchFamily="18" charset="0"/>
              </a:rPr>
              <a:t>e</a:t>
            </a:r>
            <a:r>
              <a:rPr lang="es-ES" sz="2000" spc="5" dirty="0">
                <a:effectLst/>
                <a:latin typeface="Arial" panose="020B0604020202020204" pitchFamily="34" charset="0"/>
                <a:ea typeface="Times New Roman" panose="02020603050405020304" pitchFamily="18" charset="0"/>
              </a:rPr>
              <a:t>ñ</a:t>
            </a:r>
            <a:r>
              <a:rPr lang="es-ES" sz="2000" spc="-10"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r</a:t>
            </a:r>
            <a:r>
              <a:rPr lang="es-ES" sz="2000" spc="26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p</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ra</a:t>
            </a:r>
            <a:r>
              <a:rPr lang="es-ES" sz="2000" spc="25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r</a:t>
            </a:r>
            <a:r>
              <a:rPr lang="es-ES" sz="2000" spc="-10" dirty="0">
                <a:effectLst/>
                <a:latin typeface="Arial" panose="020B0604020202020204" pitchFamily="34" charset="0"/>
                <a:ea typeface="Times New Roman" panose="02020603050405020304" pitchFamily="18" charset="0"/>
              </a:rPr>
              <a:t>l</a:t>
            </a:r>
            <a:r>
              <a:rPr lang="es-ES" sz="2000" dirty="0">
                <a:effectLst/>
                <a:latin typeface="Arial" panose="020B0604020202020204" pitchFamily="34" charset="0"/>
                <a:ea typeface="Times New Roman" panose="02020603050405020304" pitchFamily="18" charset="0"/>
              </a:rPr>
              <a:t>e </a:t>
            </a:r>
            <a:r>
              <a:rPr lang="es-ES" sz="2000" spc="-5" dirty="0">
                <a:effectLst/>
                <a:latin typeface="Arial" panose="020B0604020202020204" pitchFamily="34" charset="0"/>
                <a:ea typeface="Times New Roman" panose="02020603050405020304" pitchFamily="18" charset="0"/>
              </a:rPr>
              <a:t>resp</a:t>
            </a:r>
            <a:r>
              <a:rPr lang="es-ES" sz="2000" spc="5" dirty="0">
                <a:effectLst/>
                <a:latin typeface="Arial" panose="020B0604020202020204" pitchFamily="34" charset="0"/>
                <a:ea typeface="Times New Roman" panose="02020603050405020304" pitchFamily="18" charset="0"/>
              </a:rPr>
              <a:t>u</a:t>
            </a:r>
            <a:r>
              <a:rPr lang="es-ES" sz="2000" spc="-5" dirty="0">
                <a:effectLst/>
                <a:latin typeface="Arial" panose="020B0604020202020204" pitchFamily="34" charset="0"/>
                <a:ea typeface="Times New Roman" panose="02020603050405020304" pitchFamily="18" charset="0"/>
              </a:rPr>
              <a:t>est</a:t>
            </a:r>
            <a:r>
              <a:rPr lang="es-ES" sz="2000" dirty="0">
                <a:effectLst/>
                <a:latin typeface="Arial" panose="020B0604020202020204" pitchFamily="34" charset="0"/>
                <a:ea typeface="Times New Roman" panose="02020603050405020304" pitchFamily="18" charset="0"/>
              </a:rPr>
              <a:t>a</a:t>
            </a:r>
            <a:r>
              <a:rPr lang="es-ES_tradnl" sz="2000" dirty="0">
                <a:effectLst/>
                <a:latin typeface="Arial" panose="020B0604020202020204" pitchFamily="34" charset="0"/>
                <a:ea typeface="Times New Roman" panose="02020603050405020304" pitchFamily="18" charset="0"/>
              </a:rPr>
              <a:t> ante la situación más compleja y difícil para los servicios de salud.</a:t>
            </a:r>
            <a:endParaRPr lang="es-CU" sz="2000" dirty="0">
              <a:effectLst/>
              <a:latin typeface="Times New Roman" panose="02020603050405020304" pitchFamily="18" charset="0"/>
              <a:ea typeface="Times New Roman" panose="02020603050405020304" pitchFamily="18" charset="0"/>
            </a:endParaRPr>
          </a:p>
          <a:p>
            <a:pPr algn="just"/>
            <a:r>
              <a:rPr lang="es-ES_tradnl"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a:p>
            <a:pPr algn="just"/>
            <a:r>
              <a:rPr lang="es-ES" sz="2000" b="1" dirty="0">
                <a:effectLst/>
                <a:latin typeface="Arial" panose="020B0604020202020204" pitchFamily="34" charset="0"/>
                <a:ea typeface="Times New Roman" panose="02020603050405020304" pitchFamily="18" charset="0"/>
              </a:rPr>
              <a:t>Cá</a:t>
            </a:r>
            <a:r>
              <a:rPr lang="es-ES" sz="2000" b="1" spc="-10" dirty="0">
                <a:effectLst/>
                <a:latin typeface="Arial" panose="020B0604020202020204" pitchFamily="34" charset="0"/>
                <a:ea typeface="Times New Roman" panose="02020603050405020304" pitchFamily="18" charset="0"/>
              </a:rPr>
              <a:t>l</a:t>
            </a:r>
            <a:r>
              <a:rPr lang="es-ES" sz="2000" b="1" spc="-5" dirty="0">
                <a:effectLst/>
                <a:latin typeface="Arial" panose="020B0604020202020204" pitchFamily="34" charset="0"/>
                <a:ea typeface="Times New Roman" panose="02020603050405020304" pitchFamily="18" charset="0"/>
              </a:rPr>
              <a:t>c</a:t>
            </a:r>
            <a:r>
              <a:rPr lang="es-ES" sz="2000" b="1" dirty="0">
                <a:effectLst/>
                <a:latin typeface="Arial" panose="020B0604020202020204" pitchFamily="34" charset="0"/>
                <a:ea typeface="Times New Roman" panose="02020603050405020304" pitchFamily="18" charset="0"/>
              </a:rPr>
              <a:t>ulo</a:t>
            </a:r>
            <a:r>
              <a:rPr lang="es-ES" sz="2000" b="1" spc="25" dirty="0">
                <a:effectLst/>
                <a:latin typeface="Arial" panose="020B0604020202020204" pitchFamily="34" charset="0"/>
                <a:ea typeface="Times New Roman" panose="02020603050405020304" pitchFamily="18" charset="0"/>
              </a:rPr>
              <a:t> </a:t>
            </a:r>
            <a:r>
              <a:rPr lang="es-ES" sz="2000" b="1" dirty="0">
                <a:effectLst/>
                <a:latin typeface="Arial" panose="020B0604020202020204" pitchFamily="34" charset="0"/>
                <a:ea typeface="Times New Roman" panose="02020603050405020304" pitchFamily="18" charset="0"/>
              </a:rPr>
              <a:t>g</a:t>
            </a:r>
            <a:r>
              <a:rPr lang="es-ES" sz="2000" b="1" spc="-10" dirty="0">
                <a:effectLst/>
                <a:latin typeface="Arial" panose="020B0604020202020204" pitchFamily="34" charset="0"/>
                <a:ea typeface="Times New Roman" panose="02020603050405020304" pitchFamily="18" charset="0"/>
              </a:rPr>
              <a:t>l</a:t>
            </a:r>
            <a:r>
              <a:rPr lang="es-ES" sz="2000" b="1" dirty="0">
                <a:effectLst/>
                <a:latin typeface="Arial" panose="020B0604020202020204" pitchFamily="34" charset="0"/>
                <a:ea typeface="Times New Roman" panose="02020603050405020304" pitchFamily="18" charset="0"/>
              </a:rPr>
              <a:t>ob</a:t>
            </a:r>
            <a:r>
              <a:rPr lang="es-ES" sz="2000" b="1" spc="-10" dirty="0">
                <a:effectLst/>
                <a:latin typeface="Arial" panose="020B0604020202020204" pitchFamily="34" charset="0"/>
                <a:ea typeface="Times New Roman" panose="02020603050405020304" pitchFamily="18" charset="0"/>
              </a:rPr>
              <a:t>a</a:t>
            </a:r>
            <a:r>
              <a:rPr lang="es-ES" sz="2000" b="1" dirty="0">
                <a:effectLst/>
                <a:latin typeface="Arial" panose="020B0604020202020204" pitchFamily="34" charset="0"/>
                <a:ea typeface="Times New Roman" panose="02020603050405020304" pitchFamily="18" charset="0"/>
              </a:rPr>
              <a:t>l</a:t>
            </a:r>
            <a:r>
              <a:rPr lang="es-ES" sz="2000" b="1" spc="25" dirty="0">
                <a:effectLst/>
                <a:latin typeface="Arial" panose="020B0604020202020204" pitchFamily="34" charset="0"/>
                <a:ea typeface="Times New Roman" panose="02020603050405020304" pitchFamily="18" charset="0"/>
              </a:rPr>
              <a:t> </a:t>
            </a:r>
            <a:r>
              <a:rPr lang="es-ES" sz="2000" b="1" spc="5" dirty="0">
                <a:effectLst/>
                <a:latin typeface="Arial" panose="020B0604020202020204" pitchFamily="34" charset="0"/>
                <a:ea typeface="Times New Roman" panose="02020603050405020304" pitchFamily="18" charset="0"/>
              </a:rPr>
              <a:t>d</a:t>
            </a:r>
            <a:r>
              <a:rPr lang="es-ES" sz="2000" b="1" dirty="0">
                <a:effectLst/>
                <a:latin typeface="Arial" panose="020B0604020202020204" pitchFamily="34" charset="0"/>
                <a:ea typeface="Times New Roman" panose="02020603050405020304" pitchFamily="18" charset="0"/>
              </a:rPr>
              <a:t>e</a:t>
            </a:r>
            <a:r>
              <a:rPr lang="es-ES" sz="2000" b="1" spc="30" dirty="0">
                <a:effectLst/>
                <a:latin typeface="Arial" panose="020B0604020202020204" pitchFamily="34" charset="0"/>
                <a:ea typeface="Times New Roman" panose="02020603050405020304" pitchFamily="18" charset="0"/>
              </a:rPr>
              <a:t> </a:t>
            </a:r>
            <a:r>
              <a:rPr lang="es-ES" sz="2000" b="1" spc="-10" dirty="0">
                <a:effectLst/>
                <a:latin typeface="Arial" panose="020B0604020202020204" pitchFamily="34" charset="0"/>
                <a:ea typeface="Times New Roman" panose="02020603050405020304" pitchFamily="18" charset="0"/>
              </a:rPr>
              <a:t>l</a:t>
            </a:r>
            <a:r>
              <a:rPr lang="es-ES" sz="2000" b="1" dirty="0">
                <a:effectLst/>
                <a:latin typeface="Arial" panose="020B0604020202020204" pitchFamily="34" charset="0"/>
                <a:ea typeface="Times New Roman" panose="02020603050405020304" pitchFamily="18" charset="0"/>
              </a:rPr>
              <a:t>as</a:t>
            </a:r>
            <a:r>
              <a:rPr lang="es-ES" sz="2000" b="1" spc="25" dirty="0">
                <a:effectLst/>
                <a:latin typeface="Arial" panose="020B0604020202020204" pitchFamily="34" charset="0"/>
                <a:ea typeface="Times New Roman" panose="02020603050405020304" pitchFamily="18" charset="0"/>
              </a:rPr>
              <a:t> victimas </a:t>
            </a:r>
            <a:r>
              <a:rPr lang="es-ES" sz="2000" b="1" dirty="0">
                <a:effectLst/>
                <a:latin typeface="Arial" panose="020B0604020202020204" pitchFamily="34" charset="0"/>
                <a:ea typeface="Times New Roman" panose="02020603050405020304" pitchFamily="18" charset="0"/>
              </a:rPr>
              <a:t>(heridos</a:t>
            </a:r>
            <a:r>
              <a:rPr lang="es-ES" sz="2000" b="1" spc="-5" dirty="0">
                <a:effectLst/>
                <a:latin typeface="Arial" panose="020B0604020202020204" pitchFamily="34" charset="0"/>
                <a:ea typeface="Times New Roman" panose="02020603050405020304" pitchFamily="18" charset="0"/>
              </a:rPr>
              <a:t> e</a:t>
            </a:r>
            <a:r>
              <a:rPr lang="es-ES" sz="2000" b="1" dirty="0">
                <a:effectLst/>
                <a:latin typeface="Arial" panose="020B0604020202020204" pitchFamily="34" charset="0"/>
                <a:ea typeface="Times New Roman" panose="02020603050405020304" pitchFamily="18" charset="0"/>
              </a:rPr>
              <a:t>n</a:t>
            </a:r>
            <a:r>
              <a:rPr lang="es-ES" sz="2000" b="1" spc="30" dirty="0">
                <a:effectLst/>
                <a:latin typeface="Arial" panose="020B0604020202020204" pitchFamily="34" charset="0"/>
                <a:ea typeface="Times New Roman" panose="02020603050405020304" pitchFamily="18" charset="0"/>
              </a:rPr>
              <a:t> </a:t>
            </a:r>
            <a:r>
              <a:rPr lang="es-ES" sz="2000" b="1" spc="-5" dirty="0">
                <a:effectLst/>
                <a:latin typeface="Arial" panose="020B0604020202020204" pitchFamily="34" charset="0"/>
                <a:ea typeface="Times New Roman" panose="02020603050405020304" pitchFamily="18" charset="0"/>
              </a:rPr>
              <a:t>p</a:t>
            </a:r>
            <a:r>
              <a:rPr lang="es-ES" sz="2000" b="1" dirty="0">
                <a:effectLst/>
                <a:latin typeface="Arial" panose="020B0604020202020204" pitchFamily="34" charset="0"/>
                <a:ea typeface="Times New Roman" panose="02020603050405020304" pitchFamily="18" charset="0"/>
              </a:rPr>
              <a:t>or</a:t>
            </a:r>
            <a:r>
              <a:rPr lang="es-ES" sz="2000" b="1" spc="30" dirty="0">
                <a:effectLst/>
                <a:latin typeface="Arial" panose="020B0604020202020204" pitchFamily="34" charset="0"/>
                <a:ea typeface="Times New Roman" panose="02020603050405020304" pitchFamily="18" charset="0"/>
              </a:rPr>
              <a:t> </a:t>
            </a:r>
            <a:r>
              <a:rPr lang="es-ES" sz="2000" b="1" spc="-5" dirty="0">
                <a:effectLst/>
                <a:latin typeface="Arial" panose="020B0604020202020204" pitchFamily="34" charset="0"/>
                <a:ea typeface="Times New Roman" panose="02020603050405020304" pitchFamily="18" charset="0"/>
              </a:rPr>
              <a:t>c</a:t>
            </a:r>
            <a:r>
              <a:rPr lang="es-ES" sz="2000" b="1" dirty="0">
                <a:effectLst/>
                <a:latin typeface="Arial" panose="020B0604020202020204" pitchFamily="34" charset="0"/>
                <a:ea typeface="Times New Roman" panose="02020603050405020304" pitchFamily="18" charset="0"/>
              </a:rPr>
              <a:t>i</a:t>
            </a:r>
            <a:r>
              <a:rPr lang="es-ES" sz="2000" b="1" spc="-10" dirty="0">
                <a:effectLst/>
                <a:latin typeface="Arial" panose="020B0604020202020204" pitchFamily="34" charset="0"/>
                <a:ea typeface="Times New Roman" panose="02020603050405020304" pitchFamily="18" charset="0"/>
              </a:rPr>
              <a:t>e</a:t>
            </a:r>
            <a:r>
              <a:rPr lang="es-ES" sz="2000" b="1" dirty="0">
                <a:effectLst/>
                <a:latin typeface="Arial" panose="020B0604020202020204" pitchFamily="34" charset="0"/>
                <a:ea typeface="Times New Roman" panose="02020603050405020304" pitchFamily="18" charset="0"/>
              </a:rPr>
              <a:t>n</a:t>
            </a:r>
            <a:r>
              <a:rPr lang="es-ES" sz="2000" b="1" spc="-10" dirty="0">
                <a:effectLst/>
                <a:latin typeface="Arial" panose="020B0604020202020204" pitchFamily="34" charset="0"/>
                <a:ea typeface="Times New Roman" panose="02020603050405020304" pitchFamily="18" charset="0"/>
              </a:rPr>
              <a:t>t</a:t>
            </a:r>
            <a:r>
              <a:rPr lang="es-ES" sz="2000" b="1" dirty="0">
                <a:effectLst/>
                <a:latin typeface="Arial" panose="020B0604020202020204" pitchFamily="34" charset="0"/>
                <a:ea typeface="Times New Roman" panose="02020603050405020304" pitchFamily="18" charset="0"/>
              </a:rPr>
              <a:t>o)</a:t>
            </a:r>
            <a:r>
              <a:rPr lang="es-ES" sz="2000" b="1" spc="40" dirty="0">
                <a:effectLst/>
                <a:latin typeface="Arial" panose="020B0604020202020204" pitchFamily="34" charset="0"/>
                <a:ea typeface="Times New Roman" panose="02020603050405020304" pitchFamily="18" charset="0"/>
              </a:rPr>
              <a:t> en </a:t>
            </a:r>
            <a:r>
              <a:rPr lang="es-ES" sz="2000" b="1" spc="5" dirty="0">
                <a:effectLst/>
                <a:latin typeface="Arial" panose="020B0604020202020204" pitchFamily="34" charset="0"/>
                <a:ea typeface="Times New Roman" panose="02020603050405020304" pitchFamily="18" charset="0"/>
              </a:rPr>
              <a:t>l</a:t>
            </a:r>
            <a:r>
              <a:rPr lang="es-ES" sz="2000" b="1" spc="-10" dirty="0">
                <a:effectLst/>
                <a:latin typeface="Arial" panose="020B0604020202020204" pitchFamily="34" charset="0"/>
                <a:ea typeface="Times New Roman" panose="02020603050405020304" pitchFamily="18" charset="0"/>
              </a:rPr>
              <a:t>a</a:t>
            </a:r>
            <a:r>
              <a:rPr lang="es-ES" sz="2000" b="1" dirty="0">
                <a:effectLst/>
                <a:latin typeface="Arial" panose="020B0604020202020204" pitchFamily="34" charset="0"/>
                <a:ea typeface="Times New Roman" panose="02020603050405020304" pitchFamily="18" charset="0"/>
              </a:rPr>
              <a:t> comunidad.</a:t>
            </a:r>
            <a:endParaRPr lang="es-CU" sz="2000" b="1" dirty="0">
              <a:effectLst/>
              <a:latin typeface="Times New Roman" panose="02020603050405020304" pitchFamily="18" charset="0"/>
              <a:ea typeface="Times New Roman" panose="02020603050405020304" pitchFamily="18" charset="0"/>
            </a:endParaRPr>
          </a:p>
          <a:p>
            <a:pPr algn="just"/>
            <a:r>
              <a:rPr lang="es-ES" sz="2000" dirty="0">
                <a:effectLst/>
                <a:latin typeface="Arial" panose="020B0604020202020204" pitchFamily="34" charset="0"/>
                <a:ea typeface="Times New Roman" panose="02020603050405020304" pitchFamily="18" charset="0"/>
              </a:rPr>
              <a:t> </a:t>
            </a:r>
            <a:endParaRPr lang="es-CU" sz="2000" dirty="0">
              <a:effectLst/>
              <a:latin typeface="Times New Roman" panose="02020603050405020304" pitchFamily="18" charset="0"/>
              <a:ea typeface="Times New Roman" panose="02020603050405020304" pitchFamily="18" charset="0"/>
            </a:endParaRPr>
          </a:p>
        </p:txBody>
      </p:sp>
      <p:graphicFrame>
        <p:nvGraphicFramePr>
          <p:cNvPr id="9" name="Tabla 8">
            <a:extLst>
              <a:ext uri="{FF2B5EF4-FFF2-40B4-BE49-F238E27FC236}">
                <a16:creationId xmlns:a16="http://schemas.microsoft.com/office/drawing/2014/main" id="{2233D054-D538-CA69-7DD6-D3D45E09C6BA}"/>
              </a:ext>
            </a:extLst>
          </p:cNvPr>
          <p:cNvGraphicFramePr>
            <a:graphicFrameLocks noGrp="1"/>
          </p:cNvGraphicFramePr>
          <p:nvPr>
            <p:extLst>
              <p:ext uri="{D42A27DB-BD31-4B8C-83A1-F6EECF244321}">
                <p14:modId xmlns:p14="http://schemas.microsoft.com/office/powerpoint/2010/main" val="1990811367"/>
              </p:ext>
            </p:extLst>
          </p:nvPr>
        </p:nvGraphicFramePr>
        <p:xfrm>
          <a:off x="203811" y="3121396"/>
          <a:ext cx="8352927" cy="1171700"/>
        </p:xfrm>
        <a:graphic>
          <a:graphicData uri="http://schemas.openxmlformats.org/drawingml/2006/table">
            <a:tbl>
              <a:tblPr firstRow="1" firstCol="1" bandRow="1"/>
              <a:tblGrid>
                <a:gridCol w="3672408">
                  <a:extLst>
                    <a:ext uri="{9D8B030D-6E8A-4147-A177-3AD203B41FA5}">
                      <a16:colId xmlns:a16="http://schemas.microsoft.com/office/drawing/2014/main" val="495973862"/>
                    </a:ext>
                  </a:extLst>
                </a:gridCol>
                <a:gridCol w="2199011">
                  <a:extLst>
                    <a:ext uri="{9D8B030D-6E8A-4147-A177-3AD203B41FA5}">
                      <a16:colId xmlns:a16="http://schemas.microsoft.com/office/drawing/2014/main" val="965705045"/>
                    </a:ext>
                  </a:extLst>
                </a:gridCol>
                <a:gridCol w="2481508">
                  <a:extLst>
                    <a:ext uri="{9D8B030D-6E8A-4147-A177-3AD203B41FA5}">
                      <a16:colId xmlns:a16="http://schemas.microsoft.com/office/drawing/2014/main" val="671251826"/>
                    </a:ext>
                  </a:extLst>
                </a:gridCol>
              </a:tblGrid>
              <a:tr h="577050">
                <a:tc>
                  <a:txBody>
                    <a:bodyPr/>
                    <a:lstStyle/>
                    <a:p>
                      <a:pPr eaLnBrk="0" hangingPunct="0">
                        <a:lnSpc>
                          <a:spcPct val="100000"/>
                        </a:lnSpc>
                      </a:pPr>
                      <a:r>
                        <a:rPr lang="es-ES" sz="1800" dirty="0">
                          <a:effectLst/>
                          <a:latin typeface="Arial" panose="020B0604020202020204" pitchFamily="34" charset="0"/>
                          <a:ea typeface="Times New Roman" panose="02020603050405020304" pitchFamily="18" charset="0"/>
                        </a:rPr>
                        <a:t>Heridos Día</a:t>
                      </a:r>
                      <a:r>
                        <a:rPr lang="es-ES" sz="1800" spc="30"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de</a:t>
                      </a:r>
                      <a:r>
                        <a:rPr lang="es-ES" sz="1800" spc="35" dirty="0">
                          <a:effectLst/>
                          <a:latin typeface="Arial" panose="020B0604020202020204" pitchFamily="34" charset="0"/>
                          <a:ea typeface="Times New Roman" panose="02020603050405020304" pitchFamily="18" charset="0"/>
                        </a:rPr>
                        <a:t> </a:t>
                      </a:r>
                      <a:r>
                        <a:rPr lang="es-ES" sz="1800" spc="-10" dirty="0">
                          <a:effectLst/>
                          <a:latin typeface="Arial" panose="020B0604020202020204" pitchFamily="34" charset="0"/>
                          <a:ea typeface="Times New Roman" panose="02020603050405020304" pitchFamily="18" charset="0"/>
                        </a:rPr>
                        <a:t>m</a:t>
                      </a:r>
                      <a:r>
                        <a:rPr lang="es-ES" sz="1800" spc="-5" dirty="0">
                          <a:effectLst/>
                          <a:latin typeface="Arial" panose="020B0604020202020204" pitchFamily="34" charset="0"/>
                          <a:ea typeface="Times New Roman" panose="02020603050405020304" pitchFamily="18" charset="0"/>
                        </a:rPr>
                        <a:t>á</a:t>
                      </a:r>
                      <a:r>
                        <a:rPr lang="es-ES" sz="1800" dirty="0">
                          <a:effectLst/>
                          <a:latin typeface="Arial" panose="020B0604020202020204" pitchFamily="34" charset="0"/>
                          <a:ea typeface="Times New Roman" panose="02020603050405020304" pitchFamily="18" charset="0"/>
                        </a:rPr>
                        <a:t>x</a:t>
                      </a:r>
                      <a:r>
                        <a:rPr lang="es-ES" sz="1800" spc="-10" dirty="0">
                          <a:effectLst/>
                          <a:latin typeface="Arial" panose="020B0604020202020204" pitchFamily="34" charset="0"/>
                          <a:ea typeface="Times New Roman" panose="02020603050405020304" pitchFamily="18" charset="0"/>
                        </a:rPr>
                        <a:t>im</a:t>
                      </a:r>
                      <a:r>
                        <a:rPr lang="es-ES" sz="1800" spc="-5" dirty="0">
                          <a:effectLst/>
                          <a:latin typeface="Arial" panose="020B0604020202020204" pitchFamily="34" charset="0"/>
                          <a:ea typeface="Times New Roman" panose="02020603050405020304" pitchFamily="18" charset="0"/>
                        </a:rPr>
                        <a:t>a</a:t>
                      </a:r>
                      <a:r>
                        <a:rPr lang="es-ES" sz="1800" dirty="0">
                          <a:effectLst/>
                          <a:latin typeface="Arial" panose="020B0604020202020204" pitchFamily="34" charset="0"/>
                          <a:ea typeface="Times New Roman" panose="02020603050405020304" pitchFamily="18" charset="0"/>
                        </a:rPr>
                        <a:t>s</a:t>
                      </a:r>
                      <a:r>
                        <a:rPr lang="es-ES" sz="1800" spc="35"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bajas</a:t>
                      </a:r>
                      <a:endParaRPr lang="es-CU" sz="1800" dirty="0">
                        <a:effectLst/>
                        <a:latin typeface="Times New Roman" panose="02020603050405020304" pitchFamily="18" charset="0"/>
                        <a:ea typeface="Times New Roman" panose="02020603050405020304" pitchFamily="18" charset="0"/>
                      </a:endParaRPr>
                    </a:p>
                    <a:p>
                      <a:pPr marL="62865" eaLnBrk="0" hangingPunct="0">
                        <a:lnSpc>
                          <a:spcPct val="100000"/>
                        </a:lnSpc>
                      </a:pP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eaLnBrk="0" hangingPunct="0">
                        <a:lnSpc>
                          <a:spcPct val="100000"/>
                        </a:lnSpc>
                      </a:pPr>
                      <a:r>
                        <a:rPr lang="es-ES" sz="1800" dirty="0">
                          <a:effectLst/>
                          <a:latin typeface="Arial" panose="020B0604020202020204" pitchFamily="34" charset="0"/>
                          <a:ea typeface="Times New Roman" panose="02020603050405020304" pitchFamily="18" charset="0"/>
                        </a:rPr>
                        <a:t>Heridos   1  </a:t>
                      </a:r>
                      <a:r>
                        <a:rPr lang="es-ES" sz="1800" spc="-10" dirty="0">
                          <a:effectLst/>
                          <a:latin typeface="Arial" panose="020B0604020202020204" pitchFamily="34" charset="0"/>
                          <a:ea typeface="Times New Roman" panose="02020603050405020304" pitchFamily="18" charset="0"/>
                        </a:rPr>
                        <a:t>m</a:t>
                      </a:r>
                      <a:r>
                        <a:rPr lang="es-ES" sz="1800" spc="-5" dirty="0">
                          <a:effectLst/>
                          <a:latin typeface="Arial" panose="020B0604020202020204" pitchFamily="34" charset="0"/>
                          <a:ea typeface="Times New Roman" panose="02020603050405020304" pitchFamily="18" charset="0"/>
                        </a:rPr>
                        <a:t>e</a:t>
                      </a:r>
                      <a:r>
                        <a:rPr lang="es-ES" sz="1800" dirty="0">
                          <a:effectLst/>
                          <a:latin typeface="Arial" panose="020B0604020202020204" pitchFamily="34" charset="0"/>
                          <a:ea typeface="Times New Roman" panose="02020603050405020304" pitchFamily="18" charset="0"/>
                        </a:rPr>
                        <a:t>s</a:t>
                      </a: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p>
                      <a:pPr algn="just">
                        <a:lnSpc>
                          <a:spcPct val="100000"/>
                        </a:lnSpc>
                      </a:pP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eaLnBrk="0" hangingPunct="0">
                        <a:lnSpc>
                          <a:spcPct val="100000"/>
                        </a:lnSpc>
                      </a:pPr>
                      <a:r>
                        <a:rPr lang="es-ES" sz="1800" dirty="0">
                          <a:effectLst/>
                          <a:latin typeface="Arial" panose="020B0604020202020204" pitchFamily="34" charset="0"/>
                          <a:ea typeface="Times New Roman" panose="02020603050405020304" pitchFamily="18" charset="0"/>
                        </a:rPr>
                        <a:t>Heridos  4</a:t>
                      </a:r>
                      <a:r>
                        <a:rPr lang="es-ES" sz="1800" spc="40" dirty="0">
                          <a:effectLst/>
                          <a:latin typeface="Arial" panose="020B0604020202020204" pitchFamily="34" charset="0"/>
                          <a:ea typeface="Times New Roman" panose="02020603050405020304" pitchFamily="18" charset="0"/>
                        </a:rPr>
                        <a:t>  </a:t>
                      </a:r>
                      <a:r>
                        <a:rPr lang="es-ES" sz="1800" spc="-10" dirty="0">
                          <a:effectLst/>
                          <a:latin typeface="Arial" panose="020B0604020202020204" pitchFamily="34" charset="0"/>
                          <a:ea typeface="Times New Roman" panose="02020603050405020304" pitchFamily="18" charset="0"/>
                        </a:rPr>
                        <a:t>m</a:t>
                      </a:r>
                      <a:r>
                        <a:rPr lang="es-ES" sz="1800" dirty="0">
                          <a:effectLst/>
                          <a:latin typeface="Arial" panose="020B0604020202020204" pitchFamily="34" charset="0"/>
                          <a:ea typeface="Times New Roman" panose="02020603050405020304" pitchFamily="18" charset="0"/>
                        </a:rPr>
                        <a:t>e</a:t>
                      </a:r>
                      <a:r>
                        <a:rPr lang="es-ES" sz="1800" spc="-5" dirty="0">
                          <a:effectLst/>
                          <a:latin typeface="Arial" panose="020B0604020202020204" pitchFamily="34" charset="0"/>
                          <a:ea typeface="Times New Roman" panose="02020603050405020304" pitchFamily="18" charset="0"/>
                        </a:rPr>
                        <a:t>s</a:t>
                      </a:r>
                      <a:r>
                        <a:rPr lang="es-ES" sz="1800" dirty="0">
                          <a:effectLst/>
                          <a:latin typeface="Arial" panose="020B0604020202020204" pitchFamily="34" charset="0"/>
                          <a:ea typeface="Times New Roman" panose="02020603050405020304" pitchFamily="18" charset="0"/>
                        </a:rPr>
                        <a:t>es</a:t>
                      </a: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p>
                      <a:pPr algn="just">
                        <a:lnSpc>
                          <a:spcPct val="100000"/>
                        </a:lnSpc>
                      </a:pP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1803289"/>
                  </a:ext>
                </a:extLst>
              </a:tr>
              <a:tr h="594650">
                <a:tc>
                  <a:txBody>
                    <a:bodyPr/>
                    <a:lstStyle/>
                    <a:p>
                      <a:pPr algn="just"/>
                      <a:r>
                        <a:rPr lang="es-ES" sz="1800" b="1" dirty="0">
                          <a:effectLst/>
                          <a:latin typeface="Arial" panose="020B0604020202020204" pitchFamily="34" charset="0"/>
                          <a:ea typeface="Times New Roman" panose="02020603050405020304" pitchFamily="18" charset="0"/>
                        </a:rPr>
                        <a:t>                2</a:t>
                      </a:r>
                      <a:r>
                        <a:rPr lang="es-ES" sz="1800" b="1" spc="10"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a:t>
                      </a:r>
                      <a:r>
                        <a:rPr lang="es-ES" sz="1800" b="1" spc="10"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4</a:t>
                      </a:r>
                      <a:endParaRPr lang="es-CU"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800" b="1" dirty="0">
                          <a:effectLst/>
                          <a:latin typeface="Arial" panose="020B0604020202020204" pitchFamily="34" charset="0"/>
                          <a:ea typeface="Times New Roman" panose="02020603050405020304" pitchFamily="18" charset="0"/>
                        </a:rPr>
                        <a:t>           4</a:t>
                      </a:r>
                      <a:r>
                        <a:rPr lang="es-ES" sz="1800" b="1" spc="10"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a:t>
                      </a:r>
                      <a:r>
                        <a:rPr lang="es-ES" sz="1800" b="1" spc="5"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6</a:t>
                      </a:r>
                      <a:endParaRPr lang="es-CU"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800" b="1" dirty="0">
                          <a:effectLst/>
                          <a:latin typeface="Arial" panose="020B0604020202020204" pitchFamily="34" charset="0"/>
                          <a:ea typeface="Times New Roman" panose="02020603050405020304" pitchFamily="18" charset="0"/>
                        </a:rPr>
                        <a:t>        5</a:t>
                      </a:r>
                      <a:r>
                        <a:rPr lang="es-ES" sz="1800" b="1" spc="15"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a:t>
                      </a:r>
                      <a:r>
                        <a:rPr lang="es-ES" sz="1800" b="1" spc="10" dirty="0">
                          <a:effectLst/>
                          <a:latin typeface="Arial" panose="020B0604020202020204" pitchFamily="34" charset="0"/>
                          <a:ea typeface="Times New Roman" panose="02020603050405020304" pitchFamily="18" charset="0"/>
                        </a:rPr>
                        <a:t> </a:t>
                      </a:r>
                      <a:r>
                        <a:rPr lang="es-ES" sz="1800" b="1" spc="-5" dirty="0">
                          <a:effectLst/>
                          <a:latin typeface="Arial" panose="020B0604020202020204" pitchFamily="34" charset="0"/>
                          <a:ea typeface="Times New Roman" panose="02020603050405020304" pitchFamily="18" charset="0"/>
                        </a:rPr>
                        <a:t>1</a:t>
                      </a:r>
                      <a:r>
                        <a:rPr lang="es-ES" sz="1800" b="1" dirty="0">
                          <a:effectLst/>
                          <a:latin typeface="Arial" panose="020B0604020202020204" pitchFamily="34" charset="0"/>
                          <a:ea typeface="Times New Roman" panose="02020603050405020304" pitchFamily="18" charset="0"/>
                        </a:rPr>
                        <a:t>0</a:t>
                      </a:r>
                      <a:endParaRPr lang="es-CU" sz="1800" b="1"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10124256"/>
                  </a:ext>
                </a:extLst>
              </a:tr>
            </a:tbl>
          </a:graphicData>
        </a:graphic>
      </p:graphicFrame>
      <p:sp>
        <p:nvSpPr>
          <p:cNvPr id="15" name="CuadroTexto 14">
            <a:extLst>
              <a:ext uri="{FF2B5EF4-FFF2-40B4-BE49-F238E27FC236}">
                <a16:creationId xmlns:a16="http://schemas.microsoft.com/office/drawing/2014/main" id="{C4DF7875-A640-EEB8-CD55-38E9C44FC61A}"/>
              </a:ext>
            </a:extLst>
          </p:cNvPr>
          <p:cNvSpPr txBox="1"/>
          <p:nvPr/>
        </p:nvSpPr>
        <p:spPr>
          <a:xfrm>
            <a:off x="179512" y="4427820"/>
            <a:ext cx="8496944" cy="646331"/>
          </a:xfrm>
          <a:prstGeom prst="rect">
            <a:avLst/>
          </a:prstGeom>
          <a:noFill/>
        </p:spPr>
        <p:txBody>
          <a:bodyPr wrap="square">
            <a:spAutoFit/>
          </a:bodyPr>
          <a:lstStyle/>
          <a:p>
            <a:pPr algn="just"/>
            <a:r>
              <a:rPr lang="es-ES" sz="1800" b="1" dirty="0">
                <a:effectLst/>
                <a:latin typeface="Verdana" panose="020B0604030504040204" pitchFamily="34" charset="0"/>
                <a:ea typeface="Times New Roman" panose="02020603050405020304" pitchFamily="18" charset="0"/>
              </a:rPr>
              <a:t>Cá</a:t>
            </a:r>
            <a:r>
              <a:rPr lang="es-ES" sz="1800" b="1" spc="-10" dirty="0">
                <a:effectLst/>
                <a:latin typeface="Verdana" panose="020B0604030504040204" pitchFamily="34" charset="0"/>
                <a:ea typeface="Times New Roman" panose="02020603050405020304" pitchFamily="18" charset="0"/>
              </a:rPr>
              <a:t>l</a:t>
            </a:r>
            <a:r>
              <a:rPr lang="es-ES" sz="1800" b="1" spc="-5" dirty="0">
                <a:effectLst/>
                <a:latin typeface="Verdana" panose="020B0604030504040204" pitchFamily="34" charset="0"/>
                <a:ea typeface="Times New Roman" panose="02020603050405020304" pitchFamily="18" charset="0"/>
              </a:rPr>
              <a:t>c</a:t>
            </a:r>
            <a:r>
              <a:rPr lang="es-ES" sz="1800" b="1" dirty="0">
                <a:effectLst/>
                <a:latin typeface="Verdana" panose="020B0604030504040204" pitchFamily="34" charset="0"/>
                <a:ea typeface="Times New Roman" panose="02020603050405020304" pitchFamily="18" charset="0"/>
              </a:rPr>
              <a:t>ulo</a:t>
            </a:r>
            <a:r>
              <a:rPr lang="es-ES" sz="1800" b="1" spc="25" dirty="0">
                <a:effectLst/>
                <a:latin typeface="Verdana" panose="020B0604030504040204" pitchFamily="34" charset="0"/>
                <a:ea typeface="Times New Roman" panose="02020603050405020304" pitchFamily="18" charset="0"/>
              </a:rPr>
              <a:t> </a:t>
            </a:r>
            <a:r>
              <a:rPr lang="es-ES" sz="1800" b="1" dirty="0">
                <a:effectLst/>
                <a:latin typeface="Verdana" panose="020B0604030504040204" pitchFamily="34" charset="0"/>
                <a:ea typeface="Times New Roman" panose="02020603050405020304" pitchFamily="18" charset="0"/>
              </a:rPr>
              <a:t>g</a:t>
            </a:r>
            <a:r>
              <a:rPr lang="es-ES" sz="1800" b="1" spc="-10" dirty="0">
                <a:effectLst/>
                <a:latin typeface="Verdana" panose="020B0604030504040204" pitchFamily="34" charset="0"/>
                <a:ea typeface="Times New Roman" panose="02020603050405020304" pitchFamily="18" charset="0"/>
              </a:rPr>
              <a:t>l</a:t>
            </a:r>
            <a:r>
              <a:rPr lang="es-ES" sz="1800" b="1" dirty="0">
                <a:effectLst/>
                <a:latin typeface="Verdana" panose="020B0604030504040204" pitchFamily="34" charset="0"/>
                <a:ea typeface="Times New Roman" panose="02020603050405020304" pitchFamily="18" charset="0"/>
              </a:rPr>
              <a:t>ob</a:t>
            </a:r>
            <a:r>
              <a:rPr lang="es-ES" sz="1800" b="1" spc="-10" dirty="0">
                <a:effectLst/>
                <a:latin typeface="Verdana" panose="020B0604030504040204" pitchFamily="34" charset="0"/>
                <a:ea typeface="Times New Roman" panose="02020603050405020304" pitchFamily="18" charset="0"/>
              </a:rPr>
              <a:t>a</a:t>
            </a:r>
            <a:r>
              <a:rPr lang="es-ES" sz="1800" b="1" dirty="0">
                <a:effectLst/>
                <a:latin typeface="Verdana" panose="020B0604030504040204" pitchFamily="34" charset="0"/>
                <a:ea typeface="Times New Roman" panose="02020603050405020304" pitchFamily="18" charset="0"/>
              </a:rPr>
              <a:t>l</a:t>
            </a:r>
            <a:r>
              <a:rPr lang="es-ES" sz="1800" b="1" spc="25" dirty="0">
                <a:effectLst/>
                <a:latin typeface="Verdana" panose="020B0604030504040204" pitchFamily="34" charset="0"/>
                <a:ea typeface="Times New Roman" panose="02020603050405020304" pitchFamily="18" charset="0"/>
              </a:rPr>
              <a:t> </a:t>
            </a:r>
            <a:r>
              <a:rPr lang="es-ES" sz="1800" b="1" spc="5" dirty="0">
                <a:effectLst/>
                <a:latin typeface="Verdana" panose="020B0604030504040204" pitchFamily="34" charset="0"/>
                <a:ea typeface="Times New Roman" panose="02020603050405020304" pitchFamily="18" charset="0"/>
              </a:rPr>
              <a:t>d</a:t>
            </a:r>
            <a:r>
              <a:rPr lang="es-ES" sz="1800" b="1" dirty="0">
                <a:effectLst/>
                <a:latin typeface="Verdana" panose="020B0604030504040204" pitchFamily="34" charset="0"/>
                <a:ea typeface="Times New Roman" panose="02020603050405020304" pitchFamily="18" charset="0"/>
              </a:rPr>
              <a:t>e</a:t>
            </a:r>
            <a:r>
              <a:rPr lang="es-ES" sz="1800" b="1" spc="30" dirty="0">
                <a:effectLst/>
                <a:latin typeface="Verdana" panose="020B0604030504040204" pitchFamily="34" charset="0"/>
                <a:ea typeface="Times New Roman" panose="02020603050405020304" pitchFamily="18" charset="0"/>
              </a:rPr>
              <a:t> </a:t>
            </a:r>
            <a:r>
              <a:rPr lang="es-ES" sz="1800" b="1" spc="-10" dirty="0">
                <a:effectLst/>
                <a:latin typeface="Verdana" panose="020B0604030504040204" pitchFamily="34" charset="0"/>
                <a:ea typeface="Times New Roman" panose="02020603050405020304" pitchFamily="18" charset="0"/>
              </a:rPr>
              <a:t>l</a:t>
            </a:r>
            <a:r>
              <a:rPr lang="es-ES" sz="1800" b="1" dirty="0">
                <a:effectLst/>
                <a:latin typeface="Verdana" panose="020B0604030504040204" pitchFamily="34" charset="0"/>
                <a:ea typeface="Times New Roman" panose="02020603050405020304" pitchFamily="18" charset="0"/>
              </a:rPr>
              <a:t>as</a:t>
            </a:r>
            <a:r>
              <a:rPr lang="es-ES" sz="1800" b="1" spc="25" dirty="0">
                <a:effectLst/>
                <a:latin typeface="Verdana" panose="020B0604030504040204" pitchFamily="34" charset="0"/>
                <a:ea typeface="Times New Roman" panose="02020603050405020304" pitchFamily="18" charset="0"/>
              </a:rPr>
              <a:t> victimas </a:t>
            </a:r>
            <a:r>
              <a:rPr lang="es-ES" sz="1800" b="1" dirty="0">
                <a:effectLst/>
                <a:latin typeface="Verdana" panose="020B0604030504040204" pitchFamily="34" charset="0"/>
                <a:ea typeface="Times New Roman" panose="02020603050405020304" pitchFamily="18" charset="0"/>
              </a:rPr>
              <a:t>(</a:t>
            </a:r>
            <a:r>
              <a:rPr lang="es-ES" sz="1800" b="1" dirty="0">
                <a:effectLst/>
                <a:latin typeface="Arial" panose="020B0604020202020204" pitchFamily="34" charset="0"/>
                <a:ea typeface="Times New Roman" panose="02020603050405020304" pitchFamily="18" charset="0"/>
              </a:rPr>
              <a:t>enfermos </a:t>
            </a:r>
            <a:r>
              <a:rPr lang="es-ES" sz="1800" b="1" spc="-5" dirty="0">
                <a:effectLst/>
                <a:latin typeface="Verdana" panose="020B0604030504040204" pitchFamily="34" charset="0"/>
                <a:ea typeface="Times New Roman" panose="02020603050405020304" pitchFamily="18" charset="0"/>
              </a:rPr>
              <a:t>e</a:t>
            </a:r>
            <a:r>
              <a:rPr lang="es-ES" sz="1800" b="1" dirty="0">
                <a:effectLst/>
                <a:latin typeface="Verdana" panose="020B0604030504040204" pitchFamily="34" charset="0"/>
                <a:ea typeface="Times New Roman" panose="02020603050405020304" pitchFamily="18" charset="0"/>
              </a:rPr>
              <a:t>n</a:t>
            </a:r>
            <a:r>
              <a:rPr lang="es-ES" sz="1800" b="1" spc="30" dirty="0">
                <a:effectLst/>
                <a:latin typeface="Verdana" panose="020B0604030504040204" pitchFamily="34" charset="0"/>
                <a:ea typeface="Times New Roman" panose="02020603050405020304" pitchFamily="18" charset="0"/>
              </a:rPr>
              <a:t> </a:t>
            </a:r>
            <a:r>
              <a:rPr lang="es-ES" sz="1800" b="1" spc="-5" dirty="0">
                <a:effectLst/>
                <a:latin typeface="Verdana" panose="020B0604030504040204" pitchFamily="34" charset="0"/>
                <a:ea typeface="Times New Roman" panose="02020603050405020304" pitchFamily="18" charset="0"/>
              </a:rPr>
              <a:t>p</a:t>
            </a:r>
            <a:r>
              <a:rPr lang="es-ES" sz="1800" b="1" dirty="0">
                <a:effectLst/>
                <a:latin typeface="Verdana" panose="020B0604030504040204" pitchFamily="34" charset="0"/>
                <a:ea typeface="Times New Roman" panose="02020603050405020304" pitchFamily="18" charset="0"/>
              </a:rPr>
              <a:t>or</a:t>
            </a:r>
            <a:r>
              <a:rPr lang="es-ES" sz="1800" b="1" spc="30" dirty="0">
                <a:effectLst/>
                <a:latin typeface="Verdana" panose="020B0604030504040204" pitchFamily="34" charset="0"/>
                <a:ea typeface="Times New Roman" panose="02020603050405020304" pitchFamily="18" charset="0"/>
              </a:rPr>
              <a:t> </a:t>
            </a:r>
            <a:r>
              <a:rPr lang="es-ES" sz="1800" b="1" spc="-5" dirty="0">
                <a:effectLst/>
                <a:latin typeface="Verdana" panose="020B0604030504040204" pitchFamily="34" charset="0"/>
                <a:ea typeface="Times New Roman" panose="02020603050405020304" pitchFamily="18" charset="0"/>
              </a:rPr>
              <a:t>c</a:t>
            </a:r>
            <a:r>
              <a:rPr lang="es-ES" sz="1800" b="1" dirty="0">
                <a:effectLst/>
                <a:latin typeface="Verdana" panose="020B0604030504040204" pitchFamily="34" charset="0"/>
                <a:ea typeface="Times New Roman" panose="02020603050405020304" pitchFamily="18" charset="0"/>
              </a:rPr>
              <a:t>i</a:t>
            </a:r>
            <a:r>
              <a:rPr lang="es-ES" sz="1800" b="1" spc="-10" dirty="0">
                <a:effectLst/>
                <a:latin typeface="Verdana" panose="020B0604030504040204" pitchFamily="34" charset="0"/>
                <a:ea typeface="Times New Roman" panose="02020603050405020304" pitchFamily="18" charset="0"/>
              </a:rPr>
              <a:t>e</a:t>
            </a:r>
            <a:r>
              <a:rPr lang="es-ES" sz="1800" b="1" dirty="0">
                <a:effectLst/>
                <a:latin typeface="Verdana" panose="020B0604030504040204" pitchFamily="34" charset="0"/>
                <a:ea typeface="Times New Roman" panose="02020603050405020304" pitchFamily="18" charset="0"/>
              </a:rPr>
              <a:t>n</a:t>
            </a:r>
            <a:r>
              <a:rPr lang="es-ES" sz="1800" b="1" spc="-10" dirty="0">
                <a:effectLst/>
                <a:latin typeface="Verdana" panose="020B0604030504040204" pitchFamily="34" charset="0"/>
                <a:ea typeface="Times New Roman" panose="02020603050405020304" pitchFamily="18" charset="0"/>
              </a:rPr>
              <a:t>t</a:t>
            </a:r>
            <a:r>
              <a:rPr lang="es-ES" sz="1800" b="1" dirty="0">
                <a:effectLst/>
                <a:latin typeface="Verdana" panose="020B0604030504040204" pitchFamily="34" charset="0"/>
                <a:ea typeface="Times New Roman" panose="02020603050405020304" pitchFamily="18" charset="0"/>
              </a:rPr>
              <a:t>o)</a:t>
            </a:r>
            <a:r>
              <a:rPr lang="es-ES" sz="1800" b="1" spc="40" dirty="0">
                <a:effectLst/>
                <a:latin typeface="Verdana" panose="020B0604030504040204" pitchFamily="34" charset="0"/>
                <a:ea typeface="Times New Roman" panose="02020603050405020304" pitchFamily="18" charset="0"/>
              </a:rPr>
              <a:t> en </a:t>
            </a:r>
            <a:r>
              <a:rPr lang="es-ES" sz="1800" b="1" spc="5" dirty="0">
                <a:effectLst/>
                <a:latin typeface="Arial" panose="020B0604020202020204" pitchFamily="34" charset="0"/>
                <a:ea typeface="Times New Roman" panose="02020603050405020304" pitchFamily="18" charset="0"/>
              </a:rPr>
              <a:t>l</a:t>
            </a:r>
            <a:r>
              <a:rPr lang="es-ES" sz="1800" b="1" spc="-10" dirty="0">
                <a:effectLst/>
                <a:latin typeface="Arial" panose="020B0604020202020204" pitchFamily="34" charset="0"/>
                <a:ea typeface="Times New Roman" panose="02020603050405020304" pitchFamily="18" charset="0"/>
              </a:rPr>
              <a:t>a</a:t>
            </a:r>
            <a:r>
              <a:rPr lang="es-ES" sz="1800" b="1" dirty="0">
                <a:effectLst/>
                <a:latin typeface="Arial" panose="020B0604020202020204" pitchFamily="34" charset="0"/>
                <a:ea typeface="Times New Roman" panose="02020603050405020304" pitchFamily="18" charset="0"/>
              </a:rPr>
              <a:t> comunidad </a:t>
            </a:r>
            <a:endParaRPr lang="es-CU" sz="1100" b="1" dirty="0">
              <a:effectLst/>
              <a:latin typeface="Times New Roman" panose="02020603050405020304" pitchFamily="18" charset="0"/>
              <a:ea typeface="Times New Roman" panose="02020603050405020304" pitchFamily="18" charset="0"/>
            </a:endParaRPr>
          </a:p>
        </p:txBody>
      </p:sp>
      <p:graphicFrame>
        <p:nvGraphicFramePr>
          <p:cNvPr id="16" name="Tabla 15">
            <a:extLst>
              <a:ext uri="{FF2B5EF4-FFF2-40B4-BE49-F238E27FC236}">
                <a16:creationId xmlns:a16="http://schemas.microsoft.com/office/drawing/2014/main" id="{59652758-9DBC-BADB-7016-61223D241605}"/>
              </a:ext>
            </a:extLst>
          </p:cNvPr>
          <p:cNvGraphicFramePr>
            <a:graphicFrameLocks noGrp="1"/>
          </p:cNvGraphicFramePr>
          <p:nvPr>
            <p:extLst>
              <p:ext uri="{D42A27DB-BD31-4B8C-83A1-F6EECF244321}">
                <p14:modId xmlns:p14="http://schemas.microsoft.com/office/powerpoint/2010/main" val="2078633135"/>
              </p:ext>
            </p:extLst>
          </p:nvPr>
        </p:nvGraphicFramePr>
        <p:xfrm>
          <a:off x="203812" y="5229201"/>
          <a:ext cx="8496943" cy="1004489"/>
        </p:xfrm>
        <a:graphic>
          <a:graphicData uri="http://schemas.openxmlformats.org/drawingml/2006/table">
            <a:tbl>
              <a:tblPr firstRow="1" firstCol="1" bandRow="1"/>
              <a:tblGrid>
                <a:gridCol w="3648108">
                  <a:extLst>
                    <a:ext uri="{9D8B030D-6E8A-4147-A177-3AD203B41FA5}">
                      <a16:colId xmlns:a16="http://schemas.microsoft.com/office/drawing/2014/main" val="2232540338"/>
                    </a:ext>
                  </a:extLst>
                </a:gridCol>
                <a:gridCol w="2481479">
                  <a:extLst>
                    <a:ext uri="{9D8B030D-6E8A-4147-A177-3AD203B41FA5}">
                      <a16:colId xmlns:a16="http://schemas.microsoft.com/office/drawing/2014/main" val="603374451"/>
                    </a:ext>
                  </a:extLst>
                </a:gridCol>
                <a:gridCol w="2367356">
                  <a:extLst>
                    <a:ext uri="{9D8B030D-6E8A-4147-A177-3AD203B41FA5}">
                      <a16:colId xmlns:a16="http://schemas.microsoft.com/office/drawing/2014/main" val="2686041844"/>
                    </a:ext>
                  </a:extLst>
                </a:gridCol>
              </a:tblGrid>
              <a:tr h="539461">
                <a:tc>
                  <a:txBody>
                    <a:bodyPr/>
                    <a:lstStyle/>
                    <a:p>
                      <a:pPr algn="ctr"/>
                      <a:r>
                        <a:rPr lang="es-ES" sz="1800" dirty="0">
                          <a:effectLst/>
                          <a:latin typeface="Arial" panose="020B0604020202020204" pitchFamily="34" charset="0"/>
                          <a:ea typeface="Times New Roman" panose="02020603050405020304" pitchFamily="18" charset="0"/>
                        </a:rPr>
                        <a:t>Enfermos Día</a:t>
                      </a:r>
                      <a:r>
                        <a:rPr lang="es-ES" sz="1800" spc="30"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de</a:t>
                      </a:r>
                      <a:r>
                        <a:rPr lang="es-ES" sz="1800" spc="35" dirty="0">
                          <a:effectLst/>
                          <a:latin typeface="Arial" panose="020B0604020202020204" pitchFamily="34" charset="0"/>
                          <a:ea typeface="Times New Roman" panose="02020603050405020304" pitchFamily="18" charset="0"/>
                        </a:rPr>
                        <a:t> </a:t>
                      </a:r>
                      <a:r>
                        <a:rPr lang="es-ES" sz="1800" spc="-10" dirty="0">
                          <a:effectLst/>
                          <a:latin typeface="Arial" panose="020B0604020202020204" pitchFamily="34" charset="0"/>
                          <a:ea typeface="Times New Roman" panose="02020603050405020304" pitchFamily="18" charset="0"/>
                        </a:rPr>
                        <a:t>m</a:t>
                      </a:r>
                      <a:r>
                        <a:rPr lang="es-ES" sz="1800" spc="-5" dirty="0">
                          <a:effectLst/>
                          <a:latin typeface="Arial" panose="020B0604020202020204" pitchFamily="34" charset="0"/>
                          <a:ea typeface="Times New Roman" panose="02020603050405020304" pitchFamily="18" charset="0"/>
                        </a:rPr>
                        <a:t>á</a:t>
                      </a:r>
                      <a:r>
                        <a:rPr lang="es-ES" sz="1800" dirty="0">
                          <a:effectLst/>
                          <a:latin typeface="Arial" panose="020B0604020202020204" pitchFamily="34" charset="0"/>
                          <a:ea typeface="Times New Roman" panose="02020603050405020304" pitchFamily="18" charset="0"/>
                        </a:rPr>
                        <a:t>x</a:t>
                      </a:r>
                      <a:r>
                        <a:rPr lang="es-ES" sz="1800" spc="-10" dirty="0">
                          <a:effectLst/>
                          <a:latin typeface="Arial" panose="020B0604020202020204" pitchFamily="34" charset="0"/>
                          <a:ea typeface="Times New Roman" panose="02020603050405020304" pitchFamily="18" charset="0"/>
                        </a:rPr>
                        <a:t>im</a:t>
                      </a:r>
                      <a:r>
                        <a:rPr lang="es-ES" sz="1800" spc="-5" dirty="0">
                          <a:effectLst/>
                          <a:latin typeface="Arial" panose="020B0604020202020204" pitchFamily="34" charset="0"/>
                          <a:ea typeface="Times New Roman" panose="02020603050405020304" pitchFamily="18" charset="0"/>
                        </a:rPr>
                        <a:t>a</a:t>
                      </a:r>
                      <a:r>
                        <a:rPr lang="es-ES" sz="1800" dirty="0">
                          <a:effectLst/>
                          <a:latin typeface="Arial" panose="020B0604020202020204" pitchFamily="34" charset="0"/>
                          <a:ea typeface="Times New Roman" panose="02020603050405020304" pitchFamily="18" charset="0"/>
                        </a:rPr>
                        <a:t>s</a:t>
                      </a:r>
                      <a:r>
                        <a:rPr lang="es-ES" sz="1800" spc="35"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bajas</a:t>
                      </a: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txBody>
                  <a:tcPr marL="44450" marR="4445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dirty="0">
                          <a:effectLst/>
                          <a:latin typeface="Arial" panose="020B0604020202020204" pitchFamily="34" charset="0"/>
                          <a:ea typeface="Times New Roman" panose="02020603050405020304" pitchFamily="18" charset="0"/>
                        </a:rPr>
                        <a:t>    Enfermos </a:t>
                      </a:r>
                      <a:endParaRPr lang="es-CU" sz="1800" dirty="0">
                        <a:effectLst/>
                        <a:latin typeface="Times New Roman" panose="02020603050405020304" pitchFamily="18" charset="0"/>
                        <a:ea typeface="Times New Roman" panose="02020603050405020304" pitchFamily="18" charset="0"/>
                      </a:endParaRPr>
                    </a:p>
                    <a:p>
                      <a:pPr algn="ctr"/>
                      <a:r>
                        <a:rPr lang="es-ES" sz="1800" dirty="0">
                          <a:effectLst/>
                          <a:latin typeface="Arial" panose="020B0604020202020204" pitchFamily="34" charset="0"/>
                          <a:ea typeface="Times New Roman" panose="02020603050405020304" pitchFamily="18" charset="0"/>
                        </a:rPr>
                        <a:t>      1</a:t>
                      </a:r>
                      <a:r>
                        <a:rPr lang="es-ES" sz="1800" spc="30" dirty="0">
                          <a:effectLst/>
                          <a:latin typeface="Arial" panose="020B0604020202020204" pitchFamily="34" charset="0"/>
                          <a:ea typeface="Times New Roman" panose="02020603050405020304" pitchFamily="18" charset="0"/>
                        </a:rPr>
                        <a:t> </a:t>
                      </a:r>
                      <a:r>
                        <a:rPr lang="es-ES" sz="1800" spc="-10" dirty="0">
                          <a:effectLst/>
                          <a:latin typeface="Arial" panose="020B0604020202020204" pitchFamily="34" charset="0"/>
                          <a:ea typeface="Times New Roman" panose="02020603050405020304" pitchFamily="18" charset="0"/>
                        </a:rPr>
                        <a:t>m</a:t>
                      </a:r>
                      <a:r>
                        <a:rPr lang="es-ES" sz="1800" spc="-5" dirty="0">
                          <a:effectLst/>
                          <a:latin typeface="Arial" panose="020B0604020202020204" pitchFamily="34" charset="0"/>
                          <a:ea typeface="Times New Roman" panose="02020603050405020304" pitchFamily="18" charset="0"/>
                        </a:rPr>
                        <a:t>e</a:t>
                      </a:r>
                      <a:r>
                        <a:rPr lang="es-ES" sz="1800" dirty="0">
                          <a:effectLst/>
                          <a:latin typeface="Arial" panose="020B0604020202020204" pitchFamily="34" charset="0"/>
                          <a:ea typeface="Times New Roman" panose="02020603050405020304" pitchFamily="18" charset="0"/>
                        </a:rPr>
                        <a:t>s</a:t>
                      </a: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txBody>
                  <a:tcPr marL="44450" marR="4445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dirty="0">
                          <a:effectLst/>
                          <a:latin typeface="Arial" panose="020B0604020202020204" pitchFamily="34" charset="0"/>
                          <a:ea typeface="Times New Roman" panose="02020603050405020304" pitchFamily="18" charset="0"/>
                        </a:rPr>
                        <a:t>Enfermos </a:t>
                      </a:r>
                      <a:endParaRPr lang="es-CU" sz="1800" dirty="0">
                        <a:effectLst/>
                        <a:latin typeface="Times New Roman" panose="02020603050405020304" pitchFamily="18" charset="0"/>
                        <a:ea typeface="Times New Roman" panose="02020603050405020304" pitchFamily="18" charset="0"/>
                      </a:endParaRPr>
                    </a:p>
                    <a:p>
                      <a:pPr algn="ctr"/>
                      <a:r>
                        <a:rPr lang="es-ES" sz="1800" dirty="0">
                          <a:effectLst/>
                          <a:latin typeface="Arial" panose="020B0604020202020204" pitchFamily="34" charset="0"/>
                          <a:ea typeface="Times New Roman" panose="02020603050405020304" pitchFamily="18" charset="0"/>
                        </a:rPr>
                        <a:t>  4</a:t>
                      </a:r>
                      <a:r>
                        <a:rPr lang="es-ES" sz="1800" spc="40" dirty="0">
                          <a:effectLst/>
                          <a:latin typeface="Arial" panose="020B0604020202020204" pitchFamily="34" charset="0"/>
                          <a:ea typeface="Times New Roman" panose="02020603050405020304" pitchFamily="18" charset="0"/>
                        </a:rPr>
                        <a:t> </a:t>
                      </a:r>
                      <a:r>
                        <a:rPr lang="es-ES" sz="1800" spc="-10" dirty="0">
                          <a:effectLst/>
                          <a:latin typeface="Arial" panose="020B0604020202020204" pitchFamily="34" charset="0"/>
                          <a:ea typeface="Times New Roman" panose="02020603050405020304" pitchFamily="18" charset="0"/>
                        </a:rPr>
                        <a:t>m</a:t>
                      </a:r>
                      <a:r>
                        <a:rPr lang="es-ES" sz="1800" dirty="0">
                          <a:effectLst/>
                          <a:latin typeface="Arial" panose="020B0604020202020204" pitchFamily="34" charset="0"/>
                          <a:ea typeface="Times New Roman" panose="02020603050405020304" pitchFamily="18" charset="0"/>
                        </a:rPr>
                        <a:t>e</a:t>
                      </a:r>
                      <a:r>
                        <a:rPr lang="es-ES" sz="1800" spc="-5" dirty="0">
                          <a:effectLst/>
                          <a:latin typeface="Arial" panose="020B0604020202020204" pitchFamily="34" charset="0"/>
                          <a:ea typeface="Times New Roman" panose="02020603050405020304" pitchFamily="18" charset="0"/>
                        </a:rPr>
                        <a:t>s</a:t>
                      </a:r>
                      <a:r>
                        <a:rPr lang="es-ES" sz="1800" dirty="0">
                          <a:effectLst/>
                          <a:latin typeface="Arial" panose="020B0604020202020204" pitchFamily="34" charset="0"/>
                          <a:ea typeface="Times New Roman" panose="02020603050405020304" pitchFamily="18" charset="0"/>
                        </a:rPr>
                        <a:t>es</a:t>
                      </a: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txBody>
                  <a:tcPr marL="44450" marR="44450" marT="3600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27411616"/>
                  </a:ext>
                </a:extLst>
              </a:tr>
              <a:tr h="419849">
                <a:tc>
                  <a:txBody>
                    <a:bodyPr/>
                    <a:lstStyle/>
                    <a:p>
                      <a:pPr algn="ctr"/>
                      <a:r>
                        <a:rPr lang="es-ES" sz="1800" b="1" dirty="0">
                          <a:effectLst/>
                          <a:latin typeface="Arial" panose="020B0604020202020204" pitchFamily="34" charset="0"/>
                          <a:ea typeface="Times New Roman" panose="02020603050405020304" pitchFamily="18" charset="0"/>
                        </a:rPr>
                        <a:t>0.1</a:t>
                      </a:r>
                      <a:endParaRPr lang="es-CU" sz="1800" b="1" dirty="0">
                        <a:effectLst/>
                        <a:latin typeface="Times New Roman" panose="02020603050405020304" pitchFamily="18" charset="0"/>
                        <a:ea typeface="Times New Roman" panose="02020603050405020304" pitchFamily="18" charset="0"/>
                      </a:endParaRPr>
                    </a:p>
                  </a:txBody>
                  <a:tcPr marL="44450" marR="44450" marT="72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b="1" dirty="0">
                          <a:effectLst/>
                          <a:latin typeface="Arial" panose="020B0604020202020204" pitchFamily="34" charset="0"/>
                          <a:ea typeface="Times New Roman" panose="02020603050405020304" pitchFamily="18" charset="0"/>
                        </a:rPr>
                        <a:t>1.0</a:t>
                      </a:r>
                      <a:endParaRPr lang="es-CU" sz="1800" b="1" dirty="0">
                        <a:effectLst/>
                        <a:latin typeface="Times New Roman" panose="02020603050405020304" pitchFamily="18" charset="0"/>
                        <a:ea typeface="Times New Roman" panose="02020603050405020304" pitchFamily="18" charset="0"/>
                      </a:endParaRPr>
                    </a:p>
                  </a:txBody>
                  <a:tcPr marL="44450" marR="44450" marT="72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b="1" dirty="0">
                          <a:effectLst/>
                          <a:latin typeface="Arial" panose="020B0604020202020204" pitchFamily="34" charset="0"/>
                          <a:ea typeface="Times New Roman" panose="02020603050405020304" pitchFamily="18" charset="0"/>
                        </a:rPr>
                        <a:t>1.0</a:t>
                      </a:r>
                      <a:endParaRPr lang="es-CU" sz="1800" b="1" dirty="0">
                        <a:effectLst/>
                        <a:latin typeface="Times New Roman" panose="02020603050405020304" pitchFamily="18" charset="0"/>
                        <a:ea typeface="Times New Roman" panose="02020603050405020304" pitchFamily="18" charset="0"/>
                      </a:endParaRPr>
                    </a:p>
                  </a:txBody>
                  <a:tcPr marL="44450" marR="44450" marT="7200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95410350"/>
                  </a:ext>
                </a:extLst>
              </a:tr>
            </a:tbl>
          </a:graphicData>
        </a:graphic>
      </p:graphicFrame>
    </p:spTree>
    <p:extLst>
      <p:ext uri="{BB962C8B-B14F-4D97-AF65-F5344CB8AC3E}">
        <p14:creationId xmlns:p14="http://schemas.microsoft.com/office/powerpoint/2010/main" val="2844595842"/>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D20B16AF-549C-37D0-C7DA-08B9AD5BAB8A}"/>
              </a:ext>
            </a:extLst>
          </p:cNvPr>
          <p:cNvSpPr txBox="1"/>
          <p:nvPr/>
        </p:nvSpPr>
        <p:spPr>
          <a:xfrm>
            <a:off x="89756" y="44624"/>
            <a:ext cx="8964488" cy="6740307"/>
          </a:xfrm>
          <a:prstGeom prst="rect">
            <a:avLst/>
          </a:prstGeom>
          <a:noFill/>
        </p:spPr>
        <p:txBody>
          <a:bodyPr wrap="square">
            <a:spAutoFit/>
          </a:bodyPr>
          <a:lstStyle/>
          <a:p>
            <a:pPr algn="just"/>
            <a:r>
              <a:rPr lang="es-ES" sz="2400" dirty="0">
                <a:effectLst/>
                <a:latin typeface="Arial" panose="020B0604020202020204" pitchFamily="34" charset="0"/>
                <a:ea typeface="Times New Roman" panose="02020603050405020304" pitchFamily="18" charset="0"/>
              </a:rPr>
              <a:t>Los portadores de enfermedades no trasmisibles que corresponden a la morbilidad habitual en la comunidad deben tenerse en cuenta para la planificación de los recursos humanos y materiales, así como para la prestación de la asistencia médica oportuna.</a:t>
            </a:r>
            <a:endParaRPr lang="es-CU" sz="2400" dirty="0">
              <a:effectLst/>
              <a:latin typeface="Times New Roman" panose="02020603050405020304" pitchFamily="18" charset="0"/>
              <a:ea typeface="Times New Roman" panose="02020603050405020304" pitchFamily="18" charset="0"/>
            </a:endParaRPr>
          </a:p>
          <a:p>
            <a:pPr marL="228600" algn="ctr"/>
            <a:r>
              <a:rPr lang="es-ES" sz="2400" dirty="0">
                <a:effectLst/>
                <a:latin typeface="Arial" panose="020B0604020202020204" pitchFamily="34" charset="0"/>
                <a:ea typeface="Times New Roman" panose="02020603050405020304" pitchFamily="18" charset="0"/>
              </a:rPr>
              <a:t> </a:t>
            </a:r>
            <a:endParaRPr lang="es-CU" sz="2400" dirty="0">
              <a:effectLst/>
              <a:latin typeface="Times New Roman" panose="02020603050405020304" pitchFamily="18" charset="0"/>
              <a:ea typeface="Times New Roman" panose="02020603050405020304" pitchFamily="18" charset="0"/>
            </a:endParaRPr>
          </a:p>
          <a:p>
            <a:pPr algn="just"/>
            <a:r>
              <a:rPr lang="es-ES" sz="2400" dirty="0">
                <a:effectLst/>
                <a:latin typeface="Arial" panose="020B0604020202020204" pitchFamily="34" charset="0"/>
                <a:ea typeface="Times New Roman" panose="02020603050405020304" pitchFamily="18" charset="0"/>
              </a:rPr>
              <a:t>El estudio de las victimas es importante porque permite determinar la cantidad y características de los </a:t>
            </a:r>
            <a:r>
              <a:rPr lang="es-ES_tradnl" sz="2400" dirty="0">
                <a:effectLst/>
                <a:latin typeface="Arial" panose="020B0604020202020204" pitchFamily="34" charset="0"/>
                <a:ea typeface="Times New Roman" panose="02020603050405020304" pitchFamily="18" charset="0"/>
              </a:rPr>
              <a:t>lesionados</a:t>
            </a:r>
            <a:r>
              <a:rPr lang="es-ES" sz="2400" dirty="0">
                <a:effectLst/>
                <a:latin typeface="Arial" panose="020B0604020202020204" pitchFamily="34" charset="0"/>
                <a:ea typeface="Times New Roman" panose="02020603050405020304" pitchFamily="18" charset="0"/>
              </a:rPr>
              <a:t> y enfermos que se pueden producir en diferentes situaciones anormales por registros estadísticos sobre una base científica, esto permite perfeccionar la organización del aseguramiento médico y reordenar el sistema de salud a partir de los pronósticos que se establezcan. </a:t>
            </a:r>
            <a:r>
              <a:rPr lang="es-ES_tradnl" sz="2400" dirty="0">
                <a:effectLst/>
                <a:latin typeface="Arial" panose="020B0604020202020204" pitchFamily="34" charset="0"/>
                <a:ea typeface="Times New Roman" panose="02020603050405020304" pitchFamily="18" charset="0"/>
              </a:rPr>
              <a:t>Permite proyectar el desarrollo de los servicios de salud para enfrentar situaciones </a:t>
            </a:r>
            <a:r>
              <a:rPr lang="es-ES" sz="2400" dirty="0">
                <a:effectLst/>
                <a:latin typeface="Arial" panose="020B0604020202020204" pitchFamily="34" charset="0"/>
                <a:ea typeface="Times New Roman" panose="02020603050405020304" pitchFamily="18" charset="0"/>
              </a:rPr>
              <a:t>anormales</a:t>
            </a:r>
            <a:r>
              <a:rPr lang="es-ES_tradnl" sz="2400" dirty="0">
                <a:effectLst/>
                <a:latin typeface="Arial" panose="020B0604020202020204" pitchFamily="34" charset="0"/>
                <a:ea typeface="Times New Roman" panose="02020603050405020304" pitchFamily="18" charset="0"/>
              </a:rPr>
              <a:t>; planificar los recursos de todo tipo para enfrentar dichas situaciones, planificar, organizar y dirigir el aseguramiento médico en toda su dimensión, entiéndase en cada una de las tareas que lo componen.</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3251979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F8C2DF3-9294-203F-B9E7-9F4950F8F11B}"/>
              </a:ext>
            </a:extLst>
          </p:cNvPr>
          <p:cNvSpPr txBox="1"/>
          <p:nvPr/>
        </p:nvSpPr>
        <p:spPr>
          <a:xfrm>
            <a:off x="1187624" y="213105"/>
            <a:ext cx="7200800" cy="601127"/>
          </a:xfrm>
          <a:prstGeom prst="rect">
            <a:avLst/>
          </a:prstGeom>
          <a:blipFill>
            <a:blip r:embed="rId2"/>
            <a:tile tx="0" ty="0" sx="100000" sy="100000" flip="none" algn="tl"/>
          </a:blipFill>
        </p:spPr>
        <p:txBody>
          <a:bodyPr wrap="square">
            <a:spAutoFit/>
          </a:bodyPr>
          <a:lstStyle/>
          <a:p>
            <a:pPr algn="ctr"/>
            <a:r>
              <a:rPr lang="es-ES" sz="2400" b="1" i="1" dirty="0">
                <a:effectLst/>
                <a:latin typeface="Arial" panose="020B0604020202020204" pitchFamily="34" charset="0"/>
                <a:ea typeface="Times New Roman" panose="02020603050405020304" pitchFamily="18" charset="0"/>
              </a:rPr>
              <a:t>M</a:t>
            </a:r>
            <a:r>
              <a:rPr lang="es-ES" sz="2400" b="1" i="1" spc="-5" dirty="0">
                <a:effectLst/>
                <a:latin typeface="Verdana" panose="020B0604030504040204" pitchFamily="34" charset="0"/>
                <a:ea typeface="Times New Roman" panose="02020603050405020304" pitchFamily="18" charset="0"/>
              </a:rPr>
              <a:t>o</a:t>
            </a:r>
            <a:r>
              <a:rPr lang="es-ES" sz="2400" b="1" i="1" dirty="0">
                <a:effectLst/>
                <a:latin typeface="Verdana" panose="020B0604030504040204" pitchFamily="34" charset="0"/>
                <a:ea typeface="Times New Roman" panose="02020603050405020304" pitchFamily="18" charset="0"/>
              </a:rPr>
              <a:t>d</a:t>
            </a:r>
            <a:r>
              <a:rPr lang="es-ES" sz="2400" b="1" i="1" spc="-5" dirty="0">
                <a:effectLst/>
                <a:latin typeface="Verdana" panose="020B0604030504040204" pitchFamily="34" charset="0"/>
                <a:ea typeface="Times New Roman" panose="02020603050405020304" pitchFamily="18" charset="0"/>
              </a:rPr>
              <a:t>e</a:t>
            </a:r>
            <a:r>
              <a:rPr lang="es-ES" sz="2400" b="1" i="1" dirty="0">
                <a:effectLst/>
                <a:latin typeface="Verdana" panose="020B0604030504040204" pitchFamily="34" charset="0"/>
                <a:ea typeface="Times New Roman" panose="02020603050405020304" pitchFamily="18" charset="0"/>
              </a:rPr>
              <a:t>la</a:t>
            </a:r>
            <a:r>
              <a:rPr lang="es-ES" sz="2400" b="1" i="1" spc="-10" dirty="0">
                <a:effectLst/>
                <a:latin typeface="Verdana" panose="020B0604030504040204" pitchFamily="34" charset="0"/>
                <a:ea typeface="Times New Roman" panose="02020603050405020304" pitchFamily="18" charset="0"/>
              </a:rPr>
              <a:t>c</a:t>
            </a:r>
            <a:r>
              <a:rPr lang="es-ES" sz="2400" b="1" i="1" spc="-5" dirty="0">
                <a:effectLst/>
                <a:latin typeface="Verdana" panose="020B0604030504040204" pitchFamily="34" charset="0"/>
                <a:ea typeface="Times New Roman" panose="02020603050405020304" pitchFamily="18" charset="0"/>
              </a:rPr>
              <a:t>ió</a:t>
            </a:r>
            <a:r>
              <a:rPr lang="es-ES" sz="2400" b="1" i="1" dirty="0">
                <a:effectLst/>
                <a:latin typeface="Verdana" panose="020B0604030504040204" pitchFamily="34" charset="0"/>
                <a:ea typeface="Times New Roman" panose="02020603050405020304" pitchFamily="18" charset="0"/>
              </a:rPr>
              <a:t>n</a:t>
            </a:r>
            <a:r>
              <a:rPr lang="es-ES" sz="2400" b="1" i="1" spc="35" dirty="0">
                <a:effectLst/>
                <a:latin typeface="Verdana" panose="020B0604030504040204" pitchFamily="34" charset="0"/>
                <a:ea typeface="Times New Roman" panose="02020603050405020304" pitchFamily="18" charset="0"/>
              </a:rPr>
              <a:t> </a:t>
            </a:r>
            <a:r>
              <a:rPr lang="es-ES" sz="2400" b="1" i="1" dirty="0">
                <a:effectLst/>
                <a:latin typeface="Verdana" panose="020B0604030504040204" pitchFamily="34" charset="0"/>
                <a:ea typeface="Times New Roman" panose="02020603050405020304" pitchFamily="18" charset="0"/>
              </a:rPr>
              <a:t>de</a:t>
            </a:r>
            <a:r>
              <a:rPr lang="es-ES" sz="2400" b="1" i="1" spc="30" dirty="0">
                <a:effectLst/>
                <a:latin typeface="Verdana" panose="020B0604030504040204" pitchFamily="34" charset="0"/>
                <a:ea typeface="Times New Roman" panose="02020603050405020304" pitchFamily="18" charset="0"/>
              </a:rPr>
              <a:t> </a:t>
            </a:r>
            <a:r>
              <a:rPr lang="es-ES" sz="2400" b="1" i="1" dirty="0">
                <a:effectLst/>
                <a:latin typeface="Verdana" panose="020B0604030504040204" pitchFamily="34" charset="0"/>
                <a:ea typeface="Times New Roman" panose="02020603050405020304" pitchFamily="18" charset="0"/>
              </a:rPr>
              <a:t>l</a:t>
            </a:r>
            <a:r>
              <a:rPr lang="es-ES" sz="2400" b="1" i="1" spc="-5" dirty="0">
                <a:effectLst/>
                <a:latin typeface="Verdana" panose="020B0604030504040204" pitchFamily="34" charset="0"/>
                <a:ea typeface="Times New Roman" panose="02020603050405020304" pitchFamily="18" charset="0"/>
              </a:rPr>
              <a:t>a</a:t>
            </a:r>
            <a:r>
              <a:rPr lang="es-ES" sz="2400" b="1" i="1" dirty="0">
                <a:effectLst/>
                <a:latin typeface="Verdana" panose="020B0604030504040204" pitchFamily="34" charset="0"/>
                <a:ea typeface="Times New Roman" panose="02020603050405020304" pitchFamily="18" charset="0"/>
              </a:rPr>
              <a:t>s</a:t>
            </a:r>
            <a:r>
              <a:rPr lang="es-ES" sz="2400" b="1" i="1" spc="30" dirty="0">
                <a:effectLst/>
                <a:latin typeface="Verdana" panose="020B0604030504040204" pitchFamily="34" charset="0"/>
                <a:ea typeface="Times New Roman" panose="02020603050405020304" pitchFamily="18" charset="0"/>
              </a:rPr>
              <a:t> victimas </a:t>
            </a:r>
            <a:r>
              <a:rPr lang="es-ES" sz="2400" b="1" i="1" spc="-5" dirty="0">
                <a:effectLst/>
                <a:latin typeface="Verdana" panose="020B0604030504040204" pitchFamily="34" charset="0"/>
                <a:ea typeface="Times New Roman" panose="02020603050405020304" pitchFamily="18" charset="0"/>
              </a:rPr>
              <a:t>p</a:t>
            </a:r>
            <a:r>
              <a:rPr lang="es-ES" sz="2400" b="1" i="1" dirty="0">
                <a:effectLst/>
                <a:latin typeface="Verdana" panose="020B0604030504040204" pitchFamily="34" charset="0"/>
                <a:ea typeface="Times New Roman" panose="02020603050405020304" pitchFamily="18" charset="0"/>
              </a:rPr>
              <a:t>or</a:t>
            </a:r>
            <a:r>
              <a:rPr lang="es-ES" sz="2400" b="1" i="1" spc="35" dirty="0">
                <a:effectLst/>
                <a:latin typeface="Verdana" panose="020B0604030504040204" pitchFamily="34" charset="0"/>
                <a:ea typeface="Times New Roman" panose="02020603050405020304" pitchFamily="18" charset="0"/>
              </a:rPr>
              <a:t> </a:t>
            </a:r>
            <a:r>
              <a:rPr lang="es-ES" sz="2400" b="1" i="1" dirty="0">
                <a:effectLst/>
                <a:latin typeface="Verdana" panose="020B0604030504040204" pitchFamily="34" charset="0"/>
                <a:ea typeface="Times New Roman" panose="02020603050405020304" pitchFamily="18" charset="0"/>
              </a:rPr>
              <a:t>p</a:t>
            </a:r>
            <a:r>
              <a:rPr lang="es-ES" sz="2400" b="1" i="1" spc="-5" dirty="0">
                <a:effectLst/>
                <a:latin typeface="Verdana" panose="020B0604030504040204" pitchFamily="34" charset="0"/>
                <a:ea typeface="Times New Roman" panose="02020603050405020304" pitchFamily="18" charset="0"/>
              </a:rPr>
              <a:t>erfil</a:t>
            </a:r>
            <a:r>
              <a:rPr lang="es-ES" sz="2400" b="1" i="1" dirty="0">
                <a:effectLst/>
                <a:latin typeface="Verdana" panose="020B0604030504040204" pitchFamily="34" charset="0"/>
                <a:ea typeface="Times New Roman" panose="02020603050405020304" pitchFamily="18" charset="0"/>
              </a:rPr>
              <a:t>es</a:t>
            </a:r>
            <a:r>
              <a:rPr lang="es-ES_tradnl" sz="2400" b="1" i="1" dirty="0">
                <a:effectLst/>
                <a:latin typeface="Arial" panose="020B0604020202020204" pitchFamily="34" charset="0"/>
                <a:ea typeface="Times New Roman" panose="02020603050405020304" pitchFamily="18" charset="0"/>
              </a:rPr>
              <a:t>:</a:t>
            </a:r>
            <a:endParaRPr lang="es-CU" sz="2400" b="1" i="1" dirty="0">
              <a:effectLst/>
              <a:latin typeface="Times New Roman" panose="02020603050405020304" pitchFamily="18" charset="0"/>
              <a:ea typeface="Times New Roman" panose="02020603050405020304" pitchFamily="18" charset="0"/>
            </a:endParaRPr>
          </a:p>
          <a:p>
            <a:pPr algn="ctr" eaLnBrk="0" hangingPunct="0">
              <a:lnSpc>
                <a:spcPts val="650"/>
              </a:lnSpc>
              <a:spcBef>
                <a:spcPts val="40"/>
              </a:spcBef>
            </a:pPr>
            <a:r>
              <a:rPr lang="es-ES" sz="2400" b="1" i="1" dirty="0">
                <a:effectLst/>
                <a:latin typeface="Times New Roman" panose="02020603050405020304" pitchFamily="18" charset="0"/>
                <a:ea typeface="Times New Roman" panose="02020603050405020304" pitchFamily="18" charset="0"/>
              </a:rPr>
              <a:t> </a:t>
            </a:r>
            <a:endParaRPr lang="es-CU" sz="2400" b="1" i="1" dirty="0">
              <a:effectLst/>
              <a:latin typeface="Times New Roman" panose="02020603050405020304" pitchFamily="18" charset="0"/>
              <a:ea typeface="Times New Roman" panose="02020603050405020304" pitchFamily="18" charset="0"/>
            </a:endParaRPr>
          </a:p>
        </p:txBody>
      </p:sp>
      <p:graphicFrame>
        <p:nvGraphicFramePr>
          <p:cNvPr id="6" name="Tabla 5">
            <a:extLst>
              <a:ext uri="{FF2B5EF4-FFF2-40B4-BE49-F238E27FC236}">
                <a16:creationId xmlns:a16="http://schemas.microsoft.com/office/drawing/2014/main" id="{0B9A6518-413B-B3CB-4356-5DC2E512EA5B}"/>
              </a:ext>
            </a:extLst>
          </p:cNvPr>
          <p:cNvGraphicFramePr>
            <a:graphicFrameLocks noGrp="1"/>
          </p:cNvGraphicFramePr>
          <p:nvPr>
            <p:extLst>
              <p:ext uri="{D42A27DB-BD31-4B8C-83A1-F6EECF244321}">
                <p14:modId xmlns:p14="http://schemas.microsoft.com/office/powerpoint/2010/main" val="385729059"/>
              </p:ext>
            </p:extLst>
          </p:nvPr>
        </p:nvGraphicFramePr>
        <p:xfrm>
          <a:off x="179513" y="973234"/>
          <a:ext cx="8604954" cy="3905196"/>
        </p:xfrm>
        <a:graphic>
          <a:graphicData uri="http://schemas.openxmlformats.org/drawingml/2006/table">
            <a:tbl>
              <a:tblPr firstRow="1" firstCol="1" bandRow="1"/>
              <a:tblGrid>
                <a:gridCol w="705554">
                  <a:extLst>
                    <a:ext uri="{9D8B030D-6E8A-4147-A177-3AD203B41FA5}">
                      <a16:colId xmlns:a16="http://schemas.microsoft.com/office/drawing/2014/main" val="4252976693"/>
                    </a:ext>
                  </a:extLst>
                </a:gridCol>
                <a:gridCol w="6428469">
                  <a:extLst>
                    <a:ext uri="{9D8B030D-6E8A-4147-A177-3AD203B41FA5}">
                      <a16:colId xmlns:a16="http://schemas.microsoft.com/office/drawing/2014/main" val="999208017"/>
                    </a:ext>
                  </a:extLst>
                </a:gridCol>
                <a:gridCol w="1470931">
                  <a:extLst>
                    <a:ext uri="{9D8B030D-6E8A-4147-A177-3AD203B41FA5}">
                      <a16:colId xmlns:a16="http://schemas.microsoft.com/office/drawing/2014/main" val="1054755024"/>
                    </a:ext>
                  </a:extLst>
                </a:gridCol>
              </a:tblGrid>
              <a:tr h="562210">
                <a:tc>
                  <a:txBody>
                    <a:bodyPr/>
                    <a:lstStyle/>
                    <a:p>
                      <a:pPr marL="62230" algn="ctr" eaLnBrk="0" hangingPunct="0">
                        <a:spcBef>
                          <a:spcPts val="390"/>
                        </a:spcBef>
                        <a:spcAft>
                          <a:spcPts val="0"/>
                        </a:spcAft>
                      </a:pPr>
                      <a:r>
                        <a:rPr lang="es-ES" sz="1600" b="1" spc="-10" dirty="0">
                          <a:effectLst/>
                          <a:latin typeface="Verdana" panose="020B0604030504040204" pitchFamily="34" charset="0"/>
                          <a:ea typeface="Times New Roman" panose="02020603050405020304" pitchFamily="18" charset="0"/>
                        </a:rPr>
                        <a:t>N</a:t>
                      </a:r>
                      <a:r>
                        <a:rPr lang="es-ES" sz="1600" b="1" spc="5" dirty="0">
                          <a:effectLst/>
                          <a:latin typeface="Verdana" panose="020B0604030504040204" pitchFamily="34" charset="0"/>
                          <a:ea typeface="Times New Roman" panose="02020603050405020304" pitchFamily="18" charset="0"/>
                        </a:rPr>
                        <a:t>o</a:t>
                      </a:r>
                      <a:r>
                        <a:rPr lang="es-ES" sz="1600" b="1" dirty="0">
                          <a:effectLst/>
                          <a:latin typeface="Verdana" panose="020B0604030504040204" pitchFamily="34" charset="0"/>
                          <a:ea typeface="Times New Roman" panose="02020603050405020304" pitchFamily="18" charset="0"/>
                        </a:rPr>
                        <a:t>.</a:t>
                      </a:r>
                      <a:endParaRPr lang="es-CU" sz="1600" dirty="0">
                        <a:effectLst/>
                        <a:latin typeface="Times New Roman" panose="02020603050405020304" pitchFamily="18" charset="0"/>
                        <a:ea typeface="Times New Roman" panose="02020603050405020304" pitchFamily="18"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70" algn="ctr" eaLnBrk="0" hangingPunct="0">
                        <a:spcBef>
                          <a:spcPts val="390"/>
                        </a:spcBef>
                        <a:spcAft>
                          <a:spcPts val="0"/>
                        </a:spcAft>
                      </a:pPr>
                      <a:r>
                        <a:rPr lang="es-ES" sz="1600" b="1" dirty="0">
                          <a:effectLst/>
                          <a:latin typeface="Verdana" panose="020B0604030504040204" pitchFamily="34" charset="0"/>
                          <a:ea typeface="Times New Roman" panose="02020603050405020304" pitchFamily="18" charset="0"/>
                        </a:rPr>
                        <a:t>De</a:t>
                      </a:r>
                      <a:r>
                        <a:rPr lang="es-ES" sz="1600" b="1" spc="-10" dirty="0">
                          <a:effectLst/>
                          <a:latin typeface="Verdana" panose="020B0604030504040204" pitchFamily="34" charset="0"/>
                          <a:ea typeface="Times New Roman" panose="02020603050405020304" pitchFamily="18" charset="0"/>
                        </a:rPr>
                        <a:t>n</a:t>
                      </a:r>
                      <a:r>
                        <a:rPr lang="es-ES" sz="1600" b="1" dirty="0">
                          <a:effectLst/>
                          <a:latin typeface="Verdana" panose="020B0604030504040204" pitchFamily="34" charset="0"/>
                          <a:ea typeface="Times New Roman" panose="02020603050405020304" pitchFamily="18" charset="0"/>
                        </a:rPr>
                        <a:t>o</a:t>
                      </a:r>
                      <a:r>
                        <a:rPr lang="es-ES" sz="1600" b="1" spc="5" dirty="0">
                          <a:effectLst/>
                          <a:latin typeface="Verdana" panose="020B0604030504040204" pitchFamily="34" charset="0"/>
                          <a:ea typeface="Times New Roman" panose="02020603050405020304" pitchFamily="18" charset="0"/>
                        </a:rPr>
                        <a:t>m</a:t>
                      </a:r>
                      <a:r>
                        <a:rPr lang="es-ES" sz="1600" b="1" spc="-5" dirty="0">
                          <a:effectLst/>
                          <a:latin typeface="Verdana" panose="020B0604030504040204" pitchFamily="34" charset="0"/>
                          <a:ea typeface="Times New Roman" panose="02020603050405020304" pitchFamily="18" charset="0"/>
                        </a:rPr>
                        <a:t>i</a:t>
                      </a:r>
                      <a:r>
                        <a:rPr lang="es-ES" sz="1600" b="1" spc="-10" dirty="0">
                          <a:effectLst/>
                          <a:latin typeface="Verdana" panose="020B0604030504040204" pitchFamily="34" charset="0"/>
                          <a:ea typeface="Times New Roman" panose="02020603050405020304" pitchFamily="18" charset="0"/>
                        </a:rPr>
                        <a:t>n</a:t>
                      </a:r>
                      <a:r>
                        <a:rPr lang="es-ES" sz="1600" b="1" dirty="0">
                          <a:effectLst/>
                          <a:latin typeface="Verdana" panose="020B0604030504040204" pitchFamily="34" charset="0"/>
                          <a:ea typeface="Times New Roman" panose="02020603050405020304" pitchFamily="18" charset="0"/>
                        </a:rPr>
                        <a:t>a</a:t>
                      </a:r>
                      <a:r>
                        <a:rPr lang="es-ES" sz="1600" b="1" spc="-10" dirty="0">
                          <a:effectLst/>
                          <a:latin typeface="Verdana" panose="020B0604030504040204" pitchFamily="34" charset="0"/>
                          <a:ea typeface="Times New Roman" panose="02020603050405020304" pitchFamily="18" charset="0"/>
                        </a:rPr>
                        <a:t>ci</a:t>
                      </a:r>
                      <a:r>
                        <a:rPr lang="es-ES" sz="1600" b="1" spc="5" dirty="0">
                          <a:effectLst/>
                          <a:latin typeface="Verdana" panose="020B0604030504040204" pitchFamily="34" charset="0"/>
                          <a:ea typeface="Times New Roman" panose="02020603050405020304" pitchFamily="18" charset="0"/>
                        </a:rPr>
                        <a:t>ó</a:t>
                      </a:r>
                      <a:r>
                        <a:rPr lang="es-ES" sz="1600" b="1" dirty="0">
                          <a:effectLst/>
                          <a:latin typeface="Verdana" panose="020B0604030504040204" pitchFamily="34" charset="0"/>
                          <a:ea typeface="Times New Roman" panose="02020603050405020304" pitchFamily="18" charset="0"/>
                        </a:rPr>
                        <a:t>n</a:t>
                      </a:r>
                      <a:endParaRPr lang="es-CU" sz="1600" dirty="0">
                        <a:effectLst/>
                        <a:latin typeface="Times New Roman" panose="02020603050405020304" pitchFamily="18" charset="0"/>
                        <a:ea typeface="Times New Roman" panose="02020603050405020304" pitchFamily="18"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63830" algn="ctr" eaLnBrk="0" hangingPunct="0">
                        <a:spcBef>
                          <a:spcPts val="390"/>
                        </a:spcBef>
                        <a:spcAft>
                          <a:spcPts val="0"/>
                        </a:spcAft>
                      </a:pPr>
                      <a:r>
                        <a:rPr lang="es-ES" sz="1600" b="1" dirty="0">
                          <a:effectLst/>
                          <a:latin typeface="Verdana" panose="020B0604030504040204" pitchFamily="34" charset="0"/>
                          <a:ea typeface="Times New Roman" panose="02020603050405020304" pitchFamily="18" charset="0"/>
                        </a:rPr>
                        <a:t>Por</a:t>
                      </a:r>
                      <a:r>
                        <a:rPr lang="es-ES" sz="1600" b="1" spc="45" dirty="0">
                          <a:effectLst/>
                          <a:latin typeface="Verdana" panose="020B0604030504040204" pitchFamily="34" charset="0"/>
                          <a:ea typeface="Times New Roman" panose="02020603050405020304" pitchFamily="18" charset="0"/>
                        </a:rPr>
                        <a:t> </a:t>
                      </a:r>
                      <a:r>
                        <a:rPr lang="es-ES" sz="1600" b="1" spc="-5" dirty="0">
                          <a:effectLst/>
                          <a:latin typeface="Verdana" panose="020B0604030504040204" pitchFamily="34" charset="0"/>
                          <a:ea typeface="Times New Roman" panose="02020603050405020304" pitchFamily="18" charset="0"/>
                        </a:rPr>
                        <a:t>ci</a:t>
                      </a:r>
                      <a:r>
                        <a:rPr lang="es-ES" sz="1600" b="1" dirty="0">
                          <a:effectLst/>
                          <a:latin typeface="Verdana" panose="020B0604030504040204" pitchFamily="34" charset="0"/>
                          <a:ea typeface="Times New Roman" panose="02020603050405020304" pitchFamily="18" charset="0"/>
                        </a:rPr>
                        <a:t>e</a:t>
                      </a:r>
                      <a:r>
                        <a:rPr lang="es-ES" sz="1600" b="1" spc="-5" dirty="0">
                          <a:effectLst/>
                          <a:latin typeface="Verdana" panose="020B0604030504040204" pitchFamily="34" charset="0"/>
                          <a:ea typeface="Times New Roman" panose="02020603050405020304" pitchFamily="18" charset="0"/>
                        </a:rPr>
                        <a:t>nt</a:t>
                      </a:r>
                      <a:r>
                        <a:rPr lang="es-ES" sz="1600" b="1" dirty="0">
                          <a:effectLst/>
                          <a:latin typeface="Verdana" panose="020B0604030504040204" pitchFamily="34" charset="0"/>
                          <a:ea typeface="Times New Roman" panose="02020603050405020304" pitchFamily="18" charset="0"/>
                        </a:rPr>
                        <a:t>o</a:t>
                      </a:r>
                      <a:endParaRPr lang="es-CU" sz="1600" dirty="0">
                        <a:effectLst/>
                        <a:latin typeface="Times New Roman" panose="02020603050405020304" pitchFamily="18" charset="0"/>
                        <a:ea typeface="Times New Roman" panose="02020603050405020304" pitchFamily="18"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31091275"/>
                  </a:ext>
                </a:extLst>
              </a:tr>
              <a:tr h="334819">
                <a:tc>
                  <a:txBody>
                    <a:bodyPr/>
                    <a:lstStyle/>
                    <a:p>
                      <a:pPr algn="ctr">
                        <a:spcBef>
                          <a:spcPts val="600"/>
                        </a:spcBef>
                        <a:spcAft>
                          <a:spcPts val="600"/>
                        </a:spcAft>
                      </a:pPr>
                      <a:r>
                        <a:rPr lang="es-ES_tradnl" sz="1600" dirty="0">
                          <a:effectLst/>
                          <a:latin typeface="Algerian" panose="04020705040A02060702" pitchFamily="82" charset="0"/>
                          <a:ea typeface="Times New Roman" panose="02020603050405020304" pitchFamily="18" charset="0"/>
                          <a:cs typeface="Arial" panose="020B0604020202020204" pitchFamily="34" charset="0"/>
                        </a:rPr>
                        <a:t>   I </a:t>
                      </a:r>
                      <a:endParaRPr lang="es-CU" sz="1600" dirty="0">
                        <a:effectLst/>
                        <a:latin typeface="Algerian" panose="04020705040A02060702" pitchFamily="82"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eaLnBrk="0" hangingPunct="0">
                        <a:spcBef>
                          <a:spcPts val="600"/>
                        </a:spcBef>
                        <a:spcAft>
                          <a:spcPts val="600"/>
                        </a:spcAft>
                      </a:pPr>
                      <a:r>
                        <a:rPr lang="es-ES" sz="1600" b="1" spc="-5" dirty="0">
                          <a:effectLst/>
                          <a:latin typeface="Arial" panose="020B0604020202020204" pitchFamily="34" charset="0"/>
                          <a:ea typeface="Times New Roman" panose="02020603050405020304" pitchFamily="18" charset="0"/>
                          <a:cs typeface="Arial" panose="020B0604020202020204" pitchFamily="34" charset="0"/>
                        </a:rPr>
                        <a:t>P</a:t>
                      </a:r>
                      <a:r>
                        <a:rPr lang="es-ES" sz="1600" b="1" dirty="0">
                          <a:effectLst/>
                          <a:latin typeface="Arial" panose="020B0604020202020204" pitchFamily="34" charset="0"/>
                          <a:ea typeface="Times New Roman" panose="02020603050405020304" pitchFamily="18" charset="0"/>
                          <a:cs typeface="Arial" panose="020B0604020202020204" pitchFamily="34" charset="0"/>
                        </a:rPr>
                        <a:t>er</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f</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i</a:t>
                      </a:r>
                      <a:r>
                        <a:rPr lang="es-ES" sz="1600" b="1" dirty="0">
                          <a:effectLst/>
                          <a:latin typeface="Arial" panose="020B0604020202020204" pitchFamily="34" charset="0"/>
                          <a:ea typeface="Times New Roman" panose="02020603050405020304" pitchFamily="18" charset="0"/>
                          <a:cs typeface="Arial" panose="020B0604020202020204" pitchFamily="34" charset="0"/>
                        </a:rPr>
                        <a:t>l</a:t>
                      </a:r>
                      <a:r>
                        <a:rPr lang="es-ES" sz="1600" b="1" spc="70" dirty="0">
                          <a:effectLst/>
                          <a:latin typeface="Arial" panose="020B0604020202020204" pitchFamily="34" charset="0"/>
                          <a:ea typeface="Times New Roman" panose="02020603050405020304" pitchFamily="18" charset="0"/>
                          <a:cs typeface="Arial" panose="020B0604020202020204" pitchFamily="34" charset="0"/>
                        </a:rPr>
                        <a:t> </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q</a:t>
                      </a:r>
                      <a:r>
                        <a:rPr lang="es-ES" sz="1600" b="1" dirty="0">
                          <a:effectLst/>
                          <a:latin typeface="Arial" panose="020B0604020202020204" pitchFamily="34" charset="0"/>
                          <a:ea typeface="Times New Roman" panose="02020603050405020304" pitchFamily="18" charset="0"/>
                          <a:cs typeface="Arial" panose="020B0604020202020204" pitchFamily="34" charset="0"/>
                        </a:rPr>
                        <a:t>u</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ir</a:t>
                      </a:r>
                      <a:r>
                        <a:rPr lang="es-ES" sz="1600" b="1" dirty="0">
                          <a:effectLst/>
                          <a:latin typeface="Arial" panose="020B0604020202020204" pitchFamily="34" charset="0"/>
                          <a:ea typeface="Times New Roman" panose="02020603050405020304" pitchFamily="18" charset="0"/>
                          <a:cs typeface="Arial" panose="020B0604020202020204" pitchFamily="34" charset="0"/>
                        </a:rPr>
                        <a:t>ú</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r</a:t>
                      </a:r>
                      <a:r>
                        <a:rPr lang="es-ES" sz="1600" b="1" dirty="0">
                          <a:effectLst/>
                          <a:latin typeface="Arial" panose="020B0604020202020204" pitchFamily="34" charset="0"/>
                          <a:ea typeface="Times New Roman" panose="02020603050405020304" pitchFamily="18" charset="0"/>
                          <a:cs typeface="Arial" panose="020B0604020202020204" pitchFamily="34" charset="0"/>
                        </a:rPr>
                        <a:t>g</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ico</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247015" indent="0" algn="ctr" eaLnBrk="0" hangingPunct="0">
                        <a:spcBef>
                          <a:spcPts val="600"/>
                        </a:spcBef>
                        <a:spcAft>
                          <a:spcPts val="600"/>
                        </a:spcAft>
                      </a:pPr>
                      <a:r>
                        <a:rPr lang="es-ES" sz="1600" b="1" spc="-5" dirty="0">
                          <a:effectLst/>
                          <a:latin typeface="Arial" panose="020B0604020202020204" pitchFamily="34" charset="0"/>
                          <a:ea typeface="Times New Roman" panose="02020603050405020304" pitchFamily="18" charset="0"/>
                          <a:cs typeface="Arial" panose="020B0604020202020204" pitchFamily="34" charset="0"/>
                        </a:rPr>
                        <a:t>  60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5929039"/>
                  </a:ext>
                </a:extLst>
              </a:tr>
              <a:tr h="242963">
                <a:tc>
                  <a:txBody>
                    <a:bodyPr/>
                    <a:lstStyle/>
                    <a:p>
                      <a:pPr marL="123190" marR="123190" indent="0" algn="ctr" eaLnBrk="0" hangingPunct="0">
                        <a:lnSpc>
                          <a:spcPts val="1320"/>
                        </a:lnSpc>
                        <a:spcBef>
                          <a:spcPts val="600"/>
                        </a:spcBef>
                        <a:spcAft>
                          <a:spcPts val="600"/>
                        </a:spcAft>
                        <a:buFont typeface="+mj-lt"/>
                        <a:buNone/>
                      </a:pPr>
                      <a:r>
                        <a:rPr lang="es-ES" sz="1600" dirty="0">
                          <a:effectLst/>
                          <a:latin typeface="Arial" panose="020B0604020202020204" pitchFamily="34" charset="0"/>
                          <a:ea typeface="Times New Roman" panose="02020603050405020304" pitchFamily="18" charset="0"/>
                          <a:cs typeface="Arial" panose="020B0604020202020204" pitchFamily="34" charset="0"/>
                        </a:rPr>
                        <a:t>1</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99695" eaLnBrk="0" hangingPunct="0">
                        <a:lnSpc>
                          <a:spcPts val="1320"/>
                        </a:lnSpc>
                        <a:spcBef>
                          <a:spcPts val="600"/>
                        </a:spcBef>
                        <a:spcAft>
                          <a:spcPts val="600"/>
                        </a:spcAft>
                      </a:pPr>
                      <a:r>
                        <a:rPr lang="es-ES" sz="1600" dirty="0">
                          <a:effectLst/>
                          <a:latin typeface="Arial" panose="020B0604020202020204" pitchFamily="34" charset="0"/>
                          <a:ea typeface="Times New Roman" panose="02020603050405020304" pitchFamily="18" charset="0"/>
                          <a:cs typeface="Arial" panose="020B0604020202020204" pitchFamily="34" charset="0"/>
                        </a:rPr>
                        <a:t>Cabe</a:t>
                      </a:r>
                      <a:r>
                        <a:rPr lang="es-ES" sz="1600" spc="-10" dirty="0">
                          <a:effectLst/>
                          <a:latin typeface="Arial" panose="020B0604020202020204" pitchFamily="34" charset="0"/>
                          <a:ea typeface="Times New Roman" panose="02020603050405020304" pitchFamily="18" charset="0"/>
                          <a:cs typeface="Arial" panose="020B0604020202020204" pitchFamily="34" charset="0"/>
                        </a:rPr>
                        <a:t>z</a:t>
                      </a:r>
                      <a:r>
                        <a:rPr lang="es-ES" sz="1600" dirty="0">
                          <a:effectLst/>
                          <a:latin typeface="Arial" panose="020B0604020202020204" pitchFamily="34" charset="0"/>
                          <a:ea typeface="Times New Roman" panose="02020603050405020304" pitchFamily="18" charset="0"/>
                          <a:cs typeface="Arial" panose="020B0604020202020204" pitchFamily="34" charset="0"/>
                        </a:rPr>
                        <a:t>a,</a:t>
                      </a:r>
                      <a:r>
                        <a:rPr lang="es-ES" sz="1600" spc="40"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cu</a:t>
                      </a:r>
                      <a:r>
                        <a:rPr lang="es-ES" sz="1600" spc="-10" dirty="0">
                          <a:effectLst/>
                          <a:latin typeface="Arial" panose="020B0604020202020204" pitchFamily="34" charset="0"/>
                          <a:ea typeface="Times New Roman" panose="02020603050405020304" pitchFamily="18" charset="0"/>
                          <a:cs typeface="Arial" panose="020B0604020202020204" pitchFamily="34" charset="0"/>
                        </a:rPr>
                        <a:t>e</a:t>
                      </a:r>
                      <a:r>
                        <a:rPr lang="es-ES" sz="1600" dirty="0">
                          <a:effectLst/>
                          <a:latin typeface="Arial" panose="020B0604020202020204" pitchFamily="34" charset="0"/>
                          <a:ea typeface="Times New Roman" panose="02020603050405020304" pitchFamily="18" charset="0"/>
                          <a:cs typeface="Arial" panose="020B0604020202020204" pitchFamily="34" charset="0"/>
                        </a:rPr>
                        <a:t>l</a:t>
                      </a:r>
                      <a:r>
                        <a:rPr lang="es-ES" sz="1600" spc="-10" dirty="0">
                          <a:effectLst/>
                          <a:latin typeface="Arial" panose="020B0604020202020204" pitchFamily="34" charset="0"/>
                          <a:ea typeface="Times New Roman" panose="02020603050405020304" pitchFamily="18" charset="0"/>
                          <a:cs typeface="Arial" panose="020B0604020202020204" pitchFamily="34" charset="0"/>
                        </a:rPr>
                        <a:t>l</a:t>
                      </a:r>
                      <a:r>
                        <a:rPr lang="es-ES" sz="1600" dirty="0">
                          <a:effectLst/>
                          <a:latin typeface="Arial" panose="020B0604020202020204" pitchFamily="34" charset="0"/>
                          <a:ea typeface="Times New Roman" panose="02020603050405020304" pitchFamily="18" charset="0"/>
                          <a:cs typeface="Arial" panose="020B0604020202020204" pitchFamily="34" charset="0"/>
                        </a:rPr>
                        <a:t>o</a:t>
                      </a:r>
                      <a:r>
                        <a:rPr lang="es-ES" sz="1600" spc="45"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y</a:t>
                      </a:r>
                      <a:r>
                        <a:rPr lang="es-ES" sz="1600" spc="45"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co</a:t>
                      </a:r>
                      <a:r>
                        <a:rPr lang="es-ES" sz="1600" spc="-10" dirty="0">
                          <a:effectLst/>
                          <a:latin typeface="Arial" panose="020B0604020202020204" pitchFamily="34" charset="0"/>
                          <a:ea typeface="Times New Roman" panose="02020603050405020304" pitchFamily="18" charset="0"/>
                          <a:cs typeface="Arial" panose="020B0604020202020204" pitchFamily="34" charset="0"/>
                        </a:rPr>
                        <a:t>l</a:t>
                      </a:r>
                      <a:r>
                        <a:rPr lang="es-ES" sz="1600" dirty="0">
                          <a:effectLst/>
                          <a:latin typeface="Arial" panose="020B0604020202020204" pitchFamily="34" charset="0"/>
                          <a:ea typeface="Times New Roman" panose="02020603050405020304" pitchFamily="18" charset="0"/>
                          <a:cs typeface="Arial" panose="020B0604020202020204" pitchFamily="34" charset="0"/>
                        </a:rPr>
                        <a:t>u</a:t>
                      </a:r>
                      <a:r>
                        <a:rPr lang="es-ES" sz="1600" spc="-15" dirty="0">
                          <a:effectLst/>
                          <a:latin typeface="Arial" panose="020B0604020202020204" pitchFamily="34" charset="0"/>
                          <a:ea typeface="Times New Roman" panose="02020603050405020304" pitchFamily="18" charset="0"/>
                          <a:cs typeface="Arial" panose="020B0604020202020204" pitchFamily="34" charset="0"/>
                        </a:rPr>
                        <a:t>m</a:t>
                      </a:r>
                      <a:r>
                        <a:rPr lang="es-ES" sz="1600" spc="5" dirty="0">
                          <a:effectLst/>
                          <a:latin typeface="Arial" panose="020B0604020202020204" pitchFamily="34" charset="0"/>
                          <a:ea typeface="Times New Roman" panose="02020603050405020304" pitchFamily="18" charset="0"/>
                          <a:cs typeface="Arial" panose="020B0604020202020204" pitchFamily="34" charset="0"/>
                        </a:rPr>
                        <a:t>n</a:t>
                      </a:r>
                      <a:r>
                        <a:rPr lang="es-ES" sz="1600" dirty="0">
                          <a:effectLst/>
                          <a:latin typeface="Arial" panose="020B0604020202020204" pitchFamily="34" charset="0"/>
                          <a:ea typeface="Times New Roman" panose="02020603050405020304" pitchFamily="18" charset="0"/>
                          <a:cs typeface="Arial" panose="020B0604020202020204" pitchFamily="34" charset="0"/>
                        </a:rPr>
                        <a:t>a</a:t>
                      </a:r>
                      <a:r>
                        <a:rPr lang="es-ES" sz="1600" spc="40"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ver</a:t>
                      </a:r>
                      <a:r>
                        <a:rPr lang="es-ES" sz="1600" spc="-10" dirty="0">
                          <a:effectLst/>
                          <a:latin typeface="Arial" panose="020B0604020202020204" pitchFamily="34" charset="0"/>
                          <a:ea typeface="Times New Roman" panose="02020603050405020304" pitchFamily="18" charset="0"/>
                          <a:cs typeface="Arial" panose="020B0604020202020204" pitchFamily="34" charset="0"/>
                        </a:rPr>
                        <a:t>t</a:t>
                      </a:r>
                      <a:r>
                        <a:rPr lang="es-ES" sz="1600" dirty="0">
                          <a:effectLst/>
                          <a:latin typeface="Arial" panose="020B0604020202020204" pitchFamily="34" charset="0"/>
                          <a:ea typeface="Times New Roman" panose="02020603050405020304" pitchFamily="18" charset="0"/>
                          <a:cs typeface="Arial" panose="020B0604020202020204" pitchFamily="34" charset="0"/>
                        </a:rPr>
                        <a:t>ebral</a:t>
                      </a:r>
                      <a:r>
                        <a:rPr lang="es-ES" sz="1600" spc="40" dirty="0">
                          <a:effectLst/>
                          <a:latin typeface="Arial" panose="020B0604020202020204" pitchFamily="34" charset="0"/>
                          <a:ea typeface="Times New Roman" panose="02020603050405020304" pitchFamily="18" charset="0"/>
                          <a:cs typeface="Arial" panose="020B0604020202020204" pitchFamily="34" charset="0"/>
                        </a:rPr>
                        <a:t> </a:t>
                      </a:r>
                      <a:r>
                        <a:rPr lang="es-ES" sz="1600" spc="-5" dirty="0">
                          <a:effectLst/>
                          <a:latin typeface="Arial" panose="020B0604020202020204" pitchFamily="34" charset="0"/>
                          <a:ea typeface="Times New Roman" panose="02020603050405020304" pitchFamily="18" charset="0"/>
                          <a:cs typeface="Arial" panose="020B0604020202020204" pitchFamily="34" charset="0"/>
                        </a:rPr>
                        <a:t>(</a:t>
                      </a:r>
                      <a:r>
                        <a:rPr lang="es-ES" sz="1600" dirty="0">
                          <a:effectLst/>
                          <a:latin typeface="Arial" panose="020B0604020202020204" pitchFamily="34" charset="0"/>
                          <a:ea typeface="Times New Roman" panose="02020603050405020304" pitchFamily="18" charset="0"/>
                          <a:cs typeface="Arial" panose="020B0604020202020204" pitchFamily="34" charset="0"/>
                        </a:rPr>
                        <a:t>CCCV).</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ctr" eaLnBrk="0" hangingPunct="0">
                        <a:lnSpc>
                          <a:spcPts val="1320"/>
                        </a:lnSpc>
                        <a:spcBef>
                          <a:spcPts val="600"/>
                        </a:spcBef>
                        <a:spcAft>
                          <a:spcPts val="600"/>
                        </a:spcAft>
                      </a:pPr>
                      <a:r>
                        <a:rPr lang="es-ES" sz="1600" dirty="0">
                          <a:effectLst/>
                          <a:latin typeface="Arial" panose="020B0604020202020204" pitchFamily="34" charset="0"/>
                          <a:ea typeface="Times New Roman" panose="02020603050405020304" pitchFamily="18" charset="0"/>
                          <a:cs typeface="Arial" panose="020B0604020202020204" pitchFamily="34" charset="0"/>
                        </a:rPr>
                        <a:t>10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5421724"/>
                  </a:ext>
                </a:extLst>
              </a:tr>
              <a:tr h="242963">
                <a:tc>
                  <a:txBody>
                    <a:bodyPr/>
                    <a:lstStyle/>
                    <a:p>
                      <a:pPr marL="123190" marR="123190" indent="0" algn="ctr" eaLnBrk="0" hangingPunct="0">
                        <a:lnSpc>
                          <a:spcPts val="1320"/>
                        </a:lnSpc>
                        <a:spcBef>
                          <a:spcPts val="600"/>
                        </a:spcBef>
                        <a:spcAft>
                          <a:spcPts val="600"/>
                        </a:spcAft>
                        <a:buFont typeface="+mj-lt"/>
                        <a:buNone/>
                      </a:pPr>
                      <a:r>
                        <a:rPr lang="es-ES" sz="1600" dirty="0">
                          <a:effectLst/>
                          <a:latin typeface="Arial" panose="020B0604020202020204" pitchFamily="34" charset="0"/>
                          <a:ea typeface="Times New Roman" panose="02020603050405020304" pitchFamily="18" charset="0"/>
                          <a:cs typeface="Arial" panose="020B0604020202020204" pitchFamily="34" charset="0"/>
                        </a:rPr>
                        <a:t>2</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99060" eaLnBrk="0" hangingPunct="0">
                        <a:lnSpc>
                          <a:spcPts val="1320"/>
                        </a:lnSpc>
                        <a:spcBef>
                          <a:spcPts val="600"/>
                        </a:spcBef>
                        <a:spcAft>
                          <a:spcPts val="600"/>
                        </a:spcAft>
                      </a:pPr>
                      <a:r>
                        <a:rPr lang="es-ES" sz="1600" spc="-5" dirty="0">
                          <a:effectLst/>
                          <a:latin typeface="Arial" panose="020B0604020202020204" pitchFamily="34" charset="0"/>
                          <a:ea typeface="Times New Roman" panose="02020603050405020304" pitchFamily="18" charset="0"/>
                          <a:cs typeface="Arial" panose="020B0604020202020204" pitchFamily="34" charset="0"/>
                        </a:rPr>
                        <a:t>T</a:t>
                      </a:r>
                      <a:r>
                        <a:rPr lang="es-ES" sz="1600" dirty="0">
                          <a:effectLst/>
                          <a:latin typeface="Arial" panose="020B0604020202020204" pitchFamily="34" charset="0"/>
                          <a:ea typeface="Times New Roman" panose="02020603050405020304" pitchFamily="18" charset="0"/>
                          <a:cs typeface="Arial" panose="020B0604020202020204" pitchFamily="34" charset="0"/>
                        </a:rPr>
                        <a:t>ór</a:t>
                      </a:r>
                      <a:r>
                        <a:rPr lang="es-ES" sz="1600" spc="-5" dirty="0">
                          <a:effectLst/>
                          <a:latin typeface="Arial" panose="020B0604020202020204" pitchFamily="34" charset="0"/>
                          <a:ea typeface="Times New Roman" panose="02020603050405020304" pitchFamily="18" charset="0"/>
                          <a:cs typeface="Arial" panose="020B0604020202020204" pitchFamily="34" charset="0"/>
                        </a:rPr>
                        <a:t>a</a:t>
                      </a:r>
                      <a:r>
                        <a:rPr lang="es-ES" sz="1600" dirty="0">
                          <a:effectLst/>
                          <a:latin typeface="Arial" panose="020B0604020202020204" pitchFamily="34" charset="0"/>
                          <a:ea typeface="Times New Roman" panose="02020603050405020304" pitchFamily="18" charset="0"/>
                          <a:cs typeface="Arial" panose="020B0604020202020204" pitchFamily="34" charset="0"/>
                        </a:rPr>
                        <a:t>x,</a:t>
                      </a:r>
                      <a:r>
                        <a:rPr lang="es-ES" sz="1600" spc="30" dirty="0">
                          <a:effectLst/>
                          <a:latin typeface="Arial" panose="020B0604020202020204" pitchFamily="34" charset="0"/>
                          <a:ea typeface="Times New Roman" panose="02020603050405020304" pitchFamily="18" charset="0"/>
                          <a:cs typeface="Arial" panose="020B0604020202020204" pitchFamily="34" charset="0"/>
                        </a:rPr>
                        <a:t> </a:t>
                      </a:r>
                      <a:r>
                        <a:rPr lang="es-ES" sz="1600" spc="-5" dirty="0">
                          <a:effectLst/>
                          <a:latin typeface="Arial" panose="020B0604020202020204" pitchFamily="34" charset="0"/>
                          <a:ea typeface="Times New Roman" panose="02020603050405020304" pitchFamily="18" charset="0"/>
                          <a:cs typeface="Arial" panose="020B0604020202020204" pitchFamily="34" charset="0"/>
                        </a:rPr>
                        <a:t>abdo</a:t>
                      </a:r>
                      <a:r>
                        <a:rPr lang="es-ES" sz="1600" spc="-10" dirty="0">
                          <a:effectLst/>
                          <a:latin typeface="Arial" panose="020B0604020202020204" pitchFamily="34" charset="0"/>
                          <a:ea typeface="Times New Roman" panose="02020603050405020304" pitchFamily="18" charset="0"/>
                          <a:cs typeface="Arial" panose="020B0604020202020204" pitchFamily="34" charset="0"/>
                        </a:rPr>
                        <a:t>m</a:t>
                      </a:r>
                      <a:r>
                        <a:rPr lang="es-ES" sz="1600" spc="-5" dirty="0">
                          <a:effectLst/>
                          <a:latin typeface="Arial" panose="020B0604020202020204" pitchFamily="34" charset="0"/>
                          <a:ea typeface="Times New Roman" panose="02020603050405020304" pitchFamily="18" charset="0"/>
                          <a:cs typeface="Arial" panose="020B0604020202020204" pitchFamily="34" charset="0"/>
                        </a:rPr>
                        <a:t>e</a:t>
                      </a:r>
                      <a:r>
                        <a:rPr lang="es-ES" sz="1600" dirty="0">
                          <a:effectLst/>
                          <a:latin typeface="Arial" panose="020B0604020202020204" pitchFamily="34" charset="0"/>
                          <a:ea typeface="Times New Roman" panose="02020603050405020304" pitchFamily="18" charset="0"/>
                          <a:cs typeface="Arial" panose="020B0604020202020204" pitchFamily="34" charset="0"/>
                        </a:rPr>
                        <a:t>n</a:t>
                      </a:r>
                      <a:r>
                        <a:rPr lang="es-ES" sz="1600" spc="45"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y</a:t>
                      </a:r>
                      <a:r>
                        <a:rPr lang="es-ES" sz="1600" spc="40" dirty="0">
                          <a:effectLst/>
                          <a:latin typeface="Arial" panose="020B0604020202020204" pitchFamily="34" charset="0"/>
                          <a:ea typeface="Times New Roman" panose="02020603050405020304" pitchFamily="18" charset="0"/>
                          <a:cs typeface="Arial" panose="020B0604020202020204" pitchFamily="34" charset="0"/>
                        </a:rPr>
                        <a:t> </a:t>
                      </a:r>
                      <a:r>
                        <a:rPr lang="es-ES" sz="1600" spc="5" dirty="0">
                          <a:effectLst/>
                          <a:latin typeface="Arial" panose="020B0604020202020204" pitchFamily="34" charset="0"/>
                          <a:ea typeface="Times New Roman" panose="02020603050405020304" pitchFamily="18" charset="0"/>
                          <a:cs typeface="Arial" panose="020B0604020202020204" pitchFamily="34" charset="0"/>
                        </a:rPr>
                        <a:t>p</a:t>
                      </a:r>
                      <a:r>
                        <a:rPr lang="es-ES" sz="1600" spc="-5" dirty="0">
                          <a:effectLst/>
                          <a:latin typeface="Arial" panose="020B0604020202020204" pitchFamily="34" charset="0"/>
                          <a:ea typeface="Times New Roman" panose="02020603050405020304" pitchFamily="18" charset="0"/>
                          <a:cs typeface="Arial" panose="020B0604020202020204" pitchFamily="34" charset="0"/>
                        </a:rPr>
                        <a:t>elvi</a:t>
                      </a:r>
                      <a:r>
                        <a:rPr lang="es-ES" sz="1600" dirty="0">
                          <a:effectLst/>
                          <a:latin typeface="Arial" panose="020B0604020202020204" pitchFamily="34" charset="0"/>
                          <a:ea typeface="Times New Roman" panose="02020603050405020304" pitchFamily="18" charset="0"/>
                          <a:cs typeface="Arial" panose="020B0604020202020204" pitchFamily="34" charset="0"/>
                        </a:rPr>
                        <a:t>s</a:t>
                      </a:r>
                      <a:r>
                        <a:rPr lang="es-ES" sz="1600" spc="35" dirty="0">
                          <a:effectLst/>
                          <a:latin typeface="Arial" panose="020B0604020202020204" pitchFamily="34" charset="0"/>
                          <a:ea typeface="Times New Roman" panose="02020603050405020304" pitchFamily="18" charset="0"/>
                          <a:cs typeface="Arial" panose="020B0604020202020204" pitchFamily="34" charset="0"/>
                        </a:rPr>
                        <a:t> </a:t>
                      </a:r>
                      <a:r>
                        <a:rPr lang="es-ES" sz="1600" spc="-5" dirty="0">
                          <a:effectLst/>
                          <a:latin typeface="Arial" panose="020B0604020202020204" pitchFamily="34" charset="0"/>
                          <a:ea typeface="Times New Roman" panose="02020603050405020304" pitchFamily="18" charset="0"/>
                          <a:cs typeface="Arial" panose="020B0604020202020204" pitchFamily="34" charset="0"/>
                        </a:rPr>
                        <a:t>(TAP).</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66675" indent="0" algn="ctr" eaLnBrk="0" hangingPunct="0">
                        <a:lnSpc>
                          <a:spcPts val="1320"/>
                        </a:lnSpc>
                        <a:spcBef>
                          <a:spcPts val="600"/>
                        </a:spcBef>
                        <a:spcAft>
                          <a:spcPts val="600"/>
                        </a:spcAft>
                      </a:pPr>
                      <a:r>
                        <a:rPr lang="es-ES" sz="1600" spc="-5" dirty="0">
                          <a:effectLst/>
                          <a:latin typeface="Arial" panose="020B0604020202020204" pitchFamily="34" charset="0"/>
                          <a:ea typeface="Times New Roman" panose="02020603050405020304" pitchFamily="18" charset="0"/>
                          <a:cs typeface="Arial" panose="020B0604020202020204" pitchFamily="34" charset="0"/>
                        </a:rPr>
                        <a:t>30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05196243"/>
                  </a:ext>
                </a:extLst>
              </a:tr>
              <a:tr h="334819">
                <a:tc>
                  <a:txBody>
                    <a:bodyPr/>
                    <a:lstStyle/>
                    <a:p>
                      <a:pPr marL="0" indent="0" algn="ctr">
                        <a:spcBef>
                          <a:spcPts val="600"/>
                        </a:spcBef>
                        <a:spcAft>
                          <a:spcPts val="600"/>
                        </a:spcAft>
                        <a:buFont typeface="+mj-lt"/>
                        <a:buNone/>
                      </a:pPr>
                      <a:r>
                        <a:rPr lang="es-ES" sz="1600" dirty="0">
                          <a:effectLst/>
                          <a:latin typeface="Arial" panose="020B0604020202020204" pitchFamily="34" charset="0"/>
                          <a:ea typeface="Times New Roman" panose="02020603050405020304" pitchFamily="18" charset="0"/>
                          <a:cs typeface="Arial" panose="020B0604020202020204" pitchFamily="34" charset="0"/>
                        </a:rPr>
                        <a:t>3</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85738" indent="0" eaLnBrk="0" hangingPunct="0">
                        <a:spcBef>
                          <a:spcPts val="600"/>
                        </a:spcBef>
                        <a:spcAft>
                          <a:spcPts val="600"/>
                        </a:spcAft>
                      </a:pPr>
                      <a:r>
                        <a:rPr lang="es-ES" sz="1600" spc="-5" dirty="0">
                          <a:effectLst/>
                          <a:latin typeface="Arial" panose="020B0604020202020204" pitchFamily="34" charset="0"/>
                          <a:ea typeface="Times New Roman" panose="02020603050405020304" pitchFamily="18" charset="0"/>
                          <a:cs typeface="Arial" panose="020B0604020202020204" pitchFamily="34" charset="0"/>
                        </a:rPr>
                        <a:t>M</a:t>
                      </a:r>
                      <a:r>
                        <a:rPr lang="es-ES" sz="1600" spc="5" dirty="0">
                          <a:effectLst/>
                          <a:latin typeface="Arial" panose="020B0604020202020204" pitchFamily="34" charset="0"/>
                          <a:ea typeface="Times New Roman" panose="02020603050405020304" pitchFamily="18" charset="0"/>
                          <a:cs typeface="Arial" panose="020B0604020202020204" pitchFamily="34" charset="0"/>
                        </a:rPr>
                        <a:t>i</a:t>
                      </a:r>
                      <a:r>
                        <a:rPr lang="es-ES" sz="1600" spc="-5" dirty="0">
                          <a:effectLst/>
                          <a:latin typeface="Arial" panose="020B0604020202020204" pitchFamily="34" charset="0"/>
                          <a:ea typeface="Times New Roman" panose="02020603050405020304" pitchFamily="18" charset="0"/>
                          <a:cs typeface="Arial" panose="020B0604020202020204" pitchFamily="34" charset="0"/>
                        </a:rPr>
                        <a:t>e</a:t>
                      </a:r>
                      <a:r>
                        <a:rPr lang="es-ES" sz="1600" spc="-10" dirty="0">
                          <a:effectLst/>
                          <a:latin typeface="Arial" panose="020B0604020202020204" pitchFamily="34" charset="0"/>
                          <a:ea typeface="Times New Roman" panose="02020603050405020304" pitchFamily="18" charset="0"/>
                          <a:cs typeface="Arial" panose="020B0604020202020204" pitchFamily="34" charset="0"/>
                        </a:rPr>
                        <a:t>m</a:t>
                      </a:r>
                      <a:r>
                        <a:rPr lang="es-ES" sz="1600" dirty="0">
                          <a:effectLst/>
                          <a:latin typeface="Arial" panose="020B0604020202020204" pitchFamily="34" charset="0"/>
                          <a:ea typeface="Times New Roman" panose="02020603050405020304" pitchFamily="18" charset="0"/>
                          <a:cs typeface="Arial" panose="020B0604020202020204" pitchFamily="34" charset="0"/>
                        </a:rPr>
                        <a:t>b</a:t>
                      </a:r>
                      <a:r>
                        <a:rPr lang="es-ES" sz="1600" spc="-5" dirty="0">
                          <a:effectLst/>
                          <a:latin typeface="Arial" panose="020B0604020202020204" pitchFamily="34" charset="0"/>
                          <a:ea typeface="Times New Roman" panose="02020603050405020304" pitchFamily="18" charset="0"/>
                          <a:cs typeface="Arial" panose="020B0604020202020204" pitchFamily="34" charset="0"/>
                        </a:rPr>
                        <a:t>r</a:t>
                      </a:r>
                      <a:r>
                        <a:rPr lang="es-ES" sz="1600" dirty="0">
                          <a:effectLst/>
                          <a:latin typeface="Arial" panose="020B0604020202020204" pitchFamily="34" charset="0"/>
                          <a:ea typeface="Times New Roman" panose="02020603050405020304" pitchFamily="18" charset="0"/>
                          <a:cs typeface="Arial" panose="020B0604020202020204" pitchFamily="34" charset="0"/>
                        </a:rPr>
                        <a:t>os</a:t>
                      </a:r>
                      <a:r>
                        <a:rPr lang="es-ES" sz="1600" spc="60" dirty="0">
                          <a:effectLst/>
                          <a:latin typeface="Arial" panose="020B0604020202020204" pitchFamily="34" charset="0"/>
                          <a:ea typeface="Times New Roman" panose="02020603050405020304" pitchFamily="18" charset="0"/>
                          <a:cs typeface="Arial" panose="020B0604020202020204" pitchFamily="34" charset="0"/>
                        </a:rPr>
                        <a:t> </a:t>
                      </a:r>
                      <a:r>
                        <a:rPr lang="es-ES" sz="1600" spc="-5" dirty="0">
                          <a:effectLst/>
                          <a:latin typeface="Arial" panose="020B0604020202020204" pitchFamily="34" charset="0"/>
                          <a:ea typeface="Times New Roman" panose="02020603050405020304" pitchFamily="18" charset="0"/>
                          <a:cs typeface="Arial" panose="020B0604020202020204" pitchFamily="34" charset="0"/>
                        </a:rPr>
                        <a:t>su</a:t>
                      </a:r>
                      <a:r>
                        <a:rPr lang="es-ES" sz="1600" dirty="0">
                          <a:effectLst/>
                          <a:latin typeface="Arial" panose="020B0604020202020204" pitchFamily="34" charset="0"/>
                          <a:ea typeface="Times New Roman" panose="02020603050405020304" pitchFamily="18" charset="0"/>
                          <a:cs typeface="Arial" panose="020B0604020202020204" pitchFamily="34" charset="0"/>
                        </a:rPr>
                        <a:t>p</a:t>
                      </a:r>
                      <a:r>
                        <a:rPr lang="es-ES" sz="1600" spc="-5" dirty="0">
                          <a:effectLst/>
                          <a:latin typeface="Arial" panose="020B0604020202020204" pitchFamily="34" charset="0"/>
                          <a:ea typeface="Times New Roman" panose="02020603050405020304" pitchFamily="18" charset="0"/>
                          <a:cs typeface="Arial" panose="020B0604020202020204" pitchFamily="34" charset="0"/>
                        </a:rPr>
                        <a:t>eriores e i</a:t>
                      </a:r>
                      <a:r>
                        <a:rPr lang="es-ES" sz="1600" dirty="0">
                          <a:effectLst/>
                          <a:latin typeface="Arial" panose="020B0604020202020204" pitchFamily="34" charset="0"/>
                          <a:ea typeface="Times New Roman" panose="02020603050405020304" pitchFamily="18" charset="0"/>
                          <a:cs typeface="Arial" panose="020B0604020202020204" pitchFamily="34" charset="0"/>
                        </a:rPr>
                        <a:t>n</a:t>
                      </a:r>
                      <a:r>
                        <a:rPr lang="es-ES" sz="1600" spc="-5" dirty="0">
                          <a:effectLst/>
                          <a:latin typeface="Arial" panose="020B0604020202020204" pitchFamily="34" charset="0"/>
                          <a:ea typeface="Times New Roman" panose="02020603050405020304" pitchFamily="18" charset="0"/>
                          <a:cs typeface="Arial" panose="020B0604020202020204" pitchFamily="34" charset="0"/>
                        </a:rPr>
                        <a:t>feri</a:t>
                      </a:r>
                      <a:r>
                        <a:rPr lang="es-ES" sz="1600" dirty="0">
                          <a:effectLst/>
                          <a:latin typeface="Arial" panose="020B0604020202020204" pitchFamily="34" charset="0"/>
                          <a:ea typeface="Times New Roman" panose="02020603050405020304" pitchFamily="18" charset="0"/>
                          <a:cs typeface="Arial" panose="020B0604020202020204" pitchFamily="34" charset="0"/>
                        </a:rPr>
                        <a:t>ores (Ext.).</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66675" indent="0" algn="ctr" eaLnBrk="0" hangingPunct="0">
                        <a:spcBef>
                          <a:spcPts val="600"/>
                        </a:spcBef>
                        <a:spcAft>
                          <a:spcPts val="600"/>
                        </a:spcAft>
                      </a:pPr>
                      <a:r>
                        <a:rPr lang="es-ES" sz="1600" spc="-5" dirty="0">
                          <a:effectLst/>
                          <a:latin typeface="Arial" panose="020B0604020202020204" pitchFamily="34" charset="0"/>
                          <a:ea typeface="Times New Roman" panose="02020603050405020304" pitchFamily="18" charset="0"/>
                          <a:cs typeface="Arial" panose="020B0604020202020204" pitchFamily="34" charset="0"/>
                        </a:rPr>
                        <a:t> 6</a:t>
                      </a:r>
                      <a:r>
                        <a:rPr lang="es-ES" sz="1600" dirty="0">
                          <a:effectLst/>
                          <a:latin typeface="Arial" panose="020B0604020202020204" pitchFamily="34" charset="0"/>
                          <a:ea typeface="Times New Roman" panose="02020603050405020304" pitchFamily="18" charset="0"/>
                          <a:cs typeface="Arial" panose="020B0604020202020204" pitchFamily="34" charset="0"/>
                        </a:rPr>
                        <a:t>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7377304"/>
                  </a:ext>
                </a:extLst>
              </a:tr>
              <a:tr h="334819">
                <a:tc>
                  <a:txBody>
                    <a:bodyPr/>
                    <a:lstStyle/>
                    <a:p>
                      <a:pPr algn="ctr">
                        <a:spcBef>
                          <a:spcPts val="600"/>
                        </a:spcBef>
                        <a:spcAft>
                          <a:spcPts val="600"/>
                        </a:spcAft>
                      </a:pPr>
                      <a:r>
                        <a:rPr lang="es-ES_tradnl" sz="1600" dirty="0">
                          <a:effectLst/>
                          <a:latin typeface="Algerian" panose="04020705040A02060702" pitchFamily="82" charset="0"/>
                          <a:ea typeface="Times New Roman" panose="02020603050405020304" pitchFamily="18" charset="0"/>
                          <a:cs typeface="Arial" panose="020B0604020202020204" pitchFamily="34" charset="0"/>
                        </a:rPr>
                        <a:t>  II</a:t>
                      </a:r>
                      <a:endParaRPr lang="es-CU" sz="1600" dirty="0">
                        <a:effectLst/>
                        <a:latin typeface="Algerian" panose="04020705040A02060702" pitchFamily="82"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99695" eaLnBrk="0" hangingPunct="0">
                        <a:lnSpc>
                          <a:spcPts val="1320"/>
                        </a:lnSpc>
                        <a:spcBef>
                          <a:spcPts val="600"/>
                        </a:spcBef>
                        <a:spcAft>
                          <a:spcPts val="600"/>
                        </a:spcAft>
                      </a:pPr>
                      <a:r>
                        <a:rPr lang="es-ES" sz="1600" b="1" dirty="0">
                          <a:effectLst/>
                          <a:latin typeface="Arial" panose="020B0604020202020204" pitchFamily="34" charset="0"/>
                          <a:ea typeface="Times New Roman" panose="02020603050405020304" pitchFamily="18" charset="0"/>
                          <a:cs typeface="Arial" panose="020B0604020202020204" pitchFamily="34" charset="0"/>
                        </a:rPr>
                        <a:t>P</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e</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r</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fi</a:t>
                      </a:r>
                      <a:r>
                        <a:rPr lang="es-ES" sz="1600" b="1" dirty="0">
                          <a:effectLst/>
                          <a:latin typeface="Arial" panose="020B0604020202020204" pitchFamily="34" charset="0"/>
                          <a:ea typeface="Times New Roman" panose="02020603050405020304" pitchFamily="18" charset="0"/>
                          <a:cs typeface="Arial" panose="020B0604020202020204" pitchFamily="34" charset="0"/>
                        </a:rPr>
                        <a:t>l</a:t>
                      </a:r>
                      <a:r>
                        <a:rPr lang="es-ES" sz="1600" b="1" spc="35" dirty="0">
                          <a:effectLst/>
                          <a:latin typeface="Arial" panose="020B0604020202020204" pitchFamily="34" charset="0"/>
                          <a:ea typeface="Times New Roman" panose="02020603050405020304" pitchFamily="18" charset="0"/>
                          <a:cs typeface="Arial" panose="020B0604020202020204" pitchFamily="34" charset="0"/>
                        </a:rPr>
                        <a:t> </a:t>
                      </a:r>
                      <a:r>
                        <a:rPr lang="es-ES" sz="1600" b="1" dirty="0">
                          <a:effectLst/>
                          <a:latin typeface="Arial" panose="020B0604020202020204" pitchFamily="34" charset="0"/>
                          <a:ea typeface="Times New Roman" panose="02020603050405020304" pitchFamily="18" charset="0"/>
                          <a:cs typeface="Arial" panose="020B0604020202020204" pitchFamily="34" charset="0"/>
                        </a:rPr>
                        <a:t>no</a:t>
                      </a:r>
                      <a:r>
                        <a:rPr lang="es-ES" sz="1600" b="1" spc="40" dirty="0">
                          <a:effectLst/>
                          <a:latin typeface="Arial" panose="020B0604020202020204" pitchFamily="34" charset="0"/>
                          <a:ea typeface="Times New Roman" panose="02020603050405020304" pitchFamily="18" charset="0"/>
                          <a:cs typeface="Arial" panose="020B0604020202020204" pitchFamily="34" charset="0"/>
                        </a:rPr>
                        <a:t> </a:t>
                      </a:r>
                      <a:r>
                        <a:rPr lang="es-ES" sz="1600" b="1" dirty="0">
                          <a:effectLst/>
                          <a:latin typeface="Arial" panose="020B0604020202020204" pitchFamily="34" charset="0"/>
                          <a:ea typeface="Times New Roman" panose="02020603050405020304" pitchFamily="18" charset="0"/>
                          <a:cs typeface="Arial" panose="020B0604020202020204" pitchFamily="34" charset="0"/>
                        </a:rPr>
                        <a:t>q</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u</a:t>
                      </a:r>
                      <a:r>
                        <a:rPr lang="es-ES" sz="1600" b="1" dirty="0">
                          <a:effectLst/>
                          <a:latin typeface="Arial" panose="020B0604020202020204" pitchFamily="34" charset="0"/>
                          <a:ea typeface="Times New Roman" panose="02020603050405020304" pitchFamily="18" charset="0"/>
                          <a:cs typeface="Arial" panose="020B0604020202020204" pitchFamily="34" charset="0"/>
                        </a:rPr>
                        <a:t>irú</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rg</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i</a:t>
                      </a:r>
                      <a:r>
                        <a:rPr lang="es-ES" sz="1600" b="1" spc="-10" dirty="0">
                          <a:effectLst/>
                          <a:latin typeface="Arial" panose="020B0604020202020204" pitchFamily="34" charset="0"/>
                          <a:ea typeface="Times New Roman" panose="02020603050405020304" pitchFamily="18" charset="0"/>
                          <a:cs typeface="Arial" panose="020B0604020202020204" pitchFamily="34" charset="0"/>
                        </a:rPr>
                        <a:t>c</a:t>
                      </a:r>
                      <a:r>
                        <a:rPr lang="es-ES" sz="1600" b="1" dirty="0">
                          <a:effectLst/>
                          <a:latin typeface="Arial" panose="020B0604020202020204" pitchFamily="34" charset="0"/>
                          <a:ea typeface="Times New Roman" panose="02020603050405020304" pitchFamily="18" charset="0"/>
                          <a:cs typeface="Arial" panose="020B0604020202020204" pitchFamily="34" charset="0"/>
                        </a:rPr>
                        <a:t>o</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70" algn="ctr" eaLnBrk="0" hangingPunct="0">
                        <a:lnSpc>
                          <a:spcPts val="1320"/>
                        </a:lnSpc>
                        <a:spcBef>
                          <a:spcPts val="600"/>
                        </a:spcBef>
                        <a:spcAft>
                          <a:spcPts val="600"/>
                        </a:spcAft>
                      </a:pPr>
                      <a:r>
                        <a:rPr lang="es-ES" sz="1600" b="1" spc="-5" dirty="0">
                          <a:effectLst/>
                          <a:latin typeface="Arial" panose="020B0604020202020204" pitchFamily="34" charset="0"/>
                          <a:ea typeface="Times New Roman" panose="02020603050405020304" pitchFamily="18" charset="0"/>
                          <a:cs typeface="Arial" panose="020B0604020202020204" pitchFamily="34" charset="0"/>
                        </a:rPr>
                        <a:t>4</a:t>
                      </a:r>
                      <a:r>
                        <a:rPr lang="es-ES" sz="1600" b="1" dirty="0">
                          <a:effectLst/>
                          <a:latin typeface="Arial" panose="020B0604020202020204" pitchFamily="34" charset="0"/>
                          <a:ea typeface="Times New Roman" panose="02020603050405020304" pitchFamily="18" charset="0"/>
                          <a:cs typeface="Arial" panose="020B0604020202020204" pitchFamily="34" charset="0"/>
                        </a:rPr>
                        <a:t>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791789502"/>
                  </a:ext>
                </a:extLst>
              </a:tr>
              <a:tr h="334819">
                <a:tc>
                  <a:txBody>
                    <a:bodyPr/>
                    <a:lstStyle/>
                    <a:p>
                      <a:pPr marL="0" indent="0" algn="ctr">
                        <a:spcBef>
                          <a:spcPts val="600"/>
                        </a:spcBef>
                        <a:spcAft>
                          <a:spcPts val="600"/>
                        </a:spcAft>
                        <a:buFont typeface="+mj-lt"/>
                        <a:buNone/>
                      </a:pPr>
                      <a:r>
                        <a:rPr lang="es-ES_tradnl" sz="1600" dirty="0">
                          <a:effectLst/>
                          <a:latin typeface="Arial" panose="020B0604020202020204" pitchFamily="34" charset="0"/>
                          <a:ea typeface="Times New Roman" panose="02020603050405020304" pitchFamily="18" charset="0"/>
                          <a:cs typeface="Arial" panose="020B0604020202020204" pitchFamily="34" charset="0"/>
                        </a:rPr>
                        <a:t>1</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99695" eaLnBrk="0" hangingPunct="0">
                        <a:lnSpc>
                          <a:spcPts val="1320"/>
                        </a:lnSpc>
                        <a:spcBef>
                          <a:spcPts val="600"/>
                        </a:spcBef>
                        <a:spcAft>
                          <a:spcPts val="600"/>
                        </a:spcAft>
                      </a:pPr>
                      <a:r>
                        <a:rPr lang="es-ES" sz="1600" spc="-5" dirty="0">
                          <a:effectLst/>
                          <a:latin typeface="Arial" panose="020B0604020202020204" pitchFamily="34" charset="0"/>
                          <a:ea typeface="Times New Roman" panose="02020603050405020304" pitchFamily="18" charset="0"/>
                          <a:cs typeface="Arial" panose="020B0604020202020204" pitchFamily="34" charset="0"/>
                        </a:rPr>
                        <a:t>E</a:t>
                      </a:r>
                      <a:r>
                        <a:rPr lang="es-ES" sz="1600" dirty="0">
                          <a:effectLst/>
                          <a:latin typeface="Arial" panose="020B0604020202020204" pitchFamily="34" charset="0"/>
                          <a:ea typeface="Times New Roman" panose="02020603050405020304" pitchFamily="18" charset="0"/>
                          <a:cs typeface="Arial" panose="020B0604020202020204" pitchFamily="34" charset="0"/>
                        </a:rPr>
                        <a:t>n</a:t>
                      </a:r>
                      <a:r>
                        <a:rPr lang="es-ES" sz="1600" spc="-5" dirty="0">
                          <a:effectLst/>
                          <a:latin typeface="Arial" panose="020B0604020202020204" pitchFamily="34" charset="0"/>
                          <a:ea typeface="Times New Roman" panose="02020603050405020304" pitchFamily="18" charset="0"/>
                          <a:cs typeface="Arial" panose="020B0604020202020204" pitchFamily="34" charset="0"/>
                        </a:rPr>
                        <a:t>f</a:t>
                      </a:r>
                      <a:r>
                        <a:rPr lang="es-ES" sz="1600" dirty="0">
                          <a:effectLst/>
                          <a:latin typeface="Arial" panose="020B0604020202020204" pitchFamily="34" charset="0"/>
                          <a:ea typeface="Times New Roman" panose="02020603050405020304" pitchFamily="18" charset="0"/>
                          <a:cs typeface="Arial" panose="020B0604020202020204" pitchFamily="34" charset="0"/>
                        </a:rPr>
                        <a:t>er</a:t>
                      </a:r>
                      <a:r>
                        <a:rPr lang="es-ES" sz="1600" spc="-10" dirty="0">
                          <a:effectLst/>
                          <a:latin typeface="Arial" panose="020B0604020202020204" pitchFamily="34" charset="0"/>
                          <a:ea typeface="Times New Roman" panose="02020603050405020304" pitchFamily="18" charset="0"/>
                          <a:cs typeface="Arial" panose="020B0604020202020204" pitchFamily="34" charset="0"/>
                        </a:rPr>
                        <a:t>m</a:t>
                      </a:r>
                      <a:r>
                        <a:rPr lang="es-ES" sz="1600" spc="-5" dirty="0">
                          <a:effectLst/>
                          <a:latin typeface="Arial" panose="020B0604020202020204" pitchFamily="34" charset="0"/>
                          <a:ea typeface="Times New Roman" panose="02020603050405020304" pitchFamily="18" charset="0"/>
                          <a:cs typeface="Arial" panose="020B0604020202020204" pitchFamily="34" charset="0"/>
                        </a:rPr>
                        <a:t>e</a:t>
                      </a:r>
                      <a:r>
                        <a:rPr lang="es-ES" sz="1600" dirty="0">
                          <a:effectLst/>
                          <a:latin typeface="Arial" panose="020B0604020202020204" pitchFamily="34" charset="0"/>
                          <a:ea typeface="Times New Roman" panose="02020603050405020304" pitchFamily="18" charset="0"/>
                          <a:cs typeface="Arial" panose="020B0604020202020204" pitchFamily="34" charset="0"/>
                        </a:rPr>
                        <a:t>d</a:t>
                      </a:r>
                      <a:r>
                        <a:rPr lang="es-ES" sz="1600" spc="-5" dirty="0">
                          <a:effectLst/>
                          <a:latin typeface="Arial" panose="020B0604020202020204" pitchFamily="34" charset="0"/>
                          <a:ea typeface="Times New Roman" panose="02020603050405020304" pitchFamily="18" charset="0"/>
                          <a:cs typeface="Arial" panose="020B0604020202020204" pitchFamily="34" charset="0"/>
                        </a:rPr>
                        <a:t>a</a:t>
                      </a:r>
                      <a:r>
                        <a:rPr lang="es-ES" sz="1600" dirty="0">
                          <a:effectLst/>
                          <a:latin typeface="Arial" panose="020B0604020202020204" pitchFamily="34" charset="0"/>
                          <a:ea typeface="Times New Roman" panose="02020603050405020304" pitchFamily="18" charset="0"/>
                          <a:cs typeface="Arial" panose="020B0604020202020204" pitchFamily="34" charset="0"/>
                        </a:rPr>
                        <a:t>d</a:t>
                      </a:r>
                      <a:r>
                        <a:rPr lang="es-ES" sz="1600" spc="-5" dirty="0">
                          <a:effectLst/>
                          <a:latin typeface="Arial" panose="020B0604020202020204" pitchFamily="34" charset="0"/>
                          <a:ea typeface="Times New Roman" panose="02020603050405020304" pitchFamily="18" charset="0"/>
                          <a:cs typeface="Arial" panose="020B0604020202020204" pitchFamily="34" charset="0"/>
                        </a:rPr>
                        <a:t>e</a:t>
                      </a:r>
                      <a:r>
                        <a:rPr lang="es-ES" sz="1600" dirty="0">
                          <a:effectLst/>
                          <a:latin typeface="Arial" panose="020B0604020202020204" pitchFamily="34" charset="0"/>
                          <a:ea typeface="Times New Roman" panose="02020603050405020304" pitchFamily="18" charset="0"/>
                          <a:cs typeface="Arial" panose="020B0604020202020204" pitchFamily="34" charset="0"/>
                        </a:rPr>
                        <a:t>s</a:t>
                      </a:r>
                      <a:r>
                        <a:rPr lang="es-ES" sz="1600" spc="50"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no</a:t>
                      </a:r>
                      <a:r>
                        <a:rPr lang="es-ES" sz="1600" spc="50"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tr</a:t>
                      </a:r>
                      <a:r>
                        <a:rPr lang="es-ES" sz="1600" spc="-5" dirty="0">
                          <a:effectLst/>
                          <a:latin typeface="Arial" panose="020B0604020202020204" pitchFamily="34" charset="0"/>
                          <a:ea typeface="Times New Roman" panose="02020603050405020304" pitchFamily="18" charset="0"/>
                          <a:cs typeface="Arial" panose="020B0604020202020204" pitchFamily="34" charset="0"/>
                        </a:rPr>
                        <a:t>a</a:t>
                      </a:r>
                      <a:r>
                        <a:rPr lang="es-ES" sz="1600" dirty="0">
                          <a:effectLst/>
                          <a:latin typeface="Arial" panose="020B0604020202020204" pitchFamily="34" charset="0"/>
                          <a:ea typeface="Times New Roman" panose="02020603050405020304" pitchFamily="18" charset="0"/>
                          <a:cs typeface="Arial" panose="020B0604020202020204" pitchFamily="34" charset="0"/>
                        </a:rPr>
                        <a:t>s</a:t>
                      </a:r>
                      <a:r>
                        <a:rPr lang="es-ES" sz="1600" spc="-15" dirty="0">
                          <a:effectLst/>
                          <a:latin typeface="Arial" panose="020B0604020202020204" pitchFamily="34" charset="0"/>
                          <a:ea typeface="Times New Roman" panose="02020603050405020304" pitchFamily="18" charset="0"/>
                          <a:cs typeface="Arial" panose="020B0604020202020204" pitchFamily="34" charset="0"/>
                        </a:rPr>
                        <a:t>m</a:t>
                      </a:r>
                      <a:r>
                        <a:rPr lang="es-ES" sz="1600" spc="5" dirty="0">
                          <a:effectLst/>
                          <a:latin typeface="Arial" panose="020B0604020202020204" pitchFamily="34" charset="0"/>
                          <a:ea typeface="Times New Roman" panose="02020603050405020304" pitchFamily="18" charset="0"/>
                          <a:cs typeface="Arial" panose="020B0604020202020204" pitchFamily="34" charset="0"/>
                        </a:rPr>
                        <a:t>i</a:t>
                      </a:r>
                      <a:r>
                        <a:rPr lang="es-ES" sz="1600" dirty="0">
                          <a:effectLst/>
                          <a:latin typeface="Arial" panose="020B0604020202020204" pitchFamily="34" charset="0"/>
                          <a:ea typeface="Times New Roman" panose="02020603050405020304" pitchFamily="18" charset="0"/>
                          <a:cs typeface="Arial" panose="020B0604020202020204" pitchFamily="34" charset="0"/>
                        </a:rPr>
                        <a:t>s</a:t>
                      </a:r>
                      <a:r>
                        <a:rPr lang="es-ES" sz="1600" spc="-10" dirty="0">
                          <a:effectLst/>
                          <a:latin typeface="Arial" panose="020B0604020202020204" pitchFamily="34" charset="0"/>
                          <a:ea typeface="Times New Roman" panose="02020603050405020304" pitchFamily="18" charset="0"/>
                          <a:cs typeface="Arial" panose="020B0604020202020204" pitchFamily="34" charset="0"/>
                        </a:rPr>
                        <a:t>i</a:t>
                      </a:r>
                      <a:r>
                        <a:rPr lang="es-ES" sz="1600" dirty="0">
                          <a:effectLst/>
                          <a:latin typeface="Arial" panose="020B0604020202020204" pitchFamily="34" charset="0"/>
                          <a:ea typeface="Times New Roman" panose="02020603050405020304" pitchFamily="18" charset="0"/>
                          <a:cs typeface="Arial" panose="020B0604020202020204" pitchFamily="34" charset="0"/>
                        </a:rPr>
                        <a:t>bl</a:t>
                      </a:r>
                      <a:r>
                        <a:rPr lang="es-ES" sz="1600" spc="-5" dirty="0">
                          <a:effectLst/>
                          <a:latin typeface="Arial" panose="020B0604020202020204" pitchFamily="34" charset="0"/>
                          <a:ea typeface="Times New Roman" panose="02020603050405020304" pitchFamily="18" charset="0"/>
                          <a:cs typeface="Arial" panose="020B0604020202020204" pitchFamily="34" charset="0"/>
                        </a:rPr>
                        <a:t>e</a:t>
                      </a:r>
                      <a:r>
                        <a:rPr lang="es-ES" sz="1600" dirty="0">
                          <a:effectLst/>
                          <a:latin typeface="Arial" panose="020B0604020202020204" pitchFamily="34" charset="0"/>
                          <a:ea typeface="Times New Roman" panose="02020603050405020304" pitchFamily="18" charset="0"/>
                          <a:cs typeface="Arial" panose="020B0604020202020204" pitchFamily="34" charset="0"/>
                        </a:rPr>
                        <a:t>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1270" algn="ctr" eaLnBrk="0" hangingPunct="0">
                        <a:lnSpc>
                          <a:spcPts val="1320"/>
                        </a:lnSpc>
                        <a:spcBef>
                          <a:spcPts val="600"/>
                        </a:spcBef>
                        <a:spcAft>
                          <a:spcPts val="600"/>
                        </a:spcAft>
                      </a:pPr>
                      <a:r>
                        <a:rPr lang="es-ES" sz="1600" spc="-5" dirty="0">
                          <a:effectLst/>
                          <a:latin typeface="Arial" panose="020B0604020202020204" pitchFamily="34" charset="0"/>
                          <a:ea typeface="Times New Roman" panose="02020603050405020304" pitchFamily="18" charset="0"/>
                          <a:cs typeface="Arial" panose="020B0604020202020204" pitchFamily="34" charset="0"/>
                        </a:rPr>
                        <a:t>6</a:t>
                      </a:r>
                      <a:r>
                        <a:rPr lang="es-ES" sz="1600" dirty="0">
                          <a:effectLst/>
                          <a:latin typeface="Arial" panose="020B0604020202020204" pitchFamily="34" charset="0"/>
                          <a:ea typeface="Times New Roman" panose="02020603050405020304" pitchFamily="18" charset="0"/>
                          <a:cs typeface="Arial" panose="020B0604020202020204" pitchFamily="34" charset="0"/>
                        </a:rPr>
                        <a:t>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9017102"/>
                  </a:ext>
                </a:extLst>
              </a:tr>
              <a:tr h="334819">
                <a:tc>
                  <a:txBody>
                    <a:bodyPr/>
                    <a:lstStyle/>
                    <a:p>
                      <a:pPr marL="0" indent="0" algn="ctr">
                        <a:spcBef>
                          <a:spcPts val="600"/>
                        </a:spcBef>
                        <a:spcAft>
                          <a:spcPts val="600"/>
                        </a:spcAft>
                        <a:buFont typeface="+mj-lt"/>
                        <a:buNone/>
                      </a:pPr>
                      <a:r>
                        <a:rPr lang="es-ES_tradnl" sz="1600" dirty="0">
                          <a:effectLst/>
                          <a:latin typeface="Arial" panose="020B0604020202020204" pitchFamily="34" charset="0"/>
                          <a:ea typeface="Times New Roman" panose="02020603050405020304" pitchFamily="18" charset="0"/>
                          <a:cs typeface="Arial" panose="020B0604020202020204" pitchFamily="34" charset="0"/>
                        </a:rPr>
                        <a:t> 2</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eaLnBrk="0" hangingPunct="0">
                        <a:lnSpc>
                          <a:spcPts val="1320"/>
                        </a:lnSpc>
                        <a:spcBef>
                          <a:spcPts val="600"/>
                        </a:spcBef>
                        <a:spcAft>
                          <a:spcPts val="600"/>
                        </a:spcAft>
                      </a:pPr>
                      <a:r>
                        <a:rPr lang="es-ES_tradnl" sz="1600" spc="70" dirty="0">
                          <a:effectLst/>
                          <a:latin typeface="Arial" panose="020B0604020202020204" pitchFamily="34" charset="0"/>
                          <a:ea typeface="Times New Roman" panose="02020603050405020304" pitchFamily="18" charset="0"/>
                          <a:cs typeface="Arial" panose="020B0604020202020204" pitchFamily="34" charset="0"/>
                        </a:rPr>
                        <a:t> </a:t>
                      </a:r>
                      <a:r>
                        <a:rPr lang="es-ES" sz="1600" spc="-5" dirty="0">
                          <a:effectLst/>
                          <a:latin typeface="Arial" panose="020B0604020202020204" pitchFamily="34" charset="0"/>
                          <a:ea typeface="Times New Roman" panose="02020603050405020304" pitchFamily="18" charset="0"/>
                          <a:cs typeface="Arial" panose="020B0604020202020204" pitchFamily="34" charset="0"/>
                        </a:rPr>
                        <a:t>Psiqu</a:t>
                      </a:r>
                      <a:r>
                        <a:rPr lang="es-ES" sz="1600" spc="5" dirty="0">
                          <a:effectLst/>
                          <a:latin typeface="Arial" panose="020B0604020202020204" pitchFamily="34" charset="0"/>
                          <a:ea typeface="Times New Roman" panose="02020603050405020304" pitchFamily="18" charset="0"/>
                          <a:cs typeface="Arial" panose="020B0604020202020204" pitchFamily="34" charset="0"/>
                        </a:rPr>
                        <a:t>i</a:t>
                      </a:r>
                      <a:r>
                        <a:rPr lang="es-ES" sz="1600" spc="-10" dirty="0">
                          <a:effectLst/>
                          <a:latin typeface="Arial" panose="020B0604020202020204" pitchFamily="34" charset="0"/>
                          <a:ea typeface="Times New Roman" panose="02020603050405020304" pitchFamily="18" charset="0"/>
                          <a:cs typeface="Arial" panose="020B0604020202020204" pitchFamily="34" charset="0"/>
                        </a:rPr>
                        <a:t>a</a:t>
                      </a:r>
                      <a:r>
                        <a:rPr lang="es-ES" sz="1600" spc="-5" dirty="0">
                          <a:effectLst/>
                          <a:latin typeface="Arial" panose="020B0604020202020204" pitchFamily="34" charset="0"/>
                          <a:ea typeface="Times New Roman" panose="02020603050405020304" pitchFamily="18" charset="0"/>
                          <a:cs typeface="Arial" panose="020B0604020202020204" pitchFamily="34" charset="0"/>
                        </a:rPr>
                        <a:t>tr</a:t>
                      </a:r>
                      <a:r>
                        <a:rPr lang="es-ES" sz="1600" spc="5" dirty="0">
                          <a:effectLst/>
                          <a:latin typeface="Arial" panose="020B0604020202020204" pitchFamily="34" charset="0"/>
                          <a:ea typeface="Times New Roman" panose="02020603050405020304" pitchFamily="18" charset="0"/>
                          <a:cs typeface="Arial" panose="020B0604020202020204" pitchFamily="34" charset="0"/>
                        </a:rPr>
                        <a:t>í</a:t>
                      </a:r>
                      <a:r>
                        <a:rPr lang="es-ES" sz="1600" dirty="0">
                          <a:effectLst/>
                          <a:latin typeface="Arial" panose="020B0604020202020204" pitchFamily="34" charset="0"/>
                          <a:ea typeface="Times New Roman" panose="02020603050405020304" pitchFamily="18" charset="0"/>
                          <a:cs typeface="Arial" panose="020B0604020202020204" pitchFamily="34" charset="0"/>
                        </a:rPr>
                        <a:t>a.</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01955" marR="337185" algn="ctr" eaLnBrk="0" hangingPunct="0">
                        <a:lnSpc>
                          <a:spcPts val="1320"/>
                        </a:lnSpc>
                        <a:spcBef>
                          <a:spcPts val="600"/>
                        </a:spcBef>
                        <a:spcAft>
                          <a:spcPts val="600"/>
                        </a:spcAft>
                        <a:tabLst>
                          <a:tab pos="734695" algn="l"/>
                        </a:tabLst>
                      </a:pPr>
                      <a:r>
                        <a:rPr lang="es-ES" sz="1600" spc="-5" dirty="0">
                          <a:effectLst/>
                          <a:latin typeface="Arial" panose="020B0604020202020204" pitchFamily="34" charset="0"/>
                          <a:ea typeface="Times New Roman" panose="02020603050405020304" pitchFamily="18" charset="0"/>
                          <a:cs typeface="Arial" panose="020B0604020202020204" pitchFamily="34" charset="0"/>
                        </a:rPr>
                        <a:t>20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50588334"/>
                  </a:ext>
                </a:extLst>
              </a:tr>
              <a:tr h="334819">
                <a:tc>
                  <a:txBody>
                    <a:bodyPr/>
                    <a:lstStyle/>
                    <a:p>
                      <a:pPr marL="0" indent="0" algn="ctr">
                        <a:spcBef>
                          <a:spcPts val="600"/>
                        </a:spcBef>
                        <a:spcAft>
                          <a:spcPts val="600"/>
                        </a:spcAft>
                        <a:buFont typeface="+mj-lt"/>
                        <a:buNone/>
                      </a:pPr>
                      <a:r>
                        <a:rPr lang="es-ES_tradnl" sz="1600" dirty="0">
                          <a:effectLst/>
                          <a:latin typeface="Arial" panose="020B0604020202020204" pitchFamily="34" charset="0"/>
                          <a:ea typeface="Times New Roman" panose="02020603050405020304" pitchFamily="18" charset="0"/>
                          <a:cs typeface="Arial" panose="020B0604020202020204" pitchFamily="34" charset="0"/>
                        </a:rPr>
                        <a:t>3</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eaLnBrk="0" hangingPunct="0">
                        <a:lnSpc>
                          <a:spcPts val="1320"/>
                        </a:lnSpc>
                        <a:spcBef>
                          <a:spcPts val="600"/>
                        </a:spcBef>
                        <a:spcAft>
                          <a:spcPts val="600"/>
                        </a:spcAft>
                      </a:pPr>
                      <a:r>
                        <a:rPr lang="es-ES_tradnl" sz="1600" spc="45" dirty="0">
                          <a:effectLst/>
                          <a:latin typeface="Arial" panose="020B0604020202020204" pitchFamily="34" charset="0"/>
                          <a:ea typeface="Times New Roman" panose="02020603050405020304" pitchFamily="18" charset="0"/>
                          <a:cs typeface="Arial" panose="020B0604020202020204" pitchFamily="34" charset="0"/>
                        </a:rPr>
                        <a:t> </a:t>
                      </a:r>
                      <a:r>
                        <a:rPr lang="es-ES" sz="1600" dirty="0">
                          <a:effectLst/>
                          <a:latin typeface="Arial" panose="020B0604020202020204" pitchFamily="34" charset="0"/>
                          <a:ea typeface="Times New Roman" panose="02020603050405020304" pitchFamily="18" charset="0"/>
                          <a:cs typeface="Arial" panose="020B0604020202020204" pitchFamily="34" charset="0"/>
                        </a:rPr>
                        <a:t>O</a:t>
                      </a:r>
                      <a:r>
                        <a:rPr lang="es-ES" sz="1600" spc="-5" dirty="0">
                          <a:effectLst/>
                          <a:latin typeface="Arial" panose="020B0604020202020204" pitchFamily="34" charset="0"/>
                          <a:ea typeface="Times New Roman" panose="02020603050405020304" pitchFamily="18" charset="0"/>
                          <a:cs typeface="Arial" panose="020B0604020202020204" pitchFamily="34" charset="0"/>
                        </a:rPr>
                        <a:t>tras.</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401320" marR="337185" algn="ctr" eaLnBrk="0" hangingPunct="0">
                        <a:lnSpc>
                          <a:spcPts val="1320"/>
                        </a:lnSpc>
                        <a:spcBef>
                          <a:spcPts val="600"/>
                        </a:spcBef>
                        <a:spcAft>
                          <a:spcPts val="600"/>
                        </a:spcAft>
                        <a:tabLst>
                          <a:tab pos="734695" algn="l"/>
                        </a:tabLst>
                      </a:pPr>
                      <a:r>
                        <a:rPr lang="es-ES" sz="1600" spc="-5" dirty="0">
                          <a:effectLst/>
                          <a:latin typeface="Arial" panose="020B0604020202020204" pitchFamily="34" charset="0"/>
                          <a:ea typeface="Times New Roman" panose="02020603050405020304" pitchFamily="18" charset="0"/>
                          <a:cs typeface="Arial" panose="020B0604020202020204" pitchFamily="34" charset="0"/>
                        </a:rPr>
                        <a:t> 20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40621286"/>
                  </a:ext>
                </a:extLst>
              </a:tr>
              <a:tr h="334819">
                <a:tc>
                  <a:txBody>
                    <a:bodyPr/>
                    <a:lstStyle/>
                    <a:p>
                      <a:pPr marL="342900" indent="-342900">
                        <a:spcBef>
                          <a:spcPts val="600"/>
                        </a:spcBef>
                        <a:spcAft>
                          <a:spcPts val="600"/>
                        </a:spcAft>
                        <a:buFont typeface="+mj-lt"/>
                        <a:buAutoNum type="arabicPeriod"/>
                      </a:pP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algn="ctr" eaLnBrk="0" hangingPunct="0">
                        <a:lnSpc>
                          <a:spcPts val="1320"/>
                        </a:lnSpc>
                        <a:spcBef>
                          <a:spcPts val="600"/>
                        </a:spcBef>
                        <a:spcAft>
                          <a:spcPts val="600"/>
                        </a:spcAft>
                      </a:pPr>
                      <a:r>
                        <a:rPr lang="es-ES" sz="1600" b="1" spc="45" dirty="0">
                          <a:effectLst/>
                          <a:latin typeface="Arial" panose="020B0604020202020204" pitchFamily="34" charset="0"/>
                          <a:ea typeface="Times New Roman" panose="02020603050405020304" pitchFamily="18" charset="0"/>
                          <a:cs typeface="Arial" panose="020B0604020202020204" pitchFamily="34" charset="0"/>
                        </a:rPr>
                        <a:t>TOT</a:t>
                      </a:r>
                      <a:r>
                        <a:rPr lang="es-ES" sz="1600" b="1" spc="-5" dirty="0">
                          <a:effectLst/>
                          <a:latin typeface="Arial" panose="020B0604020202020204" pitchFamily="34" charset="0"/>
                          <a:ea typeface="Times New Roman" panose="02020603050405020304" pitchFamily="18" charset="0"/>
                          <a:cs typeface="Arial" panose="020B0604020202020204" pitchFamily="34" charset="0"/>
                        </a:rPr>
                        <a:t>A</a:t>
                      </a:r>
                      <a:r>
                        <a:rPr lang="es-ES_tradnl" sz="1600" b="1" dirty="0">
                          <a:effectLst/>
                          <a:latin typeface="Arial" panose="020B0604020202020204" pitchFamily="34" charset="0"/>
                          <a:ea typeface="Times New Roman" panose="02020603050405020304" pitchFamily="18" charset="0"/>
                          <a:cs typeface="Arial" panose="020B0604020202020204" pitchFamily="34" charset="0"/>
                        </a:rPr>
                        <a:t>L</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337185" algn="ctr" eaLnBrk="0" hangingPunct="0">
                        <a:lnSpc>
                          <a:spcPts val="1320"/>
                        </a:lnSpc>
                        <a:spcBef>
                          <a:spcPts val="600"/>
                        </a:spcBef>
                        <a:spcAft>
                          <a:spcPts val="600"/>
                        </a:spcAft>
                        <a:tabLst>
                          <a:tab pos="734695" algn="l"/>
                        </a:tabLst>
                      </a:pPr>
                      <a:r>
                        <a:rPr lang="es-ES" sz="1600" b="1" spc="-5" dirty="0">
                          <a:effectLst/>
                          <a:latin typeface="Arial" panose="020B0604020202020204" pitchFamily="34" charset="0"/>
                          <a:ea typeface="Times New Roman" panose="02020603050405020304" pitchFamily="18" charset="0"/>
                          <a:cs typeface="Arial" panose="020B0604020202020204" pitchFamily="34" charset="0"/>
                        </a:rPr>
                        <a:t>     100</a:t>
                      </a:r>
                      <a:endParaRPr lang="es-CU" sz="1600" dirty="0">
                        <a:effectLst/>
                        <a:latin typeface="Arial" panose="020B0604020202020204" pitchFamily="34" charset="0"/>
                        <a:ea typeface="Times New Roman" panose="02020603050405020304" pitchFamily="18" charset="0"/>
                        <a:cs typeface="Arial" panose="020B0604020202020204" pitchFamily="34" charset="0"/>
                      </a:endParaRPr>
                    </a:p>
                  </a:txBody>
                  <a:tcPr marL="0" marR="0" marT="108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91040977"/>
                  </a:ext>
                </a:extLst>
              </a:tr>
            </a:tbl>
          </a:graphicData>
        </a:graphic>
      </p:graphicFrame>
      <p:sp>
        <p:nvSpPr>
          <p:cNvPr id="8" name="CuadroTexto 7">
            <a:extLst>
              <a:ext uri="{FF2B5EF4-FFF2-40B4-BE49-F238E27FC236}">
                <a16:creationId xmlns:a16="http://schemas.microsoft.com/office/drawing/2014/main" id="{31109FA2-25A5-321D-C688-85C6FB750DA5}"/>
              </a:ext>
            </a:extLst>
          </p:cNvPr>
          <p:cNvSpPr txBox="1"/>
          <p:nvPr/>
        </p:nvSpPr>
        <p:spPr>
          <a:xfrm>
            <a:off x="53498" y="5037432"/>
            <a:ext cx="8856984" cy="1549142"/>
          </a:xfrm>
          <a:prstGeom prst="rect">
            <a:avLst/>
          </a:prstGeom>
          <a:noFill/>
        </p:spPr>
        <p:txBody>
          <a:bodyPr wrap="square">
            <a:spAutoFit/>
          </a:bodyPr>
          <a:lstStyle/>
          <a:p>
            <a:pPr marR="67310" algn="just" eaLnBrk="0" hangingPunct="0">
              <a:lnSpc>
                <a:spcPct val="115000"/>
              </a:lnSpc>
              <a:tabLst>
                <a:tab pos="90170" algn="l"/>
              </a:tabLst>
            </a:pPr>
            <a:r>
              <a:rPr lang="es-ES" sz="2400" dirty="0">
                <a:effectLst/>
                <a:latin typeface="Arial" panose="020B0604020202020204" pitchFamily="34" charset="0"/>
                <a:ea typeface="Times New Roman" panose="02020603050405020304" pitchFamily="18" charset="0"/>
              </a:rPr>
              <a:t>El </a:t>
            </a:r>
            <a:r>
              <a:rPr lang="es-ES" sz="2000" spc="-5" dirty="0">
                <a:effectLst/>
                <a:latin typeface="Verdana" panose="020B0604030504040204" pitchFamily="34" charset="0"/>
                <a:ea typeface="Times New Roman" panose="02020603050405020304" pitchFamily="18" charset="0"/>
              </a:rPr>
              <a:t>6</a:t>
            </a:r>
            <a:r>
              <a:rPr lang="es-ES" sz="2000" dirty="0">
                <a:effectLst/>
                <a:latin typeface="Verdana" panose="020B0604030504040204" pitchFamily="34" charset="0"/>
                <a:ea typeface="Times New Roman" panose="02020603050405020304" pitchFamily="18" charset="0"/>
              </a:rPr>
              <a:t>0</a:t>
            </a:r>
            <a:r>
              <a:rPr lang="es-ES" sz="2000" spc="3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a:t>
            </a:r>
            <a:r>
              <a:rPr lang="es-ES" sz="2000" spc="15"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de</a:t>
            </a:r>
            <a:r>
              <a:rPr lang="es-ES" sz="2000" spc="25"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l</a:t>
            </a:r>
            <a:r>
              <a:rPr lang="es-ES" sz="2000" dirty="0">
                <a:effectLst/>
                <a:latin typeface="Verdana" panose="020B0604030504040204" pitchFamily="34" charset="0"/>
                <a:ea typeface="Times New Roman" panose="02020603050405020304" pitchFamily="18" charset="0"/>
              </a:rPr>
              <a:t>as</a:t>
            </a:r>
            <a:r>
              <a:rPr lang="es-ES" sz="2000" spc="25"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b</a:t>
            </a:r>
            <a:r>
              <a:rPr lang="es-ES" sz="2000" dirty="0">
                <a:effectLst/>
                <a:latin typeface="Verdana" panose="020B0604030504040204" pitchFamily="34" charset="0"/>
                <a:ea typeface="Times New Roman" panose="02020603050405020304" pitchFamily="18" charset="0"/>
              </a:rPr>
              <a:t>a</a:t>
            </a:r>
            <a:r>
              <a:rPr lang="es-ES" sz="2000" spc="-5" dirty="0">
                <a:effectLst/>
                <a:latin typeface="Verdana" panose="020B0604030504040204" pitchFamily="34" charset="0"/>
                <a:ea typeface="Times New Roman" panose="02020603050405020304" pitchFamily="18" charset="0"/>
              </a:rPr>
              <a:t>j</a:t>
            </a:r>
            <a:r>
              <a:rPr lang="es-ES" sz="2000" dirty="0">
                <a:effectLst/>
                <a:latin typeface="Verdana" panose="020B0604030504040204" pitchFamily="34" charset="0"/>
                <a:ea typeface="Times New Roman" panose="02020603050405020304" pitchFamily="18" charset="0"/>
              </a:rPr>
              <a:t>as</a:t>
            </a:r>
            <a:r>
              <a:rPr lang="es-ES" sz="2000" spc="25"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sa</a:t>
            </a:r>
            <a:r>
              <a:rPr lang="es-ES" sz="2000" dirty="0">
                <a:effectLst/>
                <a:latin typeface="Verdana" panose="020B0604030504040204" pitchFamily="34" charset="0"/>
                <a:ea typeface="Times New Roman" panose="02020603050405020304" pitchFamily="18" charset="0"/>
              </a:rPr>
              <a:t>n</a:t>
            </a:r>
            <a:r>
              <a:rPr lang="es-ES" sz="2000" spc="-5" dirty="0">
                <a:effectLst/>
                <a:latin typeface="Verdana" panose="020B0604030504040204" pitchFamily="34" charset="0"/>
                <a:ea typeface="Times New Roman" panose="02020603050405020304" pitchFamily="18" charset="0"/>
              </a:rPr>
              <a:t>i</a:t>
            </a:r>
            <a:r>
              <a:rPr lang="es-ES" sz="2000" spc="5" dirty="0">
                <a:effectLst/>
                <a:latin typeface="Verdana" panose="020B0604030504040204" pitchFamily="34" charset="0"/>
                <a:ea typeface="Times New Roman" panose="02020603050405020304" pitchFamily="18" charset="0"/>
              </a:rPr>
              <a:t>t</a:t>
            </a:r>
            <a:r>
              <a:rPr lang="es-ES" sz="2000" spc="-5" dirty="0">
                <a:effectLst/>
                <a:latin typeface="Verdana" panose="020B0604030504040204" pitchFamily="34" charset="0"/>
                <a:ea typeface="Times New Roman" panose="02020603050405020304" pitchFamily="18" charset="0"/>
              </a:rPr>
              <a:t>ari</a:t>
            </a:r>
            <a:r>
              <a:rPr lang="es-ES" sz="2000" dirty="0">
                <a:effectLst/>
                <a:latin typeface="Verdana" panose="020B0604030504040204" pitchFamily="34" charset="0"/>
                <a:ea typeface="Times New Roman" panose="02020603050405020304" pitchFamily="18" charset="0"/>
              </a:rPr>
              <a:t>as</a:t>
            </a:r>
            <a:r>
              <a:rPr lang="es-ES" sz="2000" spc="2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q</a:t>
            </a:r>
            <a:r>
              <a:rPr lang="es-ES" sz="2000" spc="5" dirty="0">
                <a:effectLst/>
                <a:latin typeface="Verdana" panose="020B0604030504040204" pitchFamily="34" charset="0"/>
                <a:ea typeface="Times New Roman" panose="02020603050405020304" pitchFamily="18" charset="0"/>
              </a:rPr>
              <a:t>u</a:t>
            </a:r>
            <a:r>
              <a:rPr lang="es-ES" sz="2000" dirty="0">
                <a:effectLst/>
                <a:latin typeface="Verdana" panose="020B0604030504040204" pitchFamily="34" charset="0"/>
                <a:ea typeface="Times New Roman" panose="02020603050405020304" pitchFamily="18" charset="0"/>
              </a:rPr>
              <a:t>e</a:t>
            </a:r>
            <a:r>
              <a:rPr lang="es-ES" sz="2000" spc="2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lle</a:t>
            </a:r>
            <a:r>
              <a:rPr lang="es-ES" sz="2000" dirty="0">
                <a:effectLst/>
                <a:latin typeface="Verdana" panose="020B0604030504040204" pitchFamily="34" charset="0"/>
                <a:ea typeface="Times New Roman" panose="02020603050405020304" pitchFamily="18" charset="0"/>
              </a:rPr>
              <a:t>g</a:t>
            </a:r>
            <a:r>
              <a:rPr lang="es-ES" sz="2000" spc="-5" dirty="0">
                <a:effectLst/>
                <a:latin typeface="Verdana" panose="020B0604030504040204" pitchFamily="34" charset="0"/>
                <a:ea typeface="Times New Roman" panose="02020603050405020304" pitchFamily="18" charset="0"/>
              </a:rPr>
              <a:t>a</a:t>
            </a:r>
            <a:r>
              <a:rPr lang="es-ES" sz="2000" dirty="0">
                <a:effectLst/>
                <a:latin typeface="Verdana" panose="020B0604030504040204" pitchFamily="34" charset="0"/>
                <a:ea typeface="Times New Roman" panose="02020603050405020304" pitchFamily="18" charset="0"/>
              </a:rPr>
              <a:t>n</a:t>
            </a:r>
            <a:r>
              <a:rPr lang="es-ES" sz="2000" spc="3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a</a:t>
            </a:r>
            <a:r>
              <a:rPr lang="es-ES" sz="2000" spc="3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l</a:t>
            </a:r>
            <a:r>
              <a:rPr lang="es-ES" sz="2000" spc="-10" dirty="0">
                <a:effectLst/>
                <a:latin typeface="Verdana" panose="020B0604030504040204" pitchFamily="34" charset="0"/>
                <a:ea typeface="Times New Roman" panose="02020603050405020304" pitchFamily="18" charset="0"/>
              </a:rPr>
              <a:t>a</a:t>
            </a:r>
            <a:r>
              <a:rPr lang="es-ES" sz="2000" dirty="0">
                <a:effectLst/>
                <a:latin typeface="Verdana" panose="020B0604030504040204" pitchFamily="34" charset="0"/>
                <a:ea typeface="Times New Roman" panose="02020603050405020304" pitchFamily="18" charset="0"/>
              </a:rPr>
              <a:t>s</a:t>
            </a:r>
            <a:r>
              <a:rPr lang="es-ES" sz="2000" spc="3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ins</a:t>
            </a:r>
            <a:r>
              <a:rPr lang="es-ES" sz="2000" spc="5" dirty="0">
                <a:effectLst/>
                <a:latin typeface="Verdana" panose="020B0604030504040204" pitchFamily="34" charset="0"/>
                <a:ea typeface="Times New Roman" panose="02020603050405020304" pitchFamily="18" charset="0"/>
              </a:rPr>
              <a:t>t</a:t>
            </a:r>
            <a:r>
              <a:rPr lang="es-ES" sz="2000" spc="-5" dirty="0">
                <a:effectLst/>
                <a:latin typeface="Verdana" panose="020B0604030504040204" pitchFamily="34" charset="0"/>
                <a:ea typeface="Times New Roman" panose="02020603050405020304" pitchFamily="18" charset="0"/>
              </a:rPr>
              <a:t>itucio</a:t>
            </a:r>
            <a:r>
              <a:rPr lang="es-ES" sz="2000" dirty="0">
                <a:effectLst/>
                <a:latin typeface="Verdana" panose="020B0604030504040204" pitchFamily="34" charset="0"/>
                <a:ea typeface="Times New Roman" panose="02020603050405020304" pitchFamily="18" charset="0"/>
              </a:rPr>
              <a:t>n</a:t>
            </a:r>
            <a:r>
              <a:rPr lang="es-ES" sz="2000" spc="-5" dirty="0">
                <a:effectLst/>
                <a:latin typeface="Verdana" panose="020B0604030504040204" pitchFamily="34" charset="0"/>
                <a:ea typeface="Times New Roman" panose="02020603050405020304" pitchFamily="18" charset="0"/>
              </a:rPr>
              <a:t>e</a:t>
            </a:r>
            <a:r>
              <a:rPr lang="es-ES" sz="2000" dirty="0">
                <a:effectLst/>
                <a:latin typeface="Verdana" panose="020B0604030504040204" pitchFamily="34" charset="0"/>
                <a:ea typeface="Times New Roman" panose="02020603050405020304" pitchFamily="18" charset="0"/>
              </a:rPr>
              <a:t>s</a:t>
            </a:r>
            <a:r>
              <a:rPr lang="es-ES" sz="2000" spc="15"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de</a:t>
            </a:r>
            <a:r>
              <a:rPr lang="es-ES" sz="2000" spc="3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s</a:t>
            </a:r>
            <a:r>
              <a:rPr lang="es-ES" sz="2000" spc="-5" dirty="0">
                <a:effectLst/>
                <a:latin typeface="Verdana" panose="020B0604030504040204" pitchFamily="34" charset="0"/>
                <a:ea typeface="Times New Roman" panose="02020603050405020304" pitchFamily="18" charset="0"/>
              </a:rPr>
              <a:t>alu</a:t>
            </a:r>
            <a:r>
              <a:rPr lang="es-ES" sz="2000" dirty="0">
                <a:effectLst/>
                <a:latin typeface="Verdana" panose="020B0604030504040204" pitchFamily="34" charset="0"/>
                <a:ea typeface="Times New Roman" panose="02020603050405020304" pitchFamily="18" charset="0"/>
              </a:rPr>
              <a:t>d</a:t>
            </a:r>
            <a:r>
              <a:rPr lang="es-ES" sz="2000" spc="35"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so</a:t>
            </a:r>
            <a:r>
              <a:rPr lang="es-ES" sz="2000" dirty="0">
                <a:effectLst/>
                <a:latin typeface="Verdana" panose="020B0604030504040204" pitchFamily="34" charset="0"/>
                <a:ea typeface="Times New Roman" panose="02020603050405020304" pitchFamily="18" charset="0"/>
              </a:rPr>
              <a:t>n</a:t>
            </a:r>
            <a:r>
              <a:rPr lang="es-ES" sz="2000" spc="25"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g</a:t>
            </a:r>
            <a:r>
              <a:rPr lang="es-ES" sz="2000" spc="-5" dirty="0">
                <a:effectLst/>
                <a:latin typeface="Verdana" panose="020B0604030504040204" pitchFamily="34" charset="0"/>
                <a:ea typeface="Times New Roman" panose="02020603050405020304" pitchFamily="18" charset="0"/>
              </a:rPr>
              <a:t>ra</a:t>
            </a:r>
            <a:r>
              <a:rPr lang="es-ES" sz="2000" dirty="0">
                <a:effectLst/>
                <a:latin typeface="Verdana" panose="020B0604030504040204" pitchFamily="34" charset="0"/>
                <a:ea typeface="Times New Roman" panose="02020603050405020304" pitchFamily="18" charset="0"/>
              </a:rPr>
              <a:t>v</a:t>
            </a:r>
            <a:r>
              <a:rPr lang="es-ES" sz="2000" spc="-5" dirty="0">
                <a:effectLst/>
                <a:latin typeface="Verdana" panose="020B0604030504040204" pitchFamily="34" charset="0"/>
                <a:ea typeface="Times New Roman" panose="02020603050405020304" pitchFamily="18" charset="0"/>
              </a:rPr>
              <a:t>es</a:t>
            </a:r>
            <a:r>
              <a:rPr lang="es-ES" sz="2000" dirty="0">
                <a:effectLst/>
                <a:latin typeface="Verdana" panose="020B0604030504040204" pitchFamily="34" charset="0"/>
                <a:ea typeface="Times New Roman" panose="02020603050405020304" pitchFamily="18" charset="0"/>
              </a:rPr>
              <a:t>.</a:t>
            </a:r>
            <a:r>
              <a:rPr lang="es-ES" sz="2000" spc="2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D</a:t>
            </a:r>
            <a:r>
              <a:rPr lang="es-ES" sz="2000" dirty="0">
                <a:effectLst/>
                <a:latin typeface="Verdana" panose="020B0604030504040204" pitchFamily="34" charset="0"/>
                <a:ea typeface="Times New Roman" panose="02020603050405020304" pitchFamily="18" charset="0"/>
              </a:rPr>
              <a:t>e</a:t>
            </a:r>
            <a:r>
              <a:rPr lang="es-ES" sz="2000" spc="30" dirty="0">
                <a:effectLst/>
                <a:latin typeface="Verdana" panose="020B0604030504040204" pitchFamily="34" charset="0"/>
                <a:ea typeface="Times New Roman" panose="02020603050405020304" pitchFamily="18" charset="0"/>
              </a:rPr>
              <a:t> </a:t>
            </a:r>
            <a:r>
              <a:rPr lang="es-ES" sz="2000" spc="-10" dirty="0">
                <a:effectLst/>
                <a:latin typeface="Verdana" panose="020B0604030504040204" pitchFamily="34" charset="0"/>
                <a:ea typeface="Times New Roman" panose="02020603050405020304" pitchFamily="18" charset="0"/>
              </a:rPr>
              <a:t>e</a:t>
            </a:r>
            <a:r>
              <a:rPr lang="es-ES" sz="2000" spc="5" dirty="0">
                <a:effectLst/>
                <a:latin typeface="Verdana" panose="020B0604030504040204" pitchFamily="34" charset="0"/>
                <a:ea typeface="Times New Roman" panose="02020603050405020304" pitchFamily="18" charset="0"/>
              </a:rPr>
              <a:t>l</a:t>
            </a:r>
            <a:r>
              <a:rPr lang="es-ES" sz="2000" spc="-5" dirty="0">
                <a:effectLst/>
                <a:latin typeface="Verdana" panose="020B0604030504040204" pitchFamily="34" charset="0"/>
                <a:ea typeface="Times New Roman" panose="02020603050405020304" pitchFamily="18" charset="0"/>
              </a:rPr>
              <a:t>las</a:t>
            </a:r>
            <a:r>
              <a:rPr lang="es-ES" sz="2000" dirty="0">
                <a:effectLst/>
                <a:latin typeface="Verdana" panose="020B0604030504040204" pitchFamily="34" charset="0"/>
                <a:ea typeface="Times New Roman" panose="02020603050405020304" pitchFamily="18" charset="0"/>
              </a:rPr>
              <a:t>,</a:t>
            </a:r>
            <a:r>
              <a:rPr lang="es-ES" sz="2000" spc="15"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una </a:t>
            </a:r>
            <a:r>
              <a:rPr lang="es-ES" sz="2000" dirty="0">
                <a:effectLst/>
                <a:latin typeface="Verdana" panose="020B0604030504040204" pitchFamily="34" charset="0"/>
                <a:ea typeface="Times New Roman" panose="02020603050405020304" pitchFamily="18" charset="0"/>
              </a:rPr>
              <a:t>ci</a:t>
            </a:r>
            <a:r>
              <a:rPr lang="es-ES" sz="2000" spc="-5" dirty="0">
                <a:effectLst/>
                <a:latin typeface="Verdana" panose="020B0604030504040204" pitchFamily="34" charset="0"/>
                <a:ea typeface="Times New Roman" panose="02020603050405020304" pitchFamily="18" charset="0"/>
              </a:rPr>
              <a:t>f</a:t>
            </a:r>
            <a:r>
              <a:rPr lang="es-ES" sz="2000" spc="5" dirty="0">
                <a:effectLst/>
                <a:latin typeface="Verdana" panose="020B0604030504040204" pitchFamily="34" charset="0"/>
                <a:ea typeface="Times New Roman" panose="02020603050405020304" pitchFamily="18" charset="0"/>
              </a:rPr>
              <a:t>r</a:t>
            </a:r>
            <a:r>
              <a:rPr lang="es-ES" sz="2000" dirty="0">
                <a:effectLst/>
                <a:latin typeface="Verdana" panose="020B0604030504040204" pitchFamily="34" charset="0"/>
                <a:ea typeface="Times New Roman" panose="02020603050405020304" pitchFamily="18" charset="0"/>
              </a:rPr>
              <a:t>a</a:t>
            </a:r>
            <a:r>
              <a:rPr lang="es-ES" sz="2000" spc="-1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si</a:t>
            </a:r>
            <a:r>
              <a:rPr lang="es-ES" sz="2000" spc="-10" dirty="0">
                <a:effectLst/>
                <a:latin typeface="Verdana" panose="020B0604030504040204" pitchFamily="34" charset="0"/>
                <a:ea typeface="Times New Roman" panose="02020603050405020304" pitchFamily="18" charset="0"/>
              </a:rPr>
              <a:t>m</a:t>
            </a:r>
            <a:r>
              <a:rPr lang="es-ES" sz="2000" spc="5" dirty="0">
                <a:effectLst/>
                <a:latin typeface="Verdana" panose="020B0604030504040204" pitchFamily="34" charset="0"/>
                <a:ea typeface="Times New Roman" panose="02020603050405020304" pitchFamily="18" charset="0"/>
              </a:rPr>
              <a:t>i</a:t>
            </a:r>
            <a:r>
              <a:rPr lang="es-ES" sz="2000" dirty="0">
                <a:effectLst/>
                <a:latin typeface="Verdana" panose="020B0604030504040204" pitchFamily="34" charset="0"/>
                <a:ea typeface="Times New Roman" panose="02020603050405020304" pitchFamily="18" charset="0"/>
              </a:rPr>
              <a:t>lar</a:t>
            </a:r>
            <a:r>
              <a:rPr lang="es-ES" sz="2000" spc="-5" dirty="0">
                <a:effectLst/>
                <a:latin typeface="Verdana" panose="020B0604030504040204" pitchFamily="34" charset="0"/>
                <a:ea typeface="Times New Roman" panose="02020603050405020304" pitchFamily="18" charset="0"/>
              </a:rPr>
              <a:t> s</a:t>
            </a:r>
            <a:r>
              <a:rPr lang="es-ES" sz="2000" dirty="0">
                <a:effectLst/>
                <a:latin typeface="Verdana" panose="020B0604030504040204" pitchFamily="34" charset="0"/>
                <a:ea typeface="Times New Roman" panose="02020603050405020304" pitchFamily="18" charset="0"/>
              </a:rPr>
              <a:t>on</a:t>
            </a:r>
            <a:r>
              <a:rPr lang="es-ES" sz="2000" spc="-1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de</a:t>
            </a:r>
            <a:r>
              <a:rPr lang="es-ES" sz="2000" spc="-1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p</a:t>
            </a:r>
            <a:r>
              <a:rPr lang="es-ES" sz="2000" spc="-5" dirty="0">
                <a:effectLst/>
                <a:latin typeface="Verdana" panose="020B0604030504040204" pitchFamily="34" charset="0"/>
                <a:ea typeface="Times New Roman" panose="02020603050405020304" pitchFamily="18" charset="0"/>
              </a:rPr>
              <a:t>e</a:t>
            </a:r>
            <a:r>
              <a:rPr lang="es-ES" sz="2000" dirty="0">
                <a:effectLst/>
                <a:latin typeface="Verdana" panose="020B0604030504040204" pitchFamily="34" charset="0"/>
                <a:ea typeface="Times New Roman" panose="02020603050405020304" pitchFamily="18" charset="0"/>
              </a:rPr>
              <a:t>r</a:t>
            </a:r>
            <a:r>
              <a:rPr lang="es-ES" sz="2000" spc="-5" dirty="0">
                <a:effectLst/>
                <a:latin typeface="Verdana" panose="020B0604030504040204" pitchFamily="34" charset="0"/>
                <a:ea typeface="Times New Roman" panose="02020603050405020304" pitchFamily="18" charset="0"/>
              </a:rPr>
              <a:t>f</a:t>
            </a:r>
            <a:r>
              <a:rPr lang="es-ES" sz="2000" spc="5" dirty="0">
                <a:effectLst/>
                <a:latin typeface="Verdana" panose="020B0604030504040204" pitchFamily="34" charset="0"/>
                <a:ea typeface="Times New Roman" panose="02020603050405020304" pitchFamily="18" charset="0"/>
              </a:rPr>
              <a:t>i</a:t>
            </a:r>
            <a:r>
              <a:rPr lang="es-ES" sz="2000" dirty="0">
                <a:effectLst/>
                <a:latin typeface="Verdana" panose="020B0604030504040204" pitchFamily="34" charset="0"/>
                <a:ea typeface="Times New Roman" panose="02020603050405020304" pitchFamily="18" charset="0"/>
              </a:rPr>
              <a:t>l</a:t>
            </a:r>
            <a:r>
              <a:rPr lang="es-ES" sz="2000" spc="-1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q</a:t>
            </a:r>
            <a:r>
              <a:rPr lang="es-ES" sz="2000" spc="5" dirty="0">
                <a:effectLst/>
                <a:latin typeface="Verdana" panose="020B0604030504040204" pitchFamily="34" charset="0"/>
                <a:ea typeface="Times New Roman" panose="02020603050405020304" pitchFamily="18" charset="0"/>
              </a:rPr>
              <a:t>u</a:t>
            </a:r>
            <a:r>
              <a:rPr lang="es-ES" sz="2000" spc="-10" dirty="0">
                <a:effectLst/>
                <a:latin typeface="Verdana" panose="020B0604030504040204" pitchFamily="34" charset="0"/>
                <a:ea typeface="Times New Roman" panose="02020603050405020304" pitchFamily="18" charset="0"/>
              </a:rPr>
              <a:t>i</a:t>
            </a:r>
            <a:r>
              <a:rPr lang="es-ES" sz="2000" spc="-5" dirty="0">
                <a:effectLst/>
                <a:latin typeface="Verdana" panose="020B0604030504040204" pitchFamily="34" charset="0"/>
                <a:ea typeface="Times New Roman" panose="02020603050405020304" pitchFamily="18" charset="0"/>
              </a:rPr>
              <a:t>r</a:t>
            </a:r>
            <a:r>
              <a:rPr lang="es-ES" sz="2000" spc="5" dirty="0">
                <a:effectLst/>
                <a:latin typeface="Verdana" panose="020B0604030504040204" pitchFamily="34" charset="0"/>
                <a:ea typeface="Times New Roman" panose="02020603050405020304" pitchFamily="18" charset="0"/>
              </a:rPr>
              <a:t>ú</a:t>
            </a:r>
            <a:r>
              <a:rPr lang="es-ES" sz="2000" spc="-5" dirty="0">
                <a:effectLst/>
                <a:latin typeface="Verdana" panose="020B0604030504040204" pitchFamily="34" charset="0"/>
                <a:ea typeface="Times New Roman" panose="02020603050405020304" pitchFamily="18" charset="0"/>
              </a:rPr>
              <a:t>rgic</a:t>
            </a:r>
            <a:r>
              <a:rPr lang="es-ES" sz="2000" dirty="0">
                <a:effectLst/>
                <a:latin typeface="Verdana" panose="020B0604030504040204" pitchFamily="34" charset="0"/>
                <a:ea typeface="Times New Roman" panose="02020603050405020304" pitchFamily="18" charset="0"/>
              </a:rPr>
              <a:t>o,</a:t>
            </a:r>
            <a:r>
              <a:rPr lang="es-ES" sz="2000" spc="-1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co</a:t>
            </a:r>
            <a:r>
              <a:rPr lang="es-ES" sz="2000" dirty="0">
                <a:effectLst/>
                <a:latin typeface="Verdana" panose="020B0604030504040204" pitchFamily="34" charset="0"/>
                <a:ea typeface="Times New Roman" panose="02020603050405020304" pitchFamily="18" charset="0"/>
              </a:rPr>
              <a:t>n</a:t>
            </a:r>
            <a:r>
              <a:rPr lang="es-ES" sz="2000" spc="-5"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pr</a:t>
            </a:r>
            <a:r>
              <a:rPr lang="es-ES" sz="2000" spc="-10" dirty="0">
                <a:effectLst/>
                <a:latin typeface="Verdana" panose="020B0604030504040204" pitchFamily="34" charset="0"/>
                <a:ea typeface="Times New Roman" panose="02020603050405020304" pitchFamily="18" charset="0"/>
              </a:rPr>
              <a:t>e</a:t>
            </a:r>
            <a:r>
              <a:rPr lang="es-ES" sz="2000" dirty="0">
                <a:effectLst/>
                <a:latin typeface="Verdana" panose="020B0604030504040204" pitchFamily="34" charset="0"/>
                <a:ea typeface="Times New Roman" panose="02020603050405020304" pitchFamily="18" charset="0"/>
              </a:rPr>
              <a:t>do</a:t>
            </a:r>
            <a:r>
              <a:rPr lang="es-ES" sz="2000" spc="-10" dirty="0">
                <a:effectLst/>
                <a:latin typeface="Verdana" panose="020B0604030504040204" pitchFamily="34" charset="0"/>
                <a:ea typeface="Times New Roman" panose="02020603050405020304" pitchFamily="18" charset="0"/>
              </a:rPr>
              <a:t>m</a:t>
            </a:r>
            <a:r>
              <a:rPr lang="es-ES" sz="2000" dirty="0">
                <a:effectLst/>
                <a:latin typeface="Verdana" panose="020B0604030504040204" pitchFamily="34" charset="0"/>
                <a:ea typeface="Times New Roman" panose="02020603050405020304" pitchFamily="18" charset="0"/>
              </a:rPr>
              <a:t>inio</a:t>
            </a:r>
            <a:r>
              <a:rPr lang="es-ES" sz="2000" spc="-10"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d</a:t>
            </a:r>
            <a:r>
              <a:rPr lang="es-ES" sz="2000" dirty="0">
                <a:effectLst/>
                <a:latin typeface="Verdana" panose="020B0604030504040204" pitchFamily="34" charset="0"/>
                <a:ea typeface="Times New Roman" panose="02020603050405020304" pitchFamily="18" charset="0"/>
              </a:rPr>
              <a:t>e </a:t>
            </a:r>
            <a:r>
              <a:rPr lang="es-ES" sz="2000" spc="-10" dirty="0">
                <a:effectLst/>
                <a:latin typeface="Verdana" panose="020B0604030504040204" pitchFamily="34" charset="0"/>
                <a:ea typeface="Times New Roman" panose="02020603050405020304" pitchFamily="18" charset="0"/>
              </a:rPr>
              <a:t>l</a:t>
            </a:r>
            <a:r>
              <a:rPr lang="es-ES" sz="2000" dirty="0">
                <a:effectLst/>
                <a:latin typeface="Verdana" panose="020B0604030504040204" pitchFamily="34" charset="0"/>
                <a:ea typeface="Times New Roman" panose="02020603050405020304" pitchFamily="18" charset="0"/>
              </a:rPr>
              <a:t>os</a:t>
            </a:r>
            <a:r>
              <a:rPr lang="es-ES" sz="2000" spc="-5" dirty="0">
                <a:effectLst/>
                <a:latin typeface="Verdana" panose="020B0604030504040204" pitchFamily="34" charset="0"/>
                <a:ea typeface="Times New Roman" panose="02020603050405020304" pitchFamily="18" charset="0"/>
              </a:rPr>
              <a:t> </a:t>
            </a:r>
            <a:r>
              <a:rPr lang="es-ES" sz="2000" spc="-10" dirty="0">
                <a:effectLst/>
                <a:latin typeface="Verdana" panose="020B0604030504040204" pitchFamily="34" charset="0"/>
                <a:ea typeface="Times New Roman" panose="02020603050405020304" pitchFamily="18" charset="0"/>
              </a:rPr>
              <a:t>p</a:t>
            </a:r>
            <a:r>
              <a:rPr lang="es-ES" sz="2000" spc="-5" dirty="0">
                <a:effectLst/>
                <a:latin typeface="Verdana" panose="020B0604030504040204" pitchFamily="34" charset="0"/>
                <a:ea typeface="Times New Roman" panose="02020603050405020304" pitchFamily="18" charset="0"/>
              </a:rPr>
              <a:t>o</a:t>
            </a:r>
            <a:r>
              <a:rPr lang="es-ES" sz="2000" spc="5" dirty="0">
                <a:effectLst/>
                <a:latin typeface="Verdana" panose="020B0604030504040204" pitchFamily="34" charset="0"/>
                <a:ea typeface="Times New Roman" panose="02020603050405020304" pitchFamily="18" charset="0"/>
              </a:rPr>
              <a:t>l</a:t>
            </a:r>
            <a:r>
              <a:rPr lang="es-ES" sz="2000" spc="-5" dirty="0">
                <a:effectLst/>
                <a:latin typeface="Verdana" panose="020B0604030504040204" pitchFamily="34" charset="0"/>
                <a:ea typeface="Times New Roman" panose="02020603050405020304" pitchFamily="18" charset="0"/>
              </a:rPr>
              <a:t>itra</a:t>
            </a:r>
            <a:r>
              <a:rPr lang="es-ES" sz="2000" dirty="0">
                <a:effectLst/>
                <a:latin typeface="Verdana" panose="020B0604030504040204" pitchFamily="34" charset="0"/>
                <a:ea typeface="Times New Roman" panose="02020603050405020304" pitchFamily="18" charset="0"/>
              </a:rPr>
              <a:t>u</a:t>
            </a:r>
            <a:r>
              <a:rPr lang="es-ES" sz="2000" spc="-10" dirty="0">
                <a:effectLst/>
                <a:latin typeface="Verdana" panose="020B0604030504040204" pitchFamily="34" charset="0"/>
                <a:ea typeface="Times New Roman" panose="02020603050405020304" pitchFamily="18" charset="0"/>
              </a:rPr>
              <a:t>m</a:t>
            </a:r>
            <a:r>
              <a:rPr lang="es-ES" sz="2000" spc="-5" dirty="0">
                <a:effectLst/>
                <a:latin typeface="Verdana" panose="020B0604030504040204" pitchFamily="34" charset="0"/>
                <a:ea typeface="Times New Roman" panose="02020603050405020304" pitchFamily="18" charset="0"/>
              </a:rPr>
              <a:t>a</a:t>
            </a:r>
            <a:r>
              <a:rPr lang="es-ES" sz="2000" spc="5" dirty="0">
                <a:effectLst/>
                <a:latin typeface="Verdana" panose="020B0604030504040204" pitchFamily="34" charset="0"/>
                <a:ea typeface="Times New Roman" panose="02020603050405020304" pitchFamily="18" charset="0"/>
              </a:rPr>
              <a:t>t</a:t>
            </a:r>
            <a:r>
              <a:rPr lang="es-ES" sz="2000" spc="-5" dirty="0">
                <a:effectLst/>
                <a:latin typeface="Verdana" panose="020B0604030504040204" pitchFamily="34" charset="0"/>
                <a:ea typeface="Times New Roman" panose="02020603050405020304" pitchFamily="18" charset="0"/>
              </a:rPr>
              <a:t>iz</a:t>
            </a:r>
            <a:r>
              <a:rPr lang="es-ES" sz="2000" spc="-10" dirty="0">
                <a:effectLst/>
                <a:latin typeface="Verdana" panose="020B0604030504040204" pitchFamily="34" charset="0"/>
                <a:ea typeface="Times New Roman" panose="02020603050405020304" pitchFamily="18" charset="0"/>
              </a:rPr>
              <a:t>a</a:t>
            </a:r>
            <a:r>
              <a:rPr lang="es-ES" sz="2000" spc="-5" dirty="0">
                <a:effectLst/>
                <a:latin typeface="Verdana" panose="020B0604030504040204" pitchFamily="34" charset="0"/>
                <a:ea typeface="Times New Roman" panose="02020603050405020304" pitchFamily="18" charset="0"/>
              </a:rPr>
              <a:t>d</a:t>
            </a:r>
            <a:r>
              <a:rPr lang="es-ES" sz="2000" spc="5" dirty="0">
                <a:effectLst/>
                <a:latin typeface="Verdana" panose="020B0604030504040204" pitchFamily="34" charset="0"/>
                <a:ea typeface="Times New Roman" panose="02020603050405020304" pitchFamily="18" charset="0"/>
              </a:rPr>
              <a:t>o</a:t>
            </a:r>
            <a:r>
              <a:rPr lang="es-ES" sz="2000" spc="-5" dirty="0">
                <a:effectLst/>
                <a:latin typeface="Verdana" panose="020B0604030504040204" pitchFamily="34" charset="0"/>
                <a:ea typeface="Times New Roman" panose="02020603050405020304" pitchFamily="18" charset="0"/>
              </a:rPr>
              <a:t>s</a:t>
            </a:r>
            <a:r>
              <a:rPr lang="es-ES" sz="2000" dirty="0">
                <a:effectLst/>
                <a:latin typeface="Verdana" panose="020B0604030504040204" pitchFamily="34" charset="0"/>
                <a:ea typeface="Times New Roman" panose="02020603050405020304" pitchFamily="18" charset="0"/>
              </a:rPr>
              <a:t>,</a:t>
            </a:r>
            <a:r>
              <a:rPr lang="es-ES" sz="2000" spc="-15"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q</a:t>
            </a:r>
            <a:r>
              <a:rPr lang="es-ES" sz="2000" dirty="0">
                <a:effectLst/>
                <a:latin typeface="Verdana" panose="020B0604030504040204" pitchFamily="34" charset="0"/>
                <a:ea typeface="Times New Roman" panose="02020603050405020304" pitchFamily="18" charset="0"/>
              </a:rPr>
              <a:t>ue</a:t>
            </a:r>
            <a:r>
              <a:rPr lang="es-ES" sz="2000" spc="-10" dirty="0">
                <a:effectLst/>
                <a:latin typeface="Verdana" panose="020B0604030504040204" pitchFamily="34" charset="0"/>
                <a:ea typeface="Times New Roman" panose="02020603050405020304" pitchFamily="18" charset="0"/>
              </a:rPr>
              <a:t>m</a:t>
            </a:r>
            <a:r>
              <a:rPr lang="es-ES" sz="2000" spc="-5" dirty="0">
                <a:effectLst/>
                <a:latin typeface="Verdana" panose="020B0604030504040204" pitchFamily="34" charset="0"/>
                <a:ea typeface="Times New Roman" panose="02020603050405020304" pitchFamily="18" charset="0"/>
              </a:rPr>
              <a:t>a</a:t>
            </a:r>
            <a:r>
              <a:rPr lang="es-ES" sz="2000" dirty="0">
                <a:effectLst/>
                <a:latin typeface="Verdana" panose="020B0604030504040204" pitchFamily="34" charset="0"/>
                <a:ea typeface="Times New Roman" panose="02020603050405020304" pitchFamily="18" charset="0"/>
              </a:rPr>
              <a:t>dos</a:t>
            </a:r>
            <a:r>
              <a:rPr lang="es-ES" sz="2000" spc="-1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y</a:t>
            </a:r>
            <a:r>
              <a:rPr lang="es-ES" sz="2000" spc="5" dirty="0">
                <a:effectLst/>
                <a:latin typeface="Verdana" panose="020B0604030504040204" pitchFamily="34" charset="0"/>
                <a:ea typeface="Times New Roman" panose="02020603050405020304" pitchFamily="18" charset="0"/>
              </a:rPr>
              <a:t> </a:t>
            </a:r>
            <a:r>
              <a:rPr lang="es-ES" sz="2000" spc="-5" dirty="0">
                <a:effectLst/>
                <a:latin typeface="Verdana" panose="020B0604030504040204" pitchFamily="34" charset="0"/>
                <a:ea typeface="Times New Roman" panose="02020603050405020304" pitchFamily="18" charset="0"/>
              </a:rPr>
              <a:t>los </a:t>
            </a:r>
            <a:r>
              <a:rPr lang="es-ES" sz="2000" spc="5" dirty="0">
                <a:effectLst/>
                <a:latin typeface="Verdana" panose="020B0604030504040204" pitchFamily="34" charset="0"/>
                <a:ea typeface="Times New Roman" panose="02020603050405020304" pitchFamily="18" charset="0"/>
              </a:rPr>
              <a:t>d</a:t>
            </a:r>
            <a:r>
              <a:rPr lang="es-ES" sz="2000" spc="-10" dirty="0">
                <a:effectLst/>
                <a:latin typeface="Verdana" panose="020B0604030504040204" pitchFamily="34" charset="0"/>
                <a:ea typeface="Times New Roman" panose="02020603050405020304" pitchFamily="18" charset="0"/>
              </a:rPr>
              <a:t>a</a:t>
            </a:r>
            <a:r>
              <a:rPr lang="es-ES" sz="2000" dirty="0">
                <a:effectLst/>
                <a:latin typeface="Verdana" panose="020B0604030504040204" pitchFamily="34" charset="0"/>
                <a:ea typeface="Times New Roman" panose="02020603050405020304" pitchFamily="18" charset="0"/>
              </a:rPr>
              <a:t>ñ</a:t>
            </a:r>
            <a:r>
              <a:rPr lang="es-ES" sz="2000" spc="5" dirty="0">
                <a:effectLst/>
                <a:latin typeface="Verdana" panose="020B0604030504040204" pitchFamily="34" charset="0"/>
                <a:ea typeface="Times New Roman" panose="02020603050405020304" pitchFamily="18" charset="0"/>
              </a:rPr>
              <a:t>o</a:t>
            </a:r>
            <a:r>
              <a:rPr lang="es-ES" sz="2000" dirty="0">
                <a:effectLst/>
                <a:latin typeface="Verdana" panose="020B0604030504040204" pitchFamily="34" charset="0"/>
                <a:ea typeface="Times New Roman" panose="02020603050405020304" pitchFamily="18" charset="0"/>
              </a:rPr>
              <a:t>s</a:t>
            </a:r>
            <a:r>
              <a:rPr lang="es-ES" sz="2000" spc="25"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a</a:t>
            </a:r>
            <a:r>
              <a:rPr lang="es-ES" sz="2000" spc="35"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l</a:t>
            </a:r>
            <a:r>
              <a:rPr lang="es-ES" sz="2000" spc="-5" dirty="0">
                <a:effectLst/>
                <a:latin typeface="Verdana" panose="020B0604030504040204" pitchFamily="34" charset="0"/>
                <a:ea typeface="Times New Roman" panose="02020603050405020304" pitchFamily="18" charset="0"/>
              </a:rPr>
              <a:t>a</a:t>
            </a:r>
            <a:r>
              <a:rPr lang="es-ES" sz="2000" dirty="0">
                <a:effectLst/>
                <a:latin typeface="Verdana" panose="020B0604030504040204" pitchFamily="34" charset="0"/>
                <a:ea typeface="Times New Roman" panose="02020603050405020304" pitchFamily="18" charset="0"/>
              </a:rPr>
              <a:t>s</a:t>
            </a:r>
            <a:r>
              <a:rPr lang="es-ES" sz="2000" spc="30"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v</a:t>
            </a:r>
            <a:r>
              <a:rPr lang="es-ES" sz="2000" spc="-10" dirty="0">
                <a:effectLst/>
                <a:latin typeface="Verdana" panose="020B0604030504040204" pitchFamily="34" charset="0"/>
                <a:ea typeface="Times New Roman" panose="02020603050405020304" pitchFamily="18" charset="0"/>
              </a:rPr>
              <a:t>í</a:t>
            </a:r>
            <a:r>
              <a:rPr lang="es-ES" sz="2000" dirty="0">
                <a:effectLst/>
                <a:latin typeface="Verdana" panose="020B0604030504040204" pitchFamily="34" charset="0"/>
                <a:ea typeface="Times New Roman" panose="02020603050405020304" pitchFamily="18" charset="0"/>
              </a:rPr>
              <a:t>as</a:t>
            </a:r>
            <a:r>
              <a:rPr lang="es-ES" sz="2000" spc="45" dirty="0">
                <a:effectLst/>
                <a:latin typeface="Verdana" panose="020B0604030504040204" pitchFamily="34" charset="0"/>
                <a:ea typeface="Times New Roman" panose="02020603050405020304" pitchFamily="18" charset="0"/>
              </a:rPr>
              <a:t> </a:t>
            </a:r>
            <a:r>
              <a:rPr lang="es-ES" sz="2000" dirty="0">
                <a:effectLst/>
                <a:latin typeface="Verdana" panose="020B0604030504040204" pitchFamily="34" charset="0"/>
                <a:ea typeface="Times New Roman" panose="02020603050405020304" pitchFamily="18" charset="0"/>
              </a:rPr>
              <a:t>r</a:t>
            </a:r>
            <a:r>
              <a:rPr lang="es-ES" sz="2000" spc="-10" dirty="0">
                <a:effectLst/>
                <a:latin typeface="Verdana" panose="020B0604030504040204" pitchFamily="34" charset="0"/>
                <a:ea typeface="Times New Roman" panose="02020603050405020304" pitchFamily="18" charset="0"/>
              </a:rPr>
              <a:t>e</a:t>
            </a:r>
            <a:r>
              <a:rPr lang="es-ES" sz="2000" spc="-5" dirty="0">
                <a:effectLst/>
                <a:latin typeface="Verdana" panose="020B0604030504040204" pitchFamily="34" charset="0"/>
                <a:ea typeface="Times New Roman" panose="02020603050405020304" pitchFamily="18" charset="0"/>
              </a:rPr>
              <a:t>s</a:t>
            </a:r>
            <a:r>
              <a:rPr lang="es-ES" sz="2000" dirty="0">
                <a:effectLst/>
                <a:latin typeface="Verdana" panose="020B0604030504040204" pitchFamily="34" charset="0"/>
                <a:ea typeface="Times New Roman" panose="02020603050405020304" pitchFamily="18" charset="0"/>
              </a:rPr>
              <a:t>pi</a:t>
            </a:r>
            <a:r>
              <a:rPr lang="es-ES" sz="2000" spc="-5" dirty="0">
                <a:effectLst/>
                <a:latin typeface="Verdana" panose="020B0604030504040204" pitchFamily="34" charset="0"/>
                <a:ea typeface="Times New Roman" panose="02020603050405020304" pitchFamily="18" charset="0"/>
              </a:rPr>
              <a:t>r</a:t>
            </a:r>
            <a:r>
              <a:rPr lang="es-ES" sz="2000" dirty="0">
                <a:effectLst/>
                <a:latin typeface="Verdana" panose="020B0604030504040204" pitchFamily="34" charset="0"/>
                <a:ea typeface="Times New Roman" panose="02020603050405020304" pitchFamily="18" charset="0"/>
              </a:rPr>
              <a:t>a</a:t>
            </a:r>
            <a:r>
              <a:rPr lang="es-ES" sz="2000" spc="-10" dirty="0">
                <a:effectLst/>
                <a:latin typeface="Verdana" panose="020B0604030504040204" pitchFamily="34" charset="0"/>
                <a:ea typeface="Times New Roman" panose="02020603050405020304" pitchFamily="18" charset="0"/>
              </a:rPr>
              <a:t>t</a:t>
            </a:r>
            <a:r>
              <a:rPr lang="es-ES" sz="2000" dirty="0">
                <a:effectLst/>
                <a:latin typeface="Verdana" panose="020B0604030504040204" pitchFamily="34" charset="0"/>
                <a:ea typeface="Times New Roman" panose="02020603050405020304" pitchFamily="18" charset="0"/>
              </a:rPr>
              <a:t>o</a:t>
            </a:r>
            <a:r>
              <a:rPr lang="es-ES" sz="2000" spc="-5" dirty="0">
                <a:effectLst/>
                <a:latin typeface="Verdana" panose="020B0604030504040204" pitchFamily="34" charset="0"/>
                <a:ea typeface="Times New Roman" panose="02020603050405020304" pitchFamily="18" charset="0"/>
              </a:rPr>
              <a:t>r</a:t>
            </a:r>
            <a:r>
              <a:rPr lang="es-ES" sz="2000" spc="5" dirty="0">
                <a:effectLst/>
                <a:latin typeface="Verdana" panose="020B0604030504040204" pitchFamily="34" charset="0"/>
                <a:ea typeface="Times New Roman" panose="02020603050405020304" pitchFamily="18" charset="0"/>
              </a:rPr>
              <a:t>i</a:t>
            </a:r>
            <a:r>
              <a:rPr lang="es-ES" sz="2000" spc="-5" dirty="0">
                <a:effectLst/>
                <a:latin typeface="Verdana" panose="020B0604030504040204" pitchFamily="34" charset="0"/>
                <a:ea typeface="Times New Roman" panose="02020603050405020304" pitchFamily="18" charset="0"/>
              </a:rPr>
              <a:t>a</a:t>
            </a:r>
            <a:r>
              <a:rPr lang="es-ES" sz="2000" dirty="0">
                <a:effectLst/>
                <a:latin typeface="Verdana" panose="020B0604030504040204" pitchFamily="34" charset="0"/>
                <a:ea typeface="Times New Roman" panose="02020603050405020304" pitchFamily="18" charset="0"/>
              </a:rPr>
              <a:t>s.</a:t>
            </a:r>
            <a:endParaRPr lang="es-C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63364409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2490E32B-961A-6179-D906-3BBDC79466FC}"/>
              </a:ext>
            </a:extLst>
          </p:cNvPr>
          <p:cNvSpPr txBox="1"/>
          <p:nvPr/>
        </p:nvSpPr>
        <p:spPr>
          <a:xfrm>
            <a:off x="179512" y="116632"/>
            <a:ext cx="8784976" cy="6169381"/>
          </a:xfrm>
          <a:prstGeom prst="rect">
            <a:avLst/>
          </a:prstGeom>
          <a:noFill/>
        </p:spPr>
        <p:txBody>
          <a:bodyPr wrap="square">
            <a:spAutoFit/>
          </a:bodyPr>
          <a:lstStyle/>
          <a:p>
            <a:pPr marR="67945" algn="just" eaLnBrk="0" hangingPunct="0">
              <a:spcBef>
                <a:spcPts val="200"/>
              </a:spcBef>
              <a:spcAft>
                <a:spcPts val="200"/>
              </a:spcAft>
              <a:tabLst>
                <a:tab pos="90170" algn="l"/>
              </a:tabLst>
            </a:pPr>
            <a:r>
              <a:rPr lang="es-ES" sz="2300" dirty="0">
                <a:effectLst/>
                <a:latin typeface="Arial" panose="020B0604020202020204" pitchFamily="34" charset="0"/>
                <a:ea typeface="Times New Roman" panose="02020603050405020304" pitchFamily="18" charset="0"/>
                <a:cs typeface="Arial" panose="020B0604020202020204" pitchFamily="34" charset="0"/>
              </a:rPr>
              <a:t>Del</a:t>
            </a:r>
            <a:r>
              <a:rPr lang="es-ES" sz="2300" spc="1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1</a:t>
            </a:r>
            <a:r>
              <a:rPr lang="es-ES" sz="2300" dirty="0">
                <a:effectLst/>
                <a:latin typeface="Arial" panose="020B0604020202020204" pitchFamily="34" charset="0"/>
                <a:ea typeface="Times New Roman" panose="02020603050405020304" pitchFamily="18" charset="0"/>
                <a:cs typeface="Arial" panose="020B0604020202020204" pitchFamily="34" charset="0"/>
              </a:rPr>
              <a:t>00</a:t>
            </a:r>
            <a:r>
              <a:rPr lang="es-ES" sz="2300" spc="17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de</a:t>
            </a:r>
            <a:r>
              <a:rPr lang="es-ES" sz="2300" spc="1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a:t>
            </a:r>
            <a:r>
              <a:rPr lang="es-ES" sz="2300" dirty="0">
                <a:effectLst/>
                <a:latin typeface="Arial" panose="020B0604020202020204" pitchFamily="34" charset="0"/>
                <a:ea typeface="Times New Roman" panose="02020603050405020304" pitchFamily="18" charset="0"/>
                <a:cs typeface="Arial" panose="020B0604020202020204" pitchFamily="34" charset="0"/>
              </a:rPr>
              <a:t>as</a:t>
            </a:r>
            <a:r>
              <a:rPr lang="es-ES" sz="2300" spc="17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b</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j</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dirty="0">
                <a:effectLst/>
                <a:latin typeface="Arial" panose="020B0604020202020204" pitchFamily="34" charset="0"/>
                <a:ea typeface="Times New Roman" panose="02020603050405020304" pitchFamily="18" charset="0"/>
                <a:cs typeface="Arial" panose="020B0604020202020204" pitchFamily="34" charset="0"/>
              </a:rPr>
              <a:t>s</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de</a:t>
            </a:r>
            <a:r>
              <a:rPr lang="es-ES" sz="2300" spc="1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p</a:t>
            </a:r>
            <a:r>
              <a:rPr lang="es-ES" sz="2300" dirty="0">
                <a:effectLst/>
                <a:latin typeface="Arial" panose="020B0604020202020204" pitchFamily="34" charset="0"/>
                <a:ea typeface="Times New Roman" panose="02020603050405020304" pitchFamily="18" charset="0"/>
                <a:cs typeface="Arial" panose="020B0604020202020204" pitchFamily="34" charset="0"/>
              </a:rPr>
              <a:t>er</a:t>
            </a:r>
            <a:r>
              <a:rPr lang="es-ES" sz="2300" spc="-5" dirty="0">
                <a:effectLst/>
                <a:latin typeface="Arial" panose="020B0604020202020204" pitchFamily="34" charset="0"/>
                <a:ea typeface="Times New Roman" panose="02020603050405020304" pitchFamily="18" charset="0"/>
                <a:cs typeface="Arial" panose="020B0604020202020204" pitchFamily="34" charset="0"/>
              </a:rPr>
              <a:t>f</a:t>
            </a:r>
            <a:r>
              <a:rPr lang="es-ES" sz="2300" dirty="0">
                <a:effectLst/>
                <a:latin typeface="Arial" panose="020B0604020202020204" pitchFamily="34" charset="0"/>
                <a:ea typeface="Times New Roman" panose="02020603050405020304" pitchFamily="18" charset="0"/>
                <a:cs typeface="Arial" panose="020B0604020202020204" pitchFamily="34" charset="0"/>
              </a:rPr>
              <a:t>il</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a:t>
            </a:r>
            <a:r>
              <a:rPr lang="es-ES" sz="2300" dirty="0">
                <a:effectLst/>
                <a:latin typeface="Arial" panose="020B0604020202020204" pitchFamily="34" charset="0"/>
                <a:ea typeface="Times New Roman" panose="02020603050405020304" pitchFamily="18" charset="0"/>
                <a:cs typeface="Arial" panose="020B0604020202020204" pitchFamily="34" charset="0"/>
              </a:rPr>
              <a:t>ui</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dirty="0">
                <a:effectLst/>
                <a:latin typeface="Arial" panose="020B0604020202020204" pitchFamily="34" charset="0"/>
                <a:ea typeface="Times New Roman" panose="02020603050405020304" pitchFamily="18" charset="0"/>
                <a:cs typeface="Arial" panose="020B0604020202020204" pitchFamily="34" charset="0"/>
              </a:rPr>
              <a:t>ú</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dirty="0">
                <a:effectLst/>
                <a:latin typeface="Arial" panose="020B0604020202020204" pitchFamily="34" charset="0"/>
                <a:ea typeface="Times New Roman" panose="02020603050405020304" pitchFamily="18" charset="0"/>
                <a:cs typeface="Arial" panose="020B0604020202020204" pitchFamily="34" charset="0"/>
              </a:rPr>
              <a:t>gi</a:t>
            </a:r>
            <a:r>
              <a:rPr lang="es-ES" sz="2300" spc="-5" dirty="0">
                <a:effectLst/>
                <a:latin typeface="Arial" panose="020B0604020202020204" pitchFamily="34" charset="0"/>
                <a:ea typeface="Times New Roman" panose="02020603050405020304" pitchFamily="18" charset="0"/>
                <a:cs typeface="Arial" panose="020B0604020202020204" pitchFamily="34" charset="0"/>
              </a:rPr>
              <a:t>c</a:t>
            </a:r>
            <a:r>
              <a:rPr lang="es-ES" sz="2300" dirty="0">
                <a:effectLst/>
                <a:latin typeface="Arial" panose="020B0604020202020204" pitchFamily="34" charset="0"/>
                <a:ea typeface="Times New Roman" panose="02020603050405020304" pitchFamily="18" charset="0"/>
                <a:cs typeface="Arial" panose="020B0604020202020204" pitchFamily="34" charset="0"/>
              </a:rPr>
              <a:t>o,</a:t>
            </a:r>
            <a:r>
              <a:rPr lang="es-ES" sz="2300" spc="1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l</a:t>
            </a:r>
            <a:r>
              <a:rPr lang="es-ES" sz="2300" spc="17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60</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so</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g</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v</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16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p</a:t>
            </a:r>
            <a:r>
              <a:rPr lang="es-ES" sz="2300" spc="-5" dirty="0">
                <a:effectLst/>
                <a:latin typeface="Arial" panose="020B0604020202020204" pitchFamily="34" charset="0"/>
                <a:ea typeface="Times New Roman" panose="02020603050405020304" pitchFamily="18" charset="0"/>
                <a:cs typeface="Arial" panose="020B0604020202020204" pitchFamily="34" charset="0"/>
              </a:rPr>
              <a:t>o</a:t>
            </a:r>
            <a:r>
              <a:rPr lang="es-ES" sz="2300" dirty="0">
                <a:effectLst/>
                <a:latin typeface="Arial" panose="020B0604020202020204" pitchFamily="34" charset="0"/>
                <a:ea typeface="Times New Roman" panose="02020603050405020304" pitchFamily="18" charset="0"/>
                <a:cs typeface="Arial" panose="020B0604020202020204" pitchFamily="34" charset="0"/>
              </a:rPr>
              <a:t>r</a:t>
            </a:r>
            <a:r>
              <a:rPr lang="es-ES" sz="2300" spc="17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a:t>
            </a:r>
            <a:r>
              <a:rPr lang="es-ES" sz="2300" dirty="0">
                <a:effectLst/>
                <a:latin typeface="Arial" panose="020B0604020202020204" pitchFamily="34" charset="0"/>
                <a:ea typeface="Times New Roman" panose="02020603050405020304" pitchFamily="18" charset="0"/>
                <a:cs typeface="Arial" panose="020B0604020202020204" pitchFamily="34" charset="0"/>
              </a:rPr>
              <a:t>o</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c</a:t>
            </a:r>
            <a:r>
              <a:rPr lang="es-ES" sz="2300" dirty="0">
                <a:effectLst/>
                <a:latin typeface="Arial" panose="020B0604020202020204" pitchFamily="34" charset="0"/>
                <a:ea typeface="Times New Roman" panose="02020603050405020304" pitchFamily="18" charset="0"/>
                <a:cs typeface="Arial" panose="020B0604020202020204" pitchFamily="34" charset="0"/>
              </a:rPr>
              <a:t>ual</a:t>
            </a:r>
            <a:r>
              <a:rPr lang="es-ES" sz="2300" spc="17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quier</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18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un </a:t>
            </a:r>
            <a:r>
              <a:rPr lang="es-ES" sz="2300" spc="5" dirty="0">
                <a:effectLst/>
                <a:latin typeface="Arial" panose="020B0604020202020204" pitchFamily="34" charset="0"/>
                <a:ea typeface="Times New Roman" panose="02020603050405020304" pitchFamily="18" charset="0"/>
                <a:cs typeface="Arial" panose="020B0604020202020204" pitchFamily="34" charset="0"/>
              </a:rPr>
              <a:t>p</a:t>
            </a:r>
            <a:r>
              <a:rPr lang="es-ES" sz="2300" spc="-5" dirty="0">
                <a:effectLst/>
                <a:latin typeface="Arial" panose="020B0604020202020204" pitchFamily="34" charset="0"/>
                <a:ea typeface="Times New Roman" panose="02020603050405020304" pitchFamily="18" charset="0"/>
                <a:cs typeface="Arial" panose="020B0604020202020204" pitchFamily="34" charset="0"/>
              </a:rPr>
              <a:t>roce</a:t>
            </a:r>
            <a:r>
              <a:rPr lang="es-ES" sz="2300" dirty="0">
                <a:effectLst/>
                <a:latin typeface="Arial" panose="020B0604020202020204" pitchFamily="34" charset="0"/>
                <a:ea typeface="Times New Roman" panose="02020603050405020304" pitchFamily="18" charset="0"/>
                <a:cs typeface="Arial" panose="020B0604020202020204" pitchFamily="34" charset="0"/>
              </a:rPr>
              <a:t>d</a:t>
            </a:r>
            <a:r>
              <a:rPr lang="es-ES" sz="2300" spc="5" dirty="0">
                <a:effectLst/>
                <a:latin typeface="Arial" panose="020B0604020202020204" pitchFamily="34" charset="0"/>
                <a:ea typeface="Times New Roman" panose="02020603050405020304" pitchFamily="18" charset="0"/>
                <a:cs typeface="Arial" panose="020B0604020202020204" pitchFamily="34" charset="0"/>
              </a:rPr>
              <a:t>i</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i</a:t>
            </a:r>
            <a:r>
              <a:rPr lang="es-ES" sz="2300" dirty="0">
                <a:effectLst/>
                <a:latin typeface="Arial" panose="020B0604020202020204" pitchFamily="34" charset="0"/>
                <a:ea typeface="Times New Roman" panose="02020603050405020304" pitchFamily="18" charset="0"/>
                <a:cs typeface="Arial" panose="020B0604020202020204" pitchFamily="34" charset="0"/>
              </a:rPr>
              <a:t>e</a:t>
            </a:r>
            <a:r>
              <a:rPr lang="es-ES" sz="2300" spc="-5" dirty="0">
                <a:effectLst/>
                <a:latin typeface="Arial" panose="020B0604020202020204" pitchFamily="34" charset="0"/>
                <a:ea typeface="Times New Roman" panose="02020603050405020304" pitchFamily="18" charset="0"/>
                <a:cs typeface="Arial" panose="020B0604020202020204" pitchFamily="34" charset="0"/>
              </a:rPr>
              <a:t>nt</a:t>
            </a:r>
            <a:r>
              <a:rPr lang="es-ES" sz="2300" dirty="0">
                <a:effectLst/>
                <a:latin typeface="Arial" panose="020B0604020202020204" pitchFamily="34" charset="0"/>
                <a:ea typeface="Times New Roman" panose="02020603050405020304" pitchFamily="18" charset="0"/>
                <a:cs typeface="Arial" panose="020B0604020202020204" pitchFamily="34" charset="0"/>
              </a:rPr>
              <a:t>o</a:t>
            </a:r>
            <a:r>
              <a:rPr lang="es-ES" sz="2300" spc="9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de</a:t>
            </a:r>
            <a:r>
              <a:rPr lang="es-ES" sz="2300" spc="9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ur</a:t>
            </a:r>
            <a:r>
              <a:rPr lang="es-ES" sz="2300" spc="5" dirty="0">
                <a:effectLst/>
                <a:latin typeface="Arial" panose="020B0604020202020204" pitchFamily="34" charset="0"/>
                <a:ea typeface="Times New Roman" panose="02020603050405020304" pitchFamily="18" charset="0"/>
                <a:cs typeface="Arial" panose="020B0604020202020204" pitchFamily="34" charset="0"/>
              </a:rPr>
              <a:t>g</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5" dirty="0">
                <a:effectLst/>
                <a:latin typeface="Arial" panose="020B0604020202020204" pitchFamily="34" charset="0"/>
                <a:ea typeface="Times New Roman" panose="02020603050405020304" pitchFamily="18" charset="0"/>
                <a:cs typeface="Arial" panose="020B0604020202020204" pitchFamily="34" charset="0"/>
              </a:rPr>
              <a:t>ci</a:t>
            </a:r>
            <a:r>
              <a:rPr lang="es-ES" sz="2300" dirty="0">
                <a:effectLst/>
                <a:latin typeface="Arial" panose="020B0604020202020204" pitchFamily="34" charset="0"/>
                <a:ea typeface="Times New Roman" panose="02020603050405020304" pitchFamily="18" charset="0"/>
                <a:cs typeface="Arial" panose="020B0604020202020204" pitchFamily="34" charset="0"/>
              </a:rPr>
              <a:t>a,</a:t>
            </a:r>
            <a:r>
              <a:rPr lang="es-ES" sz="2300" spc="95"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10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a:t>
            </a:r>
            <a:r>
              <a:rPr lang="es-ES" sz="2300" dirty="0">
                <a:effectLst/>
                <a:latin typeface="Arial" panose="020B0604020202020204" pitchFamily="34" charset="0"/>
                <a:ea typeface="Times New Roman" panose="02020603050405020304" pitchFamily="18" charset="0"/>
                <a:cs typeface="Arial" panose="020B0604020202020204" pitchFamily="34" charset="0"/>
              </a:rPr>
              <a:t>as</a:t>
            </a:r>
            <a:r>
              <a:rPr lang="es-ES" sz="2300" spc="9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pr</a:t>
            </a:r>
            <a:r>
              <a:rPr lang="es-ES" sz="2300" spc="-5" dirty="0">
                <a:effectLst/>
                <a:latin typeface="Arial" panose="020B0604020202020204" pitchFamily="34" charset="0"/>
                <a:ea typeface="Times New Roman" panose="02020603050405020304" pitchFamily="18" charset="0"/>
                <a:cs typeface="Arial" panose="020B0604020202020204" pitchFamily="34" charset="0"/>
              </a:rPr>
              <a:t>ime</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dirty="0">
                <a:effectLst/>
                <a:latin typeface="Arial" panose="020B0604020202020204" pitchFamily="34" charset="0"/>
                <a:ea typeface="Times New Roman" panose="02020603050405020304" pitchFamily="18" charset="0"/>
                <a:cs typeface="Arial" panose="020B0604020202020204" pitchFamily="34" charset="0"/>
              </a:rPr>
              <a:t>s</a:t>
            </a:r>
            <a:r>
              <a:rPr lang="es-ES" sz="2300" spc="9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24</a:t>
            </a:r>
            <a:r>
              <a:rPr lang="es-ES" sz="2300" spc="9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h</a:t>
            </a:r>
            <a:r>
              <a:rPr lang="es-ES" sz="2300" dirty="0">
                <a:effectLst/>
                <a:latin typeface="Arial" panose="020B0604020202020204" pitchFamily="34" charset="0"/>
                <a:ea typeface="Times New Roman" panose="02020603050405020304" pitchFamily="18" charset="0"/>
                <a:cs typeface="Arial" panose="020B0604020202020204" pitchFamily="34" charset="0"/>
              </a:rPr>
              <a:t>o</a:t>
            </a:r>
            <a:r>
              <a:rPr lang="es-ES" sz="2300" spc="-5" dirty="0">
                <a:effectLst/>
                <a:latin typeface="Arial" panose="020B0604020202020204" pitchFamily="34" charset="0"/>
                <a:ea typeface="Times New Roman" panose="02020603050405020304" pitchFamily="18" charset="0"/>
                <a:cs typeface="Arial" panose="020B0604020202020204" pitchFamily="34" charset="0"/>
              </a:rPr>
              <a:t>ras</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9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De</a:t>
            </a:r>
            <a:r>
              <a:rPr lang="es-ES" sz="2300" spc="9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e</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r>
              <a:rPr lang="es-ES" sz="2300" spc="5" dirty="0">
                <a:effectLst/>
                <a:latin typeface="Arial" panose="020B0604020202020204" pitchFamily="34" charset="0"/>
                <a:ea typeface="Times New Roman" panose="02020603050405020304" pitchFamily="18" charset="0"/>
                <a:cs typeface="Arial" panose="020B0604020202020204" pitchFamily="34" charset="0"/>
              </a:rPr>
              <a:t>t</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9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el</a:t>
            </a:r>
            <a:r>
              <a:rPr lang="es-ES" sz="2300" spc="9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3</a:t>
            </a:r>
            <a:r>
              <a:rPr lang="es-ES" sz="2300" dirty="0">
                <a:effectLst/>
                <a:latin typeface="Arial" panose="020B0604020202020204" pitchFamily="34" charset="0"/>
                <a:ea typeface="Times New Roman" panose="02020603050405020304" pitchFamily="18" charset="0"/>
                <a:cs typeface="Arial" panose="020B0604020202020204" pitchFamily="34" charset="0"/>
              </a:rPr>
              <a:t>0</a:t>
            </a:r>
            <a:r>
              <a:rPr lang="es-ES" sz="2300" spc="10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9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dirty="0">
                <a:effectLst/>
                <a:latin typeface="Arial" panose="020B0604020202020204" pitchFamily="34" charset="0"/>
                <a:ea typeface="Times New Roman" panose="02020603050405020304" pitchFamily="18" charset="0"/>
                <a:cs typeface="Arial" panose="020B0604020202020204" pitchFamily="34" charset="0"/>
              </a:rPr>
              <a:t>e</a:t>
            </a:r>
            <a:r>
              <a:rPr lang="es-ES" sz="2300" spc="-5" dirty="0">
                <a:effectLst/>
                <a:latin typeface="Arial" panose="020B0604020202020204" pitchFamily="34" charset="0"/>
                <a:ea typeface="Times New Roman" panose="02020603050405020304" pitchFamily="18" charset="0"/>
                <a:cs typeface="Arial" panose="020B0604020202020204" pitchFamily="34" charset="0"/>
              </a:rPr>
              <a:t>qu</a:t>
            </a:r>
            <a:r>
              <a:rPr lang="es-ES" sz="2300" spc="5" dirty="0">
                <a:effectLst/>
                <a:latin typeface="Arial" panose="020B0604020202020204" pitchFamily="34" charset="0"/>
                <a:ea typeface="Times New Roman" panose="02020603050405020304" pitchFamily="18" charset="0"/>
                <a:cs typeface="Arial" panose="020B0604020202020204" pitchFamily="34" charset="0"/>
              </a:rPr>
              <a:t>i</a:t>
            </a:r>
            <a:r>
              <a:rPr lang="es-ES" sz="2300" spc="-5" dirty="0">
                <a:effectLst/>
                <a:latin typeface="Arial" panose="020B0604020202020204" pitchFamily="34" charset="0"/>
                <a:ea typeface="Times New Roman" panose="02020603050405020304" pitchFamily="18" charset="0"/>
                <a:cs typeface="Arial" panose="020B0604020202020204" pitchFamily="34" charset="0"/>
              </a:rPr>
              <a:t>er</a:t>
            </a:r>
            <a:r>
              <a:rPr lang="es-ES" sz="2300" dirty="0">
                <a:effectLst/>
                <a:latin typeface="Arial" panose="020B0604020202020204" pitchFamily="34" charset="0"/>
                <a:ea typeface="Times New Roman" panose="02020603050405020304" pitchFamily="18" charset="0"/>
                <a:cs typeface="Arial" panose="020B0604020202020204" pitchFamily="34" charset="0"/>
              </a:rPr>
              <a:t>e</a:t>
            </a:r>
            <a:r>
              <a:rPr lang="es-ES" sz="2300" spc="8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un</a:t>
            </a:r>
            <a:r>
              <a:rPr lang="es-ES" sz="2300" spc="9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p</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spc="-5" dirty="0">
                <a:effectLst/>
                <a:latin typeface="Arial" panose="020B0604020202020204" pitchFamily="34" charset="0"/>
                <a:ea typeface="Times New Roman" panose="02020603050405020304" pitchFamily="18" charset="0"/>
                <a:cs typeface="Arial" panose="020B0604020202020204" pitchFamily="34" charset="0"/>
              </a:rPr>
              <a:t>oceder </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dirty="0">
                <a:effectLst/>
                <a:latin typeface="Arial" panose="020B0604020202020204" pitchFamily="34" charset="0"/>
                <a:ea typeface="Times New Roman" panose="02020603050405020304" pitchFamily="18" charset="0"/>
                <a:cs typeface="Arial" panose="020B0604020202020204" pitchFamily="34" charset="0"/>
              </a:rPr>
              <a:t>ayor,</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el</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40</a:t>
            </a:r>
            <a:r>
              <a:rPr lang="es-ES" sz="2300" spc="6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re</a:t>
            </a:r>
            <a:r>
              <a:rPr lang="es-ES" sz="2300" spc="-15" dirty="0">
                <a:effectLst/>
                <a:latin typeface="Arial" panose="020B0604020202020204" pitchFamily="34" charset="0"/>
                <a:ea typeface="Times New Roman" panose="02020603050405020304" pitchFamily="18" charset="0"/>
                <a:cs typeface="Arial" panose="020B0604020202020204" pitchFamily="34" charset="0"/>
              </a:rPr>
              <a:t>s</a:t>
            </a:r>
            <a:r>
              <a:rPr lang="es-ES" sz="2300" spc="5" dirty="0">
                <a:effectLst/>
                <a:latin typeface="Arial" panose="020B0604020202020204" pitchFamily="34" charset="0"/>
                <a:ea typeface="Times New Roman" panose="02020603050405020304" pitchFamily="18" charset="0"/>
                <a:cs typeface="Arial" panose="020B0604020202020204" pitchFamily="34" charset="0"/>
              </a:rPr>
              <a:t>t</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n</a:t>
            </a:r>
            <a:r>
              <a:rPr lang="es-ES" sz="2300" dirty="0">
                <a:effectLst/>
                <a:latin typeface="Arial" panose="020B0604020202020204" pitchFamily="34" charset="0"/>
                <a:ea typeface="Times New Roman" panose="02020603050405020304" pitchFamily="18" charset="0"/>
                <a:cs typeface="Arial" panose="020B0604020202020204" pitchFamily="34" charset="0"/>
              </a:rPr>
              <a:t>te</a:t>
            </a:r>
            <a:r>
              <a:rPr lang="es-ES" sz="2300" spc="6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dirty="0">
                <a:effectLst/>
                <a:latin typeface="Arial" panose="020B0604020202020204" pitchFamily="34" charset="0"/>
                <a:ea typeface="Times New Roman" panose="02020603050405020304" pitchFamily="18" charset="0"/>
                <a:cs typeface="Arial" panose="020B0604020202020204" pitchFamily="34" charset="0"/>
              </a:rPr>
              <a:t>equ</a:t>
            </a:r>
            <a:r>
              <a:rPr lang="es-ES" sz="2300" spc="5" dirty="0">
                <a:effectLst/>
                <a:latin typeface="Arial" panose="020B0604020202020204" pitchFamily="34" charset="0"/>
                <a:ea typeface="Times New Roman" panose="02020603050405020304" pitchFamily="18" charset="0"/>
                <a:cs typeface="Arial" panose="020B0604020202020204" pitchFamily="34" charset="0"/>
              </a:rPr>
              <a:t>i</a:t>
            </a:r>
            <a:r>
              <a:rPr lang="es-ES" sz="2300" dirty="0">
                <a:effectLst/>
                <a:latin typeface="Arial" panose="020B0604020202020204" pitchFamily="34" charset="0"/>
                <a:ea typeface="Times New Roman" panose="02020603050405020304" pitchFamily="18" charset="0"/>
                <a:cs typeface="Arial" panose="020B0604020202020204" pitchFamily="34" charset="0"/>
              </a:rPr>
              <a:t>ere</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p</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dirty="0">
                <a:effectLst/>
                <a:latin typeface="Arial" panose="020B0604020202020204" pitchFamily="34" charset="0"/>
                <a:ea typeface="Times New Roman" panose="02020603050405020304" pitchFamily="18" charset="0"/>
                <a:cs typeface="Arial" panose="020B0604020202020204" pitchFamily="34" charset="0"/>
              </a:rPr>
              <a:t>oced</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res</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dirty="0">
                <a:effectLst/>
                <a:latin typeface="Arial" panose="020B0604020202020204" pitchFamily="34" charset="0"/>
                <a:ea typeface="Times New Roman" panose="02020603050405020304" pitchFamily="18" charset="0"/>
                <a:cs typeface="Arial" panose="020B0604020202020204" pitchFamily="34" charset="0"/>
              </a:rPr>
              <a:t>enores</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a:t>
            </a:r>
            <a:r>
              <a:rPr lang="es-ES" sz="2300" spc="5" dirty="0">
                <a:effectLst/>
                <a:latin typeface="Arial" panose="020B0604020202020204" pitchFamily="34" charset="0"/>
                <a:ea typeface="Times New Roman" panose="02020603050405020304" pitchFamily="18" charset="0"/>
                <a:cs typeface="Arial" panose="020B0604020202020204" pitchFamily="34" charset="0"/>
              </a:rPr>
              <a:t>h</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ridos</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l</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ve</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r>
              <a:rPr lang="es-ES" sz="2300" spc="5" dirty="0">
                <a:effectLst/>
                <a:latin typeface="Arial" panose="020B0604020202020204" pitchFamily="34" charset="0"/>
                <a:ea typeface="Times New Roman" panose="02020603050405020304" pitchFamily="18" charset="0"/>
                <a:cs typeface="Arial" panose="020B0604020202020204" pitchFamily="34" charset="0"/>
              </a:rPr>
              <a:t>)</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r>
              <a:rPr lang="es-ES" sz="2300" dirty="0">
                <a:effectLst/>
                <a:latin typeface="Arial" panose="020B0604020202020204" pitchFamily="34" charset="0"/>
                <a:ea typeface="Times New Roman" panose="02020603050405020304" pitchFamily="18" charset="0"/>
                <a:cs typeface="Arial" panose="020B0604020202020204" pitchFamily="34" charset="0"/>
              </a:rPr>
              <a:t>e</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c</a:t>
            </a:r>
            <a:r>
              <a:rPr lang="es-ES" sz="2300" dirty="0">
                <a:effectLst/>
                <a:latin typeface="Arial" panose="020B0604020202020204" pitchFamily="34" charset="0"/>
                <a:ea typeface="Times New Roman" panose="02020603050405020304" pitchFamily="18" charset="0"/>
                <a:cs typeface="Arial" panose="020B0604020202020204" pitchFamily="34" charset="0"/>
              </a:rPr>
              <a:t>on</a:t>
            </a:r>
            <a:r>
              <a:rPr lang="es-ES" sz="2300" spc="-5" dirty="0">
                <a:effectLst/>
                <a:latin typeface="Arial" panose="020B0604020202020204" pitchFamily="34" charset="0"/>
                <a:ea typeface="Times New Roman" panose="02020603050405020304" pitchFamily="18" charset="0"/>
                <a:cs typeface="Arial" panose="020B0604020202020204" pitchFamily="34" charset="0"/>
              </a:rPr>
              <a:t>si</a:t>
            </a:r>
            <a:r>
              <a:rPr lang="es-ES" sz="2300" dirty="0">
                <a:effectLst/>
                <a:latin typeface="Arial" panose="020B0604020202020204" pitchFamily="34" charset="0"/>
                <a:ea typeface="Times New Roman" panose="02020603050405020304" pitchFamily="18" charset="0"/>
                <a:cs typeface="Arial" panose="020B0604020202020204" pitchFamily="34" charset="0"/>
              </a:rPr>
              <a:t>d</a:t>
            </a:r>
            <a:r>
              <a:rPr lang="es-ES" sz="2300" spc="-5" dirty="0">
                <a:effectLst/>
                <a:latin typeface="Arial" panose="020B0604020202020204" pitchFamily="34" charset="0"/>
                <a:ea typeface="Times New Roman" panose="02020603050405020304" pitchFamily="18" charset="0"/>
                <a:cs typeface="Arial" panose="020B0604020202020204" pitchFamily="34" charset="0"/>
              </a:rPr>
              <a:t>er</a:t>
            </a:r>
            <a:r>
              <a:rPr lang="es-ES" sz="2300" dirty="0">
                <a:effectLst/>
                <a:latin typeface="Arial" panose="020B0604020202020204" pitchFamily="34" charset="0"/>
                <a:ea typeface="Times New Roman" panose="02020603050405020304" pitchFamily="18" charset="0"/>
                <a:cs typeface="Arial" panose="020B0604020202020204" pitchFamily="34" charset="0"/>
              </a:rPr>
              <a:t>a</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a:t>
            </a:r>
            <a:r>
              <a:rPr lang="es-ES" sz="2300" spc="5" dirty="0">
                <a:effectLst/>
                <a:latin typeface="Arial" panose="020B0604020202020204" pitchFamily="34" charset="0"/>
                <a:ea typeface="Times New Roman" panose="02020603050405020304" pitchFamily="18" charset="0"/>
                <a:cs typeface="Arial" panose="020B0604020202020204" pitchFamily="34" charset="0"/>
              </a:rPr>
              <a:t>u</a:t>
            </a:r>
            <a:r>
              <a:rPr lang="es-ES" sz="2300" dirty="0">
                <a:effectLst/>
                <a:latin typeface="Arial" panose="020B0604020202020204" pitchFamily="34" charset="0"/>
                <a:ea typeface="Times New Roman" panose="02020603050405020304" pitchFamily="18" charset="0"/>
                <a:cs typeface="Arial" panose="020B0604020202020204" pitchFamily="34" charset="0"/>
              </a:rPr>
              <a:t>e</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de</a:t>
            </a:r>
            <a:r>
              <a:rPr lang="es-ES" sz="2300" dirty="0">
                <a:effectLst/>
                <a:latin typeface="Arial" panose="020B0604020202020204" pitchFamily="34" charset="0"/>
                <a:ea typeface="Times New Roman" panose="02020603050405020304" pitchFamily="18" charset="0"/>
                <a:cs typeface="Arial" panose="020B0604020202020204" pitchFamily="34" charset="0"/>
              </a:rPr>
              <a:t>l</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15 </a:t>
            </a:r>
            <a:r>
              <a:rPr lang="es-ES" sz="2300" dirty="0">
                <a:effectLst/>
                <a:latin typeface="Arial" panose="020B0604020202020204" pitchFamily="34" charset="0"/>
                <a:ea typeface="Times New Roman" panose="02020603050405020304" pitchFamily="18" charset="0"/>
                <a:cs typeface="Arial" panose="020B0604020202020204" pitchFamily="34" charset="0"/>
              </a:rPr>
              <a:t>al</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4</a:t>
            </a:r>
            <a:r>
              <a:rPr lang="es-ES" sz="2300" dirty="0">
                <a:effectLst/>
                <a:latin typeface="Arial" panose="020B0604020202020204" pitchFamily="34" charset="0"/>
                <a:ea typeface="Times New Roman" panose="02020603050405020304" pitchFamily="18" charset="0"/>
                <a:cs typeface="Arial" panose="020B0604020202020204" pitchFamily="34" charset="0"/>
              </a:rPr>
              <a:t>0</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de</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l</a:t>
            </a:r>
            <a:r>
              <a:rPr lang="es-ES" sz="2300" dirty="0">
                <a:effectLst/>
                <a:latin typeface="Arial" panose="020B0604020202020204" pitchFamily="34" charset="0"/>
                <a:ea typeface="Times New Roman" panose="02020603050405020304" pitchFamily="18" charset="0"/>
                <a:cs typeface="Arial" panose="020B0604020202020204" pitchFamily="34" charset="0"/>
              </a:rPr>
              <a:t>as</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b</a:t>
            </a:r>
            <a:r>
              <a:rPr lang="es-ES" sz="2300" dirty="0">
                <a:effectLst/>
                <a:latin typeface="Arial" panose="020B0604020202020204" pitchFamily="34" charset="0"/>
                <a:ea typeface="Times New Roman" panose="02020603050405020304" pitchFamily="18" charset="0"/>
                <a:cs typeface="Arial" panose="020B0604020202020204" pitchFamily="34" charset="0"/>
              </a:rPr>
              <a:t>ajas</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de</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p</a:t>
            </a:r>
            <a:r>
              <a:rPr lang="es-ES" sz="2300" dirty="0">
                <a:effectLst/>
                <a:latin typeface="Arial" panose="020B0604020202020204" pitchFamily="34" charset="0"/>
                <a:ea typeface="Times New Roman" panose="02020603050405020304" pitchFamily="18" charset="0"/>
                <a:cs typeface="Arial" panose="020B0604020202020204" pitchFamily="34" charset="0"/>
              </a:rPr>
              <a:t>er</a:t>
            </a:r>
            <a:r>
              <a:rPr lang="es-ES" sz="2300" spc="-5" dirty="0">
                <a:effectLst/>
                <a:latin typeface="Arial" panose="020B0604020202020204" pitchFamily="34" charset="0"/>
                <a:ea typeface="Times New Roman" panose="02020603050405020304" pitchFamily="18" charset="0"/>
                <a:cs typeface="Arial" panose="020B0604020202020204" pitchFamily="34" charset="0"/>
              </a:rPr>
              <a:t>f</a:t>
            </a:r>
            <a:r>
              <a:rPr lang="es-ES" sz="2300" dirty="0">
                <a:effectLst/>
                <a:latin typeface="Arial" panose="020B0604020202020204" pitchFamily="34" charset="0"/>
                <a:ea typeface="Times New Roman" panose="02020603050405020304" pitchFamily="18" charset="0"/>
                <a:cs typeface="Arial" panose="020B0604020202020204" pitchFamily="34" charset="0"/>
              </a:rPr>
              <a:t>il</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a:t>
            </a:r>
            <a:r>
              <a:rPr lang="es-ES" sz="2300" dirty="0">
                <a:effectLst/>
                <a:latin typeface="Arial" panose="020B0604020202020204" pitchFamily="34" charset="0"/>
                <a:ea typeface="Times New Roman" panose="02020603050405020304" pitchFamily="18" charset="0"/>
                <a:cs typeface="Arial" panose="020B0604020202020204" pitchFamily="34" charset="0"/>
              </a:rPr>
              <a:t>u</a:t>
            </a:r>
            <a:r>
              <a:rPr lang="es-ES" sz="2300" spc="-10" dirty="0">
                <a:effectLst/>
                <a:latin typeface="Arial" panose="020B0604020202020204" pitchFamily="34" charset="0"/>
                <a:ea typeface="Times New Roman" panose="02020603050405020304" pitchFamily="18" charset="0"/>
                <a:cs typeface="Arial" panose="020B0604020202020204" pitchFamily="34" charset="0"/>
              </a:rPr>
              <a:t>i</a:t>
            </a:r>
            <a:r>
              <a:rPr lang="es-ES" sz="2300" dirty="0">
                <a:effectLst/>
                <a:latin typeface="Arial" panose="020B0604020202020204" pitchFamily="34" charset="0"/>
                <a:ea typeface="Times New Roman" panose="02020603050405020304" pitchFamily="18" charset="0"/>
                <a:cs typeface="Arial" panose="020B0604020202020204" pitchFamily="34" charset="0"/>
              </a:rPr>
              <a:t>rú</a:t>
            </a:r>
            <a:r>
              <a:rPr lang="es-ES" sz="2300" spc="-5" dirty="0">
                <a:effectLst/>
                <a:latin typeface="Arial" panose="020B0604020202020204" pitchFamily="34" charset="0"/>
                <a:ea typeface="Times New Roman" panose="02020603050405020304" pitchFamily="18" charset="0"/>
                <a:cs typeface="Arial" panose="020B0604020202020204" pitchFamily="34" charset="0"/>
              </a:rPr>
              <a:t>rg</a:t>
            </a:r>
            <a:r>
              <a:rPr lang="es-ES" sz="2300" dirty="0">
                <a:effectLst/>
                <a:latin typeface="Arial" panose="020B0604020202020204" pitchFamily="34" charset="0"/>
                <a:ea typeface="Times New Roman" panose="02020603050405020304" pitchFamily="18" charset="0"/>
                <a:cs typeface="Arial" panose="020B0604020202020204" pitchFamily="34" charset="0"/>
              </a:rPr>
              <a:t>i</a:t>
            </a:r>
            <a:r>
              <a:rPr lang="es-ES" sz="2300" spc="-10" dirty="0">
                <a:effectLst/>
                <a:latin typeface="Arial" panose="020B0604020202020204" pitchFamily="34" charset="0"/>
                <a:ea typeface="Times New Roman" panose="02020603050405020304" pitchFamily="18" charset="0"/>
                <a:cs typeface="Arial" panose="020B0604020202020204" pitchFamily="34" charset="0"/>
              </a:rPr>
              <a:t>c</a:t>
            </a:r>
            <a:r>
              <a:rPr lang="es-ES" sz="2300" spc="5" dirty="0">
                <a:effectLst/>
                <a:latin typeface="Arial" panose="020B0604020202020204" pitchFamily="34" charset="0"/>
                <a:ea typeface="Times New Roman" panose="02020603050405020304" pitchFamily="18" charset="0"/>
                <a:cs typeface="Arial" panose="020B0604020202020204" pitchFamily="34" charset="0"/>
              </a:rPr>
              <a:t>o</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so</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p</a:t>
            </a:r>
            <a:r>
              <a:rPr lang="es-ES" sz="2300" dirty="0">
                <a:effectLst/>
                <a:latin typeface="Arial" panose="020B0604020202020204" pitchFamily="34" charset="0"/>
                <a:ea typeface="Times New Roman" panose="02020603050405020304" pitchFamily="18" charset="0"/>
                <a:cs typeface="Arial" panose="020B0604020202020204" pitchFamily="34" charset="0"/>
              </a:rPr>
              <a:t>ol</a:t>
            </a:r>
            <a:r>
              <a:rPr lang="es-ES" sz="2300" spc="-10" dirty="0">
                <a:effectLst/>
                <a:latin typeface="Arial" panose="020B0604020202020204" pitchFamily="34" charset="0"/>
                <a:ea typeface="Times New Roman" panose="02020603050405020304" pitchFamily="18" charset="0"/>
                <a:cs typeface="Arial" panose="020B0604020202020204" pitchFamily="34" charset="0"/>
              </a:rPr>
              <a:t>i</a:t>
            </a:r>
            <a:r>
              <a:rPr lang="es-ES" sz="2300" spc="5" dirty="0">
                <a:effectLst/>
                <a:latin typeface="Arial" panose="020B0604020202020204" pitchFamily="34" charset="0"/>
                <a:ea typeface="Times New Roman" panose="02020603050405020304" pitchFamily="18" charset="0"/>
                <a:cs typeface="Arial" panose="020B0604020202020204" pitchFamily="34" charset="0"/>
              </a:rPr>
              <a:t>t</a:t>
            </a:r>
            <a:r>
              <a:rPr lang="es-ES" sz="2300" dirty="0">
                <a:effectLst/>
                <a:latin typeface="Arial" panose="020B0604020202020204" pitchFamily="34" charset="0"/>
                <a:ea typeface="Times New Roman" panose="02020603050405020304" pitchFamily="18" charset="0"/>
                <a:cs typeface="Arial" panose="020B0604020202020204" pitchFamily="34" charset="0"/>
              </a:rPr>
              <a:t>r</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dirty="0">
                <a:effectLst/>
                <a:latin typeface="Arial" panose="020B0604020202020204" pitchFamily="34" charset="0"/>
                <a:ea typeface="Times New Roman" panose="02020603050405020304" pitchFamily="18" charset="0"/>
                <a:cs typeface="Arial" panose="020B0604020202020204" pitchFamily="34" charset="0"/>
              </a:rPr>
              <a:t>u</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t</a:t>
            </a:r>
            <a:r>
              <a:rPr lang="es-ES" sz="2300" dirty="0">
                <a:effectLst/>
                <a:latin typeface="Arial" panose="020B0604020202020204" pitchFamily="34" charset="0"/>
                <a:ea typeface="Times New Roman" panose="02020603050405020304" pitchFamily="18" charset="0"/>
                <a:cs typeface="Arial" panose="020B0604020202020204" pitchFamily="34" charset="0"/>
              </a:rPr>
              <a:t>iz</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d</a:t>
            </a:r>
            <a:r>
              <a:rPr lang="es-ES" sz="2300" spc="5" dirty="0">
                <a:effectLst/>
                <a:latin typeface="Arial" panose="020B0604020202020204" pitchFamily="34" charset="0"/>
                <a:ea typeface="Times New Roman" panose="02020603050405020304" pitchFamily="18" charset="0"/>
                <a:cs typeface="Arial" panose="020B0604020202020204" pitchFamily="34" charset="0"/>
              </a:rPr>
              <a:t>o</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endParaRPr lang="es-CU" sz="2300" dirty="0">
              <a:effectLst/>
              <a:latin typeface="Arial" panose="020B0604020202020204" pitchFamily="34" charset="0"/>
              <a:ea typeface="Times New Roman" panose="02020603050405020304" pitchFamily="18" charset="0"/>
              <a:cs typeface="Arial" panose="020B0604020202020204" pitchFamily="34" charset="0"/>
            </a:endParaRPr>
          </a:p>
          <a:p>
            <a:pPr marR="67945" algn="just" eaLnBrk="0" hangingPunct="0">
              <a:spcBef>
                <a:spcPts val="200"/>
              </a:spcBef>
              <a:spcAft>
                <a:spcPts val="200"/>
              </a:spcAft>
              <a:tabLst>
                <a:tab pos="90170" algn="l"/>
              </a:tabLst>
            </a:pPr>
            <a:r>
              <a:rPr lang="es-ES" sz="2300" spc="-5" dirty="0">
                <a:effectLst/>
                <a:latin typeface="Arial" panose="020B0604020202020204" pitchFamily="34" charset="0"/>
                <a:ea typeface="Times New Roman" panose="02020603050405020304" pitchFamily="18" charset="0"/>
                <a:cs typeface="Arial" panose="020B0604020202020204" pitchFamily="34" charset="0"/>
              </a:rPr>
              <a:t>L</a:t>
            </a:r>
            <a:r>
              <a:rPr lang="es-ES" sz="2300" dirty="0">
                <a:effectLst/>
                <a:latin typeface="Arial" panose="020B0604020202020204" pitchFamily="34" charset="0"/>
                <a:ea typeface="Times New Roman" panose="02020603050405020304" pitchFamily="18" charset="0"/>
                <a:cs typeface="Arial" panose="020B0604020202020204" pitchFamily="34" charset="0"/>
              </a:rPr>
              <a:t>os</a:t>
            </a:r>
            <a:r>
              <a:rPr lang="es-ES" sz="2300" spc="9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a:t>
            </a:r>
            <a:r>
              <a:rPr lang="es-ES" sz="2300" dirty="0">
                <a:effectLst/>
                <a:latin typeface="Arial" panose="020B0604020202020204" pitchFamily="34" charset="0"/>
                <a:ea typeface="Times New Roman" panose="02020603050405020304" pitchFamily="18" charset="0"/>
                <a:cs typeface="Arial" panose="020B0604020202020204" pitchFamily="34" charset="0"/>
              </a:rPr>
              <a:t>u</a:t>
            </a:r>
            <a:r>
              <a:rPr lang="es-ES" sz="2300" spc="-5" dirty="0">
                <a:effectLst/>
                <a:latin typeface="Arial" panose="020B0604020202020204" pitchFamily="34" charset="0"/>
                <a:ea typeface="Times New Roman" panose="02020603050405020304" pitchFamily="18" charset="0"/>
                <a:cs typeface="Arial" panose="020B0604020202020204" pitchFamily="34" charset="0"/>
              </a:rPr>
              <a:t>em</a:t>
            </a:r>
            <a:r>
              <a:rPr lang="es-ES" sz="2300" dirty="0">
                <a:effectLst/>
                <a:latin typeface="Arial" panose="020B0604020202020204" pitchFamily="34" charset="0"/>
                <a:ea typeface="Times New Roman" panose="02020603050405020304" pitchFamily="18" charset="0"/>
                <a:cs typeface="Arial" panose="020B0604020202020204" pitchFamily="34" charset="0"/>
              </a:rPr>
              <a:t>ados</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r</a:t>
            </a:r>
            <a:r>
              <a:rPr lang="es-ES" sz="2300" spc="-5" dirty="0">
                <a:effectLst/>
                <a:latin typeface="Arial" panose="020B0604020202020204" pitchFamily="34" charset="0"/>
                <a:ea typeface="Times New Roman" panose="02020603050405020304" pitchFamily="18" charset="0"/>
                <a:cs typeface="Arial" panose="020B0604020202020204" pitchFamily="34" charset="0"/>
              </a:rPr>
              <a:t>epr</a:t>
            </a:r>
            <a:r>
              <a:rPr lang="es-ES" sz="2300" dirty="0">
                <a:effectLst/>
                <a:latin typeface="Arial" panose="020B0604020202020204" pitchFamily="34" charset="0"/>
                <a:ea typeface="Times New Roman" panose="02020603050405020304" pitchFamily="18" charset="0"/>
                <a:cs typeface="Arial" panose="020B0604020202020204" pitchFamily="34" charset="0"/>
              </a:rPr>
              <a:t>e</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5" dirty="0">
                <a:effectLst/>
                <a:latin typeface="Arial" panose="020B0604020202020204" pitchFamily="34" charset="0"/>
                <a:ea typeface="Times New Roman" panose="02020603050405020304" pitchFamily="18" charset="0"/>
                <a:cs typeface="Arial" panose="020B0604020202020204" pitchFamily="34" charset="0"/>
              </a:rPr>
              <a:t>ta</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el</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1</a:t>
            </a:r>
            <a:r>
              <a:rPr lang="es-ES" sz="2300" dirty="0">
                <a:effectLst/>
                <a:latin typeface="Arial" panose="020B0604020202020204" pitchFamily="34" charset="0"/>
                <a:ea typeface="Times New Roman" panose="02020603050405020304" pitchFamily="18" charset="0"/>
                <a:cs typeface="Arial" panose="020B0604020202020204" pitchFamily="34" charset="0"/>
              </a:rPr>
              <a:t>5</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y</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se</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clasifica</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5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dos</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g</a:t>
            </a:r>
            <a:r>
              <a:rPr lang="es-ES" sz="2300" spc="-5" dirty="0">
                <a:effectLst/>
                <a:latin typeface="Arial" panose="020B0604020202020204" pitchFamily="34" charset="0"/>
                <a:ea typeface="Times New Roman" panose="02020603050405020304" pitchFamily="18" charset="0"/>
                <a:cs typeface="Arial" panose="020B0604020202020204" pitchFamily="34" charset="0"/>
              </a:rPr>
              <a:t>rup</a:t>
            </a:r>
            <a:r>
              <a:rPr lang="es-ES" sz="2300" dirty="0">
                <a:effectLst/>
                <a:latin typeface="Arial" panose="020B0604020202020204" pitchFamily="34" charset="0"/>
                <a:ea typeface="Times New Roman" panose="02020603050405020304" pitchFamily="18" charset="0"/>
                <a:cs typeface="Arial" panose="020B0604020202020204" pitchFamily="34" charset="0"/>
              </a:rPr>
              <a:t>os,</a:t>
            </a:r>
            <a:r>
              <a:rPr lang="es-ES" sz="2300" spc="3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que</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b</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s</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r</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g</a:t>
            </a:r>
            <a:r>
              <a:rPr lang="es-ES" sz="2300" spc="-5" dirty="0">
                <a:effectLst/>
                <a:latin typeface="Arial" panose="020B0604020202020204" pitchFamily="34" charset="0"/>
                <a:ea typeface="Times New Roman" panose="02020603050405020304" pitchFamily="18" charset="0"/>
                <a:cs typeface="Arial" panose="020B0604020202020204" pitchFamily="34" charset="0"/>
              </a:rPr>
              <a:t>istrad</a:t>
            </a:r>
            <a:r>
              <a:rPr lang="es-ES" sz="2300" dirty="0">
                <a:effectLst/>
                <a:latin typeface="Arial" panose="020B0604020202020204" pitchFamily="34" charset="0"/>
                <a:ea typeface="Times New Roman" panose="02020603050405020304" pitchFamily="18" charset="0"/>
                <a:cs typeface="Arial" panose="020B0604020202020204" pitchFamily="34" charset="0"/>
              </a:rPr>
              <a:t>os</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y resaltados</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n</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a:t>
            </a:r>
            <a:r>
              <a:rPr lang="es-ES" sz="2300" dirty="0">
                <a:effectLst/>
                <a:latin typeface="Arial" panose="020B0604020202020204" pitchFamily="34" charset="0"/>
                <a:ea typeface="Times New Roman" panose="02020603050405020304" pitchFamily="18" charset="0"/>
                <a:cs typeface="Arial" panose="020B0604020202020204" pitchFamily="34" charset="0"/>
              </a:rPr>
              <a:t>us</a:t>
            </a:r>
            <a:r>
              <a:rPr lang="es-ES" sz="2300" spc="3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ta</a:t>
            </a:r>
            <a:r>
              <a:rPr lang="es-ES" sz="2300" spc="-5" dirty="0">
                <a:effectLst/>
                <a:latin typeface="Arial" panose="020B0604020202020204" pitchFamily="34" charset="0"/>
                <a:ea typeface="Times New Roman" panose="02020603050405020304" pitchFamily="18" charset="0"/>
                <a:cs typeface="Arial" panose="020B0604020202020204" pitchFamily="34" charset="0"/>
              </a:rPr>
              <a:t>r</a:t>
            </a:r>
            <a:r>
              <a:rPr lang="es-ES" sz="2300" dirty="0">
                <a:effectLst/>
                <a:latin typeface="Arial" panose="020B0604020202020204" pitchFamily="34" charset="0"/>
                <a:ea typeface="Times New Roman" panose="02020603050405020304" pitchFamily="18" charset="0"/>
                <a:cs typeface="Arial" panose="020B0604020202020204" pitchFamily="34" charset="0"/>
              </a:rPr>
              <a:t>j</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dirty="0">
                <a:effectLst/>
                <a:latin typeface="Arial" panose="020B0604020202020204" pitchFamily="34" charset="0"/>
                <a:ea typeface="Times New Roman" panose="02020603050405020304" pitchFamily="18" charset="0"/>
                <a:cs typeface="Arial" panose="020B0604020202020204" pitchFamily="34" charset="0"/>
              </a:rPr>
              <a:t>t</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dirty="0">
                <a:effectLst/>
                <a:latin typeface="Arial" panose="020B0604020202020204" pitchFamily="34" charset="0"/>
                <a:ea typeface="Times New Roman" panose="02020603050405020304" pitchFamily="18" charset="0"/>
                <a:cs typeface="Arial" panose="020B0604020202020204" pitchFamily="34" charset="0"/>
              </a:rPr>
              <a:t>s</a:t>
            </a:r>
            <a:r>
              <a:rPr lang="es-ES" sz="2300" spc="3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de</a:t>
            </a:r>
            <a:r>
              <a:rPr lang="es-ES" sz="2300" spc="35" dirty="0">
                <a:effectLst/>
                <a:latin typeface="Arial" panose="020B0604020202020204" pitchFamily="34" charset="0"/>
                <a:ea typeface="Times New Roman" panose="02020603050405020304" pitchFamily="18" charset="0"/>
                <a:cs typeface="Arial" panose="020B0604020202020204" pitchFamily="34" charset="0"/>
              </a:rPr>
              <a:t> </a:t>
            </a:r>
            <a:r>
              <a:rPr lang="es-ES" sz="2300" dirty="0">
                <a:effectLst/>
                <a:latin typeface="Arial" panose="020B0604020202020204" pitchFamily="34" charset="0"/>
                <a:ea typeface="Times New Roman" panose="02020603050405020304" pitchFamily="18" charset="0"/>
                <a:cs typeface="Arial" panose="020B0604020202020204" pitchFamily="34" charset="0"/>
              </a:rPr>
              <a:t>herido:</a:t>
            </a:r>
            <a:endParaRPr lang="es-CU" sz="2300" dirty="0">
              <a:effectLst/>
              <a:latin typeface="Arial" panose="020B0604020202020204" pitchFamily="34" charset="0"/>
              <a:ea typeface="Times New Roman" panose="02020603050405020304" pitchFamily="18" charset="0"/>
              <a:cs typeface="Arial" panose="020B0604020202020204" pitchFamily="34" charset="0"/>
            </a:endParaRPr>
          </a:p>
          <a:p>
            <a:pPr marL="806450" lvl="1" indent="-349250" algn="l" eaLnBrk="0" hangingPunct="0">
              <a:lnSpc>
                <a:spcPct val="115000"/>
              </a:lnSpc>
              <a:spcBef>
                <a:spcPts val="30"/>
              </a:spcBef>
              <a:spcAft>
                <a:spcPts val="0"/>
              </a:spcAft>
              <a:buSzPts val="1150"/>
              <a:tabLst>
                <a:tab pos="270510" algn="l"/>
              </a:tabLst>
            </a:pPr>
            <a:r>
              <a:rPr lang="es-ES" sz="2300" b="1" spc="-5" dirty="0">
                <a:effectLst/>
                <a:latin typeface="Arial" panose="020B0604020202020204" pitchFamily="34" charset="0"/>
                <a:ea typeface="Times New Roman" panose="02020603050405020304" pitchFamily="18" charset="0"/>
                <a:cs typeface="Arial" panose="020B0604020202020204" pitchFamily="34" charset="0"/>
              </a:rPr>
              <a:t>a) Grupo</a:t>
            </a:r>
            <a:r>
              <a:rPr lang="es-ES" sz="2300" b="1" spc="35" dirty="0">
                <a:effectLst/>
                <a:latin typeface="Arial" panose="020B0604020202020204" pitchFamily="34" charset="0"/>
                <a:ea typeface="Times New Roman" panose="02020603050405020304" pitchFamily="18" charset="0"/>
                <a:cs typeface="Arial" panose="020B0604020202020204" pitchFamily="34" charset="0"/>
              </a:rPr>
              <a:t> </a:t>
            </a:r>
            <a:r>
              <a:rPr lang="es-ES" sz="2300" b="1" spc="-5" dirty="0">
                <a:effectLst/>
                <a:latin typeface="Arial" panose="020B0604020202020204" pitchFamily="34" charset="0"/>
                <a:ea typeface="Times New Roman" panose="02020603050405020304" pitchFamily="18" charset="0"/>
                <a:cs typeface="Arial" panose="020B0604020202020204" pitchFamily="34" charset="0"/>
              </a:rPr>
              <a:t>I:</a:t>
            </a:r>
            <a:r>
              <a:rPr lang="es-ES" sz="2300" b="1"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Los</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a:t>
            </a:r>
            <a:r>
              <a:rPr lang="es-ES" sz="2300" spc="5" dirty="0">
                <a:effectLst/>
                <a:latin typeface="Arial" panose="020B0604020202020204" pitchFamily="34" charset="0"/>
                <a:ea typeface="Times New Roman" panose="02020603050405020304" pitchFamily="18" charset="0"/>
                <a:cs typeface="Arial" panose="020B0604020202020204" pitchFamily="34" charset="0"/>
              </a:rPr>
              <a:t>u</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ados</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con</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enos</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del</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20</a:t>
            </a:r>
            <a:r>
              <a:rPr lang="es-ES" sz="2300" spc="3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de</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la</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superficie</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corporal</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quema</a:t>
            </a:r>
            <a:r>
              <a:rPr lang="es-ES" sz="2300" spc="5" dirty="0">
                <a:effectLst/>
                <a:latin typeface="Arial" panose="020B0604020202020204" pitchFamily="34" charset="0"/>
                <a:ea typeface="Times New Roman" panose="02020603050405020304" pitchFamily="18" charset="0"/>
                <a:cs typeface="Arial" panose="020B0604020202020204" pitchFamily="34" charset="0"/>
              </a:rPr>
              <a:t>d</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endParaRPr lang="es-CU" sz="2300" spc="-5" dirty="0">
              <a:effectLst/>
              <a:latin typeface="Arial" panose="020B0604020202020204" pitchFamily="34" charset="0"/>
              <a:ea typeface="Times New Roman" panose="02020603050405020304" pitchFamily="18" charset="0"/>
              <a:cs typeface="Arial" panose="020B0604020202020204" pitchFamily="34" charset="0"/>
            </a:endParaRPr>
          </a:p>
          <a:p>
            <a:pPr marL="806450" marR="66040" lvl="1" indent="-349250" algn="just" eaLnBrk="0" hangingPunct="0">
              <a:lnSpc>
                <a:spcPct val="115000"/>
              </a:lnSpc>
              <a:spcAft>
                <a:spcPts val="0"/>
              </a:spcAft>
              <a:buSzPts val="1150"/>
              <a:tabLst>
                <a:tab pos="270510" algn="l"/>
              </a:tabLst>
            </a:pPr>
            <a:r>
              <a:rPr lang="es-ES" sz="2300" b="1" spc="-5" dirty="0">
                <a:effectLst/>
                <a:latin typeface="Arial" panose="020B0604020202020204" pitchFamily="34" charset="0"/>
                <a:ea typeface="Times New Roman" panose="02020603050405020304" pitchFamily="18" charset="0"/>
                <a:cs typeface="Arial" panose="020B0604020202020204" pitchFamily="34" charset="0"/>
              </a:rPr>
              <a:t>b) Grupo</a:t>
            </a:r>
            <a:r>
              <a:rPr lang="es-ES" sz="2300" b="1" spc="275" dirty="0">
                <a:effectLst/>
                <a:latin typeface="Arial" panose="020B0604020202020204" pitchFamily="34" charset="0"/>
                <a:ea typeface="Times New Roman" panose="02020603050405020304" pitchFamily="18" charset="0"/>
                <a:cs typeface="Arial" panose="020B0604020202020204" pitchFamily="34" charset="0"/>
              </a:rPr>
              <a:t> </a:t>
            </a:r>
            <a:r>
              <a:rPr lang="es-ES" sz="2300" b="1" spc="-5" dirty="0">
                <a:effectLst/>
                <a:latin typeface="Arial" panose="020B0604020202020204" pitchFamily="34" charset="0"/>
                <a:ea typeface="Times New Roman" panose="02020603050405020304" pitchFamily="18" charset="0"/>
                <a:cs typeface="Arial" panose="020B0604020202020204" pitchFamily="34" charset="0"/>
              </a:rPr>
              <a:t>II:</a:t>
            </a:r>
            <a:r>
              <a:rPr lang="es-ES" sz="2300" b="1" spc="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Los</a:t>
            </a:r>
            <a:r>
              <a:rPr lang="es-ES" sz="2300" spc="2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que</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ados</a:t>
            </a:r>
            <a:r>
              <a:rPr lang="es-ES" sz="2300" spc="28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con</a:t>
            </a:r>
            <a:r>
              <a:rPr lang="es-ES" sz="2300" spc="280"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ás</a:t>
            </a:r>
            <a:r>
              <a:rPr lang="es-ES" sz="2300" spc="28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del 20</a:t>
            </a:r>
            <a:r>
              <a:rPr lang="es-ES" sz="2300" spc="28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a:t>
            </a:r>
            <a:r>
              <a:rPr lang="es-ES" sz="2300" spc="-5" dirty="0">
                <a:effectLst/>
                <a:latin typeface="Arial" panose="020B0604020202020204" pitchFamily="34" charset="0"/>
                <a:ea typeface="Times New Roman" panose="02020603050405020304" pitchFamily="18" charset="0"/>
                <a:cs typeface="Arial" panose="020B0604020202020204" pitchFamily="34" charset="0"/>
              </a:rPr>
              <a:t>.</a:t>
            </a:r>
            <a:r>
              <a:rPr lang="es-ES" sz="2300" spc="2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Tener</a:t>
            </a:r>
            <a:r>
              <a:rPr lang="es-ES" sz="2300" spc="2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en</a:t>
            </a:r>
            <a:r>
              <a:rPr lang="es-ES" sz="2300" spc="5"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c</a:t>
            </a:r>
            <a:r>
              <a:rPr lang="es-ES" sz="2300" spc="-5" dirty="0">
                <a:effectLst/>
                <a:latin typeface="Arial" panose="020B0604020202020204" pitchFamily="34" charset="0"/>
                <a:ea typeface="Times New Roman" panose="02020603050405020304" pitchFamily="18" charset="0"/>
                <a:cs typeface="Arial" panose="020B0604020202020204" pitchFamily="34" charset="0"/>
              </a:rPr>
              <a:t>uen</a:t>
            </a:r>
            <a:r>
              <a:rPr lang="es-ES" sz="2300" spc="5" dirty="0">
                <a:effectLst/>
                <a:latin typeface="Arial" panose="020B0604020202020204" pitchFamily="34" charset="0"/>
                <a:ea typeface="Times New Roman" panose="02020603050405020304" pitchFamily="18" charset="0"/>
                <a:cs typeface="Arial" panose="020B0604020202020204" pitchFamily="34" charset="0"/>
              </a:rPr>
              <a:t>t</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spc="27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que</a:t>
            </a:r>
            <a:r>
              <a:rPr lang="es-ES" sz="2300" spc="28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el</a:t>
            </a:r>
            <a:r>
              <a:rPr lang="es-ES" sz="2300" spc="28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porc</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spc="5" dirty="0">
                <a:effectLst/>
                <a:latin typeface="Arial" panose="020B0604020202020204" pitchFamily="34" charset="0"/>
                <a:ea typeface="Times New Roman" panose="02020603050405020304" pitchFamily="18" charset="0"/>
                <a:cs typeface="Arial" panose="020B0604020202020204" pitchFamily="34" charset="0"/>
              </a:rPr>
              <a:t>n</a:t>
            </a:r>
            <a:r>
              <a:rPr lang="es-ES" sz="2300" spc="-10" dirty="0">
                <a:effectLst/>
                <a:latin typeface="Arial" panose="020B0604020202020204" pitchFamily="34" charset="0"/>
                <a:ea typeface="Times New Roman" panose="02020603050405020304" pitchFamily="18" charset="0"/>
                <a:cs typeface="Arial" panose="020B0604020202020204" pitchFamily="34" charset="0"/>
              </a:rPr>
              <a:t>t</a:t>
            </a:r>
            <a:r>
              <a:rPr lang="es-ES" sz="2300" spc="-5" dirty="0">
                <a:effectLst/>
                <a:latin typeface="Arial" panose="020B0604020202020204" pitchFamily="34" charset="0"/>
                <a:ea typeface="Times New Roman" panose="02020603050405020304" pitchFamily="18" charset="0"/>
                <a:cs typeface="Arial" panose="020B0604020202020204" pitchFamily="34" charset="0"/>
              </a:rPr>
              <a:t>aje</a:t>
            </a:r>
            <a:r>
              <a:rPr lang="es-ES" sz="2300" spc="27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de q</a:t>
            </a:r>
            <a:r>
              <a:rPr lang="es-ES" sz="2300" spc="5" dirty="0">
                <a:effectLst/>
                <a:latin typeface="Arial" panose="020B0604020202020204" pitchFamily="34" charset="0"/>
                <a:ea typeface="Times New Roman" panose="02020603050405020304" pitchFamily="18" charset="0"/>
                <a:cs typeface="Arial" panose="020B0604020202020204" pitchFamily="34" charset="0"/>
              </a:rPr>
              <a:t>u</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aduras,</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se</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calcula</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sobre</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la</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b</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se</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un</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9</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a:t>
            </a:r>
            <a:r>
              <a:rPr lang="es-ES" sz="2300" spc="4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para</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l</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be</a:t>
            </a:r>
            <a:r>
              <a:rPr lang="es-ES" sz="2300" spc="-10" dirty="0">
                <a:effectLst/>
                <a:latin typeface="Arial" panose="020B0604020202020204" pitchFamily="34" charset="0"/>
                <a:ea typeface="Times New Roman" panose="02020603050405020304" pitchFamily="18" charset="0"/>
                <a:cs typeface="Arial" panose="020B0604020202020204" pitchFamily="34" charset="0"/>
              </a:rPr>
              <a:t>z</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y</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da</a:t>
            </a:r>
            <a:r>
              <a:rPr lang="es-ES" sz="2300" spc="50"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ie</a:t>
            </a:r>
            <a:r>
              <a:rPr lang="es-ES" sz="2300" spc="-15"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b</a:t>
            </a:r>
            <a:r>
              <a:rPr lang="es-ES" sz="2300" spc="-5" dirty="0">
                <a:effectLst/>
                <a:latin typeface="Arial" panose="020B0604020202020204" pitchFamily="34" charset="0"/>
                <a:ea typeface="Times New Roman" panose="02020603050405020304" pitchFamily="18" charset="0"/>
                <a:cs typeface="Arial" panose="020B0604020202020204" pitchFamily="34" charset="0"/>
              </a:rPr>
              <a:t>ro</a:t>
            </a:r>
            <a:r>
              <a:rPr lang="es-ES" sz="2300" spc="4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sup</a:t>
            </a:r>
            <a:r>
              <a:rPr lang="es-ES" sz="2300" spc="-10" dirty="0">
                <a:effectLst/>
                <a:latin typeface="Arial" panose="020B0604020202020204" pitchFamily="34" charset="0"/>
                <a:ea typeface="Times New Roman" panose="02020603050405020304" pitchFamily="18" charset="0"/>
                <a:cs typeface="Arial" panose="020B0604020202020204" pitchFamily="34" charset="0"/>
              </a:rPr>
              <a:t>e</a:t>
            </a:r>
            <a:r>
              <a:rPr lang="es-ES" sz="2300" spc="-5" dirty="0">
                <a:effectLst/>
                <a:latin typeface="Arial" panose="020B0604020202020204" pitchFamily="34" charset="0"/>
                <a:ea typeface="Times New Roman" panose="02020603050405020304" pitchFamily="18" charset="0"/>
                <a:cs typeface="Arial" panose="020B0604020202020204" pitchFamily="34" charset="0"/>
              </a:rPr>
              <a:t>rior, y</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18</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para</a:t>
            </a:r>
            <a:r>
              <a:rPr lang="es-ES" sz="2300" spc="1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el</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frente,</a:t>
            </a:r>
            <a:r>
              <a:rPr lang="es-ES" sz="2300" spc="1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el</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dorso</a:t>
            </a:r>
            <a:r>
              <a:rPr lang="es-ES" sz="2300" spc="1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y</a:t>
            </a:r>
            <a:r>
              <a:rPr lang="es-ES" sz="2300" spc="3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c</a:t>
            </a:r>
            <a:r>
              <a:rPr lang="es-ES" sz="2300" spc="-10" dirty="0">
                <a:effectLst/>
                <a:latin typeface="Arial" panose="020B0604020202020204" pitchFamily="34" charset="0"/>
                <a:ea typeface="Times New Roman" panose="02020603050405020304" pitchFamily="18" charset="0"/>
                <a:cs typeface="Arial" panose="020B0604020202020204" pitchFamily="34" charset="0"/>
              </a:rPr>
              <a:t>a</a:t>
            </a:r>
            <a:r>
              <a:rPr lang="es-ES" sz="2300" spc="5" dirty="0">
                <a:effectLst/>
                <a:latin typeface="Arial" panose="020B0604020202020204" pitchFamily="34" charset="0"/>
                <a:ea typeface="Times New Roman" panose="02020603050405020304" pitchFamily="18" charset="0"/>
                <a:cs typeface="Arial" panose="020B0604020202020204" pitchFamily="34" charset="0"/>
              </a:rPr>
              <a:t>d</a:t>
            </a:r>
            <a:r>
              <a:rPr lang="es-ES" sz="2300" spc="-5" dirty="0">
                <a:effectLst/>
                <a:latin typeface="Arial" panose="020B0604020202020204" pitchFamily="34" charset="0"/>
                <a:ea typeface="Times New Roman" panose="02020603050405020304" pitchFamily="18" charset="0"/>
                <a:cs typeface="Arial" panose="020B0604020202020204" pitchFamily="34" charset="0"/>
              </a:rPr>
              <a:t>a</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uno</a:t>
            </a:r>
            <a:r>
              <a:rPr lang="es-ES" sz="2300" spc="2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de</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l</a:t>
            </a:r>
            <a:r>
              <a:rPr lang="es-ES" sz="2300" spc="-5" dirty="0">
                <a:effectLst/>
                <a:latin typeface="Arial" panose="020B0604020202020204" pitchFamily="34" charset="0"/>
                <a:ea typeface="Times New Roman" panose="02020603050405020304" pitchFamily="18" charset="0"/>
                <a:cs typeface="Arial" panose="020B0604020202020204" pitchFamily="34" charset="0"/>
              </a:rPr>
              <a:t>os</a:t>
            </a:r>
            <a:r>
              <a:rPr lang="es-ES" sz="2300" spc="20" dirty="0">
                <a:effectLst/>
                <a:latin typeface="Arial" panose="020B0604020202020204" pitchFamily="34" charset="0"/>
                <a:ea typeface="Times New Roman" panose="02020603050405020304" pitchFamily="18" charset="0"/>
                <a:cs typeface="Arial" panose="020B0604020202020204" pitchFamily="34" charset="0"/>
              </a:rPr>
              <a:t> </a:t>
            </a:r>
            <a:r>
              <a:rPr lang="es-ES" sz="2300" spc="-10"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i</a:t>
            </a:r>
            <a:r>
              <a:rPr lang="es-ES" sz="2300" spc="5" dirty="0">
                <a:effectLst/>
                <a:latin typeface="Arial" panose="020B0604020202020204" pitchFamily="34" charset="0"/>
                <a:ea typeface="Times New Roman" panose="02020603050405020304" pitchFamily="18" charset="0"/>
                <a:cs typeface="Arial" panose="020B0604020202020204" pitchFamily="34" charset="0"/>
              </a:rPr>
              <a:t>e</a:t>
            </a:r>
            <a:r>
              <a:rPr lang="es-ES" sz="2300" spc="-15" dirty="0">
                <a:effectLst/>
                <a:latin typeface="Arial" panose="020B0604020202020204" pitchFamily="34" charset="0"/>
                <a:ea typeface="Times New Roman" panose="02020603050405020304" pitchFamily="18" charset="0"/>
                <a:cs typeface="Arial" panose="020B0604020202020204" pitchFamily="34" charset="0"/>
              </a:rPr>
              <a:t>m</a:t>
            </a:r>
            <a:r>
              <a:rPr lang="es-ES" sz="2300" spc="5" dirty="0">
                <a:effectLst/>
                <a:latin typeface="Arial" panose="020B0604020202020204" pitchFamily="34" charset="0"/>
                <a:ea typeface="Times New Roman" panose="02020603050405020304" pitchFamily="18" charset="0"/>
                <a:cs typeface="Arial" panose="020B0604020202020204" pitchFamily="34" charset="0"/>
              </a:rPr>
              <a:t>b</a:t>
            </a:r>
            <a:r>
              <a:rPr lang="es-ES" sz="2300" spc="-5" dirty="0">
                <a:effectLst/>
                <a:latin typeface="Arial" panose="020B0604020202020204" pitchFamily="34" charset="0"/>
                <a:ea typeface="Times New Roman" panose="02020603050405020304" pitchFamily="18" charset="0"/>
                <a:cs typeface="Arial" panose="020B0604020202020204" pitchFamily="34" charset="0"/>
              </a:rPr>
              <a:t>ros</a:t>
            </a:r>
            <a:r>
              <a:rPr lang="es-ES" sz="2300" spc="15" dirty="0">
                <a:effectLst/>
                <a:latin typeface="Arial" panose="020B0604020202020204" pitchFamily="34" charset="0"/>
                <a:ea typeface="Times New Roman" panose="02020603050405020304" pitchFamily="18" charset="0"/>
                <a:cs typeface="Arial" panose="020B0604020202020204" pitchFamily="34" charset="0"/>
              </a:rPr>
              <a:t> </a:t>
            </a:r>
            <a:r>
              <a:rPr lang="es-ES" sz="2300" spc="-5" dirty="0">
                <a:effectLst/>
                <a:latin typeface="Arial" panose="020B0604020202020204" pitchFamily="34" charset="0"/>
                <a:ea typeface="Times New Roman" panose="02020603050405020304" pitchFamily="18" charset="0"/>
                <a:cs typeface="Arial" panose="020B0604020202020204" pitchFamily="34" charset="0"/>
              </a:rPr>
              <a:t>inferiores.</a:t>
            </a:r>
            <a:endParaRPr lang="es-CU" sz="2300" spc="-5" dirty="0">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1808421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7123DCF8-A442-CB97-040F-45FD5D366C28}"/>
              </a:ext>
            </a:extLst>
          </p:cNvPr>
          <p:cNvSpPr txBox="1"/>
          <p:nvPr/>
        </p:nvSpPr>
        <p:spPr>
          <a:xfrm>
            <a:off x="251520" y="188640"/>
            <a:ext cx="8640960" cy="6616427"/>
          </a:xfrm>
          <a:prstGeom prst="rect">
            <a:avLst/>
          </a:prstGeom>
          <a:noFill/>
        </p:spPr>
        <p:txBody>
          <a:bodyPr wrap="square">
            <a:spAutoFit/>
          </a:bodyPr>
          <a:lstStyle/>
          <a:p>
            <a:pPr marR="67310" algn="just" eaLnBrk="0" hangingPunct="0">
              <a:lnSpc>
                <a:spcPct val="115000"/>
              </a:lnSpc>
              <a:spcBef>
                <a:spcPts val="395"/>
              </a:spcBef>
              <a:spcAft>
                <a:spcPts val="0"/>
              </a:spcAft>
              <a:tabLst>
                <a:tab pos="180340" algn="l"/>
              </a:tabLst>
            </a:pPr>
            <a:r>
              <a:rPr lang="es-ES" sz="2400" b="1" i="1" dirty="0">
                <a:effectLst/>
                <a:latin typeface="Arial" panose="020B0604020202020204" pitchFamily="34" charset="0"/>
                <a:ea typeface="Times New Roman" panose="02020603050405020304" pitchFamily="18" charset="0"/>
              </a:rPr>
              <a:t>Durante los desastres </a:t>
            </a:r>
            <a:r>
              <a:rPr lang="es-ES" sz="2100" dirty="0">
                <a:effectLst/>
                <a:latin typeface="Arial" panose="020B0604020202020204" pitchFamily="34" charset="0"/>
                <a:ea typeface="Times New Roman" panose="02020603050405020304" pitchFamily="18" charset="0"/>
              </a:rPr>
              <a:t>a</a:t>
            </a:r>
            <a:r>
              <a:rPr lang="es-ES" sz="2100" spc="5" dirty="0">
                <a:effectLst/>
                <a:latin typeface="Verdana" panose="020B0604030504040204" pitchFamily="34" charset="0"/>
                <a:ea typeface="Times New Roman" panose="02020603050405020304" pitchFamily="18" charset="0"/>
              </a:rPr>
              <a:t>p</a:t>
            </a:r>
            <a:r>
              <a:rPr lang="es-ES" sz="2100" spc="-5" dirty="0">
                <a:effectLst/>
                <a:latin typeface="Verdana" panose="020B0604030504040204" pitchFamily="34" charset="0"/>
                <a:ea typeface="Times New Roman" panose="02020603050405020304" pitchFamily="18" charset="0"/>
              </a:rPr>
              <a:t>arece</a:t>
            </a:r>
            <a:r>
              <a:rPr lang="es-ES" sz="2100" dirty="0">
                <a:effectLst/>
                <a:latin typeface="Verdana" panose="020B0604030504040204" pitchFamily="34" charset="0"/>
                <a:ea typeface="Times New Roman" panose="02020603050405020304" pitchFamily="18" charset="0"/>
              </a:rPr>
              <a:t>n</a:t>
            </a:r>
            <a:r>
              <a:rPr lang="es-ES" sz="2100" spc="27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la</a:t>
            </a:r>
            <a:r>
              <a:rPr lang="es-ES" sz="2100" dirty="0">
                <a:effectLst/>
                <a:latin typeface="Verdana" panose="020B0604030504040204" pitchFamily="34" charset="0"/>
                <a:ea typeface="Times New Roman" panose="02020603050405020304" pitchFamily="18" charset="0"/>
              </a:rPr>
              <a:t>s</a:t>
            </a:r>
            <a:r>
              <a:rPr lang="es-ES" sz="2100" spc="26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en</a:t>
            </a:r>
            <a:r>
              <a:rPr lang="es-ES" sz="2100" spc="-5" dirty="0">
                <a:effectLst/>
                <a:latin typeface="Verdana" panose="020B0604030504040204" pitchFamily="34" charset="0"/>
                <a:ea typeface="Times New Roman" panose="02020603050405020304" pitchFamily="18" charset="0"/>
              </a:rPr>
              <a:t>f</a:t>
            </a:r>
            <a:r>
              <a:rPr lang="es-ES" sz="2100" dirty="0">
                <a:effectLst/>
                <a:latin typeface="Verdana" panose="020B0604030504040204" pitchFamily="34" charset="0"/>
                <a:ea typeface="Times New Roman" panose="02020603050405020304" pitchFamily="18" charset="0"/>
              </a:rPr>
              <a:t>er</a:t>
            </a:r>
            <a:r>
              <a:rPr lang="es-ES" sz="2100" spc="-5" dirty="0">
                <a:effectLst/>
                <a:latin typeface="Verdana" panose="020B0604030504040204" pitchFamily="34" charset="0"/>
                <a:ea typeface="Times New Roman" panose="02020603050405020304" pitchFamily="18" charset="0"/>
              </a:rPr>
              <a:t>me</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des</a:t>
            </a:r>
            <a:r>
              <a:rPr lang="es-ES" sz="2100" spc="26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t</a:t>
            </a:r>
            <a:r>
              <a:rPr lang="es-ES" sz="2100" dirty="0">
                <a:effectLst/>
                <a:latin typeface="Verdana" panose="020B0604030504040204" pitchFamily="34" charset="0"/>
                <a:ea typeface="Times New Roman" panose="02020603050405020304" pitchFamily="18" charset="0"/>
              </a:rPr>
              <a:t>r</a:t>
            </a:r>
            <a:r>
              <a:rPr lang="es-ES" sz="2100" spc="-10" dirty="0">
                <a:effectLst/>
                <a:latin typeface="Verdana" panose="020B0604030504040204" pitchFamily="34" charset="0"/>
                <a:ea typeface="Times New Roman" panose="02020603050405020304" pitchFamily="18" charset="0"/>
              </a:rPr>
              <a:t>a</a:t>
            </a:r>
            <a:r>
              <a:rPr lang="es-ES" sz="2100" spc="5"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sm</a:t>
            </a:r>
            <a:r>
              <a:rPr lang="es-ES" sz="2100" spc="5" dirty="0">
                <a:effectLst/>
                <a:latin typeface="Verdana" panose="020B0604030504040204" pitchFamily="34" charset="0"/>
                <a:ea typeface="Times New Roman" panose="02020603050405020304" pitchFamily="18" charset="0"/>
              </a:rPr>
              <a:t>i</a:t>
            </a:r>
            <a:r>
              <a:rPr lang="es-ES" sz="2100" spc="-5" dirty="0">
                <a:effectLst/>
                <a:latin typeface="Verdana" panose="020B0604030504040204" pitchFamily="34" charset="0"/>
                <a:ea typeface="Times New Roman" panose="02020603050405020304" pitchFamily="18" charset="0"/>
              </a:rPr>
              <a:t>si</a:t>
            </a:r>
            <a:r>
              <a:rPr lang="es-ES" sz="2100" dirty="0">
                <a:effectLst/>
                <a:latin typeface="Verdana" panose="020B0604030504040204" pitchFamily="34" charset="0"/>
                <a:ea typeface="Times New Roman" panose="02020603050405020304" pitchFamily="18" charset="0"/>
              </a:rPr>
              <a:t>b</a:t>
            </a:r>
            <a:r>
              <a:rPr lang="es-ES" sz="2100" spc="5" dirty="0">
                <a:effectLst/>
                <a:latin typeface="Verdana" panose="020B0604030504040204" pitchFamily="34" charset="0"/>
                <a:ea typeface="Times New Roman" panose="02020603050405020304" pitchFamily="18" charset="0"/>
              </a:rPr>
              <a:t>l</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s</a:t>
            </a:r>
            <a:r>
              <a:rPr lang="es-ES" sz="2100" spc="27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a</a:t>
            </a:r>
            <a:r>
              <a:rPr lang="es-ES" sz="2100" spc="-5" dirty="0">
                <a:effectLst/>
                <a:latin typeface="Verdana" panose="020B0604030504040204" pitchFamily="34" charset="0"/>
                <a:ea typeface="Times New Roman" panose="02020603050405020304" pitchFamily="18" charset="0"/>
              </a:rPr>
              <a:t>s</a:t>
            </a:r>
            <a:r>
              <a:rPr lang="es-ES" sz="2100" dirty="0">
                <a:effectLst/>
                <a:latin typeface="Verdana" panose="020B0604030504040204" pitchFamily="34" charset="0"/>
                <a:ea typeface="Times New Roman" panose="02020603050405020304" pitchFamily="18" charset="0"/>
              </a:rPr>
              <a:t>oc</a:t>
            </a:r>
            <a:r>
              <a:rPr lang="es-ES" sz="2100" spc="-5"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ad</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s</a:t>
            </a:r>
            <a:r>
              <a:rPr lang="es-ES" sz="2100" spc="27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al</a:t>
            </a:r>
            <a:r>
              <a:rPr lang="es-ES" sz="2100" spc="27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et</a:t>
            </a:r>
            <a:r>
              <a:rPr lang="es-ES" sz="2100" spc="-1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o</a:t>
            </a:r>
            <a:r>
              <a:rPr lang="es-ES" sz="2100" spc="-5" dirty="0">
                <a:effectLst/>
                <a:latin typeface="Verdana" panose="020B0604030504040204" pitchFamily="34" charset="0"/>
                <a:ea typeface="Times New Roman" panose="02020603050405020304" pitchFamily="18" charset="0"/>
              </a:rPr>
              <a:t>r</a:t>
            </a:r>
            <a:r>
              <a:rPr lang="es-ES" sz="2100" dirty="0">
                <a:effectLst/>
                <a:latin typeface="Verdana" panose="020B0604030504040204" pitchFamily="34" charset="0"/>
                <a:ea typeface="Times New Roman" panose="02020603050405020304" pitchFamily="18" charset="0"/>
              </a:rPr>
              <a:t>o</a:t>
            </a:r>
            <a:r>
              <a:rPr lang="es-ES" sz="2100" spc="26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de</a:t>
            </a:r>
            <a:r>
              <a:rPr lang="es-ES" sz="2100" spc="280"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l</a:t>
            </a:r>
            <a:r>
              <a:rPr lang="es-ES" sz="2100" dirty="0">
                <a:effectLst/>
                <a:latin typeface="Verdana" panose="020B0604030504040204" pitchFamily="34" charset="0"/>
                <a:ea typeface="Times New Roman" panose="02020603050405020304" pitchFamily="18" charset="0"/>
              </a:rPr>
              <a:t>as</a:t>
            </a:r>
            <a:r>
              <a:rPr lang="es-ES" sz="2100" spc="26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i</a:t>
            </a:r>
            <a:r>
              <a:rPr lang="es-ES" sz="2100" spc="5"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f</a:t>
            </a:r>
            <a:r>
              <a:rPr lang="es-ES" sz="2100" dirty="0">
                <a:effectLst/>
                <a:latin typeface="Verdana" panose="020B0604030504040204" pitchFamily="34" charset="0"/>
                <a:ea typeface="Times New Roman" panose="02020603050405020304" pitchFamily="18" charset="0"/>
              </a:rPr>
              <a:t>ra</a:t>
            </a:r>
            <a:r>
              <a:rPr lang="es-ES" sz="2100" spc="-10"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s</a:t>
            </a:r>
            <a:r>
              <a:rPr lang="es-ES" sz="2100" spc="-5" dirty="0">
                <a:effectLst/>
                <a:latin typeface="Verdana" panose="020B0604030504040204" pitchFamily="34" charset="0"/>
                <a:ea typeface="Times New Roman" panose="02020603050405020304" pitchFamily="18" charset="0"/>
              </a:rPr>
              <a:t>t</a:t>
            </a:r>
            <a:r>
              <a:rPr lang="es-ES" sz="2100"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uct</a:t>
            </a:r>
            <a:r>
              <a:rPr lang="es-ES" sz="2100" dirty="0">
                <a:effectLst/>
                <a:latin typeface="Verdana" panose="020B0604030504040204" pitchFamily="34" charset="0"/>
                <a:ea typeface="Times New Roman" panose="02020603050405020304" pitchFamily="18" charset="0"/>
              </a:rPr>
              <a:t>u</a:t>
            </a:r>
            <a:r>
              <a:rPr lang="es-ES" sz="2100" spc="-5" dirty="0">
                <a:effectLst/>
                <a:latin typeface="Verdana" panose="020B0604030504040204" pitchFamily="34" charset="0"/>
                <a:ea typeface="Times New Roman" panose="02020603050405020304" pitchFamily="18" charset="0"/>
              </a:rPr>
              <a:t>r</a:t>
            </a:r>
            <a:r>
              <a:rPr lang="es-ES" sz="2100" dirty="0">
                <a:effectLst/>
                <a:latin typeface="Verdana" panose="020B0604030504040204" pitchFamily="34" charset="0"/>
                <a:ea typeface="Times New Roman" panose="02020603050405020304" pitchFamily="18" charset="0"/>
              </a:rPr>
              <a:t>as,</a:t>
            </a:r>
            <a:r>
              <a:rPr lang="es-ES" sz="2100" spc="270"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l</a:t>
            </a:r>
            <a:r>
              <a:rPr lang="es-ES" sz="2100" dirty="0">
                <a:effectLst/>
                <a:latin typeface="Verdana" panose="020B0604030504040204" pitchFamily="34" charset="0"/>
                <a:ea typeface="Times New Roman" panose="02020603050405020304" pitchFamily="18" charset="0"/>
              </a:rPr>
              <a:t>a </a:t>
            </a:r>
            <a:r>
              <a:rPr lang="es-ES" sz="2100" spc="-5" dirty="0">
                <a:effectLst/>
                <a:latin typeface="Verdana" panose="020B0604030504040204" pitchFamily="34" charset="0"/>
                <a:ea typeface="Times New Roman" panose="02020603050405020304" pitchFamily="18" charset="0"/>
              </a:rPr>
              <a:t>con</a:t>
            </a:r>
            <a:r>
              <a:rPr lang="es-ES" sz="2100" spc="5" dirty="0">
                <a:effectLst/>
                <a:latin typeface="Verdana" panose="020B0604030504040204" pitchFamily="34" charset="0"/>
                <a:ea typeface="Times New Roman" panose="02020603050405020304" pitchFamily="18" charset="0"/>
              </a:rPr>
              <a:t>t</a:t>
            </a:r>
            <a:r>
              <a:rPr lang="es-ES" sz="2100" spc="-5" dirty="0">
                <a:effectLst/>
                <a:latin typeface="Verdana" panose="020B0604030504040204" pitchFamily="34" charset="0"/>
                <a:ea typeface="Times New Roman" panose="02020603050405020304" pitchFamily="18" charset="0"/>
              </a:rPr>
              <a:t>a</a:t>
            </a:r>
            <a:r>
              <a:rPr lang="es-ES" sz="2100" spc="-10" dirty="0">
                <a:effectLst/>
                <a:latin typeface="Verdana" panose="020B0604030504040204" pitchFamily="34" charset="0"/>
                <a:ea typeface="Times New Roman" panose="02020603050405020304" pitchFamily="18" charset="0"/>
              </a:rPr>
              <a:t>m</a:t>
            </a:r>
            <a:r>
              <a:rPr lang="es-ES" sz="2100" spc="5"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aci</a:t>
            </a:r>
            <a:r>
              <a:rPr lang="es-ES" sz="2100" dirty="0">
                <a:effectLst/>
                <a:latin typeface="Verdana" panose="020B0604030504040204" pitchFamily="34" charset="0"/>
                <a:ea typeface="Times New Roman" panose="02020603050405020304" pitchFamily="18" charset="0"/>
              </a:rPr>
              <a:t>ón</a:t>
            </a:r>
            <a:r>
              <a:rPr lang="es-ES" sz="2100" spc="26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d</a:t>
            </a:r>
            <a:r>
              <a:rPr lang="es-ES" sz="2100" dirty="0">
                <a:effectLst/>
                <a:latin typeface="Verdana" panose="020B0604030504040204" pitchFamily="34" charset="0"/>
                <a:ea typeface="Times New Roman" panose="02020603050405020304" pitchFamily="18" charset="0"/>
              </a:rPr>
              <a:t>e</a:t>
            </a:r>
            <a:r>
              <a:rPr lang="es-ES" sz="2100" spc="26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la</a:t>
            </a:r>
            <a:r>
              <a:rPr lang="es-ES" sz="2100" dirty="0">
                <a:effectLst/>
                <a:latin typeface="Verdana" panose="020B0604030504040204" pitchFamily="34" charset="0"/>
                <a:ea typeface="Times New Roman" panose="02020603050405020304" pitchFamily="18" charset="0"/>
              </a:rPr>
              <a:t>s</a:t>
            </a:r>
            <a:r>
              <a:rPr lang="es-ES" sz="2100" spc="26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ag</a:t>
            </a:r>
            <a:r>
              <a:rPr lang="es-ES" sz="2100" dirty="0">
                <a:effectLst/>
                <a:latin typeface="Verdana" panose="020B0604030504040204" pitchFamily="34" charset="0"/>
                <a:ea typeface="Times New Roman" panose="02020603050405020304" pitchFamily="18" charset="0"/>
              </a:rPr>
              <a:t>u</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s</a:t>
            </a:r>
            <a:r>
              <a:rPr lang="es-ES" sz="2100" spc="26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y</a:t>
            </a:r>
            <a:r>
              <a:rPr lang="es-ES" sz="2100" spc="270" dirty="0">
                <a:effectLst/>
                <a:latin typeface="Verdana" panose="020B0604030504040204" pitchFamily="34" charset="0"/>
                <a:ea typeface="Times New Roman" panose="02020603050405020304" pitchFamily="18" charset="0"/>
              </a:rPr>
              <a:t> de las </a:t>
            </a:r>
            <a:r>
              <a:rPr lang="es-ES" sz="2100"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d</a:t>
            </a:r>
            <a:r>
              <a:rPr lang="es-ES" sz="2100" spc="-10"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s</a:t>
            </a:r>
            <a:r>
              <a:rPr lang="es-ES" sz="2100" spc="27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hi</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r</a:t>
            </a:r>
            <a:r>
              <a:rPr lang="es-ES" sz="2100" dirty="0">
                <a:effectLst/>
                <a:latin typeface="Verdana" panose="020B0604030504040204" pitchFamily="34" charset="0"/>
                <a:ea typeface="Times New Roman" panose="02020603050405020304" pitchFamily="18" charset="0"/>
              </a:rPr>
              <a:t>o</a:t>
            </a:r>
            <a:r>
              <a:rPr lang="es-ES" sz="2100" spc="-5" dirty="0">
                <a:effectLst/>
                <a:latin typeface="Verdana" panose="020B0604030504040204" pitchFamily="34" charset="0"/>
                <a:ea typeface="Times New Roman" panose="02020603050405020304" pitchFamily="18" charset="0"/>
              </a:rPr>
              <a:t>sanita</a:t>
            </a:r>
            <a:r>
              <a:rPr lang="es-ES" sz="2100" spc="5"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ias</a:t>
            </a:r>
            <a:r>
              <a:rPr lang="es-ES" sz="2100" dirty="0">
                <a:effectLst/>
                <a:latin typeface="Verdana" panose="020B0604030504040204" pitchFamily="34" charset="0"/>
                <a:ea typeface="Times New Roman" panose="02020603050405020304" pitchFamily="18" charset="0"/>
              </a:rPr>
              <a:t>,</a:t>
            </a:r>
            <a:r>
              <a:rPr lang="es-ES" sz="2100" spc="26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desco</a:t>
            </a:r>
            <a:r>
              <a:rPr lang="es-ES" sz="2100" spc="-10" dirty="0">
                <a:effectLst/>
                <a:latin typeface="Verdana" panose="020B0604030504040204" pitchFamily="34" charset="0"/>
                <a:ea typeface="Times New Roman" panose="02020603050405020304" pitchFamily="18" charset="0"/>
              </a:rPr>
              <a:t>m</a:t>
            </a:r>
            <a:r>
              <a:rPr lang="es-ES" sz="2100" dirty="0">
                <a:effectLst/>
                <a:latin typeface="Verdana" panose="020B0604030504040204" pitchFamily="34" charset="0"/>
                <a:ea typeface="Times New Roman" panose="02020603050405020304" pitchFamily="18" charset="0"/>
              </a:rPr>
              <a:t>pos</a:t>
            </a:r>
            <a:r>
              <a:rPr lang="es-ES" sz="2100" spc="5" dirty="0">
                <a:effectLst/>
                <a:latin typeface="Verdana" panose="020B0604030504040204" pitchFamily="34" charset="0"/>
                <a:ea typeface="Times New Roman" panose="02020603050405020304" pitchFamily="18" charset="0"/>
              </a:rPr>
              <a:t>i</a:t>
            </a:r>
            <a:r>
              <a:rPr lang="es-ES" sz="2100" spc="-10" dirty="0">
                <a:effectLst/>
                <a:latin typeface="Verdana" panose="020B0604030504040204" pitchFamily="34" charset="0"/>
                <a:ea typeface="Times New Roman" panose="02020603050405020304" pitchFamily="18" charset="0"/>
              </a:rPr>
              <a:t>c</a:t>
            </a:r>
            <a:r>
              <a:rPr lang="es-ES" sz="2100" spc="-5" dirty="0">
                <a:effectLst/>
                <a:latin typeface="Verdana" panose="020B0604030504040204" pitchFamily="34" charset="0"/>
                <a:ea typeface="Times New Roman" panose="02020603050405020304" pitchFamily="18" charset="0"/>
              </a:rPr>
              <a:t>ió</a:t>
            </a:r>
            <a:r>
              <a:rPr lang="es-ES" sz="2100" dirty="0">
                <a:effectLst/>
                <a:latin typeface="Verdana" panose="020B0604030504040204" pitchFamily="34" charset="0"/>
                <a:ea typeface="Times New Roman" panose="02020603050405020304" pitchFamily="18" charset="0"/>
              </a:rPr>
              <a:t>n</a:t>
            </a:r>
            <a:r>
              <a:rPr lang="es-ES" sz="2100" spc="27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d</a:t>
            </a:r>
            <a:r>
              <a:rPr lang="es-ES" sz="2100" dirty="0">
                <a:effectLst/>
                <a:latin typeface="Verdana" panose="020B0604030504040204" pitchFamily="34" charset="0"/>
                <a:ea typeface="Times New Roman" panose="02020603050405020304" pitchFamily="18" charset="0"/>
              </a:rPr>
              <a:t>e</a:t>
            </a:r>
            <a:r>
              <a:rPr lang="es-ES" sz="2100" spc="27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c</a:t>
            </a:r>
            <a:r>
              <a:rPr lang="es-ES" sz="2100" spc="-10"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á</a:t>
            </a:r>
            <a:r>
              <a:rPr lang="es-ES" sz="2100" dirty="0">
                <a:effectLst/>
                <a:latin typeface="Verdana" panose="020B0604030504040204" pitchFamily="34" charset="0"/>
                <a:ea typeface="Times New Roman" panose="02020603050405020304" pitchFamily="18" charset="0"/>
              </a:rPr>
              <a:t>v</a:t>
            </a:r>
            <a:r>
              <a:rPr lang="es-ES" sz="2100" spc="-5" dirty="0">
                <a:effectLst/>
                <a:latin typeface="Verdana" panose="020B0604030504040204" pitchFamily="34" charset="0"/>
                <a:ea typeface="Times New Roman" panose="02020603050405020304" pitchFamily="18" charset="0"/>
              </a:rPr>
              <a:t>ere</a:t>
            </a:r>
            <a:r>
              <a:rPr lang="es-ES" sz="2100" dirty="0">
                <a:effectLst/>
                <a:latin typeface="Verdana" panose="020B0604030504040204" pitchFamily="34" charset="0"/>
                <a:ea typeface="Times New Roman" panose="02020603050405020304" pitchFamily="18" charset="0"/>
              </a:rPr>
              <a:t>s</a:t>
            </a:r>
            <a:r>
              <a:rPr lang="es-ES" sz="2100" spc="26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y</a:t>
            </a:r>
            <a:r>
              <a:rPr lang="es-ES" sz="2100" spc="27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o</a:t>
            </a:r>
            <a:r>
              <a:rPr lang="es-ES" sz="2100" spc="-5" dirty="0">
                <a:effectLst/>
                <a:latin typeface="Verdana" panose="020B0604030504040204" pitchFamily="34" charset="0"/>
                <a:ea typeface="Times New Roman" panose="02020603050405020304" pitchFamily="18" charset="0"/>
              </a:rPr>
              <a:t>t</a:t>
            </a:r>
            <a:r>
              <a:rPr lang="es-ES" sz="2100" spc="5"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as </a:t>
            </a:r>
            <a:r>
              <a:rPr lang="es-ES" sz="2100" dirty="0">
                <a:effectLst/>
                <a:latin typeface="Verdana" panose="020B0604030504040204" pitchFamily="34" charset="0"/>
                <a:ea typeface="Times New Roman" panose="02020603050405020304" pitchFamily="18" charset="0"/>
              </a:rPr>
              <a:t>c</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u</a:t>
            </a:r>
            <a:r>
              <a:rPr lang="es-ES" sz="2100" spc="-5" dirty="0">
                <a:effectLst/>
                <a:latin typeface="Verdana" panose="020B0604030504040204" pitchFamily="34" charset="0"/>
                <a:ea typeface="Times New Roman" panose="02020603050405020304" pitchFamily="18" charset="0"/>
              </a:rPr>
              <a:t>s</a:t>
            </a:r>
            <a:r>
              <a:rPr lang="es-ES" sz="2100" dirty="0">
                <a:effectLst/>
                <a:latin typeface="Verdana" panose="020B0604030504040204" pitchFamily="34" charset="0"/>
                <a:ea typeface="Times New Roman" panose="02020603050405020304" pitchFamily="18" charset="0"/>
              </a:rPr>
              <a:t>as,</a:t>
            </a:r>
            <a:r>
              <a:rPr lang="es-ES" sz="2100" spc="14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a</a:t>
            </a:r>
            <a:r>
              <a:rPr lang="es-ES" sz="2100" spc="-5" dirty="0">
                <a:effectLst/>
                <a:latin typeface="Verdana" panose="020B0604030504040204" pitchFamily="34" charset="0"/>
                <a:ea typeface="Times New Roman" panose="02020603050405020304" pitchFamily="18" charset="0"/>
              </a:rPr>
              <a:t>de</a:t>
            </a:r>
            <a:r>
              <a:rPr lang="es-ES" sz="2100" spc="-10" dirty="0">
                <a:effectLst/>
                <a:latin typeface="Verdana" panose="020B0604030504040204" pitchFamily="34" charset="0"/>
                <a:ea typeface="Times New Roman" panose="02020603050405020304" pitchFamily="18" charset="0"/>
              </a:rPr>
              <a:t>m</a:t>
            </a:r>
            <a:r>
              <a:rPr lang="es-ES" sz="2100" spc="-5" dirty="0">
                <a:effectLst/>
                <a:latin typeface="Verdana" panose="020B0604030504040204" pitchFamily="34" charset="0"/>
                <a:ea typeface="Times New Roman" panose="02020603050405020304" pitchFamily="18" charset="0"/>
              </a:rPr>
              <a:t>á</a:t>
            </a:r>
            <a:r>
              <a:rPr lang="es-ES" sz="2100" dirty="0">
                <a:effectLst/>
                <a:latin typeface="Verdana" panose="020B0604030504040204" pitchFamily="34" charset="0"/>
                <a:ea typeface="Times New Roman" panose="02020603050405020304" pitchFamily="18" charset="0"/>
              </a:rPr>
              <a:t>s</a:t>
            </a:r>
            <a:r>
              <a:rPr lang="es-ES" sz="2100" spc="14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se</a:t>
            </a:r>
            <a:r>
              <a:rPr lang="es-ES" sz="2100" spc="15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in</a:t>
            </a:r>
            <a:r>
              <a:rPr lang="es-ES" sz="2100" spc="-5" dirty="0">
                <a:effectLst/>
                <a:latin typeface="Verdana" panose="020B0604030504040204" pitchFamily="34" charset="0"/>
                <a:ea typeface="Times New Roman" panose="02020603050405020304" pitchFamily="18" charset="0"/>
              </a:rPr>
              <a:t>cr</a:t>
            </a:r>
            <a:r>
              <a:rPr lang="es-ES" sz="2100" dirty="0">
                <a:effectLst/>
                <a:latin typeface="Verdana" panose="020B0604030504040204" pitchFamily="34" charset="0"/>
                <a:ea typeface="Times New Roman" panose="02020603050405020304" pitchFamily="18" charset="0"/>
              </a:rPr>
              <a:t>e</a:t>
            </a:r>
            <a:r>
              <a:rPr lang="es-ES" sz="2100" spc="-10" dirty="0">
                <a:effectLst/>
                <a:latin typeface="Verdana" panose="020B0604030504040204" pitchFamily="34" charset="0"/>
                <a:ea typeface="Times New Roman" panose="02020603050405020304" pitchFamily="18" charset="0"/>
              </a:rPr>
              <a:t>m</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nta</a:t>
            </a:r>
            <a:r>
              <a:rPr lang="es-ES" sz="2100" spc="14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l</a:t>
            </a:r>
            <a:r>
              <a:rPr lang="es-ES" sz="2100" dirty="0">
                <a:effectLst/>
                <a:latin typeface="Verdana" panose="020B0604030504040204" pitchFamily="34" charset="0"/>
                <a:ea typeface="Times New Roman" panose="02020603050405020304" pitchFamily="18" charset="0"/>
              </a:rPr>
              <a:t>a</a:t>
            </a:r>
            <a:r>
              <a:rPr lang="es-ES" sz="2100" spc="14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inc</a:t>
            </a:r>
            <a:r>
              <a:rPr lang="es-ES" sz="2100" spc="-10"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c</a:t>
            </a:r>
            <a:r>
              <a:rPr lang="es-ES" sz="2100" dirty="0">
                <a:effectLst/>
                <a:latin typeface="Verdana" panose="020B0604030504040204" pitchFamily="34" charset="0"/>
                <a:ea typeface="Times New Roman" panose="02020603050405020304" pitchFamily="18" charset="0"/>
              </a:rPr>
              <a:t>ia</a:t>
            </a:r>
            <a:r>
              <a:rPr lang="es-ES" sz="2100" spc="14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de</a:t>
            </a:r>
            <a:r>
              <a:rPr lang="es-ES" sz="2100" spc="14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las</a:t>
            </a:r>
            <a:r>
              <a:rPr lang="es-ES" sz="2100" spc="150" dirty="0">
                <a:effectLst/>
                <a:latin typeface="Verdana" panose="020B0604030504040204" pitchFamily="34" charset="0"/>
                <a:ea typeface="Times New Roman" panose="02020603050405020304" pitchFamily="18" charset="0"/>
              </a:rPr>
              <a:t> enfermedades </a:t>
            </a:r>
            <a:r>
              <a:rPr lang="es-ES" sz="2100" spc="-5" dirty="0">
                <a:effectLst/>
                <a:latin typeface="Verdana" panose="020B0604030504040204" pitchFamily="34" charset="0"/>
                <a:ea typeface="Times New Roman" panose="02020603050405020304" pitchFamily="18" charset="0"/>
              </a:rPr>
              <a:t>n</a:t>
            </a:r>
            <a:r>
              <a:rPr lang="es-ES" sz="2100" dirty="0">
                <a:effectLst/>
                <a:latin typeface="Verdana" panose="020B0604030504040204" pitchFamily="34" charset="0"/>
                <a:ea typeface="Times New Roman" panose="02020603050405020304" pitchFamily="18" charset="0"/>
              </a:rPr>
              <a:t>o</a:t>
            </a:r>
            <a:r>
              <a:rPr lang="es-ES" sz="2100" spc="14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t</a:t>
            </a:r>
            <a:r>
              <a:rPr lang="es-ES" sz="2100" spc="-5" dirty="0">
                <a:effectLst/>
                <a:latin typeface="Verdana" panose="020B0604030504040204" pitchFamily="34" charset="0"/>
                <a:ea typeface="Times New Roman" panose="02020603050405020304" pitchFamily="18" charset="0"/>
              </a:rPr>
              <a:t>r</a:t>
            </a:r>
            <a:r>
              <a:rPr lang="es-ES" sz="2100" spc="-10"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sm</a:t>
            </a:r>
            <a:r>
              <a:rPr lang="es-ES" sz="2100" spc="5" dirty="0">
                <a:effectLst/>
                <a:latin typeface="Verdana" panose="020B0604030504040204" pitchFamily="34" charset="0"/>
                <a:ea typeface="Times New Roman" panose="02020603050405020304" pitchFamily="18" charset="0"/>
              </a:rPr>
              <a:t>i</a:t>
            </a:r>
            <a:r>
              <a:rPr lang="es-ES" sz="2100" spc="-5" dirty="0">
                <a:effectLst/>
                <a:latin typeface="Verdana" panose="020B0604030504040204" pitchFamily="34" charset="0"/>
                <a:ea typeface="Times New Roman" panose="02020603050405020304" pitchFamily="18" charset="0"/>
              </a:rPr>
              <a:t>sib</a:t>
            </a:r>
            <a:r>
              <a:rPr lang="es-ES" sz="2100" spc="5" dirty="0">
                <a:effectLst/>
                <a:latin typeface="Verdana" panose="020B0604030504040204" pitchFamily="34" charset="0"/>
                <a:ea typeface="Times New Roman" panose="02020603050405020304" pitchFamily="18" charset="0"/>
              </a:rPr>
              <a:t>l</a:t>
            </a:r>
            <a:r>
              <a:rPr lang="es-ES" sz="2100" spc="-5" dirty="0">
                <a:effectLst/>
                <a:latin typeface="Verdana" panose="020B0604030504040204" pitchFamily="34" charset="0"/>
                <a:ea typeface="Times New Roman" panose="02020603050405020304" pitchFamily="18" charset="0"/>
              </a:rPr>
              <a:t>es</a:t>
            </a:r>
            <a:r>
              <a:rPr lang="es-ES" sz="2100" dirty="0">
                <a:effectLst/>
                <a:latin typeface="Verdana" panose="020B0604030504040204" pitchFamily="34" charset="0"/>
                <a:ea typeface="Times New Roman" panose="02020603050405020304" pitchFamily="18" charset="0"/>
              </a:rPr>
              <a:t>.</a:t>
            </a:r>
            <a:r>
              <a:rPr lang="es-ES" sz="2100" spc="14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S</a:t>
            </a:r>
            <a:r>
              <a:rPr lang="es-ES" sz="2100" dirty="0">
                <a:effectLst/>
                <a:latin typeface="Verdana" panose="020B0604030504040204" pitchFamily="34" charset="0"/>
                <a:ea typeface="Times New Roman" panose="02020603050405020304" pitchFamily="18" charset="0"/>
              </a:rPr>
              <a:t>e</a:t>
            </a:r>
            <a:r>
              <a:rPr lang="es-ES" sz="2100" spc="13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c</a:t>
            </a:r>
            <a:r>
              <a:rPr lang="es-ES" sz="2100" spc="-5" dirty="0">
                <a:effectLst/>
                <a:latin typeface="Verdana" panose="020B0604030504040204" pitchFamily="34" charset="0"/>
                <a:ea typeface="Times New Roman" panose="02020603050405020304" pitchFamily="18" charset="0"/>
              </a:rPr>
              <a:t>al</a:t>
            </a:r>
            <a:r>
              <a:rPr lang="es-ES" sz="2100" dirty="0">
                <a:effectLst/>
                <a:latin typeface="Verdana" panose="020B0604030504040204" pitchFamily="34" charset="0"/>
                <a:ea typeface="Times New Roman" panose="02020603050405020304" pitchFamily="18" charset="0"/>
              </a:rPr>
              <a:t>c</a:t>
            </a:r>
            <a:r>
              <a:rPr lang="es-ES" sz="2100" spc="-5" dirty="0">
                <a:effectLst/>
                <a:latin typeface="Verdana" panose="020B0604030504040204" pitchFamily="34" charset="0"/>
                <a:ea typeface="Times New Roman" panose="02020603050405020304" pitchFamily="18" charset="0"/>
              </a:rPr>
              <a:t>ula</a:t>
            </a:r>
            <a:r>
              <a:rPr lang="es-ES" sz="2100" dirty="0">
                <a:effectLst/>
                <a:latin typeface="Verdana" panose="020B0604030504040204" pitchFamily="34" charset="0"/>
                <a:ea typeface="Times New Roman" panose="02020603050405020304" pitchFamily="18" charset="0"/>
              </a:rPr>
              <a:t>n</a:t>
            </a:r>
            <a:r>
              <a:rPr lang="es-ES" sz="2100" spc="15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en </a:t>
            </a:r>
            <a:r>
              <a:rPr lang="es-ES" sz="2100" spc="5" dirty="0">
                <a:effectLst/>
                <a:latin typeface="Verdana" panose="020B0604030504040204" pitchFamily="34" charset="0"/>
                <a:ea typeface="Times New Roman" panose="02020603050405020304" pitchFamily="18" charset="0"/>
              </a:rPr>
              <a:t>b</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se</a:t>
            </a:r>
            <a:r>
              <a:rPr lang="es-ES" sz="2100" spc="4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l</a:t>
            </a:r>
            <a:r>
              <a:rPr lang="es-ES" sz="2100" spc="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0,2%</a:t>
            </a:r>
            <a:r>
              <a:rPr lang="es-ES" sz="2100" spc="3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l</a:t>
            </a:r>
            <a:r>
              <a:rPr lang="es-ES" sz="2100" spc="3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total</a:t>
            </a:r>
            <a:r>
              <a:rPr lang="es-ES" sz="2100" spc="2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de</a:t>
            </a:r>
            <a:r>
              <a:rPr lang="es-ES" sz="2100" spc="3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l</a:t>
            </a:r>
            <a:r>
              <a:rPr lang="es-ES" sz="2100" dirty="0">
                <a:effectLst/>
                <a:latin typeface="Verdana" panose="020B0604030504040204" pitchFamily="34" charset="0"/>
                <a:ea typeface="Times New Roman" panose="02020603050405020304" pitchFamily="18" charset="0"/>
              </a:rPr>
              <a:t>a</a:t>
            </a:r>
            <a:r>
              <a:rPr lang="es-ES" sz="2100" spc="2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po</a:t>
            </a:r>
            <a:r>
              <a:rPr lang="es-ES" sz="2100" spc="5" dirty="0">
                <a:effectLst/>
                <a:latin typeface="Verdana" panose="020B0604030504040204" pitchFamily="34" charset="0"/>
                <a:ea typeface="Times New Roman" panose="02020603050405020304" pitchFamily="18" charset="0"/>
              </a:rPr>
              <a:t>b</a:t>
            </a:r>
            <a:r>
              <a:rPr lang="es-ES" sz="2100" dirty="0">
                <a:effectLst/>
                <a:latin typeface="Verdana" panose="020B0604030504040204" pitchFamily="34" charset="0"/>
                <a:ea typeface="Times New Roman" panose="02020603050405020304" pitchFamily="18" charset="0"/>
              </a:rPr>
              <a:t>la</a:t>
            </a:r>
            <a:r>
              <a:rPr lang="es-ES" sz="2100" spc="-10" dirty="0">
                <a:effectLst/>
                <a:latin typeface="Verdana" panose="020B0604030504040204" pitchFamily="34" charset="0"/>
                <a:ea typeface="Times New Roman" panose="02020603050405020304" pitchFamily="18" charset="0"/>
              </a:rPr>
              <a:t>c</a:t>
            </a:r>
            <a:r>
              <a:rPr lang="es-ES" sz="2100" spc="5"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ón</a:t>
            </a:r>
            <a:r>
              <a:rPr lang="es-ES" sz="2100" spc="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y</a:t>
            </a:r>
            <a:r>
              <a:rPr lang="es-ES" sz="2100" spc="3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de</a:t>
            </a:r>
            <a:r>
              <a:rPr lang="es-ES" sz="2100" spc="30"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l</a:t>
            </a:r>
            <a:r>
              <a:rPr lang="es-ES" sz="2100" spc="-10" dirty="0">
                <a:effectLst/>
                <a:latin typeface="Verdana" panose="020B0604030504040204" pitchFamily="34" charset="0"/>
                <a:ea typeface="Times New Roman" panose="02020603050405020304" pitchFamily="18" charset="0"/>
              </a:rPr>
              <a:t>l</a:t>
            </a:r>
            <a:r>
              <a:rPr lang="es-ES" sz="2100" dirty="0">
                <a:effectLst/>
                <a:latin typeface="Verdana" panose="020B0604030504040204" pitchFamily="34" charset="0"/>
                <a:ea typeface="Times New Roman" panose="02020603050405020304" pitchFamily="18" charset="0"/>
              </a:rPr>
              <a:t>os,</a:t>
            </a:r>
            <a:r>
              <a:rPr lang="es-ES" sz="2100" spc="4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n</a:t>
            </a:r>
            <a:r>
              <a:rPr lang="es-ES" sz="2100" spc="-10" dirty="0">
                <a:effectLst/>
                <a:latin typeface="Verdana" panose="020B0604030504040204" pitchFamily="34" charset="0"/>
                <a:ea typeface="Times New Roman" panose="02020603050405020304" pitchFamily="18" charset="0"/>
              </a:rPr>
              <a:t>t</a:t>
            </a:r>
            <a:r>
              <a:rPr lang="es-ES" sz="2100" dirty="0">
                <a:effectLst/>
                <a:latin typeface="Verdana" panose="020B0604030504040204" pitchFamily="34" charset="0"/>
                <a:ea typeface="Times New Roman" panose="02020603050405020304" pitchFamily="18" charset="0"/>
              </a:rPr>
              <a:t>re</a:t>
            </a:r>
            <a:r>
              <a:rPr lang="es-ES" sz="2100" spc="2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el</a:t>
            </a:r>
            <a:r>
              <a:rPr lang="es-ES" sz="2100" spc="3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1</a:t>
            </a:r>
            <a:r>
              <a:rPr lang="es-ES" sz="2100" dirty="0">
                <a:effectLst/>
                <a:latin typeface="Verdana" panose="020B0604030504040204" pitchFamily="34" charset="0"/>
                <a:ea typeface="Times New Roman" panose="02020603050405020304" pitchFamily="18" charset="0"/>
              </a:rPr>
              <a:t>5</a:t>
            </a:r>
            <a:r>
              <a:rPr lang="es-ES" sz="2100" spc="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y</a:t>
            </a:r>
            <a:r>
              <a:rPr lang="es-ES" sz="2100" spc="4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2</a:t>
            </a:r>
            <a:r>
              <a:rPr lang="es-ES" sz="2100" dirty="0">
                <a:effectLst/>
                <a:latin typeface="Verdana" panose="020B0604030504040204" pitchFamily="34" charset="0"/>
                <a:ea typeface="Times New Roman" panose="02020603050405020304" pitchFamily="18" charset="0"/>
              </a:rPr>
              <a:t>0</a:t>
            </a:r>
            <a:r>
              <a:rPr lang="es-ES" sz="2100" spc="-5" dirty="0">
                <a:effectLst/>
                <a:latin typeface="Verdana" panose="020B0604030504040204" pitchFamily="34" charset="0"/>
                <a:ea typeface="Times New Roman" panose="02020603050405020304" pitchFamily="18" charset="0"/>
              </a:rPr>
              <a:t>%</a:t>
            </a:r>
            <a:r>
              <a:rPr lang="es-ES" sz="2100" dirty="0">
                <a:effectLst/>
                <a:latin typeface="Verdana" panose="020B0604030504040204" pitchFamily="34" charset="0"/>
                <a:ea typeface="Times New Roman" panose="02020603050405020304" pitchFamily="18" charset="0"/>
              </a:rPr>
              <a:t>,</a:t>
            </a:r>
            <a:r>
              <a:rPr lang="es-ES" sz="2100" spc="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r</a:t>
            </a:r>
            <a:r>
              <a:rPr lang="es-ES" sz="2100" spc="-1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q</a:t>
            </a:r>
            <a:r>
              <a:rPr lang="es-ES" sz="2100" spc="5" dirty="0">
                <a:effectLst/>
                <a:latin typeface="Verdana" panose="020B0604030504040204" pitchFamily="34" charset="0"/>
                <a:ea typeface="Times New Roman" panose="02020603050405020304" pitchFamily="18" charset="0"/>
              </a:rPr>
              <a:t>u</a:t>
            </a:r>
            <a:r>
              <a:rPr lang="es-ES" sz="2100" spc="-10"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ere</a:t>
            </a:r>
            <a:r>
              <a:rPr lang="es-ES" sz="2100" spc="3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g</a:t>
            </a:r>
            <a:r>
              <a:rPr lang="es-ES" sz="2100"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es</a:t>
            </a:r>
            <a:r>
              <a:rPr lang="es-ES" sz="2100" spc="5" dirty="0">
                <a:effectLst/>
                <a:latin typeface="Verdana" panose="020B0604030504040204" pitchFamily="34" charset="0"/>
                <a:ea typeface="Times New Roman" panose="02020603050405020304" pitchFamily="18" charset="0"/>
              </a:rPr>
              <a:t>o</a:t>
            </a:r>
            <a:r>
              <a:rPr lang="es-ES" sz="2100" dirty="0">
                <a:effectLst/>
                <a:latin typeface="Verdana" panose="020B0604030504040204" pitchFamily="34" charset="0"/>
                <a:ea typeface="Times New Roman" panose="02020603050405020304" pitchFamily="18" charset="0"/>
              </a:rPr>
              <a:t>s</a:t>
            </a:r>
            <a:r>
              <a:rPr lang="es-ES" sz="2100" spc="2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y</a:t>
            </a:r>
            <a:r>
              <a:rPr lang="es-ES" sz="2100" spc="4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l</a:t>
            </a:r>
            <a:r>
              <a:rPr lang="es-ES" sz="2100" spc="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3 al</a:t>
            </a:r>
            <a:r>
              <a:rPr lang="es-ES" sz="2100" spc="1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8%</a:t>
            </a:r>
            <a:r>
              <a:rPr lang="es-ES" sz="2100" spc="1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se</a:t>
            </a:r>
            <a:r>
              <a:rPr lang="es-ES" sz="2100" spc="-5" dirty="0">
                <a:effectLst/>
                <a:latin typeface="Verdana" panose="020B0604030504040204" pitchFamily="34" charset="0"/>
                <a:ea typeface="Times New Roman" panose="02020603050405020304" pitchFamily="18" charset="0"/>
              </a:rPr>
              <a:t>rá</a:t>
            </a:r>
            <a:r>
              <a:rPr lang="es-ES" sz="2100" dirty="0">
                <a:effectLst/>
                <a:latin typeface="Verdana" panose="020B0604030504040204" pitchFamily="34" charset="0"/>
                <a:ea typeface="Times New Roman" panose="02020603050405020304" pitchFamily="18" charset="0"/>
              </a:rPr>
              <a:t>n</a:t>
            </a:r>
            <a:r>
              <a:rPr lang="es-ES" sz="2100" spc="12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g</a:t>
            </a:r>
            <a:r>
              <a:rPr lang="es-ES" sz="2100" dirty="0">
                <a:effectLst/>
                <a:latin typeface="Verdana" panose="020B0604030504040204" pitchFamily="34" charset="0"/>
                <a:ea typeface="Times New Roman" panose="02020603050405020304" pitchFamily="18" charset="0"/>
              </a:rPr>
              <a:t>r</a:t>
            </a:r>
            <a:r>
              <a:rPr lang="es-ES" sz="2100" spc="-10"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v</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s.</a:t>
            </a:r>
            <a:r>
              <a:rPr lang="es-ES" sz="2100" spc="12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De</a:t>
            </a:r>
            <a:r>
              <a:rPr lang="es-ES" sz="2100" spc="13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l</a:t>
            </a:r>
            <a:r>
              <a:rPr lang="es-ES" sz="2100" spc="-10" dirty="0">
                <a:effectLst/>
                <a:latin typeface="Verdana" panose="020B0604030504040204" pitchFamily="34" charset="0"/>
                <a:ea typeface="Times New Roman" panose="02020603050405020304" pitchFamily="18" charset="0"/>
              </a:rPr>
              <a:t>l</a:t>
            </a:r>
            <a:r>
              <a:rPr lang="es-ES" sz="2100" dirty="0">
                <a:effectLst/>
                <a:latin typeface="Verdana" panose="020B0604030504040204" pitchFamily="34" charset="0"/>
                <a:ea typeface="Times New Roman" panose="02020603050405020304" pitchFamily="18" charset="0"/>
              </a:rPr>
              <a:t>as,</a:t>
            </a:r>
            <a:r>
              <a:rPr lang="es-ES" sz="2100" spc="13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s</a:t>
            </a:r>
            <a:r>
              <a:rPr lang="es-ES" sz="2100" dirty="0">
                <a:effectLst/>
                <a:latin typeface="Verdana" panose="020B0604030504040204" pitchFamily="34" charset="0"/>
                <a:ea typeface="Times New Roman" panose="02020603050405020304" pitchFamily="18" charset="0"/>
              </a:rPr>
              <a:t>on</a:t>
            </a:r>
            <a:r>
              <a:rPr lang="es-ES" sz="2100" spc="1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c</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rd</a:t>
            </a:r>
            <a:r>
              <a:rPr lang="es-ES" sz="2100" spc="-10"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ov</a:t>
            </a:r>
            <a:r>
              <a:rPr lang="es-ES" sz="2100" spc="-10"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scula</a:t>
            </a:r>
            <a:r>
              <a:rPr lang="es-ES" sz="2100" spc="-5" dirty="0">
                <a:effectLst/>
                <a:latin typeface="Verdana" panose="020B0604030504040204" pitchFamily="34" charset="0"/>
                <a:ea typeface="Times New Roman" panose="02020603050405020304" pitchFamily="18" charset="0"/>
              </a:rPr>
              <a:t>r</a:t>
            </a:r>
            <a:r>
              <a:rPr lang="es-ES" sz="2100" dirty="0">
                <a:effectLst/>
                <a:latin typeface="Verdana" panose="020B0604030504040204" pitchFamily="34" charset="0"/>
                <a:ea typeface="Times New Roman" panose="02020603050405020304" pitchFamily="18" charset="0"/>
              </a:rPr>
              <a:t>es</a:t>
            </a:r>
            <a:r>
              <a:rPr lang="es-ES" sz="2100" spc="1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el</a:t>
            </a:r>
            <a:r>
              <a:rPr lang="es-ES" sz="2100" spc="12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30</a:t>
            </a:r>
            <a:r>
              <a:rPr lang="es-ES" sz="2100" spc="13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a:t>
            </a:r>
            <a:r>
              <a:rPr lang="es-ES" sz="2100" dirty="0">
                <a:effectLst/>
                <a:latin typeface="Verdana" panose="020B0604030504040204" pitchFamily="34" charset="0"/>
                <a:ea typeface="Times New Roman" panose="02020603050405020304" pitchFamily="18" charset="0"/>
              </a:rPr>
              <a:t>,</a:t>
            </a:r>
            <a:r>
              <a:rPr lang="es-ES" sz="2100" spc="13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e</a:t>
            </a:r>
            <a:r>
              <a:rPr lang="es-ES" sz="2100" spc="-10" dirty="0">
                <a:effectLst/>
                <a:latin typeface="Verdana" panose="020B0604030504040204" pitchFamily="34" charset="0"/>
                <a:ea typeface="Times New Roman" panose="02020603050405020304" pitchFamily="18" charset="0"/>
              </a:rPr>
              <a:t>s</a:t>
            </a:r>
            <a:r>
              <a:rPr lang="es-ES" sz="2100" spc="-5" dirty="0">
                <a:effectLst/>
                <a:latin typeface="Verdana" panose="020B0604030504040204" pitchFamily="34" charset="0"/>
                <a:ea typeface="Times New Roman" panose="02020603050405020304" pitchFamily="18" charset="0"/>
              </a:rPr>
              <a:t>p</a:t>
            </a:r>
            <a:r>
              <a:rPr lang="es-ES" sz="2100" spc="5"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r</a:t>
            </a:r>
            <a:r>
              <a:rPr lang="es-ES" sz="2100" spc="-10" dirty="0">
                <a:effectLst/>
                <a:latin typeface="Verdana" panose="020B0604030504040204" pitchFamily="34" charset="0"/>
                <a:ea typeface="Times New Roman" panose="02020603050405020304" pitchFamily="18" charset="0"/>
              </a:rPr>
              <a:t>a</a:t>
            </a:r>
            <a:r>
              <a:rPr lang="es-ES" sz="2100" spc="-5" dirty="0">
                <a:effectLst/>
                <a:latin typeface="Verdana" panose="020B0604030504040204" pitchFamily="34" charset="0"/>
                <a:ea typeface="Times New Roman" panose="02020603050405020304" pitchFamily="18" charset="0"/>
              </a:rPr>
              <a:t>t</a:t>
            </a:r>
            <a:r>
              <a:rPr lang="es-ES" sz="2100" dirty="0">
                <a:effectLst/>
                <a:latin typeface="Verdana" panose="020B0604030504040204" pitchFamily="34" charset="0"/>
                <a:ea typeface="Times New Roman" panose="02020603050405020304" pitchFamily="18" charset="0"/>
              </a:rPr>
              <a:t>or</a:t>
            </a:r>
            <a:r>
              <a:rPr lang="es-ES" sz="2100" spc="-5" dirty="0">
                <a:effectLst/>
                <a:latin typeface="Verdana" panose="020B0604030504040204" pitchFamily="34" charset="0"/>
                <a:ea typeface="Times New Roman" panose="02020603050405020304" pitchFamily="18" charset="0"/>
              </a:rPr>
              <a:t>ia</a:t>
            </a:r>
            <a:r>
              <a:rPr lang="es-ES" sz="2100" dirty="0">
                <a:effectLst/>
                <a:latin typeface="Verdana" panose="020B0604030504040204" pitchFamily="34" charset="0"/>
                <a:ea typeface="Times New Roman" panose="02020603050405020304" pitchFamily="18" charset="0"/>
              </a:rPr>
              <a:t>s</a:t>
            </a:r>
            <a:r>
              <a:rPr lang="es-ES" sz="2100" spc="13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l</a:t>
            </a:r>
            <a:r>
              <a:rPr lang="es-ES" sz="2100" spc="13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2</a:t>
            </a:r>
            <a:r>
              <a:rPr lang="es-ES" sz="2100" dirty="0">
                <a:effectLst/>
                <a:latin typeface="Verdana" panose="020B0604030504040204" pitchFamily="34" charset="0"/>
                <a:ea typeface="Times New Roman" panose="02020603050405020304" pitchFamily="18" charset="0"/>
              </a:rPr>
              <a:t>0</a:t>
            </a:r>
            <a:r>
              <a:rPr lang="es-ES" sz="2100" spc="13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g</a:t>
            </a:r>
            <a:r>
              <a:rPr lang="es-ES" sz="2100" spc="-5" dirty="0">
                <a:effectLst/>
                <a:latin typeface="Verdana" panose="020B0604030504040204" pitchFamily="34" charset="0"/>
                <a:ea typeface="Times New Roman" panose="02020603050405020304" pitchFamily="18" charset="0"/>
              </a:rPr>
              <a:t>ast</a:t>
            </a:r>
            <a:r>
              <a:rPr lang="es-ES" sz="2100" dirty="0">
                <a:effectLst/>
                <a:latin typeface="Verdana" panose="020B0604030504040204" pitchFamily="34" charset="0"/>
                <a:ea typeface="Times New Roman" panose="02020603050405020304" pitchFamily="18" charset="0"/>
              </a:rPr>
              <a:t>r</a:t>
            </a:r>
            <a:r>
              <a:rPr lang="es-ES" sz="2100" spc="-5" dirty="0">
                <a:effectLst/>
                <a:latin typeface="Verdana" panose="020B0604030504040204" pitchFamily="34" charset="0"/>
                <a:ea typeface="Times New Roman" panose="02020603050405020304" pitchFamily="18" charset="0"/>
              </a:rPr>
              <a:t>o</a:t>
            </a:r>
            <a:r>
              <a:rPr lang="es-ES" sz="2100" spc="-10" dirty="0">
                <a:effectLst/>
                <a:latin typeface="Verdana" panose="020B0604030504040204" pitchFamily="34" charset="0"/>
                <a:ea typeface="Times New Roman" panose="02020603050405020304" pitchFamily="18" charset="0"/>
              </a:rPr>
              <a:t>i</a:t>
            </a:r>
            <a:r>
              <a:rPr lang="es-ES" sz="2100" spc="5" dirty="0">
                <a:effectLst/>
                <a:latin typeface="Verdana" panose="020B0604030504040204" pitchFamily="34" charset="0"/>
                <a:ea typeface="Times New Roman" panose="02020603050405020304" pitchFamily="18" charset="0"/>
              </a:rPr>
              <a:t>n</a:t>
            </a:r>
            <a:r>
              <a:rPr lang="es-ES" sz="2100" dirty="0">
                <a:effectLst/>
                <a:latin typeface="Verdana" panose="020B0604030504040204" pitchFamily="34" charset="0"/>
                <a:ea typeface="Times New Roman" panose="02020603050405020304" pitchFamily="18" charset="0"/>
              </a:rPr>
              <a:t>t</a:t>
            </a:r>
            <a:r>
              <a:rPr lang="es-ES" sz="2100" spc="-5" dirty="0">
                <a:effectLst/>
                <a:latin typeface="Verdana" panose="020B0604030504040204" pitchFamily="34" charset="0"/>
                <a:ea typeface="Times New Roman" panose="02020603050405020304" pitchFamily="18" charset="0"/>
              </a:rPr>
              <a:t>es</a:t>
            </a:r>
            <a:r>
              <a:rPr lang="es-ES" sz="2100" spc="5" dirty="0">
                <a:effectLst/>
                <a:latin typeface="Verdana" panose="020B0604030504040204" pitchFamily="34" charset="0"/>
                <a:ea typeface="Times New Roman" panose="02020603050405020304" pitchFamily="18" charset="0"/>
              </a:rPr>
              <a:t>t</a:t>
            </a:r>
            <a:r>
              <a:rPr lang="es-ES" sz="2100" spc="-10" dirty="0">
                <a:effectLst/>
                <a:latin typeface="Verdana" panose="020B0604030504040204" pitchFamily="34" charset="0"/>
                <a:ea typeface="Times New Roman" panose="02020603050405020304" pitchFamily="18" charset="0"/>
              </a:rPr>
              <a:t>i</a:t>
            </a:r>
            <a:r>
              <a:rPr lang="es-ES" sz="2100" spc="5" dirty="0">
                <a:effectLst/>
                <a:latin typeface="Verdana" panose="020B0604030504040204" pitchFamily="34" charset="0"/>
                <a:ea typeface="Times New Roman" panose="02020603050405020304" pitchFamily="18" charset="0"/>
              </a:rPr>
              <a:t>n</a:t>
            </a:r>
            <a:r>
              <a:rPr lang="es-ES" sz="2100" spc="-10" dirty="0">
                <a:effectLst/>
                <a:latin typeface="Verdana" panose="020B0604030504040204" pitchFamily="34" charset="0"/>
                <a:ea typeface="Times New Roman" panose="02020603050405020304" pitchFamily="18" charset="0"/>
              </a:rPr>
              <a:t>a</a:t>
            </a:r>
            <a:r>
              <a:rPr lang="es-ES" sz="2100" spc="5" dirty="0">
                <a:effectLst/>
                <a:latin typeface="Verdana" panose="020B0604030504040204" pitchFamily="34" charset="0"/>
                <a:ea typeface="Times New Roman" panose="02020603050405020304" pitchFamily="18" charset="0"/>
              </a:rPr>
              <a:t>l</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s</a:t>
            </a:r>
            <a:r>
              <a:rPr lang="es-ES" sz="2100" spc="-1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l</a:t>
            </a:r>
            <a:r>
              <a:rPr lang="es-ES" sz="2100" spc="-1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2</a:t>
            </a:r>
            <a:r>
              <a:rPr lang="es-ES" sz="2100" dirty="0">
                <a:effectLst/>
                <a:latin typeface="Verdana" panose="020B0604030504040204" pitchFamily="34" charset="0"/>
                <a:ea typeface="Times New Roman" panose="02020603050405020304" pitchFamily="18" charset="0"/>
              </a:rPr>
              <a:t>0</a:t>
            </a:r>
            <a:r>
              <a:rPr lang="es-ES" sz="2100" spc="-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a:t>
            </a:r>
            <a:r>
              <a:rPr lang="es-ES" sz="2100" spc="-1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g</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n</a:t>
            </a:r>
            <a:r>
              <a:rPr lang="es-ES" sz="2100" spc="-10"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t</a:t>
            </a:r>
            <a:r>
              <a:rPr lang="es-ES" sz="2100" spc="-5" dirty="0">
                <a:effectLst/>
                <a:latin typeface="Verdana" panose="020B0604030504040204" pitchFamily="34" charset="0"/>
                <a:ea typeface="Times New Roman" panose="02020603050405020304" pitchFamily="18" charset="0"/>
              </a:rPr>
              <a:t>o</a:t>
            </a:r>
            <a:r>
              <a:rPr lang="es-ES" sz="2100" dirty="0">
                <a:effectLst/>
                <a:latin typeface="Verdana" panose="020B0604030504040204" pitchFamily="34" charset="0"/>
                <a:ea typeface="Times New Roman" panose="02020603050405020304" pitchFamily="18" charset="0"/>
              </a:rPr>
              <a:t>ur</a:t>
            </a:r>
            <a:r>
              <a:rPr lang="es-ES" sz="2100" spc="-10"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rias</a:t>
            </a:r>
            <a:r>
              <a:rPr lang="es-ES" sz="2100" spc="-1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l</a:t>
            </a:r>
            <a:r>
              <a:rPr lang="es-ES" sz="2100" spc="-1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1</a:t>
            </a:r>
            <a:r>
              <a:rPr lang="es-ES" sz="2100" dirty="0">
                <a:effectLst/>
                <a:latin typeface="Verdana" panose="020B0604030504040204" pitchFamily="34" charset="0"/>
                <a:ea typeface="Times New Roman" panose="02020603050405020304" pitchFamily="18" charset="0"/>
              </a:rPr>
              <a:t>5</a:t>
            </a:r>
            <a:r>
              <a:rPr lang="es-ES" sz="2100" spc="-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a:t>
            </a:r>
            <a:r>
              <a:rPr lang="es-ES" sz="2100" spc="-1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y</a:t>
            </a:r>
            <a:r>
              <a:rPr lang="es-ES" sz="2100" spc="-1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eur</a:t>
            </a:r>
            <a:r>
              <a:rPr lang="es-ES" sz="2100" dirty="0">
                <a:effectLst/>
                <a:latin typeface="Verdana" panose="020B0604030504040204" pitchFamily="34" charset="0"/>
                <a:ea typeface="Times New Roman" panose="02020603050405020304" pitchFamily="18" charset="0"/>
              </a:rPr>
              <a:t>op</a:t>
            </a:r>
            <a:r>
              <a:rPr lang="es-ES" sz="2100" spc="-5" dirty="0">
                <a:effectLst/>
                <a:latin typeface="Verdana" panose="020B0604030504040204" pitchFamily="34" charset="0"/>
                <a:ea typeface="Times New Roman" panose="02020603050405020304" pitchFamily="18" charset="0"/>
              </a:rPr>
              <a:t>s</a:t>
            </a:r>
            <a:r>
              <a:rPr lang="es-ES" sz="2100" dirty="0">
                <a:effectLst/>
                <a:latin typeface="Verdana" panose="020B0604030504040204" pitchFamily="34" charset="0"/>
                <a:ea typeface="Times New Roman" panose="02020603050405020304" pitchFamily="18" charset="0"/>
              </a:rPr>
              <a:t>i</a:t>
            </a:r>
            <a:r>
              <a:rPr lang="es-ES" sz="2100" spc="-5" dirty="0">
                <a:effectLst/>
                <a:latin typeface="Verdana" panose="020B0604030504040204" pitchFamily="34" charset="0"/>
                <a:ea typeface="Times New Roman" panose="02020603050405020304" pitchFamily="18" charset="0"/>
              </a:rPr>
              <a:t>q</a:t>
            </a:r>
            <a:r>
              <a:rPr lang="es-ES" sz="2100" dirty="0">
                <a:effectLst/>
                <a:latin typeface="Verdana" panose="020B0604030504040204" pitchFamily="34" charset="0"/>
                <a:ea typeface="Times New Roman" panose="02020603050405020304" pitchFamily="18" charset="0"/>
              </a:rPr>
              <a:t>u</a:t>
            </a:r>
            <a:r>
              <a:rPr lang="es-ES" sz="2100" spc="-5" dirty="0">
                <a:effectLst/>
                <a:latin typeface="Verdana" panose="020B0604030504040204" pitchFamily="34" charset="0"/>
                <a:ea typeface="Times New Roman" panose="02020603050405020304" pitchFamily="18" charset="0"/>
              </a:rPr>
              <a:t>iatrías</a:t>
            </a:r>
            <a:r>
              <a:rPr lang="es-ES" sz="2100" dirty="0">
                <a:effectLst/>
                <a:latin typeface="Verdana" panose="020B0604030504040204" pitchFamily="34" charset="0"/>
                <a:ea typeface="Times New Roman" panose="02020603050405020304" pitchFamily="18" charset="0"/>
              </a:rPr>
              <a:t>,</a:t>
            </a:r>
            <a:r>
              <a:rPr lang="es-ES" sz="2100" spc="-5" dirty="0">
                <a:effectLst/>
                <a:latin typeface="Verdana" panose="020B0604030504040204" pitchFamily="34" charset="0"/>
                <a:ea typeface="Times New Roman" panose="02020603050405020304" pitchFamily="18" charset="0"/>
              </a:rPr>
              <a:t> </a:t>
            </a:r>
            <a:r>
              <a:rPr lang="es-ES" sz="2100" spc="-10"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l</a:t>
            </a:r>
            <a:r>
              <a:rPr lang="es-ES" sz="2100" spc="-1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15</a:t>
            </a:r>
            <a:r>
              <a:rPr lang="es-ES" sz="2100" spc="-1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a:t>
            </a:r>
            <a:r>
              <a:rPr lang="es-ES" sz="2100" dirty="0">
                <a:effectLst/>
                <a:latin typeface="Verdana" panose="020B0604030504040204" pitchFamily="34" charset="0"/>
                <a:ea typeface="Times New Roman" panose="02020603050405020304" pitchFamily="18" charset="0"/>
              </a:rPr>
              <a:t>.</a:t>
            </a:r>
            <a:r>
              <a:rPr lang="es-ES" sz="2100" spc="-5" dirty="0">
                <a:effectLst/>
                <a:latin typeface="Verdana" panose="020B0604030504040204" pitchFamily="34" charset="0"/>
                <a:ea typeface="Times New Roman" panose="02020603050405020304" pitchFamily="18" charset="0"/>
              </a:rPr>
              <a:t> L</a:t>
            </a:r>
            <a:r>
              <a:rPr lang="es-ES" sz="2100" dirty="0">
                <a:effectLst/>
                <a:latin typeface="Verdana" panose="020B0604030504040204" pitchFamily="34" charset="0"/>
                <a:ea typeface="Times New Roman" panose="02020603050405020304" pitchFamily="18" charset="0"/>
              </a:rPr>
              <a:t>as</a:t>
            </a:r>
            <a:r>
              <a:rPr lang="es-ES" sz="2100" spc="-1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i</a:t>
            </a:r>
            <a:r>
              <a:rPr lang="es-ES" sz="2100" dirty="0">
                <a:effectLst/>
                <a:latin typeface="Verdana" panose="020B0604030504040204" pitchFamily="34" charset="0"/>
                <a:ea typeface="Times New Roman" panose="02020603050405020304" pitchFamily="18" charset="0"/>
              </a:rPr>
              <a:t>n</a:t>
            </a:r>
            <a:r>
              <a:rPr lang="es-ES" sz="2100" spc="-5" dirty="0">
                <a:effectLst/>
                <a:latin typeface="Verdana" panose="020B0604030504040204" pitchFamily="34" charset="0"/>
                <a:ea typeface="Times New Roman" panose="02020603050405020304" pitchFamily="18" charset="0"/>
              </a:rPr>
              <a:t>f</a:t>
            </a:r>
            <a:r>
              <a:rPr lang="es-ES" sz="210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cci</a:t>
            </a:r>
            <a:r>
              <a:rPr lang="es-ES" sz="2100" spc="5" dirty="0">
                <a:effectLst/>
                <a:latin typeface="Verdana" panose="020B0604030504040204" pitchFamily="34" charset="0"/>
                <a:ea typeface="Times New Roman" panose="02020603050405020304" pitchFamily="18" charset="0"/>
              </a:rPr>
              <a:t>o</a:t>
            </a:r>
            <a:r>
              <a:rPr lang="es-ES" sz="2100" dirty="0">
                <a:effectLst/>
                <a:latin typeface="Verdana" panose="020B0604030504040204" pitchFamily="34" charset="0"/>
                <a:ea typeface="Times New Roman" panose="02020603050405020304" pitchFamily="18" charset="0"/>
              </a:rPr>
              <a:t>s</a:t>
            </a:r>
            <a:r>
              <a:rPr lang="es-ES" sz="2100" spc="-5" dirty="0">
                <a:effectLst/>
                <a:latin typeface="Verdana" panose="020B0604030504040204" pitchFamily="34" charset="0"/>
                <a:ea typeface="Times New Roman" panose="02020603050405020304" pitchFamily="18" charset="0"/>
              </a:rPr>
              <a:t>as </a:t>
            </a:r>
            <a:r>
              <a:rPr lang="es-ES" sz="2100" spc="5" dirty="0">
                <a:effectLst/>
                <a:latin typeface="Verdana" panose="020B0604030504040204" pitchFamily="34" charset="0"/>
                <a:ea typeface="Times New Roman" panose="02020603050405020304" pitchFamily="18" charset="0"/>
              </a:rPr>
              <a:t>o</a:t>
            </a:r>
            <a:r>
              <a:rPr lang="es-ES" sz="2100" spc="-5" dirty="0">
                <a:effectLst/>
                <a:latin typeface="Verdana" panose="020B0604030504040204" pitchFamily="34" charset="0"/>
                <a:ea typeface="Times New Roman" panose="02020603050405020304" pitchFamily="18" charset="0"/>
              </a:rPr>
              <a:t>scil</a:t>
            </a:r>
            <a:r>
              <a:rPr lang="es-ES" sz="2100" spc="-10"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n</a:t>
            </a:r>
            <a:r>
              <a:rPr lang="es-ES" sz="2100" spc="2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a</a:t>
            </a:r>
            <a:r>
              <a:rPr lang="es-ES" sz="2100" spc="-10" dirty="0">
                <a:effectLst/>
                <a:latin typeface="Verdana" panose="020B0604030504040204" pitchFamily="34" charset="0"/>
                <a:ea typeface="Times New Roman" panose="02020603050405020304" pitchFamily="18" charset="0"/>
              </a:rPr>
              <a:t>l</a:t>
            </a:r>
            <a:r>
              <a:rPr lang="es-ES" sz="2100" spc="5" dirty="0">
                <a:effectLst/>
                <a:latin typeface="Verdana" panose="020B0604030504040204" pitchFamily="34" charset="0"/>
                <a:ea typeface="Times New Roman" panose="02020603050405020304" pitchFamily="18" charset="0"/>
              </a:rPr>
              <a:t>r</a:t>
            </a:r>
            <a:r>
              <a:rPr lang="es-ES" sz="2100" spc="-1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d</a:t>
            </a:r>
            <a:r>
              <a:rPr lang="es-ES" sz="210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do</a:t>
            </a:r>
            <a:r>
              <a:rPr lang="es-ES" sz="2100" dirty="0">
                <a:effectLst/>
                <a:latin typeface="Verdana" panose="020B0604030504040204" pitchFamily="34" charset="0"/>
                <a:ea typeface="Times New Roman" panose="02020603050405020304" pitchFamily="18" charset="0"/>
              </a:rPr>
              <a:t>r</a:t>
            </a:r>
            <a:r>
              <a:rPr lang="es-ES" sz="2100" spc="2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del</a:t>
            </a:r>
            <a:r>
              <a:rPr lang="es-ES" sz="2100" spc="2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2</a:t>
            </a:r>
            <a:r>
              <a:rPr lang="es-ES" sz="2100" dirty="0">
                <a:effectLst/>
                <a:latin typeface="Verdana" panose="020B0604030504040204" pitchFamily="34" charset="0"/>
                <a:ea typeface="Times New Roman" panose="02020603050405020304" pitchFamily="18" charset="0"/>
              </a:rPr>
              <a:t>0</a:t>
            </a:r>
            <a:r>
              <a:rPr lang="es-ES" sz="2100" spc="2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a:t>
            </a:r>
            <a:r>
              <a:rPr lang="es-ES" sz="2100" spc="2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y</a:t>
            </a:r>
            <a:r>
              <a:rPr lang="es-ES" sz="2100" spc="2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p</a:t>
            </a:r>
            <a:r>
              <a:rPr lang="es-ES" sz="2100" dirty="0">
                <a:effectLst/>
                <a:latin typeface="Verdana" panose="020B0604030504040204" pitchFamily="34" charset="0"/>
                <a:ea typeface="Times New Roman" panose="02020603050405020304" pitchFamily="18" charset="0"/>
              </a:rPr>
              <a:t>u</a:t>
            </a:r>
            <a:r>
              <a:rPr lang="es-ES" sz="2100" spc="-10"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n</a:t>
            </a:r>
            <a:r>
              <a:rPr lang="es-ES" sz="2100" spc="3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l</a:t>
            </a:r>
            <a:r>
              <a:rPr lang="es-ES" sz="2100" spc="5" dirty="0">
                <a:effectLst/>
                <a:latin typeface="Verdana" panose="020B0604030504040204" pitchFamily="34" charset="0"/>
                <a:ea typeface="Times New Roman" panose="02020603050405020304" pitchFamily="18" charset="0"/>
              </a:rPr>
              <a:t>l</a:t>
            </a:r>
            <a:r>
              <a:rPr lang="es-ES" sz="2100" spc="-1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g</a:t>
            </a:r>
            <a:r>
              <a:rPr lang="es-ES" sz="2100" spc="-10" dirty="0">
                <a:effectLst/>
                <a:latin typeface="Verdana" panose="020B0604030504040204" pitchFamily="34" charset="0"/>
                <a:ea typeface="Times New Roman" panose="02020603050405020304" pitchFamily="18" charset="0"/>
              </a:rPr>
              <a:t>a</a:t>
            </a:r>
            <a:r>
              <a:rPr lang="es-ES" sz="2100" dirty="0">
                <a:effectLst/>
                <a:latin typeface="Verdana" panose="020B0604030504040204" pitchFamily="34" charset="0"/>
                <a:ea typeface="Times New Roman" panose="02020603050405020304" pitchFamily="18" charset="0"/>
              </a:rPr>
              <a:t>r</a:t>
            </a:r>
            <a:r>
              <a:rPr lang="es-ES" sz="2100" spc="2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ha</a:t>
            </a:r>
            <a:r>
              <a:rPr lang="es-ES" sz="2100" spc="-5" dirty="0">
                <a:effectLst/>
                <a:latin typeface="Verdana" panose="020B0604030504040204" pitchFamily="34" charset="0"/>
                <a:ea typeface="Times New Roman" panose="02020603050405020304" pitchFamily="18" charset="0"/>
              </a:rPr>
              <a:t>st</a:t>
            </a:r>
            <a:r>
              <a:rPr lang="es-ES" sz="2100" dirty="0">
                <a:effectLst/>
                <a:latin typeface="Verdana" panose="020B0604030504040204" pitchFamily="34" charset="0"/>
                <a:ea typeface="Times New Roman" panose="02020603050405020304" pitchFamily="18" charset="0"/>
              </a:rPr>
              <a:t>a</a:t>
            </a:r>
            <a:r>
              <a:rPr lang="es-ES" sz="2100" spc="20"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el</a:t>
            </a:r>
            <a:r>
              <a:rPr lang="es-ES" sz="2100" spc="2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3</a:t>
            </a:r>
            <a:r>
              <a:rPr lang="es-ES" sz="2100" dirty="0">
                <a:effectLst/>
                <a:latin typeface="Verdana" panose="020B0604030504040204" pitchFamily="34" charset="0"/>
                <a:ea typeface="Times New Roman" panose="02020603050405020304" pitchFamily="18" charset="0"/>
              </a:rPr>
              <a:t>5</a:t>
            </a:r>
            <a:r>
              <a:rPr lang="es-ES" sz="2100" spc="3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a:t>
            </a:r>
            <a:r>
              <a:rPr lang="es-ES" sz="2100" spc="25"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n</a:t>
            </a:r>
            <a:r>
              <a:rPr lang="es-ES" sz="2100" spc="30" dirty="0">
                <a:effectLst/>
                <a:latin typeface="Verdana" panose="020B0604030504040204" pitchFamily="34" charset="0"/>
                <a:ea typeface="Times New Roman" panose="02020603050405020304" pitchFamily="18" charset="0"/>
              </a:rPr>
              <a:t> </a:t>
            </a:r>
            <a:r>
              <a:rPr lang="es-ES" sz="2100" spc="-5" dirty="0">
                <a:effectLst/>
                <a:latin typeface="Verdana" panose="020B0604030504040204" pitchFamily="34" charset="0"/>
                <a:ea typeface="Times New Roman" panose="02020603050405020304" pitchFamily="18" charset="0"/>
              </a:rPr>
              <a:t>de</a:t>
            </a:r>
            <a:r>
              <a:rPr lang="es-ES" sz="2100" spc="5" dirty="0">
                <a:effectLst/>
                <a:latin typeface="Verdana" panose="020B0604030504040204" pitchFamily="34" charset="0"/>
                <a:ea typeface="Times New Roman" panose="02020603050405020304" pitchFamily="18" charset="0"/>
              </a:rPr>
              <a:t>p</a:t>
            </a:r>
            <a:r>
              <a:rPr lang="es-ES" sz="2100" spc="-10" dirty="0">
                <a:effectLst/>
                <a:latin typeface="Verdana" panose="020B0604030504040204" pitchFamily="34" charset="0"/>
                <a:ea typeface="Times New Roman" panose="02020603050405020304" pitchFamily="18" charset="0"/>
              </a:rPr>
              <a:t>e</a:t>
            </a:r>
            <a:r>
              <a:rPr lang="es-ES" sz="2100" spc="-5" dirty="0">
                <a:effectLst/>
                <a:latin typeface="Verdana" panose="020B0604030504040204" pitchFamily="34" charset="0"/>
                <a:ea typeface="Times New Roman" panose="02020603050405020304" pitchFamily="18" charset="0"/>
              </a:rPr>
              <a:t>n</a:t>
            </a:r>
            <a:r>
              <a:rPr lang="es-ES" sz="2100" dirty="0">
                <a:effectLst/>
                <a:latin typeface="Verdana" panose="020B0604030504040204" pitchFamily="34" charset="0"/>
                <a:ea typeface="Times New Roman" panose="02020603050405020304" pitchFamily="18" charset="0"/>
              </a:rPr>
              <a:t>d</a:t>
            </a:r>
            <a:r>
              <a:rPr lang="es-ES" sz="2100" spc="-10" dirty="0">
                <a:effectLst/>
                <a:latin typeface="Verdana" panose="020B0604030504040204" pitchFamily="34" charset="0"/>
                <a:ea typeface="Times New Roman" panose="02020603050405020304" pitchFamily="18" charset="0"/>
              </a:rPr>
              <a:t>e</a:t>
            </a:r>
            <a:r>
              <a:rPr lang="es-ES" sz="2100" dirty="0">
                <a:effectLst/>
                <a:latin typeface="Verdana" panose="020B0604030504040204" pitchFamily="34" charset="0"/>
                <a:ea typeface="Times New Roman" panose="02020603050405020304" pitchFamily="18" charset="0"/>
              </a:rPr>
              <a:t>ncia</a:t>
            </a:r>
            <a:r>
              <a:rPr lang="es-ES" sz="2100" spc="15" dirty="0">
                <a:effectLst/>
                <a:latin typeface="Verdana" panose="020B0604030504040204" pitchFamily="34" charset="0"/>
                <a:ea typeface="Times New Roman" panose="02020603050405020304" pitchFamily="18" charset="0"/>
              </a:rPr>
              <a:t> </a:t>
            </a:r>
            <a:r>
              <a:rPr lang="es-ES" sz="2100" dirty="0">
                <a:effectLst/>
                <a:latin typeface="Verdana" panose="020B0604030504040204" pitchFamily="34" charset="0"/>
                <a:ea typeface="Times New Roman" panose="02020603050405020304" pitchFamily="18" charset="0"/>
              </a:rPr>
              <a:t>d</a:t>
            </a:r>
            <a:r>
              <a:rPr lang="es-ES" sz="2100" spc="-5" dirty="0">
                <a:effectLst/>
                <a:latin typeface="Verdana" panose="020B0604030504040204" pitchFamily="34" charset="0"/>
                <a:ea typeface="Times New Roman" panose="02020603050405020304" pitchFamily="18" charset="0"/>
              </a:rPr>
              <a:t>e</a:t>
            </a:r>
            <a:r>
              <a:rPr lang="es-ES" sz="2100" spc="30" dirty="0">
                <a:effectLst/>
                <a:latin typeface="Verdana" panose="020B0604030504040204" pitchFamily="34" charset="0"/>
                <a:ea typeface="Times New Roman" panose="02020603050405020304" pitchFamily="18" charset="0"/>
              </a:rPr>
              <a:t> </a:t>
            </a:r>
            <a:r>
              <a:rPr lang="es-ES" sz="2100" dirty="0">
                <a:effectLst/>
                <a:latin typeface="Arial" panose="020B0604020202020204" pitchFamily="34" charset="0"/>
                <a:ea typeface="Times New Roman" panose="02020603050405020304" pitchFamily="18" charset="0"/>
              </a:rPr>
              <a:t>la situación anormal</a:t>
            </a:r>
            <a:r>
              <a:rPr lang="es-ES" sz="2100" dirty="0">
                <a:effectLst/>
                <a:latin typeface="Verdana" panose="020B0604030504040204" pitchFamily="34" charset="0"/>
                <a:ea typeface="Times New Roman" panose="02020603050405020304" pitchFamily="18" charset="0"/>
              </a:rPr>
              <a:t>.</a:t>
            </a:r>
            <a:r>
              <a:rPr lang="es-ES" sz="2100" dirty="0">
                <a:effectLst/>
                <a:latin typeface="Arial" panose="020B0604020202020204" pitchFamily="34" charset="0"/>
                <a:ea typeface="Times New Roman" panose="02020603050405020304" pitchFamily="18" charset="0"/>
              </a:rPr>
              <a:t> </a:t>
            </a:r>
            <a:endParaRPr lang="es-CU" sz="2100" dirty="0">
              <a:effectLst/>
              <a:latin typeface="Times New Roman" panose="02020603050405020304" pitchFamily="18" charset="0"/>
              <a:ea typeface="Times New Roman" panose="02020603050405020304" pitchFamily="18" charset="0"/>
            </a:endParaRPr>
          </a:p>
          <a:p>
            <a:pPr marR="67310" algn="just" eaLnBrk="0" hangingPunct="0">
              <a:spcBef>
                <a:spcPts val="600"/>
              </a:spcBef>
              <a:spcAft>
                <a:spcPts val="600"/>
              </a:spcAft>
              <a:tabLst>
                <a:tab pos="180340" algn="l"/>
              </a:tabLst>
            </a:pPr>
            <a:r>
              <a:rPr lang="es-ES_tradnl" sz="2100" b="1" i="1" dirty="0">
                <a:effectLst/>
                <a:latin typeface="Arial" panose="020B0604020202020204" pitchFamily="34" charset="0"/>
                <a:ea typeface="Times New Roman" panose="02020603050405020304" pitchFamily="18" charset="0"/>
              </a:rPr>
              <a:t>El cálculo de las victimas probables </a:t>
            </a:r>
            <a:r>
              <a:rPr lang="es-ES_tradnl" sz="2100" dirty="0">
                <a:effectLst/>
                <a:latin typeface="Arial" panose="020B0604020202020204" pitchFamily="34" charset="0"/>
                <a:ea typeface="Times New Roman" panose="02020603050405020304" pitchFamily="18" charset="0"/>
              </a:rPr>
              <a:t>y de las necesidades relacionadas con el aseguramiento médico como: líquidos totales, antibióticos y plazas para la evacuación, tiene especial importancia para todo tipo de </a:t>
            </a:r>
            <a:r>
              <a:rPr lang="es-ES" sz="2100" dirty="0">
                <a:effectLst/>
                <a:latin typeface="Arial" panose="020B0604020202020204" pitchFamily="34" charset="0"/>
                <a:ea typeface="Times New Roman" panose="02020603050405020304" pitchFamily="18" charset="0"/>
              </a:rPr>
              <a:t>situación</a:t>
            </a:r>
            <a:r>
              <a:rPr lang="es-ES_tradnl" sz="2100" dirty="0">
                <a:effectLst/>
                <a:latin typeface="Arial" panose="020B0604020202020204" pitchFamily="34" charset="0"/>
                <a:ea typeface="Times New Roman" panose="02020603050405020304" pitchFamily="18" charset="0"/>
              </a:rPr>
              <a:t>, fundamentalmente aquellas que pueden producir victimas masivas</a:t>
            </a:r>
            <a:r>
              <a:rPr lang="es-ES_tradnl" sz="2100" b="1" dirty="0">
                <a:effectLst/>
                <a:latin typeface="Arial" panose="020B0604020202020204" pitchFamily="34" charset="0"/>
                <a:ea typeface="Times New Roman" panose="02020603050405020304" pitchFamily="18" charset="0"/>
              </a:rPr>
              <a:t>.</a:t>
            </a:r>
            <a:r>
              <a:rPr lang="es-ES_tradnl" sz="2100" dirty="0">
                <a:effectLst/>
                <a:latin typeface="Arial" panose="020B0604020202020204" pitchFamily="34" charset="0"/>
                <a:ea typeface="Times New Roman" panose="02020603050405020304" pitchFamily="18" charset="0"/>
              </a:rPr>
              <a:t> </a:t>
            </a:r>
            <a:endParaRPr lang="es-CU" sz="21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5137640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3727937-9728-F74B-C66E-57EA20F147EA}"/>
              </a:ext>
            </a:extLst>
          </p:cNvPr>
          <p:cNvSpPr txBox="1"/>
          <p:nvPr/>
        </p:nvSpPr>
        <p:spPr>
          <a:xfrm>
            <a:off x="125760" y="332656"/>
            <a:ext cx="8892480" cy="1200329"/>
          </a:xfrm>
          <a:prstGeom prst="rect">
            <a:avLst/>
          </a:prstGeom>
          <a:blipFill>
            <a:blip r:embed="rId2"/>
            <a:tile tx="0" ty="0" sx="100000" sy="100000" flip="none" algn="tl"/>
          </a:blipFill>
        </p:spPr>
        <p:txBody>
          <a:bodyPr wrap="square">
            <a:spAutoFit/>
          </a:bodyPr>
          <a:lstStyle/>
          <a:p>
            <a:pPr algn="ctr"/>
            <a:r>
              <a:rPr lang="es-ES_tradnl" sz="2400" b="1" i="1" dirty="0">
                <a:effectLst/>
                <a:latin typeface="Arial" panose="020B0604020202020204" pitchFamily="34" charset="0"/>
                <a:ea typeface="Times New Roman" panose="02020603050405020304" pitchFamily="18" charset="0"/>
              </a:rPr>
              <a:t>La cantidad de líquidos totales necesarios se corresponde con el 100 % de las bajas sanitarias; se determinan como sigue:</a:t>
            </a:r>
            <a:endParaRPr lang="es-CU" sz="1400" b="1" i="1" dirty="0">
              <a:effectLst/>
              <a:latin typeface="Times New Roman" panose="02020603050405020304" pitchFamily="18" charset="0"/>
              <a:ea typeface="Times New Roman" panose="02020603050405020304" pitchFamily="18" charset="0"/>
            </a:endParaRPr>
          </a:p>
        </p:txBody>
      </p:sp>
      <p:graphicFrame>
        <p:nvGraphicFramePr>
          <p:cNvPr id="4" name="Tabla 3">
            <a:extLst>
              <a:ext uri="{FF2B5EF4-FFF2-40B4-BE49-F238E27FC236}">
                <a16:creationId xmlns:a16="http://schemas.microsoft.com/office/drawing/2014/main" id="{BA277E59-7D20-5614-C432-0632E878890A}"/>
              </a:ext>
            </a:extLst>
          </p:cNvPr>
          <p:cNvGraphicFramePr>
            <a:graphicFrameLocks noGrp="1"/>
          </p:cNvGraphicFramePr>
          <p:nvPr>
            <p:extLst>
              <p:ext uri="{D42A27DB-BD31-4B8C-83A1-F6EECF244321}">
                <p14:modId xmlns:p14="http://schemas.microsoft.com/office/powerpoint/2010/main" val="1358303621"/>
              </p:ext>
            </p:extLst>
          </p:nvPr>
        </p:nvGraphicFramePr>
        <p:xfrm>
          <a:off x="287524" y="2078033"/>
          <a:ext cx="8568952" cy="1587600"/>
        </p:xfrm>
        <a:graphic>
          <a:graphicData uri="http://schemas.openxmlformats.org/drawingml/2006/table">
            <a:tbl>
              <a:tblPr firstRow="1" firstCol="1" bandRow="1"/>
              <a:tblGrid>
                <a:gridCol w="2254506">
                  <a:extLst>
                    <a:ext uri="{9D8B030D-6E8A-4147-A177-3AD203B41FA5}">
                      <a16:colId xmlns:a16="http://schemas.microsoft.com/office/drawing/2014/main" val="1515805448"/>
                    </a:ext>
                  </a:extLst>
                </a:gridCol>
                <a:gridCol w="2618235">
                  <a:extLst>
                    <a:ext uri="{9D8B030D-6E8A-4147-A177-3AD203B41FA5}">
                      <a16:colId xmlns:a16="http://schemas.microsoft.com/office/drawing/2014/main" val="3847751010"/>
                    </a:ext>
                  </a:extLst>
                </a:gridCol>
                <a:gridCol w="2111250">
                  <a:extLst>
                    <a:ext uri="{9D8B030D-6E8A-4147-A177-3AD203B41FA5}">
                      <a16:colId xmlns:a16="http://schemas.microsoft.com/office/drawing/2014/main" val="3414909453"/>
                    </a:ext>
                  </a:extLst>
                </a:gridCol>
                <a:gridCol w="1584961">
                  <a:extLst>
                    <a:ext uri="{9D8B030D-6E8A-4147-A177-3AD203B41FA5}">
                      <a16:colId xmlns:a16="http://schemas.microsoft.com/office/drawing/2014/main" val="1745118124"/>
                    </a:ext>
                  </a:extLst>
                </a:gridCol>
              </a:tblGrid>
              <a:tr h="474980">
                <a:tc rowSpan="2">
                  <a:txBody>
                    <a:bodyPr/>
                    <a:lstStyle/>
                    <a:p>
                      <a:pPr algn="just"/>
                      <a:r>
                        <a:rPr lang="es-ES" sz="1800" b="1" dirty="0">
                          <a:effectLst/>
                          <a:latin typeface="Arial" panose="020B0604020202020204" pitchFamily="34" charset="0"/>
                          <a:ea typeface="Times New Roman" panose="02020603050405020304" pitchFamily="18" charset="0"/>
                        </a:rPr>
                        <a:t>Denominación</a:t>
                      </a:r>
                      <a:endParaRPr lang="es-CU" sz="1800" dirty="0">
                        <a:effectLst/>
                        <a:latin typeface="Times New Roman" panose="02020603050405020304" pitchFamily="18" charset="0"/>
                        <a:ea typeface="Times New Roman" panose="02020603050405020304" pitchFamily="18" charset="0"/>
                      </a:endParaRPr>
                    </a:p>
                  </a:txBody>
                  <a:tcPr marL="44450" marR="44450" marT="0" marB="21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algn="just"/>
                      <a:r>
                        <a:rPr lang="es-ES" sz="1800" b="1" dirty="0">
                          <a:effectLst/>
                          <a:latin typeface="Arial" panose="020B0604020202020204" pitchFamily="34" charset="0"/>
                          <a:ea typeface="Times New Roman" panose="02020603050405020304" pitchFamily="18" charset="0"/>
                        </a:rPr>
                        <a:t>      Coeficiente</a:t>
                      </a:r>
                      <a:endParaRPr lang="es-CU" sz="1800" dirty="0">
                        <a:effectLst/>
                        <a:latin typeface="Times New Roman" panose="02020603050405020304" pitchFamily="18" charset="0"/>
                        <a:ea typeface="Times New Roman" panose="02020603050405020304" pitchFamily="18" charset="0"/>
                      </a:endParaRPr>
                    </a:p>
                  </a:txBody>
                  <a:tcPr marL="44450" marR="44450" marT="0" marB="21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algn="ctr"/>
                      <a:r>
                        <a:rPr lang="es-ES" sz="1800" b="1" dirty="0">
                          <a:effectLst/>
                          <a:latin typeface="Arial" panose="020B0604020202020204" pitchFamily="34" charset="0"/>
                          <a:ea typeface="Times New Roman" panose="02020603050405020304" pitchFamily="18" charset="0"/>
                        </a:rPr>
                        <a:t>Distribución   porcentual </a:t>
                      </a:r>
                      <a:r>
                        <a:rPr lang="es-ES_tradnl" sz="1800" b="1" dirty="0">
                          <a:effectLst/>
                          <a:latin typeface="Arial" panose="020B0604020202020204" pitchFamily="34" charset="0"/>
                          <a:ea typeface="Times New Roman" panose="02020603050405020304" pitchFamily="18" charset="0"/>
                        </a:rPr>
                        <a:t>de líquidos totales</a:t>
                      </a:r>
                      <a:endParaRPr lang="es-CU" sz="1800" dirty="0">
                        <a:effectLst/>
                        <a:latin typeface="Times New Roman" panose="02020603050405020304" pitchFamily="18" charset="0"/>
                        <a:ea typeface="Times New Roman" panose="02020603050405020304" pitchFamily="18" charset="0"/>
                      </a:endParaRPr>
                    </a:p>
                  </a:txBody>
                  <a:tcPr marL="44450" marR="4445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lang="es-CU"/>
                    </a:p>
                  </a:txBody>
                  <a:tcPr/>
                </a:tc>
                <a:extLst>
                  <a:ext uri="{0D108BD9-81ED-4DB2-BD59-A6C34878D82A}">
                    <a16:rowId xmlns:a16="http://schemas.microsoft.com/office/drawing/2014/main" val="1938716227"/>
                  </a:ext>
                </a:extLst>
              </a:tr>
              <a:tr h="341630">
                <a:tc vMerge="1">
                  <a:txBody>
                    <a:bodyPr/>
                    <a:lstStyle/>
                    <a:p>
                      <a:endParaRPr lang="es-CU"/>
                    </a:p>
                  </a:txBody>
                  <a:tcPr/>
                </a:tc>
                <a:tc vMerge="1">
                  <a:txBody>
                    <a:bodyPr/>
                    <a:lstStyle/>
                    <a:p>
                      <a:endParaRPr lang="es-CU"/>
                    </a:p>
                  </a:txBody>
                  <a:tcPr/>
                </a:tc>
                <a:tc>
                  <a:txBody>
                    <a:bodyPr/>
                    <a:lstStyle/>
                    <a:p>
                      <a:pPr algn="ctr"/>
                      <a:r>
                        <a:rPr lang="es-ES" sz="1800" b="1" dirty="0">
                          <a:effectLst/>
                          <a:latin typeface="Arial" panose="020B0604020202020204" pitchFamily="34" charset="0"/>
                          <a:ea typeface="Times New Roman" panose="02020603050405020304" pitchFamily="18" charset="0"/>
                        </a:rPr>
                        <a:t>Solución  salina          </a:t>
                      </a:r>
                      <a:endParaRPr lang="es-CU" sz="1800" b="1" dirty="0">
                        <a:effectLst/>
                        <a:latin typeface="Times New Roman" panose="02020603050405020304" pitchFamily="18" charset="0"/>
                        <a:ea typeface="Times New Roman" panose="02020603050405020304" pitchFamily="18" charset="0"/>
                      </a:endParaRPr>
                    </a:p>
                  </a:txBody>
                  <a:tcPr marL="44450" marR="4445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b="1" dirty="0">
                          <a:effectLst/>
                          <a:latin typeface="Arial" panose="020B0604020202020204" pitchFamily="34" charset="0"/>
                          <a:ea typeface="Times New Roman" panose="02020603050405020304" pitchFamily="18" charset="0"/>
                        </a:rPr>
                        <a:t>  Glucosa</a:t>
                      </a:r>
                      <a:endParaRPr lang="es-CU" sz="1800" b="1" dirty="0">
                        <a:effectLst/>
                        <a:latin typeface="Times New Roman" panose="02020603050405020304" pitchFamily="18" charset="0"/>
                        <a:ea typeface="Times New Roman" panose="02020603050405020304" pitchFamily="18" charset="0"/>
                      </a:endParaRPr>
                    </a:p>
                  </a:txBody>
                  <a:tcPr marL="44450" marR="4445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3959246"/>
                  </a:ext>
                </a:extLst>
              </a:tr>
              <a:tr h="0">
                <a:tc>
                  <a:txBody>
                    <a:bodyPr/>
                    <a:lstStyle/>
                    <a:p>
                      <a:pPr algn="just"/>
                      <a:r>
                        <a:rPr lang="es-ES" sz="1800" dirty="0">
                          <a:effectLst/>
                          <a:latin typeface="Arial" panose="020B0604020202020204" pitchFamily="34" charset="0"/>
                          <a:ea typeface="Times New Roman" panose="02020603050405020304" pitchFamily="18" charset="0"/>
                        </a:rPr>
                        <a:t> Comunidad </a:t>
                      </a:r>
                      <a:endParaRPr lang="es-CU" sz="1800" dirty="0">
                        <a:effectLst/>
                        <a:latin typeface="Times New Roman" panose="02020603050405020304" pitchFamily="18" charset="0"/>
                        <a:ea typeface="Times New Roman" panose="02020603050405020304" pitchFamily="18" charset="0"/>
                      </a:endParaRPr>
                    </a:p>
                  </a:txBody>
                  <a:tcPr marL="44450" marR="4445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b="1" dirty="0">
                          <a:effectLst/>
                          <a:latin typeface="Arial" panose="020B0604020202020204" pitchFamily="34" charset="0"/>
                          <a:ea typeface="Times New Roman" panose="02020603050405020304" pitchFamily="18" charset="0"/>
                        </a:rPr>
                        <a:t> </a:t>
                      </a:r>
                      <a:r>
                        <a:rPr lang="es-ES" sz="1800" dirty="0">
                          <a:effectLst/>
                          <a:latin typeface="Arial" panose="020B0604020202020204" pitchFamily="34" charset="0"/>
                          <a:ea typeface="Times New Roman" panose="02020603050405020304" pitchFamily="18" charset="0"/>
                        </a:rPr>
                        <a:t>0,2 a 0,5 litro por  total de victimas </a:t>
                      </a:r>
                      <a:endParaRPr lang="es-CU" sz="1800" dirty="0">
                        <a:effectLst/>
                        <a:latin typeface="Times New Roman" panose="02020603050405020304" pitchFamily="18" charset="0"/>
                        <a:ea typeface="Times New Roman" panose="02020603050405020304" pitchFamily="18" charset="0"/>
                      </a:endParaRPr>
                    </a:p>
                  </a:txBody>
                  <a:tcPr marL="44450" marR="4445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a:r>
                        <a:rPr lang="es-ES" sz="1800" dirty="0">
                          <a:effectLst/>
                          <a:latin typeface="Arial" panose="020B0604020202020204" pitchFamily="34" charset="0"/>
                          <a:ea typeface="Times New Roman" panose="02020603050405020304" pitchFamily="18" charset="0"/>
                        </a:rPr>
                        <a:t>60 %</a:t>
                      </a:r>
                      <a:r>
                        <a:rPr lang="es-ES" sz="1800" b="1" dirty="0">
                          <a:effectLst/>
                          <a:latin typeface="Arial" panose="020B0604020202020204" pitchFamily="34" charset="0"/>
                          <a:ea typeface="Times New Roman" panose="02020603050405020304" pitchFamily="18" charset="0"/>
                        </a:rPr>
                        <a:t> </a:t>
                      </a:r>
                      <a:endParaRPr lang="es-CU" sz="1800" dirty="0">
                        <a:effectLst/>
                        <a:latin typeface="Times New Roman" panose="02020603050405020304" pitchFamily="18" charset="0"/>
                        <a:ea typeface="Times New Roman" panose="02020603050405020304" pitchFamily="18" charset="0"/>
                      </a:endParaRPr>
                    </a:p>
                  </a:txBody>
                  <a:tcPr marL="44450" marR="4445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r>
                        <a:rPr lang="es-ES" sz="1800" dirty="0">
                          <a:effectLst/>
                          <a:latin typeface="Arial" panose="020B0604020202020204" pitchFamily="34" charset="0"/>
                          <a:ea typeface="Times New Roman" panose="02020603050405020304" pitchFamily="18" charset="0"/>
                        </a:rPr>
                        <a:t>     40%</a:t>
                      </a:r>
                      <a:endParaRPr lang="es-CU" sz="1800" dirty="0">
                        <a:effectLst/>
                        <a:latin typeface="Times New Roman" panose="02020603050405020304" pitchFamily="18" charset="0"/>
                        <a:ea typeface="Times New Roman" panose="02020603050405020304" pitchFamily="18" charset="0"/>
                      </a:endParaRPr>
                    </a:p>
                  </a:txBody>
                  <a:tcPr marL="44450" marR="4445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32650862"/>
                  </a:ext>
                </a:extLst>
              </a:tr>
            </a:tbl>
          </a:graphicData>
        </a:graphic>
      </p:graphicFrame>
      <p:sp>
        <p:nvSpPr>
          <p:cNvPr id="6" name="CuadroTexto 5">
            <a:extLst>
              <a:ext uri="{FF2B5EF4-FFF2-40B4-BE49-F238E27FC236}">
                <a16:creationId xmlns:a16="http://schemas.microsoft.com/office/drawing/2014/main" id="{4D60667E-4B98-61E4-16C6-E594B36408C3}"/>
              </a:ext>
            </a:extLst>
          </p:cNvPr>
          <p:cNvSpPr txBox="1"/>
          <p:nvPr/>
        </p:nvSpPr>
        <p:spPr>
          <a:xfrm>
            <a:off x="125760" y="4187696"/>
            <a:ext cx="8730716" cy="1938992"/>
          </a:xfrm>
          <a:prstGeom prst="rect">
            <a:avLst/>
          </a:prstGeom>
          <a:noFill/>
        </p:spPr>
        <p:txBody>
          <a:bodyPr wrap="square">
            <a:spAutoFit/>
          </a:bodyPr>
          <a:lstStyle/>
          <a:p>
            <a:pPr algn="just"/>
            <a:r>
              <a:rPr lang="es-ES_tradnl" sz="2400" dirty="0">
                <a:effectLst/>
                <a:latin typeface="Arial" panose="020B0604020202020204" pitchFamily="34" charset="0"/>
                <a:ea typeface="Times New Roman" panose="02020603050405020304" pitchFamily="18" charset="0"/>
              </a:rPr>
              <a:t>El método práctico para determinar la cantidad de líquidos totales es multiplicar el número de bajas sanitarias por el coeficiente que decida; con ese resultado en litros, determinar, según la distribución porcentual, la cantidad de cada tipo de líquido.</a:t>
            </a:r>
            <a:endParaRPr lang="es-CU" sz="1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80146855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96B49668-9B30-FFED-17AD-A0010C53A467}"/>
              </a:ext>
            </a:extLst>
          </p:cNvPr>
          <p:cNvSpPr txBox="1"/>
          <p:nvPr/>
        </p:nvSpPr>
        <p:spPr>
          <a:xfrm>
            <a:off x="107504" y="188640"/>
            <a:ext cx="8928992" cy="6232475"/>
          </a:xfrm>
          <a:prstGeom prst="rect">
            <a:avLst/>
          </a:prstGeom>
          <a:noFill/>
        </p:spPr>
        <p:txBody>
          <a:bodyPr wrap="square">
            <a:spAutoFit/>
          </a:bodyPr>
          <a:lstStyle/>
          <a:p>
            <a:pPr algn="just">
              <a:spcBef>
                <a:spcPts val="600"/>
              </a:spcBef>
              <a:spcAft>
                <a:spcPts val="600"/>
              </a:spcAft>
              <a:tabLst>
                <a:tab pos="5600700" algn="l"/>
              </a:tabLst>
            </a:pPr>
            <a:r>
              <a:rPr lang="es-ES_tradnl" sz="2400" b="1" i="1" dirty="0">
                <a:effectLst/>
                <a:latin typeface="Arial" panose="020B0604020202020204" pitchFamily="34" charset="0"/>
                <a:ea typeface="Times New Roman" panose="02020603050405020304" pitchFamily="18" charset="0"/>
              </a:rPr>
              <a:t>El cálculo de las necesidades de antibióticos se realiza teniendo en cuenta lo siguiente:</a:t>
            </a:r>
            <a:endParaRPr lang="es-CU" sz="2400" b="1" i="1" dirty="0">
              <a:effectLst/>
              <a:latin typeface="Times New Roman" panose="02020603050405020304" pitchFamily="18" charset="0"/>
              <a:ea typeface="Times New Roman" panose="02020603050405020304" pitchFamily="18" charset="0"/>
            </a:endParaRPr>
          </a:p>
          <a:p>
            <a:pPr marL="357188" indent="-357188" algn="just">
              <a:tabLst>
                <a:tab pos="5600700" algn="l"/>
              </a:tabLst>
            </a:pPr>
            <a:r>
              <a:rPr lang="es-ES_tradnl" sz="2400" dirty="0">
                <a:effectLst/>
                <a:latin typeface="Arial" panose="020B0604020202020204" pitchFamily="34" charset="0"/>
                <a:ea typeface="Times New Roman" panose="02020603050405020304" pitchFamily="18" charset="0"/>
              </a:rPr>
              <a:t>1. - Considerar todas las heridas como contaminadas.</a:t>
            </a:r>
            <a:endParaRPr lang="es-CU" sz="2400" dirty="0">
              <a:effectLst/>
              <a:latin typeface="Times New Roman" panose="02020603050405020304" pitchFamily="18" charset="0"/>
              <a:ea typeface="Times New Roman" panose="02020603050405020304" pitchFamily="18" charset="0"/>
            </a:endParaRPr>
          </a:p>
          <a:p>
            <a:pPr marL="357188" indent="-357188" algn="just">
              <a:tabLst>
                <a:tab pos="5600700" algn="l"/>
              </a:tabLst>
            </a:pPr>
            <a:r>
              <a:rPr lang="es-ES_tradnl" sz="2400" dirty="0">
                <a:effectLst/>
                <a:latin typeface="Arial" panose="020B0604020202020204" pitchFamily="34" charset="0"/>
                <a:ea typeface="Times New Roman" panose="02020603050405020304" pitchFamily="18" charset="0"/>
              </a:rPr>
              <a:t>2. - La morbilidad mundial con las apariciones frecuentes de las enfermedades emergentes y remergentes.</a:t>
            </a:r>
            <a:endParaRPr lang="es-CU" sz="2400" dirty="0">
              <a:effectLst/>
              <a:latin typeface="Times New Roman" panose="02020603050405020304" pitchFamily="18" charset="0"/>
              <a:ea typeface="Times New Roman" panose="02020603050405020304" pitchFamily="18" charset="0"/>
            </a:endParaRPr>
          </a:p>
          <a:p>
            <a:pPr marL="357188" indent="-357188" algn="just">
              <a:tabLst>
                <a:tab pos="5600700" algn="l"/>
              </a:tabLst>
            </a:pPr>
            <a:r>
              <a:rPr lang="es-ES_tradnl" sz="2400" dirty="0">
                <a:effectLst/>
                <a:latin typeface="Arial" panose="020B0604020202020204" pitchFamily="34" charset="0"/>
                <a:ea typeface="Times New Roman" panose="02020603050405020304" pitchFamily="18" charset="0"/>
              </a:rPr>
              <a:t>3. - El uso relativamente frecuente de antibióticos por la población.</a:t>
            </a:r>
            <a:endParaRPr lang="es-CU" sz="2400" dirty="0">
              <a:effectLst/>
              <a:latin typeface="Times New Roman" panose="02020603050405020304" pitchFamily="18" charset="0"/>
              <a:ea typeface="Times New Roman" panose="02020603050405020304" pitchFamily="18" charset="0"/>
            </a:endParaRPr>
          </a:p>
          <a:p>
            <a:pPr marL="357188" indent="-357188" algn="just">
              <a:tabLst>
                <a:tab pos="5600700" algn="l"/>
              </a:tabLst>
            </a:pPr>
            <a:r>
              <a:rPr lang="es-ES_tradnl" sz="2400" dirty="0">
                <a:effectLst/>
                <a:latin typeface="Arial" panose="020B0604020202020204" pitchFamily="34" charset="0"/>
                <a:ea typeface="Times New Roman" panose="02020603050405020304" pitchFamily="18" charset="0"/>
              </a:rPr>
              <a:t>4. - Considerar la Penicilina o similar como el antibiótico de elección para iniciar cualquier terapéutica antibiótica. Por cada víctima probable se necesita 1 000 000 unidades (1.0 millones).</a:t>
            </a:r>
            <a:endParaRPr lang="es-CU" sz="2400" dirty="0">
              <a:effectLst/>
              <a:latin typeface="Times New Roman" panose="02020603050405020304" pitchFamily="18" charset="0"/>
              <a:ea typeface="Times New Roman" panose="02020603050405020304" pitchFamily="18" charset="0"/>
            </a:endParaRPr>
          </a:p>
          <a:p>
            <a:pPr algn="just">
              <a:spcBef>
                <a:spcPts val="600"/>
              </a:spcBef>
              <a:spcAft>
                <a:spcPts val="600"/>
              </a:spcAft>
              <a:tabLst>
                <a:tab pos="5600700" algn="l"/>
              </a:tabLst>
            </a:pPr>
            <a:r>
              <a:rPr lang="es-ES_tradnl" sz="2400" b="1" i="1" dirty="0">
                <a:effectLst/>
                <a:latin typeface="Arial" panose="020B0604020202020204" pitchFamily="34" charset="0"/>
                <a:ea typeface="Times New Roman" panose="02020603050405020304" pitchFamily="18" charset="0"/>
              </a:rPr>
              <a:t>Además, en la Primera Asistencia Médica pueden emplearse:</a:t>
            </a:r>
            <a:endParaRPr lang="es-CU" sz="2400" b="1" i="1" dirty="0">
              <a:effectLst/>
              <a:latin typeface="Times New Roman" panose="02020603050405020304" pitchFamily="18" charset="0"/>
              <a:ea typeface="Times New Roman" panose="02020603050405020304" pitchFamily="18" charset="0"/>
            </a:endParaRPr>
          </a:p>
          <a:p>
            <a:pPr marL="1797050" algn="just">
              <a:tabLst>
                <a:tab pos="5600700" algn="l"/>
              </a:tabLst>
            </a:pPr>
            <a:r>
              <a:rPr lang="es-ES_tradnl" sz="2400" dirty="0">
                <a:effectLst/>
                <a:latin typeface="Arial" panose="020B0604020202020204" pitchFamily="34" charset="0"/>
                <a:ea typeface="Times New Roman" panose="02020603050405020304" pitchFamily="18" charset="0"/>
              </a:rPr>
              <a:t>-- Estreptomicina: 1 gramo diario.</a:t>
            </a:r>
            <a:endParaRPr lang="es-CU" sz="2400" dirty="0">
              <a:effectLst/>
              <a:latin typeface="Times New Roman" panose="02020603050405020304" pitchFamily="18" charset="0"/>
              <a:ea typeface="Times New Roman" panose="02020603050405020304" pitchFamily="18" charset="0"/>
            </a:endParaRPr>
          </a:p>
          <a:p>
            <a:pPr marL="1797050" algn="just">
              <a:tabLst>
                <a:tab pos="5600700" algn="l"/>
              </a:tabLst>
            </a:pPr>
            <a:r>
              <a:rPr lang="es-ES_tradnl" sz="2400" dirty="0">
                <a:effectLst/>
                <a:latin typeface="Arial" panose="020B0604020202020204" pitchFamily="34" charset="0"/>
                <a:ea typeface="Times New Roman" panose="02020603050405020304" pitchFamily="18" charset="0"/>
              </a:rPr>
              <a:t>-- Cloranfenicol: 1 gramo diario.</a:t>
            </a:r>
            <a:endParaRPr lang="es-CU" sz="2400" dirty="0">
              <a:effectLst/>
              <a:latin typeface="Times New Roman" panose="02020603050405020304" pitchFamily="18" charset="0"/>
              <a:ea typeface="Times New Roman" panose="02020603050405020304" pitchFamily="18" charset="0"/>
            </a:endParaRPr>
          </a:p>
          <a:p>
            <a:pPr marL="1797050" algn="just">
              <a:tabLst>
                <a:tab pos="5600700" algn="l"/>
              </a:tabLst>
            </a:pPr>
            <a:r>
              <a:rPr lang="es-ES_tradnl" sz="2400" dirty="0">
                <a:effectLst/>
                <a:latin typeface="Arial" panose="020B0604020202020204" pitchFamily="34" charset="0"/>
                <a:ea typeface="Times New Roman" panose="02020603050405020304" pitchFamily="18" charset="0"/>
              </a:rPr>
              <a:t>-- Tetraciclina: 1 gramo diario. </a:t>
            </a:r>
            <a:endParaRPr lang="es-C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043087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4525CF45-4308-5E01-3F92-438822A290C7}"/>
              </a:ext>
            </a:extLst>
          </p:cNvPr>
          <p:cNvSpPr txBox="1"/>
          <p:nvPr/>
        </p:nvSpPr>
        <p:spPr>
          <a:xfrm>
            <a:off x="179512" y="44624"/>
            <a:ext cx="8784976" cy="4862870"/>
          </a:xfrm>
          <a:prstGeom prst="rect">
            <a:avLst/>
          </a:prstGeom>
          <a:noFill/>
        </p:spPr>
        <p:txBody>
          <a:bodyPr wrap="square">
            <a:spAutoFit/>
          </a:bodyPr>
          <a:lstStyle/>
          <a:p>
            <a:pPr algn="just">
              <a:spcBef>
                <a:spcPts val="600"/>
              </a:spcBef>
              <a:spcAft>
                <a:spcPts val="600"/>
              </a:spcAft>
              <a:tabLst>
                <a:tab pos="5600700" algn="l"/>
              </a:tabLst>
            </a:pPr>
            <a:r>
              <a:rPr lang="es-ES_tradnl" sz="2000" dirty="0">
                <a:effectLst/>
                <a:latin typeface="Arial" panose="020B0604020202020204" pitchFamily="34" charset="0"/>
                <a:ea typeface="Times New Roman" panose="02020603050405020304" pitchFamily="18" charset="0"/>
              </a:rPr>
              <a:t>Para determinar las necesidades y posibilidades de la evacuación de heridos y enfermos, considerar los siguientes aspectos: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rabicPeriod"/>
              <a:tabLst>
                <a:tab pos="457200" algn="l"/>
                <a:tab pos="5600700" algn="l"/>
              </a:tabLst>
            </a:pPr>
            <a:r>
              <a:rPr lang="es-ES_tradnl" sz="2000" dirty="0">
                <a:effectLst/>
                <a:latin typeface="Arial" panose="020B0604020202020204" pitchFamily="34" charset="0"/>
                <a:ea typeface="Times New Roman" panose="02020603050405020304" pitchFamily="18" charset="0"/>
              </a:rPr>
              <a:t>Cantidad de víctimas a evacuar teniendo en cuenta el Día de Máximas Bajas. Como elemento de planificación el 60% son graves y se evacuan en camillas; los leves el 40 %, se evacuan sentados en transporte ordinario.</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rabicPeriod"/>
              <a:tabLst>
                <a:tab pos="457200" algn="l"/>
                <a:tab pos="5600700" algn="l"/>
              </a:tabLst>
            </a:pPr>
            <a:r>
              <a:rPr lang="es-ES_tradnl" sz="2000" dirty="0">
                <a:effectLst/>
                <a:latin typeface="Arial" panose="020B0604020202020204" pitchFamily="34" charset="0"/>
                <a:ea typeface="Times New Roman" panose="02020603050405020304" pitchFamily="18" charset="0"/>
              </a:rPr>
              <a:t> Qué transporte está disponible y de cuántas plazas. Puede ser transporte sanitario (ambulancias), transporte adaptado (camiones y ómnibus adaptados con camillas), y transporte ordinario al regreso en sus funciones de abastecimiento. </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mj-lt"/>
              <a:buAutoNum type="arabicPeriod"/>
              <a:tabLst>
                <a:tab pos="457200" algn="l"/>
                <a:tab pos="5600700" algn="l"/>
              </a:tabLst>
            </a:pPr>
            <a:r>
              <a:rPr lang="es-ES_tradnl" sz="2000" dirty="0">
                <a:effectLst/>
                <a:latin typeface="Arial" panose="020B0604020202020204" pitchFamily="34" charset="0"/>
                <a:ea typeface="Times New Roman" panose="02020603050405020304" pitchFamily="18" charset="0"/>
              </a:rPr>
              <a:t>Existen otros medios de transporte (tracción animal, carretas, tractores, etc.) o simplemente camilleros (eslabones sanitarios).los cuales serán los principales a utilizar, atendiendo a las limitaciones en el abastecimiento de combustibles.</a:t>
            </a:r>
            <a:endParaRPr lang="es-CU" sz="2000" dirty="0">
              <a:effectLst/>
              <a:latin typeface="Times New Roman" panose="02020603050405020304" pitchFamily="18" charset="0"/>
              <a:ea typeface="Times New Roman" panose="02020603050405020304" pitchFamily="18" charset="0"/>
            </a:endParaRPr>
          </a:p>
        </p:txBody>
      </p:sp>
      <p:sp>
        <p:nvSpPr>
          <p:cNvPr id="5" name="CuadroTexto 4">
            <a:extLst>
              <a:ext uri="{FF2B5EF4-FFF2-40B4-BE49-F238E27FC236}">
                <a16:creationId xmlns:a16="http://schemas.microsoft.com/office/drawing/2014/main" id="{C6F1B3E6-6CAE-D019-3320-4B721E1D22BE}"/>
              </a:ext>
            </a:extLst>
          </p:cNvPr>
          <p:cNvSpPr txBox="1"/>
          <p:nvPr/>
        </p:nvSpPr>
        <p:spPr>
          <a:xfrm>
            <a:off x="196653" y="4933022"/>
            <a:ext cx="8784976" cy="1785104"/>
          </a:xfrm>
          <a:prstGeom prst="rect">
            <a:avLst/>
          </a:prstGeom>
          <a:noFill/>
        </p:spPr>
        <p:txBody>
          <a:bodyPr wrap="square">
            <a:spAutoFit/>
          </a:bodyPr>
          <a:lstStyle/>
          <a:p>
            <a:pPr algn="just">
              <a:spcBef>
                <a:spcPts val="600"/>
              </a:spcBef>
              <a:spcAft>
                <a:spcPts val="600"/>
              </a:spcAft>
              <a:tabLst>
                <a:tab pos="5600700" algn="l"/>
              </a:tabLst>
            </a:pPr>
            <a:r>
              <a:rPr lang="es-ES_tradnl" sz="2000" b="1" dirty="0">
                <a:effectLst/>
                <a:latin typeface="Arial" panose="020B0604020202020204" pitchFamily="34" charset="0"/>
                <a:ea typeface="Times New Roman" panose="02020603050405020304" pitchFamily="18" charset="0"/>
              </a:rPr>
              <a:t>Desde el punto de vista de planificación se debe calcular:</a:t>
            </a:r>
            <a:endParaRPr lang="es-CU" sz="2000" b="1"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914400" algn="l"/>
                <a:tab pos="5600700" algn="l"/>
              </a:tabLst>
            </a:pPr>
            <a:r>
              <a:rPr lang="es-ES_tradnl" sz="2000" dirty="0">
                <a:effectLst/>
                <a:latin typeface="Arial" panose="020B0604020202020204" pitchFamily="34" charset="0"/>
                <a:ea typeface="Times New Roman" panose="02020603050405020304" pitchFamily="18" charset="0"/>
              </a:rPr>
              <a:t>Evacuación en transporte sanitario (Plazas).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914400" algn="l"/>
                <a:tab pos="5600700" algn="l"/>
              </a:tabLst>
            </a:pPr>
            <a:r>
              <a:rPr lang="es-ES_tradnl" sz="2000" dirty="0">
                <a:effectLst/>
                <a:latin typeface="Arial" panose="020B0604020202020204" pitchFamily="34" charset="0"/>
                <a:ea typeface="Times New Roman" panose="02020603050405020304" pitchFamily="18" charset="0"/>
              </a:rPr>
              <a:t>Evacuación en transporte adaptado (Plazas).</a:t>
            </a:r>
            <a:endParaRPr lang="es-CU" sz="2000" dirty="0">
              <a:effectLst/>
              <a:latin typeface="Times New Roman" panose="02020603050405020304" pitchFamily="18" charset="0"/>
              <a:ea typeface="Times New Roman" panose="02020603050405020304" pitchFamily="18" charset="0"/>
            </a:endParaRPr>
          </a:p>
          <a:p>
            <a:pPr marL="342900" lvl="0" indent="-342900" algn="just">
              <a:spcBef>
                <a:spcPts val="600"/>
              </a:spcBef>
              <a:spcAft>
                <a:spcPts val="600"/>
              </a:spcAft>
              <a:buFont typeface="Wingdings" panose="05000000000000000000" pitchFamily="2" charset="2"/>
              <a:buChar char=""/>
              <a:tabLst>
                <a:tab pos="914400" algn="l"/>
                <a:tab pos="5600700" algn="l"/>
              </a:tabLst>
            </a:pPr>
            <a:r>
              <a:rPr lang="es-ES_tradnl" sz="2000" dirty="0">
                <a:effectLst/>
                <a:latin typeface="Arial" panose="020B0604020202020204" pitchFamily="34" charset="0"/>
                <a:ea typeface="Times New Roman" panose="02020603050405020304" pitchFamily="18" charset="0"/>
              </a:rPr>
              <a:t>Necesidades de viajes en transporte ordinario (viajes - camión).</a:t>
            </a:r>
            <a:endParaRPr lang="es-CU"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632638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0E8DE2A-2B02-088C-B7CD-0655B236D097}"/>
              </a:ext>
            </a:extLst>
          </p:cNvPr>
          <p:cNvSpPr txBox="1"/>
          <p:nvPr/>
        </p:nvSpPr>
        <p:spPr>
          <a:xfrm>
            <a:off x="87244" y="121856"/>
            <a:ext cx="9021260" cy="1938992"/>
          </a:xfrm>
          <a:prstGeom prst="rect">
            <a:avLst/>
          </a:prstGeom>
          <a:noFill/>
        </p:spPr>
        <p:txBody>
          <a:bodyPr wrap="square">
            <a:spAutoFit/>
          </a:bodyPr>
          <a:lstStyle/>
          <a:p>
            <a:pPr marL="93663" marR="66675" algn="just" eaLnBrk="0" hangingPunct="0">
              <a:spcAft>
                <a:spcPts val="1200"/>
              </a:spcAft>
            </a:pPr>
            <a:r>
              <a:rPr lang="es-ES" sz="2000" dirty="0">
                <a:effectLst/>
                <a:latin typeface="Arial" panose="020B0604020202020204" pitchFamily="34" charset="0"/>
                <a:ea typeface="Times New Roman" panose="02020603050405020304" pitchFamily="18" charset="0"/>
              </a:rPr>
              <a:t>Debe</a:t>
            </a:r>
            <a:r>
              <a:rPr lang="es-ES" sz="2000" spc="10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te</a:t>
            </a:r>
            <a:r>
              <a:rPr lang="es-ES" sz="2000" dirty="0">
                <a:effectLst/>
                <a:latin typeface="Arial" panose="020B0604020202020204" pitchFamily="34" charset="0"/>
                <a:ea typeface="Times New Roman" panose="02020603050405020304" pitchFamily="18" charset="0"/>
              </a:rPr>
              <a:t>nerse</a:t>
            </a:r>
            <a:r>
              <a:rPr lang="es-ES" sz="2000" spc="9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n</a:t>
            </a:r>
            <a:r>
              <a:rPr lang="es-ES" sz="2000" spc="11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cue</a:t>
            </a:r>
            <a:r>
              <a:rPr lang="es-ES" sz="2000" dirty="0">
                <a:effectLst/>
                <a:latin typeface="Arial" panose="020B0604020202020204" pitchFamily="34" charset="0"/>
                <a:ea typeface="Times New Roman" panose="02020603050405020304" pitchFamily="18" charset="0"/>
              </a:rPr>
              <a:t>n</a:t>
            </a:r>
            <a:r>
              <a:rPr lang="es-ES" sz="2000" spc="-10"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a</a:t>
            </a:r>
            <a:r>
              <a:rPr lang="es-ES" sz="2000" spc="10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q</a:t>
            </a:r>
            <a:r>
              <a:rPr lang="es-ES" sz="2000" spc="5" dirty="0">
                <a:effectLst/>
                <a:latin typeface="Arial" panose="020B0604020202020204" pitchFamily="34" charset="0"/>
                <a:ea typeface="Times New Roman" panose="02020603050405020304" pitchFamily="18" charset="0"/>
              </a:rPr>
              <a:t>u</a:t>
            </a:r>
            <a:r>
              <a:rPr lang="es-ES" sz="2000" dirty="0">
                <a:effectLst/>
                <a:latin typeface="Arial" panose="020B0604020202020204" pitchFamily="34" charset="0"/>
                <a:ea typeface="Times New Roman" panose="02020603050405020304" pitchFamily="18" charset="0"/>
              </a:rPr>
              <a:t>e</a:t>
            </a:r>
            <a:r>
              <a:rPr lang="es-ES" sz="2000" spc="10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l</a:t>
            </a:r>
            <a:r>
              <a:rPr lang="es-ES" sz="2000" dirty="0">
                <a:effectLst/>
                <a:latin typeface="Arial" panose="020B0604020202020204" pitchFamily="34" charset="0"/>
                <a:ea typeface="Times New Roman" panose="02020603050405020304" pitchFamily="18" charset="0"/>
              </a:rPr>
              <a:t>a</a:t>
            </a:r>
            <a:r>
              <a:rPr lang="es-ES" sz="2000" spc="95" dirty="0">
                <a:effectLst/>
                <a:latin typeface="Arial" panose="020B0604020202020204" pitchFamily="34" charset="0"/>
                <a:ea typeface="Times New Roman" panose="02020603050405020304" pitchFamily="18" charset="0"/>
              </a:rPr>
              <a:t> </a:t>
            </a:r>
            <a:r>
              <a:rPr lang="es-ES" sz="2000" spc="-15"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ayor</a:t>
            </a:r>
            <a:r>
              <a:rPr lang="es-ES" sz="2000" spc="11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p</a:t>
            </a:r>
            <a:r>
              <a:rPr lang="es-ES" sz="2000" dirty="0">
                <a:effectLst/>
                <a:latin typeface="Arial" panose="020B0604020202020204" pitchFamily="34" charset="0"/>
                <a:ea typeface="Times New Roman" panose="02020603050405020304" pitchFamily="18" charset="0"/>
              </a:rPr>
              <a:t>ar</a:t>
            </a:r>
            <a:r>
              <a:rPr lang="es-ES" sz="2000" spc="-10"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e</a:t>
            </a:r>
            <a:r>
              <a:rPr lang="es-ES" sz="2000" spc="10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e</a:t>
            </a:r>
            <a:r>
              <a:rPr lang="es-ES" sz="2000" spc="11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la</a:t>
            </a:r>
            <a:r>
              <a:rPr lang="es-ES" sz="2000" dirty="0">
                <a:effectLst/>
                <a:latin typeface="Arial" panose="020B0604020202020204" pitchFamily="34" charset="0"/>
                <a:ea typeface="Times New Roman" panose="02020603050405020304" pitchFamily="18" charset="0"/>
              </a:rPr>
              <a:t>s</a:t>
            </a:r>
            <a:r>
              <a:rPr lang="es-ES" sz="2000" spc="100" dirty="0">
                <a:effectLst/>
                <a:latin typeface="Arial" panose="020B0604020202020204" pitchFamily="34" charset="0"/>
                <a:ea typeface="Times New Roman" panose="02020603050405020304" pitchFamily="18" charset="0"/>
              </a:rPr>
              <a:t> víctimas</a:t>
            </a:r>
            <a:r>
              <a:rPr lang="es-ES" sz="2000" dirty="0">
                <a:effectLst/>
                <a:latin typeface="Arial" panose="020B0604020202020204" pitchFamily="34" charset="0"/>
                <a:ea typeface="Times New Roman" panose="02020603050405020304" pitchFamily="18" charset="0"/>
              </a:rPr>
              <a:t>,</a:t>
            </a:r>
            <a:r>
              <a:rPr lang="es-ES" sz="2000" spc="6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ne</a:t>
            </a:r>
            <a:r>
              <a:rPr lang="es-ES" sz="2000" spc="-5"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es</a:t>
            </a:r>
            <a:r>
              <a:rPr lang="es-ES" sz="2000" spc="-10"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t</a:t>
            </a:r>
            <a:r>
              <a:rPr lang="es-ES" sz="2000" spc="-10"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n</a:t>
            </a:r>
            <a:r>
              <a:rPr lang="es-ES" sz="2000" spc="7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si</a:t>
            </a:r>
            <a:r>
              <a:rPr lang="es-ES" sz="2000" spc="-5" dirty="0">
                <a:effectLst/>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n</a:t>
            </a:r>
            <a:r>
              <a:rPr lang="es-ES" sz="2000" spc="-5"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ia</a:t>
            </a:r>
            <a:r>
              <a:rPr lang="es-ES" sz="2000" spc="65"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é</a:t>
            </a:r>
            <a:r>
              <a:rPr lang="es-ES" sz="2000" dirty="0">
                <a:effectLst/>
                <a:latin typeface="Arial" panose="020B0604020202020204" pitchFamily="34" charset="0"/>
                <a:ea typeface="Times New Roman" panose="02020603050405020304" pitchFamily="18" charset="0"/>
              </a:rPr>
              <a:t>di</a:t>
            </a:r>
            <a:r>
              <a:rPr lang="es-ES" sz="2000" spc="-5"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a</a:t>
            </a:r>
            <a:r>
              <a:rPr lang="es-ES" sz="2000" spc="6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en</a:t>
            </a:r>
            <a:r>
              <a:rPr lang="es-ES" sz="2000" spc="7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l</a:t>
            </a:r>
            <a:r>
              <a:rPr lang="es-ES" sz="2000" dirty="0">
                <a:effectLst/>
                <a:latin typeface="Arial" panose="020B0604020202020204" pitchFamily="34" charset="0"/>
                <a:ea typeface="Times New Roman" panose="02020603050405020304" pitchFamily="18" charset="0"/>
              </a:rPr>
              <a:t>as</a:t>
            </a:r>
            <a:r>
              <a:rPr lang="es-ES" sz="2000" spc="5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p</a:t>
            </a:r>
            <a:r>
              <a:rPr lang="es-ES" sz="2000" spc="-5" dirty="0">
                <a:effectLst/>
                <a:latin typeface="Arial" panose="020B0604020202020204" pitchFamily="34" charset="0"/>
                <a:ea typeface="Times New Roman" panose="02020603050405020304" pitchFamily="18" charset="0"/>
              </a:rPr>
              <a:t>ri</a:t>
            </a:r>
            <a:r>
              <a:rPr lang="es-ES" sz="2000" spc="-10"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ras</a:t>
            </a:r>
            <a:r>
              <a:rPr lang="es-ES" sz="2000" spc="6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2</a:t>
            </a:r>
            <a:r>
              <a:rPr lang="es-ES" sz="2000" dirty="0">
                <a:effectLst/>
                <a:latin typeface="Arial" panose="020B0604020202020204" pitchFamily="34" charset="0"/>
                <a:ea typeface="Times New Roman" panose="02020603050405020304" pitchFamily="18" charset="0"/>
              </a:rPr>
              <a:t>4</a:t>
            </a:r>
            <a:r>
              <a:rPr lang="es-ES" sz="2000" spc="7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a</a:t>
            </a:r>
            <a:r>
              <a:rPr lang="es-ES" sz="2000" spc="6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7</a:t>
            </a:r>
            <a:r>
              <a:rPr lang="es-ES" sz="2000" dirty="0">
                <a:effectLst/>
                <a:latin typeface="Arial" panose="020B0604020202020204" pitchFamily="34" charset="0"/>
                <a:ea typeface="Times New Roman" panose="02020603050405020304" pitchFamily="18" charset="0"/>
              </a:rPr>
              <a:t>2</a:t>
            </a:r>
            <a:r>
              <a:rPr lang="es-ES" sz="2000" spc="6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h</a:t>
            </a:r>
            <a:r>
              <a:rPr lang="es-ES" sz="2000" spc="5" dirty="0">
                <a:effectLst/>
                <a:latin typeface="Arial" panose="020B0604020202020204" pitchFamily="34" charset="0"/>
                <a:ea typeface="Times New Roman" panose="02020603050405020304" pitchFamily="18" charset="0"/>
              </a:rPr>
              <a:t>o</a:t>
            </a:r>
            <a:r>
              <a:rPr lang="es-ES" sz="2000" dirty="0">
                <a:effectLst/>
                <a:latin typeface="Arial" panose="020B0604020202020204" pitchFamily="34" charset="0"/>
                <a:ea typeface="Times New Roman" panose="02020603050405020304" pitchFamily="18" charset="0"/>
              </a:rPr>
              <a:t>r</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s, por lo que</a:t>
            </a:r>
            <a:r>
              <a:rPr lang="es-ES" sz="2000" spc="6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la</a:t>
            </a:r>
            <a:r>
              <a:rPr lang="es-ES" sz="2000" spc="5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p</a:t>
            </a:r>
            <a:r>
              <a:rPr lang="es-ES" sz="2000" spc="-10" dirty="0">
                <a:effectLst/>
                <a:latin typeface="Arial" panose="020B0604020202020204" pitchFamily="34" charset="0"/>
                <a:ea typeface="Times New Roman" panose="02020603050405020304" pitchFamily="18" charset="0"/>
              </a:rPr>
              <a:t>l</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nif</a:t>
            </a:r>
            <a:r>
              <a:rPr lang="es-ES" sz="2000" spc="-10"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c</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c</a:t>
            </a:r>
            <a:r>
              <a:rPr lang="es-ES" sz="2000" spc="-10"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ón</a:t>
            </a:r>
            <a:r>
              <a:rPr lang="es-ES" sz="2000" spc="6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e </a:t>
            </a:r>
            <a:r>
              <a:rPr lang="es-ES" sz="2000" spc="-5" dirty="0">
                <a:effectLst/>
                <a:latin typeface="Arial" panose="020B0604020202020204" pitchFamily="34" charset="0"/>
                <a:ea typeface="Times New Roman" panose="02020603050405020304" pitchFamily="18" charset="0"/>
              </a:rPr>
              <a:t>est</a:t>
            </a:r>
            <a:r>
              <a:rPr lang="es-ES" sz="2000" dirty="0">
                <a:effectLst/>
                <a:latin typeface="Arial" panose="020B0604020202020204" pitchFamily="34" charset="0"/>
                <a:ea typeface="Times New Roman" panose="02020603050405020304" pitchFamily="18" charset="0"/>
              </a:rPr>
              <a:t>e</a:t>
            </a:r>
            <a:r>
              <a:rPr lang="es-ES" sz="2000" spc="7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i</a:t>
            </a:r>
            <a:r>
              <a:rPr lang="es-ES" sz="2000" spc="-5" dirty="0">
                <a:effectLst/>
                <a:latin typeface="Arial" panose="020B0604020202020204" pitchFamily="34" charset="0"/>
                <a:ea typeface="Times New Roman" panose="02020603050405020304" pitchFamily="18" charset="0"/>
              </a:rPr>
              <a:t>mp</a:t>
            </a:r>
            <a:r>
              <a:rPr lang="es-ES" sz="2000" dirty="0">
                <a:effectLst/>
                <a:latin typeface="Arial" panose="020B0604020202020204" pitchFamily="34" charset="0"/>
                <a:ea typeface="Times New Roman" panose="02020603050405020304" pitchFamily="18" charset="0"/>
              </a:rPr>
              <a:t>o</a:t>
            </a:r>
            <a:r>
              <a:rPr lang="es-ES" sz="2000" spc="-5" dirty="0">
                <a:effectLst/>
                <a:latin typeface="Arial" panose="020B0604020202020204" pitchFamily="34" charset="0"/>
                <a:ea typeface="Times New Roman" panose="02020603050405020304" pitchFamily="18" charset="0"/>
              </a:rPr>
              <a:t>r</a:t>
            </a:r>
            <a:r>
              <a:rPr lang="es-ES" sz="2000" spc="5" dirty="0">
                <a:effectLst/>
                <a:latin typeface="Arial" panose="020B0604020202020204" pitchFamily="34" charset="0"/>
                <a:ea typeface="Times New Roman" panose="02020603050405020304" pitchFamily="18" charset="0"/>
              </a:rPr>
              <a:t>t</a:t>
            </a:r>
            <a:r>
              <a:rPr lang="es-ES" sz="2000" spc="-10" dirty="0">
                <a:effectLst/>
                <a:latin typeface="Arial" panose="020B0604020202020204" pitchFamily="34" charset="0"/>
                <a:ea typeface="Times New Roman" panose="02020603050405020304" pitchFamily="18" charset="0"/>
              </a:rPr>
              <a:t>a</a:t>
            </a:r>
            <a:r>
              <a:rPr lang="es-ES" sz="2000" spc="5" dirty="0">
                <a:effectLst/>
                <a:latin typeface="Arial" panose="020B0604020202020204" pitchFamily="34" charset="0"/>
                <a:ea typeface="Times New Roman" panose="02020603050405020304" pitchFamily="18" charset="0"/>
              </a:rPr>
              <a:t>n</a:t>
            </a:r>
            <a:r>
              <a:rPr lang="es-ES" sz="2000" spc="-10"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e</a:t>
            </a:r>
            <a:r>
              <a:rPr lang="es-ES" sz="2000" spc="7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d</a:t>
            </a:r>
            <a:r>
              <a:rPr lang="es-ES" sz="2000" spc="-10"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be</a:t>
            </a:r>
            <a:r>
              <a:rPr lang="es-ES" sz="2000" spc="7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h</a:t>
            </a:r>
            <a:r>
              <a:rPr lang="es-ES" sz="2000" spc="-5" dirty="0">
                <a:effectLst/>
                <a:latin typeface="Arial" panose="020B0604020202020204" pitchFamily="34" charset="0"/>
                <a:ea typeface="Times New Roman" panose="02020603050405020304" pitchFamily="18" charset="0"/>
              </a:rPr>
              <a:t>ace</a:t>
            </a:r>
            <a:r>
              <a:rPr lang="es-ES" sz="2000" spc="5" dirty="0">
                <a:effectLst/>
                <a:latin typeface="Arial" panose="020B0604020202020204" pitchFamily="34" charset="0"/>
                <a:ea typeface="Times New Roman" panose="02020603050405020304" pitchFamily="18" charset="0"/>
              </a:rPr>
              <a:t>r</a:t>
            </a:r>
            <a:r>
              <a:rPr lang="es-ES" sz="2000" spc="-5" dirty="0">
                <a:effectLst/>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e</a:t>
            </a:r>
            <a:r>
              <a:rPr lang="es-ES" sz="2000" spc="7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a</a:t>
            </a:r>
            <a:r>
              <a:rPr lang="es-ES" sz="2000" spc="7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p</a:t>
            </a:r>
            <a:r>
              <a:rPr lang="es-ES" sz="2000" spc="-10"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rtir</a:t>
            </a:r>
            <a:r>
              <a:rPr lang="es-ES" sz="2000" spc="7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l</a:t>
            </a:r>
            <a:r>
              <a:rPr lang="es-ES" sz="2000" spc="7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e</a:t>
            </a:r>
            <a:r>
              <a:rPr lang="es-ES" sz="2000" spc="-10"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pl</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o</a:t>
            </a:r>
            <a:r>
              <a:rPr lang="es-ES" sz="2000" spc="7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de</a:t>
            </a:r>
            <a:r>
              <a:rPr lang="es-ES" sz="2000" spc="75"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o</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os</a:t>
            </a:r>
            <a:r>
              <a:rPr lang="es-ES" sz="2000" spc="7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l</a:t>
            </a:r>
            <a:r>
              <a:rPr lang="es-ES" sz="2000" dirty="0">
                <a:effectLst/>
                <a:latin typeface="Arial" panose="020B0604020202020204" pitchFamily="34" charset="0"/>
                <a:ea typeface="Times New Roman" panose="02020603050405020304" pitchFamily="18" charset="0"/>
              </a:rPr>
              <a:t>os </a:t>
            </a:r>
            <a:r>
              <a:rPr lang="es-ES" sz="2000" spc="-15"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ed</a:t>
            </a:r>
            <a:r>
              <a:rPr lang="es-ES" sz="2000" spc="5"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os</a:t>
            </a:r>
            <a:r>
              <a:rPr lang="es-ES" sz="2000" spc="18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d</a:t>
            </a:r>
            <a:r>
              <a:rPr lang="es-ES" sz="2000" spc="-5" dirty="0">
                <a:effectLst/>
                <a:latin typeface="Arial" panose="020B0604020202020204" pitchFamily="34" charset="0"/>
                <a:ea typeface="Times New Roman" panose="02020603050405020304" pitchFamily="18" charset="0"/>
              </a:rPr>
              <a:t>isp</a:t>
            </a:r>
            <a:r>
              <a:rPr lang="es-ES" sz="2000" dirty="0">
                <a:effectLst/>
                <a:latin typeface="Arial" panose="020B0604020202020204" pitchFamily="34" charset="0"/>
                <a:ea typeface="Times New Roman" panose="02020603050405020304" pitchFamily="18" charset="0"/>
              </a:rPr>
              <a:t>on</a:t>
            </a:r>
            <a:r>
              <a:rPr lang="es-ES" sz="2000" spc="-10"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b</a:t>
            </a:r>
            <a:r>
              <a:rPr lang="es-ES" sz="2000" spc="-5" dirty="0">
                <a:effectLst/>
                <a:latin typeface="Arial" panose="020B0604020202020204" pitchFamily="34" charset="0"/>
                <a:ea typeface="Times New Roman" panose="02020603050405020304" pitchFamily="18" charset="0"/>
              </a:rPr>
              <a:t>les</a:t>
            </a:r>
            <a:r>
              <a:rPr lang="es-ES" sz="2000" spc="21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co</a:t>
            </a:r>
            <a:r>
              <a:rPr lang="es-ES" sz="2000" dirty="0">
                <a:effectLst/>
                <a:latin typeface="Arial" panose="020B0604020202020204" pitchFamily="34" charset="0"/>
                <a:ea typeface="Times New Roman" panose="02020603050405020304" pitchFamily="18" charset="0"/>
              </a:rPr>
              <a:t>n</a:t>
            </a:r>
            <a:r>
              <a:rPr lang="es-ES" sz="2000" spc="20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l</a:t>
            </a:r>
            <a:r>
              <a:rPr lang="es-ES" sz="2000" spc="205" dirty="0">
                <a:effectLst/>
                <a:latin typeface="Arial" panose="020B0604020202020204" pitchFamily="34" charset="0"/>
                <a:ea typeface="Times New Roman" panose="02020603050405020304" pitchFamily="18" charset="0"/>
              </a:rPr>
              <a:t> </a:t>
            </a:r>
            <a:r>
              <a:rPr lang="es-ES" sz="2000" spc="-15" dirty="0">
                <a:effectLst/>
                <a:latin typeface="Arial" panose="020B0604020202020204" pitchFamily="34" charset="0"/>
                <a:ea typeface="Times New Roman" panose="02020603050405020304" pitchFamily="18" charset="0"/>
              </a:rPr>
              <a:t>m</a:t>
            </a:r>
            <a:r>
              <a:rPr lang="es-ES" sz="2000" dirty="0">
                <a:effectLst/>
                <a:latin typeface="Arial" panose="020B0604020202020204" pitchFamily="34" charset="0"/>
                <a:ea typeface="Times New Roman" panose="02020603050405020304" pitchFamily="18" charset="0"/>
              </a:rPr>
              <a:t>é</a:t>
            </a:r>
            <a:r>
              <a:rPr lang="es-ES" sz="2000" spc="-5"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o</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o</a:t>
            </a:r>
            <a:r>
              <a:rPr lang="es-ES" sz="2000" spc="195"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o</a:t>
            </a:r>
            <a:r>
              <a:rPr lang="es-ES" sz="2000" spc="-15"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b</a:t>
            </a:r>
            <a:r>
              <a:rPr lang="es-ES" sz="2000" spc="-5"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n</a:t>
            </a:r>
            <a:r>
              <a:rPr lang="es-ES" sz="2000" spc="-5" dirty="0">
                <a:effectLst/>
                <a:latin typeface="Arial" panose="020B0604020202020204" pitchFamily="34" charset="0"/>
                <a:ea typeface="Times New Roman" panose="02020603050405020304" pitchFamily="18" charset="0"/>
              </a:rPr>
              <a:t>ad</a:t>
            </a:r>
            <a:r>
              <a:rPr lang="es-ES" sz="2000" dirty="0">
                <a:effectLst/>
                <a:latin typeface="Arial" panose="020B0604020202020204" pitchFamily="34" charset="0"/>
                <a:ea typeface="Times New Roman" panose="02020603050405020304" pitchFamily="18" charset="0"/>
              </a:rPr>
              <a:t>o</a:t>
            </a:r>
            <a:r>
              <a:rPr lang="es-ES" sz="2000" spc="19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e</a:t>
            </a:r>
            <a:r>
              <a:rPr lang="es-ES" sz="2000" spc="210"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va</a:t>
            </a:r>
            <a:r>
              <a:rPr lang="es-ES" sz="2000" spc="-5"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u</a:t>
            </a:r>
            <a:r>
              <a:rPr lang="es-ES" sz="2000" spc="-10"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c</a:t>
            </a:r>
            <a:r>
              <a:rPr lang="es-ES" sz="2000" spc="-10"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ón (</a:t>
            </a:r>
            <a:r>
              <a:rPr lang="es-ES" sz="2000" spc="-10" dirty="0">
                <a:effectLst/>
                <a:latin typeface="Arial" panose="020B0604020202020204" pitchFamily="34" charset="0"/>
                <a:ea typeface="Times New Roman" panose="02020603050405020304" pitchFamily="18" charset="0"/>
              </a:rPr>
              <a:t>“</a:t>
            </a:r>
            <a:r>
              <a:rPr lang="es-ES" sz="2000" dirty="0">
                <a:effectLst/>
                <a:latin typeface="Arial" panose="020B0604020202020204" pitchFamily="34" charset="0"/>
                <a:ea typeface="Times New Roman" panose="02020603050405020304" pitchFamily="18" charset="0"/>
              </a:rPr>
              <a:t>De</a:t>
            </a:r>
            <a:r>
              <a:rPr lang="es-ES" sz="2000" spc="-5" dirty="0">
                <a:effectLst/>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de</a:t>
            </a:r>
            <a:r>
              <a:rPr lang="es-ES" sz="2000" spc="1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s</a:t>
            </a:r>
            <a:r>
              <a:rPr lang="es-ES" sz="2000" spc="-10" dirty="0">
                <a:effectLst/>
                <a:latin typeface="Arial" panose="020B0604020202020204" pitchFamily="34" charset="0"/>
                <a:ea typeface="Times New Roman" panose="02020603050405020304" pitchFamily="18" charset="0"/>
              </a:rPr>
              <a:t>í</a:t>
            </a:r>
            <a:r>
              <a:rPr lang="es-ES" sz="2000" dirty="0">
                <a:effectLst/>
                <a:latin typeface="Arial" panose="020B0604020202020204" pitchFamily="34" charset="0"/>
                <a:ea typeface="Times New Roman" panose="02020603050405020304" pitchFamily="18" charset="0"/>
              </a:rPr>
              <a:t>”</a:t>
            </a:r>
            <a:r>
              <a:rPr lang="es-ES" sz="2000" spc="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o</a:t>
            </a:r>
            <a:r>
              <a:rPr lang="es-ES" sz="2000" spc="15"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a:t>
            </a:r>
            <a:r>
              <a:rPr lang="es-ES" sz="2000" dirty="0">
                <a:effectLst/>
                <a:latin typeface="Arial" panose="020B0604020202020204" pitchFamily="34" charset="0"/>
                <a:ea typeface="Times New Roman" panose="02020603050405020304" pitchFamily="18" charset="0"/>
              </a:rPr>
              <a:t>Ha</a:t>
            </a:r>
            <a:r>
              <a:rPr lang="es-ES" sz="2000" spc="-5" dirty="0">
                <a:effectLst/>
                <a:latin typeface="Arial" panose="020B0604020202020204" pitchFamily="34" charset="0"/>
                <a:ea typeface="Times New Roman" panose="02020603050405020304" pitchFamily="18" charset="0"/>
              </a:rPr>
              <a:t>c</a:t>
            </a:r>
            <a:r>
              <a:rPr lang="es-ES" sz="2000" dirty="0">
                <a:effectLst/>
                <a:latin typeface="Arial" panose="020B0604020202020204" pitchFamily="34" charset="0"/>
                <a:ea typeface="Times New Roman" panose="02020603050405020304" pitchFamily="18" charset="0"/>
              </a:rPr>
              <a:t>ia</a:t>
            </a:r>
            <a:r>
              <a:rPr lang="es-ES" sz="2000" spc="1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í”)</a:t>
            </a:r>
            <a:r>
              <a:rPr lang="es-ES" sz="2000" spc="-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Las</a:t>
            </a:r>
            <a:r>
              <a:rPr lang="es-ES" sz="2000" spc="-1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posi</a:t>
            </a:r>
            <a:r>
              <a:rPr lang="es-ES" sz="2000" spc="-5" dirty="0">
                <a:effectLst/>
                <a:latin typeface="Arial" panose="020B0604020202020204" pitchFamily="34" charset="0"/>
                <a:ea typeface="Times New Roman" panose="02020603050405020304" pitchFamily="18" charset="0"/>
              </a:rPr>
              <a:t>b</a:t>
            </a:r>
            <a:r>
              <a:rPr lang="es-ES" sz="2000" dirty="0">
                <a:effectLst/>
                <a:latin typeface="Arial" panose="020B0604020202020204" pitchFamily="34" charset="0"/>
                <a:ea typeface="Times New Roman" panose="02020603050405020304" pitchFamily="18" charset="0"/>
              </a:rPr>
              <a:t>il</a:t>
            </a:r>
            <a:r>
              <a:rPr lang="es-ES" sz="2000" spc="-10" dirty="0">
                <a:effectLst/>
                <a:latin typeface="Arial" panose="020B0604020202020204" pitchFamily="34" charset="0"/>
                <a:ea typeface="Times New Roman" panose="02020603050405020304" pitchFamily="18" charset="0"/>
              </a:rPr>
              <a:t>i</a:t>
            </a:r>
            <a:r>
              <a:rPr lang="es-ES" sz="2000" dirty="0">
                <a:effectLst/>
                <a:latin typeface="Arial" panose="020B0604020202020204" pitchFamily="34" charset="0"/>
                <a:ea typeface="Times New Roman" panose="02020603050405020304" pitchFamily="18" charset="0"/>
              </a:rPr>
              <a:t>d</a:t>
            </a:r>
            <a:r>
              <a:rPr lang="es-ES" sz="2000" spc="-5" dirty="0">
                <a:effectLst/>
                <a:latin typeface="Arial" panose="020B0604020202020204" pitchFamily="34" charset="0"/>
                <a:ea typeface="Times New Roman" panose="02020603050405020304" pitchFamily="18" charset="0"/>
              </a:rPr>
              <a:t>a</a:t>
            </a:r>
            <a:r>
              <a:rPr lang="es-ES" sz="2000" dirty="0">
                <a:effectLst/>
                <a:latin typeface="Arial" panose="020B0604020202020204" pitchFamily="34" charset="0"/>
                <a:ea typeface="Times New Roman" panose="02020603050405020304" pitchFamily="18" charset="0"/>
              </a:rPr>
              <a:t>d</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s</a:t>
            </a:r>
            <a:r>
              <a:rPr lang="es-ES" sz="2000" spc="3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d</a:t>
            </a:r>
            <a:r>
              <a:rPr lang="es-ES" sz="2000" dirty="0">
                <a:effectLst/>
                <a:latin typeface="Arial" panose="020B0604020202020204" pitchFamily="34" charset="0"/>
                <a:ea typeface="Times New Roman" panose="02020603050405020304" pitchFamily="18" charset="0"/>
              </a:rPr>
              <a:t>e</a:t>
            </a:r>
            <a:r>
              <a:rPr lang="es-ES" sz="2000" spc="30" dirty="0">
                <a:effectLst/>
                <a:latin typeface="Arial" panose="020B0604020202020204" pitchFamily="34" charset="0"/>
                <a:ea typeface="Times New Roman" panose="02020603050405020304" pitchFamily="18" charset="0"/>
              </a:rPr>
              <a:t> evac</a:t>
            </a:r>
            <a:r>
              <a:rPr lang="es-ES" sz="2000" dirty="0">
                <a:effectLst/>
                <a:latin typeface="Arial" panose="020B0604020202020204" pitchFamily="34" charset="0"/>
                <a:ea typeface="Times New Roman" panose="02020603050405020304" pitchFamily="18" charset="0"/>
              </a:rPr>
              <a:t>uación</a:t>
            </a:r>
            <a:r>
              <a:rPr lang="es-ES" sz="2000" spc="30" dirty="0">
                <a:effectLst/>
                <a:latin typeface="Arial" panose="020B0604020202020204" pitchFamily="34" charset="0"/>
                <a:ea typeface="Times New Roman" panose="02020603050405020304" pitchFamily="18" charset="0"/>
              </a:rPr>
              <a:t> con </a:t>
            </a:r>
            <a:r>
              <a:rPr lang="es-ES" sz="2000" spc="-10" dirty="0">
                <a:effectLst/>
                <a:latin typeface="Arial" panose="020B0604020202020204" pitchFamily="34" charset="0"/>
                <a:ea typeface="Times New Roman" panose="02020603050405020304" pitchFamily="18" charset="0"/>
              </a:rPr>
              <a:t>l</a:t>
            </a:r>
            <a:r>
              <a:rPr lang="es-ES" sz="2000" dirty="0">
                <a:effectLst/>
                <a:latin typeface="Arial" panose="020B0604020202020204" pitchFamily="34" charset="0"/>
                <a:ea typeface="Times New Roman" panose="02020603050405020304" pitchFamily="18" charset="0"/>
              </a:rPr>
              <a:t>os</a:t>
            </a:r>
            <a:r>
              <a:rPr lang="es-ES" sz="2000" spc="45" dirty="0">
                <a:effectLst/>
                <a:latin typeface="Arial" panose="020B0604020202020204" pitchFamily="34" charset="0"/>
                <a:ea typeface="Times New Roman" panose="02020603050405020304" pitchFamily="18" charset="0"/>
              </a:rPr>
              <a:t> </a:t>
            </a:r>
            <a:r>
              <a:rPr lang="es-ES" sz="2000" spc="-10" dirty="0">
                <a:effectLst/>
                <a:latin typeface="Arial" panose="020B0604020202020204" pitchFamily="34" charset="0"/>
                <a:ea typeface="Times New Roman" panose="02020603050405020304" pitchFamily="18" charset="0"/>
              </a:rPr>
              <a:t>m</a:t>
            </a:r>
            <a:r>
              <a:rPr lang="es-ES" sz="2000" spc="-5" dirty="0">
                <a:effectLst/>
                <a:latin typeface="Arial" panose="020B0604020202020204" pitchFamily="34" charset="0"/>
                <a:ea typeface="Times New Roman" panose="02020603050405020304" pitchFamily="18" charset="0"/>
              </a:rPr>
              <a:t>ed</a:t>
            </a:r>
            <a:r>
              <a:rPr lang="es-ES" sz="2000" dirty="0">
                <a:effectLst/>
                <a:latin typeface="Arial" panose="020B0604020202020204" pitchFamily="34" charset="0"/>
                <a:ea typeface="Times New Roman" panose="02020603050405020304" pitchFamily="18" charset="0"/>
              </a:rPr>
              <a:t>i</a:t>
            </a:r>
            <a:r>
              <a:rPr lang="es-ES" sz="2000" spc="-5" dirty="0">
                <a:effectLst/>
                <a:latin typeface="Arial" panose="020B0604020202020204" pitchFamily="34" charset="0"/>
                <a:ea typeface="Times New Roman" panose="02020603050405020304" pitchFamily="18" charset="0"/>
              </a:rPr>
              <a:t>o</a:t>
            </a:r>
            <a:r>
              <a:rPr lang="es-ES" sz="2000" dirty="0">
                <a:effectLst/>
                <a:latin typeface="Arial" panose="020B0604020202020204" pitchFamily="34" charset="0"/>
                <a:ea typeface="Times New Roman" panose="02020603050405020304" pitchFamily="18" charset="0"/>
              </a:rPr>
              <a:t>s</a:t>
            </a:r>
            <a:r>
              <a:rPr lang="es-ES" sz="2000" spc="3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de</a:t>
            </a:r>
            <a:r>
              <a:rPr lang="es-ES" sz="2000" spc="4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tr</a:t>
            </a:r>
            <a:r>
              <a:rPr lang="es-ES" sz="2000" spc="-10" dirty="0">
                <a:effectLst/>
                <a:latin typeface="Arial" panose="020B0604020202020204" pitchFamily="34" charset="0"/>
                <a:ea typeface="Times New Roman" panose="02020603050405020304" pitchFamily="18" charset="0"/>
              </a:rPr>
              <a:t>a</a:t>
            </a:r>
            <a:r>
              <a:rPr lang="es-ES" sz="2000" spc="5" dirty="0">
                <a:effectLst/>
                <a:latin typeface="Arial" panose="020B0604020202020204" pitchFamily="34" charset="0"/>
                <a:ea typeface="Times New Roman" panose="02020603050405020304" pitchFamily="18" charset="0"/>
              </a:rPr>
              <a:t>n</a:t>
            </a:r>
            <a:r>
              <a:rPr lang="es-ES" sz="2000" spc="-15" dirty="0">
                <a:effectLst/>
                <a:latin typeface="Arial" panose="020B0604020202020204" pitchFamily="34" charset="0"/>
                <a:ea typeface="Times New Roman" panose="02020603050405020304" pitchFamily="18" charset="0"/>
              </a:rPr>
              <a:t>s</a:t>
            </a:r>
            <a:r>
              <a:rPr lang="es-ES" sz="2000" dirty="0">
                <a:effectLst/>
                <a:latin typeface="Arial" panose="020B0604020202020204" pitchFamily="34" charset="0"/>
                <a:ea typeface="Times New Roman" panose="02020603050405020304" pitchFamily="18" charset="0"/>
              </a:rPr>
              <a:t>po</a:t>
            </a:r>
            <a:r>
              <a:rPr lang="es-ES" sz="2000" spc="-5" dirty="0">
                <a:effectLst/>
                <a:latin typeface="Arial" panose="020B0604020202020204" pitchFamily="34" charset="0"/>
                <a:ea typeface="Times New Roman" panose="02020603050405020304" pitchFamily="18" charset="0"/>
              </a:rPr>
              <a:t>r</a:t>
            </a:r>
            <a:r>
              <a:rPr lang="es-ES" sz="2000" dirty="0">
                <a:effectLst/>
                <a:latin typeface="Arial" panose="020B0604020202020204" pitchFamily="34" charset="0"/>
                <a:ea typeface="Times New Roman" panose="02020603050405020304" pitchFamily="18" charset="0"/>
              </a:rPr>
              <a:t>t</a:t>
            </a:r>
            <a:r>
              <a:rPr lang="es-ES" sz="2000" spc="-5" dirty="0">
                <a:effectLst/>
                <a:latin typeface="Arial" panose="020B0604020202020204" pitchFamily="34" charset="0"/>
                <a:ea typeface="Times New Roman" panose="02020603050405020304" pitchFamily="18" charset="0"/>
              </a:rPr>
              <a:t>e</a:t>
            </a:r>
            <a:r>
              <a:rPr lang="es-ES" sz="2000" spc="-15"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se </a:t>
            </a:r>
            <a:r>
              <a:rPr lang="es-ES" sz="2000" spc="5" dirty="0">
                <a:effectLst/>
                <a:latin typeface="Arial" panose="020B0604020202020204" pitchFamily="34" charset="0"/>
                <a:ea typeface="Times New Roman" panose="02020603050405020304" pitchFamily="18" charset="0"/>
              </a:rPr>
              <a:t>r</a:t>
            </a:r>
            <a:r>
              <a:rPr lang="es-ES" sz="2000" spc="-5" dirty="0">
                <a:effectLst/>
                <a:latin typeface="Arial" panose="020B0604020202020204" pitchFamily="34" charset="0"/>
                <a:ea typeface="Times New Roman" panose="02020603050405020304" pitchFamily="18" charset="0"/>
              </a:rPr>
              <a:t>ef</a:t>
            </a:r>
            <a:r>
              <a:rPr lang="es-ES" sz="2000" dirty="0">
                <a:effectLst/>
                <a:latin typeface="Arial" panose="020B0604020202020204" pitchFamily="34" charset="0"/>
                <a:ea typeface="Times New Roman" panose="02020603050405020304" pitchFamily="18" charset="0"/>
              </a:rPr>
              <a:t>l</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jan</a:t>
            </a:r>
            <a:r>
              <a:rPr lang="es-ES" sz="2000" spc="20"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n</a:t>
            </a:r>
            <a:r>
              <a:rPr lang="es-ES" sz="2000" spc="20" dirty="0">
                <a:effectLst/>
                <a:latin typeface="Arial" panose="020B0604020202020204" pitchFamily="34" charset="0"/>
                <a:ea typeface="Times New Roman" panose="02020603050405020304" pitchFamily="18" charset="0"/>
              </a:rPr>
              <a:t> </a:t>
            </a:r>
            <a:r>
              <a:rPr lang="es-ES" sz="2000" dirty="0">
                <a:effectLst/>
                <a:latin typeface="Arial" panose="020B0604020202020204" pitchFamily="34" charset="0"/>
                <a:ea typeface="Times New Roman" panose="02020603050405020304" pitchFamily="18" charset="0"/>
              </a:rPr>
              <a:t>la</a:t>
            </a:r>
            <a:r>
              <a:rPr lang="es-ES" sz="2000" spc="1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si</a:t>
            </a:r>
            <a:r>
              <a:rPr lang="es-ES" sz="2000" dirty="0">
                <a:effectLst/>
                <a:latin typeface="Arial" panose="020B0604020202020204" pitchFamily="34" charset="0"/>
                <a:ea typeface="Times New Roman" panose="02020603050405020304" pitchFamily="18" charset="0"/>
              </a:rPr>
              <a:t>gu</a:t>
            </a:r>
            <a:r>
              <a:rPr lang="es-ES" sz="2000" spc="-10" dirty="0">
                <a:effectLst/>
                <a:latin typeface="Arial" panose="020B0604020202020204" pitchFamily="34" charset="0"/>
                <a:ea typeface="Times New Roman" panose="02020603050405020304" pitchFamily="18" charset="0"/>
              </a:rPr>
              <a:t>i</a:t>
            </a:r>
            <a:r>
              <a:rPr lang="es-ES" sz="2000" spc="-5" dirty="0">
                <a:effectLst/>
                <a:latin typeface="Arial" panose="020B0604020202020204" pitchFamily="34" charset="0"/>
                <a:ea typeface="Times New Roman" panose="02020603050405020304" pitchFamily="18" charset="0"/>
              </a:rPr>
              <a:t>e</a:t>
            </a:r>
            <a:r>
              <a:rPr lang="es-ES" sz="2000" dirty="0">
                <a:effectLst/>
                <a:latin typeface="Arial" panose="020B0604020202020204" pitchFamily="34" charset="0"/>
                <a:ea typeface="Times New Roman" panose="02020603050405020304" pitchFamily="18" charset="0"/>
              </a:rPr>
              <a:t>n</a:t>
            </a:r>
            <a:r>
              <a:rPr lang="es-ES" sz="2000" spc="5" dirty="0">
                <a:effectLst/>
                <a:latin typeface="Arial" panose="020B0604020202020204" pitchFamily="34" charset="0"/>
                <a:ea typeface="Times New Roman" panose="02020603050405020304" pitchFamily="18" charset="0"/>
              </a:rPr>
              <a:t>t</a:t>
            </a:r>
            <a:r>
              <a:rPr lang="es-ES" sz="2000" dirty="0">
                <a:effectLst/>
                <a:latin typeface="Arial" panose="020B0604020202020204" pitchFamily="34" charset="0"/>
                <a:ea typeface="Times New Roman" panose="02020603050405020304" pitchFamily="18" charset="0"/>
              </a:rPr>
              <a:t>e</a:t>
            </a:r>
            <a:r>
              <a:rPr lang="es-ES" sz="2000" spc="25" dirty="0">
                <a:effectLst/>
                <a:latin typeface="Arial" panose="020B0604020202020204" pitchFamily="34" charset="0"/>
                <a:ea typeface="Times New Roman" panose="02020603050405020304" pitchFamily="18" charset="0"/>
              </a:rPr>
              <a:t> </a:t>
            </a:r>
            <a:r>
              <a:rPr lang="es-ES" sz="2000" spc="-5" dirty="0">
                <a:effectLst/>
                <a:latin typeface="Arial" panose="020B0604020202020204" pitchFamily="34" charset="0"/>
                <a:ea typeface="Times New Roman" panose="02020603050405020304" pitchFamily="18" charset="0"/>
              </a:rPr>
              <a:t>ta</a:t>
            </a:r>
            <a:r>
              <a:rPr lang="es-ES" sz="2000" dirty="0">
                <a:effectLst/>
                <a:latin typeface="Arial" panose="020B0604020202020204" pitchFamily="34" charset="0"/>
                <a:ea typeface="Times New Roman" panose="02020603050405020304" pitchFamily="18" charset="0"/>
              </a:rPr>
              <a:t>b</a:t>
            </a:r>
            <a:r>
              <a:rPr lang="es-ES" sz="2000" spc="-5" dirty="0">
                <a:effectLst/>
                <a:latin typeface="Arial" panose="020B0604020202020204" pitchFamily="34" charset="0"/>
                <a:ea typeface="Times New Roman" panose="02020603050405020304" pitchFamily="18" charset="0"/>
              </a:rPr>
              <a:t>la</a:t>
            </a:r>
            <a:r>
              <a:rPr lang="es-ES_tradnl" sz="2000" dirty="0">
                <a:effectLst/>
                <a:latin typeface="Arial" panose="020B0604020202020204" pitchFamily="34" charset="0"/>
                <a:ea typeface="Times New Roman" panose="02020603050405020304" pitchFamily="18" charset="0"/>
              </a:rPr>
              <a:t>:</a:t>
            </a:r>
            <a:endParaRPr lang="es-CU" sz="2000" dirty="0">
              <a:effectLst/>
              <a:latin typeface="Times New Roman" panose="02020603050405020304" pitchFamily="18" charset="0"/>
              <a:ea typeface="Times New Roman" panose="02020603050405020304" pitchFamily="18" charset="0"/>
            </a:endParaRPr>
          </a:p>
        </p:txBody>
      </p:sp>
      <p:graphicFrame>
        <p:nvGraphicFramePr>
          <p:cNvPr id="4" name="Tabla 3">
            <a:extLst>
              <a:ext uri="{FF2B5EF4-FFF2-40B4-BE49-F238E27FC236}">
                <a16:creationId xmlns:a16="http://schemas.microsoft.com/office/drawing/2014/main" id="{405EDA35-1737-AC22-A050-46ACE142EBA8}"/>
              </a:ext>
            </a:extLst>
          </p:cNvPr>
          <p:cNvGraphicFramePr>
            <a:graphicFrameLocks noGrp="1"/>
          </p:cNvGraphicFramePr>
          <p:nvPr>
            <p:extLst>
              <p:ext uri="{D42A27DB-BD31-4B8C-83A1-F6EECF244321}">
                <p14:modId xmlns:p14="http://schemas.microsoft.com/office/powerpoint/2010/main" val="3722102530"/>
              </p:ext>
            </p:extLst>
          </p:nvPr>
        </p:nvGraphicFramePr>
        <p:xfrm>
          <a:off x="195256" y="2082628"/>
          <a:ext cx="8805236" cy="4653516"/>
        </p:xfrm>
        <a:graphic>
          <a:graphicData uri="http://schemas.openxmlformats.org/drawingml/2006/table">
            <a:tbl>
              <a:tblPr firstRow="1" firstCol="1" bandRow="1"/>
              <a:tblGrid>
                <a:gridCol w="3656664">
                  <a:extLst>
                    <a:ext uri="{9D8B030D-6E8A-4147-A177-3AD203B41FA5}">
                      <a16:colId xmlns:a16="http://schemas.microsoft.com/office/drawing/2014/main" val="2526246163"/>
                    </a:ext>
                  </a:extLst>
                </a:gridCol>
                <a:gridCol w="5148572">
                  <a:extLst>
                    <a:ext uri="{9D8B030D-6E8A-4147-A177-3AD203B41FA5}">
                      <a16:colId xmlns:a16="http://schemas.microsoft.com/office/drawing/2014/main" val="197072452"/>
                    </a:ext>
                  </a:extLst>
                </a:gridCol>
              </a:tblGrid>
              <a:tr h="465455">
                <a:tc>
                  <a:txBody>
                    <a:bodyPr/>
                    <a:lstStyle/>
                    <a:p>
                      <a:pPr marL="93663" indent="0" algn="ctr" eaLnBrk="0" hangingPunct="0">
                        <a:spcBef>
                          <a:spcPts val="5"/>
                        </a:spcBef>
                        <a:spcAft>
                          <a:spcPts val="0"/>
                        </a:spcAft>
                      </a:pPr>
                      <a:r>
                        <a:rPr lang="es-ES" sz="1800" b="1" dirty="0">
                          <a:effectLst/>
                          <a:latin typeface="Arial" panose="020B0604020202020204" pitchFamily="34" charset="0"/>
                          <a:ea typeface="Times New Roman" panose="02020603050405020304" pitchFamily="18" charset="0"/>
                        </a:rPr>
                        <a:t>T</a:t>
                      </a:r>
                      <a:r>
                        <a:rPr lang="es-ES" sz="1800" b="1" spc="5" dirty="0">
                          <a:effectLst/>
                          <a:latin typeface="Arial" panose="020B0604020202020204" pitchFamily="34" charset="0"/>
                          <a:ea typeface="Times New Roman" panose="02020603050405020304" pitchFamily="18" charset="0"/>
                        </a:rPr>
                        <a:t>i</a:t>
                      </a:r>
                      <a:r>
                        <a:rPr lang="es-ES" sz="1800" b="1" spc="-10" dirty="0">
                          <a:effectLst/>
                          <a:latin typeface="Arial" panose="020B0604020202020204" pitchFamily="34" charset="0"/>
                          <a:ea typeface="Times New Roman" panose="02020603050405020304" pitchFamily="18" charset="0"/>
                        </a:rPr>
                        <a:t>p</a:t>
                      </a:r>
                      <a:r>
                        <a:rPr lang="es-ES" sz="1800" b="1" dirty="0">
                          <a:effectLst/>
                          <a:latin typeface="Arial" panose="020B0604020202020204" pitchFamily="34" charset="0"/>
                          <a:ea typeface="Times New Roman" panose="02020603050405020304" pitchFamily="18" charset="0"/>
                        </a:rPr>
                        <a:t>o</a:t>
                      </a:r>
                      <a:r>
                        <a:rPr lang="es-ES" sz="1800" b="1" spc="35"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de</a:t>
                      </a:r>
                      <a:r>
                        <a:rPr lang="es-ES" sz="1800" b="1" spc="30"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medio</a:t>
                      </a:r>
                      <a:r>
                        <a:rPr lang="es-ES" sz="1800" b="1" spc="35"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de transporte</a:t>
                      </a:r>
                      <a:endParaRPr lang="es-CU"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indent="0" algn="ctr" eaLnBrk="0" hangingPunct="0">
                        <a:spcBef>
                          <a:spcPts val="5"/>
                        </a:spcBef>
                        <a:spcAft>
                          <a:spcPts val="0"/>
                        </a:spcAft>
                      </a:pPr>
                      <a:r>
                        <a:rPr lang="es-ES" sz="1800" b="1" dirty="0">
                          <a:effectLst/>
                          <a:latin typeface="Arial" panose="020B0604020202020204" pitchFamily="34" charset="0"/>
                          <a:ea typeface="Times New Roman" panose="02020603050405020304" pitchFamily="18" charset="0"/>
                        </a:rPr>
                        <a:t>Pos</a:t>
                      </a:r>
                      <a:r>
                        <a:rPr lang="es-ES" sz="1800" b="1" spc="5" dirty="0">
                          <a:effectLst/>
                          <a:latin typeface="Arial" panose="020B0604020202020204" pitchFamily="34" charset="0"/>
                          <a:ea typeface="Times New Roman" panose="02020603050405020304" pitchFamily="18" charset="0"/>
                        </a:rPr>
                        <a:t>i</a:t>
                      </a:r>
                      <a:r>
                        <a:rPr lang="es-ES" sz="1800" b="1" spc="-10" dirty="0">
                          <a:effectLst/>
                          <a:latin typeface="Arial" panose="020B0604020202020204" pitchFamily="34" charset="0"/>
                          <a:ea typeface="Times New Roman" panose="02020603050405020304" pitchFamily="18" charset="0"/>
                        </a:rPr>
                        <a:t>b</a:t>
                      </a:r>
                      <a:r>
                        <a:rPr lang="es-ES" sz="1800" b="1" dirty="0">
                          <a:effectLst/>
                          <a:latin typeface="Arial" panose="020B0604020202020204" pitchFamily="34" charset="0"/>
                          <a:ea typeface="Times New Roman" panose="02020603050405020304" pitchFamily="18" charset="0"/>
                        </a:rPr>
                        <a:t>ilida</a:t>
                      </a:r>
                      <a:r>
                        <a:rPr lang="es-ES" sz="1800" b="1" spc="-10" dirty="0">
                          <a:effectLst/>
                          <a:latin typeface="Arial" panose="020B0604020202020204" pitchFamily="34" charset="0"/>
                          <a:ea typeface="Times New Roman" panose="02020603050405020304" pitchFamily="18" charset="0"/>
                        </a:rPr>
                        <a:t>d</a:t>
                      </a:r>
                      <a:r>
                        <a:rPr lang="es-ES" sz="1800" b="1" dirty="0">
                          <a:effectLst/>
                          <a:latin typeface="Arial" panose="020B0604020202020204" pitchFamily="34" charset="0"/>
                          <a:ea typeface="Times New Roman" panose="02020603050405020304" pitchFamily="18" charset="0"/>
                        </a:rPr>
                        <a:t>es</a:t>
                      </a:r>
                      <a:r>
                        <a:rPr lang="es-ES" sz="1800" b="1" spc="70"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de</a:t>
                      </a:r>
                      <a:r>
                        <a:rPr lang="es-ES" sz="1800" b="1" spc="70" dirty="0">
                          <a:effectLst/>
                          <a:latin typeface="Arial" panose="020B0604020202020204" pitchFamily="34" charset="0"/>
                          <a:ea typeface="Times New Roman" panose="02020603050405020304" pitchFamily="18" charset="0"/>
                        </a:rPr>
                        <a:t> </a:t>
                      </a:r>
                      <a:r>
                        <a:rPr lang="es-ES" sz="1800" b="1" dirty="0">
                          <a:effectLst/>
                          <a:latin typeface="Arial" panose="020B0604020202020204" pitchFamily="34" charset="0"/>
                          <a:ea typeface="Times New Roman" panose="02020603050405020304" pitchFamily="18" charset="0"/>
                        </a:rPr>
                        <a:t>evac</a:t>
                      </a:r>
                      <a:r>
                        <a:rPr lang="es-ES" sz="1800" b="1" spc="-10" dirty="0">
                          <a:effectLst/>
                          <a:latin typeface="Arial" panose="020B0604020202020204" pitchFamily="34" charset="0"/>
                          <a:ea typeface="Times New Roman" panose="02020603050405020304" pitchFamily="18" charset="0"/>
                        </a:rPr>
                        <a:t>u</a:t>
                      </a:r>
                      <a:r>
                        <a:rPr lang="es-ES" sz="1800" b="1" dirty="0">
                          <a:effectLst/>
                          <a:latin typeface="Arial" panose="020B0604020202020204" pitchFamily="34" charset="0"/>
                          <a:ea typeface="Times New Roman" panose="02020603050405020304" pitchFamily="18" charset="0"/>
                        </a:rPr>
                        <a:t>ac</a:t>
                      </a:r>
                      <a:r>
                        <a:rPr lang="es-ES" sz="1800" b="1" spc="-10" dirty="0">
                          <a:effectLst/>
                          <a:latin typeface="Arial" panose="020B0604020202020204" pitchFamily="34" charset="0"/>
                          <a:ea typeface="Times New Roman" panose="02020603050405020304" pitchFamily="18" charset="0"/>
                        </a:rPr>
                        <a:t>i</a:t>
                      </a:r>
                      <a:r>
                        <a:rPr lang="es-ES" sz="1800" b="1" dirty="0">
                          <a:effectLst/>
                          <a:latin typeface="Arial" panose="020B0604020202020204" pitchFamily="34" charset="0"/>
                          <a:ea typeface="Times New Roman" panose="02020603050405020304" pitchFamily="18" charset="0"/>
                        </a:rPr>
                        <a:t>ón</a:t>
                      </a:r>
                      <a:endParaRPr lang="es-CU" sz="1600" dirty="0">
                        <a:effectLst/>
                        <a:latin typeface="Times New Roman" panose="02020603050405020304" pitchFamily="18" charset="0"/>
                        <a:ea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29991239"/>
                  </a:ext>
                </a:extLst>
              </a:tr>
              <a:tr h="595630">
                <a:tc>
                  <a:txBody>
                    <a:bodyPr/>
                    <a:lstStyle/>
                    <a:p>
                      <a:pPr marL="62865" eaLnBrk="0" hangingPunct="0">
                        <a:lnSpc>
                          <a:spcPct val="150000"/>
                        </a:lnSpc>
                      </a:pPr>
                      <a:r>
                        <a:rPr lang="pt-BR" sz="1600" dirty="0">
                          <a:effectLst/>
                          <a:latin typeface="Arial" panose="020B0604020202020204" pitchFamily="34" charset="0"/>
                          <a:ea typeface="Times New Roman" panose="02020603050405020304" pitchFamily="18" charset="0"/>
                        </a:rPr>
                        <a:t>A</a:t>
                      </a:r>
                      <a:r>
                        <a:rPr lang="pt-BR" sz="1600" spc="-10" dirty="0">
                          <a:effectLst/>
                          <a:latin typeface="Arial" panose="020B0604020202020204" pitchFamily="34" charset="0"/>
                          <a:ea typeface="Times New Roman" panose="02020603050405020304" pitchFamily="18" charset="0"/>
                        </a:rPr>
                        <a:t>m</a:t>
                      </a:r>
                      <a:r>
                        <a:rPr lang="pt-BR" sz="1600" dirty="0">
                          <a:effectLst/>
                          <a:latin typeface="Arial" panose="020B0604020202020204" pitchFamily="34" charset="0"/>
                          <a:ea typeface="Times New Roman" panose="02020603050405020304" pitchFamily="18" charset="0"/>
                        </a:rPr>
                        <a:t>bul</a:t>
                      </a:r>
                      <a:r>
                        <a:rPr lang="pt-BR" sz="1600" spc="-10" dirty="0">
                          <a:effectLst/>
                          <a:latin typeface="Arial" panose="020B0604020202020204" pitchFamily="34" charset="0"/>
                          <a:ea typeface="Times New Roman" panose="02020603050405020304" pitchFamily="18" charset="0"/>
                        </a:rPr>
                        <a:t>â</a:t>
                      </a:r>
                      <a:r>
                        <a:rPr lang="pt-BR" sz="1600" dirty="0">
                          <a:effectLst/>
                          <a:latin typeface="Arial" panose="020B0604020202020204" pitchFamily="34" charset="0"/>
                          <a:ea typeface="Times New Roman" panose="02020603050405020304" pitchFamily="18" charset="0"/>
                        </a:rPr>
                        <a:t>nci</a:t>
                      </a:r>
                      <a:r>
                        <a:rPr lang="pt-BR" sz="1600" spc="-10" dirty="0">
                          <a:effectLst/>
                          <a:latin typeface="Arial" panose="020B0604020202020204" pitchFamily="34" charset="0"/>
                          <a:ea typeface="Times New Roman" panose="02020603050405020304" pitchFamily="18" charset="0"/>
                        </a:rPr>
                        <a:t>a</a:t>
                      </a:r>
                      <a:r>
                        <a:rPr lang="pt-BR" sz="1600" dirty="0">
                          <a:effectLst/>
                          <a:latin typeface="Arial" panose="020B0604020202020204" pitchFamily="34" charset="0"/>
                          <a:ea typeface="Times New Roman" panose="02020603050405020304" pitchFamily="18" charset="0"/>
                        </a:rPr>
                        <a:t>s, </a:t>
                      </a:r>
                      <a:r>
                        <a:rPr lang="pt-BR" sz="1600" spc="45" dirty="0">
                          <a:effectLst/>
                          <a:latin typeface="Arial" panose="020B0604020202020204" pitchFamily="34" charset="0"/>
                          <a:ea typeface="Times New Roman" panose="02020603050405020304" pitchFamily="18" charset="0"/>
                        </a:rPr>
                        <a:t>Mercedes</a:t>
                      </a:r>
                      <a:r>
                        <a:rPr lang="pt-BR" sz="1600" dirty="0">
                          <a:effectLst/>
                          <a:latin typeface="Arial" panose="020B0604020202020204" pitchFamily="34" charset="0"/>
                          <a:ea typeface="Times New Roman" panose="02020603050405020304" pitchFamily="18" charset="0"/>
                        </a:rPr>
                        <a:t> </a:t>
                      </a:r>
                      <a:r>
                        <a:rPr lang="pt-BR" sz="1600" spc="45" dirty="0">
                          <a:effectLst/>
                          <a:latin typeface="Arial" panose="020B0604020202020204" pitchFamily="34" charset="0"/>
                          <a:ea typeface="Times New Roman" panose="02020603050405020304" pitchFamily="18" charset="0"/>
                        </a:rPr>
                        <a:t>Benz</a:t>
                      </a:r>
                      <a:r>
                        <a:rPr lang="pt-BR" sz="1600" dirty="0">
                          <a:effectLst/>
                          <a:latin typeface="Arial" panose="020B0604020202020204" pitchFamily="34" charset="0"/>
                          <a:ea typeface="Times New Roman" panose="02020603050405020304" pitchFamily="18" charset="0"/>
                        </a:rPr>
                        <a:t>, </a:t>
                      </a:r>
                      <a:r>
                        <a:rPr lang="pt-BR" sz="1600" spc="50" dirty="0">
                          <a:effectLst/>
                          <a:latin typeface="Arial" panose="020B0604020202020204" pitchFamily="34" charset="0"/>
                          <a:ea typeface="Times New Roman" panose="02020603050405020304" pitchFamily="18" charset="0"/>
                        </a:rPr>
                        <a:t>Jin</a:t>
                      </a:r>
                      <a:r>
                        <a:rPr lang="pt-BR" sz="1600" dirty="0">
                          <a:effectLst/>
                          <a:latin typeface="Arial" panose="020B0604020202020204" pitchFamily="34" charset="0"/>
                          <a:ea typeface="Times New Roman" panose="02020603050405020304" pitchFamily="18" charset="0"/>
                        </a:rPr>
                        <a:t> B</a:t>
                      </a:r>
                      <a:r>
                        <a:rPr lang="pt-BR" sz="1600" spc="-5" dirty="0">
                          <a:effectLst/>
                          <a:latin typeface="Arial" panose="020B0604020202020204" pitchFamily="34" charset="0"/>
                          <a:ea typeface="Times New Roman" panose="02020603050405020304" pitchFamily="18" charset="0"/>
                        </a:rPr>
                        <a:t>e</a:t>
                      </a:r>
                      <a:r>
                        <a:rPr lang="pt-BR" sz="1600" spc="5" dirty="0">
                          <a:effectLst/>
                          <a:latin typeface="Arial" panose="020B0604020202020204" pitchFamily="34" charset="0"/>
                          <a:ea typeface="Times New Roman" panose="02020603050405020304" pitchFamily="18" charset="0"/>
                        </a:rPr>
                        <a:t>i</a:t>
                      </a:r>
                      <a:r>
                        <a:rPr lang="pt-BR" sz="1600" dirty="0">
                          <a:effectLst/>
                          <a:latin typeface="Arial" panose="020B0604020202020204" pitchFamily="34" charset="0"/>
                          <a:ea typeface="Times New Roman" panose="02020603050405020304" pitchFamily="18" charset="0"/>
                        </a:rPr>
                        <a:t>, Iveco)</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eaLnBrk="0" hangingPunct="0">
                        <a:lnSpc>
                          <a:spcPts val="1000"/>
                        </a:lnSpc>
                        <a:spcBef>
                          <a:spcPts val="5"/>
                        </a:spcBef>
                      </a:pPr>
                      <a:r>
                        <a:rPr lang="pt-BR" sz="1600" dirty="0">
                          <a:effectLst/>
                          <a:latin typeface="Arial" panose="020B0604020202020204" pitchFamily="34" charset="0"/>
                          <a:ea typeface="Times New Roman" panose="02020603050405020304" pitchFamily="18" charset="0"/>
                        </a:rPr>
                        <a:t> </a:t>
                      </a:r>
                      <a:endParaRPr lang="es-CU" sz="1600" dirty="0">
                        <a:effectLst/>
                        <a:latin typeface="Times New Roman" panose="02020603050405020304" pitchFamily="18" charset="0"/>
                        <a:ea typeface="Times New Roman" panose="02020603050405020304" pitchFamily="18" charset="0"/>
                      </a:endParaRPr>
                    </a:p>
                    <a:p>
                      <a:pPr marL="62230" eaLnBrk="0" hangingPunct="0"/>
                      <a:r>
                        <a:rPr lang="es-ES" sz="1600" dirty="0">
                          <a:effectLst/>
                          <a:latin typeface="Arial" panose="020B0604020202020204" pitchFamily="34" charset="0"/>
                          <a:ea typeface="Times New Roman" panose="02020603050405020304" pitchFamily="18" charset="0"/>
                        </a:rPr>
                        <a:t>2</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a</a:t>
                      </a:r>
                      <a:r>
                        <a:rPr lang="es-ES" sz="1600" spc="1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5</a:t>
                      </a:r>
                      <a:r>
                        <a:rPr lang="es-ES" sz="1600" spc="25" dirty="0">
                          <a:effectLst/>
                          <a:latin typeface="Arial" panose="020B0604020202020204" pitchFamily="34" charset="0"/>
                          <a:ea typeface="Times New Roman" panose="02020603050405020304" pitchFamily="18" charset="0"/>
                        </a:rPr>
                        <a:t> víctimas </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co</a:t>
                      </a:r>
                      <a:r>
                        <a:rPr lang="es-ES" sz="1600" spc="-5" dirty="0">
                          <a:effectLst/>
                          <a:latin typeface="Arial" panose="020B0604020202020204" pitchFamily="34" charset="0"/>
                          <a:ea typeface="Times New Roman" panose="02020603050405020304" pitchFamily="18" charset="0"/>
                        </a:rPr>
                        <a:t>s</a:t>
                      </a:r>
                      <a:r>
                        <a:rPr lang="es-ES" sz="1600" spc="5" dirty="0">
                          <a:effectLst/>
                          <a:latin typeface="Arial" panose="020B0604020202020204" pitchFamily="34" charset="0"/>
                          <a:ea typeface="Times New Roman" panose="02020603050405020304" pitchFamily="18" charset="0"/>
                        </a:rPr>
                        <a:t>t</a:t>
                      </a:r>
                      <a:r>
                        <a:rPr lang="es-ES" sz="1600" spc="-1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da</a:t>
                      </a:r>
                      <a:r>
                        <a:rPr lang="es-ES" sz="1600" dirty="0">
                          <a:effectLst/>
                          <a:latin typeface="Arial" panose="020B0604020202020204" pitchFamily="34" charset="0"/>
                          <a:ea typeface="Times New Roman" panose="02020603050405020304" pitchFamily="18" charset="0"/>
                        </a:rPr>
                        <a:t>s</a:t>
                      </a:r>
                      <a:r>
                        <a:rPr lang="es-ES" sz="1600" spc="-5" dirty="0">
                          <a:effectLst/>
                          <a:latin typeface="Arial" panose="020B0604020202020204" pitchFamily="34" charset="0"/>
                          <a:ea typeface="Times New Roman" panose="02020603050405020304" pitchFamily="18" charset="0"/>
                        </a:rPr>
                        <a:t> po</a:t>
                      </a:r>
                      <a:r>
                        <a:rPr lang="es-ES" sz="1600" dirty="0">
                          <a:effectLst/>
                          <a:latin typeface="Arial" panose="020B0604020202020204" pitchFamily="34" charset="0"/>
                          <a:ea typeface="Times New Roman" panose="02020603050405020304" pitchFamily="18" charset="0"/>
                        </a:rPr>
                        <a:t>r</a:t>
                      </a:r>
                      <a:r>
                        <a:rPr lang="es-ES" sz="1600" spc="2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a:t>
                      </a:r>
                      <a:r>
                        <a:rPr lang="es-ES" sz="1600" spc="-1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j</a:t>
                      </a:r>
                      <a:r>
                        <a:rPr lang="es-ES" sz="1600" spc="-5" dirty="0">
                          <a:effectLst/>
                          <a:latin typeface="Arial" panose="020B0604020202020204" pitchFamily="34" charset="0"/>
                          <a:ea typeface="Times New Roman" panose="02020603050405020304" pitchFamily="18" charset="0"/>
                        </a:rPr>
                        <a:t>e</a:t>
                      </a:r>
                      <a:r>
                        <a:rPr lang="es-ES" sz="1600" dirty="0">
                          <a:effectLst/>
                          <a:latin typeface="Arial" panose="020B0604020202020204" pitchFamily="34" charset="0"/>
                          <a:ea typeface="Times New Roman" panose="02020603050405020304" pitchFamily="18" charset="0"/>
                        </a:rPr>
                        <a:t>,</a:t>
                      </a:r>
                      <a:r>
                        <a:rPr lang="es-ES" sz="1600" spc="20" dirty="0">
                          <a:effectLst/>
                          <a:latin typeface="Arial" panose="020B0604020202020204" pitchFamily="34" charset="0"/>
                          <a:ea typeface="Times New Roman" panose="02020603050405020304" pitchFamily="18" charset="0"/>
                        </a:rPr>
                        <a:t> </a:t>
                      </a:r>
                      <a:r>
                        <a:rPr lang="es-ES" sz="1600" spc="-10" dirty="0">
                          <a:effectLst/>
                          <a:latin typeface="Arial" panose="020B0604020202020204" pitchFamily="34" charset="0"/>
                          <a:ea typeface="Times New Roman" panose="02020603050405020304" pitchFamily="18" charset="0"/>
                        </a:rPr>
                        <a:t>c</a:t>
                      </a:r>
                      <a:r>
                        <a:rPr lang="es-ES" sz="1600" spc="-5" dirty="0">
                          <a:effectLst/>
                          <a:latin typeface="Arial" panose="020B0604020202020204" pitchFamily="34" charset="0"/>
                          <a:ea typeface="Times New Roman" panose="02020603050405020304" pitchFamily="18" charset="0"/>
                        </a:rPr>
                        <a:t>o</a:t>
                      </a:r>
                      <a:r>
                        <a:rPr lang="es-ES" sz="1600" dirty="0">
                          <a:effectLst/>
                          <a:latin typeface="Arial" panose="020B0604020202020204" pitchFamily="34" charset="0"/>
                          <a:ea typeface="Times New Roman" panose="02020603050405020304" pitchFamily="18" charset="0"/>
                        </a:rPr>
                        <a:t>n</a:t>
                      </a:r>
                      <a:r>
                        <a:rPr lang="es-ES" sz="1600" spc="3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apo</a:t>
                      </a:r>
                      <a:r>
                        <a:rPr lang="es-ES" sz="1600" spc="5" dirty="0">
                          <a:effectLst/>
                          <a:latin typeface="Arial" panose="020B0604020202020204" pitchFamily="34" charset="0"/>
                          <a:ea typeface="Times New Roman" panose="02020603050405020304" pitchFamily="18" charset="0"/>
                        </a:rPr>
                        <a:t>y</a:t>
                      </a:r>
                      <a:r>
                        <a:rPr lang="es-ES" sz="1600" dirty="0">
                          <a:effectLst/>
                          <a:latin typeface="Arial" panose="020B0604020202020204" pitchFamily="34" charset="0"/>
                          <a:ea typeface="Times New Roman" panose="02020603050405020304" pitchFamily="18" charset="0"/>
                        </a:rPr>
                        <a:t>o</a:t>
                      </a:r>
                      <a:r>
                        <a:rPr lang="es-ES" sz="1600" spc="1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ital.</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9355645"/>
                  </a:ext>
                </a:extLst>
              </a:tr>
              <a:tr h="341630">
                <a:tc>
                  <a:txBody>
                    <a:bodyPr/>
                    <a:lstStyle/>
                    <a:p>
                      <a:pPr marL="62865" eaLnBrk="0" hangingPunct="0">
                        <a:lnSpc>
                          <a:spcPts val="1320"/>
                        </a:lnSpc>
                      </a:pPr>
                      <a:r>
                        <a:rPr lang="es-ES" sz="1600" spc="-5" dirty="0">
                          <a:effectLst/>
                          <a:latin typeface="Arial" panose="020B0604020202020204" pitchFamily="34" charset="0"/>
                          <a:ea typeface="Times New Roman" panose="02020603050405020304" pitchFamily="18" charset="0"/>
                        </a:rPr>
                        <a:t>Ó</a:t>
                      </a:r>
                      <a:r>
                        <a:rPr lang="es-ES" sz="1600" spc="-10" dirty="0">
                          <a:effectLst/>
                          <a:latin typeface="Arial" panose="020B0604020202020204" pitchFamily="34" charset="0"/>
                          <a:ea typeface="Times New Roman" panose="02020603050405020304" pitchFamily="18" charset="0"/>
                        </a:rPr>
                        <a:t>m</a:t>
                      </a:r>
                      <a:r>
                        <a:rPr lang="es-ES" sz="1600" dirty="0">
                          <a:effectLst/>
                          <a:latin typeface="Arial" panose="020B0604020202020204" pitchFamily="34" charset="0"/>
                          <a:ea typeface="Times New Roman" panose="02020603050405020304" pitchFamily="18" charset="0"/>
                        </a:rPr>
                        <a:t>n</a:t>
                      </a:r>
                      <a:r>
                        <a:rPr lang="es-ES" sz="1600" spc="-5" dirty="0">
                          <a:effectLst/>
                          <a:latin typeface="Arial" panose="020B0604020202020204" pitchFamily="34" charset="0"/>
                          <a:ea typeface="Times New Roman" panose="02020603050405020304" pitchFamily="18" charset="0"/>
                        </a:rPr>
                        <a:t>i</a:t>
                      </a:r>
                      <a:r>
                        <a:rPr lang="es-ES" sz="1600" dirty="0">
                          <a:effectLst/>
                          <a:latin typeface="Arial" panose="020B0604020202020204" pitchFamily="34" charset="0"/>
                          <a:ea typeface="Times New Roman" panose="02020603050405020304" pitchFamily="18" charset="0"/>
                        </a:rPr>
                        <a:t>b</a:t>
                      </a:r>
                      <a:r>
                        <a:rPr lang="es-ES" sz="1600" spc="-5" dirty="0">
                          <a:effectLst/>
                          <a:latin typeface="Arial" panose="020B0604020202020204" pitchFamily="34" charset="0"/>
                          <a:ea typeface="Times New Roman" panose="02020603050405020304" pitchFamily="18" charset="0"/>
                        </a:rPr>
                        <a:t>u</a:t>
                      </a:r>
                      <a:r>
                        <a:rPr lang="es-ES" sz="1600" dirty="0">
                          <a:effectLst/>
                          <a:latin typeface="Arial" panose="020B0604020202020204" pitchFamily="34" charset="0"/>
                          <a:ea typeface="Times New Roman" panose="02020603050405020304" pitchFamily="18" charset="0"/>
                        </a:rPr>
                        <a:t>s</a:t>
                      </a:r>
                      <a:r>
                        <a:rPr lang="es-ES" sz="1600" spc="3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(d</a:t>
                      </a:r>
                      <a:r>
                        <a:rPr lang="es-ES" sz="1600" dirty="0">
                          <a:effectLst/>
                          <a:latin typeface="Arial" panose="020B0604020202020204" pitchFamily="34" charset="0"/>
                          <a:ea typeface="Times New Roman" panose="02020603050405020304" pitchFamily="18" charset="0"/>
                        </a:rPr>
                        <a:t>e</a:t>
                      </a:r>
                      <a:r>
                        <a:rPr lang="es-ES" sz="1600" spc="3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4</a:t>
                      </a:r>
                      <a:r>
                        <a:rPr lang="es-ES" sz="1600" dirty="0">
                          <a:effectLst/>
                          <a:latin typeface="Arial" panose="020B0604020202020204" pitchFamily="34" charset="0"/>
                          <a:ea typeface="Times New Roman" panose="02020603050405020304" pitchFamily="18" charset="0"/>
                        </a:rPr>
                        <a:t>5</a:t>
                      </a:r>
                      <a:r>
                        <a:rPr lang="es-ES" sz="1600" spc="4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p</a:t>
                      </a:r>
                      <a:r>
                        <a:rPr lang="es-ES" sz="1600" spc="5" dirty="0">
                          <a:effectLst/>
                          <a:latin typeface="Arial" panose="020B0604020202020204" pitchFamily="34" charset="0"/>
                          <a:ea typeface="Times New Roman" panose="02020603050405020304" pitchFamily="18" charset="0"/>
                        </a:rPr>
                        <a:t>l</a:t>
                      </a:r>
                      <a:r>
                        <a:rPr lang="es-ES" sz="1600" spc="-5" dirty="0">
                          <a:effectLst/>
                          <a:latin typeface="Arial" panose="020B0604020202020204" pitchFamily="34" charset="0"/>
                          <a:ea typeface="Times New Roman" panose="02020603050405020304" pitchFamily="18" charset="0"/>
                        </a:rPr>
                        <a:t>azas)</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eaLnBrk="0" hangingPunct="0">
                        <a:lnSpc>
                          <a:spcPts val="1320"/>
                        </a:lnSpc>
                      </a:pPr>
                      <a:r>
                        <a:rPr lang="es-ES" sz="1600">
                          <a:effectLst/>
                          <a:latin typeface="Arial" panose="020B0604020202020204" pitchFamily="34" charset="0"/>
                          <a:ea typeface="Times New Roman" panose="02020603050405020304" pitchFamily="18" charset="0"/>
                        </a:rPr>
                        <a:t>15</a:t>
                      </a:r>
                      <a:r>
                        <a:rPr lang="es-ES" sz="1600" spc="20">
                          <a:effectLst/>
                          <a:latin typeface="Arial" panose="020B0604020202020204" pitchFamily="34" charset="0"/>
                          <a:ea typeface="Times New Roman" panose="02020603050405020304" pitchFamily="18" charset="0"/>
                        </a:rPr>
                        <a:t> víctimas </a:t>
                      </a:r>
                      <a:r>
                        <a:rPr lang="es-ES" sz="1600" spc="-10">
                          <a:effectLst/>
                          <a:latin typeface="Arial" panose="020B0604020202020204" pitchFamily="34" charset="0"/>
                          <a:ea typeface="Times New Roman" panose="02020603050405020304" pitchFamily="18" charset="0"/>
                        </a:rPr>
                        <a:t>a</a:t>
                      </a:r>
                      <a:r>
                        <a:rPr lang="es-ES" sz="1600">
                          <a:effectLst/>
                          <a:latin typeface="Arial" panose="020B0604020202020204" pitchFamily="34" charset="0"/>
                          <a:ea typeface="Times New Roman" panose="02020603050405020304" pitchFamily="18" charset="0"/>
                        </a:rPr>
                        <a:t>co</a:t>
                      </a:r>
                      <a:r>
                        <a:rPr lang="es-ES" sz="1600" spc="-5">
                          <a:effectLst/>
                          <a:latin typeface="Arial" panose="020B0604020202020204" pitchFamily="34" charset="0"/>
                          <a:ea typeface="Times New Roman" panose="02020603050405020304" pitchFamily="18" charset="0"/>
                        </a:rPr>
                        <a:t>s</a:t>
                      </a:r>
                      <a:r>
                        <a:rPr lang="es-ES" sz="1600" spc="5">
                          <a:effectLst/>
                          <a:latin typeface="Arial" panose="020B0604020202020204" pitchFamily="34" charset="0"/>
                          <a:ea typeface="Times New Roman" panose="02020603050405020304" pitchFamily="18" charset="0"/>
                        </a:rPr>
                        <a:t>t</a:t>
                      </a:r>
                      <a:r>
                        <a:rPr lang="es-ES" sz="1600" spc="-10">
                          <a:effectLst/>
                          <a:latin typeface="Arial" panose="020B0604020202020204" pitchFamily="34" charset="0"/>
                          <a:ea typeface="Times New Roman" panose="02020603050405020304" pitchFamily="18" charset="0"/>
                        </a:rPr>
                        <a:t>a</a:t>
                      </a:r>
                      <a:r>
                        <a:rPr lang="es-ES" sz="1600" spc="-5">
                          <a:effectLst/>
                          <a:latin typeface="Arial" panose="020B0604020202020204" pitchFamily="34" charset="0"/>
                          <a:ea typeface="Times New Roman" panose="02020603050405020304" pitchFamily="18" charset="0"/>
                        </a:rPr>
                        <a:t>da</a:t>
                      </a:r>
                      <a:r>
                        <a:rPr lang="es-ES" sz="1600">
                          <a:effectLst/>
                          <a:latin typeface="Arial" panose="020B0604020202020204" pitchFamily="34" charset="0"/>
                          <a:ea typeface="Times New Roman" panose="02020603050405020304" pitchFamily="18" charset="0"/>
                        </a:rPr>
                        <a:t>s</a:t>
                      </a:r>
                      <a:r>
                        <a:rPr lang="es-ES" sz="1600" spc="25">
                          <a:effectLst/>
                          <a:latin typeface="Arial" panose="020B0604020202020204" pitchFamily="34" charset="0"/>
                          <a:ea typeface="Times New Roman" panose="02020603050405020304" pitchFamily="18" charset="0"/>
                        </a:rPr>
                        <a:t> </a:t>
                      </a:r>
                      <a:r>
                        <a:rPr lang="es-ES" sz="1600">
                          <a:effectLst/>
                          <a:latin typeface="Arial" panose="020B0604020202020204" pitchFamily="34" charset="0"/>
                          <a:ea typeface="Times New Roman" panose="02020603050405020304" pitchFamily="18" charset="0"/>
                        </a:rPr>
                        <a:t>o</a:t>
                      </a:r>
                      <a:r>
                        <a:rPr lang="es-ES" sz="1600" spc="35">
                          <a:effectLst/>
                          <a:latin typeface="Arial" panose="020B0604020202020204" pitchFamily="34" charset="0"/>
                          <a:ea typeface="Times New Roman" panose="02020603050405020304" pitchFamily="18" charset="0"/>
                        </a:rPr>
                        <a:t> </a:t>
                      </a:r>
                      <a:r>
                        <a:rPr lang="es-ES" sz="1600" spc="-5">
                          <a:effectLst/>
                          <a:latin typeface="Arial" panose="020B0604020202020204" pitchFamily="34" charset="0"/>
                          <a:ea typeface="Times New Roman" panose="02020603050405020304" pitchFamily="18" charset="0"/>
                        </a:rPr>
                        <a:t>4</a:t>
                      </a:r>
                      <a:r>
                        <a:rPr lang="es-ES" sz="1600">
                          <a:effectLst/>
                          <a:latin typeface="Arial" panose="020B0604020202020204" pitchFamily="34" charset="0"/>
                          <a:ea typeface="Times New Roman" panose="02020603050405020304" pitchFamily="18" charset="0"/>
                        </a:rPr>
                        <a:t>0</a:t>
                      </a:r>
                      <a:r>
                        <a:rPr lang="es-ES" sz="1600" spc="30">
                          <a:effectLst/>
                          <a:latin typeface="Arial" panose="020B0604020202020204" pitchFamily="34" charset="0"/>
                          <a:ea typeface="Times New Roman" panose="02020603050405020304" pitchFamily="18" charset="0"/>
                        </a:rPr>
                        <a:t> </a:t>
                      </a:r>
                      <a:r>
                        <a:rPr lang="es-ES" sz="1600" spc="-5">
                          <a:effectLst/>
                          <a:latin typeface="Arial" panose="020B0604020202020204" pitchFamily="34" charset="0"/>
                          <a:ea typeface="Times New Roman" panose="02020603050405020304" pitchFamily="18" charset="0"/>
                        </a:rPr>
                        <a:t>sentada</a:t>
                      </a:r>
                      <a:r>
                        <a:rPr lang="es-ES" sz="1600">
                          <a:effectLst/>
                          <a:latin typeface="Arial" panose="020B0604020202020204" pitchFamily="34" charset="0"/>
                          <a:ea typeface="Times New Roman" panose="02020603050405020304" pitchFamily="18" charset="0"/>
                        </a:rPr>
                        <a:t>s</a:t>
                      </a:r>
                      <a:r>
                        <a:rPr lang="es-ES" sz="1600" spc="30">
                          <a:effectLst/>
                          <a:latin typeface="Arial" panose="020B0604020202020204" pitchFamily="34" charset="0"/>
                          <a:ea typeface="Times New Roman" panose="02020603050405020304" pitchFamily="18" charset="0"/>
                        </a:rPr>
                        <a:t> </a:t>
                      </a:r>
                      <a:r>
                        <a:rPr lang="es-ES" sz="1600" spc="-5">
                          <a:effectLst/>
                          <a:latin typeface="Arial" panose="020B0604020202020204" pitchFamily="34" charset="0"/>
                          <a:ea typeface="Times New Roman" panose="02020603050405020304" pitchFamily="18" charset="0"/>
                        </a:rPr>
                        <a:t>p</a:t>
                      </a:r>
                      <a:r>
                        <a:rPr lang="es-ES" sz="1600">
                          <a:effectLst/>
                          <a:latin typeface="Arial" panose="020B0604020202020204" pitchFamily="34" charset="0"/>
                          <a:ea typeface="Times New Roman" panose="02020603050405020304" pitchFamily="18" charset="0"/>
                        </a:rPr>
                        <a:t>or</a:t>
                      </a:r>
                      <a:r>
                        <a:rPr lang="es-ES" sz="1600" spc="25">
                          <a:effectLst/>
                          <a:latin typeface="Arial" panose="020B0604020202020204" pitchFamily="34" charset="0"/>
                          <a:ea typeface="Times New Roman" panose="02020603050405020304" pitchFamily="18" charset="0"/>
                        </a:rPr>
                        <a:t> </a:t>
                      </a:r>
                      <a:r>
                        <a:rPr lang="es-ES" sz="1600" spc="-5">
                          <a:effectLst/>
                          <a:latin typeface="Arial" panose="020B0604020202020204" pitchFamily="34" charset="0"/>
                          <a:ea typeface="Times New Roman" panose="02020603050405020304" pitchFamily="18" charset="0"/>
                        </a:rPr>
                        <a:t>v</a:t>
                      </a:r>
                      <a:r>
                        <a:rPr lang="es-ES" sz="1600" spc="5">
                          <a:effectLst/>
                          <a:latin typeface="Arial" panose="020B0604020202020204" pitchFamily="34" charset="0"/>
                          <a:ea typeface="Times New Roman" panose="02020603050405020304" pitchFamily="18" charset="0"/>
                        </a:rPr>
                        <a:t>i</a:t>
                      </a:r>
                      <a:r>
                        <a:rPr lang="es-ES" sz="1600" spc="-10">
                          <a:effectLst/>
                          <a:latin typeface="Arial" panose="020B0604020202020204" pitchFamily="34" charset="0"/>
                          <a:ea typeface="Times New Roman" panose="02020603050405020304" pitchFamily="18" charset="0"/>
                        </a:rPr>
                        <a:t>a</a:t>
                      </a:r>
                      <a:r>
                        <a:rPr lang="es-ES" sz="1600" spc="5">
                          <a:effectLst/>
                          <a:latin typeface="Arial" panose="020B0604020202020204" pitchFamily="34" charset="0"/>
                          <a:ea typeface="Times New Roman" panose="02020603050405020304" pitchFamily="18" charset="0"/>
                        </a:rPr>
                        <a:t>je.</a:t>
                      </a:r>
                      <a:endParaRPr lang="es-CU" sz="160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814694428"/>
                  </a:ext>
                </a:extLst>
              </a:tr>
              <a:tr h="364490">
                <a:tc>
                  <a:txBody>
                    <a:bodyPr/>
                    <a:lstStyle/>
                    <a:p>
                      <a:pPr marL="62865" eaLnBrk="0" hangingPunct="0">
                        <a:lnSpc>
                          <a:spcPts val="1320"/>
                        </a:lnSpc>
                      </a:pPr>
                      <a:r>
                        <a:rPr lang="es-ES" sz="1600" dirty="0" err="1">
                          <a:effectLst/>
                          <a:latin typeface="Arial" panose="020B0604020202020204" pitchFamily="34" charset="0"/>
                          <a:ea typeface="Times New Roman" panose="02020603050405020304" pitchFamily="18" charset="0"/>
                        </a:rPr>
                        <a:t>Se</a:t>
                      </a:r>
                      <a:r>
                        <a:rPr lang="es-ES" sz="1600" spc="-10" dirty="0" err="1">
                          <a:effectLst/>
                          <a:latin typeface="Arial" panose="020B0604020202020204" pitchFamily="34" charset="0"/>
                          <a:ea typeface="Times New Roman" panose="02020603050405020304" pitchFamily="18" charset="0"/>
                        </a:rPr>
                        <a:t>m</a:t>
                      </a:r>
                      <a:r>
                        <a:rPr lang="es-ES" sz="1600" spc="5" dirty="0" err="1">
                          <a:effectLst/>
                          <a:latin typeface="Arial" panose="020B0604020202020204" pitchFamily="34" charset="0"/>
                          <a:ea typeface="Times New Roman" panose="02020603050405020304" pitchFamily="18" charset="0"/>
                        </a:rPr>
                        <a:t>i</a:t>
                      </a:r>
                      <a:r>
                        <a:rPr lang="es-ES" sz="1600" dirty="0" err="1">
                          <a:effectLst/>
                          <a:latin typeface="Arial" panose="020B0604020202020204" pitchFamily="34" charset="0"/>
                          <a:ea typeface="Times New Roman" panose="02020603050405020304" pitchFamily="18" charset="0"/>
                        </a:rPr>
                        <a:t>ó</a:t>
                      </a:r>
                      <a:r>
                        <a:rPr lang="es-ES" sz="1600" spc="-10" dirty="0" err="1">
                          <a:effectLst/>
                          <a:latin typeface="Arial" panose="020B0604020202020204" pitchFamily="34" charset="0"/>
                          <a:ea typeface="Times New Roman" panose="02020603050405020304" pitchFamily="18" charset="0"/>
                        </a:rPr>
                        <a:t>m</a:t>
                      </a:r>
                      <a:r>
                        <a:rPr lang="es-ES" sz="1600" dirty="0" err="1">
                          <a:effectLst/>
                          <a:latin typeface="Arial" panose="020B0604020202020204" pitchFamily="34" charset="0"/>
                          <a:ea typeface="Times New Roman" panose="02020603050405020304" pitchFamily="18" charset="0"/>
                        </a:rPr>
                        <a:t>n</a:t>
                      </a:r>
                      <a:r>
                        <a:rPr lang="es-ES" sz="1600" spc="-10" dirty="0" err="1">
                          <a:effectLst/>
                          <a:latin typeface="Arial" panose="020B0604020202020204" pitchFamily="34" charset="0"/>
                          <a:ea typeface="Times New Roman" panose="02020603050405020304" pitchFamily="18" charset="0"/>
                        </a:rPr>
                        <a:t>i</a:t>
                      </a:r>
                      <a:r>
                        <a:rPr lang="es-ES" sz="1600" dirty="0" err="1">
                          <a:effectLst/>
                          <a:latin typeface="Arial" panose="020B0604020202020204" pitchFamily="34" charset="0"/>
                          <a:ea typeface="Times New Roman" panose="02020603050405020304" pitchFamily="18" charset="0"/>
                        </a:rPr>
                        <a:t>b</a:t>
                      </a:r>
                      <a:r>
                        <a:rPr lang="es-ES" sz="1600" spc="-5" dirty="0" err="1">
                          <a:effectLst/>
                          <a:latin typeface="Arial" panose="020B0604020202020204" pitchFamily="34" charset="0"/>
                          <a:ea typeface="Times New Roman" panose="02020603050405020304" pitchFamily="18" charset="0"/>
                        </a:rPr>
                        <a:t>u</a:t>
                      </a:r>
                      <a:r>
                        <a:rPr lang="es-ES" sz="1600" dirty="0" err="1">
                          <a:effectLst/>
                          <a:latin typeface="Arial" panose="020B0604020202020204" pitchFamily="34" charset="0"/>
                          <a:ea typeface="Times New Roman" panose="02020603050405020304" pitchFamily="18" charset="0"/>
                        </a:rPr>
                        <a:t>s</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eaLnBrk="0" hangingPunct="0">
                        <a:lnSpc>
                          <a:spcPts val="1320"/>
                        </a:lnSpc>
                      </a:pPr>
                      <a:r>
                        <a:rPr lang="es-ES" sz="1600" dirty="0">
                          <a:effectLst/>
                          <a:latin typeface="Arial" panose="020B0604020202020204" pitchFamily="34" charset="0"/>
                          <a:ea typeface="Times New Roman" panose="02020603050405020304" pitchFamily="18" charset="0"/>
                        </a:rPr>
                        <a:t>6</a:t>
                      </a:r>
                      <a:r>
                        <a:rPr lang="es-ES" sz="1600" spc="3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víctimas</a:t>
                      </a:r>
                      <a:r>
                        <a:rPr lang="es-ES" sz="1600" spc="-10" dirty="0">
                          <a:effectLst/>
                          <a:latin typeface="Arial" panose="020B0604020202020204" pitchFamily="34" charset="0"/>
                          <a:ea typeface="Times New Roman" panose="02020603050405020304" pitchFamily="18" charset="0"/>
                        </a:rPr>
                        <a:t> a</a:t>
                      </a:r>
                      <a:r>
                        <a:rPr lang="es-ES" sz="1600" dirty="0">
                          <a:effectLst/>
                          <a:latin typeface="Arial" panose="020B0604020202020204" pitchFamily="34" charset="0"/>
                          <a:ea typeface="Times New Roman" panose="02020603050405020304" pitchFamily="18" charset="0"/>
                        </a:rPr>
                        <a:t>co</a:t>
                      </a:r>
                      <a:r>
                        <a:rPr lang="es-ES" sz="1600" spc="-5" dirty="0">
                          <a:effectLst/>
                          <a:latin typeface="Arial" panose="020B0604020202020204" pitchFamily="34" charset="0"/>
                          <a:ea typeface="Times New Roman" panose="02020603050405020304" pitchFamily="18" charset="0"/>
                        </a:rPr>
                        <a:t>s</a:t>
                      </a:r>
                      <a:r>
                        <a:rPr lang="es-ES" sz="1600" spc="5" dirty="0">
                          <a:effectLst/>
                          <a:latin typeface="Arial" panose="020B0604020202020204" pitchFamily="34" charset="0"/>
                          <a:ea typeface="Times New Roman" panose="02020603050405020304" pitchFamily="18" charset="0"/>
                        </a:rPr>
                        <a:t>t</a:t>
                      </a:r>
                      <a:r>
                        <a:rPr lang="es-ES" sz="1600" spc="-1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da</a:t>
                      </a:r>
                      <a:r>
                        <a:rPr lang="es-ES" sz="1600" dirty="0">
                          <a:effectLst/>
                          <a:latin typeface="Arial" panose="020B0604020202020204" pitchFamily="34" charset="0"/>
                          <a:ea typeface="Times New Roman" panose="02020603050405020304" pitchFamily="18" charset="0"/>
                        </a:rPr>
                        <a:t>s</a:t>
                      </a:r>
                      <a:r>
                        <a:rPr lang="es-ES" sz="1600" spc="2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o</a:t>
                      </a:r>
                      <a:r>
                        <a:rPr lang="es-ES" sz="1600" spc="2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2</a:t>
                      </a:r>
                      <a:r>
                        <a:rPr lang="es-ES" sz="1600" dirty="0">
                          <a:effectLst/>
                          <a:latin typeface="Arial" panose="020B0604020202020204" pitchFamily="34" charset="0"/>
                          <a:ea typeface="Times New Roman" panose="02020603050405020304" pitchFamily="18" charset="0"/>
                        </a:rPr>
                        <a:t>0</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s</a:t>
                      </a:r>
                      <a:r>
                        <a:rPr lang="es-ES" sz="1600" spc="-5" dirty="0">
                          <a:effectLst/>
                          <a:latin typeface="Arial" panose="020B0604020202020204" pitchFamily="34" charset="0"/>
                          <a:ea typeface="Times New Roman" panose="02020603050405020304" pitchFamily="18" charset="0"/>
                        </a:rPr>
                        <a:t>e</a:t>
                      </a:r>
                      <a:r>
                        <a:rPr lang="es-ES" sz="1600" dirty="0">
                          <a:effectLst/>
                          <a:latin typeface="Arial" panose="020B0604020202020204" pitchFamily="34" charset="0"/>
                          <a:ea typeface="Times New Roman" panose="02020603050405020304" pitchFamily="18" charset="0"/>
                        </a:rPr>
                        <a:t>nt</a:t>
                      </a:r>
                      <a:r>
                        <a:rPr lang="es-ES" sz="1600" spc="-5" dirty="0">
                          <a:effectLst/>
                          <a:latin typeface="Arial" panose="020B0604020202020204" pitchFamily="34" charset="0"/>
                          <a:ea typeface="Times New Roman" panose="02020603050405020304" pitchFamily="18" charset="0"/>
                        </a:rPr>
                        <a:t>ad</a:t>
                      </a:r>
                      <a:r>
                        <a:rPr lang="es-ES" sz="1600" dirty="0">
                          <a:effectLst/>
                          <a:latin typeface="Arial" panose="020B0604020202020204" pitchFamily="34" charset="0"/>
                          <a:ea typeface="Times New Roman" panose="02020603050405020304" pitchFamily="18" charset="0"/>
                        </a:rPr>
                        <a:t>os</a:t>
                      </a:r>
                      <a:r>
                        <a:rPr lang="es-ES" sz="1600" spc="2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po</a:t>
                      </a:r>
                      <a:r>
                        <a:rPr lang="es-ES" sz="1600" dirty="0">
                          <a:effectLst/>
                          <a:latin typeface="Arial" panose="020B0604020202020204" pitchFamily="34" charset="0"/>
                          <a:ea typeface="Times New Roman" panose="02020603050405020304" pitchFamily="18" charset="0"/>
                        </a:rPr>
                        <a:t>r</a:t>
                      </a:r>
                      <a:r>
                        <a:rPr lang="es-ES" sz="1600" spc="3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a:t>
                      </a:r>
                      <a:r>
                        <a:rPr lang="es-ES" sz="1600" dirty="0">
                          <a:effectLst/>
                          <a:latin typeface="Arial" panose="020B0604020202020204" pitchFamily="34" charset="0"/>
                          <a:ea typeface="Times New Roman" panose="02020603050405020304" pitchFamily="18" charset="0"/>
                        </a:rPr>
                        <a:t>i</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je.</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82820523"/>
                  </a:ext>
                </a:extLst>
              </a:tr>
              <a:tr h="262255">
                <a:tc>
                  <a:txBody>
                    <a:bodyPr/>
                    <a:lstStyle/>
                    <a:p>
                      <a:pPr marL="62865" eaLnBrk="0" hangingPunct="0">
                        <a:lnSpc>
                          <a:spcPts val="1320"/>
                        </a:lnSpc>
                      </a:pPr>
                      <a:r>
                        <a:rPr lang="es-ES" sz="1600" spc="-5" dirty="0">
                          <a:effectLst/>
                          <a:latin typeface="Arial" panose="020B0604020202020204" pitchFamily="34" charset="0"/>
                          <a:ea typeface="Times New Roman" panose="02020603050405020304" pitchFamily="18" charset="0"/>
                        </a:rPr>
                        <a:t>Ca</a:t>
                      </a:r>
                      <a:r>
                        <a:rPr lang="es-ES" sz="1600" spc="-10" dirty="0">
                          <a:effectLst/>
                          <a:latin typeface="Arial" panose="020B0604020202020204" pitchFamily="34" charset="0"/>
                          <a:ea typeface="Times New Roman" panose="02020603050405020304" pitchFamily="18" charset="0"/>
                        </a:rPr>
                        <a:t>m</a:t>
                      </a:r>
                      <a:r>
                        <a:rPr lang="es-ES" sz="1600" spc="-5" dirty="0">
                          <a:effectLst/>
                          <a:latin typeface="Arial" panose="020B0604020202020204" pitchFamily="34" charset="0"/>
                          <a:ea typeface="Times New Roman" panose="02020603050405020304" pitchFamily="18" charset="0"/>
                        </a:rPr>
                        <a:t>io</a:t>
                      </a:r>
                      <a:r>
                        <a:rPr lang="es-ES" sz="1600" spc="5" dirty="0">
                          <a:effectLst/>
                          <a:latin typeface="Arial" panose="020B0604020202020204" pitchFamily="34" charset="0"/>
                          <a:ea typeface="Times New Roman" panose="02020603050405020304" pitchFamily="18" charset="0"/>
                        </a:rPr>
                        <a:t>n</a:t>
                      </a:r>
                      <a:r>
                        <a:rPr lang="es-ES" sz="1600" spc="-5" dirty="0">
                          <a:effectLst/>
                          <a:latin typeface="Arial" panose="020B0604020202020204" pitchFamily="34" charset="0"/>
                          <a:ea typeface="Times New Roman" panose="02020603050405020304" pitchFamily="18" charset="0"/>
                        </a:rPr>
                        <a:t>es</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eaLnBrk="0" hangingPunct="0">
                        <a:lnSpc>
                          <a:spcPts val="1320"/>
                        </a:lnSpc>
                      </a:pPr>
                      <a:r>
                        <a:rPr lang="es-ES" sz="1600">
                          <a:effectLst/>
                          <a:latin typeface="Arial" panose="020B0604020202020204" pitchFamily="34" charset="0"/>
                          <a:ea typeface="Times New Roman" panose="02020603050405020304" pitchFamily="18" charset="0"/>
                        </a:rPr>
                        <a:t>10</a:t>
                      </a:r>
                      <a:r>
                        <a:rPr lang="es-ES" sz="1600" spc="30">
                          <a:effectLst/>
                          <a:latin typeface="Arial" panose="020B0604020202020204" pitchFamily="34" charset="0"/>
                          <a:ea typeface="Times New Roman" panose="02020603050405020304" pitchFamily="18" charset="0"/>
                        </a:rPr>
                        <a:t> </a:t>
                      </a:r>
                      <a:r>
                        <a:rPr lang="es-ES" sz="1600" spc="5">
                          <a:effectLst/>
                          <a:latin typeface="Arial" panose="020B0604020202020204" pitchFamily="34" charset="0"/>
                          <a:ea typeface="Times New Roman" panose="02020603050405020304" pitchFamily="18" charset="0"/>
                        </a:rPr>
                        <a:t>víctimas</a:t>
                      </a:r>
                      <a:r>
                        <a:rPr lang="es-ES" sz="1600" spc="90">
                          <a:effectLst/>
                          <a:latin typeface="Arial" panose="020B0604020202020204" pitchFamily="34" charset="0"/>
                          <a:ea typeface="Times New Roman" panose="02020603050405020304" pitchFamily="18" charset="0"/>
                        </a:rPr>
                        <a:t> </a:t>
                      </a:r>
                      <a:r>
                        <a:rPr lang="es-ES" sz="1600" spc="-10">
                          <a:effectLst/>
                          <a:latin typeface="Arial" panose="020B0604020202020204" pitchFamily="34" charset="0"/>
                          <a:ea typeface="Times New Roman" panose="02020603050405020304" pitchFamily="18" charset="0"/>
                        </a:rPr>
                        <a:t>a</a:t>
                      </a:r>
                      <a:r>
                        <a:rPr lang="es-ES" sz="1600">
                          <a:effectLst/>
                          <a:latin typeface="Arial" panose="020B0604020202020204" pitchFamily="34" charset="0"/>
                          <a:ea typeface="Times New Roman" panose="02020603050405020304" pitchFamily="18" charset="0"/>
                        </a:rPr>
                        <a:t>co</a:t>
                      </a:r>
                      <a:r>
                        <a:rPr lang="es-ES" sz="1600" spc="-5">
                          <a:effectLst/>
                          <a:latin typeface="Arial" panose="020B0604020202020204" pitchFamily="34" charset="0"/>
                          <a:ea typeface="Times New Roman" panose="02020603050405020304" pitchFamily="18" charset="0"/>
                        </a:rPr>
                        <a:t>s</a:t>
                      </a:r>
                      <a:r>
                        <a:rPr lang="es-ES" sz="1600" spc="5">
                          <a:effectLst/>
                          <a:latin typeface="Arial" panose="020B0604020202020204" pitchFamily="34" charset="0"/>
                          <a:ea typeface="Times New Roman" panose="02020603050405020304" pitchFamily="18" charset="0"/>
                        </a:rPr>
                        <a:t>t</a:t>
                      </a:r>
                      <a:r>
                        <a:rPr lang="es-ES" sz="1600" spc="-10">
                          <a:effectLst/>
                          <a:latin typeface="Arial" panose="020B0604020202020204" pitchFamily="34" charset="0"/>
                          <a:ea typeface="Times New Roman" panose="02020603050405020304" pitchFamily="18" charset="0"/>
                        </a:rPr>
                        <a:t>a</a:t>
                      </a:r>
                      <a:r>
                        <a:rPr lang="es-ES" sz="1600" spc="-5">
                          <a:effectLst/>
                          <a:latin typeface="Arial" panose="020B0604020202020204" pitchFamily="34" charset="0"/>
                          <a:ea typeface="Times New Roman" panose="02020603050405020304" pitchFamily="18" charset="0"/>
                        </a:rPr>
                        <a:t>da</a:t>
                      </a:r>
                      <a:r>
                        <a:rPr lang="es-ES" sz="1600">
                          <a:effectLst/>
                          <a:latin typeface="Arial" panose="020B0604020202020204" pitchFamily="34" charset="0"/>
                          <a:ea typeface="Times New Roman" panose="02020603050405020304" pitchFamily="18" charset="0"/>
                        </a:rPr>
                        <a:t>s</a:t>
                      </a:r>
                      <a:r>
                        <a:rPr lang="es-ES" sz="1600" spc="35">
                          <a:effectLst/>
                          <a:latin typeface="Arial" panose="020B0604020202020204" pitchFamily="34" charset="0"/>
                          <a:ea typeface="Times New Roman" panose="02020603050405020304" pitchFamily="18" charset="0"/>
                        </a:rPr>
                        <a:t> </a:t>
                      </a:r>
                      <a:r>
                        <a:rPr lang="es-ES" sz="1600" spc="-5">
                          <a:effectLst/>
                          <a:latin typeface="Arial" panose="020B0604020202020204" pitchFamily="34" charset="0"/>
                          <a:ea typeface="Times New Roman" panose="02020603050405020304" pitchFamily="18" charset="0"/>
                        </a:rPr>
                        <a:t>p</a:t>
                      </a:r>
                      <a:r>
                        <a:rPr lang="es-ES" sz="1600">
                          <a:effectLst/>
                          <a:latin typeface="Arial" panose="020B0604020202020204" pitchFamily="34" charset="0"/>
                          <a:ea typeface="Times New Roman" panose="02020603050405020304" pitchFamily="18" charset="0"/>
                        </a:rPr>
                        <a:t>or</a:t>
                      </a:r>
                      <a:r>
                        <a:rPr lang="es-ES" sz="1600" spc="35">
                          <a:effectLst/>
                          <a:latin typeface="Arial" panose="020B0604020202020204" pitchFamily="34" charset="0"/>
                          <a:ea typeface="Times New Roman" panose="02020603050405020304" pitchFamily="18" charset="0"/>
                        </a:rPr>
                        <a:t> </a:t>
                      </a:r>
                      <a:r>
                        <a:rPr lang="es-ES" sz="1600" spc="5">
                          <a:effectLst/>
                          <a:latin typeface="Arial" panose="020B0604020202020204" pitchFamily="34" charset="0"/>
                          <a:ea typeface="Times New Roman" panose="02020603050405020304" pitchFamily="18" charset="0"/>
                        </a:rPr>
                        <a:t>v</a:t>
                      </a:r>
                      <a:r>
                        <a:rPr lang="es-ES" sz="1600" spc="-10">
                          <a:effectLst/>
                          <a:latin typeface="Arial" panose="020B0604020202020204" pitchFamily="34" charset="0"/>
                          <a:ea typeface="Times New Roman" panose="02020603050405020304" pitchFamily="18" charset="0"/>
                        </a:rPr>
                        <a:t>i</a:t>
                      </a:r>
                      <a:r>
                        <a:rPr lang="es-ES" sz="1600" spc="-5">
                          <a:effectLst/>
                          <a:latin typeface="Arial" panose="020B0604020202020204" pitchFamily="34" charset="0"/>
                          <a:ea typeface="Times New Roman" panose="02020603050405020304" pitchFamily="18" charset="0"/>
                        </a:rPr>
                        <a:t>aje.</a:t>
                      </a:r>
                      <a:endParaRPr lang="es-CU" sz="160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83669523"/>
                  </a:ext>
                </a:extLst>
              </a:tr>
              <a:tr h="378460">
                <a:tc>
                  <a:txBody>
                    <a:bodyPr/>
                    <a:lstStyle/>
                    <a:p>
                      <a:pPr marL="62865" eaLnBrk="0" hangingPunct="0">
                        <a:lnSpc>
                          <a:spcPts val="1320"/>
                        </a:lnSpc>
                      </a:pPr>
                      <a:r>
                        <a:rPr lang="es-ES" sz="1600" spc="-5" dirty="0">
                          <a:effectLst/>
                          <a:latin typeface="Arial" panose="020B0604020202020204" pitchFamily="34" charset="0"/>
                          <a:ea typeface="Times New Roman" panose="02020603050405020304" pitchFamily="18" charset="0"/>
                        </a:rPr>
                        <a:t>C</a:t>
                      </a:r>
                      <a:r>
                        <a:rPr lang="es-ES" sz="160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mio</a:t>
                      </a:r>
                      <a:r>
                        <a:rPr lang="es-ES" sz="1600" spc="5" dirty="0">
                          <a:effectLst/>
                          <a:latin typeface="Arial" panose="020B0604020202020204" pitchFamily="34" charset="0"/>
                          <a:ea typeface="Times New Roman" panose="02020603050405020304" pitchFamily="18" charset="0"/>
                        </a:rPr>
                        <a:t>n</a:t>
                      </a:r>
                      <a:r>
                        <a:rPr lang="es-ES" sz="1600" spc="-5" dirty="0">
                          <a:effectLst/>
                          <a:latin typeface="Arial" panose="020B0604020202020204" pitchFamily="34" charset="0"/>
                          <a:ea typeface="Times New Roman" panose="02020603050405020304" pitchFamily="18" charset="0"/>
                        </a:rPr>
                        <a:t>eta</a:t>
                      </a:r>
                      <a:r>
                        <a:rPr lang="es-ES" sz="1600" dirty="0">
                          <a:effectLst/>
                          <a:latin typeface="Arial" panose="020B0604020202020204" pitchFamily="34" charset="0"/>
                          <a:ea typeface="Times New Roman" panose="02020603050405020304" pitchFamily="18" charset="0"/>
                        </a:rPr>
                        <a:t>s</a:t>
                      </a:r>
                      <a:r>
                        <a:rPr lang="es-ES" sz="1600" spc="50" dirty="0">
                          <a:effectLst/>
                          <a:latin typeface="Arial" panose="020B0604020202020204" pitchFamily="34" charset="0"/>
                          <a:ea typeface="Times New Roman" panose="02020603050405020304" pitchFamily="18" charset="0"/>
                        </a:rPr>
                        <a:t> </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2</a:t>
                      </a:r>
                      <a:r>
                        <a:rPr lang="es-ES" sz="1600" spc="3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víctimas </a:t>
                      </a:r>
                      <a:r>
                        <a:rPr lang="es-ES" sz="1600" spc="35" dirty="0">
                          <a:effectLst/>
                          <a:latin typeface="Arial" panose="020B0604020202020204" pitchFamily="34" charset="0"/>
                          <a:ea typeface="Times New Roman" panose="02020603050405020304" pitchFamily="18" charset="0"/>
                        </a:rPr>
                        <a:t> </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co</a:t>
                      </a:r>
                      <a:r>
                        <a:rPr lang="es-ES" sz="1600" spc="-5" dirty="0">
                          <a:effectLst/>
                          <a:latin typeface="Arial" panose="020B0604020202020204" pitchFamily="34" charset="0"/>
                          <a:ea typeface="Times New Roman" panose="02020603050405020304" pitchFamily="18" charset="0"/>
                        </a:rPr>
                        <a:t>s</a:t>
                      </a:r>
                      <a:r>
                        <a:rPr lang="es-ES" sz="1600" spc="5" dirty="0">
                          <a:effectLst/>
                          <a:latin typeface="Arial" panose="020B0604020202020204" pitchFamily="34" charset="0"/>
                          <a:ea typeface="Times New Roman" panose="02020603050405020304" pitchFamily="18" charset="0"/>
                        </a:rPr>
                        <a:t>t</a:t>
                      </a:r>
                      <a:r>
                        <a:rPr lang="es-ES" sz="1600" spc="-1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da</a:t>
                      </a:r>
                      <a:r>
                        <a:rPr lang="es-ES" sz="1600" dirty="0">
                          <a:effectLst/>
                          <a:latin typeface="Arial" panose="020B0604020202020204" pitchFamily="34" charset="0"/>
                          <a:ea typeface="Times New Roman" panose="02020603050405020304" pitchFamily="18" charset="0"/>
                        </a:rPr>
                        <a:t>s</a:t>
                      </a:r>
                      <a:r>
                        <a:rPr lang="es-ES" sz="1600" spc="3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p</a:t>
                      </a:r>
                      <a:r>
                        <a:rPr lang="es-ES" sz="1600" dirty="0">
                          <a:effectLst/>
                          <a:latin typeface="Arial" panose="020B0604020202020204" pitchFamily="34" charset="0"/>
                          <a:ea typeface="Times New Roman" panose="02020603050405020304" pitchFamily="18" charset="0"/>
                        </a:rPr>
                        <a:t>or</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ia</a:t>
                      </a:r>
                      <a:r>
                        <a:rPr lang="es-ES" sz="1600" spc="5" dirty="0">
                          <a:effectLst/>
                          <a:latin typeface="Arial" panose="020B0604020202020204" pitchFamily="34" charset="0"/>
                          <a:ea typeface="Times New Roman" panose="02020603050405020304" pitchFamily="18" charset="0"/>
                        </a:rPr>
                        <a:t>j</a:t>
                      </a:r>
                      <a:r>
                        <a:rPr lang="es-ES" sz="1600" dirty="0">
                          <a:effectLst/>
                          <a:latin typeface="Arial" panose="020B0604020202020204" pitchFamily="34" charset="0"/>
                          <a:ea typeface="Times New Roman" panose="02020603050405020304" pitchFamily="18" charset="0"/>
                        </a:rPr>
                        <a:t>e,</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93216405"/>
                  </a:ext>
                </a:extLst>
              </a:tr>
              <a:tr h="353060">
                <a:tc>
                  <a:txBody>
                    <a:bodyPr/>
                    <a:lstStyle/>
                    <a:p>
                      <a:pPr marL="62865" eaLnBrk="0" hangingPunct="0">
                        <a:lnSpc>
                          <a:spcPts val="1320"/>
                        </a:lnSpc>
                      </a:pPr>
                      <a:r>
                        <a:rPr lang="es-ES" sz="1600">
                          <a:effectLst/>
                          <a:latin typeface="Arial" panose="020B0604020202020204" pitchFamily="34" charset="0"/>
                          <a:ea typeface="Times New Roman" panose="02020603050405020304" pitchFamily="18" charset="0"/>
                        </a:rPr>
                        <a:t>Mi</a:t>
                      </a:r>
                      <a:r>
                        <a:rPr lang="es-ES" sz="1600" spc="-5">
                          <a:effectLst/>
                          <a:latin typeface="Arial" panose="020B0604020202020204" pitchFamily="34" charset="0"/>
                          <a:ea typeface="Times New Roman" panose="02020603050405020304" pitchFamily="18" charset="0"/>
                        </a:rPr>
                        <a:t>cr</a:t>
                      </a:r>
                      <a:r>
                        <a:rPr lang="es-ES" sz="1600">
                          <a:effectLst/>
                          <a:latin typeface="Arial" panose="020B0604020202020204" pitchFamily="34" charset="0"/>
                          <a:ea typeface="Times New Roman" panose="02020603050405020304" pitchFamily="18" charset="0"/>
                        </a:rPr>
                        <a:t>o</a:t>
                      </a:r>
                      <a:r>
                        <a:rPr lang="es-ES" sz="1600" spc="-5">
                          <a:effectLst/>
                          <a:latin typeface="Arial" panose="020B0604020202020204" pitchFamily="34" charset="0"/>
                          <a:ea typeface="Times New Roman" panose="02020603050405020304" pitchFamily="18" charset="0"/>
                        </a:rPr>
                        <a:t>b</a:t>
                      </a:r>
                      <a:r>
                        <a:rPr lang="es-ES" sz="1600">
                          <a:effectLst/>
                          <a:latin typeface="Arial" panose="020B0604020202020204" pitchFamily="34" charset="0"/>
                          <a:ea typeface="Times New Roman" panose="02020603050405020304" pitchFamily="18" charset="0"/>
                        </a:rPr>
                        <a:t>ús</a:t>
                      </a:r>
                      <a:r>
                        <a:rPr lang="es-ES" sz="1600" spc="55">
                          <a:effectLst/>
                          <a:latin typeface="Arial" panose="020B0604020202020204" pitchFamily="34" charset="0"/>
                          <a:ea typeface="Times New Roman" panose="02020603050405020304" pitchFamily="18" charset="0"/>
                        </a:rPr>
                        <a:t> </a:t>
                      </a:r>
                      <a:r>
                        <a:rPr lang="es-ES" sz="1600">
                          <a:effectLst/>
                          <a:latin typeface="Arial" panose="020B0604020202020204" pitchFamily="34" charset="0"/>
                          <a:ea typeface="Times New Roman" panose="02020603050405020304" pitchFamily="18" charset="0"/>
                        </a:rPr>
                        <a:t>(J</a:t>
                      </a:r>
                      <a:r>
                        <a:rPr lang="es-ES" sz="1600" spc="-10">
                          <a:effectLst/>
                          <a:latin typeface="Arial" panose="020B0604020202020204" pitchFamily="34" charset="0"/>
                          <a:ea typeface="Times New Roman" panose="02020603050405020304" pitchFamily="18" charset="0"/>
                        </a:rPr>
                        <a:t>i</a:t>
                      </a:r>
                      <a:r>
                        <a:rPr lang="es-ES" sz="1600" spc="-5">
                          <a:effectLst/>
                          <a:latin typeface="Arial" panose="020B0604020202020204" pitchFamily="34" charset="0"/>
                          <a:ea typeface="Times New Roman" panose="02020603050405020304" pitchFamily="18" charset="0"/>
                        </a:rPr>
                        <a:t>n</a:t>
                      </a:r>
                      <a:r>
                        <a:rPr lang="es-ES" sz="1600" spc="5">
                          <a:effectLst/>
                          <a:latin typeface="Arial" panose="020B0604020202020204" pitchFamily="34" charset="0"/>
                          <a:ea typeface="Times New Roman" panose="02020603050405020304" pitchFamily="18" charset="0"/>
                        </a:rPr>
                        <a:t>B</a:t>
                      </a:r>
                      <a:r>
                        <a:rPr lang="es-ES" sz="1600" spc="-5">
                          <a:effectLst/>
                          <a:latin typeface="Arial" panose="020B0604020202020204" pitchFamily="34" charset="0"/>
                          <a:ea typeface="Times New Roman" panose="02020603050405020304" pitchFamily="18" charset="0"/>
                        </a:rPr>
                        <a:t>e</a:t>
                      </a:r>
                      <a:r>
                        <a:rPr lang="es-ES" sz="1600" spc="5">
                          <a:effectLst/>
                          <a:latin typeface="Arial" panose="020B0604020202020204" pitchFamily="34" charset="0"/>
                          <a:ea typeface="Times New Roman" panose="02020603050405020304" pitchFamily="18" charset="0"/>
                        </a:rPr>
                        <a:t>i</a:t>
                      </a:r>
                      <a:r>
                        <a:rPr lang="es-ES" sz="1600">
                          <a:effectLst/>
                          <a:latin typeface="Arial" panose="020B0604020202020204" pitchFamily="34" charset="0"/>
                          <a:ea typeface="Times New Roman" panose="02020603050405020304" pitchFamily="18" charset="0"/>
                        </a:rPr>
                        <a:t>,</a:t>
                      </a:r>
                      <a:r>
                        <a:rPr lang="es-ES" sz="1600" spc="55">
                          <a:effectLst/>
                          <a:latin typeface="Arial" panose="020B0604020202020204" pitchFamily="34" charset="0"/>
                          <a:ea typeface="Times New Roman" panose="02020603050405020304" pitchFamily="18" charset="0"/>
                        </a:rPr>
                        <a:t> </a:t>
                      </a:r>
                      <a:r>
                        <a:rPr lang="es-ES" sz="1600">
                          <a:effectLst/>
                          <a:latin typeface="Arial" panose="020B0604020202020204" pitchFamily="34" charset="0"/>
                          <a:ea typeface="Times New Roman" panose="02020603050405020304" pitchFamily="18" charset="0"/>
                        </a:rPr>
                        <a:t>G</a:t>
                      </a:r>
                      <a:r>
                        <a:rPr lang="es-ES" sz="1600" spc="-5">
                          <a:effectLst/>
                          <a:latin typeface="Arial" panose="020B0604020202020204" pitchFamily="34" charset="0"/>
                          <a:ea typeface="Times New Roman" panose="02020603050405020304" pitchFamily="18" charset="0"/>
                        </a:rPr>
                        <a:t>a</a:t>
                      </a:r>
                      <a:r>
                        <a:rPr lang="es-ES" sz="1600">
                          <a:effectLst/>
                          <a:latin typeface="Arial" panose="020B0604020202020204" pitchFamily="34" charset="0"/>
                          <a:ea typeface="Times New Roman" panose="02020603050405020304" pitchFamily="18" charset="0"/>
                        </a:rPr>
                        <a:t>z</a:t>
                      </a:r>
                      <a:r>
                        <a:rPr lang="es-ES" sz="1600" spc="-5">
                          <a:effectLst/>
                          <a:latin typeface="Arial" panose="020B0604020202020204" pitchFamily="34" charset="0"/>
                          <a:ea typeface="Times New Roman" panose="02020603050405020304" pitchFamily="18" charset="0"/>
                        </a:rPr>
                        <a:t>e</a:t>
                      </a:r>
                      <a:r>
                        <a:rPr lang="es-ES" sz="1600">
                          <a:effectLst/>
                          <a:latin typeface="Arial" panose="020B0604020202020204" pitchFamily="34" charset="0"/>
                          <a:ea typeface="Times New Roman" panose="02020603050405020304" pitchFamily="18" charset="0"/>
                        </a:rPr>
                        <a:t>ll</a:t>
                      </a:r>
                      <a:r>
                        <a:rPr lang="es-ES" sz="1600" spc="-5">
                          <a:effectLst/>
                          <a:latin typeface="Arial" panose="020B0604020202020204" pitchFamily="34" charset="0"/>
                          <a:ea typeface="Times New Roman" panose="02020603050405020304" pitchFamily="18" charset="0"/>
                        </a:rPr>
                        <a:t>e</a:t>
                      </a:r>
                      <a:r>
                        <a:rPr lang="es-ES" sz="1600">
                          <a:effectLst/>
                          <a:latin typeface="Arial" panose="020B0604020202020204" pitchFamily="34" charset="0"/>
                          <a:ea typeface="Times New Roman" panose="02020603050405020304" pitchFamily="18" charset="0"/>
                        </a:rPr>
                        <a:t>)</a:t>
                      </a:r>
                      <a:endParaRPr lang="es-CU" sz="160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1</a:t>
                      </a:r>
                      <a:r>
                        <a:rPr lang="es-ES" sz="1600" spc="5" dirty="0">
                          <a:effectLst/>
                          <a:latin typeface="Arial" panose="020B0604020202020204" pitchFamily="34" charset="0"/>
                          <a:ea typeface="Times New Roman" panose="02020603050405020304" pitchFamily="18" charset="0"/>
                        </a:rPr>
                        <a:t> víctimas </a:t>
                      </a:r>
                      <a:r>
                        <a:rPr lang="es-ES" sz="1600" spc="35" dirty="0">
                          <a:effectLst/>
                          <a:latin typeface="Arial" panose="020B0604020202020204" pitchFamily="34" charset="0"/>
                          <a:ea typeface="Times New Roman" panose="02020603050405020304" pitchFamily="18" charset="0"/>
                        </a:rPr>
                        <a:t> </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co</a:t>
                      </a:r>
                      <a:r>
                        <a:rPr lang="es-ES" sz="1600" spc="-5" dirty="0">
                          <a:effectLst/>
                          <a:latin typeface="Arial" panose="020B0604020202020204" pitchFamily="34" charset="0"/>
                          <a:ea typeface="Times New Roman" panose="02020603050405020304" pitchFamily="18" charset="0"/>
                        </a:rPr>
                        <a:t>s</a:t>
                      </a:r>
                      <a:r>
                        <a:rPr lang="es-ES" sz="1600" spc="5" dirty="0">
                          <a:effectLst/>
                          <a:latin typeface="Arial" panose="020B0604020202020204" pitchFamily="34" charset="0"/>
                          <a:ea typeface="Times New Roman" panose="02020603050405020304" pitchFamily="18" charset="0"/>
                        </a:rPr>
                        <a:t>t</a:t>
                      </a:r>
                      <a:r>
                        <a:rPr lang="es-ES" sz="1600" spc="-1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da</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o</a:t>
                      </a:r>
                      <a:r>
                        <a:rPr lang="es-ES" sz="1600" spc="2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2</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s</a:t>
                      </a:r>
                      <a:r>
                        <a:rPr lang="es-ES" sz="1600" spc="-10" dirty="0">
                          <a:effectLst/>
                          <a:latin typeface="Arial" panose="020B0604020202020204" pitchFamily="34" charset="0"/>
                          <a:ea typeface="Times New Roman" panose="02020603050405020304" pitchFamily="18" charset="0"/>
                        </a:rPr>
                        <a:t>e</a:t>
                      </a:r>
                      <a:r>
                        <a:rPr lang="es-ES" sz="1600" spc="5" dirty="0">
                          <a:effectLst/>
                          <a:latin typeface="Arial" panose="020B0604020202020204" pitchFamily="34" charset="0"/>
                          <a:ea typeface="Times New Roman" panose="02020603050405020304" pitchFamily="18" charset="0"/>
                        </a:rPr>
                        <a:t>n</a:t>
                      </a:r>
                      <a:r>
                        <a:rPr lang="es-ES" sz="1600" spc="-10" dirty="0">
                          <a:effectLst/>
                          <a:latin typeface="Arial" panose="020B0604020202020204" pitchFamily="34" charset="0"/>
                          <a:ea typeface="Times New Roman" panose="02020603050405020304" pitchFamily="18" charset="0"/>
                        </a:rPr>
                        <a:t>t</a:t>
                      </a:r>
                      <a:r>
                        <a:rPr lang="es-ES" sz="1600" spc="-5" dirty="0">
                          <a:effectLst/>
                          <a:latin typeface="Arial" panose="020B0604020202020204" pitchFamily="34" charset="0"/>
                          <a:ea typeface="Times New Roman" panose="02020603050405020304" pitchFamily="18" charset="0"/>
                        </a:rPr>
                        <a:t>ad</a:t>
                      </a:r>
                      <a:r>
                        <a:rPr lang="es-ES" sz="1600" dirty="0">
                          <a:effectLst/>
                          <a:latin typeface="Arial" panose="020B0604020202020204" pitchFamily="34" charset="0"/>
                          <a:ea typeface="Times New Roman" panose="02020603050405020304" pitchFamily="18" charset="0"/>
                        </a:rPr>
                        <a:t>os</a:t>
                      </a:r>
                      <a:r>
                        <a:rPr lang="es-ES" sz="1600" spc="2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p</a:t>
                      </a:r>
                      <a:r>
                        <a:rPr lang="es-ES" sz="1600" dirty="0">
                          <a:effectLst/>
                          <a:latin typeface="Arial" panose="020B0604020202020204" pitchFamily="34" charset="0"/>
                          <a:ea typeface="Times New Roman" panose="02020603050405020304" pitchFamily="18" charset="0"/>
                        </a:rPr>
                        <a:t>or</a:t>
                      </a:r>
                      <a:r>
                        <a:rPr lang="es-ES" sz="1600" spc="20" dirty="0">
                          <a:effectLst/>
                          <a:latin typeface="Arial" panose="020B0604020202020204" pitchFamily="34" charset="0"/>
                          <a:ea typeface="Times New Roman" panose="02020603050405020304" pitchFamily="18" charset="0"/>
                        </a:rPr>
                        <a:t> </a:t>
                      </a:r>
                      <a:r>
                        <a:rPr lang="es-ES" sz="1600" spc="-10"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a:t>
                      </a:r>
                      <a:r>
                        <a:rPr lang="es-ES" sz="1600" spc="-5"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je</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18771915"/>
                  </a:ext>
                </a:extLst>
              </a:tr>
              <a:tr h="366395">
                <a:tc>
                  <a:txBody>
                    <a:bodyPr/>
                    <a:lstStyle/>
                    <a:p>
                      <a:pPr marL="62865" eaLnBrk="0" hangingPunct="0">
                        <a:lnSpc>
                          <a:spcPts val="1320"/>
                        </a:lnSpc>
                      </a:pPr>
                      <a:r>
                        <a:rPr lang="es-ES" sz="1600" spc="-5" dirty="0">
                          <a:effectLst/>
                          <a:latin typeface="Arial" panose="020B0604020202020204" pitchFamily="34" charset="0"/>
                          <a:ea typeface="Times New Roman" panose="02020603050405020304" pitchFamily="18" charset="0"/>
                        </a:rPr>
                        <a:t>Otro</a:t>
                      </a:r>
                      <a:r>
                        <a:rPr lang="es-ES" sz="1600" dirty="0">
                          <a:effectLst/>
                          <a:latin typeface="Arial" panose="020B0604020202020204" pitchFamily="34" charset="0"/>
                          <a:ea typeface="Times New Roman" panose="02020603050405020304" pitchFamily="18" charset="0"/>
                        </a:rPr>
                        <a:t>s</a:t>
                      </a:r>
                      <a:r>
                        <a:rPr lang="es-ES" sz="1600" spc="2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a:t>
                      </a:r>
                      <a:r>
                        <a:rPr lang="pt-BR" sz="1600" spc="50" dirty="0">
                          <a:effectLst/>
                          <a:latin typeface="Arial" panose="020B0604020202020204" pitchFamily="34" charset="0"/>
                          <a:ea typeface="Times New Roman" panose="02020603050405020304" pitchFamily="18" charset="0"/>
                        </a:rPr>
                        <a:t> Jin</a:t>
                      </a:r>
                      <a:r>
                        <a:rPr lang="pt-BR" sz="1600" dirty="0">
                          <a:effectLst/>
                          <a:latin typeface="Arial" panose="020B0604020202020204" pitchFamily="34" charset="0"/>
                          <a:ea typeface="Times New Roman" panose="02020603050405020304" pitchFamily="18" charset="0"/>
                        </a:rPr>
                        <a:t> B</a:t>
                      </a:r>
                      <a:r>
                        <a:rPr lang="pt-BR" sz="1600" spc="-5" dirty="0">
                          <a:effectLst/>
                          <a:latin typeface="Arial" panose="020B0604020202020204" pitchFamily="34" charset="0"/>
                          <a:ea typeface="Times New Roman" panose="02020603050405020304" pitchFamily="18" charset="0"/>
                        </a:rPr>
                        <a:t>e</a:t>
                      </a:r>
                      <a:r>
                        <a:rPr lang="pt-BR" sz="1600" spc="5" dirty="0">
                          <a:effectLst/>
                          <a:latin typeface="Arial" panose="020B0604020202020204" pitchFamily="34" charset="0"/>
                          <a:ea typeface="Times New Roman" panose="02020603050405020304" pitchFamily="18" charset="0"/>
                        </a:rPr>
                        <a:t>i</a:t>
                      </a:r>
                      <a:r>
                        <a:rPr lang="es-ES" sz="1600" dirty="0">
                          <a:effectLst/>
                          <a:latin typeface="Arial" panose="020B0604020202020204" pitchFamily="34" charset="0"/>
                          <a:ea typeface="Times New Roman" panose="02020603050405020304" pitchFamily="18" charset="0"/>
                        </a:rPr>
                        <a:t>,</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e</a:t>
                      </a:r>
                      <a:r>
                        <a:rPr lang="es-ES" sz="1600" spc="-5" dirty="0">
                          <a:effectLst/>
                          <a:latin typeface="Arial" panose="020B0604020202020204" pitchFamily="34" charset="0"/>
                          <a:ea typeface="Times New Roman" panose="02020603050405020304" pitchFamily="18" charset="0"/>
                        </a:rPr>
                        <a:t>t</a:t>
                      </a:r>
                      <a:r>
                        <a:rPr lang="es-ES" sz="1600" dirty="0">
                          <a:effectLst/>
                          <a:latin typeface="Arial" panose="020B0604020202020204" pitchFamily="34" charset="0"/>
                          <a:ea typeface="Times New Roman" panose="02020603050405020304" pitchFamily="18" charset="0"/>
                        </a:rPr>
                        <a:t>c</a:t>
                      </a:r>
                      <a:r>
                        <a:rPr lang="es-ES" sz="1600" spc="-5" dirty="0">
                          <a:effectLst/>
                          <a:latin typeface="Arial" panose="020B0604020202020204" pitchFamily="34" charset="0"/>
                          <a:ea typeface="Times New Roman" panose="02020603050405020304" pitchFamily="18" charset="0"/>
                        </a:rPr>
                        <a:t>.)</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0960" eaLnBrk="0" hangingPunct="0">
                        <a:lnSpc>
                          <a:spcPts val="1320"/>
                        </a:lnSpc>
                      </a:pPr>
                      <a:r>
                        <a:rPr lang="es-ES" sz="1600" dirty="0">
                          <a:effectLst/>
                          <a:latin typeface="Arial" panose="020B0604020202020204" pitchFamily="34" charset="0"/>
                          <a:ea typeface="Times New Roman" panose="02020603050405020304" pitchFamily="18" charset="0"/>
                        </a:rPr>
                        <a:t>2</a:t>
                      </a:r>
                      <a:r>
                        <a:rPr lang="es-ES" sz="1600" spc="3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víctimas </a:t>
                      </a:r>
                      <a:r>
                        <a:rPr lang="es-ES" sz="1600" spc="35" dirty="0">
                          <a:effectLst/>
                          <a:latin typeface="Arial" panose="020B0604020202020204" pitchFamily="34" charset="0"/>
                          <a:ea typeface="Times New Roman" panose="02020603050405020304" pitchFamily="18" charset="0"/>
                        </a:rPr>
                        <a:t>acostadas</a:t>
                      </a:r>
                      <a:r>
                        <a:rPr lang="es-ES" sz="1600" spc="2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o</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4</a:t>
                      </a:r>
                      <a:r>
                        <a:rPr lang="es-ES" sz="1600" spc="3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sen</a:t>
                      </a:r>
                      <a:r>
                        <a:rPr lang="es-ES" sz="1600" spc="5" dirty="0">
                          <a:effectLst/>
                          <a:latin typeface="Arial" panose="020B0604020202020204" pitchFamily="34" charset="0"/>
                          <a:ea typeface="Times New Roman" panose="02020603050405020304" pitchFamily="18" charset="0"/>
                        </a:rPr>
                        <a:t>t</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d</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s</a:t>
                      </a:r>
                      <a:r>
                        <a:rPr lang="es-ES" sz="1600" spc="2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p</a:t>
                      </a:r>
                      <a:r>
                        <a:rPr lang="es-ES" sz="1600" spc="-5" dirty="0">
                          <a:effectLst/>
                          <a:latin typeface="Arial" panose="020B0604020202020204" pitchFamily="34" charset="0"/>
                          <a:ea typeface="Times New Roman" panose="02020603050405020304" pitchFamily="18" charset="0"/>
                        </a:rPr>
                        <a:t>o</a:t>
                      </a:r>
                      <a:r>
                        <a:rPr lang="es-ES" sz="1600" dirty="0">
                          <a:effectLst/>
                          <a:latin typeface="Arial" panose="020B0604020202020204" pitchFamily="34" charset="0"/>
                          <a:ea typeface="Times New Roman" panose="02020603050405020304" pitchFamily="18" charset="0"/>
                        </a:rPr>
                        <a:t>r</a:t>
                      </a:r>
                      <a:r>
                        <a:rPr lang="es-ES" sz="1600" spc="2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a:t>
                      </a:r>
                      <a:r>
                        <a:rPr lang="es-ES" sz="160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j</a:t>
                      </a:r>
                      <a:r>
                        <a:rPr lang="es-ES" sz="1600" dirty="0">
                          <a:effectLst/>
                          <a:latin typeface="Arial" panose="020B0604020202020204" pitchFamily="34" charset="0"/>
                          <a:ea typeface="Times New Roman" panose="02020603050405020304" pitchFamily="18" charset="0"/>
                        </a:rPr>
                        <a:t>e.</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62880427"/>
                  </a:ext>
                </a:extLst>
              </a:tr>
              <a:tr h="262255">
                <a:tc>
                  <a:txBody>
                    <a:bodyPr/>
                    <a:lstStyle/>
                    <a:p>
                      <a:pPr marL="62865" eaLnBrk="0" hangingPunct="0"/>
                      <a:r>
                        <a:rPr lang="es-ES" sz="1600" spc="-5" dirty="0">
                          <a:effectLst/>
                          <a:latin typeface="Arial" panose="020B0604020202020204" pitchFamily="34" charset="0"/>
                          <a:ea typeface="Times New Roman" panose="02020603050405020304" pitchFamily="18" charset="0"/>
                        </a:rPr>
                        <a:t>Mot</a:t>
                      </a:r>
                      <a:r>
                        <a:rPr lang="es-ES" sz="1600" dirty="0">
                          <a:effectLst/>
                          <a:latin typeface="Arial" panose="020B0604020202020204" pitchFamily="34" charset="0"/>
                          <a:ea typeface="Times New Roman" panose="02020603050405020304" pitchFamily="18" charset="0"/>
                        </a:rPr>
                        <a:t>o</a:t>
                      </a:r>
                      <a:r>
                        <a:rPr lang="es-ES" sz="1600" spc="40" dirty="0">
                          <a:effectLst/>
                          <a:latin typeface="Arial" panose="020B0604020202020204" pitchFamily="34" charset="0"/>
                          <a:ea typeface="Times New Roman" panose="02020603050405020304" pitchFamily="18" charset="0"/>
                        </a:rPr>
                        <a:t> </a:t>
                      </a:r>
                      <a:r>
                        <a:rPr lang="es-ES" sz="1600" spc="-10" dirty="0">
                          <a:effectLst/>
                          <a:latin typeface="Arial" panose="020B0604020202020204" pitchFamily="34" charset="0"/>
                          <a:ea typeface="Times New Roman" panose="02020603050405020304" pitchFamily="18" charset="0"/>
                        </a:rPr>
                        <a:t>c</a:t>
                      </a:r>
                      <a:r>
                        <a:rPr lang="es-ES" sz="1600" spc="-5" dirty="0">
                          <a:effectLst/>
                          <a:latin typeface="Arial" panose="020B0604020202020204" pitchFamily="34" charset="0"/>
                          <a:ea typeface="Times New Roman" panose="02020603050405020304" pitchFamily="18" charset="0"/>
                        </a:rPr>
                        <a:t>o</a:t>
                      </a:r>
                      <a:r>
                        <a:rPr lang="es-ES" sz="1600" dirty="0">
                          <a:effectLst/>
                          <a:latin typeface="Arial" panose="020B0604020202020204" pitchFamily="34" charset="0"/>
                          <a:ea typeface="Times New Roman" panose="02020603050405020304" pitchFamily="18" charset="0"/>
                        </a:rPr>
                        <a:t>n</a:t>
                      </a:r>
                      <a:r>
                        <a:rPr lang="es-ES" sz="1600" spc="4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si</a:t>
                      </a:r>
                      <a:r>
                        <a:rPr lang="es-ES" sz="1600" dirty="0">
                          <a:effectLst/>
                          <a:latin typeface="Arial" panose="020B0604020202020204" pitchFamily="34" charset="0"/>
                          <a:ea typeface="Times New Roman" panose="02020603050405020304" pitchFamily="18" charset="0"/>
                        </a:rPr>
                        <a:t>d</a:t>
                      </a:r>
                      <a:r>
                        <a:rPr lang="es-ES" sz="1600" spc="-5" dirty="0">
                          <a:effectLst/>
                          <a:latin typeface="Arial" panose="020B0604020202020204" pitchFamily="34" charset="0"/>
                          <a:ea typeface="Times New Roman" panose="02020603050405020304" pitchFamily="18" charset="0"/>
                        </a:rPr>
                        <a:t>ecar</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230" eaLnBrk="0" hangingPunct="0"/>
                      <a:r>
                        <a:rPr lang="es-ES" sz="1600" dirty="0">
                          <a:effectLst/>
                          <a:latin typeface="Arial" panose="020B0604020202020204" pitchFamily="34" charset="0"/>
                          <a:ea typeface="Times New Roman" panose="02020603050405020304" pitchFamily="18" charset="0"/>
                        </a:rPr>
                        <a:t>1</a:t>
                      </a:r>
                      <a:r>
                        <a:rPr lang="es-ES" sz="1600" spc="3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victima </a:t>
                      </a:r>
                      <a:r>
                        <a:rPr lang="es-ES" sz="1600" spc="35" dirty="0">
                          <a:effectLst/>
                          <a:latin typeface="Arial" panose="020B0604020202020204" pitchFamily="34" charset="0"/>
                          <a:ea typeface="Times New Roman" panose="02020603050405020304" pitchFamily="18" charset="0"/>
                        </a:rPr>
                        <a:t>sentada </a:t>
                      </a:r>
                      <a:r>
                        <a:rPr lang="es-ES" sz="1600" spc="-5" dirty="0">
                          <a:effectLst/>
                          <a:latin typeface="Arial" panose="020B0604020202020204" pitchFamily="34" charset="0"/>
                          <a:ea typeface="Times New Roman" panose="02020603050405020304" pitchFamily="18" charset="0"/>
                        </a:rPr>
                        <a:t>p</a:t>
                      </a:r>
                      <a:r>
                        <a:rPr lang="es-ES" sz="1600" dirty="0">
                          <a:effectLst/>
                          <a:latin typeface="Arial" panose="020B0604020202020204" pitchFamily="34" charset="0"/>
                          <a:ea typeface="Times New Roman" panose="02020603050405020304" pitchFamily="18" charset="0"/>
                        </a:rPr>
                        <a:t>or</a:t>
                      </a:r>
                      <a:r>
                        <a:rPr lang="es-ES" sz="1600" spc="2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a:t>
                      </a:r>
                      <a:r>
                        <a:rPr lang="es-ES" sz="1600" spc="-5" dirty="0">
                          <a:effectLst/>
                          <a:latin typeface="Arial" panose="020B0604020202020204" pitchFamily="34" charset="0"/>
                          <a:ea typeface="Times New Roman" panose="02020603050405020304" pitchFamily="18" charset="0"/>
                        </a:rPr>
                        <a:t>aje.</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056936352"/>
                  </a:ext>
                </a:extLst>
              </a:tr>
              <a:tr h="261620">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Ca</a:t>
                      </a:r>
                      <a:r>
                        <a:rPr lang="es-ES" sz="1600" spc="-5" dirty="0">
                          <a:effectLst/>
                          <a:latin typeface="Arial" panose="020B0604020202020204" pitchFamily="34" charset="0"/>
                          <a:ea typeface="Times New Roman" panose="02020603050405020304" pitchFamily="18" charset="0"/>
                        </a:rPr>
                        <a:t>r</a:t>
                      </a:r>
                      <a:r>
                        <a:rPr lang="es-ES" sz="1600" dirty="0">
                          <a:effectLst/>
                          <a:latin typeface="Arial" panose="020B0604020202020204" pitchFamily="34" charset="0"/>
                          <a:ea typeface="Times New Roman" panose="02020603050405020304" pitchFamily="18" charset="0"/>
                        </a:rPr>
                        <a:t>re</a:t>
                      </a:r>
                      <a:r>
                        <a:rPr lang="es-ES" sz="1600" spc="-10" dirty="0">
                          <a:effectLst/>
                          <a:latin typeface="Arial" panose="020B0604020202020204" pitchFamily="34" charset="0"/>
                          <a:ea typeface="Times New Roman" panose="02020603050405020304" pitchFamily="18" charset="0"/>
                        </a:rPr>
                        <a:t>t</a:t>
                      </a:r>
                      <a:r>
                        <a:rPr lang="es-ES" sz="1600" spc="-5" dirty="0">
                          <a:effectLst/>
                          <a:latin typeface="Arial" panose="020B0604020202020204" pitchFamily="34" charset="0"/>
                          <a:ea typeface="Times New Roman" panose="02020603050405020304" pitchFamily="18" charset="0"/>
                        </a:rPr>
                        <a:t>ó</a:t>
                      </a:r>
                      <a:r>
                        <a:rPr lang="es-ES" sz="1600" dirty="0">
                          <a:effectLst/>
                          <a:latin typeface="Arial" panose="020B0604020202020204" pitchFamily="34" charset="0"/>
                          <a:ea typeface="Times New Roman" panose="02020603050405020304" pitchFamily="18" charset="0"/>
                        </a:rPr>
                        <a:t>n</a:t>
                      </a:r>
                      <a:r>
                        <a:rPr lang="es-ES" sz="1600" spc="4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de</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tra</a:t>
                      </a:r>
                      <a:r>
                        <a:rPr lang="es-ES" sz="1600" spc="-5" dirty="0">
                          <a:effectLst/>
                          <a:latin typeface="Arial" panose="020B0604020202020204" pitchFamily="34" charset="0"/>
                          <a:ea typeface="Times New Roman" panose="02020603050405020304" pitchFamily="18" charset="0"/>
                        </a:rPr>
                        <a:t>cció</a:t>
                      </a:r>
                      <a:r>
                        <a:rPr lang="es-ES" sz="1600" dirty="0">
                          <a:effectLst/>
                          <a:latin typeface="Arial" panose="020B0604020202020204" pitchFamily="34" charset="0"/>
                          <a:ea typeface="Times New Roman" panose="02020603050405020304" pitchFamily="18" charset="0"/>
                        </a:rPr>
                        <a:t>n</a:t>
                      </a:r>
                      <a:r>
                        <a:rPr lang="es-ES" sz="1600" spc="50" dirty="0">
                          <a:effectLst/>
                          <a:latin typeface="Arial" panose="020B0604020202020204" pitchFamily="34" charset="0"/>
                          <a:ea typeface="Times New Roman" panose="02020603050405020304" pitchFamily="18" charset="0"/>
                        </a:rPr>
                        <a:t> </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n</a:t>
                      </a:r>
                      <a:r>
                        <a:rPr lang="es-ES" sz="1600" spc="-10" dirty="0">
                          <a:effectLst/>
                          <a:latin typeface="Arial" panose="020B0604020202020204" pitchFamily="34" charset="0"/>
                          <a:ea typeface="Times New Roman" panose="02020603050405020304" pitchFamily="18" charset="0"/>
                        </a:rPr>
                        <a:t>im</a:t>
                      </a:r>
                      <a:r>
                        <a:rPr lang="es-ES" sz="1600" spc="-5"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l</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1</a:t>
                      </a:r>
                      <a:r>
                        <a:rPr lang="es-ES" sz="1600" spc="2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victima </a:t>
                      </a:r>
                      <a:r>
                        <a:rPr lang="es-ES" sz="1600" spc="35" dirty="0">
                          <a:effectLst/>
                          <a:latin typeface="Arial" panose="020B0604020202020204" pitchFamily="34" charset="0"/>
                          <a:ea typeface="Times New Roman" panose="02020603050405020304" pitchFamily="18" charset="0"/>
                        </a:rPr>
                        <a:t>acostada</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o</a:t>
                      </a:r>
                      <a:r>
                        <a:rPr lang="es-ES" sz="1600" spc="2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4</a:t>
                      </a:r>
                      <a:r>
                        <a:rPr lang="es-ES" sz="1600" spc="3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s</a:t>
                      </a:r>
                      <a:r>
                        <a:rPr lang="es-ES" sz="1600" spc="-10" dirty="0">
                          <a:effectLst/>
                          <a:latin typeface="Arial" panose="020B0604020202020204" pitchFamily="34" charset="0"/>
                          <a:ea typeface="Times New Roman" panose="02020603050405020304" pitchFamily="18" charset="0"/>
                        </a:rPr>
                        <a:t>e</a:t>
                      </a:r>
                      <a:r>
                        <a:rPr lang="es-ES" sz="1600" spc="5" dirty="0">
                          <a:effectLst/>
                          <a:latin typeface="Arial" panose="020B0604020202020204" pitchFamily="34" charset="0"/>
                          <a:ea typeface="Times New Roman" panose="02020603050405020304" pitchFamily="18" charset="0"/>
                        </a:rPr>
                        <a:t>n</a:t>
                      </a:r>
                      <a:r>
                        <a:rPr lang="es-ES" sz="1600" spc="-10" dirty="0">
                          <a:effectLst/>
                          <a:latin typeface="Arial" panose="020B0604020202020204" pitchFamily="34" charset="0"/>
                          <a:ea typeface="Times New Roman" panose="02020603050405020304" pitchFamily="18" charset="0"/>
                        </a:rPr>
                        <a:t>t</a:t>
                      </a:r>
                      <a:r>
                        <a:rPr lang="es-ES" sz="1600" spc="-5" dirty="0">
                          <a:effectLst/>
                          <a:latin typeface="Arial" panose="020B0604020202020204" pitchFamily="34" charset="0"/>
                          <a:ea typeface="Times New Roman" panose="02020603050405020304" pitchFamily="18" charset="0"/>
                        </a:rPr>
                        <a:t>ad</a:t>
                      </a:r>
                      <a:r>
                        <a:rPr lang="es-ES" sz="1600" spc="-10"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s</a:t>
                      </a:r>
                      <a:r>
                        <a:rPr lang="es-ES" sz="1600" spc="2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p</a:t>
                      </a:r>
                      <a:r>
                        <a:rPr lang="es-ES" sz="1600" dirty="0">
                          <a:effectLst/>
                          <a:latin typeface="Arial" panose="020B0604020202020204" pitchFamily="34" charset="0"/>
                          <a:ea typeface="Times New Roman" panose="02020603050405020304" pitchFamily="18" charset="0"/>
                        </a:rPr>
                        <a:t>or</a:t>
                      </a:r>
                      <a:r>
                        <a:rPr lang="es-ES" sz="1600" spc="1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a:t>
                      </a:r>
                      <a:r>
                        <a:rPr lang="es-ES" sz="1600" spc="-5"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j</a:t>
                      </a:r>
                      <a:r>
                        <a:rPr lang="es-ES" sz="1600" dirty="0">
                          <a:effectLst/>
                          <a:latin typeface="Arial" panose="020B0604020202020204" pitchFamily="34" charset="0"/>
                          <a:ea typeface="Times New Roman" panose="02020603050405020304" pitchFamily="18" charset="0"/>
                        </a:rPr>
                        <a:t>e.</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91311563"/>
                  </a:ext>
                </a:extLst>
              </a:tr>
              <a:tr h="261620">
                <a:tc>
                  <a:txBody>
                    <a:bodyPr/>
                    <a:lstStyle/>
                    <a:p>
                      <a:pPr marL="62865" eaLnBrk="0" hangingPunct="0">
                        <a:lnSpc>
                          <a:spcPts val="1320"/>
                        </a:lnSpc>
                      </a:pPr>
                      <a:r>
                        <a:rPr lang="es-ES" sz="1600" spc="-10" dirty="0">
                          <a:effectLst/>
                          <a:latin typeface="Arial" panose="020B0604020202020204" pitchFamily="34" charset="0"/>
                          <a:ea typeface="Times New Roman" panose="02020603050405020304" pitchFamily="18" charset="0"/>
                        </a:rPr>
                        <a:t>A</a:t>
                      </a:r>
                      <a:r>
                        <a:rPr lang="es-ES" sz="1600" spc="5"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ió</a:t>
                      </a:r>
                      <a:r>
                        <a:rPr lang="es-ES" sz="1600" dirty="0">
                          <a:effectLst/>
                          <a:latin typeface="Arial" panose="020B0604020202020204" pitchFamily="34" charset="0"/>
                          <a:ea typeface="Times New Roman" panose="02020603050405020304" pitchFamily="18" charset="0"/>
                        </a:rPr>
                        <a:t>n</a:t>
                      </a:r>
                      <a:r>
                        <a:rPr lang="es-ES" sz="1600" spc="21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N</a:t>
                      </a:r>
                      <a:r>
                        <a:rPr lang="es-ES" sz="1600" spc="20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a:t>
                      </a:r>
                      <a:r>
                        <a:rPr lang="es-ES" sz="1600" spc="21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2</a:t>
                      </a:r>
                      <a:r>
                        <a:rPr lang="es-ES" sz="1600" dirty="0">
                          <a:effectLst/>
                          <a:latin typeface="Arial" panose="020B0604020202020204" pitchFamily="34" charset="0"/>
                          <a:ea typeface="Times New Roman" panose="02020603050405020304" pitchFamily="18" charset="0"/>
                        </a:rPr>
                        <a:t>6</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8</a:t>
                      </a:r>
                      <a:r>
                        <a:rPr lang="es-ES" sz="1600" spc="20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víctimas </a:t>
                      </a:r>
                      <a:r>
                        <a:rPr lang="es-ES" sz="1600" spc="90" dirty="0">
                          <a:effectLst/>
                          <a:latin typeface="Arial" panose="020B0604020202020204" pitchFamily="34" charset="0"/>
                          <a:ea typeface="Times New Roman" panose="02020603050405020304" pitchFamily="18" charset="0"/>
                        </a:rPr>
                        <a:t>en </a:t>
                      </a:r>
                      <a:r>
                        <a:rPr lang="es-ES" sz="1600" dirty="0">
                          <a:effectLst/>
                          <a:latin typeface="Arial" panose="020B0604020202020204" pitchFamily="34" charset="0"/>
                          <a:ea typeface="Times New Roman" panose="02020603050405020304" pitchFamily="18" charset="0"/>
                        </a:rPr>
                        <a:t>ca</a:t>
                      </a:r>
                      <a:r>
                        <a:rPr lang="es-ES" sz="1600" spc="-10" dirty="0">
                          <a:effectLst/>
                          <a:latin typeface="Arial" panose="020B0604020202020204" pitchFamily="34" charset="0"/>
                          <a:ea typeface="Times New Roman" panose="02020603050405020304" pitchFamily="18" charset="0"/>
                        </a:rPr>
                        <a:t>m</a:t>
                      </a:r>
                      <a:r>
                        <a:rPr lang="es-ES" sz="1600" dirty="0">
                          <a:effectLst/>
                          <a:latin typeface="Arial" panose="020B0604020202020204" pitchFamily="34" charset="0"/>
                          <a:ea typeface="Times New Roman" panose="02020603050405020304" pitchFamily="18" charset="0"/>
                        </a:rPr>
                        <a:t>i</a:t>
                      </a:r>
                      <a:r>
                        <a:rPr lang="es-ES" sz="1600" spc="5" dirty="0">
                          <a:effectLst/>
                          <a:latin typeface="Arial" panose="020B0604020202020204" pitchFamily="34" charset="0"/>
                          <a:ea typeface="Times New Roman" panose="02020603050405020304" pitchFamily="18" charset="0"/>
                        </a:rPr>
                        <a:t>l</a:t>
                      </a:r>
                      <a:r>
                        <a:rPr lang="es-ES" sz="1600" dirty="0">
                          <a:effectLst/>
                          <a:latin typeface="Arial" panose="020B0604020202020204" pitchFamily="34" charset="0"/>
                          <a:ea typeface="Times New Roman" panose="02020603050405020304" pitchFamily="18" charset="0"/>
                        </a:rPr>
                        <a:t>las</a:t>
                      </a:r>
                      <a:r>
                        <a:rPr lang="es-ES" sz="1600" spc="8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por</a:t>
                      </a:r>
                      <a:r>
                        <a:rPr lang="es-ES" sz="1600" spc="9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v</a:t>
                      </a:r>
                      <a:r>
                        <a:rPr lang="es-ES" sz="1600" spc="5" dirty="0">
                          <a:effectLst/>
                          <a:latin typeface="Arial" panose="020B0604020202020204" pitchFamily="34" charset="0"/>
                          <a:ea typeface="Times New Roman" panose="02020603050405020304" pitchFamily="18" charset="0"/>
                        </a:rPr>
                        <a:t>u</a:t>
                      </a:r>
                      <a:r>
                        <a:rPr lang="es-ES" sz="1600" spc="-10" dirty="0">
                          <a:effectLst/>
                          <a:latin typeface="Arial" panose="020B0604020202020204" pitchFamily="34" charset="0"/>
                          <a:ea typeface="Times New Roman" panose="02020603050405020304" pitchFamily="18" charset="0"/>
                        </a:rPr>
                        <a:t>e</a:t>
                      </a:r>
                      <a:r>
                        <a:rPr lang="es-ES" sz="1600" spc="-5" dirty="0">
                          <a:effectLst/>
                          <a:latin typeface="Arial" panose="020B0604020202020204" pitchFamily="34" charset="0"/>
                          <a:ea typeface="Times New Roman" panose="02020603050405020304" pitchFamily="18" charset="0"/>
                        </a:rPr>
                        <a:t>l</a:t>
                      </a:r>
                      <a:r>
                        <a:rPr lang="es-ES" sz="1600" dirty="0">
                          <a:effectLst/>
                          <a:latin typeface="Arial" panose="020B0604020202020204" pitchFamily="34" charset="0"/>
                          <a:ea typeface="Times New Roman" panose="02020603050405020304" pitchFamily="18" charset="0"/>
                        </a:rPr>
                        <a:t>o.</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237441029"/>
                  </a:ext>
                </a:extLst>
              </a:tr>
              <a:tr h="261620">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H</a:t>
                      </a:r>
                      <a:r>
                        <a:rPr lang="es-ES" sz="1600" spc="-10" dirty="0">
                          <a:effectLst/>
                          <a:latin typeface="Arial" panose="020B0604020202020204" pitchFamily="34" charset="0"/>
                          <a:ea typeface="Times New Roman" panose="02020603050405020304" pitchFamily="18" charset="0"/>
                        </a:rPr>
                        <a:t>e</a:t>
                      </a:r>
                      <a:r>
                        <a:rPr lang="es-ES" sz="1600" spc="5" dirty="0">
                          <a:effectLst/>
                          <a:latin typeface="Arial" panose="020B0604020202020204" pitchFamily="34" charset="0"/>
                          <a:ea typeface="Times New Roman" panose="02020603050405020304" pitchFamily="18" charset="0"/>
                        </a:rPr>
                        <a:t>l</a:t>
                      </a:r>
                      <a:r>
                        <a:rPr lang="es-ES" sz="1600" spc="-5" dirty="0">
                          <a:effectLst/>
                          <a:latin typeface="Arial" panose="020B0604020202020204" pitchFamily="34" charset="0"/>
                          <a:ea typeface="Times New Roman" panose="02020603050405020304" pitchFamily="18" charset="0"/>
                        </a:rPr>
                        <a:t>i</a:t>
                      </a:r>
                      <a:r>
                        <a:rPr lang="es-ES" sz="1600" dirty="0">
                          <a:effectLst/>
                          <a:latin typeface="Arial" panose="020B0604020202020204" pitchFamily="34" charset="0"/>
                          <a:ea typeface="Times New Roman" panose="02020603050405020304" pitchFamily="18" charset="0"/>
                        </a:rPr>
                        <a:t>cóp</a:t>
                      </a:r>
                      <a:r>
                        <a:rPr lang="es-ES" sz="1600" spc="5" dirty="0">
                          <a:effectLst/>
                          <a:latin typeface="Arial" panose="020B0604020202020204" pitchFamily="34" charset="0"/>
                          <a:ea typeface="Times New Roman" panose="02020603050405020304" pitchFamily="18" charset="0"/>
                        </a:rPr>
                        <a:t>t</a:t>
                      </a:r>
                      <a:r>
                        <a:rPr lang="es-ES" sz="1600" dirty="0">
                          <a:effectLst/>
                          <a:latin typeface="Arial" panose="020B0604020202020204" pitchFamily="34" charset="0"/>
                          <a:ea typeface="Times New Roman" panose="02020603050405020304" pitchFamily="18" charset="0"/>
                        </a:rPr>
                        <a:t>ero</a:t>
                      </a:r>
                      <a:r>
                        <a:rPr lang="es-ES" sz="1600" spc="9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MI-</a:t>
                      </a:r>
                      <a:r>
                        <a:rPr lang="es-ES" sz="1600" spc="9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8</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Hasta</a:t>
                      </a:r>
                      <a:r>
                        <a:rPr lang="es-ES" sz="1600" spc="9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4</a:t>
                      </a:r>
                      <a:r>
                        <a:rPr lang="es-ES" sz="1600" spc="9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víctimas</a:t>
                      </a:r>
                      <a:r>
                        <a:rPr lang="es-ES" sz="1600" spc="90" dirty="0">
                          <a:effectLst/>
                          <a:latin typeface="Arial" panose="020B0604020202020204" pitchFamily="34" charset="0"/>
                          <a:ea typeface="Times New Roman" panose="02020603050405020304" pitchFamily="18" charset="0"/>
                        </a:rPr>
                        <a:t> en </a:t>
                      </a:r>
                      <a:r>
                        <a:rPr lang="es-ES" sz="1600" dirty="0">
                          <a:effectLst/>
                          <a:latin typeface="Arial" panose="020B0604020202020204" pitchFamily="34" charset="0"/>
                          <a:ea typeface="Times New Roman" panose="02020603050405020304" pitchFamily="18" charset="0"/>
                        </a:rPr>
                        <a:t>ca</a:t>
                      </a:r>
                      <a:r>
                        <a:rPr lang="es-ES" sz="1600" spc="-15" dirty="0">
                          <a:effectLst/>
                          <a:latin typeface="Arial" panose="020B0604020202020204" pitchFamily="34" charset="0"/>
                          <a:ea typeface="Times New Roman" panose="02020603050405020304" pitchFamily="18" charset="0"/>
                        </a:rPr>
                        <a:t>m</a:t>
                      </a:r>
                      <a:r>
                        <a:rPr lang="es-ES" sz="1600" dirty="0">
                          <a:effectLst/>
                          <a:latin typeface="Arial" panose="020B0604020202020204" pitchFamily="34" charset="0"/>
                          <a:ea typeface="Times New Roman" panose="02020603050405020304" pitchFamily="18" charset="0"/>
                        </a:rPr>
                        <a:t>ill</a:t>
                      </a:r>
                      <a:r>
                        <a:rPr lang="es-ES" sz="1600" spc="-5"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s</a:t>
                      </a:r>
                      <a:r>
                        <a:rPr lang="es-ES" sz="1600" spc="9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por</a:t>
                      </a:r>
                      <a:r>
                        <a:rPr lang="es-ES" sz="1600" spc="9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vu</a:t>
                      </a:r>
                      <a:r>
                        <a:rPr lang="es-ES" sz="1600" spc="-10" dirty="0">
                          <a:effectLst/>
                          <a:latin typeface="Arial" panose="020B0604020202020204" pitchFamily="34" charset="0"/>
                          <a:ea typeface="Times New Roman" panose="02020603050405020304" pitchFamily="18" charset="0"/>
                        </a:rPr>
                        <a:t>e</a:t>
                      </a:r>
                      <a:r>
                        <a:rPr lang="es-ES" sz="1600" dirty="0">
                          <a:effectLst/>
                          <a:latin typeface="Arial" panose="020B0604020202020204" pitchFamily="34" charset="0"/>
                          <a:ea typeface="Times New Roman" panose="02020603050405020304" pitchFamily="18" charset="0"/>
                        </a:rPr>
                        <a:t>lo.</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95951845"/>
                  </a:ext>
                </a:extLst>
              </a:tr>
              <a:tr h="261620">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H</a:t>
                      </a:r>
                      <a:r>
                        <a:rPr lang="es-ES" sz="1600" spc="-10" dirty="0">
                          <a:effectLst/>
                          <a:latin typeface="Arial" panose="020B0604020202020204" pitchFamily="34" charset="0"/>
                          <a:ea typeface="Times New Roman" panose="02020603050405020304" pitchFamily="18" charset="0"/>
                        </a:rPr>
                        <a:t>e</a:t>
                      </a:r>
                      <a:r>
                        <a:rPr lang="es-ES" sz="1600" spc="5" dirty="0">
                          <a:effectLst/>
                          <a:latin typeface="Arial" panose="020B0604020202020204" pitchFamily="34" charset="0"/>
                          <a:ea typeface="Times New Roman" panose="02020603050405020304" pitchFamily="18" charset="0"/>
                        </a:rPr>
                        <a:t>l</a:t>
                      </a:r>
                      <a:r>
                        <a:rPr lang="es-ES" sz="1600" spc="-5" dirty="0">
                          <a:effectLst/>
                          <a:latin typeface="Arial" panose="020B0604020202020204" pitchFamily="34" charset="0"/>
                          <a:ea typeface="Times New Roman" panose="02020603050405020304" pitchFamily="18" charset="0"/>
                        </a:rPr>
                        <a:t>i</a:t>
                      </a:r>
                      <a:r>
                        <a:rPr lang="es-ES" sz="1600" dirty="0">
                          <a:effectLst/>
                          <a:latin typeface="Arial" panose="020B0604020202020204" pitchFamily="34" charset="0"/>
                          <a:ea typeface="Times New Roman" panose="02020603050405020304" pitchFamily="18" charset="0"/>
                        </a:rPr>
                        <a:t>cóp</a:t>
                      </a:r>
                      <a:r>
                        <a:rPr lang="es-ES" sz="1600" spc="5" dirty="0">
                          <a:effectLst/>
                          <a:latin typeface="Arial" panose="020B0604020202020204" pitchFamily="34" charset="0"/>
                          <a:ea typeface="Times New Roman" panose="02020603050405020304" pitchFamily="18" charset="0"/>
                        </a:rPr>
                        <a:t>t</a:t>
                      </a:r>
                      <a:r>
                        <a:rPr lang="es-ES" sz="1600" dirty="0">
                          <a:effectLst/>
                          <a:latin typeface="Arial" panose="020B0604020202020204" pitchFamily="34" charset="0"/>
                          <a:ea typeface="Times New Roman" panose="02020603050405020304" pitchFamily="18" charset="0"/>
                        </a:rPr>
                        <a:t>ero</a:t>
                      </a:r>
                      <a:r>
                        <a:rPr lang="es-ES" sz="1600" spc="-5" dirty="0">
                          <a:effectLst/>
                          <a:latin typeface="Arial" panose="020B0604020202020204" pitchFamily="34" charset="0"/>
                          <a:ea typeface="Times New Roman" panose="02020603050405020304" pitchFamily="18" charset="0"/>
                        </a:rPr>
                        <a:t> u</a:t>
                      </a:r>
                      <a:r>
                        <a:rPr lang="es-ES" sz="1600" dirty="0">
                          <a:effectLst/>
                          <a:latin typeface="Arial" panose="020B0604020202020204" pitchFamily="34" charset="0"/>
                          <a:ea typeface="Times New Roman" panose="02020603050405020304" pitchFamily="18" charset="0"/>
                        </a:rPr>
                        <a:t>n</a:t>
                      </a:r>
                      <a:r>
                        <a:rPr lang="es-ES" sz="1600" spc="10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MI</a:t>
                      </a:r>
                      <a:r>
                        <a:rPr lang="es-ES" sz="1600" spc="9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a:t>
                      </a:r>
                      <a:r>
                        <a:rPr lang="es-ES" sz="1600" spc="100"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1</a:t>
                      </a:r>
                      <a:r>
                        <a:rPr lang="es-ES" sz="1600" dirty="0">
                          <a:effectLst/>
                          <a:latin typeface="Arial" panose="020B0604020202020204" pitchFamily="34" charset="0"/>
                          <a:ea typeface="Times New Roman" panose="02020603050405020304" pitchFamily="18" charset="0"/>
                        </a:rPr>
                        <a:t>7 </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62865" eaLnBrk="0" hangingPunct="0">
                        <a:lnSpc>
                          <a:spcPts val="1320"/>
                        </a:lnSpc>
                      </a:pPr>
                      <a:r>
                        <a:rPr lang="es-ES" sz="1600" dirty="0">
                          <a:effectLst/>
                          <a:latin typeface="Arial" panose="020B0604020202020204" pitchFamily="34" charset="0"/>
                          <a:ea typeface="Times New Roman" panose="02020603050405020304" pitchFamily="18" charset="0"/>
                        </a:rPr>
                        <a:t>Hasta</a:t>
                      </a:r>
                      <a:r>
                        <a:rPr lang="es-ES" sz="1600" spc="15" dirty="0">
                          <a:effectLst/>
                          <a:latin typeface="Arial" panose="020B0604020202020204" pitchFamily="34" charset="0"/>
                          <a:ea typeface="Times New Roman" panose="02020603050405020304" pitchFamily="18" charset="0"/>
                        </a:rPr>
                        <a:t> </a:t>
                      </a:r>
                      <a:r>
                        <a:rPr lang="es-ES" sz="1600" spc="-5" dirty="0">
                          <a:effectLst/>
                          <a:latin typeface="Arial" panose="020B0604020202020204" pitchFamily="34" charset="0"/>
                          <a:ea typeface="Times New Roman" panose="02020603050405020304" pitchFamily="18" charset="0"/>
                        </a:rPr>
                        <a:t>1</a:t>
                      </a:r>
                      <a:r>
                        <a:rPr lang="es-ES" sz="1600" dirty="0">
                          <a:effectLst/>
                          <a:latin typeface="Arial" panose="020B0604020202020204" pitchFamily="34" charset="0"/>
                          <a:ea typeface="Times New Roman" panose="02020603050405020304" pitchFamily="18" charset="0"/>
                        </a:rPr>
                        <a:t>2 </a:t>
                      </a:r>
                      <a:r>
                        <a:rPr lang="es-ES" sz="1600" spc="5" dirty="0">
                          <a:effectLst/>
                          <a:latin typeface="Arial" panose="020B0604020202020204" pitchFamily="34" charset="0"/>
                          <a:ea typeface="Times New Roman" panose="02020603050405020304" pitchFamily="18" charset="0"/>
                        </a:rPr>
                        <a:t>víctimas</a:t>
                      </a:r>
                      <a:r>
                        <a:rPr lang="es-ES" sz="1600" spc="90" dirty="0">
                          <a:effectLst/>
                          <a:latin typeface="Arial" panose="020B0604020202020204" pitchFamily="34" charset="0"/>
                          <a:ea typeface="Times New Roman" panose="02020603050405020304" pitchFamily="18" charset="0"/>
                        </a:rPr>
                        <a:t> en </a:t>
                      </a:r>
                      <a:r>
                        <a:rPr lang="es-ES" sz="1600" dirty="0">
                          <a:effectLst/>
                          <a:latin typeface="Arial" panose="020B0604020202020204" pitchFamily="34" charset="0"/>
                          <a:ea typeface="Times New Roman" panose="02020603050405020304" pitchFamily="18" charset="0"/>
                        </a:rPr>
                        <a:t>ca</a:t>
                      </a:r>
                      <a:r>
                        <a:rPr lang="es-ES" sz="1600" spc="-15" dirty="0">
                          <a:effectLst/>
                          <a:latin typeface="Arial" panose="020B0604020202020204" pitchFamily="34" charset="0"/>
                          <a:ea typeface="Times New Roman" panose="02020603050405020304" pitchFamily="18" charset="0"/>
                        </a:rPr>
                        <a:t>m</a:t>
                      </a:r>
                      <a:r>
                        <a:rPr lang="es-ES" sz="1600" dirty="0">
                          <a:effectLst/>
                          <a:latin typeface="Arial" panose="020B0604020202020204" pitchFamily="34" charset="0"/>
                          <a:ea typeface="Times New Roman" panose="02020603050405020304" pitchFamily="18" charset="0"/>
                        </a:rPr>
                        <a:t>ill</a:t>
                      </a:r>
                      <a:r>
                        <a:rPr lang="es-ES" sz="1600" spc="-5" dirty="0">
                          <a:effectLst/>
                          <a:latin typeface="Arial" panose="020B0604020202020204" pitchFamily="34" charset="0"/>
                          <a:ea typeface="Times New Roman" panose="02020603050405020304" pitchFamily="18" charset="0"/>
                        </a:rPr>
                        <a:t>a</a:t>
                      </a:r>
                      <a:r>
                        <a:rPr lang="es-ES" sz="1600" dirty="0">
                          <a:effectLst/>
                          <a:latin typeface="Arial" panose="020B0604020202020204" pitchFamily="34" charset="0"/>
                          <a:ea typeface="Times New Roman" panose="02020603050405020304" pitchFamily="18" charset="0"/>
                        </a:rPr>
                        <a:t>s</a:t>
                      </a:r>
                      <a:r>
                        <a:rPr lang="es-ES" sz="1600" spc="95"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por</a:t>
                      </a:r>
                      <a:r>
                        <a:rPr lang="es-ES" sz="1600" spc="90" dirty="0">
                          <a:effectLst/>
                          <a:latin typeface="Arial" panose="020B0604020202020204" pitchFamily="34" charset="0"/>
                          <a:ea typeface="Times New Roman" panose="02020603050405020304" pitchFamily="18" charset="0"/>
                        </a:rPr>
                        <a:t> </a:t>
                      </a:r>
                      <a:r>
                        <a:rPr lang="es-ES" sz="1600" dirty="0">
                          <a:effectLst/>
                          <a:latin typeface="Arial" panose="020B0604020202020204" pitchFamily="34" charset="0"/>
                          <a:ea typeface="Times New Roman" panose="02020603050405020304" pitchFamily="18" charset="0"/>
                        </a:rPr>
                        <a:t>vu</a:t>
                      </a:r>
                      <a:r>
                        <a:rPr lang="es-ES" sz="1600" spc="-10" dirty="0">
                          <a:effectLst/>
                          <a:latin typeface="Arial" panose="020B0604020202020204" pitchFamily="34" charset="0"/>
                          <a:ea typeface="Times New Roman" panose="02020603050405020304" pitchFamily="18" charset="0"/>
                        </a:rPr>
                        <a:t>e</a:t>
                      </a:r>
                      <a:r>
                        <a:rPr lang="es-ES" sz="1600" dirty="0">
                          <a:effectLst/>
                          <a:latin typeface="Arial" panose="020B0604020202020204" pitchFamily="34" charset="0"/>
                          <a:ea typeface="Times New Roman" panose="02020603050405020304" pitchFamily="18" charset="0"/>
                        </a:rPr>
                        <a:t>lo.</a:t>
                      </a:r>
                      <a:endParaRPr lang="es-CU" sz="1600" dirty="0">
                        <a:effectLst/>
                        <a:latin typeface="Times New Roman" panose="02020603050405020304" pitchFamily="18" charset="0"/>
                        <a:ea typeface="Times New Roman" panose="02020603050405020304" pitchFamily="18" charset="0"/>
                      </a:endParaRPr>
                    </a:p>
                  </a:txBody>
                  <a:tcPr marL="0" marR="0" marT="36000" marB="3600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85598952"/>
                  </a:ext>
                </a:extLst>
              </a:tr>
            </a:tbl>
          </a:graphicData>
        </a:graphic>
      </p:graphicFrame>
    </p:spTree>
    <p:extLst>
      <p:ext uri="{BB962C8B-B14F-4D97-AF65-F5344CB8AC3E}">
        <p14:creationId xmlns:p14="http://schemas.microsoft.com/office/powerpoint/2010/main" val="1334999660"/>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2611</TotalTime>
  <Words>13726</Words>
  <Application>Microsoft Office PowerPoint</Application>
  <PresentationFormat>Presentación en pantalla (4:3)</PresentationFormat>
  <Paragraphs>761</Paragraphs>
  <Slides>107</Slides>
  <Notes>1</Notes>
  <HiddenSlides>0</HiddenSlides>
  <MMClips>0</MMClips>
  <ScaleCrop>false</ScaleCrop>
  <HeadingPairs>
    <vt:vector size="6" baseType="variant">
      <vt:variant>
        <vt:lpstr>Fuentes usadas</vt:lpstr>
      </vt:variant>
      <vt:variant>
        <vt:i4>9</vt:i4>
      </vt:variant>
      <vt:variant>
        <vt:lpstr>Tema</vt:lpstr>
      </vt:variant>
      <vt:variant>
        <vt:i4>2</vt:i4>
      </vt:variant>
      <vt:variant>
        <vt:lpstr>Títulos de diapositiva</vt:lpstr>
      </vt:variant>
      <vt:variant>
        <vt:i4>107</vt:i4>
      </vt:variant>
    </vt:vector>
  </HeadingPairs>
  <TitlesOfParts>
    <vt:vector size="118" baseType="lpstr">
      <vt:lpstr>Algerian</vt:lpstr>
      <vt:lpstr>Arial</vt:lpstr>
      <vt:lpstr>Arial Negrita</vt:lpstr>
      <vt:lpstr>Calibri</vt:lpstr>
      <vt:lpstr>Courier New</vt:lpstr>
      <vt:lpstr>Symbol</vt:lpstr>
      <vt:lpstr>Times New Roman</vt:lpstr>
      <vt:lpstr>Verdana</vt:lpstr>
      <vt:lpstr>Wingdings</vt:lpstr>
      <vt:lpstr>Tema de Office</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Marcos</dc:creator>
  <cp:lastModifiedBy>Lazara</cp:lastModifiedBy>
  <cp:revision>133</cp:revision>
  <dcterms:created xsi:type="dcterms:W3CDTF">2017-06-25T10:17:32Z</dcterms:created>
  <dcterms:modified xsi:type="dcterms:W3CDTF">2024-06-09T01:33:41Z</dcterms:modified>
</cp:coreProperties>
</file>