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sldIdLst>
    <p:sldId id="377" r:id="rId4"/>
    <p:sldId id="378" r:id="rId5"/>
    <p:sldId id="256" r:id="rId6"/>
    <p:sldId id="384" r:id="rId7"/>
    <p:sldId id="432" r:id="rId8"/>
    <p:sldId id="379" r:id="rId9"/>
    <p:sldId id="433" r:id="rId10"/>
    <p:sldId id="435" r:id="rId11"/>
    <p:sldId id="436" r:id="rId12"/>
    <p:sldId id="437" r:id="rId13"/>
    <p:sldId id="438" r:id="rId14"/>
    <p:sldId id="441" r:id="rId15"/>
    <p:sldId id="419" r:id="rId16"/>
    <p:sldId id="430" r:id="rId17"/>
    <p:sldId id="271"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p:cViewPr varScale="1">
        <p:scale>
          <a:sx n="62" d="100"/>
          <a:sy n="62" d="100"/>
        </p:scale>
        <p:origin x="15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7/6/2024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a16="http://schemas.microsoft.com/office/drawing/2014/main" id="{F5F0C949-7A48-723C-EF53-76AD53E07634}"/>
              </a:ext>
            </a:extLst>
          </p:cNvPr>
          <p:cNvSpPr>
            <a:spLocks noGrp="1"/>
          </p:cNvSpPr>
          <p:nvPr>
            <p:ph type="dt" sz="half" idx="10"/>
          </p:nvPr>
        </p:nvSpPr>
        <p:spPr/>
        <p:txBody>
          <a:bodyPr/>
          <a:lstStyle>
            <a:lvl1pPr>
              <a:defRPr/>
            </a:lvl1pPr>
          </a:lstStyle>
          <a:p>
            <a:pPr>
              <a:defRPr/>
            </a:pPr>
            <a:fld id="{467B24D4-CA94-40F1-AE13-D1A4246D8229}"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437729B2-8B98-F249-2FED-EDFF63D78EAE}"/>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0C96DC3-FEC7-0F97-FF51-0A01F7C7772D}"/>
              </a:ext>
            </a:extLst>
          </p:cNvPr>
          <p:cNvSpPr>
            <a:spLocks noGrp="1"/>
          </p:cNvSpPr>
          <p:nvPr>
            <p:ph type="sldNum" sz="quarter" idx="12"/>
          </p:nvPr>
        </p:nvSpPr>
        <p:spPr/>
        <p:txBody>
          <a:bodyPr/>
          <a:lstStyle>
            <a:lvl1pPr>
              <a:defRPr/>
            </a:lvl1pPr>
          </a:lstStyle>
          <a:p>
            <a:pPr>
              <a:defRPr/>
            </a:pPr>
            <a:fld id="{DC292C47-E186-416D-A8B8-674CBFDB1307}" type="slidenum">
              <a:rPr lang="es-ES"/>
              <a:pPr>
                <a:defRPr/>
              </a:pPr>
              <a:t>‹Nº›</a:t>
            </a:fld>
            <a:endParaRPr lang="es-ES"/>
          </a:p>
        </p:txBody>
      </p:sp>
    </p:spTree>
    <p:extLst>
      <p:ext uri="{BB962C8B-B14F-4D97-AF65-F5344CB8AC3E}">
        <p14:creationId xmlns:p14="http://schemas.microsoft.com/office/powerpoint/2010/main" val="1405714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18857E4D-1DD4-A495-B336-5F79CEE91786}"/>
              </a:ext>
            </a:extLst>
          </p:cNvPr>
          <p:cNvSpPr>
            <a:spLocks noGrp="1"/>
          </p:cNvSpPr>
          <p:nvPr>
            <p:ph type="dt" sz="half" idx="10"/>
          </p:nvPr>
        </p:nvSpPr>
        <p:spPr/>
        <p:txBody>
          <a:bodyPr/>
          <a:lstStyle>
            <a:lvl1pPr>
              <a:defRPr/>
            </a:lvl1pPr>
          </a:lstStyle>
          <a:p>
            <a:pPr>
              <a:defRPr/>
            </a:pPr>
            <a:fld id="{25CC6294-78D8-49D8-B766-C0CEDB155205}"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8BC88B96-455E-B6C4-AA58-E3FD9E4F2673}"/>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871895F5-B988-CB17-AA0F-F3A3FF71894F}"/>
              </a:ext>
            </a:extLst>
          </p:cNvPr>
          <p:cNvSpPr>
            <a:spLocks noGrp="1"/>
          </p:cNvSpPr>
          <p:nvPr>
            <p:ph type="sldNum" sz="quarter" idx="12"/>
          </p:nvPr>
        </p:nvSpPr>
        <p:spPr/>
        <p:txBody>
          <a:bodyPr/>
          <a:lstStyle>
            <a:lvl1pPr>
              <a:defRPr/>
            </a:lvl1pPr>
          </a:lstStyle>
          <a:p>
            <a:pPr>
              <a:defRPr/>
            </a:pPr>
            <a:fld id="{3FF62C5D-89D0-4122-85BA-48BDDDB02B83}" type="slidenum">
              <a:rPr lang="es-ES"/>
              <a:pPr>
                <a:defRPr/>
              </a:pPr>
              <a:t>‹Nº›</a:t>
            </a:fld>
            <a:endParaRPr lang="es-ES"/>
          </a:p>
        </p:txBody>
      </p:sp>
    </p:spTree>
    <p:extLst>
      <p:ext uri="{BB962C8B-B14F-4D97-AF65-F5344CB8AC3E}">
        <p14:creationId xmlns:p14="http://schemas.microsoft.com/office/powerpoint/2010/main" val="1912225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94C45A91-2F06-95FA-0444-360F0E51576E}"/>
              </a:ext>
            </a:extLst>
          </p:cNvPr>
          <p:cNvSpPr>
            <a:spLocks noGrp="1"/>
          </p:cNvSpPr>
          <p:nvPr>
            <p:ph type="dt" sz="half" idx="10"/>
          </p:nvPr>
        </p:nvSpPr>
        <p:spPr/>
        <p:txBody>
          <a:bodyPr/>
          <a:lstStyle>
            <a:lvl1pPr>
              <a:defRPr/>
            </a:lvl1pPr>
          </a:lstStyle>
          <a:p>
            <a:pPr>
              <a:defRPr/>
            </a:pPr>
            <a:fld id="{F184CE54-3020-4C23-B2F8-C0965ACED6B7}"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76BB39C7-109D-130D-7DAF-E15E0C60FB49}"/>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E0A5B6C2-AAB1-407E-E681-F7456F0358AD}"/>
              </a:ext>
            </a:extLst>
          </p:cNvPr>
          <p:cNvSpPr>
            <a:spLocks noGrp="1"/>
          </p:cNvSpPr>
          <p:nvPr>
            <p:ph type="sldNum" sz="quarter" idx="12"/>
          </p:nvPr>
        </p:nvSpPr>
        <p:spPr/>
        <p:txBody>
          <a:bodyPr/>
          <a:lstStyle>
            <a:lvl1pPr>
              <a:defRPr/>
            </a:lvl1pPr>
          </a:lstStyle>
          <a:p>
            <a:pPr>
              <a:defRPr/>
            </a:pPr>
            <a:fld id="{657B6837-7A5D-4FCE-8CB5-1886DD658557}" type="slidenum">
              <a:rPr lang="es-ES"/>
              <a:pPr>
                <a:defRPr/>
              </a:pPr>
              <a:t>‹Nº›</a:t>
            </a:fld>
            <a:endParaRPr lang="es-ES"/>
          </a:p>
        </p:txBody>
      </p:sp>
    </p:spTree>
    <p:extLst>
      <p:ext uri="{BB962C8B-B14F-4D97-AF65-F5344CB8AC3E}">
        <p14:creationId xmlns:p14="http://schemas.microsoft.com/office/powerpoint/2010/main" val="3939214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a16="http://schemas.microsoft.com/office/drawing/2014/main" id="{0D4CD91E-ECF4-8BF0-C5CA-550ED1FA576A}"/>
              </a:ext>
            </a:extLst>
          </p:cNvPr>
          <p:cNvSpPr>
            <a:spLocks noGrp="1"/>
          </p:cNvSpPr>
          <p:nvPr>
            <p:ph type="dt" sz="half" idx="10"/>
          </p:nvPr>
        </p:nvSpPr>
        <p:spPr/>
        <p:txBody>
          <a:bodyPr/>
          <a:lstStyle>
            <a:lvl1pPr>
              <a:defRPr/>
            </a:lvl1pPr>
          </a:lstStyle>
          <a:p>
            <a:pPr>
              <a:defRPr/>
            </a:pPr>
            <a:fld id="{1BE21988-9CCF-46C8-8B2A-59FCDD104F8F}"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F7B63F29-3FB1-49E7-536B-52E24EF3CB1E}"/>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89E9342E-6982-30BF-2E86-3419D2C9A6C0}"/>
              </a:ext>
            </a:extLst>
          </p:cNvPr>
          <p:cNvSpPr>
            <a:spLocks noGrp="1"/>
          </p:cNvSpPr>
          <p:nvPr>
            <p:ph type="sldNum" sz="quarter" idx="12"/>
          </p:nvPr>
        </p:nvSpPr>
        <p:spPr/>
        <p:txBody>
          <a:bodyPr/>
          <a:lstStyle>
            <a:lvl1pPr>
              <a:defRPr/>
            </a:lvl1pPr>
          </a:lstStyle>
          <a:p>
            <a:pPr>
              <a:defRPr/>
            </a:pPr>
            <a:fld id="{46FD6C0C-0AFC-4CF8-8FB8-29D3C83DF557}" type="slidenum">
              <a:rPr lang="es-ES"/>
              <a:pPr>
                <a:defRPr/>
              </a:pPr>
              <a:t>‹Nº›</a:t>
            </a:fld>
            <a:endParaRPr lang="es-ES"/>
          </a:p>
        </p:txBody>
      </p:sp>
    </p:spTree>
    <p:extLst>
      <p:ext uri="{BB962C8B-B14F-4D97-AF65-F5344CB8AC3E}">
        <p14:creationId xmlns:p14="http://schemas.microsoft.com/office/powerpoint/2010/main" val="5484049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B6B13E8B-963F-858C-D67D-87014C036A4D}"/>
              </a:ext>
            </a:extLst>
          </p:cNvPr>
          <p:cNvSpPr>
            <a:spLocks noGrp="1"/>
          </p:cNvSpPr>
          <p:nvPr>
            <p:ph type="dt" sz="half" idx="10"/>
          </p:nvPr>
        </p:nvSpPr>
        <p:spPr/>
        <p:txBody>
          <a:bodyPr/>
          <a:lstStyle>
            <a:lvl1pPr>
              <a:defRPr/>
            </a:lvl1pPr>
          </a:lstStyle>
          <a:p>
            <a:pPr>
              <a:defRPr/>
            </a:pPr>
            <a:fld id="{7C43E343-12D6-48E7-8563-81A7C8F686FE}" type="datetimeFigureOut">
              <a:rPr lang="es-ES"/>
              <a:pPr>
                <a:defRPr/>
              </a:pPr>
              <a:t>07/06/2024</a:t>
            </a:fld>
            <a:endParaRPr lang="es-ES"/>
          </a:p>
        </p:txBody>
      </p:sp>
      <p:sp>
        <p:nvSpPr>
          <p:cNvPr id="8" name="4 Marcador de pie de página">
            <a:extLst>
              <a:ext uri="{FF2B5EF4-FFF2-40B4-BE49-F238E27FC236}">
                <a16:creationId xmlns:a16="http://schemas.microsoft.com/office/drawing/2014/main" id="{3C6C591B-4679-8A71-9084-EED7F0061D2D}"/>
              </a:ext>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a:ext uri="{FF2B5EF4-FFF2-40B4-BE49-F238E27FC236}">
                <a16:creationId xmlns:a16="http://schemas.microsoft.com/office/drawing/2014/main" id="{52609B9A-3B45-9DD9-1CE9-281AB136A8C1}"/>
              </a:ext>
            </a:extLst>
          </p:cNvPr>
          <p:cNvSpPr>
            <a:spLocks noGrp="1"/>
          </p:cNvSpPr>
          <p:nvPr>
            <p:ph type="sldNum" sz="quarter" idx="12"/>
          </p:nvPr>
        </p:nvSpPr>
        <p:spPr/>
        <p:txBody>
          <a:bodyPr/>
          <a:lstStyle>
            <a:lvl1pPr>
              <a:defRPr/>
            </a:lvl1pPr>
          </a:lstStyle>
          <a:p>
            <a:pPr>
              <a:defRPr/>
            </a:pPr>
            <a:fld id="{201276E4-9786-41E9-BEF4-AF619EA739E1}" type="slidenum">
              <a:rPr lang="es-ES"/>
              <a:pPr>
                <a:defRPr/>
              </a:pPr>
              <a:t>‹Nº›</a:t>
            </a:fld>
            <a:endParaRPr lang="es-ES"/>
          </a:p>
        </p:txBody>
      </p:sp>
    </p:spTree>
    <p:extLst>
      <p:ext uri="{BB962C8B-B14F-4D97-AF65-F5344CB8AC3E}">
        <p14:creationId xmlns:p14="http://schemas.microsoft.com/office/powerpoint/2010/main" val="3648177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a16="http://schemas.microsoft.com/office/drawing/2014/main" id="{BA8EC246-3F72-CC3A-CA5F-361A77867ED1}"/>
              </a:ext>
            </a:extLst>
          </p:cNvPr>
          <p:cNvSpPr>
            <a:spLocks noGrp="1"/>
          </p:cNvSpPr>
          <p:nvPr>
            <p:ph type="dt" sz="half" idx="10"/>
          </p:nvPr>
        </p:nvSpPr>
        <p:spPr/>
        <p:txBody>
          <a:bodyPr/>
          <a:lstStyle>
            <a:lvl1pPr>
              <a:defRPr/>
            </a:lvl1pPr>
          </a:lstStyle>
          <a:p>
            <a:pPr>
              <a:defRPr/>
            </a:pPr>
            <a:fld id="{A9FD413C-461F-49BF-AE68-1264C7E19DB3}" type="datetimeFigureOut">
              <a:rPr lang="es-ES"/>
              <a:pPr>
                <a:defRPr/>
              </a:pPr>
              <a:t>07/06/2024</a:t>
            </a:fld>
            <a:endParaRPr lang="es-ES"/>
          </a:p>
        </p:txBody>
      </p:sp>
      <p:sp>
        <p:nvSpPr>
          <p:cNvPr id="4" name="4 Marcador de pie de página">
            <a:extLst>
              <a:ext uri="{FF2B5EF4-FFF2-40B4-BE49-F238E27FC236}">
                <a16:creationId xmlns:a16="http://schemas.microsoft.com/office/drawing/2014/main" id="{04B96473-C87E-0DD9-DC00-DD4DE0F94ADD}"/>
              </a:ext>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a:ext uri="{FF2B5EF4-FFF2-40B4-BE49-F238E27FC236}">
                <a16:creationId xmlns:a16="http://schemas.microsoft.com/office/drawing/2014/main" id="{F928D5B8-FB68-6140-1E8A-1253ED6AC190}"/>
              </a:ext>
            </a:extLst>
          </p:cNvPr>
          <p:cNvSpPr>
            <a:spLocks noGrp="1"/>
          </p:cNvSpPr>
          <p:nvPr>
            <p:ph type="sldNum" sz="quarter" idx="12"/>
          </p:nvPr>
        </p:nvSpPr>
        <p:spPr/>
        <p:txBody>
          <a:bodyPr/>
          <a:lstStyle>
            <a:lvl1pPr>
              <a:defRPr/>
            </a:lvl1pPr>
          </a:lstStyle>
          <a:p>
            <a:pPr>
              <a:defRPr/>
            </a:pPr>
            <a:fld id="{6DD66D83-11DE-47A6-B17E-FA8D8170F9BC}" type="slidenum">
              <a:rPr lang="es-ES"/>
              <a:pPr>
                <a:defRPr/>
              </a:pPr>
              <a:t>‹Nº›</a:t>
            </a:fld>
            <a:endParaRPr lang="es-ES"/>
          </a:p>
        </p:txBody>
      </p:sp>
    </p:spTree>
    <p:extLst>
      <p:ext uri="{BB962C8B-B14F-4D97-AF65-F5344CB8AC3E}">
        <p14:creationId xmlns:p14="http://schemas.microsoft.com/office/powerpoint/2010/main" val="36881141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EC3ECA18-B97E-9C67-A8C6-0F2367427A39}"/>
              </a:ext>
            </a:extLst>
          </p:cNvPr>
          <p:cNvSpPr>
            <a:spLocks noGrp="1"/>
          </p:cNvSpPr>
          <p:nvPr>
            <p:ph type="dt" sz="half" idx="10"/>
          </p:nvPr>
        </p:nvSpPr>
        <p:spPr/>
        <p:txBody>
          <a:bodyPr/>
          <a:lstStyle>
            <a:lvl1pPr>
              <a:defRPr/>
            </a:lvl1pPr>
          </a:lstStyle>
          <a:p>
            <a:pPr>
              <a:defRPr/>
            </a:pPr>
            <a:fld id="{2286B929-7D10-4D5E-9300-CB8AAEF25DC2}" type="datetimeFigureOut">
              <a:rPr lang="es-ES"/>
              <a:pPr>
                <a:defRPr/>
              </a:pPr>
              <a:t>07/06/2024</a:t>
            </a:fld>
            <a:endParaRPr lang="es-ES"/>
          </a:p>
        </p:txBody>
      </p:sp>
      <p:sp>
        <p:nvSpPr>
          <p:cNvPr id="3" name="4 Marcador de pie de página">
            <a:extLst>
              <a:ext uri="{FF2B5EF4-FFF2-40B4-BE49-F238E27FC236}">
                <a16:creationId xmlns:a16="http://schemas.microsoft.com/office/drawing/2014/main" id="{02E5788F-C419-9C87-8795-68353C9DC64E}"/>
              </a:ext>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a:ext uri="{FF2B5EF4-FFF2-40B4-BE49-F238E27FC236}">
                <a16:creationId xmlns:a16="http://schemas.microsoft.com/office/drawing/2014/main" id="{190CE6DF-FC5D-5C11-13B0-A2AA078635BD}"/>
              </a:ext>
            </a:extLst>
          </p:cNvPr>
          <p:cNvSpPr>
            <a:spLocks noGrp="1"/>
          </p:cNvSpPr>
          <p:nvPr>
            <p:ph type="sldNum" sz="quarter" idx="12"/>
          </p:nvPr>
        </p:nvSpPr>
        <p:spPr/>
        <p:txBody>
          <a:bodyPr/>
          <a:lstStyle>
            <a:lvl1pPr>
              <a:defRPr/>
            </a:lvl1pPr>
          </a:lstStyle>
          <a:p>
            <a:pPr>
              <a:defRPr/>
            </a:pPr>
            <a:fld id="{829E22CB-8C93-465B-88AB-BBF5E7A9DFE3}" type="slidenum">
              <a:rPr lang="es-ES"/>
              <a:pPr>
                <a:defRPr/>
              </a:pPr>
              <a:t>‹Nº›</a:t>
            </a:fld>
            <a:endParaRPr lang="es-ES"/>
          </a:p>
        </p:txBody>
      </p:sp>
    </p:spTree>
    <p:extLst>
      <p:ext uri="{BB962C8B-B14F-4D97-AF65-F5344CB8AC3E}">
        <p14:creationId xmlns:p14="http://schemas.microsoft.com/office/powerpoint/2010/main" val="91904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08F66A76-34C5-FC4F-B552-C5D50CB4EBBA}"/>
              </a:ext>
            </a:extLst>
          </p:cNvPr>
          <p:cNvSpPr>
            <a:spLocks noGrp="1"/>
          </p:cNvSpPr>
          <p:nvPr>
            <p:ph type="dt" sz="half" idx="10"/>
          </p:nvPr>
        </p:nvSpPr>
        <p:spPr/>
        <p:txBody>
          <a:bodyPr/>
          <a:lstStyle>
            <a:lvl1pPr>
              <a:defRPr/>
            </a:lvl1pPr>
          </a:lstStyle>
          <a:p>
            <a:pPr>
              <a:defRPr/>
            </a:pPr>
            <a:fld id="{2D7716BC-389A-4460-BEB9-FDFB4D344A82}"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FED5659B-2224-4AFC-79A6-4356F8F903F6}"/>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30CEDF6C-64B1-7C5E-373A-B5BE95BE21DB}"/>
              </a:ext>
            </a:extLst>
          </p:cNvPr>
          <p:cNvSpPr>
            <a:spLocks noGrp="1"/>
          </p:cNvSpPr>
          <p:nvPr>
            <p:ph type="sldNum" sz="quarter" idx="12"/>
          </p:nvPr>
        </p:nvSpPr>
        <p:spPr/>
        <p:txBody>
          <a:bodyPr/>
          <a:lstStyle>
            <a:lvl1pPr>
              <a:defRPr/>
            </a:lvl1pPr>
          </a:lstStyle>
          <a:p>
            <a:pPr>
              <a:defRPr/>
            </a:pPr>
            <a:fld id="{A9BCE8ED-2D94-4C13-B56C-AD145493DE11}" type="slidenum">
              <a:rPr lang="es-ES"/>
              <a:pPr>
                <a:defRPr/>
              </a:pPr>
              <a:t>‹Nº›</a:t>
            </a:fld>
            <a:endParaRPr lang="es-ES"/>
          </a:p>
        </p:txBody>
      </p:sp>
    </p:spTree>
    <p:extLst>
      <p:ext uri="{BB962C8B-B14F-4D97-AF65-F5344CB8AC3E}">
        <p14:creationId xmlns:p14="http://schemas.microsoft.com/office/powerpoint/2010/main" val="2769612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4AFAD0A1-8749-6558-8AD6-5D0EFA3772A1}"/>
              </a:ext>
            </a:extLst>
          </p:cNvPr>
          <p:cNvSpPr>
            <a:spLocks noGrp="1"/>
          </p:cNvSpPr>
          <p:nvPr>
            <p:ph type="dt" sz="half" idx="10"/>
          </p:nvPr>
        </p:nvSpPr>
        <p:spPr/>
        <p:txBody>
          <a:bodyPr/>
          <a:lstStyle>
            <a:lvl1pPr>
              <a:defRPr/>
            </a:lvl1pPr>
          </a:lstStyle>
          <a:p>
            <a:pPr>
              <a:defRPr/>
            </a:pPr>
            <a:fld id="{05C8FD11-9C3E-49C3-A4E8-1411A211902B}"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CDF77E5F-D694-014E-CE47-F14D616DEBB9}"/>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FAEA7344-CC3C-C421-D9D9-338830B110E1}"/>
              </a:ext>
            </a:extLst>
          </p:cNvPr>
          <p:cNvSpPr>
            <a:spLocks noGrp="1"/>
          </p:cNvSpPr>
          <p:nvPr>
            <p:ph type="sldNum" sz="quarter" idx="12"/>
          </p:nvPr>
        </p:nvSpPr>
        <p:spPr/>
        <p:txBody>
          <a:bodyPr/>
          <a:lstStyle>
            <a:lvl1pPr>
              <a:defRPr/>
            </a:lvl1pPr>
          </a:lstStyle>
          <a:p>
            <a:pPr>
              <a:defRPr/>
            </a:pPr>
            <a:fld id="{E67D074D-ED7B-4A21-8573-2E361B53895A}" type="slidenum">
              <a:rPr lang="es-ES"/>
              <a:pPr>
                <a:defRPr/>
              </a:pPr>
              <a:t>‹Nº›</a:t>
            </a:fld>
            <a:endParaRPr lang="es-ES"/>
          </a:p>
        </p:txBody>
      </p:sp>
    </p:spTree>
    <p:extLst>
      <p:ext uri="{BB962C8B-B14F-4D97-AF65-F5344CB8AC3E}">
        <p14:creationId xmlns:p14="http://schemas.microsoft.com/office/powerpoint/2010/main" val="7527013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B90CE9A8-C2DB-13D7-31DF-4AD5A5264BA1}"/>
              </a:ext>
            </a:extLst>
          </p:cNvPr>
          <p:cNvSpPr>
            <a:spLocks noGrp="1"/>
          </p:cNvSpPr>
          <p:nvPr>
            <p:ph type="dt" sz="half" idx="10"/>
          </p:nvPr>
        </p:nvSpPr>
        <p:spPr/>
        <p:txBody>
          <a:bodyPr/>
          <a:lstStyle>
            <a:lvl1pPr>
              <a:defRPr/>
            </a:lvl1pPr>
          </a:lstStyle>
          <a:p>
            <a:pPr>
              <a:defRPr/>
            </a:pPr>
            <a:fld id="{8AC089E2-9C57-43BF-B47D-8BBF7C640343}"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9F5C4DE7-89A6-8FD0-4BA4-799D7E6A0AF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5C5630BC-BEFA-33B5-A580-0897A3085B91}"/>
              </a:ext>
            </a:extLst>
          </p:cNvPr>
          <p:cNvSpPr>
            <a:spLocks noGrp="1"/>
          </p:cNvSpPr>
          <p:nvPr>
            <p:ph type="sldNum" sz="quarter" idx="12"/>
          </p:nvPr>
        </p:nvSpPr>
        <p:spPr/>
        <p:txBody>
          <a:bodyPr/>
          <a:lstStyle>
            <a:lvl1pPr>
              <a:defRPr/>
            </a:lvl1pPr>
          </a:lstStyle>
          <a:p>
            <a:pPr>
              <a:defRPr/>
            </a:pPr>
            <a:fld id="{4150E5F4-0EA6-46ED-A3F1-FB9F39499DF7}" type="slidenum">
              <a:rPr lang="es-ES"/>
              <a:pPr>
                <a:defRPr/>
              </a:pPr>
              <a:t>‹Nº›</a:t>
            </a:fld>
            <a:endParaRPr lang="es-ES"/>
          </a:p>
        </p:txBody>
      </p:sp>
    </p:spTree>
    <p:extLst>
      <p:ext uri="{BB962C8B-B14F-4D97-AF65-F5344CB8AC3E}">
        <p14:creationId xmlns:p14="http://schemas.microsoft.com/office/powerpoint/2010/main" val="210960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83F66D4C-6E01-BC50-0EEB-6D4BC21CF4FB}"/>
              </a:ext>
            </a:extLst>
          </p:cNvPr>
          <p:cNvSpPr>
            <a:spLocks noGrp="1"/>
          </p:cNvSpPr>
          <p:nvPr>
            <p:ph type="dt" sz="half" idx="10"/>
          </p:nvPr>
        </p:nvSpPr>
        <p:spPr/>
        <p:txBody>
          <a:bodyPr/>
          <a:lstStyle>
            <a:lvl1pPr>
              <a:defRPr/>
            </a:lvl1pPr>
          </a:lstStyle>
          <a:p>
            <a:pPr>
              <a:defRPr/>
            </a:pPr>
            <a:fld id="{A7C07855-21C1-4497-A2B3-8D29873C4555}"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19D865F6-86E7-CA9E-A6AB-AB6FBBFEFEB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7830C7E-12A5-EF76-81A0-1CFDF49F614D}"/>
              </a:ext>
            </a:extLst>
          </p:cNvPr>
          <p:cNvSpPr>
            <a:spLocks noGrp="1"/>
          </p:cNvSpPr>
          <p:nvPr>
            <p:ph type="sldNum" sz="quarter" idx="12"/>
          </p:nvPr>
        </p:nvSpPr>
        <p:spPr/>
        <p:txBody>
          <a:bodyPr/>
          <a:lstStyle>
            <a:lvl1pPr>
              <a:defRPr/>
            </a:lvl1pPr>
          </a:lstStyle>
          <a:p>
            <a:pPr>
              <a:defRPr/>
            </a:pPr>
            <a:fld id="{7F426428-18B7-4E13-9E3F-FF12E8164CAC}" type="slidenum">
              <a:rPr lang="es-ES"/>
              <a:pPr>
                <a:defRPr/>
              </a:pPr>
              <a:t>‹Nº›</a:t>
            </a:fld>
            <a:endParaRPr lang="es-ES"/>
          </a:p>
        </p:txBody>
      </p:sp>
    </p:spTree>
    <p:extLst>
      <p:ext uri="{BB962C8B-B14F-4D97-AF65-F5344CB8AC3E}">
        <p14:creationId xmlns:p14="http://schemas.microsoft.com/office/powerpoint/2010/main" val="384795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1 Marcador de título">
            <a:extLst>
              <a:ext uri="{FF2B5EF4-FFF2-40B4-BE49-F238E27FC236}">
                <a16:creationId xmlns:a16="http://schemas.microsoft.com/office/drawing/2014/main" id="{B076122A-E92C-BC1D-B49C-D64E8E78FE9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U"/>
              <a:t>Haga clic para modificar el estilo de título del patrón</a:t>
            </a:r>
          </a:p>
        </p:txBody>
      </p:sp>
      <p:sp>
        <p:nvSpPr>
          <p:cNvPr id="5123" name="2 Marcador de texto">
            <a:extLst>
              <a:ext uri="{FF2B5EF4-FFF2-40B4-BE49-F238E27FC236}">
                <a16:creationId xmlns:a16="http://schemas.microsoft.com/office/drawing/2014/main" id="{3848C7B8-55F1-E1C9-4C80-BBDBABCCD3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U"/>
              <a:t>Haga clic para modificar el estilo de texto del patrón</a:t>
            </a:r>
          </a:p>
          <a:p>
            <a:pPr lvl="1"/>
            <a:r>
              <a:rPr lang="es-ES" altLang="es-CU"/>
              <a:t>Segundo nivel</a:t>
            </a:r>
          </a:p>
          <a:p>
            <a:pPr lvl="2"/>
            <a:r>
              <a:rPr lang="es-ES" altLang="es-CU"/>
              <a:t>Tercer nivel</a:t>
            </a:r>
          </a:p>
          <a:p>
            <a:pPr lvl="3"/>
            <a:r>
              <a:rPr lang="es-ES" altLang="es-CU"/>
              <a:t>Cuarto nivel</a:t>
            </a:r>
          </a:p>
          <a:p>
            <a:pPr lvl="4"/>
            <a:r>
              <a:rPr lang="es-ES" altLang="es-CU"/>
              <a:t>Quinto nivel</a:t>
            </a:r>
          </a:p>
        </p:txBody>
      </p:sp>
      <p:sp>
        <p:nvSpPr>
          <p:cNvPr id="4" name="3 Marcador de fecha">
            <a:extLst>
              <a:ext uri="{FF2B5EF4-FFF2-40B4-BE49-F238E27FC236}">
                <a16:creationId xmlns:a16="http://schemas.microsoft.com/office/drawing/2014/main" id="{3D19A72C-7F54-D7F7-9118-DA6D8FBD808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B6618D8-DA7C-4800-A4BE-ECFB76968B82}"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2B6B046D-EBD1-1AF3-B4C2-620781156C1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a:extLst>
              <a:ext uri="{FF2B5EF4-FFF2-40B4-BE49-F238E27FC236}">
                <a16:creationId xmlns:a16="http://schemas.microsoft.com/office/drawing/2014/main" id="{FB6701B0-1CD2-C0EC-F8BC-15730CAD728C}"/>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A229C3-537D-4A0B-8E55-01E50F390BA9}" type="slidenum">
              <a:rPr lang="es-ES"/>
              <a:pPr>
                <a:defRPr/>
              </a:pPr>
              <a:t>‹Nº›</a:t>
            </a:fld>
            <a:endParaRPr lang="es-ES"/>
          </a:p>
        </p:txBody>
      </p:sp>
    </p:spTree>
    <p:extLst>
      <p:ext uri="{BB962C8B-B14F-4D97-AF65-F5344CB8AC3E}">
        <p14:creationId xmlns:p14="http://schemas.microsoft.com/office/powerpoint/2010/main" val="38503629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Organización de los servicios de salud en la comunidad en situaciones de desastres..  </a:t>
            </a:r>
          </a:p>
        </p:txBody>
      </p:sp>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III. Clase 4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sp>
        <p:nvSpPr>
          <p:cNvPr id="4" name="CuadroTexto 3">
            <a:extLst>
              <a:ext uri="{FF2B5EF4-FFF2-40B4-BE49-F238E27FC236}">
                <a16:creationId xmlns:a16="http://schemas.microsoft.com/office/drawing/2014/main" id="{F7B2A588-EBDE-7FDF-AA35-5FC431E03230}"/>
              </a:ext>
            </a:extLst>
          </p:cNvPr>
          <p:cNvSpPr txBox="1"/>
          <p:nvPr/>
        </p:nvSpPr>
        <p:spPr>
          <a:xfrm>
            <a:off x="247294" y="3429000"/>
            <a:ext cx="8649411" cy="2893100"/>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a:t>
            </a:r>
            <a:endParaRPr lang="es-ES" sz="3200" b="1" dirty="0">
              <a:solidFill>
                <a:srgbClr val="FF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Investigar sobre la organización y prestación de la PAM a víctimas masivas y la organización  de las principales medidas higiénico – sanitarias, anti –epidémicas y de protección médica contra los desastres.</a:t>
            </a:r>
          </a:p>
        </p:txBody>
      </p:sp>
    </p:spTree>
    <p:extLst>
      <p:ext uri="{BB962C8B-B14F-4D97-AF65-F5344CB8AC3E}">
        <p14:creationId xmlns:p14="http://schemas.microsoft.com/office/powerpoint/2010/main" val="20245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536032E-B4C5-4FFC-D538-EB22040118AD}"/>
              </a:ext>
            </a:extLst>
          </p:cNvPr>
          <p:cNvSpPr txBox="1"/>
          <p:nvPr/>
        </p:nvSpPr>
        <p:spPr>
          <a:xfrm>
            <a:off x="215516" y="260648"/>
            <a:ext cx="8712968" cy="6370975"/>
          </a:xfrm>
          <a:prstGeom prst="rect">
            <a:avLst/>
          </a:prstGeom>
          <a:noFill/>
        </p:spPr>
        <p:txBody>
          <a:bodyPr wrap="square">
            <a:spAutoFit/>
          </a:bodyPr>
          <a:lstStyle/>
          <a:p>
            <a:pPr marL="400050" lvl="0" indent="-400050" algn="just">
              <a:buFont typeface="+mj-lt"/>
              <a:buAutoNum type="romanUcPeriod" startAt="3"/>
            </a:pPr>
            <a:r>
              <a:rPr lang="es-ES" sz="2400" b="1" dirty="0">
                <a:effectLst/>
                <a:latin typeface="Arial" panose="020B0604020202020204" pitchFamily="34" charset="0"/>
                <a:ea typeface="Times New Roman" panose="02020603050405020304" pitchFamily="18" charset="0"/>
              </a:rPr>
              <a:t>A ejecutar por los estudiantes: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ES" sz="2400" dirty="0">
                <a:effectLst/>
                <a:latin typeface="Arial" panose="020B0604020202020204" pitchFamily="34" charset="0"/>
                <a:ea typeface="Times New Roman" panose="02020603050405020304" pitchFamily="18" charset="0"/>
              </a:rPr>
              <a:t>Estudiar la tarea.</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ES" sz="2400" dirty="0">
                <a:effectLst/>
                <a:latin typeface="Arial" panose="020B0604020202020204" pitchFamily="34" charset="0"/>
                <a:ea typeface="Times New Roman" panose="02020603050405020304" pitchFamily="18" charset="0"/>
              </a:rPr>
              <a:t>Planificar, organizar y realizar la exploración médica del área de la comunidad asignada, registrando los datos en la guía (Anexo 1).</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ES" sz="2400" dirty="0">
                <a:effectLst/>
                <a:latin typeface="Arial" panose="020B0604020202020204" pitchFamily="34" charset="0"/>
                <a:ea typeface="Times New Roman" panose="02020603050405020304" pitchFamily="18" charset="0"/>
              </a:rPr>
              <a:t>Elaborar con la información recopilada el Trabajo de Curso (trabajo de mesa):</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Parte escrita: cumpliendo con la metodología de la investigación (Título, autores, resumen estructurado, en español e inglés, palabras clave, introducción, objetivos generales y específicos, material y método, resultados, discusión, conclusiones, recomendaciones y referencias bibliográficas).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Anexos: croquis o maqueta, tablas, fotos, videos y otros que contengan los elementos que influyen en la organización y realización del aseguramiento médico para el enfrentamiento al evento asignado.</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097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608F58E-CF08-82B8-3C47-197EE26A1E1A}"/>
              </a:ext>
            </a:extLst>
          </p:cNvPr>
          <p:cNvSpPr txBox="1"/>
          <p:nvPr/>
        </p:nvSpPr>
        <p:spPr>
          <a:xfrm>
            <a:off x="179512" y="116632"/>
            <a:ext cx="8784976" cy="6340197"/>
          </a:xfrm>
          <a:prstGeom prst="rect">
            <a:avLst/>
          </a:prstGeom>
          <a:noFill/>
        </p:spPr>
        <p:txBody>
          <a:bodyPr wrap="square">
            <a:spAutoFit/>
          </a:bodyPr>
          <a:lstStyle/>
          <a:p>
            <a:pPr marL="342900" lvl="0" indent="-342900" algn="just">
              <a:spcBef>
                <a:spcPts val="600"/>
              </a:spcBef>
              <a:spcAft>
                <a:spcPts val="600"/>
              </a:spcAft>
              <a:buFont typeface="+mj-lt"/>
              <a:buAutoNum type="alphaLcParenR"/>
            </a:pPr>
            <a:r>
              <a:rPr lang="es-ES" dirty="0">
                <a:effectLst/>
                <a:latin typeface="Arial" panose="020B0604020202020204" pitchFamily="34" charset="0"/>
                <a:ea typeface="Times New Roman" panose="02020603050405020304" pitchFamily="18" charset="0"/>
              </a:rPr>
              <a:t>Defensa del Trabajo de Curso: Presentar las propuestas o ideas para la organización y ejecución de las medidas del aseguramiento médico para el “Plan de reducción del riesgo de desastres” del Policlínico. </a:t>
            </a:r>
            <a:endParaRPr lang="es-CU" dirty="0">
              <a:effectLst/>
              <a:latin typeface="Times New Roman" panose="02020603050405020304" pitchFamily="18" charset="0"/>
              <a:ea typeface="Times New Roman" panose="02020603050405020304" pitchFamily="18" charset="0"/>
            </a:endParaRPr>
          </a:p>
          <a:p>
            <a:pPr marL="457200" algn="just">
              <a:spcBef>
                <a:spcPts val="600"/>
              </a:spcBef>
              <a:spcAft>
                <a:spcPts val="600"/>
              </a:spcAft>
            </a:pPr>
            <a:r>
              <a:rPr lang="es-ES" b="1" dirty="0">
                <a:effectLst/>
                <a:latin typeface="Arial" panose="020B0604020202020204" pitchFamily="34" charset="0"/>
                <a:ea typeface="Times New Roman" panose="02020603050405020304" pitchFamily="18" charset="0"/>
              </a:rPr>
              <a:t> Orden de presentación y contenido:</a:t>
            </a:r>
            <a:endParaRPr lang="es-CU"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rabicPeriod"/>
            </a:pPr>
            <a:r>
              <a:rPr lang="es-ES" b="1" dirty="0">
                <a:effectLst/>
                <a:latin typeface="Arial" panose="020B0604020202020204" pitchFamily="34" charset="0"/>
                <a:ea typeface="Times New Roman" panose="02020603050405020304" pitchFamily="18" charset="0"/>
              </a:rPr>
              <a:t>Caracterización de la comunidad o del territorio: </a:t>
            </a:r>
            <a:endParaRPr lang="es-CU"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dirty="0">
                <a:effectLst/>
                <a:latin typeface="Arial" panose="020B0604020202020204" pitchFamily="34" charset="0"/>
                <a:ea typeface="Times New Roman" panose="02020603050405020304" pitchFamily="18" charset="0"/>
              </a:rPr>
              <a:t>Límites</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pt-BR" dirty="0">
                <a:effectLst/>
                <a:latin typeface="Arial" panose="020B0604020202020204" pitchFamily="34" charset="0"/>
                <a:ea typeface="Times New Roman" panose="02020603050405020304" pitchFamily="18" charset="0"/>
              </a:rPr>
              <a:t>Zona: Urbana, suburbana o rural.</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dirty="0">
                <a:effectLst/>
                <a:latin typeface="Arial" panose="020B0604020202020204" pitchFamily="34" charset="0"/>
                <a:ea typeface="Times New Roman" panose="02020603050405020304" pitchFamily="18" charset="0"/>
              </a:rPr>
              <a:t>Nivel de desarrollo integral.</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dirty="0">
                <a:effectLst/>
                <a:latin typeface="Arial" panose="020B0604020202020204" pitchFamily="34" charset="0"/>
                <a:ea typeface="Times New Roman" panose="02020603050405020304" pitchFamily="18" charset="0"/>
              </a:rPr>
              <a:t>Características de la población.</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dirty="0">
                <a:effectLst/>
                <a:latin typeface="Arial" panose="020B0604020202020204" pitchFamily="34" charset="0"/>
                <a:ea typeface="Times New Roman" panose="02020603050405020304" pitchFamily="18" charset="0"/>
              </a:rPr>
              <a:t>Fuerzas y medios con que cuenta para enfrentar el evento. Instalaciones de salud seguras. </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dirty="0">
                <a:effectLst/>
                <a:latin typeface="Arial" panose="020B0604020202020204" pitchFamily="34" charset="0"/>
                <a:ea typeface="Times New Roman" panose="02020603050405020304" pitchFamily="18" charset="0"/>
              </a:rPr>
              <a:t>Estado de salud de la población (morbilidad transmisible, no transmisible y otros daños a la salud).</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dirty="0">
                <a:effectLst/>
                <a:latin typeface="Arial" panose="020B0604020202020204" pitchFamily="34" charset="0"/>
                <a:ea typeface="Times New Roman" panose="02020603050405020304" pitchFamily="18" charset="0"/>
              </a:rPr>
              <a:t>Peligros, vulnerabilidades y riesgos en la comunidad.</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dirty="0">
                <a:effectLst/>
                <a:latin typeface="Arial" panose="020B0604020202020204" pitchFamily="34" charset="0"/>
                <a:ea typeface="Times New Roman" panose="02020603050405020304" pitchFamily="18" charset="0"/>
              </a:rPr>
              <a:t>Lugares dentro de la comunidad o en las comunidades vecinas limítrofes en los que pueden presentarse las mayores afectaciones y que se convertirán en focos de destrucción. </a:t>
            </a:r>
            <a:endParaRPr lang="es-C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47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E2FF2FB-8168-7FB2-5CF5-0DBFDBD10349}"/>
              </a:ext>
            </a:extLst>
          </p:cNvPr>
          <p:cNvSpPr txBox="1"/>
          <p:nvPr/>
        </p:nvSpPr>
        <p:spPr>
          <a:xfrm>
            <a:off x="206668" y="216513"/>
            <a:ext cx="8784976" cy="3908762"/>
          </a:xfrm>
          <a:prstGeom prst="rect">
            <a:avLst/>
          </a:prstGeom>
          <a:noFill/>
        </p:spPr>
        <p:txBody>
          <a:bodyPr wrap="square">
            <a:spAutoFit/>
          </a:bodyPr>
          <a:lstStyle/>
          <a:p>
            <a:pPr marL="342900" lvl="0" indent="-342900" algn="just">
              <a:spcBef>
                <a:spcPts val="600"/>
              </a:spcBef>
              <a:spcAft>
                <a:spcPts val="600"/>
              </a:spcAft>
              <a:buFont typeface="+mj-lt"/>
              <a:buAutoNum type="arabicPeriod" startAt="2"/>
            </a:pPr>
            <a:r>
              <a:rPr lang="es-ES" sz="2000" b="1" dirty="0">
                <a:effectLst/>
                <a:latin typeface="Arial" panose="020B0604020202020204" pitchFamily="34" charset="0"/>
                <a:ea typeface="Times New Roman" panose="02020603050405020304" pitchFamily="18" charset="0"/>
              </a:rPr>
              <a:t>Medidas para la organización del aseguramiento médico: </a:t>
            </a:r>
            <a:endParaRPr lang="es-CU" sz="2000" b="1" dirty="0">
              <a:effectLst/>
              <a:latin typeface="Times New Roman" panose="02020603050405020304" pitchFamily="18" charset="0"/>
              <a:ea typeface="Times New Roman" panose="02020603050405020304" pitchFamily="18" charset="0"/>
            </a:endParaRPr>
          </a:p>
          <a:p>
            <a:pPr marL="449580" algn="just">
              <a:spcBef>
                <a:spcPts val="600"/>
              </a:spcBef>
              <a:spcAft>
                <a:spcPts val="600"/>
              </a:spcAft>
            </a:pPr>
            <a:r>
              <a:rPr lang="es-ES" sz="2000" dirty="0">
                <a:effectLst/>
                <a:latin typeface="Arial" panose="020B0604020202020204" pitchFamily="34" charset="0"/>
                <a:ea typeface="Times New Roman" panose="02020603050405020304" pitchFamily="18" charset="0"/>
              </a:rPr>
              <a:t>2.1. </a:t>
            </a:r>
            <a:r>
              <a:rPr lang="es-ES" sz="2000" b="1" dirty="0">
                <a:effectLst/>
                <a:latin typeface="Arial" panose="020B0604020202020204" pitchFamily="34" charset="0"/>
                <a:ea typeface="Times New Roman" panose="02020603050405020304" pitchFamily="18" charset="0"/>
              </a:rPr>
              <a:t>Organización del sistema de tratamiento y evacuación por etapas:</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Búsqueda y recolección de lesionados y enfermos, en el foco de destrucción y/o contaminación para prestar la asistencia médica, fuerzas y medios destinados.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Vías, fuerzas, medios y métodos que empleará para la evacuación.</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Despliegue funcional del CMF o área designada (local), para prestar la primera asistencia médica. </a:t>
            </a:r>
            <a:endParaRPr lang="es-CU" sz="2000" dirty="0">
              <a:effectLst/>
              <a:latin typeface="Times New Roman" panose="02020603050405020304" pitchFamily="18" charset="0"/>
              <a:ea typeface="Times New Roman" panose="02020603050405020304" pitchFamily="18" charset="0"/>
            </a:endParaRPr>
          </a:p>
          <a:p>
            <a:pPr marL="899160" algn="just">
              <a:spcBef>
                <a:spcPts val="600"/>
              </a:spcBef>
              <a:spcAft>
                <a:spcPts val="600"/>
              </a:spcAft>
            </a:pPr>
            <a:r>
              <a:rPr lang="es-ES" sz="2000" dirty="0">
                <a:effectLst/>
                <a:latin typeface="Arial" panose="020B0604020202020204" pitchFamily="34" charset="0"/>
                <a:ea typeface="Times New Roman" panose="02020603050405020304" pitchFamily="18" charset="0"/>
              </a:rPr>
              <a:t> </a:t>
            </a:r>
            <a:endParaRPr lang="es-CU" sz="2000" dirty="0"/>
          </a:p>
        </p:txBody>
      </p:sp>
      <p:sp>
        <p:nvSpPr>
          <p:cNvPr id="5" name="CuadroTexto 4">
            <a:extLst>
              <a:ext uri="{FF2B5EF4-FFF2-40B4-BE49-F238E27FC236}">
                <a16:creationId xmlns:a16="http://schemas.microsoft.com/office/drawing/2014/main" id="{781CFE58-06D9-20DB-795C-AE3F328A2A4B}"/>
              </a:ext>
            </a:extLst>
          </p:cNvPr>
          <p:cNvSpPr txBox="1"/>
          <p:nvPr/>
        </p:nvSpPr>
        <p:spPr>
          <a:xfrm>
            <a:off x="179512" y="4149080"/>
            <a:ext cx="8784976" cy="2554545"/>
          </a:xfrm>
          <a:prstGeom prst="rect">
            <a:avLst/>
          </a:prstGeom>
          <a:noFill/>
        </p:spPr>
        <p:txBody>
          <a:bodyPr wrap="square">
            <a:spAutoFit/>
          </a:bodyPr>
          <a:lstStyle/>
          <a:p>
            <a:pPr marL="449580" algn="just">
              <a:spcBef>
                <a:spcPts val="600"/>
              </a:spcBef>
              <a:spcAft>
                <a:spcPts val="600"/>
              </a:spcAft>
            </a:pPr>
            <a:r>
              <a:rPr lang="es-ES" sz="2000" b="1" dirty="0">
                <a:effectLst/>
                <a:latin typeface="Arial" panose="020B0604020202020204" pitchFamily="34" charset="0"/>
                <a:ea typeface="Times New Roman" panose="02020603050405020304" pitchFamily="18" charset="0"/>
              </a:rPr>
              <a:t>2.2. Organización del abastecimiento médico y aseguramiento técnico – material  de carácter médico:</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Determinación de la existencia de los medios materiales de uso médico (farmacias, dispensarios, laboratorios y huertos de plantas medicinales). y no médicos.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Ubicación de talleres de reparación de la técnica médica u otros que puedan utilizarse para este fin. </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182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FA5C995-DF63-8678-ABBE-8FE930628FF0}"/>
              </a:ext>
            </a:extLst>
          </p:cNvPr>
          <p:cNvSpPr txBox="1"/>
          <p:nvPr/>
        </p:nvSpPr>
        <p:spPr>
          <a:xfrm>
            <a:off x="179512" y="332656"/>
            <a:ext cx="8640960" cy="3323987"/>
          </a:xfrm>
          <a:prstGeom prst="rect">
            <a:avLst/>
          </a:prstGeom>
          <a:noFill/>
        </p:spPr>
        <p:txBody>
          <a:bodyPr wrap="square">
            <a:spAutoFit/>
          </a:bodyPr>
          <a:lstStyle/>
          <a:p>
            <a:pPr algn="just">
              <a:spcBef>
                <a:spcPts val="600"/>
              </a:spcBef>
              <a:spcAft>
                <a:spcPts val="600"/>
              </a:spcAft>
            </a:pPr>
            <a:r>
              <a:rPr lang="es-ES" sz="2000" b="1" dirty="0">
                <a:effectLst/>
                <a:latin typeface="Arial" panose="020B0604020202020204" pitchFamily="34" charset="0"/>
                <a:ea typeface="Times New Roman" panose="02020603050405020304" pitchFamily="18" charset="0"/>
              </a:rPr>
              <a:t>2.3. Medidas higiénico -sanitarias y </a:t>
            </a:r>
            <a:r>
              <a:rPr lang="es-ES" sz="2000" b="1" dirty="0" err="1">
                <a:effectLst/>
                <a:latin typeface="Arial" panose="020B0604020202020204" pitchFamily="34" charset="0"/>
                <a:ea typeface="Times New Roman" panose="02020603050405020304" pitchFamily="18" charset="0"/>
              </a:rPr>
              <a:t>antiepidémicas</a:t>
            </a:r>
            <a:r>
              <a:rPr lang="es-ES" sz="2000" b="1" dirty="0">
                <a:effectLst/>
                <a:latin typeface="Arial" panose="020B0604020202020204" pitchFamily="34" charset="0"/>
                <a:ea typeface="Times New Roman" panose="02020603050405020304" pitchFamily="18" charset="0"/>
              </a:rPr>
              <a:t>.</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Establecer los pronósticos de las enfermedades que con mayor frecuencia pueden presentarse y medidas de control de las mismas, incluyendo controles de foco.</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Medidas de saneamiento ambiental: control de la calidad sanitaria del agua de consumo, inocuidad de los alimentos, control de la disposición final de residuales líquidos y sólidos, control de vectores.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Participación de los factores de la comunidad en el cumplimiento de estas medidas.</a:t>
            </a:r>
            <a:endParaRPr lang="es-CU" sz="2000" dirty="0">
              <a:effectLst/>
              <a:latin typeface="Times New Roman" panose="02020603050405020304" pitchFamily="18" charset="0"/>
              <a:ea typeface="Times New Roman" panose="02020603050405020304" pitchFamily="18" charset="0"/>
            </a:endParaRPr>
          </a:p>
        </p:txBody>
      </p:sp>
      <p:sp>
        <p:nvSpPr>
          <p:cNvPr id="3" name="CuadroTexto 2">
            <a:extLst>
              <a:ext uri="{FF2B5EF4-FFF2-40B4-BE49-F238E27FC236}">
                <a16:creationId xmlns:a16="http://schemas.microsoft.com/office/drawing/2014/main" id="{F88752F6-C2EB-AED4-F9F2-3589CC53D94F}"/>
              </a:ext>
            </a:extLst>
          </p:cNvPr>
          <p:cNvSpPr txBox="1"/>
          <p:nvPr/>
        </p:nvSpPr>
        <p:spPr>
          <a:xfrm>
            <a:off x="179512" y="3883700"/>
            <a:ext cx="8784976" cy="2769989"/>
          </a:xfrm>
          <a:prstGeom prst="rect">
            <a:avLst/>
          </a:prstGeom>
          <a:noFill/>
        </p:spPr>
        <p:txBody>
          <a:bodyPr wrap="square">
            <a:spAutoFit/>
          </a:bodyPr>
          <a:lstStyle/>
          <a:p>
            <a:pPr algn="just">
              <a:spcBef>
                <a:spcPts val="600"/>
              </a:spcBef>
              <a:spcAft>
                <a:spcPts val="600"/>
              </a:spcAft>
            </a:pPr>
            <a:r>
              <a:rPr lang="es-ES" sz="1800" b="1" dirty="0">
                <a:effectLst/>
                <a:latin typeface="Arial" panose="020B0604020202020204" pitchFamily="34" charset="0"/>
                <a:ea typeface="Times New Roman" panose="02020603050405020304" pitchFamily="18" charset="0"/>
              </a:rPr>
              <a:t>2.4. Organización de las medidas de protección médica contra los efectos de las sustancias tóxicas peligrosas y armas de exterminio masivo.             </a:t>
            </a:r>
            <a:endParaRPr lang="es-CU" sz="11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1800" dirty="0">
                <a:effectLst/>
                <a:latin typeface="Arial" panose="020B0604020202020204" pitchFamily="34" charset="0"/>
                <a:ea typeface="Times New Roman" panose="02020603050405020304" pitchFamily="18" charset="0"/>
              </a:rPr>
              <a:t>Conocimiento de instalaciones que manipulan sustancias tóxicas, radioactivas y posibles focos de contaminación.</a:t>
            </a:r>
            <a:endParaRPr lang="es-CU" sz="11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pPr>
            <a:r>
              <a:rPr lang="es-ES" sz="1800" dirty="0">
                <a:effectLst/>
                <a:latin typeface="Arial" panose="020B0604020202020204" pitchFamily="34" charset="0"/>
                <a:ea typeface="Times New Roman" panose="02020603050405020304" pitchFamily="18" charset="0"/>
              </a:rPr>
              <a:t>Medidas de protección médica ante el empleo de las armas de exterminio en masa y accidentes con productos tóxicos industriales.</a:t>
            </a:r>
            <a:endParaRPr lang="es-CU" sz="11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pPr>
            <a:r>
              <a:rPr lang="es-ES" sz="1800" dirty="0">
                <a:effectLst/>
                <a:latin typeface="Arial" panose="020B0604020202020204" pitchFamily="34" charset="0"/>
                <a:ea typeface="Times New Roman" panose="02020603050405020304" pitchFamily="18" charset="0"/>
              </a:rPr>
              <a:t>Preparación del personal de la salud para enfrentar y orientar las medidas de protección.</a:t>
            </a:r>
            <a:endParaRPr lang="es-C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0091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ADC3639-D4AE-A491-443E-49E335603E38}"/>
              </a:ext>
            </a:extLst>
          </p:cNvPr>
          <p:cNvSpPr txBox="1"/>
          <p:nvPr/>
        </p:nvSpPr>
        <p:spPr>
          <a:xfrm>
            <a:off x="140833" y="116632"/>
            <a:ext cx="8784976" cy="3477875"/>
          </a:xfrm>
          <a:prstGeom prst="rect">
            <a:avLst/>
          </a:prstGeom>
          <a:noFill/>
        </p:spPr>
        <p:txBody>
          <a:bodyPr wrap="square">
            <a:spAutoFit/>
          </a:bodyPr>
          <a:lstStyle/>
          <a:p>
            <a:pPr marL="93663" algn="just">
              <a:spcBef>
                <a:spcPts val="600"/>
              </a:spcBef>
              <a:spcAft>
                <a:spcPts val="600"/>
              </a:spcAft>
            </a:pPr>
            <a:r>
              <a:rPr lang="es-ES" sz="2000" b="1" dirty="0">
                <a:effectLst/>
                <a:latin typeface="Arial" panose="020B0604020202020204" pitchFamily="34" charset="0"/>
                <a:ea typeface="Times New Roman" panose="02020603050405020304" pitchFamily="18" charset="0"/>
              </a:rPr>
              <a:t>2.5. Organización de la dirección de los servicios de salud en la comunidad.</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Vías y medios de comunicación y sus regulaciones. Dirección de los servicios médicos en la comunidad.</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Establecer la cooperación.</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000" b="1" dirty="0">
                <a:effectLst/>
                <a:latin typeface="Arial" panose="020B0604020202020204" pitchFamily="34" charset="0"/>
                <a:ea typeface="Times New Roman" panose="02020603050405020304" pitchFamily="18" charset="0"/>
              </a:rPr>
              <a:t>2.6. Organización de la estadística médica.</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Registro de las victimas masivas, con datos necesarios para identificar al herido o el lesionado, su procedencia y procedimientos médicos realizados, para ayudar a la etapa de tratamiento superior.</a:t>
            </a:r>
            <a:endParaRPr lang="es-CU" sz="2000" dirty="0">
              <a:effectLst/>
              <a:latin typeface="Times New Roman" panose="02020603050405020304" pitchFamily="18" charset="0"/>
              <a:ea typeface="Times New Roman" panose="02020603050405020304" pitchFamily="18" charset="0"/>
            </a:endParaRPr>
          </a:p>
        </p:txBody>
      </p:sp>
      <p:sp>
        <p:nvSpPr>
          <p:cNvPr id="3" name="CuadroTexto 2">
            <a:extLst>
              <a:ext uri="{FF2B5EF4-FFF2-40B4-BE49-F238E27FC236}">
                <a16:creationId xmlns:a16="http://schemas.microsoft.com/office/drawing/2014/main" id="{EC99494F-365C-0F56-0A5E-19BAE5ABDF91}"/>
              </a:ext>
            </a:extLst>
          </p:cNvPr>
          <p:cNvSpPr txBox="1"/>
          <p:nvPr/>
        </p:nvSpPr>
        <p:spPr>
          <a:xfrm>
            <a:off x="161323" y="3687901"/>
            <a:ext cx="8784976" cy="3170099"/>
          </a:xfrm>
          <a:prstGeom prst="rect">
            <a:avLst/>
          </a:prstGeom>
          <a:noFill/>
        </p:spPr>
        <p:txBody>
          <a:bodyPr wrap="square">
            <a:spAutoFit/>
          </a:bodyPr>
          <a:lstStyle/>
          <a:p>
            <a:pPr marL="342900" lvl="0" indent="-342900" algn="just">
              <a:spcBef>
                <a:spcPts val="600"/>
              </a:spcBef>
              <a:spcAft>
                <a:spcPts val="600"/>
              </a:spcAft>
              <a:buFont typeface="+mj-lt"/>
              <a:buAutoNum type="arabicPeriod" startAt="3"/>
            </a:pPr>
            <a:r>
              <a:rPr lang="es-ES" sz="2000" b="1" dirty="0">
                <a:effectLst/>
                <a:latin typeface="Arial" panose="020B0604020202020204" pitchFamily="34" charset="0"/>
                <a:ea typeface="Times New Roman" panose="02020603050405020304" pitchFamily="18" charset="0"/>
              </a:rPr>
              <a:t>Solicitud de las necesidades para asegurar la tarea encomendada.</a:t>
            </a:r>
            <a:endParaRPr lang="es-CU" sz="2000" b="1"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rabicPeriod" startAt="3"/>
            </a:pPr>
            <a:r>
              <a:rPr lang="es-ES" sz="2000" b="1" dirty="0">
                <a:effectLst/>
                <a:latin typeface="Arial" panose="020B0604020202020204" pitchFamily="34" charset="0"/>
                <a:ea typeface="Times New Roman" panose="02020603050405020304" pitchFamily="18" charset="0"/>
              </a:rPr>
              <a:t>Conclusiones:</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Exponer si la comunidad está o no en condiciones de enfrentar el evento que esta pronosticado.</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Fuerzas y medios que solicita como apoyo de las instituciones de la comunidad.</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Medidas que propone para elevar el nivel de preparación de la comunidad y reducir vulnerabilidades y riesgos.</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054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a:extLst>
              <a:ext uri="{FF2B5EF4-FFF2-40B4-BE49-F238E27FC236}">
                <a16:creationId xmlns:a16="http://schemas.microsoft.com/office/drawing/2014/main" id="{0D64DC91-388B-F596-AE4C-0CFB828193B7}"/>
              </a:ext>
            </a:extLst>
          </p:cNvPr>
          <p:cNvSpPr>
            <a:spLocks noGrp="1"/>
          </p:cNvSpPr>
          <p:nvPr>
            <p:ph idx="1"/>
          </p:nvPr>
        </p:nvSpPr>
        <p:spPr>
          <a:xfrm>
            <a:off x="1686508" y="115887"/>
            <a:ext cx="5770984" cy="1008112"/>
          </a:xfrm>
          <a:gradFill>
            <a:gsLst>
              <a:gs pos="0">
                <a:srgbClr val="DDEBCF"/>
              </a:gs>
              <a:gs pos="50000">
                <a:srgbClr val="9CB86E"/>
              </a:gs>
              <a:gs pos="100000">
                <a:srgbClr val="156B13"/>
              </a:gs>
            </a:gsLst>
            <a:lin ang="5400000" scaled="0"/>
          </a:gradFill>
        </p:spPr>
        <p:txBody>
          <a:bodyPr rtlCol="0">
            <a:normAutofit/>
          </a:bodyPr>
          <a:lstStyle/>
          <a:p>
            <a:pPr marL="0" indent="0" eaLnBrk="1" fontAlgn="auto" hangingPunct="1">
              <a:spcAft>
                <a:spcPts val="0"/>
              </a:spcAft>
              <a:buFont typeface="Arial" panose="020B0604020202020204" pitchFamily="34" charset="0"/>
              <a:buNone/>
              <a:defRPr/>
            </a:pPr>
            <a:r>
              <a:rPr lang="es-E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CONCLUSIONES</a:t>
            </a:r>
          </a:p>
          <a:p>
            <a:pPr marL="0" indent="0" eaLnBrk="1" fontAlgn="auto" hangingPunct="1">
              <a:spcAft>
                <a:spcPts val="0"/>
              </a:spcAft>
              <a:buFont typeface="Arial" panose="020B0604020202020204" pitchFamily="34" charset="0"/>
              <a:buNone/>
              <a:defRPr/>
            </a:pPr>
            <a:endParaRPr lang="es-ES" sz="5400" dirty="0">
              <a:latin typeface="Arial" panose="020B0604020202020204" pitchFamily="34" charset="0"/>
              <a:cs typeface="Arial" panose="020B0604020202020204" pitchFamily="34" charset="0"/>
            </a:endParaRPr>
          </a:p>
        </p:txBody>
      </p:sp>
      <p:sp>
        <p:nvSpPr>
          <p:cNvPr id="58371" name="2 Marcador de contenido">
            <a:extLst>
              <a:ext uri="{FF2B5EF4-FFF2-40B4-BE49-F238E27FC236}">
                <a16:creationId xmlns:a16="http://schemas.microsoft.com/office/drawing/2014/main" id="{C1F7BEF1-D3BA-AEB7-BA6B-34D4FB98EEC7}"/>
              </a:ext>
            </a:extLst>
          </p:cNvPr>
          <p:cNvSpPr txBox="1">
            <a:spLocks noChangeArrowheads="1"/>
          </p:cNvSpPr>
          <p:nvPr/>
        </p:nvSpPr>
        <p:spPr bwMode="auto">
          <a:xfrm>
            <a:off x="238574" y="1123998"/>
            <a:ext cx="8964612" cy="573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93663" indent="-936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V</a:t>
            </a:r>
            <a:r>
              <a:rPr kumimoji="0" lang="es-CU"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aloro </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el cumplimiento del objetivo de estudio</a:t>
            </a:r>
            <a:r>
              <a:rPr kumimoji="0" lang="es-ES"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 base a la observación, el interés mostrado, resúmenes que se han hecho, </a:t>
            </a:r>
            <a:r>
              <a:rPr kumimoji="0" lang="es-CU"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etc</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y considero que se ha  cumplido cabalmente.</a:t>
            </a:r>
            <a:r>
              <a:rPr kumimoji="0" lang="es-ES"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Hay que destacar la importancia que tiene la  realización de la exploración médica en interés del aseguramiento médico en la comunidad en situaciones de desastres.</a:t>
            </a:r>
            <a:endPar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Se orienta la realización del trabajo de mesa, previo estudio de los datos recopilados para la elaboración del trabajo de curso.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Informo</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calificaciones obtenidas si las hubo.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Comunico</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el lugar y fecha de la </a:t>
            </a:r>
            <a:r>
              <a:rPr kumimoji="0" lang="es-CU"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pr</a:t>
            </a:r>
            <a:r>
              <a:rPr kumimoji="0" lang="es-MX"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xima</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clase</a:t>
            </a:r>
            <a:endParaRPr kumimoji="0" lang="es-ES"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2132856"/>
            <a:ext cx="8784976" cy="3354765"/>
          </a:xfrm>
          <a:prstGeom prst="rect">
            <a:avLst/>
          </a:prstGeom>
          <a:noFill/>
        </p:spPr>
        <p:txBody>
          <a:bodyPr wrap="square">
            <a:spAutoFit/>
          </a:bodyPr>
          <a:lstStyle/>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	Los Servicios de salud. Consultorio del médico de la familia. Designación. Misiones. Despliegue y funcionamiento en desastres.</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Organización y prestación de la Primera Asistencia Médica a víctimas masivas. Realización del </a:t>
            </a:r>
            <a:r>
              <a:rPr lang="es-ES" sz="2400" dirty="0" err="1">
                <a:latin typeface="Arial" panose="020B0604020202020204" pitchFamily="34" charset="0"/>
                <a:cs typeface="Arial" panose="020B0604020202020204" pitchFamily="34" charset="0"/>
              </a:rPr>
              <a:t>Triage</a:t>
            </a:r>
            <a:r>
              <a:rPr lang="es-ES" sz="2400" dirty="0">
                <a:latin typeface="Arial" panose="020B0604020202020204" pitchFamily="34" charset="0"/>
                <a:cs typeface="Arial" panose="020B0604020202020204" pitchFamily="34" charset="0"/>
              </a:rPr>
              <a:t>.</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3.	Organización de las principales medidas higiénico – sanitarias, anti –epidémicas y de protección médica contra los desastres.</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1310322"/>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999" y="555526"/>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6</a:t>
            </a:r>
            <a:r>
              <a:rPr lang="x-none" sz="2400" b="1" dirty="0">
                <a:solidFill>
                  <a:schemeClr val="tx1"/>
                </a:solidFill>
                <a:latin typeface="Arial" panose="020B0604020202020204" pitchFamily="34" charset="0"/>
                <a:cs typeface="Arial" panose="020B0604020202020204" pitchFamily="34" charset="0"/>
              </a:rPr>
              <a:t>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a:t>
            </a:r>
            <a:r>
              <a:rPr lang="es-ES" sz="2400" b="1" dirty="0">
                <a:solidFill>
                  <a:schemeClr val="tx1"/>
                </a:solidFill>
                <a:latin typeface="Arial" panose="020B0604020202020204" pitchFamily="34" charset="0"/>
                <a:cs typeface="Arial" panose="020B0604020202020204" pitchFamily="34" charset="0"/>
              </a:rPr>
              <a:t>lase Práctica</a:t>
            </a:r>
            <a:r>
              <a:rPr lang="x-none" sz="2400" b="1" dirty="0">
                <a:solidFill>
                  <a:schemeClr val="tx1"/>
                </a:solidFill>
                <a:latin typeface="Arial" panose="020B0604020202020204" pitchFamily="34" charset="0"/>
                <a:cs typeface="Arial" panose="020B0604020202020204" pitchFamily="34" charset="0"/>
              </a:rPr>
              <a:t>.</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Trabajo práctico,  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a:p>
            <a:pPr marL="449263" indent="-449263" algn="l">
              <a:buNone/>
            </a:pPr>
            <a:r>
              <a:rPr lang="es-ES" sz="2400" b="1" dirty="0">
                <a:latin typeface="Arial" panose="020B0604020202020204" pitchFamily="34" charset="0"/>
                <a:cs typeface="Arial" panose="020B0604020202020204" pitchFamily="34" charset="0"/>
              </a:rPr>
              <a:t>•	Libro de Texto ¨ Preparación para la defensa ¨.Tomo I, Colectivo de autores. Editorial Ciencias Médicas, La Habana, 2008.</a:t>
            </a:r>
          </a:p>
          <a:p>
            <a:pPr marL="449263" indent="-449263" algn="l">
              <a:buNone/>
            </a:pPr>
            <a:r>
              <a:rPr lang="es-ES" sz="2400" b="1" dirty="0">
                <a:latin typeface="Arial" panose="020B0604020202020204" pitchFamily="34" charset="0"/>
                <a:cs typeface="Arial" panose="020B0604020202020204" pitchFamily="34" charset="0"/>
              </a:rPr>
              <a:t>•	Resolución No. 486 / 2019 del Ministro de Salud Pública. “Doctrina de Tratamiento y Evacuación para la Guerra de Todo el Pueblo “</a:t>
            </a:r>
          </a:p>
          <a:p>
            <a:pPr marL="449263" indent="-449263" algn="l">
              <a:buNone/>
            </a:pPr>
            <a:r>
              <a:rPr lang="es-ES" sz="2400" b="1" dirty="0">
                <a:latin typeface="Arial" panose="020B0604020202020204" pitchFamily="34" charset="0"/>
                <a:cs typeface="Arial" panose="020B0604020202020204" pitchFamily="34" charset="0"/>
              </a:rPr>
              <a:t>•	Base de cálculo para el aseguramiento médico de los desastres y la lucha armada. MINSAP. 2013.</a:t>
            </a:r>
          </a:p>
        </p:txBody>
      </p:sp>
    </p:spTree>
    <p:extLst>
      <p:ext uri="{BB962C8B-B14F-4D97-AF65-F5344CB8AC3E}">
        <p14:creationId xmlns:p14="http://schemas.microsoft.com/office/powerpoint/2010/main" val="340630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2FD860C4-65DF-58F5-813A-4B4B46E3ED9B}"/>
              </a:ext>
            </a:extLst>
          </p:cNvPr>
          <p:cNvSpPr txBox="1"/>
          <p:nvPr/>
        </p:nvSpPr>
        <p:spPr>
          <a:xfrm>
            <a:off x="2555776" y="188640"/>
            <a:ext cx="3528392"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Introducción</a:t>
            </a:r>
            <a:endParaRPr kumimoji="0" lang="x-none"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323AC2B8-2CE6-8CA0-D06F-A8F425016042}"/>
              </a:ext>
            </a:extLst>
          </p:cNvPr>
          <p:cNvSpPr txBox="1"/>
          <p:nvPr/>
        </p:nvSpPr>
        <p:spPr>
          <a:xfrm>
            <a:off x="107504" y="864819"/>
            <a:ext cx="9036496" cy="6093976"/>
          </a:xfrm>
          <a:prstGeom prst="rect">
            <a:avLst/>
          </a:prstGeom>
          <a:noFill/>
        </p:spPr>
        <p:txBody>
          <a:bodyPr wrap="square">
            <a:spAutoFit/>
          </a:bodyPr>
          <a:lstStyle/>
          <a:p>
            <a:pPr algn="just">
              <a:spcBef>
                <a:spcPts val="600"/>
              </a:spcBef>
              <a:spcAft>
                <a:spcPts val="600"/>
              </a:spcAft>
            </a:pPr>
            <a:r>
              <a:rPr lang="es-ES" sz="2400" dirty="0">
                <a:effectLst/>
                <a:latin typeface="Arial" panose="020B0604020202020204" pitchFamily="34" charset="0"/>
                <a:ea typeface="Times New Roman" panose="02020603050405020304" pitchFamily="18" charset="0"/>
              </a:rPr>
              <a:t>Los estudiantes deben estudiar una tarea médica como parte de su formación de pregrado en correspondencia con el tema escogido y relacionado con su comunidad de origen.</a:t>
            </a:r>
            <a:endParaRPr lang="es-CU" sz="24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400" dirty="0">
                <a:effectLst/>
                <a:latin typeface="Arial" panose="020B0604020202020204" pitchFamily="34" charset="0"/>
                <a:ea typeface="Times New Roman" panose="02020603050405020304" pitchFamily="18" charset="0"/>
              </a:rPr>
              <a:t>La fundamentación</a:t>
            </a:r>
            <a:r>
              <a:rPr lang="es-ES" sz="2400" b="1" dirty="0">
                <a:effectLst/>
                <a:latin typeface="Arial" panose="020B0604020202020204" pitchFamily="34" charset="0"/>
                <a:ea typeface="Times New Roman" panose="02020603050405020304" pitchFamily="18" charset="0"/>
              </a:rPr>
              <a:t> </a:t>
            </a:r>
            <a:r>
              <a:rPr lang="es-MX" sz="2400" dirty="0">
                <a:effectLst/>
                <a:latin typeface="Arial" panose="020B0604020202020204" pitchFamily="34" charset="0"/>
                <a:ea typeface="Times New Roman" panose="02020603050405020304" pitchFamily="18" charset="0"/>
              </a:rPr>
              <a:t>de la </a:t>
            </a:r>
            <a:r>
              <a:rPr lang="es-ES" sz="2400" dirty="0">
                <a:effectLst/>
                <a:latin typeface="Arial" panose="020B0604020202020204" pitchFamily="34" charset="0"/>
                <a:ea typeface="Times New Roman" panose="02020603050405020304" pitchFamily="18" charset="0"/>
              </a:rPr>
              <a:t>tarea médica, los</a:t>
            </a:r>
            <a:r>
              <a:rPr lang="es-ES" sz="2400" b="1"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objetivos </a:t>
            </a:r>
            <a:r>
              <a:rPr lang="es-MX" sz="2400" dirty="0">
                <a:effectLst/>
                <a:latin typeface="Arial" panose="020B0604020202020204" pitchFamily="34" charset="0"/>
                <a:ea typeface="Times New Roman" panose="02020603050405020304" pitchFamily="18" charset="0"/>
              </a:rPr>
              <a:t>a </a:t>
            </a:r>
            <a:r>
              <a:rPr lang="es-MX" sz="2400" dirty="0" err="1">
                <a:effectLst/>
                <a:latin typeface="Arial" panose="020B0604020202020204" pitchFamily="34" charset="0"/>
                <a:ea typeface="Times New Roman" panose="02020603050405020304" pitchFamily="18" charset="0"/>
              </a:rPr>
              <a:t>a</a:t>
            </a:r>
            <a:r>
              <a:rPr lang="es-ES" sz="2400" dirty="0" err="1">
                <a:effectLst/>
                <a:latin typeface="Arial" panose="020B0604020202020204" pitchFamily="34" charset="0"/>
                <a:ea typeface="Times New Roman" panose="02020603050405020304" pitchFamily="18" charset="0"/>
              </a:rPr>
              <a:t>lcanz</a:t>
            </a:r>
            <a:r>
              <a:rPr lang="es-MX" sz="2400" dirty="0">
                <a:effectLst/>
                <a:latin typeface="Arial" panose="020B0604020202020204" pitchFamily="34" charset="0"/>
                <a:ea typeface="Times New Roman" panose="02020603050405020304" pitchFamily="18" charset="0"/>
              </a:rPr>
              <a:t>ar</a:t>
            </a:r>
            <a:r>
              <a:rPr lang="es-ES" sz="2400" dirty="0">
                <a:effectLst/>
                <a:latin typeface="Arial" panose="020B0604020202020204" pitchFamily="34" charset="0"/>
                <a:ea typeface="Times New Roman" panose="02020603050405020304" pitchFamily="18" charset="0"/>
              </a:rPr>
              <a:t>, la estrategia, la situación de la comunidad en estudio y las </a:t>
            </a:r>
            <a:r>
              <a:rPr lang="es-MX" sz="2400" dirty="0">
                <a:effectLst/>
                <a:latin typeface="Arial" panose="020B0604020202020204" pitchFamily="34" charset="0"/>
                <a:ea typeface="Times New Roman" panose="02020603050405020304" pitchFamily="18" charset="0"/>
              </a:rPr>
              <a:t>a</a:t>
            </a:r>
            <a:r>
              <a:rPr lang="es-ES" sz="2400" dirty="0" err="1">
                <a:effectLst/>
                <a:latin typeface="Arial" panose="020B0604020202020204" pitchFamily="34" charset="0"/>
                <a:ea typeface="Times New Roman" panose="02020603050405020304" pitchFamily="18" charset="0"/>
              </a:rPr>
              <a:t>ctivid</a:t>
            </a:r>
            <a:r>
              <a:rPr lang="es-MX" sz="2400"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des </a:t>
            </a:r>
            <a:r>
              <a:rPr lang="es-MX" sz="2400"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 realizar por los estudiantes de 5to. Año de la carrera de Medicina.</a:t>
            </a:r>
            <a:endParaRPr lang="es-CU" sz="2400" dirty="0">
              <a:effectLst/>
              <a:latin typeface="Times New Roman" panose="02020603050405020304" pitchFamily="18" charset="0"/>
              <a:ea typeface="Times New Roman" panose="02020603050405020304" pitchFamily="18" charset="0"/>
            </a:endParaRPr>
          </a:p>
          <a:p>
            <a:pPr>
              <a:spcBef>
                <a:spcPts val="600"/>
              </a:spcBef>
              <a:spcAft>
                <a:spcPts val="600"/>
              </a:spcAft>
            </a:pPr>
            <a:r>
              <a:rPr lang="es-ES" sz="2400" dirty="0">
                <a:effectLst/>
                <a:latin typeface="Arial" panose="020B0604020202020204" pitchFamily="34" charset="0"/>
                <a:ea typeface="Times New Roman" panose="02020603050405020304" pitchFamily="18" charset="0"/>
              </a:rPr>
              <a:t>Fundamentación:</a:t>
            </a:r>
          </a:p>
          <a:p>
            <a:pPr marL="342900" indent="-342900" algn="just">
              <a:spcBef>
                <a:spcPts val="600"/>
              </a:spcBef>
              <a:spcAft>
                <a:spcPts val="600"/>
              </a:spcAft>
              <a:buFont typeface="Arial" panose="020B0604020202020204" pitchFamily="34" charset="0"/>
              <a:buChar char="•"/>
            </a:pPr>
            <a:r>
              <a:rPr lang="es-ES" sz="2400" dirty="0">
                <a:effectLst/>
                <a:latin typeface="Arial" panose="020B0604020202020204" pitchFamily="34" charset="0"/>
                <a:ea typeface="Times New Roman" panose="02020603050405020304" pitchFamily="18" charset="0"/>
                <a:cs typeface="Arial" panose="020B0604020202020204" pitchFamily="34" charset="0"/>
              </a:rPr>
              <a:t>Los estudiantes al recibir la asignatura “Trabajo Médico en la Comunidad” deben ser capaces de liderar las actividades de salud en la comunidad en la que se encuentren, por lo que realizarán una exploración médica integral para identificar los peligros o amenazas, vulnerabilidades y riesgos de desastres que permitan la organización y realización del aseguramiento médico de las victimas masivas en situaciones de desastres.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9451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E4CABFD-A9BE-7F1D-FBC0-91945E0F8E0A}"/>
              </a:ext>
            </a:extLst>
          </p:cNvPr>
          <p:cNvSpPr txBox="1"/>
          <p:nvPr/>
        </p:nvSpPr>
        <p:spPr>
          <a:xfrm>
            <a:off x="215516" y="99591"/>
            <a:ext cx="8712968" cy="6771084"/>
          </a:xfrm>
          <a:prstGeom prst="rect">
            <a:avLst/>
          </a:prstGeom>
          <a:noFill/>
        </p:spPr>
        <p:txBody>
          <a:bodyPr wrap="square">
            <a:spAutoFit/>
          </a:bodyPr>
          <a:lstStyle/>
          <a:p>
            <a:pPr algn="just">
              <a:spcBef>
                <a:spcPts val="600"/>
              </a:spcBef>
              <a:spcAft>
                <a:spcPts val="600"/>
              </a:spcAft>
            </a:pPr>
            <a:r>
              <a:rPr lang="es-ES" sz="2400" b="1" dirty="0">
                <a:effectLst/>
                <a:latin typeface="Arial" panose="020B0604020202020204" pitchFamily="34" charset="0"/>
                <a:ea typeface="Times New Roman" panose="02020603050405020304" pitchFamily="18" charset="0"/>
              </a:rPr>
              <a:t>Objetivos:</a:t>
            </a:r>
            <a:endParaRPr lang="es-CU" sz="24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Realizar la exploración médica sin omitir elementos considerados importantes por su posible repercusión en el estado de salud de la población </a:t>
            </a:r>
            <a:r>
              <a:rPr lang="es-ES" sz="2400" dirty="0" err="1">
                <a:effectLst/>
                <a:latin typeface="Arial" panose="020B0604020202020204" pitchFamily="34" charset="0"/>
                <a:ea typeface="Times New Roman" panose="02020603050405020304" pitchFamily="18" charset="0"/>
              </a:rPr>
              <a:t>asi</a:t>
            </a:r>
            <a:r>
              <a:rPr lang="es-ES" sz="2400" dirty="0">
                <a:effectLst/>
                <a:latin typeface="Arial" panose="020B0604020202020204" pitchFamily="34" charset="0"/>
                <a:ea typeface="Times New Roman" panose="02020603050405020304" pitchFamily="18" charset="0"/>
              </a:rPr>
              <a:t> como la organización y realización del aseguramiento médico territorial en situaciones excepcionales y de desastres por las unidades e instituciones del sector de la salud.</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Determinar las amenazas, riesgos y vulnerabilidades del territorio explorado.</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Evaluar a partir de los resultados de la exploración médica si el personal de salud y el territorio se encuentran listos para cumplir su misión.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Determinar las principales medidas para el plan de reducción del riesgo de desastres.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Realizar el vaciamiento de los datos recopilados en la tabla guía de la exploración médica</a:t>
            </a:r>
            <a:r>
              <a:rPr lang="es-ES" sz="2400" dirty="0">
                <a:solidFill>
                  <a:srgbClr val="FF0000"/>
                </a:solidFill>
                <a:effectLst/>
                <a:latin typeface="Arial" panose="020B0604020202020204" pitchFamily="34" charset="0"/>
                <a:ea typeface="Times New Roman" panose="02020603050405020304" pitchFamily="18" charset="0"/>
              </a:rPr>
              <a:t>.</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787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E047EEA-A54E-E2E6-4396-0FD5D12575AD}"/>
              </a:ext>
            </a:extLst>
          </p:cNvPr>
          <p:cNvSpPr txBox="1"/>
          <p:nvPr/>
        </p:nvSpPr>
        <p:spPr>
          <a:xfrm>
            <a:off x="1979712" y="1268760"/>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Desarrollo :</a:t>
            </a:r>
          </a:p>
        </p:txBody>
      </p:sp>
      <p:grpSp>
        <p:nvGrpSpPr>
          <p:cNvPr id="2" name="Grupo 1">
            <a:extLst>
              <a:ext uri="{FF2B5EF4-FFF2-40B4-BE49-F238E27FC236}">
                <a16:creationId xmlns:a16="http://schemas.microsoft.com/office/drawing/2014/main" id="{593BEF1F-660D-125A-25F7-469F04120AA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F1FE90B-422D-F12B-5277-EB9F69430C04}"/>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FAD10AB4-474D-7946-7CAE-7259AB0C2B0F}"/>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3C1BAB8-A29D-D934-08D9-4595BABA41E7}"/>
                </a:ext>
              </a:extLst>
            </p:cNvPr>
            <p:cNvPicPr>
              <a:picLocks noChangeAspect="1"/>
            </p:cNvPicPr>
            <p:nvPr/>
          </p:nvPicPr>
          <p:blipFill>
            <a:blip r:embed="rId4"/>
            <a:stretch>
              <a:fillRect/>
            </a:stretch>
          </p:blipFill>
          <p:spPr>
            <a:xfrm>
              <a:off x="2915816" y="155059"/>
              <a:ext cx="2956816" cy="804742"/>
            </a:xfrm>
            <a:prstGeom prst="rect">
              <a:avLst/>
            </a:prstGeom>
          </p:spPr>
        </p:pic>
      </p:grpSp>
      <p:sp>
        <p:nvSpPr>
          <p:cNvPr id="8" name="CuadroTexto 7">
            <a:extLst>
              <a:ext uri="{FF2B5EF4-FFF2-40B4-BE49-F238E27FC236}">
                <a16:creationId xmlns:a16="http://schemas.microsoft.com/office/drawing/2014/main" id="{07F73FD3-83C4-86D5-112C-6C860495AC37}"/>
              </a:ext>
            </a:extLst>
          </p:cNvPr>
          <p:cNvSpPr txBox="1"/>
          <p:nvPr/>
        </p:nvSpPr>
        <p:spPr>
          <a:xfrm>
            <a:off x="171623" y="2004302"/>
            <a:ext cx="8784977" cy="4737066"/>
          </a:xfrm>
          <a:prstGeom prst="rect">
            <a:avLst/>
          </a:prstGeom>
          <a:noFill/>
        </p:spPr>
        <p:txBody>
          <a:bodyPr wrap="square">
            <a:spAutoFit/>
          </a:bodyPr>
          <a:lstStyle/>
          <a:p>
            <a:pPr marL="342900" lvl="0" indent="-342900" algn="just">
              <a:lnSpc>
                <a:spcPct val="115000"/>
              </a:lnSpc>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Tener presente que este es un ejercicio académico, lo más real posible para el cumplimiento del mismo creando los equipos de trabajo necesarios.</a:t>
            </a:r>
            <a:endParaRPr lang="es-CU" sz="24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Designar el área de responsabilidad real de un consultorio de la familia para la realización de la exploración médica.</a:t>
            </a:r>
            <a:endParaRPr lang="es-CU" sz="24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panose="05000000000000000000" pitchFamily="2" charset="2"/>
              <a:buChar char=""/>
            </a:pPr>
            <a:r>
              <a:rPr lang="es-ES" sz="2400" dirty="0">
                <a:effectLst/>
                <a:latin typeface="Arial" panose="020B0604020202020204" pitchFamily="34" charset="0"/>
                <a:ea typeface="Times New Roman" panose="02020603050405020304" pitchFamily="18" charset="0"/>
              </a:rPr>
              <a:t>Designar un local accesible a los estudiantes para elaborar las medidas de aseguramiento médico del CMF para el Plan de reducción del riesgo de desastres del Policlínico en la etapa de respuesta y el posible despliegue funcional del consultorio del médico de la familia para prestar hasta la primera asistencia médica.</a:t>
            </a:r>
            <a:endParaRPr lang="es-CU" sz="2400" dirty="0"/>
          </a:p>
        </p:txBody>
      </p:sp>
    </p:spTree>
    <p:extLst>
      <p:ext uri="{BB962C8B-B14F-4D97-AF65-F5344CB8AC3E}">
        <p14:creationId xmlns:p14="http://schemas.microsoft.com/office/powerpoint/2010/main" val="174720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B0EB588-8C5E-9C8D-F629-A893F245FC86}"/>
              </a:ext>
            </a:extLst>
          </p:cNvPr>
          <p:cNvSpPr txBox="1"/>
          <p:nvPr/>
        </p:nvSpPr>
        <p:spPr>
          <a:xfrm>
            <a:off x="143508" y="188640"/>
            <a:ext cx="8856984" cy="2554545"/>
          </a:xfrm>
          <a:prstGeom prst="rect">
            <a:avLst/>
          </a:prstGeom>
          <a:noFill/>
        </p:spPr>
        <p:txBody>
          <a:bodyPr wrap="square">
            <a:spAutoFit/>
          </a:bodyPr>
          <a:lstStyle/>
          <a:p>
            <a:pPr algn="just"/>
            <a:r>
              <a:rPr lang="es-ES" sz="2000" dirty="0">
                <a:effectLst/>
                <a:latin typeface="Arial" panose="020B0604020202020204" pitchFamily="34" charset="0"/>
                <a:ea typeface="Times New Roman" panose="02020603050405020304" pitchFamily="18" charset="0"/>
              </a:rPr>
              <a:t>La clase práctica tarea médica, es un ejercicio académico, en un contexto lo más real posible,  en el rol de médico del CMF, los estudiantes realizarán la exploración médica en la que determinarán peligros, vulnerabilidades y riesgos existentes en la comunidad utilizando la Matriz DAFO, (debilidades, amenazas, fortalezas y oportunidades), prestándole especial atención a la existencia de los recursos humanos y materiales que permitan organizar el aseguramiento médico a las victimas masivas que se producen en situaciones de desastres.</a:t>
            </a:r>
            <a:endParaRPr lang="es-CU" sz="1200" dirty="0">
              <a:effectLst/>
              <a:latin typeface="Times New Roman" panose="02020603050405020304" pitchFamily="18" charset="0"/>
              <a:ea typeface="Times New Roman" panose="02020603050405020304" pitchFamily="18" charset="0"/>
            </a:endParaRPr>
          </a:p>
        </p:txBody>
      </p:sp>
      <p:sp>
        <p:nvSpPr>
          <p:cNvPr id="2" name="CuadroTexto 1">
            <a:extLst>
              <a:ext uri="{FF2B5EF4-FFF2-40B4-BE49-F238E27FC236}">
                <a16:creationId xmlns:a16="http://schemas.microsoft.com/office/drawing/2014/main" id="{288696CE-7BD1-AECD-EE29-0033CAEAE86A}"/>
              </a:ext>
            </a:extLst>
          </p:cNvPr>
          <p:cNvSpPr txBox="1"/>
          <p:nvPr/>
        </p:nvSpPr>
        <p:spPr>
          <a:xfrm>
            <a:off x="143508" y="2764462"/>
            <a:ext cx="8856984" cy="4093428"/>
          </a:xfrm>
          <a:prstGeom prst="rect">
            <a:avLst/>
          </a:prstGeom>
          <a:noFill/>
        </p:spPr>
        <p:txBody>
          <a:bodyPr wrap="square">
            <a:spAutoFit/>
          </a:bodyPr>
          <a:lstStyle/>
          <a:p>
            <a:pPr algn="just"/>
            <a:r>
              <a:rPr lang="es-ES" sz="2000" b="1" dirty="0">
                <a:effectLst/>
                <a:latin typeface="Arial" panose="020B0604020202020204" pitchFamily="34" charset="0"/>
                <a:ea typeface="Times New Roman" panose="02020603050405020304" pitchFamily="18" charset="0"/>
              </a:rPr>
              <a:t>Los objetivos y contenido de la Tarea médica y sus. objetivos:</a:t>
            </a:r>
            <a:endParaRPr lang="es-CU" sz="2000" b="1" dirty="0">
              <a:effectLst/>
              <a:latin typeface="Times New Roman" panose="02020603050405020304" pitchFamily="18" charset="0"/>
              <a:ea typeface="Times New Roman" panose="02020603050405020304" pitchFamily="18" charset="0"/>
            </a:endParaRPr>
          </a:p>
          <a:p>
            <a:pPr algn="just"/>
            <a:r>
              <a:rPr lang="es-ES"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 sz="2000" dirty="0">
                <a:effectLst/>
                <a:latin typeface="Arial" panose="020B0604020202020204" pitchFamily="34" charset="0"/>
                <a:ea typeface="Times New Roman" panose="02020603050405020304" pitchFamily="18" charset="0"/>
              </a:rPr>
              <a:t>Realizar la exploración médica, según la guía (anexo), teniendo en cuenta todos los elementos que puedan influir en el estado de salud de la población y en el aseguramiento médico.</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 sz="2000" dirty="0">
                <a:effectLst/>
                <a:latin typeface="Arial" panose="020B0604020202020204" pitchFamily="34" charset="0"/>
                <a:ea typeface="Times New Roman" panose="02020603050405020304" pitchFamily="18" charset="0"/>
              </a:rPr>
              <a:t>Evaluar las posibilidades del personal de salud y del territorio para la prestación de hasta la Primera Asistencia Médica a las bajas sanitarias masivas y las necesidades para realizarla. </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 sz="2000" dirty="0">
                <a:effectLst/>
                <a:latin typeface="Arial" panose="020B0604020202020204" pitchFamily="34" charset="0"/>
                <a:ea typeface="Times New Roman" panose="02020603050405020304" pitchFamily="18" charset="0"/>
              </a:rPr>
              <a:t>Organizar las medidas de aseguramiento médico en el área asignada según las victimas masivas posibles.</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 sz="2000" dirty="0">
                <a:effectLst/>
                <a:latin typeface="Arial" panose="020B0604020202020204" pitchFamily="34" charset="0"/>
                <a:ea typeface="Times New Roman" panose="02020603050405020304" pitchFamily="18" charset="0"/>
              </a:rPr>
              <a:t>Argumentar durante la defensa del trabajo de curso las propuestas o ideas para la organización y ejecución de las medidas del aseguramiento médico, como parte del “Plan de reducción del riesgo de desastres”..</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830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9468FE5-0FAC-D78A-27F2-557C29B71482}"/>
              </a:ext>
            </a:extLst>
          </p:cNvPr>
          <p:cNvSpPr txBox="1"/>
          <p:nvPr/>
        </p:nvSpPr>
        <p:spPr>
          <a:xfrm>
            <a:off x="179512" y="188640"/>
            <a:ext cx="8568952" cy="3785652"/>
          </a:xfrm>
          <a:prstGeom prst="rect">
            <a:avLst/>
          </a:prstGeom>
          <a:noFill/>
        </p:spPr>
        <p:txBody>
          <a:bodyPr wrap="square">
            <a:spAutoFit/>
          </a:bodyPr>
          <a:lstStyle/>
          <a:p>
            <a:pPr algn="just"/>
            <a:r>
              <a:rPr lang="es-ES" sz="2400" b="1" dirty="0">
                <a:effectLst/>
                <a:latin typeface="Arial" panose="020B0604020202020204" pitchFamily="34" charset="0"/>
                <a:ea typeface="Times New Roman" panose="02020603050405020304" pitchFamily="18" charset="0"/>
              </a:rPr>
              <a:t>Contenido:</a:t>
            </a:r>
            <a:endParaRPr lang="es-CU" sz="1400" b="1" dirty="0">
              <a:effectLst/>
              <a:latin typeface="Times New Roman" panose="02020603050405020304" pitchFamily="18" charset="0"/>
              <a:ea typeface="Times New Roman" panose="02020603050405020304" pitchFamily="18" charset="0"/>
            </a:endParaRPr>
          </a:p>
          <a:p>
            <a:pPr marL="342900" lvl="0" indent="-342900">
              <a:buFont typeface="+mj-lt"/>
              <a:buAutoNum type="romanUcPeriod"/>
            </a:pPr>
            <a:r>
              <a:rPr lang="es-ES" sz="2000" b="1" dirty="0">
                <a:effectLst/>
                <a:latin typeface="Arial" panose="020B0604020202020204" pitchFamily="34" charset="0"/>
                <a:ea typeface="Times New Roman" panose="02020603050405020304" pitchFamily="18" charset="0"/>
              </a:rPr>
              <a:t>Situación inicial.</a:t>
            </a:r>
            <a:endParaRPr lang="es-CU" sz="1200" b="1"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Usted se encuentra como médico de la familia en una comunidad de_______ habitantes, cuyos límites territoriales son:</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Norte:</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Sur:</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Este:</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Oeste:</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La población según edad y sexo, tiene la siguiente distribución:</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Mayores de 60 años _______ %_____ M ____% ____, F ____% ____.</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Menores de 18 años _______ %_____ M ____% ____, F ____% ____.</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r>
              <a:rPr lang="es-ES" sz="1800" dirty="0">
                <a:effectLst/>
                <a:latin typeface="Arial" panose="020B0604020202020204" pitchFamily="34" charset="0"/>
                <a:ea typeface="Times New Roman" panose="02020603050405020304" pitchFamily="18" charset="0"/>
              </a:rPr>
              <a:t>El CMF o local cuenta con un equipo de trabajo compuesto por:</a:t>
            </a:r>
            <a:endParaRPr lang="es-CU" sz="1100" dirty="0">
              <a:effectLst/>
              <a:latin typeface="Times New Roman" panose="02020603050405020304" pitchFamily="18" charset="0"/>
              <a:ea typeface="Times New Roman" panose="02020603050405020304" pitchFamily="18" charset="0"/>
            </a:endParaRPr>
          </a:p>
        </p:txBody>
      </p:sp>
      <p:graphicFrame>
        <p:nvGraphicFramePr>
          <p:cNvPr id="4" name="Tabla 3">
            <a:extLst>
              <a:ext uri="{FF2B5EF4-FFF2-40B4-BE49-F238E27FC236}">
                <a16:creationId xmlns:a16="http://schemas.microsoft.com/office/drawing/2014/main" id="{7D083FD4-73B3-E8C4-E281-A62A693B44D4}"/>
              </a:ext>
            </a:extLst>
          </p:cNvPr>
          <p:cNvGraphicFramePr>
            <a:graphicFrameLocks noGrp="1"/>
          </p:cNvGraphicFramePr>
          <p:nvPr>
            <p:extLst>
              <p:ext uri="{D42A27DB-BD31-4B8C-83A1-F6EECF244321}">
                <p14:modId xmlns:p14="http://schemas.microsoft.com/office/powerpoint/2010/main" val="3384310659"/>
              </p:ext>
            </p:extLst>
          </p:nvPr>
        </p:nvGraphicFramePr>
        <p:xfrm>
          <a:off x="204763" y="4549924"/>
          <a:ext cx="7776864" cy="2064169"/>
        </p:xfrm>
        <a:graphic>
          <a:graphicData uri="http://schemas.openxmlformats.org/drawingml/2006/table">
            <a:tbl>
              <a:tblPr firstRow="1" firstCol="1" bandRow="1"/>
              <a:tblGrid>
                <a:gridCol w="625133">
                  <a:extLst>
                    <a:ext uri="{9D8B030D-6E8A-4147-A177-3AD203B41FA5}">
                      <a16:colId xmlns:a16="http://schemas.microsoft.com/office/drawing/2014/main" val="352122523"/>
                    </a:ext>
                  </a:extLst>
                </a:gridCol>
                <a:gridCol w="4197160">
                  <a:extLst>
                    <a:ext uri="{9D8B030D-6E8A-4147-A177-3AD203B41FA5}">
                      <a16:colId xmlns:a16="http://schemas.microsoft.com/office/drawing/2014/main" val="2301484482"/>
                    </a:ext>
                  </a:extLst>
                </a:gridCol>
                <a:gridCol w="933311">
                  <a:extLst>
                    <a:ext uri="{9D8B030D-6E8A-4147-A177-3AD203B41FA5}">
                      <a16:colId xmlns:a16="http://schemas.microsoft.com/office/drawing/2014/main" val="1039931717"/>
                    </a:ext>
                  </a:extLst>
                </a:gridCol>
                <a:gridCol w="2021260">
                  <a:extLst>
                    <a:ext uri="{9D8B030D-6E8A-4147-A177-3AD203B41FA5}">
                      <a16:colId xmlns:a16="http://schemas.microsoft.com/office/drawing/2014/main" val="1599662235"/>
                    </a:ext>
                  </a:extLst>
                </a:gridCol>
              </a:tblGrid>
              <a:tr h="408031">
                <a:tc>
                  <a:txBody>
                    <a:bodyPr/>
                    <a:lstStyle/>
                    <a:p>
                      <a:pPr algn="ctr"/>
                      <a:r>
                        <a:rPr lang="es-ES" sz="1800" b="1" dirty="0" err="1">
                          <a:solidFill>
                            <a:srgbClr val="000000"/>
                          </a:solidFill>
                          <a:effectLst/>
                          <a:latin typeface="Arial" panose="020B0604020202020204" pitchFamily="34" charset="0"/>
                          <a:ea typeface="Times New Roman" panose="02020603050405020304" pitchFamily="18" charset="0"/>
                        </a:rPr>
                        <a:t>Nº</a:t>
                      </a:r>
                      <a:endParaRPr lang="es-CU" sz="18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b="1" dirty="0">
                          <a:solidFill>
                            <a:srgbClr val="000000"/>
                          </a:solidFill>
                          <a:effectLst/>
                          <a:latin typeface="Arial" panose="020B0604020202020204" pitchFamily="34" charset="0"/>
                          <a:ea typeface="Times New Roman" panose="02020603050405020304" pitchFamily="18" charset="0"/>
                        </a:rPr>
                        <a:t>Cargos</a:t>
                      </a:r>
                      <a:endParaRPr lang="es-CU" sz="18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b="1" dirty="0" err="1">
                          <a:solidFill>
                            <a:srgbClr val="000000"/>
                          </a:solidFill>
                          <a:effectLst/>
                          <a:latin typeface="Arial" panose="020B0604020202020204" pitchFamily="34" charset="0"/>
                          <a:ea typeface="Times New Roman" panose="02020603050405020304" pitchFamily="18" charset="0"/>
                        </a:rPr>
                        <a:t>Cant</a:t>
                      </a:r>
                      <a:r>
                        <a:rPr lang="es-ES" sz="1800" b="1" dirty="0">
                          <a:solidFill>
                            <a:srgbClr val="000000"/>
                          </a:solidFill>
                          <a:effectLst/>
                          <a:latin typeface="Arial" panose="020B0604020202020204" pitchFamily="34" charset="0"/>
                          <a:ea typeface="Times New Roman" panose="02020603050405020304" pitchFamily="18" charset="0"/>
                        </a:rPr>
                        <a:t>.</a:t>
                      </a:r>
                      <a:endParaRPr lang="es-CU" sz="18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b="1" dirty="0">
                          <a:solidFill>
                            <a:srgbClr val="000000"/>
                          </a:solidFill>
                          <a:effectLst/>
                          <a:latin typeface="Arial" panose="020B0604020202020204" pitchFamily="34" charset="0"/>
                          <a:ea typeface="Times New Roman" panose="02020603050405020304" pitchFamily="18" charset="0"/>
                        </a:rPr>
                        <a:t>Observaciones</a:t>
                      </a:r>
                      <a:endParaRPr lang="es-CU" sz="18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7795755"/>
                  </a:ext>
                </a:extLst>
              </a:tr>
              <a:tr h="276023">
                <a:tc>
                  <a:txBody>
                    <a:bodyPr/>
                    <a:lstStyle/>
                    <a:p>
                      <a:pPr algn="ctr"/>
                      <a:r>
                        <a:rPr lang="es-ES" sz="1800">
                          <a:solidFill>
                            <a:srgbClr val="000000"/>
                          </a:solidFill>
                          <a:effectLst/>
                          <a:highlight>
                            <a:srgbClr val="FFFFFF"/>
                          </a:highlight>
                          <a:latin typeface="Arial" panose="020B0604020202020204" pitchFamily="34" charset="0"/>
                          <a:ea typeface="Times New Roman" panose="02020603050405020304" pitchFamily="18" charset="0"/>
                        </a:rPr>
                        <a:t>1</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solidFill>
                            <a:srgbClr val="000000"/>
                          </a:solidFill>
                          <a:effectLst/>
                          <a:highlight>
                            <a:srgbClr val="FFFFFF"/>
                          </a:highlight>
                          <a:latin typeface="Arial" panose="020B0604020202020204" pitchFamily="34" charset="0"/>
                          <a:ea typeface="Times New Roman" panose="02020603050405020304" pitchFamily="18" charset="0"/>
                        </a:rPr>
                        <a:t>Médico</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effectLst/>
                          <a:highlight>
                            <a:srgbClr val="FFFFFF"/>
                          </a:highlight>
                          <a:latin typeface="Arial" panose="020B0604020202020204" pitchFamily="34" charset="0"/>
                          <a:ea typeface="Times New Roman" panose="02020603050405020304" pitchFamily="18" charset="0"/>
                        </a:rPr>
                        <a:t> </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effectLst/>
                          <a:highlight>
                            <a:srgbClr val="FFFFFF"/>
                          </a:highlight>
                          <a:latin typeface="Arial" panose="020B0604020202020204" pitchFamily="34" charset="0"/>
                          <a:ea typeface="Times New Roman" panose="02020603050405020304" pitchFamily="18" charset="0"/>
                        </a:rPr>
                        <a:t> </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0567700"/>
                  </a:ext>
                </a:extLst>
              </a:tr>
              <a:tr h="276023">
                <a:tc>
                  <a:txBody>
                    <a:bodyPr/>
                    <a:lstStyle/>
                    <a:p>
                      <a:pPr algn="ctr"/>
                      <a:r>
                        <a:rPr lang="es-ES" sz="1800">
                          <a:solidFill>
                            <a:srgbClr val="000000"/>
                          </a:solidFill>
                          <a:effectLst/>
                          <a:highlight>
                            <a:srgbClr val="FFFFFF"/>
                          </a:highlight>
                          <a:latin typeface="Arial" panose="020B0604020202020204" pitchFamily="34" charset="0"/>
                          <a:ea typeface="Times New Roman" panose="02020603050405020304" pitchFamily="18" charset="0"/>
                        </a:rPr>
                        <a:t>2</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solidFill>
                            <a:srgbClr val="000000"/>
                          </a:solidFill>
                          <a:effectLst/>
                          <a:highlight>
                            <a:srgbClr val="FFFFFF"/>
                          </a:highlight>
                          <a:latin typeface="Arial" panose="020B0604020202020204" pitchFamily="34" charset="0"/>
                          <a:ea typeface="Times New Roman" panose="02020603050405020304" pitchFamily="18" charset="0"/>
                        </a:rPr>
                        <a:t>Enfermera(o)</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effectLst/>
                          <a:highlight>
                            <a:srgbClr val="FFFFFF"/>
                          </a:highlight>
                          <a:latin typeface="Arial" panose="020B0604020202020204" pitchFamily="34" charset="0"/>
                          <a:ea typeface="Times New Roman" panose="02020603050405020304" pitchFamily="18" charset="0"/>
                        </a:rPr>
                        <a:t> </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effectLst/>
                          <a:highlight>
                            <a:srgbClr val="FFFFFF"/>
                          </a:highlight>
                          <a:latin typeface="Arial" panose="020B0604020202020204" pitchFamily="34" charset="0"/>
                          <a:ea typeface="Times New Roman" panose="02020603050405020304" pitchFamily="18" charset="0"/>
                        </a:rPr>
                        <a:t> </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47151051"/>
                  </a:ext>
                </a:extLst>
              </a:tr>
              <a:tr h="276023">
                <a:tc>
                  <a:txBody>
                    <a:bodyPr/>
                    <a:lstStyle/>
                    <a:p>
                      <a:pPr algn="ctr"/>
                      <a:r>
                        <a:rPr lang="es-ES" sz="1800">
                          <a:solidFill>
                            <a:srgbClr val="000000"/>
                          </a:solidFill>
                          <a:effectLst/>
                          <a:highlight>
                            <a:srgbClr val="FFFFFF"/>
                          </a:highlight>
                          <a:latin typeface="Arial" panose="020B0604020202020204" pitchFamily="34" charset="0"/>
                          <a:ea typeface="Times New Roman" panose="02020603050405020304" pitchFamily="18" charset="0"/>
                        </a:rPr>
                        <a:t>3</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solidFill>
                            <a:srgbClr val="000000"/>
                          </a:solidFill>
                          <a:effectLst/>
                          <a:highlight>
                            <a:srgbClr val="FFFFFF"/>
                          </a:highlight>
                          <a:latin typeface="Arial" panose="020B0604020202020204" pitchFamily="34" charset="0"/>
                          <a:ea typeface="Times New Roman" panose="02020603050405020304" pitchFamily="18" charset="0"/>
                        </a:rPr>
                        <a:t>Activistas de salud </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effectLst/>
                          <a:highlight>
                            <a:srgbClr val="FFFFFF"/>
                          </a:highlight>
                          <a:latin typeface="Arial" panose="020B0604020202020204" pitchFamily="34" charset="0"/>
                          <a:ea typeface="Times New Roman" panose="02020603050405020304" pitchFamily="18" charset="0"/>
                        </a:rPr>
                        <a:t> </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effectLst/>
                          <a:highlight>
                            <a:srgbClr val="FFFFFF"/>
                          </a:highlight>
                          <a:latin typeface="Arial" panose="020B0604020202020204" pitchFamily="34" charset="0"/>
                          <a:ea typeface="Times New Roman" panose="02020603050405020304" pitchFamily="18" charset="0"/>
                        </a:rPr>
                        <a:t> </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4056240"/>
                  </a:ext>
                </a:extLst>
              </a:tr>
              <a:tr h="276023">
                <a:tc>
                  <a:txBody>
                    <a:bodyPr/>
                    <a:lstStyle/>
                    <a:p>
                      <a:pPr algn="ctr"/>
                      <a:r>
                        <a:rPr lang="es-ES" sz="1800">
                          <a:solidFill>
                            <a:srgbClr val="000000"/>
                          </a:solidFill>
                          <a:effectLst/>
                          <a:highlight>
                            <a:srgbClr val="FFFFFF"/>
                          </a:highlight>
                          <a:latin typeface="Arial" panose="020B0604020202020204" pitchFamily="34" charset="0"/>
                          <a:ea typeface="Times New Roman" panose="02020603050405020304" pitchFamily="18" charset="0"/>
                        </a:rPr>
                        <a:t>4</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solidFill>
                            <a:srgbClr val="000000"/>
                          </a:solidFill>
                          <a:effectLst/>
                          <a:highlight>
                            <a:srgbClr val="FFFFFF"/>
                          </a:highlight>
                          <a:latin typeface="Arial" panose="020B0604020202020204" pitchFamily="34" charset="0"/>
                          <a:ea typeface="Times New Roman" panose="02020603050405020304" pitchFamily="18" charset="0"/>
                        </a:rPr>
                        <a:t>Camilleros</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effectLst/>
                          <a:highlight>
                            <a:srgbClr val="FFFFFF"/>
                          </a:highlight>
                          <a:latin typeface="Arial" panose="020B0604020202020204" pitchFamily="34" charset="0"/>
                          <a:ea typeface="Times New Roman" panose="02020603050405020304" pitchFamily="18" charset="0"/>
                        </a:rPr>
                        <a:t> </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effectLst/>
                          <a:highlight>
                            <a:srgbClr val="FFFFFF"/>
                          </a:highlight>
                          <a:latin typeface="Arial" panose="020B0604020202020204" pitchFamily="34" charset="0"/>
                          <a:ea typeface="Times New Roman" panose="02020603050405020304" pitchFamily="18" charset="0"/>
                        </a:rPr>
                        <a:t> </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3432693"/>
                  </a:ext>
                </a:extLst>
              </a:tr>
              <a:tr h="276023">
                <a:tc>
                  <a:txBody>
                    <a:bodyPr/>
                    <a:lstStyle/>
                    <a:p>
                      <a:pPr algn="ctr"/>
                      <a:r>
                        <a:rPr lang="es-ES" sz="1800">
                          <a:solidFill>
                            <a:srgbClr val="000000"/>
                          </a:solidFill>
                          <a:effectLst/>
                          <a:highlight>
                            <a:srgbClr val="FFFFFF"/>
                          </a:highlight>
                          <a:latin typeface="Arial" panose="020B0604020202020204" pitchFamily="34" charset="0"/>
                          <a:ea typeface="Times New Roman" panose="02020603050405020304" pitchFamily="18" charset="0"/>
                        </a:rPr>
                        <a:t>5</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solidFill>
                            <a:srgbClr val="000000"/>
                          </a:solidFill>
                          <a:effectLst/>
                          <a:highlight>
                            <a:srgbClr val="FFFFFF"/>
                          </a:highlight>
                          <a:latin typeface="Arial" panose="020B0604020202020204" pitchFamily="34" charset="0"/>
                          <a:ea typeface="Times New Roman" panose="02020603050405020304" pitchFamily="18" charset="0"/>
                        </a:rPr>
                        <a:t>Otros</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effectLst/>
                          <a:highlight>
                            <a:srgbClr val="FFFFFF"/>
                          </a:highlight>
                          <a:latin typeface="Arial" panose="020B0604020202020204" pitchFamily="34" charset="0"/>
                          <a:ea typeface="Times New Roman" panose="02020603050405020304" pitchFamily="18" charset="0"/>
                        </a:rPr>
                        <a:t> </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effectLst/>
                          <a:highlight>
                            <a:srgbClr val="FFFFFF"/>
                          </a:highlight>
                          <a:latin typeface="Arial" panose="020B0604020202020204" pitchFamily="34" charset="0"/>
                          <a:ea typeface="Times New Roman" panose="02020603050405020304" pitchFamily="18" charset="0"/>
                        </a:rPr>
                        <a:t> </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3288173"/>
                  </a:ext>
                </a:extLst>
              </a:tr>
              <a:tr h="276023">
                <a:tc>
                  <a:txBody>
                    <a:bodyPr/>
                    <a:lstStyle/>
                    <a:p>
                      <a:pPr algn="ctr"/>
                      <a:r>
                        <a:rPr lang="es-ES" sz="1800">
                          <a:solidFill>
                            <a:srgbClr val="000000"/>
                          </a:solidFill>
                          <a:effectLst/>
                          <a:highlight>
                            <a:srgbClr val="FFFFFF"/>
                          </a:highlight>
                          <a:latin typeface="Arial" panose="020B0604020202020204" pitchFamily="34" charset="0"/>
                          <a:ea typeface="Times New Roman" panose="02020603050405020304" pitchFamily="18" charset="0"/>
                        </a:rPr>
                        <a:t>6</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solidFill>
                            <a:srgbClr val="000000"/>
                          </a:solidFill>
                          <a:effectLst/>
                          <a:highlight>
                            <a:srgbClr val="FFFFFF"/>
                          </a:highlight>
                          <a:latin typeface="Arial" panose="020B0604020202020204" pitchFamily="34" charset="0"/>
                          <a:ea typeface="Times New Roman" panose="02020603050405020304" pitchFamily="18" charset="0"/>
                        </a:rPr>
                        <a:t>Total</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a:effectLst/>
                          <a:highlight>
                            <a:srgbClr val="FFFFFF"/>
                          </a:highlight>
                          <a:latin typeface="Arial" panose="020B0604020202020204" pitchFamily="34" charset="0"/>
                          <a:ea typeface="Times New Roman" panose="02020603050405020304" pitchFamily="18" charset="0"/>
                        </a:rPr>
                        <a:t> </a:t>
                      </a:r>
                      <a:endParaRPr lang="es-CU" sz="180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800" dirty="0">
                          <a:effectLst/>
                          <a:highlight>
                            <a:srgbClr val="FFFFFF"/>
                          </a:highlight>
                          <a:latin typeface="Arial" panose="020B0604020202020204" pitchFamily="34" charset="0"/>
                          <a:ea typeface="Times New Roman" panose="02020603050405020304" pitchFamily="18" charset="0"/>
                        </a:rPr>
                        <a:t> </a:t>
                      </a:r>
                      <a:endParaRPr lang="es-CU" sz="1800" dirty="0">
                        <a:effectLst/>
                        <a:highlight>
                          <a:srgbClr val="FFFFFF"/>
                        </a:highligh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4301504"/>
                  </a:ext>
                </a:extLst>
              </a:tr>
            </a:tbl>
          </a:graphicData>
        </a:graphic>
      </p:graphicFrame>
    </p:spTree>
    <p:extLst>
      <p:ext uri="{BB962C8B-B14F-4D97-AF65-F5344CB8AC3E}">
        <p14:creationId xmlns:p14="http://schemas.microsoft.com/office/powerpoint/2010/main" val="17602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C93A369-B362-5040-4296-B95C3D98C482}"/>
              </a:ext>
            </a:extLst>
          </p:cNvPr>
          <p:cNvSpPr txBox="1"/>
          <p:nvPr/>
        </p:nvSpPr>
        <p:spPr>
          <a:xfrm>
            <a:off x="179512" y="188640"/>
            <a:ext cx="8784976" cy="6494085"/>
          </a:xfrm>
          <a:prstGeom prst="rect">
            <a:avLst/>
          </a:prstGeom>
          <a:noFill/>
        </p:spPr>
        <p:txBody>
          <a:bodyPr wrap="square">
            <a:spAutoFit/>
          </a:bodyPr>
          <a:lstStyle/>
          <a:p>
            <a:pPr marL="400050" lvl="0" indent="-400050">
              <a:buFont typeface="+mj-lt"/>
              <a:buAutoNum type="romanUcPeriod" startAt="2"/>
            </a:pPr>
            <a:r>
              <a:rPr lang="es-ES" b="1" dirty="0">
                <a:effectLst/>
                <a:latin typeface="Arial" panose="020B0604020202020204" pitchFamily="34" charset="0"/>
                <a:ea typeface="Times New Roman" panose="02020603050405020304" pitchFamily="18" charset="0"/>
                <a:cs typeface="Arial" panose="020B0604020202020204" pitchFamily="34" charset="0"/>
              </a:rPr>
              <a:t>Situación particular.</a:t>
            </a:r>
            <a:endParaRPr lang="es-CU" b="1"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600" dirty="0">
                <a:effectLst/>
                <a:latin typeface="Arial" panose="020B0604020202020204" pitchFamily="34" charset="0"/>
                <a:ea typeface="Times New Roman" panose="02020603050405020304" pitchFamily="18" charset="0"/>
                <a:cs typeface="Arial" panose="020B0604020202020204" pitchFamily="34" charset="0"/>
              </a:rPr>
              <a:t>Se ha apreciado que es probable que su comunidad sea afectada por un evento de origen natural, tecnológico o sanitario que producirá las siguientes afectaciones: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 el fluido eléctrico, debido a caída de tendido eléctrico y falla en transformadores.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 el Abasto de agua y gas.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Derrumbe o colapso de edificaciones.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 el sistema de comunicaciones.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Incendios en viviendas y centros de trabajo.</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Viales.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Caída de árboles frondosos.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Colapso estructural o funcional de instalaciones de salud.</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Limitaciones en los abastecimientos de todo tipo.</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 la actividad productiva y de servicios.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Empeoramiento de las condiciones higiénico sanitarias. </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Modificaciones graves en el cuadro de salud de la población.</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Otras en dependencia del evento dado y el territorio</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457200"/>
            <a:r>
              <a:rPr lang="es-ES" sz="1600" b="1" dirty="0">
                <a:effectLst/>
                <a:latin typeface="Arial" panose="020B0604020202020204" pitchFamily="34" charset="0"/>
                <a:ea typeface="Times New Roman" panose="02020603050405020304" pitchFamily="18" charset="0"/>
                <a:cs typeface="Arial" panose="020B0604020202020204" pitchFamily="34" charset="0"/>
              </a:rPr>
              <a:t> </a:t>
            </a:r>
            <a:endParaRPr lang="es-CU" sz="1600" b="1" dirty="0">
              <a:effectLst/>
              <a:latin typeface="Arial" panose="020B0604020202020204" pitchFamily="34" charset="0"/>
              <a:ea typeface="Times New Roman" panose="02020603050405020304" pitchFamily="18" charset="0"/>
              <a:cs typeface="Arial" panose="020B0604020202020204" pitchFamily="34" charset="0"/>
            </a:endParaRPr>
          </a:p>
          <a:p>
            <a:r>
              <a:rPr lang="es-ES" sz="1600" b="1" dirty="0">
                <a:effectLst/>
                <a:latin typeface="Arial" panose="020B0604020202020204" pitchFamily="34" charset="0"/>
                <a:ea typeface="Times New Roman" panose="02020603050405020304" pitchFamily="18" charset="0"/>
                <a:cs typeface="Arial" panose="020B0604020202020204" pitchFamily="34" charset="0"/>
              </a:rPr>
              <a:t>Como consecuencias del evento asignado se han producido:</a:t>
            </a:r>
            <a:endParaRPr lang="es-CU" sz="16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mj-lt"/>
              <a:buAutoNum type="arabicPeriod"/>
            </a:pPr>
            <a:r>
              <a:rPr lang="es-ES" sz="1600" dirty="0">
                <a:effectLst/>
                <a:latin typeface="Arial" panose="020B0604020202020204" pitchFamily="34" charset="0"/>
                <a:ea typeface="Times New Roman" panose="02020603050405020304" pitchFamily="18" charset="0"/>
                <a:cs typeface="Arial" panose="020B0604020202020204" pitchFamily="34" charset="0"/>
              </a:rPr>
              <a:t>Bajas sanitarias ________ de ellas ____ Graves ____ Leves.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mj-lt"/>
              <a:buAutoNum type="arabicPeriod"/>
            </a:pPr>
            <a:r>
              <a:rPr lang="es-ES" sz="1600" dirty="0">
                <a:effectLst/>
                <a:latin typeface="Arial" panose="020B0604020202020204" pitchFamily="34" charset="0"/>
                <a:ea typeface="Times New Roman" panose="02020603050405020304" pitchFamily="18" charset="0"/>
                <a:cs typeface="Arial" panose="020B0604020202020204" pitchFamily="34" charset="0"/>
              </a:rPr>
              <a:t>Afectados por sustancias tóxicas ________.</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s-ES" sz="1600" dirty="0">
                <a:effectLst/>
                <a:latin typeface="Arial" panose="020B0604020202020204" pitchFamily="34" charset="0"/>
                <a:ea typeface="Times New Roman" panose="02020603050405020304" pitchFamily="18" charset="0"/>
                <a:cs typeface="Arial" panose="020B0604020202020204" pitchFamily="34" charset="0"/>
              </a:rPr>
              <a:t>Enfermos infectocontagiosos (especificando las enfermedades por vía de transmisión): </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Enfermedades de transmisión respiratoria ________.</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Enfermedades de transmisión digestiva ________.</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Enfermedades de transmisión por contacto ________.</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s-ES" sz="1600" dirty="0">
                <a:effectLst/>
                <a:latin typeface="Arial" panose="020B0604020202020204" pitchFamily="34" charset="0"/>
                <a:ea typeface="Times New Roman" panose="02020603050405020304" pitchFamily="18" charset="0"/>
                <a:cs typeface="Arial" panose="020B0604020202020204" pitchFamily="34" charset="0"/>
              </a:rPr>
              <a:t>Enfermedades de transmisión sanguínea y vectorial. ________.</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s-ES" sz="1600" dirty="0">
                <a:effectLst/>
                <a:latin typeface="Arial" panose="020B0604020202020204" pitchFamily="34" charset="0"/>
                <a:ea typeface="Times New Roman" panose="02020603050405020304" pitchFamily="18" charset="0"/>
                <a:cs typeface="Arial" panose="020B0604020202020204" pitchFamily="34" charset="0"/>
              </a:rPr>
              <a:t>Enfermedades no transmisibles y otros daños a la salud: ________.</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27991620"/>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2502</TotalTime>
  <Words>1939</Words>
  <Application>Microsoft Office PowerPoint</Application>
  <PresentationFormat>Presentación en pantalla (4:3)</PresentationFormat>
  <Paragraphs>151</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15</vt:i4>
      </vt:variant>
    </vt:vector>
  </HeadingPairs>
  <TitlesOfParts>
    <vt:vector size="23" baseType="lpstr">
      <vt:lpstr>Arial</vt:lpstr>
      <vt:lpstr>Calibri</vt:lpstr>
      <vt:lpstr>Symbol</vt:lpstr>
      <vt:lpstr>Times New Roman</vt:lpstr>
      <vt:lpstr>Wingdings</vt:lpstr>
      <vt:lpstr>Tema de Office</vt:lpstr>
      <vt:lpstr>1_Tema de Office</vt:lpstr>
      <vt:lpstr>5_Tema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144</cp:revision>
  <dcterms:created xsi:type="dcterms:W3CDTF">2017-06-25T10:17:32Z</dcterms:created>
  <dcterms:modified xsi:type="dcterms:W3CDTF">2024-06-07T23:23:48Z</dcterms:modified>
</cp:coreProperties>
</file>