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386" r:id="rId2"/>
    <p:sldId id="389" r:id="rId3"/>
    <p:sldId id="390" r:id="rId4"/>
    <p:sldId id="282" r:id="rId5"/>
    <p:sldId id="391" r:id="rId6"/>
    <p:sldId id="392" r:id="rId7"/>
    <p:sldId id="265"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5" autoAdjust="0"/>
    <p:restoredTop sz="94061" autoAdjust="0"/>
  </p:normalViewPr>
  <p:slideViewPr>
    <p:cSldViewPr>
      <p:cViewPr varScale="1">
        <p:scale>
          <a:sx n="62" d="100"/>
          <a:sy n="62" d="100"/>
        </p:scale>
        <p:origin x="157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12/6/2024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n-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DDA51639-B2D6-4652-B8C3-1B4C224A7BAF}" type="datetimeFigureOut">
              <a:rPr lang="en-US" smtClean="0"/>
              <a:t>6/12/2024</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22586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D11A6AA8-A04B-4104-9AE2-BD48D340E27F}" type="datetimeFigureOut">
              <a:rPr lang="en-US" smtClean="0"/>
              <a:t>6/12/2024</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63151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B4E0BF79-FAC6-4A96-8DE1-F7B82E2E1652}" type="datetimeFigureOut">
              <a:rPr lang="en-US" smtClean="0"/>
              <a:t>6/12/2024</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86399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2FF5DD9-2C52-442D-92E2-8072C0C3D7CD}" type="datetimeFigureOut">
              <a:rPr lang="en-US" smtClean="0"/>
              <a:t>6/12/2024</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9711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C44961B7-6B89-48AB-966F-622E2788EECC}" type="datetimeFigureOut">
              <a:rPr lang="en-US" smtClean="0"/>
              <a:t>6/12/2024</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7385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DBD3D6FB-79CC-4683-A046-BBE785BA1BED}" type="datetimeFigureOut">
              <a:rPr lang="en-US" smtClean="0"/>
              <a:t>6/12/2024</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96117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9512B3E8-48F1-4B23-8498-D8A04A81EC9C}" type="datetimeFigureOut">
              <a:rPr lang="en-US" smtClean="0"/>
              <a:t>6/12/2024</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51057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10B90D90-AA62-404D-A741-635B4370F9CB}" type="datetimeFigureOut">
              <a:rPr lang="en-US" smtClean="0"/>
              <a:t>6/12/2024</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0153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7002E4-6836-46D1-9DBB-3C27C0DD3A89}" type="datetimeFigureOut">
              <a:rPr lang="en-US" smtClean="0"/>
              <a:t>6/12/2024</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328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1CF131DD-A141-4471-BCF9-C6073EDD7E20}" type="datetimeFigureOut">
              <a:rPr lang="en-US" smtClean="0"/>
              <a:t>6/12/2024</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14504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AB334A90-EB03-42F3-8859-2C2B2724C058}" type="datetimeFigureOut">
              <a:rPr lang="en-US" smtClean="0"/>
              <a:t>6/12/2024</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61363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C48EC7-AF6A-48D3-8284-14BACBEBDD84}" type="datetimeFigureOut">
              <a:rPr lang="en-US" smtClean="0"/>
              <a:t>6/12/2024</a:t>
            </a:fld>
            <a:endParaRPr lang="en-US" dirty="0"/>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866439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61802" y="1772816"/>
            <a:ext cx="6889714" cy="1311671"/>
          </a:xfrm>
          <a:solidFill>
            <a:srgbClr val="92D050"/>
          </a:solidFill>
          <a:ln w="38100">
            <a:solidFill>
              <a:srgbClr val="0070C0"/>
            </a:solidFill>
          </a:ln>
        </p:spPr>
        <p:txBody>
          <a:bodyPr>
            <a:normAutofit fontScale="90000"/>
          </a:bodyPr>
          <a:lstStyle/>
          <a:p>
            <a:r>
              <a:rPr lang="es-ES" sz="4950" b="1" dirty="0"/>
              <a:t>Traumatismos abdominales y del tractus urogenital</a:t>
            </a:r>
            <a:endParaRPr lang="es-ES" sz="4950" dirty="0"/>
          </a:p>
        </p:txBody>
      </p:sp>
      <p:sp>
        <p:nvSpPr>
          <p:cNvPr id="6" name="Rectangle 2"/>
          <p:cNvSpPr txBox="1">
            <a:spLocks noChangeArrowheads="1"/>
          </p:cNvSpPr>
          <p:nvPr/>
        </p:nvSpPr>
        <p:spPr bwMode="auto">
          <a:xfrm>
            <a:off x="539552" y="3429000"/>
            <a:ext cx="8334214" cy="3177793"/>
          </a:xfrm>
          <a:prstGeom prst="rect">
            <a:avLst/>
          </a:prstGeom>
          <a:solidFill>
            <a:srgbClr val="92D050"/>
          </a:solidFill>
          <a:ln>
            <a:solidFill>
              <a:schemeClr val="accent1"/>
            </a:solidFill>
          </a:ln>
          <a:effectLst/>
        </p:spPr>
        <p:txBody>
          <a:bodyPr vert="horz" wrap="square" lIns="68580" tIns="34290" rIns="68580" bIns="34290" numCol="1" rtlCol="0" anchor="ctr" anchorCtr="0" compatLnSpc="1">
            <a:prstTxWarp prst="textNoShape">
              <a:avLst/>
            </a:prstTxWarp>
            <a:sp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just" eaLnBrk="0" fontAlgn="base" hangingPunct="0">
              <a:lnSpc>
                <a:spcPct val="100000"/>
              </a:lnSpc>
              <a:spcBef>
                <a:spcPts val="600"/>
              </a:spcBef>
              <a:spcAft>
                <a:spcPts val="600"/>
              </a:spcAft>
            </a:pPr>
            <a:r>
              <a:rPr lang="es-ES" altLang="es-ES" sz="2400" dirty="0">
                <a:latin typeface="Arial" panose="020B0604020202020204" pitchFamily="34" charset="0"/>
                <a:ea typeface="Times New Roman" panose="02020603050405020304" pitchFamily="18" charset="0"/>
              </a:rPr>
              <a:t>     Se estima que en la II Guerra Mundial las lesiones abdominales fueron responsables del 25% de las bajas, descendió al 11% en la Guerra de Corea y al 8,5% en la guerra de Vietnam.</a:t>
            </a:r>
          </a:p>
          <a:p>
            <a:pPr algn="just" eaLnBrk="0" fontAlgn="base" hangingPunct="0">
              <a:lnSpc>
                <a:spcPct val="100000"/>
              </a:lnSpc>
              <a:spcBef>
                <a:spcPts val="600"/>
              </a:spcBef>
              <a:spcAft>
                <a:spcPts val="600"/>
              </a:spcAft>
            </a:pPr>
            <a:r>
              <a:rPr lang="es-ES" altLang="es-ES" sz="2400" dirty="0">
                <a:latin typeface="Arial" panose="020B0604020202020204" pitchFamily="34" charset="0"/>
                <a:ea typeface="Times New Roman" panose="02020603050405020304" pitchFamily="18" charset="0"/>
              </a:rPr>
              <a:t>     Los estudios de autopsias muestran que las lesiones de la cabeza y tórax son las más mortales hoy en día, pero las lesiones abdominales varían entre un 3% y un 15% de las muertes consecutivas a traumas penetrantes y cerrados.</a:t>
            </a:r>
            <a:r>
              <a:rPr lang="es-ES" altLang="es-ES" sz="2400" dirty="0">
                <a:latin typeface="Arial" panose="020B0604020202020204" pitchFamily="34" charset="0"/>
              </a:rPr>
              <a:t> </a:t>
            </a:r>
          </a:p>
        </p:txBody>
      </p:sp>
      <p:grpSp>
        <p:nvGrpSpPr>
          <p:cNvPr id="3" name="Grupo 2">
            <a:extLst>
              <a:ext uri="{FF2B5EF4-FFF2-40B4-BE49-F238E27FC236}">
                <a16:creationId xmlns:a16="http://schemas.microsoft.com/office/drawing/2014/main" id="{880DC3F0-394E-1180-1119-05F5ACAB2560}"/>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22B5386A-A8AB-C52C-5245-1BB2E2D316D4}"/>
                </a:ext>
              </a:extLst>
            </p:cNvPr>
            <p:cNvPicPr>
              <a:picLocks noChangeAspect="1"/>
            </p:cNvPicPr>
            <p:nvPr/>
          </p:nvPicPr>
          <p:blipFill>
            <a:blip r:embed="rId2"/>
            <a:stretch>
              <a:fillRect/>
            </a:stretch>
          </p:blipFill>
          <p:spPr>
            <a:xfrm>
              <a:off x="0" y="0"/>
              <a:ext cx="1224252" cy="1411345"/>
            </a:xfrm>
            <a:prstGeom prst="rect">
              <a:avLst/>
            </a:prstGeom>
          </p:spPr>
        </p:pic>
        <p:pic>
          <p:nvPicPr>
            <p:cNvPr id="5" name="Imagen 4">
              <a:extLst>
                <a:ext uri="{FF2B5EF4-FFF2-40B4-BE49-F238E27FC236}">
                  <a16:creationId xmlns:a16="http://schemas.microsoft.com/office/drawing/2014/main" id="{A2ACBEC7-008F-43EB-8A57-3F63D0FE631B}"/>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BA859246-0D99-627D-4CF9-E3CA6D532719}"/>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128555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88640"/>
            <a:ext cx="7886700" cy="1325563"/>
          </a:xfrm>
          <a:solidFill>
            <a:schemeClr val="accent1"/>
          </a:solidFill>
          <a:ln>
            <a:solidFill>
              <a:schemeClr val="accent1"/>
            </a:solidFill>
          </a:ln>
        </p:spPr>
        <p:txBody>
          <a:bodyPr>
            <a:normAutofit/>
          </a:bodyPr>
          <a:lstStyle/>
          <a:p>
            <a:pPr algn="ctr"/>
            <a:r>
              <a:rPr lang="es-ES" b="1" i="1" dirty="0">
                <a:solidFill>
                  <a:schemeClr val="tx1"/>
                </a:solidFill>
              </a:rPr>
              <a:t>Segundo grupo</a:t>
            </a:r>
            <a:r>
              <a:rPr lang="es-ES" b="1" dirty="0">
                <a:solidFill>
                  <a:schemeClr val="tx1"/>
                </a:solidFill>
              </a:rPr>
              <a:t>: Lesionados con síndrome perforativo</a:t>
            </a:r>
          </a:p>
        </p:txBody>
      </p:sp>
      <p:sp>
        <p:nvSpPr>
          <p:cNvPr id="3" name="Marcador de contenido 2"/>
          <p:cNvSpPr>
            <a:spLocks noGrp="1"/>
          </p:cNvSpPr>
          <p:nvPr>
            <p:ph idx="1"/>
          </p:nvPr>
        </p:nvSpPr>
        <p:spPr>
          <a:xfrm>
            <a:off x="628650" y="1553617"/>
            <a:ext cx="7886700" cy="5131767"/>
          </a:xfrm>
          <a:solidFill>
            <a:srgbClr val="92D050"/>
          </a:solidFill>
          <a:ln>
            <a:solidFill>
              <a:schemeClr val="accent1"/>
            </a:solidFill>
          </a:ln>
        </p:spPr>
        <p:txBody>
          <a:bodyPr>
            <a:noAutofit/>
          </a:bodyPr>
          <a:lstStyle/>
          <a:p>
            <a:pPr marL="0" indent="0">
              <a:buNone/>
            </a:pPr>
            <a:r>
              <a:rPr lang="es-ES" sz="2400" b="1" dirty="0"/>
              <a:t>Estos lesionados pueden ser operados entre las 6 u 8 h del traumatismo </a:t>
            </a:r>
          </a:p>
          <a:p>
            <a:pPr marL="0" indent="0">
              <a:buNone/>
            </a:pPr>
            <a:r>
              <a:rPr lang="es-ES" sz="2400" b="1" dirty="0"/>
              <a:t>Conducta en PAM.(CMF o PM BON).</a:t>
            </a:r>
          </a:p>
          <a:p>
            <a:pPr marL="263525" indent="-263525">
              <a:buNone/>
            </a:pPr>
            <a:r>
              <a:rPr lang="es-ES" sz="2400" b="1" dirty="0"/>
              <a:t>1. Aplicar el tratamiento inicial del shock.</a:t>
            </a:r>
          </a:p>
          <a:p>
            <a:pPr marL="263525" indent="-263525">
              <a:buNone/>
            </a:pPr>
            <a:r>
              <a:rPr lang="es-ES" sz="2400" b="1" dirty="0"/>
              <a:t>2. Reactivar el toxoide tetánico.</a:t>
            </a:r>
          </a:p>
          <a:p>
            <a:pPr marL="263525" indent="-263525">
              <a:buNone/>
            </a:pPr>
            <a:r>
              <a:rPr lang="es-ES" sz="2400" b="1" dirty="0"/>
              <a:t>3. Administrar antibiótico por vía parenteral.</a:t>
            </a:r>
          </a:p>
          <a:p>
            <a:pPr marL="263525" indent="-263525">
              <a:buNone/>
            </a:pPr>
            <a:r>
              <a:rPr lang="es-ES" sz="2400" b="1" dirty="0"/>
              <a:t>4. Administrar 1g de dipirona (o similar) por vía intravenosa.</a:t>
            </a:r>
          </a:p>
          <a:p>
            <a:pPr marL="263525" indent="-263525">
              <a:buNone/>
            </a:pPr>
            <a:r>
              <a:rPr lang="es-ES" sz="2400" b="1" dirty="0"/>
              <a:t>5. Pasar sonda nasogástrica, igual que en el grupo anterior.</a:t>
            </a:r>
          </a:p>
          <a:p>
            <a:pPr marL="263525" indent="-263525">
              <a:buNone/>
            </a:pPr>
            <a:r>
              <a:rPr lang="es-ES" sz="2400" b="1" dirty="0"/>
              <a:t>6. Preparar al lesionado para la evacuación en 2da. prioridad, acostado en camilla</a:t>
            </a:r>
          </a:p>
          <a:p>
            <a:pPr marL="263525" indent="-263525">
              <a:buNone/>
            </a:pPr>
            <a:r>
              <a:rPr lang="es-ES" sz="2400" b="1" dirty="0"/>
              <a:t>7. Mantener observación permanente del lesionado.</a:t>
            </a:r>
          </a:p>
        </p:txBody>
      </p:sp>
    </p:spTree>
    <p:extLst>
      <p:ext uri="{BB962C8B-B14F-4D97-AF65-F5344CB8AC3E}">
        <p14:creationId xmlns:p14="http://schemas.microsoft.com/office/powerpoint/2010/main" val="80930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0139" y="188640"/>
            <a:ext cx="8270543" cy="992874"/>
          </a:xfrm>
          <a:solidFill>
            <a:schemeClr val="accent1"/>
          </a:solidFill>
          <a:ln>
            <a:solidFill>
              <a:schemeClr val="accent1"/>
            </a:solidFill>
          </a:ln>
        </p:spPr>
        <p:txBody>
          <a:bodyPr>
            <a:normAutofit fontScale="90000"/>
          </a:bodyPr>
          <a:lstStyle/>
          <a:p>
            <a:pPr algn="ctr"/>
            <a:br>
              <a:rPr lang="es-ES" b="1" i="1" dirty="0"/>
            </a:br>
            <a:r>
              <a:rPr lang="es-ES" b="1" i="1" dirty="0"/>
              <a:t>Sin signos de lesión visceral ni trastornos que comprometan la  vida.</a:t>
            </a:r>
            <a:br>
              <a:rPr lang="es-ES" b="1" i="1" dirty="0"/>
            </a:br>
            <a:endParaRPr lang="es-ES" b="1" i="1" dirty="0"/>
          </a:p>
        </p:txBody>
      </p:sp>
      <p:sp>
        <p:nvSpPr>
          <p:cNvPr id="3" name="Marcador de contenido 2"/>
          <p:cNvSpPr>
            <a:spLocks noGrp="1"/>
          </p:cNvSpPr>
          <p:nvPr>
            <p:ph idx="1"/>
          </p:nvPr>
        </p:nvSpPr>
        <p:spPr>
          <a:xfrm>
            <a:off x="330138" y="1340768"/>
            <a:ext cx="8270544" cy="3600400"/>
          </a:xfrm>
          <a:solidFill>
            <a:srgbClr val="92D050"/>
          </a:solidFill>
          <a:ln>
            <a:solidFill>
              <a:schemeClr val="accent1"/>
            </a:solidFill>
          </a:ln>
        </p:spPr>
        <p:txBody>
          <a:bodyPr>
            <a:noAutofit/>
          </a:bodyPr>
          <a:lstStyle/>
          <a:p>
            <a:pPr lvl="0"/>
            <a:r>
              <a:rPr lang="es-ES" sz="2400" dirty="0"/>
              <a:t>Reactivar toxoide tetánico.</a:t>
            </a:r>
          </a:p>
          <a:p>
            <a:pPr lvl="0"/>
            <a:r>
              <a:rPr lang="es-ES" sz="2400" dirty="0"/>
              <a:t>Administrar 1g de dipirona por vía intramuscular.</a:t>
            </a:r>
          </a:p>
          <a:p>
            <a:pPr lvl="0"/>
            <a:r>
              <a:rPr lang="es-ES" sz="2400" dirty="0"/>
              <a:t>Administrar antibiótico por vía parenteral.</a:t>
            </a:r>
          </a:p>
          <a:p>
            <a:pPr lvl="0"/>
            <a:r>
              <a:rPr lang="es-ES" sz="2400" dirty="0"/>
              <a:t>Observarlos periódicamente por la posibilidad de que aparezcan signos alarmantes que modifiquen esta situación.</a:t>
            </a:r>
          </a:p>
          <a:p>
            <a:r>
              <a:rPr lang="es-ES" sz="2400" dirty="0"/>
              <a:t>En estas etapas de tratamiento y evacuación está prohibido realizar el cateterismo vesical</a:t>
            </a:r>
          </a:p>
          <a:p>
            <a:r>
              <a:rPr lang="es-ES" sz="2400" dirty="0"/>
              <a:t>Preparar al lesionado para la evacuación en </a:t>
            </a:r>
            <a:r>
              <a:rPr lang="es-ES" sz="2400" dirty="0">
                <a:effectLst>
                  <a:outerShdw blurRad="38100" dist="38100" dir="2700000" algn="tl">
                    <a:srgbClr val="000000">
                      <a:alpha val="43137"/>
                    </a:srgbClr>
                  </a:outerShdw>
                </a:effectLst>
              </a:rPr>
              <a:t>tercera prioridad, acostado en camilla y en ambulancia.</a:t>
            </a:r>
          </a:p>
          <a:p>
            <a:endParaRPr lang="es-E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0715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1814" y="0"/>
            <a:ext cx="8020372" cy="532262"/>
          </a:xfrm>
          <a:solidFill>
            <a:schemeClr val="accent1"/>
          </a:solidFill>
          <a:ln>
            <a:solidFill>
              <a:schemeClr val="accent1"/>
            </a:solidFill>
          </a:ln>
        </p:spPr>
        <p:txBody>
          <a:bodyPr>
            <a:normAutofit fontScale="90000"/>
          </a:bodyPr>
          <a:lstStyle/>
          <a:p>
            <a:pPr algn="ctr"/>
            <a:br>
              <a:rPr lang="es-ES" b="1" i="1" dirty="0"/>
            </a:br>
            <a:r>
              <a:rPr lang="es-ES" b="1" i="1" dirty="0"/>
              <a:t>Traumatismos de la vejiga.</a:t>
            </a:r>
            <a:br>
              <a:rPr lang="es-ES" b="1" i="1" dirty="0"/>
            </a:br>
            <a:endParaRPr lang="es-ES" b="1" i="1" dirty="0"/>
          </a:p>
        </p:txBody>
      </p:sp>
      <p:sp>
        <p:nvSpPr>
          <p:cNvPr id="3" name="Marcador de contenido 2"/>
          <p:cNvSpPr>
            <a:spLocks noGrp="1"/>
          </p:cNvSpPr>
          <p:nvPr>
            <p:ph idx="1"/>
          </p:nvPr>
        </p:nvSpPr>
        <p:spPr>
          <a:xfrm>
            <a:off x="179512" y="720902"/>
            <a:ext cx="8784976" cy="6137098"/>
          </a:xfrm>
          <a:solidFill>
            <a:srgbClr val="92D050"/>
          </a:solidFill>
          <a:ln>
            <a:solidFill>
              <a:schemeClr val="accent1"/>
            </a:solidFill>
          </a:ln>
        </p:spPr>
        <p:txBody>
          <a:bodyPr>
            <a:noAutofit/>
          </a:bodyPr>
          <a:lstStyle/>
          <a:p>
            <a:pPr marL="0" indent="0">
              <a:buNone/>
            </a:pPr>
            <a:r>
              <a:rPr lang="es-ES" sz="2800" b="1" dirty="0">
                <a:effectLst>
                  <a:outerShdw blurRad="38100" dist="38100" dir="2700000" algn="tl">
                    <a:srgbClr val="000000">
                      <a:alpha val="43137"/>
                    </a:srgbClr>
                  </a:outerShdw>
                </a:effectLst>
              </a:rPr>
              <a:t>El diagnóstico. </a:t>
            </a:r>
          </a:p>
          <a:p>
            <a:r>
              <a:rPr lang="es-ES" sz="2800" dirty="0">
                <a:effectLst>
                  <a:outerShdw blurRad="38100" dist="38100" dir="2700000" algn="tl">
                    <a:srgbClr val="000000">
                      <a:alpha val="43137"/>
                    </a:srgbClr>
                  </a:outerShdw>
                </a:effectLst>
              </a:rPr>
              <a:t>Antecedentes del traumatismo.</a:t>
            </a:r>
          </a:p>
          <a:p>
            <a:pPr lvl="0"/>
            <a:r>
              <a:rPr lang="es-ES" sz="2800" dirty="0">
                <a:effectLst>
                  <a:outerShdw blurRad="38100" dist="38100" dir="2700000" algn="tl">
                    <a:srgbClr val="000000">
                      <a:alpha val="43137"/>
                    </a:srgbClr>
                  </a:outerShdw>
                </a:effectLst>
              </a:rPr>
              <a:t>Al cabo de un tiempo el lesionado tiene deseos imperiosos de orinar, pero no puede hacerlo.</a:t>
            </a:r>
          </a:p>
          <a:p>
            <a:pPr lvl="0"/>
            <a:r>
              <a:rPr lang="es-ES" sz="2800" dirty="0">
                <a:effectLst>
                  <a:outerShdw blurRad="38100" dist="38100" dir="2700000" algn="tl">
                    <a:srgbClr val="000000">
                      <a:alpha val="43137"/>
                    </a:srgbClr>
                  </a:outerShdw>
                </a:effectLst>
              </a:rPr>
              <a:t>Ausencia del globo vesical.</a:t>
            </a:r>
          </a:p>
          <a:p>
            <a:pPr lvl="0"/>
            <a:r>
              <a:rPr lang="es-ES" sz="2800" dirty="0">
                <a:effectLst>
                  <a:outerShdw blurRad="38100" dist="38100" dir="2700000" algn="tl">
                    <a:srgbClr val="000000">
                      <a:alpha val="43137"/>
                    </a:srgbClr>
                  </a:outerShdw>
                </a:effectLst>
              </a:rPr>
              <a:t>Hematuria inicial.</a:t>
            </a:r>
          </a:p>
          <a:p>
            <a:pPr lvl="0"/>
            <a:r>
              <a:rPr lang="es-ES" sz="2800" dirty="0">
                <a:effectLst>
                  <a:outerShdw blurRad="38100" dist="38100" dir="2700000" algn="tl">
                    <a:srgbClr val="000000">
                      <a:alpha val="43137"/>
                    </a:srgbClr>
                  </a:outerShdw>
                </a:effectLst>
              </a:rPr>
              <a:t>Tenesmo vesical.</a:t>
            </a:r>
          </a:p>
          <a:p>
            <a:pPr lvl="0"/>
            <a:r>
              <a:rPr lang="es-ES" sz="2800" dirty="0">
                <a:effectLst>
                  <a:outerShdw blurRad="38100" dist="38100" dir="2700000" algn="tl">
                    <a:srgbClr val="000000">
                      <a:alpha val="43137"/>
                    </a:srgbClr>
                  </a:outerShdw>
                </a:effectLst>
              </a:rPr>
              <a:t>Dolor suprapúbica.</a:t>
            </a:r>
          </a:p>
          <a:p>
            <a:pPr lvl="0"/>
            <a:r>
              <a:rPr lang="es-ES" sz="2800" dirty="0">
                <a:effectLst>
                  <a:outerShdw blurRad="38100" dist="38100" dir="2700000" algn="tl">
                    <a:srgbClr val="000000">
                      <a:alpha val="43137"/>
                    </a:srgbClr>
                  </a:outerShdw>
                </a:effectLst>
              </a:rPr>
              <a:t>Contractura muscular abdominal mantenida en los casos de ruptura intraperitoneal por irritación del peritoneo, que origina un cuadro de abdomen agudo quirúrgico.</a:t>
            </a:r>
          </a:p>
          <a:p>
            <a:pPr lvl="0"/>
            <a:r>
              <a:rPr lang="es-ES" sz="2800" dirty="0">
                <a:effectLst>
                  <a:outerShdw blurRad="38100" dist="38100" dir="2700000" algn="tl">
                    <a:srgbClr val="000000">
                      <a:alpha val="43137"/>
                    </a:srgbClr>
                  </a:outerShdw>
                </a:effectLst>
              </a:rPr>
              <a:t>Fondo del saco de Douglas abombado y tacto rectal muy doloroso.</a:t>
            </a:r>
          </a:p>
        </p:txBody>
      </p:sp>
    </p:spTree>
    <p:extLst>
      <p:ext uri="{BB962C8B-B14F-4D97-AF65-F5344CB8AC3E}">
        <p14:creationId xmlns:p14="http://schemas.microsoft.com/office/powerpoint/2010/main" val="4247876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260648"/>
            <a:ext cx="7543800" cy="665328"/>
          </a:xfrm>
          <a:solidFill>
            <a:schemeClr val="accent1"/>
          </a:solidFill>
          <a:ln>
            <a:solidFill>
              <a:schemeClr val="accent1"/>
            </a:solidFill>
          </a:ln>
        </p:spPr>
        <p:txBody>
          <a:bodyPr>
            <a:noAutofit/>
          </a:bodyPr>
          <a:lstStyle/>
          <a:p>
            <a:pPr algn="ctr"/>
            <a:br>
              <a:rPr lang="es-ES" sz="3200" b="1" i="1" dirty="0">
                <a:latin typeface="Arial" panose="020B0604020202020204" pitchFamily="34" charset="0"/>
                <a:cs typeface="Arial" panose="020B0604020202020204" pitchFamily="34" charset="0"/>
              </a:rPr>
            </a:br>
            <a:r>
              <a:rPr lang="es-ES" sz="3200" b="1" i="1" dirty="0">
                <a:latin typeface="Arial" panose="020B0604020202020204" pitchFamily="34" charset="0"/>
                <a:cs typeface="Arial" panose="020B0604020202020204" pitchFamily="34" charset="0"/>
              </a:rPr>
              <a:t>Traumatismos de la vejiga.</a:t>
            </a:r>
            <a:br>
              <a:rPr lang="es-ES" sz="3200" b="1" i="1" dirty="0">
                <a:latin typeface="Arial" panose="020B0604020202020204" pitchFamily="34" charset="0"/>
                <a:cs typeface="Arial" panose="020B0604020202020204" pitchFamily="34" charset="0"/>
              </a:rPr>
            </a:br>
            <a:endParaRPr lang="es-ES" sz="3200" b="1" i="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323528" y="1052736"/>
            <a:ext cx="8568952" cy="5544616"/>
          </a:xfrm>
          <a:solidFill>
            <a:srgbClr val="92D050"/>
          </a:solidFill>
          <a:ln>
            <a:solidFill>
              <a:schemeClr val="accent1"/>
            </a:solidFill>
          </a:ln>
        </p:spPr>
        <p:txBody>
          <a:bodyPr>
            <a:noAutofit/>
          </a:bodyPr>
          <a:lstStyle/>
          <a:p>
            <a:pPr marL="0" indent="0">
              <a:buNone/>
            </a:pPr>
            <a:r>
              <a:rPr lang="es-ES" sz="3200" b="1" i="1" dirty="0">
                <a:solidFill>
                  <a:srgbClr val="FF0000"/>
                </a:solidFill>
              </a:rPr>
              <a:t>La conducta que se debe seguir en la zona de defensa, (CMF o PMBON):</a:t>
            </a:r>
          </a:p>
          <a:p>
            <a:pPr lvl="0"/>
            <a:r>
              <a:rPr lang="es-ES" sz="2800" b="1" dirty="0"/>
              <a:t> </a:t>
            </a:r>
            <a:r>
              <a:rPr lang="es-ES" sz="2800" dirty="0"/>
              <a:t>Aplicar el tratamiento inicial del </a:t>
            </a:r>
            <a:r>
              <a:rPr lang="es-ES" sz="2800" i="1" dirty="0"/>
              <a:t>shock</a:t>
            </a:r>
            <a:r>
              <a:rPr lang="es-ES" sz="2800" dirty="0"/>
              <a:t>.</a:t>
            </a:r>
          </a:p>
          <a:p>
            <a:pPr lvl="0"/>
            <a:r>
              <a:rPr lang="es-ES" sz="2800" dirty="0"/>
              <a:t>Administrar antibiótico por vía parenteral.</a:t>
            </a:r>
          </a:p>
          <a:p>
            <a:pPr lvl="0"/>
            <a:r>
              <a:rPr lang="es-ES" sz="2800" dirty="0"/>
              <a:t>Reactivar el toxoide tetánico.</a:t>
            </a:r>
          </a:p>
          <a:p>
            <a:pPr lvl="0"/>
            <a:r>
              <a:rPr lang="es-ES" sz="2800" dirty="0"/>
              <a:t>Calmar el dolor.</a:t>
            </a:r>
          </a:p>
          <a:p>
            <a:pPr lvl="0"/>
            <a:r>
              <a:rPr lang="es-ES" sz="2800" dirty="0"/>
              <a:t>No pasar sonda vesical.</a:t>
            </a:r>
          </a:p>
          <a:p>
            <a:pPr lvl="0"/>
            <a:r>
              <a:rPr lang="es-ES" sz="2800" dirty="0"/>
              <a:t>Preparar al lesionado para la evacuación en 1ra. prioridad, acostado en camilla y en ambulancia.</a:t>
            </a:r>
          </a:p>
          <a:p>
            <a:pPr lvl="0"/>
            <a:r>
              <a:rPr lang="es-ES" sz="2800" dirty="0"/>
              <a:t>Pasar sonda nasogástrica si existe contractura abdominal.</a:t>
            </a:r>
          </a:p>
          <a:p>
            <a:endParaRPr lang="es-ES" sz="2800" dirty="0"/>
          </a:p>
          <a:p>
            <a:endParaRPr lang="es-ES" sz="2800" b="1" dirty="0"/>
          </a:p>
        </p:txBody>
      </p:sp>
    </p:spTree>
    <p:extLst>
      <p:ext uri="{BB962C8B-B14F-4D97-AF65-F5344CB8AC3E}">
        <p14:creationId xmlns:p14="http://schemas.microsoft.com/office/powerpoint/2010/main" val="3781374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0100" y="404664"/>
            <a:ext cx="7543800" cy="644857"/>
          </a:xfrm>
          <a:solidFill>
            <a:schemeClr val="accent1"/>
          </a:solidFill>
        </p:spPr>
        <p:txBody>
          <a:bodyPr/>
          <a:lstStyle/>
          <a:p>
            <a:pPr algn="ctr"/>
            <a:r>
              <a:rPr lang="es-ES" dirty="0"/>
              <a:t>Traumatismo de uretra</a:t>
            </a:r>
          </a:p>
        </p:txBody>
      </p:sp>
      <p:sp>
        <p:nvSpPr>
          <p:cNvPr id="3" name="Marcador de contenido 2"/>
          <p:cNvSpPr>
            <a:spLocks noGrp="1"/>
          </p:cNvSpPr>
          <p:nvPr>
            <p:ph idx="1"/>
          </p:nvPr>
        </p:nvSpPr>
        <p:spPr>
          <a:xfrm>
            <a:off x="251520" y="1196752"/>
            <a:ext cx="8640960" cy="5256584"/>
          </a:xfrm>
          <a:solidFill>
            <a:srgbClr val="92D050"/>
          </a:solidFill>
          <a:ln>
            <a:solidFill>
              <a:schemeClr val="accent1"/>
            </a:solidFill>
          </a:ln>
        </p:spPr>
        <p:txBody>
          <a:bodyPr>
            <a:noAutofit/>
          </a:bodyPr>
          <a:lstStyle/>
          <a:p>
            <a:r>
              <a:rPr lang="es-ES" sz="2400" b="1" dirty="0"/>
              <a:t>Heridas de la uretra posterior. La uretra posterior se halla por encima del diafragma urogenital  y las heridas a este nivel siempre la seccionan con separación de los cabos</a:t>
            </a:r>
          </a:p>
          <a:p>
            <a:r>
              <a:rPr lang="es-ES" sz="2400" b="1" dirty="0"/>
              <a:t> El diagnóstico se basará en: </a:t>
            </a:r>
          </a:p>
          <a:p>
            <a:pPr lvl="0"/>
            <a:r>
              <a:rPr lang="es-ES" sz="2400" b="1" dirty="0"/>
              <a:t>Antecedentes del traumatismo.</a:t>
            </a:r>
          </a:p>
          <a:p>
            <a:pPr lvl="0"/>
            <a:r>
              <a:rPr lang="es-ES" sz="2400" b="1" dirty="0"/>
              <a:t>Retención de orina.</a:t>
            </a:r>
          </a:p>
          <a:p>
            <a:pPr lvl="0"/>
            <a:r>
              <a:rPr lang="es-ES" sz="2400" b="1" dirty="0"/>
              <a:t>Presencia del globo vesical horas después.</a:t>
            </a:r>
          </a:p>
          <a:p>
            <a:pPr lvl="0"/>
            <a:r>
              <a:rPr lang="es-ES" sz="2400" b="1" dirty="0"/>
              <a:t>Infiltración del periné, el escroto y el pene por extravasación de orina y sangre, y aparición más tarde de un color violáceo muy oscuro en dichas regiones, signo muy característico de esta lesión.</a:t>
            </a:r>
          </a:p>
          <a:p>
            <a:r>
              <a:rPr lang="es-ES" sz="2400" b="1" dirty="0"/>
              <a:t>Uretrorragia en forma de gotas de sangre también se considera un signo importante</a:t>
            </a:r>
          </a:p>
        </p:txBody>
      </p:sp>
    </p:spTree>
    <p:extLst>
      <p:ext uri="{BB962C8B-B14F-4D97-AF65-F5344CB8AC3E}">
        <p14:creationId xmlns:p14="http://schemas.microsoft.com/office/powerpoint/2010/main" val="2241551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348" y="404664"/>
            <a:ext cx="7543800" cy="562970"/>
          </a:xfrm>
          <a:solidFill>
            <a:schemeClr val="accent1"/>
          </a:solidFill>
          <a:ln>
            <a:solidFill>
              <a:schemeClr val="accent1"/>
            </a:solidFill>
          </a:ln>
        </p:spPr>
        <p:txBody>
          <a:bodyPr>
            <a:noAutofit/>
          </a:bodyPr>
          <a:lstStyle/>
          <a:p>
            <a:pPr algn="ctr"/>
            <a:r>
              <a:rPr lang="es-ES" sz="3600" b="1" i="1" dirty="0"/>
              <a:t>Traumatismo de uretra</a:t>
            </a:r>
          </a:p>
        </p:txBody>
      </p:sp>
      <p:sp>
        <p:nvSpPr>
          <p:cNvPr id="3" name="Marcador de contenido 2"/>
          <p:cNvSpPr>
            <a:spLocks noGrp="1"/>
          </p:cNvSpPr>
          <p:nvPr>
            <p:ph idx="1"/>
          </p:nvPr>
        </p:nvSpPr>
        <p:spPr>
          <a:xfrm>
            <a:off x="251520" y="1268760"/>
            <a:ext cx="8640960" cy="4536504"/>
          </a:xfrm>
          <a:solidFill>
            <a:srgbClr val="92D050"/>
          </a:solidFill>
          <a:ln>
            <a:solidFill>
              <a:schemeClr val="accent1"/>
            </a:solidFill>
          </a:ln>
        </p:spPr>
        <p:txBody>
          <a:bodyPr>
            <a:noAutofit/>
          </a:bodyPr>
          <a:lstStyle/>
          <a:p>
            <a:pPr marL="0" indent="0">
              <a:buNone/>
            </a:pPr>
            <a:r>
              <a:rPr lang="es-ES" sz="2800" b="1" i="1" dirty="0">
                <a:solidFill>
                  <a:srgbClr val="FF0000"/>
                </a:solidFill>
                <a:latin typeface="Arial" panose="020B0604020202020204" pitchFamily="34" charset="0"/>
                <a:cs typeface="Arial" panose="020B0604020202020204" pitchFamily="34" charset="0"/>
              </a:rPr>
              <a:t>La conducta que se debe seguir en la zona de defensa, (CMF o PMBON):</a:t>
            </a:r>
          </a:p>
          <a:p>
            <a:pPr marL="0" indent="0">
              <a:buNone/>
            </a:pPr>
            <a:endParaRPr lang="es-ES" sz="2400" i="1" dirty="0">
              <a:latin typeface="Arial" panose="020B0604020202020204" pitchFamily="34" charset="0"/>
              <a:cs typeface="Arial" panose="020B0604020202020204" pitchFamily="34" charset="0"/>
            </a:endParaRPr>
          </a:p>
          <a:p>
            <a:pPr lvl="0" algn="just">
              <a:lnSpc>
                <a:spcPct val="100000"/>
              </a:lnSpc>
              <a:spcBef>
                <a:spcPts val="600"/>
              </a:spcBef>
              <a:spcAft>
                <a:spcPts val="600"/>
              </a:spcAft>
            </a:pPr>
            <a:r>
              <a:rPr lang="es-ES" sz="2400" dirty="0">
                <a:latin typeface="Arial" panose="020B0604020202020204" pitchFamily="34" charset="0"/>
                <a:cs typeface="Arial" panose="020B0604020202020204" pitchFamily="34" charset="0"/>
              </a:rPr>
              <a:t>No pasar sonda vesical.</a:t>
            </a:r>
          </a:p>
          <a:p>
            <a:pPr lvl="0" algn="just">
              <a:lnSpc>
                <a:spcPct val="100000"/>
              </a:lnSpc>
              <a:spcBef>
                <a:spcPts val="600"/>
              </a:spcBef>
              <a:spcAft>
                <a:spcPts val="600"/>
              </a:spcAft>
            </a:pPr>
            <a:r>
              <a:rPr lang="es-ES" sz="2400" dirty="0">
                <a:latin typeface="Arial" panose="020B0604020202020204" pitchFamily="34" charset="0"/>
                <a:cs typeface="Arial" panose="020B0604020202020204" pitchFamily="34" charset="0"/>
              </a:rPr>
              <a:t>Realizar punción vesical suprapúbica si existe globo vesical. Para ello se introduce, previa antisepsia de la región, una aguja o trocar largo, Nro. 16 ó 18, inmediatamente por encima de la sínfisis del pubis, aspirando lentamente, con una jeringuilla estéril para evitar así un estado de </a:t>
            </a:r>
            <a:r>
              <a:rPr lang="es-ES" sz="2400" i="1" dirty="0">
                <a:latin typeface="Arial" panose="020B0604020202020204" pitchFamily="34" charset="0"/>
                <a:cs typeface="Arial" panose="020B0604020202020204" pitchFamily="34" charset="0"/>
              </a:rPr>
              <a:t>shock</a:t>
            </a:r>
            <a:r>
              <a:rPr lang="es-ES" sz="2400" dirty="0">
                <a:latin typeface="Arial" panose="020B0604020202020204" pitchFamily="34" charset="0"/>
                <a:cs typeface="Arial" panose="020B0604020202020204" pitchFamily="34" charset="0"/>
              </a:rPr>
              <a:t> por evacuación súbita que pudiera presentarse en estos casos.</a:t>
            </a:r>
          </a:p>
          <a:p>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926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0100" y="260648"/>
            <a:ext cx="7543800" cy="644857"/>
          </a:xfrm>
          <a:solidFill>
            <a:schemeClr val="accent1"/>
          </a:solidFill>
          <a:ln>
            <a:solidFill>
              <a:schemeClr val="accent1"/>
            </a:solidFill>
          </a:ln>
        </p:spPr>
        <p:txBody>
          <a:bodyPr/>
          <a:lstStyle/>
          <a:p>
            <a:pPr algn="ctr"/>
            <a:r>
              <a:rPr lang="es-ES" b="1" dirty="0"/>
              <a:t>Traumatismo de uretra</a:t>
            </a:r>
          </a:p>
        </p:txBody>
      </p:sp>
      <p:sp>
        <p:nvSpPr>
          <p:cNvPr id="3" name="Marcador de contenido 2"/>
          <p:cNvSpPr>
            <a:spLocks noGrp="1"/>
          </p:cNvSpPr>
          <p:nvPr>
            <p:ph idx="1"/>
          </p:nvPr>
        </p:nvSpPr>
        <p:spPr>
          <a:xfrm>
            <a:off x="179512" y="1196752"/>
            <a:ext cx="8784976" cy="4968552"/>
          </a:xfrm>
          <a:solidFill>
            <a:srgbClr val="92D050"/>
          </a:solidFill>
          <a:ln>
            <a:solidFill>
              <a:schemeClr val="accent1"/>
            </a:solidFill>
          </a:ln>
        </p:spPr>
        <p:txBody>
          <a:bodyPr>
            <a:noAutofit/>
          </a:bodyPr>
          <a:lstStyle/>
          <a:p>
            <a:pPr marL="0" indent="0" algn="just">
              <a:buNone/>
            </a:pPr>
            <a:r>
              <a:rPr lang="es-ES" sz="2800" b="1" dirty="0"/>
              <a:t>Conducta. Primera Asistencia Médica (PAM)</a:t>
            </a:r>
          </a:p>
          <a:p>
            <a:pPr algn="just"/>
            <a:r>
              <a:rPr lang="es-ES" sz="2800" b="1" dirty="0"/>
              <a:t>Una vez terminada la evacuación de orina (que no debe ser total) se retirará el trocar o la aguja.</a:t>
            </a:r>
          </a:p>
          <a:p>
            <a:pPr lvl="0" algn="just"/>
            <a:r>
              <a:rPr lang="es-ES" sz="2800" b="1" dirty="0"/>
              <a:t>Realizar el tratamiento inicial del </a:t>
            </a:r>
            <a:r>
              <a:rPr lang="es-ES" sz="2800" b="1" i="1" dirty="0"/>
              <a:t>shock</a:t>
            </a:r>
            <a:r>
              <a:rPr lang="es-ES" sz="2800" b="1" dirty="0"/>
              <a:t>.</a:t>
            </a:r>
          </a:p>
          <a:p>
            <a:pPr lvl="0" algn="just"/>
            <a:r>
              <a:rPr lang="es-ES" sz="2800" b="1" dirty="0"/>
              <a:t>Reactivar el toxoide tetánico.</a:t>
            </a:r>
          </a:p>
          <a:p>
            <a:pPr lvl="0" algn="just"/>
            <a:r>
              <a:rPr lang="es-ES" sz="2800" b="1" dirty="0"/>
              <a:t>Administrar antibiótico por vía parenteral.</a:t>
            </a:r>
          </a:p>
          <a:p>
            <a:pPr lvl="0" algn="just"/>
            <a:r>
              <a:rPr lang="es-ES" sz="2800" b="1" dirty="0"/>
              <a:t>Inyectar 1g de dipirona por vía intramuscular.</a:t>
            </a:r>
          </a:p>
          <a:p>
            <a:pPr algn="just"/>
            <a:r>
              <a:rPr lang="es-ES" sz="2800" b="1" dirty="0"/>
              <a:t>Preparar al lesionado para la evacuación en 1ra. prioridad, acostado en camilla y en ambulancia</a:t>
            </a:r>
          </a:p>
        </p:txBody>
      </p:sp>
    </p:spTree>
    <p:extLst>
      <p:ext uri="{BB962C8B-B14F-4D97-AF65-F5344CB8AC3E}">
        <p14:creationId xmlns:p14="http://schemas.microsoft.com/office/powerpoint/2010/main" val="1286167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332656"/>
            <a:ext cx="8784976" cy="1254750"/>
          </a:xfrm>
          <a:solidFill>
            <a:schemeClr val="accent1"/>
          </a:solidFill>
        </p:spPr>
        <p:txBody>
          <a:bodyPr>
            <a:normAutofit fontScale="90000"/>
          </a:bodyPr>
          <a:lstStyle/>
          <a:p>
            <a:pPr algn="ctr"/>
            <a:r>
              <a:rPr lang="es-ES" b="1" dirty="0"/>
              <a:t>Traumatismo craneoencefálico coma con traumatismo abdominal sospechoso de lesión visceral</a:t>
            </a:r>
            <a:endParaRPr lang="es-ES" dirty="0"/>
          </a:p>
        </p:txBody>
      </p:sp>
      <p:sp>
        <p:nvSpPr>
          <p:cNvPr id="3" name="Marcador de contenido 2"/>
          <p:cNvSpPr>
            <a:spLocks noGrp="1"/>
          </p:cNvSpPr>
          <p:nvPr>
            <p:ph idx="1"/>
          </p:nvPr>
        </p:nvSpPr>
        <p:spPr>
          <a:xfrm>
            <a:off x="179512" y="1593415"/>
            <a:ext cx="8784976" cy="5147953"/>
          </a:xfrm>
          <a:solidFill>
            <a:srgbClr val="92D050"/>
          </a:solidFill>
          <a:ln>
            <a:solidFill>
              <a:schemeClr val="accent1"/>
            </a:solidFill>
          </a:ln>
        </p:spPr>
        <p:txBody>
          <a:bodyPr>
            <a:noAutofit/>
          </a:bodyPr>
          <a:lstStyle/>
          <a:p>
            <a:pPr algn="just"/>
            <a:r>
              <a:rPr lang="es-ES" sz="2400" dirty="0"/>
              <a:t>En estado de coma presenta una evidente estado de </a:t>
            </a:r>
            <a:r>
              <a:rPr lang="es-ES" sz="2400" i="1" dirty="0"/>
              <a:t>shock</a:t>
            </a:r>
            <a:r>
              <a:rPr lang="es-ES" sz="2400" dirty="0"/>
              <a:t> hipovolémico, teniendo en cuenta que, salvo en los casos que presenten una herida craneal muy sangrante, los traumatismos craneoencefálicos no producen de por sí un estado de </a:t>
            </a:r>
            <a:r>
              <a:rPr lang="es-ES" sz="2400" i="1" dirty="0"/>
              <a:t>shock.</a:t>
            </a:r>
          </a:p>
          <a:p>
            <a:pPr algn="just"/>
            <a:r>
              <a:rPr lang="es-ES" sz="2800" b="1" dirty="0">
                <a:solidFill>
                  <a:srgbClr val="FF0000"/>
                </a:solidFill>
              </a:rPr>
              <a:t> Si punción abdominal positiva operar primero Abdomen:</a:t>
            </a:r>
          </a:p>
          <a:p>
            <a:pPr marL="620713" lvl="0" algn="just"/>
            <a:r>
              <a:rPr lang="es-ES" sz="2400" dirty="0"/>
              <a:t>Aplicación inmediata de las medidas necesarias para la conservación de la vida.</a:t>
            </a:r>
          </a:p>
          <a:p>
            <a:pPr marL="620713" lvl="0" algn="just"/>
            <a:r>
              <a:rPr lang="es-ES" sz="2400" dirty="0"/>
              <a:t>Pasar sonda nasogástrica, aspirar y dejar abierta en un sobre de nylon.</a:t>
            </a:r>
          </a:p>
          <a:p>
            <a:pPr marL="620713" lvl="0" algn="just"/>
            <a:r>
              <a:rPr lang="es-ES" sz="2400" dirty="0"/>
              <a:t>Profilaxis del tétanos y la afección.</a:t>
            </a:r>
          </a:p>
          <a:p>
            <a:pPr marL="620713" lvl="0" algn="just"/>
            <a:r>
              <a:rPr lang="es-ES" sz="2400" dirty="0"/>
              <a:t>Calmar el dolor.</a:t>
            </a:r>
          </a:p>
          <a:p>
            <a:pPr marL="620713" algn="just"/>
            <a:r>
              <a:rPr lang="es-ES" sz="2400" dirty="0"/>
              <a:t>Evacuar con la mayor urgencia en la primera prioridad</a:t>
            </a:r>
          </a:p>
        </p:txBody>
      </p:sp>
    </p:spTree>
    <p:extLst>
      <p:ext uri="{BB962C8B-B14F-4D97-AF65-F5344CB8AC3E}">
        <p14:creationId xmlns:p14="http://schemas.microsoft.com/office/powerpoint/2010/main" val="125982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9671" y="332656"/>
            <a:ext cx="7543800" cy="767686"/>
          </a:xfrm>
          <a:solidFill>
            <a:schemeClr val="accent1"/>
          </a:solidFill>
          <a:ln>
            <a:solidFill>
              <a:schemeClr val="accent1"/>
            </a:solidFill>
          </a:ln>
        </p:spPr>
        <p:txBody>
          <a:bodyPr>
            <a:normAutofit fontScale="90000"/>
          </a:bodyPr>
          <a:lstStyle/>
          <a:p>
            <a:pPr algn="ctr"/>
            <a:r>
              <a:rPr lang="es-ES" b="1" i="1" dirty="0">
                <a:effectLst>
                  <a:outerShdw blurRad="38100" dist="38100" dir="2700000" algn="tl">
                    <a:srgbClr val="000000">
                      <a:alpha val="43137"/>
                    </a:srgbClr>
                  </a:outerShdw>
                </a:effectLst>
              </a:rPr>
              <a:t>Clasificación de los traumatismos abdominales.</a:t>
            </a:r>
            <a:endParaRPr lang="es-ES"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2015287" y="1556792"/>
            <a:ext cx="5112568" cy="4752528"/>
          </a:xfrm>
          <a:solidFill>
            <a:srgbClr val="92D050"/>
          </a:solidFill>
          <a:ln>
            <a:solidFill>
              <a:schemeClr val="accent1"/>
            </a:solidFill>
          </a:ln>
        </p:spPr>
        <p:txBody>
          <a:bodyPr>
            <a:noAutofit/>
          </a:bodyPr>
          <a:lstStyle/>
          <a:p>
            <a:r>
              <a:rPr lang="es-ES" sz="2400" b="1" dirty="0">
                <a:effectLst>
                  <a:outerShdw blurRad="38100" dist="38100" dir="2700000" algn="tl">
                    <a:srgbClr val="000000">
                      <a:alpha val="43137"/>
                    </a:srgbClr>
                  </a:outerShdw>
                </a:effectLst>
              </a:rPr>
              <a:t>A. Traumatismos Abiertos</a:t>
            </a:r>
            <a:r>
              <a:rPr lang="es-ES" sz="2400" dirty="0"/>
              <a:t>.</a:t>
            </a:r>
          </a:p>
          <a:p>
            <a:r>
              <a:rPr lang="es-ES" sz="2400" dirty="0"/>
              <a:t>  1. Con lesión visceral.</a:t>
            </a:r>
          </a:p>
          <a:p>
            <a:r>
              <a:rPr lang="es-ES" sz="2400" dirty="0"/>
              <a:t>     Lesión de víscera Hueca.</a:t>
            </a:r>
          </a:p>
          <a:p>
            <a:r>
              <a:rPr lang="es-ES" sz="2400" dirty="0"/>
              <a:t>     Lesión de víscera solida.</a:t>
            </a:r>
          </a:p>
          <a:p>
            <a:r>
              <a:rPr lang="es-ES" sz="2400" dirty="0"/>
              <a:t>  2. Sin lesión visceral</a:t>
            </a:r>
          </a:p>
          <a:p>
            <a:r>
              <a:rPr lang="es-ES" sz="2400" b="1" dirty="0">
                <a:effectLst>
                  <a:outerShdw blurRad="38100" dist="38100" dir="2700000" algn="tl">
                    <a:srgbClr val="000000">
                      <a:alpha val="43137"/>
                    </a:srgbClr>
                  </a:outerShdw>
                </a:effectLst>
              </a:rPr>
              <a:t>B. Traumatismos cerrados.</a:t>
            </a:r>
          </a:p>
          <a:p>
            <a:r>
              <a:rPr lang="es-ES" sz="2400" dirty="0"/>
              <a:t>   1. Con lesión visceral </a:t>
            </a:r>
          </a:p>
          <a:p>
            <a:r>
              <a:rPr lang="es-ES" sz="2400" dirty="0"/>
              <a:t>       Lesión de víscera Hueca.</a:t>
            </a:r>
          </a:p>
          <a:p>
            <a:r>
              <a:rPr lang="es-ES" sz="2400" dirty="0"/>
              <a:t>       Lesión de víscera solida</a:t>
            </a:r>
          </a:p>
          <a:p>
            <a:r>
              <a:rPr lang="es-ES" sz="2400" dirty="0"/>
              <a:t>   2. Sin lesión visceral</a:t>
            </a:r>
          </a:p>
          <a:p>
            <a:endParaRPr lang="es-ES" sz="2400" dirty="0"/>
          </a:p>
        </p:txBody>
      </p:sp>
    </p:spTree>
    <p:extLst>
      <p:ext uri="{BB962C8B-B14F-4D97-AF65-F5344CB8AC3E}">
        <p14:creationId xmlns:p14="http://schemas.microsoft.com/office/powerpoint/2010/main" val="219256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764704"/>
            <a:ext cx="7543800" cy="490457"/>
          </a:xfrm>
          <a:solidFill>
            <a:schemeClr val="accent1"/>
          </a:solidFill>
        </p:spPr>
        <p:txBody>
          <a:bodyPr>
            <a:normAutofit fontScale="90000"/>
          </a:bodyPr>
          <a:lstStyle/>
          <a:p>
            <a:pPr algn="ctr"/>
            <a:br>
              <a:rPr lang="es-ES" b="1" dirty="0"/>
            </a:br>
            <a:r>
              <a:rPr lang="es-ES" b="1" dirty="0"/>
              <a:t>Hemorragia intraperitoneal</a:t>
            </a:r>
            <a:br>
              <a:rPr lang="es-ES" dirty="0"/>
            </a:br>
            <a:endParaRPr lang="es-ES" dirty="0"/>
          </a:p>
        </p:txBody>
      </p:sp>
      <p:sp>
        <p:nvSpPr>
          <p:cNvPr id="3" name="Marcador de contenido 2"/>
          <p:cNvSpPr>
            <a:spLocks noGrp="1"/>
          </p:cNvSpPr>
          <p:nvPr>
            <p:ph idx="1"/>
          </p:nvPr>
        </p:nvSpPr>
        <p:spPr>
          <a:xfrm>
            <a:off x="683568" y="1808820"/>
            <a:ext cx="7543800" cy="3240360"/>
          </a:xfrm>
          <a:solidFill>
            <a:srgbClr val="92D050"/>
          </a:solidFill>
          <a:ln>
            <a:solidFill>
              <a:schemeClr val="accent1"/>
            </a:solidFill>
          </a:ln>
        </p:spPr>
        <p:txBody>
          <a:bodyPr>
            <a:noAutofit/>
          </a:bodyPr>
          <a:lstStyle/>
          <a:p>
            <a:r>
              <a:rPr lang="es-ES" sz="2400" dirty="0"/>
              <a:t>La presencia de sangre en la cavidad peritoneal provoca una irritación de la serosa, lo cual se traduce por dolor localizado o difuso.</a:t>
            </a:r>
          </a:p>
          <a:p>
            <a:r>
              <a:rPr lang="es-ES" sz="2400" dirty="0"/>
              <a:t> La intensidad del dolor no está siempre en relación directa con la cantidad de sangre derramada, puesto que intensas hemorragias suelen acompañarse de discreto dolor, el cual está relacionado con la lesión visceral existente.</a:t>
            </a:r>
          </a:p>
        </p:txBody>
      </p:sp>
    </p:spTree>
    <p:extLst>
      <p:ext uri="{BB962C8B-B14F-4D97-AF65-F5344CB8AC3E}">
        <p14:creationId xmlns:p14="http://schemas.microsoft.com/office/powerpoint/2010/main" val="264413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0100" y="28419"/>
            <a:ext cx="7543800" cy="583442"/>
          </a:xfrm>
          <a:solidFill>
            <a:schemeClr val="accent1"/>
          </a:solidFill>
          <a:ln>
            <a:solidFill>
              <a:schemeClr val="accent1"/>
            </a:solidFill>
          </a:ln>
        </p:spPr>
        <p:txBody>
          <a:bodyPr/>
          <a:lstStyle/>
          <a:p>
            <a:pPr algn="ctr"/>
            <a:r>
              <a:rPr lang="es-ES" b="1" i="1" dirty="0"/>
              <a:t>Punción Abdominal</a:t>
            </a:r>
          </a:p>
        </p:txBody>
      </p:sp>
      <p:sp>
        <p:nvSpPr>
          <p:cNvPr id="3" name="Marcador de contenido 2"/>
          <p:cNvSpPr>
            <a:spLocks noGrp="1"/>
          </p:cNvSpPr>
          <p:nvPr>
            <p:ph idx="1"/>
          </p:nvPr>
        </p:nvSpPr>
        <p:spPr>
          <a:xfrm>
            <a:off x="215516" y="656691"/>
            <a:ext cx="8712968" cy="6172889"/>
          </a:xfrm>
          <a:solidFill>
            <a:srgbClr val="92D050"/>
          </a:solidFill>
          <a:ln>
            <a:solidFill>
              <a:schemeClr val="accent1"/>
            </a:solidFill>
          </a:ln>
        </p:spPr>
        <p:txBody>
          <a:bodyPr>
            <a:noAutofit/>
          </a:bodyPr>
          <a:lstStyle/>
          <a:p>
            <a:pPr algn="just"/>
            <a:r>
              <a:rPr lang="es-ES" sz="2400" dirty="0">
                <a:latin typeface="Arial" panose="020B0604020202020204" pitchFamily="34" charset="0"/>
                <a:cs typeface="Arial" panose="020B0604020202020204" pitchFamily="34" charset="0"/>
              </a:rPr>
              <a:t> La técnica de la punción abdominal diagnóstica se realiza con un trocar calibre 18 de bisel corto y de 10 a15 cm de largo o una aguja hipodérmica Nro. 16 y18, larga y u</a:t>
            </a:r>
          </a:p>
          <a:p>
            <a:pPr algn="just"/>
            <a:r>
              <a:rPr lang="es-ES" sz="2400" dirty="0">
                <a:latin typeface="Arial" panose="020B0604020202020204" pitchFamily="34" charset="0"/>
                <a:cs typeface="Arial" panose="020B0604020202020204" pitchFamily="34" charset="0"/>
              </a:rPr>
              <a:t>En los cuadrantes inferiores la punción se realiza en el punto de unión del tercio externo con los dos tercios internos de una línea que va del ombligo a la espina ilíaca anterosuperior del lado correspondiente.</a:t>
            </a:r>
          </a:p>
          <a:p>
            <a:pPr algn="just"/>
            <a:r>
              <a:rPr lang="es-ES" sz="2400" dirty="0">
                <a:latin typeface="Arial" panose="020B0604020202020204" pitchFamily="34" charset="0"/>
                <a:cs typeface="Arial" panose="020B0604020202020204" pitchFamily="34" charset="0"/>
              </a:rPr>
              <a:t>  En el cuadrante superior izquierdo se punciona a un través de dedo del punto medio del reborde costal.na jeringuilla de 10 a20 mL, estériles y secos.</a:t>
            </a:r>
          </a:p>
          <a:p>
            <a:pPr algn="just"/>
            <a:r>
              <a:rPr lang="es-ES" sz="2400" dirty="0">
                <a:latin typeface="Arial" panose="020B0604020202020204" pitchFamily="34" charset="0"/>
                <a:cs typeface="Arial" panose="020B0604020202020204" pitchFamily="34" charset="0"/>
              </a:rPr>
              <a:t>Lavado peritoneal diagnostico,</a:t>
            </a:r>
          </a:p>
          <a:p>
            <a:pPr algn="just"/>
            <a:r>
              <a:rPr lang="es-ES" sz="2400" dirty="0">
                <a:latin typeface="Arial" panose="020B0604020202020204" pitchFamily="34" charset="0"/>
                <a:cs typeface="Arial" panose="020B0604020202020204" pitchFamily="34" charset="0"/>
              </a:rPr>
              <a:t>Se hace cuando la punción abdominal da negativa.</a:t>
            </a:r>
          </a:p>
          <a:p>
            <a:pPr algn="just"/>
            <a:r>
              <a:rPr lang="es-ES" sz="2400" dirty="0">
                <a:latin typeface="Arial" panose="020B0604020202020204" pitchFamily="34" charset="0"/>
                <a:cs typeface="Arial" panose="020B0604020202020204" pitchFamily="34" charset="0"/>
              </a:rPr>
              <a:t>Se pasan 500 ml de solución salina fisiológica a la cavidad abdominal usando un frasco de venoclisis mover al paciente, esperar 20 minutos poner el frasco conectado al frasco debajo del nivel de la cama  si el liquido que retorna se tiñe de rojo es positivo</a:t>
            </a:r>
          </a:p>
        </p:txBody>
      </p:sp>
    </p:spTree>
    <p:extLst>
      <p:ext uri="{BB962C8B-B14F-4D97-AF65-F5344CB8AC3E}">
        <p14:creationId xmlns:p14="http://schemas.microsoft.com/office/powerpoint/2010/main" val="1514207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116632"/>
            <a:ext cx="7543800" cy="788159"/>
          </a:xfrm>
          <a:solidFill>
            <a:schemeClr val="accent1"/>
          </a:solidFill>
          <a:ln>
            <a:solidFill>
              <a:schemeClr val="accent1"/>
            </a:solidFill>
          </a:ln>
        </p:spPr>
        <p:txBody>
          <a:bodyPr>
            <a:normAutofit fontScale="90000"/>
          </a:bodyPr>
          <a:lstStyle/>
          <a:p>
            <a:pPr algn="ctr"/>
            <a:r>
              <a:rPr lang="es-ES" b="1" i="1" dirty="0">
                <a:latin typeface="Arial" panose="020B0604020202020204" pitchFamily="34" charset="0"/>
                <a:cs typeface="Arial" panose="020B0604020202020204" pitchFamily="34" charset="0"/>
              </a:rPr>
              <a:t> El diagnóstico de una hemorragia intraperitoneal</a:t>
            </a:r>
          </a:p>
        </p:txBody>
      </p:sp>
      <p:sp>
        <p:nvSpPr>
          <p:cNvPr id="3" name="Marcador de contenido 2"/>
          <p:cNvSpPr>
            <a:spLocks noGrp="1"/>
          </p:cNvSpPr>
          <p:nvPr>
            <p:ph idx="1"/>
          </p:nvPr>
        </p:nvSpPr>
        <p:spPr>
          <a:xfrm>
            <a:off x="179512" y="1196752"/>
            <a:ext cx="8784976" cy="5544616"/>
          </a:xfrm>
          <a:solidFill>
            <a:srgbClr val="92D050"/>
          </a:solidFill>
          <a:ln>
            <a:solidFill>
              <a:schemeClr val="accent1"/>
            </a:solidFill>
          </a:ln>
        </p:spPr>
        <p:txBody>
          <a:bodyPr>
            <a:noAutofit/>
          </a:bodyPr>
          <a:lstStyle/>
          <a:p>
            <a:pPr lvl="0" algn="just"/>
            <a:r>
              <a:rPr lang="es-ES" sz="2000" dirty="0">
                <a:latin typeface="Arial" panose="020B0604020202020204" pitchFamily="34" charset="0"/>
                <a:cs typeface="Arial" panose="020B0604020202020204" pitchFamily="34" charset="0"/>
              </a:rPr>
              <a:t>Antecedentes del traumatismo y lesiones de la pared, que pueden sugerir su localización.</a:t>
            </a:r>
          </a:p>
          <a:p>
            <a:pPr lvl="0" algn="just"/>
            <a:r>
              <a:rPr lang="es-ES" sz="2000" dirty="0">
                <a:latin typeface="Arial" panose="020B0604020202020204" pitchFamily="34" charset="0"/>
                <a:cs typeface="Arial" panose="020B0604020202020204" pitchFamily="34" charset="0"/>
              </a:rPr>
              <a:t>Pared abdominal que no sigue totalmente los movimientos respiratorios y puede estar distendida.</a:t>
            </a:r>
          </a:p>
          <a:p>
            <a:pPr lvl="0" algn="just"/>
            <a:r>
              <a:rPr lang="es-ES" sz="2000" dirty="0">
                <a:latin typeface="Arial" panose="020B0604020202020204" pitchFamily="34" charset="0"/>
                <a:cs typeface="Arial" panose="020B0604020202020204" pitchFamily="34" charset="0"/>
              </a:rPr>
              <a:t>Dolor espontáneo o provocado (generalizado) más intenso en la región de la víscera lesionada.</a:t>
            </a:r>
          </a:p>
          <a:p>
            <a:pPr lvl="0" algn="just"/>
            <a:r>
              <a:rPr lang="es-ES" sz="2000" dirty="0">
                <a:latin typeface="Arial" panose="020B0604020202020204" pitchFamily="34" charset="0"/>
                <a:cs typeface="Arial" panose="020B0604020202020204" pitchFamily="34" charset="0"/>
              </a:rPr>
              <a:t>Dolor por la descompresión brusca de la pared abdominal si existe irritación peritoneal. Por lo general no hay contractura muscular de la pared.</a:t>
            </a:r>
          </a:p>
          <a:p>
            <a:pPr lvl="0" algn="just"/>
            <a:r>
              <a:rPr lang="es-ES" sz="2000" dirty="0">
                <a:latin typeface="Arial" panose="020B0604020202020204" pitchFamily="34" charset="0"/>
                <a:cs typeface="Arial" panose="020B0604020202020204" pitchFamily="34" charset="0"/>
              </a:rPr>
              <a:t>Matidez declive en el hemiabdomen inferior, con timpanismo en la región periumbilical. Para buscar este signo es imprescindible cerciorarse de la vacuidad de la vejiga.</a:t>
            </a:r>
          </a:p>
          <a:p>
            <a:pPr lvl="0" algn="just"/>
            <a:r>
              <a:rPr lang="es-ES" sz="2000" dirty="0">
                <a:latin typeface="Arial" panose="020B0604020202020204" pitchFamily="34" charset="0"/>
                <a:cs typeface="Arial" panose="020B0604020202020204" pitchFamily="34" charset="0"/>
              </a:rPr>
              <a:t>Síntomas y signos del </a:t>
            </a:r>
            <a:r>
              <a:rPr lang="es-ES" sz="2000" i="1" dirty="0">
                <a:latin typeface="Arial" panose="020B0604020202020204" pitchFamily="34" charset="0"/>
                <a:cs typeface="Arial" panose="020B0604020202020204" pitchFamily="34" charset="0"/>
              </a:rPr>
              <a:t>shock</a:t>
            </a:r>
            <a:r>
              <a:rPr lang="es-ES" sz="2000" dirty="0">
                <a:latin typeface="Arial" panose="020B0604020202020204" pitchFamily="34" charset="0"/>
                <a:cs typeface="Arial" panose="020B0604020202020204" pitchFamily="34" charset="0"/>
              </a:rPr>
              <a:t> hipovolémico.</a:t>
            </a:r>
          </a:p>
          <a:p>
            <a:pPr lvl="0" algn="just"/>
            <a:r>
              <a:rPr lang="es-ES" sz="2000" dirty="0">
                <a:latin typeface="Arial" panose="020B0604020202020204" pitchFamily="34" charset="0"/>
                <a:cs typeface="Arial" panose="020B0604020202020204" pitchFamily="34" charset="0"/>
              </a:rPr>
              <a:t>Fondo del saco peritoneal posterior (Douglas) abombado y algo doloroso al tacto rectal.</a:t>
            </a:r>
          </a:p>
          <a:p>
            <a:pPr algn="just"/>
            <a:r>
              <a:rPr lang="es-ES" sz="2000" dirty="0">
                <a:latin typeface="Arial" panose="020B0604020202020204" pitchFamily="34" charset="0"/>
                <a:cs typeface="Arial" panose="020B0604020202020204" pitchFamily="34" charset="0"/>
              </a:rPr>
              <a:t>Punción abdominal diagnóstica positiva al extraer sangre incoagulable</a:t>
            </a:r>
          </a:p>
        </p:txBody>
      </p:sp>
    </p:spTree>
    <p:extLst>
      <p:ext uri="{BB962C8B-B14F-4D97-AF65-F5344CB8AC3E}">
        <p14:creationId xmlns:p14="http://schemas.microsoft.com/office/powerpoint/2010/main" val="375114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8643" y="77094"/>
            <a:ext cx="7886700" cy="471586"/>
          </a:xfrm>
          <a:solidFill>
            <a:schemeClr val="accent1"/>
          </a:solidFill>
          <a:ln>
            <a:solidFill>
              <a:schemeClr val="accent1"/>
            </a:solidFill>
          </a:ln>
        </p:spPr>
        <p:txBody>
          <a:bodyPr>
            <a:normAutofit fontScale="90000"/>
          </a:bodyPr>
          <a:lstStyle/>
          <a:p>
            <a:pPr algn="ctr"/>
            <a:br>
              <a:rPr lang="es-ES" b="1" dirty="0">
                <a:latin typeface="Arial" panose="020B0604020202020204" pitchFamily="34" charset="0"/>
                <a:cs typeface="Arial" panose="020B0604020202020204" pitchFamily="34" charset="0"/>
              </a:rPr>
            </a:br>
            <a:r>
              <a:rPr lang="es-ES" b="1" dirty="0">
                <a:latin typeface="Arial" panose="020B0604020202020204" pitchFamily="34" charset="0"/>
                <a:cs typeface="Arial" panose="020B0604020202020204" pitchFamily="34" charset="0"/>
              </a:rPr>
              <a:t>Hemorragia Extraperitoneal</a:t>
            </a:r>
            <a:br>
              <a:rPr lang="es-ES" dirty="0">
                <a:latin typeface="Arial" panose="020B0604020202020204" pitchFamily="34" charset="0"/>
                <a:cs typeface="Arial" panose="020B0604020202020204" pitchFamily="34" charset="0"/>
              </a:rPr>
            </a:br>
            <a:endParaRPr lang="es-ES"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51520" y="692696"/>
            <a:ext cx="8496944" cy="6120680"/>
          </a:xfrm>
          <a:solidFill>
            <a:srgbClr val="92D050"/>
          </a:solidFill>
          <a:ln>
            <a:solidFill>
              <a:schemeClr val="accent1"/>
            </a:solidFill>
          </a:ln>
        </p:spPr>
        <p:txBody>
          <a:bodyPr>
            <a:noAutofit/>
          </a:bodyPr>
          <a:lstStyle/>
          <a:p>
            <a:pPr marL="261938" indent="-174625" algn="just">
              <a:lnSpc>
                <a:spcPct val="120000"/>
              </a:lnSpc>
              <a:spcBef>
                <a:spcPts val="600"/>
              </a:spcBef>
              <a:spcAft>
                <a:spcPts val="600"/>
              </a:spcAft>
            </a:pPr>
            <a:r>
              <a:rPr lang="es-ES" sz="2400" dirty="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Este tipo de hemorragia, de difícil diagnóstico, se produce por la lesión de los órganos alojados en el espacio retroperitoneal como por ejemplo, el páncreas, los riñones, los gruesos vasos sanguíneos (aorta y cava inferior y sus ramas)  (fig.16.44).</a:t>
            </a:r>
          </a:p>
          <a:p>
            <a:pPr marL="261938" indent="-174625" algn="just">
              <a:lnSpc>
                <a:spcPct val="120000"/>
              </a:lnSpc>
              <a:spcBef>
                <a:spcPts val="600"/>
              </a:spcBef>
              <a:spcAft>
                <a:spcPts val="600"/>
              </a:spcAft>
            </a:pPr>
            <a:r>
              <a:rPr lang="es-ES" sz="2400" b="1" dirty="0">
                <a:latin typeface="Arial" panose="020B0604020202020204" pitchFamily="34" charset="0"/>
                <a:cs typeface="Arial" panose="020B0604020202020204" pitchFamily="34" charset="0"/>
              </a:rPr>
              <a:t>En los casos con hemorragia extraperitoneal lo que predomina es el intenso estado de shock y el dolor abdominal profundo, generalmente central, con excepción de los traumatismos renales.</a:t>
            </a:r>
          </a:p>
          <a:p>
            <a:pPr marL="261938" indent="-174625" algn="just">
              <a:lnSpc>
                <a:spcPct val="120000"/>
              </a:lnSpc>
              <a:spcBef>
                <a:spcPts val="600"/>
              </a:spcBef>
              <a:spcAft>
                <a:spcPts val="600"/>
              </a:spcAft>
            </a:pPr>
            <a:r>
              <a:rPr lang="es-ES" sz="2400" b="1" dirty="0">
                <a:latin typeface="Arial" panose="020B0604020202020204" pitchFamily="34" charset="0"/>
                <a:cs typeface="Arial" panose="020B0604020202020204" pitchFamily="34" charset="0"/>
              </a:rPr>
              <a:t>La sangre derramada en el retroperitoneo no puede salir al exterior y generalmente se colecciona formando hematoma retroperitoneal que crece progresivamente</a:t>
            </a:r>
          </a:p>
        </p:txBody>
      </p:sp>
    </p:spTree>
    <p:extLst>
      <p:ext uri="{BB962C8B-B14F-4D97-AF65-F5344CB8AC3E}">
        <p14:creationId xmlns:p14="http://schemas.microsoft.com/office/powerpoint/2010/main" val="322877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5740" y="332656"/>
            <a:ext cx="7886700" cy="615602"/>
          </a:xfrm>
          <a:solidFill>
            <a:schemeClr val="accent1"/>
          </a:solidFill>
          <a:ln>
            <a:solidFill>
              <a:schemeClr val="accent1"/>
            </a:solidFill>
          </a:ln>
        </p:spPr>
        <p:txBody>
          <a:bodyPr>
            <a:normAutofit fontScale="90000"/>
          </a:bodyPr>
          <a:lstStyle/>
          <a:p>
            <a:pPr algn="ctr"/>
            <a:r>
              <a:rPr lang="es-ES_tradnl" sz="4050" b="1" dirty="0">
                <a:ln>
                  <a:solidFill>
                    <a:sysClr val="windowText" lastClr="000000"/>
                  </a:solidFill>
                </a:ln>
                <a:solidFill>
                  <a:prstClr val="black"/>
                </a:solidFill>
                <a:effectLst>
                  <a:outerShdw blurRad="38100" dist="38100" dir="2700000" algn="tl">
                    <a:srgbClr val="000000">
                      <a:alpha val="43137"/>
                    </a:srgbClr>
                  </a:outerShdw>
                </a:effectLst>
              </a:rPr>
              <a:t>Traumatismos Renales</a:t>
            </a:r>
            <a:endParaRPr lang="es-ES_tradnl" sz="4050" b="1" dirty="0">
              <a:ln>
                <a:solidFill>
                  <a:sysClr val="windowText" lastClr="000000"/>
                </a:solidFill>
              </a:ln>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45740" y="948258"/>
            <a:ext cx="7886700" cy="2160240"/>
          </a:xfrm>
          <a:solidFill>
            <a:srgbClr val="92D050"/>
          </a:solidFill>
          <a:ln>
            <a:solidFill>
              <a:schemeClr val="accent1"/>
            </a:solidFill>
          </a:ln>
        </p:spPr>
        <p:txBody>
          <a:bodyPr>
            <a:normAutofit/>
          </a:bodyPr>
          <a:lstStyle/>
          <a:p>
            <a:pPr marL="0" indent="0">
              <a:buNone/>
            </a:pPr>
            <a:r>
              <a:rPr lang="es-ES_tradnl" sz="2400" dirty="0"/>
              <a:t>     </a:t>
            </a:r>
            <a:r>
              <a:rPr lang="es-ES_tradnl" sz="2400" b="1" dirty="0">
                <a:effectLst>
                  <a:outerShdw blurRad="38100" dist="38100" dir="2700000" algn="tl">
                    <a:srgbClr val="000000">
                      <a:alpha val="43137"/>
                    </a:srgbClr>
                  </a:outerShdw>
                </a:effectLst>
              </a:rPr>
              <a:t>Clasificación.(Sargent y Murat)</a:t>
            </a:r>
          </a:p>
          <a:p>
            <a:r>
              <a:rPr lang="es-ES_tradnl" sz="2400" dirty="0">
                <a:effectLst>
                  <a:outerShdw blurRad="38100" dist="38100" dir="2700000" algn="tl">
                    <a:srgbClr val="000000">
                      <a:alpha val="43137"/>
                    </a:srgbClr>
                  </a:outerShdw>
                </a:effectLst>
              </a:rPr>
              <a:t>Grado I . Contusión………………..70%</a:t>
            </a:r>
          </a:p>
          <a:p>
            <a:r>
              <a:rPr lang="es-ES_tradnl" sz="2400" dirty="0">
                <a:effectLst>
                  <a:outerShdw blurRad="38100" dist="38100" dir="2700000" algn="tl">
                    <a:srgbClr val="000000">
                      <a:alpha val="43137"/>
                    </a:srgbClr>
                  </a:outerShdw>
                </a:effectLst>
              </a:rPr>
              <a:t>Grado II. Laceración……………….15-20%</a:t>
            </a:r>
          </a:p>
          <a:p>
            <a:r>
              <a:rPr lang="es-ES_tradnl" sz="2400" dirty="0">
                <a:effectLst>
                  <a:outerShdw blurRad="38100" dist="38100" dir="2700000" algn="tl">
                    <a:srgbClr val="000000">
                      <a:alpha val="43137"/>
                    </a:srgbClr>
                  </a:outerShdw>
                </a:effectLst>
              </a:rPr>
              <a:t>Grado III. Ruptura Perforación.1</a:t>
            </a:r>
            <a:r>
              <a:rPr lang="es-ES_tradnl" sz="2400" dirty="0">
                <a:solidFill>
                  <a:prstClr val="black"/>
                </a:solidFill>
                <a:effectLst>
                  <a:outerShdw blurRad="38100" dist="38100" dir="2700000" algn="tl">
                    <a:srgbClr val="000000">
                      <a:alpha val="43137"/>
                    </a:srgbClr>
                  </a:outerShdw>
                </a:effectLst>
              </a:rPr>
              <a:t>5-20%</a:t>
            </a:r>
            <a:endParaRPr lang="es-ES_tradnl" sz="2400" dirty="0">
              <a:effectLst>
                <a:outerShdw blurRad="38100" dist="38100" dir="2700000" algn="tl">
                  <a:srgbClr val="000000">
                    <a:alpha val="43137"/>
                  </a:srgbClr>
                </a:outerShdw>
              </a:effectLst>
            </a:endParaRPr>
          </a:p>
          <a:p>
            <a:r>
              <a:rPr lang="es-ES_tradnl" sz="2400" dirty="0">
                <a:effectLst>
                  <a:outerShdw blurRad="38100" dist="38100" dir="2700000" algn="tl">
                    <a:srgbClr val="000000">
                      <a:alpha val="43137"/>
                    </a:srgbClr>
                  </a:outerShdw>
                </a:effectLst>
              </a:rPr>
              <a:t>Grado IV. Lesión Pedicular……..10%</a:t>
            </a:r>
          </a:p>
          <a:p>
            <a:endParaRPr lang="es-ES_tradnl" sz="2400" dirty="0"/>
          </a:p>
          <a:p>
            <a:endParaRPr lang="es-ES_tradnl" sz="2400" dirty="0"/>
          </a:p>
        </p:txBody>
      </p:sp>
      <p:sp>
        <p:nvSpPr>
          <p:cNvPr id="5" name="2 Marcador de contenido"/>
          <p:cNvSpPr txBox="1">
            <a:spLocks/>
          </p:cNvSpPr>
          <p:nvPr/>
        </p:nvSpPr>
        <p:spPr>
          <a:xfrm>
            <a:off x="143508" y="3220245"/>
            <a:ext cx="8856984" cy="3521123"/>
          </a:xfrm>
          <a:prstGeom prst="rect">
            <a:avLst/>
          </a:prstGeom>
          <a:solidFill>
            <a:srgbClr val="92D050"/>
          </a:solidFill>
          <a:ln>
            <a:solidFill>
              <a:schemeClr val="accent1"/>
            </a:solidFill>
          </a:ln>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s-ES_tradnl" sz="2700" b="1" dirty="0">
                <a:solidFill>
                  <a:srgbClr val="FF0000"/>
                </a:solidFill>
                <a:effectLst>
                  <a:outerShdw blurRad="38100" dist="38100" dir="2700000" algn="tl">
                    <a:srgbClr val="000000">
                      <a:alpha val="43137"/>
                    </a:srgbClr>
                  </a:outerShdw>
                </a:effectLst>
              </a:rPr>
              <a:t>     Diagnostico.</a:t>
            </a:r>
          </a:p>
          <a:p>
            <a:pPr marL="0" indent="0">
              <a:buFont typeface="Arial" panose="020B0604020202020204" pitchFamily="34" charset="0"/>
              <a:buNone/>
            </a:pPr>
            <a:r>
              <a:rPr lang="es-ES_tradnl" b="1" dirty="0">
                <a:latin typeface="Arial" panose="020B0604020202020204" pitchFamily="34" charset="0"/>
                <a:cs typeface="Arial" panose="020B0604020202020204" pitchFamily="34" charset="0"/>
              </a:rPr>
              <a:t>1.</a:t>
            </a:r>
            <a:r>
              <a:rPr lang="es-ES_tradnl" dirty="0">
                <a:latin typeface="Arial" panose="020B0604020202020204" pitchFamily="34" charset="0"/>
                <a:cs typeface="Arial" panose="020B0604020202020204" pitchFamily="34" charset="0"/>
              </a:rPr>
              <a:t>Hematuria, macro o microscópica 5 hematíes por campo</a:t>
            </a:r>
          </a:p>
          <a:p>
            <a:pPr marL="0" indent="0">
              <a:buFont typeface="Arial" panose="020B0604020202020204" pitchFamily="34" charset="0"/>
              <a:buNone/>
            </a:pPr>
            <a:r>
              <a:rPr lang="es-ES_tradnl" dirty="0">
                <a:latin typeface="Arial" panose="020B0604020202020204" pitchFamily="34" charset="0"/>
                <a:cs typeface="Arial" panose="020B0604020202020204" pitchFamily="34" charset="0"/>
              </a:rPr>
              <a:t>    en orina. </a:t>
            </a:r>
          </a:p>
          <a:p>
            <a:pPr marL="0" indent="0">
              <a:buFont typeface="Arial" panose="020B0604020202020204" pitchFamily="34" charset="0"/>
              <a:buNone/>
            </a:pPr>
            <a:r>
              <a:rPr lang="es-ES_tradnl" dirty="0">
                <a:latin typeface="Arial" panose="020B0604020202020204" pitchFamily="34" charset="0"/>
                <a:cs typeface="Arial" panose="020B0604020202020204" pitchFamily="34" charset="0"/>
              </a:rPr>
              <a:t>2.Lesiones  pediculares y efracciones renales severas puede</a:t>
            </a:r>
          </a:p>
          <a:p>
            <a:pPr marL="0" indent="0">
              <a:buFont typeface="Arial" panose="020B0604020202020204" pitchFamily="34" charset="0"/>
              <a:buNone/>
            </a:pPr>
            <a:r>
              <a:rPr lang="es-ES_tradnl" dirty="0">
                <a:latin typeface="Arial" panose="020B0604020202020204" pitchFamily="34" charset="0"/>
                <a:cs typeface="Arial" panose="020B0604020202020204" pitchFamily="34" charset="0"/>
              </a:rPr>
              <a:t>   presentar shock hipovolémico.</a:t>
            </a:r>
          </a:p>
          <a:p>
            <a:pPr marL="0" indent="0">
              <a:buFont typeface="Arial" panose="020B0604020202020204" pitchFamily="34" charset="0"/>
              <a:buNone/>
              <a:tabLst>
                <a:tab pos="171450" algn="l"/>
              </a:tabLst>
            </a:pPr>
            <a:r>
              <a:rPr lang="es-ES"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3.Dolor, contractura y abombamiento de en fosa lumbar </a:t>
            </a:r>
          </a:p>
          <a:p>
            <a:pPr marL="0" indent="0">
              <a:buFont typeface="Arial" panose="020B0604020202020204" pitchFamily="34" charset="0"/>
              <a:buNone/>
              <a:tabLst>
                <a:tab pos="171450" algn="l"/>
              </a:tabLst>
            </a:pPr>
            <a:r>
              <a:rPr lang="es-ES"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4. </a:t>
            </a:r>
            <a:r>
              <a:rPr lang="es-ES_tradnl" dirty="0" err="1">
                <a:latin typeface="Arial" panose="020B0604020202020204" pitchFamily="34" charset="0"/>
                <a:cs typeface="Arial" panose="020B0604020202020204" pitchFamily="34" charset="0"/>
              </a:rPr>
              <a:t>Urograma</a:t>
            </a:r>
            <a:r>
              <a:rPr lang="es-ES_tradnl" dirty="0">
                <a:latin typeface="Arial" panose="020B0604020202020204" pitchFamily="34" charset="0"/>
                <a:cs typeface="Arial" panose="020B0604020202020204" pitchFamily="34" charset="0"/>
              </a:rPr>
              <a:t> excretor. Falta de función renal, excreción </a:t>
            </a:r>
          </a:p>
          <a:p>
            <a:pPr marL="0" indent="0">
              <a:buFont typeface="Arial" panose="020B0604020202020204" pitchFamily="34" charset="0"/>
              <a:buNone/>
              <a:tabLst>
                <a:tab pos="171450" algn="l"/>
              </a:tabLst>
            </a:pPr>
            <a:r>
              <a:rPr lang="es-ES_tradnl" dirty="0">
                <a:latin typeface="Arial" panose="020B0604020202020204" pitchFamily="34" charset="0"/>
                <a:cs typeface="Arial" panose="020B0604020202020204" pitchFamily="34" charset="0"/>
              </a:rPr>
              <a:t>   escasa, extravasación de contraste.</a:t>
            </a:r>
          </a:p>
          <a:p>
            <a:pPr marL="0" indent="0">
              <a:buFont typeface="Arial" panose="020B0604020202020204" pitchFamily="34" charset="0"/>
              <a:buNone/>
            </a:pPr>
            <a:r>
              <a:rPr lang="es-ES_tradnl" dirty="0">
                <a:latin typeface="Arial" panose="020B0604020202020204" pitchFamily="34" charset="0"/>
                <a:cs typeface="Arial" panose="020B0604020202020204" pitchFamily="34" charset="0"/>
              </a:rPr>
              <a:t>5.Ecografía, hematomas, colección liquida, fractura renal.</a:t>
            </a:r>
            <a:endParaRPr lang="es-ES_tradnl"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2158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4096" y="116632"/>
            <a:ext cx="7543800" cy="644857"/>
          </a:xfrm>
          <a:solidFill>
            <a:schemeClr val="accent1"/>
          </a:solidFill>
          <a:ln>
            <a:solidFill>
              <a:schemeClr val="accent1"/>
            </a:solidFill>
          </a:ln>
        </p:spPr>
        <p:txBody>
          <a:bodyPr>
            <a:normAutofit fontScale="90000"/>
          </a:bodyPr>
          <a:lstStyle/>
          <a:p>
            <a:pPr algn="ctr"/>
            <a:br>
              <a:rPr lang="es-ES" b="1" dirty="0"/>
            </a:br>
            <a:r>
              <a:rPr lang="es-ES" b="1" dirty="0"/>
              <a:t>Síndrome perforativo</a:t>
            </a:r>
            <a:br>
              <a:rPr lang="es-ES" dirty="0"/>
            </a:br>
            <a:endParaRPr lang="es-ES" dirty="0"/>
          </a:p>
        </p:txBody>
      </p:sp>
      <p:sp>
        <p:nvSpPr>
          <p:cNvPr id="3" name="Marcador de contenido 2"/>
          <p:cNvSpPr>
            <a:spLocks noGrp="1"/>
          </p:cNvSpPr>
          <p:nvPr>
            <p:ph idx="1"/>
          </p:nvPr>
        </p:nvSpPr>
        <p:spPr>
          <a:xfrm>
            <a:off x="179512" y="908720"/>
            <a:ext cx="8712968" cy="5832648"/>
          </a:xfrm>
          <a:solidFill>
            <a:srgbClr val="92D050"/>
          </a:solidFill>
          <a:ln>
            <a:solidFill>
              <a:schemeClr val="accent1"/>
            </a:solidFill>
          </a:ln>
        </p:spPr>
        <p:txBody>
          <a:bodyPr>
            <a:noAutofit/>
          </a:bodyPr>
          <a:lstStyle/>
          <a:p>
            <a:pPr marL="0" indent="0">
              <a:buNone/>
            </a:pPr>
            <a:r>
              <a:rPr lang="es-ES" b="1" dirty="0">
                <a:effectLst>
                  <a:outerShdw blurRad="38100" dist="38100" dir="2700000" algn="tl">
                    <a:srgbClr val="000000">
                      <a:alpha val="43137"/>
                    </a:srgbClr>
                  </a:outerShdw>
                </a:effectLst>
              </a:rPr>
              <a:t>Cuadro clínico</a:t>
            </a:r>
          </a:p>
          <a:p>
            <a:pPr marL="263525" indent="-263525">
              <a:buNone/>
            </a:pPr>
            <a:r>
              <a:rPr lang="es-ES" dirty="0"/>
              <a:t>1. </a:t>
            </a:r>
            <a:r>
              <a:rPr lang="es-ES" b="1" dirty="0"/>
              <a:t>Dolor abdominal espontáneo intenso, abdomen en tabla, posición en gatillo.</a:t>
            </a:r>
          </a:p>
          <a:p>
            <a:pPr marL="263525" indent="-263525">
              <a:buNone/>
            </a:pPr>
            <a:r>
              <a:rPr lang="es-ES" b="1" dirty="0"/>
              <a:t>2. Náuseas y vómitos frecuentes, aunque no obligados.</a:t>
            </a:r>
          </a:p>
          <a:p>
            <a:pPr marL="263525" indent="-263525">
              <a:buNone/>
            </a:pPr>
            <a:r>
              <a:rPr lang="es-ES" b="1" dirty="0"/>
              <a:t>3. Enterorragia y hematemesis, en ocasiones.</a:t>
            </a:r>
          </a:p>
          <a:p>
            <a:pPr marL="263525" indent="-263525">
              <a:buNone/>
            </a:pPr>
            <a:r>
              <a:rPr lang="es-ES" b="1" dirty="0"/>
              <a:t>4.Toma del estado general, pulso rápido, fiebre y deshidratación.</a:t>
            </a:r>
          </a:p>
          <a:p>
            <a:pPr marL="263525" indent="-263525">
              <a:buNone/>
            </a:pPr>
            <a:r>
              <a:rPr lang="es-ES" b="1" dirty="0"/>
              <a:t>5. El período de estado, facies peritoneal característica (nariz afilada, ojos hundidos, tez  terrosa y labios resecos).</a:t>
            </a:r>
          </a:p>
          <a:p>
            <a:pPr marL="263525" indent="-263525">
              <a:buNone/>
            </a:pPr>
            <a:r>
              <a:rPr lang="es-ES" b="1" dirty="0"/>
              <a:t>6. A la inspección, hematomas, excoriaciones y equimosis en la pared abdominal</a:t>
            </a:r>
          </a:p>
          <a:p>
            <a:pPr marL="263525" indent="-263525">
              <a:buNone/>
            </a:pPr>
            <a:r>
              <a:rPr lang="es-ES" b="1" dirty="0"/>
              <a:t>7. A la palpación, contractura muscular localizada o generalizada (vientre en tabla) e intenso dolor, tanto a la compresión como a la descompresión,</a:t>
            </a:r>
          </a:p>
          <a:p>
            <a:pPr marL="263525" indent="-263525">
              <a:buNone/>
            </a:pPr>
            <a:r>
              <a:rPr lang="es-ES" b="1" dirty="0"/>
              <a:t>8. A la auscultación, ausencia de los ruidos hidroaéreos intestinales, a causa del íleo  paralítico antes mencionado.</a:t>
            </a:r>
          </a:p>
          <a:p>
            <a:pPr marL="263525" indent="-263525">
              <a:buNone/>
            </a:pPr>
            <a:r>
              <a:rPr lang="es-ES" b="1" dirty="0"/>
              <a:t>9. Al tacto rectal, intenso dolor y sensación de empastamiento del fondo del saco de Douglas, de gran valor diagnóstico</a:t>
            </a:r>
          </a:p>
        </p:txBody>
      </p:sp>
    </p:spTree>
    <p:extLst>
      <p:ext uri="{BB962C8B-B14F-4D97-AF65-F5344CB8AC3E}">
        <p14:creationId xmlns:p14="http://schemas.microsoft.com/office/powerpoint/2010/main" val="462135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1849" y="357783"/>
            <a:ext cx="7543800" cy="941696"/>
          </a:xfrm>
          <a:solidFill>
            <a:schemeClr val="accent1"/>
          </a:solidFill>
          <a:ln>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Lesionados con  hemorragia interna y  Shock. operar urgente</a:t>
            </a:r>
          </a:p>
        </p:txBody>
      </p:sp>
      <p:sp>
        <p:nvSpPr>
          <p:cNvPr id="3" name="Marcador de contenido 2"/>
          <p:cNvSpPr>
            <a:spLocks noGrp="1"/>
          </p:cNvSpPr>
          <p:nvPr>
            <p:ph idx="1"/>
          </p:nvPr>
        </p:nvSpPr>
        <p:spPr>
          <a:xfrm>
            <a:off x="683568" y="1844824"/>
            <a:ext cx="7543800" cy="4184545"/>
          </a:xfrm>
          <a:solidFill>
            <a:srgbClr val="92D050"/>
          </a:solidFill>
          <a:ln>
            <a:solidFill>
              <a:schemeClr val="accent1"/>
            </a:solidFill>
          </a:ln>
        </p:spPr>
        <p:txBody>
          <a:bodyPr>
            <a:normAutofit/>
          </a:bodyPr>
          <a:lstStyle/>
          <a:p>
            <a:pPr lvl="0"/>
            <a:r>
              <a:rPr lang="es-ES" sz="2400" b="1" dirty="0"/>
              <a:t>Conducta en la PAM</a:t>
            </a:r>
          </a:p>
          <a:p>
            <a:pPr lvl="0"/>
            <a:r>
              <a:rPr lang="es-ES" sz="2400" b="1" dirty="0"/>
              <a:t>Aplicar el tratamiento inicial del shock.</a:t>
            </a:r>
          </a:p>
          <a:p>
            <a:pPr lvl="0"/>
            <a:r>
              <a:rPr lang="es-ES" sz="2400" b="1" dirty="0"/>
              <a:t>Reactivar el toxoide tetánico.</a:t>
            </a:r>
          </a:p>
          <a:p>
            <a:pPr lvl="0"/>
            <a:r>
              <a:rPr lang="es-ES" sz="2400" b="1" dirty="0"/>
              <a:t>Administrar antibiótico por vía parenteral.</a:t>
            </a:r>
          </a:p>
          <a:p>
            <a:pPr lvl="0"/>
            <a:r>
              <a:rPr lang="pt-BR" sz="2400" b="1" dirty="0"/>
              <a:t>Administrar 1g de dipirona o </a:t>
            </a:r>
          </a:p>
          <a:p>
            <a:pPr lvl="0"/>
            <a:r>
              <a:rPr lang="es-ES" sz="2400" b="1" dirty="0"/>
              <a:t>Pasar sonda nasogástrica, aspirar contenido y dejar el extremo abierto dentro de un sobre de </a:t>
            </a:r>
            <a:r>
              <a:rPr lang="es-ES" sz="2400" b="1" i="1" dirty="0"/>
              <a:t>nylon</a:t>
            </a:r>
            <a:r>
              <a:rPr lang="es-ES" sz="2400" b="1" dirty="0"/>
              <a:t> </a:t>
            </a:r>
          </a:p>
          <a:p>
            <a:pPr lvl="0"/>
            <a:r>
              <a:rPr lang="es-ES" sz="2400" b="1" dirty="0"/>
              <a:t>Si presenta herida de la pared abdominal o procidencia de las asas intestinales, cubrirla con apósito estéril. </a:t>
            </a:r>
          </a:p>
          <a:p>
            <a:pPr lvl="0"/>
            <a:r>
              <a:rPr lang="es-ES" sz="2400" b="1" dirty="0"/>
              <a:t>Evacuar en primera prioridad</a:t>
            </a:r>
            <a:r>
              <a:rPr lang="es-ES" sz="2800" dirty="0"/>
              <a:t>.</a:t>
            </a:r>
          </a:p>
        </p:txBody>
      </p:sp>
    </p:spTree>
    <p:extLst>
      <p:ext uri="{BB962C8B-B14F-4D97-AF65-F5344CB8AC3E}">
        <p14:creationId xmlns:p14="http://schemas.microsoft.com/office/powerpoint/2010/main" val="287635116"/>
      </p:ext>
    </p:extLst>
  </p:cSld>
  <p:clrMapOvr>
    <a:masterClrMapping/>
  </p:clrMapOvr>
</p:sld>
</file>

<file path=ppt/theme/theme1.xml><?xml version="1.0" encoding="utf-8"?>
<a:theme xmlns:a="http://schemas.openxmlformats.org/drawingml/2006/main" name="4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1708</Words>
  <Application>Microsoft Office PowerPoint</Application>
  <PresentationFormat>Presentación en pantalla (4:3)</PresentationFormat>
  <Paragraphs>137</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Calibri Light</vt:lpstr>
      <vt:lpstr>4_Tema de Office</vt:lpstr>
      <vt:lpstr>Traumatismos abdominales y del tractus urogenital</vt:lpstr>
      <vt:lpstr>Clasificación de los traumatismos abdominales.</vt:lpstr>
      <vt:lpstr> Hemorragia intraperitoneal </vt:lpstr>
      <vt:lpstr>Punción Abdominal</vt:lpstr>
      <vt:lpstr> El diagnóstico de una hemorragia intraperitoneal</vt:lpstr>
      <vt:lpstr> Hemorragia Extraperitoneal </vt:lpstr>
      <vt:lpstr>Traumatismos Renales</vt:lpstr>
      <vt:lpstr> Síndrome perforativo </vt:lpstr>
      <vt:lpstr>Lesionados con  hemorragia interna y  Shock. operar urgente</vt:lpstr>
      <vt:lpstr>Segundo grupo: Lesionados con síndrome perforativo</vt:lpstr>
      <vt:lpstr> Sin signos de lesión visceral ni trastornos que comprometan la  vida. </vt:lpstr>
      <vt:lpstr> Traumatismos de la vejiga. </vt:lpstr>
      <vt:lpstr> Traumatismos de la vejiga. </vt:lpstr>
      <vt:lpstr>Traumatismo de uretra</vt:lpstr>
      <vt:lpstr>Traumatismo de uretra</vt:lpstr>
      <vt:lpstr>Traumatismo de uretra</vt:lpstr>
      <vt:lpstr>Traumatismo craneoencefálico coma con traumatismo abdominal sospechoso de lesión visceral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123</cp:revision>
  <dcterms:created xsi:type="dcterms:W3CDTF">2017-06-25T10:17:32Z</dcterms:created>
  <dcterms:modified xsi:type="dcterms:W3CDTF">2024-06-12T21:43:48Z</dcterms:modified>
</cp:coreProperties>
</file>