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720" r:id="rId3"/>
  </p:sldMasterIdLst>
  <p:notesMasterIdLst>
    <p:notesMasterId r:id="rId38"/>
  </p:notesMasterIdLst>
  <p:sldIdLst>
    <p:sldId id="377" r:id="rId4"/>
    <p:sldId id="378" r:id="rId5"/>
    <p:sldId id="256" r:id="rId6"/>
    <p:sldId id="380" r:id="rId7"/>
    <p:sldId id="393" r:id="rId8"/>
    <p:sldId id="293" r:id="rId9"/>
    <p:sldId id="395" r:id="rId10"/>
    <p:sldId id="396" r:id="rId11"/>
    <p:sldId id="397" r:id="rId12"/>
    <p:sldId id="398" r:id="rId13"/>
    <p:sldId id="266" r:id="rId14"/>
    <p:sldId id="399" r:id="rId15"/>
    <p:sldId id="400" r:id="rId16"/>
    <p:sldId id="401" r:id="rId17"/>
    <p:sldId id="402" r:id="rId18"/>
    <p:sldId id="403" r:id="rId19"/>
    <p:sldId id="404" r:id="rId20"/>
    <p:sldId id="405" r:id="rId21"/>
    <p:sldId id="285" r:id="rId22"/>
    <p:sldId id="406" r:id="rId23"/>
    <p:sldId id="283" r:id="rId24"/>
    <p:sldId id="284" r:id="rId25"/>
    <p:sldId id="286" r:id="rId26"/>
    <p:sldId id="287" r:id="rId27"/>
    <p:sldId id="288" r:id="rId28"/>
    <p:sldId id="289" r:id="rId29"/>
    <p:sldId id="290" r:id="rId30"/>
    <p:sldId id="291" r:id="rId31"/>
    <p:sldId id="407" r:id="rId32"/>
    <p:sldId id="408" r:id="rId33"/>
    <p:sldId id="278" r:id="rId34"/>
    <p:sldId id="409" r:id="rId35"/>
    <p:sldId id="410" r:id="rId36"/>
    <p:sldId id="411" r:id="rId3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3CE"/>
    <a:srgbClr val="FCEDDC"/>
    <a:srgbClr val="F5DDA1"/>
    <a:srgbClr val="E5EDD3"/>
    <a:srgbClr val="D1DFB3"/>
    <a:srgbClr val="F9DFC3"/>
    <a:srgbClr val="398F21"/>
    <a:srgbClr val="FFFFCC"/>
    <a:srgbClr val="F6D3A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5" autoAdjust="0"/>
    <p:restoredTop sz="94061" autoAdjust="0"/>
  </p:normalViewPr>
  <p:slideViewPr>
    <p:cSldViewPr>
      <p:cViewPr varScale="1">
        <p:scale>
          <a:sx n="62" d="100"/>
          <a:sy n="62" d="100"/>
        </p:scale>
        <p:origin x="15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U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CD798-2A11-4172-B110-B5096EEDE9B9}" type="datetimeFigureOut">
              <a:rPr lang="es-CU" smtClean="0"/>
              <a:t>12/6/2024</a:t>
            </a:fld>
            <a:endParaRPr lang="es-CU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U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U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U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EAAFF-E164-4FB6-9918-1639FC60D650}" type="slidenum">
              <a:rPr lang="es-CU" smtClean="0"/>
              <a:t>‹Nº›</a:t>
            </a:fld>
            <a:endParaRPr lang="es-CU"/>
          </a:p>
        </p:txBody>
      </p:sp>
    </p:spTree>
    <p:extLst>
      <p:ext uri="{BB962C8B-B14F-4D97-AF65-F5344CB8AC3E}">
        <p14:creationId xmlns:p14="http://schemas.microsoft.com/office/powerpoint/2010/main" val="1332965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9F96-4217-43A3-9604-74D0048FD1C0}" type="datetimeFigureOut">
              <a:rPr lang="es-ES" smtClean="0"/>
              <a:t>12/06/2024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2269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9F96-4217-43A3-9604-74D0048FD1C0}" type="datetimeFigureOut">
              <a:rPr lang="es-ES" smtClean="0"/>
              <a:t>12/06/2024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9658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9F96-4217-43A3-9604-74D0048FD1C0}" type="datetimeFigureOut">
              <a:rPr lang="es-ES" smtClean="0"/>
              <a:t>12/06/2024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3346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9F96-4217-43A3-9604-74D0048FD1C0}" type="datetimeFigureOut">
              <a:rPr lang="es-ES" smtClean="0"/>
              <a:t>12/06/2024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34443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9F96-4217-43A3-9604-74D0048FD1C0}" type="datetimeFigureOut">
              <a:rPr lang="es-ES" smtClean="0"/>
              <a:t>12/06/2024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6352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9F96-4217-43A3-9604-74D0048FD1C0}" type="datetimeFigureOut">
              <a:rPr lang="es-ES" smtClean="0"/>
              <a:t>12/06/2024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41130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9F96-4217-43A3-9604-74D0048FD1C0}" type="datetimeFigureOut">
              <a:rPr lang="es-ES" smtClean="0"/>
              <a:t>12/06/2024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29002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9F96-4217-43A3-9604-74D0048FD1C0}" type="datetimeFigureOut">
              <a:rPr lang="es-ES" smtClean="0"/>
              <a:t>12/06/2024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3482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9F96-4217-43A3-9604-74D0048FD1C0}" type="datetimeFigureOut">
              <a:rPr lang="es-ES" smtClean="0"/>
              <a:t>12/06/2024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82998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9F96-4217-43A3-9604-74D0048FD1C0}" type="datetimeFigureOut">
              <a:rPr lang="es-ES" smtClean="0"/>
              <a:t>12/06/2024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57490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9F96-4217-43A3-9604-74D0048FD1C0}" type="datetimeFigureOut">
              <a:rPr lang="es-ES" smtClean="0"/>
              <a:t>12/06/2024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51495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17F7-6840-4191-BCA6-FAEC0AF8952E}" type="datetimeFigureOut">
              <a:rPr lang="es-ES" smtClean="0"/>
              <a:t>12/06/2024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D86F-8934-4870-A2F8-EDFE118F17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56539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17F7-6840-4191-BCA6-FAEC0AF8952E}" type="datetimeFigureOut">
              <a:rPr lang="es-ES" smtClean="0"/>
              <a:t>12/06/2024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D86F-8934-4870-A2F8-EDFE118F17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55941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17F7-6840-4191-BCA6-FAEC0AF8952E}" type="datetimeFigureOut">
              <a:rPr lang="es-ES" smtClean="0"/>
              <a:t>12/06/2024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D86F-8934-4870-A2F8-EDFE118F17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70581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17F7-6840-4191-BCA6-FAEC0AF8952E}" type="datetimeFigureOut">
              <a:rPr lang="es-ES" smtClean="0"/>
              <a:t>12/06/2024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D86F-8934-4870-A2F8-EDFE118F17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12113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17F7-6840-4191-BCA6-FAEC0AF8952E}" type="datetimeFigureOut">
              <a:rPr lang="es-ES" smtClean="0"/>
              <a:t>12/06/2024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D86F-8934-4870-A2F8-EDFE118F17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71986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17F7-6840-4191-BCA6-FAEC0AF8952E}" type="datetimeFigureOut">
              <a:rPr lang="es-ES" smtClean="0"/>
              <a:t>12/06/2024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D86F-8934-4870-A2F8-EDFE118F17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33563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17F7-6840-4191-BCA6-FAEC0AF8952E}" type="datetimeFigureOut">
              <a:rPr lang="es-ES" smtClean="0"/>
              <a:t>12/06/2024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D86F-8934-4870-A2F8-EDFE118F17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7047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17F7-6840-4191-BCA6-FAEC0AF8952E}" type="datetimeFigureOut">
              <a:rPr lang="es-ES" smtClean="0"/>
              <a:t>12/06/2024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D86F-8934-4870-A2F8-EDFE118F17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63632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17F7-6840-4191-BCA6-FAEC0AF8952E}" type="datetimeFigureOut">
              <a:rPr lang="es-ES" smtClean="0"/>
              <a:t>12/06/2024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D86F-8934-4870-A2F8-EDFE118F17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67814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17F7-6840-4191-BCA6-FAEC0AF8952E}" type="datetimeFigureOut">
              <a:rPr lang="es-ES" smtClean="0"/>
              <a:t>12/06/2024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D86F-8934-4870-A2F8-EDFE118F17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94812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17F7-6840-4191-BCA6-FAEC0AF8952E}" type="datetimeFigureOut">
              <a:rPr lang="es-ES" smtClean="0"/>
              <a:t>12/06/2024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D86F-8934-4870-A2F8-EDFE118F17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7035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12/06/2024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12/06/2024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12/06/2024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12/06/2024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12/06/2024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12/06/2024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12/06/2024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F9F96-4217-43A3-9604-74D0048FD1C0}" type="datetimeFigureOut">
              <a:rPr lang="es-ES" smtClean="0"/>
              <a:t>12/06/2024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649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iagBrick">
          <a:fgClr>
            <a:schemeClr val="accent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B17F7-6840-4191-BCA6-FAEC0AF8952E}" type="datetimeFigureOut">
              <a:rPr lang="es-ES" smtClean="0"/>
              <a:t>12/06/2024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7D86F-8934-4870-A2F8-EDFE118F17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3816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BE2D3684-C28D-29ED-2511-1D0FE8848A33}"/>
              </a:ext>
            </a:extLst>
          </p:cNvPr>
          <p:cNvSpPr txBox="1"/>
          <p:nvPr/>
        </p:nvSpPr>
        <p:spPr>
          <a:xfrm>
            <a:off x="8451" y="1786660"/>
            <a:ext cx="896448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Respuesta médica en la comunidad. Primera Asistencia Médica en situaciones de desastres.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1B8F3BF-F625-2F16-7226-32C059FE71BF}"/>
              </a:ext>
            </a:extLst>
          </p:cNvPr>
          <p:cNvSpPr txBox="1"/>
          <p:nvPr/>
        </p:nvSpPr>
        <p:spPr>
          <a:xfrm>
            <a:off x="2015716" y="1018647"/>
            <a:ext cx="4320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Tema IV. Clase 1 </a:t>
            </a:r>
            <a:endParaRPr kumimoji="0" lang="es-CU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5AA08F50-C59B-ECB6-4674-3D43253BB9A3}"/>
              </a:ext>
            </a:extLst>
          </p:cNvPr>
          <p:cNvGrpSpPr/>
          <p:nvPr/>
        </p:nvGrpSpPr>
        <p:grpSpPr>
          <a:xfrm>
            <a:off x="0" y="0"/>
            <a:ext cx="9144000" cy="1411345"/>
            <a:chOff x="0" y="0"/>
            <a:chExt cx="9144000" cy="1411345"/>
          </a:xfrm>
        </p:grpSpPr>
        <p:pic>
          <p:nvPicPr>
            <p:cNvPr id="9" name="Imagen 8">
              <a:extLst>
                <a:ext uri="{FF2B5EF4-FFF2-40B4-BE49-F238E27FC236}">
                  <a16:creationId xmlns:a16="http://schemas.microsoft.com/office/drawing/2014/main" id="{10B6125F-72EA-0D8B-F827-7D3F3544131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224252" cy="1411345"/>
            </a:xfrm>
            <a:prstGeom prst="rect">
              <a:avLst/>
            </a:prstGeom>
          </p:spPr>
        </p:pic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6B54432A-4646-8663-EB99-C10FFEED200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817761" y="0"/>
              <a:ext cx="1326239" cy="1411345"/>
            </a:xfrm>
            <a:prstGeom prst="rect">
              <a:avLst/>
            </a:prstGeom>
          </p:spPr>
        </p:pic>
        <p:pic>
          <p:nvPicPr>
            <p:cNvPr id="15" name="Imagen 14">
              <a:extLst>
                <a:ext uri="{FF2B5EF4-FFF2-40B4-BE49-F238E27FC236}">
                  <a16:creationId xmlns:a16="http://schemas.microsoft.com/office/drawing/2014/main" id="{CEB7ABD2-F791-F4FC-1B60-69A528C466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97548" y="153778"/>
              <a:ext cx="2956816" cy="804742"/>
            </a:xfrm>
            <a:prstGeom prst="rect">
              <a:avLst/>
            </a:prstGeom>
          </p:spPr>
        </p:pic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F7B2A588-EBDE-7FDF-AA35-5FC431E03230}"/>
              </a:ext>
            </a:extLst>
          </p:cNvPr>
          <p:cNvSpPr txBox="1"/>
          <p:nvPr/>
        </p:nvSpPr>
        <p:spPr>
          <a:xfrm>
            <a:off x="247294" y="3707925"/>
            <a:ext cx="8649411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Objetivo:</a:t>
            </a:r>
          </a:p>
          <a:p>
            <a:pPr marL="536575" marR="0" lvl="0" indent="-536575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Identificar los traumatismos más frecuentes, diagnóstico y la conducta a seguir.</a:t>
            </a:r>
          </a:p>
        </p:txBody>
      </p:sp>
    </p:spTree>
    <p:extLst>
      <p:ext uri="{BB962C8B-B14F-4D97-AF65-F5344CB8AC3E}">
        <p14:creationId xmlns:p14="http://schemas.microsoft.com/office/powerpoint/2010/main" val="202451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12755"/>
            <a:ext cx="7886700" cy="578257"/>
          </a:xfr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br>
              <a:rPr lang="es-ES" sz="4000" b="1" dirty="0"/>
            </a:br>
            <a:r>
              <a:rPr lang="es-ES" sz="4000" b="1" dirty="0"/>
              <a:t>Escala de Glasgow</a:t>
            </a:r>
            <a:br>
              <a:rPr lang="es-ES" sz="4000" dirty="0"/>
            </a:b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612068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endParaRPr lang="es-ES" b="1" u="sng" dirty="0"/>
          </a:p>
          <a:p>
            <a:endParaRPr lang="es-ES" b="1" u="sng" dirty="0"/>
          </a:p>
          <a:p>
            <a:endParaRPr lang="es-ES" b="1" u="sng" dirty="0"/>
          </a:p>
          <a:p>
            <a:endParaRPr lang="es-ES" b="1" u="sng" dirty="0"/>
          </a:p>
          <a:p>
            <a:endParaRPr lang="es-ES" b="1" u="sng" dirty="0"/>
          </a:p>
          <a:p>
            <a:endParaRPr lang="es-ES" b="1" u="sng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5076056" y="1377052"/>
            <a:ext cx="3600000" cy="252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85800"/>
            <a:r>
              <a:rPr lang="es-ES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s-ES" b="1" u="sng" dirty="0">
                <a:solidFill>
                  <a:prstClr val="black"/>
                </a:solidFill>
                <a:latin typeface="Calibri" panose="020F0502020204030204"/>
              </a:rPr>
              <a:t>Respuesta motora:</a:t>
            </a:r>
            <a:endParaRPr lang="es-ES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/>
            <a:r>
              <a:rPr lang="es-ES" dirty="0">
                <a:solidFill>
                  <a:prstClr val="black"/>
                </a:solidFill>
                <a:latin typeface="Calibri" panose="020F0502020204030204"/>
              </a:rPr>
              <a:t>    Obedece órdenes                  6</a:t>
            </a:r>
          </a:p>
          <a:p>
            <a:pPr defTabSz="685800"/>
            <a:r>
              <a:rPr lang="es-ES" dirty="0">
                <a:solidFill>
                  <a:prstClr val="black"/>
                </a:solidFill>
                <a:latin typeface="Calibri" panose="020F0502020204030204"/>
              </a:rPr>
              <a:t>    Localiza el dolor                     5</a:t>
            </a:r>
          </a:p>
          <a:p>
            <a:pPr defTabSz="685800"/>
            <a:r>
              <a:rPr lang="es-ES" dirty="0">
                <a:solidFill>
                  <a:prstClr val="black"/>
                </a:solidFill>
                <a:latin typeface="Calibri" panose="020F0502020204030204"/>
              </a:rPr>
              <a:t>    Retirada en flexión                4</a:t>
            </a:r>
          </a:p>
          <a:p>
            <a:pPr defTabSz="685800"/>
            <a:r>
              <a:rPr lang="es-ES" dirty="0">
                <a:solidFill>
                  <a:prstClr val="black"/>
                </a:solidFill>
                <a:latin typeface="Calibri" panose="020F0502020204030204"/>
              </a:rPr>
              <a:t>    Extensión anormal                3</a:t>
            </a:r>
          </a:p>
          <a:p>
            <a:pPr defTabSz="685800"/>
            <a:r>
              <a:rPr lang="es-ES" dirty="0">
                <a:solidFill>
                  <a:prstClr val="black"/>
                </a:solidFill>
                <a:latin typeface="Calibri" panose="020F0502020204030204"/>
              </a:rPr>
              <a:t>    Flexión anormal                     2</a:t>
            </a:r>
          </a:p>
          <a:p>
            <a:pPr defTabSz="685800"/>
            <a:r>
              <a:rPr lang="es-ES" dirty="0">
                <a:solidFill>
                  <a:prstClr val="black"/>
                </a:solidFill>
                <a:latin typeface="Calibri" panose="020F0502020204030204"/>
              </a:rPr>
              <a:t>    No respuesta                          1</a:t>
            </a:r>
          </a:p>
          <a:p>
            <a:pPr defTabSz="685800"/>
            <a:endParaRPr lang="es-ES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/>
            <a:r>
              <a:rPr lang="es-ES" dirty="0">
                <a:solidFill>
                  <a:prstClr val="black"/>
                </a:solidFill>
                <a:latin typeface="Calibri" panose="020F0502020204030204"/>
              </a:rPr>
              <a:t>    Mínima: 3           Máxima: 15.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777924" y="1376935"/>
            <a:ext cx="3600000" cy="18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85800"/>
            <a:r>
              <a:rPr lang="es-ES" sz="2000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s-ES" sz="2000" b="1" u="sng" dirty="0">
                <a:solidFill>
                  <a:prstClr val="black"/>
                </a:solidFill>
                <a:latin typeface="Calibri" panose="020F0502020204030204"/>
              </a:rPr>
              <a:t>Abertura ocular:</a:t>
            </a:r>
            <a:endParaRPr lang="es-ES" sz="200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/>
            <a:r>
              <a:rPr lang="es-ES" sz="2000" dirty="0">
                <a:solidFill>
                  <a:prstClr val="black"/>
                </a:solidFill>
                <a:latin typeface="Calibri" panose="020F0502020204030204"/>
              </a:rPr>
              <a:t>    Espontánea                              4</a:t>
            </a:r>
          </a:p>
          <a:p>
            <a:pPr defTabSz="685800"/>
            <a:r>
              <a:rPr lang="es-ES" sz="2000" dirty="0">
                <a:solidFill>
                  <a:prstClr val="black"/>
                </a:solidFill>
                <a:latin typeface="Calibri" panose="020F0502020204030204"/>
              </a:rPr>
              <a:t>    A la orden                                3</a:t>
            </a:r>
          </a:p>
          <a:p>
            <a:pPr defTabSz="685800"/>
            <a:r>
              <a:rPr lang="es-ES" sz="2000" dirty="0">
                <a:solidFill>
                  <a:prstClr val="black"/>
                </a:solidFill>
                <a:latin typeface="Calibri" panose="020F0502020204030204"/>
              </a:rPr>
              <a:t>    Al dolor                                    2</a:t>
            </a:r>
          </a:p>
          <a:p>
            <a:pPr defTabSz="685800"/>
            <a:r>
              <a:rPr lang="es-ES" sz="2000" dirty="0">
                <a:solidFill>
                  <a:prstClr val="black"/>
                </a:solidFill>
                <a:latin typeface="Calibri" panose="020F0502020204030204"/>
              </a:rPr>
              <a:t>    No respuesta                           1</a:t>
            </a:r>
          </a:p>
        </p:txBody>
      </p:sp>
      <p:sp>
        <p:nvSpPr>
          <p:cNvPr id="6" name="Rectángulo 5"/>
          <p:cNvSpPr/>
          <p:nvPr/>
        </p:nvSpPr>
        <p:spPr>
          <a:xfrm>
            <a:off x="777924" y="3681065"/>
            <a:ext cx="3600000" cy="180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85800"/>
            <a:r>
              <a:rPr lang="es-ES" b="1" u="sng" dirty="0">
                <a:solidFill>
                  <a:prstClr val="black"/>
                </a:solidFill>
                <a:latin typeface="Calibri" panose="020F0502020204030204"/>
              </a:rPr>
              <a:t>Respuesta verbal:</a:t>
            </a:r>
            <a:endParaRPr lang="es-ES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/>
            <a:r>
              <a:rPr lang="es-ES" dirty="0">
                <a:solidFill>
                  <a:prstClr val="black"/>
                </a:solidFill>
                <a:latin typeface="Calibri" panose="020F0502020204030204"/>
              </a:rPr>
              <a:t>   Orientada conversa                  5</a:t>
            </a:r>
          </a:p>
          <a:p>
            <a:pPr defTabSz="685800"/>
            <a:r>
              <a:rPr lang="es-ES" dirty="0">
                <a:solidFill>
                  <a:prstClr val="black"/>
                </a:solidFill>
                <a:latin typeface="Calibri" panose="020F0502020204030204"/>
              </a:rPr>
              <a:t>    Desorientada conversa           4</a:t>
            </a:r>
          </a:p>
          <a:p>
            <a:pPr defTabSz="685800"/>
            <a:r>
              <a:rPr lang="es-ES" dirty="0">
                <a:solidFill>
                  <a:prstClr val="black"/>
                </a:solidFill>
                <a:latin typeface="Calibri" panose="020F0502020204030204"/>
              </a:rPr>
              <a:t>    Palabras inapropiadas             3</a:t>
            </a:r>
          </a:p>
          <a:p>
            <a:pPr defTabSz="685800"/>
            <a:r>
              <a:rPr lang="es-ES" dirty="0">
                <a:solidFill>
                  <a:prstClr val="black"/>
                </a:solidFill>
                <a:latin typeface="Calibri" panose="020F0502020204030204"/>
              </a:rPr>
              <a:t>    Sonidos incomprensibles        2</a:t>
            </a:r>
          </a:p>
          <a:p>
            <a:pPr defTabSz="685800"/>
            <a:r>
              <a:rPr lang="es-ES" dirty="0">
                <a:solidFill>
                  <a:prstClr val="black"/>
                </a:solidFill>
                <a:latin typeface="Calibri" panose="020F0502020204030204"/>
              </a:rPr>
              <a:t>    No respuesta                             1</a:t>
            </a:r>
          </a:p>
        </p:txBody>
      </p:sp>
      <p:sp>
        <p:nvSpPr>
          <p:cNvPr id="7" name="Rectángulo 6"/>
          <p:cNvSpPr/>
          <p:nvPr/>
        </p:nvSpPr>
        <p:spPr>
          <a:xfrm>
            <a:off x="777924" y="5772465"/>
            <a:ext cx="7898132" cy="48108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s-ES" sz="2400" b="1" i="1" dirty="0">
                <a:solidFill>
                  <a:srgbClr val="FF0000"/>
                </a:solidFill>
                <a:latin typeface="Calibri" panose="020F0502020204030204"/>
              </a:rPr>
              <a:t>Si tiene menos de 8, es grave y existe criterio de intubación</a:t>
            </a:r>
            <a:r>
              <a:rPr lang="es-ES" sz="2400" dirty="0">
                <a:solidFill>
                  <a:prstClr val="black"/>
                </a:solidFill>
                <a:latin typeface="Calibri" panose="020F0502020204030204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4107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245" y="319017"/>
            <a:ext cx="8731155" cy="481083"/>
          </a:xfrm>
          <a:solidFill>
            <a:schemeClr val="accent2"/>
          </a:solidFill>
          <a:ln w="381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conducta  en la zona de defensa</a:t>
            </a:r>
            <a:r>
              <a:rPr lang="es-ES" dirty="0"/>
              <a:t> 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1155" y="1052736"/>
            <a:ext cx="8731155" cy="5486247"/>
          </a:xfr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342900" lvl="1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Revisión rápida de la herida para detectar fundamentalmente:</a:t>
            </a:r>
          </a:p>
          <a:p>
            <a:pPr lvl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Hemorragia externa por vasos sangrantes del cuero cabelludo, cubrir la herida con apósito estéril y vendaje compresivo (capelina).</a:t>
            </a:r>
          </a:p>
          <a:p>
            <a:pPr lvl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Procidencia de masa encefálica, cubrir con apósito estéril y vendaje de gasa. No introducir el encéfalo en la bóveda craneana. No retirar fragmentos óseos.</a:t>
            </a:r>
          </a:p>
          <a:p>
            <a:pPr lvl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Si tiene otorrea, cubrir con apósitos el pabellón de la oreja, sin manipular la región.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Reactivar el toxoide tetánico.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Inyectar un millón de unidades de penicilina por vía intramuscular.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No suministrar alimentos por vía oral.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Detectar si signos neurológicos, mejor, igual o peor. Anotar en tarjeta del herido. Si estado de coma, realizar  traqueostomía.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s-E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Evacuar. </a:t>
            </a:r>
            <a:r>
              <a:rPr lang="es-ES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Primera prioridad</a:t>
            </a:r>
            <a:r>
              <a:rPr lang="es-ES" sz="1600" i="1" dirty="0">
                <a:latin typeface="Arial" panose="020B0604020202020204" pitchFamily="34" charset="0"/>
                <a:cs typeface="Arial" panose="020B0604020202020204" pitchFamily="34" charset="0"/>
              </a:rPr>
              <a:t>: Heridas penetrantes del encéfalo.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s-ES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Segunda prioridad: </a:t>
            </a:r>
            <a:r>
              <a:rPr lang="es-ES" sz="1600" i="1" dirty="0">
                <a:latin typeface="Arial" panose="020B0604020202020204" pitchFamily="34" charset="0"/>
                <a:cs typeface="Arial" panose="020B0604020202020204" pitchFamily="34" charset="0"/>
              </a:rPr>
              <a:t>Fracturas de la base del cráneo.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s-ES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Tercera prioridad: </a:t>
            </a:r>
            <a:r>
              <a:rPr lang="es-ES" sz="1600" i="1" dirty="0">
                <a:latin typeface="Arial" panose="020B0604020202020204" pitchFamily="34" charset="0"/>
                <a:cs typeface="Arial" panose="020B0604020202020204" pitchFamily="34" charset="0"/>
              </a:rPr>
              <a:t>Heridas del cuero cabelludo con trastornos de la conciencia mantenidos,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57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1045" y="345460"/>
            <a:ext cx="7886700" cy="511790"/>
          </a:xfrm>
          <a:solidFill>
            <a:schemeClr val="accent2"/>
          </a:solidFill>
          <a:ln w="381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es-ES" b="1" dirty="0"/>
            </a:br>
            <a:br>
              <a:rPr lang="es-ES" b="1" dirty="0"/>
            </a:b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Traumatismos Craneoencefálicos Cerrados</a:t>
            </a:r>
            <a:br>
              <a:rPr lang="es-E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b="1" dirty="0"/>
              <a:t> 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1520" y="1164325"/>
            <a:ext cx="8640960" cy="4529350"/>
          </a:xfr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conmoción cerebral </a:t>
            </a:r>
            <a:r>
              <a:rPr lang="es-ES" sz="2400" dirty="0"/>
              <a:t>no </a:t>
            </a:r>
            <a:r>
              <a:rPr lang="es-ES" sz="2400" b="1" dirty="0">
                <a:solidFill>
                  <a:srgbClr val="FF0000"/>
                </a:solidFill>
              </a:rPr>
              <a:t>provoca cambios hístico </a:t>
            </a:r>
            <a:r>
              <a:rPr lang="es-ES" sz="2400" dirty="0"/>
              <a:t>en el parénquima; solamente produce una alteración funcional de la sustancia reticular a nivel del bulbo raquídeo. Puede originarse por traumatismos directos, así como por  la onda expansiva producida por la explosión de un detonante de alta potencia.</a:t>
            </a:r>
          </a:p>
          <a:p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cuadro clínico: </a:t>
            </a:r>
            <a:r>
              <a:rPr lang="es-ES" sz="2400" b="1" dirty="0">
                <a:solidFill>
                  <a:srgbClr val="FF0000"/>
                </a:solidFill>
              </a:rPr>
              <a:t>Pérdida transitoria de la conciencia</a:t>
            </a:r>
            <a:r>
              <a:rPr lang="es-ES" sz="2400" dirty="0"/>
              <a:t>, por  algunos minutos o varias horas; cefalea, </a:t>
            </a:r>
            <a:r>
              <a:rPr lang="es-ES" sz="2400" dirty="0">
                <a:solidFill>
                  <a:srgbClr val="FF0000"/>
                </a:solidFill>
              </a:rPr>
              <a:t>amnesia anterógrada, </a:t>
            </a:r>
            <a:r>
              <a:rPr lang="es-ES" sz="2400" dirty="0"/>
              <a:t>náuseas, pueden llegar a vómito, vértigo, generalmente, aparecen o empeoran con los cambios bruscos de la posición de la cabeza, confusión mental, que se presenta al recobrar la conciencia y se manifiesta por desorientación, y trastornos de la memoria.  </a:t>
            </a:r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075346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420826"/>
            <a:ext cx="7886700" cy="757451"/>
          </a:xfrm>
          <a:solidFill>
            <a:schemeClr val="accent2"/>
          </a:solidFill>
          <a:ln w="381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es-ES" i="1" dirty="0"/>
            </a:br>
            <a:r>
              <a:rPr lang="es-E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conducta a seguir en la zona de defensa ante una conmoción cerebral</a:t>
            </a:r>
            <a:r>
              <a:rPr lang="es-ES" i="1" dirty="0"/>
              <a:t>  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94122" y="1545609"/>
            <a:ext cx="7886700" cy="3766782"/>
          </a:xfr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lvl="0"/>
            <a:r>
              <a:rPr lang="es-ES" sz="2400" dirty="0"/>
              <a:t>Aplicar las medidas para conservar la vida.</a:t>
            </a:r>
          </a:p>
          <a:p>
            <a:pPr lvl="0"/>
            <a:r>
              <a:rPr lang="es-ES" sz="2400" dirty="0"/>
              <a:t>Calmar el dolor con analgésicos.</a:t>
            </a:r>
          </a:p>
          <a:p>
            <a:pPr lvl="0"/>
            <a:r>
              <a:rPr lang="es-ES" sz="2400" dirty="0"/>
              <a:t>Alimentar con dieta ligera si el lesionado no presenta vómitos.</a:t>
            </a:r>
          </a:p>
          <a:p>
            <a:pPr lvl="0"/>
            <a:r>
              <a:rPr lang="es-ES" sz="2400" dirty="0"/>
              <a:t>Mantener observación constante del lesionado.</a:t>
            </a:r>
          </a:p>
          <a:p>
            <a:pPr lvl="0"/>
            <a:r>
              <a:rPr lang="es-ES" sz="2400" dirty="0"/>
              <a:t>En caso que el lesionado presente confusión mental por más de 15 min debe administrársele </a:t>
            </a:r>
            <a:r>
              <a:rPr lang="es-ES" sz="2400" dirty="0">
                <a:solidFill>
                  <a:srgbClr val="FF0000"/>
                </a:solidFill>
              </a:rPr>
              <a:t>0,5 mg  de glicerol al 50 </a:t>
            </a:r>
            <a:r>
              <a:rPr lang="es-ES" sz="2400" dirty="0"/>
              <a:t>% </a:t>
            </a:r>
            <a:r>
              <a:rPr lang="es-ES" sz="2400" dirty="0">
                <a:solidFill>
                  <a:srgbClr val="FF0000"/>
                </a:solidFill>
              </a:rPr>
              <a:t>cada 4 h durante 2 días.</a:t>
            </a:r>
          </a:p>
          <a:p>
            <a:pPr lvl="0"/>
            <a:r>
              <a:rPr lang="es-ES" sz="2400" dirty="0"/>
              <a:t>Preparar para la </a:t>
            </a:r>
            <a:r>
              <a:rPr lang="es-ES" sz="2400" dirty="0">
                <a:solidFill>
                  <a:srgbClr val="FF0000"/>
                </a:solidFill>
              </a:rPr>
              <a:t>evacuación del lesionado en 3ra prioridad</a:t>
            </a:r>
            <a:r>
              <a:rPr lang="es-ES" sz="2400" dirty="0"/>
              <a:t>, acostado en camilla.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05261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6367" y="969844"/>
            <a:ext cx="8475260" cy="450376"/>
          </a:xfrm>
          <a:solidFill>
            <a:schemeClr val="accent2"/>
          </a:solidFill>
          <a:ln w="381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Contusión cerebral cuadro clínico:</a:t>
            </a:r>
            <a:br>
              <a:rPr lang="es-ES" sz="2700" dirty="0"/>
            </a:br>
            <a:br>
              <a:rPr lang="es-E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76367" y="1420219"/>
            <a:ext cx="8475260" cy="4580531"/>
          </a:xfr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cuadro clínico: </a:t>
            </a:r>
          </a:p>
          <a:p>
            <a:r>
              <a:rPr lang="es-ES" dirty="0"/>
              <a:t>Se caracteriza por  </a:t>
            </a:r>
            <a:r>
              <a:rPr lang="es-ES" b="1" dirty="0">
                <a:solidFill>
                  <a:srgbClr val="FF0000"/>
                </a:solidFill>
              </a:rPr>
              <a:t>pérdida de la conciencia  prolongada</a:t>
            </a:r>
            <a:r>
              <a:rPr lang="es-ES" dirty="0"/>
              <a:t>, desde varias horas hasta varios meses. Además, presentan </a:t>
            </a:r>
            <a:r>
              <a:rPr lang="es-ES" b="1" dirty="0">
                <a:solidFill>
                  <a:srgbClr val="FF0000"/>
                </a:solidFill>
              </a:rPr>
              <a:t>cefaleas, vómitos, vértigos, convulsiones </a:t>
            </a:r>
            <a:r>
              <a:rPr lang="es-ES" dirty="0"/>
              <a:t>generalizadas o focales, así como crisis de hipertonía muscular de los miembros con rotación interna de estos, agitación psicomotora, etc.</a:t>
            </a:r>
          </a:p>
          <a:p>
            <a:r>
              <a:rPr lang="es-ES" dirty="0"/>
              <a:t>Signos de irritación piramidal tales como Babinski positivo, hiperreflexia osteotendinosa y hemiplejias espásticas.</a:t>
            </a:r>
          </a:p>
          <a:p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diagnóstico: </a:t>
            </a:r>
            <a:r>
              <a:rPr lang="es-ES" dirty="0"/>
              <a:t> </a:t>
            </a:r>
          </a:p>
          <a:p>
            <a:pPr lvl="0"/>
            <a:r>
              <a:rPr lang="es-ES" dirty="0">
                <a:solidFill>
                  <a:srgbClr val="FF0000"/>
                </a:solidFill>
              </a:rPr>
              <a:t>Pérdida prolongada de la conciencia, lo que la diferencia de la conmoción</a:t>
            </a:r>
            <a:r>
              <a:rPr lang="es-ES" dirty="0"/>
              <a:t>.</a:t>
            </a:r>
          </a:p>
          <a:p>
            <a:pPr marL="0" indent="0">
              <a:buNone/>
            </a:pPr>
            <a:r>
              <a:rPr lang="es-ES" dirty="0">
                <a:solidFill>
                  <a:srgbClr val="FF0000"/>
                </a:solidFill>
              </a:rPr>
              <a:t>Signos de  focalización</a:t>
            </a:r>
            <a:r>
              <a:rPr lang="es-ES" dirty="0"/>
              <a:t>, como parálisis o alteraciones de los reflejos osteotendinosos, trastornos pupilares como </a:t>
            </a:r>
            <a:r>
              <a:rPr lang="es-ES" dirty="0">
                <a:solidFill>
                  <a:srgbClr val="FF0000"/>
                </a:solidFill>
              </a:rPr>
              <a:t>midriasis, miosis o anisocoria</a:t>
            </a:r>
            <a:r>
              <a:rPr lang="es-ES" dirty="0"/>
              <a:t>, particularmente importante esta última porque indica el lado de la lesión. En este caso la </a:t>
            </a: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contusión cerebral presenta un cuadro clínico similar al de la compresión</a:t>
            </a:r>
            <a:r>
              <a:rPr lang="es-ES" dirty="0"/>
              <a:t>,  es difícil de realizar el diagnóstico diferencial entre ambas lesiones en las primeras etapas de tratamiento.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2271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483607"/>
          </a:xfrm>
          <a:solidFill>
            <a:schemeClr val="accent2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Conducta ante una Contusión cerebral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727296"/>
            <a:ext cx="7886700" cy="3762677"/>
          </a:xfrm>
          <a:solidFill>
            <a:schemeClr val="bg1"/>
          </a:solidFill>
          <a:ln w="38100">
            <a:solidFill>
              <a:srgbClr val="00B050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sz="2325" dirty="0"/>
              <a:t>1.Aplicar las medidas para conservar la vida.</a:t>
            </a:r>
          </a:p>
          <a:p>
            <a:pPr marL="0" indent="0">
              <a:buNone/>
            </a:pPr>
            <a:r>
              <a:rPr lang="es-ES" sz="2325" dirty="0"/>
              <a:t> 2. Si presente alguna herida, realizar profilaxis del tétanos y de la infección</a:t>
            </a:r>
          </a:p>
          <a:p>
            <a:pPr marL="0" indent="0">
              <a:buNone/>
            </a:pPr>
            <a:r>
              <a:rPr lang="es-ES" sz="2325" dirty="0"/>
              <a:t> 3. Si tiene trastornos de la conciencia mantenidos, administrar mediante </a:t>
            </a:r>
            <a:r>
              <a:rPr lang="es-ES" sz="2325" dirty="0">
                <a:solidFill>
                  <a:srgbClr val="FF0000"/>
                </a:solidFill>
              </a:rPr>
              <a:t>sonda</a:t>
            </a:r>
            <a:r>
              <a:rPr lang="es-ES" sz="2325" dirty="0"/>
              <a:t> </a:t>
            </a:r>
            <a:r>
              <a:rPr lang="es-ES" sz="2325" dirty="0">
                <a:solidFill>
                  <a:srgbClr val="FF0000"/>
                </a:solidFill>
              </a:rPr>
              <a:t>nasogástrica</a:t>
            </a:r>
            <a:r>
              <a:rPr lang="es-ES" sz="2325" b="1" dirty="0">
                <a:solidFill>
                  <a:srgbClr val="FF0000"/>
                </a:solidFill>
              </a:rPr>
              <a:t>, 150 mL. de glicerol al 50 </a:t>
            </a:r>
            <a:r>
              <a:rPr lang="es-ES" sz="2325" dirty="0"/>
              <a:t>%. Si a las  4 h se mantienen  trastornos de la conciencia, se administrará la mitad de la dosis inicial.</a:t>
            </a:r>
          </a:p>
          <a:p>
            <a:pPr marL="0" indent="0">
              <a:buNone/>
            </a:pPr>
            <a:r>
              <a:rPr lang="es-ES" sz="2325" dirty="0"/>
              <a:t>Se puede administrar de inicio por vía endovenosa 250 mL. de manitol al 20 %, lentamente durante 40 min. no es posible evacuar al lesionado en  4 h,  inyectarle el 50 % de la dosis inicial.</a:t>
            </a:r>
          </a:p>
          <a:p>
            <a:pPr marL="0" indent="0">
              <a:buNone/>
            </a:pPr>
            <a:r>
              <a:rPr lang="es-ES" sz="2325" dirty="0"/>
              <a:t>4. Si se mantiene inconsciente se realizará una traqueostomía o cricotiroidotomía. </a:t>
            </a:r>
          </a:p>
          <a:p>
            <a:pPr marL="0" indent="0">
              <a:buNone/>
            </a:pPr>
            <a:r>
              <a:rPr lang="es-ES" sz="2325" dirty="0"/>
              <a:t>5. Preparar para </a:t>
            </a:r>
            <a:r>
              <a:rPr lang="es-ES" sz="2325" dirty="0">
                <a:solidFill>
                  <a:srgbClr val="FF0000"/>
                </a:solidFill>
              </a:rPr>
              <a:t>evacuar al lesionado </a:t>
            </a:r>
            <a:r>
              <a:rPr lang="es-ES" sz="232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primera prioridad</a:t>
            </a:r>
            <a:r>
              <a:rPr lang="es-ES" sz="2325" dirty="0"/>
              <a:t>, acostado en camilla.</a:t>
            </a:r>
          </a:p>
          <a:p>
            <a:pPr marL="0" indent="0">
              <a:buNone/>
            </a:pPr>
            <a:r>
              <a:rPr lang="es-ES" sz="2325" dirty="0"/>
              <a:t> 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28870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000552"/>
            <a:ext cx="7886700" cy="603914"/>
          </a:xfrm>
          <a:solidFill>
            <a:schemeClr val="accent2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es-ES" b="1" i="1" dirty="0"/>
            </a:br>
            <a:r>
              <a:rPr lang="es-ES" sz="4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Compresión cerebral</a:t>
            </a:r>
            <a:br>
              <a:rPr lang="es-E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768238"/>
            <a:ext cx="7886700" cy="3721734"/>
          </a:xfrm>
          <a:solidFill>
            <a:schemeClr val="bg1"/>
          </a:solidFill>
          <a:ln w="381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ES" b="1" i="1" dirty="0"/>
              <a:t>Concepto.</a:t>
            </a:r>
            <a:r>
              <a:rPr lang="es-ES" dirty="0"/>
              <a:t> Es una lesión causada por la presión ejercida sobre la masa encefálica por una </a:t>
            </a: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colección líquida intracraneal o por una fractura deprimida del cráneo </a:t>
            </a:r>
            <a:r>
              <a:rPr lang="es-ES" dirty="0"/>
              <a:t>es originada por un hematoma que comprime el parénquima cerebral, según su localización y magnitud. Esto ocasiona edema cerebral que, aumenta la hipertensión intracraneal.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dirty="0"/>
              <a:t>Los hematomas intracraneales se clasifican en: Epidural, subdural e intracraneal. </a:t>
            </a:r>
          </a:p>
          <a:p>
            <a:pPr marL="0" indent="0">
              <a:lnSpc>
                <a:spcPct val="100000"/>
              </a:lnSpc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92435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28902"/>
            <a:ext cx="7886700" cy="511790"/>
          </a:xfrm>
          <a:solidFill>
            <a:schemeClr val="accent2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es-E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E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Compresión cerebral</a:t>
            </a:r>
            <a:b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E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624937"/>
            <a:ext cx="7886700" cy="3865036"/>
          </a:xfrm>
          <a:solidFill>
            <a:schemeClr val="bg1"/>
          </a:solidFill>
          <a:ln w="38100">
            <a:solidFill>
              <a:srgbClr val="00B050"/>
            </a:solidFill>
          </a:ln>
        </p:spPr>
        <p:txBody>
          <a:bodyPr>
            <a:normAutofit fontScale="77500" lnSpcReduction="20000"/>
          </a:bodyPr>
          <a:lstStyle/>
          <a:p>
            <a:endParaRPr lang="es-ES" dirty="0"/>
          </a:p>
          <a:p>
            <a:pPr marL="0" indent="0">
              <a:buNone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hematoma epidural </a:t>
            </a:r>
            <a:r>
              <a:rPr lang="es-ES" dirty="0"/>
              <a:t>es producido traumatismo craneal, con o sin fractura,  con </a:t>
            </a:r>
            <a:r>
              <a:rPr lang="es-ES" b="1" dirty="0">
                <a:solidFill>
                  <a:srgbClr val="FF0000"/>
                </a:solidFill>
              </a:rPr>
              <a:t>lesión  de las ramas de la arteria meníngea media</a:t>
            </a:r>
            <a:r>
              <a:rPr lang="es-ES" dirty="0"/>
              <a:t>. El hematoma despega progresivamente la duramadre del plano óseo, aumenta comprimiendo el encéfalo </a:t>
            </a:r>
            <a:r>
              <a:rPr lang="es-ES" sz="19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evoluciona rápidamente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hematoma subdural </a:t>
            </a:r>
            <a:r>
              <a:rPr lang="es-ES" dirty="0"/>
              <a:t>es  originado por la </a:t>
            </a:r>
            <a:r>
              <a:rPr lang="es-ES" b="1" dirty="0">
                <a:solidFill>
                  <a:srgbClr val="FF0000"/>
                </a:solidFill>
              </a:rPr>
              <a:t>ruptura de las venas corticales o de los senos de la duramadre</a:t>
            </a:r>
            <a:r>
              <a:rPr lang="es-ES" dirty="0"/>
              <a:t>. Si el hematoma se forma durante las primeras </a:t>
            </a:r>
            <a:r>
              <a:rPr lang="es-ES" b="1" dirty="0">
                <a:solidFill>
                  <a:srgbClr val="FF0000"/>
                </a:solidFill>
              </a:rPr>
              <a:t>24 h </a:t>
            </a:r>
            <a:r>
              <a:rPr lang="es-ES" dirty="0"/>
              <a:t>de ocurrido el traumatismo, se considera </a:t>
            </a:r>
            <a:r>
              <a:rPr lang="es-ES" b="1" dirty="0">
                <a:solidFill>
                  <a:srgbClr val="FF0000"/>
                </a:solidFill>
              </a:rPr>
              <a:t>agudo;</a:t>
            </a:r>
            <a:r>
              <a:rPr lang="es-ES" dirty="0"/>
              <a:t> si en los </a:t>
            </a:r>
            <a:r>
              <a:rPr lang="es-ES" b="1" dirty="0">
                <a:solidFill>
                  <a:srgbClr val="FF0000"/>
                </a:solidFill>
              </a:rPr>
              <a:t>primeros días, subagudo</a:t>
            </a:r>
            <a:r>
              <a:rPr lang="es-ES" dirty="0"/>
              <a:t>; y si se produce </a:t>
            </a:r>
            <a:r>
              <a:rPr lang="es-ES" b="1" dirty="0">
                <a:solidFill>
                  <a:srgbClr val="FF0000"/>
                </a:solidFill>
              </a:rPr>
              <a:t>semanas o meses después, crónico</a:t>
            </a:r>
            <a:r>
              <a:rPr lang="es-ES" dirty="0"/>
              <a:t>.</a:t>
            </a:r>
          </a:p>
          <a:p>
            <a:pPr marL="0" indent="0">
              <a:buNone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hematoma intracerebral </a:t>
            </a:r>
            <a:r>
              <a:rPr lang="es-ES" dirty="0"/>
              <a:t>es raro, las </a:t>
            </a:r>
            <a:r>
              <a:rPr lang="es-ES" b="1" dirty="0">
                <a:solidFill>
                  <a:srgbClr val="FF0000"/>
                </a:solidFill>
              </a:rPr>
              <a:t>manifestaciones clínicas </a:t>
            </a:r>
            <a:r>
              <a:rPr lang="es-ES" dirty="0"/>
              <a:t>aparecen </a:t>
            </a:r>
            <a:r>
              <a:rPr lang="es-ES" b="1" dirty="0">
                <a:solidFill>
                  <a:srgbClr val="FF0000"/>
                </a:solidFill>
              </a:rPr>
              <a:t>después de un intervalo lúcido, </a:t>
            </a:r>
            <a:r>
              <a:rPr lang="es-ES" dirty="0"/>
              <a:t>con variaciones de la conciencia, tales como somnolencia, confusión, incoherencia, estupor y coma. </a:t>
            </a: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 estadio </a:t>
            </a:r>
            <a:r>
              <a:rPr lang="es-E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constituye una urgencia quirúrgica inminente</a:t>
            </a:r>
            <a:r>
              <a:rPr lang="es-ES" dirty="0"/>
              <a:t>.</a:t>
            </a:r>
          </a:p>
          <a:p>
            <a:pPr marL="0" indent="0">
              <a:buNone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cuadro clínico </a:t>
            </a:r>
            <a:r>
              <a:rPr lang="es-ES" dirty="0"/>
              <a:t>y el diagnóstico de las tres variedades de hematomas intracraneales se caracterizan por una tríada sintomática común: </a:t>
            </a:r>
            <a:r>
              <a:rPr lang="es-ES" b="1" dirty="0">
                <a:solidFill>
                  <a:srgbClr val="FF0000"/>
                </a:solidFill>
              </a:rPr>
              <a:t>Pérdida de la conciencia progresiva, anisocoria y hemiplejía</a:t>
            </a:r>
            <a:r>
              <a:rPr lang="es-ES" dirty="0"/>
              <a:t>. Además estará presente el </a:t>
            </a:r>
            <a:r>
              <a:rPr lang="es-ES" dirty="0">
                <a:solidFill>
                  <a:srgbClr val="FF0000"/>
                </a:solidFill>
              </a:rPr>
              <a:t>síndrome de hipertensión endocraneal</a:t>
            </a:r>
            <a:r>
              <a:rPr lang="es-ES" dirty="0"/>
              <a:t>, dado clásicamente por </a:t>
            </a:r>
            <a:r>
              <a:rPr lang="es-ES" b="1" dirty="0">
                <a:solidFill>
                  <a:srgbClr val="FF0000"/>
                </a:solidFill>
              </a:rPr>
              <a:t>cefalea, vómitos, bradicardia</a:t>
            </a:r>
            <a:r>
              <a:rPr lang="es-ES" dirty="0"/>
              <a:t>, y anomalías.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54663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5425" y="857251"/>
            <a:ext cx="8598089" cy="675563"/>
          </a:xfrm>
          <a:solidFill>
            <a:schemeClr val="accent2"/>
          </a:solidFill>
          <a:ln w="28575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es-E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E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Conducta ante una Compresión cerebral en  Zona de defensa</a:t>
            </a:r>
            <a:b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E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5425" y="1532814"/>
            <a:ext cx="8598089" cy="4309281"/>
          </a:xfrm>
          <a:solidFill>
            <a:schemeClr val="bg1"/>
          </a:solidFill>
          <a:ln w="38100">
            <a:solidFill>
              <a:srgbClr val="00B050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dirty="0"/>
              <a:t>1.  Aplicar las medidas para conservar la vida.</a:t>
            </a:r>
          </a:p>
          <a:p>
            <a:pPr marL="385763" indent="-385763">
              <a:buAutoNum type="arabicPeriod" startAt="2"/>
            </a:pPr>
            <a:r>
              <a:rPr lang="es-ES" dirty="0"/>
              <a:t>Cubrir la herida con apósitos estériles y vendajes compresivos si hay hemorragia externa por vasos sangrantes del cuero cabelludo.</a:t>
            </a:r>
          </a:p>
          <a:p>
            <a:pPr marL="0" indent="0">
              <a:buNone/>
            </a:pPr>
            <a:r>
              <a:rPr lang="es-ES" dirty="0"/>
              <a:t>3   Reactivar con toxoide tetánico.</a:t>
            </a:r>
          </a:p>
          <a:p>
            <a:pPr marL="0" indent="0">
              <a:buNone/>
            </a:pPr>
            <a:r>
              <a:rPr lang="es-ES" dirty="0"/>
              <a:t>4.  Antibioticoterapia por vía parenteral.</a:t>
            </a:r>
          </a:p>
          <a:p>
            <a:pPr marL="0" indent="0">
              <a:buNone/>
            </a:pPr>
            <a:r>
              <a:rPr lang="es-ES" dirty="0"/>
              <a:t>5.  Detectar evolución de los signos neurológicos  Anotar  en la tarjeta del herido.</a:t>
            </a:r>
          </a:p>
          <a:p>
            <a:pPr marL="0" indent="0">
              <a:buNone/>
            </a:pPr>
            <a:r>
              <a:rPr lang="es-ES" dirty="0"/>
              <a:t>6.  Realizar una traqueostomía o cricotiroidotomía si está en  estado de coma.</a:t>
            </a:r>
          </a:p>
          <a:p>
            <a:pPr marL="0" indent="0">
              <a:buNone/>
            </a:pPr>
            <a:r>
              <a:rPr lang="es-ES" dirty="0"/>
              <a:t>7.  Si trastornos de la conciencia mantenidos, administrar por sonda nasogástrica </a:t>
            </a:r>
          </a:p>
          <a:p>
            <a:pPr marL="0" indent="0">
              <a:buNone/>
            </a:pPr>
            <a:r>
              <a:rPr lang="es-ES" dirty="0"/>
              <a:t>     150 mL de  glicerol al 50 %. Si mantienen síntomas a las   4 h  administrar la mitad</a:t>
            </a:r>
          </a:p>
          <a:p>
            <a:pPr marL="0" indent="0">
              <a:buNone/>
            </a:pPr>
            <a:r>
              <a:rPr lang="es-ES" dirty="0"/>
              <a:t>     de la dosis inicial. Se puede administrar de inicio por vía endovenosa 250 mL. De</a:t>
            </a:r>
          </a:p>
          <a:p>
            <a:pPr marL="0" indent="0">
              <a:buNone/>
            </a:pPr>
            <a:r>
              <a:rPr lang="es-ES" dirty="0"/>
              <a:t>     manitol al 20 %, lentamente durante 40 min. no es posible evacuar al lesionado</a:t>
            </a:r>
          </a:p>
          <a:p>
            <a:pPr marL="0" indent="0">
              <a:buNone/>
            </a:pPr>
            <a:r>
              <a:rPr lang="es-ES" dirty="0"/>
              <a:t>     en  4 h,  inyectarle el 50 % de la dosis inicial.  </a:t>
            </a:r>
          </a:p>
          <a:p>
            <a:pPr marL="0" indent="0">
              <a:buNone/>
            </a:pPr>
            <a:r>
              <a:rPr lang="es-ES" dirty="0"/>
              <a:t>8.  Preparar al lesionado para la </a:t>
            </a:r>
            <a:r>
              <a:rPr lang="es-ES" b="1" dirty="0">
                <a:solidFill>
                  <a:srgbClr val="FF0000"/>
                </a:solidFill>
              </a:rPr>
              <a:t>evacuación e</a:t>
            </a:r>
            <a:r>
              <a:rPr lang="es-ES" dirty="0"/>
              <a:t>n </a:t>
            </a:r>
            <a:r>
              <a:rPr lang="es-ES" b="1" dirty="0">
                <a:solidFill>
                  <a:srgbClr val="FF0000"/>
                </a:solidFill>
              </a:rPr>
              <a:t>primera prioridad, acostado </a:t>
            </a:r>
            <a:r>
              <a:rPr lang="es-ES" dirty="0"/>
              <a:t>y en ambulancia</a:t>
            </a:r>
          </a:p>
        </p:txBody>
      </p:sp>
    </p:spTree>
    <p:extLst>
      <p:ext uri="{BB962C8B-B14F-4D97-AF65-F5344CB8AC3E}">
        <p14:creationId xmlns:p14="http://schemas.microsoft.com/office/powerpoint/2010/main" val="32726037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59610"/>
            <a:ext cx="7886700" cy="573205"/>
          </a:xfrm>
          <a:solidFill>
            <a:schemeClr val="accent2"/>
          </a:solidFill>
          <a:ln w="38100">
            <a:solidFill>
              <a:srgbClr val="00B050"/>
            </a:solidFill>
          </a:ln>
        </p:spPr>
        <p:txBody>
          <a:bodyPr/>
          <a:lstStyle/>
          <a:p>
            <a:pPr algn="ctr"/>
            <a:r>
              <a:rPr lang="es-ES" b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Fractura Nasal  Diagnostico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2413096"/>
            <a:ext cx="7886700" cy="2651078"/>
          </a:xfrm>
          <a:solidFill>
            <a:schemeClr val="bg1"/>
          </a:solidFill>
          <a:ln w="38100">
            <a:solidFill>
              <a:srgbClr val="00B050"/>
            </a:solidFill>
          </a:ln>
        </p:spPr>
        <p:txBody>
          <a:bodyPr>
            <a:normAutofit lnSpcReduction="10000"/>
          </a:bodyPr>
          <a:lstStyle/>
          <a:p>
            <a:r>
              <a:rPr lang="es-E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diagnóstico </a:t>
            </a:r>
          </a:p>
          <a:p>
            <a:r>
              <a:rPr lang="es-ES" sz="3000" dirty="0"/>
              <a:t>Se basa en los datos obtenidos mediante el interrogatorio, pero fundamentalmente durante el examen físico: desviación o aplanamiento de la nariz, epistaxis, crepitación o dolor a la palpación.</a:t>
            </a:r>
          </a:p>
          <a:p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4075847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24D43D7-6038-C0E0-1D43-B4A441A1EEB7}"/>
              </a:ext>
            </a:extLst>
          </p:cNvPr>
          <p:cNvSpPr txBox="1"/>
          <p:nvPr/>
        </p:nvSpPr>
        <p:spPr>
          <a:xfrm>
            <a:off x="179512" y="1124744"/>
            <a:ext cx="8784976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9263" indent="-449263" algn="just">
              <a:spcBef>
                <a:spcPts val="600"/>
              </a:spcBef>
              <a:spcAft>
                <a:spcPts val="600"/>
              </a:spcAft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s-ES" dirty="0"/>
              <a:t>	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Lesionados y enfermos: examen físico, lesiones de partes blandas, complicaciones y conducta. </a:t>
            </a:r>
          </a:p>
          <a:p>
            <a:pPr marL="449263" indent="-449263" algn="just">
              <a:spcBef>
                <a:spcPts val="600"/>
              </a:spcBef>
              <a:spcAft>
                <a:spcPts val="600"/>
              </a:spcAft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2.	Traumatismos craneoencefálicos, maxilofaciales, torácicos, abdominales y del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tractus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urogenital. Lesiones raquimedulares. Lesiones de miembros y pelvis. Síndrome por aplastamiento prolongado. Lesiones por onda expansiva.  Cuadro clínico, diagnóstico, conducta,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triage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y particularidades de su atención.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E047EEA-A54E-E2E6-4396-0FD5D12575AD}"/>
              </a:ext>
            </a:extLst>
          </p:cNvPr>
          <p:cNvSpPr txBox="1"/>
          <p:nvPr/>
        </p:nvSpPr>
        <p:spPr>
          <a:xfrm>
            <a:off x="1979712" y="404664"/>
            <a:ext cx="457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Sumarios:</a:t>
            </a:r>
          </a:p>
        </p:txBody>
      </p:sp>
    </p:spTree>
    <p:extLst>
      <p:ext uri="{BB962C8B-B14F-4D97-AF65-F5344CB8AC3E}">
        <p14:creationId xmlns:p14="http://schemas.microsoft.com/office/powerpoint/2010/main" val="28211405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953" y="949373"/>
            <a:ext cx="8720920" cy="624385"/>
          </a:xfrm>
          <a:solidFill>
            <a:schemeClr val="accent2"/>
          </a:solidFill>
          <a:ln w="381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/>
            <a:r>
              <a:rPr lang="es-ES" b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Fractura Nasal Conducta  en CMF y  ZD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214953" y="2228850"/>
            <a:ext cx="8720920" cy="2620371"/>
          </a:xfrm>
          <a:solidFill>
            <a:schemeClr val="bg1"/>
          </a:solidFill>
          <a:ln w="381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171450" algn="l"/>
              </a:tabLst>
            </a:pPr>
            <a:r>
              <a:rPr lang="es-ES" altLang="es-ES" sz="1800" dirty="0">
                <a:solidFill>
                  <a:prstClr val="black"/>
                </a:solidFill>
                <a:ea typeface="Times New Roman" panose="02020603050405020304" pitchFamily="18" charset="0"/>
              </a:rPr>
              <a:t>1. hemostasia por taponamiento nasal anterior.</a:t>
            </a:r>
            <a:endParaRPr lang="es-ES" altLang="es-ES" sz="1800" dirty="0">
              <a:solidFill>
                <a:prstClr val="black"/>
              </a:solidFill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171450" algn="l"/>
              </a:tabLst>
            </a:pPr>
            <a:r>
              <a:rPr lang="es-ES" altLang="es-ES" sz="1800" dirty="0">
                <a:solidFill>
                  <a:prstClr val="black"/>
                </a:solidFill>
                <a:ea typeface="Times New Roman" panose="02020603050405020304" pitchFamily="18" charset="0"/>
              </a:rPr>
              <a:t>2.Realizar la profilaxis del tétanos y Antibioticoterapia un Penicilina 1 millón U/ IM.</a:t>
            </a:r>
            <a:endParaRPr lang="es-ES" altLang="es-ES" sz="1800" dirty="0">
              <a:solidFill>
                <a:prstClr val="black"/>
              </a:solidFill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171450" algn="l"/>
              </a:tabLst>
            </a:pPr>
            <a:r>
              <a:rPr lang="es-ES" altLang="es-ES" sz="1800" dirty="0">
                <a:solidFill>
                  <a:prstClr val="black"/>
                </a:solidFill>
                <a:ea typeface="Times New Roman" panose="02020603050405020304" pitchFamily="18" charset="0"/>
              </a:rPr>
              <a:t>3.Analgésico 1g de dipirona  intramuscular.</a:t>
            </a:r>
            <a:endParaRPr lang="es-ES" altLang="es-ES" sz="1800" dirty="0">
              <a:solidFill>
                <a:prstClr val="black"/>
              </a:solidFill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171450" algn="l"/>
              </a:tabLst>
            </a:pPr>
            <a:r>
              <a:rPr lang="es-ES" altLang="es-ES" sz="1800" dirty="0">
                <a:solidFill>
                  <a:prstClr val="black"/>
                </a:solidFill>
                <a:ea typeface="Times New Roman" panose="02020603050405020304" pitchFamily="18" charset="0"/>
              </a:rPr>
              <a:t>4. </a:t>
            </a:r>
            <a:r>
              <a:rPr lang="es-ES" altLang="es-E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Evacuación en segunda prioridad, sent</a:t>
            </a:r>
            <a:r>
              <a:rPr lang="es-ES" altLang="es-ES" sz="1800" dirty="0">
                <a:solidFill>
                  <a:prstClr val="black"/>
                </a:solidFill>
                <a:ea typeface="Times New Roman" panose="02020603050405020304" pitchFamily="18" charset="0"/>
              </a:rPr>
              <a:t>ado en transporte ordinario.</a:t>
            </a:r>
            <a:endParaRPr lang="es-ES" altLang="es-ES" sz="1800" dirty="0">
              <a:solidFill>
                <a:prstClr val="black"/>
              </a:solidFill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171450" algn="l"/>
              </a:tabLst>
            </a:pPr>
            <a:r>
              <a:rPr lang="es-ES" altLang="es-ES" sz="1800" dirty="0">
                <a:solidFill>
                  <a:prstClr val="black"/>
                </a:solidFill>
                <a:ea typeface="Times New Roman" panose="02020603050405020304" pitchFamily="18" charset="0"/>
              </a:rPr>
              <a:t>5. Si no hay  lesiones asociadas, reducir fracturas nasales  antes de las 4 h en el CMF o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171450" algn="l"/>
              </a:tabLst>
            </a:pPr>
            <a:r>
              <a:rPr lang="es-ES" altLang="es-ES" sz="1800" dirty="0">
                <a:solidFill>
                  <a:prstClr val="black"/>
                </a:solidFill>
                <a:ea typeface="Times New Roman" panose="02020603050405020304" pitchFamily="18" charset="0"/>
              </a:rPr>
              <a:t>     PMBON.</a:t>
            </a:r>
            <a:endParaRPr lang="es-ES" altLang="es-ES" sz="1800" dirty="0">
              <a:solidFill>
                <a:prstClr val="black"/>
              </a:solidFill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171450" algn="l"/>
              </a:tabLst>
            </a:pPr>
            <a:r>
              <a:rPr lang="es-ES" altLang="es-ES" sz="1800" dirty="0">
                <a:solidFill>
                  <a:prstClr val="black"/>
                </a:solidFill>
                <a:ea typeface="Times New Roman" panose="02020603050405020304" pitchFamily="18" charset="0"/>
              </a:rPr>
              <a:t>     Objetivo  hacer hemostasia y mantener los huesos en su sitio y taponamiento nasal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171450" algn="l"/>
              </a:tabLst>
            </a:pPr>
            <a:r>
              <a:rPr lang="es-ES" altLang="es-ES" sz="1800" dirty="0">
                <a:solidFill>
                  <a:prstClr val="black"/>
                </a:solidFill>
                <a:ea typeface="Times New Roman" panose="02020603050405020304" pitchFamily="18" charset="0"/>
              </a:rPr>
              <a:t>     anterior.</a:t>
            </a:r>
            <a:endParaRPr lang="es-ES" altLang="es-ES" sz="1800" dirty="0">
              <a:solidFill>
                <a:prstClr val="black"/>
              </a:solidFill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171450" algn="l"/>
              </a:tabLst>
            </a:pPr>
            <a:endParaRPr lang="es-ES" altLang="es-ES" sz="1800" dirty="0">
              <a:solidFill>
                <a:prstClr val="black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060096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6839" y="928901"/>
            <a:ext cx="8681866" cy="573206"/>
          </a:xfrm>
          <a:solidFill>
            <a:schemeClr val="accent2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es-E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</a:br>
            <a:r>
              <a:rPr lang="es-ES" sz="4050" b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s-ES" sz="3675" b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Arco Cigomático Diagnostico y Conducta</a:t>
            </a:r>
            <a:br>
              <a:rPr lang="es-ES" sz="3675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</a:br>
            <a:endParaRPr lang="es-ES" sz="3675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6839" y="1696588"/>
            <a:ext cx="8681866" cy="4022678"/>
          </a:xfrm>
          <a:solidFill>
            <a:schemeClr val="bg1"/>
          </a:solidFill>
          <a:ln w="38100">
            <a:solidFill>
              <a:srgbClr val="00B05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diagnóstico.</a:t>
            </a:r>
          </a:p>
          <a:p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Interrogatorio</a:t>
            </a:r>
            <a:r>
              <a:rPr lang="es-ES" dirty="0"/>
              <a:t>. magnitud y dirección del traumatismo; tiempo transcurrido y </a:t>
            </a:r>
            <a:r>
              <a:rPr lang="es-ES" b="1" dirty="0">
                <a:solidFill>
                  <a:srgbClr val="FF0000"/>
                </a:solidFill>
              </a:rPr>
              <a:t>dificultad e imposibilidad de abrir la boca. </a:t>
            </a:r>
          </a:p>
          <a:p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Examen físico. </a:t>
            </a:r>
            <a:r>
              <a:rPr lang="es-ES" dirty="0"/>
              <a:t>Observar el aplastamiento de la región en  lesión reciente, pero no si  hay establecido el edema, comprobar  dificultad para abrir la boca o la limitación para realizar los movimientos de deducción.</a:t>
            </a:r>
          </a:p>
          <a:p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Palpación. </a:t>
            </a:r>
            <a:r>
              <a:rPr lang="es-ES" dirty="0"/>
              <a:t>Comprobar  si hay discontinuidad en la superficie ósea, y si provocará dolor.</a:t>
            </a:r>
          </a:p>
          <a:p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Conducta</a:t>
            </a:r>
          </a:p>
          <a:p>
            <a:pPr lvl="0"/>
            <a:r>
              <a:rPr lang="es-ES" dirty="0"/>
              <a:t>1. Calmar el dolor mediante la administración de analgésicos por vía oral.</a:t>
            </a:r>
          </a:p>
          <a:p>
            <a:pPr lvl="0"/>
            <a:r>
              <a:rPr lang="es-ES" dirty="0"/>
              <a:t>2. </a:t>
            </a:r>
            <a:r>
              <a:rPr lang="es-ES" b="1" dirty="0">
                <a:solidFill>
                  <a:srgbClr val="FF0000"/>
                </a:solidFill>
              </a:rPr>
              <a:t>Evacuación en tercera prioridad</a:t>
            </a:r>
            <a:r>
              <a:rPr lang="es-ES" dirty="0"/>
              <a:t>, sentado en transporte sanitario. </a:t>
            </a:r>
          </a:p>
          <a:p>
            <a:r>
              <a:rPr lang="es-ES" dirty="0"/>
              <a:t>3. El tratamiento quirúrgico tiene que ser realizado en el nivel hospitalario</a:t>
            </a:r>
          </a:p>
          <a:p>
            <a:r>
              <a:rPr lang="es-ES" dirty="0"/>
              <a:t>     (asistencia especializada).</a:t>
            </a:r>
          </a:p>
        </p:txBody>
      </p:sp>
    </p:spTree>
    <p:extLst>
      <p:ext uri="{BB962C8B-B14F-4D97-AF65-F5344CB8AC3E}">
        <p14:creationId xmlns:p14="http://schemas.microsoft.com/office/powerpoint/2010/main" val="22891972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302" y="765128"/>
            <a:ext cx="8792570" cy="870045"/>
          </a:xfrm>
          <a:solidFill>
            <a:schemeClr val="accent2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es-ES" b="1" dirty="0"/>
            </a:br>
            <a:r>
              <a:rPr lang="es-ES" sz="4050" b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367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Fracturas del hueso malar. Diagnostico y Conducta.</a:t>
            </a:r>
            <a:br>
              <a:rPr lang="es-ES" sz="367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sz="3675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3302" y="1706824"/>
            <a:ext cx="8792570" cy="4104563"/>
          </a:xfrm>
          <a:solidFill>
            <a:schemeClr val="bg1"/>
          </a:solidFill>
          <a:ln w="38100">
            <a:solidFill>
              <a:srgbClr val="00B05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diagnóstico.</a:t>
            </a:r>
          </a:p>
          <a:p>
            <a:pPr marL="0" indent="0">
              <a:buNone/>
            </a:pPr>
            <a:r>
              <a:rPr lang="es-E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Interrogatorio</a:t>
            </a:r>
            <a:r>
              <a:rPr lang="es-ES" sz="1800" dirty="0"/>
              <a:t>.   Hay  </a:t>
            </a:r>
            <a:r>
              <a:rPr lang="es-ES" sz="1800" dirty="0">
                <a:solidFill>
                  <a:srgbClr val="FF0000"/>
                </a:solidFill>
              </a:rPr>
              <a:t>dolor, parestesia, diplopía y epistaxis unilateral</a:t>
            </a:r>
            <a:r>
              <a:rPr lang="es-ES" sz="1800" dirty="0"/>
              <a:t>.</a:t>
            </a:r>
          </a:p>
          <a:p>
            <a:pPr marL="0" indent="0">
              <a:buNone/>
            </a:pPr>
            <a:r>
              <a:rPr lang="es-ES" sz="1800" b="1" dirty="0"/>
              <a:t>El examen físico</a:t>
            </a:r>
            <a:r>
              <a:rPr lang="es-ES" sz="1800" dirty="0"/>
              <a:t>. </a:t>
            </a:r>
            <a:r>
              <a:rPr lang="es-ES" sz="1800" dirty="0">
                <a:solidFill>
                  <a:srgbClr val="FF0000"/>
                </a:solidFill>
              </a:rPr>
              <a:t>Aplanamiento del pómulo y equimosis palpebral</a:t>
            </a:r>
            <a:r>
              <a:rPr lang="es-ES" sz="1800" dirty="0"/>
              <a:t>. Si afecta conjuntiva es mayor valor diagnóstico.        </a:t>
            </a:r>
          </a:p>
          <a:p>
            <a:pPr marL="0" indent="0">
              <a:buNone/>
            </a:pPr>
            <a:r>
              <a:rPr lang="es-ES" sz="1800" dirty="0"/>
              <a:t> </a:t>
            </a:r>
            <a:r>
              <a:rPr lang="es-ES" sz="1800" b="1" dirty="0"/>
              <a:t>La palpación. </a:t>
            </a:r>
            <a:r>
              <a:rPr lang="es-ES" sz="1800" dirty="0"/>
              <a:t> El borde orbitario revelará un escalón, frecuente en el tercio externo del borde superior y en la unión del tercio interno con el tercio medio del borde inferior.</a:t>
            </a:r>
          </a:p>
          <a:p>
            <a:pPr marL="0" indent="0">
              <a:buNone/>
            </a:pPr>
            <a:r>
              <a:rPr lang="es-ES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conducta. </a:t>
            </a:r>
            <a:r>
              <a:rPr lang="es-ES" sz="1800" dirty="0"/>
              <a:t> </a:t>
            </a:r>
          </a:p>
          <a:p>
            <a:pPr lvl="0"/>
            <a:r>
              <a:rPr lang="es-ES" sz="1800" dirty="0"/>
              <a:t>Calmar el dolor administrando 1g de dipirona por vía intramuscular.</a:t>
            </a:r>
          </a:p>
          <a:p>
            <a:pPr lvl="0"/>
            <a:r>
              <a:rPr lang="es-ES" sz="1800" dirty="0"/>
              <a:t>Realizar profilaxis del tétanos y la infección.</a:t>
            </a:r>
          </a:p>
          <a:p>
            <a:pPr lvl="0"/>
            <a:r>
              <a:rPr lang="es-ES" sz="1800" dirty="0">
                <a:solidFill>
                  <a:srgbClr val="FF0000"/>
                </a:solidFill>
              </a:rPr>
              <a:t>Evacuación en segunda prioridad, </a:t>
            </a:r>
            <a:r>
              <a:rPr lang="es-ES" sz="1800" dirty="0"/>
              <a:t>acostado en transporte ordinario. </a:t>
            </a:r>
          </a:p>
          <a:p>
            <a:pPr lvl="0"/>
            <a:r>
              <a:rPr lang="es-ES" sz="1800" dirty="0"/>
              <a:t>Controlar el sangramiento mediante taponamiento nasal anterior.</a:t>
            </a:r>
          </a:p>
          <a:p>
            <a:r>
              <a:rPr lang="es-ES" sz="1800" dirty="0"/>
              <a:t>Todas las fracturas del hueso malar recibirán el tratamiento específico en el nivel hospitalario (asistencia especializada).</a:t>
            </a:r>
          </a:p>
        </p:txBody>
      </p:sp>
    </p:spTree>
    <p:extLst>
      <p:ext uri="{BB962C8B-B14F-4D97-AF65-F5344CB8AC3E}">
        <p14:creationId xmlns:p14="http://schemas.microsoft.com/office/powerpoint/2010/main" val="15407220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28902"/>
            <a:ext cx="7886700" cy="593677"/>
          </a:xfrm>
          <a:solidFill>
            <a:schemeClr val="accent2"/>
          </a:solidFill>
          <a:ln w="38100">
            <a:solidFill>
              <a:srgbClr val="00B050"/>
            </a:solidFill>
          </a:ln>
        </p:spPr>
        <p:txBody>
          <a:bodyPr>
            <a:noAutofit/>
          </a:bodyPr>
          <a:lstStyle/>
          <a:p>
            <a:pPr algn="ctr"/>
            <a:br>
              <a:rPr lang="es-ES" sz="4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Fracturas del Tipo Lefort. </a:t>
            </a:r>
            <a:br>
              <a:rPr lang="es-ES" sz="4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sz="4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 w="381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altLang="es-ES" sz="18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ES" altLang="es-E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Lefort I</a:t>
            </a:r>
            <a:r>
              <a:rPr lang="es-ES" altLang="es-ES" sz="1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altLang="es-ES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Cuando la línea de la fractura es baja y pasa por </a:t>
            </a:r>
            <a:r>
              <a:rPr lang="es-ES" altLang="es-ES" dirty="0">
                <a:latin typeface="Arial" panose="020B0604020202020204" pitchFamily="34" charset="0"/>
                <a:ea typeface="Times New Roman" panose="02020603050405020304" pitchFamily="18" charset="0"/>
              </a:rPr>
              <a:t>encima de los ápices de los dientes superiores</a:t>
            </a:r>
            <a:r>
              <a:rPr lang="es-ES" altLang="es-ES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  <a:r>
              <a:rPr lang="es-ES" altLang="es-ES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pero por </a:t>
            </a:r>
            <a:r>
              <a:rPr lang="es-ES" altLang="es-ES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debajo de los senos maxilares,</a:t>
            </a:r>
            <a:r>
              <a:rPr lang="es-ES" altLang="es-ES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la arcada superior queda sostenida solamente por la mucosa (fractura flotante ) </a:t>
            </a:r>
            <a:endParaRPr lang="es-ES" altLang="es-ES" dirty="0">
              <a:solidFill>
                <a:srgbClr val="FF0000"/>
              </a:solidFill>
            </a:endParaRP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Lefort II</a:t>
            </a:r>
            <a:r>
              <a:rPr lang="es-ES" dirty="0">
                <a:solidFill>
                  <a:srgbClr val="FF0000"/>
                </a:solidFill>
              </a:rPr>
              <a:t>. </a:t>
            </a:r>
            <a:r>
              <a:rPr lang="es-ES" dirty="0"/>
              <a:t>Es la fractura, que </a:t>
            </a: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 por los senos maxilares</a:t>
            </a:r>
            <a:r>
              <a:rPr lang="es-ES" dirty="0"/>
              <a:t>, las fosas nasales y hacia atrás  interesa el extremo inferior de la apófisis pterígoides por lo que queda un bloque central libre de forma piramidal.</a:t>
            </a:r>
            <a:r>
              <a:rPr lang="es-ES" dirty="0">
                <a:solidFill>
                  <a:srgbClr val="FF0000"/>
                </a:solidFill>
              </a:rPr>
              <a:t> </a:t>
            </a: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Lefort III.</a:t>
            </a: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/>
              <a:t>Es una fractura alta; que  separa el esqueleto facial del cráneo</a:t>
            </a:r>
          </a:p>
        </p:txBody>
      </p:sp>
    </p:spTree>
    <p:extLst>
      <p:ext uri="{BB962C8B-B14F-4D97-AF65-F5344CB8AC3E}">
        <p14:creationId xmlns:p14="http://schemas.microsoft.com/office/powerpoint/2010/main" val="19874610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000553"/>
            <a:ext cx="7886700" cy="603913"/>
          </a:xfrm>
          <a:solidFill>
            <a:schemeClr val="accent2"/>
          </a:solidFill>
          <a:ln w="38100">
            <a:solidFill>
              <a:srgbClr val="00B050"/>
            </a:solidFill>
          </a:ln>
        </p:spPr>
        <p:txBody>
          <a:bodyPr/>
          <a:lstStyle/>
          <a:p>
            <a:pPr algn="ctr"/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Fracturas del Tipo Lefort El diagnóstico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686352"/>
            <a:ext cx="7886700" cy="3121925"/>
          </a:xfrm>
          <a:solidFill>
            <a:schemeClr val="bg1"/>
          </a:solidFill>
          <a:ln w="381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es-ES" b="1" dirty="0"/>
              <a:t>Interrogatorio</a:t>
            </a:r>
            <a:r>
              <a:rPr lang="es-ES" dirty="0"/>
              <a:t>. Será limitado por estado del lesionado, pero proporcionara información  del tipo de occidente y la dirección del traumatismo.</a:t>
            </a:r>
          </a:p>
          <a:p>
            <a:r>
              <a:rPr lang="es-ES" b="1" dirty="0"/>
              <a:t>El examen físico</a:t>
            </a:r>
            <a:r>
              <a:rPr lang="es-ES" dirty="0"/>
              <a:t>. Signos típicos: </a:t>
            </a:r>
            <a:r>
              <a:rPr lang="es-E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 alargada, epistaxis acompañada del líquido cefalorraquídeo, adaquia y equimosis en gafas, compromiso respiratorio, por la caída  del velo del palada</a:t>
            </a:r>
            <a:r>
              <a:rPr lang="es-ES" dirty="0"/>
              <a:t>r y  por la aspiración de sangre  de la mucosa nasal. Estos pacientes no soportan el decúbito supino. traccionar el paladar con el dedo índice y colocar en decúbito prono, Mediante la exploración bimanual precisar el nivel de la fractura, </a:t>
            </a:r>
          </a:p>
        </p:txBody>
      </p:sp>
    </p:spTree>
    <p:extLst>
      <p:ext uri="{BB962C8B-B14F-4D97-AF65-F5344CB8AC3E}">
        <p14:creationId xmlns:p14="http://schemas.microsoft.com/office/powerpoint/2010/main" val="29761383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4717" y="1131094"/>
            <a:ext cx="8690212" cy="493843"/>
          </a:xfrm>
          <a:solidFill>
            <a:schemeClr val="accent2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Fracturas del Tipo Lefort  Conducta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4717" y="1727295"/>
            <a:ext cx="8690212" cy="4073857"/>
          </a:xfrm>
          <a:solidFill>
            <a:schemeClr val="bg1"/>
          </a:solidFill>
          <a:ln w="38100"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Lefort I.</a:t>
            </a:r>
          </a:p>
          <a:p>
            <a:r>
              <a:rPr lang="es-ES" sz="1500" dirty="0"/>
              <a:t> Fijación interdentaria de los dientes superiores. Analgésico, 1g de dipirona intramuscular, profilaxis del tétanos y la infección.</a:t>
            </a:r>
          </a:p>
          <a:p>
            <a:pPr lvl="0"/>
            <a:r>
              <a:rPr lang="es-ES" sz="1500" b="1" dirty="0"/>
              <a:t>Evacuación  en 3ra prioridad</a:t>
            </a:r>
            <a:r>
              <a:rPr lang="es-ES" sz="1500" dirty="0"/>
              <a:t>.</a:t>
            </a:r>
          </a:p>
          <a:p>
            <a:pPr lvl="0"/>
            <a:r>
              <a:rPr lang="es-ES" b="1" dirty="0"/>
              <a:t>Lefort II.</a:t>
            </a:r>
            <a:r>
              <a:rPr lang="es-ES" dirty="0"/>
              <a:t> </a:t>
            </a:r>
          </a:p>
          <a:p>
            <a:pPr lvl="0"/>
            <a:r>
              <a:rPr lang="es-ES" sz="1500" dirty="0"/>
              <a:t>Realizar traqueostomía o cricotiroidotomía sí compromiso respiratorio. Taponamiento nasal anterior sí epistaxis profusa.</a:t>
            </a:r>
          </a:p>
          <a:p>
            <a:pPr lvl="0"/>
            <a:r>
              <a:rPr lang="es-ES" sz="1500" dirty="0"/>
              <a:t>Antibioticoterapia. Toxoide antitetánico. Analgésico (dipirona intramuscular). </a:t>
            </a:r>
          </a:p>
          <a:p>
            <a:r>
              <a:rPr lang="es-ES" sz="1500" dirty="0"/>
              <a:t> </a:t>
            </a:r>
            <a:r>
              <a:rPr lang="es-ES" sz="1500" b="1" dirty="0"/>
              <a:t>Evacuación en primera prioridad </a:t>
            </a:r>
            <a:r>
              <a:rPr lang="es-ES" sz="1500" dirty="0"/>
              <a:t>sentado o en decúbito supino en transporte sanitario. </a:t>
            </a:r>
          </a:p>
          <a:p>
            <a:r>
              <a:rPr lang="es-E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Lefort III.</a:t>
            </a:r>
            <a:r>
              <a:rPr lang="es-ES" sz="1800" dirty="0"/>
              <a:t> </a:t>
            </a:r>
          </a:p>
          <a:p>
            <a:pPr lvl="0"/>
            <a:r>
              <a:rPr lang="es-ES" sz="1500" dirty="0"/>
              <a:t>Realizar traqueotomía o cricotiroidotomía. Tratamiento inicial del </a:t>
            </a:r>
            <a:r>
              <a:rPr lang="es-ES" sz="1500" i="1" dirty="0"/>
              <a:t>shock.</a:t>
            </a:r>
            <a:endParaRPr lang="es-ES" sz="1500" dirty="0"/>
          </a:p>
          <a:p>
            <a:pPr lvl="0"/>
            <a:r>
              <a:rPr lang="es-ES" sz="1500" dirty="0"/>
              <a:t>Antibioticoterapia. Reactivar toxoide tetánico. Calmar el dolor con dipirona intramuscular. Si rinorrea u otorrea cubrir con apósito o con gasa.</a:t>
            </a:r>
          </a:p>
          <a:p>
            <a:r>
              <a:rPr lang="es-ES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Evacuar en primera prioridad </a:t>
            </a:r>
            <a:r>
              <a:rPr lang="es-ES" sz="1500" dirty="0"/>
              <a:t>semisentado o en decúbito PRONO</a:t>
            </a:r>
          </a:p>
        </p:txBody>
      </p:sp>
    </p:spTree>
    <p:extLst>
      <p:ext uri="{BB962C8B-B14F-4D97-AF65-F5344CB8AC3E}">
        <p14:creationId xmlns:p14="http://schemas.microsoft.com/office/powerpoint/2010/main" val="18337194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473372"/>
          </a:xfrm>
          <a:solidFill>
            <a:schemeClr val="accent2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es-ES" b="1" dirty="0"/>
            </a:br>
            <a:r>
              <a:rPr lang="es-ES" sz="4050" b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s-ES" sz="367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Fracturas mandibulares. Diagnostico</a:t>
            </a:r>
            <a:br>
              <a:rPr lang="es-ES" sz="367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sz="3675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829653"/>
            <a:ext cx="7886700" cy="3660320"/>
          </a:xfrm>
          <a:solidFill>
            <a:schemeClr val="bg1"/>
          </a:solidFill>
          <a:ln w="381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El (75%) son abiertas al exterior o al medio bucal, Cerradas (25%) localizada  en la rama ascendente del maxilar sin comunicación con el  conducto auditivo externo . </a:t>
            </a:r>
          </a:p>
          <a:p>
            <a:pPr marL="0" indent="0">
              <a:buNone/>
            </a:pPr>
            <a:r>
              <a:rPr lang="es-ES" b="1" dirty="0"/>
              <a:t>El diagnóstico. </a:t>
            </a:r>
          </a:p>
          <a:p>
            <a:pPr marL="0" indent="0">
              <a:buNone/>
            </a:pPr>
            <a:r>
              <a:rPr lang="es-ES" dirty="0"/>
              <a:t>Interrogatorio, Antecedentes, Examen fisico,  la  inspección se debe hacerse con iluminación endobucal adecuada.</a:t>
            </a:r>
          </a:p>
          <a:p>
            <a:pPr marL="0" indent="0">
              <a:buNone/>
            </a:pPr>
            <a:r>
              <a:rPr lang="es-ES" sz="2400" b="1" dirty="0"/>
              <a:t>1. Las fracturas favorables:</a:t>
            </a:r>
            <a:r>
              <a:rPr lang="es-ES" dirty="0"/>
              <a:t> </a:t>
            </a:r>
          </a:p>
          <a:p>
            <a:pPr marL="0" indent="0">
              <a:buNone/>
            </a:pPr>
            <a:r>
              <a:rPr lang="es-ES" dirty="0"/>
              <a:t>Zona equimótica de la gingival lingual (interna), edema localizado, zonas equimóticas vestibulares, heridas, que orientarán la localización de la fractura, los cuales deben precisarse con la palpación bimanual.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004962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4717" y="959610"/>
            <a:ext cx="8720920" cy="583441"/>
          </a:xfrm>
          <a:solidFill>
            <a:schemeClr val="accent2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s-ES" sz="3600" b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Fracturas mandibulares. Diagnostico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4717" y="1717060"/>
            <a:ext cx="8720920" cy="4176215"/>
          </a:xfrm>
          <a:solidFill>
            <a:schemeClr val="bg1"/>
          </a:solidFill>
          <a:ln w="38100">
            <a:solidFill>
              <a:srgbClr val="00B050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2. F</a:t>
            </a:r>
            <a:r>
              <a:rPr lang="es-ES" sz="232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racturas desfavorables:</a:t>
            </a:r>
          </a:p>
          <a:p>
            <a:pPr lvl="0"/>
            <a:r>
              <a:rPr lang="es-ES" dirty="0"/>
              <a:t>Discontinuidad de la arcada dentaria por desviación hacia la línea media del segmento posterior.</a:t>
            </a:r>
          </a:p>
          <a:p>
            <a:pPr lvl="0"/>
            <a:r>
              <a:rPr lang="es-ES" dirty="0"/>
              <a:t>Escalón del plano oclusal por elevación del segmento posterior y descenso relativo del anterior.</a:t>
            </a:r>
          </a:p>
          <a:p>
            <a:pPr lvl="0"/>
            <a:r>
              <a:rPr lang="es-ES" dirty="0"/>
              <a:t>Desgarros de la gingiva que permiten observar directamente la fractura.</a:t>
            </a:r>
          </a:p>
          <a:p>
            <a:pPr lvl="0"/>
            <a:r>
              <a:rPr lang="es-ES" dirty="0"/>
              <a:t>Adaquia anterior, apreciable cuando trate de poner en contacto sus dientes.</a:t>
            </a:r>
          </a:p>
          <a:p>
            <a:pPr lvl="0"/>
            <a:r>
              <a:rPr lang="es-ES" dirty="0"/>
              <a:t>Desviación de la línea media mandibular hacia el lado de la fractura,</a:t>
            </a:r>
          </a:p>
          <a:p>
            <a:pPr lvl="0"/>
            <a:r>
              <a:rPr lang="es-ES" dirty="0"/>
              <a:t> La palpación bimanual permitirá diagnosticar las fracturas favorables no evidenciadas durante la inspección y evaluar las fracturas desfavorables. Se recomienda comenzar por introducir los pulpejos de los índices en los conductos auditivos externos del lesionado e indicarle  abrir y cerrar la boca. Se constara ausencia de movimiento condilar, crepitación y dolor en las fracturas condíleas.</a:t>
            </a:r>
          </a:p>
        </p:txBody>
      </p:sp>
    </p:spTree>
    <p:extLst>
      <p:ext uri="{BB962C8B-B14F-4D97-AF65-F5344CB8AC3E}">
        <p14:creationId xmlns:p14="http://schemas.microsoft.com/office/powerpoint/2010/main" val="36942844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5189" y="928901"/>
            <a:ext cx="8679976" cy="388961"/>
          </a:xfrm>
          <a:solidFill>
            <a:schemeClr val="accent2"/>
          </a:solidFill>
          <a:ln w="38100">
            <a:solidFill>
              <a:srgbClr val="00B050"/>
            </a:solidFill>
          </a:ln>
        </p:spPr>
        <p:txBody>
          <a:bodyPr>
            <a:noAutofit/>
          </a:bodyPr>
          <a:lstStyle/>
          <a:p>
            <a:pPr algn="ctr"/>
            <a:r>
              <a:rPr lang="es-ES" b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Fracturas mandibulares Conducta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5189" y="1491871"/>
            <a:ext cx="8679976" cy="3998102"/>
          </a:xfrm>
          <a:solidFill>
            <a:schemeClr val="bg1"/>
          </a:solidFill>
          <a:ln w="38100">
            <a:solidFill>
              <a:srgbClr val="00B050"/>
            </a:solidFill>
          </a:ln>
        </p:spPr>
        <p:txBody>
          <a:bodyPr>
            <a:normAutofit fontScale="85000" lnSpcReduction="20000"/>
          </a:bodyPr>
          <a:lstStyle/>
          <a:p>
            <a:pPr lvl="0"/>
            <a:r>
              <a:rPr lang="es-ES" dirty="0"/>
              <a:t>Aplicar las medidas para la conservación de la vida. Realizar una traqueostomía si hay compromiso respiratorio.</a:t>
            </a:r>
          </a:p>
          <a:p>
            <a:pPr lvl="0"/>
            <a:r>
              <a:rPr lang="es-ES" dirty="0"/>
              <a:t>Administrar 1 000 000 de unidades de penicilina por vía intramuscular.</a:t>
            </a:r>
          </a:p>
          <a:p>
            <a:pPr lvl="0"/>
            <a:r>
              <a:rPr lang="es-ES" dirty="0"/>
              <a:t>Administrar l g de dipirona por vía intramuscular y reactivar el toxoide tetánico.</a:t>
            </a:r>
          </a:p>
          <a:p>
            <a:pPr lvl="0"/>
            <a:r>
              <a:rPr lang="es-ES" dirty="0"/>
              <a:t>Suministrar dieta líquida si el lesionado puede deglutir.</a:t>
            </a:r>
          </a:p>
          <a:p>
            <a:pPr lvl="0"/>
            <a:r>
              <a:rPr lang="es-ES" dirty="0"/>
              <a:t>Preparar al lesionado para la </a:t>
            </a:r>
            <a:r>
              <a:rPr lang="es-E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evacuación en segunda prioridad</a:t>
            </a:r>
            <a:r>
              <a:rPr lang="es-ES" dirty="0"/>
              <a:t>, acostado en camilla.</a:t>
            </a:r>
          </a:p>
          <a:p>
            <a:pPr lvl="0"/>
            <a:r>
              <a:rPr lang="es-ES" dirty="0"/>
              <a:t>Tratar a los lesionados dentados, portadores de fracturas favorables. (Los dentados y parcialmente dentados, así como los dentados que presentan fracturas desfavorables, tienen que ser tratados en la base hospitalaria.</a:t>
            </a:r>
          </a:p>
          <a:p>
            <a:pPr lvl="0"/>
            <a:r>
              <a:rPr lang="es-ES" dirty="0"/>
              <a:t>Realizar prevención de la infección y control del dolor.</a:t>
            </a:r>
          </a:p>
          <a:p>
            <a:pPr lvl="0"/>
            <a:r>
              <a:rPr lang="es-ES" dirty="0"/>
              <a:t>Efectuar un examen minuciosos del lesionado a fin de decidir si se evacua directamente o si se inmoviliza previamente la fractura. En este último caso,  y en dependencia del tiempo disponible para su realización se puede elegir la técnica de fijación interdentaria con ojales de alambre o la fijación con arcos vestibulares.</a:t>
            </a:r>
          </a:p>
          <a:p>
            <a:r>
              <a:rPr lang="es-ES" dirty="0"/>
              <a:t> 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289084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481" y="949373"/>
            <a:ext cx="8741392" cy="470848"/>
          </a:xfrm>
          <a:solidFill>
            <a:schemeClr val="accent2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es-ES" b="1" dirty="0"/>
            </a:b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Fractura del Sínfisis del mentón (centinela)</a:t>
            </a:r>
            <a:b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i="1" dirty="0"/>
              <a:t> 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4481" y="1594230"/>
            <a:ext cx="8741392" cy="4299046"/>
          </a:xfrm>
          <a:solidFill>
            <a:schemeClr val="bg1"/>
          </a:solidFill>
          <a:ln w="38100">
            <a:solidFill>
              <a:srgbClr val="00B050"/>
            </a:solidFill>
          </a:ln>
        </p:spPr>
        <p:txBody>
          <a:bodyPr>
            <a:normAutofit fontScale="92500" lnSpcReduction="10000"/>
          </a:bodyPr>
          <a:lstStyle/>
          <a:p>
            <a:pPr lvl="0"/>
            <a:r>
              <a:rPr lang="es-ES" dirty="0"/>
              <a:t>Desinserción de los músculos del bloque hioides-lengua esto deja libre la lengua desplazándose hacia atrás y ocluyendo la orofaringe creando dificultad respiratoria.</a:t>
            </a:r>
          </a:p>
          <a:p>
            <a:r>
              <a:rPr lang="es-ES" dirty="0"/>
              <a:t> </a:t>
            </a:r>
            <a:r>
              <a:rPr lang="es-ES" b="1" i="1" dirty="0"/>
              <a:t>La conducta que se debe seguir en el lugar del accidente será</a:t>
            </a:r>
            <a:r>
              <a:rPr lang="es-ES" i="1" dirty="0"/>
              <a:t>:</a:t>
            </a:r>
            <a:endParaRPr lang="es-ES" dirty="0"/>
          </a:p>
          <a:p>
            <a:pPr lvl="0"/>
            <a:r>
              <a:rPr lang="es-ES" dirty="0"/>
              <a:t>Tracción de la lengua hacia delante.</a:t>
            </a:r>
          </a:p>
          <a:p>
            <a:pPr lvl="0"/>
            <a:r>
              <a:rPr lang="es-ES" dirty="0"/>
              <a:t>Con el imperdible se atraviesa la lengua por la parte más posterior en dirección horizontal, se fija una gasa con dicho imperdible y al extremo anterior de la gasa se fija al botón de la camisa o cinto del lesionado.</a:t>
            </a:r>
          </a:p>
          <a:p>
            <a:pPr lvl="0"/>
            <a:r>
              <a:rPr lang="es-ES" dirty="0"/>
              <a:t>Se traslada decúbito prono en camilla para evitar una broncoaspiración o sentado con la cabeza hacia delante.</a:t>
            </a:r>
          </a:p>
          <a:p>
            <a:r>
              <a:rPr lang="es-ES" i="1" dirty="0"/>
              <a:t>La conducta que se debe seguir en la zona de defensa, CMF o PM BON:</a:t>
            </a:r>
            <a:endParaRPr lang="es-ES" dirty="0"/>
          </a:p>
          <a:p>
            <a:r>
              <a:rPr lang="es-ES" dirty="0"/>
              <a:t> Antisepsia de la región. </a:t>
            </a:r>
            <a:r>
              <a:rPr lang="es-ES" dirty="0">
                <a:solidFill>
                  <a:srgbClr val="FF0000"/>
                </a:solidFill>
              </a:rPr>
              <a:t>Traqueostomía o cricotiroidotomía. Antibioticoterapia.</a:t>
            </a:r>
          </a:p>
          <a:p>
            <a:pPr lvl="0"/>
            <a:r>
              <a:rPr lang="es-ES" dirty="0">
                <a:solidFill>
                  <a:srgbClr val="FF0000"/>
                </a:solidFill>
              </a:rPr>
              <a:t>Profilaxis del tétanos y la infección.</a:t>
            </a:r>
          </a:p>
          <a:p>
            <a:pPr lvl="0"/>
            <a:r>
              <a:rPr lang="es-ES" dirty="0">
                <a:solidFill>
                  <a:srgbClr val="FF0000"/>
                </a:solidFill>
              </a:rPr>
              <a:t>Inmovilizar la fractura (retirar dientes o esquirlas óseas sueltas).</a:t>
            </a:r>
          </a:p>
          <a:p>
            <a:pPr lvl="0"/>
            <a:r>
              <a:rPr lang="es-ES" b="1" dirty="0"/>
              <a:t>Evacuar en primera prioridad </a:t>
            </a:r>
            <a:r>
              <a:rPr lang="es-ES" dirty="0"/>
              <a:t>en transporte sanitario.</a:t>
            </a:r>
          </a:p>
          <a:p>
            <a:pPr marL="0" indent="0">
              <a:buNone/>
            </a:pP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92896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>
            <a:extLst>
              <a:ext uri="{FF2B5EF4-FFF2-40B4-BE49-F238E27FC236}">
                <a16:creationId xmlns:a16="http://schemas.microsoft.com/office/drawing/2014/main" id="{BE7F931C-44E5-36F2-AFC0-0E1FF3939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504" y="130324"/>
            <a:ext cx="8964488" cy="574694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x-none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  <a:r>
              <a:rPr lang="x-non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E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x-non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horas.</a:t>
            </a:r>
          </a:p>
          <a:p>
            <a:pPr marL="0" indent="0" algn="l">
              <a:buNone/>
            </a:pPr>
            <a:r>
              <a:rPr lang="x-none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de enseñanza: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x-non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Conferencia.</a:t>
            </a:r>
          </a:p>
          <a:p>
            <a:pPr marL="1611313" indent="-1611313" algn="l">
              <a:buNone/>
            </a:pPr>
            <a:r>
              <a:rPr lang="x-none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Método</a:t>
            </a:r>
            <a:r>
              <a:rPr lang="x-none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Exposición oral, elaboración conjunta y discusión.</a:t>
            </a:r>
            <a:endParaRPr lang="x-none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x-none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Bibliografia</a:t>
            </a:r>
            <a:r>
              <a:rPr lang="x-none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graphicFrame>
        <p:nvGraphicFramePr>
          <p:cNvPr id="2" name="Marcador de contenido 3">
            <a:extLst>
              <a:ext uri="{FF2B5EF4-FFF2-40B4-BE49-F238E27FC236}">
                <a16:creationId xmlns:a16="http://schemas.microsoft.com/office/drawing/2014/main" id="{AD5ACA4C-F848-5BB3-6B93-E86A77BB9F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9126086"/>
              </p:ext>
            </p:extLst>
          </p:nvPr>
        </p:nvGraphicFramePr>
        <p:xfrm>
          <a:off x="251520" y="2141198"/>
          <a:ext cx="7975798" cy="42114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75798">
                  <a:extLst>
                    <a:ext uri="{9D8B030D-6E8A-4147-A177-3AD203B41FA5}">
                      <a16:colId xmlns:a16="http://schemas.microsoft.com/office/drawing/2014/main" val="2031586451"/>
                    </a:ext>
                  </a:extLst>
                </a:gridCol>
              </a:tblGrid>
              <a:tr h="37360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1-Tomo II PPD – CSC Pág. 339 – 424.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2-Tomo II</a:t>
                      </a:r>
                      <a:r>
                        <a:rPr lang="es-ES" sz="18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PPD –CSP Pág. 322-334</a:t>
                      </a:r>
                    </a:p>
                    <a:p>
                      <a:r>
                        <a:rPr lang="es-ES" sz="1800" b="1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Ouyuan</a:t>
                      </a:r>
                      <a:r>
                        <a:rPr lang="es-ES" sz="18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b="1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Qun</a:t>
                      </a:r>
                      <a:r>
                        <a:rPr lang="es-ES" sz="18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Conferencia primer curso superior de medicina </a:t>
                      </a:r>
                    </a:p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tradicional china. I.S.M.M, Ciudad de la Habana, 1990-91.</a:t>
                      </a:r>
                    </a:p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s-ES" sz="18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</a:t>
                      </a:r>
                      <a:r>
                        <a:rPr lang="es-ES" sz="1800" b="1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Quang</a:t>
                      </a:r>
                      <a:r>
                        <a:rPr lang="es-ES" sz="18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b="1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Nhiep</a:t>
                      </a:r>
                      <a:r>
                        <a:rPr lang="es-ES" sz="18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Conferencia curso básico de acupuntura, Hospital     </a:t>
                      </a:r>
                    </a:p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Militar Central “Dr. Carlos J. Finlay”, Ciudad de La Habana , 1982.</a:t>
                      </a:r>
                    </a:p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s-ES" sz="1800" b="1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Tran</a:t>
                      </a:r>
                      <a:r>
                        <a:rPr lang="es-ES" sz="18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Tuy.</a:t>
                      </a:r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Conferencia curso básico superior de acupuntura, </a:t>
                      </a:r>
                      <a:r>
                        <a:rPr lang="es-ES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Hanoi</a:t>
                      </a:r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Rep. </a:t>
                      </a:r>
                    </a:p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Pop. Vietnam, 1983.</a:t>
                      </a:r>
                    </a:p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s-ES" sz="18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Colectivo de Autores</a:t>
                      </a:r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Fundamentos de acupuntura y </a:t>
                      </a:r>
                      <a:r>
                        <a:rPr lang="es-ES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moxibustión</a:t>
                      </a:r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 </a:t>
                      </a:r>
                    </a:p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China. Edición de Lenguas Extranjeras, Beijing, Rep. Pop. China, </a:t>
                      </a:r>
                    </a:p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1984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7151" marR="67151" marT="0" marB="0"/>
                </a:tc>
                <a:extLst>
                  <a:ext uri="{0D108BD9-81ED-4DB2-BD59-A6C34878D82A}">
                    <a16:rowId xmlns:a16="http://schemas.microsoft.com/office/drawing/2014/main" val="456870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3045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041496"/>
            <a:ext cx="7886700" cy="399197"/>
          </a:xfrm>
          <a:solidFill>
            <a:schemeClr val="accent2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Lesiones raquimedulares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594229"/>
            <a:ext cx="7886700" cy="4217158"/>
          </a:xfrm>
          <a:solidFill>
            <a:schemeClr val="bg1"/>
          </a:solidFill>
          <a:ln w="381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0" indent="13573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altLang="es-ES" sz="1800" b="1" dirty="0">
                <a:solidFill>
                  <a:prstClr val="black"/>
                </a:solidFill>
                <a:ea typeface="Times New Roman" panose="02020603050405020304" pitchFamily="18" charset="0"/>
              </a:rPr>
              <a:t>Lesiones raquimedulares. </a:t>
            </a:r>
            <a:r>
              <a:rPr lang="es-ES" altLang="es-ES" sz="1800" dirty="0">
                <a:solidFill>
                  <a:prstClr val="black"/>
                </a:solidFill>
                <a:ea typeface="Times New Roman" panose="02020603050405020304" pitchFamily="18" charset="0"/>
              </a:rPr>
              <a:t>Las de la región cervical son de mayor  gravedad. En los primeros días pueden complicarse, con : Paro respiratorio, asfixia o neumonía por broncoplejía, fístula de líquido cefalorraquídeo con  una meningitis séptica.</a:t>
            </a:r>
            <a:endParaRPr lang="es-ES" altLang="es-ES" sz="1800" dirty="0">
              <a:solidFill>
                <a:prstClr val="black"/>
              </a:solidFill>
            </a:endParaRPr>
          </a:p>
          <a:p>
            <a:pPr marL="0" indent="13573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altLang="es-ES" sz="1800" b="1" dirty="0">
                <a:solidFill>
                  <a:prstClr val="black"/>
                </a:solidFill>
                <a:ea typeface="Times New Roman" panose="02020603050405020304" pitchFamily="18" charset="0"/>
              </a:rPr>
              <a:t>Lesiones del raqui </a:t>
            </a:r>
            <a:r>
              <a:rPr lang="es-ES" altLang="es-ES" sz="1800" dirty="0">
                <a:solidFill>
                  <a:prstClr val="black"/>
                </a:solidFill>
                <a:ea typeface="Times New Roman" panose="02020603050405020304" pitchFamily="18" charset="0"/>
              </a:rPr>
              <a:t>Las lesiones del raquis se clasifican en: Fracturas de los cuerpos vertebrales, fracturas de las apófisis espinosas y fracturas de las apófisis transversales.</a:t>
            </a:r>
          </a:p>
          <a:p>
            <a:pPr marL="0" indent="13573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altLang="es-ES" sz="1800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r>
              <a:rPr lang="es-ES" altLang="es-ES" sz="1800" b="1" i="1" dirty="0">
                <a:solidFill>
                  <a:prstClr val="black"/>
                </a:solidFill>
                <a:ea typeface="Times New Roman" panose="02020603050405020304" pitchFamily="18" charset="0"/>
              </a:rPr>
              <a:t>Fracturas de los cuerpos vertebrales. Por</a:t>
            </a:r>
            <a:r>
              <a:rPr lang="es-ES" altLang="es-ES" sz="1800" dirty="0">
                <a:solidFill>
                  <a:prstClr val="black"/>
                </a:solidFill>
                <a:ea typeface="Times New Roman" panose="02020603050405020304" pitchFamily="18" charset="0"/>
              </a:rPr>
              <a:t> proyectiles de armas de fuego, por  compresión, la flexión, la torsión y la hiperextensión. </a:t>
            </a:r>
            <a:r>
              <a:rPr lang="es-ES" altLang="es-ES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El dolor </a:t>
            </a:r>
            <a:r>
              <a:rPr lang="es-ES" altLang="es-ES" sz="1800" dirty="0">
                <a:solidFill>
                  <a:prstClr val="black"/>
                </a:solidFill>
                <a:ea typeface="Times New Roman" panose="02020603050405020304" pitchFamily="18" charset="0"/>
              </a:rPr>
              <a:t>puede ser espontáneo o provocado al palpar o percutir la apófisis espinosa de la vértebra lesionada o al comprimir la cabeza y los hombros en sentido longitudinal. Puede irradiarse hacia arriba, abajo o en</a:t>
            </a:r>
            <a:r>
              <a:rPr lang="es-ES" altLang="es-ES" sz="1800" dirty="0">
                <a:solidFill>
                  <a:prstClr val="black"/>
                </a:solidFill>
              </a:rPr>
              <a:t> cinturón.</a:t>
            </a:r>
          </a:p>
          <a:p>
            <a:pPr marL="0" indent="13573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altLang="es-ES" sz="1800" b="1" i="1" dirty="0">
                <a:solidFill>
                  <a:prstClr val="black"/>
                </a:solidFill>
                <a:ea typeface="Times New Roman" panose="02020603050405020304" pitchFamily="18" charset="0"/>
              </a:rPr>
              <a:t>Fracturas de las apófisis espinosas</a:t>
            </a:r>
            <a:endParaRPr lang="es-ES" altLang="es-ES" sz="1800" dirty="0">
              <a:solidFill>
                <a:prstClr val="black"/>
              </a:solidFill>
            </a:endParaRPr>
          </a:p>
          <a:p>
            <a:pPr marL="0" indent="13573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altLang="es-ES" sz="1800" dirty="0">
                <a:solidFill>
                  <a:prstClr val="black"/>
                </a:solidFill>
                <a:ea typeface="Times New Roman" panose="02020603050405020304" pitchFamily="18" charset="0"/>
              </a:rPr>
              <a:t>      Se producen tanto por un traumatismo directo como por hiperextensión de la columna y por la tracción muscular. Son más frecuentes a nivel de las vértebras C7 y D1</a:t>
            </a: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423387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39137"/>
            <a:ext cx="7886700" cy="675564"/>
          </a:xfrm>
          <a:solidFill>
            <a:schemeClr val="accent2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Lesiones medulares Cuadro Clínico</a:t>
            </a:r>
            <a:br>
              <a:rPr lang="es-E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sz="45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921775"/>
            <a:ext cx="7886700" cy="2845559"/>
          </a:xfrm>
          <a:solidFill>
            <a:schemeClr val="bg1"/>
          </a:solidFill>
          <a:ln w="38100">
            <a:solidFill>
              <a:srgbClr val="00B050"/>
            </a:solidFill>
          </a:ln>
        </p:spPr>
        <p:txBody>
          <a:bodyPr/>
          <a:lstStyle/>
          <a:p>
            <a:r>
              <a:rPr lang="es-ES" dirty="0"/>
              <a:t>Pacientes </a:t>
            </a:r>
            <a:r>
              <a:rPr lang="es-E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lesión ósea</a:t>
            </a:r>
            <a:r>
              <a:rPr lang="es-ES" dirty="0"/>
              <a:t>, sin trastornos neurológicos, tienen dolor circunscrito a la fractura que aumenta con los movimientos, con la palpación, con la percusión de la región. Se alivian con el reposo.</a:t>
            </a:r>
          </a:p>
          <a:p>
            <a:r>
              <a:rPr lang="es-ES" dirty="0"/>
              <a:t> En la </a:t>
            </a:r>
            <a:r>
              <a:rPr lang="es-E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sección medular</a:t>
            </a:r>
            <a:r>
              <a:rPr lang="es-ES" dirty="0"/>
              <a:t>, hay </a:t>
            </a:r>
            <a:r>
              <a:rPr lang="es-ES" dirty="0">
                <a:solidFill>
                  <a:srgbClr val="FF0000"/>
                </a:solidFill>
              </a:rPr>
              <a:t>pérdida de la motilidad</a:t>
            </a:r>
            <a:r>
              <a:rPr lang="es-ES" dirty="0"/>
              <a:t>, </a:t>
            </a:r>
            <a:r>
              <a:rPr lang="es-E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abolición de todas las formas de la sensibilidad, trastornos esfinterianos</a:t>
            </a:r>
            <a:r>
              <a:rPr lang="es-ES" dirty="0"/>
              <a:t>, En la lesión  cervical hay trastornos respiratorios (solo queda indemne el músculo diafragmático), por lo que puede presentarse un </a:t>
            </a:r>
            <a:r>
              <a:rPr lang="es-ES" dirty="0">
                <a:solidFill>
                  <a:srgbClr val="FF0000"/>
                </a:solidFill>
              </a:rPr>
              <a:t>paro respiratorio cuando la lesión está por encima de  C4. </a:t>
            </a:r>
            <a:r>
              <a:rPr lang="es-ES" dirty="0"/>
              <a:t>Algunos presentan  </a:t>
            </a:r>
            <a:r>
              <a:rPr lang="es-ES" i="1" dirty="0"/>
              <a:t>shock</a:t>
            </a:r>
            <a:r>
              <a:rPr lang="es-ES" dirty="0"/>
              <a:t> neurogénico por las alteraciones vegetativas.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19317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80081"/>
            <a:ext cx="7886700" cy="532263"/>
          </a:xfrm>
          <a:solidFill>
            <a:schemeClr val="accent2"/>
          </a:solidFill>
          <a:ln w="38100">
            <a:solidFill>
              <a:srgbClr val="00B050"/>
            </a:solidFill>
          </a:ln>
        </p:spPr>
        <p:txBody>
          <a:bodyPr>
            <a:noAutofit/>
          </a:bodyPr>
          <a:lstStyle/>
          <a:p>
            <a:pPr algn="ctr"/>
            <a:r>
              <a:rPr lang="es-E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Lesiones medulares (</a:t>
            </a:r>
            <a:r>
              <a:rPr lang="es-E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Diagnósti</a:t>
            </a:r>
            <a:r>
              <a:rPr lang="es-E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</a:t>
            </a:r>
            <a:r>
              <a:rPr lang="es-ES" b="1" i="1" dirty="0"/>
              <a:t>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717060"/>
            <a:ext cx="7886700" cy="3772913"/>
          </a:xfrm>
          <a:solidFill>
            <a:schemeClr val="bg1"/>
          </a:solidFill>
          <a:ln w="381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 El diagnóstico de la lesión ósea vertebral y sin déficit neurológico se </a:t>
            </a: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presume en los heridos que presenten dolor en el raquis y que aumente con los movimientos.</a:t>
            </a:r>
            <a:r>
              <a:rPr lang="es-ES" dirty="0"/>
              <a:t> La deformidad y el dolor a la percusión, permiten localizar la lesión. </a:t>
            </a:r>
          </a:p>
          <a:p>
            <a:pPr marL="0" indent="0">
              <a:buNone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 además hay un déficit neurológico, será necesario señalar el nivel </a:t>
            </a:r>
            <a:r>
              <a:rPr lang="es-ES" dirty="0"/>
              <a:t>sensitivo para dar el diagnóstico topográfico y poder determinar la región afectada (cervical, dorsal o lumbar) de acuerdo con los mapas de sensibilidad.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975025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359" y="939138"/>
            <a:ext cx="8925635" cy="542498"/>
          </a:xfrm>
          <a:solidFill>
            <a:schemeClr val="accent2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Lesiones medulares</a:t>
            </a:r>
            <a:r>
              <a:rPr lang="es-E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Conducta en la zona de defensa</a:t>
            </a: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359" y="1614701"/>
            <a:ext cx="8925635" cy="4268337"/>
          </a:xfrm>
          <a:solidFill>
            <a:schemeClr val="bg1"/>
          </a:solidFill>
          <a:ln w="38100">
            <a:solidFill>
              <a:srgbClr val="00B050"/>
            </a:solidFill>
          </a:ln>
        </p:spPr>
        <p:txBody>
          <a:bodyPr>
            <a:normAutofit fontScale="92500"/>
          </a:bodyPr>
          <a:lstStyle/>
          <a:p>
            <a:r>
              <a:rPr lang="es-ES" dirty="0"/>
              <a:t>1.  Aplicar las medidas necesarias para conservar la vida.</a:t>
            </a:r>
          </a:p>
          <a:p>
            <a:r>
              <a:rPr lang="es-ES" dirty="0"/>
              <a:t>2.  Realizar una traqueostomía o cricotiroidotomía si   compromiso respiratorio.</a:t>
            </a:r>
          </a:p>
          <a:p>
            <a:r>
              <a:rPr lang="es-ES" dirty="0"/>
              <a:t>3.  Inmovilizar adecuadamente y calmar el dolor.</a:t>
            </a:r>
          </a:p>
          <a:p>
            <a:pPr lvl="0"/>
            <a:r>
              <a:rPr lang="es-ES" dirty="0"/>
              <a:t>4.Realizar una punción vesical suprapúbica si existe una retención urinaria.</a:t>
            </a:r>
          </a:p>
          <a:p>
            <a:pPr lvl="0"/>
            <a:r>
              <a:rPr lang="es-ES" dirty="0"/>
              <a:t>5.Si hay herida, hacer antisepsia  y colocación de apósito estéril.</a:t>
            </a:r>
          </a:p>
          <a:p>
            <a:pPr lvl="0"/>
            <a:r>
              <a:rPr lang="es-ES" dirty="0"/>
              <a:t>6. Aplicar antibioticoterapia parenteral y Reactivar toxoide tetánico </a:t>
            </a:r>
          </a:p>
          <a:p>
            <a:pPr lvl="0"/>
            <a:r>
              <a:rPr lang="es-ES" dirty="0"/>
              <a:t>7. Preparar para la evacuación en decúbito supino y en camilla, con las medidas apropiadas, de acuerdo con la localización de la lesión.</a:t>
            </a:r>
          </a:p>
          <a:p>
            <a:r>
              <a:rPr lang="es-ES" dirty="0"/>
              <a:t>8.</a:t>
            </a:r>
            <a:r>
              <a:rPr lang="es-ES" b="1" dirty="0"/>
              <a:t>Las prioridades de evacuación son las siguientes</a:t>
            </a:r>
            <a:r>
              <a:rPr lang="es-ES" dirty="0"/>
              <a:t>: </a:t>
            </a:r>
          </a:p>
          <a:p>
            <a:r>
              <a:rPr lang="es-ES" b="1" dirty="0"/>
              <a:t>Primer orden</a:t>
            </a:r>
            <a:r>
              <a:rPr lang="es-ES" dirty="0"/>
              <a:t>: Lesionados con déficit neurológico progresivo.</a:t>
            </a:r>
          </a:p>
          <a:p>
            <a:r>
              <a:rPr lang="es-ES" b="1" dirty="0"/>
              <a:t>Segundo Orden</a:t>
            </a:r>
            <a:r>
              <a:rPr lang="es-ES" dirty="0"/>
              <a:t>: Lesionados con déficit neurológico mantenido.</a:t>
            </a:r>
          </a:p>
          <a:p>
            <a:r>
              <a:rPr lang="es-ES" b="1" dirty="0"/>
              <a:t>Tercer orden: </a:t>
            </a:r>
            <a:r>
              <a:rPr lang="es-ES" dirty="0"/>
              <a:t>Lesionados sin déficit neurológico.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700671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7215" y="607479"/>
            <a:ext cx="7886700" cy="831625"/>
          </a:xfrm>
          <a:solidFill>
            <a:schemeClr val="accent4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Traumatismos craneoencefálicos y raquimedulares Bibliografía.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0130073"/>
              </p:ext>
            </p:extLst>
          </p:nvPr>
        </p:nvGraphicFramePr>
        <p:xfrm>
          <a:off x="628650" y="1760918"/>
          <a:ext cx="8263830" cy="28454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63830">
                  <a:extLst>
                    <a:ext uri="{9D8B030D-6E8A-4147-A177-3AD203B41FA5}">
                      <a16:colId xmlns:a16="http://schemas.microsoft.com/office/drawing/2014/main" val="2832544576"/>
                    </a:ext>
                  </a:extLst>
                </a:gridCol>
              </a:tblGrid>
              <a:tr h="22928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b="1" dirty="0"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800" b="1" dirty="0">
                          <a:effectLst/>
                          <a:latin typeface="+mn-lt"/>
                        </a:rPr>
                        <a:t>1.Morales Navarro Denia</a:t>
                      </a:r>
                      <a:r>
                        <a:rPr lang="es-ES" sz="2800" dirty="0">
                          <a:effectLst/>
                          <a:latin typeface="+mn-lt"/>
                        </a:rPr>
                        <a:t>,</a:t>
                      </a:r>
                      <a:r>
                        <a:rPr lang="es-ES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2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Atención inicial al politraumatizado maxilofacial. Rev. Cubana de  Estomatología.</a:t>
                      </a:r>
                      <a:r>
                        <a:rPr lang="es-ES" sz="28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Vol. 52, No 3 (2015).</a:t>
                      </a:r>
                      <a:endParaRPr lang="es-ES" sz="2800" dirty="0">
                        <a:effectLst/>
                        <a:latin typeface="+mn-lt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2.Colectivo de autores</a:t>
                      </a:r>
                      <a:r>
                        <a:rPr lang="es-ES" sz="2800" dirty="0">
                          <a:effectLst/>
                          <a:latin typeface="+mn-lt"/>
                        </a:rPr>
                        <a:t>. Traumatismo de tórax Tomo II,PPD,  2008-  Pág. 146-  184.</a:t>
                      </a:r>
                      <a:endParaRPr lang="es-ES" sz="2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51" marR="67151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863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9740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24D43D7-6038-C0E0-1D43-B4A441A1EEB7}"/>
              </a:ext>
            </a:extLst>
          </p:cNvPr>
          <p:cNvSpPr txBox="1"/>
          <p:nvPr/>
        </p:nvSpPr>
        <p:spPr>
          <a:xfrm>
            <a:off x="179512" y="2780928"/>
            <a:ext cx="878497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7313"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Traumatismos craneoencefálicos, maxilofaciales, torácicos, abdominales y del 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tractus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urogenital. Lesiones raquimedulares. Lesiones de miembros y pelvis. Síndrome por aplastamiento prolongado. Lesiones por onda expansiva.  Cuadro clínico, diagnóstico, conducta, 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triage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y particularidades de su atención.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E047EEA-A54E-E2E6-4396-0FD5D12575AD}"/>
              </a:ext>
            </a:extLst>
          </p:cNvPr>
          <p:cNvSpPr txBox="1"/>
          <p:nvPr/>
        </p:nvSpPr>
        <p:spPr>
          <a:xfrm>
            <a:off x="2106488" y="1772816"/>
            <a:ext cx="457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Sumario No II: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7977D849-80AF-E732-4A71-E2695F52F833}"/>
              </a:ext>
            </a:extLst>
          </p:cNvPr>
          <p:cNvGrpSpPr/>
          <p:nvPr/>
        </p:nvGrpSpPr>
        <p:grpSpPr>
          <a:xfrm>
            <a:off x="0" y="0"/>
            <a:ext cx="9144000" cy="1411345"/>
            <a:chOff x="0" y="0"/>
            <a:chExt cx="9144000" cy="1411345"/>
          </a:xfrm>
        </p:grpSpPr>
        <p:pic>
          <p:nvPicPr>
            <p:cNvPr id="4" name="Imagen 3">
              <a:extLst>
                <a:ext uri="{FF2B5EF4-FFF2-40B4-BE49-F238E27FC236}">
                  <a16:creationId xmlns:a16="http://schemas.microsoft.com/office/drawing/2014/main" id="{ABA6D292-B7D0-C7C3-BEE5-C34C2EFAE3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224252" cy="1411345"/>
            </a:xfrm>
            <a:prstGeom prst="rect">
              <a:avLst/>
            </a:prstGeom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F195911F-A61A-2F86-9D62-C899663E265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817761" y="0"/>
              <a:ext cx="1326239" cy="1411345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7B9E3C75-72EA-EABE-C583-5F1CAF6DEAC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97548" y="153778"/>
              <a:ext cx="2956816" cy="8047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85032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3508" y="260648"/>
            <a:ext cx="8856984" cy="1143729"/>
          </a:xfrm>
          <a:solidFill>
            <a:schemeClr val="accent2"/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br>
              <a:rPr lang="es-ES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Traumatismos craneoencefálicos </a:t>
            </a:r>
            <a:r>
              <a:rPr lang="es-ES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Maxilofaciles</a:t>
            </a:r>
            <a:r>
              <a:rPr lang="es-E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 raquimedulares.</a:t>
            </a:r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628650" y="1994235"/>
            <a:ext cx="7886700" cy="310414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Introducción.</a:t>
            </a:r>
          </a:p>
          <a:p>
            <a:r>
              <a:rPr lang="es-E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la segunda Guerra mundial . </a:t>
            </a:r>
            <a:r>
              <a:rPr lang="es-E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Soviéticos el 5,2% de los heridos presento lesiones craneoencefálicas, el 75% abiertos y el 25% cerrados, y 0,3% raquimedulares. </a:t>
            </a:r>
          </a:p>
          <a:p>
            <a:r>
              <a:rPr lang="es-E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</a:t>
            </a:r>
            <a:r>
              <a:rPr lang="es-ES" sz="27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Viet</a:t>
            </a:r>
            <a:r>
              <a:rPr lang="es-E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7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</a:t>
            </a:r>
            <a:r>
              <a:rPr lang="es-E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incremento las lesiones craneoencefálicas al 30% del total de heridos </a:t>
            </a:r>
          </a:p>
          <a:p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5978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08912" cy="936104"/>
          </a:xfrm>
          <a:solidFill>
            <a:schemeClr val="accent2"/>
          </a:solidFill>
          <a:ln w="381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Traumatismos craneoencefálicos, Maxilofaciales y raquimedulares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1268760"/>
            <a:ext cx="8030716" cy="4752528"/>
          </a:xfr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400" b="1" i="1" dirty="0"/>
              <a:t>Clasificación.</a:t>
            </a:r>
          </a:p>
          <a:p>
            <a:pPr marL="0" indent="0">
              <a:buNone/>
            </a:pPr>
            <a:r>
              <a:rPr lang="es-ES" sz="2400" dirty="0"/>
              <a:t>   </a:t>
            </a:r>
            <a:r>
              <a:rPr lang="es-ES" sz="2800" b="1" i="1" dirty="0">
                <a:solidFill>
                  <a:srgbClr val="FF0000"/>
                </a:solidFill>
              </a:rPr>
              <a:t>A- Abiertos. </a:t>
            </a:r>
            <a:r>
              <a:rPr lang="es-ES" sz="2400" dirty="0"/>
              <a:t>(Hay lesión de la duramadre)</a:t>
            </a:r>
          </a:p>
          <a:p>
            <a:pPr marL="0" indent="0">
              <a:buNone/>
            </a:pPr>
            <a:r>
              <a:rPr lang="es-ES" sz="2400" dirty="0"/>
              <a:t>    1.Penetrantes.</a:t>
            </a:r>
          </a:p>
          <a:p>
            <a:pPr marL="536575" indent="-536575">
              <a:buNone/>
            </a:pPr>
            <a:r>
              <a:rPr lang="es-ES" sz="2400" dirty="0"/>
              <a:t>    2.F.Base de cráneo. (a. fosa anterior, b. fosa media, c. fosa posterior.)</a:t>
            </a:r>
          </a:p>
          <a:p>
            <a:pPr marL="0" indent="0">
              <a:buNone/>
            </a:pPr>
            <a:r>
              <a:rPr lang="es-ES" sz="2800" b="1" i="1" dirty="0">
                <a:solidFill>
                  <a:srgbClr val="FF0000"/>
                </a:solidFill>
              </a:rPr>
              <a:t>B-Cerrados.</a:t>
            </a:r>
          </a:p>
          <a:p>
            <a:pPr marL="0" indent="0">
              <a:buNone/>
            </a:pPr>
            <a:r>
              <a:rPr lang="es-ES" sz="2400" dirty="0"/>
              <a:t>    1. Conmoción. </a:t>
            </a:r>
          </a:p>
          <a:p>
            <a:pPr marL="0" indent="0">
              <a:buNone/>
            </a:pPr>
            <a:r>
              <a:rPr lang="es-ES" sz="2400" dirty="0"/>
              <a:t>    2. Contusión.</a:t>
            </a:r>
          </a:p>
          <a:p>
            <a:pPr marL="0" indent="0">
              <a:buNone/>
            </a:pPr>
            <a:r>
              <a:rPr lang="es-ES" sz="2400" dirty="0"/>
              <a:t>    3. Compresión.</a:t>
            </a:r>
          </a:p>
          <a:p>
            <a:pPr marL="0" indent="0">
              <a:buNone/>
            </a:pPr>
            <a:r>
              <a:rPr lang="es-ES" sz="2400" dirty="0"/>
              <a:t>      Hematoma (a. epidural, b. subdural, c. intracraneal.)</a:t>
            </a:r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217280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0903" y="260648"/>
            <a:ext cx="8342194" cy="614150"/>
          </a:xfrm>
          <a:solidFill>
            <a:schemeClr val="accent2"/>
          </a:solidFill>
          <a:ln w="381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es-ES" b="1" dirty="0"/>
            </a:b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Lesiones craneoencefálicas Abiertas</a:t>
            </a:r>
            <a:b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1520" y="1500596"/>
            <a:ext cx="8640960" cy="4778743"/>
          </a:xfr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s-E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Traumatismos abiertos.</a:t>
            </a:r>
          </a:p>
          <a:p>
            <a:pPr marL="0" indent="0">
              <a:buNone/>
            </a:pP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    Cuadro clínico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Las lesiones </a:t>
            </a:r>
            <a:r>
              <a:rPr lang="es-E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provocan sangramiento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más o menos intenso que ocasionalmente conducen un estado de</a:t>
            </a:r>
            <a:r>
              <a:rPr lang="es-E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shock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edema cerebral, hipertensión endocraneal</a:t>
            </a:r>
            <a:r>
              <a:rPr lang="es-E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E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 cuadro clínico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de las heridas penetrantes se debe a </a:t>
            </a:r>
            <a:r>
              <a:rPr lang="es-E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fragmentación  del hueso que se convierte en proyectiles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secundarios que causan lesiones con síntomas y signos focales, en relación con  áreas lesionadas.</a:t>
            </a:r>
          </a:p>
          <a:p>
            <a:r>
              <a:rPr lang="es-E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lesión focal </a:t>
            </a:r>
            <a:r>
              <a:rPr lang="es-E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encefálica es más frecuente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en traumatismos </a:t>
            </a:r>
            <a:r>
              <a:rPr lang="es-E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craneales abiertos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que en los cerrados. Puede producirse </a:t>
            </a:r>
            <a:r>
              <a:rPr lang="es-E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hemiplejía o parálisis focal, pérdida de la conciencia</a:t>
            </a:r>
            <a:r>
              <a:rPr lang="es-E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pueden haber  casos con heridas penetrantes graves, sin pérdida del conocimiento.</a:t>
            </a:r>
          </a:p>
          <a:p>
            <a:r>
              <a:rPr lang="es-E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Síntomas frecuentes,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Cefalea, el vértigo, los vómitos, la bradicardia y la hipertonía son trastornos que se presentan con frecuencia.</a:t>
            </a:r>
          </a:p>
        </p:txBody>
      </p:sp>
    </p:spTree>
    <p:extLst>
      <p:ext uri="{BB962C8B-B14F-4D97-AF65-F5344CB8AC3E}">
        <p14:creationId xmlns:p14="http://schemas.microsoft.com/office/powerpoint/2010/main" val="1292998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32656"/>
            <a:ext cx="7886700" cy="429905"/>
          </a:xfrm>
          <a:solidFill>
            <a:schemeClr val="accent2"/>
          </a:solidFill>
          <a:ln w="381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es-ES" b="1" dirty="0"/>
            </a:br>
            <a:r>
              <a:rPr lang="es-ES" sz="397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Lesiones craneoencefálicas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1052736"/>
            <a:ext cx="8712968" cy="3204710"/>
          </a:xfrm>
          <a:solidFill>
            <a:schemeClr val="bg1"/>
          </a:solidFill>
          <a:ln w="38100"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400" dirty="0"/>
              <a:t> </a:t>
            </a:r>
            <a:r>
              <a:rPr lang="es-ES" sz="2400" b="1" dirty="0"/>
              <a:t>Las fracturas de la base del cráneo</a:t>
            </a:r>
            <a:r>
              <a:rPr lang="es-ES" sz="2400" dirty="0"/>
              <a:t>.</a:t>
            </a:r>
          </a:p>
          <a:p>
            <a:pPr marL="0" indent="0">
              <a:buNone/>
            </a:pPr>
            <a:r>
              <a:rPr lang="es-ES" sz="2400" dirty="0"/>
              <a:t> </a:t>
            </a:r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Clasificación. </a:t>
            </a:r>
          </a:p>
          <a:p>
            <a:pPr marL="0" indent="0">
              <a:buNone/>
            </a:pPr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1.Fosa anterior</a:t>
            </a:r>
            <a:r>
              <a:rPr lang="es-ES" sz="2400" dirty="0"/>
              <a:t> (lesión frontal):</a:t>
            </a:r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Equimosis</a:t>
            </a:r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400" dirty="0"/>
              <a:t>en forma de gafas o</a:t>
            </a:r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espejuelos </a:t>
            </a:r>
            <a:r>
              <a:rPr lang="es-ES" sz="2400" dirty="0"/>
              <a:t>acompañada con </a:t>
            </a:r>
            <a:r>
              <a:rPr lang="es-E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rinorrea</a:t>
            </a:r>
            <a:r>
              <a:rPr lang="es-ES" sz="2400" dirty="0"/>
              <a:t> u </a:t>
            </a:r>
            <a:r>
              <a:rPr lang="es-E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otorragia.</a:t>
            </a:r>
          </a:p>
          <a:p>
            <a:pPr marL="0" indent="0">
              <a:buNone/>
            </a:pPr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2.Fosa media </a:t>
            </a:r>
            <a:r>
              <a:rPr lang="es-ES" sz="2400" dirty="0"/>
              <a:t>(temporo-parietal): Puede tener </a:t>
            </a:r>
            <a:r>
              <a:rPr lang="es-E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otorrea u otorragia</a:t>
            </a:r>
            <a:r>
              <a:rPr lang="es-ES" sz="2400" dirty="0"/>
              <a:t>.</a:t>
            </a:r>
          </a:p>
          <a:p>
            <a:pPr marL="0" indent="0">
              <a:buNone/>
            </a:pPr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3.Fosa posterior </a:t>
            </a:r>
            <a:r>
              <a:rPr lang="es-ES" sz="2400" dirty="0"/>
              <a:t>(región occipital): Presenta </a:t>
            </a:r>
            <a:r>
              <a:rPr lang="es-ES" sz="2400" dirty="0">
                <a:solidFill>
                  <a:srgbClr val="FF0000"/>
                </a:solidFill>
              </a:rPr>
              <a:t>equimosis retroauricular o mastoidea, </a:t>
            </a:r>
            <a:r>
              <a:rPr lang="es-E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signo de Battle</a:t>
            </a:r>
            <a:r>
              <a:rPr lang="es-ES" sz="2400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296597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311487" cy="450376"/>
          </a:xfrm>
          <a:solidFill>
            <a:schemeClr val="accent2"/>
          </a:solidFill>
          <a:ln w="381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s-ES" sz="4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Lesiones craneoencefálicas</a:t>
            </a:r>
            <a:endParaRPr lang="es-ES" sz="405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1521" y="836712"/>
            <a:ext cx="8689128" cy="6021288"/>
          </a:xfrm>
          <a:solidFill>
            <a:schemeClr val="bg1"/>
          </a:solidFill>
          <a:ln w="38100">
            <a:solidFill>
              <a:srgbClr val="00B0F0"/>
            </a:solidFill>
          </a:ln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Examen físico neurológico.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s-ES" sz="1400" b="1" dirty="0"/>
              <a:t>Pupilas.</a:t>
            </a:r>
            <a:r>
              <a:rPr lang="es-ES" sz="1400" dirty="0"/>
              <a:t>  Ver si están iguales, si responden a la luz , anisocoria,  </a:t>
            </a:r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pupila midriática </a:t>
            </a:r>
            <a:r>
              <a:rPr lang="es-ES" sz="1400" dirty="0"/>
              <a:t>será una</a:t>
            </a:r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compresión (III par)   </a:t>
            </a:r>
            <a:r>
              <a:rPr lang="es-ES" sz="1400" dirty="0"/>
              <a:t>por el cerebro, que a su  vez es </a:t>
            </a:r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comprimido por un hematoma </a:t>
            </a:r>
            <a:r>
              <a:rPr lang="es-ES" sz="1400" dirty="0"/>
              <a:t>de ese lado (homolateral)  </a:t>
            </a:r>
            <a:r>
              <a:rPr lang="es-ES" sz="1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necesita ser evacuado de inmediato</a:t>
            </a:r>
            <a:r>
              <a:rPr lang="es-ES" sz="1400" dirty="0"/>
              <a:t>. con  pupila en midriasis, </a:t>
            </a:r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paro respiratorio tardará unos minutos </a:t>
            </a:r>
            <a:r>
              <a:rPr lang="es-ES" sz="1400" dirty="0"/>
              <a:t>(excepción del trauma cráneo orbitario por </a:t>
            </a:r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hematoma retrórbitario  </a:t>
            </a:r>
            <a:r>
              <a:rPr lang="es-ES" sz="1400" dirty="0"/>
              <a:t>que comprime las fibras del III par produciendo midriasis de ese lado).lesión severa del tallo cerebral.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campo visual. </a:t>
            </a:r>
            <a:r>
              <a:rPr lang="es-ES" sz="1400" dirty="0"/>
              <a:t>se explora acercando bruscamente la mano a los ojos por uno y otro lado (reflejo oculopalpebral). 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s-ES" sz="1400" dirty="0"/>
              <a:t> </a:t>
            </a:r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reflejos craneales. </a:t>
            </a:r>
            <a:r>
              <a:rPr lang="es-ES" sz="1400" dirty="0"/>
              <a:t> hablarán de la gravedad del lesionado. La rotación de la lengua es lesión tallo  cerebral.</a:t>
            </a:r>
            <a:r>
              <a:rPr lang="es-ES" sz="1400" b="1" dirty="0"/>
              <a:t>  </a:t>
            </a:r>
            <a:endParaRPr lang="es-ES" sz="1400" dirty="0"/>
          </a:p>
          <a:p>
            <a:pPr marL="0" indent="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s-ES" sz="1400" dirty="0"/>
              <a:t> </a:t>
            </a:r>
            <a:r>
              <a:rPr lang="es-ES" sz="1400" b="1" dirty="0"/>
              <a:t>La audición. </a:t>
            </a:r>
            <a:r>
              <a:rPr lang="es-ES" sz="1400" dirty="0"/>
              <a:t>Puede explorarse dando una palmada al frente observando el reflejo óculopalpebral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s-ES" sz="1400" b="1" dirty="0"/>
              <a:t> Motilidad de los miembros.</a:t>
            </a:r>
            <a:r>
              <a:rPr lang="es-ES" sz="1400" dirty="0"/>
              <a:t> Valorar si la fuerza muscular está conservada simétricamente en los cuatro miembros.  Los reflejos  </a:t>
            </a:r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osteotendinosos presentes </a:t>
            </a:r>
            <a:r>
              <a:rPr lang="es-E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son asimétricos </a:t>
            </a:r>
            <a:r>
              <a:rPr lang="es-ES" sz="1400" dirty="0"/>
              <a:t>estando más vivos del lado opuesto al hemisferio lesionado (piramidalismo) 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s-ES" sz="1400" b="1" dirty="0"/>
              <a:t>Reflejo cutáneo plantar.</a:t>
            </a:r>
            <a:r>
              <a:rPr lang="es-ES" sz="1400" dirty="0"/>
              <a:t>  Tiene valor por el solo hecho de estar diferente de un lado o del otro, cuando se produce una falta de flexión del dedo gordo o el hallazgo de </a:t>
            </a:r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signos sucedáneos del Babinski </a:t>
            </a:r>
            <a:r>
              <a:rPr lang="es-ES" sz="1400" dirty="0"/>
              <a:t>(lesión del hemisferio opuesto).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s-ES" sz="1400" b="1" dirty="0"/>
              <a:t>  La sensibilidad. </a:t>
            </a:r>
            <a:r>
              <a:rPr lang="es-ES" sz="1400" dirty="0"/>
              <a:t>al tacto y al pinchazo se debe explorar en los cuatro miembros, el tronco y la cara.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coordinación</a:t>
            </a:r>
            <a:r>
              <a:rPr lang="es-ES" sz="1400" dirty="0"/>
              <a:t>, No hay posibilidad de explorarla adecuadamente , ni otras funciones, pues estos pacientes no deben ser movilizados para no provocarles más cefaleas o vómitos.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s-ES" sz="1400" dirty="0"/>
              <a:t>     R</a:t>
            </a:r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esumen, </a:t>
            </a:r>
            <a:r>
              <a:rPr lang="es-ES" sz="1400" dirty="0"/>
              <a:t>un examen neurológico somero reducido al mínimo por las circunstancias (llegada masiva de heridos y condiciones del lesionado) recogerá y dejará constancia escrita de:</a:t>
            </a:r>
          </a:p>
        </p:txBody>
      </p:sp>
    </p:spTree>
    <p:extLst>
      <p:ext uri="{BB962C8B-B14F-4D97-AF65-F5344CB8AC3E}">
        <p14:creationId xmlns:p14="http://schemas.microsoft.com/office/powerpoint/2010/main" val="17510985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1893</TotalTime>
  <Words>4090</Words>
  <Application>Microsoft Office PowerPoint</Application>
  <PresentationFormat>Presentación en pantalla (4:3)</PresentationFormat>
  <Paragraphs>266</Paragraphs>
  <Slides>34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34</vt:i4>
      </vt:variant>
    </vt:vector>
  </HeadingPairs>
  <TitlesOfParts>
    <vt:vector size="41" baseType="lpstr">
      <vt:lpstr>Arial</vt:lpstr>
      <vt:lpstr>Calibri</vt:lpstr>
      <vt:lpstr>Calibri Light</vt:lpstr>
      <vt:lpstr>Times New Roman</vt:lpstr>
      <vt:lpstr>Tema de Office</vt:lpstr>
      <vt:lpstr>1_Tema de Office</vt:lpstr>
      <vt:lpstr>5_Tema de Office</vt:lpstr>
      <vt:lpstr>Presentación de PowerPoint</vt:lpstr>
      <vt:lpstr>Presentación de PowerPoint</vt:lpstr>
      <vt:lpstr>Presentación de PowerPoint</vt:lpstr>
      <vt:lpstr>Presentación de PowerPoint</vt:lpstr>
      <vt:lpstr>          Traumatismos craneoencefálicos Maxilofaciles y raquimedulares.</vt:lpstr>
      <vt:lpstr>Traumatismos craneoencefálicos, Maxilofaciales y raquimedulares</vt:lpstr>
      <vt:lpstr> Lesiones craneoencefálicas Abiertas </vt:lpstr>
      <vt:lpstr> Lesiones craneoencefálicas </vt:lpstr>
      <vt:lpstr>Lesiones craneoencefálicas</vt:lpstr>
      <vt:lpstr> Escala de Glasgow </vt:lpstr>
      <vt:lpstr>La conducta  en la zona de defensa  </vt:lpstr>
      <vt:lpstr>  Traumatismos Craneoencefálicos Cerrados   </vt:lpstr>
      <vt:lpstr> La conducta a seguir en la zona de defensa ante una conmoción cerebral   </vt:lpstr>
      <vt:lpstr>  Contusión cerebral cuadro clínico:  </vt:lpstr>
      <vt:lpstr>Conducta ante una Contusión cerebral</vt:lpstr>
      <vt:lpstr> Compresión cerebral </vt:lpstr>
      <vt:lpstr>  Compresión cerebral  </vt:lpstr>
      <vt:lpstr>  Conducta ante una Compresión cerebral en  Zona de defensa  </vt:lpstr>
      <vt:lpstr> Fractura Nasal  Diagnostico</vt:lpstr>
      <vt:lpstr> Fractura Nasal Conducta  en CMF y  ZD</vt:lpstr>
      <vt:lpstr>   Arco Cigomático Diagnostico y Conducta </vt:lpstr>
      <vt:lpstr>  Fracturas del hueso malar. Diagnostico y Conducta. </vt:lpstr>
      <vt:lpstr> Fracturas del Tipo Lefort.  </vt:lpstr>
      <vt:lpstr>Fracturas del Tipo Lefort El diagnóstico</vt:lpstr>
      <vt:lpstr>Fracturas del Tipo Lefort  Conducta</vt:lpstr>
      <vt:lpstr>   Fracturas mandibulares. Diagnostico </vt:lpstr>
      <vt:lpstr> Fracturas mandibulares. Diagnostico</vt:lpstr>
      <vt:lpstr> Fracturas mandibulares Conducta</vt:lpstr>
      <vt:lpstr> Fractura del Sínfisis del mentón (centinela)  </vt:lpstr>
      <vt:lpstr>Lesiones raquimedulares</vt:lpstr>
      <vt:lpstr> Lesiones medulares Cuadro Clínico </vt:lpstr>
      <vt:lpstr>Lesiones medulares (Diagnóstico)</vt:lpstr>
      <vt:lpstr>Lesiones medulares Conducta en la zona de defensa </vt:lpstr>
      <vt:lpstr>Traumatismos craneoencefálicos y raquimedulares Bibliografía.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Marcos</dc:creator>
  <cp:lastModifiedBy>Lazara</cp:lastModifiedBy>
  <cp:revision>124</cp:revision>
  <dcterms:created xsi:type="dcterms:W3CDTF">2017-06-25T10:17:32Z</dcterms:created>
  <dcterms:modified xsi:type="dcterms:W3CDTF">2024-06-12T21:34:43Z</dcterms:modified>
</cp:coreProperties>
</file>