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Lst>
  <p:notesMasterIdLst>
    <p:notesMasterId r:id="rId23"/>
  </p:notesMasterIdLst>
  <p:sldIdLst>
    <p:sldId id="377" r:id="rId5"/>
    <p:sldId id="378" r:id="rId6"/>
    <p:sldId id="256" r:id="rId7"/>
    <p:sldId id="383" r:id="rId8"/>
    <p:sldId id="379" r:id="rId9"/>
    <p:sldId id="381" r:id="rId10"/>
    <p:sldId id="382" r:id="rId11"/>
    <p:sldId id="258" r:id="rId12"/>
    <p:sldId id="259" r:id="rId13"/>
    <p:sldId id="384" r:id="rId14"/>
    <p:sldId id="385" r:id="rId15"/>
    <p:sldId id="260" r:id="rId16"/>
    <p:sldId id="261" r:id="rId17"/>
    <p:sldId id="262" r:id="rId18"/>
    <p:sldId id="280" r:id="rId19"/>
    <p:sldId id="263" r:id="rId20"/>
    <p:sldId id="264" r:id="rId21"/>
    <p:sldId id="281"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4061" autoAdjust="0"/>
  </p:normalViewPr>
  <p:slideViewPr>
    <p:cSldViewPr>
      <p:cViewPr varScale="1">
        <p:scale>
          <a:sx n="62" d="100"/>
          <a:sy n="62" d="100"/>
        </p:scale>
        <p:origin x="15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C31D6535-0D67-4043-AD64-E2358ED02761}"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11564667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31D6535-0D67-4043-AD64-E2358ED02761}"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40213349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C31D6535-0D67-4043-AD64-E2358ED02761}"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41346165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C31D6535-0D67-4043-AD64-E2358ED02761}"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30380909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31D6535-0D67-4043-AD64-E2358ED02761}" type="datetimeFigureOut">
              <a:rPr lang="es-ES" smtClean="0"/>
              <a:t>12/06/2024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117781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C31D6535-0D67-4043-AD64-E2358ED02761}" type="datetimeFigureOut">
              <a:rPr lang="es-ES" smtClean="0"/>
              <a:t>12/06/2024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37469200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31D6535-0D67-4043-AD64-E2358ED02761}" type="datetimeFigureOut">
              <a:rPr lang="es-ES" smtClean="0"/>
              <a:t>12/06/2024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392245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C31D6535-0D67-4043-AD64-E2358ED02761}"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3201061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C31D6535-0D67-4043-AD64-E2358ED02761}"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2649285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31D6535-0D67-4043-AD64-E2358ED02761}"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30318164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31D6535-0D67-4043-AD64-E2358ED02761}"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41841-E06F-4BFD-8546-9526C97BF378}" type="slidenum">
              <a:rPr lang="es-ES" smtClean="0"/>
              <a:t>‹Nº›</a:t>
            </a:fld>
            <a:endParaRPr lang="es-ES"/>
          </a:p>
        </p:txBody>
      </p:sp>
    </p:spTree>
    <p:extLst>
      <p:ext uri="{BB962C8B-B14F-4D97-AF65-F5344CB8AC3E}">
        <p14:creationId xmlns:p14="http://schemas.microsoft.com/office/powerpoint/2010/main" val="1208481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30E9E9A2-A0AB-4CA4-A042-FC836212885F}"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2544259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0E9E9A2-A0AB-4CA4-A042-FC836212885F}"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35349795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0E9E9A2-A0AB-4CA4-A042-FC836212885F}"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15454702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0E9E9A2-A0AB-4CA4-A042-FC836212885F}"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33972004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30E9E9A2-A0AB-4CA4-A042-FC836212885F}" type="datetimeFigureOut">
              <a:rPr lang="es-ES" smtClean="0"/>
              <a:t>12/06/2024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946248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30E9E9A2-A0AB-4CA4-A042-FC836212885F}" type="datetimeFigureOut">
              <a:rPr lang="es-ES" smtClean="0"/>
              <a:t>12/06/2024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157621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0E9E9A2-A0AB-4CA4-A042-FC836212885F}" type="datetimeFigureOut">
              <a:rPr lang="es-ES" smtClean="0"/>
              <a:t>12/06/2024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26771275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30E9E9A2-A0AB-4CA4-A042-FC836212885F}"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2236649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30E9E9A2-A0AB-4CA4-A042-FC836212885F}"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36829868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0E9E9A2-A0AB-4CA4-A042-FC836212885F}"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14718656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0E9E9A2-A0AB-4CA4-A042-FC836212885F}"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0FB6100-EF1F-46DD-AF79-5490F306AC42}" type="slidenum">
              <a:rPr lang="es-ES" smtClean="0"/>
              <a:t>‹Nº›</a:t>
            </a:fld>
            <a:endParaRPr lang="es-ES"/>
          </a:p>
        </p:txBody>
      </p:sp>
    </p:spTree>
    <p:extLst>
      <p:ext uri="{BB962C8B-B14F-4D97-AF65-F5344CB8AC3E}">
        <p14:creationId xmlns:p14="http://schemas.microsoft.com/office/powerpoint/2010/main" val="342606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1D6535-0D67-4043-AD64-E2358ED02761}" type="datetimeFigureOut">
              <a:rPr lang="es-ES" smtClean="0"/>
              <a:t>12/06/2024</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D41841-E06F-4BFD-8546-9526C97BF378}" type="slidenum">
              <a:rPr lang="es-ES" smtClean="0"/>
              <a:t>‹Nº›</a:t>
            </a:fld>
            <a:endParaRPr lang="es-ES"/>
          </a:p>
        </p:txBody>
      </p:sp>
    </p:spTree>
    <p:extLst>
      <p:ext uri="{BB962C8B-B14F-4D97-AF65-F5344CB8AC3E}">
        <p14:creationId xmlns:p14="http://schemas.microsoft.com/office/powerpoint/2010/main" val="2354438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E9E9A2-A0AB-4CA4-A042-FC836212885F}" type="datetimeFigureOut">
              <a:rPr lang="es-ES" smtClean="0"/>
              <a:t>12/06/2024</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FB6100-EF1F-46DD-AF79-5490F306AC42}" type="slidenum">
              <a:rPr lang="es-ES" smtClean="0"/>
              <a:t>‹Nº›</a:t>
            </a:fld>
            <a:endParaRPr lang="es-ES"/>
          </a:p>
        </p:txBody>
      </p:sp>
    </p:spTree>
    <p:extLst>
      <p:ext uri="{BB962C8B-B14F-4D97-AF65-F5344CB8AC3E}">
        <p14:creationId xmlns:p14="http://schemas.microsoft.com/office/powerpoint/2010/main" val="32924558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5696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Respuesta médica en la comunidad. Primera Asistencia Médica en situaciones de desastres.</a:t>
            </a:r>
          </a:p>
        </p:txBody>
      </p:sp>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IV. Clase 1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grpSp>
        <p:nvGrpSpPr>
          <p:cNvPr id="2" name="Grupo 1">
            <a:extLst>
              <a:ext uri="{FF2B5EF4-FFF2-40B4-BE49-F238E27FC236}">
                <a16:creationId xmlns:a16="http://schemas.microsoft.com/office/drawing/2014/main" id="{5AA08F50-C59B-ECB6-4674-3D43253BB9A3}"/>
              </a:ext>
            </a:extLst>
          </p:cNvPr>
          <p:cNvGrpSpPr/>
          <p:nvPr/>
        </p:nvGrpSpPr>
        <p:grpSpPr>
          <a:xfrm>
            <a:off x="0" y="0"/>
            <a:ext cx="9144000" cy="1411345"/>
            <a:chOff x="0" y="0"/>
            <a:chExt cx="9144000" cy="1411345"/>
          </a:xfrm>
        </p:grpSpPr>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grpSp>
      <p:sp>
        <p:nvSpPr>
          <p:cNvPr id="4" name="CuadroTexto 3">
            <a:extLst>
              <a:ext uri="{FF2B5EF4-FFF2-40B4-BE49-F238E27FC236}">
                <a16:creationId xmlns:a16="http://schemas.microsoft.com/office/drawing/2014/main" id="{F7B2A588-EBDE-7FDF-AA35-5FC431E03230}"/>
              </a:ext>
            </a:extLst>
          </p:cNvPr>
          <p:cNvSpPr txBox="1"/>
          <p:nvPr/>
        </p:nvSpPr>
        <p:spPr>
          <a:xfrm>
            <a:off x="247294" y="3707925"/>
            <a:ext cx="8649411" cy="160043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Identificar los traumatismos más frecuentes, diagnóstico y la conducta a seguir.</a:t>
            </a: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229883"/>
            <a:ext cx="7886700" cy="637145"/>
          </a:xfrm>
          <a:solidFill>
            <a:schemeClr val="accent1">
              <a:lumMod val="75000"/>
            </a:schemeClr>
          </a:solidFill>
          <a:ln>
            <a:solidFill>
              <a:srgbClr val="FF0000"/>
            </a:solidFill>
          </a:ln>
        </p:spPr>
        <p:txBody>
          <a:bodyPr>
            <a:noAutofit/>
          </a:bodyPr>
          <a:lstStyle/>
          <a:p>
            <a:pPr algn="ctr"/>
            <a:br>
              <a:rPr lang="es-ES" sz="3200" b="1" dirty="0">
                <a:latin typeface="Arial" panose="020B0604020202020204" pitchFamily="34" charset="0"/>
                <a:cs typeface="Arial" panose="020B0604020202020204" pitchFamily="34" charset="0"/>
              </a:rPr>
            </a:br>
            <a:r>
              <a:rPr lang="es-E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Lesiones de partes blandas</a:t>
            </a:r>
            <a:br>
              <a:rPr lang="es-E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15516" y="1052736"/>
            <a:ext cx="8712968" cy="5400600"/>
          </a:xfrm>
          <a:solidFill>
            <a:schemeClr val="bg1"/>
          </a:solidFill>
          <a:ln>
            <a:solidFill>
              <a:srgbClr val="FF0000"/>
            </a:solidFill>
          </a:ln>
        </p:spPr>
        <p:txBody>
          <a:bodyPr>
            <a:noAutofit/>
          </a:bodyPr>
          <a:lstStyle/>
          <a:p>
            <a:pPr marL="0" indent="0" algn="just">
              <a:buNone/>
            </a:pPr>
            <a:r>
              <a:rPr lang="es-E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Cerradas</a:t>
            </a:r>
          </a:p>
          <a:p>
            <a:pPr marL="0" indent="0" algn="just">
              <a:buNone/>
            </a:pPr>
            <a:r>
              <a:rPr lang="es-ES" sz="2400" dirty="0">
                <a:latin typeface="Arial" panose="020B0604020202020204" pitchFamily="34" charset="0"/>
                <a:cs typeface="Arial" panose="020B0604020202020204" pitchFamily="34" charset="0"/>
              </a:rPr>
              <a:t>Escoriaciones, conmociones y contusiones. Tto lavado, Antiséptico analgésico, Reactivar toxoide y antibióticos.</a:t>
            </a:r>
          </a:p>
          <a:p>
            <a:pPr marL="0" indent="0" algn="just">
              <a:buNone/>
            </a:pPr>
            <a:r>
              <a:rPr lang="es-ES" sz="2400" dirty="0">
                <a:latin typeface="Arial" panose="020B0604020202020204" pitchFamily="34" charset="0"/>
                <a:cs typeface="Arial" panose="020B0604020202020204" pitchFamily="34" charset="0"/>
              </a:rPr>
              <a:t>Abiertas.</a:t>
            </a:r>
          </a:p>
          <a:p>
            <a:pPr marL="0" indent="0" algn="just">
              <a:buNone/>
            </a:pPr>
            <a:r>
              <a:rPr lang="es-ES" sz="2400" b="1" dirty="0">
                <a:latin typeface="Arial" panose="020B0604020202020204" pitchFamily="34" charset="0"/>
                <a:cs typeface="Arial" panose="020B0604020202020204" pitchFamily="34" charset="0"/>
              </a:rPr>
              <a:t>Superficiales</a:t>
            </a:r>
            <a:r>
              <a:rPr lang="es-ES" sz="2400" dirty="0">
                <a:latin typeface="Arial" panose="020B0604020202020204" pitchFamily="34" charset="0"/>
                <a:cs typeface="Arial" panose="020B0604020202020204" pitchFamily="34" charset="0"/>
              </a:rPr>
              <a:t>: Desgarros, avulsiones  y heridas a sedal.</a:t>
            </a:r>
          </a:p>
          <a:p>
            <a:pPr marL="0" indent="0" algn="just">
              <a:buNone/>
            </a:pPr>
            <a:r>
              <a:rPr lang="es-ES" sz="2400" b="1" dirty="0">
                <a:latin typeface="Arial" panose="020B0604020202020204" pitchFamily="34" charset="0"/>
                <a:cs typeface="Arial" panose="020B0604020202020204" pitchFamily="34" charset="0"/>
              </a:rPr>
              <a:t>Profundas: </a:t>
            </a:r>
            <a:r>
              <a:rPr lang="es-ES" sz="2400" dirty="0">
                <a:latin typeface="Arial" panose="020B0604020202020204" pitchFamily="34" charset="0"/>
                <a:cs typeface="Arial" panose="020B0604020202020204" pitchFamily="34" charset="0"/>
              </a:rPr>
              <a:t>Pe</a:t>
            </a:r>
            <a:r>
              <a:rPr lang="es-ES" sz="2400" i="1" dirty="0">
                <a:latin typeface="Arial" panose="020B0604020202020204" pitchFamily="34" charset="0"/>
                <a:cs typeface="Arial" panose="020B0604020202020204" pitchFamily="34" charset="0"/>
              </a:rPr>
              <a:t>netrantes</a:t>
            </a:r>
            <a:r>
              <a:rPr lang="es-ES" sz="2400" dirty="0">
                <a:latin typeface="Arial" panose="020B0604020202020204" pitchFamily="34" charset="0"/>
                <a:cs typeface="Arial" panose="020B0604020202020204" pitchFamily="34" charset="0"/>
              </a:rPr>
              <a:t>. </a:t>
            </a:r>
            <a:r>
              <a:rPr lang="es-ES" sz="2400" i="1" dirty="0">
                <a:latin typeface="Arial" panose="020B0604020202020204" pitchFamily="34" charset="0"/>
                <a:cs typeface="Arial" panose="020B0604020202020204" pitchFamily="34" charset="0"/>
              </a:rPr>
              <a:t>perforantes</a:t>
            </a:r>
            <a:r>
              <a:rPr lang="es-ES" sz="2400" dirty="0">
                <a:latin typeface="Arial" panose="020B0604020202020204" pitchFamily="34" charset="0"/>
                <a:cs typeface="Arial" panose="020B0604020202020204" pitchFamily="34" charset="0"/>
              </a:rPr>
              <a:t>.</a:t>
            </a:r>
          </a:p>
          <a:p>
            <a:pPr marL="0" indent="0" algn="just">
              <a:buNone/>
            </a:pPr>
            <a:r>
              <a:rPr lang="es-ES" sz="2400" dirty="0">
                <a:latin typeface="Arial" panose="020B0604020202020204" pitchFamily="34" charset="0"/>
                <a:cs typeface="Arial" panose="020B0604020202020204" pitchFamily="34" charset="0"/>
              </a:rPr>
              <a:t>Toda herida penetrante o perforante requiere un examen clínico metodológico cuyo objetivo es orientar el único examen completo</a:t>
            </a:r>
            <a:r>
              <a:rPr lang="es-E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exploración quirúrgica.</a:t>
            </a:r>
          </a:p>
          <a:p>
            <a:pPr marL="0" indent="0" algn="just">
              <a:buNone/>
            </a:pPr>
            <a:r>
              <a:rPr lang="es-ES" sz="2400" dirty="0">
                <a:latin typeface="Arial" panose="020B0604020202020204" pitchFamily="34" charset="0"/>
                <a:cs typeface="Arial" panose="020B0604020202020204" pitchFamily="34" charset="0"/>
              </a:rPr>
              <a:t> Toda herida debe considerarse muy contaminada y potencialmente infectada, a causa del medio ambiente propicio, lo que constituye una de las condiciones que particularizan al herido en situaciones de contingencia.</a:t>
            </a:r>
          </a:p>
          <a:p>
            <a:pPr marL="0" indent="0" algn="just">
              <a:buNone/>
            </a:pPr>
            <a:endParaRPr lang="es-ES" sz="2400" dirty="0">
              <a:latin typeface="Arial" panose="020B0604020202020204" pitchFamily="34" charset="0"/>
              <a:cs typeface="Arial" panose="020B0604020202020204" pitchFamily="34" charset="0"/>
            </a:endParaRPr>
          </a:p>
          <a:p>
            <a:pPr marL="0" indent="0" algn="just">
              <a:buNone/>
            </a:pPr>
            <a:endParaRPr lang="es-ES" sz="2400" dirty="0">
              <a:latin typeface="Arial" panose="020B0604020202020204" pitchFamily="34" charset="0"/>
              <a:cs typeface="Arial" panose="020B0604020202020204" pitchFamily="34" charset="0"/>
            </a:endParaRPr>
          </a:p>
          <a:p>
            <a:pPr marL="0" indent="0" algn="just">
              <a:buNone/>
            </a:pPr>
            <a:endParaRPr lang="es-ES" sz="2400"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10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3299" y="456563"/>
            <a:ext cx="7886700" cy="760299"/>
          </a:xfrm>
          <a:solidFill>
            <a:schemeClr val="accent1">
              <a:lumMod val="75000"/>
            </a:schemeClr>
          </a:solidFill>
          <a:ln>
            <a:solidFill>
              <a:srgbClr val="FF0000"/>
            </a:solidFill>
          </a:ln>
        </p:spPr>
        <p:txBody>
          <a:bodyPr/>
          <a:lstStyle/>
          <a:p>
            <a:pPr algn="ctr"/>
            <a:r>
              <a:rPr lang="es-ES" b="1" dirty="0">
                <a:solidFill>
                  <a:schemeClr val="bg1"/>
                </a:solidFill>
                <a:effectLst>
                  <a:outerShdw blurRad="38100" dist="38100" dir="2700000" algn="tl">
                    <a:srgbClr val="000000">
                      <a:alpha val="43137"/>
                    </a:srgbClr>
                  </a:outerShdw>
                </a:effectLst>
              </a:rPr>
              <a:t>Factores que predisponen  las infección</a:t>
            </a:r>
          </a:p>
        </p:txBody>
      </p:sp>
      <p:sp>
        <p:nvSpPr>
          <p:cNvPr id="3" name="Marcador de contenido 2"/>
          <p:cNvSpPr>
            <a:spLocks noGrp="1"/>
          </p:cNvSpPr>
          <p:nvPr>
            <p:ph idx="1"/>
          </p:nvPr>
        </p:nvSpPr>
        <p:spPr>
          <a:xfrm>
            <a:off x="467544" y="1531590"/>
            <a:ext cx="7886700" cy="3794819"/>
          </a:xfrm>
          <a:solidFill>
            <a:schemeClr val="bg1"/>
          </a:solidFill>
          <a:ln>
            <a:solidFill>
              <a:srgbClr val="FF0000"/>
            </a:solidFill>
          </a:ln>
        </p:spPr>
        <p:txBody>
          <a:bodyPr>
            <a:noAutofit/>
          </a:bodyPr>
          <a:lstStyle/>
          <a:p>
            <a:pPr lvl="0"/>
            <a:r>
              <a:rPr lang="es-ES" sz="2400" dirty="0">
                <a:latin typeface="Arial" panose="020B0604020202020204" pitchFamily="34" charset="0"/>
                <a:cs typeface="Arial" panose="020B0604020202020204" pitchFamily="34" charset="0"/>
              </a:rPr>
              <a:t>Heridas múltiples (crean nuevas puertas de entrada).</a:t>
            </a:r>
          </a:p>
          <a:p>
            <a:pPr lvl="0"/>
            <a:r>
              <a:rPr lang="es-ES" sz="2400" dirty="0">
                <a:latin typeface="Arial" panose="020B0604020202020204" pitchFamily="34" charset="0"/>
                <a:cs typeface="Arial" panose="020B0604020202020204" pitchFamily="34" charset="0"/>
              </a:rPr>
              <a:t>Contaminación masiva por cuerpos extraños.</a:t>
            </a:r>
          </a:p>
          <a:p>
            <a:pPr lvl="0"/>
            <a:r>
              <a:rPr lang="es-ES" sz="2400" dirty="0">
                <a:latin typeface="Arial" panose="020B0604020202020204" pitchFamily="34" charset="0"/>
                <a:cs typeface="Arial" panose="020B0604020202020204" pitchFamily="34" charset="0"/>
              </a:rPr>
              <a:t>Destrucción hística amplia con pérdidas de sustancia.</a:t>
            </a:r>
          </a:p>
          <a:p>
            <a:pPr lvl="0"/>
            <a:r>
              <a:rPr lang="es-ES" sz="2400" dirty="0">
                <a:latin typeface="Arial" panose="020B0604020202020204" pitchFamily="34" charset="0"/>
                <a:cs typeface="Arial" panose="020B0604020202020204" pitchFamily="34" charset="0"/>
              </a:rPr>
              <a:t>Isquemia, edema y hemorragia con formación de coágulos.</a:t>
            </a:r>
          </a:p>
          <a:p>
            <a:pPr lvl="0"/>
            <a:r>
              <a:rPr lang="es-ES" sz="2400" dirty="0">
                <a:latin typeface="Arial" panose="020B0604020202020204" pitchFamily="34" charset="0"/>
                <a:cs typeface="Arial" panose="020B0604020202020204" pitchFamily="34" charset="0"/>
              </a:rPr>
              <a:t>Demora (más de 6 h) en el desbridamiento primario.</a:t>
            </a:r>
          </a:p>
          <a:p>
            <a:pPr lvl="0"/>
            <a:r>
              <a:rPr lang="es-ES" sz="2400" dirty="0">
                <a:latin typeface="Arial" panose="020B0604020202020204" pitchFamily="34" charset="0"/>
                <a:cs typeface="Arial" panose="020B0604020202020204" pitchFamily="34" charset="0"/>
              </a:rPr>
              <a:t>Facturas complicadas.</a:t>
            </a:r>
          </a:p>
          <a:p>
            <a:r>
              <a:rPr lang="es-ES" sz="2400" dirty="0">
                <a:latin typeface="Arial" panose="020B0604020202020204" pitchFamily="34" charset="0"/>
                <a:cs typeface="Arial" panose="020B0604020202020204" pitchFamily="34" charset="0"/>
              </a:rPr>
              <a:t>Estado de </a:t>
            </a:r>
            <a:r>
              <a:rPr lang="es-ES" sz="2400" i="1" dirty="0">
                <a:latin typeface="Arial" panose="020B0604020202020204" pitchFamily="34" charset="0"/>
                <a:cs typeface="Arial" panose="020B0604020202020204" pitchFamily="34" charset="0"/>
              </a:rPr>
              <a:t>shock</a:t>
            </a:r>
            <a:r>
              <a:rPr lang="es-ES" sz="2400" dirty="0">
                <a:latin typeface="Arial" panose="020B0604020202020204" pitchFamily="34" charset="0"/>
                <a:cs typeface="Arial" panose="020B0604020202020204" pitchFamily="34" charset="0"/>
              </a:rPr>
              <a:t> prolongado</a:t>
            </a:r>
          </a:p>
        </p:txBody>
      </p:sp>
    </p:spTree>
    <p:extLst>
      <p:ext uri="{BB962C8B-B14F-4D97-AF65-F5344CB8AC3E}">
        <p14:creationId xmlns:p14="http://schemas.microsoft.com/office/powerpoint/2010/main" val="39926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39023"/>
            <a:ext cx="7886700" cy="473372"/>
          </a:xfrm>
          <a:solidFill>
            <a:schemeClr val="accent1">
              <a:lumMod val="75000"/>
            </a:schemeClr>
          </a:solidFill>
          <a:ln>
            <a:solidFill>
              <a:srgbClr val="FF0000"/>
            </a:solidFill>
          </a:ln>
        </p:spPr>
        <p:txBody>
          <a:bodyPr>
            <a:normAutofit fontScale="90000"/>
          </a:bodyPr>
          <a:lstStyle/>
          <a:p>
            <a:pPr algn="ctr"/>
            <a:br>
              <a:rPr lang="es-ES" b="1" dirty="0">
                <a:latin typeface="Arial" panose="020B0604020202020204" pitchFamily="34" charset="0"/>
                <a:cs typeface="Arial" panose="020B0604020202020204" pitchFamily="34" charset="0"/>
              </a:rPr>
            </a:br>
            <a:br>
              <a:rPr lang="es-ES" b="1" dirty="0">
                <a:latin typeface="Arial" panose="020B0604020202020204" pitchFamily="34" charset="0"/>
                <a:cs typeface="Arial" panose="020B0604020202020204" pitchFamily="34" charset="0"/>
              </a:rPr>
            </a:br>
            <a:r>
              <a:rPr lang="es-E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Infecciones anaeróbicas</a:t>
            </a:r>
            <a:br>
              <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b="1" dirty="0">
                <a:latin typeface="Arial" panose="020B0604020202020204" pitchFamily="34" charset="0"/>
                <a:cs typeface="Arial" panose="020B0604020202020204" pitchFamily="34" charset="0"/>
              </a:rPr>
              <a:t> </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43508" y="836712"/>
            <a:ext cx="8856984" cy="5882265"/>
          </a:xfrm>
          <a:solidFill>
            <a:schemeClr val="bg1"/>
          </a:solidFill>
          <a:ln>
            <a:solidFill>
              <a:srgbClr val="FF0000"/>
            </a:solidFill>
          </a:ln>
        </p:spPr>
        <p:txBody>
          <a:bodyPr>
            <a:noAutofit/>
          </a:bodyPr>
          <a:lstStyle/>
          <a:p>
            <a:pPr>
              <a:lnSpc>
                <a:spcPct val="120000"/>
              </a:lnSpc>
              <a:spcBef>
                <a:spcPts val="600"/>
              </a:spcBef>
              <a:spcAft>
                <a:spcPts val="600"/>
              </a:spcAft>
            </a:pPr>
            <a:r>
              <a:rPr lang="es-ES" sz="1800" i="1" dirty="0">
                <a:latin typeface="Arial" panose="020B0604020202020204" pitchFamily="34" charset="0"/>
                <a:cs typeface="Arial" panose="020B0604020202020204" pitchFamily="34" charset="0"/>
              </a:rPr>
              <a:t>Tétanos</a:t>
            </a:r>
            <a:r>
              <a:rPr lang="es-ES" sz="1800" dirty="0">
                <a:latin typeface="Arial" panose="020B0604020202020204" pitchFamily="34" charset="0"/>
                <a:cs typeface="Arial" panose="020B0604020202020204" pitchFamily="34" charset="0"/>
              </a:rPr>
              <a:t>: Es una enfermedad infecciosa grave producida por la exotoxina del </a:t>
            </a:r>
            <a:r>
              <a:rPr lang="es-ES" sz="1800" i="1" dirty="0">
                <a:latin typeface="Arial" panose="020B0604020202020204" pitchFamily="34" charset="0"/>
                <a:cs typeface="Arial" panose="020B0604020202020204" pitchFamily="34" charset="0"/>
              </a:rPr>
              <a:t>Clostridium tetani</a:t>
            </a:r>
            <a:r>
              <a:rPr lang="es-ES" sz="1800" dirty="0">
                <a:latin typeface="Arial" panose="020B0604020202020204" pitchFamily="34" charset="0"/>
                <a:cs typeface="Arial" panose="020B0604020202020204" pitchFamily="34" charset="0"/>
              </a:rPr>
              <a:t>. Se caracteriza clínicamente por contracciones tónicas y clónicas  de los músculos voluntarios.</a:t>
            </a:r>
          </a:p>
          <a:p>
            <a:pPr>
              <a:lnSpc>
                <a:spcPct val="120000"/>
              </a:lnSpc>
              <a:spcBef>
                <a:spcPts val="600"/>
              </a:spcBef>
              <a:spcAft>
                <a:spcPts val="600"/>
              </a:spcAft>
            </a:pPr>
            <a:r>
              <a:rPr lang="es-ES" sz="1800" i="1" dirty="0">
                <a:latin typeface="Arial" panose="020B0604020202020204" pitchFamily="34" charset="0"/>
                <a:cs typeface="Arial" panose="020B0604020202020204" pitchFamily="34" charset="0"/>
              </a:rPr>
              <a:t>Gangrena gaseosa</a:t>
            </a:r>
            <a:r>
              <a:rPr lang="es-ES" sz="1800" dirty="0">
                <a:latin typeface="Arial" panose="020B0604020202020204" pitchFamily="34" charset="0"/>
                <a:cs typeface="Arial" panose="020B0604020202020204" pitchFamily="34" charset="0"/>
              </a:rPr>
              <a:t>: Es una infección grave producida por distintos gérmenes del género </a:t>
            </a:r>
            <a:r>
              <a:rPr lang="es-ES" sz="1800" i="1" dirty="0">
                <a:latin typeface="Arial" panose="020B0604020202020204" pitchFamily="34" charset="0"/>
                <a:cs typeface="Arial" panose="020B0604020202020204" pitchFamily="34" charset="0"/>
              </a:rPr>
              <a:t>Clostridium:</a:t>
            </a:r>
            <a:r>
              <a:rPr lang="es-ES" sz="1800" dirty="0">
                <a:latin typeface="Arial" panose="020B0604020202020204" pitchFamily="34" charset="0"/>
                <a:cs typeface="Arial" panose="020B0604020202020204" pitchFamily="34" charset="0"/>
              </a:rPr>
              <a:t> caracterizada por toxemia y edema con formación de gases y necrosis de la zona afectada,</a:t>
            </a:r>
          </a:p>
          <a:p>
            <a:pPr>
              <a:lnSpc>
                <a:spcPct val="120000"/>
              </a:lnSpc>
              <a:spcBef>
                <a:spcPts val="600"/>
              </a:spcBef>
              <a:spcAft>
                <a:spcPts val="600"/>
              </a:spcAft>
            </a:pPr>
            <a:r>
              <a:rPr lang="es-ES" sz="1800" b="1" dirty="0">
                <a:latin typeface="Arial" panose="020B0604020202020204" pitchFamily="34" charset="0"/>
                <a:cs typeface="Arial" panose="020B0604020202020204" pitchFamily="34" charset="0"/>
              </a:rPr>
              <a:t>Tratamiento </a:t>
            </a:r>
            <a:endParaRPr lang="es-ES" sz="1800" dirty="0">
              <a:latin typeface="Arial" panose="020B0604020202020204" pitchFamily="34" charset="0"/>
              <a:cs typeface="Arial" panose="020B0604020202020204" pitchFamily="34" charset="0"/>
            </a:endParaRPr>
          </a:p>
          <a:p>
            <a:pPr>
              <a:lnSpc>
                <a:spcPct val="120000"/>
              </a:lnSpc>
              <a:spcBef>
                <a:spcPts val="600"/>
              </a:spcBef>
              <a:spcAft>
                <a:spcPts val="600"/>
              </a:spcAft>
            </a:pPr>
            <a:r>
              <a:rPr lang="es-ES" sz="1800" dirty="0">
                <a:latin typeface="Arial" panose="020B0604020202020204" pitchFamily="34" charset="0"/>
                <a:cs typeface="Arial" panose="020B0604020202020204" pitchFamily="34" charset="0"/>
              </a:rPr>
              <a:t>Debe estar dirigido fundamentalmente a la profilaxis de nuestras infecciones anaeróbicas.</a:t>
            </a:r>
          </a:p>
          <a:p>
            <a:pPr lvl="0">
              <a:lnSpc>
                <a:spcPct val="120000"/>
              </a:lnSpc>
              <a:spcBef>
                <a:spcPts val="600"/>
              </a:spcBef>
              <a:spcAft>
                <a:spcPts val="600"/>
              </a:spcAft>
            </a:pPr>
            <a:r>
              <a:rPr lang="es-ES" sz="1800" dirty="0">
                <a:latin typeface="Arial" panose="020B0604020202020204" pitchFamily="34" charset="0"/>
                <a:cs typeface="Arial" panose="020B0604020202020204" pitchFamily="34" charset="0"/>
              </a:rPr>
              <a:t>Inmunización activa previa con toxoide tetánico y/o reactivación </a:t>
            </a:r>
          </a:p>
          <a:p>
            <a:pPr lvl="0">
              <a:lnSpc>
                <a:spcPct val="120000"/>
              </a:lnSpc>
              <a:spcBef>
                <a:spcPts val="600"/>
              </a:spcBef>
              <a:spcAft>
                <a:spcPts val="600"/>
              </a:spcAft>
            </a:pPr>
            <a:r>
              <a:rPr lang="es-ES" sz="1800" dirty="0">
                <a:latin typeface="Arial" panose="020B0604020202020204" pitchFamily="34" charset="0"/>
                <a:cs typeface="Arial" panose="020B0604020202020204" pitchFamily="34" charset="0"/>
              </a:rPr>
              <a:t>Desbridamiento precoz y adecuado de la herida.</a:t>
            </a:r>
          </a:p>
          <a:p>
            <a:pPr lvl="0">
              <a:lnSpc>
                <a:spcPct val="120000"/>
              </a:lnSpc>
              <a:spcBef>
                <a:spcPts val="600"/>
              </a:spcBef>
              <a:spcAft>
                <a:spcPts val="600"/>
              </a:spcAft>
            </a:pPr>
            <a:r>
              <a:rPr lang="es-ES" sz="1800" dirty="0">
                <a:latin typeface="Arial" panose="020B0604020202020204" pitchFamily="34" charset="0"/>
                <a:cs typeface="Arial" panose="020B0604020202020204" pitchFamily="34" charset="0"/>
              </a:rPr>
              <a:t>Lavado amplio con agua oxigenada y jabón de la piel que rodea a la herida. Cubrir esta con apósitos estériles y aplicar un antiséptico (timerosal)</a:t>
            </a:r>
          </a:p>
          <a:p>
            <a:pPr lvl="0">
              <a:lnSpc>
                <a:spcPct val="120000"/>
              </a:lnSpc>
              <a:spcBef>
                <a:spcPts val="600"/>
              </a:spcBef>
              <a:spcAft>
                <a:spcPts val="600"/>
              </a:spcAft>
            </a:pPr>
            <a:r>
              <a:rPr lang="es-ES" sz="1800" dirty="0">
                <a:latin typeface="Arial" panose="020B0604020202020204" pitchFamily="34" charset="0"/>
                <a:cs typeface="Arial" panose="020B0604020202020204" pitchFamily="34" charset="0"/>
              </a:rPr>
              <a:t>Antibioticoterapia (penicilina o tetraciclina) </a:t>
            </a:r>
          </a:p>
          <a:p>
            <a:pPr>
              <a:lnSpc>
                <a:spcPct val="120000"/>
              </a:lnSpc>
              <a:spcBef>
                <a:spcPts val="600"/>
              </a:spcBef>
              <a:spcAft>
                <a:spcPts val="600"/>
              </a:spcAft>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236645"/>
            <a:ext cx="7886700" cy="749738"/>
          </a:xfrm>
          <a:solidFill>
            <a:schemeClr val="accent1">
              <a:lumMod val="75000"/>
            </a:schemeClr>
          </a:solidFill>
        </p:spPr>
        <p:txBody>
          <a:bodyPr>
            <a:normAutofit fontScale="90000"/>
          </a:bodyPr>
          <a:lstStyle/>
          <a:p>
            <a:pPr algn="ctr"/>
            <a:br>
              <a:rPr lang="es-ES" b="1" dirty="0"/>
            </a:br>
            <a:br>
              <a:rPr lang="es-ES" b="1" dirty="0"/>
            </a:br>
            <a:r>
              <a:rPr lang="es-ES" b="1" dirty="0">
                <a:solidFill>
                  <a:schemeClr val="bg1"/>
                </a:solidFill>
                <a:effectLst>
                  <a:outerShdw blurRad="38100" dist="38100" dir="2700000" algn="tl">
                    <a:srgbClr val="000000">
                      <a:alpha val="43137"/>
                    </a:srgbClr>
                  </a:outerShdw>
                </a:effectLst>
              </a:rPr>
              <a:t>Tratamiento Todas  las heridas</a:t>
            </a:r>
            <a:br>
              <a:rPr lang="es-ES" b="1" dirty="0">
                <a:solidFill>
                  <a:schemeClr val="bg1"/>
                </a:solidFill>
                <a:effectLst>
                  <a:outerShdw blurRad="38100" dist="38100" dir="2700000" algn="tl">
                    <a:srgbClr val="000000">
                      <a:alpha val="43137"/>
                    </a:srgbClr>
                  </a:outerShdw>
                </a:effectLst>
              </a:rPr>
            </a:br>
            <a:r>
              <a:rPr lang="es-ES" b="1" dirty="0"/>
              <a:t> </a:t>
            </a:r>
            <a:br>
              <a:rPr lang="es-ES" dirty="0"/>
            </a:br>
            <a:endParaRPr lang="es-ES" dirty="0"/>
          </a:p>
        </p:txBody>
      </p:sp>
      <p:sp>
        <p:nvSpPr>
          <p:cNvPr id="3" name="Marcador de contenido 2"/>
          <p:cNvSpPr>
            <a:spLocks noGrp="1"/>
          </p:cNvSpPr>
          <p:nvPr>
            <p:ph idx="1"/>
          </p:nvPr>
        </p:nvSpPr>
        <p:spPr>
          <a:xfrm>
            <a:off x="628650" y="1124744"/>
            <a:ext cx="7886700" cy="3879377"/>
          </a:xfrm>
          <a:solidFill>
            <a:schemeClr val="bg1"/>
          </a:solidFill>
          <a:ln>
            <a:solidFill>
              <a:srgbClr val="FF0000"/>
            </a:solidFill>
          </a:ln>
        </p:spPr>
        <p:txBody>
          <a:bodyPr>
            <a:normAutofit fontScale="92500" lnSpcReduction="20000"/>
          </a:bodyPr>
          <a:lstStyle/>
          <a:p>
            <a:pPr lvl="0"/>
            <a:r>
              <a:rPr lang="es-ES" dirty="0"/>
              <a:t>Medidas de soporte. Combatir el dolor, el temor y la ansiedad.</a:t>
            </a:r>
          </a:p>
          <a:p>
            <a:pPr lvl="0"/>
            <a:r>
              <a:rPr lang="es-ES" dirty="0"/>
              <a:t>Medidas locales. Evitar traumatismos y la contaminación adicional en la herida. </a:t>
            </a:r>
          </a:p>
          <a:p>
            <a:pPr lvl="0"/>
            <a:r>
              <a:rPr lang="es-ES" dirty="0"/>
              <a:t>Pinzamiento y ligadura de vasos sangrantes visibles.</a:t>
            </a:r>
          </a:p>
          <a:p>
            <a:pPr lvl="0"/>
            <a:r>
              <a:rPr lang="es-ES" dirty="0"/>
              <a:t>Desbridamientos mínimos de las heridas cuando el volumen de asistencia y de trabajo lo permitan.</a:t>
            </a:r>
          </a:p>
          <a:p>
            <a:pPr lvl="0"/>
            <a:r>
              <a:rPr lang="es-ES" dirty="0"/>
              <a:t>Amputaciones a colgajo.</a:t>
            </a:r>
          </a:p>
          <a:p>
            <a:pPr lvl="0"/>
            <a:r>
              <a:rPr lang="es-ES" dirty="0"/>
              <a:t>Si la herida no está vendada Lavar la herida ampliamente con suero estéril y cubrirla con apósitos y vendajes estériles.</a:t>
            </a:r>
          </a:p>
          <a:p>
            <a:pPr lvl="0"/>
            <a:r>
              <a:rPr lang="es-ES" dirty="0"/>
              <a:t>Inmovilizar la zona de la herida y mantenerla en posición elevada, </a:t>
            </a:r>
          </a:p>
          <a:p>
            <a:pPr lvl="0"/>
            <a:r>
              <a:rPr lang="es-ES" dirty="0"/>
              <a:t>Reactivación antitetánica: Administrar 0,5 </a:t>
            </a:r>
            <a:r>
              <a:rPr lang="es-ES" dirty="0" err="1"/>
              <a:t>mL</a:t>
            </a:r>
            <a:r>
              <a:rPr lang="es-ES" dirty="0"/>
              <a:t> de toxoide fluido subcutáneamente en la región infraescapular.</a:t>
            </a:r>
          </a:p>
          <a:p>
            <a:pPr lvl="0"/>
            <a:r>
              <a:rPr lang="es-ES" dirty="0"/>
              <a:t>Antibioticoterapia en todas las heridas ya que se consideran contaminadas.</a:t>
            </a:r>
          </a:p>
          <a:p>
            <a:endParaRPr lang="es-ES" dirty="0"/>
          </a:p>
        </p:txBody>
      </p:sp>
    </p:spTree>
    <p:extLst>
      <p:ext uri="{BB962C8B-B14F-4D97-AF65-F5344CB8AC3E}">
        <p14:creationId xmlns:p14="http://schemas.microsoft.com/office/powerpoint/2010/main" val="145185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1"/>
            <a:ext cx="7886700" cy="583442"/>
          </a:xfrm>
          <a:solidFill>
            <a:schemeClr val="accent1">
              <a:lumMod val="75000"/>
            </a:schemeClr>
          </a:solidFill>
          <a:ln>
            <a:solidFill>
              <a:srgbClr val="FF0000"/>
            </a:solidFill>
          </a:ln>
        </p:spPr>
        <p:txBody>
          <a:bodyPr>
            <a:normAutofit fontScale="90000"/>
          </a:bodyPr>
          <a:lstStyle/>
          <a:p>
            <a:pPr algn="ctr"/>
            <a:br>
              <a:rPr lang="es-ES" b="1" dirty="0"/>
            </a:br>
            <a:r>
              <a:rPr lang="es-ES" b="1" dirty="0">
                <a:solidFill>
                  <a:schemeClr val="bg1"/>
                </a:solidFill>
                <a:effectLst>
                  <a:outerShdw blurRad="38100" dist="38100" dir="2700000" algn="tl">
                    <a:srgbClr val="000000">
                      <a:alpha val="43137"/>
                    </a:srgbClr>
                  </a:outerShdw>
                </a:effectLst>
              </a:rPr>
              <a:t>Sección de Curaciones del Puesto Médico.</a:t>
            </a:r>
            <a:br>
              <a:rPr lang="es-ES" dirty="0">
                <a:solidFill>
                  <a:schemeClr val="bg1"/>
                </a:solidFill>
                <a:effectLst>
                  <a:outerShdw blurRad="38100" dist="38100" dir="2700000" algn="tl">
                    <a:srgbClr val="000000">
                      <a:alpha val="43137"/>
                    </a:srgbClr>
                  </a:outerShdw>
                </a:effectLst>
              </a:rPr>
            </a:br>
            <a:endParaRPr lang="es-ES" dirty="0">
              <a:solidFill>
                <a:schemeClr val="bg1"/>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1655644"/>
            <a:ext cx="7886700" cy="4345106"/>
          </a:xfrm>
          <a:solidFill>
            <a:schemeClr val="bg1"/>
          </a:solidFill>
          <a:ln>
            <a:solidFill>
              <a:srgbClr val="FF0000"/>
            </a:solidFill>
          </a:ln>
        </p:spPr>
        <p:txBody>
          <a:bodyPr>
            <a:normAutofit/>
          </a:bodyPr>
          <a:lstStyle/>
          <a:p>
            <a:pPr lvl="0"/>
            <a:r>
              <a:rPr lang="es-ES" dirty="0"/>
              <a:t>Lavamanos</a:t>
            </a:r>
          </a:p>
          <a:p>
            <a:pPr lvl="0"/>
            <a:r>
              <a:rPr lang="es-ES" dirty="0"/>
              <a:t>Completos C, V y T.</a:t>
            </a:r>
          </a:p>
          <a:p>
            <a:pPr lvl="0"/>
            <a:r>
              <a:rPr lang="es-ES" dirty="0"/>
              <a:t>Mesa para soluciones antisépticas.</a:t>
            </a:r>
          </a:p>
          <a:p>
            <a:pPr lvl="0"/>
            <a:r>
              <a:rPr lang="es-ES" dirty="0"/>
              <a:t>Mesa para cepillos y soluciones.</a:t>
            </a:r>
          </a:p>
          <a:p>
            <a:pPr lvl="0"/>
            <a:r>
              <a:rPr lang="es-ES" dirty="0"/>
              <a:t>Mesa para ropa estéril.</a:t>
            </a:r>
          </a:p>
          <a:p>
            <a:pPr lvl="0"/>
            <a:r>
              <a:rPr lang="es-ES" dirty="0"/>
              <a:t>Mesa para instrumental estéril.</a:t>
            </a:r>
          </a:p>
          <a:p>
            <a:pPr lvl="0"/>
            <a:r>
              <a:rPr lang="es-ES" dirty="0"/>
              <a:t>Mesa para medicamentos.</a:t>
            </a:r>
          </a:p>
          <a:p>
            <a:pPr lvl="0"/>
            <a:r>
              <a:rPr lang="es-ES" dirty="0"/>
              <a:t>Mesa para útiles menores.</a:t>
            </a:r>
          </a:p>
          <a:p>
            <a:pPr lvl="0"/>
            <a:r>
              <a:rPr lang="es-ES" dirty="0"/>
              <a:t>Mesas de curaciones.</a:t>
            </a:r>
          </a:p>
          <a:p>
            <a:pPr lvl="0"/>
            <a:r>
              <a:rPr lang="es-ES" dirty="0"/>
              <a:t>Banco para heridos leves.</a:t>
            </a:r>
          </a:p>
          <a:p>
            <a:r>
              <a:rPr lang="es-ES" dirty="0"/>
              <a:t>Reverbero</a:t>
            </a:r>
          </a:p>
        </p:txBody>
      </p:sp>
    </p:spTree>
    <p:extLst>
      <p:ext uri="{BB962C8B-B14F-4D97-AF65-F5344CB8AC3E}">
        <p14:creationId xmlns:p14="http://schemas.microsoft.com/office/powerpoint/2010/main" val="1209764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0"/>
            <a:ext cx="7886700" cy="890517"/>
          </a:xfrm>
          <a:solidFill>
            <a:schemeClr val="accent1">
              <a:lumMod val="75000"/>
            </a:schemeClr>
          </a:solidFill>
          <a:ln>
            <a:solidFill>
              <a:srgbClr val="FF0000"/>
            </a:solidFill>
          </a:ln>
        </p:spPr>
        <p:txBody>
          <a:bodyPr>
            <a:normAutofit fontScale="90000"/>
          </a:bodyPr>
          <a:lstStyle/>
          <a:p>
            <a:pPr algn="ctr"/>
            <a:br>
              <a:rPr lang="es-ES" dirty="0"/>
            </a:br>
            <a:r>
              <a:rPr lang="es-ES" b="1" dirty="0">
                <a:solidFill>
                  <a:schemeClr val="bg1"/>
                </a:solidFill>
                <a:effectLst>
                  <a:outerShdw blurRad="38100" dist="38100" dir="2700000" algn="tl">
                    <a:srgbClr val="000000">
                      <a:alpha val="43137"/>
                    </a:srgbClr>
                  </a:outerShdw>
                </a:effectLst>
              </a:rPr>
              <a:t>Consultorio del médico de la familia</a:t>
            </a:r>
            <a:br>
              <a:rPr lang="es-ES" b="1" dirty="0">
                <a:solidFill>
                  <a:schemeClr val="bg1"/>
                </a:solidFill>
                <a:effectLst>
                  <a:outerShdw blurRad="38100" dist="38100" dir="2700000" algn="tl">
                    <a:srgbClr val="000000">
                      <a:alpha val="43137"/>
                    </a:srgbClr>
                  </a:outerShdw>
                </a:effectLst>
              </a:rPr>
            </a:br>
            <a:r>
              <a:rPr lang="es-ES" b="1" dirty="0">
                <a:solidFill>
                  <a:schemeClr val="bg1"/>
                </a:solidFill>
                <a:effectLst>
                  <a:outerShdw blurRad="38100" dist="38100" dir="2700000" algn="tl">
                    <a:srgbClr val="000000">
                      <a:alpha val="43137"/>
                    </a:srgbClr>
                  </a:outerShdw>
                </a:effectLst>
              </a:rPr>
              <a:t> Primera Asistencia Médica.</a:t>
            </a:r>
            <a:br>
              <a:rPr lang="es-ES" b="1" dirty="0">
                <a:solidFill>
                  <a:schemeClr val="bg1"/>
                </a:solidFill>
                <a:effectLst>
                  <a:outerShdw blurRad="38100" dist="38100" dir="2700000" algn="tl">
                    <a:srgbClr val="000000">
                      <a:alpha val="43137"/>
                    </a:srgbClr>
                  </a:outerShdw>
                </a:effectLst>
              </a:rPr>
            </a:br>
            <a:r>
              <a:rPr lang="es-ES" dirty="0"/>
              <a:t> </a:t>
            </a:r>
          </a:p>
        </p:txBody>
      </p:sp>
      <p:sp>
        <p:nvSpPr>
          <p:cNvPr id="3" name="Marcador de contenido 2"/>
          <p:cNvSpPr>
            <a:spLocks noGrp="1"/>
          </p:cNvSpPr>
          <p:nvPr>
            <p:ph idx="1"/>
          </p:nvPr>
        </p:nvSpPr>
        <p:spPr>
          <a:xfrm>
            <a:off x="628650" y="1891068"/>
            <a:ext cx="7886700" cy="3869140"/>
          </a:xfrm>
          <a:solidFill>
            <a:schemeClr val="bg1"/>
          </a:solidFill>
          <a:ln>
            <a:solidFill>
              <a:srgbClr val="FF0000"/>
            </a:solidFill>
          </a:ln>
        </p:spPr>
        <p:txBody>
          <a:bodyPr>
            <a:normAutofit/>
          </a:bodyPr>
          <a:lstStyle/>
          <a:p>
            <a:pPr lvl="0"/>
            <a:endParaRPr lang="es-ES" sz="2400" dirty="0"/>
          </a:p>
          <a:p>
            <a:pPr lvl="0"/>
            <a:r>
              <a:rPr lang="es-ES" sz="2400" dirty="0"/>
              <a:t>La traqueostomía. (cricotiroidotomía y coniostomía) para el tratamiento del compromiso respiratorio.</a:t>
            </a:r>
          </a:p>
          <a:p>
            <a:pPr lvl="0"/>
            <a:r>
              <a:rPr lang="es-ES" sz="2400" dirty="0"/>
              <a:t>Disección de vena. En el tratamiento del shock traumático.</a:t>
            </a:r>
          </a:p>
          <a:p>
            <a:pPr lvl="0"/>
            <a:r>
              <a:rPr lang="es-ES" sz="2400" dirty="0"/>
              <a:t>Bloqueo anestésico intercostal.</a:t>
            </a:r>
          </a:p>
          <a:p>
            <a:pPr lvl="0"/>
            <a:r>
              <a:rPr lang="es-ES" sz="2400" dirty="0"/>
              <a:t>Punciones torácicas.</a:t>
            </a:r>
          </a:p>
          <a:p>
            <a:pPr lvl="0"/>
            <a:r>
              <a:rPr lang="es-ES" sz="2400" dirty="0"/>
              <a:t>Punciones abdominales.</a:t>
            </a:r>
          </a:p>
          <a:p>
            <a:pPr lvl="0"/>
            <a:r>
              <a:rPr lang="es-ES" sz="2400" dirty="0"/>
              <a:t>Desbridamiento primario.</a:t>
            </a:r>
          </a:p>
          <a:p>
            <a:pPr marL="0" indent="0">
              <a:buNone/>
            </a:pPr>
            <a:r>
              <a:rPr lang="es-ES" sz="2400" dirty="0"/>
              <a:t> </a:t>
            </a:r>
          </a:p>
          <a:p>
            <a:endParaRPr lang="es-ES" dirty="0"/>
          </a:p>
        </p:txBody>
      </p:sp>
    </p:spTree>
    <p:extLst>
      <p:ext uri="{BB962C8B-B14F-4D97-AF65-F5344CB8AC3E}">
        <p14:creationId xmlns:p14="http://schemas.microsoft.com/office/powerpoint/2010/main" val="539508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575729"/>
          </a:xfrm>
          <a:solidFill>
            <a:schemeClr val="accent1">
              <a:lumMod val="75000"/>
            </a:schemeClr>
          </a:solidFill>
          <a:ln>
            <a:solidFill>
              <a:srgbClr val="FF0000"/>
            </a:solidFill>
          </a:ln>
        </p:spPr>
        <p:txBody>
          <a:bodyPr/>
          <a:lstStyle/>
          <a:p>
            <a:pPr algn="ctr"/>
            <a:r>
              <a:rPr lang="es-ES" b="1" dirty="0">
                <a:solidFill>
                  <a:schemeClr val="bg1"/>
                </a:solidFill>
                <a:effectLst>
                  <a:outerShdw blurRad="38100" dist="38100" dir="2700000" algn="tl">
                    <a:srgbClr val="000000">
                      <a:alpha val="43137"/>
                    </a:srgbClr>
                  </a:outerShdw>
                </a:effectLst>
              </a:rPr>
              <a:t>Desbridamiento primario de las heridas</a:t>
            </a:r>
          </a:p>
        </p:txBody>
      </p:sp>
      <p:sp>
        <p:nvSpPr>
          <p:cNvPr id="3" name="Marcador de contenido 2"/>
          <p:cNvSpPr>
            <a:spLocks noGrp="1"/>
          </p:cNvSpPr>
          <p:nvPr>
            <p:ph idx="1"/>
          </p:nvPr>
        </p:nvSpPr>
        <p:spPr>
          <a:xfrm>
            <a:off x="628650" y="1850125"/>
            <a:ext cx="7886700" cy="2947916"/>
          </a:xfrm>
          <a:solidFill>
            <a:schemeClr val="bg1"/>
          </a:solidFill>
          <a:ln>
            <a:solidFill>
              <a:srgbClr val="FF0000"/>
            </a:solidFill>
          </a:ln>
        </p:spPr>
        <p:txBody>
          <a:bodyPr>
            <a:normAutofit/>
          </a:bodyPr>
          <a:lstStyle/>
          <a:p>
            <a:r>
              <a:rPr lang="es-ES" dirty="0"/>
              <a:t> Esto consiste en la exploración sistemática (desde afuera hacia dentro) con la remoción del tejido desvitalizado y de cuerpos extraños; hemostasia cuidadosa  se evacúan los coágulos y las colecciones serohemáticas. Excepto las heridas con cortes limpios y poco profundas, las demás son tributarias de desbridamiento.</a:t>
            </a:r>
          </a:p>
          <a:p>
            <a:r>
              <a:rPr lang="es-ES" dirty="0"/>
              <a:t>El momento idóneo para realizar el desbridamiento es en las primeras 8 h de producida la herida. Los proyectiles de alta velocidad ocasionan lesiones extensas por lo que requieren escisiones extensas de los tejidos desvitalizados.</a:t>
            </a:r>
          </a:p>
          <a:p>
            <a:endParaRPr lang="es-ES" dirty="0"/>
          </a:p>
        </p:txBody>
      </p:sp>
    </p:spTree>
    <p:extLst>
      <p:ext uri="{BB962C8B-B14F-4D97-AF65-F5344CB8AC3E}">
        <p14:creationId xmlns:p14="http://schemas.microsoft.com/office/powerpoint/2010/main" val="163855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736" y="260648"/>
            <a:ext cx="7886700" cy="880282"/>
          </a:xfrm>
          <a:solidFill>
            <a:schemeClr val="accent1">
              <a:lumMod val="75000"/>
            </a:schemeClr>
          </a:solidFill>
          <a:ln>
            <a:solidFill>
              <a:srgbClr val="FF0000"/>
            </a:solidFill>
          </a:ln>
        </p:spPr>
        <p:txBody>
          <a:bodyPr>
            <a:normAutofit fontScale="90000"/>
          </a:bodyPr>
          <a:lstStyle/>
          <a:p>
            <a:pPr algn="ctr"/>
            <a:br>
              <a:rPr lang="es-ES" b="1" dirty="0"/>
            </a:br>
            <a:br>
              <a:rPr lang="es-ES" b="1" dirty="0"/>
            </a:br>
            <a:r>
              <a:rPr lang="es-ES" b="1" dirty="0">
                <a:solidFill>
                  <a:schemeClr val="bg1"/>
                </a:solidFill>
                <a:effectLst>
                  <a:outerShdw blurRad="38100" dist="38100" dir="2700000" algn="tl">
                    <a:srgbClr val="000000">
                      <a:alpha val="43137"/>
                    </a:srgbClr>
                  </a:outerShdw>
                </a:effectLst>
              </a:rPr>
              <a:t>Cuidados de enfermería en el tratamiento de las heridas</a:t>
            </a:r>
            <a:br>
              <a:rPr lang="es-ES" b="1" dirty="0">
                <a:solidFill>
                  <a:schemeClr val="bg1"/>
                </a:solidFill>
                <a:effectLst>
                  <a:outerShdw blurRad="38100" dist="38100" dir="2700000" algn="tl">
                    <a:srgbClr val="000000">
                      <a:alpha val="43137"/>
                    </a:srgbClr>
                  </a:outerShdw>
                </a:effectLst>
              </a:rPr>
            </a:br>
            <a:r>
              <a:rPr lang="es-ES" b="1" dirty="0"/>
              <a:t> </a:t>
            </a:r>
            <a:br>
              <a:rPr lang="es-ES" dirty="0"/>
            </a:br>
            <a:endParaRPr lang="es-ES" dirty="0"/>
          </a:p>
        </p:txBody>
      </p:sp>
      <p:sp>
        <p:nvSpPr>
          <p:cNvPr id="3" name="Marcador de contenido 2"/>
          <p:cNvSpPr>
            <a:spLocks noGrp="1"/>
          </p:cNvSpPr>
          <p:nvPr>
            <p:ph idx="1"/>
          </p:nvPr>
        </p:nvSpPr>
        <p:spPr>
          <a:xfrm>
            <a:off x="755576" y="1556792"/>
            <a:ext cx="7886700" cy="3527254"/>
          </a:xfrm>
          <a:solidFill>
            <a:schemeClr val="bg1"/>
          </a:solidFill>
          <a:ln>
            <a:solidFill>
              <a:srgbClr val="FF0000"/>
            </a:solidFill>
          </a:ln>
        </p:spPr>
        <p:txBody>
          <a:bodyPr/>
          <a:lstStyle/>
          <a:p>
            <a:pPr lvl="0"/>
            <a:r>
              <a:rPr lang="es-ES" dirty="0"/>
              <a:t>No intentar el desbridamiento primario completo.</a:t>
            </a:r>
          </a:p>
          <a:p>
            <a:pPr lvl="0"/>
            <a:r>
              <a:rPr lang="es-ES" dirty="0"/>
              <a:t>Evitar las manipulaciones operatorias innecesarias.</a:t>
            </a:r>
          </a:p>
          <a:p>
            <a:pPr lvl="0"/>
            <a:r>
              <a:rPr lang="es-ES" dirty="0"/>
              <a:t>Practicar cuantas incisiones sean necesarias para garantizar el drenaje amplio.</a:t>
            </a:r>
          </a:p>
          <a:p>
            <a:pPr lvl="0"/>
            <a:r>
              <a:rPr lang="es-ES" dirty="0"/>
              <a:t>No lesionar las paredes de la herida durante la exéresis de coágulos, cuerpos extraños, etc.</a:t>
            </a:r>
          </a:p>
          <a:p>
            <a:pPr lvl="0"/>
            <a:r>
              <a:rPr lang="es-ES" dirty="0"/>
              <a:t>Realizar la hemostasia necesaria.</a:t>
            </a:r>
          </a:p>
          <a:p>
            <a:pPr lvl="0"/>
            <a:r>
              <a:rPr lang="es-ES" dirty="0"/>
              <a:t>No usar tubos de drenaje. Utilizar hule de goma.</a:t>
            </a:r>
          </a:p>
          <a:p>
            <a:pPr lvl="0"/>
            <a:r>
              <a:rPr lang="es-ES" dirty="0"/>
              <a:t>Cubrir la herida con gasa vaselinada o similar</a:t>
            </a:r>
          </a:p>
          <a:p>
            <a:endParaRPr lang="es-ES" dirty="0"/>
          </a:p>
        </p:txBody>
      </p:sp>
    </p:spTree>
    <p:extLst>
      <p:ext uri="{BB962C8B-B14F-4D97-AF65-F5344CB8AC3E}">
        <p14:creationId xmlns:p14="http://schemas.microsoft.com/office/powerpoint/2010/main" val="423892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88640"/>
            <a:ext cx="7886700" cy="900752"/>
          </a:xfrm>
          <a:solidFill>
            <a:schemeClr val="accent1">
              <a:lumMod val="75000"/>
            </a:schemeClr>
          </a:solidFill>
          <a:ln>
            <a:solidFill>
              <a:srgbClr val="FF0000"/>
            </a:solidFill>
          </a:ln>
        </p:spPr>
        <p:txBody>
          <a:bodyPr>
            <a:normAutofit fontScale="90000"/>
          </a:bodyPr>
          <a:lstStyle/>
          <a:p>
            <a:pPr algn="ctr"/>
            <a:r>
              <a:rPr lang="es-ES" b="1" dirty="0">
                <a:solidFill>
                  <a:schemeClr val="bg1"/>
                </a:solidFill>
                <a:effectLst>
                  <a:outerShdw blurRad="38100" dist="38100" dir="2700000" algn="tl">
                    <a:srgbClr val="000000">
                      <a:alpha val="43137"/>
                    </a:srgbClr>
                  </a:outerShdw>
                </a:effectLst>
              </a:rPr>
              <a:t>Puntos acupunturales  usados </a:t>
            </a:r>
            <a:br>
              <a:rPr lang="es-ES" b="1" dirty="0">
                <a:solidFill>
                  <a:schemeClr val="bg1"/>
                </a:solidFill>
                <a:effectLst>
                  <a:outerShdw blurRad="38100" dist="38100" dir="2700000" algn="tl">
                    <a:srgbClr val="000000">
                      <a:alpha val="43137"/>
                    </a:srgbClr>
                  </a:outerShdw>
                </a:effectLst>
              </a:rPr>
            </a:br>
            <a:r>
              <a:rPr lang="es-ES" b="1" dirty="0">
                <a:solidFill>
                  <a:schemeClr val="bg1"/>
                </a:solidFill>
                <a:effectLst>
                  <a:outerShdw blurRad="38100" dist="38100" dir="2700000" algn="tl">
                    <a:srgbClr val="000000">
                      <a:alpha val="43137"/>
                    </a:srgbClr>
                  </a:outerShdw>
                </a:effectLst>
              </a:rPr>
              <a:t>en la asistencia primaria</a:t>
            </a:r>
            <a:endParaRPr lang="es-ES" dirty="0">
              <a:solidFill>
                <a:schemeClr val="bg1"/>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79512" y="1268760"/>
            <a:ext cx="8856984" cy="5589240"/>
          </a:xfrm>
          <a:solidFill>
            <a:schemeClr val="bg1"/>
          </a:solidFill>
          <a:ln>
            <a:solidFill>
              <a:srgbClr val="FF0000"/>
            </a:solidFill>
          </a:ln>
        </p:spPr>
        <p:txBody>
          <a:bodyPr>
            <a:noAutofit/>
          </a:bodyPr>
          <a:lstStyle/>
          <a:p>
            <a:pPr marL="0" indent="0" algn="just">
              <a:buNone/>
            </a:pPr>
            <a:r>
              <a:rPr lang="es-ES" sz="1700" b="1" dirty="0">
                <a:latin typeface="Arial" panose="020B0604020202020204" pitchFamily="34" charset="0"/>
                <a:cs typeface="Arial" panose="020B0604020202020204" pitchFamily="34" charset="0"/>
              </a:rPr>
              <a:t>Vejiga 60.  (V.60) </a:t>
            </a:r>
            <a:r>
              <a:rPr lang="es-ES" sz="1700" dirty="0">
                <a:latin typeface="Arial" panose="020B0604020202020204" pitchFamily="34" charset="0"/>
                <a:cs typeface="Arial" panose="020B0604020202020204" pitchFamily="34" charset="0"/>
              </a:rPr>
              <a:t>.En la depresión entre el maléolo externo y el tendón de Aquiles. Dolor de cintura, en la espalda, en la cabeza y en el torso, vértigo, epistaxis, diarreas crónicas.</a:t>
            </a:r>
          </a:p>
          <a:p>
            <a:pPr marL="0" indent="0" algn="just">
              <a:buNone/>
            </a:pPr>
            <a:r>
              <a:rPr lang="es-ES" sz="1700" b="1" dirty="0">
                <a:latin typeface="Arial" panose="020B0604020202020204" pitchFamily="34" charset="0"/>
                <a:cs typeface="Arial" panose="020B0604020202020204" pitchFamily="34" charset="0"/>
              </a:rPr>
              <a:t>Intestino grueso 4 (IG.4). </a:t>
            </a:r>
            <a:r>
              <a:rPr lang="es-ES" sz="1700" dirty="0">
                <a:latin typeface="Arial" panose="020B0604020202020204" pitchFamily="34" charset="0"/>
                <a:cs typeface="Arial" panose="020B0604020202020204" pitchFamily="34" charset="0"/>
              </a:rPr>
              <a:t>Al nivel de la mitad del 2do. metacarpiano  en su borde.</a:t>
            </a:r>
          </a:p>
          <a:p>
            <a:pPr marL="0" indent="0" algn="just">
              <a:buNone/>
            </a:pPr>
            <a:r>
              <a:rPr lang="es-ES" sz="1700" dirty="0">
                <a:latin typeface="Arial" panose="020B0604020202020204" pitchFamily="34" charset="0"/>
                <a:cs typeface="Arial" panose="020B0604020202020204" pitchFamily="34" charset="0"/>
              </a:rPr>
              <a:t> Indicaciones: Constipación, cefalea, amigdalitis, rubéola, conjuntivitis, enfermedades de los ojos, estomatitis, odontalgia, parálisis facial, hemiplejía, parálisis de los nervios radiales trigémino, vómito y diarrea, estreñimiento, calambre, inercia uterina, neurastenia, epilepsia y convulsiones. </a:t>
            </a:r>
          </a:p>
          <a:p>
            <a:pPr marL="0" indent="0" algn="just">
              <a:buNone/>
            </a:pPr>
            <a:r>
              <a:rPr lang="es-ES" sz="1700" b="1" dirty="0">
                <a:latin typeface="Arial" panose="020B0604020202020204" pitchFamily="34" charset="0"/>
                <a:cs typeface="Arial" panose="020B0604020202020204" pitchFamily="34" charset="0"/>
              </a:rPr>
              <a:t>Estómago 36. (E.36).</a:t>
            </a:r>
            <a:r>
              <a:rPr lang="es-ES" sz="1700" dirty="0">
                <a:latin typeface="Arial" panose="020B0604020202020204" pitchFamily="34" charset="0"/>
                <a:cs typeface="Arial" panose="020B0604020202020204" pitchFamily="34" charset="0"/>
              </a:rPr>
              <a:t> A 3 CUN por debajo de la meseta tibial y un través de dedo por fuera del borde anterior de la tibia. Indicaciones: Gastritis, neuropatía, cardiopatía, neurastenia, hemiplejía, avitaminosis, parálisis de la pierna, secuelas de parálisis infantil, adinamia del cuerpo</a:t>
            </a:r>
            <a:r>
              <a:rPr lang="es-ES" sz="1700" b="1" dirty="0">
                <a:latin typeface="Arial" panose="020B0604020202020204" pitchFamily="34" charset="0"/>
                <a:cs typeface="Arial" panose="020B0604020202020204" pitchFamily="34" charset="0"/>
              </a:rPr>
              <a:t> </a:t>
            </a:r>
            <a:endParaRPr lang="es-ES" sz="1700" dirty="0">
              <a:latin typeface="Arial" panose="020B0604020202020204" pitchFamily="34" charset="0"/>
              <a:cs typeface="Arial" panose="020B0604020202020204" pitchFamily="34" charset="0"/>
            </a:endParaRPr>
          </a:p>
          <a:p>
            <a:pPr marL="0" indent="0" algn="just">
              <a:buNone/>
            </a:pPr>
            <a:r>
              <a:rPr lang="es-ES" sz="1700" b="1" dirty="0">
                <a:latin typeface="Arial" panose="020B0604020202020204" pitchFamily="34" charset="0"/>
                <a:cs typeface="Arial" panose="020B0604020202020204" pitchFamily="34" charset="0"/>
              </a:rPr>
              <a:t>El sanitario mayor utilizará además:</a:t>
            </a:r>
            <a:r>
              <a:rPr lang="es-ES" sz="1700" dirty="0">
                <a:latin typeface="Arial" panose="020B0604020202020204" pitchFamily="34" charset="0"/>
                <a:cs typeface="Arial" panose="020B0604020202020204" pitchFamily="34" charset="0"/>
              </a:rPr>
              <a:t>  </a:t>
            </a:r>
          </a:p>
          <a:p>
            <a:pPr marL="0" indent="0" algn="just">
              <a:buNone/>
            </a:pPr>
            <a:r>
              <a:rPr lang="es-ES" sz="1700" b="1" dirty="0">
                <a:latin typeface="Arial" panose="020B0604020202020204" pitchFamily="34" charset="0"/>
                <a:cs typeface="Arial" panose="020B0604020202020204" pitchFamily="34" charset="0"/>
              </a:rPr>
              <a:t>Estómago 34 (E.34). </a:t>
            </a:r>
            <a:r>
              <a:rPr lang="es-ES" sz="1700" dirty="0">
                <a:latin typeface="Arial" panose="020B0604020202020204" pitchFamily="34" charset="0"/>
                <a:cs typeface="Arial" panose="020B0604020202020204" pitchFamily="34" charset="0"/>
              </a:rPr>
              <a:t>A 2 CUN por encima del borde superior y externo de la rótula.</a:t>
            </a:r>
          </a:p>
          <a:p>
            <a:pPr marL="0" indent="0" algn="just">
              <a:buNone/>
            </a:pPr>
            <a:r>
              <a:rPr lang="es-ES" sz="1700" dirty="0">
                <a:latin typeface="Arial" panose="020B0604020202020204" pitchFamily="34" charset="0"/>
                <a:cs typeface="Arial" panose="020B0604020202020204" pitchFamily="34" charset="0"/>
              </a:rPr>
              <a:t> </a:t>
            </a:r>
            <a:r>
              <a:rPr lang="es-ES" sz="1700" i="1" dirty="0">
                <a:latin typeface="Arial" panose="020B0604020202020204" pitchFamily="34" charset="0"/>
                <a:cs typeface="Arial" panose="020B0604020202020204" pitchFamily="34" charset="0"/>
              </a:rPr>
              <a:t>Indicaciones</a:t>
            </a:r>
            <a:r>
              <a:rPr lang="es-ES" sz="1700" dirty="0">
                <a:latin typeface="Arial" panose="020B0604020202020204" pitchFamily="34" charset="0"/>
                <a:cs typeface="Arial" panose="020B0604020202020204" pitchFamily="34" charset="0"/>
              </a:rPr>
              <a:t>: Dolor de estómago, diarrea aguda, enterorragia, dolor en el seno y dolor en la articulación de la rodilla.</a:t>
            </a:r>
          </a:p>
          <a:p>
            <a:pPr marL="0" indent="0" algn="just">
              <a:buNone/>
            </a:pPr>
            <a:r>
              <a:rPr lang="es-ES" sz="1700" b="1" dirty="0">
                <a:latin typeface="Arial" panose="020B0604020202020204" pitchFamily="34" charset="0"/>
                <a:cs typeface="Arial" panose="020B0604020202020204" pitchFamily="34" charset="0"/>
              </a:rPr>
              <a:t>Vaso gobernador 26 (VG.26). </a:t>
            </a:r>
            <a:r>
              <a:rPr lang="es-ES" sz="1700" dirty="0">
                <a:latin typeface="Arial" panose="020B0604020202020204" pitchFamily="34" charset="0"/>
                <a:cs typeface="Arial" panose="020B0604020202020204" pitchFamily="34" charset="0"/>
              </a:rPr>
              <a:t>Punto por debajo de la nariz  en el tercio (1/3) superior del espacio entre la nariz y el labio superior.</a:t>
            </a:r>
          </a:p>
          <a:p>
            <a:pPr marL="0" indent="0" algn="just">
              <a:buNone/>
            </a:pPr>
            <a:r>
              <a:rPr lang="es-ES" sz="1700" dirty="0">
                <a:latin typeface="Arial" panose="020B0604020202020204" pitchFamily="34" charset="0"/>
                <a:cs typeface="Arial" panose="020B0604020202020204" pitchFamily="34" charset="0"/>
              </a:rPr>
              <a:t>Indicación Pérdida de la conciencia, parálisis facial, rigidez del cuello, exaltación y dolor lumbar.</a:t>
            </a:r>
          </a:p>
          <a:p>
            <a:pPr marL="0" indent="0" algn="just">
              <a:buNone/>
            </a:pPr>
            <a:endParaRPr lang="es-E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58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1124744"/>
            <a:ext cx="8784976" cy="3200876"/>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a:t>
            </a:r>
            <a:r>
              <a:rPr lang="es-ES" dirty="0"/>
              <a:t>	</a:t>
            </a:r>
            <a:r>
              <a:rPr lang="es-ES" sz="2400" dirty="0">
                <a:latin typeface="Arial" panose="020B0604020202020204" pitchFamily="34" charset="0"/>
                <a:cs typeface="Arial" panose="020B0604020202020204" pitchFamily="34" charset="0"/>
              </a:rPr>
              <a:t>Lesionados y enfermos: examen físico, lesiones de partes blandas, complicaciones y conducta. </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Traumatismos craneoencefálicos, maxilofaciales, torácicos, abdominales y del </a:t>
            </a:r>
            <a:r>
              <a:rPr lang="es-ES" sz="2400" dirty="0" err="1">
                <a:latin typeface="Arial" panose="020B0604020202020204" pitchFamily="34" charset="0"/>
                <a:cs typeface="Arial" panose="020B0604020202020204" pitchFamily="34" charset="0"/>
              </a:rPr>
              <a:t>tractus</a:t>
            </a:r>
            <a:r>
              <a:rPr lang="es-ES" sz="2400" dirty="0">
                <a:latin typeface="Arial" panose="020B0604020202020204" pitchFamily="34" charset="0"/>
                <a:cs typeface="Arial" panose="020B0604020202020204" pitchFamily="34" charset="0"/>
              </a:rPr>
              <a:t> urogenital. Lesiones raquimedulares. Lesiones de miembros y pelvis. Síndrome por aplastamiento prolongado. Lesiones por onda expansiva.  Cuadro clínico, diagnóstico, conducta, </a:t>
            </a:r>
            <a:r>
              <a:rPr lang="es-ES" sz="2400" dirty="0" err="1">
                <a:latin typeface="Arial" panose="020B0604020202020204" pitchFamily="34" charset="0"/>
                <a:cs typeface="Arial" panose="020B0604020202020204" pitchFamily="34" charset="0"/>
              </a:rPr>
              <a:t>triage</a:t>
            </a:r>
            <a:r>
              <a:rPr lang="es-ES" sz="2400" dirty="0">
                <a:latin typeface="Arial" panose="020B0604020202020204" pitchFamily="34" charset="0"/>
                <a:cs typeface="Arial" panose="020B0604020202020204" pitchFamily="34" charset="0"/>
              </a:rPr>
              <a:t> y particularidades de su atención.</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404664"/>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spTree>
    <p:extLst>
      <p:ext uri="{BB962C8B-B14F-4D97-AF65-F5344CB8AC3E}">
        <p14:creationId xmlns:p14="http://schemas.microsoft.com/office/powerpoint/2010/main" val="282114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7504" y="130324"/>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Conferencia.</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Exposición oral,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p:txBody>
      </p:sp>
      <p:graphicFrame>
        <p:nvGraphicFramePr>
          <p:cNvPr id="2" name="Marcador de contenido 3">
            <a:extLst>
              <a:ext uri="{FF2B5EF4-FFF2-40B4-BE49-F238E27FC236}">
                <a16:creationId xmlns:a16="http://schemas.microsoft.com/office/drawing/2014/main" id="{AD5ACA4C-F848-5BB3-6B93-E86A77BB9F78}"/>
              </a:ext>
            </a:extLst>
          </p:cNvPr>
          <p:cNvGraphicFramePr>
            <a:graphicFrameLocks/>
          </p:cNvGraphicFramePr>
          <p:nvPr>
            <p:extLst>
              <p:ext uri="{D42A27DB-BD31-4B8C-83A1-F6EECF244321}">
                <p14:modId xmlns:p14="http://schemas.microsoft.com/office/powerpoint/2010/main" val="679126086"/>
              </p:ext>
            </p:extLst>
          </p:nvPr>
        </p:nvGraphicFramePr>
        <p:xfrm>
          <a:off x="251520" y="2141198"/>
          <a:ext cx="7975798" cy="4211447"/>
        </p:xfrm>
        <a:graphic>
          <a:graphicData uri="http://schemas.openxmlformats.org/drawingml/2006/table">
            <a:tbl>
              <a:tblPr>
                <a:tableStyleId>{5C22544A-7EE6-4342-B048-85BDC9FD1C3A}</a:tableStyleId>
              </a:tblPr>
              <a:tblGrid>
                <a:gridCol w="7975798">
                  <a:extLst>
                    <a:ext uri="{9D8B030D-6E8A-4147-A177-3AD203B41FA5}">
                      <a16:colId xmlns:a16="http://schemas.microsoft.com/office/drawing/2014/main" val="2031586451"/>
                    </a:ext>
                  </a:extLst>
                </a:gridCol>
              </a:tblGrid>
              <a:tr h="3736074">
                <a:tc>
                  <a:txBody>
                    <a:bodyPr/>
                    <a:lstStyle/>
                    <a:p>
                      <a:pPr algn="l">
                        <a:lnSpc>
                          <a:spcPct val="115000"/>
                        </a:lnSpc>
                        <a:spcAft>
                          <a:spcPts val="0"/>
                        </a:spcAft>
                      </a:pPr>
                      <a:r>
                        <a:rPr lang="es-ES" sz="1800" dirty="0">
                          <a:effectLst/>
                          <a:latin typeface="Arial" panose="020B0604020202020204" pitchFamily="34" charset="0"/>
                          <a:cs typeface="Arial" panose="020B0604020202020204" pitchFamily="34" charset="0"/>
                        </a:rPr>
                        <a:t>1-Tomo II PPD – CSC Pág. 339 – 424.</a:t>
                      </a:r>
                    </a:p>
                    <a:p>
                      <a:pPr algn="l">
                        <a:lnSpc>
                          <a:spcPct val="115000"/>
                        </a:lnSpc>
                        <a:spcAft>
                          <a:spcPts val="0"/>
                        </a:spcAft>
                      </a:pPr>
                      <a:r>
                        <a:rPr lang="es-ES" sz="1800" dirty="0">
                          <a:effectLst/>
                          <a:latin typeface="Arial" panose="020B0604020202020204" pitchFamily="34" charset="0"/>
                          <a:cs typeface="Arial" panose="020B0604020202020204" pitchFamily="34" charset="0"/>
                        </a:rPr>
                        <a:t> 2-Tomo II</a:t>
                      </a:r>
                      <a:r>
                        <a:rPr lang="es-ES" sz="1800" baseline="0" dirty="0">
                          <a:effectLst/>
                          <a:latin typeface="Arial" panose="020B0604020202020204" pitchFamily="34" charset="0"/>
                          <a:cs typeface="Arial" panose="020B0604020202020204" pitchFamily="34" charset="0"/>
                        </a:rPr>
                        <a:t> PPD –CSP Pág. 322-334</a:t>
                      </a:r>
                    </a:p>
                    <a:p>
                      <a:r>
                        <a:rPr lang="es-ES" sz="1800" b="1" kern="1200" dirty="0" err="1">
                          <a:solidFill>
                            <a:schemeClr val="dk1"/>
                          </a:solidFill>
                          <a:effectLst/>
                          <a:latin typeface="Arial" panose="020B0604020202020204" pitchFamily="34" charset="0"/>
                          <a:ea typeface="+mn-ea"/>
                          <a:cs typeface="Arial" panose="020B0604020202020204" pitchFamily="34" charset="0"/>
                        </a:rPr>
                        <a:t>Ouyuan</a:t>
                      </a:r>
                      <a:r>
                        <a:rPr lang="es-ES" sz="1800" b="1" kern="1200" dirty="0">
                          <a:solidFill>
                            <a:schemeClr val="dk1"/>
                          </a:solidFill>
                          <a:effectLst/>
                          <a:latin typeface="Arial" panose="020B0604020202020204" pitchFamily="34" charset="0"/>
                          <a:ea typeface="+mn-ea"/>
                          <a:cs typeface="Arial" panose="020B0604020202020204" pitchFamily="34" charset="0"/>
                        </a:rPr>
                        <a:t> </a:t>
                      </a:r>
                      <a:r>
                        <a:rPr lang="es-ES" sz="1800" b="1" kern="1200" dirty="0" err="1">
                          <a:solidFill>
                            <a:schemeClr val="dk1"/>
                          </a:solidFill>
                          <a:effectLst/>
                          <a:latin typeface="Arial" panose="020B0604020202020204" pitchFamily="34" charset="0"/>
                          <a:ea typeface="+mn-ea"/>
                          <a:cs typeface="Arial" panose="020B0604020202020204" pitchFamily="34" charset="0"/>
                        </a:rPr>
                        <a:t>Qun</a:t>
                      </a:r>
                      <a:r>
                        <a:rPr lang="es-ES" sz="1800" b="1" kern="1200" dirty="0">
                          <a:solidFill>
                            <a:schemeClr val="dk1"/>
                          </a:solidFill>
                          <a:effectLst/>
                          <a:latin typeface="Arial" panose="020B0604020202020204" pitchFamily="34" charset="0"/>
                          <a:ea typeface="+mn-ea"/>
                          <a:cs typeface="Arial" panose="020B0604020202020204" pitchFamily="34" charset="0"/>
                        </a:rPr>
                        <a:t>.</a:t>
                      </a:r>
                      <a:r>
                        <a:rPr lang="es-ES" sz="1800" kern="1200" dirty="0">
                          <a:solidFill>
                            <a:schemeClr val="dk1"/>
                          </a:solidFill>
                          <a:effectLst/>
                          <a:latin typeface="Arial" panose="020B0604020202020204" pitchFamily="34" charset="0"/>
                          <a:ea typeface="+mn-ea"/>
                          <a:cs typeface="Arial" panose="020B0604020202020204" pitchFamily="34" charset="0"/>
                        </a:rPr>
                        <a:t> Conferencia primer curso superior de medicina </a:t>
                      </a:r>
                    </a:p>
                    <a:p>
                      <a:r>
                        <a:rPr lang="es-ES" sz="1800" kern="1200" dirty="0">
                          <a:solidFill>
                            <a:schemeClr val="dk1"/>
                          </a:solidFill>
                          <a:effectLst/>
                          <a:latin typeface="Arial" panose="020B0604020202020204" pitchFamily="34" charset="0"/>
                          <a:ea typeface="+mn-ea"/>
                          <a:cs typeface="Arial" panose="020B0604020202020204" pitchFamily="34" charset="0"/>
                        </a:rPr>
                        <a:t>      tradicional china. I.S.M.M, Ciudad de la Habana, 1990-91.</a:t>
                      </a:r>
                    </a:p>
                    <a:p>
                      <a:r>
                        <a:rPr lang="es-ES" sz="1800" kern="1200" dirty="0">
                          <a:solidFill>
                            <a:schemeClr val="dk1"/>
                          </a:solidFill>
                          <a:effectLst/>
                          <a:latin typeface="Arial" panose="020B0604020202020204" pitchFamily="34" charset="0"/>
                          <a:ea typeface="+mn-ea"/>
                          <a:cs typeface="Arial" panose="020B0604020202020204" pitchFamily="34" charset="0"/>
                        </a:rPr>
                        <a:t> </a:t>
                      </a:r>
                    </a:p>
                    <a:p>
                      <a:r>
                        <a:rPr lang="es-ES" sz="1800" b="1" kern="1200" dirty="0">
                          <a:solidFill>
                            <a:schemeClr val="dk1"/>
                          </a:solidFill>
                          <a:effectLst/>
                          <a:latin typeface="Arial" panose="020B0604020202020204" pitchFamily="34" charset="0"/>
                          <a:ea typeface="+mn-ea"/>
                          <a:cs typeface="Arial" panose="020B0604020202020204" pitchFamily="34" charset="0"/>
                        </a:rPr>
                        <a:t>La </a:t>
                      </a:r>
                      <a:r>
                        <a:rPr lang="es-ES" sz="1800" b="1" kern="1200" dirty="0" err="1">
                          <a:solidFill>
                            <a:schemeClr val="dk1"/>
                          </a:solidFill>
                          <a:effectLst/>
                          <a:latin typeface="Arial" panose="020B0604020202020204" pitchFamily="34" charset="0"/>
                          <a:ea typeface="+mn-ea"/>
                          <a:cs typeface="Arial" panose="020B0604020202020204" pitchFamily="34" charset="0"/>
                        </a:rPr>
                        <a:t>Quang</a:t>
                      </a:r>
                      <a:r>
                        <a:rPr lang="es-ES" sz="1800" b="1" kern="1200" dirty="0">
                          <a:solidFill>
                            <a:schemeClr val="dk1"/>
                          </a:solidFill>
                          <a:effectLst/>
                          <a:latin typeface="Arial" panose="020B0604020202020204" pitchFamily="34" charset="0"/>
                          <a:ea typeface="+mn-ea"/>
                          <a:cs typeface="Arial" panose="020B0604020202020204" pitchFamily="34" charset="0"/>
                        </a:rPr>
                        <a:t> </a:t>
                      </a:r>
                      <a:r>
                        <a:rPr lang="es-ES" sz="1800" b="1" kern="1200" dirty="0" err="1">
                          <a:solidFill>
                            <a:schemeClr val="dk1"/>
                          </a:solidFill>
                          <a:effectLst/>
                          <a:latin typeface="Arial" panose="020B0604020202020204" pitchFamily="34" charset="0"/>
                          <a:ea typeface="+mn-ea"/>
                          <a:cs typeface="Arial" panose="020B0604020202020204" pitchFamily="34" charset="0"/>
                        </a:rPr>
                        <a:t>Nhiep</a:t>
                      </a:r>
                      <a:r>
                        <a:rPr lang="es-ES" sz="1800" b="1" kern="1200" dirty="0">
                          <a:solidFill>
                            <a:schemeClr val="dk1"/>
                          </a:solidFill>
                          <a:effectLst/>
                          <a:latin typeface="Arial" panose="020B0604020202020204" pitchFamily="34" charset="0"/>
                          <a:ea typeface="+mn-ea"/>
                          <a:cs typeface="Arial" panose="020B0604020202020204" pitchFamily="34" charset="0"/>
                        </a:rPr>
                        <a:t>. </a:t>
                      </a:r>
                      <a:r>
                        <a:rPr lang="es-ES" sz="1800" kern="1200" dirty="0">
                          <a:solidFill>
                            <a:schemeClr val="dk1"/>
                          </a:solidFill>
                          <a:effectLst/>
                          <a:latin typeface="Arial" panose="020B0604020202020204" pitchFamily="34" charset="0"/>
                          <a:ea typeface="+mn-ea"/>
                          <a:cs typeface="Arial" panose="020B0604020202020204" pitchFamily="34" charset="0"/>
                        </a:rPr>
                        <a:t>Conferencia curso básico de acupuntura, Hospital     </a:t>
                      </a:r>
                    </a:p>
                    <a:p>
                      <a:r>
                        <a:rPr lang="es-ES" sz="1800" kern="1200" dirty="0">
                          <a:solidFill>
                            <a:schemeClr val="dk1"/>
                          </a:solidFill>
                          <a:effectLst/>
                          <a:latin typeface="Arial" panose="020B0604020202020204" pitchFamily="34" charset="0"/>
                          <a:ea typeface="+mn-ea"/>
                          <a:cs typeface="Arial" panose="020B0604020202020204" pitchFamily="34" charset="0"/>
                        </a:rPr>
                        <a:t>      Militar Central “Dr. Carlos J. Finlay”, Ciudad de La Habana , 1982.</a:t>
                      </a:r>
                    </a:p>
                    <a:p>
                      <a:r>
                        <a:rPr lang="es-ES" sz="1800" kern="1200" dirty="0">
                          <a:solidFill>
                            <a:schemeClr val="dk1"/>
                          </a:solidFill>
                          <a:effectLst/>
                          <a:latin typeface="Arial" panose="020B0604020202020204" pitchFamily="34" charset="0"/>
                          <a:ea typeface="+mn-ea"/>
                          <a:cs typeface="Arial" panose="020B0604020202020204" pitchFamily="34" charset="0"/>
                        </a:rPr>
                        <a:t> </a:t>
                      </a:r>
                    </a:p>
                    <a:p>
                      <a:r>
                        <a:rPr lang="es-ES" sz="1800" b="1" kern="1200" dirty="0" err="1">
                          <a:solidFill>
                            <a:schemeClr val="dk1"/>
                          </a:solidFill>
                          <a:effectLst/>
                          <a:latin typeface="Arial" panose="020B0604020202020204" pitchFamily="34" charset="0"/>
                          <a:ea typeface="+mn-ea"/>
                          <a:cs typeface="Arial" panose="020B0604020202020204" pitchFamily="34" charset="0"/>
                        </a:rPr>
                        <a:t>Tran</a:t>
                      </a:r>
                      <a:r>
                        <a:rPr lang="es-ES" sz="1800" b="1" kern="1200" dirty="0">
                          <a:solidFill>
                            <a:schemeClr val="dk1"/>
                          </a:solidFill>
                          <a:effectLst/>
                          <a:latin typeface="Arial" panose="020B0604020202020204" pitchFamily="34" charset="0"/>
                          <a:ea typeface="+mn-ea"/>
                          <a:cs typeface="Arial" panose="020B0604020202020204" pitchFamily="34" charset="0"/>
                        </a:rPr>
                        <a:t> Tuy.</a:t>
                      </a:r>
                      <a:r>
                        <a:rPr lang="es-ES" sz="1800" kern="1200" dirty="0">
                          <a:solidFill>
                            <a:schemeClr val="dk1"/>
                          </a:solidFill>
                          <a:effectLst/>
                          <a:latin typeface="Arial" panose="020B0604020202020204" pitchFamily="34" charset="0"/>
                          <a:ea typeface="+mn-ea"/>
                          <a:cs typeface="Arial" panose="020B0604020202020204" pitchFamily="34" charset="0"/>
                        </a:rPr>
                        <a:t> Conferencia curso básico superior de acupuntura, </a:t>
                      </a:r>
                      <a:r>
                        <a:rPr lang="es-ES" sz="1800" kern="1200" dirty="0" err="1">
                          <a:solidFill>
                            <a:schemeClr val="dk1"/>
                          </a:solidFill>
                          <a:effectLst/>
                          <a:latin typeface="Arial" panose="020B0604020202020204" pitchFamily="34" charset="0"/>
                          <a:ea typeface="+mn-ea"/>
                          <a:cs typeface="Arial" panose="020B0604020202020204" pitchFamily="34" charset="0"/>
                        </a:rPr>
                        <a:t>Hanoi</a:t>
                      </a:r>
                      <a:r>
                        <a:rPr lang="es-ES" sz="1800" kern="1200" dirty="0">
                          <a:solidFill>
                            <a:schemeClr val="dk1"/>
                          </a:solidFill>
                          <a:effectLst/>
                          <a:latin typeface="Arial" panose="020B0604020202020204" pitchFamily="34" charset="0"/>
                          <a:ea typeface="+mn-ea"/>
                          <a:cs typeface="Arial" panose="020B0604020202020204" pitchFamily="34" charset="0"/>
                        </a:rPr>
                        <a:t>, Rep. </a:t>
                      </a:r>
                    </a:p>
                    <a:p>
                      <a:r>
                        <a:rPr lang="es-ES" sz="1800" kern="1200" dirty="0">
                          <a:solidFill>
                            <a:schemeClr val="dk1"/>
                          </a:solidFill>
                          <a:effectLst/>
                          <a:latin typeface="Arial" panose="020B0604020202020204" pitchFamily="34" charset="0"/>
                          <a:ea typeface="+mn-ea"/>
                          <a:cs typeface="Arial" panose="020B0604020202020204" pitchFamily="34" charset="0"/>
                        </a:rPr>
                        <a:t>      Pop. Vietnam, 1983.</a:t>
                      </a:r>
                    </a:p>
                    <a:p>
                      <a:r>
                        <a:rPr lang="es-ES" sz="1800" kern="1200" dirty="0">
                          <a:solidFill>
                            <a:schemeClr val="dk1"/>
                          </a:solidFill>
                          <a:effectLst/>
                          <a:latin typeface="Arial" panose="020B0604020202020204" pitchFamily="34" charset="0"/>
                          <a:ea typeface="+mn-ea"/>
                          <a:cs typeface="Arial" panose="020B0604020202020204" pitchFamily="34" charset="0"/>
                        </a:rPr>
                        <a:t> </a:t>
                      </a:r>
                    </a:p>
                    <a:p>
                      <a:r>
                        <a:rPr lang="es-ES" sz="1800" b="1" kern="1200" dirty="0">
                          <a:solidFill>
                            <a:schemeClr val="dk1"/>
                          </a:solidFill>
                          <a:effectLst/>
                          <a:latin typeface="Arial" panose="020B0604020202020204" pitchFamily="34" charset="0"/>
                          <a:ea typeface="+mn-ea"/>
                          <a:cs typeface="Arial" panose="020B0604020202020204" pitchFamily="34" charset="0"/>
                        </a:rPr>
                        <a:t>Colectivo de Autores</a:t>
                      </a:r>
                      <a:r>
                        <a:rPr lang="es-ES" sz="1800" kern="1200" dirty="0">
                          <a:solidFill>
                            <a:schemeClr val="dk1"/>
                          </a:solidFill>
                          <a:effectLst/>
                          <a:latin typeface="Arial" panose="020B0604020202020204" pitchFamily="34" charset="0"/>
                          <a:ea typeface="+mn-ea"/>
                          <a:cs typeface="Arial" panose="020B0604020202020204" pitchFamily="34" charset="0"/>
                        </a:rPr>
                        <a:t>: Fundamentos de acupuntura y </a:t>
                      </a:r>
                      <a:r>
                        <a:rPr lang="es-ES" sz="1800" kern="1200" dirty="0" err="1">
                          <a:solidFill>
                            <a:schemeClr val="dk1"/>
                          </a:solidFill>
                          <a:effectLst/>
                          <a:latin typeface="Arial" panose="020B0604020202020204" pitchFamily="34" charset="0"/>
                          <a:ea typeface="+mn-ea"/>
                          <a:cs typeface="Arial" panose="020B0604020202020204" pitchFamily="34" charset="0"/>
                        </a:rPr>
                        <a:t>moxibustión</a:t>
                      </a:r>
                      <a:r>
                        <a:rPr lang="es-ES" sz="1800" kern="1200" dirty="0">
                          <a:solidFill>
                            <a:schemeClr val="dk1"/>
                          </a:solidFill>
                          <a:effectLst/>
                          <a:latin typeface="Arial" panose="020B0604020202020204" pitchFamily="34" charset="0"/>
                          <a:ea typeface="+mn-ea"/>
                          <a:cs typeface="Arial" panose="020B0604020202020204" pitchFamily="34" charset="0"/>
                        </a:rPr>
                        <a:t> de </a:t>
                      </a:r>
                    </a:p>
                    <a:p>
                      <a:r>
                        <a:rPr lang="es-ES" sz="1800" kern="1200" dirty="0">
                          <a:solidFill>
                            <a:schemeClr val="dk1"/>
                          </a:solidFill>
                          <a:effectLst/>
                          <a:latin typeface="Arial" panose="020B0604020202020204" pitchFamily="34" charset="0"/>
                          <a:ea typeface="+mn-ea"/>
                          <a:cs typeface="Arial" panose="020B0604020202020204" pitchFamily="34" charset="0"/>
                        </a:rPr>
                        <a:t>      China. Edición de Lenguas Extranjeras, Beijing, Rep. Pop. China, </a:t>
                      </a:r>
                    </a:p>
                    <a:p>
                      <a:r>
                        <a:rPr lang="es-ES" sz="1800" kern="1200" dirty="0">
                          <a:solidFill>
                            <a:schemeClr val="dk1"/>
                          </a:solidFill>
                          <a:effectLst/>
                          <a:latin typeface="Arial" panose="020B0604020202020204" pitchFamily="34" charset="0"/>
                          <a:ea typeface="+mn-ea"/>
                          <a:cs typeface="Arial" panose="020B0604020202020204" pitchFamily="34" charset="0"/>
                        </a:rPr>
                        <a:t>      1984</a:t>
                      </a:r>
                    </a:p>
                    <a:p>
                      <a:pPr algn="l">
                        <a:lnSpc>
                          <a:spcPct val="115000"/>
                        </a:lnSpc>
                        <a:spcAft>
                          <a:spcPts val="0"/>
                        </a:spcAft>
                      </a:pPr>
                      <a:endParaRPr lang="es-ES" sz="1800" dirty="0">
                        <a:effectLst/>
                        <a:latin typeface="Arial" panose="020B0604020202020204" pitchFamily="34" charset="0"/>
                        <a:ea typeface="Times New Roman" panose="02020603050405020304" pitchFamily="18" charset="0"/>
                        <a:cs typeface="Arial" panose="020B0604020202020204" pitchFamily="34" charset="0"/>
                      </a:endParaRPr>
                    </a:p>
                  </a:txBody>
                  <a:tcPr marL="67151" marR="67151" marT="0" marB="0"/>
                </a:tc>
                <a:extLst>
                  <a:ext uri="{0D108BD9-81ED-4DB2-BD59-A6C34878D82A}">
                    <a16:rowId xmlns:a16="http://schemas.microsoft.com/office/drawing/2014/main" val="456870726"/>
                  </a:ext>
                </a:extLst>
              </a:tr>
            </a:tbl>
          </a:graphicData>
        </a:graphic>
      </p:graphicFrame>
    </p:spTree>
    <p:extLst>
      <p:ext uri="{BB962C8B-B14F-4D97-AF65-F5344CB8AC3E}">
        <p14:creationId xmlns:p14="http://schemas.microsoft.com/office/powerpoint/2010/main" val="34063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0F31BEF-4373-4B95-2618-DAC28CFF7BA9}"/>
              </a:ext>
            </a:extLst>
          </p:cNvPr>
          <p:cNvSpPr/>
          <p:nvPr/>
        </p:nvSpPr>
        <p:spPr>
          <a:xfrm>
            <a:off x="329762" y="1916832"/>
            <a:ext cx="8484476" cy="2829814"/>
          </a:xfrm>
          <a:prstGeom prst="rect">
            <a:avLst/>
          </a:prstGeom>
          <a:solidFill>
            <a:schemeClr val="bg1"/>
          </a:solidFill>
          <a:ln>
            <a:solidFill>
              <a:srgbClr val="FF0000"/>
            </a:solidFill>
          </a:ln>
        </p:spPr>
        <p:txBody>
          <a:bodyPr wrap="square">
            <a:spAutoFit/>
          </a:bodyPr>
          <a:lstStyle/>
          <a:p>
            <a:pPr algn="just">
              <a:lnSpc>
                <a:spcPct val="107000"/>
              </a:lnSpc>
              <a:spcAft>
                <a:spcPts val="0"/>
              </a:spcAft>
            </a:pPr>
            <a:r>
              <a:rPr lang="es-ES" sz="2400" dirty="0">
                <a:latin typeface="Arial" panose="020B0604020202020204" pitchFamily="34" charset="0"/>
                <a:ea typeface="Calibri" panose="020F0502020204030204" pitchFamily="34" charset="0"/>
                <a:cs typeface="Arial" panose="020B0604020202020204" pitchFamily="34" charset="0"/>
              </a:rPr>
              <a:t>Hace algún tiempo un hombre que limpiaba plantaciones de café en la sierra maestra sufrió una herida en la arteria femoral lo llevaron al policlínico la doctora lo atendió le hizo un torniquete y lo acompaño en la ambulancia sangro mucho en el camino ya pocos minutos del llegar al hospital murió en SHOCK hipovolémico. ¿Qué paso’?  ¿qué fallo si en la base de la montaña había médico y había ambulancia?</a:t>
            </a:r>
          </a:p>
        </p:txBody>
      </p:sp>
      <p:sp>
        <p:nvSpPr>
          <p:cNvPr id="6" name="CuadroTexto 5">
            <a:extLst>
              <a:ext uri="{FF2B5EF4-FFF2-40B4-BE49-F238E27FC236}">
                <a16:creationId xmlns:a16="http://schemas.microsoft.com/office/drawing/2014/main" id="{4CB89E53-B2D8-ED5C-3B95-432EBB9F7E04}"/>
              </a:ext>
            </a:extLst>
          </p:cNvPr>
          <p:cNvSpPr txBox="1"/>
          <p:nvPr/>
        </p:nvSpPr>
        <p:spPr>
          <a:xfrm>
            <a:off x="2286000" y="476672"/>
            <a:ext cx="4572000" cy="519886"/>
          </a:xfrm>
          <a:prstGeom prst="rect">
            <a:avLst/>
          </a:prstGeom>
          <a:gradFill>
            <a:gsLst>
              <a:gs pos="0">
                <a:srgbClr val="66FFCC"/>
              </a:gs>
              <a:gs pos="50000">
                <a:schemeClr val="bg1"/>
              </a:gs>
              <a:gs pos="100000">
                <a:srgbClr val="66FFCC"/>
              </a:gs>
            </a:gsLst>
            <a:lin ang="5400000" scaled="1"/>
          </a:gradFill>
        </p:spPr>
        <p:txBody>
          <a:bodyPr wrap="square">
            <a:spAutoFit/>
          </a:bodyPr>
          <a:lstStyle/>
          <a:p>
            <a:pPr algn="ctr">
              <a:lnSpc>
                <a:spcPct val="107000"/>
              </a:lnSpc>
              <a:spcAft>
                <a:spcPts val="0"/>
              </a:spcAft>
            </a:pPr>
            <a:r>
              <a:rPr lang="es-ES" sz="2800" b="1" dirty="0">
                <a:latin typeface="Arial" panose="020B0604020202020204" pitchFamily="34" charset="0"/>
                <a:ea typeface="Calibri" panose="020F0502020204030204" pitchFamily="34" charset="0"/>
                <a:cs typeface="Arial" panose="020B0604020202020204" pitchFamily="34" charset="0"/>
              </a:rPr>
              <a:t>Introducción.</a:t>
            </a:r>
            <a:endParaRPr lang="es-ES" sz="2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747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598003"/>
            <a:ext cx="8784976" cy="830997"/>
          </a:xfrm>
          <a:prstGeom prst="rect">
            <a:avLst/>
          </a:prstGeom>
          <a:noFill/>
        </p:spPr>
        <p:txBody>
          <a:bodyPr wrap="square">
            <a:spAutoFit/>
          </a:bodyPr>
          <a:lstStyle/>
          <a:p>
            <a:pPr marR="0" lvl="0" algn="just" defTabSz="914400" rtl="0" eaLnBrk="1" fontAlgn="auto" latinLnBrk="0" hangingPunct="1">
              <a:lnSpc>
                <a:spcPct val="100000"/>
              </a:lnSpc>
              <a:spcBef>
                <a:spcPts val="600"/>
              </a:spcBef>
              <a:spcAft>
                <a:spcPts val="60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Lesionados y enfermos: examen físico, lesiones de partes blandas, complicaciones y conducta.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835696" y="1556792"/>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BC9A0445-DBCE-F282-A6AF-7B010EA16F0A}"/>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4E8B8FD-EB28-A281-4173-01FA4A22B325}"/>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6179038-CB70-C2FF-2EC1-38C3A2A5B960}"/>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9D30DAA7-A695-4CE4-0565-D1B1D00B0F0F}"/>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309023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3">
            <a:extLst>
              <a:ext uri="{FF2B5EF4-FFF2-40B4-BE49-F238E27FC236}">
                <a16:creationId xmlns:a16="http://schemas.microsoft.com/office/drawing/2014/main" id="{E22ED169-AF72-D672-20A5-8A5B218982FC}"/>
              </a:ext>
            </a:extLst>
          </p:cNvPr>
          <p:cNvSpPr/>
          <p:nvPr/>
        </p:nvSpPr>
        <p:spPr>
          <a:xfrm>
            <a:off x="395536" y="14470"/>
            <a:ext cx="7957026" cy="576064"/>
          </a:xfrm>
          <a:prstGeom prst="roundRect">
            <a:avLst/>
          </a:prstGeom>
          <a:solidFill>
            <a:srgbClr val="FFFF00"/>
          </a:solidFill>
          <a:ln w="28575">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s-ES" sz="2800" b="1" dirty="0">
                <a:solidFill>
                  <a:prstClr val="black"/>
                </a:solidFill>
                <a:latin typeface="Arial" panose="020B0604020202020204" pitchFamily="34" charset="0"/>
                <a:cs typeface="Arial" panose="020B0604020202020204" pitchFamily="34" charset="0"/>
              </a:rPr>
              <a:t>RECONOCIMIENTO DEL LESIONADO</a:t>
            </a:r>
          </a:p>
        </p:txBody>
      </p:sp>
      <p:sp>
        <p:nvSpPr>
          <p:cNvPr id="3" name="Redondear rectángulo de esquina diagonal 4">
            <a:extLst>
              <a:ext uri="{FF2B5EF4-FFF2-40B4-BE49-F238E27FC236}">
                <a16:creationId xmlns:a16="http://schemas.microsoft.com/office/drawing/2014/main" id="{D61BA79B-878E-8DE9-FBF2-BE1A0F49344D}"/>
              </a:ext>
            </a:extLst>
          </p:cNvPr>
          <p:cNvSpPr/>
          <p:nvPr/>
        </p:nvSpPr>
        <p:spPr>
          <a:xfrm>
            <a:off x="89756" y="779176"/>
            <a:ext cx="8964488" cy="6078824"/>
          </a:xfrm>
          <a:prstGeom prst="round2DiagRect">
            <a:avLst/>
          </a:prstGeom>
          <a:solidFill>
            <a:schemeClr val="bg1"/>
          </a:solidFill>
          <a:ln w="2857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r>
              <a:rPr lang="es-ES" sz="2000" b="1" dirty="0">
                <a:solidFill>
                  <a:prstClr val="black"/>
                </a:solidFill>
                <a:latin typeface="Arial" panose="020B0604020202020204" pitchFamily="34" charset="0"/>
                <a:cs typeface="Arial" panose="020B0604020202020204" pitchFamily="34" charset="0"/>
              </a:rPr>
              <a:t>Al llegar el lesionado la primera función del sanitario es hacer el </a:t>
            </a:r>
            <a:r>
              <a:rPr lang="es-ES" sz="2000" b="1" i="1" u="sng" dirty="0">
                <a:solidFill>
                  <a:srgbClr val="FF0000"/>
                </a:solidFill>
                <a:latin typeface="Arial" panose="020B0604020202020204" pitchFamily="34" charset="0"/>
                <a:cs typeface="Arial" panose="020B0604020202020204" pitchFamily="34" charset="0"/>
              </a:rPr>
              <a:t>RECONOCIMIENTO DE URGENCIA,</a:t>
            </a:r>
            <a:r>
              <a:rPr lang="es-ES" sz="2000" b="1" i="1" u="sng" dirty="0">
                <a:solidFill>
                  <a:prstClr val="black"/>
                </a:solidFill>
                <a:latin typeface="Arial" panose="020B0604020202020204" pitchFamily="34" charset="0"/>
                <a:cs typeface="Arial" panose="020B0604020202020204" pitchFamily="34" charset="0"/>
              </a:rPr>
              <a:t> </a:t>
            </a:r>
            <a:r>
              <a:rPr lang="es-ES" sz="2000" b="1" dirty="0">
                <a:solidFill>
                  <a:prstClr val="black"/>
                </a:solidFill>
                <a:latin typeface="Arial" panose="020B0604020202020204" pitchFamily="34" charset="0"/>
                <a:cs typeface="Arial" panose="020B0604020202020204" pitchFamily="34" charset="0"/>
              </a:rPr>
              <a:t>el cual lo realizará de la cabeza a los pies, primero en decúbito supino y después en decúbito prono.</a:t>
            </a: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r>
              <a:rPr lang="es-ES" sz="2000" b="1" dirty="0">
                <a:solidFill>
                  <a:prstClr val="black"/>
                </a:solidFill>
                <a:latin typeface="Arial" panose="020B0604020202020204" pitchFamily="34" charset="0"/>
                <a:cs typeface="Arial" panose="020B0604020202020204" pitchFamily="34" charset="0"/>
              </a:rPr>
              <a:t>El examen del lesionado se caracteriza por:</a:t>
            </a:r>
          </a:p>
          <a:p>
            <a:pPr marL="449263" lvl="0" indent="-449263" algn="just">
              <a:buFont typeface="+mj-lt"/>
              <a:buAutoNum type="arabicPeriod"/>
              <a:defRPr/>
            </a:pPr>
            <a:r>
              <a:rPr lang="es-ES" sz="2000" b="1" dirty="0">
                <a:solidFill>
                  <a:prstClr val="black"/>
                </a:solidFill>
                <a:latin typeface="Arial" panose="020B0604020202020204" pitchFamily="34" charset="0"/>
                <a:cs typeface="Arial" panose="020B0604020202020204" pitchFamily="34" charset="0"/>
              </a:rPr>
              <a:t>Ser lo más amplio posible, en dependencia de las circunstancias concretas de cada caso y el volumen de asistencia establecido.</a:t>
            </a:r>
          </a:p>
          <a:p>
            <a:pPr marL="449263" lvl="0" indent="-449263" algn="just">
              <a:defRPr/>
            </a:pPr>
            <a:r>
              <a:rPr lang="es-ES" sz="2000" b="1" dirty="0">
                <a:solidFill>
                  <a:prstClr val="black"/>
                </a:solidFill>
                <a:latin typeface="Arial" panose="020B0604020202020204" pitchFamily="34" charset="0"/>
                <a:cs typeface="Arial" panose="020B0604020202020204" pitchFamily="34" charset="0"/>
              </a:rPr>
              <a:t>2. Estar dirigido, en primer orden, a la búsqueda de lesiones que comprometan la vida del lesionado. (Seguir un orden: Cabeza, cuello, tórax, abdomen, pelvis y miembros).</a:t>
            </a:r>
          </a:p>
          <a:p>
            <a:pPr marL="449263" lvl="0" indent="-449263" algn="just">
              <a:defRPr/>
            </a:pPr>
            <a:r>
              <a:rPr lang="es-ES" sz="2000" b="1" dirty="0">
                <a:solidFill>
                  <a:prstClr val="black"/>
                </a:solidFill>
                <a:latin typeface="Arial" panose="020B0604020202020204" pitchFamily="34" charset="0"/>
                <a:cs typeface="Arial" panose="020B0604020202020204" pitchFamily="34" charset="0"/>
              </a:rPr>
              <a:t>3. Ser preciso, cada paso del examen debe estar fundamentado y se evitarán     al  máximo las acciones excesivas que no persiguen un objetivo práctico bien definido.</a:t>
            </a:r>
          </a:p>
          <a:p>
            <a:pPr marL="449263" lvl="0" indent="-449263" algn="just">
              <a:defRPr/>
            </a:pPr>
            <a:r>
              <a:rPr lang="es-ES" sz="2000" b="1" dirty="0">
                <a:solidFill>
                  <a:prstClr val="black"/>
                </a:solidFill>
                <a:latin typeface="Arial" panose="020B0604020202020204" pitchFamily="34" charset="0"/>
                <a:cs typeface="Arial" panose="020B0604020202020204" pitchFamily="34" charset="0"/>
              </a:rPr>
              <a:t>4. Manipular cuidadosamente al lesionado cuando sea indispensable.</a:t>
            </a:r>
          </a:p>
          <a:p>
            <a:pPr marL="449263" lvl="0" indent="-449263">
              <a:defRPr/>
            </a:pPr>
            <a:r>
              <a:rPr lang="es-ES" sz="2000" b="1" dirty="0">
                <a:solidFill>
                  <a:prstClr val="black"/>
                </a:solidFill>
                <a:latin typeface="Arial" panose="020B0604020202020204" pitchFamily="34" charset="0"/>
                <a:cs typeface="Arial" panose="020B0604020202020204" pitchFamily="34" charset="0"/>
              </a:rPr>
              <a:t>5. Realizar una correcta evaluación del lesionado y determinar la prioridad de evacuación. Y </a:t>
            </a:r>
            <a:r>
              <a:rPr lang="es-ES" sz="2000" b="1" dirty="0">
                <a:solidFill>
                  <a:srgbClr val="FF0000"/>
                </a:solidFill>
                <a:latin typeface="Arial" panose="020B0604020202020204" pitchFamily="34" charset="0"/>
                <a:cs typeface="Arial" panose="020B0604020202020204" pitchFamily="34" charset="0"/>
              </a:rPr>
              <a:t>los índices vitales afectados.</a:t>
            </a:r>
            <a:endParaRPr lang="es-ES" sz="2000" dirty="0">
              <a:solidFill>
                <a:srgbClr val="FF0000"/>
              </a:solidFill>
            </a:endParaRPr>
          </a:p>
          <a:p>
            <a:pPr marL="449263" lvl="0" indent="-449263"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rabicPeriod"/>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a:p>
            <a:pPr lvl="0" algn="just">
              <a:defRPr/>
            </a:pPr>
            <a:endParaRPr lang="es-ES" sz="2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98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ortar rectángulo de esquina diagonal 2">
            <a:extLst>
              <a:ext uri="{FF2B5EF4-FFF2-40B4-BE49-F238E27FC236}">
                <a16:creationId xmlns:a16="http://schemas.microsoft.com/office/drawing/2014/main" id="{039CE76E-F15B-3DBC-D990-E02DA026D54A}"/>
              </a:ext>
            </a:extLst>
          </p:cNvPr>
          <p:cNvSpPr/>
          <p:nvPr/>
        </p:nvSpPr>
        <p:spPr>
          <a:xfrm>
            <a:off x="323528" y="260648"/>
            <a:ext cx="8260323" cy="1283837"/>
          </a:xfrm>
          <a:prstGeom prst="snip2Diag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a:ln>
                  <a:solidFill>
                    <a:sysClr val="windowText" lastClr="000000"/>
                  </a:solidFill>
                </a:ln>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Afecciones que  comprometen la vida</a:t>
            </a:r>
            <a:endParaRPr lang="es-ES" sz="3600" b="1" dirty="0">
              <a:ln>
                <a:solidFill>
                  <a:sysClr val="windowText" lastClr="000000"/>
                </a:solidFill>
              </a:ln>
              <a:solidFill>
                <a:srgbClr val="FF0000"/>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89795765-C9DF-268D-14CD-D04CDB428D25}"/>
              </a:ext>
            </a:extLst>
          </p:cNvPr>
          <p:cNvSpPr txBox="1">
            <a:spLocks/>
          </p:cNvSpPr>
          <p:nvPr/>
        </p:nvSpPr>
        <p:spPr>
          <a:xfrm>
            <a:off x="323528" y="1988840"/>
            <a:ext cx="8712968" cy="4004277"/>
          </a:xfrm>
          <a:prstGeom prst="rect">
            <a:avLst/>
          </a:prstGeom>
          <a:solidFill>
            <a:schemeClr val="bg1"/>
          </a:solidFill>
          <a:ln>
            <a:solidFill>
              <a:srgbClr val="FF0000"/>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dirty="0">
                <a:latin typeface="Arial" panose="020B0604020202020204" pitchFamily="34" charset="0"/>
                <a:cs typeface="Arial" panose="020B0604020202020204" pitchFamily="34" charset="0"/>
              </a:rPr>
              <a:t>1. </a:t>
            </a:r>
            <a:r>
              <a:rPr lang="es-ES" b="1" dirty="0">
                <a:latin typeface="Arial" panose="020B0604020202020204" pitchFamily="34" charset="0"/>
                <a:cs typeface="Arial" panose="020B0604020202020204" pitchFamily="34" charset="0"/>
              </a:rPr>
              <a:t>Compromiso respiratorio . </a:t>
            </a:r>
            <a:r>
              <a:rPr lang="es-ES" sz="2000" dirty="0">
                <a:latin typeface="Arial" panose="020B0604020202020204" pitchFamily="34" charset="0"/>
                <a:cs typeface="Arial" panose="020B0604020202020204" pitchFamily="34" charset="0"/>
              </a:rPr>
              <a:t>Se denomina compromiso respiratorio cuando el aire atmosférico inspirado es insuficiente para asegura la adecuada oxigenación. </a:t>
            </a:r>
          </a:p>
          <a:p>
            <a:pPr marL="0" indent="0">
              <a:buFont typeface="Arial" pitchFamily="34" charset="0"/>
              <a:buNone/>
            </a:pPr>
            <a:r>
              <a:rPr lang="es-ES" b="1" dirty="0">
                <a:latin typeface="Arial" panose="020B0604020202020204" pitchFamily="34" charset="0"/>
                <a:cs typeface="Arial" panose="020B0604020202020204" pitchFamily="34" charset="0"/>
              </a:rPr>
              <a:t>2. Hemorragia Aguda externa aguda. </a:t>
            </a:r>
            <a:r>
              <a:rPr lang="es-ES" sz="2000" dirty="0">
                <a:latin typeface="Arial" panose="020B0604020202020204" pitchFamily="34" charset="0"/>
                <a:cs typeface="Arial" panose="020B0604020202020204" pitchFamily="34" charset="0"/>
              </a:rPr>
              <a:t>Es la salida de sangre por alga herida visible o algún agujero natural</a:t>
            </a:r>
          </a:p>
          <a:p>
            <a:pPr marL="0" indent="0">
              <a:buFont typeface="Arial" pitchFamily="34" charset="0"/>
              <a:buNone/>
            </a:pPr>
            <a:r>
              <a:rPr lang="es-ES" dirty="0">
                <a:latin typeface="Arial" panose="020B0604020202020204" pitchFamily="34" charset="0"/>
                <a:cs typeface="Arial" panose="020B0604020202020204" pitchFamily="34" charset="0"/>
              </a:rPr>
              <a:t>3.</a:t>
            </a:r>
            <a:r>
              <a:rPr lang="es-ES" b="1" dirty="0">
                <a:latin typeface="Arial" panose="020B0604020202020204" pitchFamily="34" charset="0"/>
                <a:cs typeface="Arial" panose="020B0604020202020204" pitchFamily="34" charset="0"/>
              </a:rPr>
              <a:t>El </a:t>
            </a:r>
            <a:r>
              <a:rPr lang="es-ES" b="1" i="1" dirty="0">
                <a:latin typeface="Arial" panose="020B0604020202020204" pitchFamily="34" charset="0"/>
                <a:cs typeface="Arial" panose="020B0604020202020204" pitchFamily="34" charset="0"/>
              </a:rPr>
              <a:t>shock</a:t>
            </a:r>
            <a:r>
              <a:rPr lang="es-ES" sz="2000" i="1" dirty="0">
                <a:latin typeface="Arial" panose="020B0604020202020204" pitchFamily="34" charset="0"/>
                <a:cs typeface="Arial" panose="020B0604020202020204" pitchFamily="34" charset="0"/>
              </a:rPr>
              <a:t>: </a:t>
            </a:r>
            <a:r>
              <a:rPr lang="es-ES" sz="2000" dirty="0">
                <a:latin typeface="Arial" panose="020B0604020202020204" pitchFamily="34" charset="0"/>
                <a:cs typeface="Arial" panose="020B0604020202020204" pitchFamily="34" charset="0"/>
              </a:rPr>
              <a:t>Es un cuadro clínico causado, por una insuficiencia aguda y progresiva de la microcirculación periférica que provoca déficit de la perfusión celular con hipoxia generalizada.</a:t>
            </a:r>
          </a:p>
          <a:p>
            <a:pPr marL="0" indent="0">
              <a:buFont typeface="Arial" pitchFamily="34" charset="0"/>
              <a:buNone/>
            </a:pP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34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946" y="188640"/>
            <a:ext cx="8577618" cy="501554"/>
          </a:xfrm>
          <a:solidFill>
            <a:srgbClr val="FFFF00"/>
          </a:solidFill>
          <a:ln>
            <a:solidFill>
              <a:srgbClr val="FF0000"/>
            </a:solidFill>
          </a:ln>
        </p:spPr>
        <p:txBody>
          <a:bodyPr>
            <a:normAutofit fontScale="90000"/>
          </a:bodyPr>
          <a:lstStyle/>
          <a:p>
            <a:pPr algn="ctr"/>
            <a:r>
              <a:rPr lang="es-ES" dirty="0">
                <a:latin typeface="Arial" panose="020B0604020202020204" pitchFamily="34" charset="0"/>
                <a:ea typeface="Times New Roman" panose="02020603050405020304" pitchFamily="18" charset="0"/>
              </a:rPr>
              <a:t>Afecciones que  constituyen índices vitales</a:t>
            </a:r>
            <a:endParaRPr lang="es-ES" dirty="0"/>
          </a:p>
        </p:txBody>
      </p:sp>
      <p:sp>
        <p:nvSpPr>
          <p:cNvPr id="3" name="Marcador de contenido 2"/>
          <p:cNvSpPr>
            <a:spLocks noGrp="1"/>
          </p:cNvSpPr>
          <p:nvPr>
            <p:ph idx="1"/>
          </p:nvPr>
        </p:nvSpPr>
        <p:spPr>
          <a:xfrm>
            <a:off x="89756" y="813446"/>
            <a:ext cx="8964487" cy="5877272"/>
          </a:xfrm>
          <a:solidFill>
            <a:schemeClr val="bg1"/>
          </a:solidFill>
          <a:ln>
            <a:solidFill>
              <a:srgbClr val="FF0000"/>
            </a:solidFill>
          </a:ln>
        </p:spPr>
        <p:txBody>
          <a:bodyPr>
            <a:noAutofit/>
          </a:bodyPr>
          <a:lstStyle/>
          <a:p>
            <a:pPr marL="536575" indent="-536575" algn="just">
              <a:buNone/>
            </a:pPr>
            <a:r>
              <a:rPr lang="es-ES" sz="2400" dirty="0">
                <a:latin typeface="Arial" panose="020B0604020202020204" pitchFamily="34" charset="0"/>
                <a:cs typeface="Arial" panose="020B0604020202020204" pitchFamily="34" charset="0"/>
              </a:rPr>
              <a:t>1. </a:t>
            </a:r>
            <a:r>
              <a:rPr lang="es-ES" sz="2400" b="1" dirty="0">
                <a:latin typeface="Arial" panose="020B0604020202020204" pitchFamily="34" charset="0"/>
                <a:cs typeface="Arial" panose="020B0604020202020204" pitchFamily="34" charset="0"/>
              </a:rPr>
              <a:t>Compromiso respiratorio . </a:t>
            </a:r>
            <a:r>
              <a:rPr lang="es-ES" sz="2400" dirty="0">
                <a:latin typeface="Arial" panose="020B0604020202020204" pitchFamily="34" charset="0"/>
                <a:cs typeface="Arial" panose="020B0604020202020204" pitchFamily="34" charset="0"/>
              </a:rPr>
              <a:t>Se denomina compromiso respiratorio cuando el aire atmosférico inspirado es insuficiente para asegura la adecuada oxigenación. </a:t>
            </a:r>
          </a:p>
          <a:p>
            <a:pPr algn="just"/>
            <a:r>
              <a:rPr lang="es-ES" sz="2400" b="1" dirty="0">
                <a:latin typeface="Arial" panose="020B0604020202020204" pitchFamily="34" charset="0"/>
                <a:cs typeface="Arial" panose="020B0604020202020204" pitchFamily="34" charset="0"/>
              </a:rPr>
              <a:t>Causas. </a:t>
            </a:r>
            <a:r>
              <a:rPr lang="es-ES" sz="2400" dirty="0">
                <a:latin typeface="Arial" panose="020B0604020202020204" pitchFamily="34" charset="0"/>
                <a:cs typeface="Arial" panose="020B0604020202020204" pitchFamily="34" charset="0"/>
              </a:rPr>
              <a:t>Obstrucción de la vía aérea, o de la mecánica ventilatoria. Traumatismos cráneo encefálicos, maxilofaciales, traumatismos torácicos. Lesiones por gases, humo, inmersión. </a:t>
            </a:r>
          </a:p>
          <a:p>
            <a:pPr algn="just"/>
            <a:r>
              <a:rPr lang="es-ES" sz="2400" b="1" dirty="0">
                <a:latin typeface="Arial" panose="020B0604020202020204" pitchFamily="34" charset="0"/>
                <a:cs typeface="Arial" panose="020B0604020202020204" pitchFamily="34" charset="0"/>
              </a:rPr>
              <a:t>Paro respiratorio. Signos. </a:t>
            </a:r>
            <a:r>
              <a:rPr lang="es-ES" sz="2400" dirty="0">
                <a:latin typeface="Arial" panose="020B0604020202020204" pitchFamily="34" charset="0"/>
                <a:cs typeface="Arial" panose="020B0604020202020204" pitchFamily="34" charset="0"/>
              </a:rPr>
              <a:t>No respira, no tiene pulso carotideo. Iniciar (RCP) 2/15 de inmediato.                                                                                                                                                                                                                                                                                                                                                                                                                                                                                                                                                                                                                    </a:t>
            </a:r>
          </a:p>
          <a:p>
            <a:pPr marL="0" indent="0" algn="just">
              <a:lnSpc>
                <a:spcPct val="100000"/>
              </a:lnSpc>
              <a:buNone/>
            </a:pPr>
            <a:r>
              <a:rPr lang="es-ES" sz="2400" b="1" dirty="0">
                <a:solidFill>
                  <a:srgbClr val="FF0000"/>
                </a:solidFill>
                <a:latin typeface="Arial" panose="020B0604020202020204" pitchFamily="34" charset="0"/>
                <a:cs typeface="Arial" panose="020B0604020202020204" pitchFamily="34" charset="0"/>
              </a:rPr>
              <a:t>A- </a:t>
            </a:r>
            <a:r>
              <a:rPr lang="es-ES" sz="2400" dirty="0">
                <a:latin typeface="Arial" panose="020B0604020202020204" pitchFamily="34" charset="0"/>
                <a:cs typeface="Arial" panose="020B0604020202020204" pitchFamily="34" charset="0"/>
              </a:rPr>
              <a:t>Supresión de las causas físicas que alteran la mecánica respiratoria.</a:t>
            </a:r>
          </a:p>
          <a:p>
            <a:pPr marL="0" indent="0" algn="just">
              <a:lnSpc>
                <a:spcPct val="100000"/>
              </a:lnSpc>
              <a:buNone/>
            </a:pPr>
            <a:r>
              <a:rPr lang="es-ES" sz="2400" b="1" dirty="0">
                <a:solidFill>
                  <a:srgbClr val="FF0000"/>
                </a:solidFill>
                <a:latin typeface="Arial" panose="020B0604020202020204" pitchFamily="34" charset="0"/>
                <a:cs typeface="Arial" panose="020B0604020202020204" pitchFamily="34" charset="0"/>
              </a:rPr>
              <a:t>B- </a:t>
            </a:r>
            <a:r>
              <a:rPr lang="es-ES" sz="2400" dirty="0" err="1">
                <a:latin typeface="Arial" panose="020B0604020202020204" pitchFamily="34" charset="0"/>
                <a:cs typeface="Arial" panose="020B0604020202020204" pitchFamily="34" charset="0"/>
              </a:rPr>
              <a:t>Restableer</a:t>
            </a:r>
            <a:r>
              <a:rPr lang="es-ES" sz="2400" dirty="0">
                <a:latin typeface="Arial" panose="020B0604020202020204" pitchFamily="34" charset="0"/>
                <a:cs typeface="Arial" panose="020B0604020202020204" pitchFamily="34" charset="0"/>
              </a:rPr>
              <a:t> la mecánica respiratoria. ( boca a boca, boca nariz) </a:t>
            </a:r>
          </a:p>
          <a:p>
            <a:pPr marL="0" indent="0" algn="just">
              <a:lnSpc>
                <a:spcPct val="100000"/>
              </a:lnSpc>
              <a:buNone/>
            </a:pPr>
            <a:r>
              <a:rPr lang="es-E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 </a:t>
            </a:r>
            <a:r>
              <a:rPr lang="es-ES" sz="2400" dirty="0">
                <a:latin typeface="Arial" panose="020B0604020202020204" pitchFamily="34" charset="0"/>
                <a:cs typeface="Arial" panose="020B0604020202020204" pitchFamily="34" charset="0"/>
              </a:rPr>
              <a:t>Realizar masaje cardiaco externo, </a:t>
            </a:r>
            <a:r>
              <a:rPr lang="es-ES" sz="2400" b="1" dirty="0">
                <a:solidFill>
                  <a:srgbClr val="FF0000"/>
                </a:solidFill>
                <a:latin typeface="Arial" panose="020B0604020202020204" pitchFamily="34" charset="0"/>
                <a:cs typeface="Arial" panose="020B0604020202020204" pitchFamily="34" charset="0"/>
              </a:rPr>
              <a:t>(RCP) 2/5</a:t>
            </a:r>
          </a:p>
          <a:p>
            <a:pPr marL="0" indent="0" algn="just">
              <a:lnSpc>
                <a:spcPct val="100000"/>
              </a:lnSpc>
              <a:buNone/>
            </a:pPr>
            <a:r>
              <a:rPr lang="es-ES" sz="2400" dirty="0">
                <a:latin typeface="Arial" panose="020B0604020202020204" pitchFamily="34" charset="0"/>
                <a:cs typeface="Arial" panose="020B0604020202020204" pitchFamily="34" charset="0"/>
              </a:rPr>
              <a:t>   Después de reanimar Evacuar</a:t>
            </a:r>
          </a:p>
          <a:p>
            <a:pPr marL="0" indent="0" algn="just">
              <a:buNone/>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98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640960" cy="522027"/>
          </a:xfrm>
          <a:solidFill>
            <a:srgbClr val="FFFF00"/>
          </a:solidFill>
          <a:ln>
            <a:solidFill>
              <a:srgbClr val="FF0000"/>
            </a:solidFill>
          </a:ln>
        </p:spPr>
        <p:txBody>
          <a:bodyPr>
            <a:noAutofit/>
          </a:bodyPr>
          <a:lstStyle/>
          <a:p>
            <a:pPr algn="ctr"/>
            <a:r>
              <a:rPr lang="es-ES" sz="3200" dirty="0">
                <a:latin typeface="Arial" panose="020B0604020202020204" pitchFamily="34" charset="0"/>
                <a:ea typeface="Times New Roman" panose="02020603050405020304" pitchFamily="18" charset="0"/>
              </a:rPr>
              <a:t>Afecciones que  constituyen índices vitales</a:t>
            </a:r>
            <a:endParaRPr lang="es-ES" sz="3200" dirty="0"/>
          </a:p>
        </p:txBody>
      </p:sp>
      <p:sp>
        <p:nvSpPr>
          <p:cNvPr id="3" name="Marcador de contenido 2"/>
          <p:cNvSpPr>
            <a:spLocks noGrp="1"/>
          </p:cNvSpPr>
          <p:nvPr>
            <p:ph idx="1"/>
          </p:nvPr>
        </p:nvSpPr>
        <p:spPr>
          <a:xfrm>
            <a:off x="98958" y="1052736"/>
            <a:ext cx="8865529" cy="5688632"/>
          </a:xfrm>
          <a:solidFill>
            <a:schemeClr val="bg1"/>
          </a:solidFill>
          <a:ln>
            <a:solidFill>
              <a:srgbClr val="FF0000"/>
            </a:solidFill>
          </a:ln>
        </p:spPr>
        <p:txBody>
          <a:bodyPr>
            <a:noAutofit/>
          </a:bodyPr>
          <a:lstStyle/>
          <a:p>
            <a:r>
              <a:rPr lang="es-ES" sz="2400" b="1" dirty="0">
                <a:latin typeface="Arial" panose="020B0604020202020204" pitchFamily="34" charset="0"/>
                <a:cs typeface="Arial" panose="020B0604020202020204" pitchFamily="34" charset="0"/>
              </a:rPr>
              <a:t>Hemorragia Aguda externa.</a:t>
            </a:r>
            <a:endParaRPr lang="es-ES" sz="2400" dirty="0">
              <a:latin typeface="Arial" panose="020B0604020202020204" pitchFamily="34" charset="0"/>
              <a:cs typeface="Arial" panose="020B0604020202020204" pitchFamily="34" charset="0"/>
            </a:endParaRPr>
          </a:p>
          <a:p>
            <a:pPr marL="623888"/>
            <a:r>
              <a:rPr lang="es-ES" sz="2400" dirty="0">
                <a:latin typeface="Arial" panose="020B0604020202020204" pitchFamily="34" charset="0"/>
                <a:cs typeface="Arial" panose="020B0604020202020204" pitchFamily="34" charset="0"/>
              </a:rPr>
              <a:t>Si pierde 500 ml (10%) asintomático,</a:t>
            </a:r>
          </a:p>
          <a:p>
            <a:pPr marL="623888"/>
            <a:r>
              <a:rPr lang="es-ES" sz="2400" dirty="0">
                <a:latin typeface="Arial" panose="020B0604020202020204" pitchFamily="34" charset="0"/>
                <a:cs typeface="Arial" panose="020B0604020202020204" pitchFamily="34" charset="0"/>
              </a:rPr>
              <a:t>Si pierde 1000 ml (20%) de pie 15 mm. hg menos. (Hipotensión ortostatica). </a:t>
            </a:r>
          </a:p>
          <a:p>
            <a:pPr marL="623888"/>
            <a:r>
              <a:rPr lang="es-ES" sz="2400" dirty="0">
                <a:latin typeface="Arial" panose="020B0604020202020204" pitchFamily="34" charset="0"/>
                <a:cs typeface="Arial" panose="020B0604020202020204" pitchFamily="34" charset="0"/>
              </a:rPr>
              <a:t> Si pierde 1500 a 2000 ml (30-40%)habrá hipotensión, taquicardia, pulso débil, piel    fría, disnea, cefalea, perdida del conocimiento.</a:t>
            </a:r>
          </a:p>
          <a:p>
            <a:pPr marL="623888"/>
            <a:r>
              <a:rPr lang="es-ES" sz="2400" dirty="0">
                <a:latin typeface="Arial" panose="020B0604020202020204" pitchFamily="34" charset="0"/>
                <a:cs typeface="Arial" panose="020B0604020202020204" pitchFamily="34" charset="0"/>
              </a:rPr>
              <a:t>Si pierde más de 2500 ml (50%) habrá Shock.</a:t>
            </a:r>
          </a:p>
          <a:p>
            <a:r>
              <a:rPr lang="es-ES" sz="2400" b="1" dirty="0">
                <a:latin typeface="Arial" panose="020B0604020202020204" pitchFamily="34" charset="0"/>
                <a:cs typeface="Arial" panose="020B0604020202020204" pitchFamily="34" charset="0"/>
              </a:rPr>
              <a:t>Métodos de control de la hemorragia externa.</a:t>
            </a:r>
          </a:p>
          <a:p>
            <a:pPr marL="536575" indent="-87313">
              <a:buNone/>
            </a:pPr>
            <a:r>
              <a:rPr lang="es-ES" sz="2400" dirty="0">
                <a:latin typeface="Arial" panose="020B0604020202020204" pitchFamily="34" charset="0"/>
                <a:cs typeface="Arial" panose="020B0604020202020204" pitchFamily="34" charset="0"/>
              </a:rPr>
              <a:t>1.Compresion digital.</a:t>
            </a:r>
          </a:p>
          <a:p>
            <a:pPr marL="536575" indent="-87313">
              <a:buNone/>
            </a:pPr>
            <a:r>
              <a:rPr lang="es-ES" sz="2400" dirty="0">
                <a:latin typeface="Arial" panose="020B0604020202020204" pitchFamily="34" charset="0"/>
                <a:cs typeface="Arial" panose="020B0604020202020204" pitchFamily="34" charset="0"/>
              </a:rPr>
              <a:t>2.Vedaje compresivo sobre la herida.</a:t>
            </a:r>
          </a:p>
          <a:p>
            <a:pPr marL="536575" indent="-87313">
              <a:buNone/>
            </a:pPr>
            <a:r>
              <a:rPr lang="es-ES" sz="2400" dirty="0">
                <a:latin typeface="Arial" panose="020B0604020202020204" pitchFamily="34" charset="0"/>
                <a:cs typeface="Arial" panose="020B0604020202020204" pitchFamily="34" charset="0"/>
              </a:rPr>
              <a:t>3. Elevación del miembro.</a:t>
            </a:r>
          </a:p>
          <a:p>
            <a:pPr marL="536575" indent="-87313">
              <a:buNone/>
            </a:pPr>
            <a:r>
              <a:rPr lang="es-ES" sz="2400" dirty="0">
                <a:latin typeface="Arial" panose="020B0604020202020204" pitchFamily="34" charset="0"/>
                <a:cs typeface="Arial" panose="020B0604020202020204" pitchFamily="34" charset="0"/>
              </a:rPr>
              <a:t>4. Aplicación del torniquete</a:t>
            </a:r>
          </a:p>
        </p:txBody>
      </p:sp>
    </p:spTree>
    <p:extLst>
      <p:ext uri="{BB962C8B-B14F-4D97-AF65-F5344CB8AC3E}">
        <p14:creationId xmlns:p14="http://schemas.microsoft.com/office/powerpoint/2010/main" val="2559967640"/>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1886</TotalTime>
  <Words>1813</Words>
  <Application>Microsoft Office PowerPoint</Application>
  <PresentationFormat>Presentación en pantalla (4:3)</PresentationFormat>
  <Paragraphs>147</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18</vt:i4>
      </vt:variant>
    </vt:vector>
  </HeadingPairs>
  <TitlesOfParts>
    <vt:vector size="25" baseType="lpstr">
      <vt:lpstr>Arial</vt:lpstr>
      <vt:lpstr>Calibri</vt:lpstr>
      <vt:lpstr>Calibri Light</vt:lpstr>
      <vt:lpstr>Tema de Office</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Afecciones que  constituyen índices vitales</vt:lpstr>
      <vt:lpstr>Afecciones que  constituyen índices vitales</vt:lpstr>
      <vt:lpstr> Lesiones de partes blandas </vt:lpstr>
      <vt:lpstr>Factores que predisponen  las infección</vt:lpstr>
      <vt:lpstr>  Infecciones anaeróbicas   </vt:lpstr>
      <vt:lpstr>  Tratamiento Todas  las heridas   </vt:lpstr>
      <vt:lpstr> Sección de Curaciones del Puesto Médico. </vt:lpstr>
      <vt:lpstr> Consultorio del médico de la familia  Primera Asistencia Médica.  </vt:lpstr>
      <vt:lpstr>Desbridamiento primario de las heridas</vt:lpstr>
      <vt:lpstr>  Cuidados de enfermería en el tratamiento de las heridas   </vt:lpstr>
      <vt:lpstr>Puntos acupunturales  usados  en la asistencia primaria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122</cp:revision>
  <dcterms:created xsi:type="dcterms:W3CDTF">2017-06-25T10:17:32Z</dcterms:created>
  <dcterms:modified xsi:type="dcterms:W3CDTF">2024-06-12T21:47:43Z</dcterms:modified>
</cp:coreProperties>
</file>