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 id="2147483744" r:id="rId2"/>
  </p:sldMasterIdLst>
  <p:notesMasterIdLst>
    <p:notesMasterId r:id="rId34"/>
  </p:notesMasterIdLst>
  <p:sldIdLst>
    <p:sldId id="414" r:id="rId3"/>
    <p:sldId id="415" r:id="rId4"/>
    <p:sldId id="416" r:id="rId5"/>
    <p:sldId id="417" r:id="rId6"/>
    <p:sldId id="418" r:id="rId7"/>
    <p:sldId id="419" r:id="rId8"/>
    <p:sldId id="420" r:id="rId9"/>
    <p:sldId id="421" r:id="rId10"/>
    <p:sldId id="422" r:id="rId11"/>
    <p:sldId id="267" r:id="rId12"/>
    <p:sldId id="423" r:id="rId13"/>
    <p:sldId id="424" r:id="rId14"/>
    <p:sldId id="425" r:id="rId15"/>
    <p:sldId id="426" r:id="rId16"/>
    <p:sldId id="427" r:id="rId17"/>
    <p:sldId id="428" r:id="rId18"/>
    <p:sldId id="429" r:id="rId19"/>
    <p:sldId id="430" r:id="rId20"/>
    <p:sldId id="431" r:id="rId21"/>
    <p:sldId id="432" r:id="rId22"/>
    <p:sldId id="433" r:id="rId23"/>
    <p:sldId id="434" r:id="rId24"/>
    <p:sldId id="279" r:id="rId25"/>
    <p:sldId id="435" r:id="rId26"/>
    <p:sldId id="436" r:id="rId27"/>
    <p:sldId id="437" r:id="rId28"/>
    <p:sldId id="438" r:id="rId29"/>
    <p:sldId id="439" r:id="rId30"/>
    <p:sldId id="440" r:id="rId31"/>
    <p:sldId id="441" r:id="rId32"/>
    <p:sldId id="413" r:id="rId3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E3CE"/>
    <a:srgbClr val="FCEDDC"/>
    <a:srgbClr val="F5DDA1"/>
    <a:srgbClr val="E5EDD3"/>
    <a:srgbClr val="D1DFB3"/>
    <a:srgbClr val="F9DFC3"/>
    <a:srgbClr val="398F21"/>
    <a:srgbClr val="FFFFCC"/>
    <a:srgbClr val="F6D3A0"/>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55" autoAdjust="0"/>
    <p:restoredTop sz="94061" autoAdjust="0"/>
  </p:normalViewPr>
  <p:slideViewPr>
    <p:cSldViewPr>
      <p:cViewPr varScale="1">
        <p:scale>
          <a:sx n="62" d="100"/>
          <a:sy n="62" d="100"/>
        </p:scale>
        <p:origin x="1572"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U"/>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7CD798-2A11-4172-B110-B5096EEDE9B9}" type="datetimeFigureOut">
              <a:rPr lang="es-CU" smtClean="0"/>
              <a:t>12/6/2024</a:t>
            </a:fld>
            <a:endParaRPr lang="es-CU"/>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CU"/>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U"/>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U"/>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5EAAFF-E164-4FB6-9918-1639FC60D650}" type="slidenum">
              <a:rPr lang="es-CU" smtClean="0"/>
              <a:t>‹Nº›</a:t>
            </a:fld>
            <a:endParaRPr lang="es-CU"/>
          </a:p>
        </p:txBody>
      </p:sp>
    </p:spTree>
    <p:extLst>
      <p:ext uri="{BB962C8B-B14F-4D97-AF65-F5344CB8AC3E}">
        <p14:creationId xmlns:p14="http://schemas.microsoft.com/office/powerpoint/2010/main" val="1332965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a:extLst>
              <a:ext uri="{FF2B5EF4-FFF2-40B4-BE49-F238E27FC236}">
                <a16:creationId xmlns:a16="http://schemas.microsoft.com/office/drawing/2014/main" id="{F5F0C949-7A48-723C-EF53-76AD53E07634}"/>
              </a:ext>
            </a:extLst>
          </p:cNvPr>
          <p:cNvSpPr>
            <a:spLocks noGrp="1"/>
          </p:cNvSpPr>
          <p:nvPr>
            <p:ph type="dt" sz="half" idx="10"/>
          </p:nvPr>
        </p:nvSpPr>
        <p:spPr/>
        <p:txBody>
          <a:bodyPr/>
          <a:lstStyle>
            <a:lvl1pPr>
              <a:defRPr/>
            </a:lvl1pPr>
          </a:lstStyle>
          <a:p>
            <a:pPr>
              <a:defRPr/>
            </a:pPr>
            <a:fld id="{467B24D4-CA94-40F1-AE13-D1A4246D8229}" type="datetimeFigureOut">
              <a:rPr lang="es-ES"/>
              <a:pPr>
                <a:defRPr/>
              </a:pPr>
              <a:t>12/06/2024</a:t>
            </a:fld>
            <a:endParaRPr lang="es-ES"/>
          </a:p>
        </p:txBody>
      </p:sp>
      <p:sp>
        <p:nvSpPr>
          <p:cNvPr id="5" name="4 Marcador de pie de página">
            <a:extLst>
              <a:ext uri="{FF2B5EF4-FFF2-40B4-BE49-F238E27FC236}">
                <a16:creationId xmlns:a16="http://schemas.microsoft.com/office/drawing/2014/main" id="{437729B2-8B98-F249-2FED-EDFF63D78EAE}"/>
              </a:ext>
            </a:extLst>
          </p:cNvPr>
          <p:cNvSpPr>
            <a:spLocks noGrp="1"/>
          </p:cNvSpPr>
          <p:nvPr>
            <p:ph type="ftr" sz="quarter" idx="11"/>
          </p:nvPr>
        </p:nvSpPr>
        <p:spPr/>
        <p:txBody>
          <a:bodyPr/>
          <a:lstStyle>
            <a:lvl1pPr>
              <a:defRPr/>
            </a:lvl1pPr>
          </a:lstStyle>
          <a:p>
            <a:pPr>
              <a:defRPr/>
            </a:pPr>
            <a:endParaRPr lang="es-ES"/>
          </a:p>
        </p:txBody>
      </p:sp>
      <p:sp>
        <p:nvSpPr>
          <p:cNvPr id="6" name="5 Marcador de número de diapositiva">
            <a:extLst>
              <a:ext uri="{FF2B5EF4-FFF2-40B4-BE49-F238E27FC236}">
                <a16:creationId xmlns:a16="http://schemas.microsoft.com/office/drawing/2014/main" id="{D0C96DC3-FEC7-0F97-FF51-0A01F7C7772D}"/>
              </a:ext>
            </a:extLst>
          </p:cNvPr>
          <p:cNvSpPr>
            <a:spLocks noGrp="1"/>
          </p:cNvSpPr>
          <p:nvPr>
            <p:ph type="sldNum" sz="quarter" idx="12"/>
          </p:nvPr>
        </p:nvSpPr>
        <p:spPr/>
        <p:txBody>
          <a:bodyPr/>
          <a:lstStyle>
            <a:lvl1pPr>
              <a:defRPr/>
            </a:lvl1pPr>
          </a:lstStyle>
          <a:p>
            <a:pPr>
              <a:defRPr/>
            </a:pPr>
            <a:fld id="{DC292C47-E186-416D-A8B8-674CBFDB1307}" type="slidenum">
              <a:rPr lang="es-ES"/>
              <a:pPr>
                <a:defRPr/>
              </a:pPr>
              <a:t>‹Nº›</a:t>
            </a:fld>
            <a:endParaRPr lang="es-ES"/>
          </a:p>
        </p:txBody>
      </p:sp>
    </p:spTree>
    <p:extLst>
      <p:ext uri="{BB962C8B-B14F-4D97-AF65-F5344CB8AC3E}">
        <p14:creationId xmlns:p14="http://schemas.microsoft.com/office/powerpoint/2010/main" val="10364768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a:extLst>
              <a:ext uri="{FF2B5EF4-FFF2-40B4-BE49-F238E27FC236}">
                <a16:creationId xmlns:a16="http://schemas.microsoft.com/office/drawing/2014/main" id="{B90CE9A8-C2DB-13D7-31DF-4AD5A5264BA1}"/>
              </a:ext>
            </a:extLst>
          </p:cNvPr>
          <p:cNvSpPr>
            <a:spLocks noGrp="1"/>
          </p:cNvSpPr>
          <p:nvPr>
            <p:ph type="dt" sz="half" idx="10"/>
          </p:nvPr>
        </p:nvSpPr>
        <p:spPr/>
        <p:txBody>
          <a:bodyPr/>
          <a:lstStyle>
            <a:lvl1pPr>
              <a:defRPr/>
            </a:lvl1pPr>
          </a:lstStyle>
          <a:p>
            <a:pPr>
              <a:defRPr/>
            </a:pPr>
            <a:fld id="{8AC089E2-9C57-43BF-B47D-8BBF7C640343}" type="datetimeFigureOut">
              <a:rPr lang="es-ES"/>
              <a:pPr>
                <a:defRPr/>
              </a:pPr>
              <a:t>12/06/2024</a:t>
            </a:fld>
            <a:endParaRPr lang="es-ES"/>
          </a:p>
        </p:txBody>
      </p:sp>
      <p:sp>
        <p:nvSpPr>
          <p:cNvPr id="5" name="4 Marcador de pie de página">
            <a:extLst>
              <a:ext uri="{FF2B5EF4-FFF2-40B4-BE49-F238E27FC236}">
                <a16:creationId xmlns:a16="http://schemas.microsoft.com/office/drawing/2014/main" id="{9F5C4DE7-89A6-8FD0-4BA4-799D7E6A0AFF}"/>
              </a:ext>
            </a:extLst>
          </p:cNvPr>
          <p:cNvSpPr>
            <a:spLocks noGrp="1"/>
          </p:cNvSpPr>
          <p:nvPr>
            <p:ph type="ftr" sz="quarter" idx="11"/>
          </p:nvPr>
        </p:nvSpPr>
        <p:spPr/>
        <p:txBody>
          <a:bodyPr/>
          <a:lstStyle>
            <a:lvl1pPr>
              <a:defRPr/>
            </a:lvl1pPr>
          </a:lstStyle>
          <a:p>
            <a:pPr>
              <a:defRPr/>
            </a:pPr>
            <a:endParaRPr lang="es-ES"/>
          </a:p>
        </p:txBody>
      </p:sp>
      <p:sp>
        <p:nvSpPr>
          <p:cNvPr id="6" name="5 Marcador de número de diapositiva">
            <a:extLst>
              <a:ext uri="{FF2B5EF4-FFF2-40B4-BE49-F238E27FC236}">
                <a16:creationId xmlns:a16="http://schemas.microsoft.com/office/drawing/2014/main" id="{5C5630BC-BEFA-33B5-A580-0897A3085B91}"/>
              </a:ext>
            </a:extLst>
          </p:cNvPr>
          <p:cNvSpPr>
            <a:spLocks noGrp="1"/>
          </p:cNvSpPr>
          <p:nvPr>
            <p:ph type="sldNum" sz="quarter" idx="12"/>
          </p:nvPr>
        </p:nvSpPr>
        <p:spPr/>
        <p:txBody>
          <a:bodyPr/>
          <a:lstStyle>
            <a:lvl1pPr>
              <a:defRPr/>
            </a:lvl1pPr>
          </a:lstStyle>
          <a:p>
            <a:pPr>
              <a:defRPr/>
            </a:pPr>
            <a:fld id="{4150E5F4-0EA6-46ED-A3F1-FB9F39499DF7}" type="slidenum">
              <a:rPr lang="es-ES"/>
              <a:pPr>
                <a:defRPr/>
              </a:pPr>
              <a:t>‹Nº›</a:t>
            </a:fld>
            <a:endParaRPr lang="es-ES"/>
          </a:p>
        </p:txBody>
      </p:sp>
    </p:spTree>
    <p:extLst>
      <p:ext uri="{BB962C8B-B14F-4D97-AF65-F5344CB8AC3E}">
        <p14:creationId xmlns:p14="http://schemas.microsoft.com/office/powerpoint/2010/main" val="2120071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a:extLst>
              <a:ext uri="{FF2B5EF4-FFF2-40B4-BE49-F238E27FC236}">
                <a16:creationId xmlns:a16="http://schemas.microsoft.com/office/drawing/2014/main" id="{83F66D4C-6E01-BC50-0EEB-6D4BC21CF4FB}"/>
              </a:ext>
            </a:extLst>
          </p:cNvPr>
          <p:cNvSpPr>
            <a:spLocks noGrp="1"/>
          </p:cNvSpPr>
          <p:nvPr>
            <p:ph type="dt" sz="half" idx="10"/>
          </p:nvPr>
        </p:nvSpPr>
        <p:spPr/>
        <p:txBody>
          <a:bodyPr/>
          <a:lstStyle>
            <a:lvl1pPr>
              <a:defRPr/>
            </a:lvl1pPr>
          </a:lstStyle>
          <a:p>
            <a:pPr>
              <a:defRPr/>
            </a:pPr>
            <a:fld id="{A7C07855-21C1-4497-A2B3-8D29873C4555}" type="datetimeFigureOut">
              <a:rPr lang="es-ES"/>
              <a:pPr>
                <a:defRPr/>
              </a:pPr>
              <a:t>12/06/2024</a:t>
            </a:fld>
            <a:endParaRPr lang="es-ES"/>
          </a:p>
        </p:txBody>
      </p:sp>
      <p:sp>
        <p:nvSpPr>
          <p:cNvPr id="5" name="4 Marcador de pie de página">
            <a:extLst>
              <a:ext uri="{FF2B5EF4-FFF2-40B4-BE49-F238E27FC236}">
                <a16:creationId xmlns:a16="http://schemas.microsoft.com/office/drawing/2014/main" id="{19D865F6-86E7-CA9E-A6AB-AB6FBBFEFEBF}"/>
              </a:ext>
            </a:extLst>
          </p:cNvPr>
          <p:cNvSpPr>
            <a:spLocks noGrp="1"/>
          </p:cNvSpPr>
          <p:nvPr>
            <p:ph type="ftr" sz="quarter" idx="11"/>
          </p:nvPr>
        </p:nvSpPr>
        <p:spPr/>
        <p:txBody>
          <a:bodyPr/>
          <a:lstStyle>
            <a:lvl1pPr>
              <a:defRPr/>
            </a:lvl1pPr>
          </a:lstStyle>
          <a:p>
            <a:pPr>
              <a:defRPr/>
            </a:pPr>
            <a:endParaRPr lang="es-ES"/>
          </a:p>
        </p:txBody>
      </p:sp>
      <p:sp>
        <p:nvSpPr>
          <p:cNvPr id="6" name="5 Marcador de número de diapositiva">
            <a:extLst>
              <a:ext uri="{FF2B5EF4-FFF2-40B4-BE49-F238E27FC236}">
                <a16:creationId xmlns:a16="http://schemas.microsoft.com/office/drawing/2014/main" id="{D7830C7E-12A5-EF76-81A0-1CFDF49F614D}"/>
              </a:ext>
            </a:extLst>
          </p:cNvPr>
          <p:cNvSpPr>
            <a:spLocks noGrp="1"/>
          </p:cNvSpPr>
          <p:nvPr>
            <p:ph type="sldNum" sz="quarter" idx="12"/>
          </p:nvPr>
        </p:nvSpPr>
        <p:spPr/>
        <p:txBody>
          <a:bodyPr/>
          <a:lstStyle>
            <a:lvl1pPr>
              <a:defRPr/>
            </a:lvl1pPr>
          </a:lstStyle>
          <a:p>
            <a:pPr>
              <a:defRPr/>
            </a:pPr>
            <a:fld id="{7F426428-18B7-4E13-9E3F-FF12E8164CAC}" type="slidenum">
              <a:rPr lang="es-ES"/>
              <a:pPr>
                <a:defRPr/>
              </a:pPr>
              <a:t>‹Nº›</a:t>
            </a:fld>
            <a:endParaRPr lang="es-ES"/>
          </a:p>
        </p:txBody>
      </p:sp>
    </p:spTree>
    <p:extLst>
      <p:ext uri="{BB962C8B-B14F-4D97-AF65-F5344CB8AC3E}">
        <p14:creationId xmlns:p14="http://schemas.microsoft.com/office/powerpoint/2010/main" val="7857079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2667763" y="630937"/>
            <a:ext cx="3926681"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808892" y="1098388"/>
            <a:ext cx="7738814" cy="4394988"/>
          </a:xfrm>
        </p:spPr>
        <p:txBody>
          <a:bodyPr anchor="ctr">
            <a:noAutofit/>
          </a:bodyPr>
          <a:lstStyle>
            <a:lvl1pPr algn="ctr">
              <a:defRPr sz="7500" spc="600" baseline="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661284" y="5979197"/>
            <a:ext cx="6034030" cy="742279"/>
          </a:xfrm>
        </p:spPr>
        <p:txBody>
          <a:bodyPr anchor="t">
            <a:normAutofit/>
          </a:bodyPr>
          <a:lstStyle>
            <a:lvl1pPr marL="0" indent="0" algn="ctr">
              <a:lnSpc>
                <a:spcPct val="100000"/>
              </a:lnSpc>
              <a:buNone/>
              <a:defRPr sz="1500" b="1" i="0" cap="all" spc="300" baseline="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editar el estilo de subtítulo del patrón</a:t>
            </a:r>
            <a:endParaRPr lang="en-US" dirty="0"/>
          </a:p>
        </p:txBody>
      </p:sp>
      <p:sp>
        <p:nvSpPr>
          <p:cNvPr id="4" name="Date Placeholder 3"/>
          <p:cNvSpPr>
            <a:spLocks noGrp="1"/>
          </p:cNvSpPr>
          <p:nvPr>
            <p:ph type="dt" sz="half" idx="10"/>
          </p:nvPr>
        </p:nvSpPr>
        <p:spPr>
          <a:xfrm>
            <a:off x="808892" y="6375679"/>
            <a:ext cx="1747292" cy="348462"/>
          </a:xfrm>
        </p:spPr>
        <p:txBody>
          <a:bodyPr/>
          <a:lstStyle>
            <a:lvl1pPr>
              <a:defRPr baseline="0">
                <a:solidFill>
                  <a:schemeClr val="accent1">
                    <a:lumMod val="50000"/>
                  </a:schemeClr>
                </a:solidFill>
              </a:defRPr>
            </a:lvl1pPr>
          </a:lstStyle>
          <a:p>
            <a:fld id="{9334D819-9F07-4261-B09B-9E467E5D9002}" type="datetimeFigureOut">
              <a:rPr lang="en-US" dirty="0"/>
              <a:pPr/>
              <a:t>6/12/2024</a:t>
            </a:fld>
            <a:endParaRPr lang="en-US" dirty="0"/>
          </a:p>
        </p:txBody>
      </p:sp>
      <p:sp>
        <p:nvSpPr>
          <p:cNvPr id="5" name="Footer Placeholder 4"/>
          <p:cNvSpPr>
            <a:spLocks noGrp="1"/>
          </p:cNvSpPr>
          <p:nvPr>
            <p:ph type="ftr" sz="quarter" idx="11"/>
          </p:nvPr>
        </p:nvSpPr>
        <p:spPr>
          <a:xfrm>
            <a:off x="3135249" y="6375679"/>
            <a:ext cx="30861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6800414" y="6375679"/>
            <a:ext cx="1747292" cy="345796"/>
          </a:xfrm>
        </p:spPr>
        <p:txBody>
          <a:bodyPr/>
          <a:lstStyle>
            <a:lvl1pPr>
              <a:defRPr baseline="0">
                <a:solidFill>
                  <a:schemeClr val="accent1">
                    <a:lumMod val="50000"/>
                  </a:schemeClr>
                </a:solidFill>
              </a:defRPr>
            </a:lvl1pPr>
          </a:lstStyle>
          <a:p>
            <a:fld id="{71766878-3199-4EAB-94E7-2D6D11070E14}" type="slidenum">
              <a:rPr lang="en-US" dirty="0"/>
              <a:pPr/>
              <a:t>‹Nº›</a:t>
            </a:fld>
            <a:endParaRPr lang="en-US" dirty="0"/>
          </a:p>
        </p:txBody>
      </p:sp>
      <p:sp>
        <p:nvSpPr>
          <p:cNvPr id="13" name="Rectangle 12" title="left edge border"/>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608822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6/12/2024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‹Nº›</a:t>
            </a:fld>
            <a:endParaRPr lang="en-US" dirty="0"/>
          </a:p>
        </p:txBody>
      </p:sp>
    </p:spTree>
    <p:extLst>
      <p:ext uri="{BB962C8B-B14F-4D97-AF65-F5344CB8AC3E}">
        <p14:creationId xmlns:p14="http://schemas.microsoft.com/office/powerpoint/2010/main" val="14751591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32197" y="1073889"/>
            <a:ext cx="6140303" cy="4064627"/>
          </a:xfrm>
        </p:spPr>
        <p:txBody>
          <a:bodyPr anchor="b">
            <a:normAutofit/>
          </a:bodyPr>
          <a:lstStyle>
            <a:lvl1pPr>
              <a:defRPr sz="6300" spc="600" baseline="0">
                <a:solidFill>
                  <a:schemeClr val="tx2"/>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432198" y="5159782"/>
            <a:ext cx="5263116" cy="951135"/>
          </a:xfrm>
        </p:spPr>
        <p:txBody>
          <a:bodyPr>
            <a:normAutofit/>
          </a:bodyPr>
          <a:lstStyle>
            <a:lvl1pPr marL="0" indent="0">
              <a:lnSpc>
                <a:spcPct val="100000"/>
              </a:lnSpc>
              <a:buNone/>
              <a:defRPr sz="1500" b="1" i="0" cap="all" spc="300" baseline="0">
                <a:solidFill>
                  <a:schemeClr val="accent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a:xfrm>
            <a:off x="2427410" y="6375679"/>
            <a:ext cx="1120460" cy="348462"/>
          </a:xfrm>
        </p:spPr>
        <p:txBody>
          <a:bodyPr/>
          <a:lstStyle>
            <a:lvl1pPr>
              <a:defRPr baseline="0">
                <a:solidFill>
                  <a:schemeClr val="tx2"/>
                </a:solidFill>
              </a:defRPr>
            </a:lvl1pPr>
          </a:lstStyle>
          <a:p>
            <a:fld id="{9334D819-9F07-4261-B09B-9E467E5D9002}" type="datetimeFigureOut">
              <a:rPr lang="en-US" dirty="0"/>
              <a:pPr/>
              <a:t>6/12/2024</a:t>
            </a:fld>
            <a:endParaRPr lang="en-US" dirty="0"/>
          </a:p>
        </p:txBody>
      </p:sp>
      <p:sp>
        <p:nvSpPr>
          <p:cNvPr id="5" name="Footer Placeholder 4"/>
          <p:cNvSpPr>
            <a:spLocks noGrp="1"/>
          </p:cNvSpPr>
          <p:nvPr>
            <p:ph type="ftr" sz="quarter" idx="11"/>
          </p:nvPr>
        </p:nvSpPr>
        <p:spPr>
          <a:xfrm>
            <a:off x="3959298" y="6375679"/>
            <a:ext cx="30861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7456825" y="6375679"/>
            <a:ext cx="1115675" cy="345796"/>
          </a:xfrm>
        </p:spPr>
        <p:txBody>
          <a:bodyPr/>
          <a:lstStyle>
            <a:lvl1pPr>
              <a:defRPr baseline="0">
                <a:solidFill>
                  <a:schemeClr val="tx2"/>
                </a:solidFill>
              </a:defRPr>
            </a:lvl1pPr>
          </a:lstStyle>
          <a:p>
            <a:fld id="{71766878-3199-4EAB-94E7-2D6D11070E14}" type="slidenum">
              <a:rPr lang="en-US" dirty="0"/>
              <a:pPr/>
              <a:t>‹Nº›</a:t>
            </a:fld>
            <a:endParaRPr lang="en-US" dirty="0"/>
          </a:p>
        </p:txBody>
      </p:sp>
      <p:grpSp>
        <p:nvGrpSpPr>
          <p:cNvPr id="7" name="Group 6" title="left scallop shape"/>
          <p:cNvGrpSpPr/>
          <p:nvPr/>
        </p:nvGrpSpPr>
        <p:grpSpPr>
          <a:xfrm>
            <a:off x="0" y="0"/>
            <a:ext cx="2110979"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26186777"/>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942975" y="2286000"/>
            <a:ext cx="3600450" cy="361950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985847" y="2286000"/>
            <a:ext cx="3600450" cy="361950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6/12/2024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‹Nº›</a:t>
            </a:fld>
            <a:endParaRPr lang="en-US" dirty="0"/>
          </a:p>
        </p:txBody>
      </p:sp>
    </p:spTree>
    <p:extLst>
      <p:ext uri="{BB962C8B-B14F-4D97-AF65-F5344CB8AC3E}">
        <p14:creationId xmlns:p14="http://schemas.microsoft.com/office/powerpoint/2010/main" val="3481550011"/>
      </p:ext>
    </p:extLst>
  </p:cSld>
  <p:clrMapOvr>
    <a:masterClrMapping/>
  </p:clrMapOvr>
  <p:extLst>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939546" y="381001"/>
            <a:ext cx="7629525" cy="14935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938759" y="2199634"/>
            <a:ext cx="3600450" cy="632529"/>
          </a:xfrm>
        </p:spPr>
        <p:txBody>
          <a:bodyPr anchor="b">
            <a:noAutofit/>
          </a:bodyPr>
          <a:lstStyle>
            <a:lvl1pPr marL="0" indent="0">
              <a:lnSpc>
                <a:spcPct val="100000"/>
              </a:lnSpc>
              <a:buNone/>
              <a:defRPr sz="1425" b="1" cap="all" spc="150" baseline="0">
                <a:solidFill>
                  <a:schemeClr val="tx2"/>
                </a:solidFill>
              </a:defRPr>
            </a:lvl1pPr>
            <a:lvl2pPr marL="342900" indent="0">
              <a:buNone/>
              <a:defRPr sz="1425"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Editar el estilo de texto del patrón</a:t>
            </a:r>
          </a:p>
        </p:txBody>
      </p:sp>
      <p:sp>
        <p:nvSpPr>
          <p:cNvPr id="4" name="Content Placeholder 3"/>
          <p:cNvSpPr>
            <a:spLocks noGrp="1"/>
          </p:cNvSpPr>
          <p:nvPr>
            <p:ph sz="half" idx="2"/>
          </p:nvPr>
        </p:nvSpPr>
        <p:spPr>
          <a:xfrm>
            <a:off x="942975" y="2909102"/>
            <a:ext cx="3600450" cy="299639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975398" y="2199634"/>
            <a:ext cx="3600450" cy="632529"/>
          </a:xfrm>
        </p:spPr>
        <p:txBody>
          <a:bodyPr anchor="b">
            <a:noAutofit/>
          </a:bodyPr>
          <a:lstStyle>
            <a:lvl1pPr marL="0" indent="0">
              <a:lnSpc>
                <a:spcPct val="100000"/>
              </a:lnSpc>
              <a:buNone/>
              <a:defRPr sz="1425" b="1" cap="all" spc="150" baseline="0">
                <a:solidFill>
                  <a:schemeClr val="tx2"/>
                </a:solidFill>
              </a:defRPr>
            </a:lvl1pPr>
            <a:lvl2pPr marL="342900" indent="0">
              <a:buNone/>
              <a:defRPr sz="1425"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Editar el estilo de texto del patrón</a:t>
            </a:r>
          </a:p>
        </p:txBody>
      </p:sp>
      <p:sp>
        <p:nvSpPr>
          <p:cNvPr id="6" name="Content Placeholder 5"/>
          <p:cNvSpPr>
            <a:spLocks noGrp="1"/>
          </p:cNvSpPr>
          <p:nvPr>
            <p:ph sz="quarter" idx="4"/>
          </p:nvPr>
        </p:nvSpPr>
        <p:spPr>
          <a:xfrm>
            <a:off x="4975398" y="2909102"/>
            <a:ext cx="3600450" cy="299639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6/12/2024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‹Nº›</a:t>
            </a:fld>
            <a:endParaRPr lang="en-US" dirty="0"/>
          </a:p>
        </p:txBody>
      </p:sp>
    </p:spTree>
    <p:extLst>
      <p:ext uri="{BB962C8B-B14F-4D97-AF65-F5344CB8AC3E}">
        <p14:creationId xmlns:p14="http://schemas.microsoft.com/office/powerpoint/2010/main" val="877878995"/>
      </p:ext>
    </p:extLst>
  </p:cSld>
  <p:clrMapOvr>
    <a:masterClrMapping/>
  </p:clrMapOvr>
  <p:extLst>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6/12/2024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‹Nº›</a:t>
            </a:fld>
            <a:endParaRPr lang="en-US" dirty="0"/>
          </a:p>
        </p:txBody>
      </p:sp>
    </p:spTree>
    <p:extLst>
      <p:ext uri="{BB962C8B-B14F-4D97-AF65-F5344CB8AC3E}">
        <p14:creationId xmlns:p14="http://schemas.microsoft.com/office/powerpoint/2010/main" val="37329216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6/12/2024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‹Nº›</a:t>
            </a:fld>
            <a:endParaRPr lang="en-US" dirty="0"/>
          </a:p>
        </p:txBody>
      </p:sp>
    </p:spTree>
    <p:extLst>
      <p:ext uri="{BB962C8B-B14F-4D97-AF65-F5344CB8AC3E}">
        <p14:creationId xmlns:p14="http://schemas.microsoft.com/office/powerpoint/2010/main" val="18375834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7"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6253414" y="457200"/>
            <a:ext cx="2319086" cy="1196671"/>
          </a:xfrm>
        </p:spPr>
        <p:txBody>
          <a:bodyPr anchor="b">
            <a:normAutofit/>
          </a:bodyPr>
          <a:lstStyle>
            <a:lvl1pPr>
              <a:lnSpc>
                <a:spcPct val="100000"/>
              </a:lnSpc>
              <a:defRPr sz="1425" b="1" i="0" cap="all" spc="225" baseline="0">
                <a:solidFill>
                  <a:schemeClr val="accent1"/>
                </a:solidFill>
                <a:latin typeface="+mn-lt"/>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573788" y="920377"/>
            <a:ext cx="4618814" cy="498512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53414" y="1741336"/>
            <a:ext cx="2319086" cy="4164164"/>
          </a:xfrm>
        </p:spPr>
        <p:txBody>
          <a:bodyPr/>
          <a:lstStyle>
            <a:lvl1pPr marL="0" indent="0">
              <a:lnSpc>
                <a:spcPct val="120000"/>
              </a:lnSpc>
              <a:spcBef>
                <a:spcPts val="900"/>
              </a:spcBef>
              <a:buNone/>
              <a:defRPr sz="12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Editar el estilo de texto del patrón</a:t>
            </a:r>
          </a:p>
        </p:txBody>
      </p:sp>
      <p:sp>
        <p:nvSpPr>
          <p:cNvPr id="5" name="Date Placeholder 4"/>
          <p:cNvSpPr>
            <a:spLocks noGrp="1"/>
          </p:cNvSpPr>
          <p:nvPr>
            <p:ph type="dt" sz="half" idx="10"/>
          </p:nvPr>
        </p:nvSpPr>
        <p:spPr>
          <a:xfrm>
            <a:off x="573789" y="6375679"/>
            <a:ext cx="925016" cy="348462"/>
          </a:xfrm>
        </p:spPr>
        <p:txBody>
          <a:bodyPr/>
          <a:lstStyle/>
          <a:p>
            <a:fld id="{9334D819-9F07-4261-B09B-9E467E5D9002}" type="datetimeFigureOut">
              <a:rPr lang="en-US" dirty="0"/>
              <a:t>6/12/2024</a:t>
            </a:fld>
            <a:endParaRPr lang="en-US" dirty="0"/>
          </a:p>
        </p:txBody>
      </p:sp>
      <p:sp>
        <p:nvSpPr>
          <p:cNvPr id="6" name="Footer Placeholder 5"/>
          <p:cNvSpPr>
            <a:spLocks noGrp="1"/>
          </p:cNvSpPr>
          <p:nvPr>
            <p:ph type="ftr" sz="quarter" idx="11"/>
          </p:nvPr>
        </p:nvSpPr>
        <p:spPr>
          <a:xfrm>
            <a:off x="1577716" y="6375679"/>
            <a:ext cx="2611634" cy="345796"/>
          </a:xfrm>
        </p:spPr>
        <p:txBody>
          <a:bodyPr/>
          <a:lstStyle/>
          <a:p>
            <a:endParaRPr lang="en-US" dirty="0"/>
          </a:p>
        </p:txBody>
      </p:sp>
      <p:sp>
        <p:nvSpPr>
          <p:cNvPr id="7" name="Slide Number Placeholder 6"/>
          <p:cNvSpPr>
            <a:spLocks noGrp="1"/>
          </p:cNvSpPr>
          <p:nvPr>
            <p:ph type="sldNum" sz="quarter" idx="12"/>
          </p:nvPr>
        </p:nvSpPr>
        <p:spPr>
          <a:xfrm>
            <a:off x="4268261" y="6375679"/>
            <a:ext cx="924342" cy="345796"/>
          </a:xfrm>
        </p:spPr>
        <p:txBody>
          <a:bodyPr/>
          <a:lstStyle/>
          <a:p>
            <a:fld id="{71766878-3199-4EAB-94E7-2D6D11070E14}" type="slidenum">
              <a:rPr lang="en-US" dirty="0"/>
              <a:t>‹Nº›</a:t>
            </a:fld>
            <a:endParaRPr lang="en-US" dirty="0"/>
          </a:p>
        </p:txBody>
      </p:sp>
      <p:sp>
        <p:nvSpPr>
          <p:cNvPr id="8" name="Rectangle 7"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35942121"/>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a:extLst>
              <a:ext uri="{FF2B5EF4-FFF2-40B4-BE49-F238E27FC236}">
                <a16:creationId xmlns:a16="http://schemas.microsoft.com/office/drawing/2014/main" id="{18857E4D-1DD4-A495-B336-5F79CEE91786}"/>
              </a:ext>
            </a:extLst>
          </p:cNvPr>
          <p:cNvSpPr>
            <a:spLocks noGrp="1"/>
          </p:cNvSpPr>
          <p:nvPr>
            <p:ph type="dt" sz="half" idx="10"/>
          </p:nvPr>
        </p:nvSpPr>
        <p:spPr/>
        <p:txBody>
          <a:bodyPr/>
          <a:lstStyle>
            <a:lvl1pPr>
              <a:defRPr/>
            </a:lvl1pPr>
          </a:lstStyle>
          <a:p>
            <a:pPr>
              <a:defRPr/>
            </a:pPr>
            <a:fld id="{25CC6294-78D8-49D8-B766-C0CEDB155205}" type="datetimeFigureOut">
              <a:rPr lang="es-ES"/>
              <a:pPr>
                <a:defRPr/>
              </a:pPr>
              <a:t>12/06/2024</a:t>
            </a:fld>
            <a:endParaRPr lang="es-ES"/>
          </a:p>
        </p:txBody>
      </p:sp>
      <p:sp>
        <p:nvSpPr>
          <p:cNvPr id="5" name="4 Marcador de pie de página">
            <a:extLst>
              <a:ext uri="{FF2B5EF4-FFF2-40B4-BE49-F238E27FC236}">
                <a16:creationId xmlns:a16="http://schemas.microsoft.com/office/drawing/2014/main" id="{8BC88B96-455E-B6C4-AA58-E3FD9E4F2673}"/>
              </a:ext>
            </a:extLst>
          </p:cNvPr>
          <p:cNvSpPr>
            <a:spLocks noGrp="1"/>
          </p:cNvSpPr>
          <p:nvPr>
            <p:ph type="ftr" sz="quarter" idx="11"/>
          </p:nvPr>
        </p:nvSpPr>
        <p:spPr/>
        <p:txBody>
          <a:bodyPr/>
          <a:lstStyle>
            <a:lvl1pPr>
              <a:defRPr/>
            </a:lvl1pPr>
          </a:lstStyle>
          <a:p>
            <a:pPr>
              <a:defRPr/>
            </a:pPr>
            <a:endParaRPr lang="es-ES"/>
          </a:p>
        </p:txBody>
      </p:sp>
      <p:sp>
        <p:nvSpPr>
          <p:cNvPr id="6" name="5 Marcador de número de diapositiva">
            <a:extLst>
              <a:ext uri="{FF2B5EF4-FFF2-40B4-BE49-F238E27FC236}">
                <a16:creationId xmlns:a16="http://schemas.microsoft.com/office/drawing/2014/main" id="{871895F5-B988-CB17-AA0F-F3A3FF71894F}"/>
              </a:ext>
            </a:extLst>
          </p:cNvPr>
          <p:cNvSpPr>
            <a:spLocks noGrp="1"/>
          </p:cNvSpPr>
          <p:nvPr>
            <p:ph type="sldNum" sz="quarter" idx="12"/>
          </p:nvPr>
        </p:nvSpPr>
        <p:spPr/>
        <p:txBody>
          <a:bodyPr/>
          <a:lstStyle>
            <a:lvl1pPr>
              <a:defRPr/>
            </a:lvl1pPr>
          </a:lstStyle>
          <a:p>
            <a:pPr>
              <a:defRPr/>
            </a:pPr>
            <a:fld id="{3FF62C5D-89D0-4122-85BA-48BDDDB02B83}" type="slidenum">
              <a:rPr lang="es-ES"/>
              <a:pPr>
                <a:defRPr/>
              </a:pPr>
              <a:t>‹Nº›</a:t>
            </a:fld>
            <a:endParaRPr lang="es-ES"/>
          </a:p>
        </p:txBody>
      </p:sp>
    </p:spTree>
    <p:extLst>
      <p:ext uri="{BB962C8B-B14F-4D97-AF65-F5344CB8AC3E}">
        <p14:creationId xmlns:p14="http://schemas.microsoft.com/office/powerpoint/2010/main" val="36415772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12598" y="1"/>
            <a:ext cx="5516689" cy="685799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11"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53413" y="457200"/>
            <a:ext cx="2319088" cy="1196670"/>
          </a:xfrm>
        </p:spPr>
        <p:txBody>
          <a:bodyPr anchor="b">
            <a:normAutofit/>
          </a:bodyPr>
          <a:lstStyle>
            <a:lvl1pPr>
              <a:lnSpc>
                <a:spcPct val="100000"/>
              </a:lnSpc>
              <a:defRPr sz="1425" b="1" i="0" spc="225" baseline="0">
                <a:solidFill>
                  <a:schemeClr val="accent1"/>
                </a:solidFill>
                <a:latin typeface="+mn-lt"/>
              </a:defRPr>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6253413" y="1741336"/>
            <a:ext cx="2319088" cy="4164164"/>
          </a:xfrm>
        </p:spPr>
        <p:txBody>
          <a:bodyPr/>
          <a:lstStyle>
            <a:lvl1pPr marL="0" indent="0">
              <a:lnSpc>
                <a:spcPct val="120000"/>
              </a:lnSpc>
              <a:spcBef>
                <a:spcPts val="900"/>
              </a:spcBef>
              <a:buNone/>
              <a:defRPr sz="12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Editar el estilo de texto del patrón</a:t>
            </a:r>
          </a:p>
        </p:txBody>
      </p:sp>
      <p:sp>
        <p:nvSpPr>
          <p:cNvPr id="5" name="Date Placeholder 4"/>
          <p:cNvSpPr>
            <a:spLocks noGrp="1"/>
          </p:cNvSpPr>
          <p:nvPr>
            <p:ph type="dt" sz="half" idx="10"/>
          </p:nvPr>
        </p:nvSpPr>
        <p:spPr>
          <a:xfrm>
            <a:off x="574463" y="6375679"/>
            <a:ext cx="924342" cy="348462"/>
          </a:xfrm>
        </p:spPr>
        <p:txBody>
          <a:bodyPr/>
          <a:lstStyle/>
          <a:p>
            <a:fld id="{9334D819-9F07-4261-B09B-9E467E5D9002}" type="datetimeFigureOut">
              <a:rPr lang="en-US" dirty="0"/>
              <a:t>6/12/2024</a:t>
            </a:fld>
            <a:endParaRPr lang="en-US" dirty="0"/>
          </a:p>
        </p:txBody>
      </p:sp>
      <p:sp>
        <p:nvSpPr>
          <p:cNvPr id="6" name="Footer Placeholder 5"/>
          <p:cNvSpPr>
            <a:spLocks noGrp="1"/>
          </p:cNvSpPr>
          <p:nvPr>
            <p:ph type="ftr" sz="quarter" idx="11"/>
          </p:nvPr>
        </p:nvSpPr>
        <p:spPr>
          <a:xfrm>
            <a:off x="1577716" y="6375679"/>
            <a:ext cx="2611634" cy="345796"/>
          </a:xfrm>
        </p:spPr>
        <p:txBody>
          <a:bodyPr/>
          <a:lstStyle/>
          <a:p>
            <a:endParaRPr lang="en-US" dirty="0"/>
          </a:p>
        </p:txBody>
      </p:sp>
      <p:sp>
        <p:nvSpPr>
          <p:cNvPr id="7" name="Slide Number Placeholder 6"/>
          <p:cNvSpPr>
            <a:spLocks noGrp="1"/>
          </p:cNvSpPr>
          <p:nvPr>
            <p:ph type="sldNum" sz="quarter" idx="12"/>
          </p:nvPr>
        </p:nvSpPr>
        <p:spPr>
          <a:xfrm>
            <a:off x="4265676" y="6375679"/>
            <a:ext cx="925830" cy="345796"/>
          </a:xfrm>
        </p:spPr>
        <p:txBody>
          <a:bodyPr/>
          <a:lstStyle/>
          <a:p>
            <a:fld id="{71766878-3199-4EAB-94E7-2D6D11070E14}" type="slidenum">
              <a:rPr lang="en-US" dirty="0"/>
              <a:t>‹Nº›</a:t>
            </a:fld>
            <a:endParaRPr lang="en-US" dirty="0"/>
          </a:p>
        </p:txBody>
      </p:sp>
    </p:spTree>
    <p:extLst>
      <p:ext uri="{BB962C8B-B14F-4D97-AF65-F5344CB8AC3E}">
        <p14:creationId xmlns:p14="http://schemas.microsoft.com/office/powerpoint/2010/main" val="12213977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6/12/2024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‹Nº›</a:t>
            </a:fld>
            <a:endParaRPr lang="en-US" dirty="0"/>
          </a:p>
        </p:txBody>
      </p:sp>
    </p:spTree>
    <p:extLst>
      <p:ext uri="{BB962C8B-B14F-4D97-AF65-F5344CB8AC3E}">
        <p14:creationId xmlns:p14="http://schemas.microsoft.com/office/powerpoint/2010/main" val="12197055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49741" y="382386"/>
            <a:ext cx="1119099" cy="5600404"/>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942975" y="382386"/>
            <a:ext cx="6294439" cy="5600405"/>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6/12/2024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‹Nº›</a:t>
            </a:fld>
            <a:endParaRPr lang="en-US" dirty="0"/>
          </a:p>
        </p:txBody>
      </p:sp>
    </p:spTree>
    <p:extLst>
      <p:ext uri="{BB962C8B-B14F-4D97-AF65-F5344CB8AC3E}">
        <p14:creationId xmlns:p14="http://schemas.microsoft.com/office/powerpoint/2010/main" val="1458396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a:extLst>
              <a:ext uri="{FF2B5EF4-FFF2-40B4-BE49-F238E27FC236}">
                <a16:creationId xmlns:a16="http://schemas.microsoft.com/office/drawing/2014/main" id="{94C45A91-2F06-95FA-0444-360F0E51576E}"/>
              </a:ext>
            </a:extLst>
          </p:cNvPr>
          <p:cNvSpPr>
            <a:spLocks noGrp="1"/>
          </p:cNvSpPr>
          <p:nvPr>
            <p:ph type="dt" sz="half" idx="10"/>
          </p:nvPr>
        </p:nvSpPr>
        <p:spPr/>
        <p:txBody>
          <a:bodyPr/>
          <a:lstStyle>
            <a:lvl1pPr>
              <a:defRPr/>
            </a:lvl1pPr>
          </a:lstStyle>
          <a:p>
            <a:pPr>
              <a:defRPr/>
            </a:pPr>
            <a:fld id="{F184CE54-3020-4C23-B2F8-C0965ACED6B7}" type="datetimeFigureOut">
              <a:rPr lang="es-ES"/>
              <a:pPr>
                <a:defRPr/>
              </a:pPr>
              <a:t>12/06/2024</a:t>
            </a:fld>
            <a:endParaRPr lang="es-ES"/>
          </a:p>
        </p:txBody>
      </p:sp>
      <p:sp>
        <p:nvSpPr>
          <p:cNvPr id="5" name="4 Marcador de pie de página">
            <a:extLst>
              <a:ext uri="{FF2B5EF4-FFF2-40B4-BE49-F238E27FC236}">
                <a16:creationId xmlns:a16="http://schemas.microsoft.com/office/drawing/2014/main" id="{76BB39C7-109D-130D-7DAF-E15E0C60FB49}"/>
              </a:ext>
            </a:extLst>
          </p:cNvPr>
          <p:cNvSpPr>
            <a:spLocks noGrp="1"/>
          </p:cNvSpPr>
          <p:nvPr>
            <p:ph type="ftr" sz="quarter" idx="11"/>
          </p:nvPr>
        </p:nvSpPr>
        <p:spPr/>
        <p:txBody>
          <a:bodyPr/>
          <a:lstStyle>
            <a:lvl1pPr>
              <a:defRPr/>
            </a:lvl1pPr>
          </a:lstStyle>
          <a:p>
            <a:pPr>
              <a:defRPr/>
            </a:pPr>
            <a:endParaRPr lang="es-ES"/>
          </a:p>
        </p:txBody>
      </p:sp>
      <p:sp>
        <p:nvSpPr>
          <p:cNvPr id="6" name="5 Marcador de número de diapositiva">
            <a:extLst>
              <a:ext uri="{FF2B5EF4-FFF2-40B4-BE49-F238E27FC236}">
                <a16:creationId xmlns:a16="http://schemas.microsoft.com/office/drawing/2014/main" id="{E0A5B6C2-AAB1-407E-E681-F7456F0358AD}"/>
              </a:ext>
            </a:extLst>
          </p:cNvPr>
          <p:cNvSpPr>
            <a:spLocks noGrp="1"/>
          </p:cNvSpPr>
          <p:nvPr>
            <p:ph type="sldNum" sz="quarter" idx="12"/>
          </p:nvPr>
        </p:nvSpPr>
        <p:spPr/>
        <p:txBody>
          <a:bodyPr/>
          <a:lstStyle>
            <a:lvl1pPr>
              <a:defRPr/>
            </a:lvl1pPr>
          </a:lstStyle>
          <a:p>
            <a:pPr>
              <a:defRPr/>
            </a:pPr>
            <a:fld id="{657B6837-7A5D-4FCE-8CB5-1886DD658557}" type="slidenum">
              <a:rPr lang="es-ES"/>
              <a:pPr>
                <a:defRPr/>
              </a:pPr>
              <a:t>‹Nº›</a:t>
            </a:fld>
            <a:endParaRPr lang="es-ES"/>
          </a:p>
        </p:txBody>
      </p:sp>
    </p:spTree>
    <p:extLst>
      <p:ext uri="{BB962C8B-B14F-4D97-AF65-F5344CB8AC3E}">
        <p14:creationId xmlns:p14="http://schemas.microsoft.com/office/powerpoint/2010/main" val="497224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3 Marcador de fecha">
            <a:extLst>
              <a:ext uri="{FF2B5EF4-FFF2-40B4-BE49-F238E27FC236}">
                <a16:creationId xmlns:a16="http://schemas.microsoft.com/office/drawing/2014/main" id="{0D4CD91E-ECF4-8BF0-C5CA-550ED1FA576A}"/>
              </a:ext>
            </a:extLst>
          </p:cNvPr>
          <p:cNvSpPr>
            <a:spLocks noGrp="1"/>
          </p:cNvSpPr>
          <p:nvPr>
            <p:ph type="dt" sz="half" idx="10"/>
          </p:nvPr>
        </p:nvSpPr>
        <p:spPr/>
        <p:txBody>
          <a:bodyPr/>
          <a:lstStyle>
            <a:lvl1pPr>
              <a:defRPr/>
            </a:lvl1pPr>
          </a:lstStyle>
          <a:p>
            <a:pPr>
              <a:defRPr/>
            </a:pPr>
            <a:fld id="{1BE21988-9CCF-46C8-8B2A-59FCDD104F8F}" type="datetimeFigureOut">
              <a:rPr lang="es-ES"/>
              <a:pPr>
                <a:defRPr/>
              </a:pPr>
              <a:t>12/06/2024</a:t>
            </a:fld>
            <a:endParaRPr lang="es-ES"/>
          </a:p>
        </p:txBody>
      </p:sp>
      <p:sp>
        <p:nvSpPr>
          <p:cNvPr id="6" name="4 Marcador de pie de página">
            <a:extLst>
              <a:ext uri="{FF2B5EF4-FFF2-40B4-BE49-F238E27FC236}">
                <a16:creationId xmlns:a16="http://schemas.microsoft.com/office/drawing/2014/main" id="{F7B63F29-3FB1-49E7-536B-52E24EF3CB1E}"/>
              </a:ext>
            </a:extLst>
          </p:cNvPr>
          <p:cNvSpPr>
            <a:spLocks noGrp="1"/>
          </p:cNvSpPr>
          <p:nvPr>
            <p:ph type="ftr" sz="quarter" idx="11"/>
          </p:nvPr>
        </p:nvSpPr>
        <p:spPr/>
        <p:txBody>
          <a:bodyPr/>
          <a:lstStyle>
            <a:lvl1pPr>
              <a:defRPr/>
            </a:lvl1pPr>
          </a:lstStyle>
          <a:p>
            <a:pPr>
              <a:defRPr/>
            </a:pPr>
            <a:endParaRPr lang="es-ES"/>
          </a:p>
        </p:txBody>
      </p:sp>
      <p:sp>
        <p:nvSpPr>
          <p:cNvPr id="7" name="5 Marcador de número de diapositiva">
            <a:extLst>
              <a:ext uri="{FF2B5EF4-FFF2-40B4-BE49-F238E27FC236}">
                <a16:creationId xmlns:a16="http://schemas.microsoft.com/office/drawing/2014/main" id="{89E9342E-6982-30BF-2E86-3419D2C9A6C0}"/>
              </a:ext>
            </a:extLst>
          </p:cNvPr>
          <p:cNvSpPr>
            <a:spLocks noGrp="1"/>
          </p:cNvSpPr>
          <p:nvPr>
            <p:ph type="sldNum" sz="quarter" idx="12"/>
          </p:nvPr>
        </p:nvSpPr>
        <p:spPr/>
        <p:txBody>
          <a:bodyPr/>
          <a:lstStyle>
            <a:lvl1pPr>
              <a:defRPr/>
            </a:lvl1pPr>
          </a:lstStyle>
          <a:p>
            <a:pPr>
              <a:defRPr/>
            </a:pPr>
            <a:fld id="{46FD6C0C-0AFC-4CF8-8FB8-29D3C83DF557}" type="slidenum">
              <a:rPr lang="es-ES"/>
              <a:pPr>
                <a:defRPr/>
              </a:pPr>
              <a:t>‹Nº›</a:t>
            </a:fld>
            <a:endParaRPr lang="es-ES"/>
          </a:p>
        </p:txBody>
      </p:sp>
    </p:spTree>
    <p:extLst>
      <p:ext uri="{BB962C8B-B14F-4D97-AF65-F5344CB8AC3E}">
        <p14:creationId xmlns:p14="http://schemas.microsoft.com/office/powerpoint/2010/main" val="1903903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3 Marcador de fecha">
            <a:extLst>
              <a:ext uri="{FF2B5EF4-FFF2-40B4-BE49-F238E27FC236}">
                <a16:creationId xmlns:a16="http://schemas.microsoft.com/office/drawing/2014/main" id="{B6B13E8B-963F-858C-D67D-87014C036A4D}"/>
              </a:ext>
            </a:extLst>
          </p:cNvPr>
          <p:cNvSpPr>
            <a:spLocks noGrp="1"/>
          </p:cNvSpPr>
          <p:nvPr>
            <p:ph type="dt" sz="half" idx="10"/>
          </p:nvPr>
        </p:nvSpPr>
        <p:spPr/>
        <p:txBody>
          <a:bodyPr/>
          <a:lstStyle>
            <a:lvl1pPr>
              <a:defRPr/>
            </a:lvl1pPr>
          </a:lstStyle>
          <a:p>
            <a:pPr>
              <a:defRPr/>
            </a:pPr>
            <a:fld id="{7C43E343-12D6-48E7-8563-81A7C8F686FE}" type="datetimeFigureOut">
              <a:rPr lang="es-ES"/>
              <a:pPr>
                <a:defRPr/>
              </a:pPr>
              <a:t>12/06/2024</a:t>
            </a:fld>
            <a:endParaRPr lang="es-ES"/>
          </a:p>
        </p:txBody>
      </p:sp>
      <p:sp>
        <p:nvSpPr>
          <p:cNvPr id="8" name="4 Marcador de pie de página">
            <a:extLst>
              <a:ext uri="{FF2B5EF4-FFF2-40B4-BE49-F238E27FC236}">
                <a16:creationId xmlns:a16="http://schemas.microsoft.com/office/drawing/2014/main" id="{3C6C591B-4679-8A71-9084-EED7F0061D2D}"/>
              </a:ext>
            </a:extLst>
          </p:cNvPr>
          <p:cNvSpPr>
            <a:spLocks noGrp="1"/>
          </p:cNvSpPr>
          <p:nvPr>
            <p:ph type="ftr" sz="quarter" idx="11"/>
          </p:nvPr>
        </p:nvSpPr>
        <p:spPr/>
        <p:txBody>
          <a:bodyPr/>
          <a:lstStyle>
            <a:lvl1pPr>
              <a:defRPr/>
            </a:lvl1pPr>
          </a:lstStyle>
          <a:p>
            <a:pPr>
              <a:defRPr/>
            </a:pPr>
            <a:endParaRPr lang="es-ES"/>
          </a:p>
        </p:txBody>
      </p:sp>
      <p:sp>
        <p:nvSpPr>
          <p:cNvPr id="9" name="5 Marcador de número de diapositiva">
            <a:extLst>
              <a:ext uri="{FF2B5EF4-FFF2-40B4-BE49-F238E27FC236}">
                <a16:creationId xmlns:a16="http://schemas.microsoft.com/office/drawing/2014/main" id="{52609B9A-3B45-9DD9-1CE9-281AB136A8C1}"/>
              </a:ext>
            </a:extLst>
          </p:cNvPr>
          <p:cNvSpPr>
            <a:spLocks noGrp="1"/>
          </p:cNvSpPr>
          <p:nvPr>
            <p:ph type="sldNum" sz="quarter" idx="12"/>
          </p:nvPr>
        </p:nvSpPr>
        <p:spPr/>
        <p:txBody>
          <a:bodyPr/>
          <a:lstStyle>
            <a:lvl1pPr>
              <a:defRPr/>
            </a:lvl1pPr>
          </a:lstStyle>
          <a:p>
            <a:pPr>
              <a:defRPr/>
            </a:pPr>
            <a:fld id="{201276E4-9786-41E9-BEF4-AF619EA739E1}" type="slidenum">
              <a:rPr lang="es-ES"/>
              <a:pPr>
                <a:defRPr/>
              </a:pPr>
              <a:t>‹Nº›</a:t>
            </a:fld>
            <a:endParaRPr lang="es-ES"/>
          </a:p>
        </p:txBody>
      </p:sp>
    </p:spTree>
    <p:extLst>
      <p:ext uri="{BB962C8B-B14F-4D97-AF65-F5344CB8AC3E}">
        <p14:creationId xmlns:p14="http://schemas.microsoft.com/office/powerpoint/2010/main" val="3967622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3 Marcador de fecha">
            <a:extLst>
              <a:ext uri="{FF2B5EF4-FFF2-40B4-BE49-F238E27FC236}">
                <a16:creationId xmlns:a16="http://schemas.microsoft.com/office/drawing/2014/main" id="{BA8EC246-3F72-CC3A-CA5F-361A77867ED1}"/>
              </a:ext>
            </a:extLst>
          </p:cNvPr>
          <p:cNvSpPr>
            <a:spLocks noGrp="1"/>
          </p:cNvSpPr>
          <p:nvPr>
            <p:ph type="dt" sz="half" idx="10"/>
          </p:nvPr>
        </p:nvSpPr>
        <p:spPr/>
        <p:txBody>
          <a:bodyPr/>
          <a:lstStyle>
            <a:lvl1pPr>
              <a:defRPr/>
            </a:lvl1pPr>
          </a:lstStyle>
          <a:p>
            <a:pPr>
              <a:defRPr/>
            </a:pPr>
            <a:fld id="{A9FD413C-461F-49BF-AE68-1264C7E19DB3}" type="datetimeFigureOut">
              <a:rPr lang="es-ES"/>
              <a:pPr>
                <a:defRPr/>
              </a:pPr>
              <a:t>12/06/2024</a:t>
            </a:fld>
            <a:endParaRPr lang="es-ES"/>
          </a:p>
        </p:txBody>
      </p:sp>
      <p:sp>
        <p:nvSpPr>
          <p:cNvPr id="4" name="4 Marcador de pie de página">
            <a:extLst>
              <a:ext uri="{FF2B5EF4-FFF2-40B4-BE49-F238E27FC236}">
                <a16:creationId xmlns:a16="http://schemas.microsoft.com/office/drawing/2014/main" id="{04B96473-C87E-0DD9-DC00-DD4DE0F94ADD}"/>
              </a:ext>
            </a:extLst>
          </p:cNvPr>
          <p:cNvSpPr>
            <a:spLocks noGrp="1"/>
          </p:cNvSpPr>
          <p:nvPr>
            <p:ph type="ftr" sz="quarter" idx="11"/>
          </p:nvPr>
        </p:nvSpPr>
        <p:spPr/>
        <p:txBody>
          <a:bodyPr/>
          <a:lstStyle>
            <a:lvl1pPr>
              <a:defRPr/>
            </a:lvl1pPr>
          </a:lstStyle>
          <a:p>
            <a:pPr>
              <a:defRPr/>
            </a:pPr>
            <a:endParaRPr lang="es-ES"/>
          </a:p>
        </p:txBody>
      </p:sp>
      <p:sp>
        <p:nvSpPr>
          <p:cNvPr id="5" name="5 Marcador de número de diapositiva">
            <a:extLst>
              <a:ext uri="{FF2B5EF4-FFF2-40B4-BE49-F238E27FC236}">
                <a16:creationId xmlns:a16="http://schemas.microsoft.com/office/drawing/2014/main" id="{F928D5B8-FB68-6140-1E8A-1253ED6AC190}"/>
              </a:ext>
            </a:extLst>
          </p:cNvPr>
          <p:cNvSpPr>
            <a:spLocks noGrp="1"/>
          </p:cNvSpPr>
          <p:nvPr>
            <p:ph type="sldNum" sz="quarter" idx="12"/>
          </p:nvPr>
        </p:nvSpPr>
        <p:spPr/>
        <p:txBody>
          <a:bodyPr/>
          <a:lstStyle>
            <a:lvl1pPr>
              <a:defRPr/>
            </a:lvl1pPr>
          </a:lstStyle>
          <a:p>
            <a:pPr>
              <a:defRPr/>
            </a:pPr>
            <a:fld id="{6DD66D83-11DE-47A6-B17E-FA8D8170F9BC}" type="slidenum">
              <a:rPr lang="es-ES"/>
              <a:pPr>
                <a:defRPr/>
              </a:pPr>
              <a:t>‹Nº›</a:t>
            </a:fld>
            <a:endParaRPr lang="es-ES"/>
          </a:p>
        </p:txBody>
      </p:sp>
    </p:spTree>
    <p:extLst>
      <p:ext uri="{BB962C8B-B14F-4D97-AF65-F5344CB8AC3E}">
        <p14:creationId xmlns:p14="http://schemas.microsoft.com/office/powerpoint/2010/main" val="4013272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a:extLst>
              <a:ext uri="{FF2B5EF4-FFF2-40B4-BE49-F238E27FC236}">
                <a16:creationId xmlns:a16="http://schemas.microsoft.com/office/drawing/2014/main" id="{EC3ECA18-B97E-9C67-A8C6-0F2367427A39}"/>
              </a:ext>
            </a:extLst>
          </p:cNvPr>
          <p:cNvSpPr>
            <a:spLocks noGrp="1"/>
          </p:cNvSpPr>
          <p:nvPr>
            <p:ph type="dt" sz="half" idx="10"/>
          </p:nvPr>
        </p:nvSpPr>
        <p:spPr/>
        <p:txBody>
          <a:bodyPr/>
          <a:lstStyle>
            <a:lvl1pPr>
              <a:defRPr/>
            </a:lvl1pPr>
          </a:lstStyle>
          <a:p>
            <a:pPr>
              <a:defRPr/>
            </a:pPr>
            <a:fld id="{2286B929-7D10-4D5E-9300-CB8AAEF25DC2}" type="datetimeFigureOut">
              <a:rPr lang="es-ES"/>
              <a:pPr>
                <a:defRPr/>
              </a:pPr>
              <a:t>12/06/2024</a:t>
            </a:fld>
            <a:endParaRPr lang="es-ES"/>
          </a:p>
        </p:txBody>
      </p:sp>
      <p:sp>
        <p:nvSpPr>
          <p:cNvPr id="3" name="4 Marcador de pie de página">
            <a:extLst>
              <a:ext uri="{FF2B5EF4-FFF2-40B4-BE49-F238E27FC236}">
                <a16:creationId xmlns:a16="http://schemas.microsoft.com/office/drawing/2014/main" id="{02E5788F-C419-9C87-8795-68353C9DC64E}"/>
              </a:ext>
            </a:extLst>
          </p:cNvPr>
          <p:cNvSpPr>
            <a:spLocks noGrp="1"/>
          </p:cNvSpPr>
          <p:nvPr>
            <p:ph type="ftr" sz="quarter" idx="11"/>
          </p:nvPr>
        </p:nvSpPr>
        <p:spPr/>
        <p:txBody>
          <a:bodyPr/>
          <a:lstStyle>
            <a:lvl1pPr>
              <a:defRPr/>
            </a:lvl1pPr>
          </a:lstStyle>
          <a:p>
            <a:pPr>
              <a:defRPr/>
            </a:pPr>
            <a:endParaRPr lang="es-ES"/>
          </a:p>
        </p:txBody>
      </p:sp>
      <p:sp>
        <p:nvSpPr>
          <p:cNvPr id="4" name="5 Marcador de número de diapositiva">
            <a:extLst>
              <a:ext uri="{FF2B5EF4-FFF2-40B4-BE49-F238E27FC236}">
                <a16:creationId xmlns:a16="http://schemas.microsoft.com/office/drawing/2014/main" id="{190CE6DF-FC5D-5C11-13B0-A2AA078635BD}"/>
              </a:ext>
            </a:extLst>
          </p:cNvPr>
          <p:cNvSpPr>
            <a:spLocks noGrp="1"/>
          </p:cNvSpPr>
          <p:nvPr>
            <p:ph type="sldNum" sz="quarter" idx="12"/>
          </p:nvPr>
        </p:nvSpPr>
        <p:spPr/>
        <p:txBody>
          <a:bodyPr/>
          <a:lstStyle>
            <a:lvl1pPr>
              <a:defRPr/>
            </a:lvl1pPr>
          </a:lstStyle>
          <a:p>
            <a:pPr>
              <a:defRPr/>
            </a:pPr>
            <a:fld id="{829E22CB-8C93-465B-88AB-BBF5E7A9DFE3}" type="slidenum">
              <a:rPr lang="es-ES"/>
              <a:pPr>
                <a:defRPr/>
              </a:pPr>
              <a:t>‹Nº›</a:t>
            </a:fld>
            <a:endParaRPr lang="es-ES"/>
          </a:p>
        </p:txBody>
      </p:sp>
    </p:spTree>
    <p:extLst>
      <p:ext uri="{BB962C8B-B14F-4D97-AF65-F5344CB8AC3E}">
        <p14:creationId xmlns:p14="http://schemas.microsoft.com/office/powerpoint/2010/main" val="795131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3 Marcador de fecha">
            <a:extLst>
              <a:ext uri="{FF2B5EF4-FFF2-40B4-BE49-F238E27FC236}">
                <a16:creationId xmlns:a16="http://schemas.microsoft.com/office/drawing/2014/main" id="{08F66A76-34C5-FC4F-B552-C5D50CB4EBBA}"/>
              </a:ext>
            </a:extLst>
          </p:cNvPr>
          <p:cNvSpPr>
            <a:spLocks noGrp="1"/>
          </p:cNvSpPr>
          <p:nvPr>
            <p:ph type="dt" sz="half" idx="10"/>
          </p:nvPr>
        </p:nvSpPr>
        <p:spPr/>
        <p:txBody>
          <a:bodyPr/>
          <a:lstStyle>
            <a:lvl1pPr>
              <a:defRPr/>
            </a:lvl1pPr>
          </a:lstStyle>
          <a:p>
            <a:pPr>
              <a:defRPr/>
            </a:pPr>
            <a:fld id="{2D7716BC-389A-4460-BEB9-FDFB4D344A82}" type="datetimeFigureOut">
              <a:rPr lang="es-ES"/>
              <a:pPr>
                <a:defRPr/>
              </a:pPr>
              <a:t>12/06/2024</a:t>
            </a:fld>
            <a:endParaRPr lang="es-ES"/>
          </a:p>
        </p:txBody>
      </p:sp>
      <p:sp>
        <p:nvSpPr>
          <p:cNvPr id="6" name="4 Marcador de pie de página">
            <a:extLst>
              <a:ext uri="{FF2B5EF4-FFF2-40B4-BE49-F238E27FC236}">
                <a16:creationId xmlns:a16="http://schemas.microsoft.com/office/drawing/2014/main" id="{FED5659B-2224-4AFC-79A6-4356F8F903F6}"/>
              </a:ext>
            </a:extLst>
          </p:cNvPr>
          <p:cNvSpPr>
            <a:spLocks noGrp="1"/>
          </p:cNvSpPr>
          <p:nvPr>
            <p:ph type="ftr" sz="quarter" idx="11"/>
          </p:nvPr>
        </p:nvSpPr>
        <p:spPr/>
        <p:txBody>
          <a:bodyPr/>
          <a:lstStyle>
            <a:lvl1pPr>
              <a:defRPr/>
            </a:lvl1pPr>
          </a:lstStyle>
          <a:p>
            <a:pPr>
              <a:defRPr/>
            </a:pPr>
            <a:endParaRPr lang="es-ES"/>
          </a:p>
        </p:txBody>
      </p:sp>
      <p:sp>
        <p:nvSpPr>
          <p:cNvPr id="7" name="5 Marcador de número de diapositiva">
            <a:extLst>
              <a:ext uri="{FF2B5EF4-FFF2-40B4-BE49-F238E27FC236}">
                <a16:creationId xmlns:a16="http://schemas.microsoft.com/office/drawing/2014/main" id="{30CEDF6C-64B1-7C5E-373A-B5BE95BE21DB}"/>
              </a:ext>
            </a:extLst>
          </p:cNvPr>
          <p:cNvSpPr>
            <a:spLocks noGrp="1"/>
          </p:cNvSpPr>
          <p:nvPr>
            <p:ph type="sldNum" sz="quarter" idx="12"/>
          </p:nvPr>
        </p:nvSpPr>
        <p:spPr/>
        <p:txBody>
          <a:bodyPr/>
          <a:lstStyle>
            <a:lvl1pPr>
              <a:defRPr/>
            </a:lvl1pPr>
          </a:lstStyle>
          <a:p>
            <a:pPr>
              <a:defRPr/>
            </a:pPr>
            <a:fld id="{A9BCE8ED-2D94-4C13-B56C-AD145493DE11}" type="slidenum">
              <a:rPr lang="es-ES"/>
              <a:pPr>
                <a:defRPr/>
              </a:pPr>
              <a:t>‹Nº›</a:t>
            </a:fld>
            <a:endParaRPr lang="es-ES"/>
          </a:p>
        </p:txBody>
      </p:sp>
    </p:spTree>
    <p:extLst>
      <p:ext uri="{BB962C8B-B14F-4D97-AF65-F5344CB8AC3E}">
        <p14:creationId xmlns:p14="http://schemas.microsoft.com/office/powerpoint/2010/main" val="2954176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3 Marcador de fecha">
            <a:extLst>
              <a:ext uri="{FF2B5EF4-FFF2-40B4-BE49-F238E27FC236}">
                <a16:creationId xmlns:a16="http://schemas.microsoft.com/office/drawing/2014/main" id="{4AFAD0A1-8749-6558-8AD6-5D0EFA3772A1}"/>
              </a:ext>
            </a:extLst>
          </p:cNvPr>
          <p:cNvSpPr>
            <a:spLocks noGrp="1"/>
          </p:cNvSpPr>
          <p:nvPr>
            <p:ph type="dt" sz="half" idx="10"/>
          </p:nvPr>
        </p:nvSpPr>
        <p:spPr/>
        <p:txBody>
          <a:bodyPr/>
          <a:lstStyle>
            <a:lvl1pPr>
              <a:defRPr/>
            </a:lvl1pPr>
          </a:lstStyle>
          <a:p>
            <a:pPr>
              <a:defRPr/>
            </a:pPr>
            <a:fld id="{05C8FD11-9C3E-49C3-A4E8-1411A211902B}" type="datetimeFigureOut">
              <a:rPr lang="es-ES"/>
              <a:pPr>
                <a:defRPr/>
              </a:pPr>
              <a:t>12/06/2024</a:t>
            </a:fld>
            <a:endParaRPr lang="es-ES"/>
          </a:p>
        </p:txBody>
      </p:sp>
      <p:sp>
        <p:nvSpPr>
          <p:cNvPr id="6" name="4 Marcador de pie de página">
            <a:extLst>
              <a:ext uri="{FF2B5EF4-FFF2-40B4-BE49-F238E27FC236}">
                <a16:creationId xmlns:a16="http://schemas.microsoft.com/office/drawing/2014/main" id="{CDF77E5F-D694-014E-CE47-F14D616DEBB9}"/>
              </a:ext>
            </a:extLst>
          </p:cNvPr>
          <p:cNvSpPr>
            <a:spLocks noGrp="1"/>
          </p:cNvSpPr>
          <p:nvPr>
            <p:ph type="ftr" sz="quarter" idx="11"/>
          </p:nvPr>
        </p:nvSpPr>
        <p:spPr/>
        <p:txBody>
          <a:bodyPr/>
          <a:lstStyle>
            <a:lvl1pPr>
              <a:defRPr/>
            </a:lvl1pPr>
          </a:lstStyle>
          <a:p>
            <a:pPr>
              <a:defRPr/>
            </a:pPr>
            <a:endParaRPr lang="es-ES"/>
          </a:p>
        </p:txBody>
      </p:sp>
      <p:sp>
        <p:nvSpPr>
          <p:cNvPr id="7" name="5 Marcador de número de diapositiva">
            <a:extLst>
              <a:ext uri="{FF2B5EF4-FFF2-40B4-BE49-F238E27FC236}">
                <a16:creationId xmlns:a16="http://schemas.microsoft.com/office/drawing/2014/main" id="{FAEA7344-CC3C-C421-D9D9-338830B110E1}"/>
              </a:ext>
            </a:extLst>
          </p:cNvPr>
          <p:cNvSpPr>
            <a:spLocks noGrp="1"/>
          </p:cNvSpPr>
          <p:nvPr>
            <p:ph type="sldNum" sz="quarter" idx="12"/>
          </p:nvPr>
        </p:nvSpPr>
        <p:spPr/>
        <p:txBody>
          <a:bodyPr/>
          <a:lstStyle>
            <a:lvl1pPr>
              <a:defRPr/>
            </a:lvl1pPr>
          </a:lstStyle>
          <a:p>
            <a:pPr>
              <a:defRPr/>
            </a:pPr>
            <a:fld id="{E67D074D-ED7B-4A21-8573-2E361B53895A}" type="slidenum">
              <a:rPr lang="es-ES"/>
              <a:pPr>
                <a:defRPr/>
              </a:pPr>
              <a:t>‹Nº›</a:t>
            </a:fld>
            <a:endParaRPr lang="es-ES"/>
          </a:p>
        </p:txBody>
      </p:sp>
    </p:spTree>
    <p:extLst>
      <p:ext uri="{BB962C8B-B14F-4D97-AF65-F5344CB8AC3E}">
        <p14:creationId xmlns:p14="http://schemas.microsoft.com/office/powerpoint/2010/main" val="1660305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1 Marcador de título">
            <a:extLst>
              <a:ext uri="{FF2B5EF4-FFF2-40B4-BE49-F238E27FC236}">
                <a16:creationId xmlns:a16="http://schemas.microsoft.com/office/drawing/2014/main" id="{B076122A-E92C-BC1D-B49C-D64E8E78FE91}"/>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s-CU"/>
              <a:t>Haga clic para modificar el estilo de título del patrón</a:t>
            </a:r>
          </a:p>
        </p:txBody>
      </p:sp>
      <p:sp>
        <p:nvSpPr>
          <p:cNvPr id="5123" name="2 Marcador de texto">
            <a:extLst>
              <a:ext uri="{FF2B5EF4-FFF2-40B4-BE49-F238E27FC236}">
                <a16:creationId xmlns:a16="http://schemas.microsoft.com/office/drawing/2014/main" id="{3848C7B8-55F1-E1C9-4C80-BBDBABCCD3A1}"/>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CU"/>
              <a:t>Haga clic para modificar el estilo de texto del patrón</a:t>
            </a:r>
          </a:p>
          <a:p>
            <a:pPr lvl="1"/>
            <a:r>
              <a:rPr lang="es-ES" altLang="es-CU"/>
              <a:t>Segundo nivel</a:t>
            </a:r>
          </a:p>
          <a:p>
            <a:pPr lvl="2"/>
            <a:r>
              <a:rPr lang="es-ES" altLang="es-CU"/>
              <a:t>Tercer nivel</a:t>
            </a:r>
          </a:p>
          <a:p>
            <a:pPr lvl="3"/>
            <a:r>
              <a:rPr lang="es-ES" altLang="es-CU"/>
              <a:t>Cuarto nivel</a:t>
            </a:r>
          </a:p>
          <a:p>
            <a:pPr lvl="4"/>
            <a:r>
              <a:rPr lang="es-ES" altLang="es-CU"/>
              <a:t>Quinto nivel</a:t>
            </a:r>
          </a:p>
        </p:txBody>
      </p:sp>
      <p:sp>
        <p:nvSpPr>
          <p:cNvPr id="4" name="3 Marcador de fecha">
            <a:extLst>
              <a:ext uri="{FF2B5EF4-FFF2-40B4-BE49-F238E27FC236}">
                <a16:creationId xmlns:a16="http://schemas.microsoft.com/office/drawing/2014/main" id="{3D19A72C-7F54-D7F7-9118-DA6D8FBD808A}"/>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BB6618D8-DA7C-4800-A4BE-ECFB76968B82}" type="datetimeFigureOut">
              <a:rPr lang="es-ES"/>
              <a:pPr>
                <a:defRPr/>
              </a:pPr>
              <a:t>12/06/2024</a:t>
            </a:fld>
            <a:endParaRPr lang="es-ES"/>
          </a:p>
        </p:txBody>
      </p:sp>
      <p:sp>
        <p:nvSpPr>
          <p:cNvPr id="5" name="4 Marcador de pie de página">
            <a:extLst>
              <a:ext uri="{FF2B5EF4-FFF2-40B4-BE49-F238E27FC236}">
                <a16:creationId xmlns:a16="http://schemas.microsoft.com/office/drawing/2014/main" id="{2B6B046D-EBD1-1AF3-B4C2-620781156C10}"/>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s-ES"/>
          </a:p>
        </p:txBody>
      </p:sp>
      <p:sp>
        <p:nvSpPr>
          <p:cNvPr id="6" name="5 Marcador de número de diapositiva">
            <a:extLst>
              <a:ext uri="{FF2B5EF4-FFF2-40B4-BE49-F238E27FC236}">
                <a16:creationId xmlns:a16="http://schemas.microsoft.com/office/drawing/2014/main" id="{FB6701B0-1CD2-C0EC-F8BC-15730CAD728C}"/>
              </a:ext>
            </a:extLst>
          </p:cNvPr>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37A229C3-537D-4A0B-8E55-01E50F390BA9}" type="slidenum">
              <a:rPr lang="es-ES"/>
              <a:pPr>
                <a:defRPr/>
              </a:pPr>
              <a:t>‹Nº›</a:t>
            </a:fld>
            <a:endParaRPr lang="es-ES"/>
          </a:p>
        </p:txBody>
      </p:sp>
    </p:spTree>
    <p:extLst>
      <p:ext uri="{BB962C8B-B14F-4D97-AF65-F5344CB8AC3E}">
        <p14:creationId xmlns:p14="http://schemas.microsoft.com/office/powerpoint/2010/main" val="982455511"/>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38758" y="382385"/>
            <a:ext cx="7633742" cy="1492132"/>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938758" y="2286002"/>
            <a:ext cx="7633742" cy="3593591"/>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938758" y="6375679"/>
            <a:ext cx="1747292" cy="348462"/>
          </a:xfrm>
          <a:prstGeom prst="rect">
            <a:avLst/>
          </a:prstGeom>
        </p:spPr>
        <p:txBody>
          <a:bodyPr vert="horz" lIns="91440" tIns="45720" rIns="91440" bIns="45720" rtlCol="0" anchor="ctr"/>
          <a:lstStyle>
            <a:lvl1pPr algn="l">
              <a:defRPr sz="900">
                <a:solidFill>
                  <a:schemeClr val="tx1">
                    <a:lumMod val="65000"/>
                    <a:lumOff val="35000"/>
                  </a:schemeClr>
                </a:solidFill>
              </a:defRPr>
            </a:lvl1pPr>
          </a:lstStyle>
          <a:p>
            <a:fld id="{9334D819-9F07-4261-B09B-9E467E5D9002}" type="datetimeFigureOut">
              <a:rPr lang="en-US" dirty="0"/>
              <a:pPr/>
              <a:t>6/12/2024</a:t>
            </a:fld>
            <a:endParaRPr lang="en-US" dirty="0"/>
          </a:p>
        </p:txBody>
      </p:sp>
      <p:sp>
        <p:nvSpPr>
          <p:cNvPr id="5" name="Footer Placeholder 4"/>
          <p:cNvSpPr>
            <a:spLocks noGrp="1"/>
          </p:cNvSpPr>
          <p:nvPr>
            <p:ph type="ftr" sz="quarter" idx="3"/>
          </p:nvPr>
        </p:nvSpPr>
        <p:spPr>
          <a:xfrm>
            <a:off x="3028950" y="6375679"/>
            <a:ext cx="3086100" cy="345796"/>
          </a:xfrm>
          <a:prstGeom prst="rect">
            <a:avLst/>
          </a:prstGeom>
        </p:spPr>
        <p:txBody>
          <a:bodyPr vert="horz" lIns="91440" tIns="45720" rIns="91440" bIns="45720" rtlCol="0" anchor="ctr"/>
          <a:lstStyle>
            <a:lvl1pPr algn="ctr">
              <a:defRPr sz="9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6457951" y="6375679"/>
            <a:ext cx="2114549" cy="345796"/>
          </a:xfrm>
          <a:prstGeom prst="rect">
            <a:avLst/>
          </a:prstGeom>
        </p:spPr>
        <p:txBody>
          <a:bodyPr vert="horz" lIns="91440" tIns="45720" rIns="91440" bIns="45720" rtlCol="0" anchor="ctr"/>
          <a:lstStyle>
            <a:lvl1pPr algn="r">
              <a:defRPr sz="900">
                <a:solidFill>
                  <a:schemeClr val="tx1">
                    <a:lumMod val="65000"/>
                    <a:lumOff val="35000"/>
                  </a:schemeClr>
                </a:solidFill>
              </a:defRPr>
            </a:lvl1pPr>
          </a:lstStyle>
          <a:p>
            <a:fld id="{71766878-3199-4EAB-94E7-2D6D11070E14}" type="slidenum">
              <a:rPr lang="en-US" dirty="0"/>
              <a:pPr/>
              <a:t>‹Nº›</a:t>
            </a:fld>
            <a:endParaRPr lang="en-US" dirty="0"/>
          </a:p>
        </p:txBody>
      </p:sp>
      <p:sp>
        <p:nvSpPr>
          <p:cNvPr id="11" name="Freeform 6" title="Left scallop edge"/>
          <p:cNvSpPr/>
          <p:nvPr/>
        </p:nvSpPr>
        <p:spPr bwMode="auto">
          <a:xfrm>
            <a:off x="0" y="0"/>
            <a:ext cx="664369"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01280486"/>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685800" rtl="0" eaLnBrk="1" latinLnBrk="0" hangingPunct="1">
        <a:lnSpc>
          <a:spcPct val="90000"/>
        </a:lnSpc>
        <a:spcBef>
          <a:spcPct val="0"/>
        </a:spcBef>
        <a:buNone/>
        <a:defRPr sz="3825" kern="1200" cap="all" spc="150" baseline="0">
          <a:solidFill>
            <a:schemeClr val="tx2"/>
          </a:solidFill>
          <a:latin typeface="+mj-lt"/>
          <a:ea typeface="+mj-ea"/>
          <a:cs typeface="+mj-cs"/>
        </a:defRPr>
      </a:lvl1pPr>
    </p:titleStyle>
    <p:bodyStyle>
      <a:lvl1pPr marL="171450" indent="-171450" algn="l" defTabSz="685800" rtl="0" eaLnBrk="1" latinLnBrk="0" hangingPunct="1">
        <a:lnSpc>
          <a:spcPct val="110000"/>
        </a:lnSpc>
        <a:spcBef>
          <a:spcPts val="525"/>
        </a:spcBef>
        <a:buClr>
          <a:schemeClr val="tx2"/>
        </a:buClr>
        <a:buFont typeface="Arial" panose="020B0604020202020204" pitchFamily="34" charset="0"/>
        <a:buChar char="•"/>
        <a:defRPr sz="1500" kern="1200">
          <a:solidFill>
            <a:schemeClr val="tx1">
              <a:lumMod val="65000"/>
              <a:lumOff val="35000"/>
            </a:schemeClr>
          </a:solidFill>
          <a:latin typeface="+mn-lt"/>
          <a:ea typeface="+mn-ea"/>
          <a:cs typeface="+mn-cs"/>
        </a:defRPr>
      </a:lvl1pPr>
      <a:lvl2pPr marL="514350" indent="-171450" algn="l" defTabSz="685800" rtl="0" eaLnBrk="1" latinLnBrk="0" hangingPunct="1">
        <a:lnSpc>
          <a:spcPct val="110000"/>
        </a:lnSpc>
        <a:spcBef>
          <a:spcPts val="525"/>
        </a:spcBef>
        <a:buClr>
          <a:schemeClr val="tx2"/>
        </a:buClr>
        <a:buFont typeface="Gill Sans MT" panose="020B0502020104020203" pitchFamily="34" charset="0"/>
        <a:buChar char="–"/>
        <a:defRPr sz="1350" kern="1200">
          <a:solidFill>
            <a:schemeClr val="tx1">
              <a:lumMod val="65000"/>
              <a:lumOff val="35000"/>
            </a:schemeClr>
          </a:solidFill>
          <a:latin typeface="+mn-lt"/>
          <a:ea typeface="+mn-ea"/>
          <a:cs typeface="+mn-cs"/>
        </a:defRPr>
      </a:lvl2pPr>
      <a:lvl3pPr marL="857250" indent="-171450" algn="l" defTabSz="685800" rtl="0" eaLnBrk="1" latinLnBrk="0" hangingPunct="1">
        <a:lnSpc>
          <a:spcPct val="110000"/>
        </a:lnSpc>
        <a:spcBef>
          <a:spcPts val="525"/>
        </a:spcBef>
        <a:buClr>
          <a:schemeClr val="tx2"/>
        </a:buClr>
        <a:buFont typeface="Arial" panose="020B0604020202020204" pitchFamily="34" charset="0"/>
        <a:buChar char="•"/>
        <a:defRPr sz="1200" kern="1200">
          <a:solidFill>
            <a:schemeClr val="tx1">
              <a:lumMod val="65000"/>
              <a:lumOff val="35000"/>
            </a:schemeClr>
          </a:solidFill>
          <a:latin typeface="+mn-lt"/>
          <a:ea typeface="+mn-ea"/>
          <a:cs typeface="+mn-cs"/>
        </a:defRPr>
      </a:lvl3pPr>
      <a:lvl4pPr marL="1200150" indent="-171450" algn="l" defTabSz="685800" rtl="0" eaLnBrk="1" latinLnBrk="0" hangingPunct="1">
        <a:lnSpc>
          <a:spcPct val="110000"/>
        </a:lnSpc>
        <a:spcBef>
          <a:spcPts val="525"/>
        </a:spcBef>
        <a:buClr>
          <a:schemeClr val="tx2"/>
        </a:buClr>
        <a:buFont typeface="Gill Sans MT" panose="020B0502020104020203" pitchFamily="34" charset="0"/>
        <a:buChar char="–"/>
        <a:defRPr sz="1050" kern="1200">
          <a:solidFill>
            <a:schemeClr val="tx1">
              <a:lumMod val="65000"/>
              <a:lumOff val="35000"/>
            </a:schemeClr>
          </a:solidFill>
          <a:latin typeface="+mn-lt"/>
          <a:ea typeface="+mn-ea"/>
          <a:cs typeface="+mn-cs"/>
        </a:defRPr>
      </a:lvl4pPr>
      <a:lvl5pPr marL="1543050" indent="-171450" algn="l" defTabSz="685800" rtl="0" eaLnBrk="1" latinLnBrk="0" hangingPunct="1">
        <a:lnSpc>
          <a:spcPct val="110000"/>
        </a:lnSpc>
        <a:spcBef>
          <a:spcPts val="525"/>
        </a:spcBef>
        <a:buClr>
          <a:schemeClr val="tx2"/>
        </a:buClr>
        <a:buFont typeface="Arial" panose="020B0604020202020204" pitchFamily="34" charset="0"/>
        <a:buChar char="•"/>
        <a:defRPr sz="1050" kern="1200">
          <a:solidFill>
            <a:schemeClr val="tx1">
              <a:lumMod val="65000"/>
              <a:lumOff val="35000"/>
            </a:schemeClr>
          </a:solidFill>
          <a:latin typeface="+mn-lt"/>
          <a:ea typeface="+mn-ea"/>
          <a:cs typeface="+mn-cs"/>
        </a:defRPr>
      </a:lvl5pPr>
      <a:lvl6pPr marL="1885950" indent="-171450" algn="l" defTabSz="685800" rtl="0" eaLnBrk="1" latinLnBrk="0" hangingPunct="1">
        <a:lnSpc>
          <a:spcPct val="110000"/>
        </a:lnSpc>
        <a:spcBef>
          <a:spcPts val="525"/>
        </a:spcBef>
        <a:buClr>
          <a:schemeClr val="tx2"/>
        </a:buClr>
        <a:buFont typeface="Gill Sans MT" panose="020B0502020104020203" pitchFamily="34" charset="0"/>
        <a:buChar char="–"/>
        <a:defRPr sz="1050" kern="1200">
          <a:solidFill>
            <a:schemeClr val="tx1">
              <a:lumMod val="65000"/>
              <a:lumOff val="35000"/>
            </a:schemeClr>
          </a:solidFill>
          <a:latin typeface="+mn-lt"/>
          <a:ea typeface="+mn-ea"/>
          <a:cs typeface="+mn-cs"/>
        </a:defRPr>
      </a:lvl6pPr>
      <a:lvl7pPr marL="2228850" indent="-171450" algn="l" defTabSz="685800" rtl="0" eaLnBrk="1" latinLnBrk="0" hangingPunct="1">
        <a:lnSpc>
          <a:spcPct val="110000"/>
        </a:lnSpc>
        <a:spcBef>
          <a:spcPts val="525"/>
        </a:spcBef>
        <a:buClr>
          <a:schemeClr val="tx2"/>
        </a:buClr>
        <a:buFont typeface="Arial" panose="020B0604020202020204" pitchFamily="34" charset="0"/>
        <a:buChar char="•"/>
        <a:defRPr sz="1050" kern="1200">
          <a:solidFill>
            <a:schemeClr val="tx1">
              <a:lumMod val="65000"/>
              <a:lumOff val="35000"/>
            </a:schemeClr>
          </a:solidFill>
          <a:latin typeface="+mn-lt"/>
          <a:ea typeface="+mn-ea"/>
          <a:cs typeface="+mn-cs"/>
        </a:defRPr>
      </a:lvl7pPr>
      <a:lvl8pPr marL="2571750" indent="-171450" algn="l" defTabSz="685800" rtl="0" eaLnBrk="1" latinLnBrk="0" hangingPunct="1">
        <a:lnSpc>
          <a:spcPct val="110000"/>
        </a:lnSpc>
        <a:spcBef>
          <a:spcPts val="525"/>
        </a:spcBef>
        <a:buClr>
          <a:schemeClr val="tx2"/>
        </a:buClr>
        <a:buFont typeface="Gill Sans MT" panose="020B0502020104020203" pitchFamily="34" charset="0"/>
        <a:buChar char="–"/>
        <a:defRPr sz="1050" kern="1200" baseline="0">
          <a:solidFill>
            <a:schemeClr val="tx1">
              <a:lumMod val="65000"/>
              <a:lumOff val="35000"/>
            </a:schemeClr>
          </a:solidFill>
          <a:latin typeface="+mn-lt"/>
          <a:ea typeface="+mn-ea"/>
          <a:cs typeface="+mn-cs"/>
        </a:defRPr>
      </a:lvl8pPr>
      <a:lvl9pPr marL="2914650" indent="-171450" algn="l" defTabSz="685800" rtl="0" eaLnBrk="1" latinLnBrk="0" hangingPunct="1">
        <a:lnSpc>
          <a:spcPct val="110000"/>
        </a:lnSpc>
        <a:spcBef>
          <a:spcPts val="525"/>
        </a:spcBef>
        <a:buClr>
          <a:schemeClr val="tx2"/>
        </a:buClr>
        <a:buFont typeface="Arial" panose="020B0604020202020204" pitchFamily="34" charset="0"/>
        <a:buChar char="•"/>
        <a:defRPr sz="1050" kern="1200" baseline="0">
          <a:solidFill>
            <a:schemeClr val="tx1">
              <a:lumMod val="65000"/>
              <a:lumOff val="3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8758" y="857250"/>
            <a:ext cx="7633742" cy="644857"/>
          </a:xfrm>
          <a:solidFill>
            <a:schemeClr val="accent3">
              <a:lumMod val="60000"/>
              <a:lumOff val="40000"/>
            </a:schemeClr>
          </a:solidFill>
          <a:ln>
            <a:solidFill>
              <a:schemeClr val="accent4">
                <a:lumMod val="75000"/>
              </a:schemeClr>
            </a:solidFill>
          </a:ln>
        </p:spPr>
        <p:txBody>
          <a:bodyPr>
            <a:normAutofit fontScale="90000"/>
          </a:bodyPr>
          <a:lstStyle/>
          <a:p>
            <a:pPr algn="ctr"/>
            <a:r>
              <a:rPr lang="es-MX"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Lesiones de los miembros </a:t>
            </a:r>
            <a:br>
              <a:rPr lang="es-ES"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endParaRPr lang="es-ES"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938758" y="1696588"/>
            <a:ext cx="7633742" cy="3570357"/>
          </a:xfrm>
          <a:ln>
            <a:solidFill>
              <a:schemeClr val="accent4">
                <a:lumMod val="75000"/>
              </a:schemeClr>
            </a:solidFill>
          </a:ln>
        </p:spPr>
        <p:txBody>
          <a:bodyPr>
            <a:normAutofit lnSpcReduction="10000"/>
          </a:bodyPr>
          <a:lstStyle/>
          <a:p>
            <a:r>
              <a:rPr lang="es-MX" sz="2100" b="1" dirty="0">
                <a:solidFill>
                  <a:schemeClr val="tx1"/>
                </a:solidFill>
                <a:latin typeface="Arial" panose="020B0604020202020204" pitchFamily="34" charset="0"/>
                <a:cs typeface="Arial" panose="020B0604020202020204" pitchFamily="34" charset="0"/>
              </a:rPr>
              <a:t>En situaciones de contingencia el número de los heridos de los miembros oscila entre el 50 y el 85 % del total de los lesionados.</a:t>
            </a:r>
          </a:p>
          <a:p>
            <a:pPr algn="just"/>
            <a:r>
              <a:rPr lang="es-MX" sz="2100" b="1" dirty="0">
                <a:solidFill>
                  <a:schemeClr val="tx1"/>
                </a:solidFill>
                <a:latin typeface="Arial" panose="020B0604020202020204" pitchFamily="34" charset="0"/>
                <a:ea typeface="Times New Roman" panose="02020603050405020304" pitchFamily="18" charset="0"/>
                <a:cs typeface="Arial" panose="020B0604020202020204" pitchFamily="34" charset="0"/>
              </a:rPr>
              <a:t>En </a:t>
            </a:r>
            <a:r>
              <a:rPr lang="es-MX" sz="2100" b="1" dirty="0">
                <a:solidFill>
                  <a:schemeClr val="tx1"/>
                </a:solidFill>
                <a:latin typeface="Arial" panose="020B0604020202020204" pitchFamily="34" charset="0"/>
                <a:cs typeface="Arial" panose="020B0604020202020204" pitchFamily="34" charset="0"/>
              </a:rPr>
              <a:t>situaciones </a:t>
            </a:r>
            <a:r>
              <a:rPr lang="es-MX" sz="2100" b="1" dirty="0">
                <a:solidFill>
                  <a:schemeClr val="tx1"/>
                </a:solidFill>
                <a:latin typeface="Arial" panose="020B0604020202020204" pitchFamily="34" charset="0"/>
                <a:ea typeface="Times New Roman" panose="02020603050405020304" pitchFamily="18" charset="0"/>
                <a:cs typeface="Arial" panose="020B0604020202020204" pitchFamily="34" charset="0"/>
              </a:rPr>
              <a:t>contingencia bélica que en los lesionados de los miembros, el 52 % son de partes blandas y el 48 % presentan lesiones óseas (fracturas). En el 10 % de los casos se produjeron también lesiones vasculonerviosa.</a:t>
            </a:r>
            <a:endParaRPr lang="es-ES" sz="2100" b="1"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a:p>
            <a:r>
              <a:rPr lang="es-MX" sz="2100" b="1" dirty="0">
                <a:solidFill>
                  <a:schemeClr val="tx1"/>
                </a:solidFill>
                <a:latin typeface="Arial" panose="020B0604020202020204" pitchFamily="34" charset="0"/>
                <a:cs typeface="Arial" panose="020B0604020202020204" pitchFamily="34" charset="0"/>
              </a:rPr>
              <a:t>Los lesionados, los miembros inferiores (45 %) predominaron sobre los miembros superiores (28 %).</a:t>
            </a:r>
            <a:endParaRPr lang="es-ES" sz="2100" b="1" dirty="0">
              <a:solidFill>
                <a:schemeClr val="tx1"/>
              </a:solidFill>
              <a:latin typeface="Arial" panose="020B0604020202020204" pitchFamily="34" charset="0"/>
              <a:cs typeface="Arial" panose="020B0604020202020204" pitchFamily="34" charset="0"/>
            </a:endParaRPr>
          </a:p>
          <a:p>
            <a:endParaRPr lang="es-ES" dirty="0"/>
          </a:p>
        </p:txBody>
      </p:sp>
    </p:spTree>
    <p:extLst>
      <p:ext uri="{BB962C8B-B14F-4D97-AF65-F5344CB8AC3E}">
        <p14:creationId xmlns:p14="http://schemas.microsoft.com/office/powerpoint/2010/main" val="2123526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8758" y="976993"/>
            <a:ext cx="7633742" cy="729343"/>
          </a:xfrm>
          <a:solidFill>
            <a:schemeClr val="accent3">
              <a:lumMod val="60000"/>
              <a:lumOff val="40000"/>
            </a:schemeClr>
          </a:solidFill>
          <a:ln>
            <a:solidFill>
              <a:schemeClr val="accent4">
                <a:lumMod val="75000"/>
              </a:schemeClr>
            </a:solidFill>
          </a:ln>
        </p:spPr>
        <p:txBody>
          <a:bodyPr>
            <a:noAutofit/>
          </a:bodyPr>
          <a:lstStyle/>
          <a:p>
            <a:pPr algn="ctr"/>
            <a:r>
              <a:rPr lang="es-MX" sz="2700" b="1" dirty="0">
                <a:latin typeface="Arial" panose="020B0604020202020204" pitchFamily="34" charset="0"/>
                <a:cs typeface="Arial" panose="020B0604020202020204" pitchFamily="34" charset="0"/>
              </a:rPr>
              <a:t>Cuidados de enfermería en la fractura de miembros</a:t>
            </a:r>
            <a:br>
              <a:rPr lang="es-ES" sz="2700" dirty="0">
                <a:latin typeface="Arial" panose="020B0604020202020204" pitchFamily="34" charset="0"/>
                <a:cs typeface="Arial" panose="020B0604020202020204" pitchFamily="34" charset="0"/>
              </a:rPr>
            </a:br>
            <a:endParaRPr lang="es-ES" sz="2700"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938758" y="1706336"/>
            <a:ext cx="7633742" cy="4147457"/>
          </a:xfrm>
          <a:ln>
            <a:solidFill>
              <a:schemeClr val="accent4">
                <a:lumMod val="75000"/>
              </a:schemeClr>
            </a:solidFill>
          </a:ln>
        </p:spPr>
        <p:txBody>
          <a:bodyPr>
            <a:normAutofit fontScale="85000" lnSpcReduction="20000"/>
          </a:bodyPr>
          <a:lstStyle/>
          <a:p>
            <a:pPr marL="0" indent="0">
              <a:buNone/>
            </a:pPr>
            <a:endParaRPr lang="es-ES" dirty="0"/>
          </a:p>
          <a:p>
            <a:pPr lvl="0"/>
            <a:r>
              <a:rPr lang="es-ES" sz="2250" dirty="0">
                <a:solidFill>
                  <a:schemeClr val="tx1"/>
                </a:solidFill>
                <a:latin typeface="Arial" panose="020B0604020202020204" pitchFamily="34" charset="0"/>
                <a:cs typeface="Arial" panose="020B0604020202020204" pitchFamily="34" charset="0"/>
              </a:rPr>
              <a:t>Medidas para conservar la vida. Realizar el control de la hemorragia externa aguda mediante el uso del vendaje compresivo o excepcionalmente el tormiquete.</a:t>
            </a:r>
          </a:p>
          <a:p>
            <a:pPr lvl="0"/>
            <a:r>
              <a:rPr lang="es-MX" sz="2250" dirty="0">
                <a:solidFill>
                  <a:schemeClr val="tx1"/>
                </a:solidFill>
                <a:latin typeface="Arial" panose="020B0604020202020204" pitchFamily="34" charset="0"/>
                <a:cs typeface="Arial" panose="020B0604020202020204" pitchFamily="34" charset="0"/>
              </a:rPr>
              <a:t>Revisar inmovilización o realizarla, cumpliendo con los principios en las fracturas cerradas; si son abiertas cubrir la herida con apósitos.</a:t>
            </a:r>
            <a:endParaRPr lang="es-ES" sz="2250" dirty="0">
              <a:solidFill>
                <a:schemeClr val="tx1"/>
              </a:solidFill>
              <a:latin typeface="Arial" panose="020B0604020202020204" pitchFamily="34" charset="0"/>
              <a:cs typeface="Arial" panose="020B0604020202020204" pitchFamily="34" charset="0"/>
            </a:endParaRPr>
          </a:p>
          <a:p>
            <a:pPr lvl="0"/>
            <a:r>
              <a:rPr lang="es-MX" sz="2250" dirty="0">
                <a:solidFill>
                  <a:schemeClr val="tx1"/>
                </a:solidFill>
                <a:latin typeface="Arial" panose="020B0604020202020204" pitchFamily="34" charset="0"/>
                <a:cs typeface="Arial" panose="020B0604020202020204" pitchFamily="34" charset="0"/>
              </a:rPr>
              <a:t>Si estado de </a:t>
            </a:r>
            <a:r>
              <a:rPr lang="es-MX" sz="2250" i="1" dirty="0">
                <a:solidFill>
                  <a:schemeClr val="tx1"/>
                </a:solidFill>
                <a:latin typeface="Arial" panose="020B0604020202020204" pitchFamily="34" charset="0"/>
                <a:cs typeface="Arial" panose="020B0604020202020204" pitchFamily="34" charset="0"/>
              </a:rPr>
              <a:t>shock</a:t>
            </a:r>
            <a:r>
              <a:rPr lang="es-MX" sz="2250" dirty="0">
                <a:solidFill>
                  <a:schemeClr val="tx1"/>
                </a:solidFill>
                <a:latin typeface="Arial" panose="020B0604020202020204" pitchFamily="34" charset="0"/>
                <a:cs typeface="Arial" panose="020B0604020202020204" pitchFamily="34" charset="0"/>
              </a:rPr>
              <a:t> canalizar vena o preparar </a:t>
            </a:r>
            <a:r>
              <a:rPr lang="es-MX" sz="2250" i="1" dirty="0">
                <a:solidFill>
                  <a:schemeClr val="tx1"/>
                </a:solidFill>
                <a:latin typeface="Arial" panose="020B0604020202020204" pitchFamily="34" charset="0"/>
                <a:cs typeface="Arial" panose="020B0604020202020204" pitchFamily="34" charset="0"/>
              </a:rPr>
              <a:t>set</a:t>
            </a:r>
            <a:r>
              <a:rPr lang="es-MX" sz="2250" dirty="0">
                <a:solidFill>
                  <a:schemeClr val="tx1"/>
                </a:solidFill>
                <a:latin typeface="Arial" panose="020B0604020202020204" pitchFamily="34" charset="0"/>
                <a:cs typeface="Arial" panose="020B0604020202020204" pitchFamily="34" charset="0"/>
              </a:rPr>
              <a:t> para disección.</a:t>
            </a:r>
            <a:endParaRPr lang="es-ES" sz="2250" dirty="0">
              <a:solidFill>
                <a:schemeClr val="tx1"/>
              </a:solidFill>
              <a:latin typeface="Arial" panose="020B0604020202020204" pitchFamily="34" charset="0"/>
              <a:cs typeface="Arial" panose="020B0604020202020204" pitchFamily="34" charset="0"/>
            </a:endParaRPr>
          </a:p>
          <a:p>
            <a:pPr lvl="0"/>
            <a:r>
              <a:rPr lang="es-MX" sz="2250" dirty="0">
                <a:solidFill>
                  <a:schemeClr val="tx1"/>
                </a:solidFill>
                <a:latin typeface="Arial" panose="020B0604020202020204" pitchFamily="34" charset="0"/>
                <a:cs typeface="Arial" panose="020B0604020202020204" pitchFamily="34" charset="0"/>
              </a:rPr>
              <a:t>Profilaxis del tétanos y de la infección.</a:t>
            </a:r>
            <a:endParaRPr lang="es-ES" sz="2250" dirty="0">
              <a:solidFill>
                <a:schemeClr val="tx1"/>
              </a:solidFill>
              <a:latin typeface="Arial" panose="020B0604020202020204" pitchFamily="34" charset="0"/>
              <a:cs typeface="Arial" panose="020B0604020202020204" pitchFamily="34" charset="0"/>
            </a:endParaRPr>
          </a:p>
          <a:p>
            <a:pPr lvl="0"/>
            <a:r>
              <a:rPr lang="es-MX" sz="2250" dirty="0">
                <a:solidFill>
                  <a:schemeClr val="tx1"/>
                </a:solidFill>
                <a:latin typeface="Arial" panose="020B0604020202020204" pitchFamily="34" charset="0"/>
                <a:cs typeface="Arial" panose="020B0604020202020204" pitchFamily="34" charset="0"/>
              </a:rPr>
              <a:t>Aplicar analgésicos, acupuntura o digitopuntura.</a:t>
            </a:r>
            <a:endParaRPr lang="es-ES" sz="2250" dirty="0">
              <a:solidFill>
                <a:schemeClr val="tx1"/>
              </a:solidFill>
              <a:latin typeface="Arial" panose="020B0604020202020204" pitchFamily="34" charset="0"/>
              <a:cs typeface="Arial" panose="020B0604020202020204" pitchFamily="34" charset="0"/>
            </a:endParaRPr>
          </a:p>
          <a:p>
            <a:pPr lvl="0"/>
            <a:r>
              <a:rPr lang="es-MX" sz="2250" dirty="0">
                <a:solidFill>
                  <a:schemeClr val="tx1"/>
                </a:solidFill>
                <a:latin typeface="Arial" panose="020B0604020202020204" pitchFamily="34" charset="0"/>
                <a:cs typeface="Arial" panose="020B0604020202020204" pitchFamily="34" charset="0"/>
              </a:rPr>
              <a:t>Observación del paciente (pulso, TA y FR). Brindarle apoyo emocional.</a:t>
            </a:r>
            <a:endParaRPr lang="es-ES" sz="2250" dirty="0">
              <a:solidFill>
                <a:schemeClr val="tx1"/>
              </a:solidFill>
              <a:latin typeface="Arial" panose="020B0604020202020204" pitchFamily="34" charset="0"/>
              <a:cs typeface="Arial" panose="020B0604020202020204" pitchFamily="34" charset="0"/>
            </a:endParaRPr>
          </a:p>
          <a:p>
            <a:r>
              <a:rPr lang="es-MX" sz="2250" dirty="0">
                <a:solidFill>
                  <a:schemeClr val="tx1"/>
                </a:solidFill>
                <a:latin typeface="Arial" panose="020B0604020202020204" pitchFamily="34" charset="0"/>
                <a:cs typeface="Arial" panose="020B0604020202020204" pitchFamily="34" charset="0"/>
              </a:rPr>
              <a:t>Prepararlo para  la evacuación</a:t>
            </a:r>
            <a:endParaRPr lang="es-ES" sz="225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257070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8758" y="944336"/>
            <a:ext cx="7633742" cy="468086"/>
          </a:xfrm>
          <a:solidFill>
            <a:schemeClr val="accent3">
              <a:lumMod val="60000"/>
              <a:lumOff val="40000"/>
            </a:schemeClr>
          </a:solidFill>
          <a:ln>
            <a:solidFill>
              <a:schemeClr val="accent4">
                <a:lumMod val="75000"/>
              </a:schemeClr>
            </a:solidFill>
          </a:ln>
        </p:spPr>
        <p:txBody>
          <a:bodyPr>
            <a:normAutofit fontScale="90000"/>
          </a:bodyPr>
          <a:lstStyle/>
          <a:p>
            <a:pPr algn="ctr"/>
            <a:r>
              <a:rPr lang="es-MX" sz="30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Lesiones articulares</a:t>
            </a:r>
            <a:br>
              <a:rPr lang="es-ES" dirty="0"/>
            </a:br>
            <a:endParaRPr lang="es-ES" dirty="0"/>
          </a:p>
        </p:txBody>
      </p:sp>
      <p:sp>
        <p:nvSpPr>
          <p:cNvPr id="3" name="Marcador de contenido 2"/>
          <p:cNvSpPr>
            <a:spLocks noGrp="1"/>
          </p:cNvSpPr>
          <p:nvPr>
            <p:ph idx="1"/>
          </p:nvPr>
        </p:nvSpPr>
        <p:spPr>
          <a:xfrm>
            <a:off x="938758" y="1510393"/>
            <a:ext cx="7633742" cy="4223657"/>
          </a:xfrm>
          <a:ln>
            <a:solidFill>
              <a:schemeClr val="accent4">
                <a:lumMod val="75000"/>
              </a:schemeClr>
            </a:solidFill>
          </a:ln>
        </p:spPr>
        <p:txBody>
          <a:bodyPr/>
          <a:lstStyle/>
          <a:p>
            <a:r>
              <a:rPr lang="es-MX" sz="2400" dirty="0">
                <a:solidFill>
                  <a:schemeClr val="tx1"/>
                </a:solidFill>
                <a:latin typeface="Arial" panose="020B0604020202020204" pitchFamily="34" charset="0"/>
                <a:cs typeface="Arial" panose="020B0604020202020204" pitchFamily="34" charset="0"/>
              </a:rPr>
              <a:t>Las lesiones articulares de los miembros son de gran  importancia por </a:t>
            </a:r>
            <a:r>
              <a:rPr lang="es-MX" sz="2400" b="1" dirty="0">
                <a:solidFill>
                  <a:schemeClr val="tx1"/>
                </a:solidFill>
                <a:latin typeface="Arial" panose="020B0604020202020204" pitchFamily="34" charset="0"/>
                <a:cs typeface="Arial" panose="020B0604020202020204" pitchFamily="34" charset="0"/>
              </a:rPr>
              <a:t>las secuelas funcionales que pueden producir . Son siempre graves los proyectiles de alta velocidad producen estallamiento de articulaciones , lesiones vasculares necrosis y gangrena.</a:t>
            </a:r>
          </a:p>
          <a:p>
            <a:r>
              <a:rPr lang="es-MX" sz="2400" b="1" dirty="0">
                <a:solidFill>
                  <a:schemeClr val="tx1"/>
                </a:solidFill>
                <a:latin typeface="Arial" panose="020B0604020202020204" pitchFamily="34" charset="0"/>
                <a:cs typeface="Arial" panose="020B0604020202020204" pitchFamily="34" charset="0"/>
              </a:rPr>
              <a:t>Se consideran grandes articulaciones el hombro, codo, rodilla, </a:t>
            </a:r>
          </a:p>
          <a:p>
            <a:r>
              <a:rPr lang="es-MX" sz="2400" b="1" dirty="0">
                <a:solidFill>
                  <a:schemeClr val="tx1"/>
                </a:solidFill>
                <a:latin typeface="Arial" panose="020B0604020202020204" pitchFamily="34" charset="0"/>
                <a:cs typeface="Arial" panose="020B0604020202020204" pitchFamily="34" charset="0"/>
              </a:rPr>
              <a:t>Pequeñas articulaciones la muñeca, tobill</a:t>
            </a:r>
            <a:r>
              <a:rPr lang="es-MX" sz="2700" b="1" dirty="0">
                <a:solidFill>
                  <a:schemeClr val="tx1"/>
                </a:solidFill>
              </a:rPr>
              <a:t>o</a:t>
            </a:r>
            <a:endParaRPr lang="es-ES" sz="2700" b="1" dirty="0">
              <a:solidFill>
                <a:schemeClr val="tx1"/>
              </a:solidFill>
            </a:endParaRPr>
          </a:p>
        </p:txBody>
      </p:sp>
    </p:spTree>
    <p:extLst>
      <p:ext uri="{BB962C8B-B14F-4D97-AF65-F5344CB8AC3E}">
        <p14:creationId xmlns:p14="http://schemas.microsoft.com/office/powerpoint/2010/main" val="41332062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8758" y="1007792"/>
            <a:ext cx="7633742" cy="869795"/>
          </a:xfrm>
          <a:solidFill>
            <a:schemeClr val="accent3">
              <a:lumMod val="60000"/>
              <a:lumOff val="40000"/>
            </a:schemeClr>
          </a:solidFill>
          <a:ln>
            <a:solidFill>
              <a:schemeClr val="accent4">
                <a:lumMod val="75000"/>
              </a:schemeClr>
            </a:solidFill>
          </a:ln>
        </p:spPr>
        <p:txBody>
          <a:bodyPr>
            <a:normAutofit fontScale="90000"/>
          </a:bodyPr>
          <a:lstStyle/>
          <a:p>
            <a:pPr algn="ctr"/>
            <a:r>
              <a:rPr lang="es-MX" sz="33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Lesiones articulares cerradas</a:t>
            </a:r>
            <a:endParaRPr lang="es-ES" sz="3300" dirty="0"/>
          </a:p>
        </p:txBody>
      </p:sp>
      <p:sp>
        <p:nvSpPr>
          <p:cNvPr id="3" name="Marcador de contenido 2"/>
          <p:cNvSpPr>
            <a:spLocks noGrp="1"/>
          </p:cNvSpPr>
          <p:nvPr>
            <p:ph idx="1"/>
          </p:nvPr>
        </p:nvSpPr>
        <p:spPr>
          <a:xfrm>
            <a:off x="938758" y="2453703"/>
            <a:ext cx="7633742" cy="1832548"/>
          </a:xfrm>
          <a:ln>
            <a:solidFill>
              <a:schemeClr val="accent4">
                <a:lumMod val="75000"/>
              </a:schemeClr>
            </a:solidFill>
          </a:ln>
        </p:spPr>
        <p:txBody>
          <a:bodyPr/>
          <a:lstStyle/>
          <a:p>
            <a:r>
              <a:rPr lang="es-MX" sz="24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Las lesiones articulares cerradas son aquellas que en la cavidad articular no se comunica con el exterior. Entre ellas se encuentran la contusión, el esguince, la luxación, la fractura y la luxofractura</a:t>
            </a:r>
            <a:r>
              <a:rPr lang="es-MX" sz="1800" dirty="0">
                <a:latin typeface="Arial" panose="020B0604020202020204" pitchFamily="34" charset="0"/>
                <a:cs typeface="Arial" panose="020B0604020202020204" pitchFamily="34" charset="0"/>
              </a:rPr>
              <a:t>.</a:t>
            </a:r>
            <a:endParaRPr lang="es-ES" sz="1800" dirty="0">
              <a:latin typeface="Arial" panose="020B0604020202020204" pitchFamily="34" charset="0"/>
              <a:cs typeface="Arial" panose="020B0604020202020204" pitchFamily="34" charset="0"/>
            </a:endParaRPr>
          </a:p>
          <a:p>
            <a:endParaRPr lang="es-ES" dirty="0"/>
          </a:p>
        </p:txBody>
      </p:sp>
    </p:spTree>
    <p:extLst>
      <p:ext uri="{BB962C8B-B14F-4D97-AF65-F5344CB8AC3E}">
        <p14:creationId xmlns:p14="http://schemas.microsoft.com/office/powerpoint/2010/main" val="42092250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nvGraphicFramePr>
        <p:xfrm>
          <a:off x="874071" y="1711690"/>
          <a:ext cx="7861447" cy="3911622"/>
        </p:xfrm>
        <a:graphic>
          <a:graphicData uri="http://schemas.openxmlformats.org/drawingml/2006/table">
            <a:tbl>
              <a:tblPr firstRow="1" bandRow="1">
                <a:tableStyleId>{F5AB1C69-6EDB-4FF4-983F-18BD219EF322}</a:tableStyleId>
              </a:tblPr>
              <a:tblGrid>
                <a:gridCol w="1310241">
                  <a:extLst>
                    <a:ext uri="{9D8B030D-6E8A-4147-A177-3AD203B41FA5}">
                      <a16:colId xmlns:a16="http://schemas.microsoft.com/office/drawing/2014/main" val="1304816855"/>
                    </a:ext>
                  </a:extLst>
                </a:gridCol>
                <a:gridCol w="1413327">
                  <a:extLst>
                    <a:ext uri="{9D8B030D-6E8A-4147-A177-3AD203B41FA5}">
                      <a16:colId xmlns:a16="http://schemas.microsoft.com/office/drawing/2014/main" val="299124802"/>
                    </a:ext>
                  </a:extLst>
                </a:gridCol>
                <a:gridCol w="1450299">
                  <a:extLst>
                    <a:ext uri="{9D8B030D-6E8A-4147-A177-3AD203B41FA5}">
                      <a16:colId xmlns:a16="http://schemas.microsoft.com/office/drawing/2014/main" val="2578292808"/>
                    </a:ext>
                  </a:extLst>
                </a:gridCol>
                <a:gridCol w="1270416">
                  <a:extLst>
                    <a:ext uri="{9D8B030D-6E8A-4147-A177-3AD203B41FA5}">
                      <a16:colId xmlns:a16="http://schemas.microsoft.com/office/drawing/2014/main" val="1207499505"/>
                    </a:ext>
                  </a:extLst>
                </a:gridCol>
                <a:gridCol w="1236689">
                  <a:extLst>
                    <a:ext uri="{9D8B030D-6E8A-4147-A177-3AD203B41FA5}">
                      <a16:colId xmlns:a16="http://schemas.microsoft.com/office/drawing/2014/main" val="2982119851"/>
                    </a:ext>
                  </a:extLst>
                </a:gridCol>
                <a:gridCol w="1180475">
                  <a:extLst>
                    <a:ext uri="{9D8B030D-6E8A-4147-A177-3AD203B41FA5}">
                      <a16:colId xmlns:a16="http://schemas.microsoft.com/office/drawing/2014/main" val="623925300"/>
                    </a:ext>
                  </a:extLst>
                </a:gridCol>
              </a:tblGrid>
              <a:tr h="548640">
                <a:tc>
                  <a:txBody>
                    <a:bodyPr/>
                    <a:lstStyle/>
                    <a:p>
                      <a:pPr algn="ctr">
                        <a:spcAft>
                          <a:spcPts val="0"/>
                        </a:spcAft>
                      </a:pPr>
                      <a:endParaRPr lang="es-MX" sz="12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spcAft>
                          <a:spcPts val="0"/>
                        </a:spcAft>
                      </a:pPr>
                      <a:r>
                        <a:rPr lang="es-MX" sz="12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Tipo de Lesión</a:t>
                      </a:r>
                      <a:endParaRPr lang="es-ES" sz="1200"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solidFill>
                      <a:srgbClr val="FFFF00"/>
                    </a:solidFill>
                  </a:tcPr>
                </a:tc>
                <a:tc>
                  <a:txBody>
                    <a:bodyPr/>
                    <a:lstStyle/>
                    <a:p>
                      <a:pPr algn="ctr">
                        <a:spcAft>
                          <a:spcPts val="0"/>
                        </a:spcAft>
                      </a:pPr>
                      <a:endParaRPr lang="es-ES" sz="12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spcAft>
                          <a:spcPts val="0"/>
                        </a:spcAft>
                      </a:pPr>
                      <a:r>
                        <a:rPr lang="es-ES" sz="12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Dolor</a:t>
                      </a:r>
                      <a:endParaRPr lang="es-ES" sz="12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L="33338" marR="33338" marT="0" marB="0">
                    <a:solidFill>
                      <a:srgbClr val="FFFF00"/>
                    </a:solidFill>
                  </a:tcPr>
                </a:tc>
                <a:tc>
                  <a:txBody>
                    <a:bodyPr/>
                    <a:lstStyle/>
                    <a:p>
                      <a:pPr algn="ctr">
                        <a:spcBef>
                          <a:spcPts val="1200"/>
                        </a:spcBef>
                        <a:spcAft>
                          <a:spcPts val="300"/>
                        </a:spcAft>
                      </a:pPr>
                      <a:endParaRPr lang="es-ES" sz="12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spcBef>
                          <a:spcPts val="1200"/>
                        </a:spcBef>
                        <a:spcAft>
                          <a:spcPts val="300"/>
                        </a:spcAft>
                      </a:pPr>
                      <a:r>
                        <a:rPr lang="es-ES" sz="12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Deformidad</a:t>
                      </a:r>
                      <a:endParaRPr lang="es-ES" sz="12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L="33338" marR="33338" marT="0" marB="0">
                    <a:solidFill>
                      <a:srgbClr val="FFFF00"/>
                    </a:solidFill>
                  </a:tcPr>
                </a:tc>
                <a:tc>
                  <a:txBody>
                    <a:bodyPr/>
                    <a:lstStyle/>
                    <a:p>
                      <a:pPr algn="ctr">
                        <a:spcAft>
                          <a:spcPts val="0"/>
                        </a:spcAft>
                      </a:pPr>
                      <a:endParaRPr lang="es-MX" sz="12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spcAft>
                          <a:spcPts val="0"/>
                        </a:spcAft>
                      </a:pPr>
                      <a:r>
                        <a:rPr lang="es-MX" sz="12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Aumento de</a:t>
                      </a:r>
                      <a:endParaRPr lang="es-ES" sz="12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spcAft>
                          <a:spcPts val="0"/>
                        </a:spcAft>
                      </a:pPr>
                      <a:r>
                        <a:rPr lang="es-MX" sz="12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Volumen</a:t>
                      </a:r>
                      <a:endParaRPr lang="es-ES" sz="1200"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solidFill>
                      <a:srgbClr val="FFFF00"/>
                    </a:solidFill>
                  </a:tcPr>
                </a:tc>
                <a:tc>
                  <a:txBody>
                    <a:bodyPr/>
                    <a:lstStyle/>
                    <a:p>
                      <a:pPr algn="ctr">
                        <a:spcBef>
                          <a:spcPts val="1200"/>
                        </a:spcBef>
                        <a:spcAft>
                          <a:spcPts val="0"/>
                        </a:spcAft>
                      </a:pPr>
                      <a:r>
                        <a:rPr lang="es-MX" sz="1200" kern="16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Impotencia </a:t>
                      </a:r>
                      <a:r>
                        <a:rPr lang="es-ES" sz="1200" kern="16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Funcional</a:t>
                      </a:r>
                      <a:endParaRPr lang="es-ES" sz="1200" b="1" kern="16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L="33338" marR="33338" marT="0" marB="0">
                    <a:solidFill>
                      <a:srgbClr val="FFFF00"/>
                    </a:solidFill>
                  </a:tcPr>
                </a:tc>
                <a:tc>
                  <a:txBody>
                    <a:bodyPr/>
                    <a:lstStyle/>
                    <a:p>
                      <a:pPr algn="ctr">
                        <a:spcAft>
                          <a:spcPts val="0"/>
                        </a:spcAft>
                      </a:pPr>
                      <a:endParaRPr lang="es-MX" sz="12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spcAft>
                          <a:spcPts val="0"/>
                        </a:spcAft>
                      </a:pPr>
                      <a:r>
                        <a:rPr lang="es-MX" sz="12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Acortamiento</a:t>
                      </a:r>
                      <a:endParaRPr lang="es-ES" sz="1200"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solidFill>
                      <a:srgbClr val="FFFF00"/>
                    </a:solidFill>
                  </a:tcPr>
                </a:tc>
                <a:extLst>
                  <a:ext uri="{0D108BD9-81ED-4DB2-BD59-A6C34878D82A}">
                    <a16:rowId xmlns:a16="http://schemas.microsoft.com/office/drawing/2014/main" val="2559823645"/>
                  </a:ext>
                </a:extLst>
              </a:tr>
              <a:tr h="548640">
                <a:tc>
                  <a:txBody>
                    <a:bodyPr/>
                    <a:lstStyle/>
                    <a:p>
                      <a:pPr algn="ctr">
                        <a:spcAft>
                          <a:spcPts val="0"/>
                        </a:spcAft>
                      </a:pPr>
                      <a:r>
                        <a:rPr lang="es-MX" sz="1200" b="1" dirty="0">
                          <a:solidFill>
                            <a:schemeClr val="tx1"/>
                          </a:solidFill>
                          <a:effectLst/>
                          <a:latin typeface="Arial" panose="020B0604020202020204" pitchFamily="34" charset="0"/>
                          <a:cs typeface="Arial" panose="020B0604020202020204" pitchFamily="34" charset="0"/>
                        </a:rPr>
                        <a:t>Contusión</a:t>
                      </a:r>
                      <a:endParaRPr lang="es-E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solidFill>
                      <a:schemeClr val="accent2">
                        <a:lumMod val="40000"/>
                        <a:lumOff val="60000"/>
                      </a:schemeClr>
                    </a:solidFill>
                  </a:tcPr>
                </a:tc>
                <a:tc>
                  <a:txBody>
                    <a:bodyPr/>
                    <a:lstStyle/>
                    <a:p>
                      <a:pPr algn="l">
                        <a:spcAft>
                          <a:spcPts val="0"/>
                        </a:spcAft>
                      </a:pPr>
                      <a:r>
                        <a:rPr lang="es-MX" sz="1200" b="1" dirty="0">
                          <a:solidFill>
                            <a:schemeClr val="tx1"/>
                          </a:solidFill>
                          <a:effectLst/>
                          <a:latin typeface="Arial" panose="020B0604020202020204" pitchFamily="34" charset="0"/>
                          <a:cs typeface="Arial" panose="020B0604020202020204" pitchFamily="34" charset="0"/>
                        </a:rPr>
                        <a:t>Discreto</a:t>
                      </a:r>
                      <a:endParaRPr lang="es-E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solidFill>
                      <a:schemeClr val="accent2">
                        <a:lumMod val="40000"/>
                        <a:lumOff val="60000"/>
                      </a:schemeClr>
                    </a:solidFill>
                  </a:tcPr>
                </a:tc>
                <a:tc>
                  <a:txBody>
                    <a:bodyPr/>
                    <a:lstStyle/>
                    <a:p>
                      <a:pPr algn="ctr">
                        <a:spcAft>
                          <a:spcPts val="0"/>
                        </a:spcAft>
                      </a:pPr>
                      <a:r>
                        <a:rPr lang="es-MX" sz="1200" b="1" dirty="0">
                          <a:solidFill>
                            <a:schemeClr val="tx1"/>
                          </a:solidFill>
                          <a:effectLst/>
                          <a:latin typeface="Arial" panose="020B0604020202020204" pitchFamily="34" charset="0"/>
                          <a:cs typeface="Arial" panose="020B0604020202020204" pitchFamily="34" charset="0"/>
                        </a:rPr>
                        <a:t>No</a:t>
                      </a:r>
                      <a:endParaRPr lang="es-E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solidFill>
                      <a:schemeClr val="accent2">
                        <a:lumMod val="40000"/>
                        <a:lumOff val="60000"/>
                      </a:schemeClr>
                    </a:solidFill>
                  </a:tcPr>
                </a:tc>
                <a:tc>
                  <a:txBody>
                    <a:bodyPr/>
                    <a:lstStyle/>
                    <a:p>
                      <a:pPr algn="l">
                        <a:spcAft>
                          <a:spcPts val="0"/>
                        </a:spcAft>
                      </a:pPr>
                      <a:r>
                        <a:rPr lang="es-MX" sz="1200" b="1" dirty="0">
                          <a:solidFill>
                            <a:schemeClr val="tx1"/>
                          </a:solidFill>
                          <a:effectLst/>
                          <a:latin typeface="Arial" panose="020B0604020202020204" pitchFamily="34" charset="0"/>
                          <a:cs typeface="Arial" panose="020B0604020202020204" pitchFamily="34" charset="0"/>
                        </a:rPr>
                        <a:t>Localizado en </a:t>
                      </a:r>
                      <a:endParaRPr lang="es-ES" sz="1200" b="1" dirty="0">
                        <a:solidFill>
                          <a:schemeClr val="tx1"/>
                        </a:solidFill>
                        <a:effectLst/>
                        <a:latin typeface="Arial" panose="020B0604020202020204" pitchFamily="34" charset="0"/>
                        <a:cs typeface="Arial" panose="020B0604020202020204" pitchFamily="34" charset="0"/>
                      </a:endParaRPr>
                    </a:p>
                    <a:p>
                      <a:pPr algn="l">
                        <a:spcAft>
                          <a:spcPts val="0"/>
                        </a:spcAft>
                      </a:pPr>
                      <a:r>
                        <a:rPr lang="es-MX" sz="1200" b="1" dirty="0">
                          <a:solidFill>
                            <a:schemeClr val="tx1"/>
                          </a:solidFill>
                          <a:effectLst/>
                          <a:latin typeface="Arial" panose="020B0604020202020204" pitchFamily="34" charset="0"/>
                          <a:cs typeface="Arial" panose="020B0604020202020204" pitchFamily="34" charset="0"/>
                        </a:rPr>
                        <a:t>el sitio del traumatismo</a:t>
                      </a:r>
                      <a:endParaRPr lang="es-E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solidFill>
                      <a:schemeClr val="accent2">
                        <a:lumMod val="40000"/>
                        <a:lumOff val="60000"/>
                      </a:schemeClr>
                    </a:solidFill>
                  </a:tcPr>
                </a:tc>
                <a:tc>
                  <a:txBody>
                    <a:bodyPr/>
                    <a:lstStyle/>
                    <a:p>
                      <a:pPr algn="ctr">
                        <a:spcAft>
                          <a:spcPts val="0"/>
                        </a:spcAft>
                      </a:pPr>
                      <a:r>
                        <a:rPr lang="es-MX" sz="1200" b="1" dirty="0">
                          <a:solidFill>
                            <a:schemeClr val="tx1"/>
                          </a:solidFill>
                          <a:effectLst/>
                          <a:latin typeface="Arial" panose="020B0604020202020204" pitchFamily="34" charset="0"/>
                          <a:cs typeface="Arial" panose="020B0604020202020204" pitchFamily="34" charset="0"/>
                        </a:rPr>
                        <a:t>Discreta</a:t>
                      </a:r>
                      <a:endParaRPr lang="es-E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solidFill>
                      <a:schemeClr val="accent2">
                        <a:lumMod val="40000"/>
                        <a:lumOff val="60000"/>
                      </a:schemeClr>
                    </a:solidFill>
                  </a:tcPr>
                </a:tc>
                <a:tc>
                  <a:txBody>
                    <a:bodyPr/>
                    <a:lstStyle/>
                    <a:p>
                      <a:pPr algn="ctr">
                        <a:spcAft>
                          <a:spcPts val="0"/>
                        </a:spcAft>
                      </a:pPr>
                      <a:r>
                        <a:rPr lang="es-MX" sz="1200" b="1" dirty="0">
                          <a:solidFill>
                            <a:schemeClr val="tx1"/>
                          </a:solidFill>
                          <a:effectLst/>
                          <a:latin typeface="Arial" panose="020B0604020202020204" pitchFamily="34" charset="0"/>
                          <a:cs typeface="Arial" panose="020B0604020202020204" pitchFamily="34" charset="0"/>
                        </a:rPr>
                        <a:t>No</a:t>
                      </a:r>
                      <a:endParaRPr lang="es-E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solidFill>
                      <a:schemeClr val="accent2">
                        <a:lumMod val="40000"/>
                        <a:lumOff val="60000"/>
                      </a:schemeClr>
                    </a:solidFill>
                  </a:tcPr>
                </a:tc>
                <a:extLst>
                  <a:ext uri="{0D108BD9-81ED-4DB2-BD59-A6C34878D82A}">
                    <a16:rowId xmlns:a16="http://schemas.microsoft.com/office/drawing/2014/main" val="2700433143"/>
                  </a:ext>
                </a:extLst>
              </a:tr>
              <a:tr h="1097280">
                <a:tc>
                  <a:txBody>
                    <a:bodyPr/>
                    <a:lstStyle/>
                    <a:p>
                      <a:pPr algn="ctr">
                        <a:spcAft>
                          <a:spcPts val="0"/>
                        </a:spcAft>
                      </a:pPr>
                      <a:r>
                        <a:rPr lang="es-MX" sz="1200" b="1" dirty="0">
                          <a:solidFill>
                            <a:schemeClr val="tx1"/>
                          </a:solidFill>
                          <a:effectLst/>
                          <a:latin typeface="Arial" panose="020B0604020202020204" pitchFamily="34" charset="0"/>
                          <a:cs typeface="Arial" panose="020B0604020202020204" pitchFamily="34" charset="0"/>
                        </a:rPr>
                        <a:t>Esguince</a:t>
                      </a:r>
                      <a:endParaRPr lang="es-E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solidFill>
                      <a:schemeClr val="accent3">
                        <a:lumMod val="60000"/>
                        <a:lumOff val="40000"/>
                      </a:schemeClr>
                    </a:solidFill>
                  </a:tcPr>
                </a:tc>
                <a:tc>
                  <a:txBody>
                    <a:bodyPr/>
                    <a:lstStyle/>
                    <a:p>
                      <a:pPr algn="l">
                        <a:spcAft>
                          <a:spcPts val="0"/>
                        </a:spcAft>
                      </a:pPr>
                      <a:r>
                        <a:rPr lang="es-MX" sz="1200" b="1" dirty="0">
                          <a:solidFill>
                            <a:schemeClr val="tx1"/>
                          </a:solidFill>
                          <a:effectLst/>
                          <a:latin typeface="Arial" panose="020B0604020202020204" pitchFamily="34" charset="0"/>
                          <a:cs typeface="Arial" panose="020B0604020202020204" pitchFamily="34" charset="0"/>
                        </a:rPr>
                        <a:t>Aparece 3 o 4 h</a:t>
                      </a:r>
                      <a:endParaRPr lang="es-ES" sz="1200" b="1" dirty="0">
                        <a:solidFill>
                          <a:schemeClr val="tx1"/>
                        </a:solidFill>
                        <a:effectLst/>
                        <a:latin typeface="Arial" panose="020B0604020202020204" pitchFamily="34" charset="0"/>
                        <a:cs typeface="Arial" panose="020B0604020202020204" pitchFamily="34" charset="0"/>
                      </a:endParaRPr>
                    </a:p>
                    <a:p>
                      <a:pPr algn="l">
                        <a:spcAft>
                          <a:spcPts val="0"/>
                        </a:spcAft>
                      </a:pPr>
                      <a:r>
                        <a:rPr lang="es-MX" sz="1200" b="1" dirty="0">
                          <a:solidFill>
                            <a:schemeClr val="tx1"/>
                          </a:solidFill>
                          <a:effectLst/>
                          <a:latin typeface="Arial" panose="020B0604020202020204" pitchFamily="34" charset="0"/>
                          <a:cs typeface="Arial" panose="020B0604020202020204" pitchFamily="34" charset="0"/>
                        </a:rPr>
                        <a:t>después del traumatismo. Intenso sobre la interlínea articular </a:t>
                      </a:r>
                      <a:endParaRPr lang="es-ES" sz="1200" b="1" dirty="0">
                        <a:solidFill>
                          <a:schemeClr val="tx1"/>
                        </a:solidFill>
                        <a:effectLst/>
                        <a:latin typeface="Arial" panose="020B0604020202020204" pitchFamily="34" charset="0"/>
                        <a:cs typeface="Arial" panose="020B0604020202020204" pitchFamily="34" charset="0"/>
                      </a:endParaRPr>
                    </a:p>
                    <a:p>
                      <a:pPr algn="l">
                        <a:spcAft>
                          <a:spcPts val="0"/>
                        </a:spcAft>
                      </a:pPr>
                      <a:r>
                        <a:rPr lang="es-MX" sz="1200" b="1" dirty="0">
                          <a:solidFill>
                            <a:schemeClr val="tx1"/>
                          </a:solidFill>
                          <a:effectLst/>
                          <a:latin typeface="Arial" panose="020B0604020202020204" pitchFamily="34" charset="0"/>
                          <a:cs typeface="Arial" panose="020B0604020202020204" pitchFamily="34" charset="0"/>
                        </a:rPr>
                        <a:t>o ligamento</a:t>
                      </a:r>
                      <a:endParaRPr lang="es-E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solidFill>
                      <a:schemeClr val="accent3">
                        <a:lumMod val="60000"/>
                        <a:lumOff val="40000"/>
                      </a:schemeClr>
                    </a:solidFill>
                  </a:tcPr>
                </a:tc>
                <a:tc>
                  <a:txBody>
                    <a:bodyPr/>
                    <a:lstStyle/>
                    <a:p>
                      <a:pPr algn="l">
                        <a:spcAft>
                          <a:spcPts val="0"/>
                        </a:spcAft>
                      </a:pPr>
                      <a:r>
                        <a:rPr lang="es-MX" sz="1200" b="1" dirty="0">
                          <a:solidFill>
                            <a:schemeClr val="tx1"/>
                          </a:solidFill>
                          <a:effectLst/>
                          <a:latin typeface="Arial" panose="020B0604020202020204" pitchFamily="34" charset="0"/>
                          <a:cs typeface="Arial" panose="020B0604020202020204" pitchFamily="34" charset="0"/>
                        </a:rPr>
                        <a:t> </a:t>
                      </a:r>
                      <a:endParaRPr lang="es-ES" sz="1200" b="1" dirty="0">
                        <a:solidFill>
                          <a:schemeClr val="tx1"/>
                        </a:solidFill>
                        <a:effectLst/>
                        <a:latin typeface="Arial" panose="020B0604020202020204" pitchFamily="34" charset="0"/>
                        <a:cs typeface="Arial" panose="020B0604020202020204" pitchFamily="34" charset="0"/>
                      </a:endParaRPr>
                    </a:p>
                    <a:p>
                      <a:pPr algn="l">
                        <a:spcAft>
                          <a:spcPts val="0"/>
                        </a:spcAft>
                      </a:pPr>
                      <a:r>
                        <a:rPr lang="es-MX" sz="1200" b="1" dirty="0">
                          <a:solidFill>
                            <a:schemeClr val="tx1"/>
                          </a:solidFill>
                          <a:effectLst/>
                          <a:latin typeface="Arial" panose="020B0604020202020204" pitchFamily="34" charset="0"/>
                          <a:cs typeface="Arial" panose="020B0604020202020204" pitchFamily="34" charset="0"/>
                        </a:rPr>
                        <a:t> </a:t>
                      </a:r>
                      <a:endParaRPr lang="es-ES" sz="1200" b="1" dirty="0">
                        <a:solidFill>
                          <a:schemeClr val="tx1"/>
                        </a:solidFill>
                        <a:effectLst/>
                        <a:latin typeface="Arial" panose="020B0604020202020204" pitchFamily="34" charset="0"/>
                        <a:cs typeface="Arial" panose="020B0604020202020204" pitchFamily="34" charset="0"/>
                      </a:endParaRPr>
                    </a:p>
                    <a:p>
                      <a:pPr algn="l">
                        <a:spcAft>
                          <a:spcPts val="0"/>
                        </a:spcAft>
                      </a:pPr>
                      <a:r>
                        <a:rPr lang="es-MX" sz="1200" b="1" dirty="0">
                          <a:solidFill>
                            <a:schemeClr val="tx1"/>
                          </a:solidFill>
                          <a:effectLst/>
                          <a:latin typeface="Arial" panose="020B0604020202020204" pitchFamily="34" charset="0"/>
                          <a:cs typeface="Arial" panose="020B0604020202020204" pitchFamily="34" charset="0"/>
                        </a:rPr>
                        <a:t> </a:t>
                      </a:r>
                      <a:endParaRPr lang="es-ES" sz="1200" b="1" dirty="0">
                        <a:solidFill>
                          <a:schemeClr val="tx1"/>
                        </a:solidFill>
                        <a:effectLst/>
                        <a:latin typeface="Arial" panose="020B0604020202020204" pitchFamily="34" charset="0"/>
                        <a:cs typeface="Arial" panose="020B0604020202020204" pitchFamily="34" charset="0"/>
                      </a:endParaRPr>
                    </a:p>
                    <a:p>
                      <a:pPr algn="ctr">
                        <a:spcAft>
                          <a:spcPts val="0"/>
                        </a:spcAft>
                      </a:pPr>
                      <a:r>
                        <a:rPr lang="es-MX" sz="1200" b="1" dirty="0">
                          <a:solidFill>
                            <a:schemeClr val="tx1"/>
                          </a:solidFill>
                          <a:effectLst/>
                          <a:latin typeface="Arial" panose="020B0604020202020204" pitchFamily="34" charset="0"/>
                          <a:cs typeface="Arial" panose="020B0604020202020204" pitchFamily="34" charset="0"/>
                        </a:rPr>
                        <a:t>No</a:t>
                      </a:r>
                      <a:endParaRPr lang="es-E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solidFill>
                      <a:schemeClr val="accent3">
                        <a:lumMod val="60000"/>
                        <a:lumOff val="40000"/>
                      </a:schemeClr>
                    </a:solidFill>
                  </a:tcPr>
                </a:tc>
                <a:tc>
                  <a:txBody>
                    <a:bodyPr/>
                    <a:lstStyle/>
                    <a:p>
                      <a:pPr algn="l">
                        <a:spcAft>
                          <a:spcPts val="0"/>
                        </a:spcAft>
                      </a:pPr>
                      <a:r>
                        <a:rPr lang="es-MX" sz="1200" b="1" dirty="0">
                          <a:solidFill>
                            <a:schemeClr val="tx1"/>
                          </a:solidFill>
                          <a:effectLst/>
                          <a:latin typeface="Arial" panose="020B0604020202020204" pitchFamily="34" charset="0"/>
                          <a:cs typeface="Arial" panose="020B0604020202020204" pitchFamily="34" charset="0"/>
                        </a:rPr>
                        <a:t> </a:t>
                      </a:r>
                      <a:endParaRPr lang="es-ES" sz="1200" b="1" dirty="0">
                        <a:solidFill>
                          <a:schemeClr val="tx1"/>
                        </a:solidFill>
                        <a:effectLst/>
                        <a:latin typeface="Arial" panose="020B0604020202020204" pitchFamily="34" charset="0"/>
                        <a:cs typeface="Arial" panose="020B0604020202020204" pitchFamily="34" charset="0"/>
                      </a:endParaRPr>
                    </a:p>
                    <a:p>
                      <a:pPr algn="l">
                        <a:spcAft>
                          <a:spcPts val="0"/>
                        </a:spcAft>
                      </a:pPr>
                      <a:r>
                        <a:rPr lang="es-MX" sz="1200" b="1" dirty="0">
                          <a:solidFill>
                            <a:schemeClr val="tx1"/>
                          </a:solidFill>
                          <a:effectLst/>
                          <a:latin typeface="Arial" panose="020B0604020202020204" pitchFamily="34" charset="0"/>
                          <a:cs typeface="Arial" panose="020B0604020202020204" pitchFamily="34" charset="0"/>
                        </a:rPr>
                        <a:t> </a:t>
                      </a:r>
                      <a:endParaRPr lang="es-ES" sz="1200" b="1" dirty="0">
                        <a:solidFill>
                          <a:schemeClr val="tx1"/>
                        </a:solidFill>
                        <a:effectLst/>
                        <a:latin typeface="Arial" panose="020B0604020202020204" pitchFamily="34" charset="0"/>
                        <a:cs typeface="Arial" panose="020B0604020202020204" pitchFamily="34" charset="0"/>
                      </a:endParaRPr>
                    </a:p>
                    <a:p>
                      <a:pPr algn="l">
                        <a:spcAft>
                          <a:spcPts val="0"/>
                        </a:spcAft>
                      </a:pPr>
                      <a:r>
                        <a:rPr lang="es-MX" sz="1200" b="1" dirty="0">
                          <a:solidFill>
                            <a:schemeClr val="tx1"/>
                          </a:solidFill>
                          <a:effectLst/>
                          <a:latin typeface="Arial" panose="020B0604020202020204" pitchFamily="34" charset="0"/>
                          <a:cs typeface="Arial" panose="020B0604020202020204" pitchFamily="34" charset="0"/>
                        </a:rPr>
                        <a:t> </a:t>
                      </a:r>
                      <a:endParaRPr lang="es-ES" sz="1200" b="1" dirty="0">
                        <a:solidFill>
                          <a:schemeClr val="tx1"/>
                        </a:solidFill>
                        <a:effectLst/>
                        <a:latin typeface="Arial" panose="020B0604020202020204" pitchFamily="34" charset="0"/>
                        <a:cs typeface="Arial" panose="020B0604020202020204" pitchFamily="34" charset="0"/>
                      </a:endParaRPr>
                    </a:p>
                    <a:p>
                      <a:pPr algn="ctr">
                        <a:spcAft>
                          <a:spcPts val="0"/>
                        </a:spcAft>
                      </a:pPr>
                      <a:r>
                        <a:rPr lang="es-MX" sz="1200" b="1" dirty="0">
                          <a:solidFill>
                            <a:schemeClr val="tx1"/>
                          </a:solidFill>
                          <a:effectLst/>
                          <a:latin typeface="Arial" panose="020B0604020202020204" pitchFamily="34" charset="0"/>
                          <a:cs typeface="Arial" panose="020B0604020202020204" pitchFamily="34" charset="0"/>
                        </a:rPr>
                        <a:t>Discreto</a:t>
                      </a:r>
                      <a:endParaRPr lang="es-E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solidFill>
                      <a:schemeClr val="accent3">
                        <a:lumMod val="60000"/>
                        <a:lumOff val="40000"/>
                      </a:schemeClr>
                    </a:solidFill>
                  </a:tcPr>
                </a:tc>
                <a:tc>
                  <a:txBody>
                    <a:bodyPr/>
                    <a:lstStyle/>
                    <a:p>
                      <a:pPr algn="ctr">
                        <a:spcAft>
                          <a:spcPts val="0"/>
                        </a:spcAft>
                      </a:pPr>
                      <a:r>
                        <a:rPr lang="es-MX" sz="1200" b="1" dirty="0">
                          <a:solidFill>
                            <a:schemeClr val="tx1"/>
                          </a:solidFill>
                          <a:effectLst/>
                          <a:latin typeface="Arial" panose="020B0604020202020204" pitchFamily="34" charset="0"/>
                          <a:cs typeface="Arial" panose="020B0604020202020204" pitchFamily="34" charset="0"/>
                        </a:rPr>
                        <a:t> </a:t>
                      </a:r>
                      <a:endParaRPr lang="es-ES" sz="1200" b="1" dirty="0">
                        <a:solidFill>
                          <a:schemeClr val="tx1"/>
                        </a:solidFill>
                        <a:effectLst/>
                        <a:latin typeface="Arial" panose="020B0604020202020204" pitchFamily="34" charset="0"/>
                        <a:cs typeface="Arial" panose="020B0604020202020204" pitchFamily="34" charset="0"/>
                      </a:endParaRPr>
                    </a:p>
                    <a:p>
                      <a:pPr algn="ctr">
                        <a:spcAft>
                          <a:spcPts val="0"/>
                        </a:spcAft>
                      </a:pPr>
                      <a:r>
                        <a:rPr lang="es-MX" sz="1200" b="1" dirty="0">
                          <a:solidFill>
                            <a:schemeClr val="tx1"/>
                          </a:solidFill>
                          <a:effectLst/>
                          <a:latin typeface="Arial" panose="020B0604020202020204" pitchFamily="34" charset="0"/>
                          <a:cs typeface="Arial" panose="020B0604020202020204" pitchFamily="34" charset="0"/>
                        </a:rPr>
                        <a:t> </a:t>
                      </a:r>
                      <a:endParaRPr lang="es-ES" sz="1200" b="1" dirty="0">
                        <a:solidFill>
                          <a:schemeClr val="tx1"/>
                        </a:solidFill>
                        <a:effectLst/>
                        <a:latin typeface="Arial" panose="020B0604020202020204" pitchFamily="34" charset="0"/>
                        <a:cs typeface="Arial" panose="020B0604020202020204" pitchFamily="34" charset="0"/>
                      </a:endParaRPr>
                    </a:p>
                    <a:p>
                      <a:pPr algn="ctr">
                        <a:spcAft>
                          <a:spcPts val="0"/>
                        </a:spcAft>
                      </a:pPr>
                      <a:r>
                        <a:rPr lang="es-MX" sz="1200" b="1" dirty="0">
                          <a:solidFill>
                            <a:schemeClr val="tx1"/>
                          </a:solidFill>
                          <a:effectLst/>
                          <a:latin typeface="Arial" panose="020B0604020202020204" pitchFamily="34" charset="0"/>
                          <a:cs typeface="Arial" panose="020B0604020202020204" pitchFamily="34" charset="0"/>
                        </a:rPr>
                        <a:t> </a:t>
                      </a:r>
                      <a:endParaRPr lang="es-ES" sz="1200" b="1" dirty="0">
                        <a:solidFill>
                          <a:schemeClr val="tx1"/>
                        </a:solidFill>
                        <a:effectLst/>
                        <a:latin typeface="Arial" panose="020B0604020202020204" pitchFamily="34" charset="0"/>
                        <a:cs typeface="Arial" panose="020B0604020202020204" pitchFamily="34" charset="0"/>
                      </a:endParaRPr>
                    </a:p>
                    <a:p>
                      <a:pPr algn="ctr">
                        <a:spcAft>
                          <a:spcPts val="0"/>
                        </a:spcAft>
                      </a:pPr>
                      <a:r>
                        <a:rPr lang="es-MX" sz="1200" b="1" dirty="0">
                          <a:solidFill>
                            <a:schemeClr val="tx1"/>
                          </a:solidFill>
                          <a:effectLst/>
                          <a:latin typeface="Arial" panose="020B0604020202020204" pitchFamily="34" charset="0"/>
                          <a:cs typeface="Arial" panose="020B0604020202020204" pitchFamily="34" charset="0"/>
                        </a:rPr>
                        <a:t>Relativa</a:t>
                      </a:r>
                      <a:endParaRPr lang="es-E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solidFill>
                      <a:schemeClr val="accent3">
                        <a:lumMod val="60000"/>
                        <a:lumOff val="40000"/>
                      </a:schemeClr>
                    </a:solidFill>
                  </a:tcPr>
                </a:tc>
                <a:tc>
                  <a:txBody>
                    <a:bodyPr/>
                    <a:lstStyle/>
                    <a:p>
                      <a:pPr algn="ctr">
                        <a:spcAft>
                          <a:spcPts val="0"/>
                        </a:spcAft>
                      </a:pPr>
                      <a:r>
                        <a:rPr lang="es-MX" sz="1200" b="1" dirty="0">
                          <a:solidFill>
                            <a:schemeClr val="tx1"/>
                          </a:solidFill>
                          <a:effectLst/>
                          <a:latin typeface="Arial" panose="020B0604020202020204" pitchFamily="34" charset="0"/>
                          <a:cs typeface="Arial" panose="020B0604020202020204" pitchFamily="34" charset="0"/>
                        </a:rPr>
                        <a:t> </a:t>
                      </a:r>
                      <a:endParaRPr lang="es-ES" sz="1200" b="1" dirty="0">
                        <a:solidFill>
                          <a:schemeClr val="tx1"/>
                        </a:solidFill>
                        <a:effectLst/>
                        <a:latin typeface="Arial" panose="020B0604020202020204" pitchFamily="34" charset="0"/>
                        <a:cs typeface="Arial" panose="020B0604020202020204" pitchFamily="34" charset="0"/>
                      </a:endParaRPr>
                    </a:p>
                    <a:p>
                      <a:pPr algn="ctr">
                        <a:spcAft>
                          <a:spcPts val="0"/>
                        </a:spcAft>
                      </a:pPr>
                      <a:r>
                        <a:rPr lang="es-MX" sz="1200" b="1" dirty="0">
                          <a:solidFill>
                            <a:schemeClr val="tx1"/>
                          </a:solidFill>
                          <a:effectLst/>
                          <a:latin typeface="Arial" panose="020B0604020202020204" pitchFamily="34" charset="0"/>
                          <a:cs typeface="Arial" panose="020B0604020202020204" pitchFamily="34" charset="0"/>
                        </a:rPr>
                        <a:t> </a:t>
                      </a:r>
                      <a:endParaRPr lang="es-ES" sz="1200" b="1" dirty="0">
                        <a:solidFill>
                          <a:schemeClr val="tx1"/>
                        </a:solidFill>
                        <a:effectLst/>
                        <a:latin typeface="Arial" panose="020B0604020202020204" pitchFamily="34" charset="0"/>
                        <a:cs typeface="Arial" panose="020B0604020202020204" pitchFamily="34" charset="0"/>
                      </a:endParaRPr>
                    </a:p>
                    <a:p>
                      <a:pPr algn="ctr">
                        <a:spcAft>
                          <a:spcPts val="0"/>
                        </a:spcAft>
                      </a:pPr>
                      <a:r>
                        <a:rPr lang="es-MX" sz="1200" b="1" dirty="0">
                          <a:solidFill>
                            <a:schemeClr val="tx1"/>
                          </a:solidFill>
                          <a:effectLst/>
                          <a:latin typeface="Arial" panose="020B0604020202020204" pitchFamily="34" charset="0"/>
                          <a:cs typeface="Arial" panose="020B0604020202020204" pitchFamily="34" charset="0"/>
                        </a:rPr>
                        <a:t> </a:t>
                      </a:r>
                      <a:endParaRPr lang="es-ES" sz="1200" b="1" dirty="0">
                        <a:solidFill>
                          <a:schemeClr val="tx1"/>
                        </a:solidFill>
                        <a:effectLst/>
                        <a:latin typeface="Arial" panose="020B0604020202020204" pitchFamily="34" charset="0"/>
                        <a:cs typeface="Arial" panose="020B0604020202020204" pitchFamily="34" charset="0"/>
                      </a:endParaRPr>
                    </a:p>
                    <a:p>
                      <a:pPr algn="ctr">
                        <a:spcAft>
                          <a:spcPts val="0"/>
                        </a:spcAft>
                      </a:pPr>
                      <a:r>
                        <a:rPr lang="es-MX" sz="1200" b="1" dirty="0">
                          <a:solidFill>
                            <a:schemeClr val="tx1"/>
                          </a:solidFill>
                          <a:effectLst/>
                          <a:latin typeface="Arial" panose="020B0604020202020204" pitchFamily="34" charset="0"/>
                          <a:cs typeface="Arial" panose="020B0604020202020204" pitchFamily="34" charset="0"/>
                        </a:rPr>
                        <a:t>No</a:t>
                      </a:r>
                      <a:endParaRPr lang="es-E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solidFill>
                      <a:schemeClr val="accent3">
                        <a:lumMod val="60000"/>
                        <a:lumOff val="40000"/>
                      </a:schemeClr>
                    </a:solidFill>
                  </a:tcPr>
                </a:tc>
                <a:extLst>
                  <a:ext uri="{0D108BD9-81ED-4DB2-BD59-A6C34878D82A}">
                    <a16:rowId xmlns:a16="http://schemas.microsoft.com/office/drawing/2014/main" val="1865484311"/>
                  </a:ext>
                </a:extLst>
              </a:tr>
              <a:tr h="627655">
                <a:tc>
                  <a:txBody>
                    <a:bodyPr/>
                    <a:lstStyle/>
                    <a:p>
                      <a:pPr algn="ctr">
                        <a:spcAft>
                          <a:spcPts val="0"/>
                        </a:spcAft>
                      </a:pPr>
                      <a:r>
                        <a:rPr lang="es-MX" sz="1200" b="1" dirty="0">
                          <a:solidFill>
                            <a:schemeClr val="tx1"/>
                          </a:solidFill>
                          <a:effectLst/>
                          <a:latin typeface="Arial" panose="020B0604020202020204" pitchFamily="34" charset="0"/>
                          <a:cs typeface="Arial" panose="020B0604020202020204" pitchFamily="34" charset="0"/>
                        </a:rPr>
                        <a:t>Luxación</a:t>
                      </a:r>
                      <a:endParaRPr lang="es-E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solidFill>
                      <a:schemeClr val="tx2">
                        <a:lumMod val="25000"/>
                        <a:lumOff val="75000"/>
                      </a:schemeClr>
                    </a:solidFill>
                  </a:tcPr>
                </a:tc>
                <a:tc>
                  <a:txBody>
                    <a:bodyPr/>
                    <a:lstStyle/>
                    <a:p>
                      <a:pPr algn="l">
                        <a:spcAft>
                          <a:spcPts val="0"/>
                        </a:spcAft>
                      </a:pPr>
                      <a:r>
                        <a:rPr lang="es-MX" sz="1200" b="1" dirty="0">
                          <a:solidFill>
                            <a:schemeClr val="tx1"/>
                          </a:solidFill>
                          <a:effectLst/>
                          <a:latin typeface="Arial" panose="020B0604020202020204" pitchFamily="34" charset="0"/>
                          <a:cs typeface="Arial" panose="020B0604020202020204" pitchFamily="34" charset="0"/>
                        </a:rPr>
                        <a:t>Intenso. No se calma con la inmovilización</a:t>
                      </a:r>
                      <a:endParaRPr lang="es-E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solidFill>
                      <a:schemeClr val="tx2">
                        <a:lumMod val="25000"/>
                        <a:lumOff val="75000"/>
                      </a:schemeClr>
                    </a:solidFill>
                  </a:tcPr>
                </a:tc>
                <a:tc>
                  <a:txBody>
                    <a:bodyPr/>
                    <a:lstStyle/>
                    <a:p>
                      <a:pPr algn="l">
                        <a:spcAft>
                          <a:spcPts val="0"/>
                        </a:spcAft>
                      </a:pPr>
                      <a:r>
                        <a:rPr lang="es-MX" sz="1200" b="1" dirty="0">
                          <a:solidFill>
                            <a:schemeClr val="tx1"/>
                          </a:solidFill>
                          <a:effectLst/>
                          <a:latin typeface="Arial" panose="020B0604020202020204" pitchFamily="34" charset="0"/>
                          <a:cs typeface="Arial" panose="020B0604020202020204" pitchFamily="34" charset="0"/>
                        </a:rPr>
                        <a:t>Marcada pérdida</a:t>
                      </a:r>
                      <a:endParaRPr lang="es-ES" sz="1200" b="1" dirty="0">
                        <a:solidFill>
                          <a:schemeClr val="tx1"/>
                        </a:solidFill>
                        <a:effectLst/>
                        <a:latin typeface="Arial" panose="020B0604020202020204" pitchFamily="34" charset="0"/>
                        <a:cs typeface="Arial" panose="020B0604020202020204" pitchFamily="34" charset="0"/>
                      </a:endParaRPr>
                    </a:p>
                    <a:p>
                      <a:pPr algn="l">
                        <a:spcAft>
                          <a:spcPts val="0"/>
                        </a:spcAft>
                      </a:pPr>
                      <a:r>
                        <a:rPr lang="es-MX" sz="1200" b="1" dirty="0">
                          <a:solidFill>
                            <a:schemeClr val="tx1"/>
                          </a:solidFill>
                          <a:effectLst/>
                          <a:latin typeface="Arial" panose="020B0604020202020204" pitchFamily="34" charset="0"/>
                          <a:cs typeface="Arial" panose="020B0604020202020204" pitchFamily="34" charset="0"/>
                        </a:rPr>
                        <a:t> de los puntos de reparo articular</a:t>
                      </a:r>
                      <a:endParaRPr lang="es-E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solidFill>
                      <a:schemeClr val="tx2">
                        <a:lumMod val="25000"/>
                        <a:lumOff val="75000"/>
                      </a:schemeClr>
                    </a:solidFill>
                  </a:tcPr>
                </a:tc>
                <a:tc>
                  <a:txBody>
                    <a:bodyPr/>
                    <a:lstStyle/>
                    <a:p>
                      <a:pPr algn="l">
                        <a:spcAft>
                          <a:spcPts val="0"/>
                        </a:spcAft>
                      </a:pPr>
                      <a:r>
                        <a:rPr lang="es-MX" sz="1200" b="1" dirty="0">
                          <a:solidFill>
                            <a:schemeClr val="tx1"/>
                          </a:solidFill>
                          <a:effectLst/>
                          <a:latin typeface="Arial" panose="020B0604020202020204" pitchFamily="34" charset="0"/>
                          <a:cs typeface="Arial" panose="020B0604020202020204" pitchFamily="34" charset="0"/>
                        </a:rPr>
                        <a:t> </a:t>
                      </a:r>
                      <a:endParaRPr lang="es-ES" sz="1200" b="1" dirty="0">
                        <a:solidFill>
                          <a:schemeClr val="tx1"/>
                        </a:solidFill>
                        <a:effectLst/>
                        <a:latin typeface="Arial" panose="020B0604020202020204" pitchFamily="34" charset="0"/>
                        <a:cs typeface="Arial" panose="020B0604020202020204" pitchFamily="34" charset="0"/>
                      </a:endParaRPr>
                    </a:p>
                    <a:p>
                      <a:pPr algn="ctr">
                        <a:spcAft>
                          <a:spcPts val="0"/>
                        </a:spcAft>
                      </a:pPr>
                      <a:r>
                        <a:rPr lang="es-MX" sz="1200" b="1" dirty="0">
                          <a:solidFill>
                            <a:schemeClr val="tx1"/>
                          </a:solidFill>
                          <a:effectLst/>
                          <a:latin typeface="Arial" panose="020B0604020202020204" pitchFamily="34" charset="0"/>
                          <a:cs typeface="Arial" panose="020B0604020202020204" pitchFamily="34" charset="0"/>
                        </a:rPr>
                        <a:t>Sí</a:t>
                      </a:r>
                      <a:endParaRPr lang="es-E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solidFill>
                      <a:schemeClr val="tx2">
                        <a:lumMod val="25000"/>
                        <a:lumOff val="75000"/>
                      </a:schemeClr>
                    </a:solidFill>
                  </a:tcPr>
                </a:tc>
                <a:tc>
                  <a:txBody>
                    <a:bodyPr/>
                    <a:lstStyle/>
                    <a:p>
                      <a:pPr algn="ctr">
                        <a:spcAft>
                          <a:spcPts val="0"/>
                        </a:spcAft>
                      </a:pPr>
                      <a:r>
                        <a:rPr lang="es-MX" sz="1200" b="1" dirty="0">
                          <a:solidFill>
                            <a:schemeClr val="tx1"/>
                          </a:solidFill>
                          <a:effectLst/>
                          <a:latin typeface="Arial" panose="020B0604020202020204" pitchFamily="34" charset="0"/>
                          <a:cs typeface="Arial" panose="020B0604020202020204" pitchFamily="34" charset="0"/>
                        </a:rPr>
                        <a:t> </a:t>
                      </a:r>
                      <a:endParaRPr lang="es-ES" sz="1200" b="1" dirty="0">
                        <a:solidFill>
                          <a:schemeClr val="tx1"/>
                        </a:solidFill>
                        <a:effectLst/>
                        <a:latin typeface="Arial" panose="020B0604020202020204" pitchFamily="34" charset="0"/>
                        <a:cs typeface="Arial" panose="020B0604020202020204" pitchFamily="34" charset="0"/>
                      </a:endParaRPr>
                    </a:p>
                    <a:p>
                      <a:pPr algn="ctr">
                        <a:spcAft>
                          <a:spcPts val="0"/>
                        </a:spcAft>
                      </a:pPr>
                      <a:r>
                        <a:rPr lang="es-MX" sz="1200" b="1" dirty="0">
                          <a:solidFill>
                            <a:schemeClr val="tx1"/>
                          </a:solidFill>
                          <a:effectLst/>
                          <a:latin typeface="Arial" panose="020B0604020202020204" pitchFamily="34" charset="0"/>
                          <a:cs typeface="Arial" panose="020B0604020202020204" pitchFamily="34" charset="0"/>
                        </a:rPr>
                        <a:t>Absoluta</a:t>
                      </a:r>
                      <a:endParaRPr lang="es-E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solidFill>
                      <a:schemeClr val="tx2">
                        <a:lumMod val="25000"/>
                        <a:lumOff val="75000"/>
                      </a:schemeClr>
                    </a:solidFill>
                  </a:tcPr>
                </a:tc>
                <a:tc>
                  <a:txBody>
                    <a:bodyPr/>
                    <a:lstStyle/>
                    <a:p>
                      <a:pPr algn="ctr">
                        <a:spcAft>
                          <a:spcPts val="0"/>
                        </a:spcAft>
                      </a:pPr>
                      <a:r>
                        <a:rPr lang="es-MX" sz="1200" b="1" dirty="0">
                          <a:solidFill>
                            <a:schemeClr val="tx1"/>
                          </a:solidFill>
                          <a:effectLst/>
                          <a:latin typeface="Arial" panose="020B0604020202020204" pitchFamily="34" charset="0"/>
                          <a:cs typeface="Arial" panose="020B0604020202020204" pitchFamily="34" charset="0"/>
                        </a:rPr>
                        <a:t> </a:t>
                      </a:r>
                      <a:endParaRPr lang="es-ES" sz="1200" b="1" dirty="0">
                        <a:solidFill>
                          <a:schemeClr val="tx1"/>
                        </a:solidFill>
                        <a:effectLst/>
                        <a:latin typeface="Arial" panose="020B0604020202020204" pitchFamily="34" charset="0"/>
                        <a:cs typeface="Arial" panose="020B0604020202020204" pitchFamily="34" charset="0"/>
                      </a:endParaRPr>
                    </a:p>
                    <a:p>
                      <a:pPr algn="ctr">
                        <a:spcAft>
                          <a:spcPts val="0"/>
                        </a:spcAft>
                      </a:pPr>
                      <a:r>
                        <a:rPr lang="es-MX" sz="1200" b="1" dirty="0">
                          <a:solidFill>
                            <a:schemeClr val="tx1"/>
                          </a:solidFill>
                          <a:effectLst/>
                          <a:latin typeface="Arial" panose="020B0604020202020204" pitchFamily="34" charset="0"/>
                          <a:cs typeface="Arial" panose="020B0604020202020204" pitchFamily="34" charset="0"/>
                        </a:rPr>
                        <a:t>Sí</a:t>
                      </a:r>
                      <a:endParaRPr lang="es-E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solidFill>
                      <a:schemeClr val="tx2">
                        <a:lumMod val="25000"/>
                        <a:lumOff val="75000"/>
                      </a:schemeClr>
                    </a:solidFill>
                  </a:tcPr>
                </a:tc>
                <a:extLst>
                  <a:ext uri="{0D108BD9-81ED-4DB2-BD59-A6C34878D82A}">
                    <a16:rowId xmlns:a16="http://schemas.microsoft.com/office/drawing/2014/main" val="625641401"/>
                  </a:ext>
                </a:extLst>
              </a:tr>
              <a:tr h="1081787">
                <a:tc>
                  <a:txBody>
                    <a:bodyPr/>
                    <a:lstStyle/>
                    <a:p>
                      <a:pPr algn="ctr">
                        <a:spcAft>
                          <a:spcPts val="0"/>
                        </a:spcAft>
                      </a:pPr>
                      <a:r>
                        <a:rPr lang="es-MX" sz="1200" b="1" dirty="0">
                          <a:solidFill>
                            <a:schemeClr val="tx1"/>
                          </a:solidFill>
                          <a:effectLst/>
                          <a:latin typeface="Arial" panose="020B0604020202020204" pitchFamily="34" charset="0"/>
                          <a:cs typeface="Arial" panose="020B0604020202020204" pitchFamily="34" charset="0"/>
                        </a:rPr>
                        <a:t>Fractura</a:t>
                      </a:r>
                      <a:endParaRPr lang="es-E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solidFill>
                      <a:schemeClr val="accent5">
                        <a:lumMod val="60000"/>
                        <a:lumOff val="40000"/>
                      </a:schemeClr>
                    </a:solidFill>
                  </a:tcPr>
                </a:tc>
                <a:tc>
                  <a:txBody>
                    <a:bodyPr/>
                    <a:lstStyle/>
                    <a:p>
                      <a:pPr algn="l">
                        <a:spcAft>
                          <a:spcPts val="0"/>
                        </a:spcAft>
                      </a:pPr>
                      <a:r>
                        <a:rPr lang="es-MX" sz="1200" b="1" dirty="0">
                          <a:solidFill>
                            <a:schemeClr val="tx1"/>
                          </a:solidFill>
                          <a:effectLst/>
                          <a:latin typeface="Arial" panose="020B0604020202020204" pitchFamily="34" charset="0"/>
                          <a:cs typeface="Arial" panose="020B0604020202020204" pitchFamily="34" charset="0"/>
                        </a:rPr>
                        <a:t>Intenso. Se calma con la inmovilización</a:t>
                      </a:r>
                      <a:endParaRPr lang="es-E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solidFill>
                      <a:schemeClr val="accent5">
                        <a:lumMod val="60000"/>
                        <a:lumOff val="40000"/>
                      </a:schemeClr>
                    </a:solidFill>
                  </a:tcPr>
                </a:tc>
                <a:tc>
                  <a:txBody>
                    <a:bodyPr/>
                    <a:lstStyle/>
                    <a:p>
                      <a:pPr algn="l">
                        <a:spcAft>
                          <a:spcPts val="0"/>
                        </a:spcAft>
                      </a:pPr>
                      <a:r>
                        <a:rPr lang="es-MX" sz="1200" b="1" dirty="0">
                          <a:solidFill>
                            <a:schemeClr val="tx1"/>
                          </a:solidFill>
                          <a:effectLst/>
                          <a:latin typeface="Arial" panose="020B0604020202020204" pitchFamily="34" charset="0"/>
                          <a:cs typeface="Arial" panose="020B0604020202020204" pitchFamily="34" charset="0"/>
                        </a:rPr>
                        <a:t>Marcada. Los puntos de reparo conservan sus relaciones normales</a:t>
                      </a:r>
                      <a:endParaRPr lang="es-E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solidFill>
                      <a:schemeClr val="accent5">
                        <a:lumMod val="60000"/>
                        <a:lumOff val="40000"/>
                      </a:schemeClr>
                    </a:solidFill>
                  </a:tcPr>
                </a:tc>
                <a:tc>
                  <a:txBody>
                    <a:bodyPr/>
                    <a:lstStyle/>
                    <a:p>
                      <a:pPr algn="l">
                        <a:spcAft>
                          <a:spcPts val="0"/>
                        </a:spcAft>
                      </a:pPr>
                      <a:r>
                        <a:rPr lang="es-MX" sz="1200" b="1" dirty="0">
                          <a:solidFill>
                            <a:schemeClr val="tx1"/>
                          </a:solidFill>
                          <a:effectLst/>
                          <a:latin typeface="Arial" panose="020B0604020202020204" pitchFamily="34" charset="0"/>
                          <a:cs typeface="Arial" panose="020B0604020202020204" pitchFamily="34" charset="0"/>
                        </a:rPr>
                        <a:t> </a:t>
                      </a:r>
                      <a:endParaRPr lang="es-ES" sz="1200" b="1" dirty="0">
                        <a:solidFill>
                          <a:schemeClr val="tx1"/>
                        </a:solidFill>
                        <a:effectLst/>
                        <a:latin typeface="Arial" panose="020B0604020202020204" pitchFamily="34" charset="0"/>
                        <a:cs typeface="Arial" panose="020B0604020202020204" pitchFamily="34" charset="0"/>
                      </a:endParaRPr>
                    </a:p>
                    <a:p>
                      <a:pPr algn="l">
                        <a:spcAft>
                          <a:spcPts val="0"/>
                        </a:spcAft>
                      </a:pPr>
                      <a:r>
                        <a:rPr lang="es-MX" sz="1200" b="1" dirty="0">
                          <a:solidFill>
                            <a:schemeClr val="tx1"/>
                          </a:solidFill>
                          <a:effectLst/>
                          <a:latin typeface="Arial" panose="020B0604020202020204" pitchFamily="34" charset="0"/>
                          <a:cs typeface="Arial" panose="020B0604020202020204" pitchFamily="34" charset="0"/>
                        </a:rPr>
                        <a:t> </a:t>
                      </a:r>
                      <a:endParaRPr lang="es-ES" sz="1200" b="1" dirty="0">
                        <a:solidFill>
                          <a:schemeClr val="tx1"/>
                        </a:solidFill>
                        <a:effectLst/>
                        <a:latin typeface="Arial" panose="020B0604020202020204" pitchFamily="34" charset="0"/>
                        <a:cs typeface="Arial" panose="020B0604020202020204" pitchFamily="34" charset="0"/>
                      </a:endParaRPr>
                    </a:p>
                    <a:p>
                      <a:pPr algn="ctr">
                        <a:spcAft>
                          <a:spcPts val="0"/>
                        </a:spcAft>
                      </a:pPr>
                      <a:r>
                        <a:rPr lang="es-MX" sz="1200" b="1" dirty="0">
                          <a:solidFill>
                            <a:schemeClr val="tx1"/>
                          </a:solidFill>
                          <a:effectLst/>
                          <a:latin typeface="Arial" panose="020B0604020202020204" pitchFamily="34" charset="0"/>
                          <a:cs typeface="Arial" panose="020B0604020202020204" pitchFamily="34" charset="0"/>
                        </a:rPr>
                        <a:t>Si</a:t>
                      </a:r>
                      <a:endParaRPr lang="es-E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solidFill>
                      <a:schemeClr val="accent5">
                        <a:lumMod val="60000"/>
                        <a:lumOff val="40000"/>
                      </a:schemeClr>
                    </a:solidFill>
                  </a:tcPr>
                </a:tc>
                <a:tc>
                  <a:txBody>
                    <a:bodyPr/>
                    <a:lstStyle/>
                    <a:p>
                      <a:pPr algn="ctr">
                        <a:spcAft>
                          <a:spcPts val="0"/>
                        </a:spcAft>
                      </a:pPr>
                      <a:r>
                        <a:rPr lang="es-MX" sz="1200" b="1" dirty="0">
                          <a:solidFill>
                            <a:schemeClr val="tx1"/>
                          </a:solidFill>
                          <a:effectLst/>
                          <a:latin typeface="Arial" panose="020B0604020202020204" pitchFamily="34" charset="0"/>
                          <a:cs typeface="Arial" panose="020B0604020202020204" pitchFamily="34" charset="0"/>
                        </a:rPr>
                        <a:t> </a:t>
                      </a:r>
                      <a:endParaRPr lang="es-ES" sz="1200" b="1" dirty="0">
                        <a:solidFill>
                          <a:schemeClr val="tx1"/>
                        </a:solidFill>
                        <a:effectLst/>
                        <a:latin typeface="Arial" panose="020B0604020202020204" pitchFamily="34" charset="0"/>
                        <a:cs typeface="Arial" panose="020B0604020202020204" pitchFamily="34" charset="0"/>
                      </a:endParaRPr>
                    </a:p>
                    <a:p>
                      <a:pPr algn="ctr">
                        <a:spcAft>
                          <a:spcPts val="0"/>
                        </a:spcAft>
                      </a:pPr>
                      <a:r>
                        <a:rPr lang="es-MX" sz="1200" b="1" dirty="0">
                          <a:solidFill>
                            <a:schemeClr val="tx1"/>
                          </a:solidFill>
                          <a:effectLst/>
                          <a:latin typeface="Arial" panose="020B0604020202020204" pitchFamily="34" charset="0"/>
                          <a:cs typeface="Arial" panose="020B0604020202020204" pitchFamily="34" charset="0"/>
                        </a:rPr>
                        <a:t> </a:t>
                      </a:r>
                      <a:endParaRPr lang="es-ES" sz="1200" b="1" dirty="0">
                        <a:solidFill>
                          <a:schemeClr val="tx1"/>
                        </a:solidFill>
                        <a:effectLst/>
                        <a:latin typeface="Arial" panose="020B0604020202020204" pitchFamily="34" charset="0"/>
                        <a:cs typeface="Arial" panose="020B0604020202020204" pitchFamily="34" charset="0"/>
                      </a:endParaRPr>
                    </a:p>
                    <a:p>
                      <a:pPr algn="ctr">
                        <a:spcAft>
                          <a:spcPts val="0"/>
                        </a:spcAft>
                      </a:pPr>
                      <a:r>
                        <a:rPr lang="es-MX" sz="1200" b="1" dirty="0">
                          <a:solidFill>
                            <a:schemeClr val="tx1"/>
                          </a:solidFill>
                          <a:effectLst/>
                          <a:latin typeface="Arial" panose="020B0604020202020204" pitchFamily="34" charset="0"/>
                          <a:cs typeface="Arial" panose="020B0604020202020204" pitchFamily="34" charset="0"/>
                        </a:rPr>
                        <a:t>Absoluta</a:t>
                      </a:r>
                      <a:endParaRPr lang="es-E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solidFill>
                      <a:schemeClr val="accent5">
                        <a:lumMod val="60000"/>
                        <a:lumOff val="40000"/>
                      </a:schemeClr>
                    </a:solidFill>
                  </a:tcPr>
                </a:tc>
                <a:tc>
                  <a:txBody>
                    <a:bodyPr/>
                    <a:lstStyle/>
                    <a:p>
                      <a:pPr algn="ctr">
                        <a:spcAft>
                          <a:spcPts val="0"/>
                        </a:spcAft>
                      </a:pPr>
                      <a:r>
                        <a:rPr lang="es-MX" sz="1200" b="1" dirty="0">
                          <a:solidFill>
                            <a:schemeClr val="tx1"/>
                          </a:solidFill>
                          <a:effectLst/>
                          <a:latin typeface="Arial" panose="020B0604020202020204" pitchFamily="34" charset="0"/>
                          <a:cs typeface="Arial" panose="020B0604020202020204" pitchFamily="34" charset="0"/>
                        </a:rPr>
                        <a:t> </a:t>
                      </a:r>
                      <a:endParaRPr lang="es-ES" sz="1200" b="1" dirty="0">
                        <a:solidFill>
                          <a:schemeClr val="tx1"/>
                        </a:solidFill>
                        <a:effectLst/>
                        <a:latin typeface="Arial" panose="020B0604020202020204" pitchFamily="34" charset="0"/>
                        <a:cs typeface="Arial" panose="020B0604020202020204" pitchFamily="34" charset="0"/>
                      </a:endParaRPr>
                    </a:p>
                    <a:p>
                      <a:pPr algn="ctr">
                        <a:spcAft>
                          <a:spcPts val="0"/>
                        </a:spcAft>
                      </a:pPr>
                      <a:r>
                        <a:rPr lang="es-MX" sz="1200" b="1" dirty="0">
                          <a:solidFill>
                            <a:schemeClr val="tx1"/>
                          </a:solidFill>
                          <a:effectLst/>
                          <a:latin typeface="Arial" panose="020B0604020202020204" pitchFamily="34" charset="0"/>
                          <a:cs typeface="Arial" panose="020B0604020202020204" pitchFamily="34" charset="0"/>
                        </a:rPr>
                        <a:t> </a:t>
                      </a:r>
                      <a:endParaRPr lang="es-ES" sz="1200" b="1" dirty="0">
                        <a:solidFill>
                          <a:schemeClr val="tx1"/>
                        </a:solidFill>
                        <a:effectLst/>
                        <a:latin typeface="Arial" panose="020B0604020202020204" pitchFamily="34" charset="0"/>
                        <a:cs typeface="Arial" panose="020B0604020202020204" pitchFamily="34" charset="0"/>
                      </a:endParaRPr>
                    </a:p>
                    <a:p>
                      <a:pPr algn="ctr">
                        <a:spcAft>
                          <a:spcPts val="0"/>
                        </a:spcAft>
                      </a:pPr>
                      <a:r>
                        <a:rPr lang="es-MX" sz="1200" b="1" dirty="0">
                          <a:solidFill>
                            <a:schemeClr val="tx1"/>
                          </a:solidFill>
                          <a:effectLst/>
                          <a:latin typeface="Arial" panose="020B0604020202020204" pitchFamily="34" charset="0"/>
                          <a:cs typeface="Arial" panose="020B0604020202020204" pitchFamily="34" charset="0"/>
                        </a:rPr>
                        <a:t>Sí</a:t>
                      </a:r>
                      <a:endParaRPr lang="es-E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solidFill>
                      <a:schemeClr val="accent5">
                        <a:lumMod val="60000"/>
                        <a:lumOff val="40000"/>
                      </a:schemeClr>
                    </a:solidFill>
                  </a:tcPr>
                </a:tc>
                <a:extLst>
                  <a:ext uri="{0D108BD9-81ED-4DB2-BD59-A6C34878D82A}">
                    <a16:rowId xmlns:a16="http://schemas.microsoft.com/office/drawing/2014/main" val="2907485640"/>
                  </a:ext>
                </a:extLst>
              </a:tr>
            </a:tbl>
          </a:graphicData>
        </a:graphic>
      </p:graphicFrame>
      <p:sp>
        <p:nvSpPr>
          <p:cNvPr id="5" name="Rectángulo 4"/>
          <p:cNvSpPr/>
          <p:nvPr/>
        </p:nvSpPr>
        <p:spPr>
          <a:xfrm>
            <a:off x="874071" y="1025889"/>
            <a:ext cx="7861446" cy="685800"/>
          </a:xfrm>
          <a:prstGeom prst="rect">
            <a:avLst/>
          </a:prstGeom>
          <a:solidFill>
            <a:srgbClr val="92D050"/>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r>
              <a:rPr lang="es-ES" sz="24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Diagnostico diferencial de las lesiones articulares cerradas</a:t>
            </a:r>
          </a:p>
        </p:txBody>
      </p:sp>
    </p:spTree>
    <p:extLst>
      <p:ext uri="{BB962C8B-B14F-4D97-AF65-F5344CB8AC3E}">
        <p14:creationId xmlns:p14="http://schemas.microsoft.com/office/powerpoint/2010/main" val="29539432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8758" y="857250"/>
            <a:ext cx="7633742" cy="505918"/>
          </a:xfrm>
          <a:solidFill>
            <a:schemeClr val="accent3">
              <a:lumMod val="60000"/>
              <a:lumOff val="40000"/>
            </a:schemeClr>
          </a:solidFill>
          <a:ln>
            <a:solidFill>
              <a:schemeClr val="accent4">
                <a:lumMod val="75000"/>
              </a:schemeClr>
            </a:solidFill>
          </a:ln>
        </p:spPr>
        <p:txBody>
          <a:bodyPr>
            <a:normAutofit fontScale="90000"/>
          </a:bodyPr>
          <a:lstStyle/>
          <a:p>
            <a:pPr algn="ctr"/>
            <a:r>
              <a:rPr lang="es-ES" sz="33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Lesiones articulares abiertas</a:t>
            </a:r>
            <a:br>
              <a:rPr lang="es-ES" dirty="0"/>
            </a:br>
            <a:endParaRPr lang="es-ES" dirty="0"/>
          </a:p>
        </p:txBody>
      </p:sp>
      <p:sp>
        <p:nvSpPr>
          <p:cNvPr id="3" name="Marcador de contenido 2"/>
          <p:cNvSpPr>
            <a:spLocks noGrp="1"/>
          </p:cNvSpPr>
          <p:nvPr>
            <p:ph idx="1"/>
          </p:nvPr>
        </p:nvSpPr>
        <p:spPr>
          <a:xfrm>
            <a:off x="938758" y="1498080"/>
            <a:ext cx="7633742" cy="4272197"/>
          </a:xfrm>
          <a:ln>
            <a:solidFill>
              <a:schemeClr val="accent4">
                <a:lumMod val="75000"/>
              </a:schemeClr>
            </a:solidFill>
          </a:ln>
        </p:spPr>
        <p:txBody>
          <a:bodyPr>
            <a:normAutofit fontScale="32500" lnSpcReduction="20000"/>
          </a:bodyPr>
          <a:lstStyle/>
          <a:p>
            <a:endParaRPr lang="es-ES" dirty="0"/>
          </a:p>
          <a:p>
            <a:pPr marL="0" indent="0">
              <a:buNone/>
            </a:pPr>
            <a:r>
              <a:rPr lang="es-ES" sz="3300" b="1" dirty="0">
                <a:effectLst>
                  <a:outerShdw blurRad="38100" dist="38100" dir="2700000" algn="tl">
                    <a:srgbClr val="000000">
                      <a:alpha val="43137"/>
                    </a:srgbClr>
                  </a:outerShdw>
                </a:effectLst>
              </a:rPr>
              <a:t>      </a:t>
            </a:r>
            <a:r>
              <a:rPr lang="es-ES" sz="4500" b="1" dirty="0">
                <a:solidFill>
                  <a:schemeClr val="tx1"/>
                </a:solidFill>
                <a:effectLst>
                  <a:outerShdw blurRad="38100" dist="38100" dir="2700000" algn="tl">
                    <a:srgbClr val="000000">
                      <a:alpha val="43137"/>
                    </a:srgbClr>
                  </a:outerShdw>
                </a:effectLst>
              </a:rPr>
              <a:t>Son aquellas lesiones en las cuales la cavidad articular se pone en </a:t>
            </a:r>
          </a:p>
          <a:p>
            <a:pPr marL="0" indent="0">
              <a:buNone/>
            </a:pPr>
            <a:r>
              <a:rPr lang="es-ES" sz="4500" b="1" dirty="0">
                <a:solidFill>
                  <a:schemeClr val="tx1"/>
                </a:solidFill>
                <a:effectLst>
                  <a:outerShdw blurRad="38100" dist="38100" dir="2700000" algn="tl">
                    <a:srgbClr val="000000">
                      <a:alpha val="43137"/>
                    </a:srgbClr>
                  </a:outerShdw>
                </a:effectLst>
              </a:rPr>
              <a:t>     comunicación con el exterior a través de una herida, independientemente de</a:t>
            </a:r>
          </a:p>
          <a:p>
            <a:pPr marL="0" indent="0">
              <a:buNone/>
            </a:pPr>
            <a:r>
              <a:rPr lang="es-ES" sz="4500" b="1" dirty="0">
                <a:solidFill>
                  <a:schemeClr val="tx1"/>
                </a:solidFill>
                <a:effectLst>
                  <a:outerShdw blurRad="38100" dist="38100" dir="2700000" algn="tl">
                    <a:srgbClr val="000000">
                      <a:alpha val="43137"/>
                    </a:srgbClr>
                  </a:outerShdw>
                </a:effectLst>
              </a:rPr>
              <a:t>      su forma o extensión. Pueden clasificarse en tres tipos:</a:t>
            </a:r>
          </a:p>
          <a:p>
            <a:pPr marL="0" indent="0">
              <a:buNone/>
            </a:pPr>
            <a:endParaRPr lang="es-ES" sz="4500" b="1" dirty="0">
              <a:solidFill>
                <a:schemeClr val="tx1"/>
              </a:solidFill>
              <a:effectLst>
                <a:outerShdw blurRad="38100" dist="38100" dir="2700000" algn="tl">
                  <a:srgbClr val="000000">
                    <a:alpha val="43137"/>
                  </a:srgbClr>
                </a:outerShdw>
              </a:effectLst>
            </a:endParaRPr>
          </a:p>
          <a:p>
            <a:pPr marL="0" indent="0">
              <a:buNone/>
            </a:pPr>
            <a:r>
              <a:rPr lang="es-ES" sz="4500" b="1" dirty="0">
                <a:solidFill>
                  <a:schemeClr val="tx1"/>
                </a:solidFill>
                <a:effectLst>
                  <a:outerShdw blurRad="38100" dist="38100" dir="2700000" algn="tl">
                    <a:srgbClr val="000000">
                      <a:alpha val="43137"/>
                    </a:srgbClr>
                  </a:outerShdw>
                </a:effectLst>
              </a:rPr>
              <a:t> Tipo I. Herida penetrante en la articulación sin lesión ósea no </a:t>
            </a:r>
          </a:p>
          <a:p>
            <a:pPr marL="0" indent="0">
              <a:buNone/>
            </a:pPr>
            <a:r>
              <a:rPr lang="es-ES" sz="4500" b="1" dirty="0">
                <a:solidFill>
                  <a:schemeClr val="tx1"/>
                </a:solidFill>
                <a:effectLst>
                  <a:outerShdw blurRad="38100" dist="38100" dir="2700000" algn="tl">
                    <a:srgbClr val="000000">
                      <a:alpha val="43137"/>
                    </a:srgbClr>
                  </a:outerShdw>
                </a:effectLst>
              </a:rPr>
              <a:t>           cartilaginosa</a:t>
            </a:r>
          </a:p>
          <a:p>
            <a:pPr marL="0" indent="0">
              <a:buNone/>
            </a:pPr>
            <a:r>
              <a:rPr lang="es-ES" sz="4500" b="1" dirty="0">
                <a:solidFill>
                  <a:schemeClr val="tx1"/>
                </a:solidFill>
                <a:effectLst>
                  <a:outerShdw blurRad="38100" dist="38100" dir="2700000" algn="tl">
                    <a:srgbClr val="000000">
                      <a:alpha val="43137"/>
                    </a:srgbClr>
                  </a:outerShdw>
                </a:effectLst>
              </a:rPr>
              <a:t> Tipo II. Herida penetrante en la articulación con discreta zona de</a:t>
            </a:r>
          </a:p>
          <a:p>
            <a:pPr marL="0" indent="0">
              <a:buNone/>
            </a:pPr>
            <a:r>
              <a:rPr lang="es-ES" sz="4500" b="1" dirty="0">
                <a:solidFill>
                  <a:schemeClr val="tx1"/>
                </a:solidFill>
                <a:effectLst>
                  <a:outerShdw blurRad="38100" dist="38100" dir="2700000" algn="tl">
                    <a:srgbClr val="000000">
                      <a:alpha val="43137"/>
                    </a:srgbClr>
                  </a:outerShdw>
                </a:effectLst>
              </a:rPr>
              <a:t>           maceración. Necrosis o presencia de cuerpos extraños</a:t>
            </a:r>
          </a:p>
          <a:p>
            <a:pPr marL="0" indent="0">
              <a:buNone/>
            </a:pPr>
            <a:r>
              <a:rPr lang="es-ES" sz="4500" b="1" dirty="0">
                <a:solidFill>
                  <a:schemeClr val="tx1"/>
                </a:solidFill>
                <a:effectLst>
                  <a:outerShdw blurRad="38100" dist="38100" dir="2700000" algn="tl">
                    <a:srgbClr val="000000">
                      <a:alpha val="43137"/>
                    </a:srgbClr>
                  </a:outerShdw>
                </a:effectLst>
              </a:rPr>
              <a:t>           intramusculares y lesión de las estructuras osteocartilaginosas.</a:t>
            </a:r>
          </a:p>
          <a:p>
            <a:pPr marL="0" indent="0">
              <a:buNone/>
            </a:pPr>
            <a:r>
              <a:rPr lang="es-ES" sz="4500" b="1" dirty="0">
                <a:solidFill>
                  <a:schemeClr val="tx1"/>
                </a:solidFill>
                <a:effectLst>
                  <a:outerShdw blurRad="38100" dist="38100" dir="2700000" algn="tl">
                    <a:srgbClr val="000000">
                      <a:alpha val="43137"/>
                    </a:srgbClr>
                  </a:outerShdw>
                </a:effectLst>
              </a:rPr>
              <a:t> Tipo III. Herida con extensa destrucción de partes blandas, que muestra zonas</a:t>
            </a:r>
          </a:p>
          <a:p>
            <a:pPr marL="0" indent="0">
              <a:buNone/>
            </a:pPr>
            <a:r>
              <a:rPr lang="es-ES" sz="4500" b="1" dirty="0">
                <a:solidFill>
                  <a:schemeClr val="tx1"/>
                </a:solidFill>
                <a:effectLst>
                  <a:outerShdw blurRad="38100" dist="38100" dir="2700000" algn="tl">
                    <a:srgbClr val="000000">
                      <a:alpha val="43137"/>
                    </a:srgbClr>
                  </a:outerShdw>
                </a:effectLst>
              </a:rPr>
              <a:t>            desgarradas y necrosadas, destrucción de la </a:t>
            </a:r>
            <a:r>
              <a:rPr lang="es-ES" sz="4500" b="1" dirty="0" err="1">
                <a:solidFill>
                  <a:schemeClr val="tx1"/>
                </a:solidFill>
                <a:effectLst>
                  <a:outerShdw blurRad="38100" dist="38100" dir="2700000" algn="tl">
                    <a:srgbClr val="000000">
                      <a:alpha val="43137"/>
                    </a:srgbClr>
                  </a:outerShdw>
                </a:effectLst>
              </a:rPr>
              <a:t>cápula</a:t>
            </a:r>
            <a:r>
              <a:rPr lang="es-ES" sz="4500" b="1" dirty="0">
                <a:solidFill>
                  <a:schemeClr val="tx1"/>
                </a:solidFill>
                <a:effectLst>
                  <a:outerShdw blurRad="38100" dist="38100" dir="2700000" algn="tl">
                    <a:srgbClr val="000000">
                      <a:alpha val="43137"/>
                    </a:srgbClr>
                  </a:outerShdw>
                </a:effectLst>
              </a:rPr>
              <a:t> sinovial, lesión</a:t>
            </a:r>
          </a:p>
          <a:p>
            <a:pPr marL="0" indent="0">
              <a:buNone/>
            </a:pPr>
            <a:r>
              <a:rPr lang="es-ES" sz="4500" b="1" dirty="0">
                <a:solidFill>
                  <a:schemeClr val="tx1"/>
                </a:solidFill>
                <a:effectLst>
                  <a:outerShdw blurRad="38100" dist="38100" dir="2700000" algn="tl">
                    <a:srgbClr val="000000">
                      <a:alpha val="43137"/>
                    </a:srgbClr>
                  </a:outerShdw>
                </a:effectLst>
              </a:rPr>
              <a:t>            del hueso y cartílago, y gran cantidad de cuerpos extraños</a:t>
            </a:r>
          </a:p>
          <a:p>
            <a:pPr marL="0" indent="0">
              <a:buNone/>
            </a:pPr>
            <a:r>
              <a:rPr lang="es-ES" sz="4500" b="1" dirty="0">
                <a:solidFill>
                  <a:schemeClr val="tx1"/>
                </a:solidFill>
                <a:effectLst>
                  <a:outerShdw blurRad="38100" dist="38100" dir="2700000" algn="tl">
                    <a:srgbClr val="000000">
                      <a:alpha val="43137"/>
                    </a:srgbClr>
                  </a:outerShdw>
                </a:effectLst>
              </a:rPr>
              <a:t>            intraarticulares.</a:t>
            </a:r>
          </a:p>
          <a:p>
            <a:endParaRPr lang="es-ES" sz="4500" dirty="0">
              <a:solidFill>
                <a:schemeClr val="tx1"/>
              </a:solidFill>
            </a:endParaRPr>
          </a:p>
        </p:txBody>
      </p:sp>
    </p:spTree>
    <p:extLst>
      <p:ext uri="{BB962C8B-B14F-4D97-AF65-F5344CB8AC3E}">
        <p14:creationId xmlns:p14="http://schemas.microsoft.com/office/powerpoint/2010/main" val="2020628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8758" y="958434"/>
            <a:ext cx="7633742" cy="1146748"/>
          </a:xfrm>
          <a:solidFill>
            <a:schemeClr val="accent3">
              <a:lumMod val="60000"/>
              <a:lumOff val="40000"/>
            </a:schemeClr>
          </a:solidFill>
          <a:ln>
            <a:solidFill>
              <a:schemeClr val="accent4">
                <a:lumMod val="75000"/>
              </a:schemeClr>
            </a:solidFill>
          </a:ln>
        </p:spPr>
        <p:txBody>
          <a:bodyPr>
            <a:normAutofit fontScale="90000"/>
          </a:bodyPr>
          <a:lstStyle/>
          <a:p>
            <a:pPr algn="ctr"/>
            <a:r>
              <a:rPr lang="es-ES" sz="3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La conducta que se debe seguir en la zona de defensa, CMF o PMBON</a:t>
            </a:r>
            <a:endParaRPr lang="es-ES" dirty="0"/>
          </a:p>
        </p:txBody>
      </p:sp>
      <p:sp>
        <p:nvSpPr>
          <p:cNvPr id="3" name="Marcador de contenido 2"/>
          <p:cNvSpPr>
            <a:spLocks noGrp="1"/>
          </p:cNvSpPr>
          <p:nvPr>
            <p:ph idx="1"/>
          </p:nvPr>
        </p:nvSpPr>
        <p:spPr>
          <a:xfrm>
            <a:off x="938758" y="2105182"/>
            <a:ext cx="7633742" cy="3755036"/>
          </a:xfrm>
          <a:ln>
            <a:solidFill>
              <a:schemeClr val="accent4">
                <a:lumMod val="75000"/>
              </a:schemeClr>
            </a:solidFill>
          </a:ln>
        </p:spPr>
        <p:txBody>
          <a:bodyPr>
            <a:normAutofit fontScale="77500" lnSpcReduction="20000"/>
          </a:bodyPr>
          <a:lstStyle/>
          <a:p>
            <a:pPr marL="0" indent="0">
              <a:lnSpc>
                <a:spcPct val="100000"/>
              </a:lnSpc>
              <a:buNone/>
            </a:pPr>
            <a:r>
              <a:rPr lang="es-ES" sz="1950" dirty="0">
                <a:solidFill>
                  <a:schemeClr val="tx1"/>
                </a:solidFill>
              </a:rPr>
              <a:t>1.Aplicar las medidas para conservar la vida. Si existiera hemorragia, se controlará </a:t>
            </a:r>
          </a:p>
          <a:p>
            <a:pPr marL="0" indent="0">
              <a:lnSpc>
                <a:spcPct val="100000"/>
              </a:lnSpc>
              <a:buNone/>
            </a:pPr>
            <a:r>
              <a:rPr lang="es-ES" sz="1950" dirty="0">
                <a:solidFill>
                  <a:schemeClr val="tx1"/>
                </a:solidFill>
              </a:rPr>
              <a:t>    mediante un vendaje compresivo.</a:t>
            </a:r>
          </a:p>
          <a:p>
            <a:pPr marL="0" indent="0">
              <a:lnSpc>
                <a:spcPct val="100000"/>
              </a:lnSpc>
              <a:buNone/>
            </a:pPr>
            <a:r>
              <a:rPr lang="es-ES" sz="1950" dirty="0">
                <a:solidFill>
                  <a:schemeClr val="tx1"/>
                </a:solidFill>
              </a:rPr>
              <a:t>2.Inmovilizar el miembro lesionado. Si hay heridas, recordar que se deben cubrir</a:t>
            </a:r>
          </a:p>
          <a:p>
            <a:pPr marL="0" indent="0">
              <a:lnSpc>
                <a:spcPct val="100000"/>
              </a:lnSpc>
              <a:buNone/>
            </a:pPr>
            <a:r>
              <a:rPr lang="es-ES" sz="1950" dirty="0">
                <a:solidFill>
                  <a:schemeClr val="tx1"/>
                </a:solidFill>
              </a:rPr>
              <a:t>   previamente con apósitos estériles. Revisar si el lesionado inmovilizado de la etapa</a:t>
            </a:r>
          </a:p>
          <a:p>
            <a:pPr marL="0" indent="0">
              <a:lnSpc>
                <a:spcPct val="100000"/>
              </a:lnSpc>
              <a:buNone/>
            </a:pPr>
            <a:r>
              <a:rPr lang="es-ES" sz="1950" dirty="0">
                <a:solidFill>
                  <a:schemeClr val="tx1"/>
                </a:solidFill>
              </a:rPr>
              <a:t>   anterior.</a:t>
            </a:r>
          </a:p>
          <a:p>
            <a:pPr marL="0" indent="0">
              <a:lnSpc>
                <a:spcPct val="100000"/>
              </a:lnSpc>
              <a:buNone/>
            </a:pPr>
            <a:r>
              <a:rPr lang="es-ES" sz="1950" dirty="0">
                <a:solidFill>
                  <a:schemeClr val="tx1"/>
                </a:solidFill>
              </a:rPr>
              <a:t>3.Realizar profilaxis del tétanos y administrar un millón de unidades de penicilina por vía</a:t>
            </a:r>
          </a:p>
          <a:p>
            <a:pPr marL="0" indent="0">
              <a:lnSpc>
                <a:spcPct val="100000"/>
              </a:lnSpc>
              <a:buNone/>
            </a:pPr>
            <a:r>
              <a:rPr lang="es-ES" sz="1950" dirty="0">
                <a:solidFill>
                  <a:schemeClr val="tx1"/>
                </a:solidFill>
              </a:rPr>
              <a:t>    intramuscular en las lesiones abiertas.</a:t>
            </a:r>
          </a:p>
          <a:p>
            <a:pPr marL="0" indent="0">
              <a:lnSpc>
                <a:spcPct val="100000"/>
              </a:lnSpc>
              <a:buNone/>
            </a:pPr>
            <a:r>
              <a:rPr lang="es-ES" sz="1950" dirty="0">
                <a:solidFill>
                  <a:schemeClr val="tx1"/>
                </a:solidFill>
              </a:rPr>
              <a:t>4.Calmar el dolor: inyectar 1 g de dipirona por vía intramuscular, Acupuntura o</a:t>
            </a:r>
          </a:p>
          <a:p>
            <a:pPr marL="0" indent="0">
              <a:lnSpc>
                <a:spcPct val="100000"/>
              </a:lnSpc>
              <a:buNone/>
            </a:pPr>
            <a:r>
              <a:rPr lang="es-ES" sz="1950" dirty="0">
                <a:solidFill>
                  <a:schemeClr val="tx1"/>
                </a:solidFill>
              </a:rPr>
              <a:t>   digitopuntura. </a:t>
            </a:r>
          </a:p>
          <a:p>
            <a:pPr marL="0" indent="0">
              <a:lnSpc>
                <a:spcPct val="100000"/>
              </a:lnSpc>
              <a:buNone/>
            </a:pPr>
            <a:r>
              <a:rPr lang="es-ES" sz="1950" dirty="0">
                <a:solidFill>
                  <a:schemeClr val="tx1"/>
                </a:solidFill>
              </a:rPr>
              <a:t>5.Realizar una correcta inmovilización de la articulación lesionada en posición funcional, </a:t>
            </a:r>
          </a:p>
          <a:p>
            <a:pPr marL="0" indent="0">
              <a:lnSpc>
                <a:spcPct val="100000"/>
              </a:lnSpc>
              <a:buNone/>
            </a:pPr>
            <a:r>
              <a:rPr lang="es-ES" sz="1950" dirty="0">
                <a:solidFill>
                  <a:schemeClr val="tx1"/>
                </a:solidFill>
              </a:rPr>
              <a:t>   cumplimentando los principios establecidos.      </a:t>
            </a:r>
          </a:p>
          <a:p>
            <a:pPr marL="0" indent="0">
              <a:lnSpc>
                <a:spcPct val="100000"/>
              </a:lnSpc>
              <a:buNone/>
            </a:pPr>
            <a:r>
              <a:rPr lang="es-ES" sz="1950" dirty="0">
                <a:solidFill>
                  <a:schemeClr val="tx1"/>
                </a:solidFill>
              </a:rPr>
              <a:t>En las lesiones de la articulación del hombro, una buena inmovilización se logra mediante un vendaje de Velpeau, adosando el miembro superior al tórax.</a:t>
            </a:r>
          </a:p>
          <a:p>
            <a:endParaRPr lang="es-ES" dirty="0"/>
          </a:p>
        </p:txBody>
      </p:sp>
    </p:spTree>
    <p:extLst>
      <p:ext uri="{BB962C8B-B14F-4D97-AF65-F5344CB8AC3E}">
        <p14:creationId xmlns:p14="http://schemas.microsoft.com/office/powerpoint/2010/main" val="39931741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8758" y="958433"/>
            <a:ext cx="7633742" cy="899411"/>
          </a:xfrm>
          <a:solidFill>
            <a:schemeClr val="accent3">
              <a:lumMod val="60000"/>
              <a:lumOff val="40000"/>
            </a:schemeClr>
          </a:solidFill>
          <a:ln>
            <a:solidFill>
              <a:schemeClr val="accent4">
                <a:lumMod val="75000"/>
              </a:schemeClr>
            </a:solidFill>
          </a:ln>
        </p:spPr>
        <p:txBody>
          <a:bodyPr>
            <a:normAutofit fontScale="90000"/>
          </a:bodyPr>
          <a:lstStyle/>
          <a:p>
            <a:pPr algn="ctr"/>
            <a:r>
              <a:rPr lang="es-ES" sz="3000" b="1" dirty="0">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PRIORIDADES DE EVACUACION DE LAS LESIONES ARTICULARES</a:t>
            </a:r>
          </a:p>
        </p:txBody>
      </p:sp>
      <p:sp>
        <p:nvSpPr>
          <p:cNvPr id="3" name="Marcador de contenido 2"/>
          <p:cNvSpPr>
            <a:spLocks noGrp="1"/>
          </p:cNvSpPr>
          <p:nvPr>
            <p:ph idx="1"/>
          </p:nvPr>
        </p:nvSpPr>
        <p:spPr>
          <a:xfrm>
            <a:off x="938758" y="1947785"/>
            <a:ext cx="7633742" cy="3608882"/>
          </a:xfrm>
          <a:ln>
            <a:solidFill>
              <a:schemeClr val="accent4">
                <a:lumMod val="75000"/>
              </a:schemeClr>
            </a:solidFill>
          </a:ln>
        </p:spPr>
        <p:txBody>
          <a:bodyPr>
            <a:noAutofit/>
          </a:bodyPr>
          <a:lstStyle/>
          <a:p>
            <a:endParaRPr lang="es-ES" sz="21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r>
              <a:rPr lang="es-ES" sz="21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Primera prioridad: </a:t>
            </a:r>
            <a:r>
              <a:rPr lang="es-ES" sz="2100" dirty="0">
                <a:solidFill>
                  <a:schemeClr val="tx1"/>
                </a:solidFill>
                <a:latin typeface="Arial" panose="020B0604020202020204" pitchFamily="34" charset="0"/>
                <a:cs typeface="Arial" panose="020B0604020202020204" pitchFamily="34" charset="0"/>
              </a:rPr>
              <a:t>Todas las lesiones abiertas de las grandes articulaciones (hombro cadera y rodilla) y todas las lesiones articulares con compromiso vascular o nervioso.</a:t>
            </a:r>
          </a:p>
          <a:p>
            <a:r>
              <a:rPr lang="es-ES" sz="2100" dirty="0">
                <a:solidFill>
                  <a:schemeClr val="tx1"/>
                </a:solidFill>
                <a:latin typeface="Arial" panose="020B0604020202020204" pitchFamily="34" charset="0"/>
                <a:cs typeface="Arial" panose="020B0604020202020204" pitchFamily="34" charset="0"/>
              </a:rPr>
              <a:t> </a:t>
            </a:r>
            <a:r>
              <a:rPr lang="es-ES" sz="21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Segunda prioridad: </a:t>
            </a:r>
            <a:r>
              <a:rPr lang="es-ES" sz="2100" dirty="0">
                <a:solidFill>
                  <a:schemeClr val="tx1"/>
                </a:solidFill>
                <a:latin typeface="Arial" panose="020B0604020202020204" pitchFamily="34" charset="0"/>
                <a:cs typeface="Arial" panose="020B0604020202020204" pitchFamily="34" charset="0"/>
              </a:rPr>
              <a:t>Todas las lesiones abiertas de las pequeñas articulaciones (muñeca y tobillo), excepto las que  presentan compromiso vasculonervioso.</a:t>
            </a:r>
          </a:p>
          <a:p>
            <a:r>
              <a:rPr lang="es-ES" sz="2100" dirty="0">
                <a:solidFill>
                  <a:schemeClr val="tx1"/>
                </a:solidFill>
                <a:latin typeface="Arial" panose="020B0604020202020204" pitchFamily="34" charset="0"/>
                <a:cs typeface="Arial" panose="020B0604020202020204" pitchFamily="34" charset="0"/>
              </a:rPr>
              <a:t> </a:t>
            </a:r>
            <a:r>
              <a:rPr lang="es-ES" sz="21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Tercera prioridad: </a:t>
            </a:r>
            <a:r>
              <a:rPr lang="es-ES" sz="2100" dirty="0">
                <a:solidFill>
                  <a:schemeClr val="tx1"/>
                </a:solidFill>
                <a:latin typeface="Arial" panose="020B0604020202020204" pitchFamily="34" charset="0"/>
                <a:cs typeface="Arial" panose="020B0604020202020204" pitchFamily="34" charset="0"/>
              </a:rPr>
              <a:t>Todas las lesiones cerradas excepto las  que tienen compromiso vasculonervioso.</a:t>
            </a:r>
          </a:p>
          <a:p>
            <a:endParaRPr lang="es-ES" sz="21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12050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8758" y="992162"/>
            <a:ext cx="7633742" cy="888167"/>
          </a:xfrm>
          <a:solidFill>
            <a:schemeClr val="accent3">
              <a:lumMod val="60000"/>
              <a:lumOff val="40000"/>
            </a:schemeClr>
          </a:solidFill>
          <a:ln>
            <a:solidFill>
              <a:schemeClr val="accent4">
                <a:lumMod val="75000"/>
              </a:schemeClr>
            </a:solidFill>
          </a:ln>
        </p:spPr>
        <p:txBody>
          <a:bodyPr>
            <a:normAutofit fontScale="90000"/>
          </a:bodyPr>
          <a:lstStyle/>
          <a:p>
            <a:pPr algn="ctr"/>
            <a:r>
              <a:rPr lang="es-ES" sz="30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Cuidados de enfermería EN LESIONES ARTICULARES</a:t>
            </a:r>
          </a:p>
        </p:txBody>
      </p:sp>
      <p:sp>
        <p:nvSpPr>
          <p:cNvPr id="3" name="Marcador de contenido 2"/>
          <p:cNvSpPr>
            <a:spLocks noGrp="1"/>
          </p:cNvSpPr>
          <p:nvPr>
            <p:ph idx="1"/>
          </p:nvPr>
        </p:nvSpPr>
        <p:spPr>
          <a:xfrm>
            <a:off x="938758" y="1880329"/>
            <a:ext cx="7633742" cy="3912433"/>
          </a:xfrm>
          <a:ln>
            <a:solidFill>
              <a:schemeClr val="accent4">
                <a:lumMod val="75000"/>
              </a:schemeClr>
            </a:solidFill>
          </a:ln>
        </p:spPr>
        <p:txBody>
          <a:bodyPr>
            <a:normAutofit fontScale="92500" lnSpcReduction="20000"/>
          </a:bodyPr>
          <a:lstStyle/>
          <a:p>
            <a:pPr marL="0" indent="0">
              <a:buNone/>
            </a:pPr>
            <a:endParaRPr lang="es-ES" dirty="0"/>
          </a:p>
          <a:p>
            <a:endParaRPr lang="es-ES" dirty="0"/>
          </a:p>
          <a:p>
            <a:r>
              <a:rPr lang="es-ES" sz="2250" b="1" dirty="0">
                <a:solidFill>
                  <a:schemeClr val="tx1"/>
                </a:solidFill>
                <a:effectLst>
                  <a:outerShdw blurRad="38100" dist="38100" dir="2700000" algn="tl">
                    <a:srgbClr val="000000">
                      <a:alpha val="43137"/>
                    </a:srgbClr>
                  </a:outerShdw>
                </a:effectLst>
              </a:rPr>
              <a:t>1</a:t>
            </a:r>
            <a:r>
              <a:rPr lang="es-ES" dirty="0"/>
              <a:t>.</a:t>
            </a:r>
            <a:r>
              <a:rPr lang="es-ES" sz="2100" b="1" dirty="0">
                <a:solidFill>
                  <a:schemeClr val="tx1"/>
                </a:solidFill>
              </a:rPr>
              <a:t>Medidas para conservar la vida. Si hemorragia externa, vendaje compresivo. </a:t>
            </a:r>
          </a:p>
          <a:p>
            <a:r>
              <a:rPr lang="es-ES" sz="2100" b="1" dirty="0">
                <a:solidFill>
                  <a:schemeClr val="tx1"/>
                </a:solidFill>
              </a:rPr>
              <a:t>2.Si estado de shock, canalizar vena o preparar set para venidisección.</a:t>
            </a:r>
          </a:p>
          <a:p>
            <a:r>
              <a:rPr lang="es-ES" sz="2100" b="1" dirty="0">
                <a:solidFill>
                  <a:schemeClr val="tx1"/>
                </a:solidFill>
              </a:rPr>
              <a:t>3.Inmovilización del miembro en posición funcional, o revisar inmovilización. Si existe herida, cubrirla con un apósito.</a:t>
            </a:r>
          </a:p>
          <a:p>
            <a:r>
              <a:rPr lang="es-ES" sz="2100" b="1" dirty="0">
                <a:solidFill>
                  <a:schemeClr val="tx1"/>
                </a:solidFill>
              </a:rPr>
              <a:t>4. Profilaxis del tétanos y la infección.</a:t>
            </a:r>
          </a:p>
          <a:p>
            <a:r>
              <a:rPr lang="es-ES" sz="2100" b="1" dirty="0">
                <a:solidFill>
                  <a:schemeClr val="tx1"/>
                </a:solidFill>
              </a:rPr>
              <a:t>5.Analgésicos, acupuntura o digitopuntura.</a:t>
            </a:r>
          </a:p>
          <a:p>
            <a:r>
              <a:rPr lang="es-ES" sz="2100" b="1" dirty="0">
                <a:solidFill>
                  <a:schemeClr val="tx1"/>
                </a:solidFill>
              </a:rPr>
              <a:t>6.Observación (Pulso, TA y FR). Apoyo emocional.</a:t>
            </a:r>
          </a:p>
          <a:p>
            <a:r>
              <a:rPr lang="es-ES" sz="2100" b="1" dirty="0">
                <a:solidFill>
                  <a:schemeClr val="tx1"/>
                </a:solidFill>
              </a:rPr>
              <a:t>7.Preparar al lesionado para la evacuación.</a:t>
            </a:r>
          </a:p>
          <a:p>
            <a:endParaRPr lang="es-ES" sz="2100" b="1" dirty="0">
              <a:solidFill>
                <a:schemeClr val="tx1"/>
              </a:solidFill>
            </a:endParaRPr>
          </a:p>
        </p:txBody>
      </p:sp>
    </p:spTree>
    <p:extLst>
      <p:ext uri="{BB962C8B-B14F-4D97-AF65-F5344CB8AC3E}">
        <p14:creationId xmlns:p14="http://schemas.microsoft.com/office/powerpoint/2010/main" val="12889437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8758" y="1144039"/>
            <a:ext cx="7633742" cy="578894"/>
          </a:xfrm>
          <a:solidFill>
            <a:schemeClr val="accent3">
              <a:lumMod val="60000"/>
              <a:lumOff val="40000"/>
            </a:schemeClr>
          </a:solidFill>
          <a:ln w="28575">
            <a:solidFill>
              <a:schemeClr val="accent4">
                <a:lumMod val="75000"/>
              </a:schemeClr>
            </a:solidFill>
          </a:ln>
        </p:spPr>
        <p:txBody>
          <a:bodyPr>
            <a:normAutofit fontScale="90000"/>
          </a:bodyPr>
          <a:lstStyle/>
          <a:p>
            <a:pPr algn="ctr"/>
            <a:r>
              <a:rPr lang="es-ES"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Estudio independiente</a:t>
            </a:r>
          </a:p>
        </p:txBody>
      </p:sp>
      <p:sp>
        <p:nvSpPr>
          <p:cNvPr id="3" name="Marcador de contenido 2"/>
          <p:cNvSpPr>
            <a:spLocks noGrp="1"/>
          </p:cNvSpPr>
          <p:nvPr>
            <p:ph idx="1"/>
          </p:nvPr>
        </p:nvSpPr>
        <p:spPr>
          <a:xfrm>
            <a:off x="938758" y="1959028"/>
            <a:ext cx="7633742" cy="3307917"/>
          </a:xfrm>
          <a:ln w="38100">
            <a:solidFill>
              <a:schemeClr val="accent4">
                <a:lumMod val="75000"/>
              </a:schemeClr>
            </a:solidFill>
          </a:ln>
        </p:spPr>
        <p:txBody>
          <a:bodyPr>
            <a:normAutofit/>
          </a:bodyPr>
          <a:lstStyle/>
          <a:p>
            <a:pPr marL="0" indent="0">
              <a:buNone/>
            </a:pPr>
            <a:r>
              <a:rPr lang="es-ES" sz="24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Tomo 2: Pag. 252 a 258</a:t>
            </a:r>
          </a:p>
          <a:p>
            <a:pPr marL="0" indent="0">
              <a:buNone/>
            </a:pPr>
            <a:r>
              <a:rPr lang="es-ES" sz="24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Lesiones de la mano</a:t>
            </a:r>
            <a:r>
              <a:rPr lang="es-ES" sz="1800" dirty="0">
                <a:latin typeface="Arial" panose="020B0604020202020204" pitchFamily="34" charset="0"/>
                <a:cs typeface="Arial" panose="020B0604020202020204" pitchFamily="34" charset="0"/>
              </a:rPr>
              <a:t>					          	          </a:t>
            </a:r>
          </a:p>
          <a:p>
            <a:pPr marL="0" indent="0">
              <a:buNone/>
            </a:pPr>
            <a:r>
              <a:rPr lang="es-ES" sz="2400" b="1" dirty="0">
                <a:solidFill>
                  <a:schemeClr val="tx1"/>
                </a:solidFill>
                <a:latin typeface="Arial" panose="020B0604020202020204" pitchFamily="34" charset="0"/>
                <a:cs typeface="Arial" panose="020B0604020202020204" pitchFamily="34" charset="0"/>
              </a:rPr>
              <a:t>1. Lesiones óseas</a:t>
            </a:r>
          </a:p>
          <a:p>
            <a:pPr marL="0" indent="0">
              <a:buNone/>
            </a:pPr>
            <a:r>
              <a:rPr lang="es-ES" sz="2400" b="1" dirty="0">
                <a:solidFill>
                  <a:schemeClr val="tx1"/>
                </a:solidFill>
                <a:latin typeface="Arial" panose="020B0604020202020204" pitchFamily="34" charset="0"/>
                <a:cs typeface="Arial" panose="020B0604020202020204" pitchFamily="34" charset="0"/>
              </a:rPr>
              <a:t>2. Lesiones tendinosas</a:t>
            </a:r>
          </a:p>
          <a:p>
            <a:pPr marL="0" indent="0">
              <a:buNone/>
            </a:pPr>
            <a:r>
              <a:rPr lang="es-ES" sz="2400" b="1" dirty="0">
                <a:solidFill>
                  <a:schemeClr val="tx1"/>
                </a:solidFill>
                <a:latin typeface="Arial" panose="020B0604020202020204" pitchFamily="34" charset="0"/>
                <a:cs typeface="Arial" panose="020B0604020202020204" pitchFamily="34" charset="0"/>
              </a:rPr>
              <a:t>3.Lesiones de los nervios.</a:t>
            </a:r>
          </a:p>
          <a:p>
            <a:pPr marL="0" indent="0">
              <a:buNone/>
            </a:pPr>
            <a:r>
              <a:rPr lang="es-ES" sz="2400" b="1" dirty="0">
                <a:solidFill>
                  <a:schemeClr val="tx1"/>
                </a:solidFill>
                <a:latin typeface="Arial" panose="020B0604020202020204" pitchFamily="34" charset="0"/>
                <a:cs typeface="Arial" panose="020B0604020202020204" pitchFamily="34" charset="0"/>
              </a:rPr>
              <a:t>4.Cuidados de enfermería</a:t>
            </a:r>
          </a:p>
          <a:p>
            <a:pPr marL="0" indent="0">
              <a:buNone/>
            </a:pPr>
            <a:r>
              <a:rPr lang="es-ES" sz="2400" b="1" dirty="0">
                <a:solidFill>
                  <a:schemeClr val="tx1"/>
                </a:solidFill>
                <a:latin typeface="Arial" panose="020B0604020202020204" pitchFamily="34" charset="0"/>
                <a:cs typeface="Arial" panose="020B0604020202020204" pitchFamily="34" charset="0"/>
              </a:rPr>
              <a:t>5.Infecciones de la mano	</a:t>
            </a:r>
          </a:p>
        </p:txBody>
      </p:sp>
    </p:spTree>
    <p:extLst>
      <p:ext uri="{BB962C8B-B14F-4D97-AF65-F5344CB8AC3E}">
        <p14:creationId xmlns:p14="http://schemas.microsoft.com/office/powerpoint/2010/main" val="7382422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55129" y="188640"/>
            <a:ext cx="7633742" cy="595859"/>
          </a:xfrm>
          <a:solidFill>
            <a:schemeClr val="accent3">
              <a:lumMod val="60000"/>
              <a:lumOff val="40000"/>
            </a:schemeClr>
          </a:solidFill>
          <a:ln>
            <a:solidFill>
              <a:schemeClr val="accent4">
                <a:lumMod val="75000"/>
              </a:schemeClr>
            </a:solidFill>
          </a:ln>
        </p:spPr>
        <p:txBody>
          <a:bodyPr>
            <a:normAutofit fontScale="90000"/>
          </a:bodyPr>
          <a:lstStyle/>
          <a:p>
            <a:pPr algn="ctr"/>
            <a:r>
              <a:rPr lang="es-ES"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Revisión del Torniquete</a:t>
            </a:r>
            <a:br>
              <a:rPr lang="es-ES"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br>
            <a:r>
              <a:rPr lang="es-ES"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t>
            </a:r>
            <a:br>
              <a:rPr lang="es-ES"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br>
            <a:endParaRPr lang="es-ES"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3" name="Marcador de contenido 2"/>
          <p:cNvSpPr>
            <a:spLocks noGrp="1"/>
          </p:cNvSpPr>
          <p:nvPr>
            <p:ph idx="1"/>
          </p:nvPr>
        </p:nvSpPr>
        <p:spPr>
          <a:xfrm>
            <a:off x="721014" y="819830"/>
            <a:ext cx="8280920" cy="5904655"/>
          </a:xfrm>
          <a:ln>
            <a:solidFill>
              <a:schemeClr val="accent4">
                <a:lumMod val="75000"/>
              </a:schemeClr>
            </a:solidFill>
          </a:ln>
        </p:spPr>
        <p:txBody>
          <a:bodyPr>
            <a:noAutofit/>
          </a:bodyPr>
          <a:lstStyle/>
          <a:p>
            <a:r>
              <a:rPr lang="es-ES" b="1" dirty="0">
                <a:solidFill>
                  <a:schemeClr val="tx1"/>
                </a:solidFill>
                <a:latin typeface="Arial" panose="020B0604020202020204" pitchFamily="34" charset="0"/>
                <a:cs typeface="Arial" panose="020B0604020202020204" pitchFamily="34" charset="0"/>
              </a:rPr>
              <a:t>El torniquete se revisará cada vez que el herido llegue a una nueva etapa de tratamiento y evacuación. Si existe demora para el traslado, es necesario revisarlo cada 3 h.</a:t>
            </a:r>
          </a:p>
          <a:p>
            <a:r>
              <a:rPr lang="es-ES" b="1" dirty="0">
                <a:solidFill>
                  <a:schemeClr val="tx1"/>
                </a:solidFill>
                <a:latin typeface="Arial" panose="020B0604020202020204" pitchFamily="34" charset="0"/>
                <a:cs typeface="Arial" panose="020B0604020202020204" pitchFamily="34" charset="0"/>
              </a:rPr>
              <a:t>a)Revisar el torniquete en la sección de curaciones.</a:t>
            </a:r>
          </a:p>
          <a:p>
            <a:r>
              <a:rPr lang="es-ES" b="1" dirty="0">
                <a:solidFill>
                  <a:schemeClr val="tx1"/>
                </a:solidFill>
                <a:latin typeface="Arial" panose="020B0604020202020204" pitchFamily="34" charset="0"/>
                <a:cs typeface="Arial" panose="020B0604020202020204" pitchFamily="34" charset="0"/>
              </a:rPr>
              <a:t>b)Administrar rápidamente, por vía endovenosa, solución salina con bicarbonato de sodio o solución Ringer-lactato.</a:t>
            </a:r>
          </a:p>
          <a:p>
            <a:r>
              <a:rPr lang="es-ES" b="1" dirty="0">
                <a:solidFill>
                  <a:schemeClr val="tx1"/>
                </a:solidFill>
                <a:latin typeface="Arial" panose="020B0604020202020204" pitchFamily="34" charset="0"/>
                <a:cs typeface="Arial" panose="020B0604020202020204" pitchFamily="34" charset="0"/>
              </a:rPr>
              <a:t>c)Infiltrar circularmente el miembro, por encima (proximalmente) del torniquete con una solución de novocaína al 0,5 %. Este proceder solo se realiza al inicio (no se repite).</a:t>
            </a:r>
          </a:p>
          <a:p>
            <a:r>
              <a:rPr lang="es-ES" b="1" dirty="0">
                <a:solidFill>
                  <a:schemeClr val="tx1"/>
                </a:solidFill>
                <a:latin typeface="Arial" panose="020B0604020202020204" pitchFamily="34" charset="0"/>
                <a:cs typeface="Arial" panose="020B0604020202020204" pitchFamily="34" charset="0"/>
              </a:rPr>
              <a:t>d)Administrar antihistamínicos y dipirona por vía endovenosa o intramuscular.</a:t>
            </a:r>
          </a:p>
          <a:p>
            <a:r>
              <a:rPr lang="es-ES" b="1" dirty="0">
                <a:solidFill>
                  <a:schemeClr val="tx1"/>
                </a:solidFill>
                <a:latin typeface="Arial" panose="020B0604020202020204" pitchFamily="34" charset="0"/>
                <a:cs typeface="Arial" panose="020B0604020202020204" pitchFamily="34" charset="0"/>
              </a:rPr>
              <a:t>e)Efectuar compresión digital de la arteria principal antes de aflojarlo.</a:t>
            </a:r>
          </a:p>
          <a:p>
            <a:r>
              <a:rPr lang="es-ES" b="1" dirty="0">
                <a:solidFill>
                  <a:schemeClr val="tx1"/>
                </a:solidFill>
                <a:latin typeface="Arial" panose="020B0604020202020204" pitchFamily="34" charset="0"/>
                <a:cs typeface="Arial" panose="020B0604020202020204" pitchFamily="34" charset="0"/>
              </a:rPr>
              <a:t>f)Aflojar lentamente el torniquete.</a:t>
            </a:r>
          </a:p>
          <a:p>
            <a:r>
              <a:rPr lang="es-ES" b="1" dirty="0">
                <a:solidFill>
                  <a:schemeClr val="tx1"/>
                </a:solidFill>
                <a:latin typeface="Arial" panose="020B0604020202020204" pitchFamily="34" charset="0"/>
                <a:cs typeface="Arial" panose="020B0604020202020204" pitchFamily="34" charset="0"/>
              </a:rPr>
              <a:t>g)Si al aflojarlo reaparece la hemorragia, apretarlo de nuevo y anotar en la tarjeta del herido la hora en que revisó.</a:t>
            </a:r>
          </a:p>
          <a:p>
            <a:r>
              <a:rPr lang="es-ES" b="1" dirty="0">
                <a:solidFill>
                  <a:schemeClr val="tx1"/>
                </a:solidFill>
                <a:latin typeface="Arial" panose="020B0604020202020204" pitchFamily="34" charset="0"/>
                <a:cs typeface="Arial" panose="020B0604020202020204" pitchFamily="34" charset="0"/>
              </a:rPr>
              <a:t>h)Administrar antibióticos.</a:t>
            </a:r>
          </a:p>
          <a:p>
            <a:r>
              <a:rPr lang="es-ES" b="1" dirty="0">
                <a:solidFill>
                  <a:schemeClr val="tx1"/>
                </a:solidFill>
                <a:latin typeface="Arial" panose="020B0604020202020204" pitchFamily="34" charset="0"/>
                <a:cs typeface="Arial" panose="020B0604020202020204" pitchFamily="34" charset="0"/>
              </a:rPr>
              <a:t>i)Restituir el volumen sanguíneo perdido.</a:t>
            </a:r>
          </a:p>
          <a:p>
            <a:r>
              <a:rPr lang="es-ES" b="1" dirty="0">
                <a:solidFill>
                  <a:schemeClr val="tx1"/>
                </a:solidFill>
                <a:latin typeface="Arial" panose="020B0604020202020204" pitchFamily="34" charset="0"/>
                <a:cs typeface="Arial" panose="020B0604020202020204" pitchFamily="34" charset="0"/>
              </a:rPr>
              <a:t>j)Si al aflojar el torniquete la herida no sangra o sangra poco, dejarlo puesto sin apretar y colocar sobre la herida un vendaje compresivo. Mantener la observación durante una hora y si no vuelve a sangrar, retirar el torniquete en la tercera etapa donde se presta asistencia especializada. </a:t>
            </a:r>
          </a:p>
        </p:txBody>
      </p:sp>
    </p:spTree>
    <p:extLst>
      <p:ext uri="{BB962C8B-B14F-4D97-AF65-F5344CB8AC3E}">
        <p14:creationId xmlns:p14="http://schemas.microsoft.com/office/powerpoint/2010/main" val="348168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8758" y="976993"/>
            <a:ext cx="7633742" cy="566057"/>
          </a:xfrm>
          <a:solidFill>
            <a:schemeClr val="accent3">
              <a:lumMod val="60000"/>
              <a:lumOff val="40000"/>
            </a:schemeClr>
          </a:solidFill>
          <a:ln>
            <a:solidFill>
              <a:schemeClr val="accent4">
                <a:lumMod val="75000"/>
              </a:schemeClr>
            </a:solidFill>
          </a:ln>
        </p:spPr>
        <p:txBody>
          <a:bodyPr>
            <a:normAutofit fontScale="90000"/>
          </a:bodyPr>
          <a:lstStyle/>
          <a:p>
            <a:pPr algn="ctr"/>
            <a:r>
              <a:rPr lang="es-MX"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Fracturas diafisarias</a:t>
            </a:r>
            <a:br>
              <a:rPr lang="es-ES" dirty="0"/>
            </a:br>
            <a:endParaRPr lang="es-ES" dirty="0"/>
          </a:p>
        </p:txBody>
      </p:sp>
      <p:sp>
        <p:nvSpPr>
          <p:cNvPr id="3" name="Marcador de contenido 2"/>
          <p:cNvSpPr>
            <a:spLocks noGrp="1"/>
          </p:cNvSpPr>
          <p:nvPr>
            <p:ph idx="1"/>
          </p:nvPr>
        </p:nvSpPr>
        <p:spPr>
          <a:xfrm>
            <a:off x="938758" y="1695451"/>
            <a:ext cx="7633742" cy="3571494"/>
          </a:xfrm>
          <a:ln>
            <a:solidFill>
              <a:schemeClr val="accent4">
                <a:lumMod val="75000"/>
              </a:schemeClr>
            </a:solidFill>
          </a:ln>
        </p:spPr>
        <p:txBody>
          <a:bodyPr>
            <a:normAutofit/>
          </a:bodyPr>
          <a:lstStyle/>
          <a:p>
            <a:r>
              <a:rPr lang="es-ES" sz="2400" dirty="0">
                <a:solidFill>
                  <a:schemeClr val="tx1"/>
                </a:solidFill>
              </a:rPr>
              <a:t>En situaciones de contingencia se producen lesiones en las diáfisis de los huesos largos por agentes vulnerantes directos (proyectiles primarios o secundarios), por la acción de objetos romos pesados, por caídas desde alturas o por accidentes de transporte motorizado del personal, entre otros.</a:t>
            </a:r>
          </a:p>
          <a:p>
            <a:pPr marL="0" indent="0">
              <a:buNone/>
            </a:pPr>
            <a:r>
              <a:rPr lang="es-MX" sz="2400" dirty="0">
                <a:solidFill>
                  <a:schemeClr val="tx1"/>
                </a:solidFill>
              </a:rPr>
              <a:t>   Las fracturas diafisarias pueden ser cerradas o abiertas.</a:t>
            </a:r>
            <a:endParaRPr lang="es-ES" sz="2400" dirty="0">
              <a:solidFill>
                <a:schemeClr val="tx1"/>
              </a:solidFill>
            </a:endParaRPr>
          </a:p>
          <a:p>
            <a:endParaRPr lang="es-ES" dirty="0"/>
          </a:p>
        </p:txBody>
      </p:sp>
    </p:spTree>
    <p:extLst>
      <p:ext uri="{BB962C8B-B14F-4D97-AF65-F5344CB8AC3E}">
        <p14:creationId xmlns:p14="http://schemas.microsoft.com/office/powerpoint/2010/main" val="26068610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8758" y="969677"/>
            <a:ext cx="7633742" cy="831954"/>
          </a:xfrm>
          <a:solidFill>
            <a:schemeClr val="accent3">
              <a:lumMod val="60000"/>
              <a:lumOff val="40000"/>
            </a:schemeClr>
          </a:solidFill>
          <a:ln>
            <a:solidFill>
              <a:schemeClr val="accent4">
                <a:lumMod val="75000"/>
              </a:schemeClr>
            </a:solidFill>
          </a:ln>
        </p:spPr>
        <p:txBody>
          <a:bodyPr>
            <a:noAutofit/>
          </a:bodyPr>
          <a:lstStyle/>
          <a:p>
            <a:pPr algn="ctr"/>
            <a:r>
              <a:rPr lang="es-ES" sz="3000" b="1" dirty="0">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Síndrome por aplastamiento prolongado</a:t>
            </a:r>
          </a:p>
        </p:txBody>
      </p:sp>
      <p:sp>
        <p:nvSpPr>
          <p:cNvPr id="3" name="Marcador de contenido 2"/>
          <p:cNvSpPr>
            <a:spLocks noGrp="1"/>
          </p:cNvSpPr>
          <p:nvPr>
            <p:ph idx="1"/>
          </p:nvPr>
        </p:nvSpPr>
        <p:spPr>
          <a:xfrm>
            <a:off x="938758" y="1801631"/>
            <a:ext cx="7633742" cy="3788763"/>
          </a:xfrm>
          <a:ln>
            <a:solidFill>
              <a:schemeClr val="accent4">
                <a:lumMod val="75000"/>
              </a:schemeClr>
            </a:solidFill>
          </a:ln>
        </p:spPr>
        <p:txBody>
          <a:bodyPr/>
          <a:lstStyle/>
          <a:p>
            <a:r>
              <a:rPr lang="es-ES" sz="2400" b="1" dirty="0">
                <a:solidFill>
                  <a:schemeClr val="tx1"/>
                </a:solidFill>
                <a:latin typeface="Calibri" panose="020F0502020204030204" pitchFamily="34" charset="0"/>
                <a:cs typeface="Calibri" panose="020F0502020204030204" pitchFamily="34" charset="0"/>
              </a:rPr>
              <a:t>Es originado la prolongada compresión de los miembros inferiores o del tronco, por derrumbes de edificaciones en graves catástrofes masivas, accidentes industriales, de transito, derrumbes de edificios y estructuras. En los terremotos de 3.5 al 5 % del total de lesionados presentan SAP,  En Hiroshima y Nagasaki(1945), se observó en el 20 % del total de los lesionados que sobrevivieron a la explosión</a:t>
            </a:r>
            <a:r>
              <a:rPr lang="es-ES" dirty="0"/>
              <a:t>.</a:t>
            </a:r>
          </a:p>
        </p:txBody>
      </p:sp>
    </p:spTree>
    <p:extLst>
      <p:ext uri="{BB962C8B-B14F-4D97-AF65-F5344CB8AC3E}">
        <p14:creationId xmlns:p14="http://schemas.microsoft.com/office/powerpoint/2010/main" val="1618236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8758" y="947191"/>
            <a:ext cx="7633742" cy="719528"/>
          </a:xfrm>
          <a:solidFill>
            <a:schemeClr val="accent3">
              <a:lumMod val="60000"/>
              <a:lumOff val="40000"/>
            </a:schemeClr>
          </a:solidFill>
          <a:ln>
            <a:solidFill>
              <a:schemeClr val="accent4">
                <a:lumMod val="50000"/>
              </a:schemeClr>
            </a:solidFill>
          </a:ln>
        </p:spPr>
        <p:txBody>
          <a:bodyPr>
            <a:normAutofit fontScale="90000"/>
          </a:bodyPr>
          <a:lstStyle/>
          <a:p>
            <a:pPr algn="ctr"/>
            <a:r>
              <a:rPr lang="es-ES" sz="3000" b="1" dirty="0">
                <a:solidFill>
                  <a:prstClr val="black"/>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Síndrome por aplastamiento prolongado</a:t>
            </a:r>
            <a:endParaRPr lang="es-ES" dirty="0"/>
          </a:p>
        </p:txBody>
      </p:sp>
      <p:sp>
        <p:nvSpPr>
          <p:cNvPr id="3" name="Marcador de contenido 2"/>
          <p:cNvSpPr>
            <a:spLocks noGrp="1"/>
          </p:cNvSpPr>
          <p:nvPr>
            <p:ph idx="1"/>
          </p:nvPr>
        </p:nvSpPr>
        <p:spPr>
          <a:xfrm>
            <a:off x="938758" y="1745418"/>
            <a:ext cx="7633742" cy="3521527"/>
          </a:xfrm>
          <a:ln>
            <a:solidFill>
              <a:schemeClr val="accent4">
                <a:lumMod val="50000"/>
              </a:schemeClr>
            </a:solidFill>
          </a:ln>
        </p:spPr>
        <p:txBody>
          <a:bodyPr>
            <a:normAutofit/>
          </a:bodyPr>
          <a:lstStyle/>
          <a:p>
            <a:r>
              <a:rPr lang="es-ES" sz="2100" b="1" dirty="0">
                <a:solidFill>
                  <a:schemeClr val="tx1"/>
                </a:solidFill>
                <a:latin typeface="Calibri" panose="020F0502020204030204" pitchFamily="34" charset="0"/>
                <a:cs typeface="Calibri" panose="020F0502020204030204" pitchFamily="34" charset="0"/>
              </a:rPr>
              <a:t>Al quitar súbitamente la compresión de los miembros, se libera gran cantidad de mioglobina, tromboplastina e histamina. La mioglobina se cristaliza y obstruye los túbulos renales y la tromboplastina forma una microcoagulación intravascular, la histamina tiene efecto vasoplégico</a:t>
            </a:r>
          </a:p>
          <a:p>
            <a:r>
              <a:rPr lang="es-ES" sz="2100" b="1" dirty="0">
                <a:solidFill>
                  <a:schemeClr val="tx1"/>
                </a:solidFill>
                <a:latin typeface="Calibri" panose="020F0502020204030204" pitchFamily="34" charset="0"/>
                <a:cs typeface="Calibri" panose="020F0502020204030204" pitchFamily="34" charset="0"/>
              </a:rPr>
              <a:t> Se ha demostrado que, si la descompresión se lleva a cabo lentamente y se toman las medidas para contrarrestar la acción de las sustancias referidas, el fenómeno no se produce o se atenúa considerablemente. </a:t>
            </a:r>
          </a:p>
        </p:txBody>
      </p:sp>
    </p:spTree>
    <p:extLst>
      <p:ext uri="{BB962C8B-B14F-4D97-AF65-F5344CB8AC3E}">
        <p14:creationId xmlns:p14="http://schemas.microsoft.com/office/powerpoint/2010/main" val="11558055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8758" y="947191"/>
            <a:ext cx="7633742" cy="775742"/>
          </a:xfrm>
          <a:solidFill>
            <a:schemeClr val="accent3">
              <a:lumMod val="60000"/>
              <a:lumOff val="40000"/>
            </a:schemeClr>
          </a:solidFill>
          <a:ln>
            <a:solidFill>
              <a:schemeClr val="accent4">
                <a:lumMod val="50000"/>
              </a:schemeClr>
            </a:solidFill>
          </a:ln>
        </p:spPr>
        <p:txBody>
          <a:bodyPr>
            <a:normAutofit fontScale="90000"/>
          </a:bodyPr>
          <a:lstStyle/>
          <a:p>
            <a:pPr algn="ctr"/>
            <a:r>
              <a:rPr lang="es-ES" sz="3000" b="1" dirty="0">
                <a:solidFill>
                  <a:prstClr val="black"/>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Síndrome por aplastamiento prolongado</a:t>
            </a:r>
            <a:endParaRPr lang="es-ES" dirty="0"/>
          </a:p>
        </p:txBody>
      </p:sp>
      <p:sp>
        <p:nvSpPr>
          <p:cNvPr id="3" name="Marcador de contenido 2"/>
          <p:cNvSpPr>
            <a:spLocks noGrp="1"/>
          </p:cNvSpPr>
          <p:nvPr>
            <p:ph idx="1"/>
          </p:nvPr>
        </p:nvSpPr>
        <p:spPr>
          <a:xfrm>
            <a:off x="938758" y="1835358"/>
            <a:ext cx="7633742" cy="4058587"/>
          </a:xfrm>
          <a:ln>
            <a:solidFill>
              <a:schemeClr val="accent4">
                <a:lumMod val="50000"/>
              </a:schemeClr>
            </a:solidFill>
          </a:ln>
        </p:spPr>
        <p:txBody>
          <a:bodyPr>
            <a:normAutofit fontScale="92500"/>
          </a:bodyPr>
          <a:lstStyle/>
          <a:p>
            <a:r>
              <a:rPr lang="es-ES" sz="2100" b="1" dirty="0">
                <a:solidFill>
                  <a:schemeClr val="tx1"/>
                </a:solidFill>
                <a:latin typeface="Calibri" panose="020F0502020204030204" pitchFamily="34" charset="0"/>
                <a:cs typeface="Calibri" panose="020F0502020204030204" pitchFamily="34" charset="0"/>
              </a:rPr>
              <a:t>Algún tiempo después de ser liberado de la compresión, presenta marcado edema en las regiones comprimidas y estado de shock del cual posiblemente se recupere, pero posteriormente hace una oliguria que terminan en anuria, exponente de una insuficiencia renal aguda, frecuentemente mortal.</a:t>
            </a:r>
          </a:p>
          <a:p>
            <a:r>
              <a:rPr lang="es-ES" sz="2100" b="1" dirty="0">
                <a:solidFill>
                  <a:schemeClr val="tx1"/>
                </a:solidFill>
                <a:latin typeface="Calibri" panose="020F0502020204030204" pitchFamily="34" charset="0"/>
                <a:cs typeface="Calibri" panose="020F0502020204030204" pitchFamily="34" charset="0"/>
              </a:rPr>
              <a:t>Al retirarse la compresión se  restablecer la circulación, los músculos dañados absorben cloruro de sodio sé edematizan y vierten a la circulación general mioglobina, ácido láctico, creatinina, creatinoquinasa, fosfato y potasio.</a:t>
            </a:r>
          </a:p>
          <a:p>
            <a:r>
              <a:rPr lang="es-ES" sz="2100" b="1" dirty="0">
                <a:solidFill>
                  <a:schemeClr val="tx1"/>
                </a:solidFill>
                <a:latin typeface="Calibri" panose="020F0502020204030204" pitchFamily="34" charset="0"/>
                <a:cs typeface="Calibri" panose="020F0502020204030204" pitchFamily="34" charset="0"/>
              </a:rPr>
              <a:t>En la región dañada  aparece  edema, duro frío e insensible, piel pálida y con petequias y flictenas, después viene el shock que responde a la administración de plasma y electrolitos</a:t>
            </a:r>
            <a:r>
              <a:rPr lang="es-ES" b="1" dirty="0">
                <a:solidFill>
                  <a:schemeClr val="tx1"/>
                </a:solidFill>
              </a:rPr>
              <a:t>.</a:t>
            </a:r>
          </a:p>
        </p:txBody>
      </p:sp>
    </p:spTree>
    <p:extLst>
      <p:ext uri="{BB962C8B-B14F-4D97-AF65-F5344CB8AC3E}">
        <p14:creationId xmlns:p14="http://schemas.microsoft.com/office/powerpoint/2010/main" val="2740493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8758" y="857250"/>
            <a:ext cx="7633742" cy="978108"/>
          </a:xfrm>
          <a:solidFill>
            <a:schemeClr val="accent3">
              <a:lumMod val="60000"/>
              <a:lumOff val="40000"/>
            </a:schemeClr>
          </a:solidFill>
          <a:ln>
            <a:solidFill>
              <a:schemeClr val="accent4">
                <a:lumMod val="50000"/>
              </a:schemeClr>
            </a:solidFill>
          </a:ln>
        </p:spPr>
        <p:txBody>
          <a:bodyPr>
            <a:normAutofit fontScale="90000"/>
          </a:bodyPr>
          <a:lstStyle/>
          <a:p>
            <a:pPr algn="ctr"/>
            <a:r>
              <a:rPr lang="es-ES" sz="4050" b="1" dirty="0">
                <a:solidFill>
                  <a:prstClr val="black"/>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Síndrome por aplastamiento prolongado</a:t>
            </a:r>
            <a:endParaRPr lang="es-ES" dirty="0"/>
          </a:p>
        </p:txBody>
      </p:sp>
      <p:sp>
        <p:nvSpPr>
          <p:cNvPr id="3" name="Marcador de contenido 2"/>
          <p:cNvSpPr>
            <a:spLocks noGrp="1"/>
          </p:cNvSpPr>
          <p:nvPr>
            <p:ph idx="1"/>
          </p:nvPr>
        </p:nvSpPr>
        <p:spPr>
          <a:xfrm>
            <a:off x="938758" y="1925300"/>
            <a:ext cx="7633742" cy="3844977"/>
          </a:xfrm>
          <a:ln>
            <a:solidFill>
              <a:schemeClr val="accent4">
                <a:lumMod val="50000"/>
              </a:schemeClr>
            </a:solidFill>
          </a:ln>
        </p:spPr>
        <p:txBody>
          <a:bodyPr>
            <a:normAutofit fontScale="85000" lnSpcReduction="10000"/>
          </a:bodyPr>
          <a:lstStyle/>
          <a:p>
            <a:pPr marL="0" indent="0" algn="just">
              <a:buNone/>
            </a:pPr>
            <a:r>
              <a:rPr lang="es-ES" sz="2400" i="1" dirty="0">
                <a:solidFill>
                  <a:schemeClr val="tx1"/>
                </a:solidFill>
                <a:latin typeface="Arial" panose="020B0604020202020204" pitchFamily="34" charset="0"/>
                <a:cs typeface="Arial" panose="020B0604020202020204" pitchFamily="34" charset="0"/>
              </a:rPr>
              <a:t>El síndrome cursa en tres períodos.</a:t>
            </a:r>
            <a:endParaRPr lang="es-ES" sz="2400" dirty="0">
              <a:solidFill>
                <a:schemeClr val="tx1"/>
              </a:solidFill>
              <a:latin typeface="Arial" panose="020B0604020202020204" pitchFamily="34" charset="0"/>
              <a:cs typeface="Arial" panose="020B0604020202020204" pitchFamily="34" charset="0"/>
            </a:endParaRPr>
          </a:p>
          <a:p>
            <a:pPr lvl="0" algn="just">
              <a:lnSpc>
                <a:spcPct val="120000"/>
              </a:lnSpc>
            </a:pPr>
            <a:r>
              <a:rPr lang="es-ES" sz="2400" i="1" dirty="0">
                <a:solidFill>
                  <a:schemeClr val="tx1"/>
                </a:solidFill>
                <a:latin typeface="Arial" panose="020B0604020202020204" pitchFamily="34" charset="0"/>
                <a:cs typeface="Arial" panose="020B0604020202020204" pitchFamily="34" charset="0"/>
              </a:rPr>
              <a:t>Primer período</a:t>
            </a:r>
            <a:r>
              <a:rPr lang="es-ES" sz="2400" dirty="0">
                <a:solidFill>
                  <a:schemeClr val="tx1"/>
                </a:solidFill>
                <a:latin typeface="Arial" panose="020B0604020202020204" pitchFamily="34" charset="0"/>
                <a:cs typeface="Arial" panose="020B0604020202020204" pitchFamily="34" charset="0"/>
              </a:rPr>
              <a:t>: Está presente el </a:t>
            </a:r>
            <a:r>
              <a:rPr lang="es-ES" sz="2400" i="1" dirty="0">
                <a:solidFill>
                  <a:schemeClr val="tx1"/>
                </a:solidFill>
                <a:latin typeface="Arial" panose="020B0604020202020204" pitchFamily="34" charset="0"/>
                <a:cs typeface="Arial" panose="020B0604020202020204" pitchFamily="34" charset="0"/>
              </a:rPr>
              <a:t>shock</a:t>
            </a:r>
            <a:r>
              <a:rPr lang="es-ES" sz="2400" dirty="0">
                <a:solidFill>
                  <a:schemeClr val="tx1"/>
                </a:solidFill>
                <a:latin typeface="Arial" panose="020B0604020202020204" pitchFamily="34" charset="0"/>
                <a:cs typeface="Arial" panose="020B0604020202020204" pitchFamily="34" charset="0"/>
              </a:rPr>
              <a:t> y los trastornos    </a:t>
            </a:r>
          </a:p>
          <a:p>
            <a:pPr marL="0" indent="0" algn="just">
              <a:lnSpc>
                <a:spcPct val="120000"/>
              </a:lnSpc>
              <a:buNone/>
            </a:pPr>
            <a:r>
              <a:rPr lang="es-ES" sz="2400" dirty="0">
                <a:solidFill>
                  <a:schemeClr val="tx1"/>
                </a:solidFill>
                <a:latin typeface="Arial" panose="020B0604020202020204" pitchFamily="34" charset="0"/>
                <a:cs typeface="Arial" panose="020B0604020202020204" pitchFamily="34" charset="0"/>
              </a:rPr>
              <a:t>    hemodinámicos. Dura 3 días.</a:t>
            </a:r>
          </a:p>
          <a:p>
            <a:pPr marL="0" indent="0" algn="just">
              <a:lnSpc>
                <a:spcPct val="120000"/>
              </a:lnSpc>
              <a:buNone/>
            </a:pPr>
            <a:endParaRPr lang="es-ES" sz="2400" dirty="0">
              <a:solidFill>
                <a:schemeClr val="tx1"/>
              </a:solidFill>
              <a:latin typeface="Arial" panose="020B0604020202020204" pitchFamily="34" charset="0"/>
              <a:cs typeface="Arial" panose="020B0604020202020204" pitchFamily="34" charset="0"/>
            </a:endParaRPr>
          </a:p>
          <a:p>
            <a:pPr lvl="0" algn="just">
              <a:lnSpc>
                <a:spcPct val="120000"/>
              </a:lnSpc>
            </a:pPr>
            <a:r>
              <a:rPr lang="es-ES" sz="2400" i="1" dirty="0">
                <a:solidFill>
                  <a:schemeClr val="tx1"/>
                </a:solidFill>
                <a:latin typeface="Arial" panose="020B0604020202020204" pitchFamily="34" charset="0"/>
                <a:cs typeface="Arial" panose="020B0604020202020204" pitchFamily="34" charset="0"/>
              </a:rPr>
              <a:t>Segundo período intermedio</a:t>
            </a:r>
            <a:r>
              <a:rPr lang="es-ES" sz="2400" dirty="0">
                <a:solidFill>
                  <a:schemeClr val="tx1"/>
                </a:solidFill>
                <a:latin typeface="Arial" panose="020B0604020202020204" pitchFamily="34" charset="0"/>
                <a:cs typeface="Arial" panose="020B0604020202020204" pitchFamily="34" charset="0"/>
              </a:rPr>
              <a:t>: Predomina la insuficiencia renal aguda. Desde el 3ero al 12mo. días después del traumatismo.</a:t>
            </a:r>
          </a:p>
          <a:p>
            <a:pPr lvl="0" algn="just">
              <a:lnSpc>
                <a:spcPct val="120000"/>
              </a:lnSpc>
            </a:pPr>
            <a:endParaRPr lang="es-ES" sz="2400" dirty="0">
              <a:solidFill>
                <a:schemeClr val="tx1"/>
              </a:solidFill>
              <a:latin typeface="Arial" panose="020B0604020202020204" pitchFamily="34" charset="0"/>
              <a:cs typeface="Arial" panose="020B0604020202020204" pitchFamily="34" charset="0"/>
            </a:endParaRPr>
          </a:p>
          <a:p>
            <a:pPr lvl="0" algn="just">
              <a:lnSpc>
                <a:spcPct val="120000"/>
              </a:lnSpc>
            </a:pPr>
            <a:r>
              <a:rPr lang="es-ES" sz="2400" dirty="0">
                <a:solidFill>
                  <a:schemeClr val="tx1"/>
                </a:solidFill>
                <a:latin typeface="Arial" panose="020B0604020202020204" pitchFamily="34" charset="0"/>
                <a:cs typeface="Arial" panose="020B0604020202020204" pitchFamily="34" charset="0"/>
              </a:rPr>
              <a:t>Tercer período de restablecimiento: Los que sobreviven a partir de la 2da. semana y puede durar hasta dos meses o más.</a:t>
            </a:r>
          </a:p>
          <a:p>
            <a:pPr marL="0" indent="0" algn="just">
              <a:buNone/>
            </a:pPr>
            <a:r>
              <a:rPr lang="es-ES" sz="2400" dirty="0">
                <a:solidFill>
                  <a:schemeClr val="tx1"/>
                </a:solidFill>
                <a:latin typeface="Arial" panose="020B0604020202020204" pitchFamily="34" charset="0"/>
                <a:cs typeface="Arial" panose="020B0604020202020204" pitchFamily="34" charset="0"/>
              </a:rPr>
              <a:t>   </a:t>
            </a:r>
          </a:p>
          <a:p>
            <a:endParaRPr lang="es-ES"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492907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8758" y="958434"/>
            <a:ext cx="7633742" cy="888167"/>
          </a:xfrm>
          <a:solidFill>
            <a:schemeClr val="accent3">
              <a:lumMod val="60000"/>
              <a:lumOff val="40000"/>
            </a:schemeClr>
          </a:solidFill>
          <a:ln>
            <a:solidFill>
              <a:schemeClr val="accent4">
                <a:lumMod val="50000"/>
              </a:schemeClr>
            </a:solidFill>
          </a:ln>
        </p:spPr>
        <p:txBody>
          <a:bodyPr>
            <a:normAutofit fontScale="90000"/>
          </a:bodyPr>
          <a:lstStyle/>
          <a:p>
            <a:pPr algn="ctr"/>
            <a:r>
              <a:rPr lang="es-ES" sz="3000" b="1" dirty="0">
                <a:solidFill>
                  <a:prstClr val="black"/>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Síndrome por aplastamiento prolongado. </a:t>
            </a:r>
            <a:r>
              <a:rPr lang="es-ES" sz="3000" i="1" dirty="0"/>
              <a:t>La conducta</a:t>
            </a:r>
            <a:endParaRPr lang="es-ES" sz="3000" dirty="0"/>
          </a:p>
        </p:txBody>
      </p:sp>
      <p:sp>
        <p:nvSpPr>
          <p:cNvPr id="3" name="Marcador de contenido 2"/>
          <p:cNvSpPr>
            <a:spLocks noGrp="1"/>
          </p:cNvSpPr>
          <p:nvPr>
            <p:ph idx="1"/>
          </p:nvPr>
        </p:nvSpPr>
        <p:spPr>
          <a:xfrm>
            <a:off x="1043608" y="2517449"/>
            <a:ext cx="7633742" cy="3353423"/>
          </a:xfrm>
          <a:ln>
            <a:solidFill>
              <a:schemeClr val="accent4">
                <a:lumMod val="50000"/>
              </a:schemeClr>
            </a:solidFill>
          </a:ln>
        </p:spPr>
        <p:txBody>
          <a:bodyPr>
            <a:normAutofit fontScale="92500"/>
          </a:bodyPr>
          <a:lstStyle/>
          <a:p>
            <a:pPr algn="just"/>
            <a:r>
              <a:rPr lang="es-ES" sz="2400" i="1" dirty="0">
                <a:solidFill>
                  <a:schemeClr val="tx1"/>
                </a:solidFill>
                <a:latin typeface="Arial" panose="020B0604020202020204" pitchFamily="34" charset="0"/>
                <a:cs typeface="Arial" panose="020B0604020202020204" pitchFamily="34" charset="0"/>
              </a:rPr>
              <a:t>En el lugar del accidente:</a:t>
            </a:r>
            <a:endParaRPr lang="es-ES" sz="2400" dirty="0">
              <a:solidFill>
                <a:schemeClr val="tx1"/>
              </a:solidFill>
              <a:latin typeface="Arial" panose="020B0604020202020204" pitchFamily="34" charset="0"/>
              <a:cs typeface="Arial" panose="020B0604020202020204" pitchFamily="34" charset="0"/>
            </a:endParaRPr>
          </a:p>
          <a:p>
            <a:pPr lvl="0" algn="just"/>
            <a:r>
              <a:rPr lang="es-ES" sz="2400" dirty="0">
                <a:solidFill>
                  <a:schemeClr val="tx1"/>
                </a:solidFill>
                <a:latin typeface="Arial" panose="020B0604020202020204" pitchFamily="34" charset="0"/>
                <a:cs typeface="Arial" panose="020B0604020202020204" pitchFamily="34" charset="0"/>
              </a:rPr>
              <a:t>Quitar la compresión lentamente siempre que sea posible.</a:t>
            </a:r>
          </a:p>
          <a:p>
            <a:pPr lvl="0" algn="just"/>
            <a:r>
              <a:rPr lang="es-ES" sz="2400" dirty="0">
                <a:solidFill>
                  <a:schemeClr val="tx1"/>
                </a:solidFill>
                <a:latin typeface="Arial" panose="020B0604020202020204" pitchFamily="34" charset="0"/>
                <a:cs typeface="Arial" panose="020B0604020202020204" pitchFamily="34" charset="0"/>
              </a:rPr>
              <a:t>Inmediatamente después de rescatado el lesionado, aplicarle vendajes compresivos en los miembros que estuvieron aprisionados y colocarle un torniquete, lo más alto posible encima de la parte que estuvo comprimida.</a:t>
            </a:r>
          </a:p>
          <a:p>
            <a:pPr lvl="0" algn="just"/>
            <a:r>
              <a:rPr lang="es-ES" sz="2400" dirty="0">
                <a:solidFill>
                  <a:schemeClr val="tx1"/>
                </a:solidFill>
                <a:latin typeface="Arial" panose="020B0604020202020204" pitchFamily="34" charset="0"/>
                <a:cs typeface="Arial" panose="020B0604020202020204" pitchFamily="34" charset="0"/>
              </a:rPr>
              <a:t>Los vendajes compresivos y el torniquete nunca se aplicarán algún tiempo después de la descompresión.</a:t>
            </a:r>
          </a:p>
        </p:txBody>
      </p:sp>
    </p:spTree>
    <p:extLst>
      <p:ext uri="{BB962C8B-B14F-4D97-AF65-F5344CB8AC3E}">
        <p14:creationId xmlns:p14="http://schemas.microsoft.com/office/powerpoint/2010/main" val="36399715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8758" y="1014648"/>
            <a:ext cx="7633742" cy="562130"/>
          </a:xfrm>
          <a:solidFill>
            <a:schemeClr val="accent3">
              <a:lumMod val="60000"/>
              <a:lumOff val="40000"/>
            </a:schemeClr>
          </a:solidFill>
          <a:ln>
            <a:solidFill>
              <a:schemeClr val="accent4">
                <a:lumMod val="50000"/>
              </a:schemeClr>
            </a:solidFill>
          </a:ln>
        </p:spPr>
        <p:txBody>
          <a:bodyPr>
            <a:noAutofit/>
          </a:bodyPr>
          <a:lstStyle/>
          <a:p>
            <a:pPr algn="ctr"/>
            <a:r>
              <a:rPr lang="es-ES" sz="3600" b="1" dirty="0">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Conducta en cmf o pmb</a:t>
            </a:r>
          </a:p>
        </p:txBody>
      </p:sp>
      <p:sp>
        <p:nvSpPr>
          <p:cNvPr id="3" name="Marcador de contenido 2"/>
          <p:cNvSpPr>
            <a:spLocks noGrp="1"/>
          </p:cNvSpPr>
          <p:nvPr>
            <p:ph idx="1"/>
          </p:nvPr>
        </p:nvSpPr>
        <p:spPr>
          <a:xfrm>
            <a:off x="938758" y="1677962"/>
            <a:ext cx="7633742" cy="4238469"/>
          </a:xfrm>
          <a:ln>
            <a:solidFill>
              <a:schemeClr val="accent4">
                <a:lumMod val="50000"/>
              </a:schemeClr>
            </a:solidFill>
          </a:ln>
        </p:spPr>
        <p:txBody>
          <a:bodyPr>
            <a:normAutofit/>
          </a:bodyPr>
          <a:lstStyle/>
          <a:p>
            <a:r>
              <a:rPr lang="es-ES" dirty="0">
                <a:solidFill>
                  <a:schemeClr val="tx1"/>
                </a:solidFill>
              </a:rPr>
              <a:t>1. Tratamiento  del shock. Administrar,  electrolitos, preferiblemente Ringer - lactato al 2 %, 1 g de dipirona por vía intramuscular.</a:t>
            </a:r>
          </a:p>
          <a:p>
            <a:r>
              <a:rPr lang="es-ES" dirty="0">
                <a:solidFill>
                  <a:schemeClr val="tx1"/>
                </a:solidFill>
              </a:rPr>
              <a:t>2.Administrar antihistamínicos IM, repetir a las 4 horas. Si ha pasado 3 horas aflojar lentamente el torniquete , Recordar  que puede desencadenar un shock . Lo primero es la administración por encima del torniquete en forma circular de novocaína al 0,5%. y Administrar por otro miembro Ringer - lactato o bicarbonato, dipirona y antihistamínico intramuscular se procede a aflojar el torniquete.</a:t>
            </a:r>
          </a:p>
          <a:p>
            <a:r>
              <a:rPr lang="es-ES" dirty="0">
                <a:solidFill>
                  <a:schemeClr val="tx1"/>
                </a:solidFill>
              </a:rPr>
              <a:t>3.	No calentar las regiones afectadas.</a:t>
            </a:r>
          </a:p>
          <a:p>
            <a:r>
              <a:rPr lang="es-ES" dirty="0">
                <a:solidFill>
                  <a:schemeClr val="tx1"/>
                </a:solidFill>
              </a:rPr>
              <a:t>4.	No quitar los vendajes compresivos.</a:t>
            </a:r>
          </a:p>
          <a:p>
            <a:r>
              <a:rPr lang="es-ES" dirty="0">
                <a:solidFill>
                  <a:schemeClr val="tx1"/>
                </a:solidFill>
              </a:rPr>
              <a:t>5.	Observar si se presenta oliguria.</a:t>
            </a:r>
          </a:p>
          <a:p>
            <a:r>
              <a:rPr lang="es-ES" dirty="0">
                <a:solidFill>
                  <a:schemeClr val="tx1"/>
                </a:solidFill>
              </a:rPr>
              <a:t>6.	Preparar al lesionado para la </a:t>
            </a:r>
            <a:r>
              <a:rPr lang="es-ES" b="1" dirty="0">
                <a:solidFill>
                  <a:schemeClr val="tx1"/>
                </a:solidFill>
                <a:effectLst>
                  <a:outerShdw blurRad="38100" dist="38100" dir="2700000" algn="tl">
                    <a:srgbClr val="000000">
                      <a:alpha val="43137"/>
                    </a:srgbClr>
                  </a:outerShdw>
                </a:effectLst>
              </a:rPr>
              <a:t>evacuación en primera prioridad </a:t>
            </a:r>
            <a:r>
              <a:rPr lang="es-ES" dirty="0">
                <a:solidFill>
                  <a:schemeClr val="tx1"/>
                </a:solidFill>
              </a:rPr>
              <a:t>si se mantiene en estado de shock o presenta oliguria;  de lo contrario, en segunda prioridad, acostado y ambulancia.</a:t>
            </a:r>
          </a:p>
          <a:p>
            <a:endParaRPr lang="es-ES" dirty="0">
              <a:solidFill>
                <a:schemeClr val="tx1"/>
              </a:solidFill>
            </a:endParaRPr>
          </a:p>
        </p:txBody>
      </p:sp>
    </p:spTree>
    <p:extLst>
      <p:ext uri="{BB962C8B-B14F-4D97-AF65-F5344CB8AC3E}">
        <p14:creationId xmlns:p14="http://schemas.microsoft.com/office/powerpoint/2010/main" val="41875970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8758" y="935949"/>
            <a:ext cx="7633742" cy="607102"/>
          </a:xfrm>
          <a:solidFill>
            <a:schemeClr val="accent3">
              <a:lumMod val="60000"/>
              <a:lumOff val="40000"/>
            </a:schemeClr>
          </a:solidFill>
          <a:ln>
            <a:solidFill>
              <a:schemeClr val="accent4">
                <a:lumMod val="50000"/>
              </a:schemeClr>
            </a:solidFill>
          </a:ln>
        </p:spPr>
        <p:txBody>
          <a:bodyPr>
            <a:normAutofit/>
          </a:bodyPr>
          <a:lstStyle/>
          <a:p>
            <a:pPr algn="ctr"/>
            <a:r>
              <a:rPr lang="es-ES" sz="36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Cuidados de enfermería</a:t>
            </a:r>
          </a:p>
        </p:txBody>
      </p:sp>
      <p:sp>
        <p:nvSpPr>
          <p:cNvPr id="3" name="Marcador de contenido 2"/>
          <p:cNvSpPr>
            <a:spLocks noGrp="1"/>
          </p:cNvSpPr>
          <p:nvPr>
            <p:ph idx="1"/>
          </p:nvPr>
        </p:nvSpPr>
        <p:spPr>
          <a:xfrm>
            <a:off x="938758" y="2204864"/>
            <a:ext cx="7633742" cy="3843823"/>
          </a:xfrm>
          <a:ln>
            <a:solidFill>
              <a:schemeClr val="accent4">
                <a:lumMod val="50000"/>
              </a:schemeClr>
            </a:solidFill>
          </a:ln>
        </p:spPr>
        <p:txBody>
          <a:bodyPr>
            <a:noAutofit/>
          </a:bodyPr>
          <a:lstStyle/>
          <a:p>
            <a:pPr marL="542925" indent="-542925">
              <a:lnSpc>
                <a:spcPct val="100000"/>
              </a:lnSpc>
              <a:buNone/>
            </a:pPr>
            <a:r>
              <a:rPr lang="es-ES" sz="2400" dirty="0">
                <a:latin typeface="Arial" panose="020B0604020202020204" pitchFamily="34" charset="0"/>
                <a:cs typeface="Arial" panose="020B0604020202020204" pitchFamily="34" charset="0"/>
              </a:rPr>
              <a:t>1.	</a:t>
            </a:r>
            <a:r>
              <a:rPr lang="es-ES" sz="2400" dirty="0">
                <a:solidFill>
                  <a:schemeClr val="tx1"/>
                </a:solidFill>
                <a:latin typeface="Arial" panose="020B0604020202020204" pitchFamily="34" charset="0"/>
                <a:cs typeface="Arial" panose="020B0604020202020204" pitchFamily="34" charset="0"/>
              </a:rPr>
              <a:t>Quitar la compresión lentamente y colocar vendaje</a:t>
            </a:r>
          </a:p>
          <a:p>
            <a:pPr marL="542925" indent="-542925">
              <a:lnSpc>
                <a:spcPct val="100000"/>
              </a:lnSpc>
              <a:buNone/>
            </a:pPr>
            <a:r>
              <a:rPr lang="es-ES" sz="2400" dirty="0">
                <a:solidFill>
                  <a:schemeClr val="tx1"/>
                </a:solidFill>
                <a:latin typeface="Arial" panose="020B0604020202020204" pitchFamily="34" charset="0"/>
                <a:cs typeface="Arial" panose="020B0604020202020204" pitchFamily="34" charset="0"/>
              </a:rPr>
              <a:t>          compresivo o torniquete.</a:t>
            </a:r>
          </a:p>
          <a:p>
            <a:pPr marL="542925" indent="-542925">
              <a:lnSpc>
                <a:spcPct val="100000"/>
              </a:lnSpc>
              <a:buNone/>
            </a:pPr>
            <a:r>
              <a:rPr lang="es-ES" sz="2400" dirty="0">
                <a:solidFill>
                  <a:schemeClr val="tx1"/>
                </a:solidFill>
                <a:latin typeface="Arial" panose="020B0604020202020204" pitchFamily="34" charset="0"/>
                <a:cs typeface="Arial" panose="020B0604020202020204" pitchFamily="34" charset="0"/>
              </a:rPr>
              <a:t>2.	Administrar antihistamínico y dipirona.</a:t>
            </a:r>
          </a:p>
          <a:p>
            <a:pPr marL="542925" indent="-542925">
              <a:lnSpc>
                <a:spcPct val="100000"/>
              </a:lnSpc>
              <a:buNone/>
            </a:pPr>
            <a:r>
              <a:rPr lang="es-ES" sz="2400" dirty="0">
                <a:solidFill>
                  <a:schemeClr val="tx1"/>
                </a:solidFill>
                <a:latin typeface="Arial" panose="020B0604020202020204" pitchFamily="34" charset="0"/>
                <a:cs typeface="Arial" panose="020B0604020202020204" pitchFamily="34" charset="0"/>
              </a:rPr>
              <a:t>3.	Canalizar vena y administrar Ringer - lactato o</a:t>
            </a:r>
          </a:p>
          <a:p>
            <a:pPr marL="542925" indent="-542925">
              <a:lnSpc>
                <a:spcPct val="100000"/>
              </a:lnSpc>
              <a:buNone/>
            </a:pPr>
            <a:r>
              <a:rPr lang="es-ES" sz="2400" dirty="0">
                <a:solidFill>
                  <a:schemeClr val="tx1"/>
                </a:solidFill>
                <a:latin typeface="Arial" panose="020B0604020202020204" pitchFamily="34" charset="0"/>
                <a:cs typeface="Arial" panose="020B0604020202020204" pitchFamily="34" charset="0"/>
              </a:rPr>
              <a:t>         bicarbonato.</a:t>
            </a:r>
          </a:p>
          <a:p>
            <a:pPr marL="542925" indent="-542925">
              <a:lnSpc>
                <a:spcPct val="100000"/>
              </a:lnSpc>
              <a:buNone/>
            </a:pPr>
            <a:r>
              <a:rPr lang="es-ES" sz="2400" dirty="0">
                <a:solidFill>
                  <a:schemeClr val="tx1"/>
                </a:solidFill>
                <a:latin typeface="Arial" panose="020B0604020202020204" pitchFamily="34" charset="0"/>
                <a:cs typeface="Arial" panose="020B0604020202020204" pitchFamily="34" charset="0"/>
              </a:rPr>
              <a:t>4.	Observación del paciente, diuresis, pulso, TA, FR, brindarle apoyo emocional, prepararlo para la </a:t>
            </a:r>
            <a:r>
              <a:rPr lang="es-ES" sz="2400" b="1" dirty="0">
                <a:solidFill>
                  <a:schemeClr val="tx1"/>
                </a:solidFill>
                <a:latin typeface="Arial" panose="020B0604020202020204" pitchFamily="34" charset="0"/>
                <a:cs typeface="Arial" panose="020B0604020202020204" pitchFamily="34" charset="0"/>
              </a:rPr>
              <a:t>evacuación si está en estado de shock en 1era.        Prioridad.</a:t>
            </a:r>
            <a:endParaRPr lang="es-E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340072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8758" y="216420"/>
            <a:ext cx="7633742" cy="640830"/>
          </a:xfrm>
          <a:solidFill>
            <a:schemeClr val="accent3">
              <a:lumMod val="60000"/>
              <a:lumOff val="40000"/>
            </a:schemeClr>
          </a:solidFill>
          <a:ln>
            <a:solidFill>
              <a:schemeClr val="accent4">
                <a:lumMod val="50000"/>
              </a:schemeClr>
            </a:solidFill>
          </a:ln>
        </p:spPr>
        <p:txBody>
          <a:bodyPr>
            <a:normAutofit/>
          </a:bodyPr>
          <a:lstStyle/>
          <a:p>
            <a:pPr algn="ctr"/>
            <a:r>
              <a:rPr lang="es-ES"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Lesiones por onda expansiva</a:t>
            </a:r>
          </a:p>
        </p:txBody>
      </p:sp>
      <p:sp>
        <p:nvSpPr>
          <p:cNvPr id="3" name="Marcador de contenido 2"/>
          <p:cNvSpPr>
            <a:spLocks noGrp="1"/>
          </p:cNvSpPr>
          <p:nvPr>
            <p:ph idx="1"/>
          </p:nvPr>
        </p:nvSpPr>
        <p:spPr>
          <a:xfrm>
            <a:off x="683568" y="1222636"/>
            <a:ext cx="8208912" cy="5086684"/>
          </a:xfrm>
          <a:solidFill>
            <a:schemeClr val="bg1"/>
          </a:solidFill>
          <a:ln>
            <a:solidFill>
              <a:schemeClr val="accent4">
                <a:lumMod val="50000"/>
              </a:schemeClr>
            </a:solidFill>
          </a:ln>
        </p:spPr>
        <p:txBody>
          <a:bodyPr>
            <a:noAutofit/>
          </a:bodyPr>
          <a:lstStyle/>
          <a:p>
            <a:pPr marL="263525" indent="-263525" algn="just"/>
            <a:r>
              <a:rPr lang="es-ES" sz="2100" dirty="0">
                <a:latin typeface="Arial" panose="020B0604020202020204" pitchFamily="34" charset="0"/>
                <a:cs typeface="Arial" panose="020B0604020202020204" pitchFamily="34" charset="0"/>
              </a:rPr>
              <a:t> </a:t>
            </a:r>
            <a:r>
              <a:rPr lang="es-ES" sz="2100" b="1" dirty="0">
                <a:solidFill>
                  <a:schemeClr val="tx1"/>
                </a:solidFill>
                <a:latin typeface="Arial" panose="020B0604020202020204" pitchFamily="34" charset="0"/>
                <a:cs typeface="Arial" panose="020B0604020202020204" pitchFamily="34" charset="0"/>
              </a:rPr>
              <a:t>En las detonaciones de alta potencia, tanto de armas convencionales como de las nucleares, se originan una onda de presión, que se desplaza radialmente a través de la atmósfera.</a:t>
            </a:r>
          </a:p>
          <a:p>
            <a:pPr marL="263525" indent="-263525" algn="just"/>
            <a:r>
              <a:rPr lang="es-ES" sz="2100" b="1" dirty="0">
                <a:solidFill>
                  <a:schemeClr val="tx1"/>
                </a:solidFill>
                <a:latin typeface="Arial" panose="020B0604020202020204" pitchFamily="34" charset="0"/>
                <a:cs typeface="Arial" panose="020B0604020202020204" pitchFamily="34" charset="0"/>
              </a:rPr>
              <a:t> La magnitud de la presión positiva de la onda que avanza es elevadísima (onda incidente). Al paso de esta onda de hipertensión por un punto dado, le sigue una </a:t>
            </a:r>
            <a:r>
              <a:rPr lang="es-ES" sz="2100" b="1" dirty="0" err="1">
                <a:solidFill>
                  <a:schemeClr val="tx1"/>
                </a:solidFill>
                <a:latin typeface="Arial" panose="020B0604020202020204" pitchFamily="34" charset="0"/>
                <a:cs typeface="Arial" panose="020B0604020202020204" pitchFamily="34" charset="0"/>
              </a:rPr>
              <a:t>hipopresión</a:t>
            </a:r>
            <a:r>
              <a:rPr lang="es-ES" sz="2100" b="1" dirty="0">
                <a:solidFill>
                  <a:schemeClr val="tx1"/>
                </a:solidFill>
                <a:latin typeface="Arial" panose="020B0604020202020204" pitchFamily="34" charset="0"/>
                <a:cs typeface="Arial" panose="020B0604020202020204" pitchFamily="34" charset="0"/>
              </a:rPr>
              <a:t>, de magnitud mucho menor, más prolongada que la anterior.</a:t>
            </a:r>
          </a:p>
          <a:p>
            <a:pPr marL="263525" indent="-263525" algn="just"/>
            <a:r>
              <a:rPr lang="es-ES" sz="2100" b="1" dirty="0">
                <a:solidFill>
                  <a:schemeClr val="tx1"/>
                </a:solidFill>
                <a:latin typeface="Arial" panose="020B0604020202020204" pitchFamily="34" charset="0"/>
                <a:cs typeface="Arial" panose="020B0604020202020204" pitchFamily="34" charset="0"/>
              </a:rPr>
              <a:t> Se consideran efectos explosivos primarios a las lesiones producidas por las variaciones de la presión ambiental. Las lesiones son más grandes en los órganos que contienen aire: pulmones, vísceras huecas intestinales, oídos y senos </a:t>
            </a:r>
            <a:r>
              <a:rPr lang="es-ES" sz="2100" b="1" dirty="0" err="1">
                <a:solidFill>
                  <a:schemeClr val="tx1"/>
                </a:solidFill>
                <a:latin typeface="Arial" panose="020B0604020202020204" pitchFamily="34" charset="0"/>
                <a:cs typeface="Arial" panose="020B0604020202020204" pitchFamily="34" charset="0"/>
              </a:rPr>
              <a:t>perinasales</a:t>
            </a:r>
            <a:r>
              <a:rPr lang="es-ES" sz="2100" b="1" dirty="0">
                <a:solidFill>
                  <a:schemeClr val="tx1"/>
                </a:solidFill>
                <a:latin typeface="Arial" panose="020B0604020202020204" pitchFamily="34" charset="0"/>
                <a:cs typeface="Arial" panose="020B0604020202020204" pitchFamily="34" charset="0"/>
              </a:rPr>
              <a:t>. Igualmente pueden ocurrir lesiones a distancia.</a:t>
            </a:r>
          </a:p>
        </p:txBody>
      </p:sp>
    </p:spTree>
    <p:extLst>
      <p:ext uri="{BB962C8B-B14F-4D97-AF65-F5344CB8AC3E}">
        <p14:creationId xmlns:p14="http://schemas.microsoft.com/office/powerpoint/2010/main" val="17238699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8758" y="958434"/>
            <a:ext cx="7633742" cy="629588"/>
          </a:xfrm>
          <a:solidFill>
            <a:schemeClr val="accent3">
              <a:lumMod val="60000"/>
              <a:lumOff val="40000"/>
            </a:schemeClr>
          </a:solidFill>
          <a:ln>
            <a:solidFill>
              <a:schemeClr val="accent4">
                <a:lumMod val="50000"/>
              </a:schemeClr>
            </a:solidFill>
          </a:ln>
        </p:spPr>
        <p:txBody>
          <a:bodyPr/>
          <a:lstStyle/>
          <a:p>
            <a:r>
              <a:rPr lang="es-ES" b="1" dirty="0">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Lesiones por onda expansiva</a:t>
            </a:r>
          </a:p>
        </p:txBody>
      </p:sp>
      <p:sp>
        <p:nvSpPr>
          <p:cNvPr id="3" name="Marcador de contenido 2"/>
          <p:cNvSpPr>
            <a:spLocks noGrp="1"/>
          </p:cNvSpPr>
          <p:nvPr>
            <p:ph idx="1"/>
          </p:nvPr>
        </p:nvSpPr>
        <p:spPr>
          <a:xfrm>
            <a:off x="938758" y="1677962"/>
            <a:ext cx="7633742" cy="3923675"/>
          </a:xfrm>
          <a:ln>
            <a:solidFill>
              <a:schemeClr val="accent4">
                <a:lumMod val="50000"/>
              </a:schemeClr>
            </a:solidFill>
          </a:ln>
        </p:spPr>
        <p:txBody>
          <a:bodyPr>
            <a:noAutofit/>
          </a:bodyPr>
          <a:lstStyle/>
          <a:p>
            <a:r>
              <a:rPr lang="es-ES" sz="2400" b="1" dirty="0">
                <a:solidFill>
                  <a:schemeClr val="tx1"/>
                </a:solidFill>
                <a:latin typeface="Calibri" panose="020F0502020204030204" pitchFamily="34" charset="0"/>
                <a:cs typeface="Calibri" panose="020F0502020204030204" pitchFamily="34" charset="0"/>
              </a:rPr>
              <a:t>Los efectos explosivos secundarios son los producidos por proyectiles secundarios a causa de la destrucción de las estructuras circundantes. Los efectos explosivos terciarios resultan de la proyección del cuerpo humano contra los objetos duros. Aunque los fenómenos biofísicos que tienen lugar como consecuencia de los efectos producidos por grandes explosiones ha sido objeto de serios trabajos </a:t>
            </a:r>
            <a:r>
              <a:rPr lang="es-ES" sz="2400" b="1" dirty="0" err="1">
                <a:solidFill>
                  <a:schemeClr val="tx1"/>
                </a:solidFill>
                <a:latin typeface="Calibri" panose="020F0502020204030204" pitchFamily="34" charset="0"/>
                <a:cs typeface="Calibri" panose="020F0502020204030204" pitchFamily="34" charset="0"/>
              </a:rPr>
              <a:t>deinvestigación</a:t>
            </a:r>
            <a:r>
              <a:rPr lang="es-ES" sz="2400" b="1" dirty="0">
                <a:solidFill>
                  <a:schemeClr val="tx1"/>
                </a:solidFill>
                <a:latin typeface="Calibri" panose="020F0502020204030204" pitchFamily="34" charset="0"/>
                <a:cs typeface="Calibri" panose="020F0502020204030204" pitchFamily="34" charset="0"/>
              </a:rPr>
              <a:t>, aunque no se tienen conclusiones al respecto </a:t>
            </a:r>
          </a:p>
        </p:txBody>
      </p:sp>
    </p:spTree>
    <p:extLst>
      <p:ext uri="{BB962C8B-B14F-4D97-AF65-F5344CB8AC3E}">
        <p14:creationId xmlns:p14="http://schemas.microsoft.com/office/powerpoint/2010/main" val="39077908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97043" y="958434"/>
            <a:ext cx="8207115" cy="966866"/>
          </a:xfrm>
          <a:solidFill>
            <a:schemeClr val="accent3">
              <a:lumMod val="60000"/>
              <a:lumOff val="40000"/>
            </a:schemeClr>
          </a:solidFill>
          <a:ln>
            <a:solidFill>
              <a:schemeClr val="accent4">
                <a:lumMod val="75000"/>
              </a:schemeClr>
            </a:solidFill>
          </a:ln>
        </p:spPr>
        <p:txBody>
          <a:bodyPr>
            <a:normAutofit fontScale="90000"/>
          </a:bodyPr>
          <a:lstStyle/>
          <a:p>
            <a:pPr algn="ctr"/>
            <a:r>
              <a:rPr lang="es-ES" sz="33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Cuadro Clínico de  lesión por onda expansiva</a:t>
            </a:r>
          </a:p>
        </p:txBody>
      </p:sp>
      <p:sp>
        <p:nvSpPr>
          <p:cNvPr id="3" name="Marcador de contenido 2"/>
          <p:cNvSpPr>
            <a:spLocks noGrp="1"/>
          </p:cNvSpPr>
          <p:nvPr>
            <p:ph idx="1"/>
          </p:nvPr>
        </p:nvSpPr>
        <p:spPr>
          <a:xfrm>
            <a:off x="697043" y="2026483"/>
            <a:ext cx="8207115" cy="3361544"/>
          </a:xfrm>
          <a:ln>
            <a:solidFill>
              <a:schemeClr val="accent4">
                <a:lumMod val="75000"/>
              </a:schemeClr>
            </a:solidFill>
          </a:ln>
        </p:spPr>
        <p:txBody>
          <a:bodyPr>
            <a:noAutofit/>
          </a:bodyPr>
          <a:lstStyle/>
          <a:p>
            <a:r>
              <a:rPr lang="es-ES" b="1" dirty="0">
                <a:effectLst>
                  <a:outerShdw blurRad="38100" dist="38100" dir="2700000" algn="tl">
                    <a:srgbClr val="000000">
                      <a:alpha val="43137"/>
                    </a:srgbClr>
                  </a:outerShdw>
                </a:effectLst>
              </a:rPr>
              <a:t>1.Obnubilación o franco estado conmocional que puede haber sido pasajero.</a:t>
            </a:r>
          </a:p>
          <a:p>
            <a:r>
              <a:rPr lang="es-ES" b="1" dirty="0">
                <a:effectLst>
                  <a:outerShdw blurRad="38100" dist="38100" dir="2700000" algn="tl">
                    <a:srgbClr val="000000">
                      <a:alpha val="43137"/>
                    </a:srgbClr>
                  </a:outerShdw>
                </a:effectLst>
              </a:rPr>
              <a:t>2.Sordera con otorragia más o menos intensa.</a:t>
            </a:r>
          </a:p>
          <a:p>
            <a:r>
              <a:rPr lang="es-ES" b="1" dirty="0">
                <a:effectLst>
                  <a:outerShdw blurRad="38100" dist="38100" dir="2700000" algn="tl">
                    <a:srgbClr val="000000">
                      <a:alpha val="43137"/>
                    </a:srgbClr>
                  </a:outerShdw>
                </a:effectLst>
              </a:rPr>
              <a:t>3.Opresión y dolor en la región precordial,  signos que evidencian un IM.</a:t>
            </a:r>
          </a:p>
          <a:p>
            <a:r>
              <a:rPr lang="es-ES" b="1" dirty="0">
                <a:effectLst>
                  <a:outerShdw blurRad="38100" dist="38100" dir="2700000" algn="tl">
                    <a:srgbClr val="000000">
                      <a:alpha val="43137"/>
                    </a:srgbClr>
                  </a:outerShdw>
                </a:effectLst>
              </a:rPr>
              <a:t>4.Esputos hemoptoicos o una hemoptisis franca.</a:t>
            </a:r>
          </a:p>
          <a:p>
            <a:r>
              <a:rPr lang="es-ES" b="1" dirty="0">
                <a:effectLst>
                  <a:outerShdw blurRad="38100" dist="38100" dir="2700000" algn="tl">
                    <a:srgbClr val="000000">
                      <a:alpha val="43137"/>
                    </a:srgbClr>
                  </a:outerShdw>
                </a:effectLst>
              </a:rPr>
              <a:t>5.Abundantes estertores húmedos a la auscultación del aparato respiratorio.</a:t>
            </a:r>
          </a:p>
          <a:p>
            <a:r>
              <a:rPr lang="es-ES" b="1" dirty="0">
                <a:effectLst>
                  <a:outerShdw blurRad="38100" dist="38100" dir="2700000" algn="tl">
                    <a:srgbClr val="000000">
                      <a:alpha val="43137"/>
                    </a:srgbClr>
                  </a:outerShdw>
                </a:effectLst>
              </a:rPr>
              <a:t>6.Dolores musculares, trastornos de la actividad motora, parálisis fláccida, contracturas y convulsiones.</a:t>
            </a:r>
          </a:p>
          <a:p>
            <a:r>
              <a:rPr lang="es-ES" b="1" dirty="0">
                <a:effectLst>
                  <a:outerShdw blurRad="38100" dist="38100" dir="2700000" algn="tl">
                    <a:srgbClr val="000000">
                      <a:alpha val="43137"/>
                    </a:srgbClr>
                  </a:outerShdw>
                </a:effectLst>
              </a:rPr>
              <a:t>7 .Trastornos de la visión como hemorragia de la cámara anterior y conjuntivales.</a:t>
            </a:r>
          </a:p>
          <a:p>
            <a:r>
              <a:rPr lang="es-ES" b="1" dirty="0">
                <a:effectLst>
                  <a:outerShdw blurRad="38100" dist="38100" dir="2700000" algn="tl">
                    <a:srgbClr val="000000">
                      <a:alpha val="43137"/>
                    </a:srgbClr>
                  </a:outerShdw>
                </a:effectLst>
              </a:rPr>
              <a:t>8. Muerte por Embolias gaseosas, de los vasos coronarios y cerebrales; hemorragias y edema pulmonar.</a:t>
            </a:r>
          </a:p>
          <a:p>
            <a:endParaRPr lang="es-ES" sz="1050" dirty="0"/>
          </a:p>
        </p:txBody>
      </p:sp>
    </p:spTree>
    <p:extLst>
      <p:ext uri="{BB962C8B-B14F-4D97-AF65-F5344CB8AC3E}">
        <p14:creationId xmlns:p14="http://schemas.microsoft.com/office/powerpoint/2010/main" val="1709489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8758" y="955222"/>
            <a:ext cx="7633742" cy="544286"/>
          </a:xfrm>
          <a:solidFill>
            <a:schemeClr val="accent3">
              <a:lumMod val="60000"/>
              <a:lumOff val="40000"/>
            </a:schemeClr>
          </a:solidFill>
          <a:ln>
            <a:solidFill>
              <a:schemeClr val="accent4">
                <a:lumMod val="75000"/>
              </a:schemeClr>
            </a:solidFill>
          </a:ln>
        </p:spPr>
        <p:txBody>
          <a:bodyPr>
            <a:normAutofit fontScale="90000"/>
          </a:bodyPr>
          <a:lstStyle/>
          <a:p>
            <a:pPr algn="ctr"/>
            <a:r>
              <a:rPr lang="es-MX"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Fracturas cerradas</a:t>
            </a:r>
            <a:br>
              <a:rPr lang="es-ES" b="1" dirty="0">
                <a:latin typeface="Arial" panose="020B0604020202020204" pitchFamily="34" charset="0"/>
                <a:cs typeface="Arial" panose="020B0604020202020204" pitchFamily="34" charset="0"/>
              </a:rPr>
            </a:br>
            <a:r>
              <a:rPr lang="es-MX" dirty="0"/>
              <a:t> </a:t>
            </a:r>
            <a:br>
              <a:rPr lang="es-ES" dirty="0"/>
            </a:br>
            <a:endParaRPr lang="es-ES" dirty="0"/>
          </a:p>
        </p:txBody>
      </p:sp>
      <p:sp>
        <p:nvSpPr>
          <p:cNvPr id="3" name="Marcador de contenido 2"/>
          <p:cNvSpPr>
            <a:spLocks noGrp="1"/>
          </p:cNvSpPr>
          <p:nvPr>
            <p:ph idx="1"/>
          </p:nvPr>
        </p:nvSpPr>
        <p:spPr>
          <a:xfrm>
            <a:off x="938758" y="1641022"/>
            <a:ext cx="7633742" cy="4211309"/>
          </a:xfrm>
          <a:ln>
            <a:solidFill>
              <a:schemeClr val="accent4">
                <a:lumMod val="75000"/>
              </a:schemeClr>
            </a:solidFill>
          </a:ln>
        </p:spPr>
        <p:txBody>
          <a:bodyPr>
            <a:noAutofit/>
          </a:bodyPr>
          <a:lstStyle/>
          <a:p>
            <a:pPr marL="0" indent="0">
              <a:buNone/>
            </a:pPr>
            <a:r>
              <a:rPr lang="es-MX" sz="2100" dirty="0">
                <a:solidFill>
                  <a:schemeClr val="tx1"/>
                </a:solidFill>
                <a:effectLst>
                  <a:outerShdw blurRad="38100" dist="38100" dir="2700000" algn="tl">
                    <a:srgbClr val="000000">
                      <a:alpha val="43137"/>
                    </a:srgbClr>
                  </a:outerShdw>
                </a:effectLst>
              </a:rPr>
              <a:t>La incidencia de estas lesiones es alta en las guerras. Se deben diagnosticar lo antes posible para poder inmovilizarlas precozmente, con lo se realiza la profilaxis del </a:t>
            </a:r>
            <a:r>
              <a:rPr lang="es-MX" sz="2100" i="1" dirty="0">
                <a:solidFill>
                  <a:schemeClr val="tx1"/>
                </a:solidFill>
                <a:effectLst>
                  <a:outerShdw blurRad="38100" dist="38100" dir="2700000" algn="tl">
                    <a:srgbClr val="000000">
                      <a:alpha val="43137"/>
                    </a:srgbClr>
                  </a:outerShdw>
                </a:effectLst>
              </a:rPr>
              <a:t>shock</a:t>
            </a:r>
            <a:r>
              <a:rPr lang="es-MX" sz="2100" dirty="0">
                <a:solidFill>
                  <a:schemeClr val="tx1"/>
                </a:solidFill>
                <a:effectLst>
                  <a:outerShdw blurRad="38100" dist="38100" dir="2700000" algn="tl">
                    <a:srgbClr val="000000">
                      <a:alpha val="43137"/>
                    </a:srgbClr>
                  </a:outerShdw>
                </a:effectLst>
              </a:rPr>
              <a:t> traumático</a:t>
            </a:r>
            <a:r>
              <a:rPr lang="es-MX" sz="2100" dirty="0"/>
              <a:t>. </a:t>
            </a:r>
            <a:endParaRPr lang="es-ES" sz="2100" dirty="0"/>
          </a:p>
          <a:p>
            <a:pPr marL="0" indent="0">
              <a:buNone/>
            </a:pPr>
            <a:r>
              <a:rPr lang="es-MX" sz="2100" b="1" i="1" dirty="0"/>
              <a:t>     </a:t>
            </a:r>
            <a:r>
              <a:rPr lang="es-MX" sz="2100" b="1" i="1" dirty="0">
                <a:solidFill>
                  <a:schemeClr val="tx1"/>
                </a:solidFill>
              </a:rPr>
              <a:t>El diagnóstico:</a:t>
            </a:r>
            <a:r>
              <a:rPr lang="es-MX" sz="2100" dirty="0">
                <a:solidFill>
                  <a:schemeClr val="tx1"/>
                </a:solidFill>
              </a:rPr>
              <a:t> </a:t>
            </a:r>
            <a:endParaRPr lang="es-ES" sz="2100" dirty="0">
              <a:solidFill>
                <a:schemeClr val="tx1"/>
              </a:solidFill>
            </a:endParaRPr>
          </a:p>
          <a:p>
            <a:pPr marL="0" indent="0">
              <a:buNone/>
            </a:pPr>
            <a:r>
              <a:rPr lang="es-MX" sz="2100" b="1" dirty="0">
                <a:solidFill>
                  <a:schemeClr val="tx1"/>
                </a:solidFill>
                <a:effectLst>
                  <a:outerShdw blurRad="38100" dist="38100" dir="2700000" algn="tl">
                    <a:srgbClr val="000000">
                      <a:alpha val="43137"/>
                    </a:srgbClr>
                  </a:outerShdw>
                </a:effectLst>
              </a:rPr>
              <a:t>1</a:t>
            </a:r>
            <a:r>
              <a:rPr lang="es-MX" sz="2100" dirty="0">
                <a:solidFill>
                  <a:schemeClr val="tx1"/>
                </a:solidFill>
              </a:rPr>
              <a:t>.Antecedentes </a:t>
            </a:r>
            <a:r>
              <a:rPr lang="es-MX" sz="2100" b="1" dirty="0">
                <a:solidFill>
                  <a:schemeClr val="tx1"/>
                </a:solidFill>
                <a:effectLst>
                  <a:outerShdw blurRad="38100" dist="38100" dir="2700000" algn="tl">
                    <a:srgbClr val="000000">
                      <a:alpha val="43137"/>
                    </a:srgbClr>
                  </a:outerShdw>
                </a:effectLst>
              </a:rPr>
              <a:t>de traumatismo</a:t>
            </a:r>
            <a:r>
              <a:rPr lang="es-MX" sz="2100" dirty="0">
                <a:solidFill>
                  <a:schemeClr val="tx1"/>
                </a:solidFill>
              </a:rPr>
              <a:t>.</a:t>
            </a:r>
            <a:endParaRPr lang="es-ES" sz="2100" dirty="0">
              <a:solidFill>
                <a:schemeClr val="tx1"/>
              </a:solidFill>
            </a:endParaRPr>
          </a:p>
          <a:p>
            <a:pPr marL="0" indent="0">
              <a:buNone/>
            </a:pPr>
            <a:r>
              <a:rPr lang="es-MX" sz="2100" b="1" dirty="0">
                <a:solidFill>
                  <a:schemeClr val="tx1"/>
                </a:solidFill>
                <a:effectLst>
                  <a:outerShdw blurRad="38100" dist="38100" dir="2700000" algn="tl">
                    <a:srgbClr val="000000">
                      <a:alpha val="43137"/>
                    </a:srgbClr>
                  </a:outerShdw>
                </a:effectLst>
              </a:rPr>
              <a:t>2.Dolor espontáneo </a:t>
            </a:r>
            <a:r>
              <a:rPr lang="es-MX" sz="2100" dirty="0">
                <a:solidFill>
                  <a:schemeClr val="tx1"/>
                </a:solidFill>
              </a:rPr>
              <a:t>o provocado al presionar el sitio de la lesión.</a:t>
            </a:r>
            <a:endParaRPr lang="es-ES" sz="2100" dirty="0">
              <a:solidFill>
                <a:schemeClr val="tx1"/>
              </a:solidFill>
            </a:endParaRPr>
          </a:p>
          <a:p>
            <a:pPr marL="0" indent="0">
              <a:buNone/>
            </a:pPr>
            <a:r>
              <a:rPr lang="es-MX" sz="2100" b="1" dirty="0">
                <a:solidFill>
                  <a:schemeClr val="tx1"/>
                </a:solidFill>
                <a:effectLst>
                  <a:outerShdw blurRad="38100" dist="38100" dir="2700000" algn="tl">
                    <a:srgbClr val="000000">
                      <a:alpha val="43137"/>
                    </a:srgbClr>
                  </a:outerShdw>
                </a:effectLst>
              </a:rPr>
              <a:t>3.Tumefacción</a:t>
            </a:r>
            <a:r>
              <a:rPr lang="es-MX" sz="2100" dirty="0">
                <a:solidFill>
                  <a:schemeClr val="tx1"/>
                </a:solidFill>
              </a:rPr>
              <a:t> y, a veces, flictenas.</a:t>
            </a:r>
            <a:endParaRPr lang="es-ES" sz="2100" dirty="0">
              <a:solidFill>
                <a:schemeClr val="tx1"/>
              </a:solidFill>
            </a:endParaRPr>
          </a:p>
          <a:p>
            <a:pPr marL="0" indent="0">
              <a:buNone/>
            </a:pPr>
            <a:r>
              <a:rPr lang="es-MX" sz="2100" b="1" dirty="0">
                <a:solidFill>
                  <a:schemeClr val="tx1"/>
                </a:solidFill>
                <a:effectLst>
                  <a:outerShdw blurRad="38100" dist="38100" dir="2700000" algn="tl">
                    <a:srgbClr val="000000">
                      <a:alpha val="43137"/>
                    </a:srgbClr>
                  </a:outerShdw>
                </a:effectLst>
              </a:rPr>
              <a:t>4.Impotencia funcional </a:t>
            </a:r>
            <a:r>
              <a:rPr lang="es-MX" sz="2100" dirty="0">
                <a:solidFill>
                  <a:schemeClr val="tx1"/>
                </a:solidFill>
              </a:rPr>
              <a:t>absoluta.</a:t>
            </a:r>
            <a:endParaRPr lang="es-ES" sz="2100" dirty="0">
              <a:solidFill>
                <a:schemeClr val="tx1"/>
              </a:solidFill>
            </a:endParaRPr>
          </a:p>
          <a:p>
            <a:pPr marL="0" indent="0">
              <a:buNone/>
            </a:pPr>
            <a:r>
              <a:rPr lang="es-MX" sz="2100" b="1" dirty="0">
                <a:solidFill>
                  <a:schemeClr val="tx1"/>
                </a:solidFill>
              </a:rPr>
              <a:t>5</a:t>
            </a:r>
            <a:r>
              <a:rPr lang="es-MX" sz="2100" dirty="0">
                <a:solidFill>
                  <a:schemeClr val="tx1"/>
                </a:solidFill>
              </a:rPr>
              <a:t>.Deformidad, que estará en relación con la </a:t>
            </a:r>
            <a:r>
              <a:rPr lang="es-MX" sz="2100" b="1" dirty="0">
                <a:solidFill>
                  <a:schemeClr val="tx1"/>
                </a:solidFill>
              </a:rPr>
              <a:t>angulación </a:t>
            </a:r>
            <a:r>
              <a:rPr lang="es-MX" sz="2100" dirty="0">
                <a:solidFill>
                  <a:schemeClr val="tx1"/>
                </a:solidFill>
              </a:rPr>
              <a:t>que sufren los fragmentos y con la contractura muscular</a:t>
            </a:r>
            <a:endParaRPr lang="es-ES" sz="2100" dirty="0">
              <a:solidFill>
                <a:schemeClr val="tx1"/>
              </a:solidFill>
            </a:endParaRPr>
          </a:p>
        </p:txBody>
      </p:sp>
    </p:spTree>
    <p:extLst>
      <p:ext uri="{BB962C8B-B14F-4D97-AF65-F5344CB8AC3E}">
        <p14:creationId xmlns:p14="http://schemas.microsoft.com/office/powerpoint/2010/main" val="34211380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42014" y="857251"/>
            <a:ext cx="8027233" cy="831954"/>
          </a:xfrm>
          <a:solidFill>
            <a:schemeClr val="accent3">
              <a:lumMod val="60000"/>
              <a:lumOff val="40000"/>
            </a:schemeClr>
          </a:solidFill>
          <a:ln>
            <a:solidFill>
              <a:schemeClr val="accent4">
                <a:lumMod val="75000"/>
              </a:schemeClr>
            </a:solidFill>
          </a:ln>
        </p:spPr>
        <p:txBody>
          <a:bodyPr>
            <a:normAutofit fontScale="90000"/>
          </a:bodyPr>
          <a:lstStyle/>
          <a:p>
            <a:pPr algn="ctr"/>
            <a:r>
              <a:rPr lang="es-ES" sz="3300" dirty="0">
                <a:latin typeface="Arial" panose="020B0604020202020204" pitchFamily="34" charset="0"/>
                <a:cs typeface="Arial" panose="020B0604020202020204" pitchFamily="34" charset="0"/>
              </a:rPr>
              <a:t>lesión por onda expansiva conducta </a:t>
            </a:r>
          </a:p>
        </p:txBody>
      </p:sp>
      <p:sp>
        <p:nvSpPr>
          <p:cNvPr id="3" name="Marcador de contenido 2"/>
          <p:cNvSpPr>
            <a:spLocks noGrp="1"/>
          </p:cNvSpPr>
          <p:nvPr>
            <p:ph idx="1"/>
          </p:nvPr>
        </p:nvSpPr>
        <p:spPr>
          <a:xfrm>
            <a:off x="742014" y="1790389"/>
            <a:ext cx="8027233" cy="4092314"/>
          </a:xfrm>
          <a:ln>
            <a:solidFill>
              <a:schemeClr val="accent4">
                <a:lumMod val="75000"/>
              </a:schemeClr>
            </a:solidFill>
          </a:ln>
        </p:spPr>
        <p:txBody>
          <a:bodyPr>
            <a:normAutofit fontScale="92500" lnSpcReduction="20000"/>
          </a:bodyPr>
          <a:lstStyle/>
          <a:p>
            <a:r>
              <a:rPr lang="es-ES" sz="1800" b="1" dirty="0">
                <a:effectLst>
                  <a:outerShdw blurRad="38100" dist="38100" dir="2700000" algn="tl">
                    <a:srgbClr val="000000">
                      <a:alpha val="43137"/>
                    </a:srgbClr>
                  </a:outerShdw>
                </a:effectLst>
              </a:rPr>
              <a:t>1.Colocar de inmediato al lesionado en decúbito lateral izquierdo, con la cabeza en posición declive. reduce al mínimo los efectos de las embolias gaseosas </a:t>
            </a:r>
          </a:p>
          <a:p>
            <a:r>
              <a:rPr lang="es-ES" sz="1800" b="1" dirty="0">
                <a:effectLst>
                  <a:outerShdw blurRad="38100" dist="38100" dir="2700000" algn="tl">
                    <a:srgbClr val="000000">
                      <a:alpha val="43137"/>
                    </a:srgbClr>
                  </a:outerShdw>
                </a:effectLst>
              </a:rPr>
              <a:t>2.Reposo absoluto. Es esencial para evitar en lo posible la hemorragia y el edema pulmonar tardío.</a:t>
            </a:r>
          </a:p>
          <a:p>
            <a:r>
              <a:rPr lang="es-ES" sz="1800" b="1" dirty="0">
                <a:effectLst>
                  <a:outerShdw blurRad="38100" dist="38100" dir="2700000" algn="tl">
                    <a:srgbClr val="000000">
                      <a:alpha val="43137"/>
                    </a:srgbClr>
                  </a:outerShdw>
                </a:effectLst>
              </a:rPr>
              <a:t>3.Analgésicos y sedantes. Hay que utilizarlos cautelosamente.</a:t>
            </a:r>
          </a:p>
          <a:p>
            <a:r>
              <a:rPr lang="es-ES" sz="1800" b="1" dirty="0">
                <a:effectLst>
                  <a:outerShdw blurRad="38100" dist="38100" dir="2700000" algn="tl">
                    <a:srgbClr val="000000">
                      <a:alpha val="43137"/>
                    </a:srgbClr>
                  </a:outerShdw>
                </a:effectLst>
              </a:rPr>
              <a:t>4.Oxígenoterapia. Puede ser útil en los casos en que exista un compromiso respiratorio. traqueostomía o cricotiroidotomía.</a:t>
            </a:r>
          </a:p>
          <a:p>
            <a:r>
              <a:rPr lang="es-ES" sz="1800" b="1" dirty="0">
                <a:effectLst>
                  <a:outerShdw blurRad="38100" dist="38100" dir="2700000" algn="tl">
                    <a:srgbClr val="000000">
                      <a:alpha val="43137"/>
                    </a:srgbClr>
                  </a:outerShdw>
                </a:effectLst>
              </a:rPr>
              <a:t>5.Administrar volumen. en los casos estrictamente necesarios y con mucha cautela.</a:t>
            </a:r>
          </a:p>
          <a:p>
            <a:r>
              <a:rPr lang="es-ES" sz="1800" b="1" dirty="0">
                <a:effectLst>
                  <a:outerShdw blurRad="38100" dist="38100" dir="2700000" algn="tl">
                    <a:srgbClr val="000000">
                      <a:alpha val="43137"/>
                    </a:srgbClr>
                  </a:outerShdw>
                </a:effectLst>
              </a:rPr>
              <a:t>6.Administrar cafeína en solución parenteral en los primeros momentos, por los efectos cardiotónicos y diuréticos.</a:t>
            </a:r>
          </a:p>
          <a:p>
            <a:r>
              <a:rPr lang="es-ES" sz="1800" b="1" dirty="0">
                <a:effectLst>
                  <a:outerShdw blurRad="38100" dist="38100" dir="2700000" algn="tl">
                    <a:srgbClr val="000000">
                      <a:alpha val="43137"/>
                    </a:srgbClr>
                  </a:outerShdw>
                </a:effectLst>
              </a:rPr>
              <a:t>7.Preparar al lesionado para la evacuación en primera prioridad, en decúbito lateral izquierdo y en ambulancia.</a:t>
            </a:r>
          </a:p>
          <a:p>
            <a:endParaRPr lang="es-ES" dirty="0"/>
          </a:p>
        </p:txBody>
      </p:sp>
    </p:spTree>
    <p:extLst>
      <p:ext uri="{BB962C8B-B14F-4D97-AF65-F5344CB8AC3E}">
        <p14:creationId xmlns:p14="http://schemas.microsoft.com/office/powerpoint/2010/main" val="15844496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Marcador de contenido">
            <a:extLst>
              <a:ext uri="{FF2B5EF4-FFF2-40B4-BE49-F238E27FC236}">
                <a16:creationId xmlns:a16="http://schemas.microsoft.com/office/drawing/2014/main" id="{0D64DC91-388B-F596-AE4C-0CFB828193B7}"/>
              </a:ext>
            </a:extLst>
          </p:cNvPr>
          <p:cNvSpPr>
            <a:spLocks noGrp="1"/>
          </p:cNvSpPr>
          <p:nvPr>
            <p:ph idx="1"/>
          </p:nvPr>
        </p:nvSpPr>
        <p:spPr>
          <a:xfrm>
            <a:off x="1686508" y="332656"/>
            <a:ext cx="5770984" cy="720825"/>
          </a:xfrm>
          <a:gradFill>
            <a:gsLst>
              <a:gs pos="0">
                <a:srgbClr val="DDEBCF"/>
              </a:gs>
              <a:gs pos="50000">
                <a:srgbClr val="9CB86E"/>
              </a:gs>
              <a:gs pos="100000">
                <a:srgbClr val="156B13"/>
              </a:gs>
            </a:gsLst>
            <a:lin ang="5400000" scaled="0"/>
          </a:gradFill>
        </p:spPr>
        <p:txBody>
          <a:bodyPr rtlCol="0">
            <a:normAutofit/>
          </a:bodyPr>
          <a:lstStyle/>
          <a:p>
            <a:pPr marL="0" indent="0" algn="ctr" eaLnBrk="1" fontAlgn="auto" hangingPunct="1">
              <a:spcAft>
                <a:spcPts val="0"/>
              </a:spcAft>
              <a:buFont typeface="Arial" panose="020B0604020202020204" pitchFamily="34" charset="0"/>
              <a:buNone/>
              <a:defRPr/>
            </a:pPr>
            <a:r>
              <a:rPr lang="es-ES" sz="4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anose="020B0604020202020204" pitchFamily="34" charset="0"/>
                <a:cs typeface="Arial" panose="020B0604020202020204" pitchFamily="34" charset="0"/>
              </a:rPr>
              <a:t>CONCLUSIONES</a:t>
            </a:r>
          </a:p>
          <a:p>
            <a:pPr marL="0" indent="0" algn="ctr" eaLnBrk="1" fontAlgn="auto" hangingPunct="1">
              <a:spcAft>
                <a:spcPts val="0"/>
              </a:spcAft>
              <a:buFont typeface="Arial" panose="020B0604020202020204" pitchFamily="34" charset="0"/>
              <a:buNone/>
              <a:defRPr/>
            </a:pPr>
            <a:endParaRPr lang="es-ES" sz="4000" dirty="0">
              <a:latin typeface="Arial" panose="020B0604020202020204" pitchFamily="34" charset="0"/>
              <a:cs typeface="Arial" panose="020B0604020202020204" pitchFamily="34" charset="0"/>
            </a:endParaRPr>
          </a:p>
        </p:txBody>
      </p:sp>
      <p:sp>
        <p:nvSpPr>
          <p:cNvPr id="58371" name="2 Marcador de contenido">
            <a:extLst>
              <a:ext uri="{FF2B5EF4-FFF2-40B4-BE49-F238E27FC236}">
                <a16:creationId xmlns:a16="http://schemas.microsoft.com/office/drawing/2014/main" id="{C1F7BEF1-D3BA-AEB7-BA6B-34D4FB98EEC7}"/>
              </a:ext>
            </a:extLst>
          </p:cNvPr>
          <p:cNvSpPr txBox="1">
            <a:spLocks noChangeArrowheads="1"/>
          </p:cNvSpPr>
          <p:nvPr/>
        </p:nvSpPr>
        <p:spPr bwMode="auto">
          <a:xfrm>
            <a:off x="145995" y="1229444"/>
            <a:ext cx="8964612" cy="529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93663" indent="-93663">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93663" marR="0" lvl="0" indent="-93663" algn="just" defTabSz="9144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0" lang="es-ES" altLang="es-CU" sz="24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V</a:t>
            </a:r>
            <a:r>
              <a:rPr kumimoji="0" lang="es-CU" altLang="es-CU" sz="24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aloro </a:t>
            </a:r>
            <a:r>
              <a:rPr kumimoji="0" lang="es-CU" altLang="es-CU"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el cumplimiento del objetivo de estudio</a:t>
            </a:r>
            <a:r>
              <a:rPr kumimoji="0" lang="es-ES" altLang="es-CU"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r>
              <a:rPr kumimoji="0" lang="es-CU" altLang="es-CU"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(en base a la observación, el interés mostrado, resúmenes que se han hecho, </a:t>
            </a:r>
            <a:r>
              <a:rPr kumimoji="0" lang="es-CU" altLang="es-CU" sz="2400" b="0" i="0" u="none" strike="noStrike" kern="120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etc</a:t>
            </a:r>
            <a:r>
              <a:rPr kumimoji="0" lang="es-CU" altLang="es-CU"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y considero que se ha  cumplido cabalmente.</a:t>
            </a:r>
            <a:r>
              <a:rPr kumimoji="0" lang="es-ES" altLang="es-CU"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endParaRPr kumimoji="0" lang="es-CU" altLang="es-CU"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93663" marR="0" lvl="0" indent="-93663" algn="just" defTabSz="9144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0" lang="es-CU" altLang="es-CU" sz="24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Señalo</a:t>
            </a:r>
            <a:r>
              <a:rPr kumimoji="0" lang="es-CU" altLang="es-CU"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las deficiencias detectadas en la clase y como superarlas</a:t>
            </a:r>
            <a:r>
              <a:rPr kumimoji="0" lang="es-ES" altLang="es-CU"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t>
            </a:r>
            <a:r>
              <a:rPr kumimoji="0" lang="es-CU" altLang="es-CU"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Espero que en la próxima clase esto no se repita.</a:t>
            </a:r>
          </a:p>
          <a:p>
            <a:pPr marL="93663" marR="0" lvl="0" indent="-93663" algn="just" defTabSz="9144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0" lang="es-CU" altLang="es-CU" sz="24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Informo</a:t>
            </a:r>
            <a:r>
              <a:rPr kumimoji="0" lang="es-CU" altLang="es-CU"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las calificaciones obtenidas si las hubo.</a:t>
            </a:r>
          </a:p>
          <a:p>
            <a:pPr marL="93663" marR="0" lvl="0" indent="-93663" algn="just" defTabSz="9144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0" lang="es-CU" altLang="es-CU" sz="24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Comunico</a:t>
            </a:r>
            <a:r>
              <a:rPr kumimoji="0" lang="es-CU" altLang="es-CU"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el lugar y fecha de la </a:t>
            </a:r>
            <a:r>
              <a:rPr kumimoji="0" lang="es-CU" altLang="es-CU" sz="2400" b="0" i="0" u="none" strike="noStrike" kern="120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pr</a:t>
            </a:r>
            <a:r>
              <a:rPr kumimoji="0" lang="es-MX" altLang="es-CU" sz="2400" b="0" i="0" u="none" strike="noStrike" kern="120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ó</a:t>
            </a:r>
            <a:r>
              <a:rPr kumimoji="0" lang="es-CU" altLang="es-CU" sz="2400" b="0" i="0" u="none" strike="noStrike" kern="120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xima</a:t>
            </a:r>
            <a:r>
              <a:rPr kumimoji="0" lang="es-CU" altLang="es-CU"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clase</a:t>
            </a:r>
          </a:p>
          <a:p>
            <a:pPr marL="93663" marR="0" lvl="0" indent="-93663" algn="just" defTabSz="914400" rtl="0" eaLnBrk="1" fontAlgn="base" latinLnBrk="0" hangingPunct="1">
              <a:lnSpc>
                <a:spcPct val="100000"/>
              </a:lnSpc>
              <a:spcBef>
                <a:spcPct val="20000"/>
              </a:spcBef>
              <a:spcAft>
                <a:spcPct val="0"/>
              </a:spcAft>
              <a:buClrTx/>
              <a:buSzTx/>
              <a:buFont typeface="Arial" panose="020B0604020202020204" pitchFamily="34" charset="0"/>
              <a:buNone/>
              <a:tabLst/>
              <a:defRPr/>
            </a:pPr>
            <a:endParaRPr kumimoji="0" lang="es-ES" altLang="es-CU"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93663" marR="0" lvl="0" indent="-93663" algn="just" defTabSz="9144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0" lang="es-ES" altLang="es-CU" sz="24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Bibliografía </a:t>
            </a:r>
            <a:r>
              <a:rPr kumimoji="0" lang="es-ES" altLang="es-CU"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para el tema de Traumatismos abdominales y del </a:t>
            </a:r>
            <a:r>
              <a:rPr kumimoji="0" lang="es-ES" altLang="es-CU" sz="2400" b="0" i="0" u="none" strike="noStrike" kern="120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tractus</a:t>
            </a:r>
            <a:r>
              <a:rPr kumimoji="0" lang="es-ES" altLang="es-CU"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urogenital:</a:t>
            </a:r>
          </a:p>
          <a:p>
            <a:pPr algn="just" fontAlgn="base">
              <a:spcAft>
                <a:spcPct val="0"/>
              </a:spcAft>
              <a:defRPr/>
            </a:pPr>
            <a:r>
              <a:rPr kumimoji="0" lang="es-ES" altLang="es-CU"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Cirugía tomo II Colectivo de Autores Página 224 a 240</a:t>
            </a:r>
          </a:p>
          <a:p>
            <a:pPr marL="93663" marR="0" lvl="0" indent="-93663" algn="just" defTabSz="914400" rtl="0" eaLnBrk="1" fontAlgn="base" latinLnBrk="0" hangingPunct="1">
              <a:lnSpc>
                <a:spcPct val="100000"/>
              </a:lnSpc>
              <a:spcBef>
                <a:spcPct val="20000"/>
              </a:spcBef>
              <a:spcAft>
                <a:spcPct val="0"/>
              </a:spcAft>
              <a:buClrTx/>
              <a:buSzTx/>
              <a:buFont typeface="Arial" panose="020B0604020202020204" pitchFamily="34" charset="0"/>
              <a:buNone/>
              <a:tabLst/>
              <a:defRPr/>
            </a:pPr>
            <a:endParaRPr kumimoji="0" lang="es-ES" altLang="es-CU"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8758" y="955222"/>
            <a:ext cx="7633742" cy="544286"/>
          </a:xfrm>
          <a:solidFill>
            <a:schemeClr val="accent3">
              <a:lumMod val="60000"/>
              <a:lumOff val="40000"/>
            </a:schemeClr>
          </a:solidFill>
          <a:ln>
            <a:solidFill>
              <a:schemeClr val="accent4">
                <a:lumMod val="75000"/>
              </a:schemeClr>
            </a:solidFill>
          </a:ln>
        </p:spPr>
        <p:txBody>
          <a:bodyPr>
            <a:normAutofit fontScale="90000"/>
          </a:bodyPr>
          <a:lstStyle/>
          <a:p>
            <a:pPr algn="ctr"/>
            <a:r>
              <a:rPr lang="es-MX"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Fracturas cerradas</a:t>
            </a:r>
            <a:br>
              <a:rPr lang="es-ES"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endParaRPr lang="es-ES"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938758" y="1706336"/>
            <a:ext cx="7633742" cy="4043636"/>
          </a:xfrm>
          <a:ln>
            <a:solidFill>
              <a:schemeClr val="accent4">
                <a:lumMod val="75000"/>
              </a:schemeClr>
            </a:solidFill>
          </a:ln>
        </p:spPr>
        <p:txBody>
          <a:bodyPr>
            <a:normAutofit/>
          </a:bodyPr>
          <a:lstStyle/>
          <a:p>
            <a:pPr marL="0" indent="0">
              <a:buNone/>
            </a:pPr>
            <a:r>
              <a:rPr lang="es-MX" sz="2100" b="1" i="1" dirty="0">
                <a:solidFill>
                  <a:schemeClr val="tx1"/>
                </a:solidFill>
              </a:rPr>
              <a:t> </a:t>
            </a:r>
            <a:r>
              <a:rPr lang="es-MX" sz="2100" b="1" i="1" dirty="0">
                <a:solidFill>
                  <a:schemeClr val="tx1"/>
                </a:solidFill>
                <a:latin typeface="Arial" panose="020B0604020202020204" pitchFamily="34" charset="0"/>
                <a:cs typeface="Arial" panose="020B0604020202020204" pitchFamily="34" charset="0"/>
              </a:rPr>
              <a:t>El diagnóstico continuación:</a:t>
            </a:r>
            <a:r>
              <a:rPr lang="es-MX" sz="2100" dirty="0">
                <a:solidFill>
                  <a:schemeClr val="tx1"/>
                </a:solidFill>
              </a:rPr>
              <a:t> </a:t>
            </a:r>
            <a:endParaRPr lang="es-MX" dirty="0"/>
          </a:p>
          <a:p>
            <a:pPr marL="0" indent="0">
              <a:buNone/>
            </a:pPr>
            <a:r>
              <a:rPr lang="es-MX" sz="21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6.Alteraciones de la línea axil del miembro, con rotación</a:t>
            </a:r>
          </a:p>
          <a:p>
            <a:pPr marL="0" indent="0">
              <a:buNone/>
            </a:pPr>
            <a:r>
              <a:rPr lang="es-MX" sz="21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en las fracturas del miembro inferior.</a:t>
            </a:r>
            <a:endParaRPr lang="es-ES" sz="21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0" indent="0">
              <a:buNone/>
            </a:pPr>
            <a:r>
              <a:rPr lang="es-MX" sz="21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7.Acortamiento del miembro.</a:t>
            </a:r>
            <a:endParaRPr lang="es-ES" sz="21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0" indent="0">
              <a:buNone/>
            </a:pPr>
            <a:r>
              <a:rPr lang="es-MX" sz="21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8.Movilidad anormal dolorosa en el sitio de la fractura.</a:t>
            </a:r>
            <a:endParaRPr lang="es-ES" sz="21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0" indent="0">
              <a:buNone/>
            </a:pPr>
            <a:r>
              <a:rPr lang="es-MX" sz="21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9.Crepitación a causa del roce de los fragmentos óseos. Este</a:t>
            </a:r>
          </a:p>
          <a:p>
            <a:pPr marL="0" indent="0">
              <a:buNone/>
            </a:pPr>
            <a:r>
              <a:rPr lang="es-MX" sz="21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signo no se debe buscar porque se corre el riesgo de </a:t>
            </a:r>
          </a:p>
          <a:p>
            <a:pPr marL="0" indent="0">
              <a:buNone/>
            </a:pPr>
            <a:r>
              <a:rPr lang="es-MX" sz="21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aumentar la lesión de las partes blandas vecinas.</a:t>
            </a:r>
            <a:endParaRPr lang="es-ES" sz="21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0" indent="0">
              <a:buNone/>
            </a:pPr>
            <a:r>
              <a:rPr lang="es-MX" sz="21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10.Signos tardíos, como equimosis e hipertermia.</a:t>
            </a:r>
            <a:endParaRPr lang="es-ES" sz="21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es-ES" sz="2100" dirty="0">
              <a:latin typeface="Arial" panose="020B0604020202020204" pitchFamily="34" charset="0"/>
              <a:cs typeface="Arial" panose="020B0604020202020204" pitchFamily="34" charset="0"/>
            </a:endParaRPr>
          </a:p>
          <a:p>
            <a:endParaRPr lang="es-ES" dirty="0"/>
          </a:p>
        </p:txBody>
      </p:sp>
    </p:spTree>
    <p:extLst>
      <p:ext uri="{BB962C8B-B14F-4D97-AF65-F5344CB8AC3E}">
        <p14:creationId xmlns:p14="http://schemas.microsoft.com/office/powerpoint/2010/main" val="21209461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8758" y="1144039"/>
            <a:ext cx="7633742" cy="573020"/>
          </a:xfrm>
          <a:ln>
            <a:solidFill>
              <a:schemeClr val="accent4">
                <a:lumMod val="75000"/>
              </a:schemeClr>
            </a:solidFill>
          </a:ln>
        </p:spPr>
        <p:txBody>
          <a:bodyPr>
            <a:normAutofit fontScale="90000"/>
          </a:bodyPr>
          <a:lstStyle/>
          <a:p>
            <a:pPr algn="ctr"/>
            <a:r>
              <a:rPr lang="es-MX"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Fracturas cerradas</a:t>
            </a:r>
            <a:endParaRPr lang="es-ES"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938758" y="1942248"/>
            <a:ext cx="7633742" cy="3324697"/>
          </a:xfrm>
          <a:ln>
            <a:solidFill>
              <a:schemeClr val="accent4">
                <a:lumMod val="75000"/>
              </a:schemeClr>
            </a:solidFill>
          </a:ln>
        </p:spPr>
        <p:txBody>
          <a:bodyPr>
            <a:normAutofit lnSpcReduction="10000"/>
          </a:bodyPr>
          <a:lstStyle/>
          <a:p>
            <a:r>
              <a:rPr lang="es-MX" sz="24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MUY IMPORTANTE.</a:t>
            </a:r>
          </a:p>
          <a:p>
            <a:r>
              <a:rPr lang="es-MX" sz="2400" dirty="0">
                <a:solidFill>
                  <a:schemeClr val="tx1"/>
                </a:solidFill>
                <a:latin typeface="Arial" panose="020B0604020202020204" pitchFamily="34" charset="0"/>
                <a:cs typeface="Arial" panose="020B0604020202020204" pitchFamily="34" charset="0"/>
              </a:rPr>
              <a:t>Descartar la presencia de alguna lesión vascular y/o nerviosa, buscarán los pulsos periféricos,</a:t>
            </a:r>
          </a:p>
          <a:p>
            <a:r>
              <a:rPr lang="es-MX" sz="2400" dirty="0">
                <a:solidFill>
                  <a:schemeClr val="tx1"/>
                </a:solidFill>
                <a:latin typeface="Arial" panose="020B0604020202020204" pitchFamily="34" charset="0"/>
                <a:cs typeface="Arial" panose="020B0604020202020204" pitchFamily="34" charset="0"/>
              </a:rPr>
              <a:t>Explorar la sensibilidad superficialidad con una aguja hipodérmica o un fragmento de algodón y la motilidad activa de los dedos,  las manos o los pies. Es de suma importancia la posibilidad  de alguna lesión abdominal, torácica o craneoencefálica asociadas,</a:t>
            </a:r>
            <a:endParaRPr lang="es-ES" sz="2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338782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8758" y="1144039"/>
            <a:ext cx="7633742" cy="880095"/>
          </a:xfrm>
          <a:solidFill>
            <a:schemeClr val="accent3">
              <a:lumMod val="60000"/>
              <a:lumOff val="40000"/>
            </a:schemeClr>
          </a:solidFill>
          <a:ln>
            <a:solidFill>
              <a:schemeClr val="accent4">
                <a:lumMod val="75000"/>
              </a:schemeClr>
            </a:solidFill>
          </a:ln>
        </p:spPr>
        <p:txBody>
          <a:bodyPr>
            <a:normAutofit fontScale="90000"/>
          </a:bodyPr>
          <a:lstStyle/>
          <a:p>
            <a:pPr algn="ctr"/>
            <a:r>
              <a:rPr lang="es-MX" altLang="es-ES" sz="3000" b="1" cap="none"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La conducta que se debe seguir en la zona de defensa, CMF o PM BON</a:t>
            </a:r>
            <a:endParaRPr lang="es-ES" sz="3000" b="1" dirty="0">
              <a:solidFill>
                <a:schemeClr val="tx1"/>
              </a:solidFill>
              <a:effectLst>
                <a:outerShdw blurRad="38100" dist="38100" dir="2700000" algn="tl">
                  <a:srgbClr val="000000">
                    <a:alpha val="43137"/>
                  </a:srgbClr>
                </a:outerShdw>
              </a:effectLst>
            </a:endParaRPr>
          </a:p>
        </p:txBody>
      </p:sp>
      <p:sp>
        <p:nvSpPr>
          <p:cNvPr id="4" name="Rectangle 1"/>
          <p:cNvSpPr>
            <a:spLocks noGrp="1" noChangeArrowheads="1"/>
          </p:cNvSpPr>
          <p:nvPr>
            <p:ph idx="1"/>
          </p:nvPr>
        </p:nvSpPr>
        <p:spPr bwMode="auto">
          <a:xfrm>
            <a:off x="938759" y="3815473"/>
            <a:ext cx="199414"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rtlCol="0" anchor="ctr" anchorCtr="0" compatLnSpc="1">
            <a:prstTxWarp prst="textNoShape">
              <a:avLst/>
            </a:prstTxWarp>
            <a:spAutoFit/>
          </a:bodyPr>
          <a:lstStyle>
            <a:lvl1pPr eaLnBrk="0" fontAlgn="base" hangingPunct="0">
              <a:spcBef>
                <a:spcPct val="0"/>
              </a:spcBef>
              <a:spcAft>
                <a:spcPct val="0"/>
              </a:spcAft>
              <a:tabLst>
                <a:tab pos="228600" algn="l"/>
              </a:tabLst>
              <a:defRPr>
                <a:solidFill>
                  <a:schemeClr val="tx1"/>
                </a:solidFill>
                <a:latin typeface="Arial" panose="020B0604020202020204" pitchFamily="34" charset="0"/>
              </a:defRPr>
            </a:lvl1pPr>
            <a:lvl2pPr eaLnBrk="0" fontAlgn="base" hangingPunct="0">
              <a:spcBef>
                <a:spcPct val="0"/>
              </a:spcBef>
              <a:spcAft>
                <a:spcPct val="0"/>
              </a:spcAft>
              <a:tabLst>
                <a:tab pos="228600" algn="l"/>
              </a:tabLst>
              <a:defRPr>
                <a:solidFill>
                  <a:schemeClr val="tx1"/>
                </a:solidFill>
                <a:latin typeface="Arial" panose="020B0604020202020204" pitchFamily="34" charset="0"/>
              </a:defRPr>
            </a:lvl2pPr>
            <a:lvl3pPr eaLnBrk="0" fontAlgn="base" hangingPunct="0">
              <a:spcBef>
                <a:spcPct val="0"/>
              </a:spcBef>
              <a:spcAft>
                <a:spcPct val="0"/>
              </a:spcAft>
              <a:tabLst>
                <a:tab pos="228600" algn="l"/>
              </a:tabLst>
              <a:defRPr>
                <a:solidFill>
                  <a:schemeClr val="tx1"/>
                </a:solidFill>
                <a:latin typeface="Arial" panose="020B0604020202020204" pitchFamily="34" charset="0"/>
              </a:defRPr>
            </a:lvl3pPr>
            <a:lvl4pPr eaLnBrk="0" fontAlgn="base" hangingPunct="0">
              <a:spcBef>
                <a:spcPct val="0"/>
              </a:spcBef>
              <a:spcAft>
                <a:spcPct val="0"/>
              </a:spcAft>
              <a:tabLst>
                <a:tab pos="228600" algn="l"/>
              </a:tabLst>
              <a:defRPr>
                <a:solidFill>
                  <a:schemeClr val="tx1"/>
                </a:solidFill>
                <a:latin typeface="Arial" panose="020B0604020202020204" pitchFamily="34" charset="0"/>
              </a:defRPr>
            </a:lvl4pPr>
            <a:lvl5pPr eaLnBrk="0" fontAlgn="base" hangingPunct="0">
              <a:spcBef>
                <a:spcPct val="0"/>
              </a:spcBef>
              <a:spcAft>
                <a:spcPct val="0"/>
              </a:spcAft>
              <a:tabLst>
                <a:tab pos="228600" algn="l"/>
              </a:tabLst>
              <a:defRPr>
                <a:solidFill>
                  <a:schemeClr val="tx1"/>
                </a:solidFill>
                <a:latin typeface="Arial" panose="020B0604020202020204" pitchFamily="34" charset="0"/>
              </a:defRPr>
            </a:lvl5pPr>
            <a:lvl6pPr eaLnBrk="0" fontAlgn="base" hangingPunct="0">
              <a:spcBef>
                <a:spcPct val="0"/>
              </a:spcBef>
              <a:spcAft>
                <a:spcPct val="0"/>
              </a:spcAft>
              <a:tabLst>
                <a:tab pos="228600" algn="l"/>
              </a:tabLst>
              <a:defRPr>
                <a:solidFill>
                  <a:schemeClr val="tx1"/>
                </a:solidFill>
                <a:latin typeface="Arial" panose="020B0604020202020204" pitchFamily="34" charset="0"/>
              </a:defRPr>
            </a:lvl6pPr>
            <a:lvl7pPr eaLnBrk="0" fontAlgn="base" hangingPunct="0">
              <a:spcBef>
                <a:spcPct val="0"/>
              </a:spcBef>
              <a:spcAft>
                <a:spcPct val="0"/>
              </a:spcAft>
              <a:tabLst>
                <a:tab pos="228600" algn="l"/>
              </a:tabLst>
              <a:defRPr>
                <a:solidFill>
                  <a:schemeClr val="tx1"/>
                </a:solidFill>
                <a:latin typeface="Arial" panose="020B0604020202020204" pitchFamily="34" charset="0"/>
              </a:defRPr>
            </a:lvl7pPr>
            <a:lvl8pPr eaLnBrk="0" fontAlgn="base" hangingPunct="0">
              <a:spcBef>
                <a:spcPct val="0"/>
              </a:spcBef>
              <a:spcAft>
                <a:spcPct val="0"/>
              </a:spcAft>
              <a:tabLst>
                <a:tab pos="228600" algn="l"/>
              </a:tabLst>
              <a:defRPr>
                <a:solidFill>
                  <a:schemeClr val="tx1"/>
                </a:solidFill>
                <a:latin typeface="Arial" panose="020B0604020202020204" pitchFamily="34" charset="0"/>
              </a:defRPr>
            </a:lvl8pPr>
            <a:lvl9pPr eaLnBrk="0" fontAlgn="base" hangingPunct="0">
              <a:spcBef>
                <a:spcPct val="0"/>
              </a:spcBef>
              <a:spcAft>
                <a:spcPct val="0"/>
              </a:spcAft>
              <a:tabLst>
                <a:tab pos="228600" algn="l"/>
              </a:tabLst>
              <a:defRPr>
                <a:solidFill>
                  <a:schemeClr val="tx1"/>
                </a:solidFill>
                <a:latin typeface="Arial" panose="020B0604020202020204" pitchFamily="34" charset="0"/>
              </a:defRPr>
            </a:lvl9pPr>
          </a:lstStyle>
          <a:p>
            <a:pPr marL="0" indent="0">
              <a:lnSpc>
                <a:spcPct val="100000"/>
              </a:lnSpc>
              <a:buClrTx/>
              <a:buNone/>
              <a:tabLst>
                <a:tab pos="171450" algn="l"/>
              </a:tabLst>
            </a:pPr>
            <a:r>
              <a:rPr lang="es-MX" altLang="es-ES" sz="900" dirty="0">
                <a:ea typeface="Times New Roman" panose="02020603050405020304" pitchFamily="18" charset="0"/>
              </a:rPr>
              <a:t>.</a:t>
            </a:r>
            <a:r>
              <a:rPr lang="es-ES" altLang="es-ES" sz="825" dirty="0"/>
              <a:t> </a:t>
            </a:r>
            <a:endParaRPr lang="es-ES" altLang="es-ES" sz="1350" dirty="0"/>
          </a:p>
        </p:txBody>
      </p:sp>
      <p:sp>
        <p:nvSpPr>
          <p:cNvPr id="6" name="Rectángulo 5"/>
          <p:cNvSpPr/>
          <p:nvPr/>
        </p:nvSpPr>
        <p:spPr>
          <a:xfrm>
            <a:off x="938759" y="2355629"/>
            <a:ext cx="7633741" cy="2677656"/>
          </a:xfrm>
          <a:prstGeom prst="rect">
            <a:avLst/>
          </a:prstGeom>
          <a:ln>
            <a:solidFill>
              <a:schemeClr val="accent4">
                <a:lumMod val="75000"/>
              </a:schemeClr>
            </a:solidFill>
          </a:ln>
        </p:spPr>
        <p:txBody>
          <a:bodyPr wrap="square">
            <a:spAutoFit/>
          </a:bodyPr>
          <a:lstStyle/>
          <a:p>
            <a:pPr defTabSz="342900"/>
            <a:r>
              <a:rPr lang="es-ES" sz="2100" dirty="0">
                <a:solidFill>
                  <a:prstClr val="black"/>
                </a:solidFill>
                <a:latin typeface="Gill Sans MT" panose="020B0502020104020203"/>
              </a:rPr>
              <a:t>1.	</a:t>
            </a:r>
            <a:r>
              <a:rPr lang="es-ES" sz="2100" dirty="0">
                <a:solidFill>
                  <a:prstClr val="black"/>
                </a:solidFill>
                <a:latin typeface="Arial" panose="020B0604020202020204" pitchFamily="34" charset="0"/>
                <a:cs typeface="Arial" panose="020B0604020202020204" pitchFamily="34" charset="0"/>
              </a:rPr>
              <a:t>Aplicar las medidas para conservar la vida.</a:t>
            </a:r>
          </a:p>
          <a:p>
            <a:pPr marL="385763" indent="-385763" defTabSz="342900">
              <a:buFontTx/>
              <a:buAutoNum type="arabicPeriod" startAt="2"/>
            </a:pPr>
            <a:r>
              <a:rPr lang="es-ES" sz="2100" dirty="0">
                <a:solidFill>
                  <a:prstClr val="black"/>
                </a:solidFill>
                <a:latin typeface="Arial" panose="020B0604020202020204" pitchFamily="34" charset="0"/>
                <a:cs typeface="Arial" panose="020B0604020202020204" pitchFamily="34" charset="0"/>
              </a:rPr>
              <a:t>Inmovilizar adecuadamente el miembro lesionado. Si viene  inmovilizado, revisarlo.</a:t>
            </a:r>
          </a:p>
          <a:p>
            <a:pPr defTabSz="342900"/>
            <a:r>
              <a:rPr lang="es-ES" sz="2100" dirty="0">
                <a:solidFill>
                  <a:prstClr val="black"/>
                </a:solidFill>
                <a:latin typeface="Arial" panose="020B0604020202020204" pitchFamily="34" charset="0"/>
                <a:cs typeface="Arial" panose="020B0604020202020204" pitchFamily="34" charset="0"/>
              </a:rPr>
              <a:t>3.	Calmar el dolor con 1 g de dipirona por vía intramuscular.</a:t>
            </a:r>
          </a:p>
          <a:p>
            <a:pPr defTabSz="342900"/>
            <a:r>
              <a:rPr lang="es-ES" sz="2100" dirty="0">
                <a:solidFill>
                  <a:prstClr val="black"/>
                </a:solidFill>
                <a:latin typeface="Arial" panose="020B0604020202020204" pitchFamily="34" charset="0"/>
                <a:cs typeface="Arial" panose="020B0604020202020204" pitchFamily="34" charset="0"/>
              </a:rPr>
              <a:t>4.	Preparar al lesionado para la evacuación:</a:t>
            </a:r>
          </a:p>
          <a:p>
            <a:pPr defTabSz="342900"/>
            <a:r>
              <a:rPr lang="es-ES" sz="2100" dirty="0">
                <a:solidFill>
                  <a:prstClr val="black"/>
                </a:solidFill>
                <a:latin typeface="Arial" panose="020B0604020202020204" pitchFamily="34" charset="0"/>
                <a:cs typeface="Arial" panose="020B0604020202020204" pitchFamily="34" charset="0"/>
              </a:rPr>
              <a:t>      </a:t>
            </a:r>
            <a:r>
              <a:rPr lang="es-ES" sz="2100" b="1" dirty="0">
                <a:solidFill>
                  <a:prstClr val="black"/>
                </a:solidFill>
                <a:latin typeface="Arial" panose="020B0604020202020204" pitchFamily="34" charset="0"/>
                <a:cs typeface="Arial" panose="020B0604020202020204" pitchFamily="34" charset="0"/>
              </a:rPr>
              <a:t>Primera prioridad</a:t>
            </a:r>
            <a:r>
              <a:rPr lang="es-ES" sz="2100" dirty="0">
                <a:solidFill>
                  <a:prstClr val="black"/>
                </a:solidFill>
                <a:latin typeface="Arial" panose="020B0604020202020204" pitchFamily="34" charset="0"/>
                <a:cs typeface="Arial" panose="020B0604020202020204" pitchFamily="34" charset="0"/>
              </a:rPr>
              <a:t>: Fracturas con compromiso vascular o</a:t>
            </a:r>
          </a:p>
          <a:p>
            <a:pPr defTabSz="342900"/>
            <a:r>
              <a:rPr lang="es-ES" sz="2100" dirty="0">
                <a:solidFill>
                  <a:prstClr val="black"/>
                </a:solidFill>
                <a:latin typeface="Arial" panose="020B0604020202020204" pitchFamily="34" charset="0"/>
                <a:cs typeface="Arial" panose="020B0604020202020204" pitchFamily="34" charset="0"/>
              </a:rPr>
              <a:t>      nervioso.</a:t>
            </a:r>
          </a:p>
          <a:p>
            <a:pPr defTabSz="342900"/>
            <a:r>
              <a:rPr lang="es-ES" sz="2100" dirty="0">
                <a:solidFill>
                  <a:prstClr val="black"/>
                </a:solidFill>
                <a:latin typeface="Arial" panose="020B0604020202020204" pitchFamily="34" charset="0"/>
                <a:cs typeface="Arial" panose="020B0604020202020204" pitchFamily="34" charset="0"/>
              </a:rPr>
              <a:t>      </a:t>
            </a:r>
            <a:r>
              <a:rPr lang="es-ES" sz="2100" b="1" dirty="0">
                <a:solidFill>
                  <a:prstClr val="black"/>
                </a:solidFill>
                <a:latin typeface="Arial" panose="020B0604020202020204" pitchFamily="34" charset="0"/>
                <a:cs typeface="Arial" panose="020B0604020202020204" pitchFamily="34" charset="0"/>
              </a:rPr>
              <a:t>Segunda prioridad: </a:t>
            </a:r>
            <a:r>
              <a:rPr lang="es-ES" sz="2100" dirty="0">
                <a:solidFill>
                  <a:prstClr val="black"/>
                </a:solidFill>
                <a:latin typeface="Arial" panose="020B0604020202020204" pitchFamily="34" charset="0"/>
                <a:cs typeface="Arial" panose="020B0604020202020204" pitchFamily="34" charset="0"/>
              </a:rPr>
              <a:t>Fracturas de los miembros inferiores</a:t>
            </a:r>
          </a:p>
        </p:txBody>
      </p:sp>
    </p:spTree>
    <p:extLst>
      <p:ext uri="{BB962C8B-B14F-4D97-AF65-F5344CB8AC3E}">
        <p14:creationId xmlns:p14="http://schemas.microsoft.com/office/powerpoint/2010/main" val="12055260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8758" y="933451"/>
            <a:ext cx="7633742" cy="740228"/>
          </a:xfrm>
          <a:ln>
            <a:solidFill>
              <a:schemeClr val="accent4">
                <a:lumMod val="75000"/>
              </a:schemeClr>
            </a:solidFill>
          </a:ln>
        </p:spPr>
        <p:txBody>
          <a:bodyPr>
            <a:normAutofit fontScale="90000"/>
          </a:bodyPr>
          <a:lstStyle/>
          <a:p>
            <a:pPr algn="ctr"/>
            <a:r>
              <a:rPr lang="es-MX" sz="27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El tratamiento de las fracturas cerradas</a:t>
            </a:r>
            <a:endParaRPr lang="es-ES" sz="27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938758" y="1749878"/>
            <a:ext cx="7633742" cy="4250873"/>
          </a:xfrm>
          <a:ln>
            <a:solidFill>
              <a:schemeClr val="accent4">
                <a:lumMod val="75000"/>
              </a:schemeClr>
            </a:solidFill>
          </a:ln>
        </p:spPr>
        <p:txBody>
          <a:bodyPr>
            <a:noAutofit/>
          </a:bodyPr>
          <a:lstStyle/>
          <a:p>
            <a:pPr marL="0" indent="0">
              <a:buNone/>
            </a:pPr>
            <a:r>
              <a:rPr lang="es-MX" sz="21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El tratamiento  de las fracturas cerradas consiste en la inmovilización adecuada del miembro lesionado,  </a:t>
            </a:r>
            <a:endParaRPr lang="es-ES" sz="21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0" indent="0">
              <a:buNone/>
            </a:pPr>
            <a:r>
              <a:rPr lang="es-MX" sz="21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La inmovilización para las fracturas del </a:t>
            </a:r>
            <a:r>
              <a:rPr lang="es-MX" sz="21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húmero </a:t>
            </a:r>
            <a:r>
              <a:rPr lang="es-MX" sz="21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se realizan con férulas de </a:t>
            </a:r>
            <a:r>
              <a:rPr lang="es-MX" sz="2100" b="1" dirty="0">
                <a:solidFill>
                  <a:schemeClr val="tx1"/>
                </a:solidFill>
                <a:latin typeface="Arial" panose="020B0604020202020204" pitchFamily="34" charset="0"/>
                <a:cs typeface="Arial" panose="020B0604020202020204" pitchFamily="34" charset="0"/>
              </a:rPr>
              <a:t>Kramer </a:t>
            </a:r>
            <a:r>
              <a:rPr lang="es-MX" sz="21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 alambres), féculas maleables  de aluminio o con tablillas unidas en bisagras que se extenderán desde los nudillos o articulaciones metacarpofalángicas por la cara posterior del antebrazo, el codo y el brazo, y se continuarán por la espalda hasta llegar al hombro del lado sano con el brazo adosado al tronco.</a:t>
            </a:r>
          </a:p>
          <a:p>
            <a:pPr marL="0" indent="0">
              <a:buNone/>
            </a:pPr>
            <a:r>
              <a:rPr lang="es-MX" sz="21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Para  </a:t>
            </a:r>
            <a:r>
              <a:rPr lang="es-MX" sz="21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el femur </a:t>
            </a:r>
            <a:r>
              <a:rPr lang="es-MX" sz="21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se usa las férulas </a:t>
            </a:r>
            <a:r>
              <a:rPr lang="es-ES" sz="21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Férula de </a:t>
            </a:r>
            <a:r>
              <a:rPr lang="es-ES" sz="2100" b="1" dirty="0">
                <a:solidFill>
                  <a:schemeClr val="tx1"/>
                </a:solidFill>
                <a:latin typeface="Arial" panose="020B0604020202020204" pitchFamily="34" charset="0"/>
                <a:cs typeface="Arial" panose="020B0604020202020204" pitchFamily="34" charset="0"/>
              </a:rPr>
              <a:t>Dieterick</a:t>
            </a:r>
            <a:r>
              <a:rPr lang="es-ES" sz="21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para la Inmovilización del fémur o tablillas.</a:t>
            </a:r>
          </a:p>
        </p:txBody>
      </p:sp>
    </p:spTree>
    <p:extLst>
      <p:ext uri="{BB962C8B-B14F-4D97-AF65-F5344CB8AC3E}">
        <p14:creationId xmlns:p14="http://schemas.microsoft.com/office/powerpoint/2010/main" val="5083103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8758" y="857251"/>
            <a:ext cx="7633742" cy="533400"/>
          </a:xfrm>
          <a:solidFill>
            <a:schemeClr val="accent3">
              <a:lumMod val="60000"/>
              <a:lumOff val="40000"/>
            </a:schemeClr>
          </a:solidFill>
          <a:ln>
            <a:solidFill>
              <a:schemeClr val="accent4">
                <a:lumMod val="75000"/>
              </a:schemeClr>
            </a:solidFill>
          </a:ln>
        </p:spPr>
        <p:txBody>
          <a:bodyPr>
            <a:normAutofit fontScale="90000"/>
          </a:bodyPr>
          <a:lstStyle/>
          <a:p>
            <a:pPr algn="ctr"/>
            <a:r>
              <a:rPr lang="es-MX"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Fracturas Abiertas</a:t>
            </a:r>
            <a:br>
              <a:rPr lang="es-ES"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endParaRPr lang="es-ES"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938758" y="1390651"/>
            <a:ext cx="7633742" cy="4256314"/>
          </a:xfrm>
          <a:ln>
            <a:solidFill>
              <a:schemeClr val="accent4">
                <a:lumMod val="75000"/>
              </a:schemeClr>
            </a:solidFill>
          </a:ln>
        </p:spPr>
        <p:txBody>
          <a:bodyPr>
            <a:normAutofit fontScale="85000" lnSpcReduction="20000"/>
          </a:bodyPr>
          <a:lstStyle/>
          <a:p>
            <a:pPr marL="0" indent="0">
              <a:buNone/>
            </a:pPr>
            <a:r>
              <a:rPr lang="es-ES" sz="195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Son lesiones traumáticas graves de los miembros.</a:t>
            </a:r>
          </a:p>
          <a:p>
            <a:pPr marL="0" indent="0">
              <a:buNone/>
            </a:pPr>
            <a:r>
              <a:rPr lang="es-ES" sz="1950" b="1" dirty="0">
                <a:solidFill>
                  <a:schemeClr val="tx1"/>
                </a:solidFill>
                <a:latin typeface="Arial" panose="020B0604020202020204" pitchFamily="34" charset="0"/>
                <a:cs typeface="Arial" panose="020B0604020202020204" pitchFamily="34" charset="0"/>
              </a:rPr>
              <a:t>La fractura es abierta. </a:t>
            </a:r>
            <a:r>
              <a:rPr lang="es-ES" sz="1950" dirty="0">
                <a:solidFill>
                  <a:schemeClr val="tx1"/>
                </a:solidFill>
                <a:latin typeface="Arial" panose="020B0604020202020204" pitchFamily="34" charset="0"/>
                <a:cs typeface="Arial" panose="020B0604020202020204" pitchFamily="34" charset="0"/>
              </a:rPr>
              <a:t>Cuando la herida comunica el foco de fractura con el medio exterior.</a:t>
            </a:r>
          </a:p>
          <a:p>
            <a:pPr marL="0" indent="0">
              <a:buNone/>
            </a:pPr>
            <a:r>
              <a:rPr lang="es-MX" sz="195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El diagnóstico se basará</a:t>
            </a:r>
            <a:r>
              <a:rPr lang="es-MX" sz="1950" dirty="0">
                <a:solidFill>
                  <a:schemeClr val="tx1"/>
                </a:solidFill>
                <a:latin typeface="Arial" panose="020B0604020202020204" pitchFamily="34" charset="0"/>
                <a:cs typeface="Arial" panose="020B0604020202020204" pitchFamily="34" charset="0"/>
              </a:rPr>
              <a:t>: </a:t>
            </a:r>
            <a:endParaRPr lang="es-ES" sz="1950" dirty="0">
              <a:solidFill>
                <a:schemeClr val="tx1"/>
              </a:solidFill>
              <a:latin typeface="Arial" panose="020B0604020202020204" pitchFamily="34" charset="0"/>
              <a:cs typeface="Arial" panose="020B0604020202020204" pitchFamily="34" charset="0"/>
            </a:endParaRPr>
          </a:p>
          <a:p>
            <a:pPr marL="0" indent="0">
              <a:buNone/>
            </a:pPr>
            <a:r>
              <a:rPr lang="es-MX" sz="1950" dirty="0">
                <a:solidFill>
                  <a:schemeClr val="tx1"/>
                </a:solidFill>
                <a:latin typeface="Arial" panose="020B0604020202020204" pitchFamily="34" charset="0"/>
                <a:cs typeface="Arial" panose="020B0604020202020204" pitchFamily="34" charset="0"/>
              </a:rPr>
              <a:t>1.Antecedentes del traumatismo.</a:t>
            </a:r>
            <a:endParaRPr lang="es-ES" sz="1950" dirty="0">
              <a:solidFill>
                <a:schemeClr val="tx1"/>
              </a:solidFill>
              <a:latin typeface="Arial" panose="020B0604020202020204" pitchFamily="34" charset="0"/>
              <a:cs typeface="Arial" panose="020B0604020202020204" pitchFamily="34" charset="0"/>
            </a:endParaRPr>
          </a:p>
          <a:p>
            <a:pPr marL="0" indent="0">
              <a:buNone/>
            </a:pPr>
            <a:r>
              <a:rPr lang="es-MX" sz="1950" dirty="0">
                <a:solidFill>
                  <a:schemeClr val="tx1"/>
                </a:solidFill>
                <a:latin typeface="Arial" panose="020B0604020202020204" pitchFamily="34" charset="0"/>
                <a:cs typeface="Arial" panose="020B0604020202020204" pitchFamily="34" charset="0"/>
              </a:rPr>
              <a:t>2.Dolor, que se acompaña de tumefacción e impotencia  funcional absoluta.</a:t>
            </a:r>
            <a:endParaRPr lang="es-ES" sz="1950" dirty="0">
              <a:solidFill>
                <a:schemeClr val="tx1"/>
              </a:solidFill>
              <a:latin typeface="Arial" panose="020B0604020202020204" pitchFamily="34" charset="0"/>
              <a:cs typeface="Arial" panose="020B0604020202020204" pitchFamily="34" charset="0"/>
            </a:endParaRPr>
          </a:p>
          <a:p>
            <a:pPr marL="0" indent="0">
              <a:buNone/>
            </a:pPr>
            <a:r>
              <a:rPr lang="es-MX" sz="1950" dirty="0">
                <a:solidFill>
                  <a:schemeClr val="tx1"/>
                </a:solidFill>
                <a:latin typeface="Arial" panose="020B0604020202020204" pitchFamily="34" charset="0"/>
                <a:cs typeface="Arial" panose="020B0604020202020204" pitchFamily="34" charset="0"/>
              </a:rPr>
              <a:t>3.Deformidad con alteración de la línea axil y acortamiento del miembro.</a:t>
            </a:r>
            <a:endParaRPr lang="es-ES" sz="1950" dirty="0">
              <a:solidFill>
                <a:schemeClr val="tx1"/>
              </a:solidFill>
              <a:latin typeface="Arial" panose="020B0604020202020204" pitchFamily="34" charset="0"/>
              <a:cs typeface="Arial" panose="020B0604020202020204" pitchFamily="34" charset="0"/>
            </a:endParaRPr>
          </a:p>
          <a:p>
            <a:pPr marL="0" indent="0">
              <a:buNone/>
            </a:pPr>
            <a:r>
              <a:rPr lang="es-MX" sz="1950" dirty="0">
                <a:solidFill>
                  <a:schemeClr val="tx1"/>
                </a:solidFill>
                <a:latin typeface="Arial" panose="020B0604020202020204" pitchFamily="34" charset="0"/>
                <a:cs typeface="Arial" panose="020B0604020202020204" pitchFamily="34" charset="0"/>
              </a:rPr>
              <a:t>4.Herida a través de la cual se puede observar el hueso fracturado o sangre con</a:t>
            </a:r>
          </a:p>
          <a:p>
            <a:pPr marL="0" indent="0">
              <a:buNone/>
            </a:pPr>
            <a:r>
              <a:rPr lang="es-MX" sz="1950" dirty="0">
                <a:solidFill>
                  <a:schemeClr val="tx1"/>
                </a:solidFill>
                <a:latin typeface="Arial" panose="020B0604020202020204" pitchFamily="34" charset="0"/>
                <a:cs typeface="Arial" panose="020B0604020202020204" pitchFamily="34" charset="0"/>
              </a:rPr>
              <a:t>   góticas de grasa provenientes del canal medular. </a:t>
            </a:r>
            <a:endParaRPr lang="es-ES" sz="1950" dirty="0">
              <a:solidFill>
                <a:schemeClr val="tx1"/>
              </a:solidFill>
              <a:latin typeface="Arial" panose="020B0604020202020204" pitchFamily="34" charset="0"/>
              <a:cs typeface="Arial" panose="020B0604020202020204" pitchFamily="34" charset="0"/>
            </a:endParaRPr>
          </a:p>
          <a:p>
            <a:pPr marL="0" indent="0">
              <a:buNone/>
            </a:pPr>
            <a:r>
              <a:rPr lang="es-MX" sz="1950" dirty="0">
                <a:solidFill>
                  <a:schemeClr val="tx1"/>
                </a:solidFill>
                <a:latin typeface="Arial" panose="020B0604020202020204" pitchFamily="34" charset="0"/>
                <a:cs typeface="Arial" panose="020B0604020202020204" pitchFamily="34" charset="0"/>
              </a:rPr>
              <a:t>   </a:t>
            </a:r>
            <a:r>
              <a:rPr lang="es-MX" sz="195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Descartar la presencia de lesiones vasculonerviosa</a:t>
            </a:r>
            <a:r>
              <a:rPr lang="es-MX" sz="1950" dirty="0">
                <a:solidFill>
                  <a:schemeClr val="tx1"/>
                </a:solidFill>
                <a:latin typeface="Arial" panose="020B0604020202020204" pitchFamily="34" charset="0"/>
                <a:cs typeface="Arial" panose="020B0604020202020204" pitchFamily="34" charset="0"/>
              </a:rPr>
              <a:t>.</a:t>
            </a:r>
            <a:endParaRPr lang="es-ES" sz="1950" dirty="0">
              <a:solidFill>
                <a:schemeClr val="tx1"/>
              </a:solidFill>
              <a:latin typeface="Arial" panose="020B0604020202020204" pitchFamily="34" charset="0"/>
              <a:cs typeface="Arial" panose="020B0604020202020204" pitchFamily="34" charset="0"/>
            </a:endParaRPr>
          </a:p>
          <a:p>
            <a:r>
              <a:rPr lang="es-ES" sz="195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El éxito en el tratamiento </a:t>
            </a:r>
            <a:r>
              <a:rPr lang="es-ES" sz="1950" dirty="0">
                <a:solidFill>
                  <a:schemeClr val="tx1"/>
                </a:solidFill>
                <a:latin typeface="Arial" panose="020B0604020202020204" pitchFamily="34" charset="0"/>
                <a:cs typeface="Arial" panose="020B0604020202020204" pitchFamily="34" charset="0"/>
              </a:rPr>
              <a:t>de estos lesionados dependerá  de la temprana inmovilización del miembro lesionado, del cubrimiento precoz de la herida, del desbridamiento primario y de la prevención de las complicaciones inmediatas</a:t>
            </a:r>
            <a:r>
              <a:rPr lang="es-ES" dirty="0">
                <a:solidFill>
                  <a:schemeClr val="tx1"/>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0613037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8758" y="955222"/>
            <a:ext cx="7633742" cy="859971"/>
          </a:xfrm>
          <a:solidFill>
            <a:schemeClr val="accent3">
              <a:lumMod val="60000"/>
              <a:lumOff val="40000"/>
            </a:schemeClr>
          </a:solidFill>
          <a:ln>
            <a:solidFill>
              <a:schemeClr val="accent4">
                <a:lumMod val="75000"/>
              </a:schemeClr>
            </a:solidFill>
          </a:ln>
        </p:spPr>
        <p:txBody>
          <a:bodyPr>
            <a:normAutofit fontScale="90000"/>
          </a:bodyPr>
          <a:lstStyle/>
          <a:p>
            <a:pPr algn="ctr"/>
            <a:r>
              <a:rPr lang="es-MX" sz="3000" b="1" dirty="0">
                <a:solidFill>
                  <a:schemeClr val="tx1"/>
                </a:solidFill>
                <a:latin typeface="Arial" panose="020B0604020202020204" pitchFamily="34" charset="0"/>
                <a:cs typeface="Arial" panose="020B0604020202020204" pitchFamily="34" charset="0"/>
              </a:rPr>
              <a:t>La conducta a seguir en la zona de defensa, CMF o PMBON.</a:t>
            </a:r>
            <a:endParaRPr lang="es-ES" sz="3000" b="1" dirty="0">
              <a:solidFill>
                <a:schemeClr val="tx1"/>
              </a:solidFill>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938758" y="1913165"/>
            <a:ext cx="7633742" cy="3951513"/>
          </a:xfrm>
          <a:ln>
            <a:solidFill>
              <a:schemeClr val="accent4">
                <a:lumMod val="75000"/>
              </a:schemeClr>
            </a:solidFill>
          </a:ln>
        </p:spPr>
        <p:txBody>
          <a:bodyPr>
            <a:normAutofit lnSpcReduction="10000"/>
          </a:bodyPr>
          <a:lstStyle/>
          <a:p>
            <a:pPr marL="0" indent="0">
              <a:buNone/>
            </a:pPr>
            <a:r>
              <a:rPr lang="es-ES" sz="1800" dirty="0">
                <a:solidFill>
                  <a:schemeClr val="tx1"/>
                </a:solidFill>
                <a:latin typeface="Arial" panose="020B0604020202020204" pitchFamily="34" charset="0"/>
                <a:cs typeface="Arial" panose="020B0604020202020204" pitchFamily="34" charset="0"/>
              </a:rPr>
              <a:t>1. Aplicar las medidas para conservar la vida. Control de la hemorragia</a:t>
            </a:r>
          </a:p>
          <a:p>
            <a:pPr marL="0" indent="0">
              <a:buNone/>
            </a:pPr>
            <a:r>
              <a:rPr lang="es-ES" sz="1800" dirty="0">
                <a:solidFill>
                  <a:schemeClr val="tx1"/>
                </a:solidFill>
                <a:latin typeface="Arial" panose="020B0604020202020204" pitchFamily="34" charset="0"/>
                <a:cs typeface="Arial" panose="020B0604020202020204" pitchFamily="34" charset="0"/>
              </a:rPr>
              <a:t>     mediante  vendaje comprensivo; es excepcional la necesidad de</a:t>
            </a:r>
          </a:p>
          <a:p>
            <a:pPr marL="0" indent="0">
              <a:buNone/>
            </a:pPr>
            <a:r>
              <a:rPr lang="es-ES" sz="1800" dirty="0">
                <a:solidFill>
                  <a:schemeClr val="tx1"/>
                </a:solidFill>
                <a:latin typeface="Arial" panose="020B0604020202020204" pitchFamily="34" charset="0"/>
                <a:cs typeface="Arial" panose="020B0604020202020204" pitchFamily="34" charset="0"/>
              </a:rPr>
              <a:t>     torniquete.</a:t>
            </a:r>
          </a:p>
          <a:p>
            <a:pPr marL="0" indent="0">
              <a:buNone/>
            </a:pPr>
            <a:r>
              <a:rPr lang="es-ES" sz="1800" dirty="0">
                <a:solidFill>
                  <a:schemeClr val="tx1"/>
                </a:solidFill>
                <a:latin typeface="Arial" panose="020B0604020202020204" pitchFamily="34" charset="0"/>
                <a:cs typeface="Arial" panose="020B0604020202020204" pitchFamily="34" charset="0"/>
              </a:rPr>
              <a:t>2.Tratamiento inicial del shock.</a:t>
            </a:r>
          </a:p>
          <a:p>
            <a:pPr marL="0" indent="0">
              <a:buNone/>
            </a:pPr>
            <a:r>
              <a:rPr lang="es-ES" sz="1800" dirty="0">
                <a:solidFill>
                  <a:schemeClr val="tx1"/>
                </a:solidFill>
                <a:latin typeface="Arial" panose="020B0604020202020204" pitchFamily="34" charset="0"/>
                <a:cs typeface="Arial" panose="020B0604020202020204" pitchFamily="34" charset="0"/>
              </a:rPr>
              <a:t>3. Revisar la inmovilización que trae ,  y corregir algún defecto </a:t>
            </a:r>
          </a:p>
          <a:p>
            <a:pPr marL="0" indent="0">
              <a:buNone/>
            </a:pPr>
            <a:r>
              <a:rPr lang="es-ES" sz="1800" dirty="0">
                <a:solidFill>
                  <a:schemeClr val="tx1"/>
                </a:solidFill>
                <a:latin typeface="Arial" panose="020B0604020202020204" pitchFamily="34" charset="0"/>
                <a:cs typeface="Arial" panose="020B0604020202020204" pitchFamily="34" charset="0"/>
              </a:rPr>
              <a:t>4.Profilaxis del tétanos y de la infección.</a:t>
            </a:r>
          </a:p>
          <a:p>
            <a:pPr marL="0" indent="0">
              <a:buNone/>
            </a:pPr>
            <a:r>
              <a:rPr lang="es-ES" sz="1800" dirty="0">
                <a:solidFill>
                  <a:schemeClr val="tx1"/>
                </a:solidFill>
                <a:latin typeface="Arial" panose="020B0604020202020204" pitchFamily="34" charset="0"/>
                <a:cs typeface="Arial" panose="020B0604020202020204" pitchFamily="34" charset="0"/>
              </a:rPr>
              <a:t>5. Administrar analgésicos, acupuntura o digitopuntura.</a:t>
            </a:r>
          </a:p>
          <a:p>
            <a:pPr marL="0" indent="0">
              <a:buNone/>
            </a:pPr>
            <a:r>
              <a:rPr lang="es-ES" sz="1800" dirty="0">
                <a:solidFill>
                  <a:schemeClr val="tx1"/>
                </a:solidFill>
                <a:latin typeface="Arial" panose="020B0604020202020204" pitchFamily="34" charset="0"/>
                <a:cs typeface="Arial" panose="020B0604020202020204" pitchFamily="34" charset="0"/>
              </a:rPr>
              <a:t>6. Preparar al lesionado para la evacuación en el orden siguiente.</a:t>
            </a:r>
          </a:p>
          <a:p>
            <a:pPr marL="0" indent="0">
              <a:buNone/>
            </a:pPr>
            <a:r>
              <a:rPr lang="es-ES" sz="1800" dirty="0">
                <a:solidFill>
                  <a:schemeClr val="tx1"/>
                </a:solidFill>
                <a:latin typeface="Arial" panose="020B0604020202020204" pitchFamily="34" charset="0"/>
                <a:cs typeface="Arial" panose="020B0604020202020204" pitchFamily="34" charset="0"/>
              </a:rPr>
              <a:t>   </a:t>
            </a:r>
            <a:r>
              <a:rPr lang="es-ES" sz="1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Primera prioridad</a:t>
            </a:r>
            <a:r>
              <a:rPr lang="es-ES" sz="1800" dirty="0">
                <a:solidFill>
                  <a:schemeClr val="tx1"/>
                </a:solidFill>
                <a:latin typeface="Arial" panose="020B0604020202020204" pitchFamily="34" charset="0"/>
                <a:cs typeface="Arial" panose="020B0604020202020204" pitchFamily="34" charset="0"/>
              </a:rPr>
              <a:t>. Fracturas abiertas que presentan compromiso</a:t>
            </a:r>
          </a:p>
          <a:p>
            <a:pPr marL="0" indent="0">
              <a:buNone/>
            </a:pPr>
            <a:r>
              <a:rPr lang="es-ES" sz="1800" dirty="0">
                <a:solidFill>
                  <a:schemeClr val="tx1"/>
                </a:solidFill>
                <a:latin typeface="Arial" panose="020B0604020202020204" pitchFamily="34" charset="0"/>
                <a:cs typeface="Arial" panose="020B0604020202020204" pitchFamily="34" charset="0"/>
              </a:rPr>
              <a:t>   vascular y nervioso.</a:t>
            </a:r>
          </a:p>
          <a:p>
            <a:pPr marL="0" indent="0">
              <a:buNone/>
            </a:pPr>
            <a:r>
              <a:rPr lang="es-ES" sz="1800" dirty="0">
                <a:solidFill>
                  <a:schemeClr val="tx1"/>
                </a:solidFill>
                <a:latin typeface="Arial" panose="020B0604020202020204" pitchFamily="34" charset="0"/>
                <a:cs typeface="Arial" panose="020B0604020202020204" pitchFamily="34" charset="0"/>
              </a:rPr>
              <a:t>   </a:t>
            </a:r>
            <a:r>
              <a:rPr lang="es-ES" sz="1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Segunda prioridad. </a:t>
            </a:r>
            <a:r>
              <a:rPr lang="es-ES" sz="1800" dirty="0">
                <a:solidFill>
                  <a:schemeClr val="tx1"/>
                </a:solidFill>
                <a:latin typeface="Arial" panose="020B0604020202020204" pitchFamily="34" charset="0"/>
                <a:cs typeface="Arial" panose="020B0604020202020204" pitchFamily="34" charset="0"/>
              </a:rPr>
              <a:t>Fracturas </a:t>
            </a:r>
          </a:p>
          <a:p>
            <a:endParaRPr lang="es-ES" sz="18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60390621"/>
      </p:ext>
    </p:extLst>
  </p:cSld>
  <p:clrMapOvr>
    <a:masterClrMapping/>
  </p:clrMapOvr>
</p:sld>
</file>

<file path=ppt/theme/theme1.xml><?xml version="1.0" encoding="utf-8"?>
<a:theme xmlns:a="http://schemas.openxmlformats.org/drawingml/2006/main" name="6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adge">
  <a:themeElements>
    <a:clrScheme name="Badge">
      <a:dk1>
        <a:sysClr val="windowText" lastClr="000000"/>
      </a:dk1>
      <a:lt1>
        <a:sysClr val="window" lastClr="FFFFFF"/>
      </a:lt1>
      <a:dk2>
        <a:srgbClr val="0B082E"/>
      </a:dk2>
      <a:lt2>
        <a:srgbClr val="F3F3F2"/>
      </a:lt2>
      <a:accent1>
        <a:srgbClr val="62B4C6"/>
      </a:accent1>
      <a:accent2>
        <a:srgbClr val="1B376E"/>
      </a:accent2>
      <a:accent3>
        <a:srgbClr val="9EBE55"/>
      </a:accent3>
      <a:accent4>
        <a:srgbClr val="C65E5E"/>
      </a:accent4>
      <a:accent5>
        <a:srgbClr val="D3BA55"/>
      </a:accent5>
      <a:accent6>
        <a:srgbClr val="96648A"/>
      </a:accent6>
      <a:hlink>
        <a:srgbClr val="62B4C6"/>
      </a:hlink>
      <a:folHlink>
        <a:srgbClr val="96648A"/>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D71F8F05-6246-47AF-9E68-E57F6C93F792}"/>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1884</TotalTime>
  <Words>3121</Words>
  <Application>Microsoft Office PowerPoint</Application>
  <PresentationFormat>Presentación en pantalla (4:3)</PresentationFormat>
  <Paragraphs>273</Paragraphs>
  <Slides>31</Slides>
  <Notes>0</Notes>
  <HiddenSlides>0</HiddenSlides>
  <MMClips>0</MMClips>
  <ScaleCrop>false</ScaleCrop>
  <HeadingPairs>
    <vt:vector size="6" baseType="variant">
      <vt:variant>
        <vt:lpstr>Fuentes usadas</vt:lpstr>
      </vt:variant>
      <vt:variant>
        <vt:i4>5</vt:i4>
      </vt:variant>
      <vt:variant>
        <vt:lpstr>Tema</vt:lpstr>
      </vt:variant>
      <vt:variant>
        <vt:i4>2</vt:i4>
      </vt:variant>
      <vt:variant>
        <vt:lpstr>Títulos de diapositiva</vt:lpstr>
      </vt:variant>
      <vt:variant>
        <vt:i4>31</vt:i4>
      </vt:variant>
    </vt:vector>
  </HeadingPairs>
  <TitlesOfParts>
    <vt:vector size="38" baseType="lpstr">
      <vt:lpstr>Arial</vt:lpstr>
      <vt:lpstr>Calibri</vt:lpstr>
      <vt:lpstr>Gill Sans MT</vt:lpstr>
      <vt:lpstr>Impact</vt:lpstr>
      <vt:lpstr>Times New Roman</vt:lpstr>
      <vt:lpstr>6_Tema de Office</vt:lpstr>
      <vt:lpstr>Badge</vt:lpstr>
      <vt:lpstr>Lesiones de los miembros  </vt:lpstr>
      <vt:lpstr>Fracturas diafisarias </vt:lpstr>
      <vt:lpstr>Fracturas cerradas   </vt:lpstr>
      <vt:lpstr>Fracturas cerradas </vt:lpstr>
      <vt:lpstr>Fracturas cerradas</vt:lpstr>
      <vt:lpstr>La conducta que se debe seguir en la zona de defensa, CMF o PM BON</vt:lpstr>
      <vt:lpstr>El tratamiento de las fracturas cerradas</vt:lpstr>
      <vt:lpstr>Fracturas Abiertas </vt:lpstr>
      <vt:lpstr>La conducta a seguir en la zona de defensa, CMF o PMBON.</vt:lpstr>
      <vt:lpstr>Cuidados de enfermería en la fractura de miembros </vt:lpstr>
      <vt:lpstr>Lesiones articulares </vt:lpstr>
      <vt:lpstr>Lesiones articulares cerradas</vt:lpstr>
      <vt:lpstr>Presentación de PowerPoint</vt:lpstr>
      <vt:lpstr>Lesiones articulares abiertas </vt:lpstr>
      <vt:lpstr>La conducta que se debe seguir en la zona de defensa, CMF o PMBON</vt:lpstr>
      <vt:lpstr>PRIORIDADES DE EVACUACION DE LAS LESIONES ARTICULARES</vt:lpstr>
      <vt:lpstr>Cuidados de enfermería EN LESIONES ARTICULARES</vt:lpstr>
      <vt:lpstr>Estudio independiente</vt:lpstr>
      <vt:lpstr>Revisión del Torniquete   </vt:lpstr>
      <vt:lpstr>Síndrome por aplastamiento prolongado</vt:lpstr>
      <vt:lpstr>Síndrome por aplastamiento prolongado</vt:lpstr>
      <vt:lpstr>Síndrome por aplastamiento prolongado</vt:lpstr>
      <vt:lpstr>Síndrome por aplastamiento prolongado</vt:lpstr>
      <vt:lpstr>Síndrome por aplastamiento prolongado. La conducta</vt:lpstr>
      <vt:lpstr>Conducta en cmf o pmb</vt:lpstr>
      <vt:lpstr>Cuidados de enfermería</vt:lpstr>
      <vt:lpstr>Lesiones por onda expansiva</vt:lpstr>
      <vt:lpstr>Lesiones por onda expansiva</vt:lpstr>
      <vt:lpstr>Cuadro Clínico de  lesión por onda expansiva</vt:lpstr>
      <vt:lpstr>lesión por onda expansiva conducta </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Marcos</dc:creator>
  <cp:lastModifiedBy>Lazara</cp:lastModifiedBy>
  <cp:revision>122</cp:revision>
  <dcterms:created xsi:type="dcterms:W3CDTF">2017-06-25T10:17:32Z</dcterms:created>
  <dcterms:modified xsi:type="dcterms:W3CDTF">2024-06-12T21:51:09Z</dcterms:modified>
</cp:coreProperties>
</file>