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6"/>
  </p:notesMasterIdLst>
  <p:sldIdLst>
    <p:sldId id="377" r:id="rId4"/>
    <p:sldId id="378" r:id="rId5"/>
    <p:sldId id="256" r:id="rId6"/>
    <p:sldId id="379" r:id="rId7"/>
    <p:sldId id="383" r:id="rId8"/>
    <p:sldId id="384" r:id="rId9"/>
    <p:sldId id="385" r:id="rId10"/>
    <p:sldId id="386" r:id="rId11"/>
    <p:sldId id="387" r:id="rId12"/>
    <p:sldId id="388" r:id="rId13"/>
    <p:sldId id="389" r:id="rId14"/>
    <p:sldId id="390"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E3CE"/>
    <a:srgbClr val="FCEDDC"/>
    <a:srgbClr val="F5DDA1"/>
    <a:srgbClr val="E5EDD3"/>
    <a:srgbClr val="D1DFB3"/>
    <a:srgbClr val="F9DFC3"/>
    <a:srgbClr val="398F21"/>
    <a:srgbClr val="FFFFCC"/>
    <a:srgbClr val="F6D3A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55" autoAdjust="0"/>
    <p:restoredTop sz="94660"/>
  </p:normalViewPr>
  <p:slideViewPr>
    <p:cSldViewPr>
      <p:cViewPr varScale="1">
        <p:scale>
          <a:sx n="66" d="100"/>
          <a:sy n="66" d="100"/>
        </p:scale>
        <p:origin x="145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U"/>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7CD798-2A11-4172-B110-B5096EEDE9B9}" type="datetimeFigureOut">
              <a:rPr lang="es-CU" smtClean="0"/>
              <a:t>12/6/2024</a:t>
            </a:fld>
            <a:endParaRPr lang="es-CU"/>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U"/>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U"/>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U"/>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5EAAFF-E164-4FB6-9918-1639FC60D650}" type="slidenum">
              <a:rPr lang="es-CU" smtClean="0"/>
              <a:t>‹Nº›</a:t>
            </a:fld>
            <a:endParaRPr lang="es-CU"/>
          </a:p>
        </p:txBody>
      </p:sp>
    </p:spTree>
    <p:extLst>
      <p:ext uri="{BB962C8B-B14F-4D97-AF65-F5344CB8AC3E}">
        <p14:creationId xmlns:p14="http://schemas.microsoft.com/office/powerpoint/2010/main" val="1332965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A46F9F96-4217-43A3-9604-74D0048FD1C0}" type="datetimeFigureOut">
              <a:rPr lang="es-ES" smtClean="0"/>
              <a:t>12/06/2024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2742269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46F9F96-4217-43A3-9604-74D0048FD1C0}" type="datetimeFigureOut">
              <a:rPr lang="es-ES" smtClean="0"/>
              <a:t>12/06/2024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2809658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A46F9F96-4217-43A3-9604-74D0048FD1C0}" type="datetimeFigureOut">
              <a:rPr lang="es-ES" smtClean="0"/>
              <a:t>12/06/2024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5933467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A46F9F96-4217-43A3-9604-74D0048FD1C0}" type="datetimeFigureOut">
              <a:rPr lang="es-ES" smtClean="0"/>
              <a:t>12/06/2024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8034443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A46F9F96-4217-43A3-9604-74D0048FD1C0}" type="datetimeFigureOut">
              <a:rPr lang="es-ES" smtClean="0"/>
              <a:t>12/06/2024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336352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A46F9F96-4217-43A3-9604-74D0048FD1C0}" type="datetimeFigureOut">
              <a:rPr lang="es-ES" smtClean="0"/>
              <a:t>12/06/2024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8341130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46F9F96-4217-43A3-9604-74D0048FD1C0}" type="datetimeFigureOut">
              <a:rPr lang="es-ES" smtClean="0"/>
              <a:t>12/06/2024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0729002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46F9F96-4217-43A3-9604-74D0048FD1C0}" type="datetimeFigureOut">
              <a:rPr lang="es-ES" smtClean="0"/>
              <a:t>12/06/2024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663482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46F9F96-4217-43A3-9604-74D0048FD1C0}" type="datetimeFigureOut">
              <a:rPr lang="es-ES" smtClean="0"/>
              <a:t>12/06/2024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8082998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46F9F96-4217-43A3-9604-74D0048FD1C0}" type="datetimeFigureOut">
              <a:rPr lang="es-ES" smtClean="0"/>
              <a:t>12/06/2024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33257490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46F9F96-4217-43A3-9604-74D0048FD1C0}" type="datetimeFigureOut">
              <a:rPr lang="es-ES" smtClean="0"/>
              <a:t>12/06/2024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7451495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editar el estilo de subtítulo del patrón</a:t>
            </a:r>
          </a:p>
        </p:txBody>
      </p:sp>
      <p:sp>
        <p:nvSpPr>
          <p:cNvPr id="4" name="Marcador de fecha 3"/>
          <p:cNvSpPr>
            <a:spLocks noGrp="1"/>
          </p:cNvSpPr>
          <p:nvPr>
            <p:ph type="dt" sz="half" idx="10"/>
          </p:nvPr>
        </p:nvSpPr>
        <p:spPr/>
        <p:txBody>
          <a:bodyPr/>
          <a:lstStyle/>
          <a:p>
            <a:fld id="{F733B319-E2BB-4F4C-919B-5C017B474EF5}" type="datetimeFigureOut">
              <a:rPr lang="es-ES" smtClean="0"/>
              <a:t>12/06/2024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39149637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F733B319-E2BB-4F4C-919B-5C017B474EF5}" type="datetimeFigureOut">
              <a:rPr lang="es-ES" smtClean="0"/>
              <a:t>12/06/2024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40150718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F733B319-E2BB-4F4C-919B-5C017B474EF5}" type="datetimeFigureOut">
              <a:rPr lang="es-ES" smtClean="0"/>
              <a:t>12/06/2024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41171828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F733B319-E2BB-4F4C-919B-5C017B474EF5}" type="datetimeFigureOut">
              <a:rPr lang="es-ES" smtClean="0"/>
              <a:t>12/06/2024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39835356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F733B319-E2BB-4F4C-919B-5C017B474EF5}" type="datetimeFigureOut">
              <a:rPr lang="es-ES" smtClean="0"/>
              <a:t>12/06/2024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41179328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F733B319-E2BB-4F4C-919B-5C017B474EF5}" type="datetimeFigureOut">
              <a:rPr lang="es-ES" smtClean="0"/>
              <a:t>12/06/2024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18264134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733B319-E2BB-4F4C-919B-5C017B474EF5}" type="datetimeFigureOut">
              <a:rPr lang="es-ES" smtClean="0"/>
              <a:t>12/06/2024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3340110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F733B319-E2BB-4F4C-919B-5C017B474EF5}" type="datetimeFigureOut">
              <a:rPr lang="es-ES" smtClean="0"/>
              <a:t>12/06/2024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22900830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ES"/>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F733B319-E2BB-4F4C-919B-5C017B474EF5}" type="datetimeFigureOut">
              <a:rPr lang="es-ES" smtClean="0"/>
              <a:t>12/06/2024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835566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F733B319-E2BB-4F4C-919B-5C017B474EF5}" type="datetimeFigureOut">
              <a:rPr lang="es-ES" smtClean="0"/>
              <a:t>12/06/2024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33455204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F733B319-E2BB-4F4C-919B-5C017B474EF5}" type="datetimeFigureOut">
              <a:rPr lang="es-ES" smtClean="0"/>
              <a:t>12/06/2024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2852798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12/06/2024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6F9F96-4217-43A3-9604-74D0048FD1C0}" type="datetimeFigureOut">
              <a:rPr lang="es-ES" smtClean="0"/>
              <a:t>12/06/2024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72527B-5D70-4708-8082-BFDBD3F79C2B}" type="slidenum">
              <a:rPr lang="es-ES" smtClean="0"/>
              <a:t>‹Nº›</a:t>
            </a:fld>
            <a:endParaRPr lang="es-ES"/>
          </a:p>
        </p:txBody>
      </p:sp>
    </p:spTree>
    <p:extLst>
      <p:ext uri="{BB962C8B-B14F-4D97-AF65-F5344CB8AC3E}">
        <p14:creationId xmlns:p14="http://schemas.microsoft.com/office/powerpoint/2010/main" val="13264989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733B319-E2BB-4F4C-919B-5C017B474EF5}" type="datetimeFigureOut">
              <a:rPr lang="es-ES" smtClean="0"/>
              <a:t>12/06/2024</a:t>
            </a:fld>
            <a:endParaRPr lang="es-ES"/>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7104917-812E-42A3-AA7F-80F99A712BCB}" type="slidenum">
              <a:rPr lang="es-ES" smtClean="0"/>
              <a:t>‹Nº›</a:t>
            </a:fld>
            <a:endParaRPr lang="es-ES"/>
          </a:p>
        </p:txBody>
      </p:sp>
    </p:spTree>
    <p:extLst>
      <p:ext uri="{BB962C8B-B14F-4D97-AF65-F5344CB8AC3E}">
        <p14:creationId xmlns:p14="http://schemas.microsoft.com/office/powerpoint/2010/main" val="5178778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E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BE2D3684-C28D-29ED-2511-1D0FE8848A33}"/>
              </a:ext>
            </a:extLst>
          </p:cNvPr>
          <p:cNvSpPr txBox="1"/>
          <p:nvPr/>
        </p:nvSpPr>
        <p:spPr>
          <a:xfrm>
            <a:off x="8451" y="1786660"/>
            <a:ext cx="8964488" cy="156966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Respuesta médica en la comunidad. Primera Asistencia Médica en situaciones de desastres.  </a:t>
            </a:r>
          </a:p>
        </p:txBody>
      </p:sp>
      <p:sp>
        <p:nvSpPr>
          <p:cNvPr id="11" name="CuadroTexto 10">
            <a:extLst>
              <a:ext uri="{FF2B5EF4-FFF2-40B4-BE49-F238E27FC236}">
                <a16:creationId xmlns:a16="http://schemas.microsoft.com/office/drawing/2014/main" id="{D1B8F3BF-F625-2F16-7226-32C059FE71BF}"/>
              </a:ext>
            </a:extLst>
          </p:cNvPr>
          <p:cNvSpPr txBox="1"/>
          <p:nvPr/>
        </p:nvSpPr>
        <p:spPr>
          <a:xfrm>
            <a:off x="2015716" y="1018647"/>
            <a:ext cx="432048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Tema IV. Clase 2 </a:t>
            </a:r>
            <a:endParaRPr kumimoji="0" lang="es-CU"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grpSp>
        <p:nvGrpSpPr>
          <p:cNvPr id="2" name="Grupo 1">
            <a:extLst>
              <a:ext uri="{FF2B5EF4-FFF2-40B4-BE49-F238E27FC236}">
                <a16:creationId xmlns:a16="http://schemas.microsoft.com/office/drawing/2014/main" id="{064A16EB-841C-762B-E0AF-E1AC6136D27F}"/>
              </a:ext>
            </a:extLst>
          </p:cNvPr>
          <p:cNvGrpSpPr/>
          <p:nvPr/>
        </p:nvGrpSpPr>
        <p:grpSpPr>
          <a:xfrm>
            <a:off x="0" y="0"/>
            <a:ext cx="9144000" cy="1411345"/>
            <a:chOff x="0" y="0"/>
            <a:chExt cx="9144000" cy="1411345"/>
          </a:xfrm>
        </p:grpSpPr>
        <p:pic>
          <p:nvPicPr>
            <p:cNvPr id="9" name="Imagen 8">
              <a:extLst>
                <a:ext uri="{FF2B5EF4-FFF2-40B4-BE49-F238E27FC236}">
                  <a16:creationId xmlns:a16="http://schemas.microsoft.com/office/drawing/2014/main" id="{10B6125F-72EA-0D8B-F827-7D3F3544131A}"/>
                </a:ext>
              </a:extLst>
            </p:cNvPr>
            <p:cNvPicPr>
              <a:picLocks noChangeAspect="1"/>
            </p:cNvPicPr>
            <p:nvPr/>
          </p:nvPicPr>
          <p:blipFill>
            <a:blip r:embed="rId2"/>
            <a:stretch>
              <a:fillRect/>
            </a:stretch>
          </p:blipFill>
          <p:spPr>
            <a:xfrm>
              <a:off x="0" y="0"/>
              <a:ext cx="1224252" cy="1411345"/>
            </a:xfrm>
            <a:prstGeom prst="rect">
              <a:avLst/>
            </a:prstGeom>
          </p:spPr>
        </p:pic>
        <p:pic>
          <p:nvPicPr>
            <p:cNvPr id="10" name="Imagen 9">
              <a:extLst>
                <a:ext uri="{FF2B5EF4-FFF2-40B4-BE49-F238E27FC236}">
                  <a16:creationId xmlns:a16="http://schemas.microsoft.com/office/drawing/2014/main" id="{6B54432A-4646-8663-EB99-C10FFEED2000}"/>
                </a:ext>
              </a:extLst>
            </p:cNvPr>
            <p:cNvPicPr>
              <a:picLocks noChangeAspect="1"/>
            </p:cNvPicPr>
            <p:nvPr/>
          </p:nvPicPr>
          <p:blipFill>
            <a:blip r:embed="rId3"/>
            <a:stretch>
              <a:fillRect/>
            </a:stretch>
          </p:blipFill>
          <p:spPr>
            <a:xfrm>
              <a:off x="7817761" y="0"/>
              <a:ext cx="1326239" cy="1411345"/>
            </a:xfrm>
            <a:prstGeom prst="rect">
              <a:avLst/>
            </a:prstGeom>
          </p:spPr>
        </p:pic>
        <p:pic>
          <p:nvPicPr>
            <p:cNvPr id="15" name="Imagen 14">
              <a:extLst>
                <a:ext uri="{FF2B5EF4-FFF2-40B4-BE49-F238E27FC236}">
                  <a16:creationId xmlns:a16="http://schemas.microsoft.com/office/drawing/2014/main" id="{CEB7ABD2-F791-F4FC-1B60-69A528C46652}"/>
                </a:ext>
              </a:extLst>
            </p:cNvPr>
            <p:cNvPicPr>
              <a:picLocks noChangeAspect="1"/>
            </p:cNvPicPr>
            <p:nvPr/>
          </p:nvPicPr>
          <p:blipFill>
            <a:blip r:embed="rId4"/>
            <a:stretch>
              <a:fillRect/>
            </a:stretch>
          </p:blipFill>
          <p:spPr>
            <a:xfrm>
              <a:off x="2697548" y="153778"/>
              <a:ext cx="2956816" cy="804742"/>
            </a:xfrm>
            <a:prstGeom prst="rect">
              <a:avLst/>
            </a:prstGeom>
          </p:spPr>
        </p:pic>
      </p:grpSp>
      <p:sp>
        <p:nvSpPr>
          <p:cNvPr id="4" name="CuadroTexto 3">
            <a:extLst>
              <a:ext uri="{FF2B5EF4-FFF2-40B4-BE49-F238E27FC236}">
                <a16:creationId xmlns:a16="http://schemas.microsoft.com/office/drawing/2014/main" id="{F7B2A588-EBDE-7FDF-AA35-5FC431E03230}"/>
              </a:ext>
            </a:extLst>
          </p:cNvPr>
          <p:cNvSpPr txBox="1"/>
          <p:nvPr/>
        </p:nvSpPr>
        <p:spPr>
          <a:xfrm>
            <a:off x="247294" y="3536028"/>
            <a:ext cx="8649411" cy="3046988"/>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s-ES" sz="3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Objetivos:</a:t>
            </a:r>
          </a:p>
          <a:p>
            <a:pPr marL="536575" marR="0" lvl="0" indent="-536575" algn="just" defTabSz="914400" rtl="0" eaLnBrk="1" fontAlgn="auto" latinLnBrk="0" hangingPunct="1">
              <a:lnSpc>
                <a:spcPct val="100000"/>
              </a:lnSpc>
              <a:spcBef>
                <a:spcPts val="600"/>
              </a:spcBef>
              <a:spcAft>
                <a:spcPts val="600"/>
              </a:spcAft>
              <a:buClrTx/>
              <a:buSzTx/>
              <a:buFontTx/>
              <a:buNone/>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	Evaluar las características específicas de las quemaduras y la conducta a seguir en la PAM.</a:t>
            </a:r>
          </a:p>
          <a:p>
            <a:pPr marL="536575" marR="0" lvl="0" indent="-536575" algn="just" defTabSz="914400" rtl="0" eaLnBrk="1" fontAlgn="auto" latinLnBrk="0" hangingPunct="1">
              <a:lnSpc>
                <a:spcPct val="100000"/>
              </a:lnSpc>
              <a:spcBef>
                <a:spcPts val="600"/>
              </a:spcBef>
              <a:spcAft>
                <a:spcPts val="600"/>
              </a:spcAft>
              <a:buClrTx/>
              <a:buSzTx/>
              <a:buFontTx/>
              <a:buNone/>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	Explicar los procederes quirúrgicos de urgencias y empleo de fitofármacos en la PAM en situaciones de desastres.</a:t>
            </a:r>
          </a:p>
        </p:txBody>
      </p:sp>
    </p:spTree>
    <p:extLst>
      <p:ext uri="{BB962C8B-B14F-4D97-AF65-F5344CB8AC3E}">
        <p14:creationId xmlns:p14="http://schemas.microsoft.com/office/powerpoint/2010/main" val="202451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59610"/>
            <a:ext cx="7886700" cy="757450"/>
          </a:xfrm>
          <a:solidFill>
            <a:schemeClr val="accent1">
              <a:lumMod val="60000"/>
              <a:lumOff val="40000"/>
            </a:schemeClr>
          </a:solidFill>
          <a:ln w="38100">
            <a:solidFill>
              <a:srgbClr val="FF0000"/>
            </a:solidFill>
          </a:ln>
        </p:spPr>
        <p:txBody>
          <a:bodyPr>
            <a:normAutofit fontScale="90000"/>
          </a:bodyPr>
          <a:lstStyle/>
          <a:p>
            <a:pPr algn="ctr"/>
            <a:br>
              <a:rPr lang="es-ES" dirty="0"/>
            </a:br>
            <a:br>
              <a:rPr lang="es-ES" dirty="0"/>
            </a:br>
            <a:r>
              <a:rPr lang="es-ES" dirty="0"/>
              <a:t>Conducta a seguir en el  quemado en la Primera Asistencia Médica.</a:t>
            </a:r>
            <a:br>
              <a:rPr lang="es-ES" dirty="0"/>
            </a:br>
            <a:br>
              <a:rPr lang="es-ES" dirty="0"/>
            </a:br>
            <a:endParaRPr lang="es-ES" dirty="0"/>
          </a:p>
        </p:txBody>
      </p:sp>
      <p:sp>
        <p:nvSpPr>
          <p:cNvPr id="3" name="Marcador de contenido 2"/>
          <p:cNvSpPr>
            <a:spLocks noGrp="1"/>
          </p:cNvSpPr>
          <p:nvPr>
            <p:ph idx="1"/>
          </p:nvPr>
        </p:nvSpPr>
        <p:spPr>
          <a:xfrm>
            <a:off x="628650" y="1788710"/>
            <a:ext cx="7886700" cy="4125036"/>
          </a:xfrm>
          <a:ln w="38100">
            <a:solidFill>
              <a:srgbClr val="FF0000"/>
            </a:solidFill>
          </a:ln>
        </p:spPr>
        <p:txBody>
          <a:bodyPr>
            <a:normAutofit fontScale="92500" lnSpcReduction="10000"/>
          </a:bodyPr>
          <a:lstStyle/>
          <a:p>
            <a:r>
              <a:rPr lang="es-ES" dirty="0"/>
              <a:t>1.Las llamas se extinguirán cubriéndolas, Cubriéndolas con una frazada. Cuando el Napalm está ardiendo sobre la piel, debe tenerse gran  no esparcir la gruesa gelatina. el Napalm simple no se incendiará espontáneamente, Si existieran fragmentos de fósforo blanco,  sumergir las partes afectadas en agua o cubrirlas con paños, hasta que los fragmentos puedan ser extraídos.</a:t>
            </a:r>
          </a:p>
          <a:p>
            <a:r>
              <a:rPr lang="es-ES" dirty="0"/>
              <a:t>2.Para proteger  la infección la zona afectada, deberá cubrirse con vendajes grandes, estériles y absorbentes, o envolver al afectado en una sábana, frazada o abrigo. Es importante mantenerlo abrigado.</a:t>
            </a:r>
          </a:p>
          <a:p>
            <a:r>
              <a:rPr lang="es-ES" dirty="0"/>
              <a:t>3.El afectado pudiera presentar dificultades respiratorias. Las vías  pueden estar bloqueadas por sangre, saliva, vómito o por la lengua. Acostar al quemado en decúbito lateral, con el cuello en hiperextensión. Si no respira debe dársele respiración artificial por el método boca a boca.</a:t>
            </a:r>
          </a:p>
          <a:p>
            <a:r>
              <a:rPr lang="es-ES" dirty="0"/>
              <a:t>4.En el caso de intenso </a:t>
            </a:r>
            <a:r>
              <a:rPr lang="es-ES" dirty="0">
                <a:solidFill>
                  <a:srgbClr val="FF0000"/>
                </a:solidFill>
              </a:rPr>
              <a:t>dolor,</a:t>
            </a:r>
            <a:r>
              <a:rPr lang="es-ES" dirty="0"/>
              <a:t> que puede contribuir al </a:t>
            </a:r>
            <a:r>
              <a:rPr lang="es-ES" dirty="0">
                <a:solidFill>
                  <a:srgbClr val="FF0000"/>
                </a:solidFill>
              </a:rPr>
              <a:t>shock neurogénico</a:t>
            </a:r>
            <a:r>
              <a:rPr lang="es-ES" dirty="0"/>
              <a:t>, se administrarán analgésicos por vía oral, endovenosa, e intramuscular.</a:t>
            </a:r>
          </a:p>
          <a:p>
            <a:r>
              <a:rPr lang="es-ES" dirty="0"/>
              <a:t>5.Preparación para la evacuación del lesionado en </a:t>
            </a:r>
            <a:r>
              <a:rPr lang="es-ES" b="1" dirty="0">
                <a:solidFill>
                  <a:srgbClr val="FF0000"/>
                </a:solidFill>
              </a:rPr>
              <a:t>primera prioridad.</a:t>
            </a:r>
          </a:p>
          <a:p>
            <a:endParaRPr lang="es-ES" dirty="0"/>
          </a:p>
          <a:p>
            <a:endParaRPr lang="es-ES" dirty="0"/>
          </a:p>
          <a:p>
            <a:endParaRPr lang="es-ES" dirty="0"/>
          </a:p>
        </p:txBody>
      </p:sp>
    </p:spTree>
    <p:extLst>
      <p:ext uri="{BB962C8B-B14F-4D97-AF65-F5344CB8AC3E}">
        <p14:creationId xmlns:p14="http://schemas.microsoft.com/office/powerpoint/2010/main" val="2338649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857251"/>
            <a:ext cx="8112741" cy="522026"/>
          </a:xfrm>
          <a:solidFill>
            <a:schemeClr val="accent1">
              <a:lumMod val="60000"/>
              <a:lumOff val="40000"/>
            </a:schemeClr>
          </a:solidFill>
          <a:ln>
            <a:solidFill>
              <a:srgbClr val="FF0000"/>
            </a:solidFill>
          </a:ln>
        </p:spPr>
        <p:txBody>
          <a:bodyPr>
            <a:normAutofit fontScale="90000"/>
          </a:bodyPr>
          <a:lstStyle/>
          <a:p>
            <a:r>
              <a:rPr lang="es-ES" dirty="0"/>
              <a:t>Tratamiento en el CMF, Policlínica o PMBON</a:t>
            </a:r>
          </a:p>
        </p:txBody>
      </p:sp>
      <p:sp>
        <p:nvSpPr>
          <p:cNvPr id="3" name="Marcador de contenido 2"/>
          <p:cNvSpPr>
            <a:spLocks noGrp="1"/>
          </p:cNvSpPr>
          <p:nvPr>
            <p:ph idx="1"/>
          </p:nvPr>
        </p:nvSpPr>
        <p:spPr>
          <a:xfrm>
            <a:off x="628650" y="1512342"/>
            <a:ext cx="8112741" cy="4391167"/>
          </a:xfrm>
          <a:ln>
            <a:solidFill>
              <a:srgbClr val="FF0000"/>
            </a:solidFill>
          </a:ln>
        </p:spPr>
        <p:txBody>
          <a:bodyPr>
            <a:normAutofit fontScale="92500" lnSpcReduction="10000"/>
          </a:bodyPr>
          <a:lstStyle/>
          <a:p>
            <a:r>
              <a:rPr lang="es-ES" b="1" dirty="0">
                <a:effectLst>
                  <a:outerShdw blurRad="38100" dist="38100" dir="2700000" algn="tl">
                    <a:srgbClr val="000000">
                      <a:alpha val="43137"/>
                    </a:srgbClr>
                  </a:outerShdw>
                </a:effectLst>
              </a:rPr>
              <a:t>1.Prevención y tratamiento del shock</a:t>
            </a:r>
            <a:r>
              <a:rPr lang="es-ES" dirty="0"/>
              <a:t>. Vía oral. Haldane. (Esta solución se prepara añadiéndole a un litro de agua 1,5 a 2 g. De bicarbonato de sodio y de 3 a 4 g. De cloruro de sodio).</a:t>
            </a:r>
          </a:p>
          <a:p>
            <a:r>
              <a:rPr lang="es-ES" dirty="0"/>
              <a:t>Los muy graves, críticos y críticos extremos. Líquidos por vía endovenosa, electrolíticas clorosodio Ringer–Lactato a velocidad de infusión apropiada. Analgésicos.</a:t>
            </a:r>
          </a:p>
          <a:p>
            <a:r>
              <a:rPr lang="es-ES" b="1" dirty="0">
                <a:effectLst>
                  <a:outerShdw blurRad="38100" dist="38100" dir="2700000" algn="tl">
                    <a:srgbClr val="000000">
                      <a:alpha val="43137"/>
                    </a:srgbClr>
                  </a:outerShdw>
                </a:effectLst>
              </a:rPr>
              <a:t>2.Mantenimiento de la respiración</a:t>
            </a:r>
            <a:r>
              <a:rPr lang="es-ES" dirty="0"/>
              <a:t>. Oxígeno al 95 %, caliente y humidificado por máscara o tubo nasal.</a:t>
            </a:r>
          </a:p>
          <a:p>
            <a:r>
              <a:rPr lang="es-ES" dirty="0"/>
              <a:t>a)Si hay disnea, cianosis o estertores pulmonares.</a:t>
            </a:r>
          </a:p>
          <a:p>
            <a:r>
              <a:rPr lang="es-ES" dirty="0"/>
              <a:t>b)En las quemaduras dérmicas o hipodérmicas de la nariz o la boca.</a:t>
            </a:r>
          </a:p>
          <a:p>
            <a:r>
              <a:rPr lang="es-ES" dirty="0"/>
              <a:t>c)Si hay evidencias de intoxicación por humo ,o si intranquilo u obnubilado.</a:t>
            </a:r>
          </a:p>
          <a:p>
            <a:r>
              <a:rPr lang="es-ES" dirty="0"/>
              <a:t>d)Si intoxicación por monóxido de carbono.</a:t>
            </a:r>
          </a:p>
          <a:p>
            <a:r>
              <a:rPr lang="es-ES" dirty="0"/>
              <a:t>e)Si tiene antecedentes de afección cardiaca.</a:t>
            </a:r>
          </a:p>
          <a:p>
            <a:r>
              <a:rPr lang="es-ES" dirty="0"/>
              <a:t>f)Si está quemada el 50 % de la superficie corporal.</a:t>
            </a:r>
          </a:p>
          <a:p>
            <a:pPr marL="0" indent="0">
              <a:buNone/>
            </a:pPr>
            <a:endParaRPr lang="es-ES" dirty="0"/>
          </a:p>
          <a:p>
            <a:endParaRPr lang="es-ES" dirty="0"/>
          </a:p>
        </p:txBody>
      </p:sp>
    </p:spTree>
    <p:extLst>
      <p:ext uri="{BB962C8B-B14F-4D97-AF65-F5344CB8AC3E}">
        <p14:creationId xmlns:p14="http://schemas.microsoft.com/office/powerpoint/2010/main" val="3961232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69844"/>
            <a:ext cx="7886700" cy="675565"/>
          </a:xfrm>
          <a:solidFill>
            <a:schemeClr val="accent1">
              <a:lumMod val="60000"/>
              <a:lumOff val="40000"/>
            </a:schemeClr>
          </a:solidFill>
          <a:ln>
            <a:solidFill>
              <a:srgbClr val="FF0000"/>
            </a:solidFill>
          </a:ln>
        </p:spPr>
        <p:txBody>
          <a:bodyPr/>
          <a:lstStyle/>
          <a:p>
            <a:r>
              <a:rPr lang="es-ES" b="1" dirty="0">
                <a:effectLst>
                  <a:outerShdw blurRad="38100" dist="38100" dir="2700000" algn="tl">
                    <a:srgbClr val="000000">
                      <a:alpha val="43137"/>
                    </a:srgbClr>
                  </a:outerShdw>
                </a:effectLst>
              </a:rPr>
              <a:t>Tratamiento en el CMF, Policlínica o PMBON</a:t>
            </a:r>
          </a:p>
        </p:txBody>
      </p:sp>
      <p:sp>
        <p:nvSpPr>
          <p:cNvPr id="3" name="Marcador de contenido 2"/>
          <p:cNvSpPr>
            <a:spLocks noGrp="1"/>
          </p:cNvSpPr>
          <p:nvPr>
            <p:ph idx="1"/>
          </p:nvPr>
        </p:nvSpPr>
        <p:spPr>
          <a:xfrm>
            <a:off x="628650" y="1839889"/>
            <a:ext cx="7886700" cy="3603009"/>
          </a:xfrm>
          <a:ln>
            <a:solidFill>
              <a:srgbClr val="FF0000"/>
            </a:solidFill>
          </a:ln>
        </p:spPr>
        <p:txBody>
          <a:bodyPr>
            <a:noAutofit/>
          </a:bodyPr>
          <a:lstStyle/>
          <a:p>
            <a:r>
              <a:rPr lang="es-ES" sz="2400" b="1" dirty="0"/>
              <a:t>3.Prevención y tratamiento de la infección.</a:t>
            </a:r>
          </a:p>
          <a:p>
            <a:pPr lvl="1"/>
            <a:r>
              <a:rPr lang="es-ES" sz="2700" b="1" dirty="0"/>
              <a:t>a)Reactivación del toxoide antitetánico (0,5 ml por vía intramuscular).</a:t>
            </a:r>
          </a:p>
          <a:p>
            <a:pPr lvl="1"/>
            <a:r>
              <a:rPr lang="es-ES" sz="2700" b="1" dirty="0"/>
              <a:t>b)Antibioticoterapia.</a:t>
            </a:r>
          </a:p>
          <a:p>
            <a:pPr lvl="1"/>
            <a:r>
              <a:rPr lang="es-ES" sz="2700" b="1" dirty="0"/>
              <a:t>Medidas de asepsia y antisepsia, cubriendo el área lesionada con apósitos estériles y </a:t>
            </a:r>
            <a:r>
              <a:rPr lang="es-ES" sz="2700" b="1" dirty="0">
                <a:solidFill>
                  <a:srgbClr val="FF0000"/>
                </a:solidFill>
              </a:rPr>
              <a:t>no utilizar medicamento tópico</a:t>
            </a:r>
            <a:r>
              <a:rPr lang="es-ES" sz="2700" b="1" dirty="0"/>
              <a:t>.</a:t>
            </a:r>
          </a:p>
          <a:p>
            <a:pPr lvl="1"/>
            <a:r>
              <a:rPr lang="es-ES" sz="2700" b="1" dirty="0"/>
              <a:t>d)Preparación para la evacuación del lesionado en primera prioridad</a:t>
            </a:r>
          </a:p>
          <a:p>
            <a:pPr marL="0" indent="0">
              <a:buNone/>
            </a:pPr>
            <a:r>
              <a:rPr lang="es-ES" sz="3000" b="1" dirty="0"/>
              <a:t> </a:t>
            </a:r>
          </a:p>
        </p:txBody>
      </p:sp>
    </p:spTree>
    <p:extLst>
      <p:ext uri="{BB962C8B-B14F-4D97-AF65-F5344CB8AC3E}">
        <p14:creationId xmlns:p14="http://schemas.microsoft.com/office/powerpoint/2010/main" val="3425478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363666" y="2348880"/>
            <a:ext cx="8784976" cy="3877985"/>
          </a:xfrm>
          <a:prstGeom prst="rect">
            <a:avLst/>
          </a:prstGeom>
          <a:noFill/>
        </p:spPr>
        <p:txBody>
          <a:bodyPr wrap="square">
            <a:spAutoFit/>
          </a:bodyPr>
          <a:lstStyle/>
          <a:p>
            <a:pPr marL="449263" indent="-449263" algn="just">
              <a:spcBef>
                <a:spcPts val="600"/>
              </a:spcBef>
              <a:spcAft>
                <a:spcPts val="600"/>
              </a:spcAft>
            </a:pPr>
            <a:r>
              <a:rPr lang="es-ES" sz="2400" dirty="0">
                <a:latin typeface="Arial" panose="020B0604020202020204" pitchFamily="34" charset="0"/>
                <a:cs typeface="Arial" panose="020B0604020202020204" pitchFamily="34" charset="0"/>
              </a:rPr>
              <a:t>1.</a:t>
            </a:r>
            <a:r>
              <a:rPr lang="es-ES" dirty="0"/>
              <a:t>	</a:t>
            </a:r>
            <a:r>
              <a:rPr lang="es-ES" sz="2400" dirty="0">
                <a:latin typeface="Arial" panose="020B0604020202020204" pitchFamily="34" charset="0"/>
                <a:cs typeface="Arial" panose="020B0604020202020204" pitchFamily="34" charset="0"/>
              </a:rPr>
              <a:t>El Quemado: Clasificación y conducta. </a:t>
            </a:r>
          </a:p>
          <a:p>
            <a:pPr marL="449263" indent="-449263" algn="just">
              <a:spcBef>
                <a:spcPts val="600"/>
              </a:spcBef>
              <a:spcAft>
                <a:spcPts val="600"/>
              </a:spcAft>
            </a:pPr>
            <a:r>
              <a:rPr lang="es-ES" sz="2400" dirty="0">
                <a:latin typeface="Arial" panose="020B0604020202020204" pitchFamily="34" charset="0"/>
                <a:cs typeface="Arial" panose="020B0604020202020204" pitchFamily="34" charset="0"/>
              </a:rPr>
              <a:t>2.	Procederes quirúrgicos de urgencia: </a:t>
            </a:r>
            <a:r>
              <a:rPr lang="es-ES" sz="2400" dirty="0" err="1">
                <a:latin typeface="Arial" panose="020B0604020202020204" pitchFamily="34" charset="0"/>
                <a:cs typeface="Arial" panose="020B0604020202020204" pitchFamily="34" charset="0"/>
              </a:rPr>
              <a:t>cricotirodoctomía</a:t>
            </a:r>
            <a:r>
              <a:rPr lang="es-ES" sz="2400" dirty="0">
                <a:latin typeface="Arial" panose="020B0604020202020204" pitchFamily="34" charset="0"/>
                <a:cs typeface="Arial" panose="020B0604020202020204" pitchFamily="34" charset="0"/>
              </a:rPr>
              <a:t>, disección de vena, bloqueo anestésico intercostal, punción torácica, abdominal, vesical. </a:t>
            </a:r>
            <a:r>
              <a:rPr lang="es-ES" sz="2400" dirty="0" err="1">
                <a:latin typeface="Arial" panose="020B0604020202020204" pitchFamily="34" charset="0"/>
                <a:cs typeface="Arial" panose="020B0604020202020204" pitchFamily="34" charset="0"/>
              </a:rPr>
              <a:t>Pleurotomía</a:t>
            </a:r>
            <a:r>
              <a:rPr lang="es-ES" sz="2400" dirty="0">
                <a:latin typeface="Arial" panose="020B0604020202020204" pitchFamily="34" charset="0"/>
                <a:cs typeface="Arial" panose="020B0604020202020204" pitchFamily="34" charset="0"/>
              </a:rPr>
              <a:t> mínima, desbridamiento de urgencia y amputación de colgajos.</a:t>
            </a:r>
          </a:p>
          <a:p>
            <a:pPr marL="449263" indent="-449263" algn="just">
              <a:spcBef>
                <a:spcPts val="600"/>
              </a:spcBef>
              <a:spcAft>
                <a:spcPts val="600"/>
              </a:spcAft>
            </a:pPr>
            <a:r>
              <a:rPr lang="es-ES" sz="2400" dirty="0">
                <a:latin typeface="Arial" panose="020B0604020202020204" pitchFamily="34" charset="0"/>
                <a:cs typeface="Arial" panose="020B0604020202020204" pitchFamily="34" charset="0"/>
              </a:rPr>
              <a:t>3.	Fitofármacos. Principales variedades de plantas medicinales. Propiedades según su acción farmacológica. Apiterapia. Concepto. Propiedades.</a:t>
            </a:r>
          </a:p>
          <a:p>
            <a:pPr marL="449263" indent="-449263" algn="just">
              <a:spcBef>
                <a:spcPts val="600"/>
              </a:spcBef>
              <a:spcAft>
                <a:spcPts val="600"/>
              </a:spcAft>
            </a:pPr>
            <a:r>
              <a:rPr lang="es-ES" sz="2400" dirty="0">
                <a:latin typeface="Arial" panose="020B0604020202020204" pitchFamily="34" charset="0"/>
                <a:cs typeface="Arial" panose="020B0604020202020204" pitchFamily="34" charset="0"/>
              </a:rPr>
              <a:t>4.	Orientación de los Talleres TIV. C3 y TIV. C4.</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2123728" y="1412776"/>
            <a:ext cx="4572000" cy="584775"/>
          </a:xfrm>
          <a:prstGeom prst="rect">
            <a:avLst/>
          </a:prstGeom>
          <a:noFill/>
        </p:spPr>
        <p:txBody>
          <a:bodyPr wrap="square">
            <a:spAutoFit/>
          </a:bodyPr>
          <a:lstStyle/>
          <a:p>
            <a:pPr algn="ctr"/>
            <a:r>
              <a:rPr lang="es-ES" sz="3200" b="1" dirty="0">
                <a:solidFill>
                  <a:srgbClr val="FF0000"/>
                </a:solidFill>
                <a:latin typeface="Arial" panose="020B0604020202020204" pitchFamily="34" charset="0"/>
                <a:cs typeface="Arial" panose="020B0604020202020204" pitchFamily="34" charset="0"/>
              </a:rPr>
              <a:t>Sumarios:</a:t>
            </a:r>
          </a:p>
        </p:txBody>
      </p:sp>
      <p:grpSp>
        <p:nvGrpSpPr>
          <p:cNvPr id="2" name="Grupo 1">
            <a:extLst>
              <a:ext uri="{FF2B5EF4-FFF2-40B4-BE49-F238E27FC236}">
                <a16:creationId xmlns:a16="http://schemas.microsoft.com/office/drawing/2014/main" id="{58C4A9AB-799C-4B48-8610-1086783776A9}"/>
              </a:ext>
            </a:extLst>
          </p:cNvPr>
          <p:cNvGrpSpPr/>
          <p:nvPr/>
        </p:nvGrpSpPr>
        <p:grpSpPr>
          <a:xfrm>
            <a:off x="0" y="0"/>
            <a:ext cx="9144000" cy="1411345"/>
            <a:chOff x="0" y="0"/>
            <a:chExt cx="9144000" cy="1411345"/>
          </a:xfrm>
        </p:grpSpPr>
        <p:pic>
          <p:nvPicPr>
            <p:cNvPr id="4" name="Imagen 3">
              <a:extLst>
                <a:ext uri="{FF2B5EF4-FFF2-40B4-BE49-F238E27FC236}">
                  <a16:creationId xmlns:a16="http://schemas.microsoft.com/office/drawing/2014/main" id="{38738A8C-A7E9-023A-1145-C7343514391E}"/>
                </a:ext>
              </a:extLst>
            </p:cNvPr>
            <p:cNvPicPr>
              <a:picLocks noChangeAspect="1"/>
            </p:cNvPicPr>
            <p:nvPr/>
          </p:nvPicPr>
          <p:blipFill>
            <a:blip r:embed="rId2"/>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6D05DFBB-D705-7A4E-0FDF-D193C2FF3617}"/>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AC4E69D3-8C00-1175-CD9D-8FFFB3FABFC0}"/>
                </a:ext>
              </a:extLst>
            </p:cNvPr>
            <p:cNvPicPr>
              <a:picLocks noChangeAspect="1"/>
            </p:cNvPicPr>
            <p:nvPr/>
          </p:nvPicPr>
          <p:blipFill>
            <a:blip r:embed="rId4"/>
            <a:stretch>
              <a:fillRect/>
            </a:stretch>
          </p:blipFill>
          <p:spPr>
            <a:xfrm>
              <a:off x="2697548" y="153778"/>
              <a:ext cx="2956816" cy="804742"/>
            </a:xfrm>
            <a:prstGeom prst="rect">
              <a:avLst/>
            </a:prstGeom>
          </p:spPr>
        </p:pic>
      </p:grpSp>
    </p:spTree>
    <p:extLst>
      <p:ext uri="{BB962C8B-B14F-4D97-AF65-F5344CB8AC3E}">
        <p14:creationId xmlns:p14="http://schemas.microsoft.com/office/powerpoint/2010/main" val="2821140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a:extLst>
              <a:ext uri="{FF2B5EF4-FFF2-40B4-BE49-F238E27FC236}">
                <a16:creationId xmlns:a16="http://schemas.microsoft.com/office/drawing/2014/main" id="{BE7F931C-44E5-36F2-AFC0-0E1FF39394E5}"/>
              </a:ext>
            </a:extLst>
          </p:cNvPr>
          <p:cNvSpPr>
            <a:spLocks noGrp="1"/>
          </p:cNvSpPr>
          <p:nvPr>
            <p:ph type="subTitle" idx="1"/>
          </p:nvPr>
        </p:nvSpPr>
        <p:spPr>
          <a:xfrm>
            <a:off x="107504" y="130324"/>
            <a:ext cx="8964488" cy="5746948"/>
          </a:xfrm>
        </p:spPr>
        <p:txBody>
          <a:bodyPr>
            <a:noAutofit/>
          </a:bodyPr>
          <a:lstStyle/>
          <a:p>
            <a:pPr marL="0" indent="0" algn="l">
              <a:buNone/>
            </a:pPr>
            <a:r>
              <a:rPr lang="x-none" sz="2400" b="1" dirty="0">
                <a:solidFill>
                  <a:srgbClr val="FF0000"/>
                </a:solidFill>
                <a:latin typeface="Arial" panose="020B0604020202020204" pitchFamily="34" charset="0"/>
                <a:cs typeface="Arial" panose="020B0604020202020204" pitchFamily="34" charset="0"/>
              </a:rPr>
              <a:t>Tiempo</a:t>
            </a:r>
            <a:r>
              <a:rPr lang="x-none" sz="2400" b="1" dirty="0">
                <a:solidFill>
                  <a:schemeClr val="tx1"/>
                </a:solidFill>
                <a:latin typeface="Arial" panose="020B0604020202020204" pitchFamily="34" charset="0"/>
                <a:cs typeface="Arial" panose="020B0604020202020204" pitchFamily="34" charset="0"/>
              </a:rPr>
              <a:t>:</a:t>
            </a:r>
            <a:r>
              <a:rPr lang="es-ES" sz="2400" b="1" dirty="0">
                <a:solidFill>
                  <a:schemeClr val="tx1"/>
                </a:solidFill>
                <a:latin typeface="Arial" panose="020B0604020202020204" pitchFamily="34" charset="0"/>
                <a:cs typeface="Arial" panose="020B0604020202020204" pitchFamily="34" charset="0"/>
              </a:rPr>
              <a:t>  </a:t>
            </a:r>
            <a:r>
              <a:rPr lang="x-none" sz="2400" b="1" dirty="0">
                <a:solidFill>
                  <a:schemeClr val="tx1"/>
                </a:solidFill>
                <a:latin typeface="Arial" panose="020B0604020202020204" pitchFamily="34" charset="0"/>
                <a:cs typeface="Arial" panose="020B0604020202020204" pitchFamily="34" charset="0"/>
              </a:rPr>
              <a:t>2 horas.</a:t>
            </a:r>
          </a:p>
          <a:p>
            <a:pPr marL="0" indent="0" algn="l">
              <a:buNone/>
            </a:pPr>
            <a:r>
              <a:rPr lang="x-none" sz="2400" b="1" dirty="0">
                <a:solidFill>
                  <a:srgbClr val="FF0000"/>
                </a:solidFill>
                <a:latin typeface="Arial" panose="020B0604020202020204" pitchFamily="34" charset="0"/>
                <a:cs typeface="Arial" panose="020B0604020202020204" pitchFamily="34" charset="0"/>
              </a:rPr>
              <a:t>Forma de enseñanza:</a:t>
            </a:r>
            <a:r>
              <a:rPr lang="es-ES" sz="2400" b="1" dirty="0">
                <a:latin typeface="Arial" panose="020B0604020202020204" pitchFamily="34" charset="0"/>
                <a:cs typeface="Arial" panose="020B0604020202020204" pitchFamily="34" charset="0"/>
              </a:rPr>
              <a:t>  </a:t>
            </a:r>
            <a:r>
              <a:rPr lang="x-none" sz="2400" b="1" dirty="0">
                <a:solidFill>
                  <a:schemeClr val="tx1"/>
                </a:solidFill>
                <a:latin typeface="Arial" panose="020B0604020202020204" pitchFamily="34" charset="0"/>
                <a:cs typeface="Arial" panose="020B0604020202020204" pitchFamily="34" charset="0"/>
              </a:rPr>
              <a:t>Conferencia.</a:t>
            </a:r>
          </a:p>
          <a:p>
            <a:pPr marL="1611313" indent="-1611313" algn="l">
              <a:buNone/>
            </a:pPr>
            <a:r>
              <a:rPr lang="x-none" sz="2400" b="1" dirty="0">
                <a:solidFill>
                  <a:srgbClr val="FF0000"/>
                </a:solidFill>
                <a:latin typeface="Arial" panose="020B0604020202020204" pitchFamily="34" charset="0"/>
                <a:cs typeface="Arial" panose="020B0604020202020204" pitchFamily="34" charset="0"/>
              </a:rPr>
              <a:t>Método</a:t>
            </a:r>
            <a:r>
              <a:rPr lang="x-none" sz="2400" b="1" dirty="0">
                <a:solidFill>
                  <a:schemeClr val="accent2">
                    <a:lumMod val="75000"/>
                  </a:schemeClr>
                </a:solidFill>
                <a:latin typeface="Arial" panose="020B0604020202020204" pitchFamily="34" charset="0"/>
                <a:cs typeface="Arial" panose="020B0604020202020204" pitchFamily="34" charset="0"/>
              </a:rPr>
              <a:t>:</a:t>
            </a:r>
            <a:r>
              <a:rPr lang="es-ES" sz="2400" b="1" dirty="0">
                <a:latin typeface="Arial" panose="020B0604020202020204" pitchFamily="34" charset="0"/>
                <a:cs typeface="Arial" panose="020B0604020202020204" pitchFamily="34" charset="0"/>
              </a:rPr>
              <a:t>  </a:t>
            </a:r>
            <a:r>
              <a:rPr lang="es-ES" sz="2400" b="1" dirty="0">
                <a:solidFill>
                  <a:schemeClr val="tx1"/>
                </a:solidFill>
                <a:latin typeface="Arial" panose="020B0604020202020204" pitchFamily="34" charset="0"/>
                <a:cs typeface="Arial" panose="020B0604020202020204" pitchFamily="34" charset="0"/>
              </a:rPr>
              <a:t>Exposición oral, elaboración conjunta y discusión.</a:t>
            </a:r>
            <a:endParaRPr lang="x-none" sz="2400" b="1" dirty="0">
              <a:solidFill>
                <a:schemeClr val="tx1"/>
              </a:solidFill>
              <a:latin typeface="Arial" panose="020B0604020202020204" pitchFamily="34" charset="0"/>
              <a:cs typeface="Arial" panose="020B0604020202020204" pitchFamily="34" charset="0"/>
            </a:endParaRPr>
          </a:p>
          <a:p>
            <a:pPr marL="0" indent="0" algn="l">
              <a:buNone/>
            </a:pPr>
            <a:r>
              <a:rPr lang="x-none" sz="2400" b="1" dirty="0">
                <a:solidFill>
                  <a:srgbClr val="FF0000"/>
                </a:solidFill>
                <a:latin typeface="Arial" panose="020B0604020202020204" pitchFamily="34" charset="0"/>
                <a:cs typeface="Arial" panose="020B0604020202020204" pitchFamily="34" charset="0"/>
              </a:rPr>
              <a:t>Bibliografia</a:t>
            </a:r>
            <a:r>
              <a:rPr lang="x-none" sz="2400" b="1" dirty="0">
                <a:solidFill>
                  <a:schemeClr val="accent2">
                    <a:lumMod val="75000"/>
                  </a:schemeClr>
                </a:solidFill>
                <a:latin typeface="Arial" panose="020B0604020202020204" pitchFamily="34" charset="0"/>
                <a:cs typeface="Arial" panose="020B0604020202020204" pitchFamily="34" charset="0"/>
              </a:rPr>
              <a:t>:</a:t>
            </a:r>
            <a:r>
              <a:rPr lang="es-ES" sz="2400" b="1" dirty="0">
                <a:latin typeface="Arial" panose="020B0604020202020204" pitchFamily="34" charset="0"/>
                <a:cs typeface="Arial" panose="020B0604020202020204" pitchFamily="34" charset="0"/>
              </a:rPr>
              <a:t>  </a:t>
            </a:r>
          </a:p>
        </p:txBody>
      </p:sp>
      <p:graphicFrame>
        <p:nvGraphicFramePr>
          <p:cNvPr id="2" name="Marcador de contenido 3">
            <a:extLst>
              <a:ext uri="{FF2B5EF4-FFF2-40B4-BE49-F238E27FC236}">
                <a16:creationId xmlns:a16="http://schemas.microsoft.com/office/drawing/2014/main" id="{0CF26897-4D84-D8FC-FEB5-DE0E05B74D18}"/>
              </a:ext>
            </a:extLst>
          </p:cNvPr>
          <p:cNvGraphicFramePr>
            <a:graphicFrameLocks/>
          </p:cNvGraphicFramePr>
          <p:nvPr>
            <p:extLst>
              <p:ext uri="{D42A27DB-BD31-4B8C-83A1-F6EECF244321}">
                <p14:modId xmlns:p14="http://schemas.microsoft.com/office/powerpoint/2010/main" val="3919272663"/>
              </p:ext>
            </p:extLst>
          </p:nvPr>
        </p:nvGraphicFramePr>
        <p:xfrm>
          <a:off x="341276" y="2150539"/>
          <a:ext cx="8496944" cy="4679379"/>
        </p:xfrm>
        <a:graphic>
          <a:graphicData uri="http://schemas.openxmlformats.org/drawingml/2006/table">
            <a:tbl>
              <a:tblPr>
                <a:tableStyleId>{5C22544A-7EE6-4342-B048-85BDC9FD1C3A}</a:tableStyleId>
              </a:tblPr>
              <a:tblGrid>
                <a:gridCol w="8496944">
                  <a:extLst>
                    <a:ext uri="{9D8B030D-6E8A-4147-A177-3AD203B41FA5}">
                      <a16:colId xmlns:a16="http://schemas.microsoft.com/office/drawing/2014/main" val="2031586451"/>
                    </a:ext>
                  </a:extLst>
                </a:gridCol>
              </a:tblGrid>
              <a:tr h="4000704">
                <a:tc>
                  <a:txBody>
                    <a:bodyPr/>
                    <a:lstStyle/>
                    <a:p>
                      <a:pPr algn="just">
                        <a:lnSpc>
                          <a:spcPct val="115000"/>
                        </a:lnSpc>
                        <a:spcAft>
                          <a:spcPts val="0"/>
                        </a:spcAft>
                      </a:pPr>
                      <a:r>
                        <a:rPr lang="es-ES" sz="2000" dirty="0">
                          <a:effectLst/>
                          <a:latin typeface="Arial" panose="020B0604020202020204" pitchFamily="34" charset="0"/>
                          <a:cs typeface="Arial" panose="020B0604020202020204" pitchFamily="34" charset="0"/>
                        </a:rPr>
                        <a:t>1-Tomo II PPD – CSC Pág. 339 – 424.</a:t>
                      </a:r>
                    </a:p>
                    <a:p>
                      <a:pPr algn="just">
                        <a:lnSpc>
                          <a:spcPct val="115000"/>
                        </a:lnSpc>
                        <a:spcAft>
                          <a:spcPts val="0"/>
                        </a:spcAft>
                      </a:pPr>
                      <a:r>
                        <a:rPr lang="es-ES" sz="2000" dirty="0">
                          <a:effectLst/>
                          <a:latin typeface="Arial" panose="020B0604020202020204" pitchFamily="34" charset="0"/>
                          <a:cs typeface="Arial" panose="020B0604020202020204" pitchFamily="34" charset="0"/>
                        </a:rPr>
                        <a:t> 2-Tomo II</a:t>
                      </a:r>
                      <a:r>
                        <a:rPr lang="es-ES" sz="2000" baseline="0" dirty="0">
                          <a:effectLst/>
                          <a:latin typeface="Arial" panose="020B0604020202020204" pitchFamily="34" charset="0"/>
                          <a:cs typeface="Arial" panose="020B0604020202020204" pitchFamily="34" charset="0"/>
                        </a:rPr>
                        <a:t> PPD –CSP Pág. 322-334</a:t>
                      </a:r>
                    </a:p>
                    <a:p>
                      <a:pPr algn="just"/>
                      <a:r>
                        <a:rPr lang="es-ES" sz="2000" b="1" kern="1200" dirty="0" err="1">
                          <a:solidFill>
                            <a:schemeClr val="dk1"/>
                          </a:solidFill>
                          <a:effectLst/>
                          <a:latin typeface="Arial" panose="020B0604020202020204" pitchFamily="34" charset="0"/>
                          <a:ea typeface="+mn-ea"/>
                          <a:cs typeface="Arial" panose="020B0604020202020204" pitchFamily="34" charset="0"/>
                        </a:rPr>
                        <a:t>Ouyuan</a:t>
                      </a:r>
                      <a:r>
                        <a:rPr lang="es-ES" sz="2000" b="1" kern="1200" dirty="0">
                          <a:solidFill>
                            <a:schemeClr val="dk1"/>
                          </a:solidFill>
                          <a:effectLst/>
                          <a:latin typeface="Arial" panose="020B0604020202020204" pitchFamily="34" charset="0"/>
                          <a:ea typeface="+mn-ea"/>
                          <a:cs typeface="Arial" panose="020B0604020202020204" pitchFamily="34" charset="0"/>
                        </a:rPr>
                        <a:t> </a:t>
                      </a:r>
                      <a:r>
                        <a:rPr lang="es-ES" sz="2000" b="1" kern="1200" dirty="0" err="1">
                          <a:solidFill>
                            <a:schemeClr val="dk1"/>
                          </a:solidFill>
                          <a:effectLst/>
                          <a:latin typeface="Arial" panose="020B0604020202020204" pitchFamily="34" charset="0"/>
                          <a:ea typeface="+mn-ea"/>
                          <a:cs typeface="Arial" panose="020B0604020202020204" pitchFamily="34" charset="0"/>
                        </a:rPr>
                        <a:t>Qun</a:t>
                      </a:r>
                      <a:r>
                        <a:rPr lang="es-ES" sz="2000" b="1" kern="1200" dirty="0">
                          <a:solidFill>
                            <a:schemeClr val="dk1"/>
                          </a:solidFill>
                          <a:effectLst/>
                          <a:latin typeface="Arial" panose="020B0604020202020204" pitchFamily="34" charset="0"/>
                          <a:ea typeface="+mn-ea"/>
                          <a:cs typeface="Arial" panose="020B0604020202020204" pitchFamily="34" charset="0"/>
                        </a:rPr>
                        <a:t>.</a:t>
                      </a:r>
                      <a:r>
                        <a:rPr lang="es-ES" sz="2000" kern="1200" dirty="0">
                          <a:solidFill>
                            <a:schemeClr val="dk1"/>
                          </a:solidFill>
                          <a:effectLst/>
                          <a:latin typeface="Arial" panose="020B0604020202020204" pitchFamily="34" charset="0"/>
                          <a:ea typeface="+mn-ea"/>
                          <a:cs typeface="Arial" panose="020B0604020202020204" pitchFamily="34" charset="0"/>
                        </a:rPr>
                        <a:t> Conferencia primer curso superior de medicina </a:t>
                      </a:r>
                    </a:p>
                    <a:p>
                      <a:pPr algn="just"/>
                      <a:r>
                        <a:rPr lang="es-ES" sz="2000" kern="1200" dirty="0">
                          <a:solidFill>
                            <a:schemeClr val="dk1"/>
                          </a:solidFill>
                          <a:effectLst/>
                          <a:latin typeface="Arial" panose="020B0604020202020204" pitchFamily="34" charset="0"/>
                          <a:ea typeface="+mn-ea"/>
                          <a:cs typeface="Arial" panose="020B0604020202020204" pitchFamily="34" charset="0"/>
                        </a:rPr>
                        <a:t>      tradicional china. I.S.M.M, Ciudad de la Habana, 1990-91.</a:t>
                      </a:r>
                    </a:p>
                    <a:p>
                      <a:pPr algn="just"/>
                      <a:r>
                        <a:rPr lang="es-ES" sz="2000" kern="1200" dirty="0">
                          <a:solidFill>
                            <a:schemeClr val="dk1"/>
                          </a:solidFill>
                          <a:effectLst/>
                          <a:latin typeface="Arial" panose="020B0604020202020204" pitchFamily="34" charset="0"/>
                          <a:ea typeface="+mn-ea"/>
                          <a:cs typeface="Arial" panose="020B0604020202020204" pitchFamily="34" charset="0"/>
                        </a:rPr>
                        <a:t> </a:t>
                      </a:r>
                    </a:p>
                    <a:p>
                      <a:pPr algn="just"/>
                      <a:r>
                        <a:rPr lang="es-ES" sz="2000" b="1" kern="1200" dirty="0">
                          <a:solidFill>
                            <a:schemeClr val="dk1"/>
                          </a:solidFill>
                          <a:effectLst/>
                          <a:latin typeface="Arial" panose="020B0604020202020204" pitchFamily="34" charset="0"/>
                          <a:ea typeface="+mn-ea"/>
                          <a:cs typeface="Arial" panose="020B0604020202020204" pitchFamily="34" charset="0"/>
                        </a:rPr>
                        <a:t>La </a:t>
                      </a:r>
                      <a:r>
                        <a:rPr lang="es-ES" sz="2000" b="1" kern="1200" dirty="0" err="1">
                          <a:solidFill>
                            <a:schemeClr val="dk1"/>
                          </a:solidFill>
                          <a:effectLst/>
                          <a:latin typeface="Arial" panose="020B0604020202020204" pitchFamily="34" charset="0"/>
                          <a:ea typeface="+mn-ea"/>
                          <a:cs typeface="Arial" panose="020B0604020202020204" pitchFamily="34" charset="0"/>
                        </a:rPr>
                        <a:t>Quang</a:t>
                      </a:r>
                      <a:r>
                        <a:rPr lang="es-ES" sz="2000" b="1" kern="1200" dirty="0">
                          <a:solidFill>
                            <a:schemeClr val="dk1"/>
                          </a:solidFill>
                          <a:effectLst/>
                          <a:latin typeface="Arial" panose="020B0604020202020204" pitchFamily="34" charset="0"/>
                          <a:ea typeface="+mn-ea"/>
                          <a:cs typeface="Arial" panose="020B0604020202020204" pitchFamily="34" charset="0"/>
                        </a:rPr>
                        <a:t> </a:t>
                      </a:r>
                      <a:r>
                        <a:rPr lang="es-ES" sz="2000" b="1" kern="1200" dirty="0" err="1">
                          <a:solidFill>
                            <a:schemeClr val="dk1"/>
                          </a:solidFill>
                          <a:effectLst/>
                          <a:latin typeface="Arial" panose="020B0604020202020204" pitchFamily="34" charset="0"/>
                          <a:ea typeface="+mn-ea"/>
                          <a:cs typeface="Arial" panose="020B0604020202020204" pitchFamily="34" charset="0"/>
                        </a:rPr>
                        <a:t>Nhiep</a:t>
                      </a:r>
                      <a:r>
                        <a:rPr lang="es-ES" sz="2000" b="1" kern="1200" dirty="0">
                          <a:solidFill>
                            <a:schemeClr val="dk1"/>
                          </a:solidFill>
                          <a:effectLst/>
                          <a:latin typeface="Arial" panose="020B0604020202020204" pitchFamily="34" charset="0"/>
                          <a:ea typeface="+mn-ea"/>
                          <a:cs typeface="Arial" panose="020B0604020202020204" pitchFamily="34" charset="0"/>
                        </a:rPr>
                        <a:t>. </a:t>
                      </a:r>
                      <a:r>
                        <a:rPr lang="es-ES" sz="2000" kern="1200" dirty="0">
                          <a:solidFill>
                            <a:schemeClr val="dk1"/>
                          </a:solidFill>
                          <a:effectLst/>
                          <a:latin typeface="Arial" panose="020B0604020202020204" pitchFamily="34" charset="0"/>
                          <a:ea typeface="+mn-ea"/>
                          <a:cs typeface="Arial" panose="020B0604020202020204" pitchFamily="34" charset="0"/>
                        </a:rPr>
                        <a:t>Conferencia curso básico de acupuntura, Hospital     </a:t>
                      </a:r>
                    </a:p>
                    <a:p>
                      <a:pPr algn="just"/>
                      <a:r>
                        <a:rPr lang="es-ES" sz="2000" kern="1200" dirty="0">
                          <a:solidFill>
                            <a:schemeClr val="dk1"/>
                          </a:solidFill>
                          <a:effectLst/>
                          <a:latin typeface="Arial" panose="020B0604020202020204" pitchFamily="34" charset="0"/>
                          <a:ea typeface="+mn-ea"/>
                          <a:cs typeface="Arial" panose="020B0604020202020204" pitchFamily="34" charset="0"/>
                        </a:rPr>
                        <a:t>      Militar Central “Dr. Carlos J. Finlay”, Ciudad de La Habana , 1982.</a:t>
                      </a:r>
                    </a:p>
                    <a:p>
                      <a:pPr algn="just"/>
                      <a:r>
                        <a:rPr lang="es-ES" sz="2000" kern="1200" dirty="0">
                          <a:solidFill>
                            <a:schemeClr val="dk1"/>
                          </a:solidFill>
                          <a:effectLst/>
                          <a:latin typeface="Arial" panose="020B0604020202020204" pitchFamily="34" charset="0"/>
                          <a:ea typeface="+mn-ea"/>
                          <a:cs typeface="Arial" panose="020B0604020202020204" pitchFamily="34" charset="0"/>
                        </a:rPr>
                        <a:t> </a:t>
                      </a:r>
                    </a:p>
                    <a:p>
                      <a:pPr algn="just"/>
                      <a:r>
                        <a:rPr lang="es-ES" sz="2000" b="1" kern="1200" dirty="0" err="1">
                          <a:solidFill>
                            <a:schemeClr val="dk1"/>
                          </a:solidFill>
                          <a:effectLst/>
                          <a:latin typeface="Arial" panose="020B0604020202020204" pitchFamily="34" charset="0"/>
                          <a:ea typeface="+mn-ea"/>
                          <a:cs typeface="Arial" panose="020B0604020202020204" pitchFamily="34" charset="0"/>
                        </a:rPr>
                        <a:t>Tran</a:t>
                      </a:r>
                      <a:r>
                        <a:rPr lang="es-ES" sz="2000" b="1" kern="1200" dirty="0">
                          <a:solidFill>
                            <a:schemeClr val="dk1"/>
                          </a:solidFill>
                          <a:effectLst/>
                          <a:latin typeface="Arial" panose="020B0604020202020204" pitchFamily="34" charset="0"/>
                          <a:ea typeface="+mn-ea"/>
                          <a:cs typeface="Arial" panose="020B0604020202020204" pitchFamily="34" charset="0"/>
                        </a:rPr>
                        <a:t> Tuy.</a:t>
                      </a:r>
                      <a:r>
                        <a:rPr lang="es-ES" sz="2000" kern="1200" dirty="0">
                          <a:solidFill>
                            <a:schemeClr val="dk1"/>
                          </a:solidFill>
                          <a:effectLst/>
                          <a:latin typeface="Arial" panose="020B0604020202020204" pitchFamily="34" charset="0"/>
                          <a:ea typeface="+mn-ea"/>
                          <a:cs typeface="Arial" panose="020B0604020202020204" pitchFamily="34" charset="0"/>
                        </a:rPr>
                        <a:t> Conferencia curso básico superior de acupuntura, </a:t>
                      </a:r>
                      <a:r>
                        <a:rPr lang="es-ES" sz="2000" kern="1200" dirty="0" err="1">
                          <a:solidFill>
                            <a:schemeClr val="dk1"/>
                          </a:solidFill>
                          <a:effectLst/>
                          <a:latin typeface="Arial" panose="020B0604020202020204" pitchFamily="34" charset="0"/>
                          <a:ea typeface="+mn-ea"/>
                          <a:cs typeface="Arial" panose="020B0604020202020204" pitchFamily="34" charset="0"/>
                        </a:rPr>
                        <a:t>Hanoi</a:t>
                      </a:r>
                      <a:r>
                        <a:rPr lang="es-ES" sz="2000" kern="1200" dirty="0">
                          <a:solidFill>
                            <a:schemeClr val="dk1"/>
                          </a:solidFill>
                          <a:effectLst/>
                          <a:latin typeface="Arial" panose="020B0604020202020204" pitchFamily="34" charset="0"/>
                          <a:ea typeface="+mn-ea"/>
                          <a:cs typeface="Arial" panose="020B0604020202020204" pitchFamily="34" charset="0"/>
                        </a:rPr>
                        <a:t>, Rep. </a:t>
                      </a:r>
                    </a:p>
                    <a:p>
                      <a:pPr algn="just"/>
                      <a:r>
                        <a:rPr lang="es-ES" sz="2000" kern="1200" dirty="0">
                          <a:solidFill>
                            <a:schemeClr val="dk1"/>
                          </a:solidFill>
                          <a:effectLst/>
                          <a:latin typeface="Arial" panose="020B0604020202020204" pitchFamily="34" charset="0"/>
                          <a:ea typeface="+mn-ea"/>
                          <a:cs typeface="Arial" panose="020B0604020202020204" pitchFamily="34" charset="0"/>
                        </a:rPr>
                        <a:t>      Pop. Vietnam, 1983.</a:t>
                      </a:r>
                    </a:p>
                    <a:p>
                      <a:pPr algn="just"/>
                      <a:r>
                        <a:rPr lang="es-ES" sz="2000" kern="1200" dirty="0">
                          <a:solidFill>
                            <a:schemeClr val="dk1"/>
                          </a:solidFill>
                          <a:effectLst/>
                          <a:latin typeface="Arial" panose="020B0604020202020204" pitchFamily="34" charset="0"/>
                          <a:ea typeface="+mn-ea"/>
                          <a:cs typeface="Arial" panose="020B0604020202020204" pitchFamily="34" charset="0"/>
                        </a:rPr>
                        <a:t> </a:t>
                      </a:r>
                    </a:p>
                    <a:p>
                      <a:pPr algn="just"/>
                      <a:r>
                        <a:rPr lang="es-ES" sz="2000" b="1" kern="1200" dirty="0">
                          <a:solidFill>
                            <a:schemeClr val="dk1"/>
                          </a:solidFill>
                          <a:effectLst/>
                          <a:latin typeface="Arial" panose="020B0604020202020204" pitchFamily="34" charset="0"/>
                          <a:ea typeface="+mn-ea"/>
                          <a:cs typeface="Arial" panose="020B0604020202020204" pitchFamily="34" charset="0"/>
                        </a:rPr>
                        <a:t>Colectivo de Autores</a:t>
                      </a:r>
                      <a:r>
                        <a:rPr lang="es-ES" sz="2000" kern="1200" dirty="0">
                          <a:solidFill>
                            <a:schemeClr val="dk1"/>
                          </a:solidFill>
                          <a:effectLst/>
                          <a:latin typeface="Arial" panose="020B0604020202020204" pitchFamily="34" charset="0"/>
                          <a:ea typeface="+mn-ea"/>
                          <a:cs typeface="Arial" panose="020B0604020202020204" pitchFamily="34" charset="0"/>
                        </a:rPr>
                        <a:t>: Fundamentos de acupuntura y </a:t>
                      </a:r>
                      <a:r>
                        <a:rPr lang="es-ES" sz="2000" kern="1200" dirty="0" err="1">
                          <a:solidFill>
                            <a:schemeClr val="dk1"/>
                          </a:solidFill>
                          <a:effectLst/>
                          <a:latin typeface="Arial" panose="020B0604020202020204" pitchFamily="34" charset="0"/>
                          <a:ea typeface="+mn-ea"/>
                          <a:cs typeface="Arial" panose="020B0604020202020204" pitchFamily="34" charset="0"/>
                        </a:rPr>
                        <a:t>moxibustión</a:t>
                      </a:r>
                      <a:r>
                        <a:rPr lang="es-ES" sz="2000" kern="1200" dirty="0">
                          <a:solidFill>
                            <a:schemeClr val="dk1"/>
                          </a:solidFill>
                          <a:effectLst/>
                          <a:latin typeface="Arial" panose="020B0604020202020204" pitchFamily="34" charset="0"/>
                          <a:ea typeface="+mn-ea"/>
                          <a:cs typeface="Arial" panose="020B0604020202020204" pitchFamily="34" charset="0"/>
                        </a:rPr>
                        <a:t> de </a:t>
                      </a:r>
                    </a:p>
                    <a:p>
                      <a:pPr algn="just"/>
                      <a:r>
                        <a:rPr lang="es-ES" sz="2000" kern="1200" dirty="0">
                          <a:solidFill>
                            <a:schemeClr val="dk1"/>
                          </a:solidFill>
                          <a:effectLst/>
                          <a:latin typeface="Arial" panose="020B0604020202020204" pitchFamily="34" charset="0"/>
                          <a:ea typeface="+mn-ea"/>
                          <a:cs typeface="Arial" panose="020B0604020202020204" pitchFamily="34" charset="0"/>
                        </a:rPr>
                        <a:t>      China. Edición de Lenguas Extranjeras, Beijing, Rep. Pop. China, </a:t>
                      </a:r>
                    </a:p>
                    <a:p>
                      <a:pPr algn="just"/>
                      <a:r>
                        <a:rPr lang="es-ES" sz="2000" kern="1200" dirty="0">
                          <a:solidFill>
                            <a:schemeClr val="dk1"/>
                          </a:solidFill>
                          <a:effectLst/>
                          <a:latin typeface="Arial" panose="020B0604020202020204" pitchFamily="34" charset="0"/>
                          <a:ea typeface="+mn-ea"/>
                          <a:cs typeface="Arial" panose="020B0604020202020204" pitchFamily="34" charset="0"/>
                        </a:rPr>
                        <a:t>      1984</a:t>
                      </a:r>
                    </a:p>
                    <a:p>
                      <a:pPr algn="just">
                        <a:lnSpc>
                          <a:spcPct val="115000"/>
                        </a:lnSpc>
                        <a:spcAft>
                          <a:spcPts val="0"/>
                        </a:spcAft>
                      </a:pPr>
                      <a:endParaRPr lang="es-ES" sz="2000" dirty="0">
                        <a:effectLst/>
                        <a:latin typeface="Arial" panose="020B0604020202020204" pitchFamily="34" charset="0"/>
                        <a:ea typeface="Times New Roman" panose="02020603050405020304" pitchFamily="18" charset="0"/>
                        <a:cs typeface="Arial" panose="020B0604020202020204" pitchFamily="34" charset="0"/>
                      </a:endParaRPr>
                    </a:p>
                  </a:txBody>
                  <a:tcPr marL="89535" marR="89535" marT="0" marB="0"/>
                </a:tc>
                <a:extLst>
                  <a:ext uri="{0D108BD9-81ED-4DB2-BD59-A6C34878D82A}">
                    <a16:rowId xmlns:a16="http://schemas.microsoft.com/office/drawing/2014/main" val="456870726"/>
                  </a:ext>
                </a:extLst>
              </a:tr>
            </a:tbl>
          </a:graphicData>
        </a:graphic>
      </p:graphicFrame>
    </p:spTree>
    <p:extLst>
      <p:ext uri="{BB962C8B-B14F-4D97-AF65-F5344CB8AC3E}">
        <p14:creationId xmlns:p14="http://schemas.microsoft.com/office/powerpoint/2010/main" val="3406304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1331640" y="2492896"/>
            <a:ext cx="6948264" cy="1200329"/>
          </a:xfrm>
          <a:prstGeom prst="rect">
            <a:avLst/>
          </a:prstGeom>
          <a:noFill/>
        </p:spPr>
        <p:txBody>
          <a:bodyPr wrap="square">
            <a:spAutoFit/>
          </a:bodyPr>
          <a:lstStyle/>
          <a:p>
            <a:pPr marL="449263" marR="0" lvl="0" indent="-449263" algn="ctr" defTabSz="914400" rtl="0" eaLnBrk="1" fontAlgn="auto" latinLnBrk="0" hangingPunct="1">
              <a:lnSpc>
                <a:spcPct val="100000"/>
              </a:lnSpc>
              <a:spcBef>
                <a:spcPts val="600"/>
              </a:spcBef>
              <a:spcAft>
                <a:spcPts val="600"/>
              </a:spcAft>
              <a:buClrTx/>
              <a:buSzTx/>
              <a:buFontTx/>
              <a:buNone/>
              <a:tabLst/>
              <a:defRPr/>
            </a:pPr>
            <a:r>
              <a:rPr kumimoji="0" lang="es-E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El Quemado: Clasificación y conducta. </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2106488" y="1475357"/>
            <a:ext cx="4572000" cy="58477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Sumario No I:</a:t>
            </a:r>
          </a:p>
        </p:txBody>
      </p:sp>
      <p:grpSp>
        <p:nvGrpSpPr>
          <p:cNvPr id="2" name="Grupo 1">
            <a:extLst>
              <a:ext uri="{FF2B5EF4-FFF2-40B4-BE49-F238E27FC236}">
                <a16:creationId xmlns:a16="http://schemas.microsoft.com/office/drawing/2014/main" id="{C5177EF3-381B-BBDF-BF0A-6D7F1BEA3740}"/>
              </a:ext>
            </a:extLst>
          </p:cNvPr>
          <p:cNvGrpSpPr/>
          <p:nvPr/>
        </p:nvGrpSpPr>
        <p:grpSpPr>
          <a:xfrm>
            <a:off x="0" y="0"/>
            <a:ext cx="9144000" cy="1411345"/>
            <a:chOff x="0" y="0"/>
            <a:chExt cx="9144000" cy="1411345"/>
          </a:xfrm>
        </p:grpSpPr>
        <p:pic>
          <p:nvPicPr>
            <p:cNvPr id="4" name="Imagen 3">
              <a:extLst>
                <a:ext uri="{FF2B5EF4-FFF2-40B4-BE49-F238E27FC236}">
                  <a16:creationId xmlns:a16="http://schemas.microsoft.com/office/drawing/2014/main" id="{AAC6E0FB-3C25-5D4C-2961-19B7ADD4AE17}"/>
                </a:ext>
              </a:extLst>
            </p:cNvPr>
            <p:cNvPicPr>
              <a:picLocks noChangeAspect="1"/>
            </p:cNvPicPr>
            <p:nvPr/>
          </p:nvPicPr>
          <p:blipFill>
            <a:blip r:embed="rId2"/>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6F7D99A9-774C-9C77-1D00-3EA3697ECBE9}"/>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2021857B-3B92-C2B4-FBFE-2053DB07D32B}"/>
                </a:ext>
              </a:extLst>
            </p:cNvPr>
            <p:cNvPicPr>
              <a:picLocks noChangeAspect="1"/>
            </p:cNvPicPr>
            <p:nvPr/>
          </p:nvPicPr>
          <p:blipFill>
            <a:blip r:embed="rId4"/>
            <a:stretch>
              <a:fillRect/>
            </a:stretch>
          </p:blipFill>
          <p:spPr>
            <a:xfrm>
              <a:off x="2697548" y="153778"/>
              <a:ext cx="2956816" cy="804742"/>
            </a:xfrm>
            <a:prstGeom prst="rect">
              <a:avLst/>
            </a:prstGeom>
          </p:spPr>
        </p:pic>
      </p:grpSp>
      <p:sp>
        <p:nvSpPr>
          <p:cNvPr id="8" name="Explosión 1 3">
            <a:extLst>
              <a:ext uri="{FF2B5EF4-FFF2-40B4-BE49-F238E27FC236}">
                <a16:creationId xmlns:a16="http://schemas.microsoft.com/office/drawing/2014/main" id="{1D2CEDFD-698A-B10D-7966-30AA5ED19A97}"/>
              </a:ext>
            </a:extLst>
          </p:cNvPr>
          <p:cNvSpPr/>
          <p:nvPr/>
        </p:nvSpPr>
        <p:spPr>
          <a:xfrm>
            <a:off x="35909" y="4020155"/>
            <a:ext cx="4749421" cy="2722728"/>
          </a:xfrm>
          <a:prstGeom prst="irregularSeal1">
            <a:avLst/>
          </a:prstGeom>
          <a:solidFill>
            <a:srgbClr val="5B9BD5">
              <a:lumMod val="60000"/>
              <a:lumOff val="40000"/>
            </a:srgbClr>
          </a:solidFill>
          <a:ln w="3810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600" b="1" i="0" u="none" strike="noStrike" kern="0" cap="none" spc="0" normalizeH="0" baseline="0" noProof="0" dirty="0">
                <a:ln>
                  <a:noFill/>
                </a:ln>
                <a:solidFill>
                  <a:prstClr val="black"/>
                </a:solidFill>
                <a:effectLst/>
                <a:uLnTx/>
                <a:uFillTx/>
                <a:latin typeface="Calibri" panose="020F0502020204030204"/>
                <a:ea typeface="+mn-ea"/>
                <a:cs typeface="+mn-cs"/>
              </a:rPr>
              <a:t>Dr. Nisaber Estévez Trujillo</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600" b="1" i="0" u="none" strike="noStrike" kern="0" cap="none" spc="0" normalizeH="0" baseline="0" noProof="0" dirty="0">
                <a:ln>
                  <a:noFill/>
                </a:ln>
                <a:solidFill>
                  <a:prstClr val="black"/>
                </a:solidFill>
                <a:effectLst/>
                <a:uLnTx/>
                <a:uFillTx/>
                <a:latin typeface="Calibri" panose="020F0502020204030204"/>
                <a:ea typeface="+mn-ea"/>
                <a:cs typeface="+mn-cs"/>
              </a:rPr>
              <a:t>Prof. Consultante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600" b="1" i="0" u="none" strike="noStrike" kern="0" cap="none" spc="0" normalizeH="0" baseline="0" noProof="0" dirty="0">
                <a:ln>
                  <a:noFill/>
                </a:ln>
                <a:solidFill>
                  <a:prstClr val="black"/>
                </a:solidFill>
                <a:effectLst/>
                <a:uLnTx/>
                <a:uFillTx/>
                <a:latin typeface="Calibri" panose="020F0502020204030204"/>
                <a:ea typeface="+mn-ea"/>
                <a:cs typeface="+mn-cs"/>
              </a:rPr>
              <a:t>Cirugia General</a:t>
            </a:r>
          </a:p>
        </p:txBody>
      </p:sp>
    </p:spTree>
    <p:extLst>
      <p:ext uri="{BB962C8B-B14F-4D97-AF65-F5344CB8AC3E}">
        <p14:creationId xmlns:p14="http://schemas.microsoft.com/office/powerpoint/2010/main" val="702692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59609"/>
            <a:ext cx="7886700" cy="972402"/>
          </a:xfrm>
          <a:solidFill>
            <a:schemeClr val="accent1">
              <a:lumMod val="60000"/>
              <a:lumOff val="40000"/>
            </a:schemeClr>
          </a:solidFill>
          <a:ln w="38100">
            <a:solidFill>
              <a:srgbClr val="FF0000"/>
            </a:solidFill>
          </a:ln>
        </p:spPr>
        <p:txBody>
          <a:bodyPr>
            <a:normAutofit fontScale="90000"/>
          </a:bodyPr>
          <a:lstStyle/>
          <a:p>
            <a:pPr algn="ctr"/>
            <a:br>
              <a:rPr lang="es-ES" dirty="0"/>
            </a:br>
            <a:r>
              <a:rPr lang="es-ES" b="1" dirty="0">
                <a:effectLst>
                  <a:outerShdw blurRad="38100" dist="38100" dir="2700000" algn="tl">
                    <a:srgbClr val="000000">
                      <a:alpha val="43137"/>
                    </a:srgbClr>
                  </a:outerShdw>
                </a:effectLst>
              </a:rPr>
              <a:t>El quemado en situaciones </a:t>
            </a:r>
            <a:br>
              <a:rPr lang="es-ES" b="1" dirty="0">
                <a:effectLst>
                  <a:outerShdw blurRad="38100" dist="38100" dir="2700000" algn="tl">
                    <a:srgbClr val="000000">
                      <a:alpha val="43137"/>
                    </a:srgbClr>
                  </a:outerShdw>
                </a:effectLst>
              </a:rPr>
            </a:br>
            <a:r>
              <a:rPr lang="es-ES" b="1" dirty="0">
                <a:effectLst>
                  <a:outerShdw blurRad="38100" dist="38100" dir="2700000" algn="tl">
                    <a:srgbClr val="000000">
                      <a:alpha val="43137"/>
                    </a:srgbClr>
                  </a:outerShdw>
                </a:effectLst>
              </a:rPr>
              <a:t>de contingencia </a:t>
            </a:r>
            <a:br>
              <a:rPr lang="es-ES" b="1" dirty="0">
                <a:effectLst>
                  <a:outerShdw blurRad="38100" dist="38100" dir="2700000" algn="tl">
                    <a:srgbClr val="000000">
                      <a:alpha val="43137"/>
                    </a:srgbClr>
                  </a:outerShdw>
                </a:effectLst>
              </a:rPr>
            </a:br>
            <a:endParaRPr lang="es-ES"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628650" y="2226469"/>
            <a:ext cx="7886700" cy="2776289"/>
          </a:xfrm>
          <a:ln w="38100">
            <a:solidFill>
              <a:srgbClr val="FF0000"/>
            </a:solidFill>
          </a:ln>
        </p:spPr>
        <p:txBody>
          <a:bodyPr/>
          <a:lstStyle/>
          <a:p>
            <a:r>
              <a:rPr lang="es-ES" dirty="0"/>
              <a:t> </a:t>
            </a:r>
            <a:r>
              <a:rPr lang="es-ES" sz="2400" dirty="0"/>
              <a:t>Las quemaduras son lesiones hísticas de variable profundidad y extensión, producidas por el calor en sus distintas formas, el frío, las sustancias químicas, la electricidad y las radiaciones ionizantes. Tales agresiones locales determinan alteraciones hístico-humorales capaces de generar profundos trastornos sistémicos que comprometen la vida del afectado, o de producir en él graves secuelas invalidantes o deformantes.</a:t>
            </a:r>
          </a:p>
        </p:txBody>
      </p:sp>
    </p:spTree>
    <p:extLst>
      <p:ext uri="{BB962C8B-B14F-4D97-AF65-F5344CB8AC3E}">
        <p14:creationId xmlns:p14="http://schemas.microsoft.com/office/powerpoint/2010/main" val="1873433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28902"/>
            <a:ext cx="7886700" cy="859808"/>
          </a:xfrm>
          <a:solidFill>
            <a:schemeClr val="accent1">
              <a:lumMod val="60000"/>
              <a:lumOff val="40000"/>
            </a:schemeClr>
          </a:solidFill>
          <a:ln w="38100">
            <a:solidFill>
              <a:srgbClr val="FF0000"/>
            </a:solidFill>
          </a:ln>
        </p:spPr>
        <p:txBody>
          <a:bodyPr>
            <a:normAutofit fontScale="90000"/>
          </a:bodyPr>
          <a:lstStyle/>
          <a:p>
            <a:pPr algn="ctr"/>
            <a:r>
              <a:rPr lang="es-ES" b="1" dirty="0">
                <a:effectLst>
                  <a:outerShdw blurRad="38100" dist="38100" dir="2700000" algn="tl">
                    <a:srgbClr val="000000">
                      <a:alpha val="43137"/>
                    </a:srgbClr>
                  </a:outerShdw>
                </a:effectLst>
              </a:rPr>
              <a:t>Clasificación de las quemaduras de acuerdo con su profundidad</a:t>
            </a:r>
          </a:p>
        </p:txBody>
      </p:sp>
      <p:sp>
        <p:nvSpPr>
          <p:cNvPr id="3" name="Marcador de contenido 2"/>
          <p:cNvSpPr>
            <a:spLocks noGrp="1"/>
          </p:cNvSpPr>
          <p:nvPr>
            <p:ph idx="1"/>
          </p:nvPr>
        </p:nvSpPr>
        <p:spPr>
          <a:xfrm>
            <a:off x="628650" y="2054841"/>
            <a:ext cx="7886700" cy="2702257"/>
          </a:xfrm>
          <a:ln w="38100">
            <a:solidFill>
              <a:srgbClr val="FF0000"/>
            </a:solidFill>
          </a:ln>
        </p:spPr>
        <p:txBody>
          <a:bodyPr>
            <a:normAutofit/>
          </a:bodyPr>
          <a:lstStyle/>
          <a:p>
            <a:pPr marL="0" indent="0">
              <a:buNone/>
            </a:pPr>
            <a:r>
              <a:rPr lang="es-ES" dirty="0"/>
              <a:t>1.Las quemaduras que  </a:t>
            </a:r>
            <a:r>
              <a:rPr lang="es-ES" b="1" dirty="0"/>
              <a:t>lesionan la epidermis</a:t>
            </a:r>
            <a:r>
              <a:rPr lang="es-ES" dirty="0"/>
              <a:t>, sin afectar la capa basal, se denominan </a:t>
            </a:r>
            <a:r>
              <a:rPr lang="es-ES" b="1" dirty="0"/>
              <a:t>epidérmicas</a:t>
            </a:r>
            <a:r>
              <a:rPr lang="es-ES" dirty="0"/>
              <a:t> (primer grado). </a:t>
            </a:r>
            <a:r>
              <a:rPr lang="es-ES" b="1" dirty="0">
                <a:solidFill>
                  <a:srgbClr val="FF0000"/>
                </a:solidFill>
              </a:rPr>
              <a:t>Eritema</a:t>
            </a:r>
            <a:r>
              <a:rPr lang="es-ES" dirty="0"/>
              <a:t> temporal y se acompañan de hiperestesia. Curan en pocos días  </a:t>
            </a:r>
            <a:r>
              <a:rPr lang="es-ES" dirty="0">
                <a:solidFill>
                  <a:srgbClr val="FF0000"/>
                </a:solidFill>
              </a:rPr>
              <a:t>no dejan cicatrices.</a:t>
            </a:r>
          </a:p>
          <a:p>
            <a:pPr marL="0" indent="0">
              <a:buNone/>
            </a:pPr>
            <a:r>
              <a:rPr lang="es-ES" dirty="0"/>
              <a:t>2.Las quemaduras dérmicas A (segundo grado superficial) o </a:t>
            </a:r>
            <a:r>
              <a:rPr lang="es-ES" dirty="0">
                <a:solidFill>
                  <a:srgbClr val="FF0000"/>
                </a:solidFill>
              </a:rPr>
              <a:t>dérmicas superficiales</a:t>
            </a:r>
            <a:r>
              <a:rPr lang="es-ES" dirty="0"/>
              <a:t> se </a:t>
            </a:r>
            <a:r>
              <a:rPr lang="es-ES" b="1" dirty="0"/>
              <a:t>lesiona la dermis hasta su capa papilar</a:t>
            </a:r>
            <a:r>
              <a:rPr lang="es-ES" dirty="0"/>
              <a:t>. Son </a:t>
            </a:r>
            <a:r>
              <a:rPr lang="es-ES" b="1" dirty="0">
                <a:solidFill>
                  <a:srgbClr val="FF0000"/>
                </a:solidFill>
              </a:rPr>
              <a:t>rosadas</a:t>
            </a:r>
            <a:r>
              <a:rPr lang="es-ES" b="1" dirty="0"/>
              <a:t> </a:t>
            </a:r>
            <a:r>
              <a:rPr lang="es-ES" dirty="0"/>
              <a:t>y muy dolorosas, forman ampollas y cicatrizan a partir del recubrimiento epitelial de las glándulas sudoríparas y folículos pilo-sebáceos no lesionados. Curan de 1 a 2 semanas </a:t>
            </a:r>
            <a:r>
              <a:rPr lang="es-ES" dirty="0">
                <a:solidFill>
                  <a:srgbClr val="FF0000"/>
                </a:solidFill>
              </a:rPr>
              <a:t>sin dejar cicatrices</a:t>
            </a:r>
            <a:r>
              <a:rPr lang="es-ES" dirty="0"/>
              <a:t>.  </a:t>
            </a:r>
          </a:p>
        </p:txBody>
      </p:sp>
    </p:spTree>
    <p:extLst>
      <p:ext uri="{BB962C8B-B14F-4D97-AF65-F5344CB8AC3E}">
        <p14:creationId xmlns:p14="http://schemas.microsoft.com/office/powerpoint/2010/main" val="3631262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1000552"/>
            <a:ext cx="8051325" cy="798394"/>
          </a:xfrm>
          <a:solidFill>
            <a:schemeClr val="accent1">
              <a:lumMod val="60000"/>
              <a:lumOff val="40000"/>
            </a:schemeClr>
          </a:solidFill>
          <a:ln w="28575">
            <a:solidFill>
              <a:srgbClr val="FF0000"/>
            </a:solidFill>
          </a:ln>
        </p:spPr>
        <p:txBody>
          <a:bodyPr>
            <a:normAutofit fontScale="90000"/>
          </a:bodyPr>
          <a:lstStyle/>
          <a:p>
            <a:pPr algn="ctr"/>
            <a:r>
              <a:rPr lang="es-ES" b="1" dirty="0">
                <a:effectLst>
                  <a:outerShdw blurRad="38100" dist="38100" dir="2700000" algn="tl">
                    <a:srgbClr val="000000">
                      <a:alpha val="43137"/>
                    </a:srgbClr>
                  </a:outerShdw>
                </a:effectLst>
              </a:rPr>
              <a:t>Clasificación de las quemaduras de acuerdo con su profundidad</a:t>
            </a:r>
          </a:p>
        </p:txBody>
      </p:sp>
      <p:sp>
        <p:nvSpPr>
          <p:cNvPr id="3" name="Marcador de contenido 2"/>
          <p:cNvSpPr>
            <a:spLocks noGrp="1"/>
          </p:cNvSpPr>
          <p:nvPr>
            <p:ph idx="1"/>
          </p:nvPr>
        </p:nvSpPr>
        <p:spPr>
          <a:xfrm>
            <a:off x="628650" y="1952483"/>
            <a:ext cx="8051326" cy="3537490"/>
          </a:xfrm>
          <a:ln w="38100">
            <a:solidFill>
              <a:srgbClr val="FF0000"/>
            </a:solidFill>
          </a:ln>
        </p:spPr>
        <p:txBody>
          <a:bodyPr>
            <a:normAutofit lnSpcReduction="10000"/>
          </a:bodyPr>
          <a:lstStyle/>
          <a:p>
            <a:r>
              <a:rPr lang="es-ES" dirty="0"/>
              <a:t>3.Las quemaduras </a:t>
            </a:r>
            <a:r>
              <a:rPr lang="es-ES" b="1" dirty="0"/>
              <a:t>dérmicas AB </a:t>
            </a:r>
            <a:r>
              <a:rPr lang="es-ES" dirty="0"/>
              <a:t>(segundo grado profundo) o </a:t>
            </a:r>
            <a:r>
              <a:rPr lang="es-ES" dirty="0">
                <a:solidFill>
                  <a:srgbClr val="FF0000"/>
                </a:solidFill>
              </a:rPr>
              <a:t>dérmicas profundas, </a:t>
            </a:r>
            <a:r>
              <a:rPr lang="es-ES" dirty="0"/>
              <a:t>lesionan hasta la </a:t>
            </a:r>
            <a:r>
              <a:rPr lang="es-ES" b="1" dirty="0"/>
              <a:t>capa reticular de la dermis</a:t>
            </a:r>
            <a:r>
              <a:rPr lang="es-ES" dirty="0"/>
              <a:t>. Las lesiones son del </a:t>
            </a:r>
            <a:r>
              <a:rPr lang="es-ES" dirty="0">
                <a:solidFill>
                  <a:srgbClr val="FF0000"/>
                </a:solidFill>
              </a:rPr>
              <a:t>color rojo cereza </a:t>
            </a:r>
            <a:r>
              <a:rPr lang="es-ES" dirty="0"/>
              <a:t>y </a:t>
            </a:r>
            <a:r>
              <a:rPr lang="es-ES" b="1" dirty="0"/>
              <a:t>dolorosa</a:t>
            </a:r>
            <a:r>
              <a:rPr lang="es-ES" dirty="0"/>
              <a:t>s, forman ampollas y cicatrizan a partir del recubrimiento epitelial del tercio inferior de las glándulas sudoríparas y folículos pilos-sebáceos. Curan de </a:t>
            </a:r>
            <a:r>
              <a:rPr lang="es-ES" b="1" dirty="0"/>
              <a:t>dos a cuatro semanas </a:t>
            </a:r>
            <a:r>
              <a:rPr lang="es-ES" dirty="0"/>
              <a:t>y </a:t>
            </a:r>
            <a:r>
              <a:rPr lang="es-ES" dirty="0">
                <a:solidFill>
                  <a:srgbClr val="FF0000"/>
                </a:solidFill>
              </a:rPr>
              <a:t>dejan una cicatriz hipertrófica y queloides</a:t>
            </a:r>
            <a:r>
              <a:rPr lang="es-ES" dirty="0"/>
              <a:t>.</a:t>
            </a:r>
          </a:p>
          <a:p>
            <a:r>
              <a:rPr lang="es-ES" dirty="0"/>
              <a:t>4.Las quemaduras </a:t>
            </a:r>
            <a:r>
              <a:rPr lang="es-ES" b="1" dirty="0"/>
              <a:t>hipodérmicas B (</a:t>
            </a:r>
            <a:r>
              <a:rPr lang="es-ES" dirty="0"/>
              <a:t>tercer grado) o </a:t>
            </a:r>
            <a:r>
              <a:rPr lang="es-ES" b="1" dirty="0">
                <a:solidFill>
                  <a:srgbClr val="FF0000"/>
                </a:solidFill>
              </a:rPr>
              <a:t>hipodérmicas</a:t>
            </a:r>
            <a:r>
              <a:rPr lang="es-ES" dirty="0"/>
              <a:t> son la piel se destruye </a:t>
            </a:r>
            <a:r>
              <a:rPr lang="es-ES" b="1" dirty="0"/>
              <a:t>totalmente</a:t>
            </a:r>
            <a:r>
              <a:rPr lang="es-ES" dirty="0"/>
              <a:t>, pueden lesionar el </a:t>
            </a:r>
            <a:r>
              <a:rPr lang="es-ES" b="1" dirty="0">
                <a:solidFill>
                  <a:srgbClr val="FF0000"/>
                </a:solidFill>
                <a:effectLst>
                  <a:outerShdw blurRad="38100" dist="38100" dir="2700000" algn="tl">
                    <a:srgbClr val="000000">
                      <a:alpha val="43137"/>
                    </a:srgbClr>
                  </a:outerShdw>
                </a:effectLst>
              </a:rPr>
              <a:t>tejido celular subcutáneo, los músculos, los huesos y otros tejidos</a:t>
            </a:r>
            <a:r>
              <a:rPr lang="es-ES" dirty="0"/>
              <a:t>. Las lesiones suelen ser de </a:t>
            </a:r>
            <a:r>
              <a:rPr lang="es-ES" dirty="0">
                <a:solidFill>
                  <a:srgbClr val="FF0000"/>
                </a:solidFill>
              </a:rPr>
              <a:t>color blanco nacarado o negro</a:t>
            </a:r>
            <a:r>
              <a:rPr lang="es-ES" dirty="0"/>
              <a:t>. Hay </a:t>
            </a:r>
            <a:r>
              <a:rPr lang="es-ES" sz="2700" b="1" dirty="0">
                <a:solidFill>
                  <a:srgbClr val="00B050"/>
                </a:solidFill>
                <a:effectLst>
                  <a:outerShdw blurRad="38100" dist="38100" dir="2700000" algn="tl">
                    <a:srgbClr val="000000">
                      <a:alpha val="43137"/>
                    </a:srgbClr>
                  </a:outerShdw>
                </a:effectLst>
              </a:rPr>
              <a:t>analgesia</a:t>
            </a:r>
            <a:r>
              <a:rPr lang="es-ES" dirty="0"/>
              <a:t> y no forman ampollas. Las pequeñas cicatrizan de borde a borde, </a:t>
            </a:r>
            <a:r>
              <a:rPr lang="es-ES" dirty="0">
                <a:solidFill>
                  <a:srgbClr val="FF0000"/>
                </a:solidFill>
              </a:rPr>
              <a:t>las demás necesitan injerto.</a:t>
            </a:r>
          </a:p>
          <a:p>
            <a:endParaRPr lang="es-ES" dirty="0"/>
          </a:p>
          <a:p>
            <a:endParaRPr lang="es-ES" dirty="0"/>
          </a:p>
          <a:p>
            <a:endParaRPr lang="es-ES" dirty="0"/>
          </a:p>
          <a:p>
            <a:endParaRPr lang="es-ES" dirty="0"/>
          </a:p>
          <a:p>
            <a:endParaRPr lang="es-ES" dirty="0"/>
          </a:p>
        </p:txBody>
      </p:sp>
    </p:spTree>
    <p:extLst>
      <p:ext uri="{BB962C8B-B14F-4D97-AF65-F5344CB8AC3E}">
        <p14:creationId xmlns:p14="http://schemas.microsoft.com/office/powerpoint/2010/main" val="3603422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857250"/>
            <a:ext cx="7886700" cy="818866"/>
          </a:xfrm>
          <a:solidFill>
            <a:schemeClr val="accent1">
              <a:lumMod val="60000"/>
              <a:lumOff val="40000"/>
            </a:schemeClr>
          </a:solidFill>
          <a:ln>
            <a:solidFill>
              <a:srgbClr val="FF0000"/>
            </a:solidFill>
          </a:ln>
        </p:spPr>
        <p:txBody>
          <a:bodyPr>
            <a:normAutofit fontScale="90000"/>
          </a:bodyPr>
          <a:lstStyle/>
          <a:p>
            <a:pPr algn="ctr"/>
            <a:r>
              <a:rPr lang="es-ES" b="1" dirty="0"/>
              <a:t>El quemado en situaciones </a:t>
            </a:r>
            <a:br>
              <a:rPr lang="es-ES" b="1" dirty="0"/>
            </a:br>
            <a:r>
              <a:rPr lang="es-ES" b="1" dirty="0"/>
              <a:t>de contingencia </a:t>
            </a:r>
          </a:p>
        </p:txBody>
      </p:sp>
      <p:sp>
        <p:nvSpPr>
          <p:cNvPr id="3" name="Marcador de contenido 2"/>
          <p:cNvSpPr>
            <a:spLocks noGrp="1"/>
          </p:cNvSpPr>
          <p:nvPr>
            <p:ph idx="1"/>
          </p:nvPr>
        </p:nvSpPr>
        <p:spPr>
          <a:xfrm>
            <a:off x="628650" y="1747766"/>
            <a:ext cx="7886700" cy="4125036"/>
          </a:xfrm>
          <a:ln>
            <a:solidFill>
              <a:srgbClr val="FF0000"/>
            </a:solidFill>
          </a:ln>
        </p:spPr>
        <p:txBody>
          <a:bodyPr>
            <a:normAutofit/>
          </a:bodyPr>
          <a:lstStyle/>
          <a:p>
            <a:r>
              <a:rPr lang="es-ES" dirty="0"/>
              <a:t>La infección en una quemadura dérmica puede convertirla en una hipodérmica, lo cual es frecuente en personas desnutridas y anémicas. Las quemaduras profundas solo curan después que el tejido necrótico es removido mediante el desbridamiento quirúrgico.</a:t>
            </a:r>
          </a:p>
          <a:p>
            <a:r>
              <a:rPr lang="es-ES" dirty="0"/>
              <a:t>Un método útil para calcular la extensión. la regla de Wallace, o “regla de los nueve. Para adultos</a:t>
            </a:r>
          </a:p>
          <a:p>
            <a:r>
              <a:rPr lang="es-ES" dirty="0">
                <a:solidFill>
                  <a:srgbClr val="FF0000"/>
                </a:solidFill>
              </a:rPr>
              <a:t>Una mano hace el 1 % </a:t>
            </a:r>
            <a:r>
              <a:rPr lang="es-ES" dirty="0"/>
              <a:t>de la superficie corporal. Así, la extensión de una quemadura puede calcularse aproximadamente por as cantidades de “manos” necesarias para cubrirla.</a:t>
            </a:r>
          </a:p>
          <a:p>
            <a:r>
              <a:rPr lang="es-ES" b="1" dirty="0"/>
              <a:t>Clasificación del quemado</a:t>
            </a:r>
            <a:r>
              <a:rPr lang="es-ES" dirty="0"/>
              <a:t>. en cuanto al compromiso de su vida. Así tenemos: </a:t>
            </a:r>
            <a:r>
              <a:rPr lang="es-ES" dirty="0">
                <a:solidFill>
                  <a:srgbClr val="FF0000"/>
                </a:solidFill>
                <a:effectLst>
                  <a:outerShdw blurRad="38100" dist="38100" dir="2700000" algn="tl">
                    <a:srgbClr val="000000">
                      <a:alpha val="43137"/>
                    </a:srgbClr>
                  </a:outerShdw>
                </a:effectLst>
              </a:rPr>
              <a:t>leves, menos graves, graves, muy graves, críticos y críticos extremos. </a:t>
            </a:r>
          </a:p>
        </p:txBody>
      </p:sp>
    </p:spTree>
    <p:extLst>
      <p:ext uri="{BB962C8B-B14F-4D97-AF65-F5344CB8AC3E}">
        <p14:creationId xmlns:p14="http://schemas.microsoft.com/office/powerpoint/2010/main" val="2366510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59609"/>
            <a:ext cx="7886700" cy="675564"/>
          </a:xfrm>
          <a:solidFill>
            <a:schemeClr val="accent1">
              <a:lumMod val="60000"/>
              <a:lumOff val="40000"/>
            </a:schemeClr>
          </a:solidFill>
          <a:ln w="38100">
            <a:solidFill>
              <a:srgbClr val="FF0000"/>
            </a:solidFill>
          </a:ln>
        </p:spPr>
        <p:txBody>
          <a:bodyPr>
            <a:normAutofit/>
          </a:bodyPr>
          <a:lstStyle/>
          <a:p>
            <a:pPr algn="ctr"/>
            <a:r>
              <a:rPr lang="es-ES" b="1" dirty="0">
                <a:effectLst>
                  <a:outerShdw blurRad="38100" dist="38100" dir="2700000" algn="tl">
                    <a:srgbClr val="000000">
                      <a:alpha val="43137"/>
                    </a:srgbClr>
                  </a:outerShdw>
                </a:effectLst>
              </a:rPr>
              <a:t>Clasificación del quemado</a:t>
            </a:r>
          </a:p>
        </p:txBody>
      </p:sp>
      <p:sp>
        <p:nvSpPr>
          <p:cNvPr id="3" name="Marcador de contenido 2"/>
          <p:cNvSpPr>
            <a:spLocks noGrp="1"/>
          </p:cNvSpPr>
          <p:nvPr>
            <p:ph idx="1"/>
          </p:nvPr>
        </p:nvSpPr>
        <p:spPr>
          <a:xfrm>
            <a:off x="628650" y="1758002"/>
            <a:ext cx="7886700" cy="3731970"/>
          </a:xfrm>
          <a:ln w="38100">
            <a:solidFill>
              <a:srgbClr val="FF0000"/>
            </a:solidFill>
          </a:ln>
        </p:spPr>
        <p:txBody>
          <a:bodyPr>
            <a:normAutofit/>
          </a:bodyPr>
          <a:lstStyle/>
          <a:p>
            <a:r>
              <a:rPr lang="es-ES" b="1" dirty="0">
                <a:solidFill>
                  <a:srgbClr val="FF0000"/>
                </a:solidFill>
                <a:effectLst>
                  <a:outerShdw blurRad="38100" dist="38100" dir="2700000" algn="tl">
                    <a:srgbClr val="000000">
                      <a:alpha val="43137"/>
                    </a:srgbClr>
                  </a:outerShdw>
                </a:effectLst>
              </a:rPr>
              <a:t>Quemaduras menores</a:t>
            </a:r>
          </a:p>
          <a:p>
            <a:r>
              <a:rPr lang="es-ES" dirty="0"/>
              <a:t>      Menor que 2 % S.C: Quemadura hipodérmica.</a:t>
            </a:r>
          </a:p>
          <a:p>
            <a:r>
              <a:rPr lang="es-ES" dirty="0"/>
              <a:t>      Menor que 10 % S.C: Quemaduras epidérmicas y dérmicas.</a:t>
            </a:r>
          </a:p>
          <a:p>
            <a:r>
              <a:rPr lang="es-ES" b="1" dirty="0">
                <a:solidFill>
                  <a:srgbClr val="FF0000"/>
                </a:solidFill>
                <a:effectLst>
                  <a:outerShdw blurRad="38100" dist="38100" dir="2700000" algn="tl">
                    <a:srgbClr val="000000">
                      <a:alpha val="43137"/>
                    </a:srgbClr>
                  </a:outerShdw>
                </a:effectLst>
              </a:rPr>
              <a:t>Quemaduras leves, menos graves y graves</a:t>
            </a:r>
          </a:p>
          <a:p>
            <a:r>
              <a:rPr lang="es-ES" dirty="0"/>
              <a:t>      Menor que 10 % S.C: Quemaduras hipodérmicas.</a:t>
            </a:r>
          </a:p>
          <a:p>
            <a:r>
              <a:rPr lang="es-ES" dirty="0"/>
              <a:t>      Menor que 20 % S.C: Quemaduras epidérmicas y dérmicas.</a:t>
            </a:r>
          </a:p>
          <a:p>
            <a:r>
              <a:rPr lang="es-ES" b="1" dirty="0">
                <a:solidFill>
                  <a:srgbClr val="FF0000"/>
                </a:solidFill>
                <a:effectLst>
                  <a:outerShdw blurRad="38100" dist="38100" dir="2700000" algn="tl">
                    <a:srgbClr val="000000">
                      <a:alpha val="43137"/>
                    </a:srgbClr>
                  </a:outerShdw>
                </a:effectLst>
              </a:rPr>
              <a:t>Quemaduras muy graves, críticas y críticas extremas</a:t>
            </a:r>
          </a:p>
          <a:p>
            <a:r>
              <a:rPr lang="es-ES" dirty="0"/>
              <a:t>      Mayor que 10 % S.C: Quemaduras hipodérmicas.</a:t>
            </a:r>
          </a:p>
          <a:p>
            <a:r>
              <a:rPr lang="es-ES" dirty="0"/>
              <a:t>      Mayor que 20 % S.C: Quemaduras epidérmicas y dérmicas.</a:t>
            </a:r>
          </a:p>
          <a:p>
            <a:endParaRPr lang="es-ES" dirty="0"/>
          </a:p>
          <a:p>
            <a:endParaRPr lang="es-ES" dirty="0"/>
          </a:p>
        </p:txBody>
      </p:sp>
    </p:spTree>
    <p:extLst>
      <p:ext uri="{BB962C8B-B14F-4D97-AF65-F5344CB8AC3E}">
        <p14:creationId xmlns:p14="http://schemas.microsoft.com/office/powerpoint/2010/main" val="3057784657"/>
      </p:ext>
    </p:extLst>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1963</TotalTime>
  <Words>1318</Words>
  <Application>Microsoft Office PowerPoint</Application>
  <PresentationFormat>Presentación en pantalla (4:3)</PresentationFormat>
  <Paragraphs>83</Paragraphs>
  <Slides>12</Slides>
  <Notes>0</Notes>
  <HiddenSlides>0</HiddenSlides>
  <MMClips>0</MMClips>
  <ScaleCrop>false</ScaleCrop>
  <HeadingPairs>
    <vt:vector size="6" baseType="variant">
      <vt:variant>
        <vt:lpstr>Fuentes usadas</vt:lpstr>
      </vt:variant>
      <vt:variant>
        <vt:i4>3</vt:i4>
      </vt:variant>
      <vt:variant>
        <vt:lpstr>Tema</vt:lpstr>
      </vt:variant>
      <vt:variant>
        <vt:i4>3</vt:i4>
      </vt:variant>
      <vt:variant>
        <vt:lpstr>Títulos de diapositiva</vt:lpstr>
      </vt:variant>
      <vt:variant>
        <vt:i4>12</vt:i4>
      </vt:variant>
    </vt:vector>
  </HeadingPairs>
  <TitlesOfParts>
    <vt:vector size="18" baseType="lpstr">
      <vt:lpstr>Arial</vt:lpstr>
      <vt:lpstr>Calibri</vt:lpstr>
      <vt:lpstr>Calibri Light</vt:lpstr>
      <vt:lpstr>Tema de Office</vt:lpstr>
      <vt:lpstr>1_Tema de Office</vt:lpstr>
      <vt:lpstr>2_Tema de Office</vt:lpstr>
      <vt:lpstr>Presentación de PowerPoint</vt:lpstr>
      <vt:lpstr>Presentación de PowerPoint</vt:lpstr>
      <vt:lpstr>Presentación de PowerPoint</vt:lpstr>
      <vt:lpstr>Presentación de PowerPoint</vt:lpstr>
      <vt:lpstr> El quemado en situaciones  de contingencia  </vt:lpstr>
      <vt:lpstr>Clasificación de las quemaduras de acuerdo con su profundidad</vt:lpstr>
      <vt:lpstr>Clasificación de las quemaduras de acuerdo con su profundidad</vt:lpstr>
      <vt:lpstr>El quemado en situaciones  de contingencia </vt:lpstr>
      <vt:lpstr>Clasificación del quemado</vt:lpstr>
      <vt:lpstr>  Conducta a seguir en el  quemado en la Primera Asistencia Médica.  </vt:lpstr>
      <vt:lpstr>Tratamiento en el CMF, Policlínica o PMBON</vt:lpstr>
      <vt:lpstr>Tratamiento en el CMF, Policlínica o PMBON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Marcos</dc:creator>
  <cp:lastModifiedBy>Lazara</cp:lastModifiedBy>
  <cp:revision>122</cp:revision>
  <dcterms:created xsi:type="dcterms:W3CDTF">2017-06-25T10:17:32Z</dcterms:created>
  <dcterms:modified xsi:type="dcterms:W3CDTF">2024-06-12T21:53:18Z</dcterms:modified>
</cp:coreProperties>
</file>