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8"/>
  </p:notesMasterIdLst>
  <p:sldIdLst>
    <p:sldId id="380" r:id="rId3"/>
    <p:sldId id="257" r:id="rId4"/>
    <p:sldId id="258" r:id="rId5"/>
    <p:sldId id="259" r:id="rId6"/>
    <p:sldId id="275" r:id="rId7"/>
    <p:sldId id="280" r:id="rId8"/>
    <p:sldId id="276" r:id="rId9"/>
    <p:sldId id="260" r:id="rId10"/>
    <p:sldId id="261" r:id="rId11"/>
    <p:sldId id="262" r:id="rId12"/>
    <p:sldId id="263" r:id="rId13"/>
    <p:sldId id="264" r:id="rId14"/>
    <p:sldId id="265" r:id="rId15"/>
    <p:sldId id="266" r:id="rId16"/>
    <p:sldId id="267" r:id="rId17"/>
    <p:sldId id="268" r:id="rId18"/>
    <p:sldId id="269" r:id="rId19"/>
    <p:sldId id="278" r:id="rId20"/>
    <p:sldId id="277" r:id="rId21"/>
    <p:sldId id="279" r:id="rId22"/>
    <p:sldId id="270" r:id="rId23"/>
    <p:sldId id="271" r:id="rId24"/>
    <p:sldId id="272" r:id="rId25"/>
    <p:sldId id="273" r:id="rId26"/>
    <p:sldId id="274"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p:cViewPr varScale="1">
        <p:scale>
          <a:sx n="66" d="100"/>
          <a:sy n="66" d="100"/>
        </p:scale>
        <p:origin x="14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1496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015071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18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83535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F733B319-E2BB-4F4C-919B-5C017B474EF5}" type="datetimeFigureOut">
              <a:rPr lang="es-ES" smtClean="0"/>
              <a:t>12/06/2024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93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F733B319-E2BB-4F4C-919B-5C017B474EF5}" type="datetimeFigureOut">
              <a:rPr lang="es-ES" smtClean="0"/>
              <a:t>12/06/2024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1826413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3B319-E2BB-4F4C-919B-5C017B474EF5}" type="datetimeFigureOut">
              <a:rPr lang="es-ES" smtClean="0"/>
              <a:t>12/06/2024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0110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2900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83556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5520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85279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733B319-E2BB-4F4C-919B-5C017B474EF5}" type="datetimeFigureOut">
              <a:rPr lang="es-ES" smtClean="0"/>
              <a:t>12/06/2024</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104917-812E-42A3-AA7F-80F99A712BCB}" type="slidenum">
              <a:rPr lang="es-ES" smtClean="0"/>
              <a:t>‹Nº›</a:t>
            </a:fld>
            <a:endParaRPr lang="es-ES"/>
          </a:p>
        </p:txBody>
      </p:sp>
    </p:spTree>
    <p:extLst>
      <p:ext uri="{BB962C8B-B14F-4D97-AF65-F5344CB8AC3E}">
        <p14:creationId xmlns:p14="http://schemas.microsoft.com/office/powerpoint/2010/main" val="517877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0" y="2708920"/>
            <a:ext cx="8784976" cy="2246769"/>
          </a:xfrm>
          <a:prstGeom prst="rect">
            <a:avLst/>
          </a:prstGeom>
          <a:noFill/>
        </p:spPr>
        <p:txBody>
          <a:bodyPr wrap="square">
            <a:spAutoFit/>
          </a:bodyPr>
          <a:lstStyle/>
          <a:p>
            <a:pPr marL="363538" marR="0" lvl="0" algn="ctr" defTabSz="914400" rtl="0" eaLnBrk="1" fontAlgn="auto" latinLnBrk="0" hangingPunct="1">
              <a:lnSpc>
                <a:spcPct val="100000"/>
              </a:lnSpc>
              <a:spcBef>
                <a:spcPts val="600"/>
              </a:spcBef>
              <a:spcAft>
                <a:spcPts val="600"/>
              </a:spcAft>
              <a:buClrTx/>
              <a:buSzTx/>
              <a:buFontTx/>
              <a:buNone/>
              <a:tabLst>
                <a:tab pos="261938" algn="l"/>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Procederes quirúrgicos de urgencia: </a:t>
            </a:r>
            <a:r>
              <a:rPr kumimoji="0" lang="es-E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cricotirodoctomía</a:t>
            </a: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disección de vena, bloqueo anestésico intercostal, punción torácica, abdominal, vesical. </a:t>
            </a:r>
            <a:r>
              <a:rPr kumimoji="0" lang="es-E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Pleurotomía</a:t>
            </a: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mínima, desbridamiento de urgencia y amputación de colgajos.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6488" y="1963707"/>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C5177EF3-381B-BBDF-BF0A-6D7F1BEA374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AAC6E0FB-3C25-5D4C-2961-19B7ADD4AE17}"/>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F7D99A9-774C-9C77-1D00-3EA3697ECBE9}"/>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021857B-3B92-C2B4-FBFE-2053DB07D32B}"/>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197880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6603" y="857251"/>
            <a:ext cx="8587853" cy="685800"/>
          </a:xfrm>
          <a:solidFill>
            <a:schemeClr val="accent2">
              <a:lumMod val="60000"/>
              <a:lumOff val="40000"/>
            </a:schemeClr>
          </a:solidFill>
          <a:ln>
            <a:solidFill>
              <a:srgbClr val="00B0F0"/>
            </a:solidFill>
          </a:ln>
        </p:spPr>
        <p:txBody>
          <a:bodyPr>
            <a:normAutofit fontScale="90000"/>
          </a:bodyPr>
          <a:lstStyle/>
          <a:p>
            <a:pPr algn="ctr"/>
            <a:br>
              <a:rPr lang="es-ES" b="1" dirty="0"/>
            </a:br>
            <a:r>
              <a:rPr lang="es-ES" b="1" dirty="0"/>
              <a:t>Procederes Quirúrgicos de urgencia.</a:t>
            </a:r>
            <a:br>
              <a:rPr lang="es-ES" b="1" dirty="0"/>
            </a:br>
            <a:r>
              <a:rPr lang="es-ES" b="1" dirty="0"/>
              <a:t> </a:t>
            </a:r>
            <a:r>
              <a:rPr lang="es-ES" b="1" dirty="0">
                <a:effectLst>
                  <a:outerShdw blurRad="38100" dist="38100" dir="2700000" algn="tl">
                    <a:srgbClr val="000000">
                      <a:alpha val="43137"/>
                    </a:srgbClr>
                  </a:outerShdw>
                </a:effectLst>
              </a:rPr>
              <a:t>Indicaciones de traqueostomía</a:t>
            </a:r>
            <a:r>
              <a:rPr lang="es-ES" b="1" dirty="0"/>
              <a:t>.</a:t>
            </a:r>
            <a:br>
              <a:rPr lang="es-ES" b="1" dirty="0"/>
            </a:br>
            <a:endParaRPr lang="es-ES" dirty="0"/>
          </a:p>
        </p:txBody>
      </p:sp>
      <p:sp>
        <p:nvSpPr>
          <p:cNvPr id="3" name="Marcador de contenido 2"/>
          <p:cNvSpPr>
            <a:spLocks noGrp="1"/>
          </p:cNvSpPr>
          <p:nvPr>
            <p:ph idx="1"/>
          </p:nvPr>
        </p:nvSpPr>
        <p:spPr>
          <a:xfrm>
            <a:off x="286603" y="1543051"/>
            <a:ext cx="8587853" cy="4288808"/>
          </a:xfrm>
          <a:ln>
            <a:solidFill>
              <a:srgbClr val="00B0F0"/>
            </a:solidFill>
          </a:ln>
        </p:spPr>
        <p:txBody>
          <a:bodyPr>
            <a:noAutofit/>
          </a:bodyPr>
          <a:lstStyle/>
          <a:p>
            <a:pPr marL="0" indent="0">
              <a:buNone/>
            </a:pPr>
            <a:r>
              <a:rPr lang="es-ES" sz="1800" b="1" dirty="0"/>
              <a:t>1.Traumatismos craneoencefálicos en lesionados en estado de coma.</a:t>
            </a:r>
          </a:p>
          <a:p>
            <a:pPr marL="0" indent="0">
              <a:buNone/>
            </a:pPr>
            <a:r>
              <a:rPr lang="es-ES" sz="1800" b="1" dirty="0"/>
              <a:t>2.Lesiones maxilofaciales con caída  de la lengua, del velo del paladar y otras </a:t>
            </a:r>
          </a:p>
          <a:p>
            <a:pPr marL="0" indent="0">
              <a:buNone/>
            </a:pPr>
            <a:r>
              <a:rPr lang="es-ES" sz="1800" b="1" dirty="0"/>
              <a:t>   lesiones que obstruyen las vías aéreas superiores.</a:t>
            </a:r>
          </a:p>
          <a:p>
            <a:pPr marL="0" indent="0">
              <a:buNone/>
            </a:pPr>
            <a:r>
              <a:rPr lang="es-ES" sz="1800" b="1" dirty="0"/>
              <a:t>3.Heridas penetrantes de laringe y tráquea.</a:t>
            </a:r>
          </a:p>
          <a:p>
            <a:pPr marL="0" indent="0">
              <a:buNone/>
            </a:pPr>
            <a:r>
              <a:rPr lang="es-ES" sz="1800" b="1" dirty="0"/>
              <a:t>4.Obstrucción laríngea  por cuerpos extraños: </a:t>
            </a:r>
          </a:p>
          <a:p>
            <a:pPr marL="0" indent="0">
              <a:buNone/>
            </a:pPr>
            <a:r>
              <a:rPr lang="es-ES" sz="1800" b="1" dirty="0"/>
              <a:t>5.Colapso traqueal a causa de compresión extrínseca por hematomas o cuerpos extraños </a:t>
            </a:r>
          </a:p>
          <a:p>
            <a:pPr marL="0" indent="0">
              <a:buNone/>
            </a:pPr>
            <a:r>
              <a:rPr lang="es-ES" sz="1800" b="1" dirty="0"/>
              <a:t>6.Enfisema del mediastino por herida del árbol traqueobronquial.</a:t>
            </a:r>
          </a:p>
          <a:p>
            <a:pPr marL="0" indent="0">
              <a:buNone/>
            </a:pPr>
            <a:r>
              <a:rPr lang="es-ES" sz="1800" b="1" dirty="0"/>
              <a:t>7.Traumatismos del tórax con compromiso respiratorio (neumotórax abierto,</a:t>
            </a:r>
          </a:p>
          <a:p>
            <a:pPr marL="0" indent="0">
              <a:buNone/>
            </a:pPr>
            <a:r>
              <a:rPr lang="es-ES" sz="1800" b="1" dirty="0"/>
              <a:t>   cerrado a válvula, tórax batiente,  pulmón húmedo traumático).</a:t>
            </a:r>
          </a:p>
          <a:p>
            <a:pPr marL="0" indent="0">
              <a:buNone/>
            </a:pPr>
            <a:r>
              <a:rPr lang="es-ES" sz="1800" b="1" dirty="0"/>
              <a:t>8.Edema de la base de la lengua, faringe por acción de los gases tóxicos.</a:t>
            </a:r>
          </a:p>
          <a:p>
            <a:pPr marL="0" indent="0">
              <a:buNone/>
            </a:pPr>
            <a:r>
              <a:rPr lang="es-ES" sz="1800" b="1" i="1" dirty="0"/>
              <a:t>9.Shock</a:t>
            </a:r>
            <a:r>
              <a:rPr lang="es-ES" sz="1800" b="1" dirty="0"/>
              <a:t> eléctrico, sumersión.</a:t>
            </a:r>
          </a:p>
          <a:p>
            <a:pPr marL="0" indent="0">
              <a:buNone/>
            </a:pPr>
            <a:r>
              <a:rPr lang="es-ES" sz="1800" b="1" dirty="0"/>
              <a:t>10.Quemaduras pulmonares.</a:t>
            </a:r>
          </a:p>
          <a:p>
            <a:pPr marL="0" indent="0">
              <a:buNone/>
            </a:pPr>
            <a:endParaRPr lang="es-ES" sz="1800" b="1" dirty="0"/>
          </a:p>
          <a:p>
            <a:endParaRPr lang="es-ES" sz="900" dirty="0"/>
          </a:p>
        </p:txBody>
      </p:sp>
    </p:spTree>
    <p:extLst>
      <p:ext uri="{BB962C8B-B14F-4D97-AF65-F5344CB8AC3E}">
        <p14:creationId xmlns:p14="http://schemas.microsoft.com/office/powerpoint/2010/main" val="306492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480" y="939137"/>
            <a:ext cx="8843750" cy="726743"/>
          </a:xfrm>
          <a:solidFill>
            <a:schemeClr val="accent2">
              <a:lumMod val="60000"/>
              <a:lumOff val="40000"/>
            </a:schemeClr>
          </a:solidFill>
          <a:ln>
            <a:solidFill>
              <a:srgbClr val="00B0F0"/>
            </a:solidFill>
          </a:ln>
        </p:spPr>
        <p:txBody>
          <a:bodyPr>
            <a:normAutofit fontScale="90000"/>
          </a:bodyPr>
          <a:lstStyle/>
          <a:p>
            <a:pPr lvl="0" algn="ctr"/>
            <a:br>
              <a:rPr lang="es-ES" b="1" dirty="0"/>
            </a:br>
            <a:r>
              <a:rPr lang="es-ES" b="1" dirty="0"/>
              <a:t>Procederes Quirúrgicos de urgencia.</a:t>
            </a:r>
            <a:br>
              <a:rPr lang="es-ES" b="1" dirty="0"/>
            </a:br>
            <a:r>
              <a:rPr lang="es-ES" b="1" dirty="0">
                <a:effectLst>
                  <a:outerShdw blurRad="38100" dist="38100" dir="2700000" algn="tl">
                    <a:srgbClr val="000000">
                      <a:alpha val="43137"/>
                    </a:srgbClr>
                  </a:outerShdw>
                </a:effectLst>
              </a:rPr>
              <a:t>Complicaciones de la Traqueostomía.</a:t>
            </a:r>
            <a:br>
              <a:rPr lang="es-ES" dirty="0"/>
            </a:br>
            <a:endParaRPr lang="es-ES" dirty="0"/>
          </a:p>
        </p:txBody>
      </p:sp>
      <p:sp>
        <p:nvSpPr>
          <p:cNvPr id="3" name="Marcador de contenido 2"/>
          <p:cNvSpPr>
            <a:spLocks noGrp="1"/>
          </p:cNvSpPr>
          <p:nvPr>
            <p:ph idx="1"/>
          </p:nvPr>
        </p:nvSpPr>
        <p:spPr>
          <a:xfrm>
            <a:off x="194480" y="1737530"/>
            <a:ext cx="8843750" cy="3858905"/>
          </a:xfrm>
          <a:ln>
            <a:solidFill>
              <a:srgbClr val="00B0F0"/>
            </a:solidFill>
          </a:ln>
        </p:spPr>
        <p:txBody>
          <a:bodyPr>
            <a:normAutofit fontScale="92500"/>
          </a:bodyPr>
          <a:lstStyle/>
          <a:p>
            <a:pPr marL="0" indent="0">
              <a:buNone/>
            </a:pPr>
            <a:r>
              <a:rPr lang="es-ES" sz="2400" b="1" dirty="0">
                <a:effectLst>
                  <a:outerShdw blurRad="38100" dist="38100" dir="2700000" algn="tl">
                    <a:srgbClr val="000000">
                      <a:alpha val="43137"/>
                    </a:srgbClr>
                  </a:outerShdw>
                </a:effectLst>
              </a:rPr>
              <a:t> Complicaciones operatorias.</a:t>
            </a:r>
          </a:p>
          <a:p>
            <a:pPr marL="0" indent="0">
              <a:buNone/>
            </a:pPr>
            <a:r>
              <a:rPr lang="es-ES" sz="2400" b="1" dirty="0"/>
              <a:t>1.Hemorragia profusa por lesión de los grandes vasos del cuello muy</a:t>
            </a:r>
          </a:p>
          <a:p>
            <a:pPr marL="0" indent="0">
              <a:buNone/>
            </a:pPr>
            <a:r>
              <a:rPr lang="es-ES" sz="2400" b="1" dirty="0"/>
              <a:t>    difícil de controlar si la exposición e insuficiente.</a:t>
            </a:r>
          </a:p>
          <a:p>
            <a:pPr marL="0" indent="0">
              <a:buNone/>
            </a:pPr>
            <a:r>
              <a:rPr lang="es-ES" sz="2400" b="1" dirty="0"/>
              <a:t>2.Lesión del cartílago cricoides.</a:t>
            </a:r>
          </a:p>
          <a:p>
            <a:pPr marL="0" indent="0">
              <a:buNone/>
            </a:pPr>
            <a:r>
              <a:rPr lang="es-ES" sz="2400" b="1" dirty="0"/>
              <a:t>3.Lesión del esófago.</a:t>
            </a:r>
          </a:p>
          <a:p>
            <a:pPr marL="0" indent="0">
              <a:buNone/>
            </a:pPr>
            <a:r>
              <a:rPr lang="es-ES" sz="2400" b="1" dirty="0"/>
              <a:t>4.Neumotórax por lesión de la cúpula pleural de uno o ambos hemitórax.</a:t>
            </a:r>
          </a:p>
          <a:p>
            <a:pPr marL="0" indent="0">
              <a:buNone/>
            </a:pPr>
            <a:r>
              <a:rPr lang="es-ES" sz="2400" b="1" dirty="0"/>
              <a:t>5.Hemorragia por lesión de la arteria innominada y del tronco venoso</a:t>
            </a:r>
          </a:p>
          <a:p>
            <a:pPr marL="0" indent="0">
              <a:buNone/>
            </a:pPr>
            <a:r>
              <a:rPr lang="es-ES" sz="2400" b="1" dirty="0"/>
              <a:t>   braquiocefálico.</a:t>
            </a:r>
          </a:p>
          <a:p>
            <a:pPr marL="0" indent="0">
              <a:buNone/>
            </a:pPr>
            <a:r>
              <a:rPr lang="es-ES" sz="2400" b="1" dirty="0"/>
              <a:t>6. Lesión de la glándula tiroides</a:t>
            </a:r>
            <a:r>
              <a:rPr lang="es-ES" dirty="0"/>
              <a:t>.</a:t>
            </a:r>
          </a:p>
        </p:txBody>
      </p:sp>
    </p:spTree>
    <p:extLst>
      <p:ext uri="{BB962C8B-B14F-4D97-AF65-F5344CB8AC3E}">
        <p14:creationId xmlns:p14="http://schemas.microsoft.com/office/powerpoint/2010/main" val="70053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895" y="857251"/>
            <a:ext cx="8598089" cy="910988"/>
          </a:xfrm>
          <a:solidFill>
            <a:schemeClr val="accent2">
              <a:lumMod val="60000"/>
              <a:lumOff val="40000"/>
            </a:schemeClr>
          </a:solidFill>
          <a:ln>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Complicaciones de la Traqueostomí</a:t>
            </a:r>
            <a:r>
              <a:rPr lang="es-ES" dirty="0"/>
              <a:t>a</a:t>
            </a:r>
          </a:p>
        </p:txBody>
      </p:sp>
      <p:sp>
        <p:nvSpPr>
          <p:cNvPr id="3" name="Marcador de contenido 2"/>
          <p:cNvSpPr>
            <a:spLocks noGrp="1"/>
          </p:cNvSpPr>
          <p:nvPr>
            <p:ph idx="1"/>
          </p:nvPr>
        </p:nvSpPr>
        <p:spPr>
          <a:xfrm>
            <a:off x="255895" y="1911540"/>
            <a:ext cx="8598089" cy="3991970"/>
          </a:xfrm>
          <a:ln>
            <a:solidFill>
              <a:srgbClr val="00B0F0"/>
            </a:solidFill>
          </a:ln>
        </p:spPr>
        <p:txBody>
          <a:bodyPr>
            <a:normAutofit lnSpcReduction="10000"/>
          </a:bodyPr>
          <a:lstStyle/>
          <a:p>
            <a:pPr marL="0" indent="0">
              <a:buNone/>
            </a:pPr>
            <a:r>
              <a:rPr lang="es-ES" sz="2250" b="1" dirty="0">
                <a:effectLst>
                  <a:outerShdw blurRad="38100" dist="38100" dir="2700000" algn="tl">
                    <a:srgbClr val="000000">
                      <a:alpha val="43137"/>
                    </a:srgbClr>
                  </a:outerShdw>
                </a:effectLst>
              </a:rPr>
              <a:t>Complicaciones postoperatorias</a:t>
            </a:r>
            <a:r>
              <a:rPr lang="es-ES" dirty="0"/>
              <a:t>.</a:t>
            </a:r>
          </a:p>
          <a:p>
            <a:r>
              <a:rPr lang="es-ES" dirty="0"/>
              <a:t>a)	Hemorragias secundarias.</a:t>
            </a:r>
          </a:p>
          <a:p>
            <a:r>
              <a:rPr lang="es-ES" dirty="0"/>
              <a:t>b)	Enfisema subcutáneo.</a:t>
            </a:r>
          </a:p>
          <a:p>
            <a:r>
              <a:rPr lang="es-ES" dirty="0"/>
              <a:t>c)	Expulsión de la cánula.</a:t>
            </a:r>
          </a:p>
          <a:p>
            <a:r>
              <a:rPr lang="es-ES" dirty="0"/>
              <a:t>d)	Inserción de la cánula fuera de la tráquea.</a:t>
            </a:r>
          </a:p>
          <a:p>
            <a:r>
              <a:rPr lang="es-ES" dirty="0"/>
              <a:t>e)	Obstrucción de la cánula.</a:t>
            </a:r>
          </a:p>
          <a:p>
            <a:r>
              <a:rPr lang="es-ES" dirty="0"/>
              <a:t>f)	Infección de la herida.</a:t>
            </a:r>
          </a:p>
          <a:p>
            <a:r>
              <a:rPr lang="es-ES" dirty="0"/>
              <a:t>g)	Erosión de la tráquea.</a:t>
            </a:r>
          </a:p>
          <a:p>
            <a:r>
              <a:rPr lang="es-ES" dirty="0"/>
              <a:t>h)	Fístula traqueoesofágica.</a:t>
            </a:r>
          </a:p>
          <a:p>
            <a:r>
              <a:rPr lang="es-ES" dirty="0"/>
              <a:t>i)	Traqueobronquitis ulcerativa.</a:t>
            </a:r>
          </a:p>
          <a:p>
            <a:r>
              <a:rPr lang="es-ES" dirty="0"/>
              <a:t>j)	Bronconeumonía y absceso pulmonar.</a:t>
            </a:r>
          </a:p>
          <a:p>
            <a:endParaRPr lang="es-ES" dirty="0"/>
          </a:p>
        </p:txBody>
      </p:sp>
    </p:spTree>
    <p:extLst>
      <p:ext uri="{BB962C8B-B14F-4D97-AF65-F5344CB8AC3E}">
        <p14:creationId xmlns:p14="http://schemas.microsoft.com/office/powerpoint/2010/main" val="423376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9137"/>
            <a:ext cx="7886700" cy="890516"/>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Cricotiroidotomía por aguja</a:t>
            </a:r>
          </a:p>
        </p:txBody>
      </p:sp>
      <p:sp>
        <p:nvSpPr>
          <p:cNvPr id="3" name="Marcador de contenido 2"/>
          <p:cNvSpPr>
            <a:spLocks noGrp="1"/>
          </p:cNvSpPr>
          <p:nvPr>
            <p:ph idx="1"/>
          </p:nvPr>
        </p:nvSpPr>
        <p:spPr>
          <a:xfrm>
            <a:off x="628650" y="1901305"/>
            <a:ext cx="7886700" cy="3588668"/>
          </a:xfrm>
          <a:ln>
            <a:solidFill>
              <a:schemeClr val="accent1"/>
            </a:solidFill>
          </a:ln>
        </p:spPr>
        <p:txBody>
          <a:bodyPr>
            <a:normAutofit/>
          </a:bodyPr>
          <a:lstStyle/>
          <a:p>
            <a:r>
              <a:rPr lang="es-ES" dirty="0"/>
              <a:t>1.Prepare un tubo de oxigeno haciendo un orificio en uno de los extremos del tubo, conecte el otro extremo del tubo a un balón de oxígeno, asegurando que el flujo de oxigeno pase a través del tubo.</a:t>
            </a:r>
          </a:p>
          <a:p>
            <a:r>
              <a:rPr lang="es-ES" dirty="0"/>
              <a:t>2.Coloque al paciente de posición decúbito supino.</a:t>
            </a:r>
          </a:p>
          <a:p>
            <a:r>
              <a:rPr lang="es-ES" b="1" dirty="0"/>
              <a:t>3.Conecte un catéter con una aguja </a:t>
            </a:r>
            <a:r>
              <a:rPr lang="es-ES" dirty="0"/>
              <a:t>No. 12 ó 14 de 8cm </a:t>
            </a:r>
          </a:p>
          <a:p>
            <a:r>
              <a:rPr lang="es-ES" dirty="0"/>
              <a:t>4.Antisepsia de la región.</a:t>
            </a:r>
          </a:p>
          <a:p>
            <a:r>
              <a:rPr lang="es-ES" dirty="0"/>
              <a:t>5.Palpe la membrana </a:t>
            </a:r>
            <a:r>
              <a:rPr lang="es-ES" b="1" dirty="0">
                <a:effectLst>
                  <a:outerShdw blurRad="38100" dist="38100" dir="2700000" algn="tl">
                    <a:srgbClr val="000000">
                      <a:alpha val="43137"/>
                    </a:srgbClr>
                  </a:outerShdw>
                </a:effectLst>
              </a:rPr>
              <a:t>cricotiroidea entre los cartílagos tiroides y cricoides, </a:t>
            </a:r>
            <a:r>
              <a:rPr lang="es-ES" dirty="0"/>
              <a:t>estabilice la tráquea entre el pulgar y el índice </a:t>
            </a:r>
          </a:p>
          <a:p>
            <a:r>
              <a:rPr lang="es-ES" b="1" dirty="0"/>
              <a:t>6.Puncione la piel </a:t>
            </a:r>
            <a:r>
              <a:rPr lang="es-ES" dirty="0"/>
              <a:t> de la línea media con la aguja conectada a la jeringuilla directamente sobre la membrana cricotiroidea.</a:t>
            </a:r>
          </a:p>
        </p:txBody>
      </p:sp>
    </p:spTree>
    <p:extLst>
      <p:ext uri="{BB962C8B-B14F-4D97-AF65-F5344CB8AC3E}">
        <p14:creationId xmlns:p14="http://schemas.microsoft.com/office/powerpoint/2010/main" val="116463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90316"/>
            <a:ext cx="7886700" cy="788159"/>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Cricotiroidotomía. Continuación….</a:t>
            </a:r>
          </a:p>
        </p:txBody>
      </p:sp>
      <p:sp>
        <p:nvSpPr>
          <p:cNvPr id="3" name="Marcador de contenido 2"/>
          <p:cNvSpPr>
            <a:spLocks noGrp="1"/>
          </p:cNvSpPr>
          <p:nvPr>
            <p:ph idx="1"/>
          </p:nvPr>
        </p:nvSpPr>
        <p:spPr>
          <a:xfrm>
            <a:off x="628650" y="1860361"/>
            <a:ext cx="7886700" cy="3629612"/>
          </a:xfrm>
          <a:ln>
            <a:solidFill>
              <a:schemeClr val="accent1"/>
            </a:solidFill>
          </a:ln>
        </p:spPr>
        <p:txBody>
          <a:bodyPr>
            <a:normAutofit fontScale="85000" lnSpcReduction="20000"/>
          </a:bodyPr>
          <a:lstStyle/>
          <a:p>
            <a:r>
              <a:rPr lang="es-ES" dirty="0"/>
              <a:t>7.Dirija la aguja caudalmente con un ángulo de 45º  mientras que aplica presión negativa a la jeringa.</a:t>
            </a:r>
          </a:p>
          <a:p>
            <a:r>
              <a:rPr lang="es-ES" dirty="0"/>
              <a:t>8.Cuidadosamente inserte la aguja a través de la mitad inferior de la membrana cricotiroidea aspirando a medida que la aguja avanza.</a:t>
            </a:r>
          </a:p>
          <a:p>
            <a:r>
              <a:rPr lang="es-ES" dirty="0"/>
              <a:t>9.La aspiración de aire significa la entrada de la luz de la tráquea.</a:t>
            </a:r>
          </a:p>
          <a:p>
            <a:r>
              <a:rPr lang="es-ES" dirty="0"/>
              <a:t>10.Desconecte la jeringa, mientras al mismo tiempo se avanza, el catéter cuidadosamente hacia abajo, teniendo precaución de no perforar la pared posterior de la tráquea.</a:t>
            </a:r>
          </a:p>
          <a:p>
            <a:r>
              <a:rPr lang="es-ES" dirty="0"/>
              <a:t>11.Conecte el tubo de oxigeno a la boca del catéter y asegure el catéter al cuello del paciente.</a:t>
            </a:r>
          </a:p>
          <a:p>
            <a:r>
              <a:rPr lang="es-ES" dirty="0"/>
              <a:t>12.Se puede realizar una ventilación intermitente colocando el pulgar sobre el orificio del tubo de oxigeno para ocluirlo durante 1 s y liberarlo durante 4 s. Al.</a:t>
            </a:r>
          </a:p>
          <a:p>
            <a:r>
              <a:rPr lang="es-ES" dirty="0"/>
              <a:t>13.Observe el inflado de los pulmones y ausculte el tórax para comprobar una ventilación adecuada.</a:t>
            </a:r>
          </a:p>
          <a:p>
            <a:endParaRPr lang="es-ES" dirty="0"/>
          </a:p>
        </p:txBody>
      </p:sp>
    </p:spTree>
    <p:extLst>
      <p:ext uri="{BB962C8B-B14F-4D97-AF65-F5344CB8AC3E}">
        <p14:creationId xmlns:p14="http://schemas.microsoft.com/office/powerpoint/2010/main" val="73058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829101"/>
          </a:xfrm>
          <a:solidFill>
            <a:schemeClr val="accent2"/>
          </a:solidFill>
          <a:ln>
            <a:solidFill>
              <a:schemeClr val="accent1"/>
            </a:solidFill>
          </a:ln>
        </p:spPr>
        <p:txBody>
          <a:bodyPr>
            <a:normAutofit fontScale="90000"/>
          </a:bodyPr>
          <a:lstStyle/>
          <a:p>
            <a:pPr algn="ctr"/>
            <a:br>
              <a:rPr lang="es-ES" b="1" i="1" dirty="0"/>
            </a:br>
            <a:br>
              <a:rPr lang="es-ES" b="1" i="1" dirty="0"/>
            </a:br>
            <a:r>
              <a:rPr lang="es-ES" b="1" i="1" dirty="0"/>
              <a:t>Procederes Quirúrgicos de urgencia </a:t>
            </a:r>
            <a:br>
              <a:rPr lang="es-ES" b="1" i="1" dirty="0"/>
            </a:br>
            <a:r>
              <a:rPr lang="es-ES" b="1" i="1" dirty="0"/>
              <a:t>Cricotiroidotomía quirúrgica</a:t>
            </a:r>
            <a:br>
              <a:rPr lang="es-ES" dirty="0"/>
            </a:br>
            <a:r>
              <a:rPr lang="es-ES" i="1" dirty="0"/>
              <a:t> </a:t>
            </a:r>
            <a:br>
              <a:rPr lang="es-ES" dirty="0"/>
            </a:br>
            <a:endParaRPr lang="es-ES" dirty="0"/>
          </a:p>
        </p:txBody>
      </p:sp>
      <p:sp>
        <p:nvSpPr>
          <p:cNvPr id="3" name="Marcador de contenido 2"/>
          <p:cNvSpPr>
            <a:spLocks noGrp="1"/>
          </p:cNvSpPr>
          <p:nvPr>
            <p:ph idx="1"/>
          </p:nvPr>
        </p:nvSpPr>
        <p:spPr>
          <a:xfrm>
            <a:off x="628650" y="1839889"/>
            <a:ext cx="7886700" cy="4022678"/>
          </a:xfrm>
          <a:ln>
            <a:solidFill>
              <a:schemeClr val="accent1"/>
            </a:solidFill>
          </a:ln>
        </p:spPr>
        <p:txBody>
          <a:bodyPr>
            <a:normAutofit fontScale="77500" lnSpcReduction="20000"/>
          </a:bodyPr>
          <a:lstStyle/>
          <a:p>
            <a:pPr marL="0" indent="0">
              <a:buNone/>
            </a:pPr>
            <a:r>
              <a:rPr lang="es-ES" dirty="0"/>
              <a:t>1.Paciente en posición supina con el cuello en hiperestencion; Palpe  el espacio cricotiroideo</a:t>
            </a:r>
          </a:p>
          <a:p>
            <a:pPr marL="0" indent="0">
              <a:buNone/>
            </a:pPr>
            <a:r>
              <a:rPr lang="es-ES" dirty="0"/>
              <a:t>    entre el cartílago tiroides y el cricoides  </a:t>
            </a:r>
          </a:p>
          <a:p>
            <a:pPr marL="0" indent="0">
              <a:buNone/>
            </a:pPr>
            <a:r>
              <a:rPr lang="es-ES" dirty="0"/>
              <a:t>2.Antisepsia de la piel y anestesie localmente el área si el paciente está consciente.</a:t>
            </a:r>
          </a:p>
          <a:p>
            <a:pPr marL="0" indent="0">
              <a:buNone/>
            </a:pPr>
            <a:r>
              <a:rPr lang="es-ES" dirty="0"/>
              <a:t>3. Estabilice el cartílago tiroides entre el índice y el pulgar de la mano izquierda.</a:t>
            </a:r>
          </a:p>
          <a:p>
            <a:pPr marL="0" indent="0">
              <a:buNone/>
            </a:pPr>
            <a:r>
              <a:rPr lang="es-ES" dirty="0"/>
              <a:t>4. Haga una incisión transversal en la piel sobre la mitad inferior de la membrana cricotiroidea, corte con</a:t>
            </a:r>
          </a:p>
          <a:p>
            <a:pPr marL="0" indent="0">
              <a:buNone/>
            </a:pPr>
            <a:r>
              <a:rPr lang="es-ES" dirty="0"/>
              <a:t>     cuidado a través de la membrana.</a:t>
            </a:r>
          </a:p>
          <a:p>
            <a:pPr marL="0" indent="0">
              <a:buNone/>
            </a:pPr>
            <a:r>
              <a:rPr lang="es-ES" dirty="0"/>
              <a:t>5. Inserte el mango del bisturí en la incisión y rótelo 90º  para abrir (use separador de Laborde).</a:t>
            </a:r>
          </a:p>
          <a:p>
            <a:pPr marL="0" indent="0">
              <a:buNone/>
            </a:pPr>
            <a:r>
              <a:rPr lang="es-ES" dirty="0"/>
              <a:t>6.Inserte una cánula de traqueostomía a un tubo endotraqueal, con balón a través incisión.</a:t>
            </a:r>
          </a:p>
          <a:p>
            <a:pPr marL="0" indent="0">
              <a:buNone/>
            </a:pPr>
            <a:r>
              <a:rPr lang="es-ES" dirty="0"/>
              <a:t>7.Infle el balón obturador y ventile al paciente.</a:t>
            </a:r>
          </a:p>
          <a:p>
            <a:pPr marL="0" indent="0">
              <a:buNone/>
            </a:pPr>
            <a:r>
              <a:rPr lang="es-ES" dirty="0"/>
              <a:t>8.Observe el inflado de los pulmones y ausculte el tórax para la ventilación.</a:t>
            </a:r>
          </a:p>
          <a:p>
            <a:pPr marL="0" indent="0">
              <a:buNone/>
            </a:pPr>
            <a:r>
              <a:rPr lang="es-ES" dirty="0"/>
              <a:t>9.Fije el tubo de traqueostomía endotraqueal al cuello </a:t>
            </a:r>
          </a:p>
          <a:p>
            <a:pPr marL="0" indent="0">
              <a:buNone/>
            </a:pPr>
            <a:r>
              <a:rPr lang="es-ES" dirty="0"/>
              <a:t>10.No corte, ni estirpe el cartílago cricotiroideo.</a:t>
            </a:r>
          </a:p>
          <a:p>
            <a:endParaRPr lang="es-ES" dirty="0"/>
          </a:p>
          <a:p>
            <a:endParaRPr lang="es-ES" dirty="0"/>
          </a:p>
        </p:txBody>
      </p:sp>
    </p:spTree>
    <p:extLst>
      <p:ext uri="{BB962C8B-B14F-4D97-AF65-F5344CB8AC3E}">
        <p14:creationId xmlns:p14="http://schemas.microsoft.com/office/powerpoint/2010/main" val="2816685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10"/>
            <a:ext cx="7886700" cy="992873"/>
          </a:xfrm>
          <a:solidFill>
            <a:schemeClr val="accent2"/>
          </a:solidFill>
          <a:ln>
            <a:solidFill>
              <a:schemeClr val="accent1"/>
            </a:solidFill>
          </a:ln>
        </p:spPr>
        <p:txBody>
          <a:bodyPr>
            <a:normAutofit fontScale="90000"/>
          </a:bodyPr>
          <a:lstStyle/>
          <a:p>
            <a:pPr algn="ctr"/>
            <a:r>
              <a:rPr lang="es-ES" b="1" i="1" dirty="0">
                <a:effectLst>
                  <a:outerShdw blurRad="38100" dist="38100" dir="2700000" algn="tl">
                    <a:srgbClr val="000000">
                      <a:alpha val="43137"/>
                    </a:srgbClr>
                  </a:outerShdw>
                </a:effectLst>
              </a:rPr>
              <a:t>Procederes Quirúrgicos de urgencia </a:t>
            </a:r>
            <a:r>
              <a:rPr lang="es-ES" b="1" i="1" u="sng" dirty="0">
                <a:effectLst>
                  <a:outerShdw blurRad="38100" dist="38100" dir="2700000" algn="tl">
                    <a:srgbClr val="000000">
                      <a:alpha val="43137"/>
                    </a:srgbClr>
                  </a:outerShdw>
                </a:effectLst>
              </a:rPr>
              <a:t>Complicaciones </a:t>
            </a:r>
            <a:r>
              <a:rPr lang="es-ES" b="1" i="1" dirty="0">
                <a:effectLst>
                  <a:outerShdw blurRad="38100" dist="38100" dir="2700000" algn="tl">
                    <a:srgbClr val="000000">
                      <a:alpha val="43137"/>
                    </a:srgbClr>
                  </a:outerShdw>
                </a:effectLst>
              </a:rPr>
              <a:t>de la Cricotiroidotomía</a:t>
            </a:r>
            <a:endParaRPr lang="es-ES"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1952483"/>
            <a:ext cx="7886700" cy="3787254"/>
          </a:xfrm>
          <a:ln>
            <a:solidFill>
              <a:schemeClr val="accent1"/>
            </a:solidFill>
          </a:ln>
        </p:spPr>
        <p:txBody>
          <a:bodyPr>
            <a:normAutofit fontScale="92500" lnSpcReduction="10000"/>
          </a:bodyPr>
          <a:lstStyle/>
          <a:p>
            <a:r>
              <a:rPr lang="es-ES" dirty="0"/>
              <a:t>1.	Asfixia.</a:t>
            </a:r>
          </a:p>
          <a:p>
            <a:r>
              <a:rPr lang="es-ES" dirty="0"/>
              <a:t>2.	Bronca aspiración (sangre).</a:t>
            </a:r>
          </a:p>
          <a:p>
            <a:r>
              <a:rPr lang="es-ES" dirty="0"/>
              <a:t>3.	Celulitis.</a:t>
            </a:r>
          </a:p>
          <a:p>
            <a:r>
              <a:rPr lang="es-ES" dirty="0"/>
              <a:t>4.	Creación de una falsa vía en los tejidos.</a:t>
            </a:r>
          </a:p>
          <a:p>
            <a:r>
              <a:rPr lang="es-ES" dirty="0"/>
              <a:t>5.	Estenosis, edema subglótico.</a:t>
            </a:r>
          </a:p>
          <a:p>
            <a:r>
              <a:rPr lang="es-ES" dirty="0"/>
              <a:t>6.	Estenosis laringe.</a:t>
            </a:r>
          </a:p>
          <a:p>
            <a:r>
              <a:rPr lang="es-ES" dirty="0"/>
              <a:t>7.	Hemorragia o formación de hematoma.</a:t>
            </a:r>
          </a:p>
          <a:p>
            <a:r>
              <a:rPr lang="es-ES" dirty="0"/>
              <a:t>8.	Laceración del esófago.</a:t>
            </a:r>
          </a:p>
          <a:p>
            <a:r>
              <a:rPr lang="es-ES" dirty="0"/>
              <a:t>9.	Laceración de tráquea.</a:t>
            </a:r>
          </a:p>
          <a:p>
            <a:r>
              <a:rPr lang="es-ES" dirty="0"/>
              <a:t>10.	Enfisema mediastinal.</a:t>
            </a:r>
          </a:p>
          <a:p>
            <a:r>
              <a:rPr lang="es-ES" dirty="0"/>
              <a:t>11.	Parálisis de las cuerdas vocales.</a:t>
            </a:r>
          </a:p>
          <a:p>
            <a:endParaRPr lang="es-ES" dirty="0"/>
          </a:p>
          <a:p>
            <a:endParaRPr lang="es-ES" dirty="0"/>
          </a:p>
        </p:txBody>
      </p:sp>
    </p:spTree>
    <p:extLst>
      <p:ext uri="{BB962C8B-B14F-4D97-AF65-F5344CB8AC3E}">
        <p14:creationId xmlns:p14="http://schemas.microsoft.com/office/powerpoint/2010/main" val="1258149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2"/>
            <a:ext cx="7886700" cy="870044"/>
          </a:xfrm>
          <a:solidFill>
            <a:schemeClr val="accent2"/>
          </a:solidFill>
          <a:ln>
            <a:solidFill>
              <a:schemeClr val="accent1"/>
            </a:solidFill>
          </a:ln>
        </p:spPr>
        <p:txBody>
          <a:bodyPr>
            <a:normAutofit fontScale="90000"/>
          </a:bodyPr>
          <a:lstStyle/>
          <a:p>
            <a:pPr algn="ctr"/>
            <a:r>
              <a:rPr lang="es-ES" b="1" i="1" dirty="0">
                <a:effectLst>
                  <a:outerShdw blurRad="38100" dist="38100" dir="2700000" algn="tl">
                    <a:srgbClr val="000000">
                      <a:alpha val="43137"/>
                    </a:srgbClr>
                  </a:outerShdw>
                </a:effectLst>
              </a:rPr>
              <a:t>Procederes Quirúrgicos de urgencia. </a:t>
            </a:r>
            <a:br>
              <a:rPr lang="es-ES" b="1" i="1" dirty="0">
                <a:effectLst>
                  <a:outerShdw blurRad="38100" dist="38100" dir="2700000" algn="tl">
                    <a:srgbClr val="000000">
                      <a:alpha val="43137"/>
                    </a:srgbClr>
                  </a:outerShdw>
                </a:effectLst>
              </a:rPr>
            </a:br>
            <a:r>
              <a:rPr lang="es-ES" b="1" i="1" dirty="0">
                <a:effectLst>
                  <a:outerShdw blurRad="38100" dist="38100" dir="2700000" algn="tl">
                    <a:srgbClr val="000000">
                      <a:alpha val="43137"/>
                    </a:srgbClr>
                  </a:outerShdw>
                </a:effectLst>
              </a:rPr>
              <a:t>Disección de vena</a:t>
            </a:r>
            <a:endParaRPr lang="es-ES" dirty="0"/>
          </a:p>
        </p:txBody>
      </p:sp>
      <p:sp>
        <p:nvSpPr>
          <p:cNvPr id="3" name="Marcador de contenido 2"/>
          <p:cNvSpPr>
            <a:spLocks noGrp="1"/>
          </p:cNvSpPr>
          <p:nvPr>
            <p:ph idx="1"/>
          </p:nvPr>
        </p:nvSpPr>
        <p:spPr>
          <a:xfrm>
            <a:off x="628650" y="2157201"/>
            <a:ext cx="7886700" cy="2630605"/>
          </a:xfrm>
          <a:ln>
            <a:solidFill>
              <a:schemeClr val="accent1"/>
            </a:solidFill>
          </a:ln>
        </p:spPr>
        <p:txBody>
          <a:bodyPr/>
          <a:lstStyle/>
          <a:p>
            <a:r>
              <a:rPr lang="es-ES" dirty="0"/>
              <a:t>1.E</a:t>
            </a:r>
            <a:r>
              <a:rPr lang="es-ES" sz="2400" dirty="0"/>
              <a:t>l sitio para una venidiscisión quirúrgica es la vena safena interna a nivel del tobillo, en un punto </a:t>
            </a:r>
            <a:r>
              <a:rPr lang="es-ES" sz="2400" b="1" dirty="0">
                <a:effectLst>
                  <a:outerShdw blurRad="38100" dist="38100" dir="2700000" algn="tl">
                    <a:srgbClr val="000000">
                      <a:alpha val="43137"/>
                    </a:srgbClr>
                  </a:outerShdw>
                </a:effectLst>
              </a:rPr>
              <a:t>situado 2cm por delante y por encima del maléolo tibial. </a:t>
            </a:r>
          </a:p>
          <a:p>
            <a:r>
              <a:rPr lang="es-ES" sz="2400" dirty="0"/>
              <a:t>2.El segundo sitio de preferencia es la vena </a:t>
            </a:r>
            <a:r>
              <a:rPr lang="es-ES" sz="2400" b="1" dirty="0">
                <a:effectLst>
                  <a:outerShdw blurRad="38100" dist="38100" dir="2700000" algn="tl">
                    <a:srgbClr val="000000">
                      <a:alpha val="43137"/>
                    </a:srgbClr>
                  </a:outerShdw>
                </a:effectLst>
              </a:rPr>
              <a:t>basílica mediana </a:t>
            </a:r>
            <a:r>
              <a:rPr lang="es-ES" sz="2400" dirty="0"/>
              <a:t>en la región ante cubital, </a:t>
            </a:r>
            <a:r>
              <a:rPr lang="es-ES" sz="2400" b="1" dirty="0">
                <a:effectLst>
                  <a:outerShdw blurRad="38100" dist="38100" dir="2700000" algn="tl">
                    <a:srgbClr val="000000">
                      <a:alpha val="43137"/>
                    </a:srgbClr>
                  </a:outerShdw>
                </a:effectLst>
              </a:rPr>
              <a:t>2,5cm por fuera del picándolo humeral en el pliegue del codo.</a:t>
            </a:r>
            <a:r>
              <a:rPr lang="es-ES" sz="2400" dirty="0"/>
              <a:t>                                                                                                                                                                                                                                                                                                                                                                                                                                                                                                                                                                                                                                                                                                                                                                                                                                                                                                                                                                                                                                                                                                                                                                                                                                                                                                                                                                                                                                                                                                                                                                                                                                                                                                                                                                                                                                                                                                                                                                                                                                                                                                                                                                                                                                                                                                                                                                                                                                                                                                                                                                                                                                                                                                                                                                                                                                                                                                                                                                                                                                                                                                                                                                                                                                                                                                                                                                                                                                                                                                                                                                                                                                                                                                                                                                                                                                                                                                                                                                                                                                                                                                                                                                                                                                                                                                                                                                                                                                                                                                                                                                                                                                                                                                                                                                                                                                                                                                                                                                                                                                                                                                                                                                                                                                                                                                                                                                                                                                                                                                                                                                                                                                                                                                                                                                                                                                                                                                                                                                                                                                                                                                                                                                                                                                                                                                                                                                                                                                                                                                                                                                                                                                                                                                                                                                                                                                                                                                                                                                                                                                                                                                                                                                                                                                                                                                                                                                                                                                                                                                                                                                                                                                                                                                                                                                                                                                                                                                                                                                                                                                                                                                                                                                                                                                                                                                                                                                                                                                                                                                                                                                                                                                                                                                                                                                                                                                                                                                                                                                                                                                                                                                                                                                                                                                                                                                                                                                                                                                                                                                                                                                                                                                                                                                                                                                                                                                                                                                                                                                                                                                                                                                                                                                                                                                                                                                                                                                                                                                                                                                                                                                                                                                                                                                                                                                                                                                                                                                                                                                                                                                                                                                                                                                                                                                                                                                                                                                                                                                                                                                                                                                                                                                                                                                                                                                                                                                                                                                                                                                                                                                                                                                                                                                                                                                                                                                                                                                                                                                                                                                                                                                                                                                                                                                                                                                                                                                                                                                                                                                                                                                                                                                                                                                                                                                                                                                                                                                                                                                                                                                                                                                                                                                                                                                                                                                                                                                                                                                                                                                                                                                                                                                                                                                                                                                                                                                                                                                                                                                                                                                                                                                                                                                                                                                                                                                                                                                                                                                                                                                                                                                                                                                                                                                                                                                                                                                                                                                                                                                                                                                                                                                                                                                                                                                                                                                                                                                                                                                                                                                                                                                                                                                                                                                                                                                                                                                                                                                                                                                                                                                                                              </a:t>
            </a:r>
          </a:p>
        </p:txBody>
      </p:sp>
    </p:spTree>
    <p:extLst>
      <p:ext uri="{BB962C8B-B14F-4D97-AF65-F5344CB8AC3E}">
        <p14:creationId xmlns:p14="http://schemas.microsoft.com/office/powerpoint/2010/main" val="1496269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988" y="1205269"/>
            <a:ext cx="7472149" cy="4647062"/>
          </a:xfrm>
          <a:prstGeom prst="rect">
            <a:avLst/>
          </a:prstGeom>
        </p:spPr>
      </p:pic>
    </p:spTree>
    <p:extLst>
      <p:ext uri="{BB962C8B-B14F-4D97-AF65-F5344CB8AC3E}">
        <p14:creationId xmlns:p14="http://schemas.microsoft.com/office/powerpoint/2010/main" val="35722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9146" y="1297390"/>
            <a:ext cx="5158854" cy="4196687"/>
          </a:xfrm>
          <a:prstGeom prst="rect">
            <a:avLst/>
          </a:prstGeom>
        </p:spPr>
      </p:pic>
    </p:spTree>
    <p:extLst>
      <p:ext uri="{BB962C8B-B14F-4D97-AF65-F5344CB8AC3E}">
        <p14:creationId xmlns:p14="http://schemas.microsoft.com/office/powerpoint/2010/main" val="330758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886" y="1131094"/>
            <a:ext cx="8884693" cy="994172"/>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en la Primera Asistencia Médica</a:t>
            </a:r>
            <a:r>
              <a:rPr lang="es-ES" dirty="0"/>
              <a:t>.</a:t>
            </a:r>
          </a:p>
        </p:txBody>
      </p:sp>
      <p:sp>
        <p:nvSpPr>
          <p:cNvPr id="3" name="Marcador de contenido 2"/>
          <p:cNvSpPr>
            <a:spLocks noGrp="1"/>
          </p:cNvSpPr>
          <p:nvPr>
            <p:ph idx="1"/>
          </p:nvPr>
        </p:nvSpPr>
        <p:spPr>
          <a:xfrm>
            <a:off x="1" y="2226469"/>
            <a:ext cx="8966579" cy="3656570"/>
          </a:xfrm>
          <a:ln w="28575">
            <a:solidFill>
              <a:srgbClr val="00B0F0"/>
            </a:solidFill>
          </a:ln>
        </p:spPr>
        <p:txBody>
          <a:bodyPr>
            <a:noAutofit/>
          </a:bodyPr>
          <a:lstStyle/>
          <a:p>
            <a:pPr marL="0" indent="0">
              <a:buNone/>
            </a:pPr>
            <a:r>
              <a:rPr lang="es-ES" sz="1800" b="1" dirty="0">
                <a:effectLst>
                  <a:outerShdw blurRad="38100" dist="38100" dir="2700000" algn="tl">
                    <a:srgbClr val="000000">
                      <a:alpha val="43137"/>
                    </a:srgbClr>
                  </a:outerShdw>
                </a:effectLst>
              </a:rPr>
              <a:t>  Objetivos:</a:t>
            </a:r>
          </a:p>
          <a:p>
            <a:pPr marL="0" indent="0">
              <a:buNone/>
            </a:pPr>
            <a:r>
              <a:rPr lang="es-ES" sz="1800" b="1" dirty="0"/>
              <a:t>1. Describir las diferentes técnicas quirúrgicas que se rea-</a:t>
            </a:r>
            <a:r>
              <a:rPr lang="es-ES" sz="1800" b="1" dirty="0" err="1"/>
              <a:t>lizan</a:t>
            </a:r>
            <a:r>
              <a:rPr lang="es-ES" sz="1800" b="1" dirty="0"/>
              <a:t> en la PAM.</a:t>
            </a:r>
          </a:p>
          <a:p>
            <a:pPr marL="0" indent="0">
              <a:buNone/>
            </a:pPr>
            <a:r>
              <a:rPr lang="es-ES" sz="1800" b="1" dirty="0"/>
              <a:t>2. Evaluar la importancia de su aplicación en la PAM, sus ventajas y desventajas.</a:t>
            </a:r>
          </a:p>
          <a:p>
            <a:pPr marL="0" indent="0">
              <a:lnSpc>
                <a:spcPct val="100000"/>
              </a:lnSpc>
              <a:buNone/>
            </a:pPr>
            <a:r>
              <a:rPr lang="es-ES" sz="1800" b="1" dirty="0">
                <a:effectLst>
                  <a:outerShdw blurRad="38100" dist="38100" dir="2700000" algn="tl">
                    <a:srgbClr val="000000">
                      <a:alpha val="43137"/>
                    </a:srgbClr>
                  </a:outerShdw>
                </a:effectLst>
              </a:rPr>
              <a:t>  Sumario:</a:t>
            </a:r>
          </a:p>
          <a:p>
            <a:pPr marL="0" indent="0">
              <a:lnSpc>
                <a:spcPct val="100000"/>
              </a:lnSpc>
              <a:buNone/>
            </a:pPr>
            <a:r>
              <a:rPr lang="es-ES" sz="1800" b="1" dirty="0"/>
              <a:t> I. Traqueostomía. </a:t>
            </a:r>
            <a:r>
              <a:rPr lang="es-ES" sz="1800" b="1" dirty="0" err="1"/>
              <a:t>Cricotirotomía</a:t>
            </a:r>
            <a:r>
              <a:rPr lang="es-ES" sz="1800" b="1" dirty="0"/>
              <a:t>. </a:t>
            </a:r>
            <a:r>
              <a:rPr lang="es-ES" sz="1800" b="1" dirty="0" err="1"/>
              <a:t>Coneostomía</a:t>
            </a:r>
            <a:r>
              <a:rPr lang="es-ES" sz="1800" b="1" dirty="0"/>
              <a:t>. Bloqueo anestésico intercostal, </a:t>
            </a:r>
            <a:r>
              <a:rPr lang="es-ES" sz="1800" b="1" dirty="0" err="1"/>
              <a:t>pleurotomía</a:t>
            </a:r>
            <a:endParaRPr lang="es-ES" sz="1800" b="1" dirty="0"/>
          </a:p>
          <a:p>
            <a:pPr marL="0" indent="0">
              <a:lnSpc>
                <a:spcPct val="100000"/>
              </a:lnSpc>
              <a:buNone/>
            </a:pPr>
            <a:r>
              <a:rPr lang="es-ES" sz="1800" b="1" dirty="0"/>
              <a:t>     mínima. Concepto. Indicaciones y complicaciones. </a:t>
            </a:r>
          </a:p>
          <a:p>
            <a:pPr marL="0" indent="0">
              <a:lnSpc>
                <a:spcPct val="100000"/>
              </a:lnSpc>
              <a:buNone/>
            </a:pPr>
            <a:r>
              <a:rPr lang="es-ES" sz="1800" b="1" dirty="0"/>
              <a:t>II. Punción abdominal. Punción suprapúbica.  Indicaciones, técnica y complicaciones.</a:t>
            </a:r>
          </a:p>
          <a:p>
            <a:pPr marL="0" indent="0">
              <a:lnSpc>
                <a:spcPct val="100000"/>
              </a:lnSpc>
              <a:buNone/>
            </a:pPr>
            <a:r>
              <a:rPr lang="es-ES" sz="1800" b="1" dirty="0"/>
              <a:t>III. </a:t>
            </a:r>
            <a:r>
              <a:rPr lang="es-ES" sz="1800" b="1" dirty="0" err="1"/>
              <a:t>Venidisección</a:t>
            </a:r>
            <a:r>
              <a:rPr lang="es-ES" sz="1800" b="1" dirty="0"/>
              <a:t>. Desbridamiento primario. Indicaciones, técnica y complicaciones</a:t>
            </a:r>
          </a:p>
          <a:p>
            <a:endParaRPr lang="es-ES" sz="1800" dirty="0"/>
          </a:p>
        </p:txBody>
      </p:sp>
    </p:spTree>
    <p:extLst>
      <p:ext uri="{BB962C8B-B14F-4D97-AF65-F5344CB8AC3E}">
        <p14:creationId xmlns:p14="http://schemas.microsoft.com/office/powerpoint/2010/main" val="3707455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138" y="1358805"/>
            <a:ext cx="5895833" cy="4084093"/>
          </a:xfrm>
          <a:prstGeom prst="rect">
            <a:avLst/>
          </a:prstGeom>
        </p:spPr>
      </p:pic>
    </p:spTree>
    <p:extLst>
      <p:ext uri="{BB962C8B-B14F-4D97-AF65-F5344CB8AC3E}">
        <p14:creationId xmlns:p14="http://schemas.microsoft.com/office/powerpoint/2010/main" val="3392606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941695"/>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Disección de vena</a:t>
            </a:r>
          </a:p>
        </p:txBody>
      </p:sp>
      <p:sp>
        <p:nvSpPr>
          <p:cNvPr id="3" name="Marcador de contenido 2"/>
          <p:cNvSpPr>
            <a:spLocks noGrp="1"/>
          </p:cNvSpPr>
          <p:nvPr>
            <p:ph idx="1"/>
          </p:nvPr>
        </p:nvSpPr>
        <p:spPr>
          <a:xfrm>
            <a:off x="628650" y="1870596"/>
            <a:ext cx="7886700" cy="4130154"/>
          </a:xfrm>
          <a:ln>
            <a:solidFill>
              <a:schemeClr val="accent1"/>
            </a:solidFill>
          </a:ln>
        </p:spPr>
        <p:txBody>
          <a:bodyPr>
            <a:normAutofit fontScale="77500" lnSpcReduction="20000"/>
          </a:bodyPr>
          <a:lstStyle/>
          <a:p>
            <a:pPr marL="0" indent="0">
              <a:buNone/>
            </a:pPr>
            <a:r>
              <a:rPr lang="es-ES" dirty="0"/>
              <a:t>1.Limpie la piel del tobillo con solución antiséptica y prepare un campo quirúrgico.</a:t>
            </a:r>
          </a:p>
          <a:p>
            <a:pPr marL="0" indent="0">
              <a:buNone/>
            </a:pPr>
            <a:r>
              <a:rPr lang="es-ES" dirty="0"/>
              <a:t>2.En el sitio de ubicación de la vena. Infiltre la piel con la solución de lidocaína al 0,5 %.</a:t>
            </a:r>
          </a:p>
          <a:p>
            <a:pPr marL="0" indent="0">
              <a:buNone/>
            </a:pPr>
            <a:r>
              <a:rPr lang="es-ES" dirty="0"/>
              <a:t>3.En la zona anestesiada se efectúa una incisión cutánea transversa de 2,5cm de longitud.</a:t>
            </a:r>
          </a:p>
          <a:p>
            <a:pPr marL="0" indent="0">
              <a:buNone/>
            </a:pPr>
            <a:r>
              <a:rPr lang="es-ES" dirty="0"/>
              <a:t>4.Se identifica, diseca y libera la vena de sus estructuras vecinas mediante disección roma con una pinza hemostática curva.</a:t>
            </a:r>
          </a:p>
          <a:p>
            <a:pPr marL="0" indent="0">
              <a:buNone/>
            </a:pPr>
            <a:r>
              <a:rPr lang="es-ES" dirty="0"/>
              <a:t>5.Se levanta y libera la vena en trayecto de 2 cm con el fin de separarlo de su lecho.</a:t>
            </a:r>
          </a:p>
          <a:p>
            <a:pPr marL="0" indent="0">
              <a:buNone/>
            </a:pPr>
            <a:r>
              <a:rPr lang="es-ES" dirty="0"/>
              <a:t>6.La vena movilizada se liga distalmente conservando los extremos de la ligadura proximal alrededor de la vena.</a:t>
            </a:r>
          </a:p>
          <a:p>
            <a:pPr marL="0" indent="0">
              <a:buNone/>
            </a:pPr>
            <a:r>
              <a:rPr lang="es-ES" dirty="0"/>
              <a:t>7.Se efectúa una incisión pequeña transversa de la vena, dilatada suavemente con la punta de una pinza hemostática cerrada.</a:t>
            </a:r>
          </a:p>
          <a:p>
            <a:pPr marL="0" indent="0">
              <a:buNone/>
            </a:pPr>
            <a:r>
              <a:rPr lang="es-ES" dirty="0"/>
              <a:t>8.Introduzca un catéter a través de la vena y fíjela anudando la ligadura, proximal sobre la vena y el catéter; este debe introducirse lo suficiente para evitar su salida accidentalmente.</a:t>
            </a:r>
          </a:p>
          <a:p>
            <a:pPr marL="0" indent="0">
              <a:buNone/>
            </a:pPr>
            <a:r>
              <a:rPr lang="es-ES" dirty="0"/>
              <a:t>9.Conecte el catéter con el equipo endovenoso y cierre la incisión mediante puntos de sutura separados.</a:t>
            </a:r>
          </a:p>
          <a:p>
            <a:pPr marL="0" indent="0">
              <a:buNone/>
            </a:pPr>
            <a:r>
              <a:rPr lang="es-ES" dirty="0"/>
              <a:t>10.Aplique antibióticos tópicos y cubra con apósito estéril.</a:t>
            </a:r>
          </a:p>
          <a:p>
            <a:endParaRPr lang="es-ES" dirty="0"/>
          </a:p>
        </p:txBody>
      </p:sp>
    </p:spTree>
    <p:extLst>
      <p:ext uri="{BB962C8B-B14F-4D97-AF65-F5344CB8AC3E}">
        <p14:creationId xmlns:p14="http://schemas.microsoft.com/office/powerpoint/2010/main" val="88260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2"/>
          </a:solidFill>
          <a:ln>
            <a:solidFill>
              <a:schemeClr val="accent1"/>
            </a:solidFill>
          </a:ln>
        </p:spPr>
        <p:txBody>
          <a:bodyPr/>
          <a:lstStyle/>
          <a:p>
            <a:pPr algn="ct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Disección de vena y sus Complicaciones</a:t>
            </a:r>
          </a:p>
        </p:txBody>
      </p:sp>
      <p:sp>
        <p:nvSpPr>
          <p:cNvPr id="3" name="Marcador de contenido 2"/>
          <p:cNvSpPr>
            <a:spLocks noGrp="1"/>
          </p:cNvSpPr>
          <p:nvPr>
            <p:ph idx="1"/>
          </p:nvPr>
        </p:nvSpPr>
        <p:spPr>
          <a:ln>
            <a:solidFill>
              <a:schemeClr val="accent1"/>
            </a:solidFill>
          </a:ln>
        </p:spPr>
        <p:txBody>
          <a:bodyPr>
            <a:normAutofit/>
          </a:bodyPr>
          <a:lstStyle/>
          <a:p>
            <a:pPr lvl="0"/>
            <a:r>
              <a:rPr lang="es-ES" dirty="0"/>
              <a:t>Celulitis.</a:t>
            </a:r>
          </a:p>
          <a:p>
            <a:pPr lvl="0"/>
            <a:r>
              <a:rPr lang="es-ES" dirty="0"/>
              <a:t>Hematoma.</a:t>
            </a:r>
          </a:p>
          <a:p>
            <a:pPr lvl="0"/>
            <a:r>
              <a:rPr lang="es-ES" dirty="0"/>
              <a:t>Flebitis.</a:t>
            </a:r>
          </a:p>
          <a:p>
            <a:pPr lvl="0"/>
            <a:r>
              <a:rPr lang="es-ES" dirty="0"/>
              <a:t>Perforación de la pared posterior de la vena.</a:t>
            </a:r>
          </a:p>
          <a:p>
            <a:pPr lvl="0"/>
            <a:r>
              <a:rPr lang="es-ES" dirty="0"/>
              <a:t>Trombosis venosa.</a:t>
            </a:r>
          </a:p>
          <a:p>
            <a:pPr lvl="0"/>
            <a:r>
              <a:rPr lang="es-ES" dirty="0"/>
              <a:t>Sección del nervio.</a:t>
            </a:r>
          </a:p>
          <a:p>
            <a:pPr lvl="0"/>
            <a:r>
              <a:rPr lang="es-ES" dirty="0"/>
              <a:t>Sección de arteria.</a:t>
            </a:r>
          </a:p>
          <a:p>
            <a:endParaRPr lang="es-ES" dirty="0"/>
          </a:p>
          <a:p>
            <a:endParaRPr lang="es-ES" dirty="0"/>
          </a:p>
        </p:txBody>
      </p:sp>
    </p:spTree>
    <p:extLst>
      <p:ext uri="{BB962C8B-B14F-4D97-AF65-F5344CB8AC3E}">
        <p14:creationId xmlns:p14="http://schemas.microsoft.com/office/powerpoint/2010/main" val="1031965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69844"/>
            <a:ext cx="7886700" cy="849574"/>
          </a:xfrm>
          <a:solidFill>
            <a:schemeClr val="accent2"/>
          </a:solidFill>
          <a:ln w="38100">
            <a:solidFill>
              <a:schemeClr val="accent1"/>
            </a:solidFill>
          </a:ln>
        </p:spPr>
        <p:txBody>
          <a:bodyPr>
            <a:normAutofit fontScale="90000"/>
          </a:bodyPr>
          <a:lstStyle/>
          <a:p>
            <a:pPr algn="ctr"/>
            <a:br>
              <a:rPr lang="es-ES" dirty="0"/>
            </a:b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Bloqueo anestésico intercostal.</a:t>
            </a:r>
            <a:br>
              <a:rPr lang="es-ES" b="1" dirty="0">
                <a:effectLst>
                  <a:outerShdw blurRad="38100" dist="38100" dir="2700000" algn="tl">
                    <a:srgbClr val="000000">
                      <a:alpha val="43137"/>
                    </a:srgbClr>
                  </a:outerShdw>
                </a:effectLst>
              </a:rPr>
            </a:br>
            <a:endParaRPr lang="es-ES"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1911540"/>
            <a:ext cx="7886700" cy="3715604"/>
          </a:xfrm>
          <a:ln w="76200">
            <a:solidFill>
              <a:schemeClr val="accent1"/>
            </a:solidFill>
          </a:ln>
        </p:spPr>
        <p:txBody>
          <a:bodyPr/>
          <a:lstStyle/>
          <a:p>
            <a:r>
              <a:rPr lang="es-ES" sz="2700" dirty="0"/>
              <a:t> El bloqueo anestésico intercostal es un proceder que se realiza en la zona de la defensa o equivalente para aliviar el dolor en las fracturas costales lo cual mejorará considerablemente la ventilación del paciente. </a:t>
            </a:r>
          </a:p>
          <a:p>
            <a:r>
              <a:rPr lang="es-ES" sz="2700" dirty="0"/>
              <a:t>Si no está inmovilizado bloquear con novocaína al 0,5 % el nervio intercostal correspondiente, en el foco de fractura o paravertebral y uno o dos nervios por encima y por debajo de ella. </a:t>
            </a:r>
            <a:endParaRPr lang="es-ES" dirty="0"/>
          </a:p>
        </p:txBody>
      </p:sp>
    </p:spTree>
    <p:extLst>
      <p:ext uri="{BB962C8B-B14F-4D97-AF65-F5344CB8AC3E}">
        <p14:creationId xmlns:p14="http://schemas.microsoft.com/office/powerpoint/2010/main" val="315399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49374"/>
            <a:ext cx="7886700" cy="870044"/>
          </a:xfrm>
          <a:solidFill>
            <a:schemeClr val="accent2"/>
          </a:solidFill>
          <a:ln w="38100">
            <a:solidFill>
              <a:schemeClr val="accent1"/>
            </a:solidFill>
          </a:ln>
        </p:spPr>
        <p:txBody>
          <a:bodyPr>
            <a:normAutofit fontScale="90000"/>
          </a:bodyPr>
          <a:lstStyle/>
          <a:p>
            <a:pPr algn="ctr"/>
            <a:br>
              <a:rPr lang="es-ES" dirty="0"/>
            </a:br>
            <a:br>
              <a:rPr lang="es-ES" dirty="0"/>
            </a:b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Punciones torácicas </a:t>
            </a:r>
            <a:br>
              <a:rPr lang="es-ES" b="1" dirty="0">
                <a:effectLst>
                  <a:outerShdw blurRad="38100" dist="38100" dir="2700000" algn="tl">
                    <a:srgbClr val="000000">
                      <a:alpha val="43137"/>
                    </a:srgbClr>
                  </a:outerShdw>
                </a:effectLst>
              </a:rPr>
            </a:br>
            <a:br>
              <a:rPr lang="es-ES" dirty="0"/>
            </a:br>
            <a:endParaRPr lang="es-ES" dirty="0"/>
          </a:p>
        </p:txBody>
      </p:sp>
      <p:sp>
        <p:nvSpPr>
          <p:cNvPr id="3" name="Marcador de contenido 2"/>
          <p:cNvSpPr>
            <a:spLocks noGrp="1"/>
          </p:cNvSpPr>
          <p:nvPr>
            <p:ph idx="1"/>
          </p:nvPr>
        </p:nvSpPr>
        <p:spPr>
          <a:xfrm>
            <a:off x="628650" y="1932012"/>
            <a:ext cx="7886700" cy="3654188"/>
          </a:xfrm>
          <a:ln w="38100">
            <a:solidFill>
              <a:schemeClr val="accent1"/>
            </a:solidFill>
          </a:ln>
        </p:spPr>
        <p:txBody>
          <a:bodyPr>
            <a:normAutofit lnSpcReduction="10000"/>
          </a:bodyPr>
          <a:lstStyle/>
          <a:p>
            <a:r>
              <a:rPr lang="es-ES" sz="2400" dirty="0"/>
              <a:t>La punción torácica puede ser </a:t>
            </a:r>
            <a:r>
              <a:rPr lang="es-ES" sz="2400" b="1" dirty="0"/>
              <a:t>alta </a:t>
            </a:r>
            <a:r>
              <a:rPr lang="es-ES" sz="2400" dirty="0"/>
              <a:t>en el 2do. espacio intercostal en la </a:t>
            </a:r>
            <a:r>
              <a:rPr lang="es-ES" sz="2400" b="1" dirty="0"/>
              <a:t>línea medio clavicular</a:t>
            </a:r>
            <a:r>
              <a:rPr lang="es-ES" sz="2400" dirty="0"/>
              <a:t>.  Con un dedo de guante en tratamiento del neumotórax. Puede ser</a:t>
            </a:r>
            <a:r>
              <a:rPr lang="es-ES" sz="2400" b="1" dirty="0"/>
              <a:t> baja </a:t>
            </a:r>
            <a:r>
              <a:rPr lang="es-ES" sz="2400" dirty="0"/>
              <a:t>en el 6to.  espacio intercostal en la </a:t>
            </a:r>
            <a:r>
              <a:rPr lang="es-ES" sz="2400" b="1" dirty="0"/>
              <a:t>línea axilar posterior </a:t>
            </a:r>
            <a:r>
              <a:rPr lang="es-ES" sz="2400" dirty="0"/>
              <a:t>para evacuar sangre o líquidos. </a:t>
            </a:r>
            <a:r>
              <a:rPr lang="es-ES" sz="2400" b="1" dirty="0"/>
              <a:t>Pericardiocentesis </a:t>
            </a:r>
            <a:r>
              <a:rPr lang="es-ES" sz="2400" dirty="0"/>
              <a:t>para tratar el hemopericardio, la superior o paraesternal en el 4to. o 5to. espacio intercostal izquierdo 2 cm por fuera del borde esternal y la inferior </a:t>
            </a:r>
            <a:r>
              <a:rPr lang="es-ES" sz="2400" b="1" dirty="0"/>
              <a:t>de Marfán </a:t>
            </a:r>
            <a:r>
              <a:rPr lang="es-ES" sz="2400" dirty="0"/>
              <a:t>, tomando el 7mo. cartílago costal como referencia, colocar al paciente a 15º  sobre la horizontal y dirigiendo el trocar a 25º  en el ángulo xifocostal  izquierdo hacia el hombro derecho. Se aborda el saco pericardio por su parte más declive</a:t>
            </a:r>
            <a:r>
              <a:rPr lang="es-ES" dirty="0"/>
              <a:t>.</a:t>
            </a:r>
          </a:p>
        </p:txBody>
      </p:sp>
    </p:spTree>
    <p:extLst>
      <p:ext uri="{BB962C8B-B14F-4D97-AF65-F5344CB8AC3E}">
        <p14:creationId xmlns:p14="http://schemas.microsoft.com/office/powerpoint/2010/main" val="991251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2"/>
            <a:ext cx="7886700" cy="890516"/>
          </a:xfrm>
          <a:solidFill>
            <a:schemeClr val="accent2"/>
          </a:solidFill>
          <a:ln w="38100">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Punción abdominal</a:t>
            </a:r>
          </a:p>
        </p:txBody>
      </p:sp>
      <p:sp>
        <p:nvSpPr>
          <p:cNvPr id="3" name="Marcador de contenido 2"/>
          <p:cNvSpPr>
            <a:spLocks noGrp="1"/>
          </p:cNvSpPr>
          <p:nvPr>
            <p:ph idx="1"/>
          </p:nvPr>
        </p:nvSpPr>
        <p:spPr>
          <a:ln w="38100">
            <a:solidFill>
              <a:schemeClr val="accent1"/>
            </a:solidFill>
          </a:ln>
        </p:spPr>
        <p:txBody>
          <a:bodyPr/>
          <a:lstStyle/>
          <a:p>
            <a:r>
              <a:rPr lang="es-ES" dirty="0"/>
              <a:t> La punción abdominal es otro proceder que se realiza en la zona de defensa, Se hará en el punto medio de una línea que va del ombligo a espina iliaca en para cuadrantes inferiores, y punto medio de la línea que va desde el ombligo a rebordes costales derecho e izquierdo debe comenzar por la  fosa iliaca izquierda en sentido contrario a las  agujas del reloj.  Anestesia local, jeringuilla con tocar 16 0 18 , 45 grados  con el abdomen ,entrar aspirando si obtiene sangre que </a:t>
            </a:r>
            <a:r>
              <a:rPr lang="es-ES" b="1" dirty="0">
                <a:effectLst>
                  <a:outerShdw blurRad="38100" dist="38100" dir="2700000" algn="tl">
                    <a:srgbClr val="000000">
                      <a:alpha val="43137"/>
                    </a:srgbClr>
                  </a:outerShdw>
                </a:effectLst>
              </a:rPr>
              <a:t>no coagula </a:t>
            </a:r>
            <a:r>
              <a:rPr lang="es-ES" dirty="0"/>
              <a:t>será positivo, si no obtiene sangre es negativo, puede obtener liquido intestinal, pus, liquido pancreático, en estos casos hay que tener presente antecedentes, el cuadro clínico y el examen fisco y olor del </a:t>
            </a:r>
            <a:r>
              <a:rPr lang="es-ES"/>
              <a:t>liquido obtenido</a:t>
            </a:r>
            <a:endParaRPr lang="es-ES" dirty="0"/>
          </a:p>
        </p:txBody>
      </p:sp>
    </p:spTree>
    <p:extLst>
      <p:ext uri="{BB962C8B-B14F-4D97-AF65-F5344CB8AC3E}">
        <p14:creationId xmlns:p14="http://schemas.microsoft.com/office/powerpoint/2010/main" val="342388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10"/>
            <a:ext cx="7886700" cy="747214"/>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latin typeface="+mn-lt"/>
              </a:rPr>
              <a:t>Procederes Quirúrgicos de Urgencia en la Primera Asistencia Médica.</a:t>
            </a:r>
          </a:p>
        </p:txBody>
      </p:sp>
      <p:sp>
        <p:nvSpPr>
          <p:cNvPr id="3" name="Marcador de contenido 2"/>
          <p:cNvSpPr>
            <a:spLocks noGrp="1"/>
          </p:cNvSpPr>
          <p:nvPr>
            <p:ph idx="1"/>
          </p:nvPr>
        </p:nvSpPr>
        <p:spPr>
          <a:xfrm>
            <a:off x="628650" y="1860361"/>
            <a:ext cx="7886700" cy="4140389"/>
          </a:xfrm>
          <a:ln w="38100">
            <a:solidFill>
              <a:srgbClr val="00B0F0"/>
            </a:solidFill>
          </a:ln>
        </p:spPr>
        <p:txBody>
          <a:bodyPr>
            <a:noAutofit/>
          </a:bodyPr>
          <a:lstStyle/>
          <a:p>
            <a:r>
              <a:rPr lang="es-ES" sz="2700" b="1" dirty="0"/>
              <a:t>En las situaciones de contingencia se les brinda a los lesionados a través de los socorristas pertenecientes al sistema integrado de urgencia médica (SIUM)  la asistencia primaria por los brigadistas sanitarios  (sanitarios), una vez centralizados los heridos en el puesto médico de enfermería (puesto de asistencia sanitaria o nido de heridos) continuarán recibiendo tratamiento de enfermería por el enfermero (sanitario mayor); después son trasladados al </a:t>
            </a:r>
            <a:r>
              <a:rPr lang="es-ES" sz="2700" b="1" i="1" dirty="0">
                <a:effectLst>
                  <a:outerShdw blurRad="38100" dist="38100" dir="2700000" algn="tl">
                    <a:srgbClr val="000000">
                      <a:alpha val="43137"/>
                    </a:srgbClr>
                  </a:outerShdw>
                </a:effectLst>
              </a:rPr>
              <a:t>consultorio del médico </a:t>
            </a:r>
            <a:r>
              <a:rPr lang="es-ES" sz="2700" b="1" dirty="0"/>
              <a:t>de la familia (PMBON) donde </a:t>
            </a:r>
            <a:r>
              <a:rPr lang="es-ES" sz="3000" dirty="0"/>
              <a:t>recibirán</a:t>
            </a:r>
            <a:r>
              <a:rPr lang="es-ES" sz="3000" b="1" dirty="0">
                <a:effectLst>
                  <a:outerShdw blurRad="38100" dist="38100" dir="2700000" algn="tl">
                    <a:srgbClr val="000000">
                      <a:alpha val="43137"/>
                    </a:srgbClr>
                  </a:outerShdw>
                </a:effectLst>
              </a:rPr>
              <a:t> la primera asistencia médica</a:t>
            </a:r>
            <a:r>
              <a:rPr lang="es-ES" sz="2400" dirty="0"/>
              <a:t>.</a:t>
            </a:r>
          </a:p>
        </p:txBody>
      </p:sp>
    </p:spTree>
    <p:extLst>
      <p:ext uri="{BB962C8B-B14F-4D97-AF65-F5344CB8AC3E}">
        <p14:creationId xmlns:p14="http://schemas.microsoft.com/office/powerpoint/2010/main" val="970291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4716" y="1131094"/>
            <a:ext cx="8577618" cy="994172"/>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latin typeface="+mn-lt"/>
              </a:rPr>
              <a:t>Procederes Quirúrgicos de Urgencia en la Primera Asistencia Médica</a:t>
            </a:r>
            <a:r>
              <a:rPr lang="es-ES" dirty="0"/>
              <a:t>.</a:t>
            </a:r>
          </a:p>
        </p:txBody>
      </p:sp>
      <p:sp>
        <p:nvSpPr>
          <p:cNvPr id="3" name="Marcador de contenido 2"/>
          <p:cNvSpPr>
            <a:spLocks noGrp="1"/>
          </p:cNvSpPr>
          <p:nvPr>
            <p:ph idx="1"/>
          </p:nvPr>
        </p:nvSpPr>
        <p:spPr>
          <a:xfrm>
            <a:off x="204717" y="2226468"/>
            <a:ext cx="8577617" cy="3677041"/>
          </a:xfrm>
          <a:ln w="38100">
            <a:solidFill>
              <a:srgbClr val="00B0F0"/>
            </a:solidFill>
          </a:ln>
        </p:spPr>
        <p:txBody>
          <a:bodyPr>
            <a:noAutofit/>
          </a:bodyPr>
          <a:lstStyle/>
          <a:p>
            <a:pPr marL="0" indent="0">
              <a:buNone/>
            </a:pPr>
            <a:r>
              <a:rPr lang="es-ES" sz="2400" b="1" dirty="0">
                <a:effectLst>
                  <a:outerShdw blurRad="38100" dist="38100" dir="2700000" algn="tl">
                    <a:srgbClr val="000000">
                      <a:alpha val="43137"/>
                    </a:srgbClr>
                  </a:outerShdw>
                </a:effectLst>
              </a:rPr>
              <a:t>Procederes quirúrgicos de urgencia que se realizaran: </a:t>
            </a:r>
          </a:p>
          <a:p>
            <a:pPr marL="0" indent="0">
              <a:buNone/>
            </a:pPr>
            <a:r>
              <a:rPr lang="es-ES" sz="2400" dirty="0"/>
              <a:t>1.La traqueostomía. (cricotiroidotomía y coniostomía) para el</a:t>
            </a:r>
          </a:p>
          <a:p>
            <a:pPr marL="0" indent="0">
              <a:buNone/>
            </a:pPr>
            <a:r>
              <a:rPr lang="es-ES" sz="2400" dirty="0"/>
              <a:t>   tratamiento del compromiso respiratorio.</a:t>
            </a:r>
          </a:p>
          <a:p>
            <a:pPr marL="0" indent="0">
              <a:buNone/>
            </a:pPr>
            <a:r>
              <a:rPr lang="es-ES" sz="2400" dirty="0"/>
              <a:t>2.Disección de vena. En el tratamiento del shock traumático.</a:t>
            </a:r>
          </a:p>
          <a:p>
            <a:pPr marL="0" indent="0">
              <a:buNone/>
            </a:pPr>
            <a:r>
              <a:rPr lang="es-ES" sz="2400" dirty="0"/>
              <a:t>3.Bloqueo anestésico intercostal.</a:t>
            </a:r>
          </a:p>
          <a:p>
            <a:pPr marL="0" indent="0">
              <a:buNone/>
            </a:pPr>
            <a:r>
              <a:rPr lang="es-ES" sz="2400" dirty="0"/>
              <a:t>4.Punciones torácicas.</a:t>
            </a:r>
          </a:p>
          <a:p>
            <a:pPr marL="0" indent="0">
              <a:buNone/>
            </a:pPr>
            <a:r>
              <a:rPr lang="es-ES" sz="2400" dirty="0"/>
              <a:t>5.Punciones abdominales.</a:t>
            </a:r>
          </a:p>
          <a:p>
            <a:pPr marL="0" indent="0">
              <a:buNone/>
            </a:pPr>
            <a:r>
              <a:rPr lang="es-ES" sz="2400" dirty="0"/>
              <a:t>6.Debridamiento primario</a:t>
            </a:r>
          </a:p>
          <a:p>
            <a:endParaRPr lang="es-ES" sz="2400" dirty="0"/>
          </a:p>
        </p:txBody>
      </p:sp>
    </p:spTree>
    <p:extLst>
      <p:ext uri="{BB962C8B-B14F-4D97-AF65-F5344CB8AC3E}">
        <p14:creationId xmlns:p14="http://schemas.microsoft.com/office/powerpoint/2010/main" val="273455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842" y="1582238"/>
            <a:ext cx="8396152" cy="4418513"/>
          </a:xfrm>
          <a:prstGeom prst="rect">
            <a:avLst/>
          </a:prstGeom>
        </p:spPr>
      </p:pic>
      <p:sp>
        <p:nvSpPr>
          <p:cNvPr id="2" name="Rectángulo redondeado 1"/>
          <p:cNvSpPr/>
          <p:nvPr/>
        </p:nvSpPr>
        <p:spPr>
          <a:xfrm>
            <a:off x="754380" y="896438"/>
            <a:ext cx="8180615" cy="685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s-ES" sz="3300" b="0" i="0" u="none" strike="noStrike" kern="1200" cap="none" spc="0" normalizeH="0" baseline="0" noProof="0" dirty="0">
                <a:ln>
                  <a:noFill/>
                </a:ln>
                <a:solidFill>
                  <a:prstClr val="black"/>
                </a:solidFill>
                <a:effectLst/>
                <a:uLnTx/>
                <a:uFillTx/>
                <a:latin typeface="Calibri" panose="020F0502020204030204"/>
                <a:ea typeface="+mn-ea"/>
                <a:cs typeface="+mn-cs"/>
              </a:rPr>
              <a:t>Coniostomía</a:t>
            </a:r>
            <a:endParaRPr kumimoji="0" lang="en-US" sz="3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839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54725" y="1386296"/>
            <a:ext cx="8729255" cy="4251960"/>
          </a:xfrm>
          <a:prstGeom prst="rect">
            <a:avLst/>
          </a:prstGeom>
        </p:spPr>
      </p:pic>
      <p:sp>
        <p:nvSpPr>
          <p:cNvPr id="3" name="Rectángulo redondeado 2"/>
          <p:cNvSpPr/>
          <p:nvPr/>
        </p:nvSpPr>
        <p:spPr>
          <a:xfrm>
            <a:off x="254725" y="857251"/>
            <a:ext cx="8729255" cy="52904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panose="020F0502020204030204"/>
                <a:ea typeface="+mn-ea"/>
                <a:cs typeface="+mn-cs"/>
              </a:rPr>
              <a:t>Posición para la Traqueostomía</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30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1846762"/>
            <a:ext cx="7392310" cy="3862267"/>
          </a:xfrm>
          <a:prstGeom prst="rect">
            <a:avLst/>
          </a:prstGeom>
        </p:spPr>
      </p:pic>
    </p:spTree>
    <p:extLst>
      <p:ext uri="{BB962C8B-B14F-4D97-AF65-F5344CB8AC3E}">
        <p14:creationId xmlns:p14="http://schemas.microsoft.com/office/powerpoint/2010/main" val="263314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870044"/>
          </a:xfrm>
          <a:solidFill>
            <a:schemeClr val="accent2">
              <a:lumMod val="60000"/>
              <a:lumOff val="40000"/>
            </a:schemeClr>
          </a:solidFill>
          <a:ln>
            <a:solidFill>
              <a:srgbClr val="00B0F0"/>
            </a:solidFill>
          </a:ln>
        </p:spPr>
        <p:txBody>
          <a:bodyPr>
            <a:normAutofit fontScale="90000"/>
          </a:bodyPr>
          <a:lstStyle/>
          <a:p>
            <a:pPr algn="ct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i="1" dirty="0">
                <a:effectLst>
                  <a:outerShdw blurRad="38100" dist="38100" dir="2700000" algn="tl">
                    <a:srgbClr val="000000">
                      <a:alpha val="43137"/>
                    </a:srgbClr>
                  </a:outerShdw>
                </a:effectLst>
              </a:rPr>
              <a:t>Ventajas de la  Traqueostomía</a:t>
            </a:r>
            <a:br>
              <a:rPr lang="es-ES" b="1" i="1" dirty="0">
                <a:effectLst>
                  <a:outerShdw blurRad="38100" dist="38100" dir="2700000" algn="tl">
                    <a:srgbClr val="000000">
                      <a:alpha val="43137"/>
                    </a:srgbClr>
                  </a:outerShdw>
                </a:effectLst>
              </a:rPr>
            </a:br>
            <a:endParaRPr lang="es-ES" b="1" i="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6469"/>
            <a:ext cx="7886700" cy="3636098"/>
          </a:xfrm>
          <a:ln>
            <a:solidFill>
              <a:srgbClr val="00B0F0"/>
            </a:solidFill>
          </a:ln>
        </p:spPr>
        <p:txBody>
          <a:bodyPr>
            <a:normAutofit lnSpcReduction="10000"/>
          </a:bodyPr>
          <a:lstStyle/>
          <a:p>
            <a:r>
              <a:rPr lang="es-ES" dirty="0"/>
              <a:t>La traqueostomía de urgencia </a:t>
            </a:r>
            <a:r>
              <a:rPr lang="es-ES" b="1" dirty="0">
                <a:effectLst>
                  <a:outerShdw blurRad="38100" dist="38100" dir="2700000" algn="tl">
                    <a:srgbClr val="000000">
                      <a:alpha val="43137"/>
                    </a:srgbClr>
                  </a:outerShdw>
                </a:effectLst>
              </a:rPr>
              <a:t>esta indicada </a:t>
            </a:r>
            <a:r>
              <a:rPr lang="es-ES" dirty="0"/>
              <a:t>en aquellos lesionados en los cuales mantengan el </a:t>
            </a:r>
            <a:r>
              <a:rPr lang="es-ES" b="1" dirty="0">
                <a:effectLst>
                  <a:outerShdw blurRad="38100" dist="38100" dir="2700000" algn="tl">
                    <a:srgbClr val="000000">
                      <a:alpha val="43137"/>
                    </a:srgbClr>
                  </a:outerShdw>
                </a:effectLst>
              </a:rPr>
              <a:t>compromiso respiratorio</a:t>
            </a:r>
            <a:r>
              <a:rPr lang="es-ES" dirty="0"/>
              <a:t>.</a:t>
            </a:r>
          </a:p>
          <a:p>
            <a:r>
              <a:rPr lang="es-ES" sz="2250" b="1" dirty="0">
                <a:effectLst>
                  <a:outerShdw blurRad="38100" dist="38100" dir="2700000" algn="tl">
                    <a:srgbClr val="000000">
                      <a:alpha val="43137"/>
                    </a:srgbClr>
                  </a:outerShdw>
                </a:effectLst>
              </a:rPr>
              <a:t>Ventajas.</a:t>
            </a:r>
          </a:p>
          <a:p>
            <a:pPr lvl="0"/>
            <a:r>
              <a:rPr lang="es-ES" b="1" dirty="0"/>
              <a:t>Crea una comunicación de las vías aéreas superiores con el medio ambiente, por debajo de la glotis, lo cual permite la aspiración directa y fácil de secreciones, líquidos, sangre, etc., acumulados en el árbol traqueobronquial y que no pueden ser expulsados espontáneamente  por el lesionado.</a:t>
            </a:r>
          </a:p>
          <a:p>
            <a:pPr lvl="0"/>
            <a:r>
              <a:rPr lang="es-ES" b="1" dirty="0"/>
              <a:t>Disminuye el espacio de las vías aéreas y facilita la función respiratoria.</a:t>
            </a:r>
          </a:p>
          <a:p>
            <a:pPr lvl="0"/>
            <a:r>
              <a:rPr lang="es-ES" b="1" dirty="0"/>
              <a:t>Disminuye la presión en el árbol traqueobronquial al eludir el mecanismo valvular de la glotis. </a:t>
            </a:r>
          </a:p>
          <a:p>
            <a:endParaRPr lang="es-ES" dirty="0"/>
          </a:p>
          <a:p>
            <a:endParaRPr lang="es-ES" dirty="0"/>
          </a:p>
        </p:txBody>
      </p:sp>
    </p:spTree>
    <p:extLst>
      <p:ext uri="{BB962C8B-B14F-4D97-AF65-F5344CB8AC3E}">
        <p14:creationId xmlns:p14="http://schemas.microsoft.com/office/powerpoint/2010/main" val="7053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1"/>
            <a:ext cx="7886700" cy="839338"/>
          </a:xfrm>
          <a:solidFill>
            <a:schemeClr val="accent2">
              <a:lumMod val="60000"/>
              <a:lumOff val="40000"/>
            </a:schemeClr>
          </a:solidFill>
          <a:ln>
            <a:solidFill>
              <a:srgbClr val="00B0F0"/>
            </a:solidFill>
          </a:ln>
        </p:spPr>
        <p:txBody>
          <a:bodyPr>
            <a:noAutofit/>
          </a:bodyPr>
          <a:lstStyle/>
          <a:p>
            <a:pPr algn="ctr"/>
            <a:br>
              <a:rPr lang="es-ES" b="1" dirty="0"/>
            </a:br>
            <a:r>
              <a:rPr lang="es-ES" b="1" dirty="0"/>
              <a:t>Procederes Quirúrgicos de urgencia.</a:t>
            </a:r>
            <a:br>
              <a:rPr lang="es-ES" b="1" dirty="0"/>
            </a:br>
            <a:r>
              <a:rPr lang="es-ES" b="1" dirty="0"/>
              <a:t> </a:t>
            </a:r>
            <a:r>
              <a:rPr lang="es-ES" b="1" i="1" dirty="0">
                <a:effectLst>
                  <a:outerShdw blurRad="38100" dist="38100" dir="2700000" algn="tl">
                    <a:srgbClr val="000000">
                      <a:alpha val="43137"/>
                    </a:srgbClr>
                  </a:outerShdw>
                </a:effectLst>
              </a:rPr>
              <a:t>Desventajas de traqueostomía</a:t>
            </a:r>
            <a:br>
              <a:rPr lang="es-ES" b="1" i="1" dirty="0">
                <a:effectLst>
                  <a:outerShdw blurRad="38100" dist="38100" dir="2700000" algn="tl">
                    <a:srgbClr val="000000">
                      <a:alpha val="43137"/>
                    </a:srgbClr>
                  </a:outerShdw>
                </a:effectLst>
              </a:rPr>
            </a:br>
            <a:endParaRPr lang="es-ES" b="1" i="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6469"/>
            <a:ext cx="7886700" cy="2919590"/>
          </a:xfrm>
          <a:ln>
            <a:solidFill>
              <a:srgbClr val="00B0F0"/>
            </a:solidFill>
          </a:ln>
        </p:spPr>
        <p:txBody>
          <a:bodyPr/>
          <a:lstStyle/>
          <a:p>
            <a:pPr marL="0" indent="0">
              <a:buNone/>
            </a:pPr>
            <a:r>
              <a:rPr lang="es-ES" dirty="0"/>
              <a:t> </a:t>
            </a:r>
            <a:r>
              <a:rPr lang="es-ES" sz="2400" b="1" dirty="0">
                <a:effectLst>
                  <a:outerShdw blurRad="38100" dist="38100" dir="2700000" algn="tl">
                    <a:srgbClr val="000000">
                      <a:alpha val="43137"/>
                    </a:srgbClr>
                  </a:outerShdw>
                </a:effectLst>
              </a:rPr>
              <a:t>Las desventajas que se señalan son:</a:t>
            </a:r>
          </a:p>
          <a:p>
            <a:pPr marL="0" indent="0">
              <a:buNone/>
            </a:pPr>
            <a:r>
              <a:rPr lang="es-ES" b="1" dirty="0"/>
              <a:t>1. Elimina el mecanismo defensivo nasofaríngeo que calienta, </a:t>
            </a:r>
          </a:p>
          <a:p>
            <a:pPr marL="0" indent="0">
              <a:buNone/>
            </a:pPr>
            <a:r>
              <a:rPr lang="es-ES" b="1" dirty="0"/>
              <a:t>    humedece y purifica el aire y que impide el paso de partículas </a:t>
            </a:r>
          </a:p>
          <a:p>
            <a:pPr marL="0" indent="0">
              <a:buNone/>
            </a:pPr>
            <a:r>
              <a:rPr lang="es-ES" b="1" dirty="0"/>
              <a:t>    extrañas al árbol traqueobronquial.</a:t>
            </a:r>
          </a:p>
          <a:p>
            <a:pPr marL="0" indent="0">
              <a:buNone/>
            </a:pPr>
            <a:r>
              <a:rPr lang="es-ES" b="1" dirty="0"/>
              <a:t>2.Requiere de técnicas y cuidados especiales, así como de personal </a:t>
            </a:r>
          </a:p>
          <a:p>
            <a:pPr marL="0" indent="0">
              <a:buNone/>
            </a:pPr>
            <a:r>
              <a:rPr lang="es-ES" b="1" dirty="0"/>
              <a:t>    entrenado al efecto para la atención del lesionado.</a:t>
            </a:r>
          </a:p>
          <a:p>
            <a:pPr marL="0" indent="0">
              <a:buNone/>
            </a:pPr>
            <a:r>
              <a:rPr lang="es-ES" b="1" dirty="0"/>
              <a:t>3.Expone a complicaciones. </a:t>
            </a:r>
          </a:p>
          <a:p>
            <a:endParaRPr lang="es-ES" b="1" dirty="0"/>
          </a:p>
          <a:p>
            <a:endParaRPr lang="es-ES" dirty="0"/>
          </a:p>
        </p:txBody>
      </p:sp>
    </p:spTree>
    <p:extLst>
      <p:ext uri="{BB962C8B-B14F-4D97-AF65-F5344CB8AC3E}">
        <p14:creationId xmlns:p14="http://schemas.microsoft.com/office/powerpoint/2010/main" val="2946998598"/>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1964</TotalTime>
  <Words>2079</Words>
  <Application>Microsoft Office PowerPoint</Application>
  <PresentationFormat>Presentación en pantalla (4:3)</PresentationFormat>
  <Paragraphs>142</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25</vt:i4>
      </vt:variant>
    </vt:vector>
  </HeadingPairs>
  <TitlesOfParts>
    <vt:vector size="30" baseType="lpstr">
      <vt:lpstr>Arial</vt:lpstr>
      <vt:lpstr>Calibri</vt:lpstr>
      <vt:lpstr>Calibri Light</vt:lpstr>
      <vt:lpstr>Tema de Office</vt:lpstr>
      <vt:lpstr>2_Tema de Office</vt:lpstr>
      <vt:lpstr>Presentación de PowerPoint</vt:lpstr>
      <vt:lpstr>Procederes Quirúrgicos de Urgencia en la Primera Asistencia Médica.</vt:lpstr>
      <vt:lpstr>Procederes Quirúrgicos de Urgencia en la Primera Asistencia Médica.</vt:lpstr>
      <vt:lpstr>Procederes Quirúrgicos de Urgencia en la Primera Asistencia Médica.</vt:lpstr>
      <vt:lpstr>Presentación de PowerPoint</vt:lpstr>
      <vt:lpstr>Presentación de PowerPoint</vt:lpstr>
      <vt:lpstr>Presentación de PowerPoint</vt:lpstr>
      <vt:lpstr> Procederes Quirúrgicos de urgencia. Ventajas de la  Traqueostomía </vt:lpstr>
      <vt:lpstr> Procederes Quirúrgicos de urgencia.  Desventajas de traqueostomía </vt:lpstr>
      <vt:lpstr> Procederes Quirúrgicos de urgencia.  Indicaciones de traqueostomía. </vt:lpstr>
      <vt:lpstr> Procederes Quirúrgicos de urgencia. Complicaciones de la Traqueostomía. </vt:lpstr>
      <vt:lpstr>Procederes Quirúrgicos de urgencia. Complicaciones de la Traqueostomía</vt:lpstr>
      <vt:lpstr>Procederes Quirúrgicos de urgencia Cricotiroidotomía por aguja</vt:lpstr>
      <vt:lpstr>Procederes Quirúrgicos de urgencia Cricotiroidotomía. Continuación….</vt:lpstr>
      <vt:lpstr>  Procederes Quirúrgicos de urgencia  Cricotiroidotomía quirúrgica   </vt:lpstr>
      <vt:lpstr>Procederes Quirúrgicos de urgencia Complicaciones de la Cricotiroidotomía</vt:lpstr>
      <vt:lpstr>Procederes Quirúrgicos de urgencia.  Disección de vena</vt:lpstr>
      <vt:lpstr>Presentación de PowerPoint</vt:lpstr>
      <vt:lpstr>Presentación de PowerPoint</vt:lpstr>
      <vt:lpstr>Presentación de PowerPoint</vt:lpstr>
      <vt:lpstr>Procederes Quirúrgicos de urgencia.  Disección de vena</vt:lpstr>
      <vt:lpstr>Procederes Quirúrgicos de urgencia.  Disección de vena y sus Complicaciones</vt:lpstr>
      <vt:lpstr> Procederes Quirúrgicos de urgencia.  Bloqueo anestésico intercostal. </vt:lpstr>
      <vt:lpstr>  Procederes Quirúrgicos de urgencia Punciones torácicas   </vt:lpstr>
      <vt:lpstr>Procederes Quirúrgicos de urgencia. Punción abdominal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123</cp:revision>
  <dcterms:created xsi:type="dcterms:W3CDTF">2017-06-25T10:17:32Z</dcterms:created>
  <dcterms:modified xsi:type="dcterms:W3CDTF">2024-06-12T22:00:51Z</dcterms:modified>
</cp:coreProperties>
</file>