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sldIdLst>
    <p:sldId id="256" r:id="rId2"/>
    <p:sldId id="324" r:id="rId3"/>
    <p:sldId id="257" r:id="rId4"/>
    <p:sldId id="289" r:id="rId5"/>
    <p:sldId id="306" r:id="rId6"/>
    <p:sldId id="307" r:id="rId7"/>
    <p:sldId id="295" r:id="rId8"/>
    <p:sldId id="325" r:id="rId9"/>
    <p:sldId id="326" r:id="rId10"/>
    <p:sldId id="261" r:id="rId11"/>
    <p:sldId id="263" r:id="rId12"/>
    <p:sldId id="264" r:id="rId13"/>
    <p:sldId id="318" r:id="rId14"/>
    <p:sldId id="262" r:id="rId15"/>
    <p:sldId id="300" r:id="rId16"/>
    <p:sldId id="267" r:id="rId17"/>
    <p:sldId id="323" r:id="rId18"/>
    <p:sldId id="319" r:id="rId19"/>
    <p:sldId id="296" r:id="rId20"/>
    <p:sldId id="297" r:id="rId21"/>
    <p:sldId id="298" r:id="rId22"/>
    <p:sldId id="308" r:id="rId23"/>
    <p:sldId id="310" r:id="rId24"/>
    <p:sldId id="311" r:id="rId25"/>
    <p:sldId id="265" r:id="rId26"/>
    <p:sldId id="266" r:id="rId27"/>
    <p:sldId id="272" r:id="rId28"/>
    <p:sldId id="320" r:id="rId29"/>
    <p:sldId id="268" r:id="rId30"/>
    <p:sldId id="301" r:id="rId31"/>
    <p:sldId id="302" r:id="rId32"/>
    <p:sldId id="321" r:id="rId33"/>
    <p:sldId id="273" r:id="rId34"/>
    <p:sldId id="274" r:id="rId35"/>
    <p:sldId id="322" r:id="rId36"/>
    <p:sldId id="284" r:id="rId37"/>
    <p:sldId id="276" r:id="rId38"/>
    <p:sldId id="277" r:id="rId39"/>
    <p:sldId id="278" r:id="rId40"/>
    <p:sldId id="282" r:id="rId41"/>
    <p:sldId id="283" r:id="rId42"/>
    <p:sldId id="285" r:id="rId43"/>
    <p:sldId id="304" r:id="rId44"/>
    <p:sldId id="314" r:id="rId45"/>
    <p:sldId id="305" r:id="rId46"/>
    <p:sldId id="287" r:id="rId47"/>
    <p:sldId id="315" r:id="rId48"/>
    <p:sldId id="288" r:id="rId49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5" autoAdjust="0"/>
    <p:restoredTop sz="94660"/>
  </p:normalViewPr>
  <p:slideViewPr>
    <p:cSldViewPr>
      <p:cViewPr varScale="1">
        <p:scale>
          <a:sx n="66" d="100"/>
          <a:sy n="66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CAA53FA-0E19-4B8B-4727-AE20FFC8D9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02C1B3-F06E-3676-ECF8-378E0419ED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33FCB-A1F6-4E77-9750-DC1CB7A2FF44}" type="datetimeFigureOut">
              <a:rPr lang="es-ES"/>
              <a:pPr>
                <a:defRPr/>
              </a:pPr>
              <a:t>12/06/2024</a:t>
            </a:fld>
            <a:endParaRPr lang="es-ES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ED7C586C-D5A7-9102-BE3B-5EAB047E8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C69444A3-2506-C6BE-84F4-AB85DE2CE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D2C5C7-75DF-76B2-5EA7-6725B7C5A4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9CE277-184E-D4FE-DA3B-239AD99D3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6E64222-739D-4E96-83CE-6AE3B7EFF230}" type="slidenum">
              <a:rPr lang="es-ES" altLang="es-CU"/>
              <a:pPr/>
              <a:t>‹Nº›</a:t>
            </a:fld>
            <a:endParaRPr lang="es-ES" altLang="es-C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C909337-D5AE-95AE-820E-B849F76DEB7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E59005CA-3FDA-46F0-9791-7E2B7A82CB3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0AF84E07-D2CE-2C5C-04B1-614607847A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A51116DD-B939-DEF8-492A-33EC5477A9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B2F04A67-B9F3-B0F9-0DF7-AFA690E866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763F32F6-CCC2-A5EB-DF1F-B85D798045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U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0A89DC2B-675F-7FE1-6668-047CDE2BB26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B0E564CD-68A5-39F5-5DF1-52EE599F24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42C3612C-76C0-EE0E-4D8E-4822F622C5D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U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s-ES" altLang="es-ES" noProof="0"/>
              <a:t>Haga clic para cambiar el estilo de título	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ES" noProof="0"/>
              <a:t>Haga clic para modificar el estilo de subtítulo del patrón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2E791930-7836-2167-1C14-B6EBFBE8C1E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DEF6D99-7BF4-F427-A389-534A87DCF4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5ADB3C88-3015-7102-4DF3-B23A9F85D6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C245E6-092B-4F83-A059-05B0E2282509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750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EBBD518-0D62-A3E7-CE59-A15A01F06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A2693E-73EE-8117-F2D8-4EA214559A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E2553-D38A-40A5-B6A3-72A2142DC5D3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E115BF0-26A8-414C-E5E8-156023F19D4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0977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241A5F-4DB9-0140-531D-69DAC954A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5041673-6B6F-BEC2-60FF-90E46389BA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094E6-3B0D-4918-B060-6FE321688727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75083FA-8DAC-3E2F-AEA0-41FAAFFF41A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100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6BF7CE5-ECC6-013A-2AF3-DEF075325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C38C58A-9CFC-0420-FF4E-5B0FE3FD70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E603-05F9-4F2D-880B-370373EFEF73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722A7F2-7F5D-AFAE-16CE-4CBDD755334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669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91B500B-3EFB-0B42-7E62-E32866FAF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E7DE50F-D4CF-5A0B-CF18-B19F26B570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595BF-CCE9-4A72-827A-427139CA6139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FD9F95B-B9BF-5F24-4B3D-6466F7FD826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52513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13 Marcador de fecha">
            <a:extLst>
              <a:ext uri="{FF2B5EF4-FFF2-40B4-BE49-F238E27FC236}">
                <a16:creationId xmlns:a16="http://schemas.microsoft.com/office/drawing/2014/main" id="{1E21E486-6F1F-3481-2920-5905E00C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2 Marcador de pie de página">
            <a:extLst>
              <a:ext uri="{FF2B5EF4-FFF2-40B4-BE49-F238E27FC236}">
                <a16:creationId xmlns:a16="http://schemas.microsoft.com/office/drawing/2014/main" id="{1A07BA2D-860B-A387-4896-924EBECF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22 Marcador de número de diapositiva">
            <a:extLst>
              <a:ext uri="{FF2B5EF4-FFF2-40B4-BE49-F238E27FC236}">
                <a16:creationId xmlns:a16="http://schemas.microsoft.com/office/drawing/2014/main" id="{9C2D545A-CF6A-6D22-B2F3-C6EDB35E4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EA2DA-0BBA-4AD8-B005-B8786B018284}" type="slidenum">
              <a:rPr lang="es-ES_tradnl" altLang="es-ES"/>
              <a:pPr/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1736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7D6B01A-A0AE-CA34-7870-2CC5263F65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8093060-D1A4-F0C0-3F63-C458C2C616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4B0DA4-3597-4DCB-BF57-BCA23DB35A1B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55675339-C5C9-6469-D1F0-EAE242A76D2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2069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BFE64AE-1DFC-8A62-3185-2AB61AD5B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6000559-AD4B-9F4F-1726-DE911BA546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42B25-1312-47D2-AB78-3910D9D821C2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4D7BD635-77A1-FB98-F564-89D8C8DA2DA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517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E5E3E8F-CD09-567C-0141-E19504D4C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B1B30DD-7976-8532-0590-52832FCFC6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95DD4-1549-4A1F-8D90-64B40905513B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538FEF7A-341D-B59A-40A9-D5F5228E5E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389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E31C1AA-2E1A-AF0A-9DC9-3FE993E066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662C4DF-FCCB-F71F-1678-56494735DD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96C56-977E-4FB7-9A05-5731BBA46C72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671D1BA-CA6B-C3D1-0346-10D4B0607A3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229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4476DA-2A4C-C1CB-4615-4FAB72DD3A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AC7D71-DA14-7DF3-5A31-F5AA097A759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64337-1F91-45AD-BB99-D3124796CFD9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B53DCA5-7467-F8D3-4873-BDEE0C73283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3787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C21F90-9405-6626-4089-E869DC0B53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04FCBBC-1313-53CF-7B57-4028F81081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2C2E9-30B2-4F48-BF33-C4DD36AEDBA8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E64851D-DB3E-1DCB-47DE-53B3E08F16B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383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46F99B0-C093-643D-B343-314388A0B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923B52E-BE1D-DF09-ABF5-32B1D94E9D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4BEE6-CEE7-4A78-963F-E71752F672F1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D636E18-A043-42A7-192F-0C633E5A2C0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329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D26343-192A-3D34-DB47-B4D69B9776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401DD8D-6CB9-1736-579A-51DE1B94E8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3BD7-6E62-49F6-AED6-397844236A29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0EDBDEC-B75B-5161-85A8-A4BD4FE29D0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3406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0FBFF"/>
            </a:gs>
            <a:gs pos="50999">
              <a:srgbClr val="75DDFF"/>
            </a:gs>
            <a:gs pos="72000">
              <a:srgbClr val="F50062"/>
            </a:gs>
            <a:gs pos="86000">
              <a:srgbClr val="CC74B1"/>
            </a:gs>
            <a:gs pos="92999">
              <a:srgbClr val="00B0F0"/>
            </a:gs>
            <a:gs pos="100000">
              <a:srgbClr val="A3E8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AC2BB2A-8BBC-3131-DF6E-E340D5681A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654F425-4901-EB48-6B58-41090813046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BA5E14A-E38F-4AC8-BA6C-6B0B05EDD08C}" type="slidenum">
              <a:rPr lang="es-ES" altLang="es-ES"/>
              <a:pPr/>
              <a:t>‹Nº›</a:t>
            </a:fld>
            <a:endParaRPr lang="es-ES" altLang="es-E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09FF69AE-353C-F259-A3E7-653743555E4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1C417023-8C0E-34EF-19E8-D4EEDFF1011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0916DADE-2205-F775-893C-5B7B93D4EC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6C86F8AB-D907-AD19-2ECD-9807DABD657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45470217-37EC-BEC2-72A5-FCF76AE510A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CC38E553-44BA-DAD7-3BD2-8D41068556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U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4BDFC7F4-2C28-CB33-3489-B0B15B6A18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</p:grp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786021BC-1818-FC46-2CC5-D014A91B834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A55C84B0-4955-B4F8-74FC-FEB862F0DF6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877 h 1906"/>
                <a:gd name="T4" fmla="*/ 5940 w 5740"/>
                <a:gd name="T5" fmla="*/ 877 h 1906"/>
                <a:gd name="T6" fmla="*/ 59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U"/>
            </a:p>
          </p:txBody>
        </p:sp>
      </p:grpSp>
      <p:sp>
        <p:nvSpPr>
          <p:cNvPr id="4109" name="Rectangle 13">
            <a:extLst>
              <a:ext uri="{FF2B5EF4-FFF2-40B4-BE49-F238E27FC236}">
                <a16:creationId xmlns:a16="http://schemas.microsoft.com/office/drawing/2014/main" id="{4EF9F551-0D1D-EBEA-A54E-599443B20C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ECE7CF4D-F496-D9B5-3D4E-19D387A316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C8574F1F-8C83-DB9A-2C84-077661CAD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rauma.org/imagebank/chest/images/chest002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rauma.org/imagebank/chest/images/chest002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trauma.org/imagebank/chest/images/chest0018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4E1061B2-3632-D0C0-E694-3ED700AFC7EE}"/>
              </a:ext>
            </a:extLst>
          </p:cNvPr>
          <p:cNvPicPr>
            <a:picLocks noChangeAspect="1" noChangeArrowheads="1"/>
          </p:cNvPicPr>
          <p:nvPr>
            <p:ph type="sub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0638"/>
            <a:ext cx="9144000" cy="6858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4" name="Rectangle 6">
            <a:extLst>
              <a:ext uri="{FF2B5EF4-FFF2-40B4-BE49-F238E27FC236}">
                <a16:creationId xmlns:a16="http://schemas.microsoft.com/office/drawing/2014/main" id="{C81658A9-3BFE-8685-8BD3-F5025BE063B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dirty="0">
                <a:solidFill>
                  <a:srgbClr val="FF0000"/>
                </a:solidFill>
                <a:latin typeface="Arial Black" panose="020B0A04020102020204" pitchFamily="34" charset="0"/>
              </a:rPr>
              <a:t>TRAUMATISMO DE TORAX.</a:t>
            </a:r>
          </a:p>
        </p:txBody>
      </p:sp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893E17F2-4E1A-9A18-AE11-5DE9526C557E}"/>
              </a:ext>
            </a:extLst>
          </p:cNvPr>
          <p:cNvSpPr/>
          <p:nvPr/>
        </p:nvSpPr>
        <p:spPr>
          <a:xfrm>
            <a:off x="0" y="6165850"/>
            <a:ext cx="3851275" cy="539750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Nisaber Estévez Trujillo</a:t>
            </a:r>
          </a:p>
          <a:p>
            <a:pPr algn="ctr" eaLnBrk="1" hangingPunct="1">
              <a:defRPr/>
            </a:pPr>
            <a:r>
              <a:rPr 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Consultante de Cirugia General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BAFA775-8126-6BDB-689B-60FB8ED6B2C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79388" y="115888"/>
            <a:ext cx="8640762" cy="100965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4000" dirty="0">
                <a:solidFill>
                  <a:schemeClr val="bg2"/>
                </a:solidFill>
              </a:rPr>
              <a:t>Enfisema subcutáneo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9C6D2BF-C230-8D0F-A530-E128140E3C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4537075" cy="5400675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800" dirty="0"/>
              <a:t>    </a:t>
            </a:r>
            <a:r>
              <a:rPr lang="es-ES" altLang="es-ES" sz="2800" dirty="0">
                <a:solidFill>
                  <a:schemeClr val="bg2"/>
                </a:solidFill>
              </a:rPr>
              <a:t>Es la colección de aire en el tejido celular subcutáneo por disección de los planos músculo-cutáneos de menor resistencia.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2800" b="1" dirty="0">
                <a:solidFill>
                  <a:schemeClr val="bg2"/>
                </a:solidFill>
              </a:rPr>
              <a:t>              Etiología</a:t>
            </a:r>
            <a:endParaRPr lang="es-ES" altLang="es-ES" sz="2800" dirty="0">
              <a:solidFill>
                <a:schemeClr val="bg2"/>
              </a:solidFill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bg2"/>
                </a:solidFill>
              </a:rPr>
              <a:t> 1- Lesión de la pleura y músculos intercostales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bg2"/>
                </a:solidFill>
              </a:rPr>
              <a:t> 2- Por extensión de un enfisema </a:t>
            </a:r>
            <a:r>
              <a:rPr lang="es-ES" altLang="es-ES" sz="2800" dirty="0" err="1">
                <a:solidFill>
                  <a:schemeClr val="bg2"/>
                </a:solidFill>
              </a:rPr>
              <a:t>mediastínico</a:t>
            </a:r>
            <a:r>
              <a:rPr lang="es-ES" altLang="es-ES" sz="2800" dirty="0">
                <a:solidFill>
                  <a:schemeClr val="bg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800" dirty="0">
                <a:solidFill>
                  <a:schemeClr val="bg2"/>
                </a:solidFill>
              </a:rPr>
              <a:t> 3- Por comunicación directa con alguna lesión externa.</a:t>
            </a:r>
          </a:p>
        </p:txBody>
      </p:sp>
      <p:graphicFrame>
        <p:nvGraphicFramePr>
          <p:cNvPr id="23557" name="Object 5">
            <a:extLst>
              <a:ext uri="{FF2B5EF4-FFF2-40B4-BE49-F238E27FC236}">
                <a16:creationId xmlns:a16="http://schemas.microsoft.com/office/drawing/2014/main" id="{3F571BA5-83B9-D094-399A-373204B76F86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4787900" y="1268413"/>
          <a:ext cx="403225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2" imgW="2591394" imgH="2343922" progId="Word.Picture.8">
                  <p:embed/>
                </p:oleObj>
              </mc:Choice>
              <mc:Fallback>
                <p:oleObj name="Imagen" r:id="rId2" imgW="2591394" imgH="2343922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1268413"/>
                        <a:ext cx="4032250" cy="5400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84A84E9-5710-A200-AF0B-6ED8E7DF032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42988" y="115888"/>
            <a:ext cx="7200900" cy="649287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dirty="0">
                <a:solidFill>
                  <a:schemeClr val="bg2"/>
                </a:solidFill>
              </a:rPr>
              <a:t>Enfisema subcutáneo</a:t>
            </a:r>
          </a:p>
        </p:txBody>
      </p:sp>
      <p:pic>
        <p:nvPicPr>
          <p:cNvPr id="15363" name="Picture 4" descr="chest0025d-t">
            <a:hlinkClick r:id="rId2"/>
            <a:extLst>
              <a:ext uri="{FF2B5EF4-FFF2-40B4-BE49-F238E27FC236}">
                <a16:creationId xmlns:a16="http://schemas.microsoft.com/office/drawing/2014/main" id="{1DC37A88-CC99-6F7F-92B8-20EB691EA61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908050"/>
            <a:ext cx="7200900" cy="5689600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6" descr="Forward">
            <a:extLst>
              <a:ext uri="{FF2B5EF4-FFF2-40B4-BE49-F238E27FC236}">
                <a16:creationId xmlns:a16="http://schemas.microsoft.com/office/drawing/2014/main" id="{1C5C98FD-07DA-1DB3-B198-F8E8C3B78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1742">
            <a:off x="1979613" y="3933825"/>
            <a:ext cx="1895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68293AE-437F-A94B-CAF6-D0A31C2880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424863" cy="8509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dirty="0">
                <a:solidFill>
                  <a:schemeClr val="bg2"/>
                </a:solidFill>
              </a:rPr>
              <a:t>TAC (Enfisema subcutáneo)</a:t>
            </a:r>
          </a:p>
        </p:txBody>
      </p:sp>
      <p:pic>
        <p:nvPicPr>
          <p:cNvPr id="16387" name="Picture 4" descr="chest0025e-t">
            <a:hlinkClick r:id="rId2"/>
            <a:extLst>
              <a:ext uri="{FF2B5EF4-FFF2-40B4-BE49-F238E27FC236}">
                <a16:creationId xmlns:a16="http://schemas.microsoft.com/office/drawing/2014/main" id="{5D0AFBE1-A2BB-A2E3-256B-8E751D87419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96975"/>
            <a:ext cx="8424863" cy="566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5" descr="Forward">
            <a:extLst>
              <a:ext uri="{FF2B5EF4-FFF2-40B4-BE49-F238E27FC236}">
                <a16:creationId xmlns:a16="http://schemas.microsoft.com/office/drawing/2014/main" id="{D6CA7A04-2B1C-A047-726F-41E315AD50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47136">
            <a:off x="1331913" y="3284538"/>
            <a:ext cx="18732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9B0F9-EEAC-4331-E114-3B981AA1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s-ES" altLang="es-ES" dirty="0">
                <a:solidFill>
                  <a:schemeClr val="bg2"/>
                </a:solidFill>
              </a:rPr>
              <a:t>Enfisema subcutáneo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042BC0-5AFB-EB59-DB5D-26EAD2CA8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bg2"/>
                </a:solidFill>
              </a:rPr>
              <a:t>Conducta.</a:t>
            </a:r>
          </a:p>
          <a:p>
            <a:pPr>
              <a:defRPr/>
            </a:pPr>
            <a:r>
              <a:rPr lang="es-ES" dirty="0">
                <a:solidFill>
                  <a:schemeClr val="bg2"/>
                </a:solidFill>
              </a:rPr>
              <a:t>Medidas para conservar la vida.</a:t>
            </a:r>
          </a:p>
          <a:p>
            <a:pPr>
              <a:defRPr/>
            </a:pPr>
            <a:r>
              <a:rPr lang="es-ES" dirty="0">
                <a:solidFill>
                  <a:schemeClr val="bg2"/>
                </a:solidFill>
              </a:rPr>
              <a:t>Traqueostomía, cricotiroidotomía o coniostomía.</a:t>
            </a:r>
          </a:p>
          <a:p>
            <a:pPr>
              <a:defRPr/>
            </a:pPr>
            <a:r>
              <a:rPr lang="es-ES" dirty="0" err="1">
                <a:solidFill>
                  <a:schemeClr val="bg2"/>
                </a:solidFill>
              </a:rPr>
              <a:t>Mediastinostomía</a:t>
            </a:r>
            <a:r>
              <a:rPr lang="es-ES" dirty="0">
                <a:solidFill>
                  <a:schemeClr val="bg2"/>
                </a:solidFill>
              </a:rPr>
              <a:t> superior y colocar drenaje.</a:t>
            </a:r>
          </a:p>
          <a:p>
            <a:pPr>
              <a:defRPr/>
            </a:pPr>
            <a:r>
              <a:rPr lang="es-ES" dirty="0">
                <a:solidFill>
                  <a:schemeClr val="bg2"/>
                </a:solidFill>
              </a:rPr>
              <a:t>Analgésicos o acupuntura o digitopuntura.</a:t>
            </a:r>
          </a:p>
          <a:p>
            <a:pPr>
              <a:defRPr/>
            </a:pPr>
            <a:r>
              <a:rPr lang="es-ES" dirty="0">
                <a:solidFill>
                  <a:schemeClr val="bg2"/>
                </a:solidFill>
              </a:rPr>
              <a:t>Evacuar en 1ra. prioridad semisentado y en ambulancia para el tratamiento de la lesión causal.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28BC4C-FDFA-1243-090A-568CC6A863D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274638"/>
            <a:ext cx="8496300" cy="633412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4000" dirty="0">
                <a:solidFill>
                  <a:schemeClr val="bg2"/>
                </a:solidFill>
              </a:rPr>
              <a:t>Neumotórax.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ADA1B64-9655-52C1-3FE5-346AFBC6F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400675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es-ES" dirty="0"/>
              <a:t>    </a:t>
            </a:r>
            <a:r>
              <a:rPr lang="es-ES" altLang="es-ES" u="sng" dirty="0">
                <a:solidFill>
                  <a:schemeClr val="bg2"/>
                </a:solidFill>
              </a:rPr>
              <a:t>Concepto</a:t>
            </a:r>
            <a:r>
              <a:rPr lang="es-ES" altLang="es-ES" dirty="0">
                <a:solidFill>
                  <a:schemeClr val="bg2"/>
                </a:solidFill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es-ES" dirty="0">
                <a:solidFill>
                  <a:schemeClr val="bg2"/>
                </a:solidFill>
              </a:rPr>
              <a:t>   Es la penetración de aire en la cavidad pleural proveniente del parénquima pulmonar o del medio ambiente</a:t>
            </a:r>
            <a:r>
              <a:rPr lang="es-ES" altLang="es-ES" u="sng" dirty="0">
                <a:solidFill>
                  <a:schemeClr val="bg2"/>
                </a:solidFill>
              </a:rPr>
              <a:t>.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es-ES" dirty="0">
                <a:solidFill>
                  <a:schemeClr val="bg2"/>
                </a:solidFill>
              </a:rPr>
              <a:t>   </a:t>
            </a:r>
            <a:r>
              <a:rPr lang="es-ES" altLang="es-ES" u="sng" dirty="0">
                <a:solidFill>
                  <a:schemeClr val="bg2"/>
                </a:solidFill>
              </a:rPr>
              <a:t>Clasificación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es-ES" dirty="0">
                <a:solidFill>
                  <a:schemeClr val="bg2"/>
                </a:solidFill>
              </a:rPr>
              <a:t>   Abierto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es-ES" dirty="0">
                <a:solidFill>
                  <a:schemeClr val="bg2"/>
                </a:solidFill>
              </a:rPr>
              <a:t>   Cerrado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altLang="es-ES" dirty="0">
                <a:solidFill>
                  <a:schemeClr val="bg2"/>
                </a:solidFill>
              </a:rPr>
              <a:t>* Los dos pueden ser: A tensión ( válvula externa o Interna) </a:t>
            </a:r>
            <a:r>
              <a:rPr lang="es-MX" altLang="es-ES" dirty="0">
                <a:solidFill>
                  <a:schemeClr val="bg2"/>
                </a:solidFill>
              </a:rPr>
              <a:t>Entrada de aire a la cavidad pleural, por un mecanismo de válvula unidireccional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" altLang="es-ES" dirty="0"/>
          </a:p>
          <a:p>
            <a:pPr eaLnBrk="1" hangingPunct="1">
              <a:defRPr/>
            </a:pPr>
            <a:endParaRPr lang="es-ES" alt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166B6E2-8B9A-6413-951D-32ABEB7EC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8636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 Neumotórax abierto.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957C8AA-128E-7F2D-B539-84EAD031F8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dirty="0">
                <a:solidFill>
                  <a:schemeClr val="bg2"/>
                </a:solidFill>
              </a:rPr>
              <a:t>Grandes defectos pared torácica: 2/3 del diámetro de la tráquea.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b="1" dirty="0">
                <a:solidFill>
                  <a:schemeClr val="bg2"/>
                </a:solidFill>
              </a:rPr>
              <a:t>Diagnostico: </a:t>
            </a:r>
            <a:r>
              <a:rPr lang="es-ES" sz="2800" dirty="0">
                <a:solidFill>
                  <a:schemeClr val="bg2"/>
                </a:solidFill>
              </a:rPr>
              <a:t>Herida aspirante del tórax.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b="1" dirty="0">
                <a:solidFill>
                  <a:schemeClr val="bg2"/>
                </a:solidFill>
              </a:rPr>
              <a:t>Tratamiento inicial: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dirty="0">
                <a:solidFill>
                  <a:schemeClr val="bg2"/>
                </a:solidFill>
              </a:rPr>
              <a:t> Cubrir prontamente el defecto.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ES" sz="2800" dirty="0">
                <a:solidFill>
                  <a:schemeClr val="bg2"/>
                </a:solidFill>
              </a:rPr>
              <a:t>           - Apósito estéril oclusivo sellado en 3 lados.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ES" sz="2800" dirty="0">
                <a:solidFill>
                  <a:schemeClr val="bg2"/>
                </a:solidFill>
              </a:rPr>
              <a:t>           - Pleurostomia distante al defecto.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sz="2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b="1" dirty="0">
                <a:solidFill>
                  <a:schemeClr val="bg2"/>
                </a:solidFill>
              </a:rPr>
              <a:t>Tratamiento definitivo</a:t>
            </a:r>
            <a:r>
              <a:rPr lang="es-ES" sz="2800" dirty="0">
                <a:solidFill>
                  <a:schemeClr val="bg2"/>
                </a:solidFill>
              </a:rPr>
              <a:t>: Cierre quirúrgico  en un salón.</a:t>
            </a:r>
            <a:endParaRPr lang="es-CL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DD4DDEA-BCDA-C116-0E51-7F9EB3A926C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33375" y="274638"/>
            <a:ext cx="8353425" cy="11430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dirty="0">
                <a:solidFill>
                  <a:schemeClr val="bg2"/>
                </a:solidFill>
              </a:rPr>
              <a:t>Neumotórax abierto</a:t>
            </a:r>
          </a:p>
        </p:txBody>
      </p:sp>
      <p:pic>
        <p:nvPicPr>
          <p:cNvPr id="20483" name="Picture 4" descr="FPneumof">
            <a:extLst>
              <a:ext uri="{FF2B5EF4-FFF2-40B4-BE49-F238E27FC236}">
                <a16:creationId xmlns:a16="http://schemas.microsoft.com/office/drawing/2014/main" id="{D854AAEB-D044-396E-8833-D19FD02039B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75" y="1700213"/>
            <a:ext cx="8353425" cy="4897437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68A43-2A83-D84F-9D10-C0CE9EFD3A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s-ES_tradnl" dirty="0">
                <a:solidFill>
                  <a:schemeClr val="bg2"/>
                </a:solidFill>
              </a:rPr>
              <a:t>Equipo de </a:t>
            </a:r>
            <a:r>
              <a:rPr lang="es-ES" dirty="0">
                <a:solidFill>
                  <a:schemeClr val="bg2"/>
                </a:solidFill>
              </a:rPr>
              <a:t>Overholt para</a:t>
            </a:r>
            <a:r>
              <a:rPr lang="es-ES_tradnl" dirty="0">
                <a:solidFill>
                  <a:schemeClr val="bg2"/>
                </a:solidFill>
              </a:rPr>
              <a:t> aspiración Torácica</a:t>
            </a:r>
            <a:endParaRPr lang="es-ES" dirty="0">
              <a:solidFill>
                <a:schemeClr val="bg2"/>
              </a:solidFill>
            </a:endParaRPr>
          </a:p>
        </p:txBody>
      </p:sp>
      <p:pic>
        <p:nvPicPr>
          <p:cNvPr id="21507" name="Picture 4" descr="FIG">
            <a:extLst>
              <a:ext uri="{FF2B5EF4-FFF2-40B4-BE49-F238E27FC236}">
                <a16:creationId xmlns:a16="http://schemas.microsoft.com/office/drawing/2014/main" id="{A934B0ED-79BA-454C-C01C-F9FB2CCF74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52BAE-701F-E051-8E0B-D6921CD2F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00B050"/>
          </a:solidFill>
        </p:spPr>
        <p:txBody>
          <a:bodyPr/>
          <a:lstStyle/>
          <a:p>
            <a:pPr>
              <a:defRPr/>
            </a:pPr>
            <a:r>
              <a:rPr lang="es-ES" altLang="es-ES" dirty="0">
                <a:solidFill>
                  <a:schemeClr val="bg2"/>
                </a:solidFill>
              </a:rPr>
              <a:t>Neumotórax abierto. Conducta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AEA778-2AD5-3941-8CD7-BAAEEE244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  <a:solidFill>
            <a:srgbClr val="92D050"/>
          </a:solidFill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Conducta CMF, ZD.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1.Cierre  de la herida torácica con apósito o gasa estéril, sujeto con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bandas de esparadrapo.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Evacuar de inmediato el aire de la cavidad pleural con una aguja con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válvula  extractora o con dedo de guante.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Si compromiso realizar una traqueostomía, cricotiroidotomía o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coniostomía.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Tratamiento inicial del </a:t>
            </a:r>
            <a:r>
              <a:rPr lang="es-ES" sz="20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  <a:r>
              <a:rPr lang="es-E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Analgésicos o la acupuntura o digitopuntura.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Profilaxis del tétanos y la infección.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s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Evacuación en 1ra. prioridad </a:t>
            </a:r>
            <a:r>
              <a:rPr lang="es-E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semisentado o acostado sobre el lado de la  lesión y en ambulancia</a:t>
            </a:r>
          </a:p>
          <a:p>
            <a:pPr>
              <a:defRPr/>
            </a:pPr>
            <a:endParaRPr lang="es-E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B57DF84-64B7-3E35-BD96-C52D0E791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012825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Neumotórax a tensión.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2011572-B0C7-DDEB-E6B6-AA4ABC3498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2808288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Válvula unidireccional.</a:t>
            </a:r>
          </a:p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Desplazamiento contralateral mediastino.</a:t>
            </a:r>
          </a:p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Bajo retorno venoso – compromiso ventilación contralateral.</a:t>
            </a:r>
            <a:endParaRPr lang="es-CL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CADD89-6AEA-A6E6-75AE-A4B4F58B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15888"/>
            <a:ext cx="8569325" cy="649287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s-ES" dirty="0"/>
            </a:br>
            <a:r>
              <a:rPr lang="es-ES" dirty="0">
                <a:solidFill>
                  <a:schemeClr val="bg2"/>
                </a:solidFill>
              </a:rPr>
              <a:t>Traumatismos Torácicos</a:t>
            </a:r>
            <a:r>
              <a:rPr lang="es-ES" dirty="0"/>
              <a:t> 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8C95F5-FA1C-7ABC-454E-16F970EF7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321175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just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dirty="0"/>
              <a:t>    </a:t>
            </a:r>
            <a:r>
              <a:rPr lang="es-ES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 marL="257175" indent="-257175" algn="just">
              <a:spcAft>
                <a:spcPts val="0"/>
              </a:spcAft>
              <a:buFont typeface="+mj-lt"/>
              <a:buAutoNum type="arabicPeriod"/>
              <a:tabLst>
                <a:tab pos="225266" algn="l"/>
              </a:tabLst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el diagnóstico clínico de las entidades traumáticas  torácicas</a:t>
            </a:r>
          </a:p>
          <a:p>
            <a:pPr marL="257175" indent="-257175" algn="just">
              <a:spcAft>
                <a:spcPts val="0"/>
              </a:spcAft>
              <a:buFont typeface="+mj-lt"/>
              <a:buAutoNum type="arabicPeriod"/>
              <a:tabLst>
                <a:tab pos="225266" algn="l"/>
              </a:tabLst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 la conducta a seguir en cada entidad traumática torácica en la Primera Asistencia Médica. </a:t>
            </a:r>
          </a:p>
          <a:p>
            <a:pPr marL="0" indent="0" algn="just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Sumario:</a:t>
            </a:r>
          </a:p>
          <a:p>
            <a:pPr marL="0" indent="0" algn="just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Traumatismos torácicos. Clasificación</a:t>
            </a:r>
          </a:p>
          <a:p>
            <a:pPr marL="0" indent="0" algn="just">
              <a:spcAft>
                <a:spcPts val="0"/>
              </a:spcAft>
              <a:buFont typeface="Wingdings" panose="05000000000000000000" pitchFamily="2" charset="2"/>
              <a:buNone/>
              <a:tabLst>
                <a:tab pos="332423" algn="l"/>
              </a:tabLst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Diagnóstico y conducta a seguir en la PAM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B5CCF82-636C-731A-5214-9545464CB5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Neumotórax a tensión: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9EF3BBB-22B7-8225-A582-2DCB4C53BA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Causas:</a:t>
            </a:r>
          </a:p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Ventilación mecánica (P.E.E.P.).</a:t>
            </a:r>
          </a:p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Neumotórax por ruptura de bulas enfisematosas.</a:t>
            </a:r>
          </a:p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Trauma cerrado tórax.</a:t>
            </a:r>
          </a:p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Catéteres centrales (subclavia o yugular </a:t>
            </a:r>
            <a:r>
              <a:rPr lang="es-ES" dirty="0" err="1">
                <a:solidFill>
                  <a:schemeClr val="bg2"/>
                </a:solidFill>
              </a:rPr>
              <a:t>int</a:t>
            </a:r>
            <a:r>
              <a:rPr lang="es-ES" dirty="0">
                <a:solidFill>
                  <a:schemeClr val="bg2"/>
                </a:solidFill>
              </a:rPr>
              <a:t>.).</a:t>
            </a:r>
            <a:endParaRPr lang="es-CL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89A19A0-F02F-F3B9-940C-3F4E3032FC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Neumotórax a tensión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AC2BACB-D1A1-61A7-3415-16DD0C2E7F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dirty="0">
                <a:solidFill>
                  <a:schemeClr val="bg2"/>
                </a:solidFill>
              </a:rPr>
              <a:t>Diagnóstico:</a:t>
            </a:r>
          </a:p>
          <a:p>
            <a:pPr eaLnBrk="1" hangingPunct="1">
              <a:defRPr/>
            </a:pPr>
            <a:r>
              <a:rPr lang="es-ES" sz="2800" dirty="0">
                <a:solidFill>
                  <a:schemeClr val="bg2"/>
                </a:solidFill>
              </a:rPr>
              <a:t>Clínico, no radiológico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" sz="2800" dirty="0">
                <a:solidFill>
                  <a:schemeClr val="bg2"/>
                </a:solidFill>
              </a:rPr>
              <a:t>    Disnea, taquicardia, hipotensión, desviación de la tráquea, ausencia unilateral de ruidos respiratorios, ingurgitación de venas del cuello, cianosis, hipertimpanismo torácico ipsilateral.</a:t>
            </a:r>
          </a:p>
          <a:p>
            <a:pPr eaLnBrk="1" hangingPunct="1">
              <a:defRPr/>
            </a:pPr>
            <a:r>
              <a:rPr lang="es-ES" sz="2800" dirty="0">
                <a:solidFill>
                  <a:schemeClr val="bg2"/>
                </a:solidFill>
              </a:rPr>
              <a:t>Dg. Diferencial: Taponamiento cardiaco.</a:t>
            </a:r>
            <a:endParaRPr lang="es-CL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225E2B7-8196-0861-F552-58489B562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147050" cy="12827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Neumotórax a tensión</a:t>
            </a:r>
            <a:br>
              <a:rPr lang="es-ES_tradn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Válvula Interna</a:t>
            </a:r>
          </a:p>
        </p:txBody>
      </p:sp>
      <p:pic>
        <p:nvPicPr>
          <p:cNvPr id="26627" name="Picture 4" descr="FIG">
            <a:extLst>
              <a:ext uri="{FF2B5EF4-FFF2-40B4-BE49-F238E27FC236}">
                <a16:creationId xmlns:a16="http://schemas.microsoft.com/office/drawing/2014/main" id="{E3A355FB-38FA-F5CE-BDBC-7EA7D5D0223E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989138"/>
            <a:ext cx="6337300" cy="4103687"/>
          </a:xfr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4" descr="FIG">
            <a:extLst>
              <a:ext uri="{FF2B5EF4-FFF2-40B4-BE49-F238E27FC236}">
                <a16:creationId xmlns:a16="http://schemas.microsoft.com/office/drawing/2014/main" id="{B766D9E2-95BF-8996-1E1B-3F40818DBC5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844675"/>
            <a:ext cx="8075612" cy="4608513"/>
          </a:xfr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9A73226-D6A5-5FB4-4CF5-395A46FD51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1700" y="330200"/>
            <a:ext cx="7772400" cy="1116013"/>
          </a:xfrm>
          <a:solidFill>
            <a:srgbClr val="00B050"/>
          </a:solidFill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Neumotórax a tensión</a:t>
            </a:r>
            <a:br>
              <a:rPr lang="es-ES_tradn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Válvula Externa</a:t>
            </a:r>
          </a:p>
        </p:txBody>
      </p:sp>
      <p:pic>
        <p:nvPicPr>
          <p:cNvPr id="27651" name="Picture 4" descr="FIG">
            <a:extLst>
              <a:ext uri="{FF2B5EF4-FFF2-40B4-BE49-F238E27FC236}">
                <a16:creationId xmlns:a16="http://schemas.microsoft.com/office/drawing/2014/main" id="{79F0EAC8-40E1-1E63-F9CB-CEF6E31304D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916113"/>
            <a:ext cx="5832475" cy="4033837"/>
          </a:xfr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2" name="Picture 4" descr="FIG">
            <a:extLst>
              <a:ext uri="{FF2B5EF4-FFF2-40B4-BE49-F238E27FC236}">
                <a16:creationId xmlns:a16="http://schemas.microsoft.com/office/drawing/2014/main" id="{8DA7971A-CA39-3978-E5EE-3DCADD91887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00213"/>
            <a:ext cx="7772400" cy="4752975"/>
          </a:xfr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48B9FE5-C667-0734-4C22-0DBE8F7F0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rgbClr val="00B050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Neumotórax a tensión.</a:t>
            </a:r>
            <a:endParaRPr lang="es-CL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B06C3E0-F020-E5CA-9901-C6F32A5D6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Fisiopatología.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Válvula unidireccional.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Desplazamiento contralateral mediastino.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Bajo retorno venoso – compromiso ventilación contralateral</a:t>
            </a:r>
            <a:r>
              <a:rPr lang="es-ES" dirty="0">
                <a:solidFill>
                  <a:schemeClr val="bg2"/>
                </a:solidFill>
              </a:rPr>
              <a:t>.</a:t>
            </a:r>
            <a:endParaRPr lang="es-CL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3EBFF65-763D-8B71-1AAE-4E390686C45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971550" y="274638"/>
            <a:ext cx="6840538" cy="633412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4000" dirty="0">
                <a:solidFill>
                  <a:schemeClr val="bg2"/>
                </a:solidFill>
              </a:rPr>
              <a:t>Neumotórax a tensión.</a:t>
            </a:r>
          </a:p>
        </p:txBody>
      </p:sp>
      <p:pic>
        <p:nvPicPr>
          <p:cNvPr id="27652" name="Picture 4" descr="neumo a tension">
            <a:extLst>
              <a:ext uri="{FF2B5EF4-FFF2-40B4-BE49-F238E27FC236}">
                <a16:creationId xmlns:a16="http://schemas.microsoft.com/office/drawing/2014/main" id="{E90DD089-AA91-0EA7-D5C5-0B587163C154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052513"/>
            <a:ext cx="6769100" cy="5805487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49890AA-CAAD-6AE4-2FED-D40AB840F3F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dirty="0">
                <a:solidFill>
                  <a:schemeClr val="bg2"/>
                </a:solidFill>
              </a:rPr>
              <a:t>Neumotórax a tensión.</a:t>
            </a:r>
          </a:p>
        </p:txBody>
      </p:sp>
      <p:pic>
        <p:nvPicPr>
          <p:cNvPr id="30723" name="Picture 4" descr="chest0022">
            <a:extLst>
              <a:ext uri="{FF2B5EF4-FFF2-40B4-BE49-F238E27FC236}">
                <a16:creationId xmlns:a16="http://schemas.microsoft.com/office/drawing/2014/main" id="{C9145DAB-68BD-97F8-7851-1FC83465C98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84313"/>
            <a:ext cx="8229600" cy="5257800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686AD2C-A700-E60A-7F41-865ADFD7DC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AR" altLang="es-ES" dirty="0">
                <a:solidFill>
                  <a:schemeClr val="bg2"/>
                </a:solidFill>
              </a:rPr>
              <a:t>Rx Neumotórax</a:t>
            </a:r>
            <a:endParaRPr lang="es-ES" altLang="es-ES" dirty="0">
              <a:solidFill>
                <a:schemeClr val="bg2"/>
              </a:solidFill>
            </a:endParaRPr>
          </a:p>
        </p:txBody>
      </p:sp>
      <p:pic>
        <p:nvPicPr>
          <p:cNvPr id="31747" name="Picture 4" descr="chest0018b-t">
            <a:hlinkClick r:id="rId2"/>
            <a:extLst>
              <a:ext uri="{FF2B5EF4-FFF2-40B4-BE49-F238E27FC236}">
                <a16:creationId xmlns:a16="http://schemas.microsoft.com/office/drawing/2014/main" id="{BE0BBE4B-C5A1-2792-5B81-608E4B1ED56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00213"/>
            <a:ext cx="8229600" cy="4681537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5" descr="Forward">
            <a:extLst>
              <a:ext uri="{FF2B5EF4-FFF2-40B4-BE49-F238E27FC236}">
                <a16:creationId xmlns:a16="http://schemas.microsoft.com/office/drawing/2014/main" id="{5E1AFACE-1D93-F7F0-D3F2-129631AC38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51974">
            <a:off x="5724525" y="3644900"/>
            <a:ext cx="1895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6EC19-FB9A-8CEB-4F58-6681CDC8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s-ES" dirty="0"/>
              <a:t>Neumotórax a Tensión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0682E0-AE21-4F01-BB30-2F3850B4D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Conducta: CMF ZD y PMB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Evacuar de inmediato el aire de la cavidad pleural con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una aguja con válvula extractora o con dedo de guante.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Si compromiso realizar una traqueostomía,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cricotiroidotomía o coniostomía.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Tratamiento inicial del </a:t>
            </a:r>
            <a:r>
              <a:rPr lang="es-ES" sz="24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</a:t>
            </a: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Analgésicos o la acupuntura o digitopuntura.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Profilaxis del tétanos y la infección.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Evacuación en 1ra. prioridad semisentado o acostado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sobre el lado de la lesión y en ambulancia</a:t>
            </a:r>
          </a:p>
          <a:p>
            <a:pPr>
              <a:defRPr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CAC1BAA0-A530-D9F8-D81C-14BE1372273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7950" y="152400"/>
            <a:ext cx="8928100" cy="625475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MX" altLang="es-ES" sz="4000" b="0" dirty="0">
                <a:solidFill>
                  <a:schemeClr val="bg2"/>
                </a:solidFill>
              </a:rPr>
              <a:t>ALGORITMO DE MANEJO</a:t>
            </a:r>
            <a:endParaRPr lang="es-ES" altLang="es-ES" sz="4000" b="0" dirty="0">
              <a:solidFill>
                <a:schemeClr val="bg2"/>
              </a:solidFill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1DCEBCE3-5A46-BE38-5ACE-7F2F879546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908050"/>
            <a:ext cx="8928100" cy="5834063"/>
          </a:xfrm>
          <a:ln>
            <a:solidFill>
              <a:srgbClr val="FF0000"/>
            </a:solidFill>
          </a:ln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s-MX" altLang="es-ES" dirty="0">
              <a:effectLst/>
            </a:endParaRPr>
          </a:p>
          <a:p>
            <a:pPr eaLnBrk="1" hangingPunct="1">
              <a:defRPr/>
            </a:pPr>
            <a:endParaRPr lang="es-ES" altLang="es-ES" dirty="0"/>
          </a:p>
        </p:txBody>
      </p:sp>
      <p:sp>
        <p:nvSpPr>
          <p:cNvPr id="33796" name="Rectangle 18">
            <a:extLst>
              <a:ext uri="{FF2B5EF4-FFF2-40B4-BE49-F238E27FC236}">
                <a16:creationId xmlns:a16="http://schemas.microsoft.com/office/drawing/2014/main" id="{A34074B9-E05F-2940-63A1-6A75FE50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286000"/>
            <a:ext cx="21336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800" b="1">
                <a:solidFill>
                  <a:schemeClr val="bg2"/>
                </a:solidFill>
                <a:latin typeface="Times New Roman" panose="02020603050405020304" pitchFamily="18" charset="0"/>
              </a:rPr>
              <a:t>Hipertensivo</a:t>
            </a:r>
            <a:endParaRPr lang="es-ES" altLang="es-ES" sz="2800" b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Rectangle 19">
            <a:extLst>
              <a:ext uri="{FF2B5EF4-FFF2-40B4-BE49-F238E27FC236}">
                <a16:creationId xmlns:a16="http://schemas.microsoft.com/office/drawing/2014/main" id="{41DDD548-C0CC-043E-41FA-CDA78BB6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362200"/>
            <a:ext cx="2058988" cy="9144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800" b="1">
                <a:solidFill>
                  <a:schemeClr val="bg2"/>
                </a:solidFill>
                <a:latin typeface="Times New Roman" panose="02020603050405020304" pitchFamily="18" charset="0"/>
              </a:rPr>
              <a:t>Simple</a:t>
            </a:r>
            <a:endParaRPr lang="es-ES" altLang="es-ES" sz="2800" b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8" name="Rectangle 20">
            <a:extLst>
              <a:ext uri="{FF2B5EF4-FFF2-40B4-BE49-F238E27FC236}">
                <a16:creationId xmlns:a16="http://schemas.microsoft.com/office/drawing/2014/main" id="{D55E4CF6-A69C-00BF-CC04-426E486A7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038600"/>
            <a:ext cx="2592387" cy="9906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800" b="1">
                <a:solidFill>
                  <a:schemeClr val="bg2"/>
                </a:solidFill>
                <a:latin typeface="Times New Roman" panose="02020603050405020304" pitchFamily="18" charset="0"/>
              </a:rPr>
              <a:t>Descomprimir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800" b="1">
                <a:solidFill>
                  <a:schemeClr val="bg2"/>
                </a:solidFill>
                <a:latin typeface="Times New Roman" panose="02020603050405020304" pitchFamily="18" charset="0"/>
              </a:rPr>
              <a:t>Pleurostomia</a:t>
            </a:r>
            <a:endParaRPr lang="es-ES" altLang="es-ES" sz="2800" b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9" name="Rectangle 21">
            <a:extLst>
              <a:ext uri="{FF2B5EF4-FFF2-40B4-BE49-F238E27FC236}">
                <a16:creationId xmlns:a16="http://schemas.microsoft.com/office/drawing/2014/main" id="{FF72AFB4-DE53-FDC1-3C5A-C4A964780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962400"/>
            <a:ext cx="1143000" cy="12192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800" b="1">
                <a:solidFill>
                  <a:schemeClr val="bg2"/>
                </a:solidFill>
                <a:latin typeface="Times New Roman" panose="02020603050405020304" pitchFamily="18" charset="0"/>
              </a:rPr>
              <a:t>&lt; 25%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800" b="1">
                <a:solidFill>
                  <a:schemeClr val="bg2"/>
                </a:solidFill>
                <a:latin typeface="Times New Roman" panose="02020603050405020304" pitchFamily="18" charset="0"/>
              </a:rPr>
              <a:t>Sin IR</a:t>
            </a:r>
            <a:endParaRPr lang="es-ES" altLang="es-ES" sz="2800" b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0" name="Rectangle 22">
            <a:extLst>
              <a:ext uri="{FF2B5EF4-FFF2-40B4-BE49-F238E27FC236}">
                <a16:creationId xmlns:a16="http://schemas.microsoft.com/office/drawing/2014/main" id="{9EFC3F63-C784-CC6A-7377-B5CAFC510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962400"/>
            <a:ext cx="1143000" cy="12192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MX" altLang="es-ES" sz="2800" b="1">
                <a:solidFill>
                  <a:schemeClr val="bg2"/>
                </a:solidFill>
                <a:latin typeface="Times New Roman" panose="02020603050405020304" pitchFamily="18" charset="0"/>
              </a:rPr>
              <a:t>&gt;25%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MX" altLang="es-ES" sz="2800" b="1">
                <a:solidFill>
                  <a:schemeClr val="bg2"/>
                </a:solidFill>
                <a:latin typeface="Times New Roman" panose="02020603050405020304" pitchFamily="18" charset="0"/>
              </a:rPr>
              <a:t>Con IR</a:t>
            </a:r>
            <a:endParaRPr lang="es-ES" altLang="es-ES" sz="2800" b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1" name="Rectangle 24">
            <a:extLst>
              <a:ext uri="{FF2B5EF4-FFF2-40B4-BE49-F238E27FC236}">
                <a16:creationId xmlns:a16="http://schemas.microsoft.com/office/drawing/2014/main" id="{1BC9D005-E395-4E8B-FA8C-1098AC691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791200"/>
            <a:ext cx="1981200" cy="6096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800" b="1">
                <a:solidFill>
                  <a:schemeClr val="bg2"/>
                </a:solidFill>
                <a:latin typeface="Times New Roman" panose="02020603050405020304" pitchFamily="18" charset="0"/>
              </a:rPr>
              <a:t>Pleurotomía</a:t>
            </a:r>
            <a:endParaRPr lang="es-ES" altLang="es-ES" sz="2800" b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02" name="Line 25">
            <a:extLst>
              <a:ext uri="{FF2B5EF4-FFF2-40B4-BE49-F238E27FC236}">
                <a16:creationId xmlns:a16="http://schemas.microsoft.com/office/drawing/2014/main" id="{88B68313-C8A8-6CBA-6849-DDE22954E9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200400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CU"/>
          </a:p>
        </p:txBody>
      </p:sp>
      <p:sp>
        <p:nvSpPr>
          <p:cNvPr id="33803" name="Line 26">
            <a:extLst>
              <a:ext uri="{FF2B5EF4-FFF2-40B4-BE49-F238E27FC236}">
                <a16:creationId xmlns:a16="http://schemas.microsoft.com/office/drawing/2014/main" id="{BC4C9666-A5BA-5204-3611-C67F3CCC61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3276600"/>
            <a:ext cx="685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CU"/>
          </a:p>
        </p:txBody>
      </p:sp>
      <p:sp>
        <p:nvSpPr>
          <p:cNvPr id="33804" name="Line 27">
            <a:extLst>
              <a:ext uri="{FF2B5EF4-FFF2-40B4-BE49-F238E27FC236}">
                <a16:creationId xmlns:a16="http://schemas.microsoft.com/office/drawing/2014/main" id="{A1E199DC-940A-54B2-1B79-6EB432296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276600"/>
            <a:ext cx="3810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CU"/>
          </a:p>
        </p:txBody>
      </p:sp>
      <p:sp>
        <p:nvSpPr>
          <p:cNvPr id="33805" name="Line 28">
            <a:extLst>
              <a:ext uri="{FF2B5EF4-FFF2-40B4-BE49-F238E27FC236}">
                <a16:creationId xmlns:a16="http://schemas.microsoft.com/office/drawing/2014/main" id="{1E45DC5B-2BBD-C299-E17A-3C41E991C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5181600"/>
            <a:ext cx="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CU"/>
          </a:p>
        </p:txBody>
      </p:sp>
      <p:sp>
        <p:nvSpPr>
          <p:cNvPr id="33806" name="Line 29">
            <a:extLst>
              <a:ext uri="{FF2B5EF4-FFF2-40B4-BE49-F238E27FC236}">
                <a16:creationId xmlns:a16="http://schemas.microsoft.com/office/drawing/2014/main" id="{127679D3-0CB3-8DEF-6284-B1CB2966E9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5181600"/>
            <a:ext cx="1219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CU"/>
          </a:p>
        </p:txBody>
      </p:sp>
      <p:sp>
        <p:nvSpPr>
          <p:cNvPr id="33807" name="Line 30">
            <a:extLst>
              <a:ext uri="{FF2B5EF4-FFF2-40B4-BE49-F238E27FC236}">
                <a16:creationId xmlns:a16="http://schemas.microsoft.com/office/drawing/2014/main" id="{4585469C-FA0E-A9E2-C833-EDF12F5B8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828800"/>
            <a:ext cx="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CU"/>
          </a:p>
        </p:txBody>
      </p:sp>
      <p:sp>
        <p:nvSpPr>
          <p:cNvPr id="33808" name="Line 31">
            <a:extLst>
              <a:ext uri="{FF2B5EF4-FFF2-40B4-BE49-F238E27FC236}">
                <a16:creationId xmlns:a16="http://schemas.microsoft.com/office/drawing/2014/main" id="{4F10097A-6363-79A4-BA5D-68AA16209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1844675"/>
            <a:ext cx="1816100" cy="441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CU"/>
          </a:p>
        </p:txBody>
      </p:sp>
      <p:sp>
        <p:nvSpPr>
          <p:cNvPr id="33809" name="Rectangle 32">
            <a:extLst>
              <a:ext uri="{FF2B5EF4-FFF2-40B4-BE49-F238E27FC236}">
                <a16:creationId xmlns:a16="http://schemas.microsoft.com/office/drawing/2014/main" id="{D245C5AA-297B-D5AD-7043-8B2B1A80E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2200275"/>
            <a:ext cx="2133600" cy="9144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bg2"/>
                </a:solidFill>
                <a:latin typeface="Times New Roman" panose="02020603050405020304" pitchFamily="18" charset="0"/>
              </a:rPr>
              <a:t>Abierto</a:t>
            </a:r>
          </a:p>
        </p:txBody>
      </p:sp>
      <p:sp>
        <p:nvSpPr>
          <p:cNvPr id="33810" name="Rectangle 33">
            <a:extLst>
              <a:ext uri="{FF2B5EF4-FFF2-40B4-BE49-F238E27FC236}">
                <a16:creationId xmlns:a16="http://schemas.microsoft.com/office/drawing/2014/main" id="{B70468AE-A4C0-E86B-EA68-8BEC96BB5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276475"/>
            <a:ext cx="2125663" cy="9144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bg2"/>
                </a:solidFill>
                <a:latin typeface="Times New Roman" panose="02020603050405020304" pitchFamily="18" charset="0"/>
              </a:rPr>
              <a:t>hipertensivo</a:t>
            </a:r>
          </a:p>
        </p:txBody>
      </p:sp>
      <p:sp>
        <p:nvSpPr>
          <p:cNvPr id="33811" name="Rectangle 34">
            <a:extLst>
              <a:ext uri="{FF2B5EF4-FFF2-40B4-BE49-F238E27FC236}">
                <a16:creationId xmlns:a16="http://schemas.microsoft.com/office/drawing/2014/main" id="{77D7E053-2D76-2313-76E3-8E3CCB891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005263"/>
            <a:ext cx="2697163" cy="9906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es-ES" altLang="es-ES" sz="2800" b="1">
                <a:solidFill>
                  <a:schemeClr val="bg2"/>
                </a:solidFill>
                <a:latin typeface="Times New Roman" panose="02020603050405020304" pitchFamily="18" charset="0"/>
              </a:rPr>
              <a:t>Cerrar la brecha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>
                <a:solidFill>
                  <a:schemeClr val="bg2"/>
                </a:solidFill>
                <a:latin typeface="Times New Roman" panose="02020603050405020304" pitchFamily="18" charset="0"/>
              </a:rPr>
              <a:t>Pleurostomía</a:t>
            </a:r>
          </a:p>
        </p:txBody>
      </p:sp>
      <p:sp>
        <p:nvSpPr>
          <p:cNvPr id="33812" name="Rectangle 38">
            <a:extLst>
              <a:ext uri="{FF2B5EF4-FFF2-40B4-BE49-F238E27FC236}">
                <a16:creationId xmlns:a16="http://schemas.microsoft.com/office/drawing/2014/main" id="{8CC2B6FE-3B82-21E3-67A0-EA5DCEDBD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5876925"/>
            <a:ext cx="1981200" cy="60960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ES" sz="2800" b="1">
                <a:solidFill>
                  <a:schemeClr val="bg2"/>
                </a:solidFill>
              </a:rPr>
              <a:t>Observación</a:t>
            </a:r>
            <a:endParaRPr lang="es-ES" altLang="es-ES" sz="2800" b="1">
              <a:solidFill>
                <a:schemeClr val="bg2"/>
              </a:solidFill>
            </a:endParaRPr>
          </a:p>
        </p:txBody>
      </p:sp>
      <p:sp>
        <p:nvSpPr>
          <p:cNvPr id="33813" name="Line 39">
            <a:extLst>
              <a:ext uri="{FF2B5EF4-FFF2-40B4-BE49-F238E27FC236}">
                <a16:creationId xmlns:a16="http://schemas.microsoft.com/office/drawing/2014/main" id="{D6ACEDDD-8BC0-5AB5-FAEA-91C1BBAD5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5875" y="3114675"/>
            <a:ext cx="0" cy="838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CU"/>
          </a:p>
        </p:txBody>
      </p:sp>
      <p:sp>
        <p:nvSpPr>
          <p:cNvPr id="33814" name="Line 44">
            <a:extLst>
              <a:ext uri="{FF2B5EF4-FFF2-40B4-BE49-F238E27FC236}">
                <a16:creationId xmlns:a16="http://schemas.microsoft.com/office/drawing/2014/main" id="{3DD7AE8F-2AD3-9F94-2C6F-BB97662279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85875" y="1844675"/>
            <a:ext cx="1757363" cy="355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s-CU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F1A40B2-7515-F373-4310-6E7D700D315B}"/>
              </a:ext>
            </a:extLst>
          </p:cNvPr>
          <p:cNvSpPr/>
          <p:nvPr/>
        </p:nvSpPr>
        <p:spPr>
          <a:xfrm>
            <a:off x="3132138" y="1285875"/>
            <a:ext cx="2430462" cy="561975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Neumotórax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52DF4B3-6E3C-D544-A27C-406D142F6E0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4800" dirty="0">
                <a:solidFill>
                  <a:schemeClr val="bg2"/>
                </a:solidFill>
              </a:rPr>
              <a:t>Concepto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6F104F9-1253-8AC6-C5AF-09386D210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484563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s-ES" altLang="es-ES" sz="4000" b="1" dirty="0">
                <a:effectLst/>
                <a:latin typeface="Tahoma" panose="020B0604030504040204" pitchFamily="34" charset="0"/>
              </a:rPr>
              <a:t>  </a:t>
            </a:r>
            <a:r>
              <a:rPr lang="es-ES" altLang="es-ES" sz="3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toda lesión traumática capaz de producir alteraciones de intensidad variable en la anatomía y fisiología de la caja torácica y los órganos que la misma contiene.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DD5D816-DF76-AD6B-35F9-FD2EEEEB5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dirty="0"/>
              <a:t> </a:t>
            </a:r>
            <a:r>
              <a:rPr lang="es-ES" dirty="0">
                <a:solidFill>
                  <a:schemeClr val="bg2"/>
                </a:solidFill>
              </a:rPr>
              <a:t>Tórax</a:t>
            </a:r>
            <a:r>
              <a:rPr lang="es-ES" dirty="0"/>
              <a:t> </a:t>
            </a:r>
            <a:r>
              <a:rPr lang="es-ES" dirty="0">
                <a:solidFill>
                  <a:schemeClr val="bg2"/>
                </a:solidFill>
              </a:rPr>
              <a:t>Batiente.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62006B8-830F-24F3-1B13-E06B22E3C4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dirty="0">
                <a:solidFill>
                  <a:schemeClr val="bg2"/>
                </a:solidFill>
              </a:rPr>
              <a:t>Lesión de más de 2 costillas en 2 segmentos o más. o fracturas de esternón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dirty="0">
                <a:solidFill>
                  <a:schemeClr val="bg2"/>
                </a:solidFill>
              </a:rPr>
              <a:t>Inestabilidad ósea: alteraciones movimientos respiratorios.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dirty="0">
                <a:solidFill>
                  <a:schemeClr val="bg2"/>
                </a:solidFill>
              </a:rPr>
              <a:t>Gravedad está dada por contusión pulmonar subyacente: hipoxia severa.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dirty="0">
                <a:solidFill>
                  <a:schemeClr val="bg2"/>
                </a:solidFill>
              </a:rPr>
              <a:t>Importante: tratamiento del dolor.</a:t>
            </a:r>
            <a:endParaRPr lang="es-CL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2EBAE54-810D-F115-7556-73EAC860AB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Tórax Batiente: Diagnóstico.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82D3BB1-CBBC-DC8F-D99C-5CAA670EA2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800" dirty="0">
                <a:solidFill>
                  <a:schemeClr val="bg2"/>
                </a:solidFill>
              </a:rPr>
              <a:t>Respiración superficial.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dirty="0">
                <a:solidFill>
                  <a:schemeClr val="bg2"/>
                </a:solidFill>
              </a:rPr>
              <a:t>Movimientos respiratorios descoordinados y asimétricos.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dirty="0">
                <a:solidFill>
                  <a:schemeClr val="bg2"/>
                </a:solidFill>
              </a:rPr>
              <a:t>Movimientos respiratorios anormales, (Rep. Paradójica)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800" dirty="0">
                <a:solidFill>
                  <a:schemeClr val="bg2"/>
                </a:solidFill>
              </a:rPr>
              <a:t>Crepitación ósea.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ES" sz="2800" dirty="0">
                <a:solidFill>
                  <a:schemeClr val="bg2"/>
                </a:solidFill>
              </a:rPr>
              <a:t>(Puede ser DG en evaluación secundaria: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s-ES" sz="2800" dirty="0">
                <a:solidFill>
                  <a:schemeClr val="bg2"/>
                </a:solidFill>
              </a:rPr>
              <a:t>Hipoxia GSA 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es-ES" sz="2800" dirty="0">
                <a:solidFill>
                  <a:schemeClr val="bg2"/>
                </a:solidFill>
              </a:rPr>
              <a:t>Rx. Parrilla costal.</a:t>
            </a:r>
            <a:endParaRPr lang="es-CL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Marcador de contenido 3">
            <a:extLst>
              <a:ext uri="{FF2B5EF4-FFF2-40B4-BE49-F238E27FC236}">
                <a16:creationId xmlns:a16="http://schemas.microsoft.com/office/drawing/2014/main" id="{A0DA12E3-6B11-B008-0B69-9AD5562439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15888"/>
            <a:ext cx="8434388" cy="662622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E667A82-EDB8-114B-A66F-61B0CE898B9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AR" altLang="es-ES" sz="4000" dirty="0">
                <a:solidFill>
                  <a:schemeClr val="bg2"/>
                </a:solidFill>
              </a:rPr>
              <a:t>Fisiopatología</a:t>
            </a:r>
            <a:br>
              <a:rPr lang="es-AR" altLang="es-ES" sz="4000" dirty="0">
                <a:solidFill>
                  <a:schemeClr val="bg2"/>
                </a:solidFill>
              </a:rPr>
            </a:br>
            <a:r>
              <a:rPr lang="es-AR" altLang="es-ES" sz="4000" dirty="0">
                <a:solidFill>
                  <a:schemeClr val="bg2"/>
                </a:solidFill>
              </a:rPr>
              <a:t>Respiración paradójica</a:t>
            </a:r>
            <a:endParaRPr lang="es-ES" altLang="es-ES" sz="4000" dirty="0">
              <a:solidFill>
                <a:schemeClr val="bg2"/>
              </a:solidFill>
            </a:endParaRPr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84DF7D71-043C-E8F8-22B8-80FA59848C31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457200" y="1854200"/>
          <a:ext cx="8229600" cy="366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3314700" imgH="1780032" progId="Word.Document.8">
                  <p:embed/>
                </p:oleObj>
              </mc:Choice>
              <mc:Fallback>
                <p:oleObj name="Documento" r:id="rId2" imgW="3314700" imgH="178003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54200"/>
                        <a:ext cx="8229600" cy="366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6">
            <a:extLst>
              <a:ext uri="{FF2B5EF4-FFF2-40B4-BE49-F238E27FC236}">
                <a16:creationId xmlns:a16="http://schemas.microsoft.com/office/drawing/2014/main" id="{595B5744-2C87-F95B-BCEA-DEFD85FB64E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57200" y="5653088"/>
            <a:ext cx="8229600" cy="7032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s-ES_tradnl" altLang="es-ES" sz="1800">
                <a:solidFill>
                  <a:schemeClr val="bg2"/>
                </a:solidFill>
              </a:rPr>
              <a:t>    TORAX EN INSPIRACION                                           TORAX EN ESPIRACION</a:t>
            </a:r>
          </a:p>
          <a:p>
            <a:pPr>
              <a:buClrTx/>
              <a:buSzTx/>
              <a:buFontTx/>
              <a:buNone/>
            </a:pPr>
            <a:r>
              <a:rPr lang="es-ES_tradnl" altLang="es-ES" sz="1800"/>
              <a:t>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  <p:bldP spid="389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FE0B531-498E-03C5-E9FD-1FEC45C9357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23850" y="168275"/>
            <a:ext cx="8229600" cy="744538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AR" altLang="es-ES" dirty="0">
                <a:solidFill>
                  <a:schemeClr val="bg2"/>
                </a:solidFill>
              </a:rPr>
              <a:t>Fisiopatología</a:t>
            </a:r>
            <a:endParaRPr lang="es-ES" altLang="es-ES" dirty="0">
              <a:solidFill>
                <a:schemeClr val="bg2"/>
              </a:solidFill>
            </a:endParaRPr>
          </a:p>
        </p:txBody>
      </p:sp>
      <p:sp>
        <p:nvSpPr>
          <p:cNvPr id="40964" name="Line 4">
            <a:extLst>
              <a:ext uri="{FF2B5EF4-FFF2-40B4-BE49-F238E27FC236}">
                <a16:creationId xmlns:a16="http://schemas.microsoft.com/office/drawing/2014/main" id="{DB5BC049-2974-EF62-1003-C668930433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1752600"/>
            <a:ext cx="838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U"/>
          </a:p>
        </p:txBody>
      </p:sp>
      <p:sp>
        <p:nvSpPr>
          <p:cNvPr id="40965" name="Line 5">
            <a:extLst>
              <a:ext uri="{FF2B5EF4-FFF2-40B4-BE49-F238E27FC236}">
                <a16:creationId xmlns:a16="http://schemas.microsoft.com/office/drawing/2014/main" id="{B2CE1A4A-6F99-4DF0-CC6A-B3872DB43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1752600"/>
            <a:ext cx="68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U"/>
          </a:p>
        </p:txBody>
      </p:sp>
      <p:sp>
        <p:nvSpPr>
          <p:cNvPr id="40966" name="AutoShape 6">
            <a:extLst>
              <a:ext uri="{FF2B5EF4-FFF2-40B4-BE49-F238E27FC236}">
                <a16:creationId xmlns:a16="http://schemas.microsoft.com/office/drawing/2014/main" id="{663A37CA-514E-1903-9D21-610C0CEE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295400"/>
            <a:ext cx="2057400" cy="1219200"/>
          </a:xfrm>
          <a:prstGeom prst="flowChartProcess">
            <a:avLst/>
          </a:prstGeom>
          <a:solidFill>
            <a:srgbClr val="FFFF00">
              <a:alpha val="50195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es-ES_tradnl" altLang="es-E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movimiento</a:t>
            </a:r>
          </a:p>
          <a:p>
            <a:pPr algn="ctr">
              <a:defRPr/>
            </a:pPr>
            <a:r>
              <a:rPr lang="es-ES_tradnl" altLang="es-E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 líquido </a:t>
            </a:r>
          </a:p>
          <a:p>
            <a:pPr algn="ctr">
              <a:defRPr/>
            </a:pPr>
            <a:r>
              <a:rPr lang="es-ES_tradnl" altLang="es-E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 área afectad</a:t>
            </a:r>
            <a:r>
              <a:rPr lang="es-ES_tradnl" altLang="es-ES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40967" name="Line 7">
            <a:extLst>
              <a:ext uri="{FF2B5EF4-FFF2-40B4-BE49-F238E27FC236}">
                <a16:creationId xmlns:a16="http://schemas.microsoft.com/office/drawing/2014/main" id="{FC7AF5F1-C6E3-D909-6186-CFDA3275B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25908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U"/>
          </a:p>
        </p:txBody>
      </p:sp>
      <p:sp>
        <p:nvSpPr>
          <p:cNvPr id="40968" name="Line 8">
            <a:extLst>
              <a:ext uri="{FF2B5EF4-FFF2-40B4-BE49-F238E27FC236}">
                <a16:creationId xmlns:a16="http://schemas.microsoft.com/office/drawing/2014/main" id="{1D38641E-CD71-5561-E283-87A816AEB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2590800"/>
            <a:ext cx="0" cy="1066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U"/>
          </a:p>
        </p:txBody>
      </p:sp>
      <p:sp>
        <p:nvSpPr>
          <p:cNvPr id="40969" name="Rectangle 9">
            <a:extLst>
              <a:ext uri="{FF2B5EF4-FFF2-40B4-BE49-F238E27FC236}">
                <a16:creationId xmlns:a16="http://schemas.microsoft.com/office/drawing/2014/main" id="{7463CED5-C9B1-269C-90D8-AAE05CEFD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962400"/>
            <a:ext cx="2635250" cy="990600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>
                <a:solidFill>
                  <a:schemeClr val="bg2"/>
                </a:solidFill>
                <a:latin typeface="Times New Roman" panose="02020603050405020304" pitchFamily="18" charset="0"/>
              </a:rPr>
              <a:t>Aumento de sangre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>
                <a:solidFill>
                  <a:schemeClr val="bg2"/>
                </a:solidFill>
                <a:latin typeface="Times New Roman" panose="02020603050405020304" pitchFamily="18" charset="0"/>
              </a:rPr>
              <a:t>en intersticio 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>
                <a:solidFill>
                  <a:schemeClr val="bg2"/>
                </a:solidFill>
                <a:latin typeface="Times New Roman" panose="02020603050405020304" pitchFamily="18" charset="0"/>
              </a:rPr>
              <a:t>alvéolo</a:t>
            </a:r>
          </a:p>
        </p:txBody>
      </p:sp>
      <p:sp>
        <p:nvSpPr>
          <p:cNvPr id="40970" name="Rectangle 10">
            <a:extLst>
              <a:ext uri="{FF2B5EF4-FFF2-40B4-BE49-F238E27FC236}">
                <a16:creationId xmlns:a16="http://schemas.microsoft.com/office/drawing/2014/main" id="{CB754ECA-2802-9386-FD66-5B1FB71B1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962400"/>
            <a:ext cx="2286000" cy="1066800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>
                <a:solidFill>
                  <a:schemeClr val="bg2"/>
                </a:solidFill>
                <a:latin typeface="Times New Roman" panose="02020603050405020304" pitchFamily="18" charset="0"/>
              </a:rPr>
              <a:t>Edema intersticial</a:t>
            </a:r>
          </a:p>
        </p:txBody>
      </p:sp>
      <p:sp>
        <p:nvSpPr>
          <p:cNvPr id="40971" name="Rectangle 11">
            <a:extLst>
              <a:ext uri="{FF2B5EF4-FFF2-40B4-BE49-F238E27FC236}">
                <a16:creationId xmlns:a16="http://schemas.microsoft.com/office/drawing/2014/main" id="{E4F645AA-4341-CE16-3CBC-6F27C74A5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638800"/>
            <a:ext cx="4953000" cy="457200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>
                <a:solidFill>
                  <a:schemeClr val="bg2"/>
                </a:solidFill>
                <a:latin typeface="Times New Roman" panose="02020603050405020304" pitchFamily="18" charset="0"/>
              </a:rPr>
              <a:t>INSUFICIENCIA RESPIRATORIA</a:t>
            </a:r>
          </a:p>
        </p:txBody>
      </p:sp>
      <p:sp>
        <p:nvSpPr>
          <p:cNvPr id="40972" name="Oval 12">
            <a:extLst>
              <a:ext uri="{FF2B5EF4-FFF2-40B4-BE49-F238E27FC236}">
                <a16:creationId xmlns:a16="http://schemas.microsoft.com/office/drawing/2014/main" id="{8503D735-4B70-2EE0-5B8A-62E7004F5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2470150"/>
            <a:ext cx="2303463" cy="2574925"/>
          </a:xfrm>
          <a:prstGeom prst="ellipse">
            <a:avLst/>
          </a:prstGeom>
          <a:solidFill>
            <a:srgbClr val="00B05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>
                <a:solidFill>
                  <a:schemeClr val="bg2"/>
                </a:solidFill>
                <a:latin typeface="Times New Roman" panose="02020603050405020304" pitchFamily="18" charset="0"/>
              </a:rPr>
              <a:t>Shunt AV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>
                <a:solidFill>
                  <a:schemeClr val="bg2"/>
                </a:solidFill>
                <a:latin typeface="Times New Roman" panose="02020603050405020304" pitchFamily="18" charset="0"/>
              </a:rPr>
              <a:t>   compliance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>
                <a:solidFill>
                  <a:schemeClr val="bg2"/>
                </a:solidFill>
                <a:latin typeface="Times New Roman" panose="02020603050405020304" pitchFamily="18" charset="0"/>
              </a:rPr>
              <a:t> toracopulmonar </a:t>
            </a:r>
          </a:p>
        </p:txBody>
      </p:sp>
      <p:sp>
        <p:nvSpPr>
          <p:cNvPr id="40973" name="AutoShape 13">
            <a:extLst>
              <a:ext uri="{FF2B5EF4-FFF2-40B4-BE49-F238E27FC236}">
                <a16:creationId xmlns:a16="http://schemas.microsoft.com/office/drawing/2014/main" id="{F5B81EDE-56F8-9353-2810-5EB3D09DD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25" y="4495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/>
          </a:p>
        </p:txBody>
      </p:sp>
      <p:sp>
        <p:nvSpPr>
          <p:cNvPr id="40974" name="AutoShape 14">
            <a:extLst>
              <a:ext uri="{FF2B5EF4-FFF2-40B4-BE49-F238E27FC236}">
                <a16:creationId xmlns:a16="http://schemas.microsoft.com/office/drawing/2014/main" id="{D80A26B8-3DBE-3938-F706-90302E861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18013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/>
          </a:p>
        </p:txBody>
      </p:sp>
      <p:sp>
        <p:nvSpPr>
          <p:cNvPr id="40975" name="Line 15">
            <a:extLst>
              <a:ext uri="{FF2B5EF4-FFF2-40B4-BE49-F238E27FC236}">
                <a16:creationId xmlns:a16="http://schemas.microsoft.com/office/drawing/2014/main" id="{A482B1A1-7799-DAD7-9489-58DB47D45D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124200"/>
            <a:ext cx="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U"/>
          </a:p>
        </p:txBody>
      </p:sp>
      <p:sp>
        <p:nvSpPr>
          <p:cNvPr id="40976" name="Line 16">
            <a:extLst>
              <a:ext uri="{FF2B5EF4-FFF2-40B4-BE49-F238E27FC236}">
                <a16:creationId xmlns:a16="http://schemas.microsoft.com/office/drawing/2014/main" id="{8F21298B-1FD6-0E67-F9A9-2E9F796F4D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5814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U"/>
          </a:p>
        </p:txBody>
      </p:sp>
      <p:sp>
        <p:nvSpPr>
          <p:cNvPr id="40977" name="AutoShape 17">
            <a:extLst>
              <a:ext uri="{FF2B5EF4-FFF2-40B4-BE49-F238E27FC236}">
                <a16:creationId xmlns:a16="http://schemas.microsoft.com/office/drawing/2014/main" id="{71222C4A-8A4F-2EDA-DF85-6797877C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181600"/>
            <a:ext cx="3048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sz="1800"/>
          </a:p>
        </p:txBody>
      </p:sp>
      <p:sp>
        <p:nvSpPr>
          <p:cNvPr id="40978" name="Rectangle 18">
            <a:extLst>
              <a:ext uri="{FF2B5EF4-FFF2-40B4-BE49-F238E27FC236}">
                <a16:creationId xmlns:a16="http://schemas.microsoft.com/office/drawing/2014/main" id="{9CB1AED4-7085-92D2-98B5-AEE216CCB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00" y="1341438"/>
            <a:ext cx="2159000" cy="792162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_tradnl" altLang="es-ES" sz="800" dirty="0"/>
          </a:p>
          <a:p>
            <a:pPr eaLnBrk="1" hangingPunct="1">
              <a:lnSpc>
                <a:spcPct val="80000"/>
              </a:lnSpc>
              <a:defRPr/>
            </a:pPr>
            <a:endParaRPr lang="es-ES_tradnl" altLang="es-ES" sz="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      CONTUSION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ES_tradnl" altLang="es-ES" sz="1600" dirty="0">
                <a:solidFill>
                  <a:schemeClr val="bg2"/>
                </a:solidFill>
                <a:latin typeface="Times New Roman" panose="02020603050405020304" pitchFamily="18" charset="0"/>
              </a:rPr>
              <a:t>       PULMONAR</a:t>
            </a:r>
          </a:p>
        </p:txBody>
      </p:sp>
      <p:sp>
        <p:nvSpPr>
          <p:cNvPr id="40979" name="AutoShape 19">
            <a:extLst>
              <a:ext uri="{FF2B5EF4-FFF2-40B4-BE49-F238E27FC236}">
                <a16:creationId xmlns:a16="http://schemas.microsoft.com/office/drawing/2014/main" id="{7BC2F2A6-68DD-1BF4-9894-A1331B665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25538"/>
            <a:ext cx="2057400" cy="1143000"/>
          </a:xfrm>
          <a:prstGeom prst="flowChartProcess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>
                <a:solidFill>
                  <a:schemeClr val="bg2"/>
                </a:solidFill>
                <a:latin typeface="Times New Roman" panose="02020603050405020304" pitchFamily="18" charset="0"/>
              </a:rPr>
              <a:t>Lesión capilar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97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97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animBg="1"/>
      <p:bldP spid="40969" grpId="0" animBg="1"/>
      <p:bldP spid="40970" grpId="0" animBg="1"/>
      <p:bldP spid="40971" grpId="0" animBg="1"/>
      <p:bldP spid="40972" grpId="0" animBg="1"/>
      <p:bldP spid="40978" grpId="0" uiExpand="1" build="p" animBg="1"/>
      <p:bldP spid="4097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2B28B-447B-6DD8-86C7-BDEFB9600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bg2"/>
                </a:solidFill>
              </a:rPr>
              <a:t>Tórax</a:t>
            </a:r>
            <a:r>
              <a:rPr lang="es-ES" dirty="0"/>
              <a:t> </a:t>
            </a:r>
            <a:r>
              <a:rPr lang="es-ES" dirty="0">
                <a:solidFill>
                  <a:schemeClr val="bg2"/>
                </a:solidFill>
              </a:rPr>
              <a:t>Batiente.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A77BD9-3339-35EE-BE93-806748488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13337"/>
          </a:xfr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04800" algn="l"/>
              </a:tabLst>
              <a:defRPr/>
            </a:pPr>
            <a:r>
              <a:rPr lang="es-ES" altLang="es-ES" sz="2400" dirty="0">
                <a:solidFill>
                  <a:prstClr val="black"/>
                </a:solidFill>
                <a:effectLst/>
                <a:latin typeface="Arial" panose="020B0604020202020204" pitchFamily="34" charset="0"/>
              </a:rPr>
              <a:t>Conducta CMF y ZD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04800" algn="l"/>
              </a:tabLst>
              <a:defRPr/>
            </a:pPr>
            <a:r>
              <a:rPr lang="es-ES" altLang="es-ES" sz="2400" dirty="0">
                <a:solidFill>
                  <a:prstClr val="black"/>
                </a:solidFill>
                <a:effectLst/>
                <a:latin typeface="Calibri" panose="020F0502020204030204"/>
                <a:ea typeface="Times New Roman" panose="02020603050405020304" pitchFamily="18" charset="0"/>
              </a:rPr>
              <a:t>1. Las </a:t>
            </a:r>
            <a:r>
              <a:rPr lang="es-ES" altLang="es-ES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medidas necesarias para la conservación de la vida.</a:t>
            </a:r>
            <a:endParaRPr lang="es-ES" altLang="es-ES" sz="2400" dirty="0">
              <a:solidFill>
                <a:prstClr val="black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04800" algn="l"/>
              </a:tabLst>
              <a:defRPr/>
            </a:pPr>
            <a:r>
              <a:rPr lang="es-ES" altLang="es-ES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Revisar la inmovilización, si es necesario mejorarla.</a:t>
            </a:r>
            <a:endParaRPr lang="es-ES" altLang="es-ES" sz="2400" dirty="0">
              <a:solidFill>
                <a:prstClr val="black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04800" algn="l"/>
              </a:tabLst>
              <a:defRPr/>
            </a:pPr>
            <a:r>
              <a:rPr lang="es-ES" altLang="es-ES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Bloquear los nervios intercostales en  región lesionada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04800" algn="l"/>
              </a:tabLst>
              <a:defRPr/>
            </a:pPr>
            <a:r>
              <a:rPr lang="es-ES" altLang="es-ES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con novocaína al 0,5 %, 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04800" algn="l"/>
              </a:tabLst>
              <a:defRPr/>
            </a:pPr>
            <a:r>
              <a:rPr lang="es-ES" altLang="es-ES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 Si compromiso respiratorio </a:t>
            </a:r>
            <a:r>
              <a:rPr lang="es-ES" altLang="es-ES" sz="2400" dirty="0">
                <a:solidFill>
                  <a:prstClr val="black"/>
                </a:solidFill>
                <a:effectLst/>
                <a:latin typeface="Calibri" panose="020F0502020204030204"/>
                <a:ea typeface="Times New Roman" panose="02020603050405020304" pitchFamily="18" charset="0"/>
              </a:rPr>
              <a:t> hacer </a:t>
            </a:r>
            <a:r>
              <a:rPr lang="es-ES" altLang="es-ES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cricotiroidotomía,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04800" algn="l"/>
              </a:tabLst>
              <a:defRPr/>
            </a:pPr>
            <a:r>
              <a:rPr lang="es-ES" altLang="es-ES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coniostomía o traqueostomía.</a:t>
            </a:r>
            <a:endParaRPr lang="es-ES" altLang="es-ES" sz="2400" dirty="0">
              <a:solidFill>
                <a:prstClr val="black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04800" algn="l"/>
              </a:tabLst>
              <a:defRPr/>
            </a:pPr>
            <a:r>
              <a:rPr lang="es-ES" altLang="es-ES" sz="2400" dirty="0">
                <a:solidFill>
                  <a:prstClr val="black"/>
                </a:solidFill>
                <a:effectLst/>
                <a:latin typeface="Calibri" panose="020F0502020204030204"/>
                <a:ea typeface="Times New Roman" panose="02020603050405020304" pitchFamily="18" charset="0"/>
              </a:rPr>
              <a:t>4. T</a:t>
            </a:r>
            <a:r>
              <a:rPr lang="es-ES" altLang="es-ES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ratamiento inicial del shock.</a:t>
            </a:r>
            <a:endParaRPr lang="es-ES" altLang="es-ES" sz="2400" dirty="0">
              <a:solidFill>
                <a:prstClr val="black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04800" algn="l"/>
              </a:tabLst>
              <a:defRPr/>
            </a:pPr>
            <a:r>
              <a:rPr lang="es-ES" altLang="es-ES" sz="2400" dirty="0">
                <a:solidFill>
                  <a:prstClr val="black"/>
                </a:solidFill>
                <a:effectLst/>
                <a:latin typeface="Calibri" panose="020F0502020204030204"/>
                <a:ea typeface="Times New Roman" panose="02020603050405020304" pitchFamily="18" charset="0"/>
              </a:rPr>
              <a:t>5. A</a:t>
            </a:r>
            <a:r>
              <a:rPr lang="es-ES" altLang="es-ES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nalgésicos (aspirina ó 1g de dipirona IM..</a:t>
            </a:r>
            <a:endParaRPr lang="es-ES" altLang="es-ES" sz="2400" dirty="0">
              <a:solidFill>
                <a:prstClr val="black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04800" algn="l"/>
              </a:tabLst>
              <a:defRPr/>
            </a:pPr>
            <a:r>
              <a:rPr lang="es-ES" altLang="es-ES" sz="2400" dirty="0">
                <a:solidFill>
                  <a:prstClr val="black"/>
                </a:solidFill>
                <a:effectLst/>
                <a:latin typeface="Calibri" panose="020F0502020204030204"/>
                <a:ea typeface="Times New Roman" panose="02020603050405020304" pitchFamily="18" charset="0"/>
              </a:rPr>
              <a:t>6. P</a:t>
            </a:r>
            <a:r>
              <a:rPr lang="es-ES" altLang="es-ES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rofilácticas del tétanos y la infección.</a:t>
            </a:r>
            <a:endParaRPr lang="es-ES" altLang="es-ES" sz="2400" dirty="0">
              <a:solidFill>
                <a:prstClr val="black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04800" algn="l"/>
              </a:tabLst>
              <a:defRPr/>
            </a:pPr>
            <a:r>
              <a:rPr lang="es-ES" altLang="es-ES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7. Evacuación en 1ra. prioridad en ambulancia o acostado </a:t>
            </a: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04800" algn="l"/>
              </a:tabLst>
              <a:defRPr/>
            </a:pPr>
            <a:r>
              <a:rPr lang="es-ES" altLang="es-ES" sz="2400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sobre el lado de la lesión.</a:t>
            </a:r>
            <a:endParaRPr lang="es-ES" altLang="es-ES" sz="2400" dirty="0">
              <a:solidFill>
                <a:prstClr val="black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tabLst>
                <a:tab pos="304800" algn="l"/>
              </a:tabLst>
              <a:defRPr/>
            </a:pPr>
            <a:endParaRPr lang="es-ES" altLang="es-ES" sz="2400" dirty="0">
              <a:solidFill>
                <a:prstClr val="black"/>
              </a:solidFill>
              <a:effectLst/>
              <a:latin typeface="Arial" panose="020B0604020202020204" pitchFamily="34" charset="0"/>
            </a:endParaRPr>
          </a:p>
          <a:p>
            <a:pPr>
              <a:defRPr/>
            </a:pPr>
            <a:endParaRPr lang="es-ES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36322B6-E33E-BE50-9650-90A1E38FD25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476250"/>
          </a:xfrm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es-ES_tradnl" altLang="es-ES" sz="4000" dirty="0">
                <a:solidFill>
                  <a:schemeClr val="bg2"/>
                </a:solidFill>
              </a:rPr>
              <a:t>Clasificación terapéutica T.B</a:t>
            </a:r>
            <a:r>
              <a:rPr lang="es-ES_tradnl" altLang="es-ES" sz="4000" dirty="0"/>
              <a:t>.</a:t>
            </a:r>
            <a:endParaRPr lang="es-ES" altLang="es-ES" sz="4000" dirty="0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3FDC171-6F00-3BA0-CFBE-52B7105EC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692150"/>
            <a:ext cx="8928100" cy="6049963"/>
          </a:xfr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Vulet costal pequeño</a:t>
            </a:r>
            <a:r>
              <a:rPr lang="es-ES_tradnl" altLang="es-ES" sz="2400" b="1" dirty="0"/>
              <a:t>:</a:t>
            </a:r>
            <a:endParaRPr lang="es-ES_tradnl" altLang="es-ES" sz="24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>
                <a:solidFill>
                  <a:schemeClr val="bg2"/>
                </a:solidFill>
              </a:rPr>
              <a:t> 1- No requiere ventilación mecánica.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>
                <a:solidFill>
                  <a:schemeClr val="bg2"/>
                </a:solidFill>
              </a:rPr>
              <a:t> 2- No shock.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>
                <a:solidFill>
                  <a:schemeClr val="bg2"/>
                </a:solidFill>
              </a:rPr>
              <a:t> 3- FR.. Aceptable.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>
                <a:solidFill>
                  <a:schemeClr val="bg2"/>
                </a:solidFill>
              </a:rPr>
              <a:t> 4- Gasometría poco alterada.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1800" b="1" dirty="0">
                <a:solidFill>
                  <a:schemeClr val="bg2"/>
                </a:solidFill>
              </a:rPr>
              <a:t> TTO: médico. </a:t>
            </a:r>
            <a:endParaRPr lang="es-ES" altLang="es-ES" sz="1800" b="1" dirty="0">
              <a:solidFill>
                <a:schemeClr val="bg2"/>
              </a:solidFill>
            </a:endParaRP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F529125F-83BC-E815-68A8-7C45B16F1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6838"/>
            <a:ext cx="58674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s-ES_tradnl" altLang="es-E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Vulet costal pequeño mas trauma cerrado </a:t>
            </a:r>
          </a:p>
          <a:p>
            <a:pPr eaLnBrk="1" hangingPunct="1">
              <a:defRPr/>
            </a:pPr>
            <a:r>
              <a:rPr lang="es-ES_tradnl" altLang="es-E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 tórax</a:t>
            </a: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1- Alivio del dolor.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2- Fisioterapia respiratoria.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3- Restricción de líquidos.</a:t>
            </a:r>
          </a:p>
          <a:p>
            <a:pPr eaLnBrk="1" hangingPunct="1">
              <a:defRPr/>
            </a:pPr>
            <a:r>
              <a:rPr lang="es-ES_tradnl" altLang="es-E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Vulet costal mayor</a:t>
            </a: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1- Requiere ventilación mecánica 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2- FR.: menor de  8  o  mayor de 30 por minuto.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3- PO2: menor de 60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4- cianosis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TTO: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1- ventilación mecánica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2- tratamiento medico</a:t>
            </a:r>
            <a:endParaRPr lang="es-ES" altLang="es-E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9" name="Rectangle 9">
            <a:extLst>
              <a:ext uri="{FF2B5EF4-FFF2-40B4-BE49-F238E27FC236}">
                <a16:creationId xmlns:a16="http://schemas.microsoft.com/office/drawing/2014/main" id="{C32BF3B5-DC56-E0C0-692F-BFA7626A9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49275"/>
            <a:ext cx="3025775" cy="37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endParaRPr lang="es-ES_tradnl" altLang="es-E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s-ES_tradnl" altLang="es-ES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Vulet costal externo bilateral con participación del esternón: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TTO: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Tto. médico.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osteosíntesis.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fijador externo de Vals.</a:t>
            </a:r>
          </a:p>
          <a:p>
            <a:pPr eaLnBrk="1" hangingPunct="1">
              <a:defRPr/>
            </a:pPr>
            <a:r>
              <a:rPr lang="es-ES_tradnl" altLang="es-E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ventilación mecánica.</a:t>
            </a:r>
          </a:p>
          <a:p>
            <a:pPr>
              <a:spcBef>
                <a:spcPct val="50000"/>
              </a:spcBef>
              <a:defRPr/>
            </a:pPr>
            <a:endParaRPr lang="es-ES_tradnl" altLang="es-E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CC1D108-2ABE-51B0-1F19-BBB2FFAEA3F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Métodos de tratamiento:</a:t>
            </a:r>
            <a:endParaRPr lang="es-ES" altLang="es-ES" dirty="0">
              <a:solidFill>
                <a:schemeClr val="bg2"/>
              </a:solidFill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1991DD7-2DFA-1B3A-159F-274E7745A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4000" dirty="0">
                <a:solidFill>
                  <a:schemeClr val="bg2"/>
                </a:solidFill>
              </a:rPr>
              <a:t>1- Sostén externo.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4000" dirty="0">
                <a:solidFill>
                  <a:schemeClr val="bg2"/>
                </a:solidFill>
              </a:rPr>
              <a:t>2- Fijadores externos.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4000" dirty="0">
                <a:solidFill>
                  <a:schemeClr val="bg2"/>
                </a:solidFill>
              </a:rPr>
              <a:t>3- Estabilidad neumática interna.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sz="4000" dirty="0">
                <a:solidFill>
                  <a:schemeClr val="bg2"/>
                </a:solidFill>
              </a:rPr>
              <a:t>4- Tto médico.</a:t>
            </a:r>
          </a:p>
          <a:p>
            <a:pPr eaLnBrk="1" hangingPunct="1">
              <a:defRPr/>
            </a:pPr>
            <a:endParaRPr lang="es-ES" alt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D0B24D4-3996-1B2F-D738-5D98C6920CF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Sostén externo</a:t>
            </a:r>
            <a:endParaRPr lang="es-ES" altLang="es-ES" dirty="0">
              <a:solidFill>
                <a:schemeClr val="bg2"/>
              </a:solidFill>
            </a:endParaRP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C20E49A-E133-F9E2-37B6-0A0FA11592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ctr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Inmovilización de tórax  Batiente: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    Mediante presión mantenida por un vendaje de esparadrapo sobre un paquete de gasa o un saquito de arena.</a:t>
            </a:r>
          </a:p>
          <a:p>
            <a:pPr eaLnBrk="1" hangingPunct="1">
              <a:defRPr/>
            </a:pPr>
            <a:endParaRPr lang="es-ES" altLang="es-ES" sz="2800" dirty="0"/>
          </a:p>
        </p:txBody>
      </p:sp>
      <p:graphicFrame>
        <p:nvGraphicFramePr>
          <p:cNvPr id="45061" name="Object 5">
            <a:extLst>
              <a:ext uri="{FF2B5EF4-FFF2-40B4-BE49-F238E27FC236}">
                <a16:creationId xmlns:a16="http://schemas.microsoft.com/office/drawing/2014/main" id="{0C295540-E5B7-B00D-DAC8-0F72B2F3357F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5364163" y="1600200"/>
          <a:ext cx="33845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2115312" imgH="2750820" progId="Word.Document.8">
                  <p:embed/>
                </p:oleObj>
              </mc:Choice>
              <mc:Fallback>
                <p:oleObj name="Documento" r:id="rId2" imgW="2115312" imgH="275082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600200"/>
                        <a:ext cx="3384550" cy="4525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59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>
            <a:extLst>
              <a:ext uri="{FF2B5EF4-FFF2-40B4-BE49-F238E27FC236}">
                <a16:creationId xmlns:a16="http://schemas.microsoft.com/office/drawing/2014/main" id="{E0DDEF5A-9D88-55D1-8357-D44596E66B9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es-ES" altLang="es-ES" dirty="0">
                <a:solidFill>
                  <a:schemeClr val="bg2"/>
                </a:solidFill>
              </a:rPr>
              <a:t>Estabilización del  tórax batiente</a:t>
            </a:r>
            <a:endParaRPr lang="es-ES" altLang="es-ES" dirty="0"/>
          </a:p>
        </p:txBody>
      </p:sp>
      <p:graphicFrame>
        <p:nvGraphicFramePr>
          <p:cNvPr id="44035" name="Object 4">
            <a:extLst>
              <a:ext uri="{FF2B5EF4-FFF2-40B4-BE49-F238E27FC236}">
                <a16:creationId xmlns:a16="http://schemas.microsoft.com/office/drawing/2014/main" id="{959B745C-41AC-04E5-5C9D-EDFA0BD1BD66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5508625" y="1773238"/>
          <a:ext cx="3384550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2095500" imgH="3009900" progId="Word.Document.8">
                  <p:embed/>
                </p:oleObj>
              </mc:Choice>
              <mc:Fallback>
                <p:oleObj name="Documento" r:id="rId2" imgW="2095500" imgH="30099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773238"/>
                        <a:ext cx="3384550" cy="46799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4" name="Rectangle 7">
            <a:extLst>
              <a:ext uri="{FF2B5EF4-FFF2-40B4-BE49-F238E27FC236}">
                <a16:creationId xmlns:a16="http://schemas.microsoft.com/office/drawing/2014/main" id="{7327A94C-D834-18C3-2721-443E9302E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060575"/>
            <a:ext cx="4762500" cy="1077913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lvl="3" algn="ctr">
              <a:buClrTx/>
              <a:buSzTx/>
              <a:buFontTx/>
              <a:buNone/>
              <a:defRPr/>
            </a:pPr>
            <a:r>
              <a:rPr lang="es-ES_tradnl" altLang="es-E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Tracción por planos superficiales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397D1-9081-5940-94F3-0A964471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333375"/>
            <a:ext cx="8229600" cy="935038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s-ES" sz="49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C9E44D-888F-BF32-32E9-51629523392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s-ES" dirty="0">
                <a:solidFill>
                  <a:schemeClr val="bg2"/>
                </a:solidFill>
              </a:rPr>
              <a:t>La evacuación rápida, tratamiento por etapas, el tratamiento precoz de lesiones, uso de antibióticos, salas de cuidados intensivos. En reportes de guerras recientes , Líbano, Chechenia, Irak, Afganistán con el uso de armamentos actuales los traumatismos de tórax han llegado al 42% pero sobreviven el 73 %.</a:t>
            </a:r>
          </a:p>
          <a:p>
            <a:pPr>
              <a:defRPr/>
            </a:pPr>
            <a:r>
              <a:rPr lang="es-ES" b="1" dirty="0">
                <a:solidFill>
                  <a:schemeClr val="bg2"/>
                </a:solidFill>
              </a:rPr>
              <a:t>Aplicando la toracotomía temprana</a:t>
            </a:r>
            <a:r>
              <a:rPr lang="es-ES" dirty="0">
                <a:solidFill>
                  <a:schemeClr val="bg2"/>
                </a:solidFill>
              </a:rPr>
              <a:t>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100" dirty="0">
                <a:solidFill>
                  <a:schemeClr val="bg2"/>
                </a:solidFill>
              </a:rPr>
              <a:t>    1-En paciente hemodinamicamente inestable.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100" dirty="0">
                <a:solidFill>
                  <a:schemeClr val="bg2"/>
                </a:solidFill>
              </a:rPr>
              <a:t>    2-Heridas precordiales.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100" dirty="0">
                <a:solidFill>
                  <a:schemeClr val="bg2"/>
                </a:solidFill>
              </a:rPr>
              <a:t>    3-Sospecha de heridas que lesionan mediastino.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    </a:t>
            </a:r>
            <a:r>
              <a:rPr lang="es-ES" sz="2100" dirty="0">
                <a:solidFill>
                  <a:schemeClr val="bg2"/>
                </a:solidFill>
              </a:rPr>
              <a:t>4-Cuando no hay dudas de una lesión externa grave.    </a:t>
            </a:r>
          </a:p>
          <a:p>
            <a:pPr>
              <a:defRPr/>
            </a:pPr>
            <a:endParaRPr lang="es-ES" dirty="0"/>
          </a:p>
        </p:txBody>
      </p:sp>
    </p:spTree>
  </p:cSld>
  <p:clrMapOvr>
    <a:masterClrMapping/>
  </p:clrMapOvr>
  <p:transition spd="slow">
    <p:blinds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13D8B07-C034-7481-0C9D-CFEE0F2FC80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95288" y="115888"/>
            <a:ext cx="8424862" cy="576262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_tradnl" altLang="es-ES" sz="4000" dirty="0">
                <a:solidFill>
                  <a:schemeClr val="bg2"/>
                </a:solidFill>
              </a:rPr>
              <a:t>Fijación externa</a:t>
            </a:r>
            <a:endParaRPr lang="es-ES" altLang="es-ES" sz="4000" dirty="0">
              <a:solidFill>
                <a:schemeClr val="bg2"/>
              </a:solidFill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1DD9159-D4D6-F126-5B2B-C34353266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424862" cy="5761037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Por debajo del plano muscular se pasan alambres paralelamente unos con otros y verticalmente, siendo fijados estos en sus bordes externos a la piel.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Tipos: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Fijación de Kirner.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Fijación de Vals (mas utilizado)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Fijación de Staiman.</a:t>
            </a:r>
          </a:p>
          <a:p>
            <a:pPr eaLnBrk="1" hangingPunct="1">
              <a:defRPr/>
            </a:pPr>
            <a:endParaRPr lang="es-ES" altLang="es-ES" dirty="0"/>
          </a:p>
        </p:txBody>
      </p:sp>
      <p:pic>
        <p:nvPicPr>
          <p:cNvPr id="55300" name="Picture 4" descr="chest0013a">
            <a:extLst>
              <a:ext uri="{FF2B5EF4-FFF2-40B4-BE49-F238E27FC236}">
                <a16:creationId xmlns:a16="http://schemas.microsoft.com/office/drawing/2014/main" id="{914C6E00-897A-220D-B7FD-0295DB66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05038"/>
            <a:ext cx="3167063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4FCA240-3A9E-63C0-D623-AD57E7C6567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_tradnl" altLang="es-ES" sz="4000" dirty="0">
                <a:solidFill>
                  <a:schemeClr val="bg2"/>
                </a:solidFill>
              </a:rPr>
              <a:t>Tratamiento médico</a:t>
            </a:r>
            <a:endParaRPr lang="es-ES" altLang="es-ES" sz="4000" dirty="0">
              <a:solidFill>
                <a:schemeClr val="bg2"/>
              </a:solidFill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49220CC-DF41-4BD4-36F9-11B383351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473700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Alivio del dolor.</a:t>
            </a:r>
          </a:p>
          <a:p>
            <a:pPr eaLnBrk="1" hangingPunct="1"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Diuréticos.</a:t>
            </a:r>
          </a:p>
          <a:p>
            <a:pPr eaLnBrk="1" hangingPunct="1"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Esteroides.</a:t>
            </a:r>
          </a:p>
          <a:p>
            <a:pPr eaLnBrk="1" hangingPunct="1"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Disminución de líquidos en la dieta.</a:t>
            </a:r>
          </a:p>
          <a:p>
            <a:pPr eaLnBrk="1" hangingPunct="1"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Bloqueo intercostal (infiltrar 5 ml de </a:t>
            </a:r>
            <a:r>
              <a:rPr lang="es-ES_tradnl" altLang="es-ES" dirty="0" err="1">
                <a:solidFill>
                  <a:schemeClr val="bg2"/>
                </a:solidFill>
              </a:rPr>
              <a:t>lidocaina</a:t>
            </a:r>
            <a:r>
              <a:rPr lang="es-ES_tradnl" altLang="es-ES" dirty="0">
                <a:solidFill>
                  <a:schemeClr val="bg2"/>
                </a:solidFill>
              </a:rPr>
              <a:t> al 1% o al 2% en nervio intercostal correspondiente a las costillas interesadas situadas 2 por arriba y 2 por abajo</a:t>
            </a:r>
          </a:p>
          <a:p>
            <a:pPr eaLnBrk="1" hangingPunct="1">
              <a:defRPr/>
            </a:pPr>
            <a:r>
              <a:rPr lang="es-ES_tradnl" altLang="es-ES" dirty="0">
                <a:solidFill>
                  <a:schemeClr val="bg2"/>
                </a:solidFill>
              </a:rPr>
              <a:t>Antibioticoterapia (generalmente por lesiones asociadas.)</a:t>
            </a:r>
            <a:endParaRPr lang="es-ES" alt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  <p:bldP spid="5632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C7FBC6B-B974-7C91-C092-897AA14A36B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dirty="0">
                <a:solidFill>
                  <a:schemeClr val="bg2"/>
                </a:solidFill>
                <a:latin typeface="Arial" panose="020B0604020202020204" pitchFamily="34" charset="0"/>
              </a:rPr>
              <a:t>Hemotórax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C910C40-A794-5B37-D3FF-8A1882BD7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bg2"/>
                </a:solidFill>
                <a:latin typeface="Arial" panose="020B0604020202020204" pitchFamily="34" charset="0"/>
              </a:rPr>
              <a:t>     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bg2"/>
                </a:solidFill>
                <a:latin typeface="Arial" panose="020B0604020202020204" pitchFamily="34" charset="0"/>
              </a:rPr>
              <a:t>      Es la acumulación de sangre en la cavidad pleural</a:t>
            </a:r>
          </a:p>
          <a:p>
            <a:pPr marL="0" indent="0"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bg2"/>
                </a:solidFill>
                <a:latin typeface="Arial" panose="020B0604020202020204" pitchFamily="34" charset="0"/>
              </a:rPr>
              <a:t>       Etiología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bg2"/>
                </a:solidFill>
                <a:latin typeface="Arial" panose="020B0604020202020204" pitchFamily="34" charset="0"/>
              </a:rPr>
              <a:t>	  Puede presentarse en traumas cerrados o abiertos,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bg2"/>
                </a:solidFill>
                <a:latin typeface="Arial" panose="020B0604020202020204" pitchFamily="34" charset="0"/>
              </a:rPr>
              <a:t>       La sangre proviene de: 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bg2"/>
                </a:solidFill>
                <a:latin typeface="Arial" panose="020B0604020202020204" pitchFamily="34" charset="0"/>
              </a:rPr>
              <a:t>    1.Lesión de vasos intercostales, mamarios o subclavios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bg2"/>
                </a:solidFill>
                <a:latin typeface="Arial" panose="020B0604020202020204" pitchFamily="34" charset="0"/>
              </a:rPr>
              <a:t>    2. Lesión del parénquima pulmonar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dirty="0">
                <a:solidFill>
                  <a:schemeClr val="bg2"/>
                </a:solidFill>
                <a:latin typeface="Arial" panose="020B0604020202020204" pitchFamily="34" charset="0"/>
              </a:rPr>
              <a:t>    3. Lesión del corazón y grandes vasos del mediastino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08F451E-99F3-FA8F-19E9-6BA8E01C4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Hemotórax masivo : Diagnóstico.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9EAABFD-E209-AA8A-E08D-F1BECBEB03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dirty="0">
                <a:solidFill>
                  <a:schemeClr val="bg2"/>
                </a:solidFill>
              </a:rPr>
              <a:t>Trauma abierto: lesión de vasos sistémicos (pared) o hiliares.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dirty="0">
                <a:solidFill>
                  <a:schemeClr val="bg2"/>
                </a:solidFill>
              </a:rPr>
              <a:t>Grandes traumatismos cerrados.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dirty="0">
                <a:solidFill>
                  <a:schemeClr val="bg2"/>
                </a:solidFill>
              </a:rPr>
              <a:t>Venas del cuello colapsadas (hipovolemia) o ingurgitadas (desv. Mediastino).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dirty="0">
                <a:solidFill>
                  <a:schemeClr val="bg2"/>
                </a:solidFill>
              </a:rPr>
              <a:t>Shock + ocupación pleural (matidez – ausencia M.P. unilateral). </a:t>
            </a:r>
            <a:endParaRPr lang="es-CL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8" name="Rectangle 42">
            <a:extLst>
              <a:ext uri="{FF2B5EF4-FFF2-40B4-BE49-F238E27FC236}">
                <a16:creationId xmlns:a16="http://schemas.microsoft.com/office/drawing/2014/main" id="{E34B06B5-D28D-AABF-0A29-89E9EE80D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8785225" cy="649287"/>
          </a:xfrm>
          <a:solidFill>
            <a:srgbClr val="00B050"/>
          </a:solidFill>
          <a:ln>
            <a:solidFill>
              <a:srgbClr val="FFFF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>
                <a:solidFill>
                  <a:schemeClr val="bg2"/>
                </a:solidFill>
              </a:rPr>
              <a:t>Clasificación del Hemotórax</a:t>
            </a:r>
          </a:p>
        </p:txBody>
      </p:sp>
      <p:graphicFrame>
        <p:nvGraphicFramePr>
          <p:cNvPr id="29757" name="Group 61">
            <a:extLst>
              <a:ext uri="{FF2B5EF4-FFF2-40B4-BE49-F238E27FC236}">
                <a16:creationId xmlns:a16="http://schemas.microsoft.com/office/drawing/2014/main" id="{1C74CF68-75BC-FC29-BC2C-63077BA4865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79388" y="836613"/>
          <a:ext cx="8785225" cy="5905500"/>
        </p:xfrm>
        <a:graphic>
          <a:graphicData uri="http://schemas.openxmlformats.org/drawingml/2006/table">
            <a:tbl>
              <a:tblPr/>
              <a:tblGrid>
                <a:gridCol w="240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6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4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Parámetros</a:t>
                      </a:r>
                    </a:p>
                  </a:txBody>
                  <a:tcPr marL="91434" marR="9143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Grande</a:t>
                      </a: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Mediano</a:t>
                      </a: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Pequeño</a:t>
                      </a: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Sangre</a:t>
                      </a:r>
                    </a:p>
                  </a:txBody>
                  <a:tcPr marL="91434" marR="9143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1500 ml</a:t>
                      </a: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600 a 1200</a:t>
                      </a: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500 ml</a:t>
                      </a: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T. Arterial</a:t>
                      </a:r>
                    </a:p>
                  </a:txBody>
                  <a:tcPr marL="91434" marR="9143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Shock</a:t>
                      </a:r>
                      <a:endParaRPr kumimoji="0" lang="es-ES_tradn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Dif. de 15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mmHg  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de cubito / de pie</a:t>
                      </a: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endParaRPr kumimoji="0" lang="es-ES_tradnl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Hematocrito</a:t>
                      </a:r>
                    </a:p>
                  </a:txBody>
                  <a:tcPr marL="91434" marR="9143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menor de 28</a:t>
                      </a:r>
                      <a:endParaRPr kumimoji="0" lang="es-ES_tradn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Mayor de 28</a:t>
                      </a: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4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Hemoglobina </a:t>
                      </a:r>
                      <a:endParaRPr kumimoji="0" lang="es-ES_tradn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34" marR="9143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Menor 8 g. </a:t>
                      </a:r>
                      <a:endParaRPr kumimoji="0" lang="es-ES_tradn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Mayor 8 g.</a:t>
                      </a:r>
                      <a:endParaRPr kumimoji="0" lang="es-ES_tradn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</a:t>
                      </a: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RX</a:t>
                      </a: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Tórax </a:t>
                      </a:r>
                      <a:endParaRPr kumimoji="0" lang="es-ES_tradn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34" marR="91434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No posible </a:t>
                      </a:r>
                      <a:endParaRPr kumimoji="0" lang="es-ES_tradnl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Arco</a:t>
                      </a:r>
                      <a:r>
                        <a:rPr kumimoji="0" lang="es-E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posterior 6a. costilla  </a:t>
                      </a:r>
                      <a:endParaRPr kumimoji="0" lang="es-ES_tradn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Borra seno costo</a:t>
                      </a:r>
                      <a:r>
                        <a:rPr kumimoji="0" lang="es-ES_tradn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diafragmático </a:t>
                      </a:r>
                      <a:endParaRPr kumimoji="0" lang="es-ES_tradn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A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B588A1C0-0AF5-917A-7AFE-C5A0CA70B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ES" dirty="0">
                <a:solidFill>
                  <a:schemeClr val="bg2"/>
                </a:solidFill>
              </a:rPr>
              <a:t>Hemotórax masivo: Tratamiento.</a:t>
            </a:r>
            <a:endParaRPr lang="es-CL" dirty="0">
              <a:solidFill>
                <a:schemeClr val="bg2"/>
              </a:solidFill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FE16E753-7344-379A-11EE-4A5E2A4CD8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800" dirty="0">
                <a:solidFill>
                  <a:srgbClr val="FF0000"/>
                </a:solidFill>
              </a:rPr>
              <a:t>Inicial:  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800" dirty="0">
                <a:solidFill>
                  <a:schemeClr val="bg2"/>
                </a:solidFill>
              </a:rPr>
              <a:t>2. </a:t>
            </a:r>
            <a:r>
              <a:rPr lang="es-ES" sz="2800" b="1" dirty="0">
                <a:solidFill>
                  <a:schemeClr val="bg2"/>
                </a:solidFill>
              </a:rPr>
              <a:t>Restauración Vol</a:t>
            </a:r>
            <a:r>
              <a:rPr lang="es-ES" sz="2800" dirty="0">
                <a:solidFill>
                  <a:schemeClr val="bg2"/>
                </a:solidFill>
              </a:rPr>
              <a:t>. Sanguíneo: cristaloides ,sangre.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800" dirty="0">
                <a:solidFill>
                  <a:schemeClr val="bg2"/>
                </a:solidFill>
              </a:rPr>
              <a:t>     Descompresión cavidad torácica: Pleurostomía.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b="1" dirty="0">
                <a:solidFill>
                  <a:schemeClr val="bg2"/>
                </a:solidFill>
              </a:rPr>
              <a:t>Toracotomía: </a:t>
            </a:r>
            <a:r>
              <a:rPr lang="es-ES" sz="2800" dirty="0">
                <a:solidFill>
                  <a:schemeClr val="bg2"/>
                </a:solidFill>
              </a:rPr>
              <a:t>- más de 1500 cc a la instalación.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" sz="2800" dirty="0">
                <a:solidFill>
                  <a:schemeClr val="bg2"/>
                </a:solidFill>
              </a:rPr>
              <a:t>                           - más de 200 cc/horas  por 3 horas.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b="1" dirty="0">
                <a:solidFill>
                  <a:schemeClr val="bg2"/>
                </a:solidFill>
              </a:rPr>
              <a:t>Toracotomía temprana. </a:t>
            </a:r>
            <a:r>
              <a:rPr lang="es-ES" sz="2800" dirty="0">
                <a:solidFill>
                  <a:schemeClr val="bg2"/>
                </a:solidFill>
              </a:rPr>
              <a:t>(No está indicada a menos que la practique un cirujano calificado).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s-CL" sz="28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>
            <a:extLst>
              <a:ext uri="{FF2B5EF4-FFF2-40B4-BE49-F238E27FC236}">
                <a16:creationId xmlns:a16="http://schemas.microsoft.com/office/drawing/2014/main" id="{B29735DC-131D-F878-B80C-290F053D26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s-AR" altLang="es-ES" dirty="0">
                <a:solidFill>
                  <a:schemeClr val="bg2"/>
                </a:solidFill>
              </a:rPr>
              <a:t>Rx Hemotórax</a:t>
            </a:r>
            <a:endParaRPr lang="es-ES" altLang="es-ES" dirty="0">
              <a:solidFill>
                <a:schemeClr val="bg2"/>
              </a:solidFill>
            </a:endParaRPr>
          </a:p>
        </p:txBody>
      </p:sp>
      <p:graphicFrame>
        <p:nvGraphicFramePr>
          <p:cNvPr id="51203" name="Object 4">
            <a:extLst>
              <a:ext uri="{FF2B5EF4-FFF2-40B4-BE49-F238E27FC236}">
                <a16:creationId xmlns:a16="http://schemas.microsoft.com/office/drawing/2014/main" id="{82A6E6A2-1F7E-1BA2-2668-F02FB783C374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2124075" y="1700213"/>
          <a:ext cx="4824413" cy="446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2039112" imgH="2750820" progId="Word.Document.8">
                  <p:embed/>
                </p:oleObj>
              </mc:Choice>
              <mc:Fallback>
                <p:oleObj name="Documento" r:id="rId2" imgW="2039112" imgH="275082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700213"/>
                        <a:ext cx="4824413" cy="44656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4" name="Picture 7" descr="Forward">
            <a:extLst>
              <a:ext uri="{FF2B5EF4-FFF2-40B4-BE49-F238E27FC236}">
                <a16:creationId xmlns:a16="http://schemas.microsoft.com/office/drawing/2014/main" id="{8331A39D-A928-55CE-A051-056922072A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594">
            <a:off x="3636963" y="3363913"/>
            <a:ext cx="860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06E1329-58B9-944B-7EAB-5FC6F99BC1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rgbClr val="0000FF"/>
            </a:solidFill>
          </a:ln>
        </p:spPr>
        <p:txBody>
          <a:bodyPr/>
          <a:lstStyle/>
          <a:p>
            <a:pPr>
              <a:defRPr/>
            </a:pPr>
            <a:r>
              <a:rPr lang="es-ES_tradnl" spc="3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BIBLIOGRAFIA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A459972-205E-BE8E-AF01-943A977CF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rgbClr val="92D050"/>
          </a:soli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Alejandro García Gutiérrez  Armando Pardo Gómez. Tomo 2 de Pagina 610 a 647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Chung E.K. Tratamiento de las urgencias cardíacas. Barcelona, Salvat Edit. S.A.,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1985:313-25.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Curso avanzado de apoyo vital en trauma para médicos, Colegio Americano de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Cirujanos, Subcomité de ATLS del Comité de Trauma, Impresión del Colegio 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Americano de Cirugía, 5ta. Edición del Manual ATLS. 1994.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Davis C. Tratado de Patología Quirúrgica, Tomo II. Edit., Científico Técnica, 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La Habana 1983: 2047-48.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Harrison J. Principles of Internal Medicine (versión electrónica), 14th Ed. New 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York, McGraw-</a:t>
            </a:r>
            <a:r>
              <a:rPr lang="es-ES_tradnl" sz="18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HillInc</a:t>
            </a:r>
            <a:r>
              <a:rPr lang="es-ES_tradnl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1998.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Johnson J., Kirby C.K. Cirugía torácica III Ed. Edit. Interamericana, México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1969:15-32.Reino Unido. 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7.Texto de PPD Colectivo de Autores. 2008 . Pag. 188 a 217</a:t>
            </a:r>
          </a:p>
          <a:p>
            <a:pPr marL="0" indent="0">
              <a:buFont typeface="Arial" charset="0"/>
              <a:buNone/>
              <a:defRPr/>
            </a:pPr>
            <a:endParaRPr lang="es-ES_tradnl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br>
              <a:rPr lang="es-ES_tradnl" sz="1600" dirty="0"/>
            </a:br>
            <a:r>
              <a:rPr lang="es-ES_tradnl" sz="1600" dirty="0"/>
              <a:t> </a:t>
            </a:r>
          </a:p>
          <a:p>
            <a:pPr>
              <a:buFont typeface="Arial" charset="0"/>
              <a:buChar char="•"/>
              <a:defRPr/>
            </a:pPr>
            <a:endParaRPr lang="es-ES_tradnl" sz="16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33C108E7-0F60-21DB-DD6A-634A5C19729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274638"/>
          </a:xfrm>
        </p:spPr>
        <p:txBody>
          <a:bodyPr/>
          <a:lstStyle/>
          <a:p>
            <a:pPr eaLnBrk="1" hangingPunct="1">
              <a:defRPr/>
            </a:pPr>
            <a:endParaRPr lang="es-ES" altLang="es-ES" sz="400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7EFF35B-8B6A-F466-87FE-6D36ECE3A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altLang="es-ES"/>
          </a:p>
        </p:txBody>
      </p:sp>
      <p:sp>
        <p:nvSpPr>
          <p:cNvPr id="65540" name="WordArt 4">
            <a:extLst>
              <a:ext uri="{FF2B5EF4-FFF2-40B4-BE49-F238E27FC236}">
                <a16:creationId xmlns:a16="http://schemas.microsoft.com/office/drawing/2014/main" id="{4A6BCB16-A3D4-9C24-9F4A-3186880586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4438" y="1700213"/>
            <a:ext cx="4608512" cy="38893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s-ES_tradnl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FIN</a:t>
            </a:r>
            <a:endParaRPr lang="es-CU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88E7100-152C-92F9-D5E4-80EC8F31E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Etiologia</a:t>
            </a:r>
            <a:endParaRPr lang="es-ES_tradnl" sz="49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2DF5B8D-2626-90D9-A85C-115190FD3AD1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800" b="1" dirty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s-E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agente causal puede ser variable: contusiones objetos romos, por caídas, por compresiones, por onda expansiva aérea y líquida, movimientos  exagerados,  por arma blanca, de fuego, por metralla.</a:t>
            </a:r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La intensidad de la lesión </a:t>
            </a:r>
            <a:r>
              <a:rPr lang="es-ES" sz="20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 </a:t>
            </a:r>
            <a:r>
              <a:rPr lang="es-ES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agente y la velocidad del mismo  la posición del sujeto al recibirlo, fase de la respiración en que se encuentre y fortaleza de la pared torácica,</a:t>
            </a:r>
            <a:endParaRPr lang="es-ES_tradnl" sz="28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BFDB8C4-BD47-61E2-89B6-68CED168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15888"/>
            <a:ext cx="7924800" cy="1152525"/>
          </a:xfrm>
          <a:solidFill>
            <a:srgbClr val="92D050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s-ES_tradnl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  </a:t>
            </a:r>
            <a:r>
              <a:rPr lang="es-ES_tradnl" sz="36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Traumatismo de tórax       Clasificación</a:t>
            </a:r>
            <a:endParaRPr lang="es-ES_tradnl" sz="3600" dirty="0">
              <a:solidFill>
                <a:schemeClr val="bg2"/>
              </a:solidFill>
            </a:endParaRP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B2680D85-A90E-543A-7E1D-10A4C9107BF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09600" y="1628775"/>
            <a:ext cx="7924800" cy="4392613"/>
          </a:xfr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s-ES_tradnl" sz="29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Traumas simples</a:t>
            </a:r>
            <a:r>
              <a:rPr lang="es-ES_tradnl" sz="2200" dirty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b="1" dirty="0">
                <a:solidFill>
                  <a:schemeClr val="bg2"/>
                </a:solidFill>
                <a:latin typeface="Comic Sans MS" pitchFamily="66" charset="0"/>
              </a:rPr>
              <a:t>  Concepto: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s-ES_tradnl" b="1" dirty="0">
                <a:solidFill>
                  <a:schemeClr val="bg2"/>
                </a:solidFill>
              </a:rPr>
              <a:t>Es la lesión que se produce en la piel los músculos y los hueso que compone la jaula torácica </a:t>
            </a:r>
            <a:r>
              <a:rPr lang="es-ES_tradnl" b="1" dirty="0">
                <a:solidFill>
                  <a:schemeClr val="bg2"/>
                </a:solidFill>
                <a:latin typeface="Arial Black" pitchFamily="34" charset="0"/>
              </a:rPr>
              <a:t>SIN</a:t>
            </a:r>
            <a:r>
              <a:rPr lang="es-ES_tradnl" b="1" dirty="0">
                <a:solidFill>
                  <a:schemeClr val="bg2"/>
                </a:solidFill>
              </a:rPr>
              <a:t> lesión visceral intratoracica.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b="1" dirty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   Clasificación</a:t>
            </a:r>
            <a:r>
              <a:rPr lang="es-ES_tradnl" dirty="0">
                <a:solidFill>
                  <a:schemeClr val="bg2"/>
                </a:solidFill>
              </a:rPr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s-ES_tradnl" b="1" dirty="0">
                <a:solidFill>
                  <a:schemeClr val="bg2"/>
                </a:solidFill>
              </a:rPr>
              <a:t>Cerrados. (con lesión de partes blandas y/o partes óseas) </a:t>
            </a:r>
          </a:p>
          <a:p>
            <a:pPr>
              <a:buFont typeface="Arial" charset="0"/>
              <a:buChar char="•"/>
              <a:defRPr/>
            </a:pPr>
            <a:r>
              <a:rPr lang="es-ES_tradnl" b="1" dirty="0">
                <a:solidFill>
                  <a:schemeClr val="bg2"/>
                </a:solidFill>
              </a:rPr>
              <a:t>Abiertos. (con lesión de partes blandas y/o partes óseas) </a:t>
            </a:r>
            <a:endParaRPr lang="es-ES_tradnl" b="1" dirty="0">
              <a:solidFill>
                <a:schemeClr val="bg2"/>
              </a:solidFill>
              <a:latin typeface="Aharoni" pitchFamily="2" charset="-79"/>
              <a:cs typeface="Aharoni" pitchFamily="2" charset="-79"/>
            </a:endParaRPr>
          </a:p>
          <a:p>
            <a:pPr marL="0" indent="0">
              <a:buFont typeface="Arial" charset="0"/>
              <a:buNone/>
              <a:defRPr/>
            </a:pPr>
            <a:r>
              <a:rPr lang="es-ES_tradnl" sz="2200" dirty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    </a:t>
            </a:r>
            <a:r>
              <a:rPr lang="es-ES_tradnl" sz="2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Traumas complejos</a:t>
            </a:r>
            <a:r>
              <a:rPr lang="es-ES_tradnl" sz="2200" dirty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b="1" dirty="0">
                <a:solidFill>
                  <a:schemeClr val="bg2"/>
                </a:solidFill>
                <a:latin typeface="Comic Sans MS" pitchFamily="66" charset="0"/>
              </a:rPr>
              <a:t>  Concepto.</a:t>
            </a:r>
          </a:p>
          <a:p>
            <a:pPr marL="400050" lvl="1" indent="0">
              <a:buFont typeface="Arial" charset="0"/>
              <a:buNone/>
              <a:defRPr/>
            </a:pPr>
            <a:r>
              <a:rPr lang="es-ES_tradnl" b="1" dirty="0">
                <a:solidFill>
                  <a:schemeClr val="bg2"/>
                </a:solidFill>
              </a:rPr>
              <a:t>Es la lesión producida por cualquier agente que afecta piel, los músculos y/o  huesos que compone la jaula torácica </a:t>
            </a:r>
            <a:r>
              <a:rPr lang="es-ES_tradnl" b="1" dirty="0">
                <a:solidFill>
                  <a:schemeClr val="bg2"/>
                </a:solidFill>
                <a:latin typeface="Arial Black" pitchFamily="34" charset="0"/>
              </a:rPr>
              <a:t>CON</a:t>
            </a:r>
            <a:r>
              <a:rPr lang="es-ES_tradnl" b="1" dirty="0">
                <a:solidFill>
                  <a:schemeClr val="bg2"/>
                </a:solidFill>
              </a:rPr>
              <a:t> lesión visceral intratoracica</a:t>
            </a:r>
            <a:endParaRPr lang="es-ES_tradnl" b="1" dirty="0">
              <a:solidFill>
                <a:schemeClr val="bg2"/>
              </a:solidFill>
              <a:latin typeface="Comic Sans MS" pitchFamily="66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s-ES_tradnl" b="1" dirty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   </a:t>
            </a:r>
            <a:endParaRPr lang="es-ES_tradn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A995-A0D7-34BB-3753-B92596CF834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s-ES" sz="4950" dirty="0">
                <a:solidFill>
                  <a:schemeClr val="bg2"/>
                </a:solidFill>
              </a:rPr>
              <a:t>Pronostico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8802F6-0A92-5B69-61CB-81CBFD05BDE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sz="2700" b="1" dirty="0"/>
              <a:t>      </a:t>
            </a:r>
            <a:r>
              <a:rPr lang="es-ES" b="1" dirty="0">
                <a:solidFill>
                  <a:schemeClr val="bg2"/>
                </a:solidFill>
              </a:rPr>
              <a:t>Esta condicionado por.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     1. Gravedad de la lesión.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     2. Reserva fisiológica del paciente: Edad, estado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         del aparato respiratorio y otras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         enfermedades.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     3.Calidad en la atención en sitio del suceso.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        (función respiratoria y Circulatoria).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BA52B-991A-15C7-1E48-BA3FD031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350"/>
            <a:ext cx="7886700" cy="720725"/>
          </a:xfr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/>
              <a:t>Traumatismos de Tórax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6FDCDE-F8BF-7B48-2B4F-68704277F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96975"/>
            <a:ext cx="7886700" cy="5256213"/>
          </a:xfr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es-ES" sz="2800" b="1" dirty="0">
                <a:solidFill>
                  <a:schemeClr val="bg2"/>
                </a:solidFill>
              </a:rPr>
              <a:t>Fracturas costales simples.</a:t>
            </a:r>
            <a:endParaRPr lang="es-ES" sz="2800" dirty="0">
              <a:solidFill>
                <a:schemeClr val="bg2"/>
              </a:solidFill>
            </a:endParaRPr>
          </a:p>
          <a:p>
            <a:pPr>
              <a:defRPr/>
            </a:pPr>
            <a:r>
              <a:rPr lang="es-ES" sz="2800" dirty="0">
                <a:solidFill>
                  <a:schemeClr val="bg2"/>
                </a:solidFill>
              </a:rPr>
              <a:t>Son las lesiones más frecuentes en los traumas cerrados de tórax ,  no se acompañan de lesión visceral. las más frecuentes  son las de la  cuarta a la décima costilla.</a:t>
            </a:r>
          </a:p>
          <a:p>
            <a:pPr>
              <a:defRPr/>
            </a:pPr>
            <a:r>
              <a:rPr lang="es-ES" sz="2800" dirty="0">
                <a:solidFill>
                  <a:schemeClr val="bg2"/>
                </a:solidFill>
              </a:rPr>
              <a:t>En las fracturas costales bajas  descartar una lesión del hígado o  bazo. Pueden ocasionar heridas de la pleura y del pulmón. En el  mecanismo de flexión  los fragmentos se dirigen hacia fuera y pueden romper los tegumentos, y dar origen a una fractura abierta.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br>
              <a:rPr lang="es-ES" sz="2400" dirty="0">
                <a:solidFill>
                  <a:schemeClr val="bg2"/>
                </a:solidFill>
              </a:rPr>
            </a:br>
            <a:endParaRPr lang="es-ES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A9273A-F621-604B-4D99-E8256F58576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>
              <a:defRPr/>
            </a:pPr>
            <a:r>
              <a:rPr lang="es-ES" dirty="0">
                <a:solidFill>
                  <a:schemeClr val="bg2"/>
                </a:solidFill>
              </a:rPr>
              <a:t>Traumatismos de Tórax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118CB9-A2BE-06CE-A744-5119B99B0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968875"/>
          </a:xfr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Fractura costal simple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Conducta.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1.Inmovilización del hemitórax con bandas de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   esparadrapo o elásticas en espiración forzada,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2. Aliviar el dolor con analgésicos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3. Evacuación clasificado como herido leve en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    </a:t>
            </a:r>
            <a:r>
              <a:rPr lang="es-ES" b="1" dirty="0">
                <a:solidFill>
                  <a:srgbClr val="FF0000"/>
                </a:solidFill>
              </a:rPr>
              <a:t>segunda o tercera prioridad</a:t>
            </a:r>
            <a:r>
              <a:rPr lang="es-ES" dirty="0">
                <a:solidFill>
                  <a:schemeClr val="bg2"/>
                </a:solidFill>
              </a:rPr>
              <a:t>, sentado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s-ES" dirty="0">
                <a:solidFill>
                  <a:schemeClr val="bg2"/>
                </a:solidFill>
              </a:rPr>
              <a:t>     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cuencia">
  <a:themeElements>
    <a:clrScheme name="Secuencia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ecuenci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ecuencia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uencia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uencia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815</TotalTime>
  <Words>2099</Words>
  <Application>Microsoft Office PowerPoint</Application>
  <PresentationFormat>Presentación en pantalla (4:3)</PresentationFormat>
  <Paragraphs>313</Paragraphs>
  <Slides>48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48</vt:i4>
      </vt:variant>
    </vt:vector>
  </HeadingPairs>
  <TitlesOfParts>
    <vt:vector size="60" baseType="lpstr">
      <vt:lpstr>Garamond</vt:lpstr>
      <vt:lpstr>Arial</vt:lpstr>
      <vt:lpstr>Wingdings</vt:lpstr>
      <vt:lpstr>Calibri</vt:lpstr>
      <vt:lpstr>Arial Black</vt:lpstr>
      <vt:lpstr>Times New Roman</vt:lpstr>
      <vt:lpstr>Tahoma</vt:lpstr>
      <vt:lpstr>Comic Sans MS</vt:lpstr>
      <vt:lpstr>Aharoni</vt:lpstr>
      <vt:lpstr>Secuencia</vt:lpstr>
      <vt:lpstr>Imagen de Microsoft Word</vt:lpstr>
      <vt:lpstr>Documento de Microsoft Word</vt:lpstr>
      <vt:lpstr>TRAUMATISMO DE TORAX.</vt:lpstr>
      <vt:lpstr> Traumatismos Torácicos  </vt:lpstr>
      <vt:lpstr>Concepto</vt:lpstr>
      <vt:lpstr>Introducción</vt:lpstr>
      <vt:lpstr>Etiologia</vt:lpstr>
      <vt:lpstr>  Traumatismo de tórax       Clasificación</vt:lpstr>
      <vt:lpstr>Pronostico</vt:lpstr>
      <vt:lpstr>Traumatismos de Tórax</vt:lpstr>
      <vt:lpstr>Traumatismos de Tórax</vt:lpstr>
      <vt:lpstr>Enfisema subcutáneo</vt:lpstr>
      <vt:lpstr>Enfisema subcutáneo</vt:lpstr>
      <vt:lpstr>TAC (Enfisema subcutáneo)</vt:lpstr>
      <vt:lpstr>Enfisema subcutáneo</vt:lpstr>
      <vt:lpstr>Neumotórax.</vt:lpstr>
      <vt:lpstr> Neumotórax abierto.</vt:lpstr>
      <vt:lpstr>Neumotórax abierto</vt:lpstr>
      <vt:lpstr>Equipo de Overholt para aspiración Torácica</vt:lpstr>
      <vt:lpstr>Neumotórax abierto. Conducta</vt:lpstr>
      <vt:lpstr>Neumotórax a tensión.</vt:lpstr>
      <vt:lpstr>Neumotórax a tensión:</vt:lpstr>
      <vt:lpstr>Neumotórax a tensión</vt:lpstr>
      <vt:lpstr>Neumotórax a tensión Válvula Interna</vt:lpstr>
      <vt:lpstr>Neumotórax a tensión Válvula Externa</vt:lpstr>
      <vt:lpstr>Neumotórax a tensión.</vt:lpstr>
      <vt:lpstr>Neumotórax a tensión.</vt:lpstr>
      <vt:lpstr>Neumotórax a tensión.</vt:lpstr>
      <vt:lpstr>Rx Neumotórax</vt:lpstr>
      <vt:lpstr>Neumotórax a Tensión</vt:lpstr>
      <vt:lpstr>ALGORITMO DE MANEJO</vt:lpstr>
      <vt:lpstr> Tórax Batiente.</vt:lpstr>
      <vt:lpstr>Tórax Batiente: Diagnóstico.</vt:lpstr>
      <vt:lpstr>Presentación de PowerPoint</vt:lpstr>
      <vt:lpstr>Fisiopatología Respiración paradójica</vt:lpstr>
      <vt:lpstr>Fisiopatología</vt:lpstr>
      <vt:lpstr>Tórax Batiente.</vt:lpstr>
      <vt:lpstr>Clasificación terapéutica T.B.</vt:lpstr>
      <vt:lpstr>Métodos de tratamiento:</vt:lpstr>
      <vt:lpstr>Sostén externo</vt:lpstr>
      <vt:lpstr>Estabilización del  tórax batiente</vt:lpstr>
      <vt:lpstr>Fijación externa</vt:lpstr>
      <vt:lpstr>Tratamiento médico</vt:lpstr>
      <vt:lpstr>Hemotórax</vt:lpstr>
      <vt:lpstr>Hemotórax masivo : Diagnóstico.</vt:lpstr>
      <vt:lpstr>Clasificación del Hemotórax</vt:lpstr>
      <vt:lpstr>Hemotórax masivo: Tratamiento.</vt:lpstr>
      <vt:lpstr>Rx Hemotórax</vt:lpstr>
      <vt:lpstr>BIBLIOGRAFIA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Mestril</dc:creator>
  <cp:lastModifiedBy>Lazara</cp:lastModifiedBy>
  <cp:revision>62</cp:revision>
  <dcterms:created xsi:type="dcterms:W3CDTF">2007-11-05T00:19:53Z</dcterms:created>
  <dcterms:modified xsi:type="dcterms:W3CDTF">2024-06-12T22:02:57Z</dcterms:modified>
</cp:coreProperties>
</file>