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1"/>
  </p:notesMasterIdLst>
  <p:sldIdLst>
    <p:sldId id="380" r:id="rId3"/>
    <p:sldId id="257" r:id="rId4"/>
    <p:sldId id="258" r:id="rId5"/>
    <p:sldId id="259" r:id="rId6"/>
    <p:sldId id="275" r:id="rId7"/>
    <p:sldId id="280" r:id="rId8"/>
    <p:sldId id="276" r:id="rId9"/>
    <p:sldId id="260" r:id="rId10"/>
    <p:sldId id="261" r:id="rId11"/>
    <p:sldId id="262" r:id="rId12"/>
    <p:sldId id="263" r:id="rId13"/>
    <p:sldId id="264" r:id="rId14"/>
    <p:sldId id="265" r:id="rId15"/>
    <p:sldId id="266" r:id="rId16"/>
    <p:sldId id="267" r:id="rId17"/>
    <p:sldId id="268" r:id="rId18"/>
    <p:sldId id="269" r:id="rId19"/>
    <p:sldId id="278" r:id="rId20"/>
    <p:sldId id="277" r:id="rId21"/>
    <p:sldId id="279" r:id="rId22"/>
    <p:sldId id="270" r:id="rId23"/>
    <p:sldId id="271" r:id="rId24"/>
    <p:sldId id="272" r:id="rId25"/>
    <p:sldId id="273" r:id="rId26"/>
    <p:sldId id="274" r:id="rId27"/>
    <p:sldId id="381" r:id="rId28"/>
    <p:sldId id="391" r:id="rId29"/>
    <p:sldId id="392" r:id="rId30"/>
    <p:sldId id="393" r:id="rId31"/>
    <p:sldId id="394" r:id="rId32"/>
    <p:sldId id="395" r:id="rId33"/>
    <p:sldId id="396" r:id="rId34"/>
    <p:sldId id="397" r:id="rId35"/>
    <p:sldId id="398" r:id="rId36"/>
    <p:sldId id="382" r:id="rId37"/>
    <p:sldId id="400" r:id="rId38"/>
    <p:sldId id="483" r:id="rId39"/>
    <p:sldId id="481"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p:cViewPr varScale="1">
        <p:scale>
          <a:sx n="66" d="100"/>
          <a:sy n="66" d="100"/>
        </p:scale>
        <p:origin x="14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12/6/2024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1496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015071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18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983535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F733B319-E2BB-4F4C-919B-5C017B474EF5}" type="datetimeFigureOut">
              <a:rPr lang="es-ES" smtClean="0"/>
              <a:t>12/06/2024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411793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F733B319-E2BB-4F4C-919B-5C017B474EF5}" type="datetimeFigureOut">
              <a:rPr lang="es-ES" smtClean="0"/>
              <a:t>12/06/2024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1826413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3B319-E2BB-4F4C-919B-5C017B474EF5}" type="datetimeFigureOut">
              <a:rPr lang="es-ES" smtClean="0"/>
              <a:t>12/06/2024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0110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2900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F733B319-E2BB-4F4C-919B-5C017B474EF5}" type="datetimeFigureOut">
              <a:rPr lang="es-ES" smtClean="0"/>
              <a:t>12/06/2024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83556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3345520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F733B319-E2BB-4F4C-919B-5C017B474EF5}" type="datetimeFigureOut">
              <a:rPr lang="es-ES" smtClean="0"/>
              <a:t>12/06/2024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104917-812E-42A3-AA7F-80F99A712BCB}" type="slidenum">
              <a:rPr lang="es-ES" smtClean="0"/>
              <a:t>‹Nº›</a:t>
            </a:fld>
            <a:endParaRPr lang="es-ES"/>
          </a:p>
        </p:txBody>
      </p:sp>
    </p:spTree>
    <p:extLst>
      <p:ext uri="{BB962C8B-B14F-4D97-AF65-F5344CB8AC3E}">
        <p14:creationId xmlns:p14="http://schemas.microsoft.com/office/powerpoint/2010/main" val="285279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733B319-E2BB-4F4C-919B-5C017B474EF5}" type="datetimeFigureOut">
              <a:rPr lang="es-ES" smtClean="0"/>
              <a:t>12/06/2024</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104917-812E-42A3-AA7F-80F99A712BCB}" type="slidenum">
              <a:rPr lang="es-ES" smtClean="0"/>
              <a:t>‹Nº›</a:t>
            </a:fld>
            <a:endParaRPr lang="es-ES"/>
          </a:p>
        </p:txBody>
      </p:sp>
    </p:spTree>
    <p:extLst>
      <p:ext uri="{BB962C8B-B14F-4D97-AF65-F5344CB8AC3E}">
        <p14:creationId xmlns:p14="http://schemas.microsoft.com/office/powerpoint/2010/main" val="517877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0" y="2708920"/>
            <a:ext cx="8784976" cy="2246769"/>
          </a:xfrm>
          <a:prstGeom prst="rect">
            <a:avLst/>
          </a:prstGeom>
          <a:noFill/>
        </p:spPr>
        <p:txBody>
          <a:bodyPr wrap="square">
            <a:spAutoFit/>
          </a:bodyPr>
          <a:lstStyle/>
          <a:p>
            <a:pPr marL="363538" marR="0" lvl="0" algn="ctr" defTabSz="914400" rtl="0" eaLnBrk="1" fontAlgn="auto" latinLnBrk="0" hangingPunct="1">
              <a:lnSpc>
                <a:spcPct val="100000"/>
              </a:lnSpc>
              <a:spcBef>
                <a:spcPts val="600"/>
              </a:spcBef>
              <a:spcAft>
                <a:spcPts val="600"/>
              </a:spcAft>
              <a:buClrTx/>
              <a:buSzTx/>
              <a:buFontTx/>
              <a:buNone/>
              <a:tabLst>
                <a:tab pos="261938" algn="l"/>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Procederes quirúrgicos de urgencia: </a:t>
            </a:r>
            <a:r>
              <a:rPr kumimoji="0" lang="es-E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cricotirodoctomía</a:t>
            </a: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disección de vena, bloqueo anestésico intercostal, punción torácica, abdominal, vesical. </a:t>
            </a:r>
            <a:r>
              <a:rPr kumimoji="0" lang="es-ES" sz="28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Pleurotomía</a:t>
            </a: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mínima, desbridamiento de urgencia y amputación de colgajos.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6488" y="1963707"/>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C5177EF3-381B-BBDF-BF0A-6D7F1BEA374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AAC6E0FB-3C25-5D4C-2961-19B7ADD4AE17}"/>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F7D99A9-774C-9C77-1D00-3EA3697ECBE9}"/>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021857B-3B92-C2B4-FBFE-2053DB07D32B}"/>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197880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6603" y="857251"/>
            <a:ext cx="8587853" cy="685800"/>
          </a:xfrm>
          <a:solidFill>
            <a:schemeClr val="accent2">
              <a:lumMod val="60000"/>
              <a:lumOff val="40000"/>
            </a:schemeClr>
          </a:solidFill>
          <a:ln>
            <a:solidFill>
              <a:srgbClr val="00B0F0"/>
            </a:solidFill>
          </a:ln>
        </p:spPr>
        <p:txBody>
          <a:bodyPr>
            <a:normAutofit fontScale="90000"/>
          </a:bodyPr>
          <a:lstStyle/>
          <a:p>
            <a:pPr algn="ctr"/>
            <a:br>
              <a:rPr lang="es-ES" b="1" dirty="0"/>
            </a:br>
            <a:r>
              <a:rPr lang="es-ES" b="1" dirty="0"/>
              <a:t>Procederes Quirúrgicos de urgencia.</a:t>
            </a:r>
            <a:br>
              <a:rPr lang="es-ES" b="1" dirty="0"/>
            </a:br>
            <a:r>
              <a:rPr lang="es-ES" b="1" dirty="0"/>
              <a:t> </a:t>
            </a:r>
            <a:r>
              <a:rPr lang="es-ES" b="1" dirty="0">
                <a:effectLst>
                  <a:outerShdw blurRad="38100" dist="38100" dir="2700000" algn="tl">
                    <a:srgbClr val="000000">
                      <a:alpha val="43137"/>
                    </a:srgbClr>
                  </a:outerShdw>
                </a:effectLst>
              </a:rPr>
              <a:t>Indicaciones de traqueostomía</a:t>
            </a:r>
            <a:r>
              <a:rPr lang="es-ES" b="1" dirty="0"/>
              <a:t>.</a:t>
            </a:r>
            <a:br>
              <a:rPr lang="es-ES" b="1" dirty="0"/>
            </a:br>
            <a:endParaRPr lang="es-ES" dirty="0"/>
          </a:p>
        </p:txBody>
      </p:sp>
      <p:sp>
        <p:nvSpPr>
          <p:cNvPr id="3" name="Marcador de contenido 2"/>
          <p:cNvSpPr>
            <a:spLocks noGrp="1"/>
          </p:cNvSpPr>
          <p:nvPr>
            <p:ph idx="1"/>
          </p:nvPr>
        </p:nvSpPr>
        <p:spPr>
          <a:xfrm>
            <a:off x="286603" y="1543051"/>
            <a:ext cx="8587853" cy="4288808"/>
          </a:xfrm>
          <a:ln>
            <a:solidFill>
              <a:srgbClr val="00B0F0"/>
            </a:solidFill>
          </a:ln>
        </p:spPr>
        <p:txBody>
          <a:bodyPr>
            <a:noAutofit/>
          </a:bodyPr>
          <a:lstStyle/>
          <a:p>
            <a:pPr marL="0" indent="0">
              <a:buNone/>
            </a:pPr>
            <a:r>
              <a:rPr lang="es-ES" sz="1800" b="1" dirty="0"/>
              <a:t>1.Traumatismos craneoencefálicos en lesionados en estado de coma.</a:t>
            </a:r>
          </a:p>
          <a:p>
            <a:pPr marL="0" indent="0">
              <a:buNone/>
            </a:pPr>
            <a:r>
              <a:rPr lang="es-ES" sz="1800" b="1" dirty="0"/>
              <a:t>2.Lesiones maxilofaciales con caída  de la lengua, del velo del paladar y otras </a:t>
            </a:r>
          </a:p>
          <a:p>
            <a:pPr marL="0" indent="0">
              <a:buNone/>
            </a:pPr>
            <a:r>
              <a:rPr lang="es-ES" sz="1800" b="1" dirty="0"/>
              <a:t>   lesiones que obstruyen las vías aéreas superiores.</a:t>
            </a:r>
          </a:p>
          <a:p>
            <a:pPr marL="0" indent="0">
              <a:buNone/>
            </a:pPr>
            <a:r>
              <a:rPr lang="es-ES" sz="1800" b="1" dirty="0"/>
              <a:t>3.Heridas penetrantes de laringe y tráquea.</a:t>
            </a:r>
          </a:p>
          <a:p>
            <a:pPr marL="0" indent="0">
              <a:buNone/>
            </a:pPr>
            <a:r>
              <a:rPr lang="es-ES" sz="1800" b="1" dirty="0"/>
              <a:t>4.Obstrucción laríngea  por cuerpos extraños: </a:t>
            </a:r>
          </a:p>
          <a:p>
            <a:pPr marL="0" indent="0">
              <a:buNone/>
            </a:pPr>
            <a:r>
              <a:rPr lang="es-ES" sz="1800" b="1" dirty="0"/>
              <a:t>5.Colapso traqueal a causa de compresión extrínseca por hematomas o cuerpos extraños </a:t>
            </a:r>
          </a:p>
          <a:p>
            <a:pPr marL="0" indent="0">
              <a:buNone/>
            </a:pPr>
            <a:r>
              <a:rPr lang="es-ES" sz="1800" b="1" dirty="0"/>
              <a:t>6.Enfisema del mediastino por herida del árbol traqueobronquial.</a:t>
            </a:r>
          </a:p>
          <a:p>
            <a:pPr marL="0" indent="0">
              <a:buNone/>
            </a:pPr>
            <a:r>
              <a:rPr lang="es-ES" sz="1800" b="1" dirty="0"/>
              <a:t>7.Traumatismos del tórax con compromiso respiratorio (neumotórax abierto,</a:t>
            </a:r>
          </a:p>
          <a:p>
            <a:pPr marL="0" indent="0">
              <a:buNone/>
            </a:pPr>
            <a:r>
              <a:rPr lang="es-ES" sz="1800" b="1" dirty="0"/>
              <a:t>   cerrado a válvula, tórax batiente,  pulmón húmedo traumático).</a:t>
            </a:r>
          </a:p>
          <a:p>
            <a:pPr marL="0" indent="0">
              <a:buNone/>
            </a:pPr>
            <a:r>
              <a:rPr lang="es-ES" sz="1800" b="1" dirty="0"/>
              <a:t>8.Edema de la base de la lengua, faringe por acción de los gases tóxicos.</a:t>
            </a:r>
          </a:p>
          <a:p>
            <a:pPr marL="0" indent="0">
              <a:buNone/>
            </a:pPr>
            <a:r>
              <a:rPr lang="es-ES" sz="1800" b="1" i="1" dirty="0"/>
              <a:t>9.Shock</a:t>
            </a:r>
            <a:r>
              <a:rPr lang="es-ES" sz="1800" b="1" dirty="0"/>
              <a:t> eléctrico, sumersión.</a:t>
            </a:r>
          </a:p>
          <a:p>
            <a:pPr marL="0" indent="0">
              <a:buNone/>
            </a:pPr>
            <a:r>
              <a:rPr lang="es-ES" sz="1800" b="1" dirty="0"/>
              <a:t>10.Quemaduras pulmonares.</a:t>
            </a:r>
          </a:p>
          <a:p>
            <a:pPr marL="0" indent="0">
              <a:buNone/>
            </a:pPr>
            <a:endParaRPr lang="es-ES" sz="1800" b="1" dirty="0"/>
          </a:p>
          <a:p>
            <a:endParaRPr lang="es-ES" sz="900" dirty="0"/>
          </a:p>
        </p:txBody>
      </p:sp>
    </p:spTree>
    <p:extLst>
      <p:ext uri="{BB962C8B-B14F-4D97-AF65-F5344CB8AC3E}">
        <p14:creationId xmlns:p14="http://schemas.microsoft.com/office/powerpoint/2010/main" val="306492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480" y="939137"/>
            <a:ext cx="8843750" cy="726743"/>
          </a:xfrm>
          <a:solidFill>
            <a:schemeClr val="accent2">
              <a:lumMod val="60000"/>
              <a:lumOff val="40000"/>
            </a:schemeClr>
          </a:solidFill>
          <a:ln>
            <a:solidFill>
              <a:srgbClr val="00B0F0"/>
            </a:solidFill>
          </a:ln>
        </p:spPr>
        <p:txBody>
          <a:bodyPr>
            <a:normAutofit fontScale="90000"/>
          </a:bodyPr>
          <a:lstStyle/>
          <a:p>
            <a:pPr lvl="0" algn="ctr"/>
            <a:br>
              <a:rPr lang="es-ES" b="1" dirty="0"/>
            </a:br>
            <a:r>
              <a:rPr lang="es-ES" b="1" dirty="0"/>
              <a:t>Procederes Quirúrgicos de urgencia.</a:t>
            </a:r>
            <a:br>
              <a:rPr lang="es-ES" b="1" dirty="0"/>
            </a:br>
            <a:r>
              <a:rPr lang="es-ES" b="1" dirty="0">
                <a:effectLst>
                  <a:outerShdw blurRad="38100" dist="38100" dir="2700000" algn="tl">
                    <a:srgbClr val="000000">
                      <a:alpha val="43137"/>
                    </a:srgbClr>
                  </a:outerShdw>
                </a:effectLst>
              </a:rPr>
              <a:t>Complicaciones de la Traqueostomía.</a:t>
            </a:r>
            <a:br>
              <a:rPr lang="es-ES" dirty="0"/>
            </a:br>
            <a:endParaRPr lang="es-ES" dirty="0"/>
          </a:p>
        </p:txBody>
      </p:sp>
      <p:sp>
        <p:nvSpPr>
          <p:cNvPr id="3" name="Marcador de contenido 2"/>
          <p:cNvSpPr>
            <a:spLocks noGrp="1"/>
          </p:cNvSpPr>
          <p:nvPr>
            <p:ph idx="1"/>
          </p:nvPr>
        </p:nvSpPr>
        <p:spPr>
          <a:xfrm>
            <a:off x="194480" y="1737530"/>
            <a:ext cx="8843750" cy="3858905"/>
          </a:xfrm>
          <a:ln>
            <a:solidFill>
              <a:srgbClr val="00B0F0"/>
            </a:solidFill>
          </a:ln>
        </p:spPr>
        <p:txBody>
          <a:bodyPr>
            <a:normAutofit fontScale="92500"/>
          </a:bodyPr>
          <a:lstStyle/>
          <a:p>
            <a:pPr marL="0" indent="0">
              <a:buNone/>
            </a:pPr>
            <a:r>
              <a:rPr lang="es-ES" sz="2400" b="1" dirty="0">
                <a:effectLst>
                  <a:outerShdw blurRad="38100" dist="38100" dir="2700000" algn="tl">
                    <a:srgbClr val="000000">
                      <a:alpha val="43137"/>
                    </a:srgbClr>
                  </a:outerShdw>
                </a:effectLst>
              </a:rPr>
              <a:t> Complicaciones operatorias.</a:t>
            </a:r>
          </a:p>
          <a:p>
            <a:pPr marL="0" indent="0">
              <a:buNone/>
            </a:pPr>
            <a:r>
              <a:rPr lang="es-ES" sz="2400" b="1" dirty="0"/>
              <a:t>1.Hemorragia profusa por lesión de los grandes vasos del cuello muy</a:t>
            </a:r>
          </a:p>
          <a:p>
            <a:pPr marL="0" indent="0">
              <a:buNone/>
            </a:pPr>
            <a:r>
              <a:rPr lang="es-ES" sz="2400" b="1" dirty="0"/>
              <a:t>    difícil de controlar si la exposición e insuficiente.</a:t>
            </a:r>
          </a:p>
          <a:p>
            <a:pPr marL="0" indent="0">
              <a:buNone/>
            </a:pPr>
            <a:r>
              <a:rPr lang="es-ES" sz="2400" b="1" dirty="0"/>
              <a:t>2.Lesión del cartílago cricoides.</a:t>
            </a:r>
          </a:p>
          <a:p>
            <a:pPr marL="0" indent="0">
              <a:buNone/>
            </a:pPr>
            <a:r>
              <a:rPr lang="es-ES" sz="2400" b="1" dirty="0"/>
              <a:t>3.Lesión del esófago.</a:t>
            </a:r>
          </a:p>
          <a:p>
            <a:pPr marL="0" indent="0">
              <a:buNone/>
            </a:pPr>
            <a:r>
              <a:rPr lang="es-ES" sz="2400" b="1" dirty="0"/>
              <a:t>4.Neumotórax por lesión de la cúpula pleural de uno o ambos hemitórax.</a:t>
            </a:r>
          </a:p>
          <a:p>
            <a:pPr marL="0" indent="0">
              <a:buNone/>
            </a:pPr>
            <a:r>
              <a:rPr lang="es-ES" sz="2400" b="1" dirty="0"/>
              <a:t>5.Hemorragia por lesión de la arteria innominada y del tronco venoso</a:t>
            </a:r>
          </a:p>
          <a:p>
            <a:pPr marL="0" indent="0">
              <a:buNone/>
            </a:pPr>
            <a:r>
              <a:rPr lang="es-ES" sz="2400" b="1" dirty="0"/>
              <a:t>   braquiocefálico.</a:t>
            </a:r>
          </a:p>
          <a:p>
            <a:pPr marL="0" indent="0">
              <a:buNone/>
            </a:pPr>
            <a:r>
              <a:rPr lang="es-ES" sz="2400" b="1" dirty="0"/>
              <a:t>6. Lesión de la glándula tiroides</a:t>
            </a:r>
            <a:r>
              <a:rPr lang="es-ES" dirty="0"/>
              <a:t>.</a:t>
            </a:r>
          </a:p>
        </p:txBody>
      </p:sp>
    </p:spTree>
    <p:extLst>
      <p:ext uri="{BB962C8B-B14F-4D97-AF65-F5344CB8AC3E}">
        <p14:creationId xmlns:p14="http://schemas.microsoft.com/office/powerpoint/2010/main" val="70053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5895" y="857251"/>
            <a:ext cx="8598089" cy="910988"/>
          </a:xfrm>
          <a:solidFill>
            <a:schemeClr val="accent2">
              <a:lumMod val="60000"/>
              <a:lumOff val="40000"/>
            </a:schemeClr>
          </a:solidFill>
          <a:ln>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Complicaciones de la Traqueostomí</a:t>
            </a:r>
            <a:r>
              <a:rPr lang="es-ES" dirty="0"/>
              <a:t>a</a:t>
            </a:r>
          </a:p>
        </p:txBody>
      </p:sp>
      <p:sp>
        <p:nvSpPr>
          <p:cNvPr id="3" name="Marcador de contenido 2"/>
          <p:cNvSpPr>
            <a:spLocks noGrp="1"/>
          </p:cNvSpPr>
          <p:nvPr>
            <p:ph idx="1"/>
          </p:nvPr>
        </p:nvSpPr>
        <p:spPr>
          <a:xfrm>
            <a:off x="255895" y="1911540"/>
            <a:ext cx="8598089" cy="3991970"/>
          </a:xfrm>
          <a:ln>
            <a:solidFill>
              <a:srgbClr val="00B0F0"/>
            </a:solidFill>
          </a:ln>
        </p:spPr>
        <p:txBody>
          <a:bodyPr>
            <a:normAutofit lnSpcReduction="10000"/>
          </a:bodyPr>
          <a:lstStyle/>
          <a:p>
            <a:pPr marL="0" indent="0">
              <a:buNone/>
            </a:pPr>
            <a:r>
              <a:rPr lang="es-ES" sz="2250" b="1" dirty="0">
                <a:effectLst>
                  <a:outerShdw blurRad="38100" dist="38100" dir="2700000" algn="tl">
                    <a:srgbClr val="000000">
                      <a:alpha val="43137"/>
                    </a:srgbClr>
                  </a:outerShdw>
                </a:effectLst>
              </a:rPr>
              <a:t>Complicaciones postoperatorias</a:t>
            </a:r>
            <a:r>
              <a:rPr lang="es-ES" dirty="0"/>
              <a:t>.</a:t>
            </a:r>
          </a:p>
          <a:p>
            <a:r>
              <a:rPr lang="es-ES" dirty="0"/>
              <a:t>a)	Hemorragias secundarias.</a:t>
            </a:r>
          </a:p>
          <a:p>
            <a:r>
              <a:rPr lang="es-ES" dirty="0"/>
              <a:t>b)	Enfisema subcutáneo.</a:t>
            </a:r>
          </a:p>
          <a:p>
            <a:r>
              <a:rPr lang="es-ES" dirty="0"/>
              <a:t>c)	Expulsión de la cánula.</a:t>
            </a:r>
          </a:p>
          <a:p>
            <a:r>
              <a:rPr lang="es-ES" dirty="0"/>
              <a:t>d)	Inserción de la cánula fuera de la tráquea.</a:t>
            </a:r>
          </a:p>
          <a:p>
            <a:r>
              <a:rPr lang="es-ES" dirty="0"/>
              <a:t>e)	Obstrucción de la cánula.</a:t>
            </a:r>
          </a:p>
          <a:p>
            <a:r>
              <a:rPr lang="es-ES" dirty="0"/>
              <a:t>f)	Infección de la herida.</a:t>
            </a:r>
          </a:p>
          <a:p>
            <a:r>
              <a:rPr lang="es-ES" dirty="0"/>
              <a:t>g)	Erosión de la tráquea.</a:t>
            </a:r>
          </a:p>
          <a:p>
            <a:r>
              <a:rPr lang="es-ES" dirty="0"/>
              <a:t>h)	Fístula traqueoesofágica.</a:t>
            </a:r>
          </a:p>
          <a:p>
            <a:r>
              <a:rPr lang="es-ES" dirty="0"/>
              <a:t>i)	Traqueobronquitis ulcerativa.</a:t>
            </a:r>
          </a:p>
          <a:p>
            <a:r>
              <a:rPr lang="es-ES" dirty="0"/>
              <a:t>j)	Bronconeumonía y absceso pulmonar.</a:t>
            </a:r>
          </a:p>
          <a:p>
            <a:endParaRPr lang="es-ES" dirty="0"/>
          </a:p>
        </p:txBody>
      </p:sp>
    </p:spTree>
    <p:extLst>
      <p:ext uri="{BB962C8B-B14F-4D97-AF65-F5344CB8AC3E}">
        <p14:creationId xmlns:p14="http://schemas.microsoft.com/office/powerpoint/2010/main" val="4233762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39137"/>
            <a:ext cx="7886700" cy="890516"/>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Cricotiroidotomía por aguja</a:t>
            </a:r>
          </a:p>
        </p:txBody>
      </p:sp>
      <p:sp>
        <p:nvSpPr>
          <p:cNvPr id="3" name="Marcador de contenido 2"/>
          <p:cNvSpPr>
            <a:spLocks noGrp="1"/>
          </p:cNvSpPr>
          <p:nvPr>
            <p:ph idx="1"/>
          </p:nvPr>
        </p:nvSpPr>
        <p:spPr>
          <a:xfrm>
            <a:off x="628650" y="1901305"/>
            <a:ext cx="7886700" cy="3588668"/>
          </a:xfrm>
          <a:ln>
            <a:solidFill>
              <a:schemeClr val="accent1"/>
            </a:solidFill>
          </a:ln>
        </p:spPr>
        <p:txBody>
          <a:bodyPr>
            <a:normAutofit/>
          </a:bodyPr>
          <a:lstStyle/>
          <a:p>
            <a:r>
              <a:rPr lang="es-ES" dirty="0"/>
              <a:t>1.Prepare un tubo de oxigeno haciendo un orificio en uno de los extremos del tubo, conecte el otro extremo del tubo a un balón de oxígeno, asegurando que el flujo de oxigeno pase a través del tubo.</a:t>
            </a:r>
          </a:p>
          <a:p>
            <a:r>
              <a:rPr lang="es-ES" dirty="0"/>
              <a:t>2.Coloque al paciente de posición decúbito supino.</a:t>
            </a:r>
          </a:p>
          <a:p>
            <a:r>
              <a:rPr lang="es-ES" b="1" dirty="0"/>
              <a:t>3.Conecte un catéter con una aguja </a:t>
            </a:r>
            <a:r>
              <a:rPr lang="es-ES" dirty="0"/>
              <a:t>No. 12 ó 14 de 8cm </a:t>
            </a:r>
          </a:p>
          <a:p>
            <a:r>
              <a:rPr lang="es-ES" dirty="0"/>
              <a:t>4.Antisepsia de la región.</a:t>
            </a:r>
          </a:p>
          <a:p>
            <a:r>
              <a:rPr lang="es-ES" dirty="0"/>
              <a:t>5.Palpe la membrana </a:t>
            </a:r>
            <a:r>
              <a:rPr lang="es-ES" b="1" dirty="0">
                <a:effectLst>
                  <a:outerShdw blurRad="38100" dist="38100" dir="2700000" algn="tl">
                    <a:srgbClr val="000000">
                      <a:alpha val="43137"/>
                    </a:srgbClr>
                  </a:outerShdw>
                </a:effectLst>
              </a:rPr>
              <a:t>cricotiroidea entre los cartílagos tiroides y cricoides, </a:t>
            </a:r>
            <a:r>
              <a:rPr lang="es-ES" dirty="0"/>
              <a:t>estabilice la tráquea entre el pulgar y el índice </a:t>
            </a:r>
          </a:p>
          <a:p>
            <a:r>
              <a:rPr lang="es-ES" b="1" dirty="0"/>
              <a:t>6.Puncione la piel </a:t>
            </a:r>
            <a:r>
              <a:rPr lang="es-ES" dirty="0"/>
              <a:t> de la línea media con la aguja conectada a la jeringuilla directamente sobre la membrana cricotiroidea.</a:t>
            </a:r>
          </a:p>
        </p:txBody>
      </p:sp>
    </p:spTree>
    <p:extLst>
      <p:ext uri="{BB962C8B-B14F-4D97-AF65-F5344CB8AC3E}">
        <p14:creationId xmlns:p14="http://schemas.microsoft.com/office/powerpoint/2010/main" val="116463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90316"/>
            <a:ext cx="7886700" cy="788159"/>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Cricotiroidotomía. Continuación….</a:t>
            </a:r>
          </a:p>
        </p:txBody>
      </p:sp>
      <p:sp>
        <p:nvSpPr>
          <p:cNvPr id="3" name="Marcador de contenido 2"/>
          <p:cNvSpPr>
            <a:spLocks noGrp="1"/>
          </p:cNvSpPr>
          <p:nvPr>
            <p:ph idx="1"/>
          </p:nvPr>
        </p:nvSpPr>
        <p:spPr>
          <a:xfrm>
            <a:off x="628650" y="1860361"/>
            <a:ext cx="7886700" cy="3629612"/>
          </a:xfrm>
          <a:ln>
            <a:solidFill>
              <a:schemeClr val="accent1"/>
            </a:solidFill>
          </a:ln>
        </p:spPr>
        <p:txBody>
          <a:bodyPr>
            <a:normAutofit fontScale="85000" lnSpcReduction="20000"/>
          </a:bodyPr>
          <a:lstStyle/>
          <a:p>
            <a:r>
              <a:rPr lang="es-ES" dirty="0"/>
              <a:t>7.Dirija la aguja caudalmente con un ángulo de 45º  mientras que aplica presión negativa a la jeringa.</a:t>
            </a:r>
          </a:p>
          <a:p>
            <a:r>
              <a:rPr lang="es-ES" dirty="0"/>
              <a:t>8.Cuidadosamente inserte la aguja a través de la mitad inferior de la membrana cricotiroidea aspirando a medida que la aguja avanza.</a:t>
            </a:r>
          </a:p>
          <a:p>
            <a:r>
              <a:rPr lang="es-ES" dirty="0"/>
              <a:t>9.La aspiración de aire significa la entrada de la luz de la tráquea.</a:t>
            </a:r>
          </a:p>
          <a:p>
            <a:r>
              <a:rPr lang="es-ES" dirty="0"/>
              <a:t>10.Desconecte la jeringa, mientras al mismo tiempo se avanza, el catéter cuidadosamente hacia abajo, teniendo precaución de no perforar la pared posterior de la tráquea.</a:t>
            </a:r>
          </a:p>
          <a:p>
            <a:r>
              <a:rPr lang="es-ES" dirty="0"/>
              <a:t>11.Conecte el tubo de oxigeno a la boca del catéter y asegure el catéter al cuello del paciente.</a:t>
            </a:r>
          </a:p>
          <a:p>
            <a:r>
              <a:rPr lang="es-ES" dirty="0"/>
              <a:t>12.Se puede realizar una ventilación intermitente colocando el pulgar sobre el orificio del tubo de oxigeno para ocluirlo durante 1 s y liberarlo durante 4 s. Al.</a:t>
            </a:r>
          </a:p>
          <a:p>
            <a:r>
              <a:rPr lang="es-ES" dirty="0"/>
              <a:t>13.Observe el inflado de los pulmones y ausculte el tórax para comprobar una ventilación adecuada.</a:t>
            </a:r>
          </a:p>
          <a:p>
            <a:endParaRPr lang="es-ES" dirty="0"/>
          </a:p>
        </p:txBody>
      </p:sp>
    </p:spTree>
    <p:extLst>
      <p:ext uri="{BB962C8B-B14F-4D97-AF65-F5344CB8AC3E}">
        <p14:creationId xmlns:p14="http://schemas.microsoft.com/office/powerpoint/2010/main" val="73058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829101"/>
          </a:xfrm>
          <a:solidFill>
            <a:schemeClr val="accent2"/>
          </a:solidFill>
          <a:ln>
            <a:solidFill>
              <a:schemeClr val="accent1"/>
            </a:solidFill>
          </a:ln>
        </p:spPr>
        <p:txBody>
          <a:bodyPr>
            <a:normAutofit fontScale="90000"/>
          </a:bodyPr>
          <a:lstStyle/>
          <a:p>
            <a:pPr algn="ctr"/>
            <a:br>
              <a:rPr lang="es-ES" b="1" i="1" dirty="0"/>
            </a:br>
            <a:br>
              <a:rPr lang="es-ES" b="1" i="1" dirty="0"/>
            </a:br>
            <a:r>
              <a:rPr lang="es-ES" b="1" i="1" dirty="0"/>
              <a:t>Procederes Quirúrgicos de urgencia </a:t>
            </a:r>
            <a:br>
              <a:rPr lang="es-ES" b="1" i="1" dirty="0"/>
            </a:br>
            <a:r>
              <a:rPr lang="es-ES" b="1" i="1" dirty="0"/>
              <a:t>Cricotiroidotomía quirúrgica</a:t>
            </a:r>
            <a:br>
              <a:rPr lang="es-ES" dirty="0"/>
            </a:br>
            <a:r>
              <a:rPr lang="es-ES" i="1" dirty="0"/>
              <a:t> </a:t>
            </a:r>
            <a:br>
              <a:rPr lang="es-ES" dirty="0"/>
            </a:br>
            <a:endParaRPr lang="es-ES" dirty="0"/>
          </a:p>
        </p:txBody>
      </p:sp>
      <p:sp>
        <p:nvSpPr>
          <p:cNvPr id="3" name="Marcador de contenido 2"/>
          <p:cNvSpPr>
            <a:spLocks noGrp="1"/>
          </p:cNvSpPr>
          <p:nvPr>
            <p:ph idx="1"/>
          </p:nvPr>
        </p:nvSpPr>
        <p:spPr>
          <a:xfrm>
            <a:off x="628650" y="1839889"/>
            <a:ext cx="7886700" cy="4022678"/>
          </a:xfrm>
          <a:ln>
            <a:solidFill>
              <a:schemeClr val="accent1"/>
            </a:solidFill>
          </a:ln>
        </p:spPr>
        <p:txBody>
          <a:bodyPr>
            <a:normAutofit fontScale="77500" lnSpcReduction="20000"/>
          </a:bodyPr>
          <a:lstStyle/>
          <a:p>
            <a:pPr marL="0" indent="0">
              <a:buNone/>
            </a:pPr>
            <a:r>
              <a:rPr lang="es-ES" dirty="0"/>
              <a:t>1.Paciente en posición supina con el cuello en hiperestencion; Palpe  el espacio cricotiroideo</a:t>
            </a:r>
          </a:p>
          <a:p>
            <a:pPr marL="0" indent="0">
              <a:buNone/>
            </a:pPr>
            <a:r>
              <a:rPr lang="es-ES" dirty="0"/>
              <a:t>    entre el cartílago tiroides y el cricoides  </a:t>
            </a:r>
          </a:p>
          <a:p>
            <a:pPr marL="0" indent="0">
              <a:buNone/>
            </a:pPr>
            <a:r>
              <a:rPr lang="es-ES" dirty="0"/>
              <a:t>2.Antisepsia de la piel y anestesie localmente el área si el paciente está consciente.</a:t>
            </a:r>
          </a:p>
          <a:p>
            <a:pPr marL="0" indent="0">
              <a:buNone/>
            </a:pPr>
            <a:r>
              <a:rPr lang="es-ES" dirty="0"/>
              <a:t>3. Estabilice el cartílago tiroides entre el índice y el pulgar de la mano izquierda.</a:t>
            </a:r>
          </a:p>
          <a:p>
            <a:pPr marL="0" indent="0">
              <a:buNone/>
            </a:pPr>
            <a:r>
              <a:rPr lang="es-ES" dirty="0"/>
              <a:t>4. Haga una incisión transversal en la piel sobre la mitad inferior de la membrana cricotiroidea, corte con</a:t>
            </a:r>
          </a:p>
          <a:p>
            <a:pPr marL="0" indent="0">
              <a:buNone/>
            </a:pPr>
            <a:r>
              <a:rPr lang="es-ES" dirty="0"/>
              <a:t>     cuidado a través de la membrana.</a:t>
            </a:r>
          </a:p>
          <a:p>
            <a:pPr marL="0" indent="0">
              <a:buNone/>
            </a:pPr>
            <a:r>
              <a:rPr lang="es-ES" dirty="0"/>
              <a:t>5. Inserte el mango del bisturí en la incisión y rótelo 90º  para abrir (use separador de Laborde).</a:t>
            </a:r>
          </a:p>
          <a:p>
            <a:pPr marL="0" indent="0">
              <a:buNone/>
            </a:pPr>
            <a:r>
              <a:rPr lang="es-ES" dirty="0"/>
              <a:t>6.Inserte una cánula de traqueostomía a un tubo endotraqueal, con balón a través incisión.</a:t>
            </a:r>
          </a:p>
          <a:p>
            <a:pPr marL="0" indent="0">
              <a:buNone/>
            </a:pPr>
            <a:r>
              <a:rPr lang="es-ES" dirty="0"/>
              <a:t>7.Infle el balón obturador y ventile al paciente.</a:t>
            </a:r>
          </a:p>
          <a:p>
            <a:pPr marL="0" indent="0">
              <a:buNone/>
            </a:pPr>
            <a:r>
              <a:rPr lang="es-ES" dirty="0"/>
              <a:t>8.Observe el inflado de los pulmones y ausculte el tórax para la ventilación.</a:t>
            </a:r>
          </a:p>
          <a:p>
            <a:pPr marL="0" indent="0">
              <a:buNone/>
            </a:pPr>
            <a:r>
              <a:rPr lang="es-ES" dirty="0"/>
              <a:t>9.Fije el tubo de traqueostomía endotraqueal al cuello </a:t>
            </a:r>
          </a:p>
          <a:p>
            <a:pPr marL="0" indent="0">
              <a:buNone/>
            </a:pPr>
            <a:r>
              <a:rPr lang="es-ES" dirty="0"/>
              <a:t>10.No corte, ni estirpe el cartílago cricotiroideo.</a:t>
            </a:r>
          </a:p>
          <a:p>
            <a:endParaRPr lang="es-ES" dirty="0"/>
          </a:p>
          <a:p>
            <a:endParaRPr lang="es-ES" dirty="0"/>
          </a:p>
        </p:txBody>
      </p:sp>
    </p:spTree>
    <p:extLst>
      <p:ext uri="{BB962C8B-B14F-4D97-AF65-F5344CB8AC3E}">
        <p14:creationId xmlns:p14="http://schemas.microsoft.com/office/powerpoint/2010/main" val="2816685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10"/>
            <a:ext cx="7886700" cy="992873"/>
          </a:xfrm>
          <a:solidFill>
            <a:schemeClr val="accent2"/>
          </a:solidFill>
          <a:ln>
            <a:solidFill>
              <a:schemeClr val="accent1"/>
            </a:solidFill>
          </a:ln>
        </p:spPr>
        <p:txBody>
          <a:bodyPr>
            <a:normAutofit fontScale="90000"/>
          </a:bodyPr>
          <a:lstStyle/>
          <a:p>
            <a:pPr algn="ctr"/>
            <a:r>
              <a:rPr lang="es-ES" b="1" i="1" dirty="0">
                <a:effectLst>
                  <a:outerShdw blurRad="38100" dist="38100" dir="2700000" algn="tl">
                    <a:srgbClr val="000000">
                      <a:alpha val="43137"/>
                    </a:srgbClr>
                  </a:outerShdw>
                </a:effectLst>
              </a:rPr>
              <a:t>Procederes Quirúrgicos de urgencia </a:t>
            </a:r>
            <a:r>
              <a:rPr lang="es-ES" b="1" i="1" u="sng" dirty="0">
                <a:effectLst>
                  <a:outerShdw blurRad="38100" dist="38100" dir="2700000" algn="tl">
                    <a:srgbClr val="000000">
                      <a:alpha val="43137"/>
                    </a:srgbClr>
                  </a:outerShdw>
                </a:effectLst>
              </a:rPr>
              <a:t>Complicaciones </a:t>
            </a:r>
            <a:r>
              <a:rPr lang="es-ES" b="1" i="1" dirty="0">
                <a:effectLst>
                  <a:outerShdw blurRad="38100" dist="38100" dir="2700000" algn="tl">
                    <a:srgbClr val="000000">
                      <a:alpha val="43137"/>
                    </a:srgbClr>
                  </a:outerShdw>
                </a:effectLst>
              </a:rPr>
              <a:t>de la Cricotiroidotomía</a:t>
            </a:r>
            <a:endParaRPr lang="es-ES"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1952483"/>
            <a:ext cx="7886700" cy="3787254"/>
          </a:xfrm>
          <a:ln>
            <a:solidFill>
              <a:schemeClr val="accent1"/>
            </a:solidFill>
          </a:ln>
        </p:spPr>
        <p:txBody>
          <a:bodyPr>
            <a:normAutofit fontScale="92500" lnSpcReduction="10000"/>
          </a:bodyPr>
          <a:lstStyle/>
          <a:p>
            <a:r>
              <a:rPr lang="es-ES" dirty="0"/>
              <a:t>1.	Asfixia.</a:t>
            </a:r>
          </a:p>
          <a:p>
            <a:r>
              <a:rPr lang="es-ES" dirty="0"/>
              <a:t>2.	Bronca aspiración (sangre).</a:t>
            </a:r>
          </a:p>
          <a:p>
            <a:r>
              <a:rPr lang="es-ES" dirty="0"/>
              <a:t>3.	Celulitis.</a:t>
            </a:r>
          </a:p>
          <a:p>
            <a:r>
              <a:rPr lang="es-ES" dirty="0"/>
              <a:t>4.	Creación de una falsa vía en los tejidos.</a:t>
            </a:r>
          </a:p>
          <a:p>
            <a:r>
              <a:rPr lang="es-ES" dirty="0"/>
              <a:t>5.	Estenosis, edema subglótico.</a:t>
            </a:r>
          </a:p>
          <a:p>
            <a:r>
              <a:rPr lang="es-ES" dirty="0"/>
              <a:t>6.	Estenosis laringe.</a:t>
            </a:r>
          </a:p>
          <a:p>
            <a:r>
              <a:rPr lang="es-ES" dirty="0"/>
              <a:t>7.	Hemorragia o formación de hematoma.</a:t>
            </a:r>
          </a:p>
          <a:p>
            <a:r>
              <a:rPr lang="es-ES" dirty="0"/>
              <a:t>8.	Laceración del esófago.</a:t>
            </a:r>
          </a:p>
          <a:p>
            <a:r>
              <a:rPr lang="es-ES" dirty="0"/>
              <a:t>9.	Laceración de tráquea.</a:t>
            </a:r>
          </a:p>
          <a:p>
            <a:r>
              <a:rPr lang="es-ES" dirty="0"/>
              <a:t>10.	Enfisema mediastinal.</a:t>
            </a:r>
          </a:p>
          <a:p>
            <a:r>
              <a:rPr lang="es-ES" dirty="0"/>
              <a:t>11.	Parálisis de las cuerdas vocales.</a:t>
            </a:r>
          </a:p>
          <a:p>
            <a:endParaRPr lang="es-ES" dirty="0"/>
          </a:p>
          <a:p>
            <a:endParaRPr lang="es-ES" dirty="0"/>
          </a:p>
        </p:txBody>
      </p:sp>
    </p:spTree>
    <p:extLst>
      <p:ext uri="{BB962C8B-B14F-4D97-AF65-F5344CB8AC3E}">
        <p14:creationId xmlns:p14="http://schemas.microsoft.com/office/powerpoint/2010/main" val="1258149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2"/>
            <a:ext cx="7886700" cy="870044"/>
          </a:xfrm>
          <a:solidFill>
            <a:schemeClr val="accent2"/>
          </a:solidFill>
          <a:ln>
            <a:solidFill>
              <a:schemeClr val="accent1"/>
            </a:solidFill>
          </a:ln>
        </p:spPr>
        <p:txBody>
          <a:bodyPr>
            <a:normAutofit fontScale="90000"/>
          </a:bodyPr>
          <a:lstStyle/>
          <a:p>
            <a:pPr algn="ctr"/>
            <a:r>
              <a:rPr lang="es-ES" b="1" i="1" dirty="0">
                <a:effectLst>
                  <a:outerShdw blurRad="38100" dist="38100" dir="2700000" algn="tl">
                    <a:srgbClr val="000000">
                      <a:alpha val="43137"/>
                    </a:srgbClr>
                  </a:outerShdw>
                </a:effectLst>
              </a:rPr>
              <a:t>Procederes Quirúrgicos de urgencia. </a:t>
            </a:r>
            <a:br>
              <a:rPr lang="es-ES" b="1" i="1" dirty="0">
                <a:effectLst>
                  <a:outerShdw blurRad="38100" dist="38100" dir="2700000" algn="tl">
                    <a:srgbClr val="000000">
                      <a:alpha val="43137"/>
                    </a:srgbClr>
                  </a:outerShdw>
                </a:effectLst>
              </a:rPr>
            </a:br>
            <a:r>
              <a:rPr lang="es-ES" b="1" i="1" dirty="0">
                <a:effectLst>
                  <a:outerShdw blurRad="38100" dist="38100" dir="2700000" algn="tl">
                    <a:srgbClr val="000000">
                      <a:alpha val="43137"/>
                    </a:srgbClr>
                  </a:outerShdw>
                </a:effectLst>
              </a:rPr>
              <a:t>Disección de vena</a:t>
            </a:r>
            <a:endParaRPr lang="es-ES" dirty="0"/>
          </a:p>
        </p:txBody>
      </p:sp>
      <p:sp>
        <p:nvSpPr>
          <p:cNvPr id="3" name="Marcador de contenido 2"/>
          <p:cNvSpPr>
            <a:spLocks noGrp="1"/>
          </p:cNvSpPr>
          <p:nvPr>
            <p:ph idx="1"/>
          </p:nvPr>
        </p:nvSpPr>
        <p:spPr>
          <a:xfrm>
            <a:off x="628650" y="2157201"/>
            <a:ext cx="7886700" cy="2630605"/>
          </a:xfrm>
          <a:ln>
            <a:solidFill>
              <a:schemeClr val="accent1"/>
            </a:solidFill>
          </a:ln>
        </p:spPr>
        <p:txBody>
          <a:bodyPr/>
          <a:lstStyle/>
          <a:p>
            <a:r>
              <a:rPr lang="es-ES" dirty="0"/>
              <a:t>1.E</a:t>
            </a:r>
            <a:r>
              <a:rPr lang="es-ES" sz="2400" dirty="0"/>
              <a:t>l sitio para una venidiscisión quirúrgica es la vena safena interna a nivel del tobillo, en un punto </a:t>
            </a:r>
            <a:r>
              <a:rPr lang="es-ES" sz="2400" b="1" dirty="0">
                <a:effectLst>
                  <a:outerShdw blurRad="38100" dist="38100" dir="2700000" algn="tl">
                    <a:srgbClr val="000000">
                      <a:alpha val="43137"/>
                    </a:srgbClr>
                  </a:outerShdw>
                </a:effectLst>
              </a:rPr>
              <a:t>situado 2cm por delante y por encima del maléolo tibial. </a:t>
            </a:r>
          </a:p>
          <a:p>
            <a:r>
              <a:rPr lang="es-ES" sz="2400" dirty="0"/>
              <a:t>2.El segundo sitio de preferencia es la vena </a:t>
            </a:r>
            <a:r>
              <a:rPr lang="es-ES" sz="2400" b="1" dirty="0">
                <a:effectLst>
                  <a:outerShdw blurRad="38100" dist="38100" dir="2700000" algn="tl">
                    <a:srgbClr val="000000">
                      <a:alpha val="43137"/>
                    </a:srgbClr>
                  </a:outerShdw>
                </a:effectLst>
              </a:rPr>
              <a:t>basílica mediana </a:t>
            </a:r>
            <a:r>
              <a:rPr lang="es-ES" sz="2400" dirty="0"/>
              <a:t>en la región ante cubital, </a:t>
            </a:r>
            <a:r>
              <a:rPr lang="es-ES" sz="2400" b="1" dirty="0">
                <a:effectLst>
                  <a:outerShdw blurRad="38100" dist="38100" dir="2700000" algn="tl">
                    <a:srgbClr val="000000">
                      <a:alpha val="43137"/>
                    </a:srgbClr>
                  </a:outerShdw>
                </a:effectLst>
              </a:rPr>
              <a:t>2,5cm por fuera del picándolo humeral en el pliegue del codo.</a:t>
            </a:r>
            <a:r>
              <a:rPr lang="es-ES" sz="2400" dirty="0"/>
              <a:t>                                                                                                                                                                                                                                                                                                                                                                                                                                                                                                                                                                                                                                                                                                                                                                                                                                                                                                                                                                                                                                                                                                                                                                                                                                                                                                                                                                                                                                                                                                                                                                                                                                                                                                                                                                                                                                                                                                                                                                                                                                                                                                                                                                                                                                                                                                                                                                                                                                                                                                                                                                                                                                                                                                                                                                                                                                                                                                                                                                                                                                                                                                                                                                                                                                                                                                                                                                                                                                                                                                                                                                                                                                                                                                                                                                                                                                                                                                                                                                                                                                                                                                                                                                                                                                                                                                                                                                                                                                                                                                                                                                                                                                                                                                                                                                                                                                                                                                                                                                                                                                                                                                                                                                                                                                                                                                                                                                                                                                                                                                                                                                                                                                                                                                                                                                                                                                                                                                                                                                                                                                                                                                                                                                                                                                                                                                                                                                                                                                                                                                                                                                                                                                                                                                                                                                                                                                                                                                                                                                                                                                                                                                                                                                                                                                                                                                                                                                                                                                                                                                                                                                                                                                                                                                                                                                                                                                                                                                                                                                                                                                                                                                                                                                                                                                                                                                                                                                                                                                                                                                                                                                                                                                                                                                                                                                                                                                                                                                                                                                                                                                                                                                                                                                                                                                                                                                                                                                                                                                                                                                                                                                                                                                                                                                                                                                                                                                                                                                                                                                                                                                                                                                                                                                                                                                                                                                                                                                                                                                                                                                                                                                                                                                                                                                                                                                                                                                                                                                                                                                                                                                                                                                                                                                                                                                                                                                                                                                                                                                                                                                                                                                                                                                                                                                                                                                                                                                                                                                                                                                                                                                                                                                                                                                                                                                                                                                                                                                                                                                                                                                                                                                                                                                                                                                                                                                                                                                                                                                                                                                                                                                                                                                                                                                                                                                                                                                                                                                                                                                                                                                                                                                                                                                                                                                                                                                                                                                                                                                                                                                                                                                                                                                                                                                                                                                                                                                                                                                                                                                                                                                                                                                                                                                                                                                                                                                                                                                                                                                                                                                                                                                                                                                                                                                                                                                                                                                                                                                                                                                                                                                                                                                                                                                                                                                                                                                                                                                                                                                                                                                                                                                                                                                                                                                                                                                                                                                                                                                                                                                                                                                                                              </a:t>
            </a:r>
          </a:p>
        </p:txBody>
      </p:sp>
    </p:spTree>
    <p:extLst>
      <p:ext uri="{BB962C8B-B14F-4D97-AF65-F5344CB8AC3E}">
        <p14:creationId xmlns:p14="http://schemas.microsoft.com/office/powerpoint/2010/main" val="1496269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988" y="1205269"/>
            <a:ext cx="7472149" cy="4647062"/>
          </a:xfrm>
          <a:prstGeom prst="rect">
            <a:avLst/>
          </a:prstGeom>
        </p:spPr>
      </p:pic>
    </p:spTree>
    <p:extLst>
      <p:ext uri="{BB962C8B-B14F-4D97-AF65-F5344CB8AC3E}">
        <p14:creationId xmlns:p14="http://schemas.microsoft.com/office/powerpoint/2010/main" val="357228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9146" y="1297390"/>
            <a:ext cx="5158854" cy="4196687"/>
          </a:xfrm>
          <a:prstGeom prst="rect">
            <a:avLst/>
          </a:prstGeom>
        </p:spPr>
      </p:pic>
    </p:spTree>
    <p:extLst>
      <p:ext uri="{BB962C8B-B14F-4D97-AF65-F5344CB8AC3E}">
        <p14:creationId xmlns:p14="http://schemas.microsoft.com/office/powerpoint/2010/main" val="330758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886" y="1131094"/>
            <a:ext cx="8884693" cy="994172"/>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en la Primera Asistencia Médica</a:t>
            </a:r>
            <a:r>
              <a:rPr lang="es-ES" dirty="0"/>
              <a:t>.</a:t>
            </a:r>
          </a:p>
        </p:txBody>
      </p:sp>
      <p:sp>
        <p:nvSpPr>
          <p:cNvPr id="3" name="Marcador de contenido 2"/>
          <p:cNvSpPr>
            <a:spLocks noGrp="1"/>
          </p:cNvSpPr>
          <p:nvPr>
            <p:ph idx="1"/>
          </p:nvPr>
        </p:nvSpPr>
        <p:spPr>
          <a:xfrm>
            <a:off x="1" y="2226469"/>
            <a:ext cx="8966579" cy="3656570"/>
          </a:xfrm>
          <a:ln w="28575">
            <a:solidFill>
              <a:srgbClr val="00B0F0"/>
            </a:solidFill>
          </a:ln>
        </p:spPr>
        <p:txBody>
          <a:bodyPr>
            <a:noAutofit/>
          </a:bodyPr>
          <a:lstStyle/>
          <a:p>
            <a:pPr marL="0" indent="0">
              <a:buNone/>
            </a:pPr>
            <a:r>
              <a:rPr lang="es-ES" sz="1800" b="1" dirty="0">
                <a:effectLst>
                  <a:outerShdw blurRad="38100" dist="38100" dir="2700000" algn="tl">
                    <a:srgbClr val="000000">
                      <a:alpha val="43137"/>
                    </a:srgbClr>
                  </a:outerShdw>
                </a:effectLst>
              </a:rPr>
              <a:t>  Objetivos:</a:t>
            </a:r>
          </a:p>
          <a:p>
            <a:pPr marL="0" indent="0">
              <a:buNone/>
            </a:pPr>
            <a:r>
              <a:rPr lang="es-ES" sz="1800" b="1" dirty="0"/>
              <a:t>1. Describir las diferentes técnicas quirúrgicas que se rea-</a:t>
            </a:r>
            <a:r>
              <a:rPr lang="es-ES" sz="1800" b="1" dirty="0" err="1"/>
              <a:t>lizan</a:t>
            </a:r>
            <a:r>
              <a:rPr lang="es-ES" sz="1800" b="1" dirty="0"/>
              <a:t> en la PAM.</a:t>
            </a:r>
          </a:p>
          <a:p>
            <a:pPr marL="0" indent="0">
              <a:buNone/>
            </a:pPr>
            <a:r>
              <a:rPr lang="es-ES" sz="1800" b="1" dirty="0"/>
              <a:t>2. Evaluar la importancia de su aplicación en la PAM, sus ventajas y desventajas.</a:t>
            </a:r>
          </a:p>
          <a:p>
            <a:pPr marL="0" indent="0">
              <a:lnSpc>
                <a:spcPct val="100000"/>
              </a:lnSpc>
              <a:buNone/>
            </a:pPr>
            <a:r>
              <a:rPr lang="es-ES" sz="1800" b="1" dirty="0">
                <a:effectLst>
                  <a:outerShdw blurRad="38100" dist="38100" dir="2700000" algn="tl">
                    <a:srgbClr val="000000">
                      <a:alpha val="43137"/>
                    </a:srgbClr>
                  </a:outerShdw>
                </a:effectLst>
              </a:rPr>
              <a:t>  Sumario:</a:t>
            </a:r>
          </a:p>
          <a:p>
            <a:pPr marL="0" indent="0">
              <a:lnSpc>
                <a:spcPct val="100000"/>
              </a:lnSpc>
              <a:buNone/>
            </a:pPr>
            <a:r>
              <a:rPr lang="es-ES" sz="1800" b="1" dirty="0"/>
              <a:t> I. Traqueostomía. </a:t>
            </a:r>
            <a:r>
              <a:rPr lang="es-ES" sz="1800" b="1" dirty="0" err="1"/>
              <a:t>Cricotirotomía</a:t>
            </a:r>
            <a:r>
              <a:rPr lang="es-ES" sz="1800" b="1" dirty="0"/>
              <a:t>. </a:t>
            </a:r>
            <a:r>
              <a:rPr lang="es-ES" sz="1800" b="1" dirty="0" err="1"/>
              <a:t>Coneostomía</a:t>
            </a:r>
            <a:r>
              <a:rPr lang="es-ES" sz="1800" b="1" dirty="0"/>
              <a:t>. Bloqueo anestésico intercostal, </a:t>
            </a:r>
            <a:r>
              <a:rPr lang="es-ES" sz="1800" b="1" dirty="0" err="1"/>
              <a:t>pleurotomía</a:t>
            </a:r>
            <a:endParaRPr lang="es-ES" sz="1800" b="1" dirty="0"/>
          </a:p>
          <a:p>
            <a:pPr marL="0" indent="0">
              <a:lnSpc>
                <a:spcPct val="100000"/>
              </a:lnSpc>
              <a:buNone/>
            </a:pPr>
            <a:r>
              <a:rPr lang="es-ES" sz="1800" b="1" dirty="0"/>
              <a:t>     mínima. Concepto. Indicaciones y complicaciones. </a:t>
            </a:r>
          </a:p>
          <a:p>
            <a:pPr marL="0" indent="0">
              <a:lnSpc>
                <a:spcPct val="100000"/>
              </a:lnSpc>
              <a:buNone/>
            </a:pPr>
            <a:r>
              <a:rPr lang="es-ES" sz="1800" b="1" dirty="0"/>
              <a:t>II. Punción abdominal. Punción suprapúbica.  Indicaciones, técnica y complicaciones.</a:t>
            </a:r>
          </a:p>
          <a:p>
            <a:pPr marL="0" indent="0">
              <a:lnSpc>
                <a:spcPct val="100000"/>
              </a:lnSpc>
              <a:buNone/>
            </a:pPr>
            <a:r>
              <a:rPr lang="es-ES" sz="1800" b="1" dirty="0"/>
              <a:t>III. </a:t>
            </a:r>
            <a:r>
              <a:rPr lang="es-ES" sz="1800" b="1" dirty="0" err="1"/>
              <a:t>Venidisección</a:t>
            </a:r>
            <a:r>
              <a:rPr lang="es-ES" sz="1800" b="1" dirty="0"/>
              <a:t>. Desbridamiento primario. Indicaciones, técnica y complicaciones</a:t>
            </a:r>
          </a:p>
          <a:p>
            <a:endParaRPr lang="es-ES" sz="1800" dirty="0"/>
          </a:p>
        </p:txBody>
      </p:sp>
    </p:spTree>
    <p:extLst>
      <p:ext uri="{BB962C8B-B14F-4D97-AF65-F5344CB8AC3E}">
        <p14:creationId xmlns:p14="http://schemas.microsoft.com/office/powerpoint/2010/main" val="3707455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138" y="1358805"/>
            <a:ext cx="5895833" cy="4084093"/>
          </a:xfrm>
          <a:prstGeom prst="rect">
            <a:avLst/>
          </a:prstGeom>
        </p:spPr>
      </p:pic>
    </p:spTree>
    <p:extLst>
      <p:ext uri="{BB962C8B-B14F-4D97-AF65-F5344CB8AC3E}">
        <p14:creationId xmlns:p14="http://schemas.microsoft.com/office/powerpoint/2010/main" val="3392606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941695"/>
          </a:xfrm>
          <a:solidFill>
            <a:schemeClr val="accent2"/>
          </a:solidFill>
          <a:ln>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Disección de vena</a:t>
            </a:r>
          </a:p>
        </p:txBody>
      </p:sp>
      <p:sp>
        <p:nvSpPr>
          <p:cNvPr id="3" name="Marcador de contenido 2"/>
          <p:cNvSpPr>
            <a:spLocks noGrp="1"/>
          </p:cNvSpPr>
          <p:nvPr>
            <p:ph idx="1"/>
          </p:nvPr>
        </p:nvSpPr>
        <p:spPr>
          <a:xfrm>
            <a:off x="628650" y="1870596"/>
            <a:ext cx="7886700" cy="4130154"/>
          </a:xfrm>
          <a:ln>
            <a:solidFill>
              <a:schemeClr val="accent1"/>
            </a:solidFill>
          </a:ln>
        </p:spPr>
        <p:txBody>
          <a:bodyPr>
            <a:normAutofit fontScale="77500" lnSpcReduction="20000"/>
          </a:bodyPr>
          <a:lstStyle/>
          <a:p>
            <a:pPr marL="0" indent="0">
              <a:buNone/>
            </a:pPr>
            <a:r>
              <a:rPr lang="es-ES" dirty="0"/>
              <a:t>1.Limpie la piel del tobillo con solución antiséptica y prepare un campo quirúrgico.</a:t>
            </a:r>
          </a:p>
          <a:p>
            <a:pPr marL="0" indent="0">
              <a:buNone/>
            </a:pPr>
            <a:r>
              <a:rPr lang="es-ES" dirty="0"/>
              <a:t>2.En el sitio de ubicación de la vena. Infiltre la piel con la solución de lidocaína al 0,5 %.</a:t>
            </a:r>
          </a:p>
          <a:p>
            <a:pPr marL="0" indent="0">
              <a:buNone/>
            </a:pPr>
            <a:r>
              <a:rPr lang="es-ES" dirty="0"/>
              <a:t>3.En la zona anestesiada se efectúa una incisión cutánea transversa de 2,5cm de longitud.</a:t>
            </a:r>
          </a:p>
          <a:p>
            <a:pPr marL="0" indent="0">
              <a:buNone/>
            </a:pPr>
            <a:r>
              <a:rPr lang="es-ES" dirty="0"/>
              <a:t>4.Se identifica, diseca y libera la vena de sus estructuras vecinas mediante disección roma con una pinza hemostática curva.</a:t>
            </a:r>
          </a:p>
          <a:p>
            <a:pPr marL="0" indent="0">
              <a:buNone/>
            </a:pPr>
            <a:r>
              <a:rPr lang="es-ES" dirty="0"/>
              <a:t>5.Se levanta y libera la vena en trayecto de 2 cm con el fin de separarlo de su lecho.</a:t>
            </a:r>
          </a:p>
          <a:p>
            <a:pPr marL="0" indent="0">
              <a:buNone/>
            </a:pPr>
            <a:r>
              <a:rPr lang="es-ES" dirty="0"/>
              <a:t>6.La vena movilizada se liga distalmente conservando los extremos de la ligadura proximal alrededor de la vena.</a:t>
            </a:r>
          </a:p>
          <a:p>
            <a:pPr marL="0" indent="0">
              <a:buNone/>
            </a:pPr>
            <a:r>
              <a:rPr lang="es-ES" dirty="0"/>
              <a:t>7.Se efectúa una incisión pequeña transversa de la vena, dilatada suavemente con la punta de una pinza hemostática cerrada.</a:t>
            </a:r>
          </a:p>
          <a:p>
            <a:pPr marL="0" indent="0">
              <a:buNone/>
            </a:pPr>
            <a:r>
              <a:rPr lang="es-ES" dirty="0"/>
              <a:t>8.Introduzca un catéter a través de la vena y fíjela anudando la ligadura, proximal sobre la vena y el catéter; este debe introducirse lo suficiente para evitar su salida accidentalmente.</a:t>
            </a:r>
          </a:p>
          <a:p>
            <a:pPr marL="0" indent="0">
              <a:buNone/>
            </a:pPr>
            <a:r>
              <a:rPr lang="es-ES" dirty="0"/>
              <a:t>9.Conecte el catéter con el equipo endovenoso y cierre la incisión mediante puntos de sutura separados.</a:t>
            </a:r>
          </a:p>
          <a:p>
            <a:pPr marL="0" indent="0">
              <a:buNone/>
            </a:pPr>
            <a:r>
              <a:rPr lang="es-ES" dirty="0"/>
              <a:t>10.Aplique antibióticos tópicos y cubra con apósito estéril.</a:t>
            </a:r>
          </a:p>
          <a:p>
            <a:endParaRPr lang="es-ES" dirty="0"/>
          </a:p>
        </p:txBody>
      </p:sp>
    </p:spTree>
    <p:extLst>
      <p:ext uri="{BB962C8B-B14F-4D97-AF65-F5344CB8AC3E}">
        <p14:creationId xmlns:p14="http://schemas.microsoft.com/office/powerpoint/2010/main" val="88260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2"/>
          </a:solidFill>
          <a:ln>
            <a:solidFill>
              <a:schemeClr val="accent1"/>
            </a:solidFill>
          </a:ln>
        </p:spPr>
        <p:txBody>
          <a:bodyPr/>
          <a:lstStyle/>
          <a:p>
            <a:pPr algn="ct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Disección de vena y sus Complicaciones</a:t>
            </a:r>
          </a:p>
        </p:txBody>
      </p:sp>
      <p:sp>
        <p:nvSpPr>
          <p:cNvPr id="3" name="Marcador de contenido 2"/>
          <p:cNvSpPr>
            <a:spLocks noGrp="1"/>
          </p:cNvSpPr>
          <p:nvPr>
            <p:ph idx="1"/>
          </p:nvPr>
        </p:nvSpPr>
        <p:spPr>
          <a:ln>
            <a:solidFill>
              <a:schemeClr val="accent1"/>
            </a:solidFill>
          </a:ln>
        </p:spPr>
        <p:txBody>
          <a:bodyPr>
            <a:normAutofit/>
          </a:bodyPr>
          <a:lstStyle/>
          <a:p>
            <a:pPr lvl="0"/>
            <a:r>
              <a:rPr lang="es-ES" dirty="0"/>
              <a:t>Celulitis.</a:t>
            </a:r>
          </a:p>
          <a:p>
            <a:pPr lvl="0"/>
            <a:r>
              <a:rPr lang="es-ES" dirty="0"/>
              <a:t>Hematoma.</a:t>
            </a:r>
          </a:p>
          <a:p>
            <a:pPr lvl="0"/>
            <a:r>
              <a:rPr lang="es-ES" dirty="0"/>
              <a:t>Flebitis.</a:t>
            </a:r>
          </a:p>
          <a:p>
            <a:pPr lvl="0"/>
            <a:r>
              <a:rPr lang="es-ES" dirty="0"/>
              <a:t>Perforación de la pared posterior de la vena.</a:t>
            </a:r>
          </a:p>
          <a:p>
            <a:pPr lvl="0"/>
            <a:r>
              <a:rPr lang="es-ES" dirty="0"/>
              <a:t>Trombosis venosa.</a:t>
            </a:r>
          </a:p>
          <a:p>
            <a:pPr lvl="0"/>
            <a:r>
              <a:rPr lang="es-ES" dirty="0"/>
              <a:t>Sección del nervio.</a:t>
            </a:r>
          </a:p>
          <a:p>
            <a:pPr lvl="0"/>
            <a:r>
              <a:rPr lang="es-ES" dirty="0"/>
              <a:t>Sección de arteria.</a:t>
            </a:r>
          </a:p>
          <a:p>
            <a:endParaRPr lang="es-ES" dirty="0"/>
          </a:p>
          <a:p>
            <a:endParaRPr lang="es-ES" dirty="0"/>
          </a:p>
        </p:txBody>
      </p:sp>
    </p:spTree>
    <p:extLst>
      <p:ext uri="{BB962C8B-B14F-4D97-AF65-F5344CB8AC3E}">
        <p14:creationId xmlns:p14="http://schemas.microsoft.com/office/powerpoint/2010/main" val="1031965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69844"/>
            <a:ext cx="7886700" cy="849574"/>
          </a:xfrm>
          <a:solidFill>
            <a:schemeClr val="accent2"/>
          </a:solidFill>
          <a:ln w="38100">
            <a:solidFill>
              <a:schemeClr val="accent1"/>
            </a:solidFill>
          </a:ln>
        </p:spPr>
        <p:txBody>
          <a:bodyPr>
            <a:normAutofit fontScale="90000"/>
          </a:bodyPr>
          <a:lstStyle/>
          <a:p>
            <a:pPr algn="ctr"/>
            <a:br>
              <a:rPr lang="es-ES" dirty="0"/>
            </a:br>
            <a:r>
              <a:rPr lang="es-ES" b="1" dirty="0">
                <a:effectLst>
                  <a:outerShdw blurRad="38100" dist="38100" dir="2700000" algn="tl">
                    <a:srgbClr val="000000">
                      <a:alpha val="43137"/>
                    </a:srgbClr>
                  </a:outerShdw>
                </a:effectLst>
              </a:rPr>
              <a:t>Procederes Quirúrgicos de urgencia.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Bloqueo anestésico intercostal.</a:t>
            </a:r>
            <a:br>
              <a:rPr lang="es-ES" b="1" dirty="0">
                <a:effectLst>
                  <a:outerShdw blurRad="38100" dist="38100" dir="2700000" algn="tl">
                    <a:srgbClr val="000000">
                      <a:alpha val="43137"/>
                    </a:srgbClr>
                  </a:outerShdw>
                </a:effectLst>
              </a:rPr>
            </a:br>
            <a:endParaRPr lang="es-ES"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1911540"/>
            <a:ext cx="7886700" cy="3715604"/>
          </a:xfrm>
          <a:ln w="76200">
            <a:solidFill>
              <a:schemeClr val="accent1"/>
            </a:solidFill>
          </a:ln>
        </p:spPr>
        <p:txBody>
          <a:bodyPr/>
          <a:lstStyle/>
          <a:p>
            <a:r>
              <a:rPr lang="es-ES" sz="2700" dirty="0"/>
              <a:t> El bloqueo anestésico intercostal es un proceder que se realiza en la zona de la defensa o equivalente para aliviar el dolor en las fracturas costales lo cual mejorará considerablemente la ventilación del paciente. </a:t>
            </a:r>
          </a:p>
          <a:p>
            <a:r>
              <a:rPr lang="es-ES" sz="2700" dirty="0"/>
              <a:t>Si no está inmovilizado bloquear con novocaína al 0,5 % el nervio intercostal correspondiente, en el foco de fractura o paravertebral y uno o dos nervios por encima y por debajo de ella. </a:t>
            </a:r>
            <a:endParaRPr lang="es-ES" dirty="0"/>
          </a:p>
        </p:txBody>
      </p:sp>
    </p:spTree>
    <p:extLst>
      <p:ext uri="{BB962C8B-B14F-4D97-AF65-F5344CB8AC3E}">
        <p14:creationId xmlns:p14="http://schemas.microsoft.com/office/powerpoint/2010/main" val="315399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49374"/>
            <a:ext cx="7886700" cy="870044"/>
          </a:xfrm>
          <a:solidFill>
            <a:schemeClr val="accent2"/>
          </a:solidFill>
          <a:ln w="38100">
            <a:solidFill>
              <a:schemeClr val="accent1"/>
            </a:solidFill>
          </a:ln>
        </p:spPr>
        <p:txBody>
          <a:bodyPr>
            <a:normAutofit fontScale="90000"/>
          </a:bodyPr>
          <a:lstStyle/>
          <a:p>
            <a:pPr algn="ctr"/>
            <a:br>
              <a:rPr lang="es-ES" dirty="0"/>
            </a:br>
            <a:br>
              <a:rPr lang="es-ES" dirty="0"/>
            </a:b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Punciones torácicas </a:t>
            </a:r>
            <a:br>
              <a:rPr lang="es-ES" b="1" dirty="0">
                <a:effectLst>
                  <a:outerShdw blurRad="38100" dist="38100" dir="2700000" algn="tl">
                    <a:srgbClr val="000000">
                      <a:alpha val="43137"/>
                    </a:srgbClr>
                  </a:outerShdw>
                </a:effectLst>
              </a:rPr>
            </a:br>
            <a:br>
              <a:rPr lang="es-ES" dirty="0"/>
            </a:br>
            <a:endParaRPr lang="es-ES" dirty="0"/>
          </a:p>
        </p:txBody>
      </p:sp>
      <p:sp>
        <p:nvSpPr>
          <p:cNvPr id="3" name="Marcador de contenido 2"/>
          <p:cNvSpPr>
            <a:spLocks noGrp="1"/>
          </p:cNvSpPr>
          <p:nvPr>
            <p:ph idx="1"/>
          </p:nvPr>
        </p:nvSpPr>
        <p:spPr>
          <a:xfrm>
            <a:off x="628650" y="1932012"/>
            <a:ext cx="7886700" cy="3654188"/>
          </a:xfrm>
          <a:ln w="38100">
            <a:solidFill>
              <a:schemeClr val="accent1"/>
            </a:solidFill>
          </a:ln>
        </p:spPr>
        <p:txBody>
          <a:bodyPr>
            <a:normAutofit lnSpcReduction="10000"/>
          </a:bodyPr>
          <a:lstStyle/>
          <a:p>
            <a:r>
              <a:rPr lang="es-ES" sz="2400" dirty="0"/>
              <a:t>La punción torácica puede ser </a:t>
            </a:r>
            <a:r>
              <a:rPr lang="es-ES" sz="2400" b="1" dirty="0"/>
              <a:t>alta </a:t>
            </a:r>
            <a:r>
              <a:rPr lang="es-ES" sz="2400" dirty="0"/>
              <a:t>en el 2do. espacio intercostal en la </a:t>
            </a:r>
            <a:r>
              <a:rPr lang="es-ES" sz="2400" b="1" dirty="0"/>
              <a:t>línea medio clavicular</a:t>
            </a:r>
            <a:r>
              <a:rPr lang="es-ES" sz="2400" dirty="0"/>
              <a:t>.  Con un dedo de guante en tratamiento del neumotórax. Puede ser</a:t>
            </a:r>
            <a:r>
              <a:rPr lang="es-ES" sz="2400" b="1" dirty="0"/>
              <a:t> baja </a:t>
            </a:r>
            <a:r>
              <a:rPr lang="es-ES" sz="2400" dirty="0"/>
              <a:t>en el 6to.  espacio intercostal en la </a:t>
            </a:r>
            <a:r>
              <a:rPr lang="es-ES" sz="2400" b="1" dirty="0"/>
              <a:t>línea axilar posterior </a:t>
            </a:r>
            <a:r>
              <a:rPr lang="es-ES" sz="2400" dirty="0"/>
              <a:t>para evacuar sangre o líquidos. </a:t>
            </a:r>
            <a:r>
              <a:rPr lang="es-ES" sz="2400" b="1" dirty="0"/>
              <a:t>Pericardiocentesis </a:t>
            </a:r>
            <a:r>
              <a:rPr lang="es-ES" sz="2400" dirty="0"/>
              <a:t>para tratar el hemopericardio, la superior o paraesternal en el 4to. o 5to. espacio intercostal izquierdo 2 cm por fuera del borde esternal y la inferior </a:t>
            </a:r>
            <a:r>
              <a:rPr lang="es-ES" sz="2400" b="1" dirty="0"/>
              <a:t>de Marfán </a:t>
            </a:r>
            <a:r>
              <a:rPr lang="es-ES" sz="2400" dirty="0"/>
              <a:t>, tomando el 7mo. cartílago costal como referencia, colocar al paciente a 15º  sobre la horizontal y dirigiendo el trocar a 25º  en el ángulo xifocostal  izquierdo hacia el hombro derecho. Se aborda el saco pericardio por su parte más declive</a:t>
            </a:r>
            <a:r>
              <a:rPr lang="es-ES" dirty="0"/>
              <a:t>.</a:t>
            </a:r>
          </a:p>
        </p:txBody>
      </p:sp>
    </p:spTree>
    <p:extLst>
      <p:ext uri="{BB962C8B-B14F-4D97-AF65-F5344CB8AC3E}">
        <p14:creationId xmlns:p14="http://schemas.microsoft.com/office/powerpoint/2010/main" val="991251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2"/>
            <a:ext cx="7886700" cy="890516"/>
          </a:xfrm>
          <a:solidFill>
            <a:schemeClr val="accent2"/>
          </a:solidFill>
          <a:ln w="38100">
            <a:solidFill>
              <a:schemeClr val="accent1"/>
            </a:solidFill>
          </a:ln>
        </p:spPr>
        <p:txBody>
          <a:bodyPr>
            <a:normAutofit fontScale="90000"/>
          </a:bodyPr>
          <a:lstStyle/>
          <a:p>
            <a:pPr algn="ct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Punción abdominal</a:t>
            </a:r>
          </a:p>
        </p:txBody>
      </p:sp>
      <p:sp>
        <p:nvSpPr>
          <p:cNvPr id="3" name="Marcador de contenido 2"/>
          <p:cNvSpPr>
            <a:spLocks noGrp="1"/>
          </p:cNvSpPr>
          <p:nvPr>
            <p:ph idx="1"/>
          </p:nvPr>
        </p:nvSpPr>
        <p:spPr>
          <a:ln w="38100">
            <a:solidFill>
              <a:schemeClr val="accent1"/>
            </a:solidFill>
          </a:ln>
        </p:spPr>
        <p:txBody>
          <a:bodyPr/>
          <a:lstStyle/>
          <a:p>
            <a:r>
              <a:rPr lang="es-ES" dirty="0"/>
              <a:t> La punción abdominal es otro proceder que se realiza en la zona de defensa, Se hará en el punto medio de una línea que va del ombligo a espina iliaca en para cuadrantes inferiores, y punto medio de la línea que va desde el ombligo a rebordes costales derecho e izquierdo debe comenzar por la  fosa iliaca izquierda en sentido contrario a las  agujas del reloj.  Anestesia local, jeringuilla con tocar 16 0 18 , 45 grados  con el abdomen ,entrar aspirando si obtiene sangre que </a:t>
            </a:r>
            <a:r>
              <a:rPr lang="es-ES" b="1" dirty="0">
                <a:effectLst>
                  <a:outerShdw blurRad="38100" dist="38100" dir="2700000" algn="tl">
                    <a:srgbClr val="000000">
                      <a:alpha val="43137"/>
                    </a:srgbClr>
                  </a:outerShdw>
                </a:effectLst>
              </a:rPr>
              <a:t>no coagula </a:t>
            </a:r>
            <a:r>
              <a:rPr lang="es-ES" dirty="0"/>
              <a:t>será positivo, si no obtiene sangre es negativo, puede obtener liquido intestinal, pus, liquido pancreático, en estos casos hay que tener presente antecedentes, el cuadro clínico y el examen fisco y olor del </a:t>
            </a:r>
            <a:r>
              <a:rPr lang="es-ES"/>
              <a:t>liquido obtenido</a:t>
            </a:r>
            <a:endParaRPr lang="es-ES" dirty="0"/>
          </a:p>
        </p:txBody>
      </p:sp>
    </p:spTree>
    <p:extLst>
      <p:ext uri="{BB962C8B-B14F-4D97-AF65-F5344CB8AC3E}">
        <p14:creationId xmlns:p14="http://schemas.microsoft.com/office/powerpoint/2010/main" val="3423888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0" y="2708920"/>
            <a:ext cx="8784976" cy="1200329"/>
          </a:xfrm>
          <a:prstGeom prst="rect">
            <a:avLst/>
          </a:prstGeom>
          <a:noFill/>
        </p:spPr>
        <p:txBody>
          <a:bodyPr wrap="square">
            <a:spAutoFit/>
          </a:bodyPr>
          <a:lstStyle/>
          <a:p>
            <a:pPr marL="449263" marR="0" lvl="0" algn="just" defTabSz="914400" rtl="0" eaLnBrk="1" fontAlgn="auto" latinLnBrk="0" hangingPunct="1">
              <a:lnSpc>
                <a:spcPct val="100000"/>
              </a:lnSpc>
              <a:spcBef>
                <a:spcPts val="600"/>
              </a:spcBef>
              <a:spcAft>
                <a:spcPts val="60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Fitofármacos. Principales variedades de plantas medicinales. Propiedades según su acción farmacológica. Apiterapia. Concepto. Propiedades.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6488" y="1475357"/>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III:</a:t>
            </a:r>
          </a:p>
        </p:txBody>
      </p:sp>
      <p:grpSp>
        <p:nvGrpSpPr>
          <p:cNvPr id="2" name="Grupo 1">
            <a:extLst>
              <a:ext uri="{FF2B5EF4-FFF2-40B4-BE49-F238E27FC236}">
                <a16:creationId xmlns:a16="http://schemas.microsoft.com/office/drawing/2014/main" id="{C5177EF3-381B-BBDF-BF0A-6D7F1BEA374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AAC6E0FB-3C25-5D4C-2961-19B7ADD4AE17}"/>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F7D99A9-774C-9C77-1D00-3EA3697ECBE9}"/>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021857B-3B92-C2B4-FBFE-2053DB07D32B}"/>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3186226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0937F2D-5FED-A144-3015-9BA07B8AB795}"/>
              </a:ext>
            </a:extLst>
          </p:cNvPr>
          <p:cNvSpPr txBox="1"/>
          <p:nvPr/>
        </p:nvSpPr>
        <p:spPr>
          <a:xfrm>
            <a:off x="251520" y="764704"/>
            <a:ext cx="8640960" cy="1631216"/>
          </a:xfrm>
          <a:prstGeom prst="rect">
            <a:avLst/>
          </a:prstGeom>
          <a:noFill/>
        </p:spPr>
        <p:txBody>
          <a:bodyPr wrap="square">
            <a:spAutoFit/>
          </a:bodyPr>
          <a:lstStyle/>
          <a:p>
            <a:pPr algn="just"/>
            <a:r>
              <a:rPr lang="es-ES" sz="2000" kern="100" dirty="0">
                <a:effectLst/>
                <a:latin typeface="Arial" panose="020B0604020202020204" pitchFamily="34" charset="0"/>
                <a:ea typeface="Calibri" panose="020F0502020204030204" pitchFamily="34" charset="0"/>
                <a:cs typeface="Times New Roman" panose="02020603050405020304" pitchFamily="18" charset="0"/>
              </a:rPr>
              <a:t> Desde los albores de la civilización, en las comunidades primitivas se han utilizado las plantas con diversos fines, entre los que se destacan los curativos. Siendo utilizadas</a:t>
            </a:r>
            <a:r>
              <a:rPr lang="es-ES" sz="20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2000" kern="100" dirty="0">
                <a:effectLst/>
                <a:latin typeface="Arial" panose="020B0604020202020204" pitchFamily="34" charset="0"/>
                <a:ea typeface="Calibri" panose="020F0502020204030204" pitchFamily="34" charset="0"/>
                <a:cs typeface="Times New Roman" panose="02020603050405020304" pitchFamily="18" charset="0"/>
              </a:rPr>
              <a:t>algunas en el tratamiento de determinadas enfermedades, otras con fines comerciales, en la elaboración de productos farmacéuticos e industriales.</a:t>
            </a:r>
            <a:endParaRPr lang="es-CU" sz="2000" dirty="0"/>
          </a:p>
        </p:txBody>
      </p:sp>
      <p:sp>
        <p:nvSpPr>
          <p:cNvPr id="5" name="CuadroTexto 4">
            <a:extLst>
              <a:ext uri="{FF2B5EF4-FFF2-40B4-BE49-F238E27FC236}">
                <a16:creationId xmlns:a16="http://schemas.microsoft.com/office/drawing/2014/main" id="{4B491068-B0B3-02CD-292C-8CCCD3B0784B}"/>
              </a:ext>
            </a:extLst>
          </p:cNvPr>
          <p:cNvSpPr txBox="1"/>
          <p:nvPr/>
        </p:nvSpPr>
        <p:spPr>
          <a:xfrm>
            <a:off x="2123728" y="149568"/>
            <a:ext cx="4572000" cy="592726"/>
          </a:xfrm>
          <a:prstGeom prst="rect">
            <a:avLst/>
          </a:prstGeom>
          <a:blipFill>
            <a:blip r:embed="rId2"/>
            <a:tile tx="0" ty="0" sx="100000" sy="100000" flip="none" algn="tl"/>
          </a:blipFill>
        </p:spPr>
        <p:txBody>
          <a:bodyPr wrap="square">
            <a:spAutoFit/>
          </a:bodyPr>
          <a:lstStyle/>
          <a:p>
            <a:pPr algn="ctr">
              <a:lnSpc>
                <a:spcPct val="107000"/>
              </a:lnSpc>
              <a:spcAft>
                <a:spcPts val="800"/>
              </a:spcAft>
            </a:pPr>
            <a:r>
              <a:rPr lang="es-ES" sz="3200" b="1" kern="100" dirty="0">
                <a:effectLst/>
                <a:latin typeface="Arial" panose="020B0604020202020204" pitchFamily="34" charset="0"/>
                <a:ea typeface="Calibri" panose="020F0502020204030204" pitchFamily="34" charset="0"/>
                <a:cs typeface="Times New Roman" panose="02020603050405020304" pitchFamily="18" charset="0"/>
              </a:rPr>
              <a:t>Introducción</a:t>
            </a:r>
            <a:endParaRPr lang="es-CU"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9AE4CC52-9B5D-290C-3454-BBA01051A4EC}"/>
              </a:ext>
            </a:extLst>
          </p:cNvPr>
          <p:cNvSpPr txBox="1"/>
          <p:nvPr/>
        </p:nvSpPr>
        <p:spPr>
          <a:xfrm>
            <a:off x="251520" y="2420888"/>
            <a:ext cx="8712968" cy="1393010"/>
          </a:xfrm>
          <a:prstGeom prst="rect">
            <a:avLst/>
          </a:prstGeom>
          <a:noFill/>
        </p:spPr>
        <p:txBody>
          <a:bodyPr wrap="square">
            <a:spAutoFit/>
          </a:bodyPr>
          <a:lstStyle/>
          <a:p>
            <a:pPr algn="just">
              <a:lnSpc>
                <a:spcPct val="107000"/>
              </a:lnSpc>
              <a:spcAft>
                <a:spcPts val="800"/>
              </a:spcAft>
            </a:pPr>
            <a:r>
              <a:rPr lang="es-ES" sz="2000" kern="100" dirty="0">
                <a:effectLst/>
                <a:latin typeface="Arial" panose="020B0604020202020204" pitchFamily="34" charset="0"/>
                <a:ea typeface="Calibri" panose="020F0502020204030204" pitchFamily="34" charset="0"/>
                <a:cs typeface="Times New Roman" panose="02020603050405020304" pitchFamily="18" charset="0"/>
              </a:rPr>
              <a:t>En nuestro país el empleo de las plantas medicinales tiene una experiencia centenaria, debemos recordar los famosos conocimientos o tisanas empleados con éxito por nuestros ancestros, denominados remedios caseros.</a:t>
            </a:r>
            <a:endParaRPr lang="es-C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DC2269AB-1AEF-11C2-9206-003DE1AB32D3}"/>
              </a:ext>
            </a:extLst>
          </p:cNvPr>
          <p:cNvSpPr txBox="1"/>
          <p:nvPr/>
        </p:nvSpPr>
        <p:spPr>
          <a:xfrm>
            <a:off x="215516" y="3861048"/>
            <a:ext cx="8784976" cy="1323439"/>
          </a:xfrm>
          <a:prstGeom prst="rect">
            <a:avLst/>
          </a:prstGeom>
          <a:noFill/>
        </p:spPr>
        <p:txBody>
          <a:bodyPr wrap="square">
            <a:spAutoFit/>
          </a:bodyPr>
          <a:lstStyle/>
          <a:p>
            <a:r>
              <a:rPr lang="es-ES" sz="2000" kern="100" dirty="0">
                <a:effectLst/>
                <a:latin typeface="Arial" panose="020B0604020202020204" pitchFamily="34" charset="0"/>
                <a:ea typeface="Calibri" panose="020F0502020204030204" pitchFamily="34" charset="0"/>
                <a:cs typeface="Times New Roman" panose="02020603050405020304" pitchFamily="18" charset="0"/>
              </a:rPr>
              <a:t>El sector de la salud, consideramos de gran utilidad por parte nuestra del estudio de las plantas medicinales, nos servirán de terapéutica coadyuvante en la medicina de terreno, fundamentalmente en el tratamiento de determinadas afecciones.</a:t>
            </a:r>
            <a:endParaRPr lang="es-CU" sz="2000" dirty="0"/>
          </a:p>
        </p:txBody>
      </p:sp>
      <p:sp>
        <p:nvSpPr>
          <p:cNvPr id="11" name="CuadroTexto 10">
            <a:extLst>
              <a:ext uri="{FF2B5EF4-FFF2-40B4-BE49-F238E27FC236}">
                <a16:creationId xmlns:a16="http://schemas.microsoft.com/office/drawing/2014/main" id="{1577829C-BFBF-0C2D-8153-61F244F224E0}"/>
              </a:ext>
            </a:extLst>
          </p:cNvPr>
          <p:cNvSpPr txBox="1"/>
          <p:nvPr/>
        </p:nvSpPr>
        <p:spPr>
          <a:xfrm>
            <a:off x="215516" y="5229200"/>
            <a:ext cx="8712968" cy="1393010"/>
          </a:xfrm>
          <a:prstGeom prst="rect">
            <a:avLst/>
          </a:prstGeom>
          <a:noFill/>
        </p:spPr>
        <p:txBody>
          <a:bodyPr wrap="square">
            <a:spAutoFit/>
          </a:bodyPr>
          <a:lstStyle/>
          <a:p>
            <a:pPr algn="just">
              <a:lnSpc>
                <a:spcPct val="107000"/>
              </a:lnSpc>
              <a:spcAft>
                <a:spcPts val="800"/>
              </a:spcAft>
            </a:pPr>
            <a:r>
              <a:rPr lang="es-ES" sz="2000" kern="100" dirty="0">
                <a:effectLst/>
                <a:latin typeface="Arial" panose="020B0604020202020204" pitchFamily="34" charset="0"/>
                <a:ea typeface="Calibri" panose="020F0502020204030204" pitchFamily="34" charset="0"/>
                <a:cs typeface="Times New Roman" panose="02020603050405020304" pitchFamily="18" charset="0"/>
              </a:rPr>
              <a:t>No consideramos la medicina verde como algo novedoso, se ha utilizado en nuestro país desde antes de su descubrimiento, en nuestras guerras de liberación fue utilizada por los mambises, por el Ejército Rebelde y en general, por una gran parte del pueblo.</a:t>
            </a:r>
            <a:endParaRPr lang="es-CU"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870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A4CA441-D1A0-A316-D496-BAF2197BA302}"/>
              </a:ext>
            </a:extLst>
          </p:cNvPr>
          <p:cNvSpPr txBox="1"/>
          <p:nvPr/>
        </p:nvSpPr>
        <p:spPr>
          <a:xfrm>
            <a:off x="143508" y="332656"/>
            <a:ext cx="8856984" cy="1653145"/>
          </a:xfrm>
          <a:prstGeom prst="rect">
            <a:avLst/>
          </a:prstGeom>
          <a:noFill/>
        </p:spPr>
        <p:txBody>
          <a:bodyPr wrap="square">
            <a:spAutoFit/>
          </a:bodyPr>
          <a:lstStyle/>
          <a:p>
            <a:pPr algn="just">
              <a:lnSpc>
                <a:spcPct val="107000"/>
              </a:lnSpc>
              <a:spcAft>
                <a:spcPts val="800"/>
              </a:spcAft>
            </a:pPr>
            <a:r>
              <a:rPr lang="es-ES" sz="2400" b="1" i="1" kern="100" dirty="0">
                <a:effectLst/>
                <a:latin typeface="Arial" panose="020B0604020202020204" pitchFamily="34" charset="0"/>
                <a:ea typeface="Calibri" panose="020F0502020204030204" pitchFamily="34" charset="0"/>
                <a:cs typeface="Times New Roman" panose="02020603050405020304" pitchFamily="18" charset="0"/>
              </a:rPr>
              <a:t>Analizaremos un total de 62 plantas medicinales insistiendo fundamentalmente en sus propiedades reconocidas, sus componentes, su forma de preparación y vías de administración</a:t>
            </a:r>
            <a:endParaRPr lang="es-CU" sz="2400" b="1"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BF930914-6DF0-0DCE-ED35-1FE51B182272}"/>
              </a:ext>
            </a:extLst>
          </p:cNvPr>
          <p:cNvSpPr txBox="1"/>
          <p:nvPr/>
        </p:nvSpPr>
        <p:spPr>
          <a:xfrm>
            <a:off x="359532" y="2242313"/>
            <a:ext cx="8424936" cy="4615687"/>
          </a:xfrm>
          <a:prstGeom prst="rect">
            <a:avLst/>
          </a:prstGeom>
          <a:noFill/>
        </p:spPr>
        <p:txBody>
          <a:bodyPr wrap="square">
            <a:spAutoFit/>
          </a:bodyPr>
          <a:lstStyle/>
          <a:p>
            <a:pPr algn="just">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Estas plantas son:</a:t>
            </a:r>
          </a:p>
          <a:p>
            <a:pPr lvl="0" algn="just">
              <a:lnSpc>
                <a:spcPct val="107000"/>
              </a:lnSpc>
              <a:spcAft>
                <a:spcPts val="800"/>
              </a:spcAft>
              <a:tabLst>
                <a:tab pos="228600" algn="l"/>
              </a:tabLst>
            </a:pPr>
            <a:r>
              <a:rPr lang="es-ES" sz="2400" kern="100" dirty="0">
                <a:effectLst/>
                <a:latin typeface="Arial" panose="020B0604020202020204" pitchFamily="34" charset="0"/>
                <a:ea typeface="Calibri" panose="020F0502020204030204" pitchFamily="34" charset="0"/>
                <a:cs typeface="Arial" panose="020B0604020202020204" pitchFamily="34" charset="0"/>
              </a:rPr>
              <a:t>Ajo;  Albahaca; Ají</a:t>
            </a:r>
            <a:r>
              <a:rPr lang="es-ES" sz="2400" kern="100" dirty="0">
                <a:latin typeface="Arial" panose="020B0604020202020204" pitchFamily="34" charset="0"/>
                <a:ea typeface="Calibri" panose="020F0502020204030204" pitchFamily="34" charset="0"/>
                <a:cs typeface="Arial" panose="020B0604020202020204" pitchFamily="34" charset="0"/>
              </a:rPr>
              <a:t>; </a:t>
            </a:r>
            <a:r>
              <a:rPr lang="es-ES" sz="2400" kern="100" dirty="0">
                <a:effectLst/>
                <a:latin typeface="Arial" panose="020B0604020202020204" pitchFamily="34" charset="0"/>
                <a:ea typeface="Calibri" panose="020F0502020204030204" pitchFamily="34" charset="0"/>
                <a:cs typeface="Arial" panose="020B0604020202020204" pitchFamily="34" charset="0"/>
              </a:rPr>
              <a:t>Ají </a:t>
            </a:r>
            <a:r>
              <a:rPr lang="es-ES" sz="2400" kern="100" dirty="0" err="1">
                <a:effectLst/>
                <a:latin typeface="Arial" panose="020B0604020202020204" pitchFamily="34" charset="0"/>
                <a:ea typeface="Calibri" panose="020F0502020204030204" pitchFamily="34" charset="0"/>
                <a:cs typeface="Arial" panose="020B0604020202020204" pitchFamily="34" charset="0"/>
              </a:rPr>
              <a:t>guaguao</a:t>
            </a:r>
            <a:r>
              <a:rPr lang="es-ES" sz="2400" kern="100" dirty="0">
                <a:latin typeface="Arial" panose="020B0604020202020204" pitchFamily="34" charset="0"/>
                <a:ea typeface="Calibri" panose="020F0502020204030204" pitchFamily="34" charset="0"/>
                <a:cs typeface="Arial" panose="020B0604020202020204" pitchFamily="34" charset="0"/>
              </a:rPr>
              <a:t>; </a:t>
            </a:r>
            <a:r>
              <a:rPr lang="es-ES" sz="2400" kern="100" dirty="0">
                <a:effectLst/>
                <a:latin typeface="Arial" panose="020B0604020202020204" pitchFamily="34" charset="0"/>
                <a:ea typeface="Calibri" panose="020F0502020204030204" pitchFamily="34" charset="0"/>
                <a:cs typeface="Arial" panose="020B0604020202020204" pitchFamily="34" charset="0"/>
              </a:rPr>
              <a:t>Apasote; Bija; Calabaza; Caléndula; Caña santa; Cebolla; Coco; Cordobán; Escoba Amarga; Eucalipto; Fruta Bomba; Guayaba; Hierba Buena; Hinojo; Jengibre; Laurel; Limón; Llantén</a:t>
            </a:r>
            <a:r>
              <a:rPr lang="es-ES" sz="2400" kern="100" dirty="0">
                <a:latin typeface="Arial" panose="020B0604020202020204" pitchFamily="34" charset="0"/>
                <a:ea typeface="Calibri" panose="020F0502020204030204" pitchFamily="34" charset="0"/>
                <a:cs typeface="Arial" panose="020B0604020202020204" pitchFamily="34" charset="0"/>
              </a:rPr>
              <a:t>; </a:t>
            </a:r>
            <a:r>
              <a:rPr lang="es-ES" sz="2400" kern="100" dirty="0">
                <a:effectLst/>
                <a:latin typeface="Arial" panose="020B0604020202020204" pitchFamily="34" charset="0"/>
                <a:ea typeface="Calibri" panose="020F0502020204030204" pitchFamily="34" charset="0"/>
                <a:cs typeface="Arial" panose="020B0604020202020204" pitchFamily="34" charset="0"/>
              </a:rPr>
              <a:t>Majagua; Manzanilla; Maravilla; </a:t>
            </a:r>
            <a:r>
              <a:rPr lang="es-ES" sz="2400" kern="100" dirty="0" err="1">
                <a:effectLst/>
                <a:latin typeface="Arial" panose="020B0604020202020204" pitchFamily="34" charset="0"/>
                <a:ea typeface="Calibri" panose="020F0502020204030204" pitchFamily="34" charset="0"/>
                <a:cs typeface="Arial" panose="020B0604020202020204" pitchFamily="34" charset="0"/>
              </a:rPr>
              <a:t>Marilope</a:t>
            </a:r>
            <a:r>
              <a:rPr lang="es-ES" sz="2400" kern="100" dirty="0">
                <a:effectLst/>
                <a:latin typeface="Arial" panose="020B0604020202020204" pitchFamily="34" charset="0"/>
                <a:ea typeface="Calibri" panose="020F0502020204030204" pitchFamily="34" charset="0"/>
                <a:cs typeface="Arial" panose="020B0604020202020204" pitchFamily="34" charset="0"/>
              </a:rPr>
              <a:t>; Mastuerzo; Mejorana; Menta americana; Mostaza; Naranja agria; Naranja dulce; Orégano cimarrón; Pasiflora; Pino macho; Romerillo; Romero; Sábila; Salvia de castilla; Tamarindo; Té de riñón; Tilo</a:t>
            </a:r>
            <a:r>
              <a:rPr lang="es-ES" sz="2400" kern="100" dirty="0">
                <a:latin typeface="Arial" panose="020B0604020202020204" pitchFamily="34" charset="0"/>
                <a:ea typeface="Calibri" panose="020F0502020204030204" pitchFamily="34" charset="0"/>
                <a:cs typeface="Arial" panose="020B0604020202020204" pitchFamily="34" charset="0"/>
              </a:rPr>
              <a:t>; </a:t>
            </a:r>
            <a:r>
              <a:rPr lang="es-ES" sz="2400" kern="100" dirty="0">
                <a:effectLst/>
                <a:latin typeface="Arial" panose="020B0604020202020204" pitchFamily="34" charset="0"/>
                <a:ea typeface="Calibri" panose="020F0502020204030204" pitchFamily="34" charset="0"/>
                <a:cs typeface="Arial" panose="020B0604020202020204" pitchFamily="34" charset="0"/>
              </a:rPr>
              <a:t>Toronjil;  Toronjil de menta, entre otras.</a:t>
            </a:r>
            <a:endParaRPr lang="es-CU" sz="24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CU" sz="24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97312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6EF4BD-B409-8BA4-1ED0-D0AC291B506F}"/>
              </a:ext>
            </a:extLst>
          </p:cNvPr>
          <p:cNvSpPr txBox="1"/>
          <p:nvPr/>
        </p:nvSpPr>
        <p:spPr>
          <a:xfrm>
            <a:off x="179512" y="188640"/>
            <a:ext cx="8784976" cy="6474658"/>
          </a:xfrm>
          <a:prstGeom prst="rect">
            <a:avLst/>
          </a:prstGeom>
          <a:noFill/>
        </p:spPr>
        <p:txBody>
          <a:bodyPr wrap="square">
            <a:spAutoFit/>
          </a:bodyPr>
          <a:lstStyle/>
          <a:p>
            <a:pPr algn="just">
              <a:lnSpc>
                <a:spcPct val="107000"/>
              </a:lnSpc>
              <a:spcAft>
                <a:spcPts val="800"/>
              </a:spcAft>
            </a:pPr>
            <a:r>
              <a:rPr lang="es-ES" sz="3200" b="1" i="1"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Ajo</a:t>
            </a:r>
            <a:endParaRPr lang="es-CU" sz="2400" b="1" i="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Descripción: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Hierba anual, geófila, con bulbos compuestos denominados popularmente “cabezas”. Hojas lineales dispuestas en una roseta que surge de la parte superior del bulbo.</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Origen: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Originario de Asia Central. Por constituir una de las plantas hortícolas más antiguas que existen, en la actualidad se encuentra distribuida por casi todo el mundo.</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Localización</a:t>
            </a: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Como cultivo comercial a gran escala o en huertos en casi todo el país, abundante en el mercado en la etapa de recolección.</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Parte útil</a:t>
            </a: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Los bulbos frescos</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Propiedades medicinales reconocidas: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(Categorías terapéuticas)</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Sistemas:                   Acción farmacológica:     </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Cardiocirculatorio.    Protector de los pequeños vasos.</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Respiratorio.             Expectorante, antiasmático.</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Dermatológico.         Antifúngico.</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1800" b="1" kern="100" dirty="0">
                <a:effectLst/>
                <a:latin typeface="Arial" panose="020B0604020202020204" pitchFamily="34" charset="0"/>
                <a:ea typeface="Calibri" panose="020F0502020204030204" pitchFamily="34" charset="0"/>
                <a:cs typeface="Times New Roman" panose="02020603050405020304" pitchFamily="18" charset="0"/>
              </a:rPr>
              <a:t>Formas </a:t>
            </a:r>
            <a:r>
              <a:rPr lang="pt-BR" sz="1800" b="1" kern="100" dirty="0" err="1">
                <a:effectLst/>
                <a:latin typeface="Arial" panose="020B0604020202020204" pitchFamily="34" charset="0"/>
                <a:ea typeface="Calibri" panose="020F0502020204030204" pitchFamily="34" charset="0"/>
                <a:cs typeface="Times New Roman" panose="02020603050405020304" pitchFamily="18" charset="0"/>
              </a:rPr>
              <a:t>farmacéuticas</a:t>
            </a:r>
            <a:r>
              <a:rPr lang="pt-BR" sz="1800" b="1" kern="100" dirty="0">
                <a:effectLst/>
                <a:latin typeface="Arial" panose="020B0604020202020204" pitchFamily="34" charset="0"/>
                <a:ea typeface="Calibri" panose="020F0502020204030204" pitchFamily="34" charset="0"/>
                <a:cs typeface="Times New Roman" panose="02020603050405020304" pitchFamily="18" charset="0"/>
              </a:rPr>
              <a:t> descritas: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Medicamento vegetal, </a:t>
            </a:r>
            <a:r>
              <a:rPr lang="pt-BR" sz="1800" kern="100" dirty="0" err="1">
                <a:effectLst/>
                <a:latin typeface="Arial" panose="020B0604020202020204" pitchFamily="34" charset="0"/>
                <a:ea typeface="Calibri" panose="020F0502020204030204" pitchFamily="34" charset="0"/>
                <a:cs typeface="Times New Roman" panose="02020603050405020304" pitchFamily="18" charset="0"/>
              </a:rPr>
              <a:t>jarabe</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tintura.</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Vía de administración</a:t>
            </a:r>
            <a:r>
              <a:rPr lang="es-ES" sz="1800" b="1" kern="100" dirty="0">
                <a:effectLst/>
                <a:latin typeface="Arial" panose="020B0604020202020204" pitchFamily="34" charset="0"/>
                <a:ea typeface="Calibri" panose="020F0502020204030204" pitchFamily="34" charset="0"/>
                <a:cs typeface="Times New Roman" panose="02020603050405020304" pitchFamily="18" charset="0"/>
              </a:rPr>
              <a:t>. </a:t>
            </a:r>
            <a:r>
              <a:rPr lang="es-ES" sz="1800" kern="100" dirty="0">
                <a:effectLst/>
                <a:latin typeface="Arial" panose="020B0604020202020204" pitchFamily="34" charset="0"/>
                <a:ea typeface="Calibri" panose="020F0502020204030204" pitchFamily="34" charset="0"/>
                <a:cs typeface="Times New Roman" panose="02020603050405020304" pitchFamily="18" charset="0"/>
              </a:rPr>
              <a:t>Oral y tópica.</a:t>
            </a:r>
            <a:endParaRPr lang="es-C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9822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59610"/>
            <a:ext cx="7886700" cy="747214"/>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latin typeface="+mn-lt"/>
              </a:rPr>
              <a:t>Procederes Quirúrgicos de Urgencia en la Primera Asistencia Médica.</a:t>
            </a:r>
          </a:p>
        </p:txBody>
      </p:sp>
      <p:sp>
        <p:nvSpPr>
          <p:cNvPr id="3" name="Marcador de contenido 2"/>
          <p:cNvSpPr>
            <a:spLocks noGrp="1"/>
          </p:cNvSpPr>
          <p:nvPr>
            <p:ph idx="1"/>
          </p:nvPr>
        </p:nvSpPr>
        <p:spPr>
          <a:xfrm>
            <a:off x="628650" y="1860361"/>
            <a:ext cx="7886700" cy="4140389"/>
          </a:xfrm>
          <a:ln w="38100">
            <a:solidFill>
              <a:srgbClr val="00B0F0"/>
            </a:solidFill>
          </a:ln>
        </p:spPr>
        <p:txBody>
          <a:bodyPr>
            <a:noAutofit/>
          </a:bodyPr>
          <a:lstStyle/>
          <a:p>
            <a:r>
              <a:rPr lang="es-ES" sz="2700" b="1" dirty="0"/>
              <a:t>En las situaciones de contingencia se les brinda a los lesionados a través de los socorristas pertenecientes al sistema integrado de urgencia médica (SIUM)  la asistencia primaria por los brigadistas sanitarios  (sanitarios), una vez centralizados los heridos en el puesto médico de enfermería (puesto de asistencia sanitaria o nido de heridos) continuarán recibiendo tratamiento de enfermería por el enfermero (sanitario mayor); después son trasladados al </a:t>
            </a:r>
            <a:r>
              <a:rPr lang="es-ES" sz="2700" b="1" i="1" dirty="0">
                <a:effectLst>
                  <a:outerShdw blurRad="38100" dist="38100" dir="2700000" algn="tl">
                    <a:srgbClr val="000000">
                      <a:alpha val="43137"/>
                    </a:srgbClr>
                  </a:outerShdw>
                </a:effectLst>
              </a:rPr>
              <a:t>consultorio del médico </a:t>
            </a:r>
            <a:r>
              <a:rPr lang="es-ES" sz="2700" b="1" dirty="0"/>
              <a:t>de la familia (PMBON) donde </a:t>
            </a:r>
            <a:r>
              <a:rPr lang="es-ES" sz="3000" dirty="0"/>
              <a:t>recibirán</a:t>
            </a:r>
            <a:r>
              <a:rPr lang="es-ES" sz="3000" b="1" dirty="0">
                <a:effectLst>
                  <a:outerShdw blurRad="38100" dist="38100" dir="2700000" algn="tl">
                    <a:srgbClr val="000000">
                      <a:alpha val="43137"/>
                    </a:srgbClr>
                  </a:outerShdw>
                </a:effectLst>
              </a:rPr>
              <a:t> la primera asistencia médica</a:t>
            </a:r>
            <a:r>
              <a:rPr lang="es-ES" sz="2400" dirty="0"/>
              <a:t>.</a:t>
            </a:r>
          </a:p>
        </p:txBody>
      </p:sp>
    </p:spTree>
    <p:extLst>
      <p:ext uri="{BB962C8B-B14F-4D97-AF65-F5344CB8AC3E}">
        <p14:creationId xmlns:p14="http://schemas.microsoft.com/office/powerpoint/2010/main" val="970291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054D64D-9570-288B-3BF3-CBB4882C07B0}"/>
              </a:ext>
            </a:extLst>
          </p:cNvPr>
          <p:cNvSpPr txBox="1"/>
          <p:nvPr/>
        </p:nvSpPr>
        <p:spPr>
          <a:xfrm>
            <a:off x="179512" y="181957"/>
            <a:ext cx="8784976" cy="6617196"/>
          </a:xfrm>
          <a:prstGeom prst="rect">
            <a:avLst/>
          </a:prstGeom>
          <a:noFill/>
        </p:spPr>
        <p:txBody>
          <a:bodyPr wrap="square">
            <a:spAutoFit/>
          </a:bodyPr>
          <a:lstStyle/>
          <a:p>
            <a:pPr algn="just"/>
            <a:r>
              <a:rPr lang="es-ES" sz="2400" b="1" i="1" dirty="0">
                <a:solidFill>
                  <a:srgbClr val="C00000"/>
                </a:solidFill>
                <a:latin typeface="Arial" panose="020B0604020202020204" pitchFamily="34" charset="0"/>
                <a:cs typeface="Arial" panose="020B0604020202020204" pitchFamily="34" charset="0"/>
              </a:rPr>
              <a:t>Albahaca</a:t>
            </a:r>
          </a:p>
          <a:p>
            <a:pPr algn="just"/>
            <a:r>
              <a:rPr lang="es-ES" sz="2000" b="1" dirty="0">
                <a:latin typeface="Arial" panose="020B0604020202020204" pitchFamily="34" charset="0"/>
                <a:cs typeface="Arial" panose="020B0604020202020204" pitchFamily="34" charset="0"/>
              </a:rPr>
              <a:t>Descripción: </a:t>
            </a:r>
            <a:r>
              <a:rPr lang="es-ES" sz="2000" dirty="0">
                <a:latin typeface="Arial" panose="020B0604020202020204" pitchFamily="34" charset="0"/>
                <a:cs typeface="Arial" panose="020B0604020202020204" pitchFamily="34" charset="0"/>
              </a:rPr>
              <a:t>Hierba ramosa de entre 30 y 60 cm de altura con todo el follaje muy aromático (hojas opuestas, de tamaño y forma variable en dependencia  del cultivo). Flores en racimos de hasta 20 cm de longitud, situados en el extremo de las ramas: corola blanca y violácea, irregular. Fruto semejante a una campánula que se abre cuando se madura, dejando libre 4 semillas negras.</a:t>
            </a:r>
          </a:p>
          <a:p>
            <a:pPr algn="just"/>
            <a:r>
              <a:rPr lang="es-ES" sz="2000" b="1" dirty="0">
                <a:latin typeface="Arial" panose="020B0604020202020204" pitchFamily="34" charset="0"/>
                <a:cs typeface="Arial" panose="020B0604020202020204" pitchFamily="34" charset="0"/>
              </a:rPr>
              <a:t>      Fenología: </a:t>
            </a:r>
            <a:r>
              <a:rPr lang="es-ES" sz="2000" dirty="0">
                <a:latin typeface="Arial" panose="020B0604020202020204" pitchFamily="34" charset="0"/>
                <a:cs typeface="Arial" panose="020B0604020202020204" pitchFamily="34" charset="0"/>
              </a:rPr>
              <a:t>Variable, en dependencia del cultivar y a las condiciones de cultivo; generalmente los cultivos que fructifican se comportan como planta anual. Los que no fructifican, al parecer, por su origen híbrido, suelen arruinarse después de la floración. Si se podan antes de florecer pueden llegar a ser perennes.</a:t>
            </a:r>
          </a:p>
          <a:p>
            <a:pPr algn="just"/>
            <a:r>
              <a:rPr lang="es-ES" sz="2000" dirty="0">
                <a:latin typeface="Arial" panose="020B0604020202020204" pitchFamily="34" charset="0"/>
                <a:cs typeface="Arial" panose="020B0604020202020204" pitchFamily="34" charset="0"/>
              </a:rPr>
              <a:t>Parte útil: El follaje</a:t>
            </a:r>
          </a:p>
          <a:p>
            <a:pPr algn="just"/>
            <a:r>
              <a:rPr lang="es-ES" sz="2000" dirty="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Formas de recolección: </a:t>
            </a:r>
            <a:r>
              <a:rPr lang="es-ES" sz="2000" dirty="0">
                <a:latin typeface="Arial" panose="020B0604020202020204" pitchFamily="34" charset="0"/>
                <a:cs typeface="Arial" panose="020B0604020202020204" pitchFamily="34" charset="0"/>
              </a:rPr>
              <a:t>Cortar preferentemente los extremos de las ramas (de 10 a 20 cm de longitud) antes de la floración. Secar a la sombra y en lugar aireado o con calor artificial a no más de 40 </a:t>
            </a:r>
            <a:r>
              <a:rPr lang="es-ES" sz="2000" dirty="0" err="1">
                <a:latin typeface="Arial" panose="020B0604020202020204" pitchFamily="34" charset="0"/>
                <a:cs typeface="Arial" panose="020B0604020202020204" pitchFamily="34" charset="0"/>
              </a:rPr>
              <a:t>ºC</a:t>
            </a:r>
            <a:r>
              <a:rPr lang="es-ES" sz="2000" dirty="0">
                <a:latin typeface="Arial" panose="020B0604020202020204" pitchFamily="34" charset="0"/>
                <a:cs typeface="Arial" panose="020B0604020202020204" pitchFamily="34" charset="0"/>
              </a:rPr>
              <a:t>.</a:t>
            </a:r>
          </a:p>
          <a:p>
            <a:pPr algn="just"/>
            <a:r>
              <a:rPr lang="es-ES" sz="2000" dirty="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Propiedades medicinales reconocidas: (Categorías terapéuticas): </a:t>
            </a:r>
          </a:p>
          <a:p>
            <a:pPr algn="just"/>
            <a:r>
              <a:rPr lang="es-ES" sz="2000" dirty="0">
                <a:latin typeface="Arial" panose="020B0604020202020204" pitchFamily="34" charset="0"/>
                <a:cs typeface="Arial" panose="020B0604020202020204" pitchFamily="34" charset="0"/>
              </a:rPr>
              <a:t>      Sistemas:                   Acción farmacológica:     </a:t>
            </a:r>
          </a:p>
          <a:p>
            <a:pPr algn="just"/>
            <a:r>
              <a:rPr lang="es-ES" sz="2000" dirty="0">
                <a:latin typeface="Arial" panose="020B0604020202020204" pitchFamily="34" charset="0"/>
                <a:cs typeface="Arial" panose="020B0604020202020204" pitchFamily="34" charset="0"/>
              </a:rPr>
              <a:t>      Digestivo.                  Antiespasmódico.</a:t>
            </a:r>
          </a:p>
          <a:p>
            <a:pPr algn="just"/>
            <a:r>
              <a:rPr lang="es-ES" sz="2000" dirty="0">
                <a:latin typeface="Arial" panose="020B0604020202020204" pitchFamily="34" charset="0"/>
                <a:cs typeface="Arial" panose="020B0604020202020204" pitchFamily="34" charset="0"/>
              </a:rPr>
              <a:t>      </a:t>
            </a:r>
            <a:r>
              <a:rPr lang="es-ES" sz="2000" b="1" dirty="0">
                <a:latin typeface="Arial" panose="020B0604020202020204" pitchFamily="34" charset="0"/>
                <a:cs typeface="Arial" panose="020B0604020202020204" pitchFamily="34" charset="0"/>
              </a:rPr>
              <a:t>Formas farmacéuticas descritas: </a:t>
            </a:r>
            <a:r>
              <a:rPr lang="es-ES" sz="2000" dirty="0">
                <a:latin typeface="Arial" panose="020B0604020202020204" pitchFamily="34" charset="0"/>
                <a:cs typeface="Arial" panose="020B0604020202020204" pitchFamily="34" charset="0"/>
              </a:rPr>
              <a:t>Medicamento vegetal.</a:t>
            </a:r>
          </a:p>
          <a:p>
            <a:pPr algn="just"/>
            <a:r>
              <a:rPr lang="es-ES" sz="2000" dirty="0">
                <a:latin typeface="Arial" panose="020B0604020202020204" pitchFamily="34" charset="0"/>
                <a:cs typeface="Arial" panose="020B0604020202020204" pitchFamily="34" charset="0"/>
              </a:rPr>
              <a:t>      Vía de administración: Oral</a:t>
            </a:r>
          </a:p>
        </p:txBody>
      </p:sp>
    </p:spTree>
    <p:extLst>
      <p:ext uri="{BB962C8B-B14F-4D97-AF65-F5344CB8AC3E}">
        <p14:creationId xmlns:p14="http://schemas.microsoft.com/office/powerpoint/2010/main" val="2949294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E719869-7916-1075-2EC3-1592C98E77A7}"/>
              </a:ext>
            </a:extLst>
          </p:cNvPr>
          <p:cNvSpPr txBox="1"/>
          <p:nvPr/>
        </p:nvSpPr>
        <p:spPr>
          <a:xfrm>
            <a:off x="107504" y="116632"/>
            <a:ext cx="8784976" cy="6309420"/>
          </a:xfrm>
          <a:prstGeom prst="rect">
            <a:avLst/>
          </a:prstGeom>
          <a:noFill/>
        </p:spPr>
        <p:txBody>
          <a:bodyPr wrap="square">
            <a:spAutoFit/>
          </a:bodyPr>
          <a:lstStyle/>
          <a:p>
            <a:pPr algn="just">
              <a:spcBef>
                <a:spcPts val="300"/>
              </a:spcBef>
              <a:spcAft>
                <a:spcPts val="300"/>
              </a:spcAft>
            </a:pPr>
            <a:r>
              <a:rPr lang="es-ES" sz="2400" b="1" i="1" dirty="0">
                <a:solidFill>
                  <a:srgbClr val="C00000"/>
                </a:solidFill>
                <a:latin typeface="Arial" panose="020B0604020202020204" pitchFamily="34" charset="0"/>
                <a:cs typeface="Arial" panose="020B0604020202020204" pitchFamily="34" charset="0"/>
              </a:rPr>
              <a:t>Apasote</a:t>
            </a:r>
          </a:p>
          <a:p>
            <a:pPr algn="just">
              <a:spcBef>
                <a:spcPts val="300"/>
              </a:spcBef>
              <a:spcAft>
                <a:spcPts val="300"/>
              </a:spcAft>
            </a:pPr>
            <a:r>
              <a:rPr lang="es-ES" sz="2000" b="1" dirty="0">
                <a:latin typeface="Arial" panose="020B0604020202020204" pitchFamily="34" charset="0"/>
                <a:cs typeface="Arial" panose="020B0604020202020204" pitchFamily="34" charset="0"/>
              </a:rPr>
              <a:t>Descripción</a:t>
            </a:r>
            <a:r>
              <a:rPr lang="es-ES" sz="2000" dirty="0">
                <a:latin typeface="Arial" panose="020B0604020202020204" pitchFamily="34" charset="0"/>
                <a:cs typeface="Arial" panose="020B0604020202020204" pitchFamily="34" charset="0"/>
              </a:rPr>
              <a:t>: Es una hierba que crece solo durante un año, en el que puede alcanzar hasta 1 m de altura. Sus tallos son fuertes y pueden estar cubiertos de unos pocos pelos cortos y tiesos. En los tallos se disponen las hojas alargadas de forma opuesta. Las flores son pequeñas y de color verde y se encuentran agrupadas en espigas en el extremo de las ramas. El fruto es seco, las semillas redondas o lisas, de color negro brillante.</a:t>
            </a:r>
          </a:p>
          <a:p>
            <a:pPr algn="just">
              <a:spcBef>
                <a:spcPts val="300"/>
              </a:spcBef>
              <a:spcAft>
                <a:spcPts val="300"/>
              </a:spcAft>
            </a:pPr>
            <a:r>
              <a:rPr lang="es-ES" sz="2000" b="1" dirty="0">
                <a:latin typeface="Arial" panose="020B0604020202020204" pitchFamily="34" charset="0"/>
                <a:cs typeface="Arial" panose="020B0604020202020204" pitchFamily="34" charset="0"/>
              </a:rPr>
              <a:t>Partes que se utilizan: </a:t>
            </a:r>
            <a:r>
              <a:rPr lang="es-ES" sz="2000" dirty="0">
                <a:latin typeface="Arial" panose="020B0604020202020204" pitchFamily="34" charset="0"/>
                <a:cs typeface="Arial" panose="020B0604020202020204" pitchFamily="34" charset="0"/>
              </a:rPr>
              <a:t>Ramas, tallos y hojas, sumidades floridas, semillas y raíces.</a:t>
            </a:r>
          </a:p>
          <a:p>
            <a:pPr algn="just">
              <a:spcBef>
                <a:spcPts val="300"/>
              </a:spcBef>
              <a:spcAft>
                <a:spcPts val="300"/>
              </a:spcAft>
            </a:pPr>
            <a:r>
              <a:rPr lang="es-ES" sz="2000" b="1" dirty="0">
                <a:latin typeface="Arial" panose="020B0604020202020204" pitchFamily="34" charset="0"/>
                <a:cs typeface="Arial" panose="020B0604020202020204" pitchFamily="34" charset="0"/>
              </a:rPr>
              <a:t>Principales propiedades medicinales: </a:t>
            </a:r>
            <a:r>
              <a:rPr lang="es-ES" sz="2000" dirty="0">
                <a:latin typeface="Arial" panose="020B0604020202020204" pitchFamily="34" charset="0"/>
                <a:cs typeface="Arial" panose="020B0604020202020204" pitchFamily="34" charset="0"/>
              </a:rPr>
              <a:t>Vermífuga: (Saca las lombrices y otros parásitos intestinales).</a:t>
            </a:r>
          </a:p>
          <a:p>
            <a:pPr algn="just">
              <a:spcBef>
                <a:spcPts val="300"/>
              </a:spcBef>
              <a:spcAft>
                <a:spcPts val="300"/>
              </a:spcAft>
            </a:pPr>
            <a:r>
              <a:rPr lang="es-ES" sz="2000" b="1" dirty="0">
                <a:latin typeface="Arial" panose="020B0604020202020204" pitchFamily="34" charset="0"/>
                <a:cs typeface="Arial" panose="020B0604020202020204" pitchFamily="34" charset="0"/>
              </a:rPr>
              <a:t>Propiedades valoradas experimentalmente. (Categorías terapéuticas):</a:t>
            </a:r>
          </a:p>
          <a:p>
            <a:pPr algn="just">
              <a:spcBef>
                <a:spcPts val="300"/>
              </a:spcBef>
              <a:spcAft>
                <a:spcPts val="300"/>
              </a:spcAft>
            </a:pPr>
            <a:r>
              <a:rPr lang="es-ES" sz="2000" dirty="0">
                <a:latin typeface="Arial" panose="020B0604020202020204" pitchFamily="34" charset="0"/>
                <a:cs typeface="Arial" panose="020B0604020202020204" pitchFamily="34" charset="0"/>
              </a:rPr>
              <a:t>      Sistemas:                   Acción farmacológica:     </a:t>
            </a:r>
          </a:p>
          <a:p>
            <a:pPr algn="just">
              <a:spcBef>
                <a:spcPts val="300"/>
              </a:spcBef>
              <a:spcAft>
                <a:spcPts val="300"/>
              </a:spcAft>
            </a:pPr>
            <a:r>
              <a:rPr lang="es-ES" sz="2000" dirty="0">
                <a:latin typeface="Arial" panose="020B0604020202020204" pitchFamily="34" charset="0"/>
                <a:cs typeface="Arial" panose="020B0604020202020204" pitchFamily="34" charset="0"/>
              </a:rPr>
              <a:t>      Digestivo.                  Antiparasitaria.</a:t>
            </a:r>
          </a:p>
          <a:p>
            <a:pPr algn="just">
              <a:spcBef>
                <a:spcPts val="300"/>
              </a:spcBef>
              <a:spcAft>
                <a:spcPts val="300"/>
              </a:spcAft>
            </a:pPr>
            <a:r>
              <a:rPr lang="es-ES" sz="2000" b="1" dirty="0">
                <a:latin typeface="Arial" panose="020B0604020202020204" pitchFamily="34" charset="0"/>
                <a:cs typeface="Arial" panose="020B0604020202020204" pitchFamily="34" charset="0"/>
              </a:rPr>
              <a:t>Otras propiedades atribuidas: </a:t>
            </a:r>
            <a:r>
              <a:rPr lang="es-ES" sz="2000" dirty="0" err="1">
                <a:latin typeface="Arial" panose="020B0604020202020204" pitchFamily="34" charset="0"/>
                <a:cs typeface="Arial" panose="020B0604020202020204" pitchFamily="34" charset="0"/>
              </a:rPr>
              <a:t>Estomáquica</a:t>
            </a:r>
            <a:r>
              <a:rPr lang="es-ES" sz="2000" dirty="0">
                <a:latin typeface="Arial" panose="020B0604020202020204" pitchFamily="34" charset="0"/>
                <a:cs typeface="Arial" panose="020B0604020202020204" pitchFamily="34" charset="0"/>
              </a:rPr>
              <a:t>: Tonifica el estómago, gastralgias y diarreas, antiasmático, carminativa, </a:t>
            </a:r>
            <a:r>
              <a:rPr lang="es-ES" sz="2000" dirty="0" err="1">
                <a:latin typeface="Arial" panose="020B0604020202020204" pitchFamily="34" charset="0"/>
                <a:cs typeface="Arial" panose="020B0604020202020204" pitchFamily="34" charset="0"/>
              </a:rPr>
              <a:t>febrífega</a:t>
            </a:r>
            <a:r>
              <a:rPr lang="es-ES" sz="2000" dirty="0">
                <a:latin typeface="Arial" panose="020B0604020202020204" pitchFamily="34" charset="0"/>
                <a:cs typeface="Arial" panose="020B0604020202020204" pitchFamily="34" charset="0"/>
              </a:rPr>
              <a:t> y abortiva).</a:t>
            </a:r>
          </a:p>
          <a:p>
            <a:pPr algn="just">
              <a:spcBef>
                <a:spcPts val="300"/>
              </a:spcBef>
              <a:spcAft>
                <a:spcPts val="300"/>
              </a:spcAft>
            </a:pPr>
            <a:r>
              <a:rPr lang="es-ES" sz="2000" dirty="0">
                <a:latin typeface="Arial" panose="020B0604020202020204" pitchFamily="34" charset="0"/>
                <a:cs typeface="Arial" panose="020B0604020202020204" pitchFamily="34" charset="0"/>
              </a:rPr>
              <a:t>      Emenagogo: Ayuda a que baje la menstruación en las mujeres y que luego venga con puntualidad sin causar molestias o dolores.</a:t>
            </a:r>
          </a:p>
        </p:txBody>
      </p:sp>
    </p:spTree>
    <p:extLst>
      <p:ext uri="{BB962C8B-B14F-4D97-AF65-F5344CB8AC3E}">
        <p14:creationId xmlns:p14="http://schemas.microsoft.com/office/powerpoint/2010/main" val="2349657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A02AD7C-610E-1F0A-692C-34F91341CF42}"/>
              </a:ext>
            </a:extLst>
          </p:cNvPr>
          <p:cNvSpPr txBox="1"/>
          <p:nvPr/>
        </p:nvSpPr>
        <p:spPr>
          <a:xfrm>
            <a:off x="143508" y="188640"/>
            <a:ext cx="8856984" cy="6309420"/>
          </a:xfrm>
          <a:prstGeom prst="rect">
            <a:avLst/>
          </a:prstGeom>
          <a:noFill/>
        </p:spPr>
        <p:txBody>
          <a:bodyPr wrap="square">
            <a:spAutoFit/>
          </a:bodyPr>
          <a:lstStyle/>
          <a:p>
            <a:pPr>
              <a:spcBef>
                <a:spcPts val="600"/>
              </a:spcBef>
              <a:spcAft>
                <a:spcPts val="600"/>
              </a:spcAft>
            </a:pPr>
            <a:r>
              <a:rPr lang="es-ES" sz="2800" b="1" i="1" dirty="0">
                <a:solidFill>
                  <a:srgbClr val="C00000"/>
                </a:solidFill>
                <a:latin typeface="Arial" panose="020B0604020202020204" pitchFamily="34" charset="0"/>
                <a:cs typeface="Arial" panose="020B0604020202020204" pitchFamily="34" charset="0"/>
              </a:rPr>
              <a:t>Caña santa</a:t>
            </a:r>
          </a:p>
          <a:p>
            <a:pPr>
              <a:spcBef>
                <a:spcPts val="600"/>
              </a:spcBef>
              <a:spcAft>
                <a:spcPts val="600"/>
              </a:spcAft>
            </a:pPr>
            <a:r>
              <a:rPr lang="es-ES" sz="2000" b="1" dirty="0">
                <a:latin typeface="Arial" panose="020B0604020202020204" pitchFamily="34" charset="0"/>
                <a:cs typeface="Arial" panose="020B0604020202020204" pitchFamily="34" charset="0"/>
              </a:rPr>
              <a:t>Descripción: </a:t>
            </a:r>
            <a:r>
              <a:rPr lang="es-ES" sz="2000" dirty="0">
                <a:latin typeface="Arial" panose="020B0604020202020204" pitchFamily="34" charset="0"/>
                <a:cs typeface="Arial" panose="020B0604020202020204" pitchFamily="34" charset="0"/>
              </a:rPr>
              <a:t>Hierba perenne, robusta, de hasta 1 m de altura. Hojas con aroma alimonado, agrupadas cerca de la base, lineales, de hasta 1 m de longitud, con el borde cortante.</a:t>
            </a:r>
          </a:p>
          <a:p>
            <a:pPr>
              <a:spcBef>
                <a:spcPts val="600"/>
              </a:spcBef>
              <a:spcAft>
                <a:spcPts val="600"/>
              </a:spcAft>
            </a:pPr>
            <a:r>
              <a:rPr lang="es-ES" sz="2000" b="1" dirty="0">
                <a:latin typeface="Arial" panose="020B0604020202020204" pitchFamily="34" charset="0"/>
                <a:cs typeface="Arial" panose="020B0604020202020204" pitchFamily="34" charset="0"/>
              </a:rPr>
              <a:t>Parte útil: </a:t>
            </a:r>
            <a:r>
              <a:rPr lang="es-ES" sz="2000" dirty="0">
                <a:latin typeface="Arial" panose="020B0604020202020204" pitchFamily="34" charset="0"/>
                <a:cs typeface="Arial" panose="020B0604020202020204" pitchFamily="34" charset="0"/>
              </a:rPr>
              <a:t>Las hojas.</a:t>
            </a:r>
          </a:p>
          <a:p>
            <a:pPr>
              <a:spcBef>
                <a:spcPts val="600"/>
              </a:spcBef>
              <a:spcAft>
                <a:spcPts val="600"/>
              </a:spcAft>
            </a:pPr>
            <a:r>
              <a:rPr lang="es-ES" sz="2000" b="1" dirty="0">
                <a:latin typeface="Arial" panose="020B0604020202020204" pitchFamily="34" charset="0"/>
                <a:cs typeface="Arial" panose="020B0604020202020204" pitchFamily="34" charset="0"/>
              </a:rPr>
              <a:t>Forma de recolección: </a:t>
            </a:r>
            <a:r>
              <a:rPr lang="es-ES" sz="2000" dirty="0">
                <a:latin typeface="Arial" panose="020B0604020202020204" pitchFamily="34" charset="0"/>
                <a:cs typeface="Arial" panose="020B0604020202020204" pitchFamily="34" charset="0"/>
              </a:rPr>
              <a:t>Puede realizarse en cualquier época del año. Cortar las hojas a no menos de 10 cm. de la superficie del suelo para permitir la recuperación del follaje.</a:t>
            </a:r>
          </a:p>
          <a:p>
            <a:pPr>
              <a:spcBef>
                <a:spcPts val="600"/>
              </a:spcBef>
              <a:spcAft>
                <a:spcPts val="600"/>
              </a:spcAft>
            </a:pPr>
            <a:r>
              <a:rPr lang="es-ES" sz="2000" b="1" dirty="0">
                <a:latin typeface="Arial" panose="020B0604020202020204" pitchFamily="34" charset="0"/>
                <a:cs typeface="Arial" panose="020B0604020202020204" pitchFamily="34" charset="0"/>
              </a:rPr>
              <a:t>Propiedades medicinales reconocidas: (Categorías terapéuticas):</a:t>
            </a:r>
          </a:p>
          <a:p>
            <a:pPr>
              <a:spcBef>
                <a:spcPts val="600"/>
              </a:spcBef>
              <a:spcAft>
                <a:spcPts val="600"/>
              </a:spcAft>
            </a:pPr>
            <a:r>
              <a:rPr lang="es-ES" sz="2000" dirty="0">
                <a:latin typeface="Arial" panose="020B0604020202020204" pitchFamily="34" charset="0"/>
                <a:cs typeface="Arial" panose="020B0604020202020204" pitchFamily="34" charset="0"/>
              </a:rPr>
              <a:t>     Sistemas:                   Acción farmacológica:</a:t>
            </a:r>
          </a:p>
          <a:p>
            <a:pPr>
              <a:spcBef>
                <a:spcPts val="600"/>
              </a:spcBef>
              <a:spcAft>
                <a:spcPts val="600"/>
              </a:spcAft>
            </a:pPr>
            <a:r>
              <a:rPr lang="es-ES" sz="2000" dirty="0">
                <a:latin typeface="Arial" panose="020B0604020202020204" pitchFamily="34" charset="0"/>
                <a:cs typeface="Arial" panose="020B0604020202020204" pitchFamily="34" charset="0"/>
              </a:rPr>
              <a:t>     Cardiocirculatorio.      Antihipertensivo</a:t>
            </a:r>
          </a:p>
          <a:p>
            <a:pPr>
              <a:spcBef>
                <a:spcPts val="600"/>
              </a:spcBef>
              <a:spcAft>
                <a:spcPts val="600"/>
              </a:spcAft>
            </a:pPr>
            <a:r>
              <a:rPr lang="es-ES" sz="2000" dirty="0">
                <a:latin typeface="Arial" panose="020B0604020202020204" pitchFamily="34" charset="0"/>
                <a:cs typeface="Arial" panose="020B0604020202020204" pitchFamily="34" charset="0"/>
              </a:rPr>
              <a:t>     Digestivo.                   Antiespasmódico</a:t>
            </a:r>
          </a:p>
          <a:p>
            <a:pPr>
              <a:spcBef>
                <a:spcPts val="600"/>
              </a:spcBef>
              <a:spcAft>
                <a:spcPts val="600"/>
              </a:spcAft>
            </a:pPr>
            <a:r>
              <a:rPr lang="es-ES" sz="2000" dirty="0">
                <a:latin typeface="Arial" panose="020B0604020202020204" pitchFamily="34" charset="0"/>
                <a:cs typeface="Arial" panose="020B0604020202020204" pitchFamily="34" charset="0"/>
              </a:rPr>
              <a:t>     Respiratorio.              Antiasmático.</a:t>
            </a:r>
          </a:p>
          <a:p>
            <a:pPr>
              <a:spcBef>
                <a:spcPts val="600"/>
              </a:spcBef>
              <a:spcAft>
                <a:spcPts val="600"/>
              </a:spcAft>
            </a:pPr>
            <a:r>
              <a:rPr lang="es-ES" sz="2000" b="1" dirty="0">
                <a:latin typeface="Arial" panose="020B0604020202020204" pitchFamily="34" charset="0"/>
                <a:cs typeface="Arial" panose="020B0604020202020204" pitchFamily="34" charset="0"/>
              </a:rPr>
              <a:t>Formas farmacéuticas descritas:</a:t>
            </a:r>
            <a:r>
              <a:rPr lang="es-ES" sz="2000" dirty="0">
                <a:latin typeface="Arial" panose="020B0604020202020204" pitchFamily="34" charset="0"/>
                <a:cs typeface="Arial" panose="020B0604020202020204" pitchFamily="34" charset="0"/>
              </a:rPr>
              <a:t> Medicamento vegetal.</a:t>
            </a:r>
          </a:p>
          <a:p>
            <a:pPr>
              <a:spcBef>
                <a:spcPts val="600"/>
              </a:spcBef>
              <a:spcAft>
                <a:spcPts val="600"/>
              </a:spcAft>
            </a:pPr>
            <a:r>
              <a:rPr lang="es-ES" sz="2000" b="1" dirty="0">
                <a:latin typeface="Arial" panose="020B0604020202020204" pitchFamily="34" charset="0"/>
                <a:cs typeface="Arial" panose="020B0604020202020204" pitchFamily="34" charset="0"/>
              </a:rPr>
              <a:t>Vía de administración: </a:t>
            </a:r>
            <a:r>
              <a:rPr lang="es-ES" sz="2000" dirty="0">
                <a:latin typeface="Arial" panose="020B0604020202020204" pitchFamily="34" charset="0"/>
                <a:cs typeface="Arial" panose="020B0604020202020204" pitchFamily="34" charset="0"/>
              </a:rPr>
              <a:t>Oral.</a:t>
            </a:r>
          </a:p>
        </p:txBody>
      </p:sp>
    </p:spTree>
    <p:extLst>
      <p:ext uri="{BB962C8B-B14F-4D97-AF65-F5344CB8AC3E}">
        <p14:creationId xmlns:p14="http://schemas.microsoft.com/office/powerpoint/2010/main" val="2550058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4CF09F-42EB-C50F-9BDE-8F86134AE2D1}"/>
              </a:ext>
            </a:extLst>
          </p:cNvPr>
          <p:cNvSpPr txBox="1"/>
          <p:nvPr/>
        </p:nvSpPr>
        <p:spPr>
          <a:xfrm>
            <a:off x="107504" y="0"/>
            <a:ext cx="8856984" cy="6694140"/>
          </a:xfrm>
          <a:prstGeom prst="rect">
            <a:avLst/>
          </a:prstGeom>
          <a:noFill/>
        </p:spPr>
        <p:txBody>
          <a:bodyPr wrap="square">
            <a:spAutoFit/>
          </a:bodyPr>
          <a:lstStyle/>
          <a:p>
            <a:pPr algn="just"/>
            <a:r>
              <a:rPr lang="es-ES" sz="2400" b="1" i="1" dirty="0">
                <a:solidFill>
                  <a:srgbClr val="C00000"/>
                </a:solidFill>
                <a:latin typeface="Arial" panose="020B0604020202020204" pitchFamily="34" charset="0"/>
                <a:cs typeface="Arial" panose="020B0604020202020204" pitchFamily="34" charset="0"/>
              </a:rPr>
              <a:t>Hierba Buena</a:t>
            </a:r>
          </a:p>
          <a:p>
            <a:pPr algn="just"/>
            <a:r>
              <a:rPr lang="es-ES" sz="2000" b="1" dirty="0">
                <a:latin typeface="Arial" panose="020B0604020202020204" pitchFamily="34" charset="0"/>
                <a:cs typeface="Arial" panose="020B0604020202020204" pitchFamily="34" charset="0"/>
              </a:rPr>
              <a:t>Descripción: </a:t>
            </a:r>
            <a:r>
              <a:rPr lang="es-ES" sz="2000" dirty="0">
                <a:latin typeface="Arial" panose="020B0604020202020204" pitchFamily="34" charset="0"/>
                <a:cs typeface="Arial" panose="020B0604020202020204" pitchFamily="34" charset="0"/>
              </a:rPr>
              <a:t>Hierba perenne, rastrera con las ramas angulosas lampiñas o ligeramente pubescentes. Hojas opuestas, oblongas de superficie rugosa y margen aserrado, cortamente pecioladas, aunque en nuestro país solo en pocas ocasiones florece, cuando esto sucede las pequeñas flores blanco/</a:t>
            </a:r>
            <a:r>
              <a:rPr lang="es-ES" sz="2000" dirty="0" err="1">
                <a:latin typeface="Arial" panose="020B0604020202020204" pitchFamily="34" charset="0"/>
                <a:cs typeface="Arial" panose="020B0604020202020204" pitchFamily="34" charset="0"/>
              </a:rPr>
              <a:t>violaceas</a:t>
            </a:r>
            <a:r>
              <a:rPr lang="es-ES" sz="2000" dirty="0">
                <a:latin typeface="Arial" panose="020B0604020202020204" pitchFamily="34" charset="0"/>
                <a:cs typeface="Arial" panose="020B0604020202020204" pitchFamily="34" charset="0"/>
              </a:rPr>
              <a:t> se disponen en espigas terminales.</a:t>
            </a:r>
          </a:p>
          <a:p>
            <a:pPr algn="just"/>
            <a:r>
              <a:rPr lang="es-ES" sz="2000" b="1" dirty="0">
                <a:latin typeface="Arial" panose="020B0604020202020204" pitchFamily="34" charset="0"/>
                <a:cs typeface="Arial" panose="020B0604020202020204" pitchFamily="34" charset="0"/>
              </a:rPr>
              <a:t>Parte útil: </a:t>
            </a:r>
            <a:r>
              <a:rPr lang="es-ES" sz="2000" dirty="0">
                <a:latin typeface="Arial" panose="020B0604020202020204" pitchFamily="34" charset="0"/>
                <a:cs typeface="Arial" panose="020B0604020202020204" pitchFamily="34" charset="0"/>
              </a:rPr>
              <a:t>Follaje.</a:t>
            </a:r>
          </a:p>
          <a:p>
            <a:pPr algn="just">
              <a:spcBef>
                <a:spcPts val="600"/>
              </a:spcBef>
              <a:spcAft>
                <a:spcPts val="600"/>
              </a:spcAft>
            </a:pPr>
            <a:r>
              <a:rPr lang="es-ES" sz="2000" b="1" dirty="0">
                <a:latin typeface="Arial" panose="020B0604020202020204" pitchFamily="34" charset="0"/>
                <a:cs typeface="Arial" panose="020B0604020202020204" pitchFamily="34" charset="0"/>
              </a:rPr>
              <a:t>Propiedades medicinales reconocidas: (Categorías terapéuticas):</a:t>
            </a:r>
          </a:p>
          <a:p>
            <a:pPr algn="just"/>
            <a:r>
              <a:rPr lang="es-ES" sz="2000" dirty="0">
                <a:latin typeface="Arial" panose="020B0604020202020204" pitchFamily="34" charset="0"/>
                <a:cs typeface="Arial" panose="020B0604020202020204" pitchFamily="34" charset="0"/>
              </a:rPr>
              <a:t>       Sistemas: 			Acción farmacológica:</a:t>
            </a:r>
          </a:p>
          <a:p>
            <a:pPr algn="just"/>
            <a:r>
              <a:rPr lang="es-ES" sz="2000" dirty="0">
                <a:latin typeface="Arial" panose="020B0604020202020204" pitchFamily="34" charset="0"/>
                <a:cs typeface="Arial" panose="020B0604020202020204" pitchFamily="34" charset="0"/>
              </a:rPr>
              <a:t>     Respiratorio.		              Antiséptico</a:t>
            </a:r>
          </a:p>
          <a:p>
            <a:pPr algn="just"/>
            <a:r>
              <a:rPr lang="es-ES" sz="2000" dirty="0">
                <a:latin typeface="Arial" panose="020B0604020202020204" pitchFamily="34" charset="0"/>
                <a:cs typeface="Arial" panose="020B0604020202020204" pitchFamily="34" charset="0"/>
              </a:rPr>
              <a:t>     Respiratorio.		              Antiinflamatorio.</a:t>
            </a:r>
          </a:p>
          <a:p>
            <a:pPr algn="just">
              <a:spcBef>
                <a:spcPts val="200"/>
              </a:spcBef>
              <a:spcAft>
                <a:spcPts val="200"/>
              </a:spcAft>
            </a:pPr>
            <a:r>
              <a:rPr lang="es-ES" sz="2000" b="1" dirty="0">
                <a:latin typeface="Arial" panose="020B0604020202020204" pitchFamily="34" charset="0"/>
                <a:cs typeface="Arial" panose="020B0604020202020204" pitchFamily="34" charset="0"/>
              </a:rPr>
              <a:t> Vía de administración: </a:t>
            </a:r>
            <a:r>
              <a:rPr lang="es-ES" sz="2000" dirty="0">
                <a:latin typeface="Arial" panose="020B0604020202020204" pitchFamily="34" charset="0"/>
                <a:cs typeface="Arial" panose="020B0604020202020204" pitchFamily="34" charset="0"/>
              </a:rPr>
              <a:t>Oral, nasal, tópica.</a:t>
            </a:r>
          </a:p>
          <a:p>
            <a:pPr algn="just">
              <a:spcBef>
                <a:spcPts val="200"/>
              </a:spcBef>
              <a:spcAft>
                <a:spcPts val="200"/>
              </a:spcAft>
            </a:pPr>
            <a:r>
              <a:rPr lang="es-ES" sz="2000" b="1" dirty="0">
                <a:latin typeface="Arial" panose="020B0604020202020204" pitchFamily="34" charset="0"/>
                <a:cs typeface="Arial" panose="020B0604020202020204" pitchFamily="34" charset="0"/>
              </a:rPr>
              <a:t>Advertencias: </a:t>
            </a:r>
            <a:r>
              <a:rPr lang="es-ES" sz="2000" dirty="0">
                <a:latin typeface="Arial" panose="020B0604020202020204" pitchFamily="34" charset="0"/>
                <a:cs typeface="Arial" panose="020B0604020202020204" pitchFamily="34" charset="0"/>
              </a:rPr>
              <a:t>Las establecidas para los aceites esenciales: Dosis elevadas pueden provocar irritación gastrointestinal y del tracto urinario.</a:t>
            </a:r>
          </a:p>
          <a:p>
            <a:pPr algn="just">
              <a:spcBef>
                <a:spcPts val="200"/>
              </a:spcBef>
              <a:spcAft>
                <a:spcPts val="200"/>
              </a:spcAft>
            </a:pPr>
            <a:r>
              <a:rPr lang="es-ES" sz="2000" b="1" dirty="0">
                <a:latin typeface="Arial" panose="020B0604020202020204" pitchFamily="34" charset="0"/>
                <a:cs typeface="Arial" panose="020B0604020202020204" pitchFamily="34" charset="0"/>
              </a:rPr>
              <a:t>Otros usos: </a:t>
            </a:r>
            <a:r>
              <a:rPr lang="es-ES" sz="2000" dirty="0">
                <a:latin typeface="Arial" panose="020B0604020202020204" pitchFamily="34" charset="0"/>
                <a:cs typeface="Arial" panose="020B0604020202020204" pitchFamily="34" charset="0"/>
              </a:rPr>
              <a:t>Utilizada como agente </a:t>
            </a:r>
            <a:r>
              <a:rPr lang="es-ES" sz="2000" dirty="0" err="1">
                <a:latin typeface="Arial" panose="020B0604020202020204" pitchFamily="34" charset="0"/>
                <a:cs typeface="Arial" panose="020B0604020202020204" pitchFamily="34" charset="0"/>
              </a:rPr>
              <a:t>saborisante</a:t>
            </a:r>
            <a:r>
              <a:rPr lang="es-ES" sz="2000" dirty="0">
                <a:latin typeface="Arial" panose="020B0604020202020204" pitchFamily="34" charset="0"/>
                <a:cs typeface="Arial" panose="020B0604020202020204" pitchFamily="34" charset="0"/>
              </a:rPr>
              <a:t> de alimentos y bebidas.  </a:t>
            </a:r>
          </a:p>
          <a:p>
            <a:pPr algn="just">
              <a:spcBef>
                <a:spcPts val="200"/>
              </a:spcBef>
              <a:spcAft>
                <a:spcPts val="200"/>
              </a:spcAft>
            </a:pPr>
            <a:r>
              <a:rPr lang="es-ES" sz="2000" b="1" dirty="0">
                <a:latin typeface="Arial" panose="020B0604020202020204" pitchFamily="34" charset="0"/>
                <a:cs typeface="Arial" panose="020B0604020202020204" pitchFamily="34" charset="0"/>
              </a:rPr>
              <a:t>Forma de preparación: </a:t>
            </a:r>
            <a:r>
              <a:rPr lang="es-ES" sz="2000" dirty="0">
                <a:latin typeface="Arial" panose="020B0604020202020204" pitchFamily="34" charset="0"/>
                <a:cs typeface="Arial" panose="020B0604020202020204" pitchFamily="34" charset="0"/>
              </a:rPr>
              <a:t>Infusión: Verter 1 taza de agua hirviendo sobre 1 cucharadita del follaje desmenuzado. Reposar 10 o 15 min. Beber 2 o 3 tazas al día.</a:t>
            </a:r>
          </a:p>
          <a:p>
            <a:pPr algn="just">
              <a:spcBef>
                <a:spcPts val="200"/>
              </a:spcBef>
              <a:spcAft>
                <a:spcPts val="200"/>
              </a:spcAft>
            </a:pPr>
            <a:r>
              <a:rPr lang="es-ES" sz="2000" b="1" dirty="0">
                <a:latin typeface="Arial" panose="020B0604020202020204" pitchFamily="34" charset="0"/>
                <a:cs typeface="Arial" panose="020B0604020202020204" pitchFamily="34" charset="0"/>
              </a:rPr>
              <a:t>Componentes: </a:t>
            </a:r>
            <a:r>
              <a:rPr lang="es-ES" sz="2000" dirty="0">
                <a:latin typeface="Arial" panose="020B0604020202020204" pitchFamily="34" charset="0"/>
                <a:cs typeface="Arial" panose="020B0604020202020204" pitchFamily="34" charset="0"/>
              </a:rPr>
              <a:t>Aceite esencial que contiene: Mentol (50-86 %), mentona, </a:t>
            </a:r>
            <a:r>
              <a:rPr lang="es-ES" sz="2000" dirty="0" err="1">
                <a:latin typeface="Arial" panose="020B0604020202020204" pitchFamily="34" charset="0"/>
                <a:cs typeface="Arial" panose="020B0604020202020204" pitchFamily="34" charset="0"/>
              </a:rPr>
              <a:t>felandreno</a:t>
            </a:r>
            <a:r>
              <a:rPr lang="es-ES" sz="2000" dirty="0">
                <a:latin typeface="Arial" panose="020B0604020202020204" pitchFamily="34" charset="0"/>
                <a:cs typeface="Arial" panose="020B0604020202020204" pitchFamily="34" charset="0"/>
              </a:rPr>
              <a:t> y limoneno.</a:t>
            </a:r>
          </a:p>
        </p:txBody>
      </p:sp>
    </p:spTree>
    <p:extLst>
      <p:ext uri="{BB962C8B-B14F-4D97-AF65-F5344CB8AC3E}">
        <p14:creationId xmlns:p14="http://schemas.microsoft.com/office/powerpoint/2010/main" val="2715546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ECFB74-7662-51F9-983B-2773A9BD593D}"/>
              </a:ext>
            </a:extLst>
          </p:cNvPr>
          <p:cNvSpPr txBox="1"/>
          <p:nvPr/>
        </p:nvSpPr>
        <p:spPr>
          <a:xfrm>
            <a:off x="107504" y="86916"/>
            <a:ext cx="8928992" cy="6771084"/>
          </a:xfrm>
          <a:prstGeom prst="rect">
            <a:avLst/>
          </a:prstGeom>
          <a:noFill/>
        </p:spPr>
        <p:txBody>
          <a:bodyPr wrap="square">
            <a:spAutoFit/>
          </a:bodyPr>
          <a:lstStyle/>
          <a:p>
            <a:pPr algn="just"/>
            <a:r>
              <a:rPr lang="es-ES" sz="2000" b="1" i="1" dirty="0">
                <a:solidFill>
                  <a:srgbClr val="C00000"/>
                </a:solidFill>
                <a:latin typeface="Arial" panose="020B0604020202020204" pitchFamily="34" charset="0"/>
                <a:cs typeface="Arial" panose="020B0604020202020204" pitchFamily="34" charset="0"/>
              </a:rPr>
              <a:t>Jengibre</a:t>
            </a:r>
          </a:p>
          <a:p>
            <a:pPr algn="just"/>
            <a:r>
              <a:rPr lang="es-ES" sz="1600" b="1" dirty="0">
                <a:latin typeface="Arial" panose="020B0604020202020204" pitchFamily="34" charset="0"/>
                <a:cs typeface="Arial" panose="020B0604020202020204" pitchFamily="34" charset="0"/>
              </a:rPr>
              <a:t>Descripción: </a:t>
            </a:r>
            <a:r>
              <a:rPr lang="es-ES" sz="1600" dirty="0">
                <a:latin typeface="Arial" panose="020B0604020202020204" pitchFamily="34" charset="0"/>
                <a:cs typeface="Arial" panose="020B0604020202020204" pitchFamily="34" charset="0"/>
              </a:rPr>
              <a:t>Hierba con tallos subterráneos (rizomas) horizontales, muy aromáticos, de sabor picante y color blanco en su interior. Falsos tallos aéreos de entre 60 a 90 cm. de altura lineales de hasta 20 cm. de longitud. Flores de inflorescencia apretadas, basales, en el extremo de cortos escapos. </a:t>
            </a:r>
          </a:p>
          <a:p>
            <a:pPr algn="just"/>
            <a:r>
              <a:rPr lang="es-ES" sz="1600" b="1" dirty="0">
                <a:latin typeface="Arial" panose="020B0604020202020204" pitchFamily="34" charset="0"/>
                <a:cs typeface="Arial" panose="020B0604020202020204" pitchFamily="34" charset="0"/>
              </a:rPr>
              <a:t>Parte útil: </a:t>
            </a:r>
            <a:r>
              <a:rPr lang="es-ES" sz="1600" dirty="0">
                <a:latin typeface="Arial" panose="020B0604020202020204" pitchFamily="34" charset="0"/>
                <a:cs typeface="Arial" panose="020B0604020202020204" pitchFamily="34" charset="0"/>
              </a:rPr>
              <a:t>Los rizomas.</a:t>
            </a:r>
          </a:p>
          <a:p>
            <a:pPr algn="just">
              <a:spcBef>
                <a:spcPts val="600"/>
              </a:spcBef>
              <a:spcAft>
                <a:spcPts val="600"/>
              </a:spcAft>
            </a:pPr>
            <a:r>
              <a:rPr lang="es-ES" sz="1600" b="1" dirty="0">
                <a:latin typeface="Arial" panose="020B0604020202020204" pitchFamily="34" charset="0"/>
                <a:cs typeface="Arial" panose="020B0604020202020204" pitchFamily="34" charset="0"/>
              </a:rPr>
              <a:t>Propiedades medicinales: (Categorías Terapéuticas):</a:t>
            </a:r>
          </a:p>
          <a:p>
            <a:pPr algn="just"/>
            <a:r>
              <a:rPr lang="es-ES" sz="1600" dirty="0">
                <a:latin typeface="Arial" panose="020B0604020202020204" pitchFamily="34" charset="0"/>
                <a:cs typeface="Arial" panose="020B0604020202020204" pitchFamily="34" charset="0"/>
              </a:rPr>
              <a:t>      Sistemas: 			Acción farmacológica:</a:t>
            </a:r>
          </a:p>
          <a:p>
            <a:pPr algn="just"/>
            <a:r>
              <a:rPr lang="es-ES" sz="1600" dirty="0">
                <a:latin typeface="Arial" panose="020B0604020202020204" pitchFamily="34" charset="0"/>
                <a:cs typeface="Arial" panose="020B0604020202020204" pitchFamily="34" charset="0"/>
              </a:rPr>
              <a:t>      Sistémico.			   Tónico.</a:t>
            </a:r>
          </a:p>
          <a:p>
            <a:pPr algn="just"/>
            <a:r>
              <a:rPr lang="es-ES" sz="1600" dirty="0">
                <a:latin typeface="Arial" panose="020B0604020202020204" pitchFamily="34" charset="0"/>
                <a:cs typeface="Arial" panose="020B0604020202020204" pitchFamily="34" charset="0"/>
              </a:rPr>
              <a:t>      Digestivo.			   Antiespasmódico.</a:t>
            </a:r>
          </a:p>
          <a:p>
            <a:pPr algn="just">
              <a:spcBef>
                <a:spcPts val="600"/>
              </a:spcBef>
              <a:spcAft>
                <a:spcPts val="600"/>
              </a:spcAft>
            </a:pPr>
            <a:r>
              <a:rPr lang="es-ES" sz="1600" b="1" dirty="0">
                <a:latin typeface="Arial" panose="020B0604020202020204" pitchFamily="34" charset="0"/>
                <a:cs typeface="Arial" panose="020B0604020202020204" pitchFamily="34" charset="0"/>
              </a:rPr>
              <a:t>Formas farmacéuticas descritas: </a:t>
            </a:r>
            <a:r>
              <a:rPr lang="es-ES" sz="1600" dirty="0">
                <a:latin typeface="Arial" panose="020B0604020202020204" pitchFamily="34" charset="0"/>
                <a:cs typeface="Arial" panose="020B0604020202020204" pitchFamily="34" charset="0"/>
              </a:rPr>
              <a:t>Tintura y medicamento vegetal.</a:t>
            </a:r>
          </a:p>
          <a:p>
            <a:pPr algn="just">
              <a:spcBef>
                <a:spcPts val="600"/>
              </a:spcBef>
              <a:spcAft>
                <a:spcPts val="600"/>
              </a:spcAft>
            </a:pPr>
            <a:r>
              <a:rPr lang="es-ES" sz="1600" b="1" dirty="0">
                <a:latin typeface="Arial" panose="020B0604020202020204" pitchFamily="34" charset="0"/>
                <a:cs typeface="Arial" panose="020B0604020202020204" pitchFamily="34" charset="0"/>
              </a:rPr>
              <a:t>Vía de administración</a:t>
            </a:r>
            <a:r>
              <a:rPr lang="es-ES" sz="1600" dirty="0">
                <a:latin typeface="Arial" panose="020B0604020202020204" pitchFamily="34" charset="0"/>
                <a:cs typeface="Arial" panose="020B0604020202020204" pitchFamily="34" charset="0"/>
              </a:rPr>
              <a:t>: Oral</a:t>
            </a:r>
          </a:p>
          <a:p>
            <a:pPr algn="just"/>
            <a:r>
              <a:rPr lang="es-ES" sz="1600" b="1" i="1" dirty="0">
                <a:latin typeface="Arial" panose="020B0604020202020204" pitchFamily="34" charset="0"/>
                <a:cs typeface="Arial" panose="020B0604020202020204" pitchFamily="34" charset="0"/>
              </a:rPr>
              <a:t>Otros usos: </a:t>
            </a:r>
            <a:r>
              <a:rPr lang="es-ES" sz="1600" dirty="0">
                <a:latin typeface="Arial" panose="020B0604020202020204" pitchFamily="34" charset="0"/>
                <a:cs typeface="Arial" panose="020B0604020202020204" pitchFamily="34" charset="0"/>
              </a:rPr>
              <a:t>Como condimento, para la elaboración (industrial o doméstica) de bebidas alcohólicas refrescantes.</a:t>
            </a:r>
          </a:p>
          <a:p>
            <a:pPr algn="just"/>
            <a:r>
              <a:rPr lang="es-ES" sz="1600" dirty="0">
                <a:latin typeface="Arial" panose="020B0604020202020204" pitchFamily="34" charset="0"/>
                <a:cs typeface="Arial" panose="020B0604020202020204" pitchFamily="34" charset="0"/>
              </a:rPr>
              <a:t>Componentes: Los rizomas contienen un aceite esencial (0,25- 3,0 %) con varias decenas de componentes (limonero, </a:t>
            </a:r>
            <a:r>
              <a:rPr lang="es-ES" sz="1600" dirty="0" err="1">
                <a:latin typeface="Arial" panose="020B0604020202020204" pitchFamily="34" charset="0"/>
                <a:cs typeface="Arial" panose="020B0604020202020204" pitchFamily="34" charset="0"/>
              </a:rPr>
              <a:t>filandreno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zingibereno</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cineol</a:t>
            </a:r>
            <a:r>
              <a:rPr lang="es-ES" sz="1600" dirty="0">
                <a:latin typeface="Arial" panose="020B0604020202020204" pitchFamily="34" charset="0"/>
                <a:cs typeface="Arial" panose="020B0604020202020204" pitchFamily="34" charset="0"/>
              </a:rPr>
              <a:t> y borneol, entre otros) y una resina (5 – 8 %) responsable del sabor picante, una enzima (</a:t>
            </a:r>
            <a:r>
              <a:rPr lang="es-ES" sz="1600" dirty="0" err="1">
                <a:latin typeface="Arial" panose="020B0604020202020204" pitchFamily="34" charset="0"/>
                <a:cs typeface="Arial" panose="020B0604020202020204" pitchFamily="34" charset="0"/>
              </a:rPr>
              <a:t>zingibaina</a:t>
            </a:r>
            <a:r>
              <a:rPr lang="es-ES" sz="1600" dirty="0">
                <a:latin typeface="Arial" panose="020B0604020202020204" pitchFamily="34" charset="0"/>
                <a:cs typeface="Arial" panose="020B0604020202020204" pitchFamily="34" charset="0"/>
              </a:rPr>
              <a:t>), almidón, aminoácidos y ácidos grasos. </a:t>
            </a:r>
          </a:p>
          <a:p>
            <a:pPr algn="just"/>
            <a:r>
              <a:rPr lang="es-ES" sz="1600" b="1" i="1" dirty="0">
                <a:latin typeface="Arial" panose="020B0604020202020204" pitchFamily="34" charset="0"/>
                <a:cs typeface="Arial" panose="020B0604020202020204" pitchFamily="34" charset="0"/>
              </a:rPr>
              <a:t>Forma de preparación: </a:t>
            </a:r>
            <a:r>
              <a:rPr lang="es-ES" sz="1600" dirty="0">
                <a:latin typeface="Arial" panose="020B0604020202020204" pitchFamily="34" charset="0"/>
                <a:cs typeface="Arial" panose="020B0604020202020204" pitchFamily="34" charset="0"/>
              </a:rPr>
              <a:t>Decocción de una cucharadita de rizomas picaditos (o equivalente aproximado en peso) por 1 taza de agua. Hervir por 1 minuto y dejar reposar de 10 a 15 minutos. Para afecciones digestivas beber después de las comidas sin endulzar. Como tónico, de 2 a 3 veces al día.</a:t>
            </a:r>
          </a:p>
          <a:p>
            <a:pPr algn="just"/>
            <a:r>
              <a:rPr lang="es-ES" sz="1600" b="1" dirty="0">
                <a:latin typeface="Arial" panose="020B0604020202020204" pitchFamily="34" charset="0"/>
                <a:cs typeface="Arial" panose="020B0604020202020204" pitchFamily="34" charset="0"/>
              </a:rPr>
              <a:t> Tintura: </a:t>
            </a:r>
            <a:r>
              <a:rPr lang="es-ES" sz="1600" dirty="0">
                <a:latin typeface="Arial" panose="020B0604020202020204" pitchFamily="34" charset="0"/>
                <a:cs typeface="Arial" panose="020B0604020202020204" pitchFamily="34" charset="0"/>
              </a:rPr>
              <a:t>Colocar fragmentos frescos y limpios en un recipiente de vidrio 1/3 parte, completar con alcohol 85 a 90 </a:t>
            </a:r>
            <a:r>
              <a:rPr lang="es-ES" sz="1600" dirty="0" err="1">
                <a:latin typeface="Arial" panose="020B0604020202020204" pitchFamily="34" charset="0"/>
                <a:cs typeface="Arial" panose="020B0604020202020204" pitchFamily="34" charset="0"/>
              </a:rPr>
              <a:t>ºC</a:t>
            </a:r>
            <a:r>
              <a:rPr lang="es-ES" sz="1600" dirty="0">
                <a:latin typeface="Arial" panose="020B0604020202020204" pitchFamily="34" charset="0"/>
                <a:cs typeface="Arial" panose="020B0604020202020204" pitchFamily="34" charset="0"/>
              </a:rPr>
              <a:t> y dejar reposar bien cerrado de 8 a 10 días sin luz. Filtrar, beber de 10 a 20 gotas.</a:t>
            </a:r>
          </a:p>
        </p:txBody>
      </p:sp>
    </p:spTree>
    <p:extLst>
      <p:ext uri="{BB962C8B-B14F-4D97-AF65-F5344CB8AC3E}">
        <p14:creationId xmlns:p14="http://schemas.microsoft.com/office/powerpoint/2010/main" val="1387957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612126" y="2844225"/>
            <a:ext cx="8280920" cy="584775"/>
          </a:xfrm>
          <a:prstGeom prst="rect">
            <a:avLst/>
          </a:prstGeom>
          <a:noFill/>
        </p:spPr>
        <p:txBody>
          <a:bodyPr wrap="square">
            <a:spAutoFit/>
          </a:bodyPr>
          <a:lstStyle/>
          <a:p>
            <a:pPr marL="449263" marR="0" lvl="0" indent="-449263" algn="just"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Orientación de los Talleres TIV. C3 y TIV. C4.</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286000" y="1835398"/>
            <a:ext cx="457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IV:</a:t>
            </a:r>
          </a:p>
        </p:txBody>
      </p:sp>
      <p:grpSp>
        <p:nvGrpSpPr>
          <p:cNvPr id="2" name="Grupo 1">
            <a:extLst>
              <a:ext uri="{FF2B5EF4-FFF2-40B4-BE49-F238E27FC236}">
                <a16:creationId xmlns:a16="http://schemas.microsoft.com/office/drawing/2014/main" id="{C5177EF3-381B-BBDF-BF0A-6D7F1BEA3740}"/>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AAC6E0FB-3C25-5D4C-2961-19B7ADD4AE17}"/>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6F7D99A9-774C-9C77-1D00-3EA3697ECBE9}"/>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021857B-3B92-C2B4-FBFE-2053DB07D32B}"/>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36065827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844C52E-7CCF-CB76-8A84-42F71CEAACB6}"/>
              </a:ext>
            </a:extLst>
          </p:cNvPr>
          <p:cNvSpPr txBox="1"/>
          <p:nvPr/>
        </p:nvSpPr>
        <p:spPr>
          <a:xfrm>
            <a:off x="251520" y="351234"/>
            <a:ext cx="8640960" cy="6155531"/>
          </a:xfrm>
          <a:prstGeom prst="rect">
            <a:avLst/>
          </a:prstGeom>
          <a:pattFill prst="pct60">
            <a:fgClr>
              <a:schemeClr val="accent1"/>
            </a:fgClr>
            <a:bgClr>
              <a:schemeClr val="bg1"/>
            </a:bgClr>
          </a:patt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El taller se realizara en el Tema  IV Clase 3 y Clase 4 </a:t>
            </a:r>
            <a:r>
              <a:rPr kumimoji="0" lang="es-ES"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“Respuesta médica en la comunidad. Primera Asistencia Médica en situaciones de desastres</a:t>
            </a:r>
            <a:r>
              <a:rPr kumimoji="0" lang="es-MX" sz="3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para ello  los estudiantes debe aplicar los conocimientos adquiridos durante el desarrollo de la asignatura.</a:t>
            </a: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El taller se desarrollará a través de ponencias donde se abordará todo el contenidos relacionados con  la Respuesta médica en la comunidad. Primera Asistencia Médica en situaciones de desastres. </a:t>
            </a:r>
          </a:p>
        </p:txBody>
      </p:sp>
    </p:spTree>
    <p:extLst>
      <p:ext uri="{BB962C8B-B14F-4D97-AF65-F5344CB8AC3E}">
        <p14:creationId xmlns:p14="http://schemas.microsoft.com/office/powerpoint/2010/main" val="3303131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A6DB2E-8907-6641-AA25-69EA5047F7E9}"/>
              </a:ext>
            </a:extLst>
          </p:cNvPr>
          <p:cNvSpPr txBox="1"/>
          <p:nvPr/>
        </p:nvSpPr>
        <p:spPr>
          <a:xfrm>
            <a:off x="226285" y="893355"/>
            <a:ext cx="8856984" cy="461665"/>
          </a:xfrm>
          <a:prstGeom prst="rect">
            <a:avLst/>
          </a:prstGeom>
          <a:noFill/>
        </p:spPr>
        <p:txBody>
          <a:bodyPr wrap="square">
            <a:spAutoFit/>
          </a:bodyPr>
          <a:lstStyle/>
          <a:p>
            <a:pPr marL="898525" marR="0" lvl="0" indent="-898525" algn="just" defTabSz="914400" rtl="0" eaLnBrk="1" fontAlgn="auto" latinLnBrk="0" hangingPunct="1">
              <a:lnSpc>
                <a:spcPct val="100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1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 Quemado. Clasificación y conducta</a:t>
            </a:r>
          </a:p>
        </p:txBody>
      </p:sp>
      <p:sp>
        <p:nvSpPr>
          <p:cNvPr id="9" name="CuadroTexto 8">
            <a:extLst>
              <a:ext uri="{FF2B5EF4-FFF2-40B4-BE49-F238E27FC236}">
                <a16:creationId xmlns:a16="http://schemas.microsoft.com/office/drawing/2014/main" id="{2A5F1798-26A9-E56B-CF54-11162997D370}"/>
              </a:ext>
            </a:extLst>
          </p:cNvPr>
          <p:cNvSpPr txBox="1"/>
          <p:nvPr/>
        </p:nvSpPr>
        <p:spPr>
          <a:xfrm>
            <a:off x="342193" y="112200"/>
            <a:ext cx="8448874" cy="523220"/>
          </a:xfrm>
          <a:prstGeom prst="rect">
            <a:avLst/>
          </a:prstGeom>
          <a:blipFill>
            <a:blip r:embed="rId2"/>
            <a:tile tx="0" ty="0" sx="100000" sy="100000" flip="none" algn="tl"/>
          </a:blip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tema a desarrollar son: </a:t>
            </a:r>
            <a:endParaRPr kumimoji="0" lang="es-CU"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CuadroTexto 11">
            <a:extLst>
              <a:ext uri="{FF2B5EF4-FFF2-40B4-BE49-F238E27FC236}">
                <a16:creationId xmlns:a16="http://schemas.microsoft.com/office/drawing/2014/main" id="{1267BB13-2076-D75E-B4C8-0B17F4AE5190}"/>
              </a:ext>
            </a:extLst>
          </p:cNvPr>
          <p:cNvSpPr txBox="1"/>
          <p:nvPr/>
        </p:nvSpPr>
        <p:spPr>
          <a:xfrm>
            <a:off x="267657" y="4151556"/>
            <a:ext cx="8774239" cy="1569660"/>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3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Fitofármacos. Principales variedades de plantas medicinales. Propiedades según su acción farmacológica. Apiterapia. Concepto. Propiedades</a:t>
            </a:r>
          </a:p>
          <a:p>
            <a:pPr marL="806450" marR="0" lvl="0" indent="-806450" algn="just" defTabSz="914400" rtl="0" eaLnBrk="1" fontAlgn="auto" latinLnBrk="0" hangingPunct="1">
              <a:lnSpc>
                <a:spcPct val="100000"/>
              </a:lnSpc>
              <a:spcBef>
                <a:spcPts val="0"/>
              </a:spcBef>
              <a:spcAft>
                <a:spcPts val="0"/>
              </a:spcAft>
              <a:buClrTx/>
              <a:buSzTx/>
              <a:buFontTx/>
              <a:buNone/>
              <a:tabLst/>
              <a:defRPr/>
            </a:pP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CuadroTexto 15">
            <a:extLst>
              <a:ext uri="{FF2B5EF4-FFF2-40B4-BE49-F238E27FC236}">
                <a16:creationId xmlns:a16="http://schemas.microsoft.com/office/drawing/2014/main" id="{6F4DA1FD-570A-7F94-1002-674CE639790E}"/>
              </a:ext>
            </a:extLst>
          </p:cNvPr>
          <p:cNvSpPr txBox="1"/>
          <p:nvPr/>
        </p:nvSpPr>
        <p:spPr>
          <a:xfrm>
            <a:off x="179510" y="1772816"/>
            <a:ext cx="8774239" cy="1938992"/>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2</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Procederes quirúrgicos de urgencia: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cricotirodoctomía</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disección de vena, bloqueo anestésico intercostal, punción torácica, abdominal, vesical.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Pleurotomía</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mínima, desbridamiento de urgencia y amputación de colgajos.</a:t>
            </a:r>
          </a:p>
        </p:txBody>
      </p:sp>
    </p:spTree>
    <p:extLst>
      <p:ext uri="{BB962C8B-B14F-4D97-AF65-F5344CB8AC3E}">
        <p14:creationId xmlns:p14="http://schemas.microsoft.com/office/powerpoint/2010/main" val="361700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2826528-4135-BECA-6699-F94441B0A673}"/>
              </a:ext>
            </a:extLst>
          </p:cNvPr>
          <p:cNvSpPr txBox="1"/>
          <p:nvPr/>
        </p:nvSpPr>
        <p:spPr>
          <a:xfrm>
            <a:off x="179512" y="1700808"/>
            <a:ext cx="8784976" cy="462896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V</a:t>
            </a:r>
            <a:r>
              <a:rPr kumimoji="0" lang="x-none" sz="2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aloración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sobre el cumplimiento del objetivo de la clase, destacando la importancia </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que tiene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s-ES" sz="22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Respuesta médica en la comunidad. Primera Asistencia Médica en situaciones de desastres</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s-ES" sz="2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Se c</a:t>
            </a:r>
            <a:r>
              <a:rPr kumimoji="0" lang="x-none" sz="2200" b="1" i="1" u="none" strike="noStrike" kern="1200" cap="none" spc="0" normalizeH="0" baseline="0" noProof="0" dirty="0">
                <a:ln>
                  <a:noFill/>
                </a:ln>
                <a:solidFill>
                  <a:srgbClr val="FF0000"/>
                </a:solidFill>
                <a:effectLst/>
                <a:uLnTx/>
                <a:uFillTx/>
                <a:latin typeface="Arial" panose="020B0604020202020204" pitchFamily="34" charset="0"/>
                <a:ea typeface="Times New Roman" panose="02020603050405020304" pitchFamily="18" charset="0"/>
                <a:cs typeface="Times New Roman" panose="02020603050405020304" pitchFamily="18" charset="0"/>
              </a:rPr>
              <a:t>omprueba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 asimilación de la clase mediante preguntas de comprobación, </a:t>
            </a:r>
            <a:r>
              <a:rPr kumimoji="0" lang="x-none" sz="2200" b="1" i="1"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eval</a:t>
            </a:r>
            <a:r>
              <a:rPr kumimoji="0" lang="es-ES" sz="2200" b="1" i="1" u="none" strike="noStrike" kern="1200" cap="none" spc="0" normalizeH="0" baseline="0" noProof="0" dirty="0" err="1">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uación</a:t>
            </a:r>
            <a:r>
              <a:rPr kumimoji="0" lang="es-ES" sz="2200" b="1" i="1"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de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 disciplina del grupo de estudio, resaltando los estudiantes más destacados, </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se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orientará el estudio independiente, puntualizando la bibliografía </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básica y complementaria en formato digital, </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el acceso al escenario virtual de aprendizaje (EVA);</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además de la investigación a través de la búsqueda de otros soportes informativos </a:t>
            </a:r>
            <a:r>
              <a:rPr kumimoji="0" lang="es-ES_tradnl" sz="22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necesa</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rio</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 para la real</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i</a:t>
            </a:r>
            <a:r>
              <a:rPr kumimoji="0" lang="es-ES_tradnl" sz="22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za</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ción </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de</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la clase taller y </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e</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a:t>
            </a:r>
            <a:r>
              <a:rPr kumimoji="0" lang="es-ES" sz="22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bor</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ción</a:t>
            </a:r>
            <a:r>
              <a:rPr kumimoji="0" lang="es-ES_tradnl" sz="2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del</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trabajo de curso</a:t>
            </a: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x-none"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endPar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_tradnl"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informan </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comunica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endParaRPr kumimoji="0" lang="es-ES"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2 Marcador de contenido">
            <a:extLst>
              <a:ext uri="{FF2B5EF4-FFF2-40B4-BE49-F238E27FC236}">
                <a16:creationId xmlns:a16="http://schemas.microsoft.com/office/drawing/2014/main" id="{6E64E97B-B75E-D1C1-E086-BAFA8C22AFC9}"/>
              </a:ext>
            </a:extLst>
          </p:cNvPr>
          <p:cNvSpPr txBox="1">
            <a:spLocks/>
          </p:cNvSpPr>
          <p:nvPr/>
        </p:nvSpPr>
        <p:spPr>
          <a:xfrm>
            <a:off x="1547664" y="528232"/>
            <a:ext cx="5770984" cy="576064"/>
          </a:xfrm>
          <a:prstGeom prst="rect">
            <a:avLst/>
          </a:prstGeom>
          <a:gradFill>
            <a:gsLst>
              <a:gs pos="0">
                <a:srgbClr val="DDEBCF"/>
              </a:gs>
              <a:gs pos="50000">
                <a:srgbClr val="9CB86E"/>
              </a:gs>
              <a:gs pos="100000">
                <a:srgbClr val="156B13"/>
              </a:gs>
            </a:gsLst>
            <a:lin ang="5400000" scaled="0"/>
          </a:gradFill>
        </p:spPr>
        <p:txBody>
          <a:bodyPr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1" i="0"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Arial" panose="020B0604020202020204" pitchFamily="34" charset="0"/>
                <a:ea typeface="+mn-ea"/>
                <a:cs typeface="Arial" panose="020B0604020202020204" pitchFamily="34" charset="0"/>
              </a:rPr>
              <a:t>CONCLUSIONES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0002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4716" y="1131094"/>
            <a:ext cx="8577618" cy="994172"/>
          </a:xfrm>
          <a:solidFill>
            <a:schemeClr val="accent2">
              <a:lumMod val="60000"/>
              <a:lumOff val="40000"/>
            </a:schemeClr>
          </a:solidFill>
          <a:ln w="38100">
            <a:solidFill>
              <a:srgbClr val="00B0F0"/>
            </a:solidFill>
          </a:ln>
        </p:spPr>
        <p:txBody>
          <a:bodyPr>
            <a:normAutofit fontScale="90000"/>
          </a:bodyPr>
          <a:lstStyle/>
          <a:p>
            <a:pPr algn="ctr"/>
            <a:r>
              <a:rPr lang="es-ES" b="1" dirty="0">
                <a:effectLst>
                  <a:outerShdw blurRad="38100" dist="38100" dir="2700000" algn="tl">
                    <a:srgbClr val="000000">
                      <a:alpha val="43137"/>
                    </a:srgbClr>
                  </a:outerShdw>
                </a:effectLst>
                <a:latin typeface="+mn-lt"/>
              </a:rPr>
              <a:t>Procederes Quirúrgicos de Urgencia en la Primera Asistencia Médica</a:t>
            </a:r>
            <a:r>
              <a:rPr lang="es-ES" dirty="0"/>
              <a:t>.</a:t>
            </a:r>
          </a:p>
        </p:txBody>
      </p:sp>
      <p:sp>
        <p:nvSpPr>
          <p:cNvPr id="3" name="Marcador de contenido 2"/>
          <p:cNvSpPr>
            <a:spLocks noGrp="1"/>
          </p:cNvSpPr>
          <p:nvPr>
            <p:ph idx="1"/>
          </p:nvPr>
        </p:nvSpPr>
        <p:spPr>
          <a:xfrm>
            <a:off x="204717" y="2226468"/>
            <a:ext cx="8577617" cy="3677041"/>
          </a:xfrm>
          <a:ln w="38100">
            <a:solidFill>
              <a:srgbClr val="00B0F0"/>
            </a:solidFill>
          </a:ln>
        </p:spPr>
        <p:txBody>
          <a:bodyPr>
            <a:noAutofit/>
          </a:bodyPr>
          <a:lstStyle/>
          <a:p>
            <a:pPr marL="0" indent="0">
              <a:buNone/>
            </a:pPr>
            <a:r>
              <a:rPr lang="es-ES" sz="2400" b="1" dirty="0">
                <a:effectLst>
                  <a:outerShdw blurRad="38100" dist="38100" dir="2700000" algn="tl">
                    <a:srgbClr val="000000">
                      <a:alpha val="43137"/>
                    </a:srgbClr>
                  </a:outerShdw>
                </a:effectLst>
              </a:rPr>
              <a:t>Procederes quirúrgicos de urgencia que se realizaran: </a:t>
            </a:r>
          </a:p>
          <a:p>
            <a:pPr marL="0" indent="0">
              <a:buNone/>
            </a:pPr>
            <a:r>
              <a:rPr lang="es-ES" sz="2400" dirty="0"/>
              <a:t>1.La traqueostomía. (cricotiroidotomía y coniostomía) para el</a:t>
            </a:r>
          </a:p>
          <a:p>
            <a:pPr marL="0" indent="0">
              <a:buNone/>
            </a:pPr>
            <a:r>
              <a:rPr lang="es-ES" sz="2400" dirty="0"/>
              <a:t>   tratamiento del compromiso respiratorio.</a:t>
            </a:r>
          </a:p>
          <a:p>
            <a:pPr marL="0" indent="0">
              <a:buNone/>
            </a:pPr>
            <a:r>
              <a:rPr lang="es-ES" sz="2400" dirty="0"/>
              <a:t>2.Disección de vena. En el tratamiento del shock traumático.</a:t>
            </a:r>
          </a:p>
          <a:p>
            <a:pPr marL="0" indent="0">
              <a:buNone/>
            </a:pPr>
            <a:r>
              <a:rPr lang="es-ES" sz="2400" dirty="0"/>
              <a:t>3.Bloqueo anestésico intercostal.</a:t>
            </a:r>
          </a:p>
          <a:p>
            <a:pPr marL="0" indent="0">
              <a:buNone/>
            </a:pPr>
            <a:r>
              <a:rPr lang="es-ES" sz="2400" dirty="0"/>
              <a:t>4.Punciones torácicas.</a:t>
            </a:r>
          </a:p>
          <a:p>
            <a:pPr marL="0" indent="0">
              <a:buNone/>
            </a:pPr>
            <a:r>
              <a:rPr lang="es-ES" sz="2400" dirty="0"/>
              <a:t>5.Punciones abdominales.</a:t>
            </a:r>
          </a:p>
          <a:p>
            <a:pPr marL="0" indent="0">
              <a:buNone/>
            </a:pPr>
            <a:r>
              <a:rPr lang="es-ES" sz="2400" dirty="0"/>
              <a:t>6.Debridamiento primario</a:t>
            </a:r>
          </a:p>
          <a:p>
            <a:endParaRPr lang="es-ES" sz="2400" dirty="0"/>
          </a:p>
        </p:txBody>
      </p:sp>
    </p:spTree>
    <p:extLst>
      <p:ext uri="{BB962C8B-B14F-4D97-AF65-F5344CB8AC3E}">
        <p14:creationId xmlns:p14="http://schemas.microsoft.com/office/powerpoint/2010/main" val="273455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842" y="1582238"/>
            <a:ext cx="8396152" cy="4418513"/>
          </a:xfrm>
          <a:prstGeom prst="rect">
            <a:avLst/>
          </a:prstGeom>
        </p:spPr>
      </p:pic>
      <p:sp>
        <p:nvSpPr>
          <p:cNvPr id="2" name="Rectángulo redondeado 1"/>
          <p:cNvSpPr/>
          <p:nvPr/>
        </p:nvSpPr>
        <p:spPr>
          <a:xfrm>
            <a:off x="754380" y="896438"/>
            <a:ext cx="8180615" cy="685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s-ES" sz="3300" b="0" i="0" u="none" strike="noStrike" kern="1200" cap="none" spc="0" normalizeH="0" baseline="0" noProof="0" dirty="0">
                <a:ln>
                  <a:noFill/>
                </a:ln>
                <a:solidFill>
                  <a:prstClr val="black"/>
                </a:solidFill>
                <a:effectLst/>
                <a:uLnTx/>
                <a:uFillTx/>
                <a:latin typeface="Calibri" panose="020F0502020204030204"/>
                <a:ea typeface="+mn-ea"/>
                <a:cs typeface="+mn-cs"/>
              </a:rPr>
              <a:t>Coniostomía</a:t>
            </a:r>
            <a:endParaRPr kumimoji="0" lang="en-US" sz="3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839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54725" y="1386296"/>
            <a:ext cx="8729255" cy="4251960"/>
          </a:xfrm>
          <a:prstGeom prst="rect">
            <a:avLst/>
          </a:prstGeom>
        </p:spPr>
      </p:pic>
      <p:sp>
        <p:nvSpPr>
          <p:cNvPr id="3" name="Rectángulo redondeado 2"/>
          <p:cNvSpPr/>
          <p:nvPr/>
        </p:nvSpPr>
        <p:spPr>
          <a:xfrm>
            <a:off x="254725" y="857251"/>
            <a:ext cx="8729255" cy="52904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alibri" panose="020F0502020204030204"/>
                <a:ea typeface="+mn-ea"/>
                <a:cs typeface="+mn-cs"/>
              </a:rPr>
              <a:t>Posición para la Traqueostomía</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30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 y="1846762"/>
            <a:ext cx="7392310" cy="3862267"/>
          </a:xfrm>
          <a:prstGeom prst="rect">
            <a:avLst/>
          </a:prstGeom>
        </p:spPr>
      </p:pic>
    </p:spTree>
    <p:extLst>
      <p:ext uri="{BB962C8B-B14F-4D97-AF65-F5344CB8AC3E}">
        <p14:creationId xmlns:p14="http://schemas.microsoft.com/office/powerpoint/2010/main" val="263314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57251"/>
            <a:ext cx="7886700" cy="870044"/>
          </a:xfrm>
          <a:solidFill>
            <a:schemeClr val="accent2">
              <a:lumMod val="60000"/>
              <a:lumOff val="40000"/>
            </a:schemeClr>
          </a:solidFill>
          <a:ln>
            <a:solidFill>
              <a:srgbClr val="00B0F0"/>
            </a:solidFill>
          </a:ln>
        </p:spPr>
        <p:txBody>
          <a:bodyPr>
            <a:normAutofit fontScale="90000"/>
          </a:bodyPr>
          <a:lstStyle/>
          <a:p>
            <a:pPr algn="ct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Procederes Quirúrgicos de urgencia.</a:t>
            </a:r>
            <a:br>
              <a:rPr lang="es-ES" b="1" dirty="0">
                <a:effectLst>
                  <a:outerShdw blurRad="38100" dist="38100" dir="2700000" algn="tl">
                    <a:srgbClr val="000000">
                      <a:alpha val="43137"/>
                    </a:srgbClr>
                  </a:outerShdw>
                </a:effectLst>
              </a:rPr>
            </a:br>
            <a:r>
              <a:rPr lang="es-ES" b="1" i="1" dirty="0">
                <a:effectLst>
                  <a:outerShdw blurRad="38100" dist="38100" dir="2700000" algn="tl">
                    <a:srgbClr val="000000">
                      <a:alpha val="43137"/>
                    </a:srgbClr>
                  </a:outerShdw>
                </a:effectLst>
              </a:rPr>
              <a:t>Ventajas de la  Traqueostomía</a:t>
            </a:r>
            <a:br>
              <a:rPr lang="es-ES" b="1" i="1" dirty="0">
                <a:effectLst>
                  <a:outerShdw blurRad="38100" dist="38100" dir="2700000" algn="tl">
                    <a:srgbClr val="000000">
                      <a:alpha val="43137"/>
                    </a:srgbClr>
                  </a:outerShdw>
                </a:effectLst>
              </a:rPr>
            </a:br>
            <a:endParaRPr lang="es-ES" b="1" i="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6469"/>
            <a:ext cx="7886700" cy="3636098"/>
          </a:xfrm>
          <a:ln>
            <a:solidFill>
              <a:srgbClr val="00B0F0"/>
            </a:solidFill>
          </a:ln>
        </p:spPr>
        <p:txBody>
          <a:bodyPr>
            <a:normAutofit lnSpcReduction="10000"/>
          </a:bodyPr>
          <a:lstStyle/>
          <a:p>
            <a:r>
              <a:rPr lang="es-ES" dirty="0"/>
              <a:t>La traqueostomía de urgencia </a:t>
            </a:r>
            <a:r>
              <a:rPr lang="es-ES" b="1" dirty="0">
                <a:effectLst>
                  <a:outerShdw blurRad="38100" dist="38100" dir="2700000" algn="tl">
                    <a:srgbClr val="000000">
                      <a:alpha val="43137"/>
                    </a:srgbClr>
                  </a:outerShdw>
                </a:effectLst>
              </a:rPr>
              <a:t>esta indicada </a:t>
            </a:r>
            <a:r>
              <a:rPr lang="es-ES" dirty="0"/>
              <a:t>en aquellos lesionados en los cuales mantengan el </a:t>
            </a:r>
            <a:r>
              <a:rPr lang="es-ES" b="1" dirty="0">
                <a:effectLst>
                  <a:outerShdw blurRad="38100" dist="38100" dir="2700000" algn="tl">
                    <a:srgbClr val="000000">
                      <a:alpha val="43137"/>
                    </a:srgbClr>
                  </a:outerShdw>
                </a:effectLst>
              </a:rPr>
              <a:t>compromiso respiratorio</a:t>
            </a:r>
            <a:r>
              <a:rPr lang="es-ES" dirty="0"/>
              <a:t>.</a:t>
            </a:r>
          </a:p>
          <a:p>
            <a:r>
              <a:rPr lang="es-ES" sz="2250" b="1" dirty="0">
                <a:effectLst>
                  <a:outerShdw blurRad="38100" dist="38100" dir="2700000" algn="tl">
                    <a:srgbClr val="000000">
                      <a:alpha val="43137"/>
                    </a:srgbClr>
                  </a:outerShdw>
                </a:effectLst>
              </a:rPr>
              <a:t>Ventajas.</a:t>
            </a:r>
          </a:p>
          <a:p>
            <a:pPr lvl="0"/>
            <a:r>
              <a:rPr lang="es-ES" b="1" dirty="0"/>
              <a:t>Crea una comunicación de las vías aéreas superiores con el medio ambiente, por debajo de la glotis, lo cual permite la aspiración directa y fácil de secreciones, líquidos, sangre, etc., acumulados en el árbol traqueobronquial y que no pueden ser expulsados espontáneamente  por el lesionado.</a:t>
            </a:r>
          </a:p>
          <a:p>
            <a:pPr lvl="0"/>
            <a:r>
              <a:rPr lang="es-ES" b="1" dirty="0"/>
              <a:t>Disminuye el espacio de las vías aéreas y facilita la función respiratoria.</a:t>
            </a:r>
          </a:p>
          <a:p>
            <a:pPr lvl="0"/>
            <a:r>
              <a:rPr lang="es-ES" b="1" dirty="0"/>
              <a:t>Disminuye la presión en el árbol traqueobronquial al eludir el mecanismo valvular de la glotis. </a:t>
            </a:r>
          </a:p>
          <a:p>
            <a:endParaRPr lang="es-ES" dirty="0"/>
          </a:p>
          <a:p>
            <a:endParaRPr lang="es-ES" dirty="0"/>
          </a:p>
        </p:txBody>
      </p:sp>
    </p:spTree>
    <p:extLst>
      <p:ext uri="{BB962C8B-B14F-4D97-AF65-F5344CB8AC3E}">
        <p14:creationId xmlns:p14="http://schemas.microsoft.com/office/powerpoint/2010/main" val="7053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28901"/>
            <a:ext cx="7886700" cy="839338"/>
          </a:xfrm>
          <a:solidFill>
            <a:schemeClr val="accent2">
              <a:lumMod val="60000"/>
              <a:lumOff val="40000"/>
            </a:schemeClr>
          </a:solidFill>
          <a:ln>
            <a:solidFill>
              <a:srgbClr val="00B0F0"/>
            </a:solidFill>
          </a:ln>
        </p:spPr>
        <p:txBody>
          <a:bodyPr>
            <a:noAutofit/>
          </a:bodyPr>
          <a:lstStyle/>
          <a:p>
            <a:pPr algn="ctr"/>
            <a:br>
              <a:rPr lang="es-ES" b="1" dirty="0"/>
            </a:br>
            <a:r>
              <a:rPr lang="es-ES" b="1" dirty="0"/>
              <a:t>Procederes Quirúrgicos de urgencia.</a:t>
            </a:r>
            <a:br>
              <a:rPr lang="es-ES" b="1" dirty="0"/>
            </a:br>
            <a:r>
              <a:rPr lang="es-ES" b="1" dirty="0"/>
              <a:t> </a:t>
            </a:r>
            <a:r>
              <a:rPr lang="es-ES" b="1" i="1" dirty="0">
                <a:effectLst>
                  <a:outerShdw blurRad="38100" dist="38100" dir="2700000" algn="tl">
                    <a:srgbClr val="000000">
                      <a:alpha val="43137"/>
                    </a:srgbClr>
                  </a:outerShdw>
                </a:effectLst>
              </a:rPr>
              <a:t>Desventajas de traqueostomía</a:t>
            </a:r>
            <a:br>
              <a:rPr lang="es-ES" b="1" i="1" dirty="0">
                <a:effectLst>
                  <a:outerShdw blurRad="38100" dist="38100" dir="2700000" algn="tl">
                    <a:srgbClr val="000000">
                      <a:alpha val="43137"/>
                    </a:srgbClr>
                  </a:outerShdw>
                </a:effectLst>
              </a:rPr>
            </a:br>
            <a:endParaRPr lang="es-ES" b="1" i="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628650" y="2226469"/>
            <a:ext cx="7886700" cy="2919590"/>
          </a:xfrm>
          <a:ln>
            <a:solidFill>
              <a:srgbClr val="00B0F0"/>
            </a:solidFill>
          </a:ln>
        </p:spPr>
        <p:txBody>
          <a:bodyPr/>
          <a:lstStyle/>
          <a:p>
            <a:pPr marL="0" indent="0">
              <a:buNone/>
            </a:pPr>
            <a:r>
              <a:rPr lang="es-ES" dirty="0"/>
              <a:t> </a:t>
            </a:r>
            <a:r>
              <a:rPr lang="es-ES" sz="2400" b="1" dirty="0">
                <a:effectLst>
                  <a:outerShdw blurRad="38100" dist="38100" dir="2700000" algn="tl">
                    <a:srgbClr val="000000">
                      <a:alpha val="43137"/>
                    </a:srgbClr>
                  </a:outerShdw>
                </a:effectLst>
              </a:rPr>
              <a:t>Las desventajas que se señalan son:</a:t>
            </a:r>
          </a:p>
          <a:p>
            <a:pPr marL="0" indent="0">
              <a:buNone/>
            </a:pPr>
            <a:r>
              <a:rPr lang="es-ES" b="1" dirty="0"/>
              <a:t>1. Elimina el mecanismo defensivo nasofaríngeo que calienta, </a:t>
            </a:r>
          </a:p>
          <a:p>
            <a:pPr marL="0" indent="0">
              <a:buNone/>
            </a:pPr>
            <a:r>
              <a:rPr lang="es-ES" b="1" dirty="0"/>
              <a:t>    humedece y purifica el aire y que impide el paso de partículas </a:t>
            </a:r>
          </a:p>
          <a:p>
            <a:pPr marL="0" indent="0">
              <a:buNone/>
            </a:pPr>
            <a:r>
              <a:rPr lang="es-ES" b="1" dirty="0"/>
              <a:t>    extrañas al árbol traqueobronquial.</a:t>
            </a:r>
          </a:p>
          <a:p>
            <a:pPr marL="0" indent="0">
              <a:buNone/>
            </a:pPr>
            <a:r>
              <a:rPr lang="es-ES" b="1" dirty="0"/>
              <a:t>2.Requiere de técnicas y cuidados especiales, así como de personal </a:t>
            </a:r>
          </a:p>
          <a:p>
            <a:pPr marL="0" indent="0">
              <a:buNone/>
            </a:pPr>
            <a:r>
              <a:rPr lang="es-ES" b="1" dirty="0"/>
              <a:t>    entrenado al efecto para la atención del lesionado.</a:t>
            </a:r>
          </a:p>
          <a:p>
            <a:pPr marL="0" indent="0">
              <a:buNone/>
            </a:pPr>
            <a:r>
              <a:rPr lang="es-ES" b="1" dirty="0"/>
              <a:t>3.Expone a complicaciones. </a:t>
            </a:r>
          </a:p>
          <a:p>
            <a:endParaRPr lang="es-ES" b="1" dirty="0"/>
          </a:p>
          <a:p>
            <a:endParaRPr lang="es-ES" dirty="0"/>
          </a:p>
        </p:txBody>
      </p:sp>
    </p:spTree>
    <p:extLst>
      <p:ext uri="{BB962C8B-B14F-4D97-AF65-F5344CB8AC3E}">
        <p14:creationId xmlns:p14="http://schemas.microsoft.com/office/powerpoint/2010/main" val="2946998598"/>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1963</TotalTime>
  <Words>3885</Words>
  <Application>Microsoft Office PowerPoint</Application>
  <PresentationFormat>Presentación en pantalla (4:3)</PresentationFormat>
  <Paragraphs>231</Paragraphs>
  <Slides>38</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38</vt:i4>
      </vt:variant>
    </vt:vector>
  </HeadingPairs>
  <TitlesOfParts>
    <vt:vector size="44" baseType="lpstr">
      <vt:lpstr>Arial</vt:lpstr>
      <vt:lpstr>Calibri</vt:lpstr>
      <vt:lpstr>Calibri Light</vt:lpstr>
      <vt:lpstr>Times New Roman</vt:lpstr>
      <vt:lpstr>Tema de Office</vt:lpstr>
      <vt:lpstr>2_Tema de Office</vt:lpstr>
      <vt:lpstr>Presentación de PowerPoint</vt:lpstr>
      <vt:lpstr>Procederes Quirúrgicos de Urgencia en la Primera Asistencia Médica.</vt:lpstr>
      <vt:lpstr>Procederes Quirúrgicos de Urgencia en la Primera Asistencia Médica.</vt:lpstr>
      <vt:lpstr>Procederes Quirúrgicos de Urgencia en la Primera Asistencia Médica.</vt:lpstr>
      <vt:lpstr>Presentación de PowerPoint</vt:lpstr>
      <vt:lpstr>Presentación de PowerPoint</vt:lpstr>
      <vt:lpstr>Presentación de PowerPoint</vt:lpstr>
      <vt:lpstr> Procederes Quirúrgicos de urgencia. Ventajas de la  Traqueostomía </vt:lpstr>
      <vt:lpstr> Procederes Quirúrgicos de urgencia.  Desventajas de traqueostomía </vt:lpstr>
      <vt:lpstr> Procederes Quirúrgicos de urgencia.  Indicaciones de traqueostomía. </vt:lpstr>
      <vt:lpstr> Procederes Quirúrgicos de urgencia. Complicaciones de la Traqueostomía. </vt:lpstr>
      <vt:lpstr>Procederes Quirúrgicos de urgencia. Complicaciones de la Traqueostomía</vt:lpstr>
      <vt:lpstr>Procederes Quirúrgicos de urgencia Cricotiroidotomía por aguja</vt:lpstr>
      <vt:lpstr>Procederes Quirúrgicos de urgencia Cricotiroidotomía. Continuación….</vt:lpstr>
      <vt:lpstr>  Procederes Quirúrgicos de urgencia  Cricotiroidotomía quirúrgica   </vt:lpstr>
      <vt:lpstr>Procederes Quirúrgicos de urgencia Complicaciones de la Cricotiroidotomía</vt:lpstr>
      <vt:lpstr>Procederes Quirúrgicos de urgencia.  Disección de vena</vt:lpstr>
      <vt:lpstr>Presentación de PowerPoint</vt:lpstr>
      <vt:lpstr>Presentación de PowerPoint</vt:lpstr>
      <vt:lpstr>Presentación de PowerPoint</vt:lpstr>
      <vt:lpstr>Procederes Quirúrgicos de urgencia.  Disección de vena</vt:lpstr>
      <vt:lpstr>Procederes Quirúrgicos de urgencia.  Disección de vena y sus Complicaciones</vt:lpstr>
      <vt:lpstr> Procederes Quirúrgicos de urgencia.  Bloqueo anestésico intercostal. </vt:lpstr>
      <vt:lpstr>  Procederes Quirúrgicos de urgencia Punciones torácicas   </vt:lpstr>
      <vt:lpstr>Procederes Quirúrgicos de urgencia. Punción abdominal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122</cp:revision>
  <dcterms:created xsi:type="dcterms:W3CDTF">2017-06-25T10:17:32Z</dcterms:created>
  <dcterms:modified xsi:type="dcterms:W3CDTF">2024-06-12T21:57:24Z</dcterms:modified>
</cp:coreProperties>
</file>