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377" r:id="rId3"/>
    <p:sldId id="378" r:id="rId4"/>
    <p:sldId id="385" r:id="rId5"/>
    <p:sldId id="386" r:id="rId6"/>
    <p:sldId id="380" r:id="rId7"/>
    <p:sldId id="387" r:id="rId8"/>
    <p:sldId id="388" r:id="rId9"/>
    <p:sldId id="389" r:id="rId10"/>
    <p:sldId id="390" r:id="rId11"/>
    <p:sldId id="393" r:id="rId12"/>
    <p:sldId id="382" r:id="rId13"/>
    <p:sldId id="391" r:id="rId14"/>
    <p:sldId id="395" r:id="rId15"/>
    <p:sldId id="396" r:id="rId16"/>
    <p:sldId id="394" r:id="rId17"/>
    <p:sldId id="397" r:id="rId18"/>
    <p:sldId id="398" r:id="rId19"/>
    <p:sldId id="399" r:id="rId20"/>
    <p:sldId id="400" r:id="rId21"/>
    <p:sldId id="401" r:id="rId22"/>
    <p:sldId id="402" r:id="rId23"/>
    <p:sldId id="403" r:id="rId24"/>
    <p:sldId id="407" r:id="rId25"/>
    <p:sldId id="408" r:id="rId26"/>
    <p:sldId id="381" r:id="rId27"/>
    <p:sldId id="406" r:id="rId28"/>
    <p:sldId id="409" r:id="rId29"/>
    <p:sldId id="410" r:id="rId30"/>
    <p:sldId id="411" r:id="rId31"/>
    <p:sldId id="413" r:id="rId32"/>
    <p:sldId id="412" r:id="rId33"/>
    <p:sldId id="415" r:id="rId34"/>
    <p:sldId id="416" r:id="rId35"/>
    <p:sldId id="417" r:id="rId36"/>
    <p:sldId id="418" r:id="rId37"/>
    <p:sldId id="419" r:id="rId38"/>
    <p:sldId id="421" r:id="rId39"/>
    <p:sldId id="420" r:id="rId40"/>
    <p:sldId id="422" r:id="rId41"/>
    <p:sldId id="423" r:id="rId42"/>
    <p:sldId id="424" r:id="rId43"/>
    <p:sldId id="425" r:id="rId44"/>
    <p:sldId id="392" r:id="rId45"/>
    <p:sldId id="405" r:id="rId46"/>
    <p:sldId id="426" r:id="rId47"/>
    <p:sldId id="404" r:id="rId48"/>
    <p:sldId id="427" r:id="rId49"/>
    <p:sldId id="428" r:id="rId50"/>
    <p:sldId id="429" r:id="rId51"/>
    <p:sldId id="430" r:id="rId52"/>
    <p:sldId id="431" r:id="rId53"/>
    <p:sldId id="432" r:id="rId54"/>
    <p:sldId id="433" r:id="rId55"/>
    <p:sldId id="434" r:id="rId56"/>
    <p:sldId id="383" r:id="rId57"/>
    <p:sldId id="437" r:id="rId58"/>
    <p:sldId id="436" r:id="rId59"/>
    <p:sldId id="435"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3CE"/>
    <a:srgbClr val="FCEDDC"/>
    <a:srgbClr val="F5DDA1"/>
    <a:srgbClr val="E5EDD3"/>
    <a:srgbClr val="D1DFB3"/>
    <a:srgbClr val="F9DFC3"/>
    <a:srgbClr val="398F21"/>
    <a:srgbClr val="FFFFCC"/>
    <a:srgbClr val="F6D3A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p:cViewPr varScale="1">
        <p:scale>
          <a:sx n="66" d="100"/>
          <a:sy n="66" d="100"/>
        </p:scale>
        <p:origin x="145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D798-2A11-4172-B110-B5096EEDE9B9}" type="datetimeFigureOut">
              <a:rPr lang="es-CU" smtClean="0"/>
              <a:t>29/6/2024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EAAFF-E164-4FB6-9918-1639FC60D650}" type="slidenum">
              <a:rPr lang="es-CU" smtClean="0"/>
              <a:t>‹Nº›</a:t>
            </a:fld>
            <a:endParaRPr lang="es-CU"/>
          </a:p>
        </p:txBody>
      </p:sp>
    </p:spTree>
    <p:extLst>
      <p:ext uri="{BB962C8B-B14F-4D97-AF65-F5344CB8AC3E}">
        <p14:creationId xmlns:p14="http://schemas.microsoft.com/office/powerpoint/2010/main" val="133296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7422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80965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59334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34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336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3411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07290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6634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829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32574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74514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29/06/2024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132649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4.jpeg"/><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E2D3684-C28D-29ED-2511-1D0FE8848A33}"/>
              </a:ext>
            </a:extLst>
          </p:cNvPr>
          <p:cNvSpPr txBox="1"/>
          <p:nvPr/>
        </p:nvSpPr>
        <p:spPr>
          <a:xfrm>
            <a:off x="0" y="2228995"/>
            <a:ext cx="896448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Manejo masivo de cadáveres en situaciones de desastres.  </a:t>
            </a:r>
          </a:p>
        </p:txBody>
      </p:sp>
      <p:pic>
        <p:nvPicPr>
          <p:cNvPr id="9" name="Imagen 8">
            <a:extLst>
              <a:ext uri="{FF2B5EF4-FFF2-40B4-BE49-F238E27FC236}">
                <a16:creationId xmlns:a16="http://schemas.microsoft.com/office/drawing/2014/main" id="{10B6125F-72EA-0D8B-F827-7D3F3544131A}"/>
              </a:ext>
            </a:extLst>
          </p:cNvPr>
          <p:cNvPicPr>
            <a:picLocks noChangeAspect="1"/>
          </p:cNvPicPr>
          <p:nvPr/>
        </p:nvPicPr>
        <p:blipFill>
          <a:blip r:embed="rId2"/>
          <a:stretch>
            <a:fillRect/>
          </a:stretch>
        </p:blipFill>
        <p:spPr>
          <a:xfrm>
            <a:off x="0" y="0"/>
            <a:ext cx="1224252" cy="1411345"/>
          </a:xfrm>
          <a:prstGeom prst="rect">
            <a:avLst/>
          </a:prstGeom>
        </p:spPr>
      </p:pic>
      <p:pic>
        <p:nvPicPr>
          <p:cNvPr id="10" name="Imagen 9">
            <a:extLst>
              <a:ext uri="{FF2B5EF4-FFF2-40B4-BE49-F238E27FC236}">
                <a16:creationId xmlns:a16="http://schemas.microsoft.com/office/drawing/2014/main" id="{6B54432A-4646-8663-EB99-C10FFEED2000}"/>
              </a:ext>
            </a:extLst>
          </p:cNvPr>
          <p:cNvPicPr>
            <a:picLocks noChangeAspect="1"/>
          </p:cNvPicPr>
          <p:nvPr/>
        </p:nvPicPr>
        <p:blipFill>
          <a:blip r:embed="rId3"/>
          <a:stretch>
            <a:fillRect/>
          </a:stretch>
        </p:blipFill>
        <p:spPr>
          <a:xfrm>
            <a:off x="7817761" y="0"/>
            <a:ext cx="1326239" cy="1411345"/>
          </a:xfrm>
          <a:prstGeom prst="rect">
            <a:avLst/>
          </a:prstGeom>
        </p:spPr>
      </p:pic>
      <p:sp>
        <p:nvSpPr>
          <p:cNvPr id="11" name="CuadroTexto 10">
            <a:extLst>
              <a:ext uri="{FF2B5EF4-FFF2-40B4-BE49-F238E27FC236}">
                <a16:creationId xmlns:a16="http://schemas.microsoft.com/office/drawing/2014/main" id="{D1B8F3BF-F625-2F16-7226-32C059FE71BF}"/>
              </a:ext>
            </a:extLst>
          </p:cNvPr>
          <p:cNvSpPr txBox="1"/>
          <p:nvPr/>
        </p:nvSpPr>
        <p:spPr>
          <a:xfrm>
            <a:off x="2023985" y="1382263"/>
            <a:ext cx="43204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Tema VI. Clase 1 </a:t>
            </a:r>
            <a:endParaRPr kumimoji="0" lang="es-CU"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5" name="Imagen 14">
            <a:extLst>
              <a:ext uri="{FF2B5EF4-FFF2-40B4-BE49-F238E27FC236}">
                <a16:creationId xmlns:a16="http://schemas.microsoft.com/office/drawing/2014/main" id="{CEB7ABD2-F791-F4FC-1B60-69A528C46652}"/>
              </a:ext>
            </a:extLst>
          </p:cNvPr>
          <p:cNvPicPr>
            <a:picLocks noChangeAspect="1"/>
          </p:cNvPicPr>
          <p:nvPr/>
        </p:nvPicPr>
        <p:blipFill>
          <a:blip r:embed="rId4"/>
          <a:stretch>
            <a:fillRect/>
          </a:stretch>
        </p:blipFill>
        <p:spPr>
          <a:xfrm>
            <a:off x="2705817" y="113814"/>
            <a:ext cx="2956816" cy="804742"/>
          </a:xfrm>
          <a:prstGeom prst="rect">
            <a:avLst/>
          </a:prstGeom>
        </p:spPr>
      </p:pic>
      <p:sp>
        <p:nvSpPr>
          <p:cNvPr id="4" name="CuadroTexto 3">
            <a:extLst>
              <a:ext uri="{FF2B5EF4-FFF2-40B4-BE49-F238E27FC236}">
                <a16:creationId xmlns:a16="http://schemas.microsoft.com/office/drawing/2014/main" id="{F7B2A588-EBDE-7FDF-AA35-5FC431E03230}"/>
              </a:ext>
            </a:extLst>
          </p:cNvPr>
          <p:cNvSpPr txBox="1"/>
          <p:nvPr/>
        </p:nvSpPr>
        <p:spPr>
          <a:xfrm>
            <a:off x="247294" y="3811766"/>
            <a:ext cx="864941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Objetivo:</a:t>
            </a:r>
          </a:p>
          <a:p>
            <a:pPr marL="536575" marR="0" lvl="0" algn="just" defTabSz="914400" rtl="0" eaLnBrk="1" fontAlgn="auto" latinLnBrk="0" hangingPunct="1">
              <a:lnSpc>
                <a:spcPct val="100000"/>
              </a:lnSpc>
              <a:spcBef>
                <a:spcPts val="600"/>
              </a:spcBef>
              <a:spcAft>
                <a:spcPts val="60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Identificar los conocimientos básicos para el manejo masivo de cadáveres en situaciones de desastres.</a:t>
            </a:r>
          </a:p>
        </p:txBody>
      </p:sp>
    </p:spTree>
    <p:extLst>
      <p:ext uri="{BB962C8B-B14F-4D97-AF65-F5344CB8AC3E}">
        <p14:creationId xmlns:p14="http://schemas.microsoft.com/office/powerpoint/2010/main" val="20245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EF3236-9673-8A83-581E-F764E69C39C7}"/>
              </a:ext>
            </a:extLst>
          </p:cNvPr>
          <p:cNvSpPr txBox="1"/>
          <p:nvPr/>
        </p:nvSpPr>
        <p:spPr>
          <a:xfrm>
            <a:off x="35226" y="188640"/>
            <a:ext cx="8964488" cy="6401753"/>
          </a:xfrm>
          <a:prstGeom prst="rect">
            <a:avLst/>
          </a:prstGeom>
          <a:noFill/>
        </p:spPr>
        <p:txBody>
          <a:bodyPr wrap="square">
            <a:spAutoFit/>
          </a:bodyPr>
          <a:lstStyle/>
          <a:p>
            <a:pPr algn="just">
              <a:spcBef>
                <a:spcPts val="600"/>
              </a:spcBef>
              <a:spcAft>
                <a:spcPts val="600"/>
              </a:spcAft>
            </a:pPr>
            <a:r>
              <a:rPr lang="es-ES" sz="2000" b="1" i="0" u="none" strike="noStrike" baseline="0" dirty="0">
                <a:solidFill>
                  <a:srgbClr val="000000"/>
                </a:solidFill>
                <a:latin typeface="Arial" panose="020B0604020202020204" pitchFamily="34" charset="0"/>
                <a:cs typeface="Arial" panose="020B0604020202020204" pitchFamily="34" charset="0"/>
              </a:rPr>
              <a:t>Al hacer efectiva la respuesta, la coordinación previa es esencial para:</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evaluar la escala y el alcance de la respuesta necesaria;</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identificar los recursos necesarios (por ejemplo, equipos forenses, morgues/instalaciones para el almacenamiento de los cuerpos, bolsas mortuorias, etc.);</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coordinar con las agencias regionales/nacionales responsables de la gestión de los cadáveres;</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implementar el plan de acción para la gestión de los cadáveres y el trato con los familiares;</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recopilar y gestionar la información sobre los cadáveres y las personas desaparecidas o dadas por muertas, y registrar las informaciones sobre las personas desaparecidas en el Formulario de información sobre personas desaparecidas.</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compartir información precisa con los familiares y las comunidades sobre la gestión de los cadáveres </a:t>
            </a:r>
            <a:r>
              <a:rPr lang="es-ES_tradnl" sz="2000" b="0" i="0" u="none" strike="noStrike" baseline="0" dirty="0">
                <a:solidFill>
                  <a:srgbClr val="000000"/>
                </a:solidFill>
                <a:latin typeface="Arial" panose="020B0604020202020204" pitchFamily="34" charset="0"/>
                <a:cs typeface="Arial" panose="020B0604020202020204" pitchFamily="34" charset="0"/>
              </a:rPr>
              <a:t>y su identificación;</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asegurar que se sigan prácticas culturalmente apropiadas para la gestión de los cadáveres, incluidos el almacenamiento temporal o la sepultura.</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91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2421463"/>
            <a:ext cx="8784976" cy="1354217"/>
          </a:xfrm>
          <a:prstGeom prst="rect">
            <a:avLst/>
          </a:prstGeom>
          <a:noFill/>
        </p:spPr>
        <p:txBody>
          <a:bodyPr wrap="square">
            <a:spAutoFit/>
          </a:bodyPr>
          <a:lstStyle/>
          <a:p>
            <a:pPr marL="449263" marR="0" lvl="0" indent="-449263"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Diligencias con los cadáveres durante los  desastres. Levantamiento. Traslado de cadáveres y restos.</a:t>
            </a:r>
          </a:p>
          <a:p>
            <a:pPr marL="449263" marR="0" lvl="0" indent="-449263" algn="just" defTabSz="914400" rtl="0" eaLnBrk="1" fontAlgn="auto" latinLnBrk="0" hangingPunct="1">
              <a:lnSpc>
                <a:spcPct val="100000"/>
              </a:lnSpc>
              <a:spcBef>
                <a:spcPts val="600"/>
              </a:spcBef>
              <a:spcAft>
                <a:spcPts val="60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E047EEA-A54E-E2E6-4396-0FD5D12575AD}"/>
              </a:ext>
            </a:extLst>
          </p:cNvPr>
          <p:cNvSpPr txBox="1"/>
          <p:nvPr/>
        </p:nvSpPr>
        <p:spPr>
          <a:xfrm>
            <a:off x="1979712" y="1340768"/>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II:</a:t>
            </a:r>
          </a:p>
        </p:txBody>
      </p:sp>
      <p:pic>
        <p:nvPicPr>
          <p:cNvPr id="2" name="Imagen 1">
            <a:extLst>
              <a:ext uri="{FF2B5EF4-FFF2-40B4-BE49-F238E27FC236}">
                <a16:creationId xmlns:a16="http://schemas.microsoft.com/office/drawing/2014/main" id="{94FC7FE9-D826-07AF-6704-B44CD72F6168}"/>
              </a:ext>
            </a:extLst>
          </p:cNvPr>
          <p:cNvPicPr>
            <a:picLocks noChangeAspect="1"/>
          </p:cNvPicPr>
          <p:nvPr/>
        </p:nvPicPr>
        <p:blipFill>
          <a:blip r:embed="rId2"/>
          <a:stretch>
            <a:fillRect/>
          </a:stretch>
        </p:blipFill>
        <p:spPr>
          <a:xfrm>
            <a:off x="0" y="0"/>
            <a:ext cx="1224252" cy="1411345"/>
          </a:xfrm>
          <a:prstGeom prst="rect">
            <a:avLst/>
          </a:prstGeom>
        </p:spPr>
      </p:pic>
      <p:pic>
        <p:nvPicPr>
          <p:cNvPr id="4" name="Imagen 3">
            <a:extLst>
              <a:ext uri="{FF2B5EF4-FFF2-40B4-BE49-F238E27FC236}">
                <a16:creationId xmlns:a16="http://schemas.microsoft.com/office/drawing/2014/main" id="{DBE3ECE2-E8E2-27F9-BA19-EA7F15B95536}"/>
              </a:ext>
            </a:extLst>
          </p:cNvPr>
          <p:cNvPicPr>
            <a:picLocks noChangeAspect="1"/>
          </p:cNvPicPr>
          <p:nvPr/>
        </p:nvPicPr>
        <p:blipFill>
          <a:blip r:embed="rId3"/>
          <a:stretch>
            <a:fillRect/>
          </a:stretch>
        </p:blipFill>
        <p:spPr>
          <a:xfrm>
            <a:off x="7817761" y="0"/>
            <a:ext cx="1326239" cy="1411345"/>
          </a:xfrm>
          <a:prstGeom prst="rect">
            <a:avLst/>
          </a:prstGeom>
        </p:spPr>
      </p:pic>
      <p:pic>
        <p:nvPicPr>
          <p:cNvPr id="6" name="Imagen 5">
            <a:extLst>
              <a:ext uri="{FF2B5EF4-FFF2-40B4-BE49-F238E27FC236}">
                <a16:creationId xmlns:a16="http://schemas.microsoft.com/office/drawing/2014/main" id="{8DB5C8BE-43BB-233E-84E3-29F11E13EC6A}"/>
              </a:ext>
            </a:extLst>
          </p:cNvPr>
          <p:cNvPicPr>
            <a:picLocks noChangeAspect="1"/>
          </p:cNvPicPr>
          <p:nvPr/>
        </p:nvPicPr>
        <p:blipFill>
          <a:blip r:embed="rId4"/>
          <a:stretch>
            <a:fillRect/>
          </a:stretch>
        </p:blipFill>
        <p:spPr>
          <a:xfrm>
            <a:off x="2697548" y="153778"/>
            <a:ext cx="2956816" cy="804742"/>
          </a:xfrm>
          <a:prstGeom prst="rect">
            <a:avLst/>
          </a:prstGeom>
        </p:spPr>
      </p:pic>
    </p:spTree>
    <p:extLst>
      <p:ext uri="{BB962C8B-B14F-4D97-AF65-F5344CB8AC3E}">
        <p14:creationId xmlns:p14="http://schemas.microsoft.com/office/powerpoint/2010/main" val="136382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5F5FA0-2FE2-40E6-669C-1476505E3C75}"/>
              </a:ext>
            </a:extLst>
          </p:cNvPr>
          <p:cNvSpPr txBox="1"/>
          <p:nvPr/>
        </p:nvSpPr>
        <p:spPr>
          <a:xfrm>
            <a:off x="124542" y="692696"/>
            <a:ext cx="8640960" cy="6239337"/>
          </a:xfrm>
          <a:prstGeom prst="rect">
            <a:avLst/>
          </a:prstGeom>
          <a:noFill/>
        </p:spPr>
        <p:txBody>
          <a:bodyPr wrap="square">
            <a:spAutoFit/>
          </a:bodyPr>
          <a:lstStyle/>
          <a:p>
            <a:pPr>
              <a:lnSpc>
                <a:spcPct val="107000"/>
              </a:lnSpc>
              <a:spcAft>
                <a:spcPts val="800"/>
              </a:spcAft>
            </a:pPr>
            <a:r>
              <a:rPr lang="es-ES_tradnl" sz="2000" b="1" dirty="0">
                <a:effectLst/>
                <a:latin typeface="Arial" panose="020B0604020202020204" pitchFamily="34" charset="0"/>
                <a:ea typeface="Calibri" panose="020F0502020204030204" pitchFamily="34" charset="0"/>
              </a:rPr>
              <a:t>Guía práctica para equipos de respuesta</a:t>
            </a:r>
            <a:endParaRPr lang="es-CU" sz="2000" b="1" dirty="0">
              <a:effectLst/>
              <a:latin typeface="Arial" panose="020B0604020202020204" pitchFamily="34" charset="0"/>
              <a:ea typeface="Calibri" panose="020F0502020204030204" pitchFamily="34" charset="0"/>
            </a:endParaRPr>
          </a:p>
          <a:p>
            <a:pPr marL="363538" lvl="0" indent="-363538">
              <a:lnSpc>
                <a:spcPct val="107000"/>
              </a:lnSpc>
              <a:spcAft>
                <a:spcPts val="800"/>
              </a:spcAft>
              <a:buFont typeface="+mj-lt"/>
              <a:buAutoNum type="arabicPeriod"/>
            </a:pPr>
            <a:r>
              <a:rPr lang="es-ES_tradnl" sz="2000" dirty="0">
                <a:effectLst/>
                <a:latin typeface="Arial" panose="020B0604020202020204" pitchFamily="34" charset="0"/>
                <a:ea typeface="Calibri" panose="020F0502020204030204" pitchFamily="34" charset="0"/>
              </a:rPr>
              <a:t>Delantales impermeables*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2. Trajes del tipo “overol” o “mono” descartables: de preferencia, tamaños XXL, XL y L</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3. Protección visual (gafas, antiparras)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4. Guantes (para tareas pesadas y morgues, tamaño grande)*</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5. Botas de goma (lavables)*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6. Máscaras (quirúrgicas descartables)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7. Máscaras (para protección de productos químicos/vapores) + insumos (cilindros)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8. Repelente de insectos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9. Pantalla solar</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10. Desinfectantes de manos y de superficies (jabón, líquido)*</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11. Paños húmedos</a:t>
            </a:r>
            <a:endParaRPr lang="es-CU" sz="2000" dirty="0">
              <a:effectLst/>
              <a:latin typeface="Arial" panose="020B0604020202020204" pitchFamily="34" charset="0"/>
              <a:ea typeface="Calibri" panose="020F0502020204030204" pitchFamily="34" charset="0"/>
            </a:endParaRPr>
          </a:p>
          <a:p>
            <a:pPr marL="363538" indent="-363538">
              <a:lnSpc>
                <a:spcPct val="107000"/>
              </a:lnSpc>
              <a:spcAft>
                <a:spcPts val="800"/>
              </a:spcAft>
            </a:pPr>
            <a:r>
              <a:rPr lang="es-ES_tradnl" sz="2000" dirty="0">
                <a:effectLst/>
                <a:latin typeface="Arial" panose="020B0604020202020204" pitchFamily="34" charset="0"/>
                <a:ea typeface="Calibri" panose="020F0502020204030204" pitchFamily="34" charset="0"/>
              </a:rPr>
              <a:t>12. Botiquín*</a:t>
            </a:r>
            <a:endParaRPr lang="es-CU" sz="2000" dirty="0">
              <a:effectLst/>
              <a:latin typeface="Arial" panose="020B060402020202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B7B6547D-EF26-FD0D-42F3-2CB27F6E5EDA}"/>
              </a:ext>
            </a:extLst>
          </p:cNvPr>
          <p:cNvSpPr txBox="1"/>
          <p:nvPr/>
        </p:nvSpPr>
        <p:spPr>
          <a:xfrm>
            <a:off x="132160" y="116632"/>
            <a:ext cx="8640960" cy="523220"/>
          </a:xfrm>
          <a:prstGeom prst="rect">
            <a:avLst/>
          </a:prstGeom>
          <a:blipFill>
            <a:blip r:embed="rId2"/>
            <a:tile tx="0" ty="0" sx="100000" sy="100000" flip="none" algn="tl"/>
          </a:blipFill>
        </p:spPr>
        <p:txBody>
          <a:bodyPr wrap="square">
            <a:spAutoFit/>
          </a:bodyPr>
          <a:lstStyle/>
          <a:p>
            <a:pPr algn="ctr"/>
            <a:r>
              <a:rPr lang="es-ES" sz="2800" b="1" i="1" u="none" strike="noStrike" baseline="0" dirty="0">
                <a:solidFill>
                  <a:srgbClr val="A63D36"/>
                </a:solidFill>
                <a:latin typeface="Arial" panose="020B0604020202020204" pitchFamily="34" charset="0"/>
                <a:cs typeface="Arial" panose="020B0604020202020204" pitchFamily="34" charset="0"/>
              </a:rPr>
              <a:t>Elementos para la recuperación de los cadáveres</a:t>
            </a:r>
            <a:endParaRPr lang="es-CU"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88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F5F054-C9E8-6CF7-0E0E-09743037D3D1}"/>
              </a:ext>
            </a:extLst>
          </p:cNvPr>
          <p:cNvSpPr txBox="1"/>
          <p:nvPr/>
        </p:nvSpPr>
        <p:spPr>
          <a:xfrm>
            <a:off x="467544" y="43543"/>
            <a:ext cx="8208912" cy="458780"/>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s-ES_tradnl" sz="2400" b="1" i="1" dirty="0">
                <a:effectLst/>
                <a:latin typeface="Arial" panose="020B0604020202020204" pitchFamily="34" charset="0"/>
                <a:ea typeface="Calibri" panose="020F0502020204030204" pitchFamily="34" charset="0"/>
              </a:rPr>
              <a:t>Equipo de recuperación, transporte y almacenamiento:</a:t>
            </a:r>
            <a:endParaRPr lang="es-CU" sz="2400" b="1" i="1" dirty="0">
              <a:effectLst/>
              <a:latin typeface="Arial" panose="020B060402020202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B48769A2-370B-321B-51B3-E8656F6E7886}"/>
              </a:ext>
            </a:extLst>
          </p:cNvPr>
          <p:cNvSpPr txBox="1"/>
          <p:nvPr/>
        </p:nvSpPr>
        <p:spPr>
          <a:xfrm>
            <a:off x="35496" y="548680"/>
            <a:ext cx="9073008" cy="6386364"/>
          </a:xfrm>
          <a:prstGeom prst="rect">
            <a:avLst/>
          </a:prstGeom>
          <a:noFill/>
        </p:spPr>
        <p:txBody>
          <a:bodyPr wrap="square">
            <a:spAutoFit/>
          </a:bodyPr>
          <a:lstStyle/>
          <a:p>
            <a:pPr algn="just">
              <a:lnSpc>
                <a:spcPct val="107000"/>
              </a:lnSpc>
              <a:spcAft>
                <a:spcPts val="800"/>
              </a:spcAft>
            </a:pPr>
            <a:r>
              <a:rPr lang="es-ES_tradnl" sz="2400" dirty="0">
                <a:effectLst/>
                <a:latin typeface="Arial" panose="020B0604020202020204" pitchFamily="34" charset="0"/>
                <a:ea typeface="Calibri" panose="020F0502020204030204" pitchFamily="34" charset="0"/>
              </a:rPr>
              <a:t>1. Bolsas mortuorias (bolsas con manijas)*; </a:t>
            </a:r>
            <a:r>
              <a:rPr lang="es-ES_tradnl" sz="2400" dirty="0">
                <a:solidFill>
                  <a:srgbClr val="FF0000"/>
                </a:solidFill>
                <a:effectLst/>
                <a:latin typeface="Arial" panose="020B0604020202020204" pitchFamily="34" charset="0"/>
                <a:ea typeface="Calibri" panose="020F0502020204030204" pitchFamily="34" charset="0"/>
              </a:rPr>
              <a:t>2. Camillas; </a:t>
            </a:r>
            <a:r>
              <a:rPr lang="es-ES_tradnl" sz="2400" dirty="0">
                <a:effectLst/>
                <a:latin typeface="Arial" panose="020B0604020202020204" pitchFamily="34" charset="0"/>
                <a:ea typeface="Calibri" panose="020F0502020204030204" pitchFamily="34" charset="0"/>
              </a:rPr>
              <a:t>3. Sábanas blancas; </a:t>
            </a:r>
            <a:r>
              <a:rPr lang="es-ES_tradnl" sz="2400" dirty="0">
                <a:solidFill>
                  <a:srgbClr val="FF0000"/>
                </a:solidFill>
                <a:effectLst/>
                <a:latin typeface="Arial" panose="020B0604020202020204" pitchFamily="34" charset="0"/>
                <a:ea typeface="Calibri" panose="020F0502020204030204" pitchFamily="34" charset="0"/>
              </a:rPr>
              <a:t>4. Bolsas de plástico con cremallera, con superficie para escribir (ideales: bolsas para recolección de pruebas), 3 medidas</a:t>
            </a:r>
            <a:r>
              <a:rPr lang="es-ES_tradnl" sz="2400" dirty="0">
                <a:effectLst/>
                <a:latin typeface="Arial" panose="020B0604020202020204" pitchFamily="34" charset="0"/>
                <a:ea typeface="Calibri" panose="020F0502020204030204" pitchFamily="34" charset="0"/>
              </a:rPr>
              <a:t>*; 5. Recipientes con tapa a rosca para la conservación hermética de muestras; </a:t>
            </a:r>
            <a:r>
              <a:rPr lang="es-ES_tradnl" sz="2400" dirty="0">
                <a:solidFill>
                  <a:srgbClr val="FF0000"/>
                </a:solidFill>
                <a:effectLst/>
                <a:latin typeface="Arial" panose="020B0604020202020204" pitchFamily="34" charset="0"/>
                <a:ea typeface="Calibri" panose="020F0502020204030204" pitchFamily="34" charset="0"/>
              </a:rPr>
              <a:t>6. Bolsas de papel, 3 medidas; </a:t>
            </a:r>
            <a:r>
              <a:rPr lang="es-ES_tradnl" sz="2400" dirty="0">
                <a:effectLst/>
                <a:latin typeface="Arial" panose="020B0604020202020204" pitchFamily="34" charset="0"/>
                <a:ea typeface="Calibri" panose="020F0502020204030204" pitchFamily="34" charset="0"/>
              </a:rPr>
              <a:t>7. Bolsas de residuos industriales; </a:t>
            </a:r>
            <a:r>
              <a:rPr lang="es-ES_tradnl" sz="2400" dirty="0">
                <a:solidFill>
                  <a:srgbClr val="FF0000"/>
                </a:solidFill>
                <a:effectLst/>
                <a:latin typeface="Arial" panose="020B0604020202020204" pitchFamily="34" charset="0"/>
                <a:ea typeface="Calibri" panose="020F0502020204030204" pitchFamily="34" charset="0"/>
              </a:rPr>
              <a:t>8. Cajas de cartón (para restos óseos); </a:t>
            </a:r>
            <a:r>
              <a:rPr lang="es-ES_tradnl" sz="2400" dirty="0">
                <a:effectLst/>
                <a:latin typeface="Arial" panose="020B0604020202020204" pitchFamily="34" charset="0"/>
                <a:ea typeface="Calibri" panose="020F0502020204030204" pitchFamily="34" charset="0"/>
              </a:rPr>
              <a:t>9. Cinta adhesiva impermeable; </a:t>
            </a:r>
            <a:r>
              <a:rPr lang="es-ES_tradnl" sz="2400" dirty="0">
                <a:solidFill>
                  <a:srgbClr val="FF0000"/>
                </a:solidFill>
                <a:effectLst/>
                <a:latin typeface="Arial" panose="020B0604020202020204" pitchFamily="34" charset="0"/>
                <a:ea typeface="Calibri" panose="020F0502020204030204" pitchFamily="34" charset="0"/>
              </a:rPr>
              <a:t>10. Cortadores o tijeras; </a:t>
            </a:r>
            <a:r>
              <a:rPr lang="es-ES_tradnl" sz="2400" dirty="0">
                <a:effectLst/>
                <a:latin typeface="Arial" panose="020B0604020202020204" pitchFamily="34" charset="0"/>
                <a:ea typeface="Calibri" panose="020F0502020204030204" pitchFamily="34" charset="0"/>
              </a:rPr>
              <a:t>11. Tubos de ensayo (de plástico, con superficie para escribir); </a:t>
            </a:r>
            <a:r>
              <a:rPr lang="es-ES_tradnl" sz="2400" dirty="0">
                <a:solidFill>
                  <a:srgbClr val="FF0000"/>
                </a:solidFill>
                <a:effectLst/>
                <a:latin typeface="Arial" panose="020B0604020202020204" pitchFamily="34" charset="0"/>
                <a:ea typeface="Calibri" panose="020F0502020204030204" pitchFamily="34" charset="0"/>
              </a:rPr>
              <a:t>12. Kits para recolección de muestras de ADN (tarjetas FTA/Whatman) (solo para equipos de respuesta con gerentes que </a:t>
            </a:r>
            <a:r>
              <a:rPr lang="es-ES_tradnl" sz="2400" dirty="0" err="1">
                <a:solidFill>
                  <a:srgbClr val="FF0000"/>
                </a:solidFill>
                <a:effectLst/>
                <a:latin typeface="Arial" panose="020B0604020202020204" pitchFamily="34" charset="0"/>
                <a:ea typeface="Calibri" panose="020F0502020204030204" pitchFamily="34" charset="0"/>
              </a:rPr>
              <a:t>puedanorientarlos</a:t>
            </a:r>
            <a:r>
              <a:rPr lang="es-ES_tradnl" sz="2400" dirty="0">
                <a:solidFill>
                  <a:srgbClr val="FF0000"/>
                </a:solidFill>
                <a:effectLst/>
                <a:latin typeface="Arial" panose="020B0604020202020204" pitchFamily="34" charset="0"/>
                <a:ea typeface="Calibri" panose="020F0502020204030204" pitchFamily="34" charset="0"/>
              </a:rPr>
              <a:t>)</a:t>
            </a:r>
            <a:r>
              <a:rPr lang="es-ES_tradnl" sz="2400" dirty="0">
                <a:effectLst/>
                <a:latin typeface="Arial" panose="020B0604020202020204" pitchFamily="34" charset="0"/>
                <a:ea typeface="Calibri" panose="020F0502020204030204" pitchFamily="34" charset="0"/>
              </a:rPr>
              <a:t>; 13. Lonas/láminas de plástico; </a:t>
            </a:r>
            <a:r>
              <a:rPr lang="es-ES_tradnl" sz="2400" dirty="0">
                <a:solidFill>
                  <a:srgbClr val="FF0000"/>
                </a:solidFill>
                <a:effectLst/>
                <a:latin typeface="Arial" panose="020B0604020202020204" pitchFamily="34" charset="0"/>
                <a:ea typeface="Calibri" panose="020F0502020204030204" pitchFamily="34" charset="0"/>
              </a:rPr>
              <a:t>14. Cuerda (25 metros); </a:t>
            </a:r>
            <a:r>
              <a:rPr lang="es-ES_tradnl" sz="2400" dirty="0">
                <a:effectLst/>
                <a:latin typeface="Arial" panose="020B0604020202020204" pitchFamily="34" charset="0"/>
                <a:ea typeface="Calibri" panose="020F0502020204030204" pitchFamily="34" charset="0"/>
              </a:rPr>
              <a:t>15. Palas; </a:t>
            </a:r>
            <a:r>
              <a:rPr lang="es-ES_tradnl" sz="2400" dirty="0">
                <a:solidFill>
                  <a:srgbClr val="FF0000"/>
                </a:solidFill>
                <a:effectLst/>
                <a:latin typeface="Arial" panose="020B0604020202020204" pitchFamily="34" charset="0"/>
                <a:ea typeface="Calibri" panose="020F0502020204030204" pitchFamily="34" charset="0"/>
              </a:rPr>
              <a:t>16. Picos; </a:t>
            </a:r>
            <a:r>
              <a:rPr lang="es-ES_tradnl" sz="2400" dirty="0">
                <a:effectLst/>
                <a:latin typeface="Arial" panose="020B0604020202020204" pitchFamily="34" charset="0"/>
                <a:ea typeface="Calibri" panose="020F0502020204030204" pitchFamily="34" charset="0"/>
              </a:rPr>
              <a:t>17. Pantalla (red de tejido mediano); 18. Paletas acabadas en punta; 19. Hachas/machetes; 20. Sonda en T (sonda metálica para suelo), de al menos 2 metros de largo; 21. Equipo de comunicaciones.</a:t>
            </a:r>
            <a:endParaRPr lang="es-CU"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211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E487A4-D2FD-34C7-60D6-577A12D548E6}"/>
              </a:ext>
            </a:extLst>
          </p:cNvPr>
          <p:cNvSpPr txBox="1"/>
          <p:nvPr/>
        </p:nvSpPr>
        <p:spPr>
          <a:xfrm>
            <a:off x="215008" y="957107"/>
            <a:ext cx="8928992" cy="5632311"/>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1. Precintos, tamaño para tobillo</a:t>
            </a:r>
            <a:r>
              <a:rPr lang="es-ES" sz="2000" dirty="0">
                <a:highlight>
                  <a:srgbClr val="FFFF00"/>
                </a:highlight>
                <a:latin typeface="Arial" panose="020B0604020202020204" pitchFamily="34" charset="0"/>
                <a:cs typeface="Arial" panose="020B0604020202020204" pitchFamily="34" charset="0"/>
              </a:rPr>
              <a:t>*; 2. </a:t>
            </a:r>
            <a:r>
              <a:rPr lang="es-ES" sz="2000" dirty="0">
                <a:latin typeface="Arial" panose="020B0604020202020204" pitchFamily="34" charset="0"/>
                <a:cs typeface="Arial" panose="020B0604020202020204" pitchFamily="34" charset="0"/>
              </a:rPr>
              <a:t>Etiquetas para cuerpos (ver el anexo 3), impermeables, con números impresos. De lo contrario, utilizar etiquetas con superficie para escribir para el código único de registro (resistentes, de plástico o metal, con ranuras para precintos y superficie para escribir)*; </a:t>
            </a:r>
            <a:r>
              <a:rPr lang="es-ES" sz="2000" dirty="0">
                <a:highlight>
                  <a:srgbClr val="FFFF00"/>
                </a:highlight>
                <a:latin typeface="Arial" panose="020B0604020202020204" pitchFamily="34" charset="0"/>
                <a:cs typeface="Arial" panose="020B0604020202020204" pitchFamily="34" charset="0"/>
              </a:rPr>
              <a:t>3</a:t>
            </a:r>
            <a:r>
              <a:rPr lang="es-ES" sz="2000" dirty="0">
                <a:latin typeface="Arial" panose="020B0604020202020204" pitchFamily="34" charset="0"/>
                <a:cs typeface="Arial" panose="020B0604020202020204" pitchFamily="34" charset="0"/>
              </a:rPr>
              <a:t>. Marcadores indelebles*; </a:t>
            </a:r>
            <a:r>
              <a:rPr lang="es-ES" sz="2000" dirty="0">
                <a:highlight>
                  <a:srgbClr val="FFFF00"/>
                </a:highlight>
                <a:latin typeface="Arial" panose="020B0604020202020204" pitchFamily="34" charset="0"/>
                <a:cs typeface="Arial" panose="020B0604020202020204" pitchFamily="34" charset="0"/>
              </a:rPr>
              <a:t>4</a:t>
            </a:r>
            <a:r>
              <a:rPr lang="es-ES" sz="2000" dirty="0">
                <a:latin typeface="Arial" panose="020B0604020202020204" pitchFamily="34" charset="0"/>
                <a:cs typeface="Arial" panose="020B0604020202020204" pitchFamily="34" charset="0"/>
              </a:rPr>
              <a:t>. Lapiceras y lápices*; </a:t>
            </a:r>
            <a:r>
              <a:rPr lang="es-ES" sz="2000" dirty="0">
                <a:highlight>
                  <a:srgbClr val="FFFF00"/>
                </a:highlight>
                <a:latin typeface="Arial" panose="020B0604020202020204" pitchFamily="34" charset="0"/>
                <a:cs typeface="Arial" panose="020B0604020202020204" pitchFamily="34" charset="0"/>
              </a:rPr>
              <a:t>5</a:t>
            </a:r>
            <a:r>
              <a:rPr lang="es-ES" sz="2000" dirty="0">
                <a:latin typeface="Arial" panose="020B0604020202020204" pitchFamily="34" charset="0"/>
                <a:cs typeface="Arial" panose="020B0604020202020204" pitchFamily="34" charset="0"/>
              </a:rPr>
              <a:t>. Linterna (LED/linterna/s de cabeza); </a:t>
            </a:r>
            <a:r>
              <a:rPr lang="es-ES" sz="2000" dirty="0">
                <a:highlight>
                  <a:srgbClr val="FFFF00"/>
                </a:highlight>
                <a:latin typeface="Arial" panose="020B0604020202020204" pitchFamily="34" charset="0"/>
                <a:cs typeface="Arial" panose="020B0604020202020204" pitchFamily="34" charset="0"/>
              </a:rPr>
              <a:t>6</a:t>
            </a:r>
            <a:r>
              <a:rPr lang="es-ES" sz="2000" dirty="0">
                <a:latin typeface="Arial" panose="020B0604020202020204" pitchFamily="34" charset="0"/>
                <a:cs typeface="Arial" panose="020B0604020202020204" pitchFamily="34" charset="0"/>
              </a:rPr>
              <a:t>. Laptop/s; </a:t>
            </a:r>
            <a:r>
              <a:rPr lang="es-ES" sz="2000" dirty="0">
                <a:highlight>
                  <a:srgbClr val="FFFF00"/>
                </a:highlight>
                <a:latin typeface="Arial" panose="020B0604020202020204" pitchFamily="34" charset="0"/>
                <a:cs typeface="Arial" panose="020B0604020202020204" pitchFamily="34" charset="0"/>
              </a:rPr>
              <a:t>7</a:t>
            </a:r>
            <a:r>
              <a:rPr lang="es-ES" sz="2000" dirty="0">
                <a:latin typeface="Arial" panose="020B0604020202020204" pitchFamily="34" charset="0"/>
                <a:cs typeface="Arial" panose="020B0604020202020204" pitchFamily="34" charset="0"/>
              </a:rPr>
              <a:t>. Cámaras fotográficas (preferentemente digitales, de 7-8 megapíxeles; incluir pilas de repuesto, tarjetas de memoria y lector de tarjetas de memoria para laptop)*; </a:t>
            </a:r>
            <a:r>
              <a:rPr lang="es-ES" sz="2000" dirty="0">
                <a:highlight>
                  <a:srgbClr val="FFFF00"/>
                </a:highlight>
                <a:latin typeface="Arial" panose="020B0604020202020204" pitchFamily="34" charset="0"/>
                <a:cs typeface="Arial" panose="020B0604020202020204" pitchFamily="34" charset="0"/>
              </a:rPr>
              <a:t>8.</a:t>
            </a:r>
            <a:r>
              <a:rPr lang="es-ES" sz="2000" dirty="0">
                <a:latin typeface="Arial" panose="020B0604020202020204" pitchFamily="34" charset="0"/>
                <a:cs typeface="Arial" panose="020B0604020202020204" pitchFamily="34" charset="0"/>
              </a:rPr>
              <a:t> Reglas (ideal: regla forense); </a:t>
            </a:r>
            <a:r>
              <a:rPr lang="es-ES" sz="2000" dirty="0">
                <a:highlight>
                  <a:srgbClr val="FFFF00"/>
                </a:highlight>
                <a:latin typeface="Arial" panose="020B0604020202020204" pitchFamily="34" charset="0"/>
                <a:cs typeface="Arial" panose="020B0604020202020204" pitchFamily="34" charset="0"/>
              </a:rPr>
              <a:t>9</a:t>
            </a:r>
            <a:r>
              <a:rPr lang="es-ES" sz="2000" dirty="0">
                <a:latin typeface="Arial" panose="020B0604020202020204" pitchFamily="34" charset="0"/>
                <a:cs typeface="Arial" panose="020B0604020202020204" pitchFamily="34" charset="0"/>
              </a:rPr>
              <a:t>. Estacas (de aluminio, estacas para tiendas); </a:t>
            </a:r>
            <a:r>
              <a:rPr lang="es-ES" sz="2000" dirty="0">
                <a:highlight>
                  <a:srgbClr val="FFFF00"/>
                </a:highlight>
                <a:latin typeface="Arial" panose="020B0604020202020204" pitchFamily="34" charset="0"/>
                <a:cs typeface="Arial" panose="020B0604020202020204" pitchFamily="34" charset="0"/>
              </a:rPr>
              <a:t>10. </a:t>
            </a:r>
            <a:r>
              <a:rPr lang="es-ES" sz="2000" dirty="0">
                <a:latin typeface="Arial" panose="020B0604020202020204" pitchFamily="34" charset="0"/>
                <a:cs typeface="Arial" panose="020B0604020202020204" pitchFamily="34" charset="0"/>
              </a:rPr>
              <a:t>Cinta métrica (de metal, 10 metros); 11. Cinta o cordón de aislamiento, para aislar el área (al menos, 100 metros); 12. Pintura en aerosol (lata/s); 13. Broches/indicadores (para marcar las pruebas); 14. Formularios: Formulario de identificación de cadáveres y Formulario de información sobre personas desaparecidas; 15. Formularios: IVC (identificación de víctimas de catástrofes) ante mortem -AM- y post mortem -PM-); 16. Grapadora (y grapas); 17. Portapapeles; 18. Papel A4 cuadriculado, preferentemente impermeable (si no hay disponibilidad, prever protectores plásticos para los portapapeles y carpetas para guardar los papeles); 19. Brújula; 20. Flecha para indicar el Norte; 21. GPS.</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858BAA5-9742-3CDC-9C61-7B5E8A15AC00}"/>
              </a:ext>
            </a:extLst>
          </p:cNvPr>
          <p:cNvSpPr txBox="1"/>
          <p:nvPr/>
        </p:nvSpPr>
        <p:spPr>
          <a:xfrm>
            <a:off x="719572" y="260648"/>
            <a:ext cx="7704856"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Equipo para registro de informaciones:</a:t>
            </a:r>
            <a:endParaRPr lang="es-CU"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18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3AF6F14-243C-76FC-8039-4150C4A7A95B}"/>
              </a:ext>
            </a:extLst>
          </p:cNvPr>
          <p:cNvSpPr txBox="1"/>
          <p:nvPr/>
        </p:nvSpPr>
        <p:spPr>
          <a:xfrm>
            <a:off x="1736812" y="404664"/>
            <a:ext cx="5670376" cy="584775"/>
          </a:xfrm>
          <a:prstGeom prst="rect">
            <a:avLst/>
          </a:prstGeom>
          <a:blipFill>
            <a:blip r:embed="rId2"/>
            <a:tile tx="0" ty="0" sx="100000" sy="100000" flip="none" algn="tl"/>
          </a:blipFill>
        </p:spPr>
        <p:txBody>
          <a:bodyPr wrap="square">
            <a:spAutoFit/>
          </a:bodyPr>
          <a:lstStyle/>
          <a:p>
            <a:pPr algn="ctr"/>
            <a:r>
              <a:rPr lang="es-ES_tradnl" sz="3200" b="0" i="0" u="none" strike="noStrike" baseline="0" dirty="0">
                <a:solidFill>
                  <a:srgbClr val="A63D36"/>
                </a:solidFill>
                <a:latin typeface="Impact" panose="020B0806030902050204" pitchFamily="34" charset="0"/>
              </a:rPr>
              <a:t>Coordinación local efectiva</a:t>
            </a:r>
            <a:endParaRPr lang="es-CU" sz="3200" dirty="0"/>
          </a:p>
        </p:txBody>
      </p:sp>
      <p:sp>
        <p:nvSpPr>
          <p:cNvPr id="5" name="CuadroTexto 4">
            <a:extLst>
              <a:ext uri="{FF2B5EF4-FFF2-40B4-BE49-F238E27FC236}">
                <a16:creationId xmlns:a16="http://schemas.microsoft.com/office/drawing/2014/main" id="{0F3A9244-5DB1-07CB-61FF-AF82EC23EC6B}"/>
              </a:ext>
            </a:extLst>
          </p:cNvPr>
          <p:cNvSpPr txBox="1"/>
          <p:nvPr/>
        </p:nvSpPr>
        <p:spPr>
          <a:xfrm>
            <a:off x="0" y="1268760"/>
            <a:ext cx="8784976" cy="5324535"/>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Lo antes posible, y de acuerdo con los planes existentes de gestión de desastres, identifique la agencia e indique la persona que ejercerá la coordinación local, con plena autoridad y responsabilidad en la gestión de los cadáveres (por ejemplo, gobernador, jefe de policía, jefe militar, entre otros).</a:t>
            </a:r>
          </a:p>
          <a:p>
            <a:pPr marL="342900" indent="-34290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No se recomienda el nombramiento de directores médicos o de hospitales como coordinadores, pues su principal responsabilidad consiste en cuidar a los sobrevivientes y a los heridos.</a:t>
            </a:r>
          </a:p>
          <a:p>
            <a:pPr marL="342900" indent="-34290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Establezca un equipo para coordinar la gestión de los cadáveres. Incluya socios operacionales estratégicos </a:t>
            </a:r>
            <a:r>
              <a:rPr lang="es-ES_tradnl" sz="2000" b="0" i="0" u="none" strike="noStrike" baseline="0" dirty="0">
                <a:solidFill>
                  <a:srgbClr val="000000"/>
                </a:solidFill>
                <a:latin typeface="Arial" panose="020B0604020202020204" pitchFamily="34" charset="0"/>
                <a:cs typeface="Arial" panose="020B0604020202020204" pitchFamily="34" charset="0"/>
              </a:rPr>
              <a:t>disponibles, como militares, defensa civil, bomberos, departamentos locales de emergencias, así como </a:t>
            </a:r>
            <a:r>
              <a:rPr lang="es-ES" sz="2000" b="0" i="0" u="none" strike="noStrike" baseline="0" dirty="0">
                <a:solidFill>
                  <a:srgbClr val="000000"/>
                </a:solidFill>
                <a:latin typeface="Arial" panose="020B0604020202020204" pitchFamily="34" charset="0"/>
                <a:cs typeface="Arial" panose="020B0604020202020204" pitchFamily="34" charset="0"/>
              </a:rPr>
              <a:t>organizaciones de búsqueda y rescate, la Sociedad Nacional de la Cruz Roja o de la Media Luna Roja, las funerarias locales y los médicos forenses. Incluya autoridades religiosas y otros socios con una buena comprensión de las prácticas culturales, incluidas las relativas a la sepultura.</a:t>
            </a:r>
          </a:p>
        </p:txBody>
      </p:sp>
    </p:spTree>
    <p:extLst>
      <p:ext uri="{BB962C8B-B14F-4D97-AF65-F5344CB8AC3E}">
        <p14:creationId xmlns:p14="http://schemas.microsoft.com/office/powerpoint/2010/main" val="3292397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7874EA3-62DD-0CFB-63AE-1C123E629474}"/>
              </a:ext>
            </a:extLst>
          </p:cNvPr>
          <p:cNvSpPr txBox="1"/>
          <p:nvPr/>
        </p:nvSpPr>
        <p:spPr>
          <a:xfrm>
            <a:off x="899592" y="188640"/>
            <a:ext cx="7488832" cy="523220"/>
          </a:xfrm>
          <a:prstGeom prst="rect">
            <a:avLst/>
          </a:prstGeom>
          <a:blipFill>
            <a:blip r:embed="rId2"/>
            <a:tile tx="0" ty="0" sx="100000" sy="100000" flip="none" algn="tl"/>
          </a:blipFill>
        </p:spPr>
        <p:txBody>
          <a:bodyPr wrap="square">
            <a:spAutoFit/>
          </a:bodyPr>
          <a:lstStyle/>
          <a:p>
            <a:pPr algn="ctr"/>
            <a:r>
              <a:rPr lang="es-ES" sz="2800" i="1" u="none" strike="noStrike" baseline="0" dirty="0">
                <a:solidFill>
                  <a:srgbClr val="A63D36"/>
                </a:solidFill>
                <a:latin typeface="Impact" panose="020B0806030902050204" pitchFamily="34" charset="0"/>
              </a:rPr>
              <a:t>Coordinación regional y nacional efectiva</a:t>
            </a:r>
            <a:endParaRPr lang="es-CU" sz="2800" i="1" dirty="0"/>
          </a:p>
        </p:txBody>
      </p:sp>
      <p:sp>
        <p:nvSpPr>
          <p:cNvPr id="7" name="CuadroTexto 6">
            <a:extLst>
              <a:ext uri="{FF2B5EF4-FFF2-40B4-BE49-F238E27FC236}">
                <a16:creationId xmlns:a16="http://schemas.microsoft.com/office/drawing/2014/main" id="{4BBDB2E1-EB1B-71C9-7EC0-83D273AA5402}"/>
              </a:ext>
            </a:extLst>
          </p:cNvPr>
          <p:cNvSpPr txBox="1"/>
          <p:nvPr/>
        </p:nvSpPr>
        <p:spPr>
          <a:xfrm>
            <a:off x="251520" y="1052736"/>
            <a:ext cx="8784976" cy="547842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Lo antes posible, designe un coordinador nacional o regional con la autoridad pertinente para la gestión de los cadáveres (por ejemplo, ministro, gobernador, jefe de policía, jefe militar).</a:t>
            </a:r>
          </a:p>
          <a:p>
            <a:pPr marL="285750" indent="-28575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Establecer un grupo de coordinación que incluya personas para asesorar sobre:</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coordinación con la agencia local y la persona responsable;</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apoyo logístico (por ejemplo, militar o de policía);</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apoyo técnico para asignar códigos únicos, recopilar y registrar los datos de los cadáveres;</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gestión de la información sobre los cadáveres y sobre las personas desaparecidas o dadas por muertas;</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cuestiones jurídicas sobre la identificación y la expedición de los certificados de defunción;</a:t>
            </a:r>
          </a:p>
          <a:p>
            <a:pPr marL="900113" indent="-342900" algn="just">
              <a:spcBef>
                <a:spcPts val="600"/>
              </a:spcBef>
              <a:spcAft>
                <a:spcPts val="600"/>
              </a:spcAft>
              <a:buFont typeface="+mj-lt"/>
              <a:buAutoNum type="arabicPeriod"/>
            </a:pPr>
            <a:r>
              <a:rPr lang="es-ES" sz="2000" b="0" i="0" u="none" strike="noStrike" baseline="0" dirty="0">
                <a:solidFill>
                  <a:srgbClr val="000000"/>
                </a:solidFill>
                <a:latin typeface="Arial" panose="020B0604020202020204" pitchFamily="34" charset="0"/>
                <a:cs typeface="Arial" panose="020B0604020202020204" pitchFamily="34" charset="0"/>
              </a:rPr>
              <a:t>comunicaciones con el público y los medios;</a:t>
            </a:r>
          </a:p>
        </p:txBody>
      </p:sp>
    </p:spTree>
    <p:extLst>
      <p:ext uri="{BB962C8B-B14F-4D97-AF65-F5344CB8AC3E}">
        <p14:creationId xmlns:p14="http://schemas.microsoft.com/office/powerpoint/2010/main" val="16427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CCD229-A1AD-0841-F684-75EE0931F39A}"/>
              </a:ext>
            </a:extLst>
          </p:cNvPr>
          <p:cNvSpPr txBox="1"/>
          <p:nvPr/>
        </p:nvSpPr>
        <p:spPr>
          <a:xfrm>
            <a:off x="1907704" y="672934"/>
            <a:ext cx="4572000" cy="523220"/>
          </a:xfrm>
          <a:prstGeom prst="rect">
            <a:avLst/>
          </a:prstGeom>
          <a:blipFill>
            <a:blip r:embed="rId2"/>
            <a:tile tx="0" ty="0" sx="100000" sy="100000" flip="none" algn="tl"/>
          </a:blipFill>
        </p:spPr>
        <p:txBody>
          <a:bodyPr wrap="square">
            <a:spAutoFit/>
          </a:bodyPr>
          <a:lstStyle/>
          <a:p>
            <a:pPr algn="ctr"/>
            <a:r>
              <a:rPr lang="es-ES" sz="2800" b="0" i="0" u="none" strike="noStrike" baseline="0" dirty="0">
                <a:solidFill>
                  <a:srgbClr val="A63D36"/>
                </a:solidFill>
                <a:latin typeface="Impact" panose="020B0806030902050204" pitchFamily="34" charset="0"/>
              </a:rPr>
              <a:t>QUÉ HACER Y QUÉ EVITA R</a:t>
            </a:r>
            <a:endParaRPr lang="es-CU" sz="2800" dirty="0"/>
          </a:p>
        </p:txBody>
      </p:sp>
      <p:sp>
        <p:nvSpPr>
          <p:cNvPr id="5" name="CuadroTexto 4">
            <a:extLst>
              <a:ext uri="{FF2B5EF4-FFF2-40B4-BE49-F238E27FC236}">
                <a16:creationId xmlns:a16="http://schemas.microsoft.com/office/drawing/2014/main" id="{FC36753C-F269-2B32-7582-0500841E57AB}"/>
              </a:ext>
            </a:extLst>
          </p:cNvPr>
          <p:cNvSpPr txBox="1"/>
          <p:nvPr/>
        </p:nvSpPr>
        <p:spPr>
          <a:xfrm>
            <a:off x="251520" y="1628800"/>
            <a:ext cx="8640960" cy="403187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Incluya la gestión de los cadáveres en todos los planes de respuesta en caso de desastre.</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Planifique con anticipación los casos de desastre en que los equipos de respuesta precisarán manipular </a:t>
            </a:r>
            <a:r>
              <a:rPr lang="es-ES_tradnl" sz="2400" b="0" i="0" u="none" strike="noStrike" baseline="0" dirty="0">
                <a:solidFill>
                  <a:srgbClr val="000000"/>
                </a:solidFill>
                <a:latin typeface="Arial" panose="020B0604020202020204" pitchFamily="34" charset="0"/>
                <a:cs typeface="Arial" panose="020B0604020202020204" pitchFamily="34" charset="0"/>
              </a:rPr>
              <a:t>cadáveres.</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Comprenda que una buena respuesta inicial permite y, sin duda, aumenta el número de identificaciones.</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No ignore el tema de los muertos en la planificación en caso de desastre.</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No ignore las necesidades de los familiares de los muertos.</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43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FC2AB8-63C5-B19B-96C2-C3E67497B262}"/>
              </a:ext>
            </a:extLst>
          </p:cNvPr>
          <p:cNvSpPr txBox="1"/>
          <p:nvPr/>
        </p:nvSpPr>
        <p:spPr>
          <a:xfrm>
            <a:off x="431540" y="71917"/>
            <a:ext cx="8280920" cy="584775"/>
          </a:xfrm>
          <a:prstGeom prst="rect">
            <a:avLst/>
          </a:prstGeom>
          <a:blipFill>
            <a:blip r:embed="rId2"/>
            <a:tile tx="0" ty="0" sx="100000" sy="100000" flip="none" algn="tl"/>
          </a:blipFill>
        </p:spPr>
        <p:txBody>
          <a:bodyPr wrap="square">
            <a:spAutoFit/>
          </a:bodyPr>
          <a:lstStyle/>
          <a:p>
            <a:pPr algn="ctr"/>
            <a:r>
              <a:rPr lang="es-ES" sz="3200" b="1" dirty="0">
                <a:latin typeface="Arial" panose="020B0604020202020204" pitchFamily="34" charset="0"/>
                <a:cs typeface="Arial" panose="020B0604020202020204" pitchFamily="34" charset="0"/>
              </a:rPr>
              <a:t>M</a:t>
            </a:r>
            <a:r>
              <a:rPr lang="es-ES" sz="3200" b="1" i="0" u="none" strike="noStrike" baseline="0" dirty="0">
                <a:latin typeface="Arial" panose="020B0604020202020204" pitchFamily="34" charset="0"/>
                <a:cs typeface="Arial" panose="020B0604020202020204" pitchFamily="34" charset="0"/>
              </a:rPr>
              <a:t>anipulación segura de los cadáveres.</a:t>
            </a:r>
            <a:endParaRPr lang="es-CU" sz="3200" b="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34EC18A-97D6-072A-11C6-260CD2F28187}"/>
              </a:ext>
            </a:extLst>
          </p:cNvPr>
          <p:cNvSpPr txBox="1"/>
          <p:nvPr/>
        </p:nvSpPr>
        <p:spPr>
          <a:xfrm>
            <a:off x="1979712" y="727537"/>
            <a:ext cx="4572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400" b="0" i="0" u="none" strike="noStrike" baseline="0" dirty="0">
                <a:solidFill>
                  <a:srgbClr val="A63D36"/>
                </a:solidFill>
                <a:latin typeface="Impact" panose="020B0806030902050204" pitchFamily="34" charset="0"/>
              </a:rPr>
              <a:t>Generalidades</a:t>
            </a:r>
            <a:endParaRPr lang="es-CU" sz="2400" dirty="0"/>
          </a:p>
        </p:txBody>
      </p:sp>
      <p:sp>
        <p:nvSpPr>
          <p:cNvPr id="7" name="CuadroTexto 6">
            <a:extLst>
              <a:ext uri="{FF2B5EF4-FFF2-40B4-BE49-F238E27FC236}">
                <a16:creationId xmlns:a16="http://schemas.microsoft.com/office/drawing/2014/main" id="{3A3DF0A4-8449-C7BD-7C09-82FD154E9F32}"/>
              </a:ext>
            </a:extLst>
          </p:cNvPr>
          <p:cNvSpPr txBox="1"/>
          <p:nvPr/>
        </p:nvSpPr>
        <p:spPr>
          <a:xfrm>
            <a:off x="251520" y="1196752"/>
            <a:ext cx="8856984" cy="5663089"/>
          </a:xfrm>
          <a:prstGeom prst="rect">
            <a:avLst/>
          </a:prstGeom>
          <a:noFill/>
        </p:spPr>
        <p:txBody>
          <a:bodyPr wrap="square">
            <a:spAutoFit/>
          </a:bodyPr>
          <a:lstStyle/>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1. Después de un desastre, a menudo existe el temor de que los cadáveres causen epidemias.</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2. Esta creencia general no se sustenta en ninguna prueba y con frecuencia es difundida por los medios de comunicación y por algunos profesionales de los ámbitos de salud y de respuesta ante desastres.</a:t>
            </a:r>
            <a:r>
              <a:rPr lang="es-ES" sz="800" b="0" i="0" u="none" strike="noStrike" baseline="0" dirty="0">
                <a:latin typeface="Arial" panose="020B0604020202020204" pitchFamily="34" charset="0"/>
                <a:cs typeface="Arial" panose="020B0604020202020204" pitchFamily="34" charset="0"/>
              </a:rPr>
              <a:t>4</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3. La presión política provocada por estos rumores puede generar medidas innecesarias (y médicamente injustificadas), como sepulturas en masa rápidas e irrespetuosas y el uso de los llamados “desinfectantes”.</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4. En general, los cadáveres no causan epidemias después de desastres por causa de riesgos naturales.</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5. Es más factible que sea la población sobreviviente la que disemine ciertas enfermedades.</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6. El único caso en que los cadáveres representan riesgos para la salud por epidemias se presenta cuando las muertes fueron causadas por enfermedades altamente infecciosas (por ejemplo, Ébola, cólera, fiebre de Lassa) o cuando un desastre natural ocurre en áreas donde esa enfermedad es endémica.</a:t>
            </a:r>
          </a:p>
          <a:p>
            <a:pPr marL="261938" indent="-261938" algn="just">
              <a:spcBef>
                <a:spcPts val="200"/>
              </a:spcBef>
              <a:spcAft>
                <a:spcPts val="200"/>
              </a:spcAft>
            </a:pPr>
            <a:r>
              <a:rPr lang="es-ES" sz="1800" b="0" i="0" u="none" strike="noStrike" baseline="0" dirty="0">
                <a:latin typeface="Arial" panose="020B0604020202020204" pitchFamily="34" charset="0"/>
                <a:cs typeface="Arial" panose="020B0604020202020204" pitchFamily="34" charset="0"/>
              </a:rPr>
              <a:t>7. Las consecuencias de una gestión inadecuada de los cadáveres incluyen una angustia mental prolongada para los familiares, así como problemas sociales y jurídicos.</a:t>
            </a:r>
            <a:endParaRPr lang="es-C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129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57E915-7430-76BA-122D-11D76C9A5846}"/>
              </a:ext>
            </a:extLst>
          </p:cNvPr>
          <p:cNvSpPr txBox="1"/>
          <p:nvPr/>
        </p:nvSpPr>
        <p:spPr>
          <a:xfrm>
            <a:off x="359532" y="260648"/>
            <a:ext cx="8424936" cy="523220"/>
          </a:xfrm>
          <a:prstGeom prst="rect">
            <a:avLst/>
          </a:prstGeom>
          <a:blipFill>
            <a:blip r:embed="rId2"/>
            <a:tile tx="0" ty="0" sx="100000" sy="100000" flip="none" algn="tl"/>
          </a:blipFill>
        </p:spPr>
        <p:txBody>
          <a:bodyPr wrap="square">
            <a:spAutoFit/>
          </a:bodyPr>
          <a:lstStyle/>
          <a:p>
            <a:pPr algn="ctr"/>
            <a:r>
              <a:rPr lang="es-ES" sz="2800" b="0" i="0" u="none" strike="noStrike" baseline="0" dirty="0">
                <a:solidFill>
                  <a:srgbClr val="A63D36"/>
                </a:solidFill>
                <a:latin typeface="Impact" panose="020B0806030902050204" pitchFamily="34" charset="0"/>
              </a:rPr>
              <a:t>Transmisión de enfermedades infecciosas y cadáveres</a:t>
            </a:r>
            <a:endParaRPr lang="es-CU" sz="2800" dirty="0"/>
          </a:p>
        </p:txBody>
      </p:sp>
      <p:sp>
        <p:nvSpPr>
          <p:cNvPr id="5" name="CuadroTexto 4">
            <a:extLst>
              <a:ext uri="{FF2B5EF4-FFF2-40B4-BE49-F238E27FC236}">
                <a16:creationId xmlns:a16="http://schemas.microsoft.com/office/drawing/2014/main" id="{D3B5D494-B286-4563-58BA-6B8ACBAC1CAC}"/>
              </a:ext>
            </a:extLst>
          </p:cNvPr>
          <p:cNvSpPr txBox="1"/>
          <p:nvPr/>
        </p:nvSpPr>
        <p:spPr>
          <a:xfrm>
            <a:off x="89756" y="1133356"/>
            <a:ext cx="8964488" cy="5724644"/>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Por lo general, las víctimas de desastres naturales mueren a raíz de lesiones que han sufrido, o bien por </a:t>
            </a:r>
            <a:r>
              <a:rPr lang="es-ES_tradnl" sz="2400" b="0" i="0" u="none" strike="noStrike" baseline="0" dirty="0">
                <a:solidFill>
                  <a:srgbClr val="000000"/>
                </a:solidFill>
                <a:latin typeface="Arial" panose="020B0604020202020204" pitchFamily="34" charset="0"/>
                <a:cs typeface="Arial" panose="020B0604020202020204" pitchFamily="34" charset="0"/>
              </a:rPr>
              <a:t>ahogamiento o incendio, pero no por enfermedades.</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Es poco probable que en el momento de su deceso las víctimas de estos desastres hayan estado enfermas </a:t>
            </a:r>
            <a:r>
              <a:rPr lang="es-ES_tradnl" sz="2400" b="0" i="0" u="none" strike="noStrike" baseline="0" dirty="0">
                <a:solidFill>
                  <a:srgbClr val="000000"/>
                </a:solidFill>
                <a:latin typeface="Arial" panose="020B0604020202020204" pitchFamily="34" charset="0"/>
                <a:cs typeface="Arial" panose="020B0604020202020204" pitchFamily="34" charset="0"/>
              </a:rPr>
              <a:t>de infecciones que causan epidemias (como peste, cólera, fiebre tifoidea, ántrax o Ébola).</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Algunas víctimas pueden tener infecciones crónicas de transmisión sanguínea, como hepatitis o VIH, o bien tuberculosis, diarreas u otras enfermedades infecciosas.</a:t>
            </a:r>
          </a:p>
          <a:p>
            <a:pPr marL="285750" indent="-285750" algn="just">
              <a:spcBef>
                <a:spcPts val="600"/>
              </a:spcBef>
              <a:spcAft>
                <a:spcPts val="600"/>
              </a:spcAft>
              <a:buFont typeface="Arial" panose="020B0604020202020204" pitchFamily="34" charset="0"/>
              <a:buChar char="•"/>
            </a:pPr>
            <a:r>
              <a:rPr lang="es-ES" sz="2400" b="0" i="0" u="none" strike="noStrike" baseline="0" dirty="0">
                <a:solidFill>
                  <a:srgbClr val="000000"/>
                </a:solidFill>
                <a:latin typeface="Arial" panose="020B0604020202020204" pitchFamily="34" charset="0"/>
                <a:cs typeface="Arial" panose="020B0604020202020204" pitchFamily="34" charset="0"/>
              </a:rPr>
              <a:t>Los organismos infecciosos sobreviven en los cadáveres durante períodos variables de tiempo. Muchos no sobreviven más de 48 horas, pero otros sí. Estos últimos incluyen VIH5 y Ébola6.</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15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1724653"/>
            <a:ext cx="8784976" cy="3016210"/>
          </a:xfrm>
          <a:prstGeom prst="rect">
            <a:avLst/>
          </a:prstGeom>
          <a:noFill/>
        </p:spPr>
        <p:txBody>
          <a:bodyPr wrap="square">
            <a:spAutoFit/>
          </a:bodyPr>
          <a:lstStyle/>
          <a:p>
            <a:pPr marL="449263" indent="-449263" algn="just">
              <a:spcBef>
                <a:spcPts val="600"/>
              </a:spcBef>
              <a:spcAft>
                <a:spcPts val="600"/>
              </a:spcAft>
            </a:pPr>
            <a:r>
              <a:rPr lang="es-ES" sz="2000" dirty="0">
                <a:latin typeface="Arial" panose="020B0604020202020204" pitchFamily="34" charset="0"/>
                <a:cs typeface="Arial" panose="020B0604020202020204" pitchFamily="34" charset="0"/>
              </a:rPr>
              <a:t>1.	Elementos básicos para el manejo masivo de cadáveres. Principales conceptos. Planificación del grupo. Participantes. Necesidades materiales.</a:t>
            </a:r>
          </a:p>
          <a:p>
            <a:pPr marL="449263" indent="-449263" algn="just">
              <a:spcBef>
                <a:spcPts val="600"/>
              </a:spcBef>
              <a:spcAft>
                <a:spcPts val="600"/>
              </a:spcAft>
            </a:pPr>
            <a:r>
              <a:rPr lang="es-ES" sz="2000" dirty="0">
                <a:latin typeface="Arial" panose="020B0604020202020204" pitchFamily="34" charset="0"/>
                <a:cs typeface="Arial" panose="020B0604020202020204" pitchFamily="34" charset="0"/>
              </a:rPr>
              <a:t>2.	Diligencias con los cadáveres durante los  desastres. Levantamiento. Traslado de cadáveres y restos.</a:t>
            </a:r>
          </a:p>
          <a:p>
            <a:pPr marL="449263" indent="-449263" algn="just">
              <a:spcBef>
                <a:spcPts val="600"/>
              </a:spcBef>
              <a:spcAft>
                <a:spcPts val="600"/>
              </a:spcAft>
            </a:pPr>
            <a:r>
              <a:rPr lang="es-ES" sz="2000" dirty="0">
                <a:latin typeface="Arial" panose="020B0604020202020204" pitchFamily="34" charset="0"/>
                <a:cs typeface="Arial" panose="020B0604020202020204" pitchFamily="34" charset="0"/>
              </a:rPr>
              <a:t>3.	Lugar para el estudio y depósitos de éstos.</a:t>
            </a:r>
          </a:p>
          <a:p>
            <a:pPr marL="449263" indent="-449263" algn="just">
              <a:spcBef>
                <a:spcPts val="600"/>
              </a:spcBef>
              <a:spcAft>
                <a:spcPts val="600"/>
              </a:spcAft>
            </a:pPr>
            <a:r>
              <a:rPr lang="es-ES" sz="2000" dirty="0">
                <a:latin typeface="Arial" panose="020B0604020202020204" pitchFamily="34" charset="0"/>
                <a:cs typeface="Arial" panose="020B0604020202020204" pitchFamily="34" charset="0"/>
              </a:rPr>
              <a:t>4.	Base legal para el manejo internacional del cadáver en situaciones de desastres.</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1889956" y="1039242"/>
            <a:ext cx="4572000" cy="584775"/>
          </a:xfrm>
          <a:prstGeom prst="rect">
            <a:avLst/>
          </a:prstGeom>
          <a:noFill/>
        </p:spPr>
        <p:txBody>
          <a:bodyPr wrap="square">
            <a:spAutoFit/>
          </a:bodyPr>
          <a:lstStyle/>
          <a:p>
            <a:pPr algn="ctr"/>
            <a:r>
              <a:rPr lang="es-ES" sz="3200" b="1" dirty="0">
                <a:solidFill>
                  <a:srgbClr val="FF0000"/>
                </a:solidFill>
                <a:latin typeface="Arial" panose="020B0604020202020204" pitchFamily="34" charset="0"/>
                <a:cs typeface="Arial" panose="020B0604020202020204" pitchFamily="34" charset="0"/>
              </a:rPr>
              <a:t>Sumarios:</a:t>
            </a:r>
          </a:p>
        </p:txBody>
      </p:sp>
      <p:pic>
        <p:nvPicPr>
          <p:cNvPr id="2" name="Imagen 1">
            <a:extLst>
              <a:ext uri="{FF2B5EF4-FFF2-40B4-BE49-F238E27FC236}">
                <a16:creationId xmlns:a16="http://schemas.microsoft.com/office/drawing/2014/main" id="{94FC7FE9-D826-07AF-6704-B44CD72F6168}"/>
              </a:ext>
            </a:extLst>
          </p:cNvPr>
          <p:cNvPicPr>
            <a:picLocks noChangeAspect="1"/>
          </p:cNvPicPr>
          <p:nvPr/>
        </p:nvPicPr>
        <p:blipFill>
          <a:blip r:embed="rId2"/>
          <a:stretch>
            <a:fillRect/>
          </a:stretch>
        </p:blipFill>
        <p:spPr>
          <a:xfrm>
            <a:off x="0" y="0"/>
            <a:ext cx="1224252" cy="1411345"/>
          </a:xfrm>
          <a:prstGeom prst="rect">
            <a:avLst/>
          </a:prstGeom>
        </p:spPr>
      </p:pic>
      <p:pic>
        <p:nvPicPr>
          <p:cNvPr id="4" name="Imagen 3">
            <a:extLst>
              <a:ext uri="{FF2B5EF4-FFF2-40B4-BE49-F238E27FC236}">
                <a16:creationId xmlns:a16="http://schemas.microsoft.com/office/drawing/2014/main" id="{DBE3ECE2-E8E2-27F9-BA19-EA7F15B95536}"/>
              </a:ext>
            </a:extLst>
          </p:cNvPr>
          <p:cNvPicPr>
            <a:picLocks noChangeAspect="1"/>
          </p:cNvPicPr>
          <p:nvPr/>
        </p:nvPicPr>
        <p:blipFill>
          <a:blip r:embed="rId3"/>
          <a:stretch>
            <a:fillRect/>
          </a:stretch>
        </p:blipFill>
        <p:spPr>
          <a:xfrm>
            <a:off x="7817761" y="0"/>
            <a:ext cx="1326239" cy="1411345"/>
          </a:xfrm>
          <a:prstGeom prst="rect">
            <a:avLst/>
          </a:prstGeom>
        </p:spPr>
      </p:pic>
      <p:pic>
        <p:nvPicPr>
          <p:cNvPr id="6" name="Imagen 5">
            <a:extLst>
              <a:ext uri="{FF2B5EF4-FFF2-40B4-BE49-F238E27FC236}">
                <a16:creationId xmlns:a16="http://schemas.microsoft.com/office/drawing/2014/main" id="{8DB5C8BE-43BB-233E-84E3-29F11E13EC6A}"/>
              </a:ext>
            </a:extLst>
          </p:cNvPr>
          <p:cNvPicPr>
            <a:picLocks noChangeAspect="1"/>
          </p:cNvPicPr>
          <p:nvPr/>
        </p:nvPicPr>
        <p:blipFill>
          <a:blip r:embed="rId4"/>
          <a:stretch>
            <a:fillRect/>
          </a:stretch>
        </p:blipFill>
        <p:spPr>
          <a:xfrm>
            <a:off x="2697548" y="153778"/>
            <a:ext cx="2956816" cy="804742"/>
          </a:xfrm>
          <a:prstGeom prst="rect">
            <a:avLst/>
          </a:prstGeom>
        </p:spPr>
      </p:pic>
      <p:sp>
        <p:nvSpPr>
          <p:cNvPr id="7" name="2 Marcador de contenido">
            <a:extLst>
              <a:ext uri="{FF2B5EF4-FFF2-40B4-BE49-F238E27FC236}">
                <a16:creationId xmlns:a16="http://schemas.microsoft.com/office/drawing/2014/main" id="{7F4251D0-110D-049E-2B82-3C214DACF50A}"/>
              </a:ext>
            </a:extLst>
          </p:cNvPr>
          <p:cNvSpPr txBox="1">
            <a:spLocks/>
          </p:cNvSpPr>
          <p:nvPr/>
        </p:nvSpPr>
        <p:spPr>
          <a:xfrm>
            <a:off x="382853" y="5059918"/>
            <a:ext cx="8378294" cy="165005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x-none" sz="2000" b="1" dirty="0">
                <a:solidFill>
                  <a:srgbClr val="FF0000"/>
                </a:solidFill>
                <a:latin typeface="Arial" panose="020B0604020202020204" pitchFamily="34" charset="0"/>
                <a:cs typeface="Arial" panose="020B0604020202020204" pitchFamily="34" charset="0"/>
              </a:rPr>
              <a:t>Tiempo</a:t>
            </a:r>
            <a:r>
              <a:rPr lang="x-none" sz="2000" b="1" dirty="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  </a:t>
            </a:r>
            <a:r>
              <a:rPr lang="x-none" sz="2000" b="1" dirty="0">
                <a:latin typeface="Arial" panose="020B0604020202020204" pitchFamily="34" charset="0"/>
                <a:cs typeface="Arial" panose="020B0604020202020204" pitchFamily="34" charset="0"/>
              </a:rPr>
              <a:t>2 horas.</a:t>
            </a:r>
          </a:p>
          <a:p>
            <a:pPr marL="0" indent="0">
              <a:buFont typeface="Arial" pitchFamily="34" charset="0"/>
              <a:buNone/>
            </a:pPr>
            <a:r>
              <a:rPr lang="x-none" sz="2000" b="1" dirty="0">
                <a:solidFill>
                  <a:srgbClr val="FF0000"/>
                </a:solidFill>
                <a:latin typeface="Arial" panose="020B0604020202020204" pitchFamily="34" charset="0"/>
                <a:cs typeface="Arial" panose="020B0604020202020204" pitchFamily="34" charset="0"/>
              </a:rPr>
              <a:t>Forma de enseñanza:</a:t>
            </a:r>
            <a:r>
              <a:rPr lang="es-ES" sz="2000" b="1" dirty="0">
                <a:latin typeface="Arial" panose="020B0604020202020204" pitchFamily="34" charset="0"/>
                <a:cs typeface="Arial" panose="020B0604020202020204" pitchFamily="34" charset="0"/>
              </a:rPr>
              <a:t>  Conferencia</a:t>
            </a:r>
            <a:r>
              <a:rPr lang="x-none" sz="2000" b="1" dirty="0">
                <a:latin typeface="Arial" panose="020B0604020202020204" pitchFamily="34" charset="0"/>
                <a:cs typeface="Arial" panose="020B0604020202020204" pitchFamily="34" charset="0"/>
              </a:rPr>
              <a:t>.</a:t>
            </a:r>
          </a:p>
          <a:p>
            <a:pPr marL="1611313" indent="-1611313">
              <a:buFont typeface="Arial" pitchFamily="34" charset="0"/>
              <a:buNone/>
            </a:pPr>
            <a:r>
              <a:rPr lang="x-none" sz="2000" b="1" dirty="0">
                <a:solidFill>
                  <a:srgbClr val="FF0000"/>
                </a:solidFill>
                <a:latin typeface="Arial" panose="020B0604020202020204" pitchFamily="34" charset="0"/>
                <a:cs typeface="Arial" panose="020B0604020202020204" pitchFamily="34" charset="0"/>
              </a:rPr>
              <a:t>Método</a:t>
            </a:r>
            <a:r>
              <a:rPr lang="x-none" sz="2000" b="1" dirty="0">
                <a:solidFill>
                  <a:schemeClr val="accent2">
                    <a:lumMod val="75000"/>
                  </a:schemeClr>
                </a:solidFill>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  Exposición oral, elaboración conjunta y discusión.</a:t>
            </a:r>
            <a:endParaRPr lang="x-none" sz="2000" b="1" dirty="0">
              <a:latin typeface="Arial" panose="020B0604020202020204" pitchFamily="34" charset="0"/>
              <a:cs typeface="Arial" panose="020B0604020202020204" pitchFamily="34" charset="0"/>
            </a:endParaRPr>
          </a:p>
          <a:p>
            <a:pPr marL="0" indent="0">
              <a:buFont typeface="Arial" pitchFamily="34" charset="0"/>
              <a:buNone/>
            </a:pPr>
            <a:r>
              <a:rPr lang="x-none" sz="2000" b="1" dirty="0">
                <a:solidFill>
                  <a:srgbClr val="FF0000"/>
                </a:solidFill>
                <a:latin typeface="Arial" panose="020B0604020202020204" pitchFamily="34" charset="0"/>
                <a:cs typeface="Arial" panose="020B0604020202020204" pitchFamily="34" charset="0"/>
              </a:rPr>
              <a:t>Bibliografia</a:t>
            </a:r>
            <a:r>
              <a:rPr lang="x-none" sz="2000" b="1" dirty="0">
                <a:solidFill>
                  <a:schemeClr val="accent2">
                    <a:lumMod val="75000"/>
                  </a:schemeClr>
                </a:solidFill>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  La gestión de cadáveres en situaciones de desastre.</a:t>
            </a:r>
          </a:p>
        </p:txBody>
      </p:sp>
    </p:spTree>
    <p:extLst>
      <p:ext uri="{BB962C8B-B14F-4D97-AF65-F5344CB8AC3E}">
        <p14:creationId xmlns:p14="http://schemas.microsoft.com/office/powerpoint/2010/main" val="282114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C2370A-E835-5F61-9CD3-BDCCFF5790A7}"/>
              </a:ext>
            </a:extLst>
          </p:cNvPr>
          <p:cNvSpPr txBox="1"/>
          <p:nvPr/>
        </p:nvSpPr>
        <p:spPr>
          <a:xfrm>
            <a:off x="179512" y="775105"/>
            <a:ext cx="8784976" cy="1015663"/>
          </a:xfrm>
          <a:prstGeom prst="rect">
            <a:avLst/>
          </a:prstGeom>
          <a:noFill/>
        </p:spPr>
        <p:txBody>
          <a:bodyPr wrap="square">
            <a:spAutoFit/>
          </a:bodyPr>
          <a:lstStyle/>
          <a:p>
            <a:pPr algn="just"/>
            <a:r>
              <a:rPr lang="es-ES" sz="2000" b="0" i="0" u="none" strike="noStrike" baseline="0" dirty="0">
                <a:latin typeface="Arial" panose="020B0604020202020204" pitchFamily="34" charset="0"/>
                <a:cs typeface="Arial" panose="020B0604020202020204" pitchFamily="34" charset="0"/>
              </a:rPr>
              <a:t>Existe un riesgo (que nunca fue medido ni documentado) de beber agua de fuentes contaminadas por material fecal liberada por cadáveres y que posiblemente cause diarrea.</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67475E9-CC27-F32A-7541-DCA882D6D2AB}"/>
              </a:ext>
            </a:extLst>
          </p:cNvPr>
          <p:cNvSpPr txBox="1"/>
          <p:nvPr/>
        </p:nvSpPr>
        <p:spPr>
          <a:xfrm>
            <a:off x="2123728" y="137486"/>
            <a:ext cx="4572000" cy="523220"/>
          </a:xfrm>
          <a:prstGeom prst="rect">
            <a:avLst/>
          </a:prstGeom>
          <a:noFill/>
        </p:spPr>
        <p:txBody>
          <a:bodyPr wrap="square">
            <a:spAutoFit/>
          </a:bodyPr>
          <a:lstStyle/>
          <a:p>
            <a:pPr algn="ctr"/>
            <a:r>
              <a:rPr lang="es-ES_tradnl" sz="2800" b="0" i="0" u="none" strike="noStrike" baseline="0" dirty="0">
                <a:solidFill>
                  <a:srgbClr val="A63D36"/>
                </a:solidFill>
                <a:latin typeface="Impact" panose="020B0806030902050204" pitchFamily="34" charset="0"/>
              </a:rPr>
              <a:t>Riesgo para el público</a:t>
            </a:r>
            <a:endParaRPr lang="es-CU" sz="2800" dirty="0"/>
          </a:p>
        </p:txBody>
      </p:sp>
      <p:sp>
        <p:nvSpPr>
          <p:cNvPr id="7" name="CuadroTexto 6">
            <a:extLst>
              <a:ext uri="{FF2B5EF4-FFF2-40B4-BE49-F238E27FC236}">
                <a16:creationId xmlns:a16="http://schemas.microsoft.com/office/drawing/2014/main" id="{F72EDCDF-6240-FD30-F854-D4E7E569C906}"/>
              </a:ext>
            </a:extLst>
          </p:cNvPr>
          <p:cNvSpPr txBox="1"/>
          <p:nvPr/>
        </p:nvSpPr>
        <p:spPr>
          <a:xfrm>
            <a:off x="1547664" y="2019011"/>
            <a:ext cx="6048672" cy="461665"/>
          </a:xfrm>
          <a:prstGeom prst="rect">
            <a:avLst/>
          </a:prstGeom>
          <a:blipFill>
            <a:blip r:embed="rId2"/>
            <a:tile tx="0" ty="0" sx="100000" sy="100000" flip="none" algn="tl"/>
          </a:blipFill>
        </p:spPr>
        <p:txBody>
          <a:bodyPr wrap="square">
            <a:spAutoFit/>
          </a:bodyPr>
          <a:lstStyle/>
          <a:p>
            <a:pPr algn="ctr"/>
            <a:r>
              <a:rPr lang="es-ES" sz="2400" b="0" i="0" u="none" strike="noStrike" baseline="0" dirty="0">
                <a:solidFill>
                  <a:srgbClr val="A63D36"/>
                </a:solidFill>
                <a:latin typeface="Impact" panose="020B0806030902050204" pitchFamily="34" charset="0"/>
              </a:rPr>
              <a:t>Riesgo para quienes manipulan cadáveres</a:t>
            </a:r>
            <a:endParaRPr lang="es-CU" sz="2400" dirty="0"/>
          </a:p>
        </p:txBody>
      </p:sp>
      <p:sp>
        <p:nvSpPr>
          <p:cNvPr id="11" name="CuadroTexto 10">
            <a:extLst>
              <a:ext uri="{FF2B5EF4-FFF2-40B4-BE49-F238E27FC236}">
                <a16:creationId xmlns:a16="http://schemas.microsoft.com/office/drawing/2014/main" id="{AB1C6F13-F058-6D66-D1CA-CF9451E9FCC7}"/>
              </a:ext>
            </a:extLst>
          </p:cNvPr>
          <p:cNvSpPr txBox="1"/>
          <p:nvPr/>
        </p:nvSpPr>
        <p:spPr>
          <a:xfrm>
            <a:off x="170338" y="2708920"/>
            <a:ext cx="8784976" cy="3908762"/>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Los cuerpos de las personas que murieron en desastres pueden estar manchados con sangre o perder heces u otros fluidos corporales (por ejemplo, contenido estomacal).</a:t>
            </a:r>
          </a:p>
          <a:p>
            <a:pPr marL="285750" indent="-285750" algn="just">
              <a:spcBef>
                <a:spcPts val="600"/>
              </a:spcBef>
              <a:spcAft>
                <a:spcPts val="600"/>
              </a:spcAft>
              <a:buFont typeface="Arial" panose="020B0604020202020204" pitchFamily="34" charset="0"/>
              <a:buChar char="•"/>
            </a:pPr>
            <a:r>
              <a:rPr lang="es-ES" sz="2000" b="0" i="0" u="none" strike="noStrike" baseline="0" dirty="0">
                <a:solidFill>
                  <a:srgbClr val="000000"/>
                </a:solidFill>
                <a:latin typeface="Arial" panose="020B0604020202020204" pitchFamily="34" charset="0"/>
                <a:cs typeface="Arial" panose="020B0604020202020204" pitchFamily="34" charset="0"/>
              </a:rPr>
              <a:t>Las personas que tienen contacto directo con sangre, heces u otros fluidos corporales tienen un leve riesgo de infección cuando manipulan cadáveres de personas que padecían las siguientes enfermedades:</a:t>
            </a:r>
          </a:p>
          <a:p>
            <a:pPr marL="996950" indent="-285750" algn="just">
              <a:spcBef>
                <a:spcPts val="600"/>
              </a:spcBef>
              <a:spcAft>
                <a:spcPts val="600"/>
              </a:spcAft>
              <a:buFont typeface="Wingdings" panose="05000000000000000000" pitchFamily="2" charset="2"/>
              <a:buChar char="Ø"/>
            </a:pPr>
            <a:r>
              <a:rPr lang="es-ES_tradnl" sz="2000" b="0" i="0" u="none" strike="noStrike" baseline="0" dirty="0">
                <a:solidFill>
                  <a:srgbClr val="A63D36"/>
                </a:solidFill>
                <a:latin typeface="Arial" panose="020B0604020202020204" pitchFamily="34" charset="0"/>
                <a:cs typeface="Arial" panose="020B0604020202020204" pitchFamily="34" charset="0"/>
              </a:rPr>
              <a:t> </a:t>
            </a:r>
            <a:r>
              <a:rPr lang="es-ES_tradnl" sz="2000" b="0" i="0" u="none" strike="noStrike" baseline="0" dirty="0">
                <a:solidFill>
                  <a:srgbClr val="000000"/>
                </a:solidFill>
                <a:latin typeface="Arial" panose="020B0604020202020204" pitchFamily="34" charset="0"/>
                <a:cs typeface="Arial" panose="020B0604020202020204" pitchFamily="34" charset="0"/>
              </a:rPr>
              <a:t>hepatitis B y C;</a:t>
            </a:r>
          </a:p>
          <a:p>
            <a:pPr marL="996950" indent="-285750" algn="just">
              <a:spcBef>
                <a:spcPts val="600"/>
              </a:spcBef>
              <a:spcAft>
                <a:spcPts val="600"/>
              </a:spcAft>
              <a:buFont typeface="Wingdings" panose="05000000000000000000" pitchFamily="2" charset="2"/>
              <a:buChar char="Ø"/>
            </a:pPr>
            <a:r>
              <a:rPr lang="es-ES_tradnl" sz="2000" b="0" i="0" u="none" strike="noStrike" baseline="0" dirty="0">
                <a:solidFill>
                  <a:srgbClr val="A63D36"/>
                </a:solidFill>
                <a:latin typeface="Arial" panose="020B0604020202020204" pitchFamily="34" charset="0"/>
                <a:cs typeface="Arial" panose="020B0604020202020204" pitchFamily="34" charset="0"/>
              </a:rPr>
              <a:t> </a:t>
            </a:r>
            <a:r>
              <a:rPr lang="es-ES_tradnl" sz="2000" b="0" i="0" u="none" strike="noStrike" baseline="0" dirty="0">
                <a:solidFill>
                  <a:srgbClr val="000000"/>
                </a:solidFill>
                <a:latin typeface="Arial" panose="020B0604020202020204" pitchFamily="34" charset="0"/>
                <a:cs typeface="Arial" panose="020B0604020202020204" pitchFamily="34" charset="0"/>
              </a:rPr>
              <a:t>VIH/SIDA;</a:t>
            </a:r>
          </a:p>
          <a:p>
            <a:pPr marL="996950" indent="-285750" algn="just">
              <a:spcBef>
                <a:spcPts val="600"/>
              </a:spcBef>
              <a:spcAft>
                <a:spcPts val="600"/>
              </a:spcAft>
              <a:buFont typeface="Wingdings" panose="05000000000000000000" pitchFamily="2" charset="2"/>
              <a:buChar char="Ø"/>
            </a:pPr>
            <a:r>
              <a:rPr lang="es-ES_tradnl" sz="2000" b="0" i="0" u="none" strike="noStrike" baseline="0" dirty="0">
                <a:solidFill>
                  <a:srgbClr val="A63D36"/>
                </a:solidFill>
                <a:latin typeface="Arial" panose="020B0604020202020204" pitchFamily="34" charset="0"/>
                <a:cs typeface="Arial" panose="020B0604020202020204" pitchFamily="34" charset="0"/>
              </a:rPr>
              <a:t> </a:t>
            </a:r>
            <a:r>
              <a:rPr lang="es-ES_tradnl" sz="2000" b="0" i="0" u="none" strike="noStrike" baseline="0" dirty="0">
                <a:solidFill>
                  <a:srgbClr val="000000"/>
                </a:solidFill>
                <a:latin typeface="Arial" panose="020B0604020202020204" pitchFamily="34" charset="0"/>
                <a:cs typeface="Arial" panose="020B0604020202020204" pitchFamily="34" charset="0"/>
              </a:rPr>
              <a:t>enfermedades diarreicas.</a:t>
            </a:r>
          </a:p>
          <a:p>
            <a:pPr marL="996950" indent="-285750" algn="just">
              <a:spcBef>
                <a:spcPts val="600"/>
              </a:spcBef>
              <a:spcAft>
                <a:spcPts val="600"/>
              </a:spcAft>
              <a:buFont typeface="Wingdings" panose="05000000000000000000" pitchFamily="2" charset="2"/>
              <a:buChar char="Ø"/>
            </a:pPr>
            <a:r>
              <a:rPr lang="es-ES_tradnl" sz="2000" dirty="0">
                <a:solidFill>
                  <a:srgbClr val="000000"/>
                </a:solidFill>
                <a:latin typeface="Arial" panose="020B0604020202020204" pitchFamily="34" charset="0"/>
                <a:cs typeface="Arial" panose="020B0604020202020204" pitchFamily="34" charset="0"/>
              </a:rPr>
              <a:t>entre otras.</a:t>
            </a:r>
            <a:endParaRPr lang="es-ES_tradnl" sz="2000" b="0"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95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72EDCDF-6240-FD30-F854-D4E7E569C906}"/>
              </a:ext>
            </a:extLst>
          </p:cNvPr>
          <p:cNvSpPr txBox="1"/>
          <p:nvPr/>
        </p:nvSpPr>
        <p:spPr>
          <a:xfrm>
            <a:off x="1547664" y="116632"/>
            <a:ext cx="6048672"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Riesgo para quienes manipulan cadáveres</a:t>
            </a:r>
            <a:endParaRPr kumimoji="0" lang="es-CU"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uadroTexto 10">
            <a:extLst>
              <a:ext uri="{FF2B5EF4-FFF2-40B4-BE49-F238E27FC236}">
                <a16:creationId xmlns:a16="http://schemas.microsoft.com/office/drawing/2014/main" id="{AB1C6F13-F058-6D66-D1CA-CF9451E9FCC7}"/>
              </a:ext>
            </a:extLst>
          </p:cNvPr>
          <p:cNvSpPr txBox="1"/>
          <p:nvPr/>
        </p:nvSpPr>
        <p:spPr>
          <a:xfrm>
            <a:off x="-35520" y="1757419"/>
            <a:ext cx="5616624" cy="477053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Las personas que manipulan cadáveres también están expuestas a otros riesgos:</a:t>
            </a:r>
          </a:p>
          <a:p>
            <a:pPr marL="81280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lesiones debido al trabajo en ambientes peligrosos (por ejemplo, edificios derrumbados y caída de escombros, insolación, hipotermia, etc.) y tétanos (transmitido a través del suelo);</a:t>
            </a:r>
          </a:p>
          <a:p>
            <a:pPr marL="81280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problemas psicosociales, que incluyen la estigmatización por familiares, amigos u otras personas en la comunidad debido a su labor en la gestión de los cadáveres;</a:t>
            </a:r>
          </a:p>
          <a:p>
            <a:pPr marL="81280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falta de aceptación de los equipos de respuesta a cargo de la gestión de los cadáveres por parte de la comunidad (posiblemente debido al enfado por su dolor).</a:t>
            </a:r>
            <a:endParaRPr kumimoji="0" lang="es-CU"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E93F0E1-E535-DC25-2B85-E297CAC143E6}"/>
              </a:ext>
            </a:extLst>
          </p:cNvPr>
          <p:cNvPicPr>
            <a:picLocks noChangeAspect="1"/>
          </p:cNvPicPr>
          <p:nvPr/>
        </p:nvPicPr>
        <p:blipFill>
          <a:blip r:embed="rId3"/>
          <a:stretch>
            <a:fillRect/>
          </a:stretch>
        </p:blipFill>
        <p:spPr>
          <a:xfrm>
            <a:off x="5868144" y="1988840"/>
            <a:ext cx="2952327" cy="4320480"/>
          </a:xfrm>
          <a:prstGeom prst="rect">
            <a:avLst/>
          </a:prstGeom>
        </p:spPr>
      </p:pic>
      <p:sp>
        <p:nvSpPr>
          <p:cNvPr id="8" name="CuadroTexto 7">
            <a:extLst>
              <a:ext uri="{FF2B5EF4-FFF2-40B4-BE49-F238E27FC236}">
                <a16:creationId xmlns:a16="http://schemas.microsoft.com/office/drawing/2014/main" id="{8D7CA1D5-B255-877E-F25A-8A8892220675}"/>
              </a:ext>
            </a:extLst>
          </p:cNvPr>
          <p:cNvSpPr txBox="1"/>
          <p:nvPr/>
        </p:nvSpPr>
        <p:spPr>
          <a:xfrm>
            <a:off x="68762" y="715162"/>
            <a:ext cx="8640960" cy="101566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Existe un riesgo elevado al manipular cadáveres en epidemias causadas por enfermedades altamente infecciosas. Entre los ejemplos, se incluye el Ébola, otras fiebres virales hemorrágicas y el cólera.</a:t>
            </a:r>
            <a:endParaRPr kumimoji="0" lang="es-ES_tradnl"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18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63721F-CC2C-CD52-49D0-AB746EF24F69}"/>
              </a:ext>
            </a:extLst>
          </p:cNvPr>
          <p:cNvSpPr txBox="1"/>
          <p:nvPr/>
        </p:nvSpPr>
        <p:spPr>
          <a:xfrm>
            <a:off x="1006576" y="0"/>
            <a:ext cx="7363592" cy="523220"/>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Riesgo para quienes manipulan cadáveres</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5F0F2A07-4F2E-7ECE-E720-5D6FFCF11A57}"/>
              </a:ext>
            </a:extLst>
          </p:cNvPr>
          <p:cNvSpPr txBox="1"/>
          <p:nvPr/>
        </p:nvSpPr>
        <p:spPr>
          <a:xfrm>
            <a:off x="197768" y="620688"/>
            <a:ext cx="8748464" cy="3785652"/>
          </a:xfrm>
          <a:prstGeom prst="rect">
            <a:avLst/>
          </a:prstGeom>
          <a:noFill/>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La recuperación de los cadáveres de espacios cerrados y sin ventilación debe realizarse con precaución. Luego de  varios días de descomposición, se pueden formar gases tóxicos potencialmente peligrosos (ej.: amoníaco). Se debe permitir que transcurra el tiempo necesario para ventilar con aire fresco los espacios cerrados. En algunas circunstancias, puede ser necesario el uso de máscaras especiales por cuestiones de salud y seguridad, incluso cuando hay presencia de gases tóxicos, humo, partículas, etc.</a:t>
            </a:r>
            <a:endParaRPr lang="es-CU" sz="2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C38E8038-7FE0-F70F-439B-B941EE7BE91A}"/>
              </a:ext>
            </a:extLst>
          </p:cNvPr>
          <p:cNvSpPr txBox="1"/>
          <p:nvPr/>
        </p:nvSpPr>
        <p:spPr>
          <a:xfrm>
            <a:off x="179512" y="4365104"/>
            <a:ext cx="8911256" cy="246221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Se debe brindar apoyo psicosocial, incluidas las reuniones con compañeros de trabajo y supervisores, para las personas que manipulan los cadáveres. Los colegas, los familiares y otros grupos sociales también pueden brindar apoyo.</a:t>
            </a:r>
          </a:p>
          <a:p>
            <a:pPr marL="285750" indent="-285750" algn="just">
              <a:spcBef>
                <a:spcPts val="60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Consulte las recomendaciones sobre el uso de bolsas mortuorias.</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3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4D8F78-2B09-8D5B-2064-01221FEE21C2}"/>
              </a:ext>
            </a:extLst>
          </p:cNvPr>
          <p:cNvSpPr txBox="1"/>
          <p:nvPr/>
        </p:nvSpPr>
        <p:spPr>
          <a:xfrm>
            <a:off x="2411760" y="332656"/>
            <a:ext cx="4572000" cy="523220"/>
          </a:xfrm>
          <a:prstGeom prst="rect">
            <a:avLst/>
          </a:prstGeom>
          <a:blipFill>
            <a:blip r:embed="rId2"/>
            <a:tile tx="0" ty="0" sx="100000" sy="100000" flip="none" algn="tl"/>
          </a:blipFill>
        </p:spPr>
        <p:txBody>
          <a:bodyPr wrap="square">
            <a:spAutoFit/>
          </a:bodyPr>
          <a:lstStyle/>
          <a:p>
            <a:pPr algn="ctr"/>
            <a:r>
              <a:rPr lang="es-ES" sz="2800" b="0" i="0" u="none" strike="noStrike" baseline="0" dirty="0">
                <a:solidFill>
                  <a:srgbClr val="A63D36"/>
                </a:solidFill>
                <a:latin typeface="Impact" panose="020B0806030902050204" pitchFamily="34" charset="0"/>
              </a:rPr>
              <a:t>QUÉ HACER Y QUÉ EVITA R</a:t>
            </a:r>
            <a:endParaRPr lang="es-CU" sz="2800" dirty="0"/>
          </a:p>
        </p:txBody>
      </p:sp>
      <p:sp>
        <p:nvSpPr>
          <p:cNvPr id="5" name="CuadroTexto 4">
            <a:extLst>
              <a:ext uri="{FF2B5EF4-FFF2-40B4-BE49-F238E27FC236}">
                <a16:creationId xmlns:a16="http://schemas.microsoft.com/office/drawing/2014/main" id="{734422E2-98DB-740C-05E1-99B48B40D98C}"/>
              </a:ext>
            </a:extLst>
          </p:cNvPr>
          <p:cNvSpPr txBox="1"/>
          <p:nvPr/>
        </p:nvSpPr>
        <p:spPr>
          <a:xfrm>
            <a:off x="89756" y="1074509"/>
            <a:ext cx="8964488" cy="4708981"/>
          </a:xfrm>
          <a:prstGeom prst="rect">
            <a:avLst/>
          </a:prstGeom>
          <a:noFill/>
        </p:spPr>
        <p:txBody>
          <a:bodyPr wrap="square">
            <a:spAutoFit/>
          </a:bodyPr>
          <a:lstStyle/>
          <a:p>
            <a:pPr marL="342900" indent="-34290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Espere la habilitación de seguridad del lugar antes de proceder a las tareas de búsqueda y recuperación </a:t>
            </a:r>
            <a:r>
              <a:rPr lang="es-ES_tradnl" sz="2000" b="0" i="0" u="none" strike="noStrike" baseline="0" dirty="0">
                <a:solidFill>
                  <a:srgbClr val="000000"/>
                </a:solidFill>
                <a:latin typeface="Arial" panose="020B0604020202020204" pitchFamily="34" charset="0"/>
                <a:cs typeface="Arial" panose="020B0604020202020204" pitchFamily="34" charset="0"/>
              </a:rPr>
              <a:t>de los cadáveres.</a:t>
            </a:r>
          </a:p>
          <a:p>
            <a:pPr marL="342900" indent="-34290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Asegúrese de que los equipos de respuesta conozcan los riesgos de ingresar a ambientes potencialmente </a:t>
            </a:r>
            <a:r>
              <a:rPr lang="es-ES_tradnl" sz="2000" b="0" i="0" u="none" strike="noStrike" baseline="0" dirty="0">
                <a:solidFill>
                  <a:srgbClr val="000000"/>
                </a:solidFill>
                <a:latin typeface="Arial" panose="020B0604020202020204" pitchFamily="34" charset="0"/>
                <a:cs typeface="Arial" panose="020B0604020202020204" pitchFamily="34" charset="0"/>
              </a:rPr>
              <a:t>peligrosos.</a:t>
            </a:r>
          </a:p>
          <a:p>
            <a:pPr marL="342900" indent="-34290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Trate los cadáveres con cuidado y respeto.</a:t>
            </a:r>
          </a:p>
          <a:p>
            <a:pPr marL="342900" indent="-34290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Comprenda que, en los casos de muertes por desastres naturales (terremotos, inundaciones, tifones), el riesgo de transmisión de enfermedades infecciosas es extremadamente bajo, en especial con las </a:t>
            </a:r>
            <a:r>
              <a:rPr lang="es-ES_tradnl" sz="2000" b="0" i="0" u="none" strike="noStrike" baseline="0" dirty="0">
                <a:solidFill>
                  <a:srgbClr val="000000"/>
                </a:solidFill>
                <a:latin typeface="Arial" panose="020B0604020202020204" pitchFamily="34" charset="0"/>
                <a:cs typeface="Arial" panose="020B0604020202020204" pitchFamily="34" charset="0"/>
              </a:rPr>
              <a:t>precauciones básicas descritas anteriormente.</a:t>
            </a:r>
          </a:p>
          <a:p>
            <a:pPr marL="342900" indent="-34290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Informe a las personas que los cuerpos de las personas que murieron por causa de desastres naturales generalmente no causan epidemias (salvo que hayan muerto debido a una enfermedad altamente infecciosa o que el desastre haya ocurrido en una zona donde sea endémica).</a:t>
            </a:r>
          </a:p>
        </p:txBody>
      </p:sp>
    </p:spTree>
    <p:extLst>
      <p:ext uri="{BB962C8B-B14F-4D97-AF65-F5344CB8AC3E}">
        <p14:creationId xmlns:p14="http://schemas.microsoft.com/office/powerpoint/2010/main" val="64739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4D8F78-2B09-8D5B-2064-01221FEE21C2}"/>
              </a:ext>
            </a:extLst>
          </p:cNvPr>
          <p:cNvSpPr txBox="1"/>
          <p:nvPr/>
        </p:nvSpPr>
        <p:spPr>
          <a:xfrm>
            <a:off x="2123728" y="582067"/>
            <a:ext cx="4572000" cy="523220"/>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QUÉ HACER Y QUÉ EVITA R</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734422E2-98DB-740C-05E1-99B48B40D98C}"/>
              </a:ext>
            </a:extLst>
          </p:cNvPr>
          <p:cNvSpPr txBox="1"/>
          <p:nvPr/>
        </p:nvSpPr>
        <p:spPr>
          <a:xfrm>
            <a:off x="89756" y="1397675"/>
            <a:ext cx="8964488" cy="4616648"/>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Preste el apoyo necesario a los trabajadores que ayuden en la gestión de los cadáveres.</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 permita que miembros sin formación de los equipos de respuesta manipulen los cuerpos de personas </a:t>
            </a:r>
            <a:r>
              <a:rPr kumimoji="0" lang="es-ES_tradnl"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que murieron por causa de enfermedades altamente infecciosas.</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 permita que miembros sin formación de los equipos de respuesta manipulen cadáveres en zonas donde las enfermedades altamente infecciosas son endémicas.</a:t>
            </a: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kumimoji="0" lang="es-E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 permita que los equipos de respuesta manipulen cadáveres en situaciones de desastres donde haya </a:t>
            </a:r>
            <a:r>
              <a:rPr kumimoji="0" lang="es-ES_tradnl"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riesgos químicos o radiactivos.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35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359024" y="2708920"/>
            <a:ext cx="8784976" cy="584775"/>
          </a:xfrm>
          <a:prstGeom prst="rect">
            <a:avLst/>
          </a:prstGeom>
          <a:noFill/>
        </p:spPr>
        <p:txBody>
          <a:bodyPr wrap="square">
            <a:spAutoFit/>
          </a:bodyPr>
          <a:lstStyle/>
          <a:p>
            <a:pPr marL="449263" marR="0" lvl="0" indent="-449263" algn="ctr" defTabSz="914400" rtl="0" eaLnBrk="1" fontAlgn="auto" latinLnBrk="0" hangingPunct="1">
              <a:lnSpc>
                <a:spcPct val="100000"/>
              </a:lnSpc>
              <a:spcBef>
                <a:spcPts val="600"/>
              </a:spcBef>
              <a:spcAft>
                <a:spcPts val="60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Lugar para el estudio y depósitos de éstos.</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2051720" y="1767745"/>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III:</a:t>
            </a:r>
          </a:p>
        </p:txBody>
      </p:sp>
      <p:pic>
        <p:nvPicPr>
          <p:cNvPr id="2" name="Imagen 1">
            <a:extLst>
              <a:ext uri="{FF2B5EF4-FFF2-40B4-BE49-F238E27FC236}">
                <a16:creationId xmlns:a16="http://schemas.microsoft.com/office/drawing/2014/main" id="{94FC7FE9-D826-07AF-6704-B44CD72F6168}"/>
              </a:ext>
            </a:extLst>
          </p:cNvPr>
          <p:cNvPicPr>
            <a:picLocks noChangeAspect="1"/>
          </p:cNvPicPr>
          <p:nvPr/>
        </p:nvPicPr>
        <p:blipFill>
          <a:blip r:embed="rId2"/>
          <a:stretch>
            <a:fillRect/>
          </a:stretch>
        </p:blipFill>
        <p:spPr>
          <a:xfrm>
            <a:off x="0" y="0"/>
            <a:ext cx="1224252" cy="1411345"/>
          </a:xfrm>
          <a:prstGeom prst="rect">
            <a:avLst/>
          </a:prstGeom>
        </p:spPr>
      </p:pic>
      <p:pic>
        <p:nvPicPr>
          <p:cNvPr id="4" name="Imagen 3">
            <a:extLst>
              <a:ext uri="{FF2B5EF4-FFF2-40B4-BE49-F238E27FC236}">
                <a16:creationId xmlns:a16="http://schemas.microsoft.com/office/drawing/2014/main" id="{DBE3ECE2-E8E2-27F9-BA19-EA7F15B95536}"/>
              </a:ext>
            </a:extLst>
          </p:cNvPr>
          <p:cNvPicPr>
            <a:picLocks noChangeAspect="1"/>
          </p:cNvPicPr>
          <p:nvPr/>
        </p:nvPicPr>
        <p:blipFill>
          <a:blip r:embed="rId3"/>
          <a:stretch>
            <a:fillRect/>
          </a:stretch>
        </p:blipFill>
        <p:spPr>
          <a:xfrm>
            <a:off x="7817761" y="0"/>
            <a:ext cx="1326239" cy="1411345"/>
          </a:xfrm>
          <a:prstGeom prst="rect">
            <a:avLst/>
          </a:prstGeom>
        </p:spPr>
      </p:pic>
      <p:pic>
        <p:nvPicPr>
          <p:cNvPr id="6" name="Imagen 5">
            <a:extLst>
              <a:ext uri="{FF2B5EF4-FFF2-40B4-BE49-F238E27FC236}">
                <a16:creationId xmlns:a16="http://schemas.microsoft.com/office/drawing/2014/main" id="{8DB5C8BE-43BB-233E-84E3-29F11E13EC6A}"/>
              </a:ext>
            </a:extLst>
          </p:cNvPr>
          <p:cNvPicPr>
            <a:picLocks noChangeAspect="1"/>
          </p:cNvPicPr>
          <p:nvPr/>
        </p:nvPicPr>
        <p:blipFill>
          <a:blip r:embed="rId4"/>
          <a:stretch>
            <a:fillRect/>
          </a:stretch>
        </p:blipFill>
        <p:spPr>
          <a:xfrm>
            <a:off x="2697548" y="153778"/>
            <a:ext cx="2956816" cy="804742"/>
          </a:xfrm>
          <a:prstGeom prst="rect">
            <a:avLst/>
          </a:prstGeom>
        </p:spPr>
      </p:pic>
    </p:spTree>
    <p:extLst>
      <p:ext uri="{BB962C8B-B14F-4D97-AF65-F5344CB8AC3E}">
        <p14:creationId xmlns:p14="http://schemas.microsoft.com/office/powerpoint/2010/main" val="181624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16D1B5-BD18-D6ED-AF0C-567D9F8C55F6}"/>
              </a:ext>
            </a:extLst>
          </p:cNvPr>
          <p:cNvSpPr txBox="1"/>
          <p:nvPr/>
        </p:nvSpPr>
        <p:spPr>
          <a:xfrm>
            <a:off x="202049" y="6027003"/>
            <a:ext cx="8964488" cy="830997"/>
          </a:xfrm>
          <a:prstGeom prst="rect">
            <a:avLst/>
          </a:prstGeom>
          <a:noFill/>
        </p:spPr>
        <p:txBody>
          <a:bodyPr wrap="square">
            <a:spAutoFit/>
          </a:bodyPr>
          <a:lstStyle/>
          <a:p>
            <a:pPr algn="l"/>
            <a:r>
              <a:rPr lang="es-ES" sz="2400" b="0" i="0" u="none" strike="noStrike" baseline="0" dirty="0">
                <a:latin typeface="Arial" panose="020B0604020202020204" pitchFamily="34" charset="0"/>
                <a:cs typeface="Arial" panose="020B0604020202020204" pitchFamily="34" charset="0"/>
              </a:rPr>
              <a:t>Los cadáveres deben ser documentados con fotografías y con la recopilación y el registro </a:t>
            </a:r>
            <a:r>
              <a:rPr lang="es-ES_tradnl" sz="2400" b="0" i="0" u="none" strike="noStrike" baseline="0" dirty="0">
                <a:latin typeface="Arial" panose="020B0604020202020204" pitchFamily="34" charset="0"/>
                <a:cs typeface="Arial" panose="020B0604020202020204" pitchFamily="34" charset="0"/>
              </a:rPr>
              <a:t>de datos simples.</a:t>
            </a:r>
            <a:endParaRPr lang="es-CU"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9ADCE5-CEAA-81B5-E55F-9A71F49D4A9F}"/>
              </a:ext>
            </a:extLst>
          </p:cNvPr>
          <p:cNvSpPr txBox="1"/>
          <p:nvPr/>
        </p:nvSpPr>
        <p:spPr>
          <a:xfrm>
            <a:off x="323527" y="116632"/>
            <a:ext cx="8618423"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Cómo asignar un código único a los cadáveres.</a:t>
            </a:r>
            <a:endParaRPr lang="es-CU" sz="2800" b="1" i="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642A3FC-F6FF-0616-E257-79D47779B70E}"/>
              </a:ext>
            </a:extLst>
          </p:cNvPr>
          <p:cNvSpPr txBox="1"/>
          <p:nvPr/>
        </p:nvSpPr>
        <p:spPr>
          <a:xfrm>
            <a:off x="290261" y="908720"/>
            <a:ext cx="8424936" cy="3447098"/>
          </a:xfrm>
          <a:prstGeom prst="rect">
            <a:avLst/>
          </a:prstGeom>
          <a:noFill/>
        </p:spPr>
        <p:txBody>
          <a:bodyPr wrap="square">
            <a:spAutoFit/>
          </a:bodyPr>
          <a:lstStyle/>
          <a:p>
            <a:pPr algn="just"/>
            <a:r>
              <a:rPr lang="es-ES" sz="2000" b="1" i="1" dirty="0">
                <a:latin typeface="Arial" panose="020B0604020202020204" pitchFamily="34" charset="0"/>
                <a:cs typeface="Arial" panose="020B0604020202020204" pitchFamily="34" charset="0"/>
              </a:rPr>
              <a:t>Generalidades</a:t>
            </a:r>
          </a:p>
          <a:p>
            <a:pPr algn="just"/>
            <a:r>
              <a:rPr lang="es-ES" sz="2000" dirty="0">
                <a:latin typeface="Arial" panose="020B0604020202020204" pitchFamily="34" charset="0"/>
                <a:cs typeface="Arial" panose="020B0604020202020204" pitchFamily="34" charset="0"/>
              </a:rPr>
              <a:t>1. Para evitar la pérdida de cadáveres, asegurar la documentación correcta y la capacidad de localización de</a:t>
            </a:r>
          </a:p>
          <a:p>
            <a:pPr algn="just"/>
            <a:r>
              <a:rPr lang="es-ES" sz="2000" dirty="0">
                <a:latin typeface="Arial" panose="020B0604020202020204" pitchFamily="34" charset="0"/>
                <a:cs typeface="Arial" panose="020B0604020202020204" pitchFamily="34" charset="0"/>
              </a:rPr>
              <a:t>los cuerpos, y para ayudar a identificarlos, debe asignarse un código único a cada cadáver.</a:t>
            </a:r>
          </a:p>
          <a:p>
            <a:pPr algn="just"/>
            <a:r>
              <a:rPr lang="es-ES" sz="2000" dirty="0">
                <a:latin typeface="Arial" panose="020B0604020202020204" pitchFamily="34" charset="0"/>
                <a:cs typeface="Arial" panose="020B0604020202020204" pitchFamily="34" charset="0"/>
              </a:rPr>
              <a:t>2. Toda la información recolectada y registrada sobre los cadáveres individuales también recibe un código</a:t>
            </a:r>
          </a:p>
          <a:p>
            <a:pPr algn="just"/>
            <a:r>
              <a:rPr lang="es-ES" sz="2000" dirty="0">
                <a:latin typeface="Arial" panose="020B0604020202020204" pitchFamily="34" charset="0"/>
                <a:cs typeface="Arial" panose="020B0604020202020204" pitchFamily="34" charset="0"/>
              </a:rPr>
              <a:t>único.</a:t>
            </a:r>
          </a:p>
          <a:p>
            <a:pPr algn="just"/>
            <a:r>
              <a:rPr lang="es-ES" sz="2000" dirty="0">
                <a:latin typeface="Arial" panose="020B0604020202020204" pitchFamily="34" charset="0"/>
                <a:cs typeface="Arial" panose="020B0604020202020204" pitchFamily="34" charset="0"/>
              </a:rPr>
              <a:t>3. El código único asignado a un cuerpo debe ser más que un simple número. Debe ser una combinación de</a:t>
            </a:r>
          </a:p>
          <a:p>
            <a:pPr algn="just"/>
            <a:r>
              <a:rPr lang="es-ES" sz="2000" dirty="0">
                <a:latin typeface="Arial" panose="020B0604020202020204" pitchFamily="34" charset="0"/>
                <a:cs typeface="Arial" panose="020B0604020202020204" pitchFamily="34" charset="0"/>
              </a:rPr>
              <a:t>un texto y un número a fin de evitar duplicaciones y confusiones.</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45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2787AC-AC62-EFDE-422B-118EFD6D6B1A}"/>
              </a:ext>
            </a:extLst>
          </p:cNvPr>
          <p:cNvSpPr txBox="1"/>
          <p:nvPr/>
        </p:nvSpPr>
        <p:spPr>
          <a:xfrm>
            <a:off x="215008" y="260648"/>
            <a:ext cx="8928992" cy="5570756"/>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Proceso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Asigne un código único (debe incluir un texto y un número secuencial) para cada cuerpo o segmento</a:t>
            </a:r>
          </a:p>
          <a:p>
            <a:pPr algn="l"/>
            <a:r>
              <a:rPr lang="es-ES_tradnl" sz="1800" b="0" i="0" u="none" strike="noStrike" baseline="0" dirty="0">
                <a:solidFill>
                  <a:srgbClr val="000000"/>
                </a:solidFill>
                <a:latin typeface="TimesNewRomanPSMT"/>
              </a:rPr>
              <a:t>corporal.</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Los códigos únicos para cada cuerpo no deben duplicarse.</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Se recomienda acordar previamente el enfoque estandarizado para crear un código único.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A modo de ejemplo, un código único puede ser una composición de tres elementos: i) el nombre del</a:t>
            </a:r>
          </a:p>
          <a:p>
            <a:pPr algn="l"/>
            <a:r>
              <a:rPr lang="es-ES" sz="1800" b="0" i="0" u="none" strike="noStrike" baseline="0" dirty="0">
                <a:solidFill>
                  <a:srgbClr val="000000"/>
                </a:solidFill>
                <a:latin typeface="TimesNewRomanPSMT"/>
              </a:rPr>
              <a:t>lugar donde se encontró el cuerpo; </a:t>
            </a:r>
            <a:r>
              <a:rPr lang="es-ES" sz="1800" b="0" i="0" u="none" strike="noStrike" baseline="0" dirty="0" err="1">
                <a:solidFill>
                  <a:srgbClr val="000000"/>
                </a:solidFill>
                <a:latin typeface="TimesNewRomanPSMT"/>
              </a:rPr>
              <a:t>ii</a:t>
            </a:r>
            <a:r>
              <a:rPr lang="es-ES" sz="1800" b="0" i="0" u="none" strike="noStrike" baseline="0" dirty="0">
                <a:solidFill>
                  <a:srgbClr val="000000"/>
                </a:solidFill>
                <a:latin typeface="TimesNewRomanPSMT"/>
              </a:rPr>
              <a:t>) el nombre del equipo que lo encontró; y </a:t>
            </a:r>
            <a:r>
              <a:rPr lang="es-ES" sz="1800" b="0" i="0" u="none" strike="noStrike" baseline="0" dirty="0" err="1">
                <a:solidFill>
                  <a:srgbClr val="000000"/>
                </a:solidFill>
                <a:latin typeface="TimesNewRomanPSMT"/>
              </a:rPr>
              <a:t>iii</a:t>
            </a:r>
            <a:r>
              <a:rPr lang="es-ES" sz="1800" b="0" i="0" u="none" strike="noStrike" baseline="0" dirty="0">
                <a:solidFill>
                  <a:srgbClr val="000000"/>
                </a:solidFill>
                <a:latin typeface="TimesNewRomanPSMT"/>
              </a:rPr>
              <a:t>) un número.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inclusión del lugar específico donde se encontró el cuerpo y del nombre del equipo que hizo el</a:t>
            </a:r>
          </a:p>
          <a:p>
            <a:pPr algn="l"/>
            <a:r>
              <a:rPr lang="es-ES" sz="1800" b="0" i="0" u="none" strike="noStrike" baseline="0" dirty="0">
                <a:solidFill>
                  <a:srgbClr val="000000"/>
                </a:solidFill>
                <a:latin typeface="TimesNewRomanPSMT"/>
              </a:rPr>
              <a:t>hallazgo fortalecerá el código único. Este código único debe registrarse también en el formulario de</a:t>
            </a:r>
          </a:p>
          <a:p>
            <a:pPr algn="l"/>
            <a:r>
              <a:rPr lang="es-ES" sz="1800" b="0" i="0" u="none" strike="noStrike" baseline="0" dirty="0">
                <a:solidFill>
                  <a:srgbClr val="000000"/>
                </a:solidFill>
                <a:latin typeface="TimesNewRomanPSMT"/>
              </a:rPr>
              <a:t>identificación de cadáveres (ver el anexo 1).</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No utilice solo un simple número para el código único, ya que podría duplicarse y generar confusión.</a:t>
            </a:r>
          </a:p>
          <a:p>
            <a:pPr algn="l"/>
            <a:r>
              <a:rPr lang="es-ES" sz="1800" b="0" i="0" u="none" strike="noStrike" baseline="0" dirty="0">
                <a:solidFill>
                  <a:srgbClr val="000000"/>
                </a:solidFill>
                <a:latin typeface="TimesNewRomanPSMT"/>
              </a:rPr>
              <a:t>El código único del cadáver debe incluirse en todas las fotografías y acompañar todos los datos, incluidos</a:t>
            </a:r>
          </a:p>
          <a:p>
            <a:pPr algn="l"/>
            <a:r>
              <a:rPr lang="es-ES" sz="1800" b="0" i="0" u="none" strike="noStrike" baseline="0" dirty="0">
                <a:solidFill>
                  <a:srgbClr val="000000"/>
                </a:solidFill>
                <a:latin typeface="TimesNewRomanPSMT"/>
              </a:rPr>
              <a:t>los formularios y las pruebas relacionadas, recolectadas del cuerpo.</a:t>
            </a:r>
            <a:endParaRPr lang="es-CU" dirty="0"/>
          </a:p>
        </p:txBody>
      </p:sp>
    </p:spTree>
    <p:extLst>
      <p:ext uri="{BB962C8B-B14F-4D97-AF65-F5344CB8AC3E}">
        <p14:creationId xmlns:p14="http://schemas.microsoft.com/office/powerpoint/2010/main" val="3868348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542EEF-CB47-67EE-7E59-99FFD4AA464F}"/>
              </a:ext>
            </a:extLst>
          </p:cNvPr>
          <p:cNvSpPr txBox="1"/>
          <p:nvPr/>
        </p:nvSpPr>
        <p:spPr>
          <a:xfrm>
            <a:off x="2286000" y="1201248"/>
            <a:ext cx="4572000" cy="4462760"/>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Etiqueta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El anexo 3 es un ejemplo de una etiqueta que puede utilizarse para registrar un código único de los</a:t>
            </a:r>
          </a:p>
          <a:p>
            <a:pPr algn="l"/>
            <a:r>
              <a:rPr lang="es-ES" sz="1800" b="0" i="0" u="none" strike="noStrike" baseline="0" dirty="0">
                <a:solidFill>
                  <a:srgbClr val="000000"/>
                </a:solidFill>
                <a:latin typeface="TimesNewRomanPSMT"/>
              </a:rPr>
              <a:t>cadáveres y de la cadena de custodia del cuerpo. Escriba el código único en dos etiquetas impermeables</a:t>
            </a:r>
          </a:p>
          <a:p>
            <a:pPr algn="l"/>
            <a:r>
              <a:rPr lang="es-ES" sz="1800" b="0" i="0" u="none" strike="noStrike" baseline="0" dirty="0">
                <a:solidFill>
                  <a:srgbClr val="000000"/>
                </a:solidFill>
                <a:latin typeface="TimesNewRomanPSMT"/>
              </a:rPr>
              <a:t>(o de papel selladas con plástico) y sujete firmemente las etiquetas: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al cuerpo (por ejemplo, muñeca o tobillo) o segmento corporal, y</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al recipiente para el cuerpo o segmento corporal (por ejemplo, bolsa mortuoria, sábana o bolsa para</a:t>
            </a:r>
          </a:p>
          <a:p>
            <a:pPr algn="l"/>
            <a:r>
              <a:rPr lang="es-ES_tradnl" sz="1800" b="0" i="0" u="none" strike="noStrike" baseline="0" dirty="0">
                <a:solidFill>
                  <a:srgbClr val="000000"/>
                </a:solidFill>
                <a:latin typeface="TimesNewRomanPSMT"/>
              </a:rPr>
              <a:t>el segmento corporal).</a:t>
            </a:r>
            <a:endParaRPr lang="es-CU" dirty="0"/>
          </a:p>
        </p:txBody>
      </p:sp>
    </p:spTree>
    <p:extLst>
      <p:ext uri="{BB962C8B-B14F-4D97-AF65-F5344CB8AC3E}">
        <p14:creationId xmlns:p14="http://schemas.microsoft.com/office/powerpoint/2010/main" val="3560948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0FED60-7057-B26F-18D8-31E1285B9F74}"/>
              </a:ext>
            </a:extLst>
          </p:cNvPr>
          <p:cNvSpPr txBox="1"/>
          <p:nvPr/>
        </p:nvSpPr>
        <p:spPr>
          <a:xfrm>
            <a:off x="2286000" y="1616747"/>
            <a:ext cx="4572000" cy="3631763"/>
          </a:xfrm>
          <a:prstGeom prst="rect">
            <a:avLst/>
          </a:prstGeom>
          <a:noFill/>
        </p:spPr>
        <p:txBody>
          <a:bodyPr wrap="square">
            <a:spAutoFit/>
          </a:bodyPr>
          <a:lstStyle/>
          <a:p>
            <a:pPr algn="l"/>
            <a:r>
              <a:rPr lang="es-ES" sz="3200" b="0" i="0" u="none" strike="noStrike" baseline="0" dirty="0">
                <a:solidFill>
                  <a:srgbClr val="A63D36"/>
                </a:solidFill>
                <a:latin typeface="Impact" panose="020B0806030902050204" pitchFamily="34" charset="0"/>
              </a:rPr>
              <a:t>QUÉ HACER Y QUÉ EVITA R</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Asigne un código único a cada cadáver cuanto antes.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Sujételo al cuerpo (o segmento corporal) y a su recipiente.</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Asegúrese de que el código único esté incluido y sea legible en todas las fotografías y en todos los datos</a:t>
            </a:r>
          </a:p>
          <a:p>
            <a:pPr algn="l"/>
            <a:r>
              <a:rPr lang="es-ES_tradnl" sz="1800" b="0" i="0" u="none" strike="noStrike" baseline="0" dirty="0">
                <a:solidFill>
                  <a:srgbClr val="000000"/>
                </a:solidFill>
                <a:latin typeface="TimesNewRomanPSMT"/>
              </a:rPr>
              <a:t>registrados sobre el cuerpo.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No utilice solo un simple número para el código único, ya que podría duplicarse y generar confusión</a:t>
            </a:r>
            <a:endParaRPr lang="es-CU" dirty="0"/>
          </a:p>
        </p:txBody>
      </p:sp>
    </p:spTree>
    <p:extLst>
      <p:ext uri="{BB962C8B-B14F-4D97-AF65-F5344CB8AC3E}">
        <p14:creationId xmlns:p14="http://schemas.microsoft.com/office/powerpoint/2010/main" val="350961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4998511-05C7-8B5A-CF5C-06B6C8748ECD}"/>
              </a:ext>
            </a:extLst>
          </p:cNvPr>
          <p:cNvSpPr txBox="1"/>
          <p:nvPr/>
        </p:nvSpPr>
        <p:spPr>
          <a:xfrm>
            <a:off x="287016" y="836712"/>
            <a:ext cx="8856984" cy="5909310"/>
          </a:xfrm>
          <a:prstGeom prst="rect">
            <a:avLst/>
          </a:prstGeom>
          <a:noFill/>
        </p:spPr>
        <p:txBody>
          <a:bodyPr wrap="square">
            <a:spAutoFit/>
          </a:bodyPr>
          <a:lstStyle/>
          <a:p>
            <a:pPr algn="just">
              <a:spcBef>
                <a:spcPts val="600"/>
              </a:spcBef>
              <a:spcAft>
                <a:spcPts val="600"/>
              </a:spcAft>
            </a:pPr>
            <a:r>
              <a:rPr lang="es-ES" sz="2300" b="0" i="0" u="none" strike="noStrike" baseline="0" dirty="0">
                <a:latin typeface="Arial" panose="020B0604020202020204" pitchFamily="34" charset="0"/>
                <a:cs typeface="Arial" panose="020B0604020202020204" pitchFamily="34" charset="0"/>
              </a:rPr>
              <a:t>Los desastres naturales pueden tener consecuencias catastróficas, que causen un número considerable de muertes y desborden los servicios locales, e incluso regionales, de respuesta en emergencias. Las organizaciones y las comunidades locales son normalmente las primeras en responder en caso de desastre; la respuesta incluye el rescate y la atención de los sobrevivientes y la gestión de los cadáveres.</a:t>
            </a:r>
          </a:p>
          <a:p>
            <a:pPr algn="just">
              <a:spcBef>
                <a:spcPts val="600"/>
              </a:spcBef>
              <a:spcAft>
                <a:spcPts val="600"/>
              </a:spcAft>
            </a:pPr>
            <a:r>
              <a:rPr lang="es-ES" sz="2300" b="0" i="0" u="none" strike="noStrike" baseline="0" dirty="0">
                <a:latin typeface="Arial" panose="020B0604020202020204" pitchFamily="34" charset="0"/>
                <a:cs typeface="Arial" panose="020B0604020202020204" pitchFamily="34" charset="0"/>
              </a:rPr>
              <a:t>La comunidad humanitaria reconoce que la gestión adecuada de los cadáveres es un componente esencial de la respuesta en casos de desastre, juntamente con el rescate y la atención de los sobrevivientes y la prestación de servicios básicos. La experiencia de acontecimientos como el tsunami en el Océano Índico en 2004 y el tifón </a:t>
            </a:r>
            <a:r>
              <a:rPr lang="es-ES" sz="2300" b="0" i="0" u="none" strike="noStrike" baseline="0" dirty="0" err="1">
                <a:latin typeface="Arial" panose="020B0604020202020204" pitchFamily="34" charset="0"/>
                <a:cs typeface="Arial" panose="020B0604020202020204" pitchFamily="34" charset="0"/>
              </a:rPr>
              <a:t>Haiyan</a:t>
            </a:r>
            <a:r>
              <a:rPr lang="es-ES" sz="2300" b="0" i="0" u="none" strike="noStrike" baseline="0" dirty="0">
                <a:latin typeface="Arial" panose="020B0604020202020204" pitchFamily="34" charset="0"/>
                <a:cs typeface="Arial" panose="020B0604020202020204" pitchFamily="34" charset="0"/>
              </a:rPr>
              <a:t> en Filipinas en 2013 reafirmó que los equipos de respuesta – incluidos los residentes y los voluntarios locales – desempeñan un papel importante en la gestión de los restos mortales.</a:t>
            </a:r>
            <a:endParaRPr lang="es-CU" sz="23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CD99B9F-D5C1-9C51-E2CA-4C3CF36D9FF6}"/>
              </a:ext>
            </a:extLst>
          </p:cNvPr>
          <p:cNvSpPr txBox="1"/>
          <p:nvPr/>
        </p:nvSpPr>
        <p:spPr>
          <a:xfrm>
            <a:off x="3203848" y="14469"/>
            <a:ext cx="3024336"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CU" sz="3200" dirty="0">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153393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2F2D49-84BD-64A2-FB27-3C26AC3E942B}"/>
              </a:ext>
            </a:extLst>
          </p:cNvPr>
          <p:cNvSpPr txBox="1"/>
          <p:nvPr/>
        </p:nvSpPr>
        <p:spPr>
          <a:xfrm>
            <a:off x="179512" y="44624"/>
            <a:ext cx="8784976" cy="830997"/>
          </a:xfrm>
          <a:prstGeom prst="rect">
            <a:avLst/>
          </a:prstGeom>
          <a:blipFill>
            <a:blip r:embed="rId2"/>
            <a:tile tx="0" ty="0" sx="100000" sy="100000" flip="none" algn="tl"/>
          </a:blipFill>
        </p:spPr>
        <p:txBody>
          <a:bodyPr wrap="square">
            <a:spAutoFit/>
          </a:bodyPr>
          <a:lstStyle/>
          <a:p>
            <a:pPr algn="l"/>
            <a:r>
              <a:rPr lang="es-ES" sz="2400" b="1" i="1" u="none" strike="noStrike" baseline="0" dirty="0">
                <a:latin typeface="Arial" panose="020B0604020202020204" pitchFamily="34" charset="0"/>
                <a:cs typeface="Arial" panose="020B0604020202020204" pitchFamily="34" charset="0"/>
              </a:rPr>
              <a:t>Los cadáveres deben ser documentados con fotografías y con la recopilación y el registro </a:t>
            </a:r>
            <a:r>
              <a:rPr lang="es-ES_tradnl" sz="2400" b="1" i="1" u="none" strike="noStrike" baseline="0" dirty="0">
                <a:latin typeface="Arial" panose="020B0604020202020204" pitchFamily="34" charset="0"/>
                <a:cs typeface="Arial" panose="020B0604020202020204" pitchFamily="34" charset="0"/>
              </a:rPr>
              <a:t>de datos simples.</a:t>
            </a:r>
            <a:endParaRPr lang="es-CU" sz="2400" b="1" i="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2B1B5F80-1CB8-B60F-279F-3677633F15A5}"/>
              </a:ext>
            </a:extLst>
          </p:cNvPr>
          <p:cNvSpPr txBox="1"/>
          <p:nvPr/>
        </p:nvSpPr>
        <p:spPr>
          <a:xfrm>
            <a:off x="34663" y="1032113"/>
            <a:ext cx="8964488" cy="5709255"/>
          </a:xfrm>
          <a:prstGeom prst="rect">
            <a:avLst/>
          </a:prstGeom>
          <a:noFill/>
        </p:spPr>
        <p:txBody>
          <a:bodyPr wrap="square">
            <a:spAutoFit/>
          </a:bodyPr>
          <a:lstStyle/>
          <a:p>
            <a:pPr algn="l"/>
            <a:r>
              <a:rPr lang="es-ES_tradnl" sz="2400" b="0" i="0" u="none" strike="noStrike" baseline="0" dirty="0">
                <a:solidFill>
                  <a:srgbClr val="A63D36"/>
                </a:solidFill>
                <a:latin typeface="Impact" panose="020B0806030902050204" pitchFamily="34" charset="0"/>
              </a:rPr>
              <a:t>Generalidades</a:t>
            </a:r>
          </a:p>
          <a:p>
            <a:pPr marL="261938" indent="-261938" algn="just">
              <a:spcBef>
                <a:spcPts val="600"/>
              </a:spcBef>
              <a:spcAft>
                <a:spcPts val="600"/>
              </a:spcAft>
            </a:pPr>
            <a:r>
              <a:rPr lang="es-ES" sz="1800" b="0" i="0" u="none" strike="noStrike" baseline="0" dirty="0">
                <a:solidFill>
                  <a:srgbClr val="000000"/>
                </a:solidFill>
                <a:latin typeface="TimesNewRomanPSMT"/>
              </a:rPr>
              <a:t>1. </a:t>
            </a:r>
            <a:r>
              <a:rPr lang="es-ES" sz="1800" b="0" i="0" u="none" strike="noStrike" baseline="0" dirty="0">
                <a:solidFill>
                  <a:srgbClr val="000000"/>
                </a:solidFill>
                <a:latin typeface="Arial" panose="020B0604020202020204" pitchFamily="34" charset="0"/>
                <a:cs typeface="Arial" panose="020B0604020202020204" pitchFamily="34" charset="0"/>
              </a:rPr>
              <a:t>Como puede llevar varios días o aún más trasladar a los peritos forenses, los equipos de respuesta serán quienes tendrán la oportunidad inicial de tomar fotos valiosas y de recopilar y registrar los datos de los cadáveres. Esta oportunidad valiosa se pierde a medida que los cuerpos se descomponen.</a:t>
            </a:r>
          </a:p>
          <a:p>
            <a:pPr marL="261938" indent="-261938" algn="just">
              <a:spcBef>
                <a:spcPts val="600"/>
              </a:spcBef>
              <a:spcAft>
                <a:spcPts val="600"/>
              </a:spcAft>
            </a:pPr>
            <a:r>
              <a:rPr lang="es-ES" sz="1800" b="0" i="0" u="none" strike="noStrike" baseline="0" dirty="0">
                <a:solidFill>
                  <a:srgbClr val="000000"/>
                </a:solidFill>
                <a:latin typeface="Arial" panose="020B0604020202020204" pitchFamily="34" charset="0"/>
                <a:cs typeface="Arial" panose="020B0604020202020204" pitchFamily="34" charset="0"/>
              </a:rPr>
              <a:t>2. La identificación de los cadáveres se basa en: i) la recuperación adecuada de los muertos (asignando un código único a cada cuerpo, etiquetándolo y almacenándolo temporalmente para que pueda ser recuperado); </a:t>
            </a:r>
            <a:r>
              <a:rPr lang="es-ES" sz="1800" b="0" i="0" u="none" strike="noStrike" baseline="0" dirty="0" err="1">
                <a:solidFill>
                  <a:srgbClr val="000000"/>
                </a:solidFill>
                <a:latin typeface="Arial" panose="020B0604020202020204" pitchFamily="34" charset="0"/>
                <a:cs typeface="Arial" panose="020B0604020202020204" pitchFamily="34" charset="0"/>
              </a:rPr>
              <a:t>ii</a:t>
            </a:r>
            <a:r>
              <a:rPr lang="es-ES" sz="1800" b="0" i="0" u="none" strike="noStrike" baseline="0" dirty="0">
                <a:solidFill>
                  <a:srgbClr val="000000"/>
                </a:solidFill>
                <a:latin typeface="Arial" panose="020B0604020202020204" pitchFamily="34" charset="0"/>
                <a:cs typeface="Arial" panose="020B0604020202020204" pitchFamily="34" charset="0"/>
              </a:rPr>
              <a:t>) la recopilación de información de los cadáveres, incluidas las fotografías, lo antes posible; y </a:t>
            </a:r>
            <a:r>
              <a:rPr lang="es-ES" sz="1800" b="0" i="0" u="none" strike="noStrike" baseline="0" dirty="0" err="1">
                <a:solidFill>
                  <a:srgbClr val="000000"/>
                </a:solidFill>
                <a:latin typeface="Arial" panose="020B0604020202020204" pitchFamily="34" charset="0"/>
                <a:cs typeface="Arial" panose="020B0604020202020204" pitchFamily="34" charset="0"/>
              </a:rPr>
              <a:t>iii</a:t>
            </a:r>
            <a:r>
              <a:rPr lang="es-ES" sz="1800" b="0" i="0" u="none" strike="noStrike" baseline="0" dirty="0">
                <a:solidFill>
                  <a:srgbClr val="000000"/>
                </a:solidFill>
                <a:latin typeface="Arial" panose="020B0604020202020204" pitchFamily="34" charset="0"/>
                <a:cs typeface="Arial" panose="020B0604020202020204" pitchFamily="34" charset="0"/>
              </a:rPr>
              <a:t>) comparación de los datos con la información sobre las personas que están desaparecidas o que se presume han muerto (ver el capítulo 10).</a:t>
            </a:r>
            <a:endParaRPr lang="es-ES" sz="800" b="0" i="0" u="none" strike="noStrike" baseline="0" dirty="0">
              <a:solidFill>
                <a:srgbClr val="000000"/>
              </a:solidFill>
              <a:latin typeface="Arial" panose="020B0604020202020204" pitchFamily="34" charset="0"/>
              <a:cs typeface="Arial" panose="020B0604020202020204" pitchFamily="34" charset="0"/>
            </a:endParaRPr>
          </a:p>
          <a:p>
            <a:pPr marL="261938" indent="-261938" algn="just">
              <a:spcBef>
                <a:spcPts val="600"/>
              </a:spcBef>
              <a:spcAft>
                <a:spcPts val="600"/>
              </a:spcAft>
            </a:pPr>
            <a:r>
              <a:rPr lang="es-ES" sz="1800" b="0" i="0" u="none" strike="noStrike" baseline="0" dirty="0">
                <a:solidFill>
                  <a:srgbClr val="000000"/>
                </a:solidFill>
                <a:latin typeface="Arial" panose="020B0604020202020204" pitchFamily="34" charset="0"/>
                <a:cs typeface="Arial" panose="020B0604020202020204" pitchFamily="34" charset="0"/>
              </a:rPr>
              <a:t>3. Se recomienda tomar fotografías de los cadáveres, así como recabar y registrar la información pertinente lo antes posible. Aun así, la información valiosa para fines de identificación puede ser recopilada por los equipos de respuesta incluso en una etapa posterior de descomposición.</a:t>
            </a:r>
          </a:p>
          <a:p>
            <a:pPr marL="261938" indent="-261938" algn="just">
              <a:spcBef>
                <a:spcPts val="600"/>
              </a:spcBef>
              <a:spcAft>
                <a:spcPts val="600"/>
              </a:spcAft>
            </a:pPr>
            <a:r>
              <a:rPr lang="es-ES" sz="1800" b="0" i="0" u="none" strike="noStrike" baseline="0" dirty="0">
                <a:solidFill>
                  <a:srgbClr val="000000"/>
                </a:solidFill>
                <a:latin typeface="Arial" panose="020B0604020202020204" pitchFamily="34" charset="0"/>
                <a:cs typeface="Arial" panose="020B0604020202020204" pitchFamily="34" charset="0"/>
              </a:rPr>
              <a:t>4. Se puede utilizar el formulario de identificación de cadáveres del anexo 1 para la recolección de información básica y valiosa que más adelante ayudará en el proceso de identificación de los cuerpos.</a:t>
            </a:r>
            <a:endParaRPr lang="es-C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436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85CF201-CC73-95DE-3303-1B4157170BE7}"/>
              </a:ext>
            </a:extLst>
          </p:cNvPr>
          <p:cNvSpPr txBox="1"/>
          <p:nvPr/>
        </p:nvSpPr>
        <p:spPr>
          <a:xfrm>
            <a:off x="179512" y="773415"/>
            <a:ext cx="8784976" cy="5940088"/>
          </a:xfrm>
          <a:prstGeom prst="rect">
            <a:avLst/>
          </a:prstGeom>
          <a:noFill/>
        </p:spPr>
        <p:txBody>
          <a:bodyPr wrap="square">
            <a:spAutoFit/>
          </a:bodyPr>
          <a:lstStyle/>
          <a:p>
            <a:pPr marL="363538" indent="-363538" algn="just">
              <a:spcBef>
                <a:spcPts val="600"/>
              </a:spcBef>
              <a:spcAft>
                <a:spcPts val="6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El reconocimiento visual de los cadáveres es confiable en circunstancias normales, en el período anterior al comienzo de la descomposición, con la asistencia de profesionales, como un medio de identificación formal. En las circunstancias posteriores a un desastre, sin la supervisión de especialistas, el reconocimiento visual puede ser erróneo. Estos errores causan una profunda angustia y dificultades jurídicas para los deudos, así como incomodidad para las autoridades.</a:t>
            </a:r>
          </a:p>
          <a:p>
            <a:pPr marL="363538" indent="-363538" algn="just">
              <a:spcBef>
                <a:spcPts val="600"/>
              </a:spcBef>
              <a:spcAft>
                <a:spcPts val="6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Las lesiones, la descomposición o la presencia de sangre, fluidos o suciedad, especialmente alrededor de la cabeza, aumentan la posibilidad de un reconocimiento visual erróneo de los cuerpos.</a:t>
            </a:r>
          </a:p>
          <a:p>
            <a:pPr marL="363538" indent="-363538" algn="just">
              <a:spcBef>
                <a:spcPts val="600"/>
              </a:spcBef>
              <a:spcAft>
                <a:spcPts val="6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Para lograr una identificación precisa de un número elevado de cadáveres, se requiere la presencia de </a:t>
            </a:r>
            <a:r>
              <a:rPr lang="es-ES_tradnl" sz="2400" b="0" i="0" u="none" strike="noStrike" baseline="0" dirty="0">
                <a:solidFill>
                  <a:srgbClr val="000000"/>
                </a:solidFill>
                <a:latin typeface="Arial" panose="020B0604020202020204" pitchFamily="34" charset="0"/>
                <a:cs typeface="Arial" panose="020B0604020202020204" pitchFamily="34" charset="0"/>
              </a:rPr>
              <a:t>peritos forenses.</a:t>
            </a:r>
          </a:p>
        </p:txBody>
      </p:sp>
      <p:sp>
        <p:nvSpPr>
          <p:cNvPr id="7" name="CuadroTexto 6">
            <a:extLst>
              <a:ext uri="{FF2B5EF4-FFF2-40B4-BE49-F238E27FC236}">
                <a16:creationId xmlns:a16="http://schemas.microsoft.com/office/drawing/2014/main" id="{B3F7727B-0718-86F4-7847-A4689DFB689E}"/>
              </a:ext>
            </a:extLst>
          </p:cNvPr>
          <p:cNvSpPr txBox="1"/>
          <p:nvPr/>
        </p:nvSpPr>
        <p:spPr>
          <a:xfrm>
            <a:off x="2123728" y="188640"/>
            <a:ext cx="4572000" cy="584775"/>
          </a:xfrm>
          <a:prstGeom prst="rect">
            <a:avLst/>
          </a:prstGeom>
          <a:blipFill>
            <a:blip r:embed="rId2"/>
            <a:tile tx="0" ty="0" sx="100000" sy="100000" flip="none" algn="tl"/>
          </a:blipFill>
        </p:spPr>
        <p:txBody>
          <a:bodyPr wrap="square">
            <a:spAutoFit/>
          </a:bodyPr>
          <a:lstStyle/>
          <a:p>
            <a:pPr algn="ctr"/>
            <a:r>
              <a:rPr lang="es-ES_tradnl" sz="3200" b="1" i="1" u="none" strike="noStrike" baseline="0" dirty="0">
                <a:solidFill>
                  <a:srgbClr val="A63D36"/>
                </a:solidFill>
                <a:latin typeface="Arial" panose="020B0604020202020204" pitchFamily="34" charset="0"/>
                <a:cs typeface="Arial" panose="020B0604020202020204" pitchFamily="34" charset="0"/>
              </a:rPr>
              <a:t>Principios generales</a:t>
            </a:r>
          </a:p>
        </p:txBody>
      </p:sp>
    </p:spTree>
    <p:extLst>
      <p:ext uri="{BB962C8B-B14F-4D97-AF65-F5344CB8AC3E}">
        <p14:creationId xmlns:p14="http://schemas.microsoft.com/office/powerpoint/2010/main" val="350969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85CF201-CC73-95DE-3303-1B4157170BE7}"/>
              </a:ext>
            </a:extLst>
          </p:cNvPr>
          <p:cNvSpPr txBox="1"/>
          <p:nvPr/>
        </p:nvSpPr>
        <p:spPr>
          <a:xfrm>
            <a:off x="179512" y="773415"/>
            <a:ext cx="8784976" cy="5786199"/>
          </a:xfrm>
          <a:prstGeom prst="rect">
            <a:avLst/>
          </a:prstGeom>
          <a:noFill/>
        </p:spPr>
        <p:txBody>
          <a:bodyPr wrap="square">
            <a:spAutoFit/>
          </a:bodyPr>
          <a:lstStyle/>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un desastre, es preferible no basarse únicamente en el reconocimiento visual, sino complementarlo también con criterios adicionales (comparación de datos, huellas digitales, exámenes dentales o ADN). El éxito de cualquiera de estos procedimientos depende fuertemente de las acciones iniciales de los equipos de respuesta, entre las que se incluye asignar un código único a los cadáveres y etiquetar el cuerpo con este, tomar fotografías y completar el formulario de identificación de cadáveres. Los cadáveres deben etiquetarse con el código único y este debe constar en el formulario.</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Todo segmento corporal debe ser tratado como si fuera el cuerpo entero y no deben hacerse suposiciones respecto de que un segmento corporal pertenece a un cuerpo adyacente o cercano.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uadroTexto 1">
            <a:extLst>
              <a:ext uri="{FF2B5EF4-FFF2-40B4-BE49-F238E27FC236}">
                <a16:creationId xmlns:a16="http://schemas.microsoft.com/office/drawing/2014/main" id="{74D364BB-9053-FA49-4A78-8FDB0F9860CE}"/>
              </a:ext>
            </a:extLst>
          </p:cNvPr>
          <p:cNvSpPr txBox="1"/>
          <p:nvPr/>
        </p:nvSpPr>
        <p:spPr>
          <a:xfrm>
            <a:off x="2123728" y="188640"/>
            <a:ext cx="4572000" cy="584775"/>
          </a:xfrm>
          <a:prstGeom prst="rect">
            <a:avLst/>
          </a:prstGeom>
          <a:blipFill>
            <a:blip r:embed="rId2"/>
            <a:tile tx="0" ty="0" sx="100000" sy="100000" flip="none" algn="tl"/>
          </a:blipFill>
        </p:spPr>
        <p:txBody>
          <a:bodyPr wrap="square">
            <a:spAutoFit/>
          </a:bodyPr>
          <a:lstStyle/>
          <a:p>
            <a:pPr algn="ctr"/>
            <a:r>
              <a:rPr lang="es-ES_tradnl" sz="3200" b="1" i="1" u="none" strike="noStrike" baseline="0" dirty="0">
                <a:solidFill>
                  <a:srgbClr val="A63D36"/>
                </a:solidFill>
                <a:latin typeface="Arial" panose="020B0604020202020204" pitchFamily="34" charset="0"/>
                <a:cs typeface="Arial" panose="020B0604020202020204" pitchFamily="34" charset="0"/>
              </a:rPr>
              <a:t>Principios generales</a:t>
            </a:r>
          </a:p>
        </p:txBody>
      </p:sp>
    </p:spTree>
    <p:extLst>
      <p:ext uri="{BB962C8B-B14F-4D97-AF65-F5344CB8AC3E}">
        <p14:creationId xmlns:p14="http://schemas.microsoft.com/office/powerpoint/2010/main" val="3932653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607AB0-6323-6BC0-9C5D-C2D9DB0809AA}"/>
              </a:ext>
            </a:extLst>
          </p:cNvPr>
          <p:cNvSpPr txBox="1"/>
          <p:nvPr/>
        </p:nvSpPr>
        <p:spPr>
          <a:xfrm>
            <a:off x="67274" y="44624"/>
            <a:ext cx="9010150" cy="1323439"/>
          </a:xfrm>
          <a:prstGeom prst="rect">
            <a:avLst/>
          </a:prstGeom>
          <a:blipFill>
            <a:blip r:embed="rId2"/>
            <a:tile tx="0" ty="0" sx="100000" sy="100000" flip="none" algn="tl"/>
          </a:blipFill>
        </p:spPr>
        <p:txBody>
          <a:bodyPr wrap="square">
            <a:spAutoFit/>
          </a:bodyPr>
          <a:lstStyle/>
          <a:p>
            <a:pPr algn="ctr"/>
            <a:r>
              <a:rPr lang="es-ES" sz="3200" b="0" i="0" u="none" strike="noStrike" baseline="0" dirty="0">
                <a:solidFill>
                  <a:srgbClr val="A63D36"/>
                </a:solidFill>
                <a:latin typeface="Impact" panose="020B0806030902050204" pitchFamily="34" charset="0"/>
              </a:rPr>
              <a:t>Fotografía</a:t>
            </a:r>
          </a:p>
          <a:p>
            <a:pPr algn="ctr"/>
            <a:r>
              <a:rPr lang="es-ES" sz="2400" b="0" i="0" u="none" strike="noStrike" baseline="0" dirty="0">
                <a:solidFill>
                  <a:srgbClr val="A63D36"/>
                </a:solidFill>
                <a:latin typeface="Impact" panose="020B0806030902050204" pitchFamily="34" charset="0"/>
              </a:rPr>
              <a:t> (obligatoria, si la situación lo permite y si se dispone de equipo </a:t>
            </a:r>
            <a:r>
              <a:rPr lang="es-ES_tradnl" sz="2400" b="0" i="0" u="none" strike="noStrike" baseline="0" dirty="0">
                <a:solidFill>
                  <a:srgbClr val="A63D36"/>
                </a:solidFill>
                <a:latin typeface="Impact" panose="020B0806030902050204" pitchFamily="34" charset="0"/>
              </a:rPr>
              <a:t>fotográfico)</a:t>
            </a:r>
            <a:endParaRPr lang="es-CU" sz="2400" dirty="0"/>
          </a:p>
        </p:txBody>
      </p:sp>
      <p:sp>
        <p:nvSpPr>
          <p:cNvPr id="5" name="CuadroTexto 4">
            <a:extLst>
              <a:ext uri="{FF2B5EF4-FFF2-40B4-BE49-F238E27FC236}">
                <a16:creationId xmlns:a16="http://schemas.microsoft.com/office/drawing/2014/main" id="{F2CC83A0-B9B4-C3C5-5B6D-EEB68ECB8AC6}"/>
              </a:ext>
            </a:extLst>
          </p:cNvPr>
          <p:cNvSpPr txBox="1"/>
          <p:nvPr/>
        </p:nvSpPr>
        <p:spPr>
          <a:xfrm>
            <a:off x="67274" y="1700808"/>
            <a:ext cx="9010848" cy="4862870"/>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No se debe subestimar la importancia de tomar fotografías rápidamente, antes del inicio de la descomposición. En la medida de lo posible, las fotografías del cuerpo deben tomarse en cuanto se asigna el código único, en el momento de recuperación del cuerpo. Posiblemente esta sea la contribución más importante para ayudar en la identificación de los cuerpos.</a:t>
            </a:r>
          </a:p>
          <a:p>
            <a:pPr marL="285750" indent="-28575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El código único debe incluirse en forma legible en todas las fotografías. Esto puede requerir la creación de una nueva etiqueta solo para las fotografías si las etiquetas utilizadas para identificar el cuerpo son demasiado pequeñas o no pueden ser utilizadas en todas las fotografías.</a:t>
            </a:r>
          </a:p>
          <a:p>
            <a:pPr marL="285750" indent="-28575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Si hay cámaras digitales disponibles, se las debe utilizar, pues facilitan el almacenamiento y la distribución de las fotografías obtenidas.</a:t>
            </a:r>
          </a:p>
          <a:p>
            <a:pPr marL="285750" indent="-285750" algn="just">
              <a:spcBef>
                <a:spcPts val="600"/>
              </a:spcBef>
              <a:spcAft>
                <a:spcPts val="600"/>
              </a:spcAft>
              <a:buFont typeface="Wingdings" panose="05000000000000000000" pitchFamily="2" charset="2"/>
              <a:buChar char="v"/>
            </a:pPr>
            <a:r>
              <a:rPr lang="es-ES" sz="2000" b="0" i="0" u="none" strike="noStrike" baseline="0" dirty="0">
                <a:solidFill>
                  <a:srgbClr val="000000"/>
                </a:solidFill>
                <a:latin typeface="Arial" panose="020B0604020202020204" pitchFamily="34" charset="0"/>
                <a:cs typeface="Arial" panose="020B0604020202020204" pitchFamily="34" charset="0"/>
              </a:rPr>
              <a:t>Limpie el cuerpo de forma tal que permita la reproducción fotográfica adecuada de las facciones y de las vestimentas de las víctimas.</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50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C045E4-E842-09BF-C4B3-C3F9767D9AB9}"/>
              </a:ext>
            </a:extLst>
          </p:cNvPr>
          <p:cNvSpPr txBox="1"/>
          <p:nvPr/>
        </p:nvSpPr>
        <p:spPr>
          <a:xfrm>
            <a:off x="67274" y="44624"/>
            <a:ext cx="9010150" cy="584775"/>
          </a:xfrm>
          <a:prstGeom prst="rect">
            <a:avLst/>
          </a:prstGeom>
          <a:blipFill>
            <a:blip r:embed="rId2"/>
            <a:tile tx="0" ty="0" sx="100000" sy="100000" flip="none" algn="tl"/>
          </a:blipFill>
        </p:spPr>
        <p:txBody>
          <a:bodyPr wrap="square">
            <a:spAutoFit/>
          </a:bodyPr>
          <a:lstStyle/>
          <a:p>
            <a:pPr algn="ctr"/>
            <a:r>
              <a:rPr lang="es-ES" sz="3200" b="0" i="0" u="none" strike="noStrike" baseline="0" dirty="0">
                <a:solidFill>
                  <a:srgbClr val="A63D36"/>
                </a:solidFill>
                <a:latin typeface="Impact" panose="020B0806030902050204" pitchFamily="34" charset="0"/>
              </a:rPr>
              <a:t>Fotografía</a:t>
            </a:r>
          </a:p>
        </p:txBody>
      </p:sp>
      <p:sp>
        <p:nvSpPr>
          <p:cNvPr id="4" name="CuadroTexto 3">
            <a:extLst>
              <a:ext uri="{FF2B5EF4-FFF2-40B4-BE49-F238E27FC236}">
                <a16:creationId xmlns:a16="http://schemas.microsoft.com/office/drawing/2014/main" id="{14213A0E-F9A0-8535-EC05-631D69CD9509}"/>
              </a:ext>
            </a:extLst>
          </p:cNvPr>
          <p:cNvSpPr txBox="1"/>
          <p:nvPr/>
        </p:nvSpPr>
        <p:spPr>
          <a:xfrm>
            <a:off x="104393" y="908720"/>
            <a:ext cx="9010150" cy="5775940"/>
          </a:xfrm>
          <a:prstGeom prst="rect">
            <a:avLst/>
          </a:prstGeom>
          <a:noFill/>
        </p:spPr>
        <p:txBody>
          <a:bodyPr wrap="square">
            <a:spAutoFit/>
          </a:bodyPr>
          <a:lstStyle/>
          <a:p>
            <a:pPr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Las fotografías deben incluir imágenes por separado de:</a:t>
            </a:r>
          </a:p>
          <a:p>
            <a:pPr marL="536575"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una vista frontal de todo el cuerpo (Fig. 5.1);</a:t>
            </a:r>
          </a:p>
          <a:p>
            <a:pPr marL="536575" algn="just">
              <a:spcBef>
                <a:spcPts val="200"/>
              </a:spcBef>
              <a:spcAft>
                <a:spcPts val="200"/>
              </a:spcAft>
            </a:pPr>
            <a:r>
              <a:rPr lang="it-IT" sz="2400" b="0" i="0" u="none" strike="noStrike" baseline="0" dirty="0">
                <a:solidFill>
                  <a:srgbClr val="A63D36"/>
                </a:solidFill>
                <a:latin typeface="Arial" panose="020B0604020202020204" pitchFamily="34" charset="0"/>
                <a:cs typeface="Arial" panose="020B0604020202020204" pitchFamily="34" charset="0"/>
              </a:rPr>
              <a:t>✶ </a:t>
            </a:r>
            <a:r>
              <a:rPr lang="it-IT" sz="2400" b="0" i="0" u="none" strike="noStrike" baseline="0" dirty="0">
                <a:solidFill>
                  <a:srgbClr val="000000"/>
                </a:solidFill>
                <a:latin typeface="Arial" panose="020B0604020202020204" pitchFamily="34" charset="0"/>
                <a:cs typeface="Arial" panose="020B0604020202020204" pitchFamily="34" charset="0"/>
              </a:rPr>
              <a:t>vista frontal del rostro completo (Fig. 5.2);</a:t>
            </a:r>
          </a:p>
          <a:p>
            <a:pPr marL="536575"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cualquier rasgo distintivo evidente (Fig. 5.3 – Fig. 5.6);</a:t>
            </a:r>
          </a:p>
          <a:p>
            <a:pPr marL="900113" indent="-363538"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toda la ropa y accesorios, por ejemplo, pulseras (Fig. 5.2 – Fig. 5.6);</a:t>
            </a:r>
          </a:p>
          <a:p>
            <a:pPr marL="536575" algn="just">
              <a:spcBef>
                <a:spcPts val="200"/>
              </a:spcBef>
              <a:spcAft>
                <a:spcPts val="200"/>
              </a:spcAft>
            </a:pPr>
            <a:r>
              <a:rPr lang="es-ES_tradnl" sz="2400" b="0" i="0" u="none" strike="noStrike" baseline="0" dirty="0">
                <a:solidFill>
                  <a:srgbClr val="A63D36"/>
                </a:solidFill>
                <a:latin typeface="Arial" panose="020B0604020202020204" pitchFamily="34" charset="0"/>
                <a:cs typeface="Arial" panose="020B0604020202020204" pitchFamily="34" charset="0"/>
              </a:rPr>
              <a:t>✶ </a:t>
            </a:r>
            <a:r>
              <a:rPr lang="es-ES_tradnl" sz="2400" b="0" i="0" u="none" strike="noStrike" baseline="0" dirty="0">
                <a:solidFill>
                  <a:srgbClr val="000000"/>
                </a:solidFill>
                <a:latin typeface="Arial" panose="020B0604020202020204" pitchFamily="34" charset="0"/>
                <a:cs typeface="Arial" panose="020B0604020202020204" pitchFamily="34" charset="0"/>
              </a:rPr>
              <a:t>y, preferentemente, una escala.</a:t>
            </a:r>
          </a:p>
          <a:p>
            <a:pPr marL="536575" indent="-536575"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Si las circunstancias lo permiten en ese momento, o posteriormente, se puede incluir, con el código </a:t>
            </a:r>
            <a:r>
              <a:rPr lang="es-ES_tradnl" sz="2400" b="0" i="0" u="none" strike="noStrike" baseline="0" dirty="0">
                <a:solidFill>
                  <a:srgbClr val="000000"/>
                </a:solidFill>
                <a:latin typeface="Arial" panose="020B0604020202020204" pitchFamily="34" charset="0"/>
                <a:cs typeface="Arial" panose="020B0604020202020204" pitchFamily="34" charset="0"/>
              </a:rPr>
              <a:t>único, fotografías adicionales de:</a:t>
            </a:r>
          </a:p>
          <a:p>
            <a:pPr marL="536575"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la parte superior del cuerpo;</a:t>
            </a:r>
          </a:p>
          <a:p>
            <a:pPr marL="536575" algn="just">
              <a:spcBef>
                <a:spcPts val="200"/>
              </a:spcBef>
              <a:spcAft>
                <a:spcPts val="2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la parte inferior del cuerpo;</a:t>
            </a:r>
          </a:p>
          <a:p>
            <a:pPr marL="536575" algn="just">
              <a:spcBef>
                <a:spcPts val="200"/>
              </a:spcBef>
              <a:spcAft>
                <a:spcPts val="200"/>
              </a:spcAft>
            </a:pPr>
            <a:r>
              <a:rPr lang="es-ES_tradnl" sz="2400" b="0" i="0" u="none" strike="noStrike" baseline="0" dirty="0">
                <a:solidFill>
                  <a:srgbClr val="A63D36"/>
                </a:solidFill>
                <a:latin typeface="Arial" panose="020B0604020202020204" pitchFamily="34" charset="0"/>
                <a:cs typeface="Arial" panose="020B0604020202020204" pitchFamily="34" charset="0"/>
              </a:rPr>
              <a:t>✶ </a:t>
            </a:r>
            <a:r>
              <a:rPr lang="es-ES_tradnl" sz="2400" b="0" i="0" u="none" strike="noStrike" baseline="0" dirty="0">
                <a:solidFill>
                  <a:srgbClr val="000000"/>
                </a:solidFill>
                <a:latin typeface="Arial" panose="020B0604020202020204" pitchFamily="34" charset="0"/>
                <a:cs typeface="Arial" panose="020B0604020202020204" pitchFamily="34" charset="0"/>
              </a:rPr>
              <a:t>tomas laterales del rostro;</a:t>
            </a:r>
          </a:p>
          <a:p>
            <a:pPr marL="536575" algn="just">
              <a:spcBef>
                <a:spcPts val="200"/>
              </a:spcBef>
              <a:spcAft>
                <a:spcPts val="200"/>
              </a:spcAft>
            </a:pPr>
            <a:r>
              <a:rPr lang="es-ES_tradnl" sz="2400" b="0" i="0" u="none" strike="noStrike" baseline="0" dirty="0">
                <a:solidFill>
                  <a:srgbClr val="A63D36"/>
                </a:solidFill>
                <a:latin typeface="Arial" panose="020B0604020202020204" pitchFamily="34" charset="0"/>
                <a:cs typeface="Arial" panose="020B0604020202020204" pitchFamily="34" charset="0"/>
              </a:rPr>
              <a:t>✶ </a:t>
            </a:r>
            <a:r>
              <a:rPr lang="es-ES_tradnl" sz="2400" b="0" i="0" u="none" strike="noStrike" baseline="0" dirty="0">
                <a:solidFill>
                  <a:srgbClr val="000000"/>
                </a:solidFill>
                <a:latin typeface="Arial" panose="020B0604020202020204" pitchFamily="34" charset="0"/>
                <a:cs typeface="Arial" panose="020B0604020202020204" pitchFamily="34" charset="0"/>
              </a:rPr>
              <a:t>pertenencias personales.</a:t>
            </a:r>
          </a:p>
        </p:txBody>
      </p:sp>
    </p:spTree>
    <p:extLst>
      <p:ext uri="{BB962C8B-B14F-4D97-AF65-F5344CB8AC3E}">
        <p14:creationId xmlns:p14="http://schemas.microsoft.com/office/powerpoint/2010/main" val="420852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C045E4-E842-09BF-C4B3-C3F9767D9AB9}"/>
              </a:ext>
            </a:extLst>
          </p:cNvPr>
          <p:cNvSpPr txBox="1"/>
          <p:nvPr/>
        </p:nvSpPr>
        <p:spPr>
          <a:xfrm>
            <a:off x="66925" y="617487"/>
            <a:ext cx="9010150" cy="58477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Fotografía</a:t>
            </a:r>
          </a:p>
        </p:txBody>
      </p:sp>
      <p:sp>
        <p:nvSpPr>
          <p:cNvPr id="4" name="CuadroTexto 3">
            <a:extLst>
              <a:ext uri="{FF2B5EF4-FFF2-40B4-BE49-F238E27FC236}">
                <a16:creationId xmlns:a16="http://schemas.microsoft.com/office/drawing/2014/main" id="{14213A0E-F9A0-8535-EC05-631D69CD9509}"/>
              </a:ext>
            </a:extLst>
          </p:cNvPr>
          <p:cNvSpPr txBox="1"/>
          <p:nvPr/>
        </p:nvSpPr>
        <p:spPr>
          <a:xfrm>
            <a:off x="133850" y="1700808"/>
            <a:ext cx="9010150"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 tomar las fotografías, se debe tener en cuenta lo siguiente:</a:t>
            </a:r>
          </a:p>
          <a:p>
            <a:pPr marL="900113"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 fotografías fuera de foco no tienen utilidad;</a:t>
            </a:r>
          </a:p>
          <a:p>
            <a:pPr marL="900113"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 fotografías deben tomarse cerca del cadáver. Cuando se fotografía el rostro, por ejemplo, debe abarcar todo el marco de la fotografía.</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 lentes de la cámara deben estar en un ángulo correcto al plano de interés para reducir la distorsión. Por ejemplo, no tome una fotografía del cuerpo entero desde la perspectiva de la cabeza o los pies, sino de pie al lado del cuerpo, al nivel de la mitad del cuerpo.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040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C1CD46-683F-2F5B-8BF5-559BD0A7DE59}"/>
              </a:ext>
            </a:extLst>
          </p:cNvPr>
          <p:cNvPicPr>
            <a:picLocks noChangeAspect="1"/>
          </p:cNvPicPr>
          <p:nvPr/>
        </p:nvPicPr>
        <p:blipFill>
          <a:blip r:embed="rId2"/>
          <a:stretch>
            <a:fillRect/>
          </a:stretch>
        </p:blipFill>
        <p:spPr>
          <a:xfrm>
            <a:off x="147082" y="1117675"/>
            <a:ext cx="4712950" cy="2366938"/>
          </a:xfrm>
          <a:prstGeom prst="rect">
            <a:avLst/>
          </a:prstGeom>
        </p:spPr>
      </p:pic>
      <p:sp>
        <p:nvSpPr>
          <p:cNvPr id="5" name="CuadroTexto 4">
            <a:extLst>
              <a:ext uri="{FF2B5EF4-FFF2-40B4-BE49-F238E27FC236}">
                <a16:creationId xmlns:a16="http://schemas.microsoft.com/office/drawing/2014/main" id="{04CBB109-ABCF-B9DD-FEFF-E5A490EFDF71}"/>
              </a:ext>
            </a:extLst>
          </p:cNvPr>
          <p:cNvSpPr txBox="1"/>
          <p:nvPr/>
        </p:nvSpPr>
        <p:spPr>
          <a:xfrm>
            <a:off x="101980" y="3568430"/>
            <a:ext cx="3267747" cy="307777"/>
          </a:xfrm>
          <a:prstGeom prst="rect">
            <a:avLst/>
          </a:prstGeom>
          <a:noFill/>
        </p:spPr>
        <p:txBody>
          <a:bodyPr wrap="square">
            <a:spAutoFit/>
          </a:bodyPr>
          <a:lstStyle/>
          <a:p>
            <a:r>
              <a:rPr lang="es-ES" sz="1400" b="0" i="1" u="none" strike="noStrike" baseline="0" dirty="0">
                <a:latin typeface="Arial" panose="020B0604020202020204" pitchFamily="34" charset="0"/>
                <a:cs typeface="Arial" panose="020B0604020202020204" pitchFamily="34" charset="0"/>
              </a:rPr>
              <a:t>5.1: Vista frontal de todo el cuerpo.</a:t>
            </a:r>
            <a:endParaRPr lang="es-CU" sz="40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D092484-65BD-E5FC-597D-10B0563878BF}"/>
              </a:ext>
            </a:extLst>
          </p:cNvPr>
          <p:cNvPicPr>
            <a:picLocks noChangeAspect="1"/>
          </p:cNvPicPr>
          <p:nvPr/>
        </p:nvPicPr>
        <p:blipFill>
          <a:blip r:embed="rId3"/>
          <a:stretch>
            <a:fillRect/>
          </a:stretch>
        </p:blipFill>
        <p:spPr>
          <a:xfrm>
            <a:off x="5580112" y="1150007"/>
            <a:ext cx="2796988" cy="1861073"/>
          </a:xfrm>
          <a:prstGeom prst="rect">
            <a:avLst/>
          </a:prstGeom>
        </p:spPr>
      </p:pic>
      <p:sp>
        <p:nvSpPr>
          <p:cNvPr id="9" name="CuadroTexto 8">
            <a:extLst>
              <a:ext uri="{FF2B5EF4-FFF2-40B4-BE49-F238E27FC236}">
                <a16:creationId xmlns:a16="http://schemas.microsoft.com/office/drawing/2014/main" id="{665A4579-0452-0AC8-E26B-936C0452CB83}"/>
              </a:ext>
            </a:extLst>
          </p:cNvPr>
          <p:cNvSpPr txBox="1"/>
          <p:nvPr/>
        </p:nvSpPr>
        <p:spPr>
          <a:xfrm>
            <a:off x="5646061" y="3168315"/>
            <a:ext cx="3301044" cy="307777"/>
          </a:xfrm>
          <a:prstGeom prst="rect">
            <a:avLst/>
          </a:prstGeom>
          <a:noFill/>
        </p:spPr>
        <p:txBody>
          <a:bodyPr wrap="square">
            <a:spAutoFit/>
          </a:bodyPr>
          <a:lstStyle/>
          <a:p>
            <a:r>
              <a:rPr lang="es-ES_tradnl" sz="1400" b="0" i="1" u="none" strike="noStrike" baseline="0" dirty="0">
                <a:latin typeface="Arial" panose="020B0604020202020204" pitchFamily="34" charset="0"/>
                <a:cs typeface="Arial" panose="020B0604020202020204" pitchFamily="34" charset="0"/>
              </a:rPr>
              <a:t>5.2: Vista frontal del rostro completo.</a:t>
            </a:r>
            <a:endParaRPr lang="es-CU" sz="14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0B2CEC64-749F-0E3F-72BD-B2FABCCEDACD}"/>
              </a:ext>
            </a:extLst>
          </p:cNvPr>
          <p:cNvPicPr>
            <a:picLocks noChangeAspect="1"/>
          </p:cNvPicPr>
          <p:nvPr/>
        </p:nvPicPr>
        <p:blipFill>
          <a:blip r:embed="rId4"/>
          <a:stretch>
            <a:fillRect/>
          </a:stretch>
        </p:blipFill>
        <p:spPr>
          <a:xfrm>
            <a:off x="160113" y="3940036"/>
            <a:ext cx="2796988" cy="1861073"/>
          </a:xfrm>
          <a:prstGeom prst="rect">
            <a:avLst/>
          </a:prstGeom>
        </p:spPr>
      </p:pic>
      <p:sp>
        <p:nvSpPr>
          <p:cNvPr id="15" name="CuadroTexto 14">
            <a:extLst>
              <a:ext uri="{FF2B5EF4-FFF2-40B4-BE49-F238E27FC236}">
                <a16:creationId xmlns:a16="http://schemas.microsoft.com/office/drawing/2014/main" id="{1E49D2B7-1B3A-820F-04BB-703BEFF67195}"/>
              </a:ext>
            </a:extLst>
          </p:cNvPr>
          <p:cNvSpPr txBox="1"/>
          <p:nvPr/>
        </p:nvSpPr>
        <p:spPr>
          <a:xfrm>
            <a:off x="158081" y="6073697"/>
            <a:ext cx="2814613" cy="523220"/>
          </a:xfrm>
          <a:prstGeom prst="rect">
            <a:avLst/>
          </a:prstGeom>
          <a:noFill/>
        </p:spPr>
        <p:txBody>
          <a:bodyPr wrap="square">
            <a:spAutoFit/>
          </a:bodyPr>
          <a:lstStyle/>
          <a:p>
            <a:pPr algn="ctr"/>
            <a:r>
              <a:rPr lang="es-ES" sz="1400" b="0" i="1" u="none" strike="noStrike" baseline="0" dirty="0">
                <a:latin typeface="Arial" panose="020B0604020202020204" pitchFamily="34" charset="0"/>
                <a:cs typeface="Arial" panose="020B0604020202020204" pitchFamily="34" charset="0"/>
              </a:rPr>
              <a:t>5.3: Rasgos distintivos y efectos personales</a:t>
            </a:r>
            <a:endParaRPr lang="es-CU" sz="1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A1EBC051-8AF9-E945-0236-05CC4E745BCD}"/>
              </a:ext>
            </a:extLst>
          </p:cNvPr>
          <p:cNvSpPr txBox="1"/>
          <p:nvPr/>
        </p:nvSpPr>
        <p:spPr>
          <a:xfrm>
            <a:off x="28683" y="195740"/>
            <a:ext cx="8964488" cy="830997"/>
          </a:xfrm>
          <a:prstGeom prst="rect">
            <a:avLst/>
          </a:prstGeom>
          <a:blipFill>
            <a:blip r:embed="rId5"/>
            <a:tile tx="0" ty="0" sx="100000" sy="100000" flip="none" algn="tl"/>
          </a:blipFill>
        </p:spPr>
        <p:txBody>
          <a:bodyPr wrap="square">
            <a:spAutoFit/>
          </a:bodyPr>
          <a:lstStyle/>
          <a:p>
            <a:r>
              <a:rPr lang="es-ES" sz="2400" b="1" i="1" u="none" strike="noStrike" baseline="0" dirty="0">
                <a:latin typeface="Arial" panose="020B0604020202020204" pitchFamily="34" charset="0"/>
                <a:cs typeface="Arial" panose="020B0604020202020204" pitchFamily="34" charset="0"/>
              </a:rPr>
              <a:t>Ejemplos de fotografías aptas para fines de documentación, tomadas en el momento de recuperación del cuerpo.</a:t>
            </a:r>
            <a:endParaRPr lang="es-CU" sz="2400" b="1" i="1"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54758D6E-D5DF-306F-90AA-94C0754D2496}"/>
              </a:ext>
            </a:extLst>
          </p:cNvPr>
          <p:cNvPicPr>
            <a:picLocks noChangeAspect="1"/>
          </p:cNvPicPr>
          <p:nvPr/>
        </p:nvPicPr>
        <p:blipFill>
          <a:blip r:embed="rId6"/>
          <a:stretch>
            <a:fillRect/>
          </a:stretch>
        </p:blipFill>
        <p:spPr>
          <a:xfrm>
            <a:off x="3369727" y="3960638"/>
            <a:ext cx="2796988" cy="1861073"/>
          </a:xfrm>
          <a:prstGeom prst="rect">
            <a:avLst/>
          </a:prstGeom>
        </p:spPr>
      </p:pic>
      <p:sp>
        <p:nvSpPr>
          <p:cNvPr id="21" name="CuadroTexto 20">
            <a:extLst>
              <a:ext uri="{FF2B5EF4-FFF2-40B4-BE49-F238E27FC236}">
                <a16:creationId xmlns:a16="http://schemas.microsoft.com/office/drawing/2014/main" id="{B7C9D252-D666-F3F2-992B-786D0912BAEC}"/>
              </a:ext>
            </a:extLst>
          </p:cNvPr>
          <p:cNvSpPr txBox="1"/>
          <p:nvPr/>
        </p:nvSpPr>
        <p:spPr>
          <a:xfrm>
            <a:off x="3395031" y="6003464"/>
            <a:ext cx="2965845" cy="523220"/>
          </a:xfrm>
          <a:prstGeom prst="rect">
            <a:avLst/>
          </a:prstGeom>
          <a:noFill/>
        </p:spPr>
        <p:txBody>
          <a:bodyPr wrap="square">
            <a:spAutoFit/>
          </a:bodyPr>
          <a:lstStyle/>
          <a:p>
            <a:pPr algn="ctr"/>
            <a:r>
              <a:rPr lang="es-ES" sz="1400" b="0" i="1" u="none" strike="noStrike" baseline="0" dirty="0">
                <a:latin typeface="Arial" panose="020B0604020202020204" pitchFamily="34" charset="0"/>
                <a:cs typeface="Arial" panose="020B0604020202020204" pitchFamily="34" charset="0"/>
              </a:rPr>
              <a:t>5.4: Rasgos distintivos y efectos personales.</a:t>
            </a:r>
            <a:endParaRPr lang="es-CU" sz="14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42E62705-8615-1FFF-0FB8-99067558E118}"/>
              </a:ext>
            </a:extLst>
          </p:cNvPr>
          <p:cNvPicPr>
            <a:picLocks noChangeAspect="1"/>
          </p:cNvPicPr>
          <p:nvPr/>
        </p:nvPicPr>
        <p:blipFill>
          <a:blip r:embed="rId7"/>
          <a:stretch>
            <a:fillRect/>
          </a:stretch>
        </p:blipFill>
        <p:spPr>
          <a:xfrm>
            <a:off x="6348004" y="3960638"/>
            <a:ext cx="2622630" cy="1861073"/>
          </a:xfrm>
          <a:prstGeom prst="rect">
            <a:avLst/>
          </a:prstGeom>
        </p:spPr>
      </p:pic>
      <p:sp>
        <p:nvSpPr>
          <p:cNvPr id="25" name="CuadroTexto 24">
            <a:extLst>
              <a:ext uri="{FF2B5EF4-FFF2-40B4-BE49-F238E27FC236}">
                <a16:creationId xmlns:a16="http://schemas.microsoft.com/office/drawing/2014/main" id="{DF340B24-C14B-98DA-9407-EA400D82C2AD}"/>
              </a:ext>
            </a:extLst>
          </p:cNvPr>
          <p:cNvSpPr txBox="1"/>
          <p:nvPr/>
        </p:nvSpPr>
        <p:spPr>
          <a:xfrm>
            <a:off x="6573537" y="5990432"/>
            <a:ext cx="2171564" cy="523220"/>
          </a:xfrm>
          <a:prstGeom prst="rect">
            <a:avLst/>
          </a:prstGeom>
          <a:noFill/>
        </p:spPr>
        <p:txBody>
          <a:bodyPr wrap="square">
            <a:spAutoFit/>
          </a:bodyPr>
          <a:lstStyle/>
          <a:p>
            <a:pPr algn="ctr"/>
            <a:r>
              <a:rPr lang="es-ES" sz="1400" b="0" i="1" u="none" strike="noStrike" baseline="0" dirty="0">
                <a:latin typeface="Arial" panose="020B0604020202020204" pitchFamily="34" charset="0"/>
                <a:cs typeface="Arial" panose="020B0604020202020204" pitchFamily="34" charset="0"/>
              </a:rPr>
              <a:t>5.6: Rasgos distintivos y efectos personales.</a:t>
            </a:r>
            <a:endParaRPr lang="es-C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6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B8BB8B1-DA90-F5BB-F5EE-1E666A99EFEE}"/>
              </a:ext>
            </a:extLst>
          </p:cNvPr>
          <p:cNvSpPr txBox="1"/>
          <p:nvPr/>
        </p:nvSpPr>
        <p:spPr>
          <a:xfrm>
            <a:off x="2195736" y="597992"/>
            <a:ext cx="4572000" cy="523220"/>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Datos de los cadáveres</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343D47DC-6B98-150E-BCDD-0EE1D79413DE}"/>
              </a:ext>
            </a:extLst>
          </p:cNvPr>
          <p:cNvSpPr txBox="1"/>
          <p:nvPr/>
        </p:nvSpPr>
        <p:spPr>
          <a:xfrm>
            <a:off x="143508" y="1628800"/>
            <a:ext cx="8856984" cy="4093428"/>
          </a:xfrm>
          <a:prstGeom prst="rect">
            <a:avLst/>
          </a:prstGeom>
          <a:noFill/>
        </p:spPr>
        <p:txBody>
          <a:bodyPr wrap="square">
            <a:spAutoFit/>
          </a:bodyPr>
          <a:lstStyle/>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datos básicos sobre los cadáveres, así como su condición general, el estado de conservación, las características físicas y aspecto externo, deben ser recopilados cuanto antes. Aun sabiendo que a menudo esto será difícil, deberán hacerse todos los esfuerzos para cumplir este paso antes del inicio de la </a:t>
            </a:r>
            <a:r>
              <a:rPr kumimoji="0" lang="es-ES_trad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descomposición.</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srgbClr val="A63D36"/>
                </a:solidFill>
                <a:effectLst/>
                <a:uLnTx/>
                <a:uFillTx/>
                <a:latin typeface="Arial" panose="020B0604020202020204" pitchFamily="34" charset="0"/>
                <a:ea typeface="+mn-ea"/>
                <a:cs typeface="Arial" panose="020B0604020202020204" pitchFamily="34"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Los datos deben registrarse apenas comienzan las operaciones de recuperación. Se recomienda a los equipos de recuperación que designen a una persona responsable de registrar la información sobre los cadáveres y los lugares de recuperación mediante el formulario de identificación de cadáveres (anexo 1). Se trata de un formulario sencillo que contiene la información básica que se precisa registrar acerca del cadáver y el lugar en que se recuperó.</a:t>
            </a:r>
          </a:p>
        </p:txBody>
      </p:sp>
    </p:spTree>
    <p:extLst>
      <p:ext uri="{BB962C8B-B14F-4D97-AF65-F5344CB8AC3E}">
        <p14:creationId xmlns:p14="http://schemas.microsoft.com/office/powerpoint/2010/main" val="3581758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B8BB8B1-DA90-F5BB-F5EE-1E666A99EFEE}"/>
              </a:ext>
            </a:extLst>
          </p:cNvPr>
          <p:cNvSpPr txBox="1"/>
          <p:nvPr/>
        </p:nvSpPr>
        <p:spPr>
          <a:xfrm>
            <a:off x="2286000" y="260648"/>
            <a:ext cx="4572000" cy="523220"/>
          </a:xfrm>
          <a:prstGeom prst="rect">
            <a:avLst/>
          </a:prstGeom>
          <a:blipFill>
            <a:blip r:embed="rId2"/>
            <a:tile tx="0" ty="0" sx="100000" sy="100000" flip="none" algn="tl"/>
          </a:blipFill>
        </p:spPr>
        <p:txBody>
          <a:bodyPr wrap="square">
            <a:spAutoFit/>
          </a:bodyPr>
          <a:lstStyle/>
          <a:p>
            <a:pPr algn="ctr"/>
            <a:r>
              <a:rPr lang="es-ES_tradnl" sz="2800" b="0" i="0" u="none" strike="noStrike" baseline="0" dirty="0">
                <a:solidFill>
                  <a:srgbClr val="A63D36"/>
                </a:solidFill>
                <a:latin typeface="Impact" panose="020B0806030902050204" pitchFamily="34" charset="0"/>
              </a:rPr>
              <a:t>Datos de los cadáveres</a:t>
            </a:r>
            <a:endParaRPr lang="es-CU" sz="2800" dirty="0"/>
          </a:p>
        </p:txBody>
      </p:sp>
      <p:sp>
        <p:nvSpPr>
          <p:cNvPr id="5" name="CuadroTexto 4">
            <a:extLst>
              <a:ext uri="{FF2B5EF4-FFF2-40B4-BE49-F238E27FC236}">
                <a16:creationId xmlns:a16="http://schemas.microsoft.com/office/drawing/2014/main" id="{343D47DC-6B98-150E-BCDD-0EE1D79413DE}"/>
              </a:ext>
            </a:extLst>
          </p:cNvPr>
          <p:cNvSpPr txBox="1"/>
          <p:nvPr/>
        </p:nvSpPr>
        <p:spPr>
          <a:xfrm>
            <a:off x="143508" y="908720"/>
            <a:ext cx="8856984" cy="5786199"/>
          </a:xfrm>
          <a:prstGeom prst="rect">
            <a:avLst/>
          </a:prstGeom>
          <a:noFill/>
        </p:spPr>
        <p:txBody>
          <a:bodyPr wrap="square">
            <a:spAutoFit/>
          </a:bodyPr>
          <a:lstStyle/>
          <a:p>
            <a:pPr marL="261938" indent="-261938" algn="just">
              <a:spcBef>
                <a:spcPts val="600"/>
              </a:spcBef>
              <a:spcAft>
                <a:spcPts val="6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Todas las pertenencias personales u otros elementos claramente asociados con un único cadáver deben permanecer con este, colocados en la bolsa o el recipiente mortuorios y registrados con el código único.</a:t>
            </a:r>
            <a:r>
              <a:rPr lang="es-ES" sz="2400" dirty="0">
                <a:solidFill>
                  <a:srgbClr val="000000"/>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De esta manera, se reducen al mínimo los riesgos de que los efectos personales se pierdan o se ubiquen </a:t>
            </a:r>
            <a:r>
              <a:rPr lang="es-ES_tradnl" sz="2400" b="0" i="0" u="none" strike="noStrike" baseline="0" dirty="0">
                <a:solidFill>
                  <a:srgbClr val="000000"/>
                </a:solidFill>
                <a:latin typeface="Arial" panose="020B0604020202020204" pitchFamily="34" charset="0"/>
                <a:cs typeface="Arial" panose="020B0604020202020204" pitchFamily="34" charset="0"/>
              </a:rPr>
              <a:t>en el lugar erróneo.</a:t>
            </a:r>
          </a:p>
          <a:p>
            <a:pPr marL="261938" indent="-261938" algn="just">
              <a:spcBef>
                <a:spcPts val="600"/>
              </a:spcBef>
              <a:spcAft>
                <a:spcPts val="600"/>
              </a:spcAft>
            </a:pPr>
            <a:r>
              <a:rPr lang="es-ES" sz="2400" b="0" i="0" u="none" strike="noStrike" baseline="0" dirty="0">
                <a:solidFill>
                  <a:srgbClr val="A63D36"/>
                </a:solidFill>
                <a:latin typeface="Arial" panose="020B0604020202020204" pitchFamily="34" charset="0"/>
                <a:cs typeface="Arial" panose="020B0604020202020204" pitchFamily="34" charset="0"/>
              </a:rPr>
              <a:t>♦ </a:t>
            </a:r>
            <a:r>
              <a:rPr lang="es-ES" sz="2400" b="0" i="0" u="none" strike="noStrike" baseline="0" dirty="0">
                <a:solidFill>
                  <a:srgbClr val="000000"/>
                </a:solidFill>
                <a:latin typeface="Arial" panose="020B0604020202020204" pitchFamily="34" charset="0"/>
                <a:cs typeface="Arial" panose="020B0604020202020204" pitchFamily="34" charset="0"/>
              </a:rPr>
              <a:t>Los cuerpos y sus pertenencias personales correspondientes, así como las informaciones relacionadas (formulario de identificación de cadáveres, fotografías, etc.) deben ser factibles de localizar durante todo el proceso. Para este propósito, se recomienda fuertemente el uso del formulario de identificación de cadáveres como parte del proceso de la cadena de custodia cuando los cadáveres o la documentación pertinente sea entregada a otra autoridad competente.</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798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9DEF2D-C5DD-BBB7-6654-A6536E2B3FD7}"/>
              </a:ext>
            </a:extLst>
          </p:cNvPr>
          <p:cNvSpPr txBox="1"/>
          <p:nvPr/>
        </p:nvSpPr>
        <p:spPr>
          <a:xfrm>
            <a:off x="2051720" y="188640"/>
            <a:ext cx="4572000" cy="461665"/>
          </a:xfrm>
          <a:prstGeom prst="rect">
            <a:avLst/>
          </a:prstGeom>
          <a:blipFill>
            <a:blip r:embed="rId2"/>
            <a:tile tx="0" ty="0" sx="100000" sy="100000" flip="none" algn="tl"/>
          </a:blipFill>
        </p:spPr>
        <p:txBody>
          <a:bodyPr wrap="square">
            <a:spAutoFit/>
          </a:bodyPr>
          <a:lstStyle/>
          <a:p>
            <a:pPr algn="ctr"/>
            <a:r>
              <a:rPr lang="es-ES_tradnl" sz="2400" b="0" i="0" u="none" strike="noStrike" baseline="0" dirty="0">
                <a:solidFill>
                  <a:srgbClr val="A63D36"/>
                </a:solidFill>
                <a:latin typeface="Impact" panose="020B0806030902050204" pitchFamily="34" charset="0"/>
              </a:rPr>
              <a:t>Registro (obligatorio)</a:t>
            </a:r>
            <a:endParaRPr lang="es-CU" sz="2400" dirty="0"/>
          </a:p>
        </p:txBody>
      </p:sp>
      <p:sp>
        <p:nvSpPr>
          <p:cNvPr id="5" name="CuadroTexto 4">
            <a:extLst>
              <a:ext uri="{FF2B5EF4-FFF2-40B4-BE49-F238E27FC236}">
                <a16:creationId xmlns:a16="http://schemas.microsoft.com/office/drawing/2014/main" id="{936CAA9A-FDA4-0D22-6782-1B58966D7AB8}"/>
              </a:ext>
            </a:extLst>
          </p:cNvPr>
          <p:cNvSpPr txBox="1"/>
          <p:nvPr/>
        </p:nvSpPr>
        <p:spPr>
          <a:xfrm>
            <a:off x="503548" y="650305"/>
            <a:ext cx="8136904" cy="3970318"/>
          </a:xfrm>
          <a:prstGeom prst="rect">
            <a:avLst/>
          </a:prstGeom>
          <a:noFill/>
        </p:spPr>
        <p:txBody>
          <a:bodyPr wrap="square">
            <a:spAutoFit/>
          </a:bodyPr>
          <a:lstStyle/>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Siempre registre los siguientes datos, junto con el código único del cuerpo, mediante el uso del</a:t>
            </a:r>
          </a:p>
          <a:p>
            <a:pPr algn="l"/>
            <a:r>
              <a:rPr lang="es-ES" sz="1800" b="0" i="0" u="none" strike="noStrike" baseline="0" dirty="0">
                <a:solidFill>
                  <a:srgbClr val="000000"/>
                </a:solidFill>
                <a:latin typeface="TimesNewRomanPSMT"/>
              </a:rPr>
              <a:t>formulario de identificación de cadáveres del anexo 1:</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sexo (si es identificable sin una revisión integral del cuerpo);</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rango de edad aproximado (infante, niño, adolescente, adulto o anciano);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pertenencias personales (joyas, ropa, documento de identidad, licencia de conducir, etc.);</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marcas particulares visibles en la piel (por ejemplo, tatuajes, cicatrices, lunares) sin quitar la ropa;</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otra deformidad obvia.</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Registre también:</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estatura;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color y longitud del cabello;</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características dentales evidentes.</a:t>
            </a:r>
            <a:endParaRPr lang="es-CU" dirty="0"/>
          </a:p>
        </p:txBody>
      </p:sp>
      <p:sp>
        <p:nvSpPr>
          <p:cNvPr id="7" name="CuadroTexto 6">
            <a:extLst>
              <a:ext uri="{FF2B5EF4-FFF2-40B4-BE49-F238E27FC236}">
                <a16:creationId xmlns:a16="http://schemas.microsoft.com/office/drawing/2014/main" id="{38577085-D3B3-480B-1931-78158A924DCA}"/>
              </a:ext>
            </a:extLst>
          </p:cNvPr>
          <p:cNvSpPr txBox="1"/>
          <p:nvPr/>
        </p:nvSpPr>
        <p:spPr>
          <a:xfrm>
            <a:off x="89756" y="4967155"/>
            <a:ext cx="8802724" cy="1692771"/>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Conservación (obligatorio)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Después de examinar, registrar y fotografiar las pertenencias personales de la persona muerta, estas</a:t>
            </a:r>
          </a:p>
          <a:p>
            <a:pPr algn="l"/>
            <a:r>
              <a:rPr lang="es-ES" sz="1800" b="0" i="0" u="none" strike="noStrike" baseline="0" dirty="0">
                <a:solidFill>
                  <a:srgbClr val="000000"/>
                </a:solidFill>
                <a:latin typeface="TimesNewRomanPSMT"/>
              </a:rPr>
              <a:t>deben dejarse en el cuerpo, al igual que la ropa que llevaba cuando fue encontrada.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No se debe quitar la ropa del cuerpo.</a:t>
            </a:r>
          </a:p>
        </p:txBody>
      </p:sp>
    </p:spTree>
    <p:extLst>
      <p:ext uri="{BB962C8B-B14F-4D97-AF65-F5344CB8AC3E}">
        <p14:creationId xmlns:p14="http://schemas.microsoft.com/office/powerpoint/2010/main" val="69682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CE77625-81C0-9331-6068-C0D7F3105A18}"/>
              </a:ext>
            </a:extLst>
          </p:cNvPr>
          <p:cNvSpPr txBox="1"/>
          <p:nvPr/>
        </p:nvSpPr>
        <p:spPr>
          <a:xfrm>
            <a:off x="251520" y="1340768"/>
            <a:ext cx="8640960" cy="3416320"/>
          </a:xfrm>
          <a:prstGeom prst="rect">
            <a:avLst/>
          </a:prstGeom>
          <a:noFill/>
        </p:spPr>
        <p:txBody>
          <a:bodyPr wrap="square">
            <a:spAutoFit/>
          </a:bodyPr>
          <a:lstStyle/>
          <a:p>
            <a:pPr algn="just">
              <a:spcBef>
                <a:spcPts val="600"/>
              </a:spcBef>
              <a:spcAft>
                <a:spcPts val="600"/>
              </a:spcAft>
            </a:pPr>
            <a:r>
              <a:rPr lang="es-ES" sz="2400" b="0" i="0" u="none" strike="noStrike" baseline="0" dirty="0">
                <a:latin typeface="Arial" panose="020B0604020202020204" pitchFamily="34" charset="0"/>
                <a:cs typeface="Arial" panose="020B0604020202020204" pitchFamily="34" charset="0"/>
              </a:rPr>
              <a:t>Los equipos de respuesta en todo el mundo precisan directrices sencillas, prácticas y fáciles de seguir, a fin de garantizar que puedan realizar sus tareas de manera digna y apropiada. Esto incluye adoptar las medidas necesarias para auxiliar la futura labor de los especialistas e investigadores forenses en identificar los restos humanos y esclarecer el paradero de los desaparecidos. Esta orientación también es necesaria para planificar la preparación adecuada para desastres.</a:t>
            </a:r>
            <a:endParaRPr lang="es-CU" sz="2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80A3B79-14C2-876C-8893-A82C3471626D}"/>
              </a:ext>
            </a:extLst>
          </p:cNvPr>
          <p:cNvSpPr txBox="1"/>
          <p:nvPr/>
        </p:nvSpPr>
        <p:spPr>
          <a:xfrm>
            <a:off x="2915816" y="476672"/>
            <a:ext cx="3024336"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CU" sz="3200" dirty="0">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62357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71D921-6CC2-E704-01A4-2C010EDEEEB5}"/>
              </a:ext>
            </a:extLst>
          </p:cNvPr>
          <p:cNvSpPr txBox="1"/>
          <p:nvPr/>
        </p:nvSpPr>
        <p:spPr>
          <a:xfrm>
            <a:off x="178949" y="1124744"/>
            <a:ext cx="8892480" cy="4185761"/>
          </a:xfrm>
          <a:prstGeom prst="rect">
            <a:avLst/>
          </a:prstGeom>
          <a:noFill/>
        </p:spPr>
        <p:txBody>
          <a:bodyPr wrap="square">
            <a:spAutoFit/>
          </a:bodyPr>
          <a:lstStyle/>
          <a:p>
            <a:pPr algn="l"/>
            <a:r>
              <a:rPr lang="es-ES" sz="3200" b="0" i="0" u="none" strike="noStrike" baseline="0" dirty="0">
                <a:solidFill>
                  <a:srgbClr val="A63D36"/>
                </a:solidFill>
                <a:latin typeface="Impact" panose="020B0806030902050204" pitchFamily="34" charset="0"/>
              </a:rPr>
              <a:t>Identificación y entrega del cuerpo a los familiares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identificación de los cuerpos y la entrega a los familiares son responsabilidad de las autoridades.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identificación científica de los cuerpos es competencia de los expertos forenses, que aplican las</a:t>
            </a:r>
          </a:p>
          <a:p>
            <a:pPr algn="l"/>
            <a:r>
              <a:rPr lang="es-ES" sz="1800" b="0" i="0" u="none" strike="noStrike" baseline="0" dirty="0">
                <a:solidFill>
                  <a:srgbClr val="000000"/>
                </a:solidFill>
                <a:latin typeface="TimesNewRomanPSMT"/>
              </a:rPr>
              <a:t>directrices de Interpol para la identificación de víctimas de desastres (IVD). Estos expertos, si estuviesen</a:t>
            </a:r>
          </a:p>
          <a:p>
            <a:pPr algn="l"/>
            <a:r>
              <a:rPr lang="es-ES" sz="1800" b="0" i="0" u="none" strike="noStrike" baseline="0" dirty="0">
                <a:solidFill>
                  <a:srgbClr val="000000"/>
                </a:solidFill>
                <a:latin typeface="TimesNewRomanPSMT"/>
              </a:rPr>
              <a:t>disponibles, deben participar en el proceso de identificación.</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Sin embargo, se reconoce que en algunos contextos puede ser que no haya expertos forenses disponibles.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En esas circunstancias, para aumentar la confiabilidad de cualquier identificación visual, las condiciones</a:t>
            </a:r>
          </a:p>
          <a:p>
            <a:pPr algn="l"/>
            <a:r>
              <a:rPr lang="es-ES" sz="1800" b="0" i="0" u="none" strike="noStrike" baseline="0" dirty="0">
                <a:solidFill>
                  <a:srgbClr val="000000"/>
                </a:solidFill>
                <a:latin typeface="TimesNewRomanPSMT"/>
              </a:rPr>
              <a:t>de reconocimiento del cuerpo deben reducir al mínimo el estrés emocional para los familiares en duelo.</a:t>
            </a:r>
          </a:p>
        </p:txBody>
      </p:sp>
    </p:spTree>
    <p:extLst>
      <p:ext uri="{BB962C8B-B14F-4D97-AF65-F5344CB8AC3E}">
        <p14:creationId xmlns:p14="http://schemas.microsoft.com/office/powerpoint/2010/main" val="229685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71D921-6CC2-E704-01A4-2C010EDEEEB5}"/>
              </a:ext>
            </a:extLst>
          </p:cNvPr>
          <p:cNvSpPr txBox="1"/>
          <p:nvPr/>
        </p:nvSpPr>
        <p:spPr>
          <a:xfrm>
            <a:off x="164434" y="908720"/>
            <a:ext cx="8892480"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A63D36"/>
                </a:solidFill>
                <a:effectLst/>
                <a:uLnTx/>
                <a:uFillTx/>
                <a:latin typeface="Impact" panose="020B0806030902050204" pitchFamily="34" charset="0"/>
                <a:ea typeface="+mn-ea"/>
                <a:cs typeface="+mn-cs"/>
              </a:rPr>
              <a:t>Identificación y entrega del cuerpo a los familiares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A63D36"/>
                </a:solidFill>
                <a:effectLst/>
                <a:uLnTx/>
                <a:uFillTx/>
                <a:latin typeface="ZapfDingbatsITC"/>
                <a:ea typeface="+mn-ea"/>
                <a:cs typeface="+mn-cs"/>
              </a:rPr>
              <a:t>♦</a:t>
            </a:r>
            <a:r>
              <a:rPr kumimoji="0" lang="es-ES" sz="1800" b="0" i="0" u="none" strike="noStrike" kern="1200" cap="none" spc="0" normalizeH="0" baseline="0" noProof="0" dirty="0">
                <a:ln>
                  <a:noFill/>
                </a:ln>
                <a:solidFill>
                  <a:srgbClr val="A63D36"/>
                </a:solidFill>
                <a:effectLst/>
                <a:uLnTx/>
                <a:uFillTx/>
                <a:latin typeface="TimesNewRomanPSMT"/>
                <a:ea typeface="+mn-ea"/>
                <a:cs typeface="+mn-cs"/>
              </a:rPr>
              <a:t>♦ </a:t>
            </a: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La visualización de fotografías de alta calidad, especialmente si fueron tomadas antes de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descomposición, puede ser más confiable, reconociendo que eso también puede causar mucha angustia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000000"/>
                </a:solidFill>
                <a:effectLst/>
                <a:uLnTx/>
                <a:uFillTx/>
                <a:latin typeface="TimesNewRomanPSMT"/>
                <a:ea typeface="+mn-ea"/>
                <a:cs typeface="+mn-cs"/>
              </a:rPr>
              <a:t>a los familiares.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U" sz="800" b="0" i="0" u="none" strike="noStrike" kern="1200" cap="none" spc="0" normalizeH="0" baseline="0" noProof="0" dirty="0">
                <a:ln>
                  <a:noFill/>
                </a:ln>
                <a:solidFill>
                  <a:srgbClr val="000000"/>
                </a:solidFill>
                <a:effectLst/>
                <a:uLnTx/>
                <a:uFillTx/>
                <a:latin typeface="HelveticaNeueLTStd-Lt"/>
                <a:ea typeface="+mn-ea"/>
                <a:cs typeface="+mn-cs"/>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A63D36"/>
                </a:solidFill>
                <a:effectLst/>
                <a:uLnTx/>
                <a:uFillTx/>
                <a:latin typeface="ZapfDingbatsITC"/>
                <a:ea typeface="+mn-ea"/>
                <a:cs typeface="+mn-cs"/>
              </a:rPr>
              <a:t>♦</a:t>
            </a:r>
            <a:r>
              <a:rPr kumimoji="0" lang="es-ES" sz="1800" b="0" i="0" u="none" strike="noStrike" kern="1200" cap="none" spc="0" normalizeH="0" baseline="0" noProof="0" dirty="0">
                <a:ln>
                  <a:noFill/>
                </a:ln>
                <a:solidFill>
                  <a:srgbClr val="A63D36"/>
                </a:solidFill>
                <a:effectLst/>
                <a:uLnTx/>
                <a:uFillTx/>
                <a:latin typeface="TimesNewRomanPSMT"/>
                <a:ea typeface="+mn-ea"/>
                <a:cs typeface="+mn-cs"/>
              </a:rPr>
              <a:t>♦ </a:t>
            </a: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Esta acción se puede complementar con la visualización de fotografías de ropa y pertenencias.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A63D36"/>
                </a:solidFill>
                <a:effectLst/>
                <a:uLnTx/>
                <a:uFillTx/>
                <a:latin typeface="ZapfDingbatsITC"/>
                <a:ea typeface="+mn-ea"/>
                <a:cs typeface="+mn-cs"/>
              </a:rPr>
              <a:t>♦</a:t>
            </a:r>
            <a:r>
              <a:rPr kumimoji="0" lang="es-ES" sz="1800" b="0" i="0" u="none" strike="noStrike" kern="1200" cap="none" spc="0" normalizeH="0" baseline="0" noProof="0" dirty="0">
                <a:ln>
                  <a:noFill/>
                </a:ln>
                <a:solidFill>
                  <a:srgbClr val="A63D36"/>
                </a:solidFill>
                <a:effectLst/>
                <a:uLnTx/>
                <a:uFillTx/>
                <a:latin typeface="TimesNewRomanPSMT"/>
                <a:ea typeface="+mn-ea"/>
                <a:cs typeface="+mn-cs"/>
              </a:rPr>
              <a:t>♦ </a:t>
            </a: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La presencia del código único del cuerpo en las fotografías permite recuperar el cuerpo correcto.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A63D36"/>
                </a:solidFill>
                <a:effectLst/>
                <a:uLnTx/>
                <a:uFillTx/>
                <a:latin typeface="ZapfDingbatsITC"/>
                <a:ea typeface="+mn-ea"/>
                <a:cs typeface="+mn-cs"/>
              </a:rPr>
              <a:t>♦</a:t>
            </a:r>
            <a:r>
              <a:rPr kumimoji="0" lang="es-ES" sz="1800" b="0" i="0" u="none" strike="noStrike" kern="1200" cap="none" spc="0" normalizeH="0" baseline="0" noProof="0" dirty="0">
                <a:ln>
                  <a:noFill/>
                </a:ln>
                <a:solidFill>
                  <a:srgbClr val="A63D36"/>
                </a:solidFill>
                <a:effectLst/>
                <a:uLnTx/>
                <a:uFillTx/>
                <a:latin typeface="TimesNewRomanPSMT"/>
                <a:ea typeface="+mn-ea"/>
                <a:cs typeface="+mn-cs"/>
              </a:rPr>
              <a:t>♦ </a:t>
            </a: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Los cuerpos que no pudieron ser identificados deben ser conservados adecuadamente (ver el capítulo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TimesNewRomanPSMT"/>
                <a:ea typeface="+mn-ea"/>
                <a:cs typeface="+mn-cs"/>
              </a:rPr>
              <a:t>hasta tanto sea posible la investigación de los expertos forenses.</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281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EABC75-E651-7319-5195-0585230AEECC}"/>
              </a:ext>
            </a:extLst>
          </p:cNvPr>
          <p:cNvSpPr txBox="1"/>
          <p:nvPr/>
        </p:nvSpPr>
        <p:spPr>
          <a:xfrm>
            <a:off x="2286000" y="1201248"/>
            <a:ext cx="4572000" cy="4462760"/>
          </a:xfrm>
          <a:prstGeom prst="rect">
            <a:avLst/>
          </a:prstGeom>
          <a:noFill/>
        </p:spPr>
        <p:txBody>
          <a:bodyPr wrap="square">
            <a:spAutoFit/>
          </a:bodyPr>
          <a:lstStyle/>
          <a:p>
            <a:pPr algn="l"/>
            <a:r>
              <a:rPr lang="es-ES" sz="3200" b="0" i="0" u="none" strike="noStrike" baseline="0" dirty="0">
                <a:solidFill>
                  <a:srgbClr val="A63D36"/>
                </a:solidFill>
                <a:latin typeface="Impact" panose="020B0806030902050204" pitchFamily="34" charset="0"/>
              </a:rPr>
              <a:t>QUÉ HACER Y QUÉ EVITA R</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Utilice el formulario de identificación de cadáveres; complételo de manera legible.</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Siga las directrices sobre las fotografías. Las fotografías nítidas tomadas lo antes posible antes de la</a:t>
            </a:r>
          </a:p>
          <a:p>
            <a:pPr algn="l"/>
            <a:r>
              <a:rPr lang="es-ES" sz="1800" b="0" i="0" u="none" strike="noStrike" baseline="0" dirty="0">
                <a:solidFill>
                  <a:srgbClr val="000000"/>
                </a:solidFill>
                <a:latin typeface="TimesNewRomanPSMT"/>
              </a:rPr>
              <a:t>putrefacción y con el código único del cuerpo visible resultan esenciales para la identificación ulterior.</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No quite ninguna ropa, pertenencias personales u otros objetos de los cadáveres (excepto para examinar,</a:t>
            </a:r>
          </a:p>
          <a:p>
            <a:pPr algn="l"/>
            <a:r>
              <a:rPr lang="es-ES" sz="1800" b="0" i="0" u="none" strike="noStrike" baseline="0" dirty="0">
                <a:solidFill>
                  <a:srgbClr val="000000"/>
                </a:solidFill>
                <a:latin typeface="TimesNewRomanPSMT"/>
              </a:rPr>
              <a:t>registrar y fotografiar), puesto que son pistas valiosas que pueden ayudar en la identificación ulterior.</a:t>
            </a:r>
            <a:endParaRPr lang="es-CU" dirty="0"/>
          </a:p>
        </p:txBody>
      </p:sp>
    </p:spTree>
    <p:extLst>
      <p:ext uri="{BB962C8B-B14F-4D97-AF65-F5344CB8AC3E}">
        <p14:creationId xmlns:p14="http://schemas.microsoft.com/office/powerpoint/2010/main" val="238086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AB8D64-28E2-F908-7416-586E55F1986F}"/>
              </a:ext>
            </a:extLst>
          </p:cNvPr>
          <p:cNvSpPr txBox="1"/>
          <p:nvPr/>
        </p:nvSpPr>
        <p:spPr>
          <a:xfrm>
            <a:off x="275049" y="121270"/>
            <a:ext cx="8640960" cy="523220"/>
          </a:xfrm>
          <a:prstGeom prst="rect">
            <a:avLst/>
          </a:prstGeom>
          <a:blipFill>
            <a:blip r:embed="rId2"/>
            <a:tile tx="0" ty="0" sx="100000" sy="100000" flip="none" algn="tl"/>
          </a:blipFill>
        </p:spPr>
        <p:txBody>
          <a:bodyPr wrap="square">
            <a:spAutoFit/>
          </a:bodyPr>
          <a:lstStyle/>
          <a:p>
            <a:r>
              <a:rPr lang="es-ES" sz="2800" b="1" i="1" u="none" strike="noStrike" baseline="0" dirty="0">
                <a:latin typeface="Arial" panose="020B0604020202020204" pitchFamily="34" charset="0"/>
                <a:cs typeface="Arial" panose="020B0604020202020204" pitchFamily="34" charset="0"/>
              </a:rPr>
              <a:t>Estrategia para la recuperación de los cadáveres.</a:t>
            </a:r>
            <a:endParaRPr lang="es-CU" sz="28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4D303C8-DE11-F418-F113-847E06DF54DE}"/>
              </a:ext>
            </a:extLst>
          </p:cNvPr>
          <p:cNvSpPr txBox="1"/>
          <p:nvPr/>
        </p:nvSpPr>
        <p:spPr>
          <a:xfrm>
            <a:off x="77281" y="908720"/>
            <a:ext cx="9036496" cy="5663089"/>
          </a:xfrm>
          <a:prstGeom prst="rect">
            <a:avLst/>
          </a:prstGeom>
          <a:noFill/>
        </p:spPr>
        <p:txBody>
          <a:bodyPr wrap="square">
            <a:spAutoFit/>
          </a:bodyPr>
          <a:lstStyle/>
          <a:p>
            <a:pPr algn="l">
              <a:spcBef>
                <a:spcPts val="600"/>
              </a:spcBef>
              <a:spcAft>
                <a:spcPts val="600"/>
              </a:spcAft>
            </a:pPr>
            <a:r>
              <a:rPr lang="es-ES_tradnl" sz="3200" b="0" i="0" u="none" strike="noStrike" baseline="0" dirty="0">
                <a:solidFill>
                  <a:srgbClr val="A63D36"/>
                </a:solidFill>
                <a:latin typeface="Impact" panose="020B0806030902050204" pitchFamily="34" charset="0"/>
              </a:rPr>
              <a:t>Generalidades</a:t>
            </a:r>
          </a:p>
          <a:p>
            <a:pPr marL="261938" indent="-261938" algn="just">
              <a:spcBef>
                <a:spcPts val="600"/>
              </a:spcBef>
              <a:spcAft>
                <a:spcPts val="600"/>
              </a:spcAft>
            </a:pPr>
            <a:r>
              <a:rPr lang="es-ES" sz="1800" b="0" i="0" u="none" strike="noStrike" baseline="0" dirty="0">
                <a:solidFill>
                  <a:srgbClr val="000000"/>
                </a:solidFill>
                <a:latin typeface="Arial" panose="020B0604020202020204" pitchFamily="34" charset="0"/>
                <a:cs typeface="Arial" panose="020B0604020202020204" pitchFamily="34" charset="0"/>
              </a:rPr>
              <a:t>1. </a:t>
            </a:r>
            <a:r>
              <a:rPr lang="es-ES" sz="2000" b="0" i="0" u="none" strike="noStrike" baseline="0" dirty="0">
                <a:solidFill>
                  <a:srgbClr val="000000"/>
                </a:solidFill>
                <a:latin typeface="Arial" panose="020B0604020202020204" pitchFamily="34" charset="0"/>
                <a:cs typeface="Arial" panose="020B0604020202020204" pitchFamily="34" charset="0"/>
              </a:rPr>
              <a:t>El rescate y el cuidado de los sobrevivientes deben prevalecer sobre la atención de los cadáveres.</a:t>
            </a:r>
          </a:p>
          <a:p>
            <a:pPr marL="261938" indent="-261938"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2. La recuperación eficaz de los cadáveres puede facilitar su identificación futura.</a:t>
            </a:r>
          </a:p>
          <a:p>
            <a:pPr marL="261938" indent="-261938"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3. El tipo de desastre y la zona afectada tendrán un impacto significativo en la recuperación (Ej.: terremoto, tifón, deslizamiento de tierra; comunidad remota, ciudad) y en el tiempo que lleve.</a:t>
            </a:r>
          </a:p>
          <a:p>
            <a:pPr marL="261938" indent="-261938"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4. Esta parte del proceso es esencial: la identificación futura;  </a:t>
            </a:r>
            <a:r>
              <a:rPr lang="es-ES" sz="2000" dirty="0">
                <a:solidFill>
                  <a:srgbClr val="000000"/>
                </a:solidFill>
                <a:latin typeface="Arial" panose="020B0604020202020204" pitchFamily="34" charset="0"/>
                <a:cs typeface="Arial" panose="020B0604020202020204" pitchFamily="34" charset="0"/>
              </a:rPr>
              <a:t>la </a:t>
            </a:r>
            <a:r>
              <a:rPr lang="es-ES" sz="2000" b="0" i="0" u="none" strike="noStrike" baseline="0" dirty="0">
                <a:solidFill>
                  <a:srgbClr val="000000"/>
                </a:solidFill>
                <a:latin typeface="Arial" panose="020B0604020202020204" pitchFamily="34" charset="0"/>
                <a:cs typeface="Arial" panose="020B0604020202020204" pitchFamily="34" charset="0"/>
              </a:rPr>
              <a:t>“Salud y seguridad (incluidos los riesgos de enfermedades infecciosas de los cadáveres)”; “Asignación de un código único a los cadáveres” y “Fotografía y registro de datos de los </a:t>
            </a:r>
            <a:r>
              <a:rPr lang="es-ES_tradnl" sz="2000" b="0" i="0" u="none" strike="noStrike" baseline="0" dirty="0">
                <a:solidFill>
                  <a:srgbClr val="000000"/>
                </a:solidFill>
                <a:latin typeface="Arial" panose="020B0604020202020204" pitchFamily="34" charset="0"/>
                <a:cs typeface="Arial" panose="020B0604020202020204" pitchFamily="34" charset="0"/>
              </a:rPr>
              <a:t>cadáveres”.</a:t>
            </a:r>
          </a:p>
          <a:p>
            <a:pPr marL="261938" indent="-261938"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5. En la planificación de esta fase, considere asignar un código único a los cuerpos, así como fotografiar y registrar los datos relativos a éstos en el momento de la recuperación.</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692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C88ACB-83EE-0A31-9B93-8F72324C91EF}"/>
              </a:ext>
            </a:extLst>
          </p:cNvPr>
          <p:cNvSpPr txBox="1"/>
          <p:nvPr/>
        </p:nvSpPr>
        <p:spPr>
          <a:xfrm>
            <a:off x="1835696" y="332656"/>
            <a:ext cx="4788024" cy="523220"/>
          </a:xfrm>
          <a:prstGeom prst="rect">
            <a:avLst/>
          </a:prstGeom>
          <a:blipFill>
            <a:blip r:embed="rId2"/>
            <a:tile tx="0" ty="0" sx="100000" sy="100000" flip="none" algn="tl"/>
          </a:blipFill>
        </p:spPr>
        <p:txBody>
          <a:bodyPr wrap="square">
            <a:spAutoFit/>
          </a:bodyPr>
          <a:lstStyle/>
          <a:p>
            <a:pPr algn="ctr"/>
            <a:r>
              <a:rPr lang="es-ES_tradnl" sz="2800" b="0" i="0" u="none" strike="noStrike" baseline="0" dirty="0">
                <a:solidFill>
                  <a:srgbClr val="A63D36"/>
                </a:solidFill>
                <a:latin typeface="Impact" panose="020B0806030902050204" pitchFamily="34" charset="0"/>
              </a:rPr>
              <a:t>Localización de los cadáveres</a:t>
            </a:r>
            <a:endParaRPr lang="es-CU" sz="2800" dirty="0"/>
          </a:p>
        </p:txBody>
      </p:sp>
      <p:sp>
        <p:nvSpPr>
          <p:cNvPr id="5" name="CuadroTexto 4">
            <a:extLst>
              <a:ext uri="{FF2B5EF4-FFF2-40B4-BE49-F238E27FC236}">
                <a16:creationId xmlns:a16="http://schemas.microsoft.com/office/drawing/2014/main" id="{AA824BFC-098C-CC1A-98F0-9A2DAB822F89}"/>
              </a:ext>
            </a:extLst>
          </p:cNvPr>
          <p:cNvSpPr txBox="1"/>
          <p:nvPr/>
        </p:nvSpPr>
        <p:spPr>
          <a:xfrm>
            <a:off x="341276" y="1628800"/>
            <a:ext cx="7776864" cy="3416320"/>
          </a:xfrm>
          <a:prstGeom prst="rect">
            <a:avLst/>
          </a:prstGeom>
          <a:noFill/>
        </p:spPr>
        <p:txBody>
          <a:bodyPr wrap="square">
            <a:spAutoFit/>
          </a:bodyPr>
          <a:lstStyle/>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Frecuentemente, es tarea de los familiares y amigos sobrevivientes y otras personas del equipo de</a:t>
            </a:r>
          </a:p>
          <a:p>
            <a:pPr algn="l"/>
            <a:r>
              <a:rPr lang="es-ES_tradnl" sz="1800" b="0" i="0" u="none" strike="noStrike" baseline="0" dirty="0">
                <a:solidFill>
                  <a:srgbClr val="000000"/>
                </a:solidFill>
                <a:latin typeface="TimesNewRomanPSMT"/>
              </a:rPr>
              <a:t>respuesta.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Posteriormente, pueden llegar los equipos de búsqueda y rescate, organizados y con experiencia.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Se debe enfatizar los riesgos de remover los cadáveres de edificios colapsados u otros lugares peligrosos</a:t>
            </a:r>
          </a:p>
          <a:p>
            <a:pPr algn="l"/>
            <a:r>
              <a:rPr lang="es-ES" sz="1800" b="0" i="0" u="none" strike="noStrike" baseline="0" dirty="0">
                <a:solidFill>
                  <a:srgbClr val="000000"/>
                </a:solidFill>
                <a:latin typeface="TimesNewRomanPSMT"/>
              </a:rPr>
              <a:t>que normalmente acompañan los desastres. Las lesiones y las muertes que ocurren en muchas fases de</a:t>
            </a:r>
          </a:p>
          <a:p>
            <a:pPr algn="l"/>
            <a:r>
              <a:rPr lang="es-ES" sz="1800" b="0" i="0" u="none" strike="noStrike" baseline="0" dirty="0">
                <a:solidFill>
                  <a:srgbClr val="000000"/>
                </a:solidFill>
                <a:latin typeface="TimesNewRomanPSMT"/>
              </a:rPr>
              <a:t>la respuesta a los desastres, en particular la recuperación, son bastante reconocidas. Las precauciones de</a:t>
            </a:r>
          </a:p>
          <a:p>
            <a:pPr algn="l"/>
            <a:r>
              <a:rPr lang="es-ES" sz="1800" b="0" i="0" u="none" strike="noStrike" baseline="0" dirty="0">
                <a:solidFill>
                  <a:srgbClr val="000000"/>
                </a:solidFill>
                <a:latin typeface="TimesNewRomanPSMT"/>
              </a:rPr>
              <a:t>salud y seguridad deben prevalecer a medida que la operación avanza</a:t>
            </a:r>
            <a:endParaRPr lang="es-CU" dirty="0"/>
          </a:p>
        </p:txBody>
      </p:sp>
    </p:spTree>
    <p:extLst>
      <p:ext uri="{BB962C8B-B14F-4D97-AF65-F5344CB8AC3E}">
        <p14:creationId xmlns:p14="http://schemas.microsoft.com/office/powerpoint/2010/main" val="2249126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DF1F6-1807-4C0D-5248-F445878F78D0}"/>
              </a:ext>
            </a:extLst>
          </p:cNvPr>
          <p:cNvSpPr txBox="1"/>
          <p:nvPr/>
        </p:nvSpPr>
        <p:spPr>
          <a:xfrm>
            <a:off x="215516" y="149687"/>
            <a:ext cx="8712968" cy="6709529"/>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Recuperación de los cuerpos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pronta recuperación de los cuerpos es una prioridad porque contribuye a la identificación posterior</a:t>
            </a:r>
          </a:p>
          <a:p>
            <a:pPr algn="l"/>
            <a:r>
              <a:rPr lang="es-ES" sz="1800" b="0" i="0" u="none" strike="noStrike" baseline="0" dirty="0">
                <a:solidFill>
                  <a:srgbClr val="000000"/>
                </a:solidFill>
                <a:latin typeface="TimesNewRomanPSMT"/>
              </a:rPr>
              <a:t>y reduce la carga psicológica de los sobrevivientes. Sin embargo, no debe interrumpir la ejecución de</a:t>
            </a:r>
          </a:p>
          <a:p>
            <a:pPr algn="l"/>
            <a:r>
              <a:rPr lang="es-ES" sz="1800" b="0" i="0" u="none" strike="noStrike" baseline="0" dirty="0">
                <a:solidFill>
                  <a:srgbClr val="000000"/>
                </a:solidFill>
                <a:latin typeface="TimesNewRomanPSMT"/>
              </a:rPr>
              <a:t>otras intervenciones destinadas a prestar ayuda a los sobrevivientes.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Idealmente, la asignación del código único al cuerpo, la toma de fotografías, la documentación de datos</a:t>
            </a:r>
          </a:p>
          <a:p>
            <a:pPr algn="l"/>
            <a:r>
              <a:rPr lang="es-ES" sz="1800" b="0" i="0" u="none" strike="noStrike" baseline="0" dirty="0">
                <a:solidFill>
                  <a:srgbClr val="000000"/>
                </a:solidFill>
                <a:latin typeface="TimesNewRomanPSMT"/>
              </a:rPr>
              <a:t>de los cadáveres y la conservación de los documentos deben efectuarse aproximadamente al mismo</a:t>
            </a:r>
          </a:p>
          <a:p>
            <a:pPr algn="l"/>
            <a:r>
              <a:rPr lang="es-ES" sz="1800" b="0" i="0" u="none" strike="noStrike" baseline="0" dirty="0">
                <a:solidFill>
                  <a:srgbClr val="000000"/>
                </a:solidFill>
                <a:latin typeface="TimesNewRomanPSMT"/>
              </a:rPr>
              <a:t>tiempo en que se traslada el cuerpo (ver capítulos 4 y 5).</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Los cadáveres de adultos son difíciles de desplazar y normalmente se requiere al menos dos personas</a:t>
            </a:r>
          </a:p>
          <a:p>
            <a:pPr algn="l"/>
            <a:r>
              <a:rPr lang="es-ES_tradnl" sz="1800" b="0" i="0" u="none" strike="noStrike" baseline="0" dirty="0">
                <a:solidFill>
                  <a:srgbClr val="000000"/>
                </a:solidFill>
                <a:latin typeface="TimesNewRomanPSMT"/>
              </a:rPr>
              <a:t>para esta tarea.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seguridad del equipo de recuperación es primordial.</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Las personas a cargo de la recuperación de los cadáveres deben estar familiarizadas con el capítulo 3</a:t>
            </a:r>
          </a:p>
          <a:p>
            <a:pPr algn="l"/>
            <a:r>
              <a:rPr lang="es-ES_tradnl" sz="1800" b="0" i="0" u="none" strike="noStrike" baseline="0" dirty="0">
                <a:solidFill>
                  <a:srgbClr val="000000"/>
                </a:solidFill>
                <a:latin typeface="TimesNewRomanPSMT"/>
              </a:rPr>
              <a:t>sobre Salud y seguridad.</a:t>
            </a:r>
          </a:p>
          <a:p>
            <a:pPr algn="l"/>
            <a:r>
              <a:rPr lang="es-ES_tradnl" sz="2000" b="0" i="0" u="none" strike="noStrike" baseline="0" dirty="0">
                <a:solidFill>
                  <a:srgbClr val="000000"/>
                </a:solidFill>
                <a:latin typeface="Impact" panose="020B0806030902050204" pitchFamily="34" charset="0"/>
              </a:rPr>
              <a:t>Bolsas mortuorias o elementos similares disponibles para almacenamiento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Los cadáveres deben ser colocados en una bolsa mortuoria en el lugar de recuperación. Por lo general,</a:t>
            </a:r>
          </a:p>
          <a:p>
            <a:pPr algn="l"/>
            <a:r>
              <a:rPr lang="es-ES" sz="1800" b="0" i="0" u="none" strike="noStrike" baseline="0" dirty="0">
                <a:solidFill>
                  <a:srgbClr val="000000"/>
                </a:solidFill>
                <a:latin typeface="TimesNewRomanPSMT"/>
              </a:rPr>
              <a:t>se requiere dos personas para colocar el cuerpo de un adulto en una bolsa mortuoria (fig. 6.1 – 6.6).</a:t>
            </a:r>
            <a:endParaRPr lang="es-CU" dirty="0"/>
          </a:p>
        </p:txBody>
      </p:sp>
    </p:spTree>
    <p:extLst>
      <p:ext uri="{BB962C8B-B14F-4D97-AF65-F5344CB8AC3E}">
        <p14:creationId xmlns:p14="http://schemas.microsoft.com/office/powerpoint/2010/main" val="2046168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ADE456-D5CC-21AA-77AE-3A59EBBE3A9C}"/>
              </a:ext>
            </a:extLst>
          </p:cNvPr>
          <p:cNvPicPr>
            <a:picLocks noChangeAspect="1"/>
          </p:cNvPicPr>
          <p:nvPr/>
        </p:nvPicPr>
        <p:blipFill>
          <a:blip r:embed="rId2"/>
          <a:stretch>
            <a:fillRect/>
          </a:stretch>
        </p:blipFill>
        <p:spPr>
          <a:xfrm>
            <a:off x="2912384" y="115823"/>
            <a:ext cx="2796988" cy="1871831"/>
          </a:xfrm>
          <a:prstGeom prst="rect">
            <a:avLst/>
          </a:prstGeom>
        </p:spPr>
      </p:pic>
      <p:pic>
        <p:nvPicPr>
          <p:cNvPr id="5" name="Imagen 4">
            <a:extLst>
              <a:ext uri="{FF2B5EF4-FFF2-40B4-BE49-F238E27FC236}">
                <a16:creationId xmlns:a16="http://schemas.microsoft.com/office/drawing/2014/main" id="{2A863EEA-6C8A-FC5B-624A-B936959371C5}"/>
              </a:ext>
            </a:extLst>
          </p:cNvPr>
          <p:cNvPicPr>
            <a:picLocks noChangeAspect="1"/>
          </p:cNvPicPr>
          <p:nvPr/>
        </p:nvPicPr>
        <p:blipFill>
          <a:blip r:embed="rId3"/>
          <a:stretch>
            <a:fillRect/>
          </a:stretch>
        </p:blipFill>
        <p:spPr>
          <a:xfrm>
            <a:off x="6300113" y="116780"/>
            <a:ext cx="2796988" cy="1871831"/>
          </a:xfrm>
          <a:prstGeom prst="rect">
            <a:avLst/>
          </a:prstGeom>
        </p:spPr>
      </p:pic>
      <p:pic>
        <p:nvPicPr>
          <p:cNvPr id="7" name="Imagen 6">
            <a:extLst>
              <a:ext uri="{FF2B5EF4-FFF2-40B4-BE49-F238E27FC236}">
                <a16:creationId xmlns:a16="http://schemas.microsoft.com/office/drawing/2014/main" id="{426BA465-1D41-02DD-26F7-A24A014A763D}"/>
              </a:ext>
            </a:extLst>
          </p:cNvPr>
          <p:cNvPicPr>
            <a:picLocks noChangeAspect="1"/>
          </p:cNvPicPr>
          <p:nvPr/>
        </p:nvPicPr>
        <p:blipFill>
          <a:blip r:embed="rId4"/>
          <a:stretch>
            <a:fillRect/>
          </a:stretch>
        </p:blipFill>
        <p:spPr>
          <a:xfrm>
            <a:off x="2830458" y="2396898"/>
            <a:ext cx="2796988" cy="1871831"/>
          </a:xfrm>
          <a:prstGeom prst="rect">
            <a:avLst/>
          </a:prstGeom>
        </p:spPr>
      </p:pic>
      <p:pic>
        <p:nvPicPr>
          <p:cNvPr id="9" name="Imagen 8">
            <a:extLst>
              <a:ext uri="{FF2B5EF4-FFF2-40B4-BE49-F238E27FC236}">
                <a16:creationId xmlns:a16="http://schemas.microsoft.com/office/drawing/2014/main" id="{26A1F0CD-E1BD-52FF-B71B-2C9DD8219536}"/>
              </a:ext>
            </a:extLst>
          </p:cNvPr>
          <p:cNvPicPr>
            <a:picLocks noChangeAspect="1"/>
          </p:cNvPicPr>
          <p:nvPr/>
        </p:nvPicPr>
        <p:blipFill>
          <a:blip r:embed="rId5"/>
          <a:stretch>
            <a:fillRect/>
          </a:stretch>
        </p:blipFill>
        <p:spPr>
          <a:xfrm>
            <a:off x="6330403" y="2344003"/>
            <a:ext cx="2796988" cy="1871831"/>
          </a:xfrm>
          <a:prstGeom prst="rect">
            <a:avLst/>
          </a:prstGeom>
        </p:spPr>
      </p:pic>
      <p:pic>
        <p:nvPicPr>
          <p:cNvPr id="11" name="Imagen 10">
            <a:extLst>
              <a:ext uri="{FF2B5EF4-FFF2-40B4-BE49-F238E27FC236}">
                <a16:creationId xmlns:a16="http://schemas.microsoft.com/office/drawing/2014/main" id="{380ADE0B-EF68-A5D4-770E-F7092FC167E9}"/>
              </a:ext>
            </a:extLst>
          </p:cNvPr>
          <p:cNvPicPr>
            <a:picLocks noChangeAspect="1"/>
          </p:cNvPicPr>
          <p:nvPr/>
        </p:nvPicPr>
        <p:blipFill>
          <a:blip r:embed="rId6"/>
          <a:stretch>
            <a:fillRect/>
          </a:stretch>
        </p:blipFill>
        <p:spPr>
          <a:xfrm>
            <a:off x="2888515" y="4585166"/>
            <a:ext cx="2796988" cy="1871831"/>
          </a:xfrm>
          <a:prstGeom prst="rect">
            <a:avLst/>
          </a:prstGeom>
        </p:spPr>
      </p:pic>
      <p:pic>
        <p:nvPicPr>
          <p:cNvPr id="13" name="Imagen 12">
            <a:extLst>
              <a:ext uri="{FF2B5EF4-FFF2-40B4-BE49-F238E27FC236}">
                <a16:creationId xmlns:a16="http://schemas.microsoft.com/office/drawing/2014/main" id="{6438AF12-68A0-F70F-B300-8593257FA80D}"/>
              </a:ext>
            </a:extLst>
          </p:cNvPr>
          <p:cNvPicPr>
            <a:picLocks noChangeAspect="1"/>
          </p:cNvPicPr>
          <p:nvPr/>
        </p:nvPicPr>
        <p:blipFill>
          <a:blip r:embed="rId7"/>
          <a:stretch>
            <a:fillRect/>
          </a:stretch>
        </p:blipFill>
        <p:spPr>
          <a:xfrm>
            <a:off x="6311406" y="4470309"/>
            <a:ext cx="2796988" cy="1871831"/>
          </a:xfrm>
          <a:prstGeom prst="rect">
            <a:avLst/>
          </a:prstGeom>
        </p:spPr>
      </p:pic>
      <p:sp>
        <p:nvSpPr>
          <p:cNvPr id="14" name="Flecha: a la derecha 13">
            <a:extLst>
              <a:ext uri="{FF2B5EF4-FFF2-40B4-BE49-F238E27FC236}">
                <a16:creationId xmlns:a16="http://schemas.microsoft.com/office/drawing/2014/main" id="{C51FCAF4-C0D1-2591-DC2C-FC1E84D04F45}"/>
              </a:ext>
            </a:extLst>
          </p:cNvPr>
          <p:cNvSpPr/>
          <p:nvPr/>
        </p:nvSpPr>
        <p:spPr>
          <a:xfrm>
            <a:off x="5722049" y="1040317"/>
            <a:ext cx="608086" cy="380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echa: a la derecha 14">
            <a:extLst>
              <a:ext uri="{FF2B5EF4-FFF2-40B4-BE49-F238E27FC236}">
                <a16:creationId xmlns:a16="http://schemas.microsoft.com/office/drawing/2014/main" id="{C3C437C9-F42C-23C9-56DF-94F1343D1675}"/>
              </a:ext>
            </a:extLst>
          </p:cNvPr>
          <p:cNvSpPr/>
          <p:nvPr/>
        </p:nvSpPr>
        <p:spPr>
          <a:xfrm>
            <a:off x="5595646" y="3246698"/>
            <a:ext cx="760355" cy="2876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echa: a la derecha 15">
            <a:extLst>
              <a:ext uri="{FF2B5EF4-FFF2-40B4-BE49-F238E27FC236}">
                <a16:creationId xmlns:a16="http://schemas.microsoft.com/office/drawing/2014/main" id="{91DE9049-8EF6-C7D7-EA0E-29A89FF1B47A}"/>
              </a:ext>
            </a:extLst>
          </p:cNvPr>
          <p:cNvSpPr/>
          <p:nvPr/>
        </p:nvSpPr>
        <p:spPr>
          <a:xfrm>
            <a:off x="5746130" y="5422337"/>
            <a:ext cx="590729" cy="234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echa: a la derecha 16">
            <a:extLst>
              <a:ext uri="{FF2B5EF4-FFF2-40B4-BE49-F238E27FC236}">
                <a16:creationId xmlns:a16="http://schemas.microsoft.com/office/drawing/2014/main" id="{3721DB51-0C29-D3C5-C5B8-1C5C14ADC6A5}"/>
              </a:ext>
            </a:extLst>
          </p:cNvPr>
          <p:cNvSpPr/>
          <p:nvPr/>
        </p:nvSpPr>
        <p:spPr>
          <a:xfrm rot="8245034" flipV="1">
            <a:off x="5549112" y="2027652"/>
            <a:ext cx="870598" cy="2128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lecha: a la derecha 17">
            <a:extLst>
              <a:ext uri="{FF2B5EF4-FFF2-40B4-BE49-F238E27FC236}">
                <a16:creationId xmlns:a16="http://schemas.microsoft.com/office/drawing/2014/main" id="{1239A2DC-4550-96BC-A49F-149E8AA20E13}"/>
              </a:ext>
            </a:extLst>
          </p:cNvPr>
          <p:cNvSpPr/>
          <p:nvPr/>
        </p:nvSpPr>
        <p:spPr>
          <a:xfrm rot="8577777">
            <a:off x="5570840" y="4210608"/>
            <a:ext cx="876926" cy="251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CuadroTexto 19">
            <a:extLst>
              <a:ext uri="{FF2B5EF4-FFF2-40B4-BE49-F238E27FC236}">
                <a16:creationId xmlns:a16="http://schemas.microsoft.com/office/drawing/2014/main" id="{998AA433-BE66-2AF2-7952-C56596217681}"/>
              </a:ext>
            </a:extLst>
          </p:cNvPr>
          <p:cNvSpPr txBox="1"/>
          <p:nvPr/>
        </p:nvSpPr>
        <p:spPr>
          <a:xfrm>
            <a:off x="133693" y="188640"/>
            <a:ext cx="2635170" cy="65248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Movimiento de rotación </a:t>
            </a:r>
            <a:r>
              <a:rPr kumimoji="0" lang="es-E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lateral para colocar un cuerpo en una </a:t>
            </a:r>
            <a:r>
              <a:rPr kumimoji="0" lang="es-ES" sz="1800" b="1" i="1"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bolsa mortuoria: </a:t>
            </a:r>
            <a:r>
              <a:rPr kumimoji="0" lang="es-E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el cuerpo, con la etiqueta del código único en la muñeca, luego de haber sido puesto en el suelo (fig. 6.1), se lo pone de costado (fig. 6.2). Se enrolla parcialmente la bolsa mortuoria; se coloca la parte enrollada en forma inmediatamente adyacente a la espalda del cuerpo en el suelo (fig. 6.2). Se vuelve a colocar el cuerpo boca arriba (fig. 6.3). Se desenrolla la bolsa mortuoria (fig. 6.4) y se cierra la bolsa (fig. 6.5). Se coloca la etiqueta en la bolsa (fig. 6.6).</a:t>
            </a:r>
            <a:endParaRPr kumimoji="0" lang="es-CU"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22" name="CuadroTexto 21">
            <a:extLst>
              <a:ext uri="{FF2B5EF4-FFF2-40B4-BE49-F238E27FC236}">
                <a16:creationId xmlns:a16="http://schemas.microsoft.com/office/drawing/2014/main" id="{50342981-8B66-04BA-7D47-AD1BB1C2CD5B}"/>
              </a:ext>
            </a:extLst>
          </p:cNvPr>
          <p:cNvSpPr txBox="1"/>
          <p:nvPr/>
        </p:nvSpPr>
        <p:spPr>
          <a:xfrm>
            <a:off x="3585896" y="1945115"/>
            <a:ext cx="9861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6.1 </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3BEF7915-25D2-265B-6155-0BA4866B3E5A}"/>
              </a:ext>
            </a:extLst>
          </p:cNvPr>
          <p:cNvSpPr txBox="1"/>
          <p:nvPr/>
        </p:nvSpPr>
        <p:spPr>
          <a:xfrm>
            <a:off x="7380312" y="1945115"/>
            <a:ext cx="10346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6.2 </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CuadroTexto 25">
            <a:extLst>
              <a:ext uri="{FF2B5EF4-FFF2-40B4-BE49-F238E27FC236}">
                <a16:creationId xmlns:a16="http://schemas.microsoft.com/office/drawing/2014/main" id="{250F63BE-8A8A-B58A-0D7D-49D1322C9458}"/>
              </a:ext>
            </a:extLst>
          </p:cNvPr>
          <p:cNvSpPr txBox="1"/>
          <p:nvPr/>
        </p:nvSpPr>
        <p:spPr>
          <a:xfrm>
            <a:off x="3511720" y="4308641"/>
            <a:ext cx="12799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6.3</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AA2077B1-3C96-1F12-1D2F-425A94C8285A}"/>
              </a:ext>
            </a:extLst>
          </p:cNvPr>
          <p:cNvSpPr txBox="1"/>
          <p:nvPr/>
        </p:nvSpPr>
        <p:spPr>
          <a:xfrm>
            <a:off x="7247745" y="4142782"/>
            <a:ext cx="10039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6.4 </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CuadroTexto 29">
            <a:extLst>
              <a:ext uri="{FF2B5EF4-FFF2-40B4-BE49-F238E27FC236}">
                <a16:creationId xmlns:a16="http://schemas.microsoft.com/office/drawing/2014/main" id="{9967F558-5C34-2160-D60F-4B624D280A99}"/>
              </a:ext>
            </a:extLst>
          </p:cNvPr>
          <p:cNvSpPr txBox="1"/>
          <p:nvPr/>
        </p:nvSpPr>
        <p:spPr>
          <a:xfrm>
            <a:off x="3748581" y="6488668"/>
            <a:ext cx="12523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6.5</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CuadroTexto 31">
            <a:extLst>
              <a:ext uri="{FF2B5EF4-FFF2-40B4-BE49-F238E27FC236}">
                <a16:creationId xmlns:a16="http://schemas.microsoft.com/office/drawing/2014/main" id="{D0A703A4-B160-DFF1-9CF4-97C06220D504}"/>
              </a:ext>
            </a:extLst>
          </p:cNvPr>
          <p:cNvSpPr txBox="1"/>
          <p:nvPr/>
        </p:nvSpPr>
        <p:spPr>
          <a:xfrm>
            <a:off x="7312857" y="6383037"/>
            <a:ext cx="12523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fig. 6.6</a:t>
            </a:r>
            <a:endParaRPr kumimoji="0" lang="es-C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8449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D8426F-D9F8-9838-A7B9-03CEEB7B1212}"/>
              </a:ext>
            </a:extLst>
          </p:cNvPr>
          <p:cNvSpPr txBox="1"/>
          <p:nvPr/>
        </p:nvSpPr>
        <p:spPr>
          <a:xfrm>
            <a:off x="971600" y="1484784"/>
            <a:ext cx="6390456" cy="4585871"/>
          </a:xfrm>
          <a:prstGeom prst="rect">
            <a:avLst/>
          </a:prstGeom>
          <a:noFill/>
        </p:spPr>
        <p:txBody>
          <a:bodyPr wrap="square">
            <a:spAutoFit/>
          </a:bodyPr>
          <a:lstStyle/>
          <a:p>
            <a:pPr algn="l"/>
            <a:r>
              <a:rPr lang="es-ES_tradnl" sz="2000" b="0" i="0" u="none" strike="noStrike" baseline="0" dirty="0">
                <a:solidFill>
                  <a:srgbClr val="000000"/>
                </a:solidFill>
                <a:latin typeface="Impact" panose="020B0806030902050204" pitchFamily="34" charset="0"/>
              </a:rPr>
              <a:t>Sin disponibilidad de bolsas mortuorias o elementos similares para almacenamiento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 no hubiera bolsas mortuorias disponibles, la mejor manera de mover un cadáver es con una persona</a:t>
            </a:r>
          </a:p>
          <a:p>
            <a:pPr algn="l"/>
            <a:r>
              <a:rPr lang="es-ES" sz="1800" b="0" i="0" u="none" strike="noStrike" baseline="0" dirty="0">
                <a:solidFill>
                  <a:srgbClr val="000000"/>
                </a:solidFill>
                <a:latin typeface="TimesNewRomanPSMT"/>
              </a:rPr>
              <a:t>a cada lado del cuerpo.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Una persona sostiene la cabeza y la pelvis, mientras que otra persona sostiene la parte superior de la</a:t>
            </a:r>
          </a:p>
          <a:p>
            <a:pPr algn="l"/>
            <a:r>
              <a:rPr lang="es-ES" sz="1800" b="0" i="0" u="none" strike="noStrike" baseline="0" dirty="0">
                <a:solidFill>
                  <a:srgbClr val="000000"/>
                </a:solidFill>
                <a:latin typeface="TimesNewRomanPSMT"/>
              </a:rPr>
              <a:t>espalda y la parte inferior de los muslos para levantar el cuerpo y moverlo.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Como alternativa, para los cuerpos más pesados o con ayuda de una tercera persona, una persona se</a:t>
            </a:r>
          </a:p>
          <a:p>
            <a:pPr algn="l"/>
            <a:r>
              <a:rPr lang="es-ES" sz="1800" b="0" i="0" u="none" strike="noStrike" baseline="0" dirty="0">
                <a:solidFill>
                  <a:srgbClr val="000000"/>
                </a:solidFill>
                <a:latin typeface="TimesNewRomanPSMT"/>
              </a:rPr>
              <a:t>ubica de pie en el extremo de la cabeza, sosteniendo la cabeza y los hombros, mientras que las otras</a:t>
            </a:r>
          </a:p>
          <a:p>
            <a:pPr algn="l"/>
            <a:r>
              <a:rPr lang="es-ES" sz="1800" b="0" i="0" u="none" strike="noStrike" baseline="0" dirty="0">
                <a:solidFill>
                  <a:srgbClr val="000000"/>
                </a:solidFill>
                <a:latin typeface="TimesNewRomanPSMT"/>
              </a:rPr>
              <a:t>dos se ubican a cada lado del cuerpo y sostienen la espalda, la pelvis y las piernas. En esta opción,</a:t>
            </a:r>
          </a:p>
          <a:p>
            <a:pPr algn="l"/>
            <a:r>
              <a:rPr lang="es-ES" sz="1800" b="0" i="0" u="none" strike="noStrike" baseline="0" dirty="0">
                <a:solidFill>
                  <a:srgbClr val="000000"/>
                </a:solidFill>
                <a:latin typeface="TimesNewRomanPSMT"/>
              </a:rPr>
              <a:t>primero se mueven los pies.</a:t>
            </a:r>
            <a:endParaRPr lang="es-CU" dirty="0"/>
          </a:p>
        </p:txBody>
      </p:sp>
    </p:spTree>
    <p:extLst>
      <p:ext uri="{BB962C8B-B14F-4D97-AF65-F5344CB8AC3E}">
        <p14:creationId xmlns:p14="http://schemas.microsoft.com/office/powerpoint/2010/main" val="75432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8C3B40-1AB6-452B-50D9-852FB5DFE003}"/>
              </a:ext>
            </a:extLst>
          </p:cNvPr>
          <p:cNvSpPr txBox="1"/>
          <p:nvPr/>
        </p:nvSpPr>
        <p:spPr>
          <a:xfrm>
            <a:off x="215516" y="260648"/>
            <a:ext cx="8712968" cy="5786199"/>
          </a:xfrm>
          <a:prstGeom prst="rect">
            <a:avLst/>
          </a:prstGeom>
          <a:noFill/>
        </p:spPr>
        <p:txBody>
          <a:bodyPr wrap="square">
            <a:spAutoFit/>
          </a:bodyPr>
          <a:lstStyle/>
          <a:p>
            <a:pPr algn="l"/>
            <a:r>
              <a:rPr lang="es-ES" sz="3200" b="0" i="0" u="none" strike="noStrike" baseline="0" dirty="0">
                <a:solidFill>
                  <a:srgbClr val="A63D36"/>
                </a:solidFill>
                <a:latin typeface="Impact" panose="020B0806030902050204" pitchFamily="34" charset="0"/>
              </a:rPr>
              <a:t>Después de recuperar el cuerpo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Después de haber recuperado los cadáveres, se los debe conservar en lugares frescos, protegidos de la</a:t>
            </a:r>
          </a:p>
          <a:p>
            <a:pPr algn="l"/>
            <a:r>
              <a:rPr lang="es-ES" sz="1800" b="0" i="0" u="none" strike="noStrike" baseline="0" dirty="0">
                <a:solidFill>
                  <a:srgbClr val="000000"/>
                </a:solidFill>
                <a:latin typeface="TimesNewRomanPSMT"/>
              </a:rPr>
              <a:t>luz directa del sol, de los animales y de la vista del público.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Idealmente, cada cuerpo debe estar en una bolsa mortuoria o en un elemento individual similar.</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 se establece un centro de recolección (ver el capítulo 7), los cuerpos deben ser llevados allí para</a:t>
            </a:r>
          </a:p>
          <a:p>
            <a:pPr algn="l"/>
            <a:r>
              <a:rPr lang="es-ES" sz="1800" b="0" i="0" u="none" strike="noStrike" baseline="0" dirty="0">
                <a:solidFill>
                  <a:srgbClr val="000000"/>
                </a:solidFill>
                <a:latin typeface="TimesNewRomanPSMT"/>
              </a:rPr>
              <a:t>las etapas posteriores del proceso.</a:t>
            </a:r>
          </a:p>
          <a:p>
            <a:pPr algn="l"/>
            <a:r>
              <a:rPr lang="es-ES" sz="3200" b="0" i="0" u="none" strike="noStrike" baseline="0" dirty="0">
                <a:solidFill>
                  <a:srgbClr val="A63D36"/>
                </a:solidFill>
                <a:latin typeface="Impact" panose="020B0806030902050204" pitchFamily="34" charset="0"/>
              </a:rPr>
              <a:t>QUÉ HACER Y QUÉ EVITA R</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Comprenda que la recuperación adecuada de los cadáveres ayudará a proteger su dignidad y contribuir</a:t>
            </a:r>
          </a:p>
          <a:p>
            <a:pPr algn="l"/>
            <a:r>
              <a:rPr lang="es-ES_tradnl" sz="1800" b="0" i="0" u="none" strike="noStrike" baseline="0" dirty="0">
                <a:solidFill>
                  <a:srgbClr val="000000"/>
                </a:solidFill>
                <a:latin typeface="TimesNewRomanPSMT"/>
              </a:rPr>
              <a:t>a su identificación.</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Comprenda que la recuperación adecuada de los cadáveres incluye asignar códigos únicos, tomar</a:t>
            </a:r>
          </a:p>
          <a:p>
            <a:pPr algn="l"/>
            <a:r>
              <a:rPr lang="es-ES" sz="1800" b="0" i="0" u="none" strike="noStrike" baseline="0" dirty="0">
                <a:solidFill>
                  <a:srgbClr val="000000"/>
                </a:solidFill>
                <a:latin typeface="TimesNewRomanPSMT"/>
              </a:rPr>
              <a:t>fotografías y completar el formulario de identificación de los cadáveres.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Proteja la información recopilada para evitar pérdidas.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No interrumpa ni impida las operaciones destinadas a salvar o ayudar o los sobrevivientes</a:t>
            </a:r>
            <a:endParaRPr lang="es-CU" dirty="0"/>
          </a:p>
        </p:txBody>
      </p:sp>
    </p:spTree>
    <p:extLst>
      <p:ext uri="{BB962C8B-B14F-4D97-AF65-F5344CB8AC3E}">
        <p14:creationId xmlns:p14="http://schemas.microsoft.com/office/powerpoint/2010/main" val="3311279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340DA4-A18B-9B81-A79D-EFA84FA0EC59}"/>
              </a:ext>
            </a:extLst>
          </p:cNvPr>
          <p:cNvSpPr txBox="1"/>
          <p:nvPr/>
        </p:nvSpPr>
        <p:spPr>
          <a:xfrm>
            <a:off x="1763688" y="404664"/>
            <a:ext cx="4572000" cy="646331"/>
          </a:xfrm>
          <a:prstGeom prst="rect">
            <a:avLst/>
          </a:prstGeom>
          <a:noFill/>
        </p:spPr>
        <p:txBody>
          <a:bodyPr wrap="square">
            <a:spAutoFit/>
          </a:bodyPr>
          <a:lstStyle/>
          <a:p>
            <a:r>
              <a:rPr lang="es-ES" sz="1800" b="0" i="0" u="none" strike="noStrike" baseline="0" dirty="0">
                <a:latin typeface="TimesNewRomanPSMT"/>
              </a:rPr>
              <a:t>opciones posibles para el almacenamiento temporal de los cadáveres.</a:t>
            </a:r>
            <a:endParaRPr lang="es-CU" dirty="0"/>
          </a:p>
        </p:txBody>
      </p:sp>
      <p:sp>
        <p:nvSpPr>
          <p:cNvPr id="5" name="CuadroTexto 4">
            <a:extLst>
              <a:ext uri="{FF2B5EF4-FFF2-40B4-BE49-F238E27FC236}">
                <a16:creationId xmlns:a16="http://schemas.microsoft.com/office/drawing/2014/main" id="{5DA10112-A6D2-4D7A-62C3-9E8C0116DE60}"/>
              </a:ext>
            </a:extLst>
          </p:cNvPr>
          <p:cNvSpPr txBox="1"/>
          <p:nvPr/>
        </p:nvSpPr>
        <p:spPr>
          <a:xfrm>
            <a:off x="215516" y="1042633"/>
            <a:ext cx="8712968" cy="5570756"/>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Generalidades</a:t>
            </a:r>
          </a:p>
          <a:p>
            <a:pPr algn="l"/>
            <a:r>
              <a:rPr lang="es-ES" sz="1800" b="0" i="0" u="none" strike="noStrike" baseline="0" dirty="0">
                <a:solidFill>
                  <a:srgbClr val="000000"/>
                </a:solidFill>
                <a:latin typeface="TimesNewRomanPSMT"/>
              </a:rPr>
              <a:t>1. Después de un desastre que supera la capacidad normal de respuesta, se pierden las condiciones necesarias</a:t>
            </a:r>
          </a:p>
          <a:p>
            <a:pPr algn="l"/>
            <a:r>
              <a:rPr lang="es-ES" sz="1800" b="0" i="0" u="none" strike="noStrike" baseline="0" dirty="0">
                <a:solidFill>
                  <a:srgbClr val="000000"/>
                </a:solidFill>
                <a:latin typeface="TimesNewRomanPSMT"/>
              </a:rPr>
              <a:t>para procesar rápidamente los cuerpos. Esto significa que puede ser necesario conservar temporalmente</a:t>
            </a:r>
          </a:p>
          <a:p>
            <a:pPr algn="l"/>
            <a:r>
              <a:rPr lang="es-ES_tradnl" sz="1800" b="0" i="0" u="none" strike="noStrike" baseline="0" dirty="0">
                <a:solidFill>
                  <a:srgbClr val="000000"/>
                </a:solidFill>
                <a:latin typeface="TimesNewRomanPSMT"/>
              </a:rPr>
              <a:t>los cuerpos.</a:t>
            </a:r>
          </a:p>
          <a:p>
            <a:pPr algn="l"/>
            <a:r>
              <a:rPr lang="es-ES" sz="1800" b="0" i="0" u="none" strike="noStrike" baseline="0" dirty="0">
                <a:solidFill>
                  <a:srgbClr val="000000"/>
                </a:solidFill>
                <a:latin typeface="TimesNewRomanPSMT"/>
              </a:rPr>
              <a:t>2. El objetivo del almacenamiento temporal de los cadáveres es respetar, conservar y proteger los cuerpos</a:t>
            </a:r>
          </a:p>
          <a:p>
            <a:pPr algn="l"/>
            <a:r>
              <a:rPr lang="es-ES" sz="1800" b="0" i="0" u="none" strike="noStrike" baseline="0" dirty="0">
                <a:solidFill>
                  <a:srgbClr val="000000"/>
                </a:solidFill>
                <a:latin typeface="TimesNewRomanPSMT"/>
              </a:rPr>
              <a:t>de la mejor manera posible y aumentar la probabilidad de identificación.</a:t>
            </a:r>
          </a:p>
          <a:p>
            <a:pPr algn="l"/>
            <a:r>
              <a:rPr lang="es-ES" sz="1800" b="0" i="0" u="none" strike="noStrike" baseline="0" dirty="0">
                <a:solidFill>
                  <a:srgbClr val="000000"/>
                </a:solidFill>
                <a:latin typeface="TimesNewRomanPSMT"/>
              </a:rPr>
              <a:t>3. En climas cálidos, entre las 12 y las 48 horas del deceso, la descomposición puede estar demasiado</a:t>
            </a:r>
          </a:p>
          <a:p>
            <a:pPr algn="l"/>
            <a:r>
              <a:rPr lang="es-ES" sz="1800" b="0" i="0" u="none" strike="noStrike" baseline="0" dirty="0">
                <a:solidFill>
                  <a:srgbClr val="000000"/>
                </a:solidFill>
                <a:latin typeface="TimesNewRomanPSMT"/>
              </a:rPr>
              <a:t>avanzada e impedir el reconocimiento facial.</a:t>
            </a:r>
          </a:p>
          <a:p>
            <a:pPr algn="l"/>
            <a:r>
              <a:rPr lang="es-ES" sz="1800" b="0" i="0" u="none" strike="noStrike" baseline="0" dirty="0">
                <a:solidFill>
                  <a:srgbClr val="000000"/>
                </a:solidFill>
                <a:latin typeface="TimesNewRomanPSMT"/>
              </a:rPr>
              <a:t>4. Se deberá establecer un centro de recolección para el almacenamiento temporal y, en caso de que aún no</a:t>
            </a:r>
          </a:p>
          <a:p>
            <a:pPr algn="l"/>
            <a:r>
              <a:rPr lang="es-ES" sz="1800" b="0" i="0" u="none" strike="noStrike" baseline="0" dirty="0">
                <a:solidFill>
                  <a:srgbClr val="000000"/>
                </a:solidFill>
                <a:latin typeface="TimesNewRomanPSMT"/>
              </a:rPr>
              <a:t>se hayan cumplido estos pasos, recopilar y registrar los datos de los cadáveres (incluidas las fotografías).</a:t>
            </a:r>
          </a:p>
          <a:p>
            <a:pPr algn="l"/>
            <a:r>
              <a:rPr lang="es-ES" sz="1800" b="0" i="0" u="none" strike="noStrike" baseline="0" dirty="0">
                <a:solidFill>
                  <a:srgbClr val="000000"/>
                </a:solidFill>
                <a:latin typeface="TimesNewRomanPSMT"/>
              </a:rPr>
              <a:t>5. Luego de la recopilación de los datos, los cuerpos no identificados pueden ser sepultados temporalmente</a:t>
            </a:r>
          </a:p>
          <a:p>
            <a:pPr algn="l"/>
            <a:r>
              <a:rPr lang="es-ES" sz="1800" b="0" i="0" u="none" strike="noStrike" baseline="0" dirty="0">
                <a:solidFill>
                  <a:srgbClr val="000000"/>
                </a:solidFill>
                <a:latin typeface="TimesNewRomanPSMT"/>
              </a:rPr>
              <a:t>salvo que haya disponibilidad de un almacenamiento temporal mejor.</a:t>
            </a:r>
            <a:endParaRPr lang="es-CU" dirty="0"/>
          </a:p>
        </p:txBody>
      </p:sp>
    </p:spTree>
    <p:extLst>
      <p:ext uri="{BB962C8B-B14F-4D97-AF65-F5344CB8AC3E}">
        <p14:creationId xmlns:p14="http://schemas.microsoft.com/office/powerpoint/2010/main" val="355729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2421463"/>
            <a:ext cx="8784976" cy="1200329"/>
          </a:xfrm>
          <a:prstGeom prst="rect">
            <a:avLst/>
          </a:prstGeom>
          <a:noFill/>
        </p:spPr>
        <p:txBody>
          <a:bodyPr wrap="square">
            <a:spAutoFit/>
          </a:bodyPr>
          <a:lstStyle/>
          <a:p>
            <a:pPr marL="449263" marR="0" lvl="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Elementos básicos para el manejo masivo de cadáveres. Principales conceptos. Planificación del grupo. Participantes. Necesidades materiales.</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1979712" y="1340768"/>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a:t>
            </a:r>
          </a:p>
        </p:txBody>
      </p:sp>
      <p:pic>
        <p:nvPicPr>
          <p:cNvPr id="2" name="Imagen 1">
            <a:extLst>
              <a:ext uri="{FF2B5EF4-FFF2-40B4-BE49-F238E27FC236}">
                <a16:creationId xmlns:a16="http://schemas.microsoft.com/office/drawing/2014/main" id="{94FC7FE9-D826-07AF-6704-B44CD72F6168}"/>
              </a:ext>
            </a:extLst>
          </p:cNvPr>
          <p:cNvPicPr>
            <a:picLocks noChangeAspect="1"/>
          </p:cNvPicPr>
          <p:nvPr/>
        </p:nvPicPr>
        <p:blipFill>
          <a:blip r:embed="rId2"/>
          <a:stretch>
            <a:fillRect/>
          </a:stretch>
        </p:blipFill>
        <p:spPr>
          <a:xfrm>
            <a:off x="0" y="0"/>
            <a:ext cx="1224252" cy="1411345"/>
          </a:xfrm>
          <a:prstGeom prst="rect">
            <a:avLst/>
          </a:prstGeom>
        </p:spPr>
      </p:pic>
      <p:pic>
        <p:nvPicPr>
          <p:cNvPr id="4" name="Imagen 3">
            <a:extLst>
              <a:ext uri="{FF2B5EF4-FFF2-40B4-BE49-F238E27FC236}">
                <a16:creationId xmlns:a16="http://schemas.microsoft.com/office/drawing/2014/main" id="{DBE3ECE2-E8E2-27F9-BA19-EA7F15B95536}"/>
              </a:ext>
            </a:extLst>
          </p:cNvPr>
          <p:cNvPicPr>
            <a:picLocks noChangeAspect="1"/>
          </p:cNvPicPr>
          <p:nvPr/>
        </p:nvPicPr>
        <p:blipFill>
          <a:blip r:embed="rId3"/>
          <a:stretch>
            <a:fillRect/>
          </a:stretch>
        </p:blipFill>
        <p:spPr>
          <a:xfrm>
            <a:off x="7817761" y="0"/>
            <a:ext cx="1326239" cy="1411345"/>
          </a:xfrm>
          <a:prstGeom prst="rect">
            <a:avLst/>
          </a:prstGeom>
        </p:spPr>
      </p:pic>
      <p:pic>
        <p:nvPicPr>
          <p:cNvPr id="6" name="Imagen 5">
            <a:extLst>
              <a:ext uri="{FF2B5EF4-FFF2-40B4-BE49-F238E27FC236}">
                <a16:creationId xmlns:a16="http://schemas.microsoft.com/office/drawing/2014/main" id="{8DB5C8BE-43BB-233E-84E3-29F11E13EC6A}"/>
              </a:ext>
            </a:extLst>
          </p:cNvPr>
          <p:cNvPicPr>
            <a:picLocks noChangeAspect="1"/>
          </p:cNvPicPr>
          <p:nvPr/>
        </p:nvPicPr>
        <p:blipFill>
          <a:blip r:embed="rId4"/>
          <a:stretch>
            <a:fillRect/>
          </a:stretch>
        </p:blipFill>
        <p:spPr>
          <a:xfrm>
            <a:off x="2697548" y="153778"/>
            <a:ext cx="2956816" cy="804742"/>
          </a:xfrm>
          <a:prstGeom prst="rect">
            <a:avLst/>
          </a:prstGeom>
        </p:spPr>
      </p:pic>
    </p:spTree>
    <p:extLst>
      <p:ext uri="{BB962C8B-B14F-4D97-AF65-F5344CB8AC3E}">
        <p14:creationId xmlns:p14="http://schemas.microsoft.com/office/powerpoint/2010/main" val="96619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2AC828-D568-7AA9-E0A1-0FF164A906B1}"/>
              </a:ext>
            </a:extLst>
          </p:cNvPr>
          <p:cNvSpPr txBox="1"/>
          <p:nvPr/>
        </p:nvSpPr>
        <p:spPr>
          <a:xfrm>
            <a:off x="251520" y="332656"/>
            <a:ext cx="8892480" cy="5570756"/>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Opciones de almacenamiento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Sin importar la opción de almacenamiento utilizada, cada cuerpo o segmento corporal debe conservarse</a:t>
            </a:r>
          </a:p>
          <a:p>
            <a:pPr algn="l"/>
            <a:r>
              <a:rPr lang="es-ES" sz="1800" b="0" i="0" u="none" strike="noStrike" baseline="0" dirty="0">
                <a:solidFill>
                  <a:srgbClr val="000000"/>
                </a:solidFill>
                <a:latin typeface="TimesNewRomanPSMT"/>
              </a:rPr>
              <a:t>en una bolsa mortuoria o en un elemento similar antes del almacenamiento.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Se debe utilizar etiquetas impermeables o bien etiquetas de papel en plástico sellado, con el código único</a:t>
            </a:r>
          </a:p>
          <a:p>
            <a:pPr algn="l"/>
            <a:r>
              <a:rPr lang="es-ES" sz="1800" b="0" i="0" u="none" strike="noStrike" baseline="0" dirty="0">
                <a:solidFill>
                  <a:srgbClr val="000000"/>
                </a:solidFill>
                <a:latin typeface="TimesNewRomanPSMT"/>
              </a:rPr>
              <a:t>del cuerpo. No escriba el código único directamente en los cuerpos o en las bolsas mortuorias/mortajas</a:t>
            </a:r>
          </a:p>
          <a:p>
            <a:pPr algn="l"/>
            <a:r>
              <a:rPr lang="es-ES" sz="1800" b="0" i="0" u="none" strike="noStrike" baseline="0" dirty="0">
                <a:solidFill>
                  <a:srgbClr val="000000"/>
                </a:solidFill>
                <a:latin typeface="TimesNewRomanPSMT"/>
              </a:rPr>
              <a:t>solamente, ya que pueden borrarse con facilidad o bien las mortajas pueden separarse del cuerpo durante</a:t>
            </a:r>
          </a:p>
          <a:p>
            <a:pPr algn="l"/>
            <a:r>
              <a:rPr lang="es-ES_tradnl" sz="1800" b="0" i="0" u="none" strike="noStrike" baseline="0" dirty="0">
                <a:solidFill>
                  <a:srgbClr val="000000"/>
                </a:solidFill>
                <a:latin typeface="TimesNewRomanPSMT"/>
              </a:rPr>
              <a:t>el almacenamiento.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opción preferida para el almacenamiento consiste en contenedores refrigerados que deben colocarse</a:t>
            </a:r>
          </a:p>
          <a:p>
            <a:pPr algn="l"/>
            <a:r>
              <a:rPr lang="es-ES" sz="1800" b="0" i="0" u="none" strike="noStrike" baseline="0" dirty="0">
                <a:solidFill>
                  <a:srgbClr val="000000"/>
                </a:solidFill>
                <a:latin typeface="TimesNewRomanPSMT"/>
              </a:rPr>
              <a:t>en un lugar adecuado (por ejemplo, como parte de un centro de recolección).</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Si no hubiera un contenedor refrigerado, las otras alternativas son: i) almacenamiento ordenado en un</a:t>
            </a:r>
          </a:p>
          <a:p>
            <a:pPr algn="l"/>
            <a:r>
              <a:rPr lang="es-ES" sz="1800" b="0" i="0" u="none" strike="noStrike" baseline="0" dirty="0">
                <a:solidFill>
                  <a:srgbClr val="000000"/>
                </a:solidFill>
                <a:latin typeface="TimesNewRomanPSMT"/>
              </a:rPr>
              <a:t>lugar protegido, lo más frío posible (fuera de la luz directa del sol y preferentemente cubierto); o </a:t>
            </a:r>
            <a:r>
              <a:rPr lang="es-ES" sz="1800" b="0" i="0" u="none" strike="noStrike" baseline="0" dirty="0" err="1">
                <a:solidFill>
                  <a:srgbClr val="000000"/>
                </a:solidFill>
                <a:latin typeface="TimesNewRomanPSMT"/>
              </a:rPr>
              <a:t>ii</a:t>
            </a:r>
            <a:r>
              <a:rPr lang="es-ES" sz="1800" b="0" i="0" u="none" strike="noStrike" baseline="0" dirty="0">
                <a:solidFill>
                  <a:srgbClr val="000000"/>
                </a:solidFill>
                <a:latin typeface="TimesNewRomanPSMT"/>
              </a:rPr>
              <a:t>)</a:t>
            </a:r>
          </a:p>
          <a:p>
            <a:pPr algn="l"/>
            <a:r>
              <a:rPr lang="es-ES_tradnl" sz="1800" b="0" i="0" u="none" strike="noStrike" baseline="0" dirty="0">
                <a:solidFill>
                  <a:srgbClr val="000000"/>
                </a:solidFill>
                <a:latin typeface="TimesNewRomanPSMT"/>
              </a:rPr>
              <a:t>sepultura temporal (ver a continuación).</a:t>
            </a:r>
            <a:endParaRPr lang="es-CU" dirty="0"/>
          </a:p>
        </p:txBody>
      </p:sp>
    </p:spTree>
    <p:extLst>
      <p:ext uri="{BB962C8B-B14F-4D97-AF65-F5344CB8AC3E}">
        <p14:creationId xmlns:p14="http://schemas.microsoft.com/office/powerpoint/2010/main" val="630460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C2C5FB-8F59-2DF5-5736-3B4C721855C4}"/>
              </a:ext>
            </a:extLst>
          </p:cNvPr>
          <p:cNvSpPr txBox="1"/>
          <p:nvPr/>
        </p:nvSpPr>
        <p:spPr>
          <a:xfrm>
            <a:off x="359532" y="351234"/>
            <a:ext cx="8424936" cy="3077766"/>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Refrigeración</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mejor opción es la refrigeración entre 2 </a:t>
            </a:r>
            <a:r>
              <a:rPr lang="es-ES" sz="800" b="0" i="0" u="none" strike="noStrike" baseline="0" dirty="0" err="1">
                <a:solidFill>
                  <a:srgbClr val="000000"/>
                </a:solidFill>
                <a:latin typeface="TimesNewRomanPSMT"/>
              </a:rPr>
              <a:t>o</a:t>
            </a:r>
            <a:r>
              <a:rPr lang="es-ES" sz="1800" b="0" i="0" u="none" strike="noStrike" baseline="0" dirty="0" err="1">
                <a:solidFill>
                  <a:srgbClr val="000000"/>
                </a:solidFill>
                <a:latin typeface="TimesNewRomanPSMT"/>
              </a:rPr>
              <a:t>C</a:t>
            </a:r>
            <a:r>
              <a:rPr lang="es-ES" sz="1800" b="0" i="0" u="none" strike="noStrike" baseline="0" dirty="0">
                <a:solidFill>
                  <a:srgbClr val="000000"/>
                </a:solidFill>
                <a:latin typeface="TimesNewRomanPSMT"/>
              </a:rPr>
              <a:t> y 4 </a:t>
            </a:r>
            <a:r>
              <a:rPr lang="es-ES" sz="800" b="0" i="0" u="none" strike="noStrike" baseline="0" dirty="0" err="1">
                <a:solidFill>
                  <a:srgbClr val="000000"/>
                </a:solidFill>
                <a:latin typeface="TimesNewRomanPSMT"/>
              </a:rPr>
              <a:t>o</a:t>
            </a:r>
            <a:r>
              <a:rPr lang="es-ES" sz="1800" b="0" i="0" u="none" strike="noStrike" baseline="0" dirty="0" err="1">
                <a:solidFill>
                  <a:srgbClr val="000000"/>
                </a:solidFill>
                <a:latin typeface="TimesNewRomanPSMT"/>
              </a:rPr>
              <a:t>C</a:t>
            </a:r>
            <a:r>
              <a:rPr lang="es-ES" sz="1800" b="0" i="0" u="none" strike="noStrike" baseline="0" dirty="0">
                <a:solidFill>
                  <a:srgbClr val="000000"/>
                </a:solidFill>
                <a:latin typeface="TimesNewRomanPSMT"/>
              </a:rPr>
              <a:t> (35.6 </a:t>
            </a:r>
            <a:r>
              <a:rPr lang="es-ES" sz="800" b="0" i="0" u="none" strike="noStrike" baseline="0" dirty="0" err="1">
                <a:solidFill>
                  <a:srgbClr val="000000"/>
                </a:solidFill>
                <a:latin typeface="TimesNewRomanPSMT"/>
              </a:rPr>
              <a:t>o</a:t>
            </a:r>
            <a:r>
              <a:rPr lang="es-ES" sz="1800" b="0" i="0" u="none" strike="noStrike" baseline="0" dirty="0" err="1">
                <a:solidFill>
                  <a:srgbClr val="000000"/>
                </a:solidFill>
                <a:latin typeface="TimesNewRomanPSMT"/>
              </a:rPr>
              <a:t>F</a:t>
            </a:r>
            <a:r>
              <a:rPr lang="es-ES" sz="1800" b="0" i="0" u="none" strike="noStrike" baseline="0" dirty="0">
                <a:solidFill>
                  <a:srgbClr val="000000"/>
                </a:solidFill>
                <a:latin typeface="TimesNewRomanPSMT"/>
              </a:rPr>
              <a:t> y 39.2 </a:t>
            </a:r>
            <a:r>
              <a:rPr lang="es-ES" sz="800" b="0" i="0" u="none" strike="noStrike" baseline="0" dirty="0" err="1">
                <a:solidFill>
                  <a:srgbClr val="000000"/>
                </a:solidFill>
                <a:latin typeface="TimesNewRomanPSMT"/>
              </a:rPr>
              <a:t>o</a:t>
            </a:r>
            <a:r>
              <a:rPr lang="es-ES" sz="1800" b="0" i="0" u="none" strike="noStrike" baseline="0" dirty="0" err="1">
                <a:solidFill>
                  <a:srgbClr val="000000"/>
                </a:solidFill>
                <a:latin typeface="TimesNewRomanPSMT"/>
              </a:rPr>
              <a:t>F</a:t>
            </a:r>
            <a:r>
              <a:rPr lang="es-ES" sz="1800" b="0" i="0" u="none" strike="noStrike" baseline="0" dirty="0">
                <a:solidFill>
                  <a:srgbClr val="000000"/>
                </a:solidFill>
                <a:latin typeface="TimesNewRomanPSMT"/>
              </a:rPr>
              <a:t>).</a:t>
            </a:r>
          </a:p>
          <a:p>
            <a:pPr algn="l"/>
            <a:r>
              <a:rPr lang="es-ES_tradnl" sz="1800" b="0" i="0" u="none" strike="noStrike" baseline="0" dirty="0">
                <a:solidFill>
                  <a:srgbClr val="A63D36"/>
                </a:solidFill>
                <a:latin typeface="ZapfDingbatsITC"/>
              </a:rPr>
              <a:t>♦</a:t>
            </a:r>
            <a:r>
              <a:rPr lang="es-ES_tradnl" sz="1800" b="0" i="0" u="none" strike="noStrike" baseline="0" dirty="0">
                <a:solidFill>
                  <a:srgbClr val="A63D36"/>
                </a:solidFill>
                <a:latin typeface="TimesNewRomanPSMT"/>
              </a:rPr>
              <a:t>♦ </a:t>
            </a:r>
            <a:r>
              <a:rPr lang="es-ES_tradnl" sz="1800" b="0" i="0" u="none" strike="noStrike" baseline="0" dirty="0">
                <a:solidFill>
                  <a:srgbClr val="000000"/>
                </a:solidFill>
                <a:latin typeface="TimesNewRomanPSMT"/>
              </a:rPr>
              <a:t>Los contenedores refrigerados para transporte utilizados por las empresas de transporte comercial</a:t>
            </a:r>
          </a:p>
          <a:p>
            <a:pPr algn="l"/>
            <a:r>
              <a:rPr lang="es-ES" sz="1800" b="0" i="0" u="none" strike="noStrike" baseline="0" dirty="0">
                <a:solidFill>
                  <a:srgbClr val="000000"/>
                </a:solidFill>
                <a:latin typeface="TimesNewRomanPSMT"/>
              </a:rPr>
              <a:t>pueden utilizarse para almacenar hasta 50 cuerpos si disponen de estanterías adecuadas.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En contadas ocasiones se cuenta con un número suficiente de contenedores refrigerados en el lugar</a:t>
            </a:r>
          </a:p>
          <a:p>
            <a:pPr algn="l"/>
            <a:r>
              <a:rPr lang="es-ES" sz="1800" b="0" i="0" u="none" strike="noStrike" baseline="0" dirty="0">
                <a:solidFill>
                  <a:srgbClr val="000000"/>
                </a:solidFill>
                <a:latin typeface="TimesNewRomanPSMT"/>
              </a:rPr>
              <a:t>del desastre; por lo tanto, se debe recurrir a otras alternativas de almacenamiento, como una sala o un</a:t>
            </a:r>
          </a:p>
          <a:p>
            <a:pPr algn="l"/>
            <a:r>
              <a:rPr lang="es-ES" sz="1800" b="0" i="0" u="none" strike="noStrike" baseline="0" dirty="0">
                <a:solidFill>
                  <a:srgbClr val="000000"/>
                </a:solidFill>
                <a:latin typeface="TimesNewRomanPSMT"/>
              </a:rPr>
              <a:t>ambiente fresco y protegido, hasta que se pueda disponer de refrigeración.</a:t>
            </a:r>
            <a:endParaRPr lang="es-CU" dirty="0"/>
          </a:p>
        </p:txBody>
      </p:sp>
    </p:spTree>
    <p:extLst>
      <p:ext uri="{BB962C8B-B14F-4D97-AF65-F5344CB8AC3E}">
        <p14:creationId xmlns:p14="http://schemas.microsoft.com/office/powerpoint/2010/main" val="829291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48CDE9-E034-5F64-1A99-AAF935AD1E40}"/>
              </a:ext>
            </a:extLst>
          </p:cNvPr>
          <p:cNvSpPr txBox="1"/>
          <p:nvPr/>
        </p:nvSpPr>
        <p:spPr>
          <a:xfrm>
            <a:off x="143508" y="188640"/>
            <a:ext cx="8856984" cy="8340745"/>
          </a:xfrm>
          <a:prstGeom prst="rect">
            <a:avLst/>
          </a:prstGeom>
          <a:noFill/>
        </p:spPr>
        <p:txBody>
          <a:bodyPr wrap="square">
            <a:spAutoFit/>
          </a:bodyPr>
          <a:lstStyle/>
          <a:p>
            <a:pPr algn="l"/>
            <a:r>
              <a:rPr lang="es-ES_tradnl" sz="3200" b="0" i="0" u="none" strike="noStrike" baseline="0" dirty="0">
                <a:solidFill>
                  <a:srgbClr val="A63D36"/>
                </a:solidFill>
                <a:latin typeface="Impact" panose="020B0806030902050204" pitchFamily="34" charset="0"/>
              </a:rPr>
              <a:t>Sepultura temporal</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 sepultura temporal, después de asignar el código único, fotografiar el cuerpo y completar el formulario</a:t>
            </a:r>
          </a:p>
          <a:p>
            <a:pPr algn="l"/>
            <a:r>
              <a:rPr lang="es-ES" sz="1800" b="0" i="0" u="none" strike="noStrike" baseline="0" dirty="0">
                <a:solidFill>
                  <a:srgbClr val="000000"/>
                </a:solidFill>
                <a:latin typeface="TimesNewRomanPSMT"/>
              </a:rPr>
              <a:t>de identificación de cadáveres, ofrece una buena opción para el almacenamiento inicial cuando no existe</a:t>
            </a:r>
          </a:p>
          <a:p>
            <a:pPr algn="l"/>
            <a:r>
              <a:rPr lang="es-ES" sz="1800" b="0" i="0" u="none" strike="noStrike" baseline="0" dirty="0">
                <a:solidFill>
                  <a:srgbClr val="000000"/>
                </a:solidFill>
                <a:latin typeface="TimesNewRomanPSMT"/>
              </a:rPr>
              <a:t>otro método disponible, cuando se necesita un almacenamiento a largo plazo y cuando no hay conflicto</a:t>
            </a:r>
          </a:p>
          <a:p>
            <a:pPr algn="l"/>
            <a:r>
              <a:rPr lang="es-ES_tradnl" sz="1800" b="0" i="0" u="none" strike="noStrike" baseline="0" dirty="0">
                <a:solidFill>
                  <a:srgbClr val="000000"/>
                </a:solidFill>
                <a:latin typeface="TimesNewRomanPSMT"/>
              </a:rPr>
              <a:t>con las normas culturales.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Por lo general, la temperatura del suelo es más baja que en la superficie, de ese modo provee una forma</a:t>
            </a:r>
          </a:p>
          <a:p>
            <a:pPr algn="l"/>
            <a:r>
              <a:rPr lang="es-ES" sz="1800" b="0" i="0" u="none" strike="noStrike" baseline="0" dirty="0">
                <a:solidFill>
                  <a:srgbClr val="000000"/>
                </a:solidFill>
                <a:latin typeface="TimesNewRomanPSMT"/>
              </a:rPr>
              <a:t>natural de enfriamiento y protección, incluso de animales carroñeros.</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Para facilitar y garantizar la localización futura y la recuperación de los cadáveres, los lugares de sepultura</a:t>
            </a:r>
          </a:p>
          <a:p>
            <a:pPr algn="l"/>
            <a:r>
              <a:rPr lang="es-ES" sz="1800" b="0" i="0" u="none" strike="noStrike" baseline="0" dirty="0">
                <a:solidFill>
                  <a:srgbClr val="000000"/>
                </a:solidFill>
                <a:latin typeface="TimesNewRomanPSMT"/>
              </a:rPr>
              <a:t>temporal deben construirse de la siguiente manera:</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utilice fosas individuales para un número reducido de cuerpos y fosas comunes para un número más</a:t>
            </a:r>
          </a:p>
          <a:p>
            <a:pPr algn="l"/>
            <a:r>
              <a:rPr lang="es-ES_tradnl" sz="1800" b="0" i="0" u="none" strike="noStrike" baseline="0" dirty="0">
                <a:solidFill>
                  <a:srgbClr val="000000"/>
                </a:solidFill>
                <a:latin typeface="TimesNewRomanPSMT"/>
              </a:rPr>
              <a:t>elevado;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las sepulturas deben tener 1,5 m de profundidad y estar al menos a 200 m de distancia de las fuentes</a:t>
            </a:r>
          </a:p>
          <a:p>
            <a:pPr algn="l"/>
            <a:r>
              <a:rPr lang="es-ES_tradnl" sz="1800" b="0" i="0" u="none" strike="noStrike" baseline="0" dirty="0">
                <a:solidFill>
                  <a:srgbClr val="000000"/>
                </a:solidFill>
                <a:latin typeface="TimesNewRomanPSMT"/>
              </a:rPr>
              <a:t>de agua potable;</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en las fosas comunes, se debe dejar 0,4 m de distancia entre los cuerpos (ver fig. 7.1);</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disponga los cuerpos uno junto a otro en un solo nivel (no uno sobre otro);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marque cada cuerpo claramente e indique sus ubicaciones a nivel del suelo, incluido el código único</a:t>
            </a:r>
          </a:p>
          <a:p>
            <a:pPr algn="l"/>
            <a:r>
              <a:rPr lang="es-ES_tradnl" sz="1800" b="0" i="0" u="none" strike="noStrike" baseline="0" dirty="0">
                <a:solidFill>
                  <a:srgbClr val="000000"/>
                </a:solidFill>
                <a:latin typeface="TimesNewRomanPSMT"/>
              </a:rPr>
              <a:t>del cuerpo;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considere la opción de colocar los cuerpos en posición vertical si fuera necesario;</a:t>
            </a:r>
          </a:p>
          <a:p>
            <a:pPr algn="l"/>
            <a:r>
              <a:rPr lang="es-ES" sz="1800" b="0" i="0" u="none" strike="noStrike" baseline="0" dirty="0">
                <a:solidFill>
                  <a:srgbClr val="A63D36"/>
                </a:solidFill>
                <a:latin typeface="ZapfDingbatsITC"/>
              </a:rPr>
              <a:t>✶</a:t>
            </a:r>
            <a:r>
              <a:rPr lang="es-ES" sz="1800" b="0" i="0" u="none" strike="noStrike" baseline="0" dirty="0">
                <a:solidFill>
                  <a:srgbClr val="A63D36"/>
                </a:solidFill>
                <a:latin typeface="TimesNewRomanPSMT"/>
              </a:rPr>
              <a:t>✶ </a:t>
            </a:r>
            <a:r>
              <a:rPr lang="es-ES" sz="1800" b="0" i="0" u="none" strike="noStrike" baseline="0" dirty="0">
                <a:solidFill>
                  <a:srgbClr val="000000"/>
                </a:solidFill>
                <a:latin typeface="TimesNewRomanPSMT"/>
              </a:rPr>
              <a:t>haga un mapa del lugar de sepultura, registrando localización de los cuerpos con el código único</a:t>
            </a:r>
          </a:p>
          <a:p>
            <a:pPr algn="l"/>
            <a:r>
              <a:rPr lang="es-ES_tradnl" sz="1800" b="0" i="0" u="none" strike="noStrike" baseline="0" dirty="0">
                <a:solidFill>
                  <a:srgbClr val="000000"/>
                </a:solidFill>
                <a:latin typeface="TimesNewRomanPSMT"/>
              </a:rPr>
              <a:t>(ver el capítulo 4).</a:t>
            </a:r>
            <a:endParaRPr lang="es-CU" dirty="0"/>
          </a:p>
        </p:txBody>
      </p:sp>
    </p:spTree>
    <p:extLst>
      <p:ext uri="{BB962C8B-B14F-4D97-AF65-F5344CB8AC3E}">
        <p14:creationId xmlns:p14="http://schemas.microsoft.com/office/powerpoint/2010/main" val="3703793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76FF96-E017-100D-58A8-AFE2CA902924}"/>
              </a:ext>
            </a:extLst>
          </p:cNvPr>
          <p:cNvSpPr txBox="1"/>
          <p:nvPr/>
        </p:nvSpPr>
        <p:spPr>
          <a:xfrm>
            <a:off x="647564" y="620688"/>
            <a:ext cx="7848872" cy="5262979"/>
          </a:xfrm>
          <a:prstGeom prst="rect">
            <a:avLst/>
          </a:prstGeom>
          <a:noFill/>
        </p:spPr>
        <p:txBody>
          <a:bodyPr wrap="square">
            <a:spAutoFit/>
          </a:bodyPr>
          <a:lstStyle/>
          <a:p>
            <a:pPr algn="l"/>
            <a:r>
              <a:rPr lang="es-ES_tradnl" sz="1600" b="0" i="0" u="none" strike="noStrike" baseline="0" dirty="0">
                <a:solidFill>
                  <a:srgbClr val="A63D36"/>
                </a:solidFill>
                <a:latin typeface="Impact" panose="020B0806030902050204" pitchFamily="34" charset="0"/>
              </a:rPr>
              <a:t>Hielo</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No se recomienda el uso de hielo seco (dióxido de carbono congelado), ya que produce dióxido de carbono</a:t>
            </a:r>
          </a:p>
          <a:p>
            <a:pPr algn="l"/>
            <a:r>
              <a:rPr lang="es-ES" sz="1600" b="0" i="0" u="none" strike="noStrike" baseline="0" dirty="0">
                <a:solidFill>
                  <a:srgbClr val="000000"/>
                </a:solidFill>
                <a:latin typeface="TimesNewRomanPSMT"/>
              </a:rPr>
              <a:t>tóxico, puede causar “quemaduras” de frío y es un serio problema logístico.</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Siempre que sea posible debe evitarse el uso de hielo (agua congelada) por las siguientes razones:</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en los climas cálidos, el hielo se derrite rápidamente; por lo tanto, se requieren grandes cantidades;</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el hielo derretido produce una gran cantidad de aguas residuales que pueden causar enfermedades</a:t>
            </a:r>
          </a:p>
          <a:p>
            <a:pPr algn="l"/>
            <a:r>
              <a:rPr lang="es-ES_tradnl" sz="1600" b="0" i="0" u="none" strike="noStrike" baseline="0" dirty="0">
                <a:solidFill>
                  <a:srgbClr val="000000"/>
                </a:solidFill>
                <a:latin typeface="TimesNewRomanPSMT"/>
              </a:rPr>
              <a:t>diarreicas;</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la eliminación de estas aguas residuales puede crear nuevos problemas para la gestión;</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el agua puede deteriorar los cuerpos y las pertenencias personales (por ejemplo, los documentos de</a:t>
            </a:r>
          </a:p>
          <a:p>
            <a:pPr algn="l"/>
            <a:r>
              <a:rPr lang="es-ES_tradnl" sz="1600" b="0" i="0" u="none" strike="noStrike" baseline="0" dirty="0">
                <a:solidFill>
                  <a:srgbClr val="000000"/>
                </a:solidFill>
                <a:latin typeface="TimesNewRomanPSMT"/>
              </a:rPr>
              <a:t>identidad).</a:t>
            </a:r>
          </a:p>
          <a:p>
            <a:pPr algn="l"/>
            <a:r>
              <a:rPr lang="es-ES" sz="1600" b="0" i="0" u="none" strike="noStrike" baseline="0" dirty="0">
                <a:solidFill>
                  <a:srgbClr val="A63D36"/>
                </a:solidFill>
                <a:latin typeface="Impact" panose="020B0806030902050204" pitchFamily="34" charset="0"/>
              </a:rPr>
              <a:t>QUÉ HACER Y QUÉ EVITA R</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Almacene los cuerpos de manera digna.</a:t>
            </a:r>
          </a:p>
          <a:p>
            <a:pPr algn="l"/>
            <a:r>
              <a:rPr lang="es-ES" sz="1600" b="0" i="0" u="none" strike="noStrike" baseline="0" dirty="0">
                <a:solidFill>
                  <a:srgbClr val="A63D36"/>
                </a:solidFill>
                <a:latin typeface="ZapfDingbatsITC"/>
              </a:rPr>
              <a:t>♦</a:t>
            </a:r>
            <a:r>
              <a:rPr lang="es-ES" sz="1600" b="0" i="0" u="none" strike="noStrike" baseline="0" dirty="0">
                <a:solidFill>
                  <a:srgbClr val="A63D36"/>
                </a:solidFill>
                <a:latin typeface="TimesNewRomanPSMT"/>
              </a:rPr>
              <a:t>♦ </a:t>
            </a:r>
            <a:r>
              <a:rPr lang="es-ES" sz="1600" b="0" i="0" u="none" strike="noStrike" baseline="0" dirty="0">
                <a:solidFill>
                  <a:srgbClr val="000000"/>
                </a:solidFill>
                <a:latin typeface="TimesNewRomanPSMT"/>
              </a:rPr>
              <a:t>Utilice opciones de almacenamiento temporal, si fuera necesario, para proteger los cadáveres y facilitar</a:t>
            </a:r>
          </a:p>
          <a:p>
            <a:pPr algn="l"/>
            <a:r>
              <a:rPr lang="es-ES_tradnl" sz="1600" b="0" i="0" u="none" strike="noStrike" baseline="0" dirty="0">
                <a:solidFill>
                  <a:srgbClr val="000000"/>
                </a:solidFill>
                <a:latin typeface="TimesNewRomanPSMT"/>
              </a:rPr>
              <a:t>la identificación ulterior.</a:t>
            </a:r>
          </a:p>
          <a:p>
            <a:pPr algn="l"/>
            <a:r>
              <a:rPr lang="es-ES_tradnl" sz="1600" b="0" i="0" u="none" strike="noStrike" baseline="0" dirty="0">
                <a:solidFill>
                  <a:srgbClr val="A63D36"/>
                </a:solidFill>
                <a:latin typeface="ZapfDingbatsITC"/>
              </a:rPr>
              <a:t>♦</a:t>
            </a:r>
            <a:r>
              <a:rPr lang="es-ES_tradnl" sz="1600" b="0" i="0" u="none" strike="noStrike" baseline="0" dirty="0">
                <a:solidFill>
                  <a:srgbClr val="A63D36"/>
                </a:solidFill>
                <a:latin typeface="TimesNewRomanPSMT"/>
              </a:rPr>
              <a:t>♦ </a:t>
            </a:r>
            <a:r>
              <a:rPr lang="es-ES_tradnl" sz="1600" b="0" i="0" u="none" strike="noStrike" baseline="0" dirty="0">
                <a:solidFill>
                  <a:srgbClr val="000000"/>
                </a:solidFill>
                <a:latin typeface="TimesNewRomanPSMT"/>
              </a:rPr>
              <a:t>No utilice hielo seco.</a:t>
            </a:r>
            <a:endParaRPr lang="es-CU" sz="1600" dirty="0"/>
          </a:p>
        </p:txBody>
      </p:sp>
    </p:spTree>
    <p:extLst>
      <p:ext uri="{BB962C8B-B14F-4D97-AF65-F5344CB8AC3E}">
        <p14:creationId xmlns:p14="http://schemas.microsoft.com/office/powerpoint/2010/main" val="1565860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19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359024" y="1589891"/>
            <a:ext cx="8784976" cy="830997"/>
          </a:xfrm>
          <a:prstGeom prst="rect">
            <a:avLst/>
          </a:prstGeom>
          <a:noFill/>
        </p:spPr>
        <p:txBody>
          <a:bodyPr wrap="square">
            <a:spAutoFit/>
          </a:bodyPr>
          <a:lstStyle/>
          <a:p>
            <a:pPr marL="449263" marR="0" lvl="0" indent="-449263"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 legal para el manejo internacional del cadáver en situaciones de desastres.</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1979847" y="1017408"/>
            <a:ext cx="457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IV:</a:t>
            </a:r>
          </a:p>
        </p:txBody>
      </p:sp>
      <p:pic>
        <p:nvPicPr>
          <p:cNvPr id="2" name="Imagen 1">
            <a:extLst>
              <a:ext uri="{FF2B5EF4-FFF2-40B4-BE49-F238E27FC236}">
                <a16:creationId xmlns:a16="http://schemas.microsoft.com/office/drawing/2014/main" id="{94FC7FE9-D826-07AF-6704-B44CD72F6168}"/>
              </a:ext>
            </a:extLst>
          </p:cNvPr>
          <p:cNvPicPr>
            <a:picLocks noChangeAspect="1"/>
          </p:cNvPicPr>
          <p:nvPr/>
        </p:nvPicPr>
        <p:blipFill>
          <a:blip r:embed="rId2"/>
          <a:stretch>
            <a:fillRect/>
          </a:stretch>
        </p:blipFill>
        <p:spPr>
          <a:xfrm>
            <a:off x="0" y="0"/>
            <a:ext cx="1224252" cy="1411345"/>
          </a:xfrm>
          <a:prstGeom prst="rect">
            <a:avLst/>
          </a:prstGeom>
        </p:spPr>
      </p:pic>
      <p:pic>
        <p:nvPicPr>
          <p:cNvPr id="4" name="Imagen 3">
            <a:extLst>
              <a:ext uri="{FF2B5EF4-FFF2-40B4-BE49-F238E27FC236}">
                <a16:creationId xmlns:a16="http://schemas.microsoft.com/office/drawing/2014/main" id="{DBE3ECE2-E8E2-27F9-BA19-EA7F15B95536}"/>
              </a:ext>
            </a:extLst>
          </p:cNvPr>
          <p:cNvPicPr>
            <a:picLocks noChangeAspect="1"/>
          </p:cNvPicPr>
          <p:nvPr/>
        </p:nvPicPr>
        <p:blipFill>
          <a:blip r:embed="rId3"/>
          <a:stretch>
            <a:fillRect/>
          </a:stretch>
        </p:blipFill>
        <p:spPr>
          <a:xfrm>
            <a:off x="7817761" y="0"/>
            <a:ext cx="1326239" cy="1411345"/>
          </a:xfrm>
          <a:prstGeom prst="rect">
            <a:avLst/>
          </a:prstGeom>
        </p:spPr>
      </p:pic>
      <p:pic>
        <p:nvPicPr>
          <p:cNvPr id="6" name="Imagen 5">
            <a:extLst>
              <a:ext uri="{FF2B5EF4-FFF2-40B4-BE49-F238E27FC236}">
                <a16:creationId xmlns:a16="http://schemas.microsoft.com/office/drawing/2014/main" id="{8DB5C8BE-43BB-233E-84E3-29F11E13EC6A}"/>
              </a:ext>
            </a:extLst>
          </p:cNvPr>
          <p:cNvPicPr>
            <a:picLocks noChangeAspect="1"/>
          </p:cNvPicPr>
          <p:nvPr/>
        </p:nvPicPr>
        <p:blipFill>
          <a:blip r:embed="rId4"/>
          <a:stretch>
            <a:fillRect/>
          </a:stretch>
        </p:blipFill>
        <p:spPr>
          <a:xfrm>
            <a:off x="2697548" y="153778"/>
            <a:ext cx="2956816" cy="804742"/>
          </a:xfrm>
          <a:prstGeom prst="rect">
            <a:avLst/>
          </a:prstGeom>
        </p:spPr>
      </p:pic>
      <p:pic>
        <p:nvPicPr>
          <p:cNvPr id="7" name="Imagen 6">
            <a:extLst>
              <a:ext uri="{FF2B5EF4-FFF2-40B4-BE49-F238E27FC236}">
                <a16:creationId xmlns:a16="http://schemas.microsoft.com/office/drawing/2014/main" id="{C409B79B-4CA3-9850-AB8F-F1D9986C11DA}"/>
              </a:ext>
            </a:extLst>
          </p:cNvPr>
          <p:cNvPicPr>
            <a:picLocks noChangeAspect="1"/>
          </p:cNvPicPr>
          <p:nvPr/>
        </p:nvPicPr>
        <p:blipFill>
          <a:blip r:embed="rId5"/>
          <a:stretch>
            <a:fillRect/>
          </a:stretch>
        </p:blipFill>
        <p:spPr>
          <a:xfrm>
            <a:off x="1754327" y="2420888"/>
            <a:ext cx="5635345" cy="3844804"/>
          </a:xfrm>
          <a:prstGeom prst="rect">
            <a:avLst/>
          </a:prstGeom>
        </p:spPr>
      </p:pic>
      <p:sp>
        <p:nvSpPr>
          <p:cNvPr id="8" name="CuadroTexto 7">
            <a:extLst>
              <a:ext uri="{FF2B5EF4-FFF2-40B4-BE49-F238E27FC236}">
                <a16:creationId xmlns:a16="http://schemas.microsoft.com/office/drawing/2014/main" id="{9F9D914D-1D0C-8BED-2220-6E47972F8BE8}"/>
              </a:ext>
            </a:extLst>
          </p:cNvPr>
          <p:cNvSpPr txBox="1"/>
          <p:nvPr/>
        </p:nvSpPr>
        <p:spPr>
          <a:xfrm>
            <a:off x="251520" y="6309320"/>
            <a:ext cx="8784976"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 sz="1400" b="0" i="1" u="none" strike="noStrike" baseline="0" dirty="0">
                <a:latin typeface="Arial" panose="020B0604020202020204" pitchFamily="34" charset="0"/>
                <a:cs typeface="Arial" panose="020B0604020202020204" pitchFamily="34" charset="0"/>
              </a:rPr>
              <a:t>Sepultura temporal de cadáveres en Tailandia después del tsunami ocurrido el 26 de diciembre de 2004.</a:t>
            </a:r>
            <a:endParaRPr lang="es-C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896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559DB7-9C59-DF30-BE33-0AC0FE6342CE}"/>
              </a:ext>
            </a:extLst>
          </p:cNvPr>
          <p:cNvSpPr txBox="1"/>
          <p:nvPr/>
        </p:nvSpPr>
        <p:spPr>
          <a:xfrm>
            <a:off x="539552" y="260648"/>
            <a:ext cx="8424936" cy="726096"/>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s-CU" sz="2000" dirty="0">
                <a:effectLst/>
                <a:latin typeface="Impact" panose="020B0806030902050204" pitchFamily="34" charset="0"/>
                <a:ea typeface="Calibri" panose="020F0502020204030204" pitchFamily="34" charset="0"/>
                <a:cs typeface="Impact" panose="020B0806030902050204" pitchFamily="34" charset="0"/>
              </a:rPr>
              <a:t>ORGANIZACIONES INTERNACIONALES QUE PARTICIPA EN EL MQNEJO DE CADABERES EN SITUACIONES DE DESASTRES </a:t>
            </a:r>
            <a:endParaRPr lang="es-CU" sz="1600" dirty="0">
              <a:effectLst/>
              <a:latin typeface="Arial" panose="020B060402020202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27680993-2563-D5F1-E0ED-0F039BB38570}"/>
              </a:ext>
            </a:extLst>
          </p:cNvPr>
          <p:cNvSpPr txBox="1"/>
          <p:nvPr/>
        </p:nvSpPr>
        <p:spPr>
          <a:xfrm>
            <a:off x="719572" y="1413063"/>
            <a:ext cx="8064896" cy="4031873"/>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s-CU" sz="2400" dirty="0">
                <a:effectLst/>
                <a:latin typeface="Arial" panose="020B0604020202020204" pitchFamily="34" charset="0"/>
                <a:ea typeface="Calibri" panose="020F0502020204030204" pitchFamily="34" charset="0"/>
                <a:cs typeface="Arial" panose="020B0604020202020204" pitchFamily="34" charset="0"/>
              </a:rPr>
              <a:t>Organización Mundial de la Salud (http://www.who.int/es/)</a:t>
            </a:r>
            <a:endParaRPr lang="es-CU"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s-CU" sz="2400" dirty="0">
                <a:effectLst/>
                <a:latin typeface="Arial" panose="020B0604020202020204" pitchFamily="34" charset="0"/>
                <a:ea typeface="Calibri" panose="020F0502020204030204" pitchFamily="34" charset="0"/>
                <a:cs typeface="Arial" panose="020B0604020202020204" pitchFamily="34" charset="0"/>
              </a:rPr>
              <a:t>Organización Panamericana de la Salud (http://www.paho.org/hq/)</a:t>
            </a:r>
            <a:endParaRPr lang="es-CU"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s-CU" sz="2400" dirty="0">
                <a:effectLst/>
                <a:latin typeface="Arial" panose="020B0604020202020204" pitchFamily="34" charset="0"/>
                <a:ea typeface="Calibri" panose="020F0502020204030204" pitchFamily="34" charset="0"/>
                <a:cs typeface="Arial" panose="020B0604020202020204" pitchFamily="34" charset="0"/>
              </a:rPr>
              <a:t>Comité Internacional de la Cruz Roja (http://www.cicr.org)</a:t>
            </a:r>
            <a:endParaRPr lang="es-CU"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s-CU" sz="2400" dirty="0">
                <a:effectLst/>
                <a:latin typeface="Arial" panose="020B0604020202020204" pitchFamily="34" charset="0"/>
                <a:ea typeface="Calibri" panose="020F0502020204030204" pitchFamily="34" charset="0"/>
                <a:cs typeface="Arial" panose="020B0604020202020204" pitchFamily="34" charset="0"/>
              </a:rPr>
              <a:t>Federación Internacional de Sociedades de la Cruz Roja y de la Media Luna Roja (http://www.ifrc.org/es/)</a:t>
            </a:r>
            <a:endParaRPr lang="es-CU"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600"/>
              </a:spcBef>
              <a:spcAft>
                <a:spcPts val="600"/>
              </a:spcAft>
              <a:buFont typeface="Symbol" panose="05050102010706020507" pitchFamily="18" charset="2"/>
              <a:buChar char=""/>
            </a:pPr>
            <a:r>
              <a:rPr lang="es-CU" sz="2400" dirty="0">
                <a:effectLst/>
                <a:latin typeface="Arial" panose="020B0604020202020204" pitchFamily="34" charset="0"/>
                <a:ea typeface="Calibri" panose="020F0502020204030204" pitchFamily="34" charset="0"/>
                <a:cs typeface="Arial" panose="020B0604020202020204" pitchFamily="34" charset="0"/>
              </a:rPr>
              <a:t>Interpol (http://www.interpol.int/)</a:t>
            </a:r>
            <a:endParaRPr lang="es-CU"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7642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0B37F0-272C-BBB3-063E-CC7CEFCE97F0}"/>
              </a:ext>
            </a:extLst>
          </p:cNvPr>
          <p:cNvSpPr txBox="1"/>
          <p:nvPr/>
        </p:nvSpPr>
        <p:spPr>
          <a:xfrm>
            <a:off x="89756" y="2492896"/>
            <a:ext cx="8964488" cy="4031873"/>
          </a:xfrm>
          <a:prstGeom prst="rect">
            <a:avLst/>
          </a:prstGeom>
          <a:noFill/>
        </p:spPr>
        <p:txBody>
          <a:bodyPr wrap="square">
            <a:spAutoFit/>
          </a:bodyPr>
          <a:lstStyle/>
          <a:p>
            <a:pPr algn="just">
              <a:spcBef>
                <a:spcPts val="300"/>
              </a:spcBef>
              <a:spcAft>
                <a:spcPts val="300"/>
              </a:spcAft>
            </a:pPr>
            <a:r>
              <a:rPr lang="es-ES_tradnl" sz="3600" b="0" i="0" u="none" strike="noStrike" baseline="0" dirty="0">
                <a:solidFill>
                  <a:srgbClr val="A63D36"/>
                </a:solidFill>
                <a:latin typeface="Impact" panose="020B0806030902050204" pitchFamily="34" charset="0"/>
              </a:rPr>
              <a:t>Principios</a:t>
            </a:r>
          </a:p>
          <a:p>
            <a:pPr algn="just">
              <a:spcBef>
                <a:spcPts val="300"/>
              </a:spcBef>
              <a:spcAft>
                <a:spcPts val="300"/>
              </a:spcAft>
            </a:pPr>
            <a:r>
              <a:rPr lang="es-ES" sz="2000" b="0" i="0" u="none" strike="noStrike" baseline="0" dirty="0">
                <a:solidFill>
                  <a:srgbClr val="000000"/>
                </a:solidFill>
                <a:latin typeface="Arial" panose="020B0604020202020204" pitchFamily="34" charset="0"/>
                <a:cs typeface="Arial" panose="020B0604020202020204" pitchFamily="34" charset="0"/>
              </a:rPr>
              <a:t>Manipular los cuerpos de las personas que murieron en una epidemia de una enfermedad altamente infecciosa como el Ébola es un ejercicio de control de infección. Esto exige que la persona que manipula los cuerpos:</a:t>
            </a:r>
          </a:p>
          <a:p>
            <a:pPr marL="812800" indent="-276225" algn="just">
              <a:spcBef>
                <a:spcPts val="300"/>
              </a:spcBef>
              <a:spcAft>
                <a:spcPts val="3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comprenda la enfermedad, el organismo que la causa y los modos de transmisión;</a:t>
            </a:r>
          </a:p>
          <a:p>
            <a:pPr marL="812800" indent="-276225" algn="just">
              <a:spcBef>
                <a:spcPts val="300"/>
              </a:spcBef>
              <a:spcAft>
                <a:spcPts val="300"/>
              </a:spcAft>
            </a:pPr>
            <a:r>
              <a:rPr lang="es-ES_tradnl" sz="2000" b="0" i="0" u="none" strike="noStrike" baseline="0" dirty="0">
                <a:solidFill>
                  <a:srgbClr val="A63D36"/>
                </a:solidFill>
                <a:latin typeface="Arial" panose="020B0604020202020204" pitchFamily="34" charset="0"/>
                <a:cs typeface="Arial" panose="020B0604020202020204" pitchFamily="34" charset="0"/>
              </a:rPr>
              <a:t>✶</a:t>
            </a:r>
            <a:r>
              <a:rPr lang="es-ES_tradnl" sz="2000" b="0" i="0" u="none" strike="noStrike" baseline="0" dirty="0">
                <a:solidFill>
                  <a:srgbClr val="000000"/>
                </a:solidFill>
                <a:latin typeface="Arial" panose="020B0604020202020204" pitchFamily="34" charset="0"/>
                <a:cs typeface="Arial" panose="020B0604020202020204" pitchFamily="34" charset="0"/>
              </a:rPr>
              <a:t>conozca los procedimientos correctos para manipular cadáveres potencialmente infecciosos, que </a:t>
            </a:r>
            <a:r>
              <a:rPr lang="es-ES" sz="2000" b="0" i="0" u="none" strike="noStrike" baseline="0" dirty="0">
                <a:solidFill>
                  <a:srgbClr val="000000"/>
                </a:solidFill>
                <a:latin typeface="Arial" panose="020B0604020202020204" pitchFamily="34" charset="0"/>
                <a:cs typeface="Arial" panose="020B0604020202020204" pitchFamily="34" charset="0"/>
              </a:rPr>
              <a:t>incluye cómo ponerse y quitarse el equipo de protección personal (EPP);</a:t>
            </a:r>
          </a:p>
          <a:p>
            <a:pPr marL="812800" indent="-276225" algn="just">
              <a:spcBef>
                <a:spcPts val="300"/>
              </a:spcBef>
              <a:spcAft>
                <a:spcPts val="300"/>
              </a:spcAft>
            </a:pPr>
            <a:r>
              <a:rPr lang="es-ES" sz="2000" b="0" i="0" u="none" strike="noStrike" baseline="0" dirty="0">
                <a:solidFill>
                  <a:srgbClr val="A63D36"/>
                </a:solidFill>
                <a:latin typeface="Arial" panose="020B0604020202020204" pitchFamily="34" charset="0"/>
                <a:cs typeface="Arial" panose="020B0604020202020204" pitchFamily="34" charset="0"/>
              </a:rPr>
              <a:t>✶</a:t>
            </a:r>
            <a:r>
              <a:rPr lang="es-ES" sz="2000" b="0" i="0" u="none" strike="noStrike" baseline="0" dirty="0">
                <a:solidFill>
                  <a:srgbClr val="000000"/>
                </a:solidFill>
                <a:latin typeface="Arial" panose="020B0604020202020204" pitchFamily="34" charset="0"/>
                <a:cs typeface="Arial" panose="020B0604020202020204" pitchFamily="34" charset="0"/>
              </a:rPr>
              <a:t>tenga autodisciplina para seguir los procedimientos correctamente y sin excepción. Para lograrlo, se requiere educación y capacitación</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755F92D-7B9D-004D-4DB3-FBF114764C4E}"/>
              </a:ext>
            </a:extLst>
          </p:cNvPr>
          <p:cNvSpPr txBox="1"/>
          <p:nvPr/>
        </p:nvSpPr>
        <p:spPr>
          <a:xfrm>
            <a:off x="208112" y="84242"/>
            <a:ext cx="8540352" cy="2246769"/>
          </a:xfrm>
          <a:prstGeom prst="rect">
            <a:avLst/>
          </a:prstGeom>
          <a:noFill/>
        </p:spPr>
        <p:txBody>
          <a:bodyPr wrap="square">
            <a:spAutoFit/>
          </a:bodyPr>
          <a:lstStyle/>
          <a:p>
            <a:pPr algn="just"/>
            <a:r>
              <a:rPr lang="es-ES" sz="2000" b="0" i="0" u="none" strike="noStrike" baseline="0" dirty="0">
                <a:latin typeface="Arial" panose="020B0604020202020204" pitchFamily="34" charset="0"/>
                <a:cs typeface="Arial" panose="020B0604020202020204" pitchFamily="34" charset="0"/>
              </a:rPr>
              <a:t>Los miembros de los equipos de respuesta  sin formación adecuada no deben participar de la gestión de los cadáveres en una epidemia de una enfermedad infecciosa, como la causada por el virus del Ébola. Los equipos de respuesta o las personas no especializadas pueden recibir capacitación para manipular cadáveres en este tipo de situación, pero la formación debe ser impartida por personas con experiencia en atender la enfermedad que causó la epidemia. </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394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925439-2ED8-0F41-4343-E64658448745}"/>
              </a:ext>
            </a:extLst>
          </p:cNvPr>
          <p:cNvSpPr txBox="1"/>
          <p:nvPr/>
        </p:nvSpPr>
        <p:spPr>
          <a:xfrm>
            <a:off x="125760" y="762963"/>
            <a:ext cx="8892480" cy="6155531"/>
          </a:xfrm>
          <a:prstGeom prst="rect">
            <a:avLst/>
          </a:prstGeom>
          <a:noFill/>
        </p:spPr>
        <p:txBody>
          <a:bodyPr wrap="square">
            <a:spAutoFit/>
          </a:bodyPr>
          <a:lstStyle/>
          <a:p>
            <a:pPr algn="just">
              <a:spcBef>
                <a:spcPts val="600"/>
              </a:spcBef>
              <a:spcAft>
                <a:spcPts val="600"/>
              </a:spcAft>
            </a:pPr>
            <a:r>
              <a:rPr lang="es-ES" sz="2400" b="0" i="0" u="none" strike="noStrike" baseline="0" dirty="0">
                <a:latin typeface="Arial" panose="020B0604020202020204" pitchFamily="34" charset="0"/>
                <a:cs typeface="Arial" panose="020B0604020202020204" pitchFamily="34" charset="0"/>
              </a:rPr>
              <a:t>La OMS elaboró un protocolo sobre gestión segura, incluida la sepultura, de las personas que murieron presuntamente a raíz de la enfermedad por el virus del Ébola.  Todas las personas que manipulan el cadáver o que participan en el transporte o la sepultura deben aplicar estas medidas, sin importar si se trata de una exposición breve. </a:t>
            </a:r>
            <a:r>
              <a:rPr lang="es-ES" sz="2400" b="1" i="0" u="none" strike="noStrike" baseline="0" dirty="0">
                <a:latin typeface="Arial" panose="020B0604020202020204" pitchFamily="34" charset="0"/>
                <a:cs typeface="Arial" panose="020B0604020202020204" pitchFamily="34" charset="0"/>
              </a:rPr>
              <a:t>Solamente las personas capacitadas deben manipular estos cadáveres. </a:t>
            </a:r>
          </a:p>
          <a:p>
            <a:pPr algn="just">
              <a:spcBef>
                <a:spcPts val="600"/>
              </a:spcBef>
              <a:spcAft>
                <a:spcPts val="600"/>
              </a:spcAft>
            </a:pPr>
            <a:r>
              <a:rPr lang="es-ES" sz="2400" b="0" i="0" u="none" strike="noStrike" baseline="0" dirty="0">
                <a:latin typeface="Arial" panose="020B0604020202020204" pitchFamily="34" charset="0"/>
                <a:cs typeface="Arial" panose="020B0604020202020204" pitchFamily="34" charset="0"/>
              </a:rPr>
              <a:t>Este procedimiento es muy sensible para los familiares y las comunidades. Puede causar problemas o hasta un conflicto abierto. Antes de iniciar cualquier procedimiento, se debe preparar a los familiares, mediante explicaciones sobre el proceso de sepultura y todos los pasos, en especial, en relación con la dignidad y el respeto por la persona fallecida. Una vez que fue comprendido y acordado, se puede proceder a la sepultura. No debe realizarse ningún procedimiento de sepultura hasta tanto se haya obtenido dicho acuerdo.</a:t>
            </a:r>
            <a:endParaRPr lang="es-CU"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0C661061-E325-32ED-00BC-4A8A237EECB3}"/>
              </a:ext>
            </a:extLst>
          </p:cNvPr>
          <p:cNvSpPr txBox="1"/>
          <p:nvPr/>
        </p:nvSpPr>
        <p:spPr>
          <a:xfrm>
            <a:off x="1907704" y="116632"/>
            <a:ext cx="5328592" cy="646331"/>
          </a:xfrm>
          <a:prstGeom prst="rect">
            <a:avLst/>
          </a:prstGeom>
          <a:blipFill>
            <a:blip r:embed="rId2"/>
            <a:tile tx="0" ty="0" sx="100000" sy="100000" flip="none" algn="tl"/>
          </a:blipFill>
        </p:spPr>
        <p:txBody>
          <a:bodyPr wrap="square" rtlCol="0">
            <a:spAutoFit/>
          </a:bodyPr>
          <a:lstStyle/>
          <a:p>
            <a:pPr algn="ctr"/>
            <a:r>
              <a:rPr lang="es-CU" sz="3600" b="1" i="1" dirty="0">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46601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A49621-C44B-9E8D-78EC-71A73E09AF86}"/>
              </a:ext>
            </a:extLst>
          </p:cNvPr>
          <p:cNvSpPr txBox="1"/>
          <p:nvPr/>
        </p:nvSpPr>
        <p:spPr>
          <a:xfrm>
            <a:off x="431032" y="305068"/>
            <a:ext cx="8712968" cy="6247864"/>
          </a:xfrm>
          <a:prstGeom prst="rect">
            <a:avLst/>
          </a:prstGeom>
          <a:noFill/>
        </p:spPr>
        <p:txBody>
          <a:bodyPr wrap="square">
            <a:spAutoFit/>
          </a:bodyPr>
          <a:lstStyle/>
          <a:p>
            <a:pPr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La rápida intervención de los equipos de respuesta en la gestión de los cadáveres protege la dignidad de los muertos. </a:t>
            </a:r>
          </a:p>
          <a:p>
            <a:pPr algn="just">
              <a:spcBef>
                <a:spcPts val="600"/>
              </a:spcBef>
              <a:spcAft>
                <a:spcPts val="600"/>
              </a:spcAft>
            </a:pPr>
            <a:r>
              <a:rPr lang="es-ES" sz="2000" b="1" i="1" u="none" strike="noStrike" baseline="0" dirty="0">
                <a:solidFill>
                  <a:srgbClr val="000000"/>
                </a:solidFill>
                <a:latin typeface="Arial" panose="020B0604020202020204" pitchFamily="34" charset="0"/>
                <a:cs typeface="Arial" panose="020B0604020202020204" pitchFamily="34" charset="0"/>
              </a:rPr>
              <a:t>La recuperación adecuada de los cuerpos comprende:</a:t>
            </a:r>
          </a:p>
          <a:p>
            <a:pPr marL="363538" indent="-3635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asignar un código único a cada cuerpo;</a:t>
            </a:r>
          </a:p>
          <a:p>
            <a:pPr marL="363538" indent="-3635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tomar fotografías y registrar los datos de cada cadáver lo más rápido posible;</a:t>
            </a:r>
          </a:p>
          <a:p>
            <a:pPr marL="363538" indent="-3635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colocar cada cuerpo en una bolsa mortuoria; y</a:t>
            </a:r>
          </a:p>
          <a:p>
            <a:pPr marL="363538" indent="-363538" algn="just">
              <a:spcBef>
                <a:spcPts val="600"/>
              </a:spcBef>
              <a:spcAft>
                <a:spcPts val="600"/>
              </a:spcAft>
            </a:pPr>
            <a:r>
              <a:rPr lang="es-ES_tradnl" sz="2000" b="0" i="0" u="none" strike="noStrike" baseline="0" dirty="0">
                <a:solidFill>
                  <a:srgbClr val="A63D36"/>
                </a:solidFill>
                <a:latin typeface="Arial" panose="020B0604020202020204" pitchFamily="34" charset="0"/>
                <a:cs typeface="Arial" panose="020B0604020202020204" pitchFamily="34" charset="0"/>
              </a:rPr>
              <a:t>♦♦ </a:t>
            </a:r>
            <a:r>
              <a:rPr lang="es-ES_tradnl" sz="2000" b="0" i="0" u="none" strike="noStrike" baseline="0" dirty="0">
                <a:solidFill>
                  <a:srgbClr val="000000"/>
                </a:solidFill>
                <a:latin typeface="Arial" panose="020B0604020202020204" pitchFamily="34" charset="0"/>
                <a:cs typeface="Arial" panose="020B0604020202020204" pitchFamily="34" charset="0"/>
              </a:rPr>
              <a:t>almacenar los cadáveres temporalmente, de modo organizado.</a:t>
            </a:r>
          </a:p>
          <a:p>
            <a:pPr algn="just">
              <a:spcBef>
                <a:spcPts val="600"/>
              </a:spcBef>
              <a:spcAft>
                <a:spcPts val="600"/>
              </a:spcAft>
            </a:pPr>
            <a:r>
              <a:rPr lang="es-ES" sz="2000" b="0" i="0" u="none" strike="noStrike" baseline="0" dirty="0">
                <a:solidFill>
                  <a:srgbClr val="000000"/>
                </a:solidFill>
                <a:latin typeface="Arial" panose="020B0604020202020204" pitchFamily="34" charset="0"/>
                <a:cs typeface="Arial" panose="020B0604020202020204" pitchFamily="34" charset="0"/>
              </a:rPr>
              <a:t>La ejecución de estos pasos en la gestión inicial de los cadáveres contribuye considerablemente a proteger la dignidad de los muertos. También ayuda a garantizar la localización de los cuerpos, evitando así su pérdida.</a:t>
            </a:r>
          </a:p>
          <a:p>
            <a:pPr algn="just">
              <a:spcBef>
                <a:spcPts val="600"/>
              </a:spcBef>
              <a:spcAft>
                <a:spcPts val="600"/>
              </a:spcAft>
            </a:pPr>
            <a:r>
              <a:rPr lang="es-ES" sz="2000" b="1" i="0" u="none" strike="noStrike" baseline="0" dirty="0">
                <a:solidFill>
                  <a:srgbClr val="000000"/>
                </a:solidFill>
                <a:latin typeface="Arial" panose="020B0604020202020204" pitchFamily="34" charset="0"/>
                <a:cs typeface="Arial" panose="020B0604020202020204" pitchFamily="34" charset="0"/>
              </a:rPr>
              <a:t>Sin embargo, se requiere aún más para lograr identificar los cuerpos:</a:t>
            </a:r>
          </a:p>
          <a:p>
            <a:pPr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se debe elaborar una lista de personas desaparecidas, y</a:t>
            </a:r>
          </a:p>
          <a:p>
            <a:pPr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recopilar informaciones sobre las personas que constan en esa lista.</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8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AEEBCC-9F47-AB14-22B5-B1AD267F8C7D}"/>
              </a:ext>
            </a:extLst>
          </p:cNvPr>
          <p:cNvSpPr txBox="1"/>
          <p:nvPr/>
        </p:nvSpPr>
        <p:spPr>
          <a:xfrm>
            <a:off x="109020" y="88988"/>
            <a:ext cx="8712968" cy="2246769"/>
          </a:xfrm>
          <a:prstGeom prst="rect">
            <a:avLst/>
          </a:prstGeom>
          <a:noFill/>
        </p:spPr>
        <p:txBody>
          <a:bodyPr wrap="square">
            <a:spAutoFit/>
          </a:bodyPr>
          <a:lstStyle/>
          <a:p>
            <a:pPr algn="just">
              <a:spcBef>
                <a:spcPts val="600"/>
              </a:spcBef>
              <a:spcAft>
                <a:spcPts val="600"/>
              </a:spcAft>
            </a:pPr>
            <a:r>
              <a:rPr lang="es-ES" sz="2000" b="0" i="0" u="none" strike="noStrike" baseline="0" dirty="0">
                <a:latin typeface="Arial" panose="020B0604020202020204" pitchFamily="34" charset="0"/>
                <a:cs typeface="Arial" panose="020B0604020202020204" pitchFamily="34" charset="0"/>
              </a:rPr>
              <a:t>Una vez cumplidos todos estos pasos, ya se han sentado las bases para la labor posterior de los especialistas forenses que permita la identificación formal de los muertos. La aplicación de todas estas medidas inicialmente también aumenta el número de cadáveres identificados, aunque no sea posible una respuesta forense. Asimismo, la gestión adecuada de los cadáveres incluye el reconocimiento y la asistencia a los familiares, los amigos y las comunidades en duelo.</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5F57A91-BBA4-0592-99A5-48F9E16CB754}"/>
              </a:ext>
            </a:extLst>
          </p:cNvPr>
          <p:cNvSpPr txBox="1"/>
          <p:nvPr/>
        </p:nvSpPr>
        <p:spPr>
          <a:xfrm>
            <a:off x="109020" y="2269705"/>
            <a:ext cx="8928484" cy="4555093"/>
          </a:xfrm>
          <a:prstGeom prst="rect">
            <a:avLst/>
          </a:prstGeom>
          <a:noFill/>
        </p:spPr>
        <p:txBody>
          <a:bodyPr wrap="square">
            <a:spAutoFit/>
          </a:bodyPr>
          <a:lstStyle/>
          <a:p>
            <a:pPr algn="just">
              <a:spcBef>
                <a:spcPts val="600"/>
              </a:spcBef>
              <a:spcAft>
                <a:spcPts val="600"/>
              </a:spcAft>
            </a:pPr>
            <a:r>
              <a:rPr lang="es-ES" sz="2000" b="1" i="0" u="none" strike="noStrike" baseline="0" dirty="0">
                <a:solidFill>
                  <a:srgbClr val="000000"/>
                </a:solidFill>
                <a:latin typeface="Arial" panose="020B0604020202020204" pitchFamily="34" charset="0"/>
                <a:cs typeface="Arial" panose="020B0604020202020204" pitchFamily="34" charset="0"/>
              </a:rPr>
              <a:t>Respuesta inmediata para la gestión de cadáveres luego de un desastre. Esta respuesta es:</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considerada respecto de la dignidad de los muertos;</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respetuosa de las personas en duelo;</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realista acerca de las limitaciones logísticas y de recursos humanos;</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en la medida de lo posible, eficaz y eficiente para garantizar la localización y la identificación de </a:t>
            </a:r>
            <a:r>
              <a:rPr lang="es-ES_tradnl" sz="2000" b="0" i="0" u="none" strike="noStrike" baseline="0" dirty="0">
                <a:solidFill>
                  <a:srgbClr val="000000"/>
                </a:solidFill>
                <a:latin typeface="Arial" panose="020B0604020202020204" pitchFamily="34" charset="0"/>
                <a:cs typeface="Arial" panose="020B0604020202020204" pitchFamily="34" charset="0"/>
              </a:rPr>
              <a:t>los muertos;</a:t>
            </a:r>
          </a:p>
          <a:p>
            <a:pPr marL="261938" indent="-261938"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una preparación para el paso siguiente y necesario, es decir, una operación adecuada y gradual para identificar la mayor cantidad posible de cuerpos no identificados. Si hay disponibilidad, comprende la participación de especialistas forenses que dependerán de los resultados de la labor iniciada por </a:t>
            </a:r>
            <a:r>
              <a:rPr lang="es-ES_tradnl" sz="2000" b="0" i="0" u="none" strike="noStrike" baseline="0" dirty="0">
                <a:solidFill>
                  <a:srgbClr val="000000"/>
                </a:solidFill>
                <a:latin typeface="Arial" panose="020B0604020202020204" pitchFamily="34" charset="0"/>
                <a:cs typeface="Arial" panose="020B0604020202020204" pitchFamily="34" charset="0"/>
              </a:rPr>
              <a:t>los equipos de respuesta.</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50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B6796C-53ED-0AAA-66F2-F323EB4BA7F6}"/>
              </a:ext>
            </a:extLst>
          </p:cNvPr>
          <p:cNvSpPr txBox="1"/>
          <p:nvPr/>
        </p:nvSpPr>
        <p:spPr>
          <a:xfrm>
            <a:off x="89756" y="260648"/>
            <a:ext cx="8964488" cy="3939540"/>
          </a:xfrm>
          <a:prstGeom prst="rect">
            <a:avLst/>
          </a:prstGeom>
          <a:noFill/>
        </p:spPr>
        <p:txBody>
          <a:bodyPr wrap="square">
            <a:spAutoFit/>
          </a:bodyPr>
          <a:lstStyle/>
          <a:p>
            <a:pPr algn="just">
              <a:spcBef>
                <a:spcPts val="600"/>
              </a:spcBef>
              <a:spcAft>
                <a:spcPts val="600"/>
              </a:spcAft>
            </a:pPr>
            <a:r>
              <a:rPr lang="es-ES" sz="2000" b="0" i="0" u="none" strike="noStrike" baseline="0" dirty="0">
                <a:latin typeface="Arial" panose="020B0604020202020204" pitchFamily="34" charset="0"/>
                <a:cs typeface="Arial" panose="020B0604020202020204" pitchFamily="34" charset="0"/>
              </a:rPr>
              <a:t>La duración y el alcance de la respuesta inmediata variarán en función de la escala, el contexto y el tipo de desastre. Es imperativo que haya comunicación y coordinación estrechas entre los responsables de la respuesta inmediata al desastre – por ejemplo, los equipos de respuesta, algunas organizaciones internacionales como el Comité Nacional de la Cruz Roja (CNCR), el ministerio de Salud publica (MSP), entre otras organizaciones – y los responsables de la identificación de víctimas de desastres (IVD), en general, la policía y los especialistas forenses que aplican los principios establecidos para estos casos. Esta interacción debe efectuarse lo antes posible, idealmente, incluso antes de que se </a:t>
            </a:r>
            <a:r>
              <a:rPr lang="es-ES_tradnl" sz="2000" b="0" i="0" u="none" strike="noStrike" baseline="0" dirty="0">
                <a:latin typeface="Arial" panose="020B0604020202020204" pitchFamily="34" charset="0"/>
                <a:cs typeface="Arial" panose="020B0604020202020204" pitchFamily="34" charset="0"/>
              </a:rPr>
              <a:t>produzca un desastre.</a:t>
            </a:r>
          </a:p>
          <a:p>
            <a:pPr algn="just">
              <a:spcBef>
                <a:spcPts val="600"/>
              </a:spcBef>
              <a:spcAft>
                <a:spcPts val="600"/>
              </a:spcAft>
            </a:pPr>
            <a:r>
              <a:rPr lang="es-ES" sz="2000" b="0" i="0" u="none" strike="noStrike" baseline="0" dirty="0">
                <a:latin typeface="Arial" panose="020B0604020202020204" pitchFamily="34" charset="0"/>
                <a:cs typeface="Arial" panose="020B0604020202020204" pitchFamily="34" charset="0"/>
              </a:rPr>
              <a:t>Si se adopta este enfoque, se puede lograr una respuesta organizada y gradual para la identificación del mayor número posible de cadáveres.</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1098A8C-EF46-4912-541C-94968846F074}"/>
              </a:ext>
            </a:extLst>
          </p:cNvPr>
          <p:cNvSpPr txBox="1"/>
          <p:nvPr/>
        </p:nvSpPr>
        <p:spPr>
          <a:xfrm>
            <a:off x="89756" y="4437112"/>
            <a:ext cx="8964488" cy="1938992"/>
          </a:xfrm>
          <a:prstGeom prst="rect">
            <a:avLst/>
          </a:prstGeom>
          <a:noFill/>
        </p:spPr>
        <p:txBody>
          <a:bodyPr wrap="square">
            <a:spAutoFit/>
          </a:bodyPr>
          <a:lstStyle/>
          <a:p>
            <a:pPr algn="just"/>
            <a:r>
              <a:rPr lang="es-ES" sz="2000" b="0" i="0" u="none" strike="noStrike" baseline="0" dirty="0">
                <a:latin typeface="Arial" panose="020B0604020202020204" pitchFamily="34" charset="0"/>
                <a:cs typeface="Arial" panose="020B0604020202020204" pitchFamily="34" charset="0"/>
              </a:rPr>
              <a:t>Se debe utilizar los términos “cadáveres”, “muertos” o “cuerpos” en lugar del término “restos humanos”, más respetuoso y técnicamente correcto, a fin de evitar cualquier ambigüedad para los lectores</a:t>
            </a:r>
            <a:r>
              <a:rPr lang="es-ES" sz="2000" dirty="0">
                <a:latin typeface="Arial" panose="020B0604020202020204" pitchFamily="34" charset="0"/>
                <a:cs typeface="Arial" panose="020B0604020202020204" pitchFamily="34" charset="0"/>
              </a:rPr>
              <a:t>. </a:t>
            </a:r>
            <a:r>
              <a:rPr lang="es-ES" sz="2000" b="0" i="0" u="none" strike="noStrike" baseline="0" dirty="0">
                <a:latin typeface="Arial" panose="020B0604020202020204" pitchFamily="34" charset="0"/>
                <a:cs typeface="Arial" panose="020B0604020202020204" pitchFamily="34" charset="0"/>
              </a:rPr>
              <a:t>El término “segmento corporal” se utiliza para referirse a los tejidos reconocibles como humanos, pero menor que el cuerpo entero; los segmentos corporales reciben el mismo trato que el cuerpo entero.</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2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3F6425-01FF-BA09-C717-BFD43B01AAD4}"/>
              </a:ext>
            </a:extLst>
          </p:cNvPr>
          <p:cNvSpPr txBox="1"/>
          <p:nvPr/>
        </p:nvSpPr>
        <p:spPr>
          <a:xfrm>
            <a:off x="179512" y="148471"/>
            <a:ext cx="8784976" cy="6894195"/>
          </a:xfrm>
          <a:prstGeom prst="rect">
            <a:avLst/>
          </a:prstGeom>
          <a:noFill/>
        </p:spPr>
        <p:txBody>
          <a:bodyPr wrap="square">
            <a:spAutoFit/>
          </a:bodyPr>
          <a:lstStyle/>
          <a:p>
            <a:pPr algn="just">
              <a:spcBef>
                <a:spcPts val="600"/>
              </a:spcBef>
              <a:spcAft>
                <a:spcPts val="600"/>
              </a:spcAft>
            </a:pPr>
            <a:r>
              <a:rPr lang="es-ES" sz="2000" b="1" i="1" u="none" strike="noStrike" baseline="0" dirty="0">
                <a:solidFill>
                  <a:srgbClr val="000000"/>
                </a:solidFill>
                <a:latin typeface="Arial" panose="020B0604020202020204" pitchFamily="34" charset="0"/>
                <a:cs typeface="Arial" panose="020B0604020202020204" pitchFamily="34" charset="0"/>
              </a:rPr>
              <a:t>Los planes de reducción de riesgo de desastre deben incluir las disposiciones especiales para los cadáveres, que son implementadas por los equipos de respuesta:</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la planificación debe ser iniciada por la dirección de emergencias, los funcionarios sanitarios o policiales responsables de la planificación en caso de desastre o por los profesionales responsables del </a:t>
            </a:r>
            <a:r>
              <a:rPr lang="es-ES_tradnl" sz="2000" b="0" i="0" u="none" strike="noStrike" baseline="0" dirty="0">
                <a:solidFill>
                  <a:srgbClr val="000000"/>
                </a:solidFill>
                <a:latin typeface="Arial" panose="020B0604020202020204" pitchFamily="34" charset="0"/>
                <a:cs typeface="Arial" panose="020B0604020202020204" pitchFamily="34" charset="0"/>
              </a:rPr>
              <a:t>área de medicina forense;</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las disposiciones especiales deben elaborarse en conjunto con la policía, los representantes religiosos, los gobiernos (incluido el Ministerio de Salud), las autoridades locales, el sector voluntario (incluidas la Cruz Roja y la Media Luna Roja) y los especialistas;</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las disposiciones especiales deben guardar conformidad con los mecanismos de coordinación </a:t>
            </a:r>
            <a:r>
              <a:rPr lang="es-ES_tradnl" sz="2000" b="0" i="0" u="none" strike="noStrike" baseline="0" dirty="0">
                <a:solidFill>
                  <a:srgbClr val="000000"/>
                </a:solidFill>
                <a:latin typeface="Arial" panose="020B0604020202020204" pitchFamily="34" charset="0"/>
                <a:cs typeface="Arial" panose="020B0604020202020204" pitchFamily="34" charset="0"/>
              </a:rPr>
              <a:t>existentes en el terreno;</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se requiere establecer la coordinación en diferentes niveles: local, regional/provincial, nacional e </a:t>
            </a:r>
            <a:r>
              <a:rPr lang="es-ES_tradnl" sz="2000" b="0" i="0" u="none" strike="noStrike" baseline="0" dirty="0">
                <a:solidFill>
                  <a:srgbClr val="000000"/>
                </a:solidFill>
                <a:latin typeface="Arial" panose="020B0604020202020204" pitchFamily="34" charset="0"/>
                <a:cs typeface="Arial" panose="020B0604020202020204" pitchFamily="34" charset="0"/>
              </a:rPr>
              <a:t>internacional;</a:t>
            </a:r>
          </a:p>
          <a:p>
            <a:pPr marL="536575" indent="-536575" algn="just">
              <a:spcBef>
                <a:spcPts val="600"/>
              </a:spcBef>
              <a:spcAft>
                <a:spcPts val="600"/>
              </a:spcAft>
            </a:pPr>
            <a:r>
              <a:rPr lang="es-ES" sz="2000" b="0" i="0" u="none" strike="noStrike" baseline="0" dirty="0">
                <a:solidFill>
                  <a:srgbClr val="A63D36"/>
                </a:solidFill>
                <a:latin typeface="Arial" panose="020B0604020202020204" pitchFamily="34" charset="0"/>
                <a:cs typeface="Arial" panose="020B0604020202020204" pitchFamily="34" charset="0"/>
              </a:rPr>
              <a:t>✶ </a:t>
            </a:r>
            <a:r>
              <a:rPr lang="es-ES" sz="2000" b="0" i="0" u="none" strike="noStrike" baseline="0" dirty="0">
                <a:solidFill>
                  <a:srgbClr val="000000"/>
                </a:solidFill>
                <a:latin typeface="Arial" panose="020B0604020202020204" pitchFamily="34" charset="0"/>
                <a:cs typeface="Arial" panose="020B0604020202020204" pitchFamily="34" charset="0"/>
              </a:rPr>
              <a:t>en las crisis humanitarias, la asistencia humanitaria se organiza en grupos temáticos3; lo más probable es que el grupo temático de salud se ocupe de la gestión de los cadáveres, en coordinación con los </a:t>
            </a:r>
            <a:r>
              <a:rPr lang="es-ES_tradnl" sz="2000" b="0" i="0" u="none" strike="noStrike" baseline="0" dirty="0">
                <a:solidFill>
                  <a:srgbClr val="000000"/>
                </a:solidFill>
                <a:latin typeface="Arial" panose="020B0604020202020204" pitchFamily="34" charset="0"/>
                <a:cs typeface="Arial" panose="020B0604020202020204" pitchFamily="34" charset="0"/>
              </a:rPr>
              <a:t>demás grupos temáticos relevantes.</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294517"/>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7778</Words>
  <Application>Microsoft Office PowerPoint</Application>
  <PresentationFormat>Presentación en pantalla (4:3)</PresentationFormat>
  <Paragraphs>405</Paragraphs>
  <Slides>58</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58</vt:i4>
      </vt:variant>
    </vt:vector>
  </HeadingPairs>
  <TitlesOfParts>
    <vt:vector size="68" baseType="lpstr">
      <vt:lpstr>Arial</vt:lpstr>
      <vt:lpstr>Calibri</vt:lpstr>
      <vt:lpstr>HelveticaNeueLTStd-Lt</vt:lpstr>
      <vt:lpstr>Impact</vt:lpstr>
      <vt:lpstr>Symbol</vt:lpstr>
      <vt:lpstr>TimesNewRomanPSMT</vt:lpstr>
      <vt:lpstr>Wingdings</vt:lpstr>
      <vt:lpstr>ZapfDingbatsITC</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Marcos</dc:creator>
  <cp:lastModifiedBy>Lazara</cp:lastModifiedBy>
  <cp:revision>131</cp:revision>
  <dcterms:created xsi:type="dcterms:W3CDTF">2017-06-25T10:17:32Z</dcterms:created>
  <dcterms:modified xsi:type="dcterms:W3CDTF">2024-06-29T23:42:54Z</dcterms:modified>
</cp:coreProperties>
</file>