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84" r:id="rId3"/>
  </p:sldMasterIdLst>
  <p:notesMasterIdLst>
    <p:notesMasterId r:id="rId35"/>
  </p:notesMasterIdLst>
  <p:sldIdLst>
    <p:sldId id="292" r:id="rId4"/>
    <p:sldId id="260" r:id="rId5"/>
    <p:sldId id="259" r:id="rId6"/>
    <p:sldId id="375" r:id="rId7"/>
    <p:sldId id="379" r:id="rId8"/>
    <p:sldId id="310" r:id="rId9"/>
    <p:sldId id="397" r:id="rId10"/>
    <p:sldId id="265" r:id="rId11"/>
    <p:sldId id="398" r:id="rId12"/>
    <p:sldId id="280" r:id="rId13"/>
    <p:sldId id="289" r:id="rId14"/>
    <p:sldId id="317" r:id="rId15"/>
    <p:sldId id="285" r:id="rId16"/>
    <p:sldId id="415" r:id="rId17"/>
    <p:sldId id="414" r:id="rId18"/>
    <p:sldId id="262" r:id="rId19"/>
    <p:sldId id="284" r:id="rId20"/>
    <p:sldId id="396" r:id="rId21"/>
    <p:sldId id="416" r:id="rId22"/>
    <p:sldId id="399" r:id="rId23"/>
    <p:sldId id="400" r:id="rId24"/>
    <p:sldId id="401" r:id="rId25"/>
    <p:sldId id="404" r:id="rId26"/>
    <p:sldId id="418" r:id="rId27"/>
    <p:sldId id="406" r:id="rId28"/>
    <p:sldId id="417" r:id="rId29"/>
    <p:sldId id="405" r:id="rId30"/>
    <p:sldId id="408" r:id="rId31"/>
    <p:sldId id="409" r:id="rId32"/>
    <p:sldId id="407" r:id="rId33"/>
    <p:sldId id="271" r:id="rId34"/>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2" d="100"/>
          <a:sy n="62" d="100"/>
        </p:scale>
        <p:origin x="1542" y="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ableStyles" Target="tableStyles.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notesMaster" Target="notesMasters/notesMaster1.xml"/><Relationship Id="rId8" Type="http://schemas.openxmlformats.org/officeDocument/2006/relationships/slide" Target="slides/slide5.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U"/>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464AAA0-68E8-4AD4-8C23-4EF7D7016FEE}" type="datetimeFigureOut">
              <a:rPr lang="es-CU" smtClean="0"/>
              <a:t>22/2/2024</a:t>
            </a:fld>
            <a:endParaRPr lang="es-CU"/>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CU"/>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U"/>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U"/>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3DB9E4-D4AD-4D84-B588-BF14686DDB89}" type="slidenum">
              <a:rPr lang="es-CU" smtClean="0"/>
              <a:t>‹Nº›</a:t>
            </a:fld>
            <a:endParaRPr lang="es-CU"/>
          </a:p>
        </p:txBody>
      </p:sp>
    </p:spTree>
    <p:extLst>
      <p:ext uri="{BB962C8B-B14F-4D97-AF65-F5344CB8AC3E}">
        <p14:creationId xmlns:p14="http://schemas.microsoft.com/office/powerpoint/2010/main" val="18141363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U" dirty="0"/>
          </a:p>
        </p:txBody>
      </p:sp>
      <p:sp>
        <p:nvSpPr>
          <p:cNvPr id="4" name="Marcador de número de diapositiva 3"/>
          <p:cNvSpPr>
            <a:spLocks noGrp="1"/>
          </p:cNvSpPr>
          <p:nvPr>
            <p:ph type="sldNum" sz="quarter" idx="5"/>
          </p:nvPr>
        </p:nvSpPr>
        <p:spPr/>
        <p:txBody>
          <a:bodyPr/>
          <a:lstStyle/>
          <a:p>
            <a:fld id="{523DB9E4-D4AD-4D84-B588-BF14686DDB89}" type="slidenum">
              <a:rPr lang="es-CU" smtClean="0"/>
              <a:t>4</a:t>
            </a:fld>
            <a:endParaRPr lang="es-CU"/>
          </a:p>
        </p:txBody>
      </p:sp>
    </p:spTree>
    <p:extLst>
      <p:ext uri="{BB962C8B-B14F-4D97-AF65-F5344CB8AC3E}">
        <p14:creationId xmlns:p14="http://schemas.microsoft.com/office/powerpoint/2010/main" val="17739291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U" dirty="0"/>
          </a:p>
        </p:txBody>
      </p:sp>
      <p:sp>
        <p:nvSpPr>
          <p:cNvPr id="4" name="Marcador de número de diapositiva 3"/>
          <p:cNvSpPr>
            <a:spLocks noGrp="1"/>
          </p:cNvSpPr>
          <p:nvPr>
            <p:ph type="sldNum" sz="quarter" idx="5"/>
          </p:nvPr>
        </p:nvSpPr>
        <p:spPr/>
        <p:txBody>
          <a:bodyPr/>
          <a:lstStyle/>
          <a:p>
            <a:fld id="{523DB9E4-D4AD-4D84-B588-BF14686DDB89}" type="slidenum">
              <a:rPr lang="es-CU" smtClean="0"/>
              <a:t>5</a:t>
            </a:fld>
            <a:endParaRPr lang="es-CU"/>
          </a:p>
        </p:txBody>
      </p:sp>
    </p:spTree>
    <p:extLst>
      <p:ext uri="{BB962C8B-B14F-4D97-AF65-F5344CB8AC3E}">
        <p14:creationId xmlns:p14="http://schemas.microsoft.com/office/powerpoint/2010/main" val="1523239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
        <p:nvSpPr>
          <p:cNvPr id="4" name="3 Marcador de fecha"/>
          <p:cNvSpPr>
            <a:spLocks noGrp="1"/>
          </p:cNvSpPr>
          <p:nvPr>
            <p:ph type="dt" sz="half" idx="10"/>
          </p:nvPr>
        </p:nvSpPr>
        <p:spPr/>
        <p:txBody>
          <a:bodyPr/>
          <a:lstStyle/>
          <a:p>
            <a:fld id="{A46F9F96-4217-43A3-9604-74D0048FD1C0}" type="datetimeFigureOut">
              <a:rPr lang="es-ES" smtClean="0"/>
              <a:t>22/02/2024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2672527B-5D70-4708-8082-BFDBD3F79C2B}" type="slidenum">
              <a:rPr lang="es-ES" smtClean="0"/>
              <a:t>‹Nº›</a:t>
            </a:fld>
            <a:endParaRPr lang="es-ES"/>
          </a:p>
        </p:txBody>
      </p:sp>
    </p:spTree>
    <p:extLst>
      <p:ext uri="{BB962C8B-B14F-4D97-AF65-F5344CB8AC3E}">
        <p14:creationId xmlns:p14="http://schemas.microsoft.com/office/powerpoint/2010/main" val="24825880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A46F9F96-4217-43A3-9604-74D0048FD1C0}" type="datetimeFigureOut">
              <a:rPr lang="es-ES" smtClean="0"/>
              <a:t>22/02/2024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2672527B-5D70-4708-8082-BFDBD3F79C2B}" type="slidenum">
              <a:rPr lang="es-ES" smtClean="0"/>
              <a:t>‹Nº›</a:t>
            </a:fld>
            <a:endParaRPr lang="es-ES"/>
          </a:p>
        </p:txBody>
      </p:sp>
    </p:spTree>
    <p:extLst>
      <p:ext uri="{BB962C8B-B14F-4D97-AF65-F5344CB8AC3E}">
        <p14:creationId xmlns:p14="http://schemas.microsoft.com/office/powerpoint/2010/main" val="27658536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A46F9F96-4217-43A3-9604-74D0048FD1C0}" type="datetimeFigureOut">
              <a:rPr lang="es-ES" smtClean="0"/>
              <a:t>22/02/2024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2672527B-5D70-4708-8082-BFDBD3F79C2B}" type="slidenum">
              <a:rPr lang="es-ES" smtClean="0"/>
              <a:t>‹Nº›</a:t>
            </a:fld>
            <a:endParaRPr lang="es-ES"/>
          </a:p>
        </p:txBody>
      </p:sp>
    </p:spTree>
    <p:extLst>
      <p:ext uri="{BB962C8B-B14F-4D97-AF65-F5344CB8AC3E}">
        <p14:creationId xmlns:p14="http://schemas.microsoft.com/office/powerpoint/2010/main" val="20975042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
        <p:nvSpPr>
          <p:cNvPr id="4" name="3 Marcador de fecha"/>
          <p:cNvSpPr>
            <a:spLocks noGrp="1"/>
          </p:cNvSpPr>
          <p:nvPr>
            <p:ph type="dt" sz="half" idx="10"/>
          </p:nvPr>
        </p:nvSpPr>
        <p:spPr/>
        <p:txBody>
          <a:bodyPr/>
          <a:lstStyle/>
          <a:p>
            <a:fld id="{20E9E201-50FD-449F-A8B8-F21A017DE853}" type="datetime1">
              <a:rPr lang="es-ES" smtClean="0"/>
              <a:pPr/>
              <a:t>22/02/2024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extLst>
      <p:ext uri="{BB962C8B-B14F-4D97-AF65-F5344CB8AC3E}">
        <p14:creationId xmlns:p14="http://schemas.microsoft.com/office/powerpoint/2010/main" val="31115043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7B35DB1A-026B-4917-B0C4-DFED83C52916}" type="datetime1">
              <a:rPr lang="es-ES" smtClean="0"/>
              <a:pPr/>
              <a:t>22/02/2024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extLst>
      <p:ext uri="{BB962C8B-B14F-4D97-AF65-F5344CB8AC3E}">
        <p14:creationId xmlns:p14="http://schemas.microsoft.com/office/powerpoint/2010/main" val="16791391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C24BD9DC-20C6-4096-BF16-2270EE6353EF}" type="datetime1">
              <a:rPr lang="es-ES" smtClean="0"/>
              <a:pPr/>
              <a:t>22/02/2024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extLst>
      <p:ext uri="{BB962C8B-B14F-4D97-AF65-F5344CB8AC3E}">
        <p14:creationId xmlns:p14="http://schemas.microsoft.com/office/powerpoint/2010/main" val="23765272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fecha"/>
          <p:cNvSpPr>
            <a:spLocks noGrp="1"/>
          </p:cNvSpPr>
          <p:nvPr>
            <p:ph type="dt" sz="half" idx="10"/>
          </p:nvPr>
        </p:nvSpPr>
        <p:spPr/>
        <p:txBody>
          <a:bodyPr/>
          <a:lstStyle/>
          <a:p>
            <a:fld id="{FB248664-97E2-479C-A6CC-FF95E7BD8EA9}" type="datetime1">
              <a:rPr lang="es-ES" smtClean="0"/>
              <a:pPr/>
              <a:t>22/02/2024</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extLst>
      <p:ext uri="{BB962C8B-B14F-4D97-AF65-F5344CB8AC3E}">
        <p14:creationId xmlns:p14="http://schemas.microsoft.com/office/powerpoint/2010/main" val="16565982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6 Marcador de fecha"/>
          <p:cNvSpPr>
            <a:spLocks noGrp="1"/>
          </p:cNvSpPr>
          <p:nvPr>
            <p:ph type="dt" sz="half" idx="10"/>
          </p:nvPr>
        </p:nvSpPr>
        <p:spPr/>
        <p:txBody>
          <a:bodyPr/>
          <a:lstStyle/>
          <a:p>
            <a:fld id="{257CD6FD-6DEB-4E1D-BF48-52E9E2A88018}" type="datetime1">
              <a:rPr lang="es-ES" smtClean="0"/>
              <a:pPr/>
              <a:t>22/02/2024</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extLst>
      <p:ext uri="{BB962C8B-B14F-4D97-AF65-F5344CB8AC3E}">
        <p14:creationId xmlns:p14="http://schemas.microsoft.com/office/powerpoint/2010/main" val="31302563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fecha"/>
          <p:cNvSpPr>
            <a:spLocks noGrp="1"/>
          </p:cNvSpPr>
          <p:nvPr>
            <p:ph type="dt" sz="half" idx="10"/>
          </p:nvPr>
        </p:nvSpPr>
        <p:spPr/>
        <p:txBody>
          <a:bodyPr/>
          <a:lstStyle/>
          <a:p>
            <a:fld id="{A9D1736F-2B3A-4575-8E1F-37543DC3201B}" type="datetime1">
              <a:rPr lang="es-ES" smtClean="0"/>
              <a:pPr/>
              <a:t>22/02/2024</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extLst>
      <p:ext uri="{BB962C8B-B14F-4D97-AF65-F5344CB8AC3E}">
        <p14:creationId xmlns:p14="http://schemas.microsoft.com/office/powerpoint/2010/main" val="27689648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7EFF7354-9F37-4D7A-96CC-12A7D1D142F8}" type="datetime1">
              <a:rPr lang="es-ES" smtClean="0"/>
              <a:pPr/>
              <a:t>22/02/2024</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extLst>
      <p:ext uri="{BB962C8B-B14F-4D97-AF65-F5344CB8AC3E}">
        <p14:creationId xmlns:p14="http://schemas.microsoft.com/office/powerpoint/2010/main" val="15521899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AAB05601-EF81-4F79-9341-C00D8B6A38C0}" type="datetime1">
              <a:rPr lang="es-ES" smtClean="0"/>
              <a:pPr/>
              <a:t>22/02/2024</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extLst>
      <p:ext uri="{BB962C8B-B14F-4D97-AF65-F5344CB8AC3E}">
        <p14:creationId xmlns:p14="http://schemas.microsoft.com/office/powerpoint/2010/main" val="15295802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A46F9F96-4217-43A3-9604-74D0048FD1C0}" type="datetimeFigureOut">
              <a:rPr lang="es-ES" smtClean="0"/>
              <a:t>22/02/2024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2672527B-5D70-4708-8082-BFDBD3F79C2B}" type="slidenum">
              <a:rPr lang="es-ES" smtClean="0"/>
              <a:t>‹Nº›</a:t>
            </a:fld>
            <a:endParaRPr lang="es-ES"/>
          </a:p>
        </p:txBody>
      </p:sp>
    </p:spTree>
    <p:extLst>
      <p:ext uri="{BB962C8B-B14F-4D97-AF65-F5344CB8AC3E}">
        <p14:creationId xmlns:p14="http://schemas.microsoft.com/office/powerpoint/2010/main" val="2235453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0759CC27-3608-489B-A6E6-35AE4B7C8EEF}" type="datetime1">
              <a:rPr lang="es-ES" smtClean="0"/>
              <a:pPr/>
              <a:t>22/02/2024</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extLst>
      <p:ext uri="{BB962C8B-B14F-4D97-AF65-F5344CB8AC3E}">
        <p14:creationId xmlns:p14="http://schemas.microsoft.com/office/powerpoint/2010/main" val="25146514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05C47BD2-7301-46BE-95AD-BB332CFD7DEF}" type="datetime1">
              <a:rPr lang="es-ES" smtClean="0"/>
              <a:pPr/>
              <a:t>22/02/2024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extLst>
      <p:ext uri="{BB962C8B-B14F-4D97-AF65-F5344CB8AC3E}">
        <p14:creationId xmlns:p14="http://schemas.microsoft.com/office/powerpoint/2010/main" val="25362676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0E2BECA1-A9E2-41D7-9D7E-8669FA42353E}" type="datetime1">
              <a:rPr lang="es-ES" smtClean="0"/>
              <a:pPr/>
              <a:t>22/02/2024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extLst>
      <p:ext uri="{BB962C8B-B14F-4D97-AF65-F5344CB8AC3E}">
        <p14:creationId xmlns:p14="http://schemas.microsoft.com/office/powerpoint/2010/main" val="31670827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
        <p:nvSpPr>
          <p:cNvPr id="4" name="3 Marcador de fecha">
            <a:extLst>
              <a:ext uri="{FF2B5EF4-FFF2-40B4-BE49-F238E27FC236}">
                <a16:creationId xmlns:a16="http://schemas.microsoft.com/office/drawing/2014/main" id="{D5E61DE5-9354-3723-A508-4858A45902C4}"/>
              </a:ext>
            </a:extLst>
          </p:cNvPr>
          <p:cNvSpPr>
            <a:spLocks noGrp="1"/>
          </p:cNvSpPr>
          <p:nvPr>
            <p:ph type="dt" sz="half" idx="10"/>
          </p:nvPr>
        </p:nvSpPr>
        <p:spPr/>
        <p:txBody>
          <a:bodyPr/>
          <a:lstStyle>
            <a:lvl1pPr>
              <a:defRPr/>
            </a:lvl1pPr>
          </a:lstStyle>
          <a:p>
            <a:pPr>
              <a:defRPr/>
            </a:pPr>
            <a:fld id="{C022A40E-B7E4-4703-A45A-3DEA7711CF2B}" type="datetimeFigureOut">
              <a:rPr lang="es-ES"/>
              <a:pPr>
                <a:defRPr/>
              </a:pPr>
              <a:t>22/02/2024</a:t>
            </a:fld>
            <a:endParaRPr lang="es-ES"/>
          </a:p>
        </p:txBody>
      </p:sp>
      <p:sp>
        <p:nvSpPr>
          <p:cNvPr id="5" name="4 Marcador de pie de página">
            <a:extLst>
              <a:ext uri="{FF2B5EF4-FFF2-40B4-BE49-F238E27FC236}">
                <a16:creationId xmlns:a16="http://schemas.microsoft.com/office/drawing/2014/main" id="{0D7F20DB-F1FB-338B-E717-EC99A7261EC9}"/>
              </a:ext>
            </a:extLst>
          </p:cNvPr>
          <p:cNvSpPr>
            <a:spLocks noGrp="1"/>
          </p:cNvSpPr>
          <p:nvPr>
            <p:ph type="ftr" sz="quarter" idx="11"/>
          </p:nvPr>
        </p:nvSpPr>
        <p:spPr/>
        <p:txBody>
          <a:bodyPr/>
          <a:lstStyle>
            <a:lvl1pPr>
              <a:defRPr/>
            </a:lvl1pPr>
          </a:lstStyle>
          <a:p>
            <a:pPr>
              <a:defRPr/>
            </a:pPr>
            <a:endParaRPr lang="es-ES"/>
          </a:p>
        </p:txBody>
      </p:sp>
      <p:sp>
        <p:nvSpPr>
          <p:cNvPr id="6" name="5 Marcador de número de diapositiva">
            <a:extLst>
              <a:ext uri="{FF2B5EF4-FFF2-40B4-BE49-F238E27FC236}">
                <a16:creationId xmlns:a16="http://schemas.microsoft.com/office/drawing/2014/main" id="{C09F56DB-D04F-767A-4EC5-EDC70C674724}"/>
              </a:ext>
            </a:extLst>
          </p:cNvPr>
          <p:cNvSpPr>
            <a:spLocks noGrp="1"/>
          </p:cNvSpPr>
          <p:nvPr>
            <p:ph type="sldNum" sz="quarter" idx="12"/>
          </p:nvPr>
        </p:nvSpPr>
        <p:spPr/>
        <p:txBody>
          <a:bodyPr/>
          <a:lstStyle>
            <a:lvl1pPr>
              <a:defRPr/>
            </a:lvl1pPr>
          </a:lstStyle>
          <a:p>
            <a:pPr>
              <a:defRPr/>
            </a:pPr>
            <a:fld id="{37C2450F-974E-4988-B320-94D94C640BC2}" type="slidenum">
              <a:rPr lang="es-ES"/>
              <a:pPr>
                <a:defRPr/>
              </a:pPr>
              <a:t>‹Nº›</a:t>
            </a:fld>
            <a:endParaRPr lang="es-ES"/>
          </a:p>
        </p:txBody>
      </p:sp>
    </p:spTree>
    <p:extLst>
      <p:ext uri="{BB962C8B-B14F-4D97-AF65-F5344CB8AC3E}">
        <p14:creationId xmlns:p14="http://schemas.microsoft.com/office/powerpoint/2010/main" val="36290257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a:extLst>
              <a:ext uri="{FF2B5EF4-FFF2-40B4-BE49-F238E27FC236}">
                <a16:creationId xmlns:a16="http://schemas.microsoft.com/office/drawing/2014/main" id="{69F0B0AD-506F-32E1-A8C5-E5E90A77273B}"/>
              </a:ext>
            </a:extLst>
          </p:cNvPr>
          <p:cNvSpPr>
            <a:spLocks noGrp="1"/>
          </p:cNvSpPr>
          <p:nvPr>
            <p:ph type="dt" sz="half" idx="10"/>
          </p:nvPr>
        </p:nvSpPr>
        <p:spPr/>
        <p:txBody>
          <a:bodyPr/>
          <a:lstStyle>
            <a:lvl1pPr>
              <a:defRPr/>
            </a:lvl1pPr>
          </a:lstStyle>
          <a:p>
            <a:pPr>
              <a:defRPr/>
            </a:pPr>
            <a:fld id="{D41EEB6F-E9D2-4099-B733-64BD12EA50BF}" type="datetimeFigureOut">
              <a:rPr lang="es-ES"/>
              <a:pPr>
                <a:defRPr/>
              </a:pPr>
              <a:t>22/02/2024</a:t>
            </a:fld>
            <a:endParaRPr lang="es-ES"/>
          </a:p>
        </p:txBody>
      </p:sp>
      <p:sp>
        <p:nvSpPr>
          <p:cNvPr id="5" name="4 Marcador de pie de página">
            <a:extLst>
              <a:ext uri="{FF2B5EF4-FFF2-40B4-BE49-F238E27FC236}">
                <a16:creationId xmlns:a16="http://schemas.microsoft.com/office/drawing/2014/main" id="{3811A2D0-9856-1AAC-65F2-D895AE07AFF5}"/>
              </a:ext>
            </a:extLst>
          </p:cNvPr>
          <p:cNvSpPr>
            <a:spLocks noGrp="1"/>
          </p:cNvSpPr>
          <p:nvPr>
            <p:ph type="ftr" sz="quarter" idx="11"/>
          </p:nvPr>
        </p:nvSpPr>
        <p:spPr/>
        <p:txBody>
          <a:bodyPr/>
          <a:lstStyle>
            <a:lvl1pPr>
              <a:defRPr/>
            </a:lvl1pPr>
          </a:lstStyle>
          <a:p>
            <a:pPr>
              <a:defRPr/>
            </a:pPr>
            <a:endParaRPr lang="es-ES"/>
          </a:p>
        </p:txBody>
      </p:sp>
      <p:sp>
        <p:nvSpPr>
          <p:cNvPr id="6" name="5 Marcador de número de diapositiva">
            <a:extLst>
              <a:ext uri="{FF2B5EF4-FFF2-40B4-BE49-F238E27FC236}">
                <a16:creationId xmlns:a16="http://schemas.microsoft.com/office/drawing/2014/main" id="{73F17E24-DBAD-89C0-F965-7F826E86699A}"/>
              </a:ext>
            </a:extLst>
          </p:cNvPr>
          <p:cNvSpPr>
            <a:spLocks noGrp="1"/>
          </p:cNvSpPr>
          <p:nvPr>
            <p:ph type="sldNum" sz="quarter" idx="12"/>
          </p:nvPr>
        </p:nvSpPr>
        <p:spPr/>
        <p:txBody>
          <a:bodyPr/>
          <a:lstStyle>
            <a:lvl1pPr>
              <a:defRPr/>
            </a:lvl1pPr>
          </a:lstStyle>
          <a:p>
            <a:pPr>
              <a:defRPr/>
            </a:pPr>
            <a:fld id="{59568A7E-BC55-4B4A-8ED6-3014E31DDCB4}" type="slidenum">
              <a:rPr lang="es-ES"/>
              <a:pPr>
                <a:defRPr/>
              </a:pPr>
              <a:t>‹Nº›</a:t>
            </a:fld>
            <a:endParaRPr lang="es-ES"/>
          </a:p>
        </p:txBody>
      </p:sp>
    </p:spTree>
    <p:extLst>
      <p:ext uri="{BB962C8B-B14F-4D97-AF65-F5344CB8AC3E}">
        <p14:creationId xmlns:p14="http://schemas.microsoft.com/office/powerpoint/2010/main" val="407852832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a:extLst>
              <a:ext uri="{FF2B5EF4-FFF2-40B4-BE49-F238E27FC236}">
                <a16:creationId xmlns:a16="http://schemas.microsoft.com/office/drawing/2014/main" id="{4300B47F-5DBB-AF5C-F642-0B98FCA38DE0}"/>
              </a:ext>
            </a:extLst>
          </p:cNvPr>
          <p:cNvSpPr>
            <a:spLocks noGrp="1"/>
          </p:cNvSpPr>
          <p:nvPr>
            <p:ph type="dt" sz="half" idx="10"/>
          </p:nvPr>
        </p:nvSpPr>
        <p:spPr/>
        <p:txBody>
          <a:bodyPr/>
          <a:lstStyle>
            <a:lvl1pPr>
              <a:defRPr/>
            </a:lvl1pPr>
          </a:lstStyle>
          <a:p>
            <a:pPr>
              <a:defRPr/>
            </a:pPr>
            <a:fld id="{41AD8E4A-CF27-4743-9010-EEB3E796477E}" type="datetimeFigureOut">
              <a:rPr lang="es-ES"/>
              <a:pPr>
                <a:defRPr/>
              </a:pPr>
              <a:t>22/02/2024</a:t>
            </a:fld>
            <a:endParaRPr lang="es-ES"/>
          </a:p>
        </p:txBody>
      </p:sp>
      <p:sp>
        <p:nvSpPr>
          <p:cNvPr id="5" name="4 Marcador de pie de página">
            <a:extLst>
              <a:ext uri="{FF2B5EF4-FFF2-40B4-BE49-F238E27FC236}">
                <a16:creationId xmlns:a16="http://schemas.microsoft.com/office/drawing/2014/main" id="{F86BC6D8-33CF-6933-C744-4A78CC2074CB}"/>
              </a:ext>
            </a:extLst>
          </p:cNvPr>
          <p:cNvSpPr>
            <a:spLocks noGrp="1"/>
          </p:cNvSpPr>
          <p:nvPr>
            <p:ph type="ftr" sz="quarter" idx="11"/>
          </p:nvPr>
        </p:nvSpPr>
        <p:spPr/>
        <p:txBody>
          <a:bodyPr/>
          <a:lstStyle>
            <a:lvl1pPr>
              <a:defRPr/>
            </a:lvl1pPr>
          </a:lstStyle>
          <a:p>
            <a:pPr>
              <a:defRPr/>
            </a:pPr>
            <a:endParaRPr lang="es-ES"/>
          </a:p>
        </p:txBody>
      </p:sp>
      <p:sp>
        <p:nvSpPr>
          <p:cNvPr id="6" name="5 Marcador de número de diapositiva">
            <a:extLst>
              <a:ext uri="{FF2B5EF4-FFF2-40B4-BE49-F238E27FC236}">
                <a16:creationId xmlns:a16="http://schemas.microsoft.com/office/drawing/2014/main" id="{8146BF27-76DA-EE75-38A9-3D9D8CD2163F}"/>
              </a:ext>
            </a:extLst>
          </p:cNvPr>
          <p:cNvSpPr>
            <a:spLocks noGrp="1"/>
          </p:cNvSpPr>
          <p:nvPr>
            <p:ph type="sldNum" sz="quarter" idx="12"/>
          </p:nvPr>
        </p:nvSpPr>
        <p:spPr/>
        <p:txBody>
          <a:bodyPr/>
          <a:lstStyle>
            <a:lvl1pPr>
              <a:defRPr/>
            </a:lvl1pPr>
          </a:lstStyle>
          <a:p>
            <a:pPr>
              <a:defRPr/>
            </a:pPr>
            <a:fld id="{AC6A5327-3963-4D93-831B-9F5F78BCC7E0}" type="slidenum">
              <a:rPr lang="es-ES"/>
              <a:pPr>
                <a:defRPr/>
              </a:pPr>
              <a:t>‹Nº›</a:t>
            </a:fld>
            <a:endParaRPr lang="es-ES"/>
          </a:p>
        </p:txBody>
      </p:sp>
    </p:spTree>
    <p:extLst>
      <p:ext uri="{BB962C8B-B14F-4D97-AF65-F5344CB8AC3E}">
        <p14:creationId xmlns:p14="http://schemas.microsoft.com/office/powerpoint/2010/main" val="54157158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3 Marcador de fecha">
            <a:extLst>
              <a:ext uri="{FF2B5EF4-FFF2-40B4-BE49-F238E27FC236}">
                <a16:creationId xmlns:a16="http://schemas.microsoft.com/office/drawing/2014/main" id="{083F3639-1F46-9F8B-8889-4E3F59CAD2D3}"/>
              </a:ext>
            </a:extLst>
          </p:cNvPr>
          <p:cNvSpPr>
            <a:spLocks noGrp="1"/>
          </p:cNvSpPr>
          <p:nvPr>
            <p:ph type="dt" sz="half" idx="10"/>
          </p:nvPr>
        </p:nvSpPr>
        <p:spPr/>
        <p:txBody>
          <a:bodyPr/>
          <a:lstStyle>
            <a:lvl1pPr>
              <a:defRPr/>
            </a:lvl1pPr>
          </a:lstStyle>
          <a:p>
            <a:pPr>
              <a:defRPr/>
            </a:pPr>
            <a:fld id="{EB1CC089-7AB7-4A6A-9484-C0BF75BF4E70}" type="datetimeFigureOut">
              <a:rPr lang="es-ES"/>
              <a:pPr>
                <a:defRPr/>
              </a:pPr>
              <a:t>22/02/2024</a:t>
            </a:fld>
            <a:endParaRPr lang="es-ES"/>
          </a:p>
        </p:txBody>
      </p:sp>
      <p:sp>
        <p:nvSpPr>
          <p:cNvPr id="6" name="4 Marcador de pie de página">
            <a:extLst>
              <a:ext uri="{FF2B5EF4-FFF2-40B4-BE49-F238E27FC236}">
                <a16:creationId xmlns:a16="http://schemas.microsoft.com/office/drawing/2014/main" id="{7FAB163B-F7F1-727B-8917-4D95ED86EC74}"/>
              </a:ext>
            </a:extLst>
          </p:cNvPr>
          <p:cNvSpPr>
            <a:spLocks noGrp="1"/>
          </p:cNvSpPr>
          <p:nvPr>
            <p:ph type="ftr" sz="quarter" idx="11"/>
          </p:nvPr>
        </p:nvSpPr>
        <p:spPr/>
        <p:txBody>
          <a:bodyPr/>
          <a:lstStyle>
            <a:lvl1pPr>
              <a:defRPr/>
            </a:lvl1pPr>
          </a:lstStyle>
          <a:p>
            <a:pPr>
              <a:defRPr/>
            </a:pPr>
            <a:endParaRPr lang="es-ES"/>
          </a:p>
        </p:txBody>
      </p:sp>
      <p:sp>
        <p:nvSpPr>
          <p:cNvPr id="7" name="5 Marcador de número de diapositiva">
            <a:extLst>
              <a:ext uri="{FF2B5EF4-FFF2-40B4-BE49-F238E27FC236}">
                <a16:creationId xmlns:a16="http://schemas.microsoft.com/office/drawing/2014/main" id="{80A2E45C-DE8C-457C-3DA8-1B313A48E7CB}"/>
              </a:ext>
            </a:extLst>
          </p:cNvPr>
          <p:cNvSpPr>
            <a:spLocks noGrp="1"/>
          </p:cNvSpPr>
          <p:nvPr>
            <p:ph type="sldNum" sz="quarter" idx="12"/>
          </p:nvPr>
        </p:nvSpPr>
        <p:spPr/>
        <p:txBody>
          <a:bodyPr/>
          <a:lstStyle>
            <a:lvl1pPr>
              <a:defRPr/>
            </a:lvl1pPr>
          </a:lstStyle>
          <a:p>
            <a:pPr>
              <a:defRPr/>
            </a:pPr>
            <a:fld id="{7F55CC67-3D97-4B19-AF29-CD5D057B19C9}" type="slidenum">
              <a:rPr lang="es-ES"/>
              <a:pPr>
                <a:defRPr/>
              </a:pPr>
              <a:t>‹Nº›</a:t>
            </a:fld>
            <a:endParaRPr lang="es-ES"/>
          </a:p>
        </p:txBody>
      </p:sp>
    </p:spTree>
    <p:extLst>
      <p:ext uri="{BB962C8B-B14F-4D97-AF65-F5344CB8AC3E}">
        <p14:creationId xmlns:p14="http://schemas.microsoft.com/office/powerpoint/2010/main" val="403439327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3 Marcador de fecha">
            <a:extLst>
              <a:ext uri="{FF2B5EF4-FFF2-40B4-BE49-F238E27FC236}">
                <a16:creationId xmlns:a16="http://schemas.microsoft.com/office/drawing/2014/main" id="{E3D7BB82-6CC8-D47E-3D42-58E37B884E57}"/>
              </a:ext>
            </a:extLst>
          </p:cNvPr>
          <p:cNvSpPr>
            <a:spLocks noGrp="1"/>
          </p:cNvSpPr>
          <p:nvPr>
            <p:ph type="dt" sz="half" idx="10"/>
          </p:nvPr>
        </p:nvSpPr>
        <p:spPr/>
        <p:txBody>
          <a:bodyPr/>
          <a:lstStyle>
            <a:lvl1pPr>
              <a:defRPr/>
            </a:lvl1pPr>
          </a:lstStyle>
          <a:p>
            <a:pPr>
              <a:defRPr/>
            </a:pPr>
            <a:fld id="{26130B17-53B4-4FF4-B6AC-7D1F595F8447}" type="datetimeFigureOut">
              <a:rPr lang="es-ES"/>
              <a:pPr>
                <a:defRPr/>
              </a:pPr>
              <a:t>22/02/2024</a:t>
            </a:fld>
            <a:endParaRPr lang="es-ES"/>
          </a:p>
        </p:txBody>
      </p:sp>
      <p:sp>
        <p:nvSpPr>
          <p:cNvPr id="8" name="4 Marcador de pie de página">
            <a:extLst>
              <a:ext uri="{FF2B5EF4-FFF2-40B4-BE49-F238E27FC236}">
                <a16:creationId xmlns:a16="http://schemas.microsoft.com/office/drawing/2014/main" id="{90C28CB4-FE9C-5918-A87A-8FD003098EB1}"/>
              </a:ext>
            </a:extLst>
          </p:cNvPr>
          <p:cNvSpPr>
            <a:spLocks noGrp="1"/>
          </p:cNvSpPr>
          <p:nvPr>
            <p:ph type="ftr" sz="quarter" idx="11"/>
          </p:nvPr>
        </p:nvSpPr>
        <p:spPr/>
        <p:txBody>
          <a:bodyPr/>
          <a:lstStyle>
            <a:lvl1pPr>
              <a:defRPr/>
            </a:lvl1pPr>
          </a:lstStyle>
          <a:p>
            <a:pPr>
              <a:defRPr/>
            </a:pPr>
            <a:endParaRPr lang="es-ES"/>
          </a:p>
        </p:txBody>
      </p:sp>
      <p:sp>
        <p:nvSpPr>
          <p:cNvPr id="9" name="5 Marcador de número de diapositiva">
            <a:extLst>
              <a:ext uri="{FF2B5EF4-FFF2-40B4-BE49-F238E27FC236}">
                <a16:creationId xmlns:a16="http://schemas.microsoft.com/office/drawing/2014/main" id="{8B819BA9-6590-54AB-1E74-770228390039}"/>
              </a:ext>
            </a:extLst>
          </p:cNvPr>
          <p:cNvSpPr>
            <a:spLocks noGrp="1"/>
          </p:cNvSpPr>
          <p:nvPr>
            <p:ph type="sldNum" sz="quarter" idx="12"/>
          </p:nvPr>
        </p:nvSpPr>
        <p:spPr/>
        <p:txBody>
          <a:bodyPr/>
          <a:lstStyle>
            <a:lvl1pPr>
              <a:defRPr/>
            </a:lvl1pPr>
          </a:lstStyle>
          <a:p>
            <a:pPr>
              <a:defRPr/>
            </a:pPr>
            <a:fld id="{997EDC89-540C-41DF-BDAE-6038B250B676}" type="slidenum">
              <a:rPr lang="es-ES"/>
              <a:pPr>
                <a:defRPr/>
              </a:pPr>
              <a:t>‹Nº›</a:t>
            </a:fld>
            <a:endParaRPr lang="es-ES"/>
          </a:p>
        </p:txBody>
      </p:sp>
    </p:spTree>
    <p:extLst>
      <p:ext uri="{BB962C8B-B14F-4D97-AF65-F5344CB8AC3E}">
        <p14:creationId xmlns:p14="http://schemas.microsoft.com/office/powerpoint/2010/main" val="14641724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3 Marcador de fecha">
            <a:extLst>
              <a:ext uri="{FF2B5EF4-FFF2-40B4-BE49-F238E27FC236}">
                <a16:creationId xmlns:a16="http://schemas.microsoft.com/office/drawing/2014/main" id="{61EF84AD-08EA-6426-3869-C39C9FC98B5B}"/>
              </a:ext>
            </a:extLst>
          </p:cNvPr>
          <p:cNvSpPr>
            <a:spLocks noGrp="1"/>
          </p:cNvSpPr>
          <p:nvPr>
            <p:ph type="dt" sz="half" idx="10"/>
          </p:nvPr>
        </p:nvSpPr>
        <p:spPr/>
        <p:txBody>
          <a:bodyPr/>
          <a:lstStyle>
            <a:lvl1pPr>
              <a:defRPr/>
            </a:lvl1pPr>
          </a:lstStyle>
          <a:p>
            <a:pPr>
              <a:defRPr/>
            </a:pPr>
            <a:fld id="{12714D6A-03B0-4D9F-B81B-4286865F6F9E}" type="datetimeFigureOut">
              <a:rPr lang="es-ES"/>
              <a:pPr>
                <a:defRPr/>
              </a:pPr>
              <a:t>22/02/2024</a:t>
            </a:fld>
            <a:endParaRPr lang="es-ES"/>
          </a:p>
        </p:txBody>
      </p:sp>
      <p:sp>
        <p:nvSpPr>
          <p:cNvPr id="4" name="4 Marcador de pie de página">
            <a:extLst>
              <a:ext uri="{FF2B5EF4-FFF2-40B4-BE49-F238E27FC236}">
                <a16:creationId xmlns:a16="http://schemas.microsoft.com/office/drawing/2014/main" id="{01437F02-51A5-38E8-F780-53937FEEAE53}"/>
              </a:ext>
            </a:extLst>
          </p:cNvPr>
          <p:cNvSpPr>
            <a:spLocks noGrp="1"/>
          </p:cNvSpPr>
          <p:nvPr>
            <p:ph type="ftr" sz="quarter" idx="11"/>
          </p:nvPr>
        </p:nvSpPr>
        <p:spPr/>
        <p:txBody>
          <a:bodyPr/>
          <a:lstStyle>
            <a:lvl1pPr>
              <a:defRPr/>
            </a:lvl1pPr>
          </a:lstStyle>
          <a:p>
            <a:pPr>
              <a:defRPr/>
            </a:pPr>
            <a:endParaRPr lang="es-ES"/>
          </a:p>
        </p:txBody>
      </p:sp>
      <p:sp>
        <p:nvSpPr>
          <p:cNvPr id="5" name="5 Marcador de número de diapositiva">
            <a:extLst>
              <a:ext uri="{FF2B5EF4-FFF2-40B4-BE49-F238E27FC236}">
                <a16:creationId xmlns:a16="http://schemas.microsoft.com/office/drawing/2014/main" id="{99112ED5-5849-7E97-FCFA-CE1107283396}"/>
              </a:ext>
            </a:extLst>
          </p:cNvPr>
          <p:cNvSpPr>
            <a:spLocks noGrp="1"/>
          </p:cNvSpPr>
          <p:nvPr>
            <p:ph type="sldNum" sz="quarter" idx="12"/>
          </p:nvPr>
        </p:nvSpPr>
        <p:spPr/>
        <p:txBody>
          <a:bodyPr/>
          <a:lstStyle>
            <a:lvl1pPr>
              <a:defRPr/>
            </a:lvl1pPr>
          </a:lstStyle>
          <a:p>
            <a:pPr>
              <a:defRPr/>
            </a:pPr>
            <a:fld id="{B7BED7E0-7E07-4CB6-8D44-7FD1AA573F1F}" type="slidenum">
              <a:rPr lang="es-ES"/>
              <a:pPr>
                <a:defRPr/>
              </a:pPr>
              <a:t>‹Nº›</a:t>
            </a:fld>
            <a:endParaRPr lang="es-ES"/>
          </a:p>
        </p:txBody>
      </p:sp>
    </p:spTree>
    <p:extLst>
      <p:ext uri="{BB962C8B-B14F-4D97-AF65-F5344CB8AC3E}">
        <p14:creationId xmlns:p14="http://schemas.microsoft.com/office/powerpoint/2010/main" val="138889443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a:extLst>
              <a:ext uri="{FF2B5EF4-FFF2-40B4-BE49-F238E27FC236}">
                <a16:creationId xmlns:a16="http://schemas.microsoft.com/office/drawing/2014/main" id="{47917D5B-0639-2EC4-D0C5-75337621D866}"/>
              </a:ext>
            </a:extLst>
          </p:cNvPr>
          <p:cNvSpPr>
            <a:spLocks noGrp="1"/>
          </p:cNvSpPr>
          <p:nvPr>
            <p:ph type="dt" sz="half" idx="10"/>
          </p:nvPr>
        </p:nvSpPr>
        <p:spPr/>
        <p:txBody>
          <a:bodyPr/>
          <a:lstStyle>
            <a:lvl1pPr>
              <a:defRPr/>
            </a:lvl1pPr>
          </a:lstStyle>
          <a:p>
            <a:pPr>
              <a:defRPr/>
            </a:pPr>
            <a:fld id="{04260906-B0EE-445A-81F9-740CF6917330}" type="datetimeFigureOut">
              <a:rPr lang="es-ES"/>
              <a:pPr>
                <a:defRPr/>
              </a:pPr>
              <a:t>22/02/2024</a:t>
            </a:fld>
            <a:endParaRPr lang="es-ES"/>
          </a:p>
        </p:txBody>
      </p:sp>
      <p:sp>
        <p:nvSpPr>
          <p:cNvPr id="3" name="4 Marcador de pie de página">
            <a:extLst>
              <a:ext uri="{FF2B5EF4-FFF2-40B4-BE49-F238E27FC236}">
                <a16:creationId xmlns:a16="http://schemas.microsoft.com/office/drawing/2014/main" id="{B6997AAE-EC18-365B-476B-5E0719D28078}"/>
              </a:ext>
            </a:extLst>
          </p:cNvPr>
          <p:cNvSpPr>
            <a:spLocks noGrp="1"/>
          </p:cNvSpPr>
          <p:nvPr>
            <p:ph type="ftr" sz="quarter" idx="11"/>
          </p:nvPr>
        </p:nvSpPr>
        <p:spPr/>
        <p:txBody>
          <a:bodyPr/>
          <a:lstStyle>
            <a:lvl1pPr>
              <a:defRPr/>
            </a:lvl1pPr>
          </a:lstStyle>
          <a:p>
            <a:pPr>
              <a:defRPr/>
            </a:pPr>
            <a:endParaRPr lang="es-ES"/>
          </a:p>
        </p:txBody>
      </p:sp>
      <p:sp>
        <p:nvSpPr>
          <p:cNvPr id="4" name="5 Marcador de número de diapositiva">
            <a:extLst>
              <a:ext uri="{FF2B5EF4-FFF2-40B4-BE49-F238E27FC236}">
                <a16:creationId xmlns:a16="http://schemas.microsoft.com/office/drawing/2014/main" id="{6671825A-4B36-AB64-8A17-B0F231988DCB}"/>
              </a:ext>
            </a:extLst>
          </p:cNvPr>
          <p:cNvSpPr>
            <a:spLocks noGrp="1"/>
          </p:cNvSpPr>
          <p:nvPr>
            <p:ph type="sldNum" sz="quarter" idx="12"/>
          </p:nvPr>
        </p:nvSpPr>
        <p:spPr/>
        <p:txBody>
          <a:bodyPr/>
          <a:lstStyle>
            <a:lvl1pPr>
              <a:defRPr/>
            </a:lvl1pPr>
          </a:lstStyle>
          <a:p>
            <a:pPr>
              <a:defRPr/>
            </a:pPr>
            <a:fld id="{1D05B39D-60A2-4579-92C1-3B8677614B6B}" type="slidenum">
              <a:rPr lang="es-ES"/>
              <a:pPr>
                <a:defRPr/>
              </a:pPr>
              <a:t>‹Nº›</a:t>
            </a:fld>
            <a:endParaRPr lang="es-ES"/>
          </a:p>
        </p:txBody>
      </p:sp>
    </p:spTree>
    <p:extLst>
      <p:ext uri="{BB962C8B-B14F-4D97-AF65-F5344CB8AC3E}">
        <p14:creationId xmlns:p14="http://schemas.microsoft.com/office/powerpoint/2010/main" val="21013049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A46F9F96-4217-43A3-9604-74D0048FD1C0}" type="datetimeFigureOut">
              <a:rPr lang="es-ES" smtClean="0"/>
              <a:t>22/02/2024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2672527B-5D70-4708-8082-BFDBD3F79C2B}" type="slidenum">
              <a:rPr lang="es-ES" smtClean="0"/>
              <a:t>‹Nº›</a:t>
            </a:fld>
            <a:endParaRPr lang="es-ES"/>
          </a:p>
        </p:txBody>
      </p:sp>
    </p:spTree>
    <p:extLst>
      <p:ext uri="{BB962C8B-B14F-4D97-AF65-F5344CB8AC3E}">
        <p14:creationId xmlns:p14="http://schemas.microsoft.com/office/powerpoint/2010/main" val="74201674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3 Marcador de fecha">
            <a:extLst>
              <a:ext uri="{FF2B5EF4-FFF2-40B4-BE49-F238E27FC236}">
                <a16:creationId xmlns:a16="http://schemas.microsoft.com/office/drawing/2014/main" id="{1E316AEA-53ED-77D3-E712-A95F02DC4C94}"/>
              </a:ext>
            </a:extLst>
          </p:cNvPr>
          <p:cNvSpPr>
            <a:spLocks noGrp="1"/>
          </p:cNvSpPr>
          <p:nvPr>
            <p:ph type="dt" sz="half" idx="10"/>
          </p:nvPr>
        </p:nvSpPr>
        <p:spPr/>
        <p:txBody>
          <a:bodyPr/>
          <a:lstStyle>
            <a:lvl1pPr>
              <a:defRPr/>
            </a:lvl1pPr>
          </a:lstStyle>
          <a:p>
            <a:pPr>
              <a:defRPr/>
            </a:pPr>
            <a:fld id="{846730B7-20AB-466E-8F24-FBF8BED0CC9F}" type="datetimeFigureOut">
              <a:rPr lang="es-ES"/>
              <a:pPr>
                <a:defRPr/>
              </a:pPr>
              <a:t>22/02/2024</a:t>
            </a:fld>
            <a:endParaRPr lang="es-ES"/>
          </a:p>
        </p:txBody>
      </p:sp>
      <p:sp>
        <p:nvSpPr>
          <p:cNvPr id="6" name="4 Marcador de pie de página">
            <a:extLst>
              <a:ext uri="{FF2B5EF4-FFF2-40B4-BE49-F238E27FC236}">
                <a16:creationId xmlns:a16="http://schemas.microsoft.com/office/drawing/2014/main" id="{A08CDE8A-723C-EF21-4FC1-15DCD16FC53F}"/>
              </a:ext>
            </a:extLst>
          </p:cNvPr>
          <p:cNvSpPr>
            <a:spLocks noGrp="1"/>
          </p:cNvSpPr>
          <p:nvPr>
            <p:ph type="ftr" sz="quarter" idx="11"/>
          </p:nvPr>
        </p:nvSpPr>
        <p:spPr/>
        <p:txBody>
          <a:bodyPr/>
          <a:lstStyle>
            <a:lvl1pPr>
              <a:defRPr/>
            </a:lvl1pPr>
          </a:lstStyle>
          <a:p>
            <a:pPr>
              <a:defRPr/>
            </a:pPr>
            <a:endParaRPr lang="es-ES"/>
          </a:p>
        </p:txBody>
      </p:sp>
      <p:sp>
        <p:nvSpPr>
          <p:cNvPr id="7" name="5 Marcador de número de diapositiva">
            <a:extLst>
              <a:ext uri="{FF2B5EF4-FFF2-40B4-BE49-F238E27FC236}">
                <a16:creationId xmlns:a16="http://schemas.microsoft.com/office/drawing/2014/main" id="{78B16D5F-7858-C63C-E24C-30DF247393FC}"/>
              </a:ext>
            </a:extLst>
          </p:cNvPr>
          <p:cNvSpPr>
            <a:spLocks noGrp="1"/>
          </p:cNvSpPr>
          <p:nvPr>
            <p:ph type="sldNum" sz="quarter" idx="12"/>
          </p:nvPr>
        </p:nvSpPr>
        <p:spPr/>
        <p:txBody>
          <a:bodyPr/>
          <a:lstStyle>
            <a:lvl1pPr>
              <a:defRPr/>
            </a:lvl1pPr>
          </a:lstStyle>
          <a:p>
            <a:pPr>
              <a:defRPr/>
            </a:pPr>
            <a:fld id="{58A317F8-08D5-45D9-9078-E910468D13A7}" type="slidenum">
              <a:rPr lang="es-ES"/>
              <a:pPr>
                <a:defRPr/>
              </a:pPr>
              <a:t>‹Nº›</a:t>
            </a:fld>
            <a:endParaRPr lang="es-ES"/>
          </a:p>
        </p:txBody>
      </p:sp>
    </p:spTree>
    <p:extLst>
      <p:ext uri="{BB962C8B-B14F-4D97-AF65-F5344CB8AC3E}">
        <p14:creationId xmlns:p14="http://schemas.microsoft.com/office/powerpoint/2010/main" val="129575892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3 Marcador de fecha">
            <a:extLst>
              <a:ext uri="{FF2B5EF4-FFF2-40B4-BE49-F238E27FC236}">
                <a16:creationId xmlns:a16="http://schemas.microsoft.com/office/drawing/2014/main" id="{F8F0EF05-43B0-5C21-4D5A-FE822C9274B7}"/>
              </a:ext>
            </a:extLst>
          </p:cNvPr>
          <p:cNvSpPr>
            <a:spLocks noGrp="1"/>
          </p:cNvSpPr>
          <p:nvPr>
            <p:ph type="dt" sz="half" idx="10"/>
          </p:nvPr>
        </p:nvSpPr>
        <p:spPr/>
        <p:txBody>
          <a:bodyPr/>
          <a:lstStyle>
            <a:lvl1pPr>
              <a:defRPr/>
            </a:lvl1pPr>
          </a:lstStyle>
          <a:p>
            <a:pPr>
              <a:defRPr/>
            </a:pPr>
            <a:fld id="{525B3414-37CE-40A8-9FFF-672A99D0A464}" type="datetimeFigureOut">
              <a:rPr lang="es-ES"/>
              <a:pPr>
                <a:defRPr/>
              </a:pPr>
              <a:t>22/02/2024</a:t>
            </a:fld>
            <a:endParaRPr lang="es-ES"/>
          </a:p>
        </p:txBody>
      </p:sp>
      <p:sp>
        <p:nvSpPr>
          <p:cNvPr id="6" name="4 Marcador de pie de página">
            <a:extLst>
              <a:ext uri="{FF2B5EF4-FFF2-40B4-BE49-F238E27FC236}">
                <a16:creationId xmlns:a16="http://schemas.microsoft.com/office/drawing/2014/main" id="{622051AA-DB20-1CD4-8D6C-D0C1C0A8EDD8}"/>
              </a:ext>
            </a:extLst>
          </p:cNvPr>
          <p:cNvSpPr>
            <a:spLocks noGrp="1"/>
          </p:cNvSpPr>
          <p:nvPr>
            <p:ph type="ftr" sz="quarter" idx="11"/>
          </p:nvPr>
        </p:nvSpPr>
        <p:spPr/>
        <p:txBody>
          <a:bodyPr/>
          <a:lstStyle>
            <a:lvl1pPr>
              <a:defRPr/>
            </a:lvl1pPr>
          </a:lstStyle>
          <a:p>
            <a:pPr>
              <a:defRPr/>
            </a:pPr>
            <a:endParaRPr lang="es-ES"/>
          </a:p>
        </p:txBody>
      </p:sp>
      <p:sp>
        <p:nvSpPr>
          <p:cNvPr id="7" name="5 Marcador de número de diapositiva">
            <a:extLst>
              <a:ext uri="{FF2B5EF4-FFF2-40B4-BE49-F238E27FC236}">
                <a16:creationId xmlns:a16="http://schemas.microsoft.com/office/drawing/2014/main" id="{83A9FB72-F811-E58B-8E4F-335339DD5C4E}"/>
              </a:ext>
            </a:extLst>
          </p:cNvPr>
          <p:cNvSpPr>
            <a:spLocks noGrp="1"/>
          </p:cNvSpPr>
          <p:nvPr>
            <p:ph type="sldNum" sz="quarter" idx="12"/>
          </p:nvPr>
        </p:nvSpPr>
        <p:spPr/>
        <p:txBody>
          <a:bodyPr/>
          <a:lstStyle>
            <a:lvl1pPr>
              <a:defRPr/>
            </a:lvl1pPr>
          </a:lstStyle>
          <a:p>
            <a:pPr>
              <a:defRPr/>
            </a:pPr>
            <a:fld id="{9AB6CAF7-25F3-43D9-BEDB-E4D3520F036B}" type="slidenum">
              <a:rPr lang="es-ES"/>
              <a:pPr>
                <a:defRPr/>
              </a:pPr>
              <a:t>‹Nº›</a:t>
            </a:fld>
            <a:endParaRPr lang="es-ES"/>
          </a:p>
        </p:txBody>
      </p:sp>
    </p:spTree>
    <p:extLst>
      <p:ext uri="{BB962C8B-B14F-4D97-AF65-F5344CB8AC3E}">
        <p14:creationId xmlns:p14="http://schemas.microsoft.com/office/powerpoint/2010/main" val="79087279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a:extLst>
              <a:ext uri="{FF2B5EF4-FFF2-40B4-BE49-F238E27FC236}">
                <a16:creationId xmlns:a16="http://schemas.microsoft.com/office/drawing/2014/main" id="{A0690B1F-861F-053A-6ABF-60DAAC3F3E2A}"/>
              </a:ext>
            </a:extLst>
          </p:cNvPr>
          <p:cNvSpPr>
            <a:spLocks noGrp="1"/>
          </p:cNvSpPr>
          <p:nvPr>
            <p:ph type="dt" sz="half" idx="10"/>
          </p:nvPr>
        </p:nvSpPr>
        <p:spPr/>
        <p:txBody>
          <a:bodyPr/>
          <a:lstStyle>
            <a:lvl1pPr>
              <a:defRPr/>
            </a:lvl1pPr>
          </a:lstStyle>
          <a:p>
            <a:pPr>
              <a:defRPr/>
            </a:pPr>
            <a:fld id="{76D6F67E-7086-472C-BDDF-53EC8802AB57}" type="datetimeFigureOut">
              <a:rPr lang="es-ES"/>
              <a:pPr>
                <a:defRPr/>
              </a:pPr>
              <a:t>22/02/2024</a:t>
            </a:fld>
            <a:endParaRPr lang="es-ES"/>
          </a:p>
        </p:txBody>
      </p:sp>
      <p:sp>
        <p:nvSpPr>
          <p:cNvPr id="5" name="4 Marcador de pie de página">
            <a:extLst>
              <a:ext uri="{FF2B5EF4-FFF2-40B4-BE49-F238E27FC236}">
                <a16:creationId xmlns:a16="http://schemas.microsoft.com/office/drawing/2014/main" id="{8AF1562D-0417-2664-3CED-59223FE5CE94}"/>
              </a:ext>
            </a:extLst>
          </p:cNvPr>
          <p:cNvSpPr>
            <a:spLocks noGrp="1"/>
          </p:cNvSpPr>
          <p:nvPr>
            <p:ph type="ftr" sz="quarter" idx="11"/>
          </p:nvPr>
        </p:nvSpPr>
        <p:spPr/>
        <p:txBody>
          <a:bodyPr/>
          <a:lstStyle>
            <a:lvl1pPr>
              <a:defRPr/>
            </a:lvl1pPr>
          </a:lstStyle>
          <a:p>
            <a:pPr>
              <a:defRPr/>
            </a:pPr>
            <a:endParaRPr lang="es-ES"/>
          </a:p>
        </p:txBody>
      </p:sp>
      <p:sp>
        <p:nvSpPr>
          <p:cNvPr id="6" name="5 Marcador de número de diapositiva">
            <a:extLst>
              <a:ext uri="{FF2B5EF4-FFF2-40B4-BE49-F238E27FC236}">
                <a16:creationId xmlns:a16="http://schemas.microsoft.com/office/drawing/2014/main" id="{10AD7DD5-A70E-2063-28BD-7167C48F8369}"/>
              </a:ext>
            </a:extLst>
          </p:cNvPr>
          <p:cNvSpPr>
            <a:spLocks noGrp="1"/>
          </p:cNvSpPr>
          <p:nvPr>
            <p:ph type="sldNum" sz="quarter" idx="12"/>
          </p:nvPr>
        </p:nvSpPr>
        <p:spPr/>
        <p:txBody>
          <a:bodyPr/>
          <a:lstStyle>
            <a:lvl1pPr>
              <a:defRPr/>
            </a:lvl1pPr>
          </a:lstStyle>
          <a:p>
            <a:pPr>
              <a:defRPr/>
            </a:pPr>
            <a:fld id="{9DBEFE4E-C337-456A-ABF3-70773A67CEBA}" type="slidenum">
              <a:rPr lang="es-ES"/>
              <a:pPr>
                <a:defRPr/>
              </a:pPr>
              <a:t>‹Nº›</a:t>
            </a:fld>
            <a:endParaRPr lang="es-ES"/>
          </a:p>
        </p:txBody>
      </p:sp>
    </p:spTree>
    <p:extLst>
      <p:ext uri="{BB962C8B-B14F-4D97-AF65-F5344CB8AC3E}">
        <p14:creationId xmlns:p14="http://schemas.microsoft.com/office/powerpoint/2010/main" val="157395349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a:extLst>
              <a:ext uri="{FF2B5EF4-FFF2-40B4-BE49-F238E27FC236}">
                <a16:creationId xmlns:a16="http://schemas.microsoft.com/office/drawing/2014/main" id="{F440DD86-185C-4DCD-CE39-21E90E70E2E6}"/>
              </a:ext>
            </a:extLst>
          </p:cNvPr>
          <p:cNvSpPr>
            <a:spLocks noGrp="1"/>
          </p:cNvSpPr>
          <p:nvPr>
            <p:ph type="dt" sz="half" idx="10"/>
          </p:nvPr>
        </p:nvSpPr>
        <p:spPr/>
        <p:txBody>
          <a:bodyPr/>
          <a:lstStyle>
            <a:lvl1pPr>
              <a:defRPr/>
            </a:lvl1pPr>
          </a:lstStyle>
          <a:p>
            <a:pPr>
              <a:defRPr/>
            </a:pPr>
            <a:fld id="{D1BFD75F-5855-4F3F-9712-67C4A7656771}" type="datetimeFigureOut">
              <a:rPr lang="es-ES"/>
              <a:pPr>
                <a:defRPr/>
              </a:pPr>
              <a:t>22/02/2024</a:t>
            </a:fld>
            <a:endParaRPr lang="es-ES"/>
          </a:p>
        </p:txBody>
      </p:sp>
      <p:sp>
        <p:nvSpPr>
          <p:cNvPr id="5" name="4 Marcador de pie de página">
            <a:extLst>
              <a:ext uri="{FF2B5EF4-FFF2-40B4-BE49-F238E27FC236}">
                <a16:creationId xmlns:a16="http://schemas.microsoft.com/office/drawing/2014/main" id="{C1C1EE72-996C-025D-D1C7-6C253B62C044}"/>
              </a:ext>
            </a:extLst>
          </p:cNvPr>
          <p:cNvSpPr>
            <a:spLocks noGrp="1"/>
          </p:cNvSpPr>
          <p:nvPr>
            <p:ph type="ftr" sz="quarter" idx="11"/>
          </p:nvPr>
        </p:nvSpPr>
        <p:spPr/>
        <p:txBody>
          <a:bodyPr/>
          <a:lstStyle>
            <a:lvl1pPr>
              <a:defRPr/>
            </a:lvl1pPr>
          </a:lstStyle>
          <a:p>
            <a:pPr>
              <a:defRPr/>
            </a:pPr>
            <a:endParaRPr lang="es-ES"/>
          </a:p>
        </p:txBody>
      </p:sp>
      <p:sp>
        <p:nvSpPr>
          <p:cNvPr id="6" name="5 Marcador de número de diapositiva">
            <a:extLst>
              <a:ext uri="{FF2B5EF4-FFF2-40B4-BE49-F238E27FC236}">
                <a16:creationId xmlns:a16="http://schemas.microsoft.com/office/drawing/2014/main" id="{B83B8310-A970-28A3-031C-DD0B67DC6E8A}"/>
              </a:ext>
            </a:extLst>
          </p:cNvPr>
          <p:cNvSpPr>
            <a:spLocks noGrp="1"/>
          </p:cNvSpPr>
          <p:nvPr>
            <p:ph type="sldNum" sz="quarter" idx="12"/>
          </p:nvPr>
        </p:nvSpPr>
        <p:spPr/>
        <p:txBody>
          <a:bodyPr/>
          <a:lstStyle>
            <a:lvl1pPr>
              <a:defRPr/>
            </a:lvl1pPr>
          </a:lstStyle>
          <a:p>
            <a:pPr>
              <a:defRPr/>
            </a:pPr>
            <a:fld id="{D62C8D3F-E27A-471D-B5A5-CF10562FDC21}" type="slidenum">
              <a:rPr lang="es-ES"/>
              <a:pPr>
                <a:defRPr/>
              </a:pPr>
              <a:t>‹Nº›</a:t>
            </a:fld>
            <a:endParaRPr lang="es-ES"/>
          </a:p>
        </p:txBody>
      </p:sp>
    </p:spTree>
    <p:extLst>
      <p:ext uri="{BB962C8B-B14F-4D97-AF65-F5344CB8AC3E}">
        <p14:creationId xmlns:p14="http://schemas.microsoft.com/office/powerpoint/2010/main" val="19264325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fecha"/>
          <p:cNvSpPr>
            <a:spLocks noGrp="1"/>
          </p:cNvSpPr>
          <p:nvPr>
            <p:ph type="dt" sz="half" idx="10"/>
          </p:nvPr>
        </p:nvSpPr>
        <p:spPr/>
        <p:txBody>
          <a:bodyPr/>
          <a:lstStyle/>
          <a:p>
            <a:fld id="{A46F9F96-4217-43A3-9604-74D0048FD1C0}" type="datetimeFigureOut">
              <a:rPr lang="es-ES" smtClean="0"/>
              <a:t>22/02/2024</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2672527B-5D70-4708-8082-BFDBD3F79C2B}" type="slidenum">
              <a:rPr lang="es-ES" smtClean="0"/>
              <a:t>‹Nº›</a:t>
            </a:fld>
            <a:endParaRPr lang="es-ES"/>
          </a:p>
        </p:txBody>
      </p:sp>
    </p:spTree>
    <p:extLst>
      <p:ext uri="{BB962C8B-B14F-4D97-AF65-F5344CB8AC3E}">
        <p14:creationId xmlns:p14="http://schemas.microsoft.com/office/powerpoint/2010/main" val="18715032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6 Marcador de fecha"/>
          <p:cNvSpPr>
            <a:spLocks noGrp="1"/>
          </p:cNvSpPr>
          <p:nvPr>
            <p:ph type="dt" sz="half" idx="10"/>
          </p:nvPr>
        </p:nvSpPr>
        <p:spPr/>
        <p:txBody>
          <a:bodyPr/>
          <a:lstStyle/>
          <a:p>
            <a:fld id="{A46F9F96-4217-43A3-9604-74D0048FD1C0}" type="datetimeFigureOut">
              <a:rPr lang="es-ES" smtClean="0"/>
              <a:t>22/02/2024</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2672527B-5D70-4708-8082-BFDBD3F79C2B}" type="slidenum">
              <a:rPr lang="es-ES" smtClean="0"/>
              <a:t>‹Nº›</a:t>
            </a:fld>
            <a:endParaRPr lang="es-ES"/>
          </a:p>
        </p:txBody>
      </p:sp>
    </p:spTree>
    <p:extLst>
      <p:ext uri="{BB962C8B-B14F-4D97-AF65-F5344CB8AC3E}">
        <p14:creationId xmlns:p14="http://schemas.microsoft.com/office/powerpoint/2010/main" val="6346454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fecha"/>
          <p:cNvSpPr>
            <a:spLocks noGrp="1"/>
          </p:cNvSpPr>
          <p:nvPr>
            <p:ph type="dt" sz="half" idx="10"/>
          </p:nvPr>
        </p:nvSpPr>
        <p:spPr/>
        <p:txBody>
          <a:bodyPr/>
          <a:lstStyle/>
          <a:p>
            <a:fld id="{A46F9F96-4217-43A3-9604-74D0048FD1C0}" type="datetimeFigureOut">
              <a:rPr lang="es-ES" smtClean="0"/>
              <a:t>22/02/2024</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2672527B-5D70-4708-8082-BFDBD3F79C2B}" type="slidenum">
              <a:rPr lang="es-ES" smtClean="0"/>
              <a:t>‹Nº›</a:t>
            </a:fld>
            <a:endParaRPr lang="es-ES"/>
          </a:p>
        </p:txBody>
      </p:sp>
    </p:spTree>
    <p:extLst>
      <p:ext uri="{BB962C8B-B14F-4D97-AF65-F5344CB8AC3E}">
        <p14:creationId xmlns:p14="http://schemas.microsoft.com/office/powerpoint/2010/main" val="32655950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A46F9F96-4217-43A3-9604-74D0048FD1C0}" type="datetimeFigureOut">
              <a:rPr lang="es-ES" smtClean="0"/>
              <a:t>22/02/2024</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2672527B-5D70-4708-8082-BFDBD3F79C2B}" type="slidenum">
              <a:rPr lang="es-ES" smtClean="0"/>
              <a:t>‹Nº›</a:t>
            </a:fld>
            <a:endParaRPr lang="es-ES"/>
          </a:p>
        </p:txBody>
      </p:sp>
    </p:spTree>
    <p:extLst>
      <p:ext uri="{BB962C8B-B14F-4D97-AF65-F5344CB8AC3E}">
        <p14:creationId xmlns:p14="http://schemas.microsoft.com/office/powerpoint/2010/main" val="40584784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A46F9F96-4217-43A3-9604-74D0048FD1C0}" type="datetimeFigureOut">
              <a:rPr lang="es-ES" smtClean="0"/>
              <a:t>22/02/2024</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2672527B-5D70-4708-8082-BFDBD3F79C2B}" type="slidenum">
              <a:rPr lang="es-ES" smtClean="0"/>
              <a:t>‹Nº›</a:t>
            </a:fld>
            <a:endParaRPr lang="es-ES"/>
          </a:p>
        </p:txBody>
      </p:sp>
    </p:spTree>
    <p:extLst>
      <p:ext uri="{BB962C8B-B14F-4D97-AF65-F5344CB8AC3E}">
        <p14:creationId xmlns:p14="http://schemas.microsoft.com/office/powerpoint/2010/main" val="39057961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A46F9F96-4217-43A3-9604-74D0048FD1C0}" type="datetimeFigureOut">
              <a:rPr lang="es-ES" smtClean="0"/>
              <a:t>22/02/2024</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2672527B-5D70-4708-8082-BFDBD3F79C2B}" type="slidenum">
              <a:rPr lang="es-ES" smtClean="0"/>
              <a:t>‹Nº›</a:t>
            </a:fld>
            <a:endParaRPr lang="es-ES"/>
          </a:p>
        </p:txBody>
      </p:sp>
    </p:spTree>
    <p:extLst>
      <p:ext uri="{BB962C8B-B14F-4D97-AF65-F5344CB8AC3E}">
        <p14:creationId xmlns:p14="http://schemas.microsoft.com/office/powerpoint/2010/main" val="39641168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6F9F96-4217-43A3-9604-74D0048FD1C0}" type="datetimeFigureOut">
              <a:rPr lang="es-ES" smtClean="0"/>
              <a:t>22/02/2024</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72527B-5D70-4708-8082-BFDBD3F79C2B}" type="slidenum">
              <a:rPr lang="es-ES" smtClean="0"/>
              <a:t>‹Nº›</a:t>
            </a:fld>
            <a:endParaRPr lang="es-ES"/>
          </a:p>
        </p:txBody>
      </p:sp>
    </p:spTree>
    <p:extLst>
      <p:ext uri="{BB962C8B-B14F-4D97-AF65-F5344CB8AC3E}">
        <p14:creationId xmlns:p14="http://schemas.microsoft.com/office/powerpoint/2010/main" val="40695961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B4DED9-E6BE-4DDF-AAE5-1F19CC882958}" type="datetime1">
              <a:rPr lang="es-ES" smtClean="0"/>
              <a:pPr/>
              <a:t>22/02/2024</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2FADFE-3B8F-471C-ABF0-DBC7717ECBBC}" type="slidenum">
              <a:rPr lang="es-ES" smtClean="0"/>
              <a:pPr/>
              <a:t>‹Nº›</a:t>
            </a:fld>
            <a:endParaRPr lang="es-ES"/>
          </a:p>
        </p:txBody>
      </p:sp>
    </p:spTree>
    <p:extLst>
      <p:ext uri="{BB962C8B-B14F-4D97-AF65-F5344CB8AC3E}">
        <p14:creationId xmlns:p14="http://schemas.microsoft.com/office/powerpoint/2010/main" val="203424867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1 Marcador de título">
            <a:extLst>
              <a:ext uri="{FF2B5EF4-FFF2-40B4-BE49-F238E27FC236}">
                <a16:creationId xmlns:a16="http://schemas.microsoft.com/office/drawing/2014/main" id="{620F5F6C-34AD-9353-0159-7A6292373D8B}"/>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es-CU"/>
              <a:t>Haga clic para modificar el estilo de título del patrón</a:t>
            </a:r>
          </a:p>
        </p:txBody>
      </p:sp>
      <p:sp>
        <p:nvSpPr>
          <p:cNvPr id="3075" name="2 Marcador de texto">
            <a:extLst>
              <a:ext uri="{FF2B5EF4-FFF2-40B4-BE49-F238E27FC236}">
                <a16:creationId xmlns:a16="http://schemas.microsoft.com/office/drawing/2014/main" id="{647002BE-2B10-D3C6-3F4E-E01F3786F27C}"/>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CU"/>
              <a:t>Haga clic para modificar el estilo de texto del patrón</a:t>
            </a:r>
          </a:p>
          <a:p>
            <a:pPr lvl="1"/>
            <a:r>
              <a:rPr lang="es-ES" altLang="es-CU"/>
              <a:t>Segundo nivel</a:t>
            </a:r>
          </a:p>
          <a:p>
            <a:pPr lvl="2"/>
            <a:r>
              <a:rPr lang="es-ES" altLang="es-CU"/>
              <a:t>Tercer nivel</a:t>
            </a:r>
          </a:p>
          <a:p>
            <a:pPr lvl="3"/>
            <a:r>
              <a:rPr lang="es-ES" altLang="es-CU"/>
              <a:t>Cuarto nivel</a:t>
            </a:r>
          </a:p>
          <a:p>
            <a:pPr lvl="4"/>
            <a:r>
              <a:rPr lang="es-ES" altLang="es-CU"/>
              <a:t>Quinto nivel</a:t>
            </a:r>
          </a:p>
        </p:txBody>
      </p:sp>
      <p:sp>
        <p:nvSpPr>
          <p:cNvPr id="4" name="3 Marcador de fecha">
            <a:extLst>
              <a:ext uri="{FF2B5EF4-FFF2-40B4-BE49-F238E27FC236}">
                <a16:creationId xmlns:a16="http://schemas.microsoft.com/office/drawing/2014/main" id="{3E96C1B2-63C7-35E7-1743-027A4F50A44E}"/>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C18232F8-8250-49FC-8451-A70F7B0F9629}" type="datetimeFigureOut">
              <a:rPr lang="es-ES"/>
              <a:pPr>
                <a:defRPr/>
              </a:pPr>
              <a:t>22/02/2024</a:t>
            </a:fld>
            <a:endParaRPr lang="es-ES"/>
          </a:p>
        </p:txBody>
      </p:sp>
      <p:sp>
        <p:nvSpPr>
          <p:cNvPr id="5" name="4 Marcador de pie de página">
            <a:extLst>
              <a:ext uri="{FF2B5EF4-FFF2-40B4-BE49-F238E27FC236}">
                <a16:creationId xmlns:a16="http://schemas.microsoft.com/office/drawing/2014/main" id="{A6736620-2FB7-8522-F726-C053DBA6E134}"/>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s-ES"/>
          </a:p>
        </p:txBody>
      </p:sp>
      <p:sp>
        <p:nvSpPr>
          <p:cNvPr id="6" name="5 Marcador de número de diapositiva">
            <a:extLst>
              <a:ext uri="{FF2B5EF4-FFF2-40B4-BE49-F238E27FC236}">
                <a16:creationId xmlns:a16="http://schemas.microsoft.com/office/drawing/2014/main" id="{772C8E7D-BAC7-6817-6DDA-AD85AA53E864}"/>
              </a:ext>
            </a:extLst>
          </p:cNvPr>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E6C9DFEB-5CC1-495B-B430-FFD59524062B}" type="slidenum">
              <a:rPr lang="es-ES"/>
              <a:pPr>
                <a:defRPr/>
              </a:pPr>
              <a:t>‹Nº›</a:t>
            </a:fld>
            <a:endParaRPr lang="es-ES"/>
          </a:p>
        </p:txBody>
      </p:sp>
    </p:spTree>
    <p:extLst>
      <p:ext uri="{BB962C8B-B14F-4D97-AF65-F5344CB8AC3E}">
        <p14:creationId xmlns:p14="http://schemas.microsoft.com/office/powerpoint/2010/main" val="408498699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9.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upload.wikimedia.org/wikipedia/commons/b/bb/Flag_of_the_Red_Crystal.svg" TargetMode="Externa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CuadroTexto 6">
            <a:extLst>
              <a:ext uri="{FF2B5EF4-FFF2-40B4-BE49-F238E27FC236}">
                <a16:creationId xmlns:a16="http://schemas.microsoft.com/office/drawing/2014/main" id="{5CB77FBE-FA09-27C0-CC99-3738B70201A5}"/>
              </a:ext>
            </a:extLst>
          </p:cNvPr>
          <p:cNvSpPr txBox="1">
            <a:spLocks noChangeArrowheads="1"/>
          </p:cNvSpPr>
          <p:nvPr/>
        </p:nvSpPr>
        <p:spPr bwMode="auto">
          <a:xfrm>
            <a:off x="0" y="1873250"/>
            <a:ext cx="8964613"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altLang="es-CU" sz="3200" b="1"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Trabajo Médico en la Comunidad en Situaciones Excepcionales y de Desastres.</a:t>
            </a:r>
            <a:endParaRPr kumimoji="0" lang="es-CU" altLang="es-CU" sz="3200" b="1"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endParaRPr>
          </a:p>
        </p:txBody>
      </p:sp>
      <p:pic>
        <p:nvPicPr>
          <p:cNvPr id="9219" name="Imagen 8">
            <a:extLst>
              <a:ext uri="{FF2B5EF4-FFF2-40B4-BE49-F238E27FC236}">
                <a16:creationId xmlns:a16="http://schemas.microsoft.com/office/drawing/2014/main" id="{885D697A-0207-FE56-60C1-13EB15DBEB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23963" cy="141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Imagen 9">
            <a:extLst>
              <a:ext uri="{FF2B5EF4-FFF2-40B4-BE49-F238E27FC236}">
                <a16:creationId xmlns:a16="http://schemas.microsoft.com/office/drawing/2014/main" id="{7C9AB993-0188-6ED0-32B8-3CFCC625F2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8438" y="0"/>
            <a:ext cx="1325562" cy="141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1" name="CuadroTexto 10">
            <a:extLst>
              <a:ext uri="{FF2B5EF4-FFF2-40B4-BE49-F238E27FC236}">
                <a16:creationId xmlns:a16="http://schemas.microsoft.com/office/drawing/2014/main" id="{37019FA6-74A1-8B2F-FE2C-78845C2386C9}"/>
              </a:ext>
            </a:extLst>
          </p:cNvPr>
          <p:cNvSpPr txBox="1">
            <a:spLocks noChangeArrowheads="1"/>
          </p:cNvSpPr>
          <p:nvPr/>
        </p:nvSpPr>
        <p:spPr bwMode="auto">
          <a:xfrm>
            <a:off x="2555875" y="1057275"/>
            <a:ext cx="324008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altLang="es-CU" sz="4000" b="0" i="1" u="none" strike="noStrike" kern="1200" cap="none" spc="0" normalizeH="0" baseline="0" noProof="0" dirty="0">
                <a:ln>
                  <a:noFill/>
                </a:ln>
                <a:solidFill>
                  <a:srgbClr val="FF0000"/>
                </a:solidFill>
                <a:effectLst/>
                <a:uLnTx/>
                <a:uFillTx/>
                <a:latin typeface="Arial Black" panose="020B0A04020102020204" pitchFamily="34" charset="0"/>
                <a:cs typeface="Arial" panose="020B0604020202020204" pitchFamily="34" charset="0"/>
              </a:rPr>
              <a:t>Asignatura </a:t>
            </a:r>
            <a:endParaRPr kumimoji="0" lang="es-CU" altLang="es-CU" sz="4000" b="0" i="1" u="none" strike="noStrike" kern="1200" cap="none" spc="0" normalizeH="0" baseline="0" noProof="0" dirty="0">
              <a:ln>
                <a:noFill/>
              </a:ln>
              <a:solidFill>
                <a:srgbClr val="FF0000"/>
              </a:solidFill>
              <a:effectLst/>
              <a:uLnTx/>
              <a:uFillTx/>
              <a:latin typeface="Arial Black" panose="020B0A04020102020204" pitchFamily="34" charset="0"/>
              <a:cs typeface="Arial" panose="020B0604020202020204" pitchFamily="34" charset="0"/>
            </a:endParaRPr>
          </a:p>
        </p:txBody>
      </p:sp>
      <p:pic>
        <p:nvPicPr>
          <p:cNvPr id="9222" name="Imagen 11">
            <a:extLst>
              <a:ext uri="{FF2B5EF4-FFF2-40B4-BE49-F238E27FC236}">
                <a16:creationId xmlns:a16="http://schemas.microsoft.com/office/drawing/2014/main" id="{824EC1AC-A970-E531-9DFF-077EE6C0DCB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44675" y="3149600"/>
            <a:ext cx="5192713" cy="337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3" name="Imagen 14">
            <a:extLst>
              <a:ext uri="{FF2B5EF4-FFF2-40B4-BE49-F238E27FC236}">
                <a16:creationId xmlns:a16="http://schemas.microsoft.com/office/drawing/2014/main" id="{981E1BF4-1251-9D78-BA00-68B98D3A670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97163" y="153988"/>
            <a:ext cx="2957512"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51520" y="754067"/>
            <a:ext cx="8784976" cy="5483245"/>
          </a:xfrm>
          <a:solidFill>
            <a:schemeClr val="bg1"/>
          </a:solidFill>
        </p:spPr>
        <p:txBody>
          <a:bodyPr>
            <a:noAutofit/>
          </a:bodyPr>
          <a:lstStyle/>
          <a:p>
            <a:pPr algn="just">
              <a:buFont typeface="Wingdings" pitchFamily="2" charset="2"/>
              <a:buChar char="v"/>
            </a:pPr>
            <a:r>
              <a:rPr lang="x-none" sz="2800" dirty="0">
                <a:latin typeface="Arial" panose="020B0604020202020204" pitchFamily="34" charset="0"/>
                <a:cs typeface="Arial" panose="020B0604020202020204" pitchFamily="34" charset="0"/>
              </a:rPr>
              <a:t>El primer documento jurídico del DIH moderno y la Cruz Roja, surgieron de las ideas de Henry Dunant, hombre de negocios suizo que quedó impactado </a:t>
            </a:r>
            <a:r>
              <a:rPr lang="es-ES" sz="2800" dirty="0">
                <a:latin typeface="Arial" panose="020B0604020202020204" pitchFamily="34" charset="0"/>
                <a:cs typeface="Arial" panose="020B0604020202020204" pitchFamily="34" charset="0"/>
              </a:rPr>
              <a:t>al presenciar </a:t>
            </a:r>
            <a:r>
              <a:rPr lang="x-none" sz="2800" dirty="0">
                <a:latin typeface="Arial" panose="020B0604020202020204" pitchFamily="34" charset="0"/>
                <a:cs typeface="Arial" panose="020B0604020202020204" pitchFamily="34" charset="0"/>
              </a:rPr>
              <a:t>los horrores de los combates de la batalla de Solferino en junio de 1859</a:t>
            </a:r>
            <a:r>
              <a:rPr lang="es-ES" sz="2800" dirty="0">
                <a:latin typeface="Arial" panose="020B0604020202020204" pitchFamily="34" charset="0"/>
                <a:cs typeface="Arial" panose="020B0604020202020204" pitchFamily="34" charset="0"/>
              </a:rPr>
              <a:t>. </a:t>
            </a: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13638" y="3199284"/>
            <a:ext cx="2304256" cy="2232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Rectángulo"/>
          <p:cNvSpPr/>
          <p:nvPr/>
        </p:nvSpPr>
        <p:spPr>
          <a:xfrm>
            <a:off x="2279766" y="5564744"/>
            <a:ext cx="4572000" cy="646331"/>
          </a:xfrm>
          <a:prstGeom prst="rect">
            <a:avLst/>
          </a:prstGeom>
          <a:solidFill>
            <a:schemeClr val="accent2">
              <a:lumMod val="20000"/>
              <a:lumOff val="80000"/>
            </a:schemeClr>
          </a:solid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_tradnl" sz="1800" b="0" i="0" u="none" strike="noStrike" kern="1200" cap="none" spc="0" normalizeH="0" baseline="0" noProof="0" dirty="0">
                <a:ln>
                  <a:noFill/>
                </a:ln>
                <a:solidFill>
                  <a:prstClr val="black"/>
                </a:solidFill>
                <a:effectLst>
                  <a:outerShdw blurRad="38100" dist="38100" dir="2700000" algn="tl">
                    <a:srgbClr val="C0C0C0"/>
                  </a:outerShdw>
                </a:effectLst>
                <a:uLnTx/>
                <a:uFillTx/>
                <a:latin typeface="Arial Black" pitchFamily="34" charset="0"/>
                <a:ea typeface="+mn-ea"/>
                <a:cs typeface="+mn-cs"/>
              </a:rPr>
              <a:t>HENRY  DUNANT</a:t>
            </a:r>
            <a:br>
              <a:rPr kumimoji="0" lang="es-ES_tradnl" sz="1800" b="0" i="0" u="none" strike="noStrike" kern="1200" cap="none" spc="0" normalizeH="0" baseline="0" noProof="0" dirty="0">
                <a:ln>
                  <a:noFill/>
                </a:ln>
                <a:solidFill>
                  <a:srgbClr val="990033"/>
                </a:solidFill>
                <a:effectLst>
                  <a:outerShdw blurRad="38100" dist="38100" dir="2700000" algn="tl">
                    <a:srgbClr val="C0C0C0"/>
                  </a:outerShdw>
                </a:effectLst>
                <a:uLnTx/>
                <a:uFillTx/>
                <a:latin typeface="Arial Black" pitchFamily="34" charset="0"/>
                <a:ea typeface="+mn-ea"/>
                <a:cs typeface="+mn-cs"/>
              </a:rPr>
            </a:br>
            <a:r>
              <a:rPr kumimoji="0" lang="es-ES_tradnl" sz="1800" b="0" i="0" u="none" strike="noStrike" kern="1200" cap="none" spc="0" normalizeH="0" baseline="0" noProof="0" dirty="0">
                <a:ln>
                  <a:noFill/>
                </a:ln>
                <a:solidFill>
                  <a:srgbClr val="990033"/>
                </a:solidFill>
                <a:effectLst>
                  <a:outerShdw blurRad="38100" dist="38100" dir="2700000" algn="tl">
                    <a:srgbClr val="C0C0C0"/>
                  </a:outerShdw>
                </a:effectLst>
                <a:uLnTx/>
                <a:uFillTx/>
                <a:latin typeface="Arial Black" pitchFamily="34" charset="0"/>
                <a:ea typeface="+mn-ea"/>
                <a:cs typeface="+mn-cs"/>
              </a:rPr>
              <a:t>8.5.1828 – 30.10.1910</a:t>
            </a:r>
            <a:endParaRPr kumimoji="0" lang="es-E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CuadroTexto 5">
            <a:extLst>
              <a:ext uri="{FF2B5EF4-FFF2-40B4-BE49-F238E27FC236}">
                <a16:creationId xmlns:a16="http://schemas.microsoft.com/office/drawing/2014/main" id="{147E5A4B-4EF2-AA7D-6AC3-84C92C9202FF}"/>
              </a:ext>
            </a:extLst>
          </p:cNvPr>
          <p:cNvSpPr txBox="1"/>
          <p:nvPr/>
        </p:nvSpPr>
        <p:spPr>
          <a:xfrm>
            <a:off x="1151620" y="173899"/>
            <a:ext cx="6840760" cy="461665"/>
          </a:xfrm>
          <a:prstGeom prst="rect">
            <a:avLst/>
          </a:prstGeom>
          <a:blipFill>
            <a:blip r:embed="rId3"/>
            <a:tile tx="0" ty="0" sx="100000" sy="100000" flip="none" algn="tl"/>
          </a:blipFill>
        </p:spPr>
        <p:txBody>
          <a:bodyPr wrap="square">
            <a:spAutoFit/>
          </a:bodyPr>
          <a:lstStyle/>
          <a:p>
            <a:pPr marL="0" indent="0" algn="ctr">
              <a:buNone/>
            </a:pPr>
            <a:r>
              <a:rPr lang="x-none" sz="2400" b="1" dirty="0">
                <a:solidFill>
                  <a:srgbClr val="FF0000"/>
                </a:solidFill>
                <a:latin typeface="Arial" panose="020B0604020202020204" pitchFamily="34" charset="0"/>
                <a:cs typeface="Arial" panose="020B0604020202020204" pitchFamily="34" charset="0"/>
              </a:rPr>
              <a:t>SURGIMIENTO Y DESARROLLO </a:t>
            </a:r>
            <a:endParaRPr lang="es-ES" sz="2400" b="1" dirty="0">
              <a:solidFill>
                <a:srgbClr val="FF0000"/>
              </a:solidFill>
              <a:latin typeface="Arial" panose="020B0604020202020204" pitchFamily="34" charset="0"/>
              <a:cs typeface="Arial" panose="020B060402020202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3528" y="332656"/>
            <a:ext cx="8424936" cy="6192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5928" y="485056"/>
            <a:ext cx="8424936" cy="6192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658" y="332656"/>
            <a:ext cx="8839606" cy="6497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674" y="39662"/>
            <a:ext cx="8839606" cy="6497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CuadroTexto"/>
          <p:cNvSpPr txBox="1"/>
          <p:nvPr/>
        </p:nvSpPr>
        <p:spPr>
          <a:xfrm>
            <a:off x="1606293" y="4891025"/>
            <a:ext cx="1866217"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x-none" sz="2800" b="1" i="0" u="sng"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a:ea typeface="+mn-ea"/>
                <a:cs typeface="+mn-cs"/>
              </a:rPr>
              <a:t>SOLFERINO</a:t>
            </a:r>
            <a:endParaRPr kumimoji="0" lang="es-ES" sz="2800" b="1" i="0" u="sng"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a:ea typeface="+mn-ea"/>
              <a:cs typeface="+mn-cs"/>
            </a:endParaRPr>
          </a:p>
        </p:txBody>
      </p:sp>
      <p:cxnSp>
        <p:nvCxnSpPr>
          <p:cNvPr id="11" name="10 Conector recto de flecha"/>
          <p:cNvCxnSpPr/>
          <p:nvPr/>
        </p:nvCxnSpPr>
        <p:spPr>
          <a:xfrm flipV="1">
            <a:off x="2849141" y="4446098"/>
            <a:ext cx="840300" cy="48605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8" name="17 Estrella de 5 puntas"/>
          <p:cNvSpPr/>
          <p:nvPr/>
        </p:nvSpPr>
        <p:spPr>
          <a:xfrm flipH="1">
            <a:off x="3684108" y="4221088"/>
            <a:ext cx="286894" cy="324036"/>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srgbClr val="FFFF00"/>
              </a:solidFill>
              <a:effectLst/>
              <a:uLnTx/>
              <a:uFillTx/>
              <a:latin typeface="Calibri"/>
              <a:ea typeface="+mn-ea"/>
              <a:cs typeface="+mn-cs"/>
            </a:endParaRPr>
          </a:p>
        </p:txBody>
      </p:sp>
      <p:sp>
        <p:nvSpPr>
          <p:cNvPr id="20" name="19 CuadroTexto"/>
          <p:cNvSpPr txBox="1"/>
          <p:nvPr/>
        </p:nvSpPr>
        <p:spPr>
          <a:xfrm>
            <a:off x="1907704" y="2780928"/>
            <a:ext cx="101181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x-none" sz="1800" b="0" i="0" u="none" strike="noStrike" kern="1200" cap="none" spc="0" normalizeH="0" baseline="0" noProof="0" dirty="0">
                <a:ln>
                  <a:noFill/>
                </a:ln>
                <a:solidFill>
                  <a:prstClr val="black"/>
                </a:solidFill>
                <a:effectLst/>
                <a:uLnTx/>
                <a:uFillTx/>
                <a:latin typeface="Calibri"/>
                <a:ea typeface="+mn-ea"/>
                <a:cs typeface="+mn-cs"/>
              </a:rPr>
              <a:t>FRANCIA</a:t>
            </a:r>
            <a:endParaRPr kumimoji="0" lang="es-E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1" name="20 CuadroTexto"/>
          <p:cNvSpPr txBox="1"/>
          <p:nvPr/>
        </p:nvSpPr>
        <p:spPr>
          <a:xfrm>
            <a:off x="4615002" y="1772816"/>
            <a:ext cx="119776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x-none" sz="1800" b="0" i="0" u="none" strike="noStrike" kern="1200" cap="none" spc="0" normalizeH="0" baseline="0" noProof="0" dirty="0">
                <a:ln>
                  <a:noFill/>
                </a:ln>
                <a:solidFill>
                  <a:prstClr val="black"/>
                </a:solidFill>
                <a:effectLst/>
                <a:uLnTx/>
                <a:uFillTx/>
                <a:latin typeface="Calibri"/>
                <a:ea typeface="+mn-ea"/>
                <a:cs typeface="+mn-cs"/>
              </a:rPr>
              <a:t>ALEMANIA</a:t>
            </a:r>
            <a:endParaRPr kumimoji="0" lang="es-E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2" name="21 CuadroTexto"/>
          <p:cNvSpPr txBox="1"/>
          <p:nvPr/>
        </p:nvSpPr>
        <p:spPr>
          <a:xfrm>
            <a:off x="3684108" y="5414245"/>
            <a:ext cx="77886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x-none" sz="1800" b="1" i="0" u="none" strike="noStrike" kern="1200" cap="none" spc="0" normalizeH="0" baseline="0" noProof="0" dirty="0">
                <a:ln>
                  <a:noFill/>
                </a:ln>
                <a:solidFill>
                  <a:srgbClr val="FF0000"/>
                </a:solidFill>
                <a:effectLst/>
                <a:uLnTx/>
                <a:uFillTx/>
                <a:latin typeface="Calibri"/>
                <a:ea typeface="+mn-ea"/>
                <a:cs typeface="+mn-cs"/>
              </a:rPr>
              <a:t>ITALIA</a:t>
            </a:r>
            <a:endParaRPr kumimoji="0" lang="es-ES" sz="1800" b="1" i="0" u="none" strike="noStrike" kern="1200" cap="none" spc="0" normalizeH="0" baseline="0" noProof="0" dirty="0">
              <a:ln>
                <a:noFill/>
              </a:ln>
              <a:solidFill>
                <a:srgbClr val="FF0000"/>
              </a:solidFill>
              <a:effectLst/>
              <a:uLnTx/>
              <a:uFillTx/>
              <a:latin typeface="Calibri"/>
              <a:ea typeface="+mn-ea"/>
              <a:cs typeface="+mn-cs"/>
            </a:endParaRPr>
          </a:p>
        </p:txBody>
      </p:sp>
      <p:sp>
        <p:nvSpPr>
          <p:cNvPr id="23" name="22 CuadroTexto"/>
          <p:cNvSpPr txBox="1"/>
          <p:nvPr/>
        </p:nvSpPr>
        <p:spPr>
          <a:xfrm>
            <a:off x="117696" y="4747486"/>
            <a:ext cx="91723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x-none" sz="1800" b="0" i="0" u="none" strike="noStrike" kern="1200" cap="none" spc="0" normalizeH="0" baseline="0" noProof="0" dirty="0">
                <a:ln>
                  <a:noFill/>
                </a:ln>
                <a:solidFill>
                  <a:prstClr val="black"/>
                </a:solidFill>
                <a:effectLst/>
                <a:uLnTx/>
                <a:uFillTx/>
                <a:latin typeface="Calibri"/>
                <a:ea typeface="+mn-ea"/>
                <a:cs typeface="+mn-cs"/>
              </a:rPr>
              <a:t>ESPAÑA</a:t>
            </a:r>
            <a:endParaRPr kumimoji="0" lang="es-E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4" name="23 CuadroTexto"/>
          <p:cNvSpPr txBox="1"/>
          <p:nvPr/>
        </p:nvSpPr>
        <p:spPr>
          <a:xfrm>
            <a:off x="3105069" y="3581400"/>
            <a:ext cx="75373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x-none" sz="1800" b="1" i="0" u="none" strike="noStrike" kern="1200" cap="none" spc="0" normalizeH="0" baseline="0" noProof="0" dirty="0">
                <a:ln>
                  <a:noFill/>
                </a:ln>
                <a:solidFill>
                  <a:srgbClr val="FF0000"/>
                </a:solidFill>
                <a:effectLst/>
                <a:uLnTx/>
                <a:uFillTx/>
                <a:latin typeface="Calibri"/>
                <a:ea typeface="+mn-ea"/>
                <a:cs typeface="+mn-cs"/>
              </a:rPr>
              <a:t>SUIZA</a:t>
            </a:r>
            <a:endParaRPr kumimoji="0" lang="es-ES" sz="1800" b="1" i="0" u="none" strike="noStrike" kern="1200" cap="none" spc="0" normalizeH="0" baseline="0" noProof="0" dirty="0">
              <a:ln>
                <a:noFill/>
              </a:ln>
              <a:solidFill>
                <a:srgbClr val="FF0000"/>
              </a:solidFill>
              <a:effectLst/>
              <a:uLnTx/>
              <a:uFillTx/>
              <a:latin typeface="Calibri"/>
              <a:ea typeface="+mn-ea"/>
              <a:cs typeface="+mn-cs"/>
            </a:endParaRPr>
          </a:p>
        </p:txBody>
      </p:sp>
      <p:sp>
        <p:nvSpPr>
          <p:cNvPr id="25" name="24 CuadroTexto"/>
          <p:cNvSpPr txBox="1"/>
          <p:nvPr/>
        </p:nvSpPr>
        <p:spPr>
          <a:xfrm>
            <a:off x="4355976" y="3766066"/>
            <a:ext cx="108012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x-none" sz="1800" b="0" i="0" u="none" strike="noStrike" kern="1200" cap="none" spc="0" normalizeH="0" baseline="0" noProof="0" dirty="0">
                <a:ln>
                  <a:noFill/>
                </a:ln>
                <a:solidFill>
                  <a:prstClr val="black"/>
                </a:solidFill>
                <a:effectLst/>
                <a:uLnTx/>
                <a:uFillTx/>
                <a:latin typeface="Calibri"/>
                <a:ea typeface="+mn-ea"/>
                <a:cs typeface="+mn-cs"/>
              </a:rPr>
              <a:t>AUSTRIA</a:t>
            </a:r>
            <a:endParaRPr kumimoji="0" lang="es-E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6" name="25 CuadroTexto"/>
          <p:cNvSpPr txBox="1"/>
          <p:nvPr/>
        </p:nvSpPr>
        <p:spPr>
          <a:xfrm>
            <a:off x="6444208" y="2142148"/>
            <a:ext cx="104041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x-none" sz="1800" b="0" i="0" u="none" strike="noStrike" kern="1200" cap="none" spc="0" normalizeH="0" baseline="0" noProof="0" dirty="0">
                <a:ln>
                  <a:noFill/>
                </a:ln>
                <a:solidFill>
                  <a:prstClr val="black"/>
                </a:solidFill>
                <a:effectLst/>
                <a:uLnTx/>
                <a:uFillTx/>
                <a:latin typeface="Calibri"/>
                <a:ea typeface="+mn-ea"/>
                <a:cs typeface="+mn-cs"/>
              </a:rPr>
              <a:t>POLONIA</a:t>
            </a:r>
            <a:endParaRPr kumimoji="0" lang="es-E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7" name="26 CuadroTexto"/>
          <p:cNvSpPr txBox="1"/>
          <p:nvPr/>
        </p:nvSpPr>
        <p:spPr>
          <a:xfrm>
            <a:off x="3239852" y="1412776"/>
            <a:ext cx="30970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x-none" sz="1800" b="0" i="0" u="none" strike="noStrike" kern="1200" cap="none" spc="0" normalizeH="0" baseline="0" noProof="0" dirty="0">
                <a:ln>
                  <a:noFill/>
                </a:ln>
                <a:solidFill>
                  <a:prstClr val="black"/>
                </a:solidFill>
                <a:effectLst/>
                <a:uLnTx/>
                <a:uFillTx/>
                <a:latin typeface="Calibri"/>
                <a:ea typeface="+mn-ea"/>
                <a:cs typeface="+mn-cs"/>
              </a:rPr>
              <a:t>B</a:t>
            </a:r>
            <a:endParaRPr kumimoji="0" lang="es-E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8" name="27 CuadroTexto"/>
          <p:cNvSpPr txBox="1"/>
          <p:nvPr/>
        </p:nvSpPr>
        <p:spPr>
          <a:xfrm>
            <a:off x="3549552" y="980539"/>
            <a:ext cx="32893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x-none" sz="1800" b="0" i="0" u="none" strike="noStrike" kern="1200" cap="none" spc="0" normalizeH="0" baseline="0" noProof="0" dirty="0">
                <a:ln>
                  <a:noFill/>
                </a:ln>
                <a:solidFill>
                  <a:prstClr val="black"/>
                </a:solidFill>
                <a:effectLst/>
                <a:uLnTx/>
                <a:uFillTx/>
                <a:latin typeface="Calibri"/>
                <a:ea typeface="+mn-ea"/>
                <a:cs typeface="+mn-cs"/>
              </a:rPr>
              <a:t>H</a:t>
            </a:r>
            <a:endParaRPr kumimoji="0" lang="es-E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9" name="28 CuadroTexto"/>
          <p:cNvSpPr txBox="1"/>
          <p:nvPr/>
        </p:nvSpPr>
        <p:spPr>
          <a:xfrm>
            <a:off x="5580112" y="3950732"/>
            <a:ext cx="1087157"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x-none" sz="1800" b="0" i="0" u="none" strike="noStrike" kern="1200" cap="none" spc="0" normalizeH="0" baseline="0" noProof="0" dirty="0">
                <a:ln>
                  <a:noFill/>
                </a:ln>
                <a:solidFill>
                  <a:prstClr val="black"/>
                </a:solidFill>
                <a:effectLst/>
                <a:uLnTx/>
                <a:uFillTx/>
                <a:latin typeface="Calibri"/>
                <a:ea typeface="+mn-ea"/>
                <a:cs typeface="+mn-cs"/>
              </a:rPr>
              <a:t>HUNGRIA</a:t>
            </a:r>
            <a:endParaRPr kumimoji="0" lang="es-E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0" name="29 CuadroTexto"/>
          <p:cNvSpPr txBox="1"/>
          <p:nvPr/>
        </p:nvSpPr>
        <p:spPr>
          <a:xfrm>
            <a:off x="7236296" y="4383106"/>
            <a:ext cx="112723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x-none" sz="1800" b="0" i="0" u="none" strike="noStrike" kern="1200" cap="none" spc="0" normalizeH="0" baseline="0" noProof="0" dirty="0">
                <a:ln>
                  <a:noFill/>
                </a:ln>
                <a:solidFill>
                  <a:prstClr val="black"/>
                </a:solidFill>
                <a:effectLst/>
                <a:uLnTx/>
                <a:uFillTx/>
                <a:latin typeface="Calibri"/>
                <a:ea typeface="+mn-ea"/>
                <a:cs typeface="+mn-cs"/>
              </a:rPr>
              <a:t>RUMANIA</a:t>
            </a:r>
            <a:endParaRPr kumimoji="0" lang="es-E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1" name="30 CuadroTexto"/>
          <p:cNvSpPr txBox="1"/>
          <p:nvPr/>
        </p:nvSpPr>
        <p:spPr>
          <a:xfrm>
            <a:off x="7484621" y="5075691"/>
            <a:ext cx="114435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x-none" sz="1800" b="0" i="0" u="none" strike="noStrike" kern="1200" cap="none" spc="0" normalizeH="0" baseline="0" noProof="0" dirty="0">
                <a:ln>
                  <a:noFill/>
                </a:ln>
                <a:solidFill>
                  <a:prstClr val="black"/>
                </a:solidFill>
                <a:effectLst/>
                <a:uLnTx/>
                <a:uFillTx/>
                <a:latin typeface="Calibri"/>
                <a:ea typeface="+mn-ea"/>
                <a:cs typeface="+mn-cs"/>
              </a:rPr>
              <a:t>BULGARIA</a:t>
            </a:r>
            <a:endParaRPr kumimoji="0" lang="es-E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048" name="2047 CuadroTexto"/>
          <p:cNvSpPr txBox="1"/>
          <p:nvPr/>
        </p:nvSpPr>
        <p:spPr>
          <a:xfrm>
            <a:off x="813998" y="161571"/>
            <a:ext cx="135767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x-none" sz="1800" b="0" i="0" u="none" strike="noStrike" kern="1200" cap="none" spc="0" normalizeH="0" baseline="0" noProof="0" dirty="0">
                <a:ln>
                  <a:noFill/>
                </a:ln>
                <a:solidFill>
                  <a:prstClr val="black"/>
                </a:solidFill>
                <a:effectLst/>
                <a:uLnTx/>
                <a:uFillTx/>
                <a:latin typeface="Calibri"/>
                <a:ea typeface="+mn-ea"/>
                <a:cs typeface="+mn-cs"/>
              </a:rPr>
              <a:t>INGLATERRA</a:t>
            </a:r>
            <a:endParaRPr kumimoji="0" lang="es-ES" sz="1800" b="0" i="0" u="none" strike="noStrike" kern="1200" cap="none" spc="0" normalizeH="0" baseline="0" noProof="0" dirty="0">
              <a:ln>
                <a:noFill/>
              </a:ln>
              <a:solidFill>
                <a:prstClr val="black"/>
              </a:solidFill>
              <a:effectLst/>
              <a:uLnTx/>
              <a:uFillTx/>
              <a:latin typeface="Calibri"/>
              <a:ea typeface="+mn-ea"/>
              <a:cs typeface="+mn-cs"/>
            </a:endParaRPr>
          </a:p>
        </p:txBody>
      </p:sp>
      <p:graphicFrame>
        <p:nvGraphicFramePr>
          <p:cNvPr id="8" name="7 Tabla"/>
          <p:cNvGraphicFramePr>
            <a:graphicFrameLocks noGrp="1"/>
          </p:cNvGraphicFramePr>
          <p:nvPr/>
        </p:nvGraphicFramePr>
        <p:xfrm>
          <a:off x="4598316" y="161569"/>
          <a:ext cx="4358988" cy="2479904"/>
        </p:xfrm>
        <a:graphic>
          <a:graphicData uri="http://schemas.openxmlformats.org/drawingml/2006/table">
            <a:tbl>
              <a:tblPr firstRow="1" bandRow="1">
                <a:tableStyleId>{073A0DAA-6AF3-43AB-8588-CEC1D06C72B9}</a:tableStyleId>
              </a:tblPr>
              <a:tblGrid>
                <a:gridCol w="1089747">
                  <a:extLst>
                    <a:ext uri="{9D8B030D-6E8A-4147-A177-3AD203B41FA5}">
                      <a16:colId xmlns:a16="http://schemas.microsoft.com/office/drawing/2014/main" val="20000"/>
                    </a:ext>
                  </a:extLst>
                </a:gridCol>
                <a:gridCol w="1089747">
                  <a:extLst>
                    <a:ext uri="{9D8B030D-6E8A-4147-A177-3AD203B41FA5}">
                      <a16:colId xmlns:a16="http://schemas.microsoft.com/office/drawing/2014/main" val="20001"/>
                    </a:ext>
                  </a:extLst>
                </a:gridCol>
                <a:gridCol w="1089747">
                  <a:extLst>
                    <a:ext uri="{9D8B030D-6E8A-4147-A177-3AD203B41FA5}">
                      <a16:colId xmlns:a16="http://schemas.microsoft.com/office/drawing/2014/main" val="20002"/>
                    </a:ext>
                  </a:extLst>
                </a:gridCol>
                <a:gridCol w="1089747">
                  <a:extLst>
                    <a:ext uri="{9D8B030D-6E8A-4147-A177-3AD203B41FA5}">
                      <a16:colId xmlns:a16="http://schemas.microsoft.com/office/drawing/2014/main" val="20003"/>
                    </a:ext>
                  </a:extLst>
                </a:gridCol>
              </a:tblGrid>
              <a:tr h="635519">
                <a:tc>
                  <a:txBody>
                    <a:bodyPr/>
                    <a:lstStyle/>
                    <a:p>
                      <a:r>
                        <a:rPr lang="x-none" dirty="0"/>
                        <a:t>Paises</a:t>
                      </a:r>
                      <a:endParaRPr lang="es-ES" dirty="0"/>
                    </a:p>
                  </a:txBody>
                  <a:tcPr/>
                </a:tc>
                <a:tc>
                  <a:txBody>
                    <a:bodyPr/>
                    <a:lstStyle/>
                    <a:p>
                      <a:r>
                        <a:rPr lang="x-none" dirty="0"/>
                        <a:t>Francia e Italia</a:t>
                      </a:r>
                      <a:endParaRPr lang="es-ES" dirty="0"/>
                    </a:p>
                  </a:txBody>
                  <a:tcPr/>
                </a:tc>
                <a:tc>
                  <a:txBody>
                    <a:bodyPr/>
                    <a:lstStyle/>
                    <a:p>
                      <a:r>
                        <a:rPr lang="x-none" dirty="0"/>
                        <a:t>Austria</a:t>
                      </a:r>
                      <a:endParaRPr lang="es-ES" dirty="0"/>
                    </a:p>
                  </a:txBody>
                  <a:tcPr/>
                </a:tc>
                <a:tc>
                  <a:txBody>
                    <a:bodyPr/>
                    <a:lstStyle/>
                    <a:p>
                      <a:r>
                        <a:rPr lang="x-none" dirty="0"/>
                        <a:t>Totales</a:t>
                      </a:r>
                      <a:endParaRPr lang="es-ES" dirty="0"/>
                    </a:p>
                  </a:txBody>
                  <a:tcPr/>
                </a:tc>
                <a:extLst>
                  <a:ext uri="{0D108BD9-81ED-4DB2-BD59-A6C34878D82A}">
                    <a16:rowId xmlns:a16="http://schemas.microsoft.com/office/drawing/2014/main" val="10000"/>
                  </a:ext>
                </a:extLst>
              </a:tr>
              <a:tr h="464987">
                <a:tc>
                  <a:txBody>
                    <a:bodyPr/>
                    <a:lstStyle/>
                    <a:p>
                      <a:r>
                        <a:rPr lang="x-none" dirty="0"/>
                        <a:t>Efectivos</a:t>
                      </a:r>
                      <a:endParaRPr lang="es-ES" dirty="0"/>
                    </a:p>
                  </a:txBody>
                  <a:tcPr/>
                </a:tc>
                <a:tc>
                  <a:txBody>
                    <a:bodyPr/>
                    <a:lstStyle/>
                    <a:p>
                      <a:r>
                        <a:rPr lang="x-none" dirty="0"/>
                        <a:t>118 600</a:t>
                      </a:r>
                      <a:endParaRPr lang="es-ES" dirty="0"/>
                    </a:p>
                  </a:txBody>
                  <a:tcPr/>
                </a:tc>
                <a:tc>
                  <a:txBody>
                    <a:bodyPr/>
                    <a:lstStyle/>
                    <a:p>
                      <a:r>
                        <a:rPr lang="x-none" dirty="0"/>
                        <a:t>100</a:t>
                      </a:r>
                      <a:r>
                        <a:rPr lang="x-none" baseline="0" dirty="0"/>
                        <a:t> 000</a:t>
                      </a:r>
                      <a:endParaRPr lang="es-ES" dirty="0"/>
                    </a:p>
                  </a:txBody>
                  <a:tcPr/>
                </a:tc>
                <a:tc>
                  <a:txBody>
                    <a:bodyPr/>
                    <a:lstStyle/>
                    <a:p>
                      <a:r>
                        <a:rPr lang="x-none" dirty="0"/>
                        <a:t>218 000</a:t>
                      </a:r>
                      <a:endParaRPr lang="es-ES" dirty="0"/>
                    </a:p>
                  </a:txBody>
                  <a:tcPr/>
                </a:tc>
                <a:extLst>
                  <a:ext uri="{0D108BD9-81ED-4DB2-BD59-A6C34878D82A}">
                    <a16:rowId xmlns:a16="http://schemas.microsoft.com/office/drawing/2014/main" val="10001"/>
                  </a:ext>
                </a:extLst>
              </a:tr>
              <a:tr h="464987">
                <a:tc>
                  <a:txBody>
                    <a:bodyPr/>
                    <a:lstStyle/>
                    <a:p>
                      <a:r>
                        <a:rPr lang="x-none" dirty="0"/>
                        <a:t>Muertos</a:t>
                      </a:r>
                      <a:endParaRPr lang="es-ES" dirty="0"/>
                    </a:p>
                  </a:txBody>
                  <a:tcPr/>
                </a:tc>
                <a:tc>
                  <a:txBody>
                    <a:bodyPr/>
                    <a:lstStyle/>
                    <a:p>
                      <a:r>
                        <a:rPr lang="x-none" dirty="0"/>
                        <a:t>2492</a:t>
                      </a:r>
                      <a:endParaRPr lang="es-ES" dirty="0"/>
                    </a:p>
                  </a:txBody>
                  <a:tcPr/>
                </a:tc>
                <a:tc>
                  <a:txBody>
                    <a:bodyPr/>
                    <a:lstStyle/>
                    <a:p>
                      <a:r>
                        <a:rPr lang="x-none" dirty="0"/>
                        <a:t>3000</a:t>
                      </a:r>
                      <a:endParaRPr lang="es-ES" dirty="0"/>
                    </a:p>
                  </a:txBody>
                  <a:tcPr/>
                </a:tc>
                <a:tc>
                  <a:txBody>
                    <a:bodyPr/>
                    <a:lstStyle/>
                    <a:p>
                      <a:r>
                        <a:rPr lang="x-none" dirty="0"/>
                        <a:t>5492</a:t>
                      </a:r>
                      <a:endParaRPr lang="es-ES" dirty="0"/>
                    </a:p>
                  </a:txBody>
                  <a:tcPr/>
                </a:tc>
                <a:extLst>
                  <a:ext uri="{0D108BD9-81ED-4DB2-BD59-A6C34878D82A}">
                    <a16:rowId xmlns:a16="http://schemas.microsoft.com/office/drawing/2014/main" val="10002"/>
                  </a:ext>
                </a:extLst>
              </a:tr>
              <a:tr h="444863">
                <a:tc>
                  <a:txBody>
                    <a:bodyPr/>
                    <a:lstStyle/>
                    <a:p>
                      <a:r>
                        <a:rPr lang="x-none" dirty="0"/>
                        <a:t>Heridos</a:t>
                      </a:r>
                      <a:endParaRPr lang="es-ES" dirty="0"/>
                    </a:p>
                  </a:txBody>
                  <a:tcPr/>
                </a:tc>
                <a:tc>
                  <a:txBody>
                    <a:bodyPr/>
                    <a:lstStyle/>
                    <a:p>
                      <a:r>
                        <a:rPr lang="x-none" dirty="0"/>
                        <a:t>12512</a:t>
                      </a:r>
                      <a:endParaRPr lang="es-ES" dirty="0"/>
                    </a:p>
                  </a:txBody>
                  <a:tcPr/>
                </a:tc>
                <a:tc>
                  <a:txBody>
                    <a:bodyPr/>
                    <a:lstStyle/>
                    <a:p>
                      <a:r>
                        <a:rPr lang="x-none" dirty="0"/>
                        <a:t>10 807</a:t>
                      </a:r>
                      <a:endParaRPr lang="es-ES" dirty="0"/>
                    </a:p>
                  </a:txBody>
                  <a:tcPr/>
                </a:tc>
                <a:tc>
                  <a:txBody>
                    <a:bodyPr/>
                    <a:lstStyle/>
                    <a:p>
                      <a:r>
                        <a:rPr lang="x-none" dirty="0"/>
                        <a:t>23 319</a:t>
                      </a:r>
                      <a:endParaRPr lang="es-ES" dirty="0"/>
                    </a:p>
                  </a:txBody>
                  <a:tcPr/>
                </a:tc>
                <a:extLst>
                  <a:ext uri="{0D108BD9-81ED-4DB2-BD59-A6C34878D82A}">
                    <a16:rowId xmlns:a16="http://schemas.microsoft.com/office/drawing/2014/main" val="10003"/>
                  </a:ext>
                </a:extLst>
              </a:tr>
              <a:tr h="464987">
                <a:tc>
                  <a:txBody>
                    <a:bodyPr/>
                    <a:lstStyle/>
                    <a:p>
                      <a:r>
                        <a:rPr lang="x-none" dirty="0"/>
                        <a:t>Cap - Des</a:t>
                      </a:r>
                      <a:endParaRPr lang="es-ES" dirty="0"/>
                    </a:p>
                  </a:txBody>
                  <a:tcPr/>
                </a:tc>
                <a:tc>
                  <a:txBody>
                    <a:bodyPr/>
                    <a:lstStyle/>
                    <a:p>
                      <a:r>
                        <a:rPr lang="x-none" dirty="0"/>
                        <a:t>2922</a:t>
                      </a:r>
                      <a:endParaRPr lang="es-ES" dirty="0"/>
                    </a:p>
                  </a:txBody>
                  <a:tcPr/>
                </a:tc>
                <a:tc>
                  <a:txBody>
                    <a:bodyPr/>
                    <a:lstStyle/>
                    <a:p>
                      <a:r>
                        <a:rPr lang="x-none" dirty="0"/>
                        <a:t>8638</a:t>
                      </a:r>
                    </a:p>
                  </a:txBody>
                  <a:tcPr/>
                </a:tc>
                <a:tc>
                  <a:txBody>
                    <a:bodyPr/>
                    <a:lstStyle/>
                    <a:p>
                      <a:r>
                        <a:rPr lang="x-none" dirty="0"/>
                        <a:t>11 560</a:t>
                      </a: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9604107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15516" y="1196752"/>
            <a:ext cx="8712968" cy="4124206"/>
          </a:xfrm>
          <a:prstGeom prst="rect">
            <a:avLst/>
          </a:prstGeom>
          <a:solidFill>
            <a:schemeClr val="bg1"/>
          </a:solidFill>
        </p:spPr>
        <p:txBody>
          <a:bodyPr wrap="square">
            <a:spAutoFit/>
          </a:bodyPr>
          <a:lstStyle/>
          <a:p>
            <a:pPr marL="449263" marR="0" lvl="0" indent="-449263" algn="just" defTabSz="914400" rtl="0" eaLnBrk="1" fontAlgn="auto" latinLnBrk="0" hangingPunct="1">
              <a:lnSpc>
                <a:spcPct val="100000"/>
              </a:lnSpc>
              <a:spcBef>
                <a:spcPts val="600"/>
              </a:spcBef>
              <a:spcAft>
                <a:spcPts val="600"/>
              </a:spcAft>
              <a:buClrTx/>
              <a:buSzTx/>
              <a:buFont typeface="Wingdings" pitchFamily="2" charset="2"/>
              <a:buChar char="v"/>
              <a:tabLst/>
              <a:defRPr/>
            </a:pPr>
            <a:r>
              <a:rPr kumimoji="0" lang="es-ES" sz="280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Reflejó en un libro sus ideas donde aporta las bases de lo que fueran  el primer tratado internacional y la creación de sociedades de socorro, las cuales fueron suscritas en 1864 por las potencias europeas convocadas por el gobierno de Suiza.</a:t>
            </a:r>
          </a:p>
          <a:p>
            <a:pPr marL="449263" marR="0" lvl="0" indent="-449263" algn="just" defTabSz="914400" rtl="0" eaLnBrk="1" fontAlgn="auto" latinLnBrk="0" hangingPunct="1">
              <a:lnSpc>
                <a:spcPct val="100000"/>
              </a:lnSpc>
              <a:spcBef>
                <a:spcPts val="600"/>
              </a:spcBef>
              <a:spcAft>
                <a:spcPts val="600"/>
              </a:spcAft>
              <a:buClrTx/>
              <a:buSzTx/>
              <a:buFont typeface="Wingdings" pitchFamily="2" charset="2"/>
              <a:buChar char="v"/>
              <a:tabLst/>
              <a:defRPr/>
            </a:pPr>
            <a:r>
              <a:rPr kumimoji="0" lang="x-none" sz="280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Este Convenio de Ginebra fue un hito en el progreso decisivo del DIH para su aplicaci</a:t>
            </a:r>
            <a:r>
              <a:rPr kumimoji="0" lang="es-ES" sz="280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ó</a:t>
            </a:r>
            <a:r>
              <a:rPr kumimoji="0" lang="x-none" sz="280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n en los conflictos armados.</a:t>
            </a:r>
            <a:endParaRPr kumimoji="0" lang="es-ES" sz="280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2" name="CuadroTexto 1">
            <a:extLst>
              <a:ext uri="{FF2B5EF4-FFF2-40B4-BE49-F238E27FC236}">
                <a16:creationId xmlns:a16="http://schemas.microsoft.com/office/drawing/2014/main" id="{28472472-CF69-D7F3-641E-646F800DDE51}"/>
              </a:ext>
            </a:extLst>
          </p:cNvPr>
          <p:cNvSpPr txBox="1"/>
          <p:nvPr/>
        </p:nvSpPr>
        <p:spPr>
          <a:xfrm>
            <a:off x="1151620" y="332656"/>
            <a:ext cx="6840760" cy="461665"/>
          </a:xfrm>
          <a:prstGeom prst="rect">
            <a:avLst/>
          </a:prstGeom>
          <a:blipFill>
            <a:blip r:embed="rId2"/>
            <a:tile tx="0" ty="0" sx="100000" sy="100000" flip="none" algn="tl"/>
          </a:blipFill>
        </p:spPr>
        <p:txBody>
          <a:bodyPr wrap="square">
            <a:spAutoFit/>
          </a:bodyPr>
          <a:lstStyle/>
          <a:p>
            <a:pPr marL="0" indent="0" algn="ctr">
              <a:buNone/>
            </a:pPr>
            <a:r>
              <a:rPr lang="x-none" sz="2400" b="1" dirty="0">
                <a:solidFill>
                  <a:srgbClr val="FF0000"/>
                </a:solidFill>
                <a:latin typeface="Arial" panose="020B0604020202020204" pitchFamily="34" charset="0"/>
                <a:cs typeface="Arial" panose="020B0604020202020204" pitchFamily="34" charset="0"/>
              </a:rPr>
              <a:t>SURGIMIENTO Y DESARROLLO </a:t>
            </a:r>
            <a:endParaRPr lang="es-ES" sz="24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161853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950912" y="620688"/>
            <a:ext cx="7509520" cy="5544616"/>
          </a:xfrm>
          <a:solidFill>
            <a:schemeClr val="bg1"/>
          </a:solidFill>
        </p:spPr>
        <p:txBody>
          <a:bodyPr>
            <a:normAutofit fontScale="92500" lnSpcReduction="10000"/>
          </a:bodyPr>
          <a:lstStyle/>
          <a:p>
            <a:pPr marL="0" indent="0" algn="ctr">
              <a:spcAft>
                <a:spcPts val="2400"/>
              </a:spcAft>
              <a:buNone/>
            </a:pPr>
            <a:r>
              <a:rPr lang="x-none" sz="4200" b="1" dirty="0">
                <a:solidFill>
                  <a:srgbClr val="FF0000"/>
                </a:solidFill>
              </a:rPr>
              <a:t>PRINCIPIOS </a:t>
            </a:r>
            <a:endParaRPr lang="es-ES" sz="4200" b="1" dirty="0">
              <a:solidFill>
                <a:srgbClr val="FF0000"/>
              </a:solidFill>
            </a:endParaRPr>
          </a:p>
          <a:p>
            <a:pPr marL="0" indent="0">
              <a:spcAft>
                <a:spcPts val="1200"/>
              </a:spcAft>
              <a:buNone/>
            </a:pPr>
            <a:r>
              <a:rPr lang="es-ES" sz="3900" b="1" dirty="0"/>
              <a:t>     </a:t>
            </a:r>
            <a:r>
              <a:rPr lang="x-none" sz="3900" b="1" dirty="0"/>
              <a:t>Humanidad</a:t>
            </a:r>
            <a:r>
              <a:rPr lang="es-ES" sz="3900" b="1" dirty="0"/>
              <a:t>  </a:t>
            </a:r>
          </a:p>
          <a:p>
            <a:pPr marL="0" indent="0">
              <a:spcAft>
                <a:spcPts val="2400"/>
              </a:spcAft>
              <a:buNone/>
            </a:pPr>
            <a:r>
              <a:rPr lang="es-ES" sz="3900" b="1" dirty="0"/>
              <a:t>               </a:t>
            </a:r>
            <a:r>
              <a:rPr lang="x-none" sz="3900" b="1" dirty="0"/>
              <a:t>Limitaci</a:t>
            </a:r>
            <a:r>
              <a:rPr lang="es-CU" sz="3900" b="1" dirty="0"/>
              <a:t>ó</a:t>
            </a:r>
            <a:r>
              <a:rPr lang="x-none" sz="3900" b="1" dirty="0"/>
              <a:t>n</a:t>
            </a:r>
            <a:endParaRPr lang="es-ES" sz="3900" b="1" dirty="0"/>
          </a:p>
          <a:p>
            <a:pPr marL="0" indent="0">
              <a:buNone/>
            </a:pPr>
            <a:r>
              <a:rPr lang="es-ES" sz="3900" b="1" dirty="0"/>
              <a:t>             </a:t>
            </a:r>
            <a:r>
              <a:rPr lang="x-none" sz="3900" b="1" dirty="0"/>
              <a:t>Proporcionalidad</a:t>
            </a:r>
            <a:endParaRPr lang="es-ES" sz="3900" b="1" dirty="0"/>
          </a:p>
          <a:p>
            <a:pPr marL="0" indent="0">
              <a:buNone/>
            </a:pPr>
            <a:r>
              <a:rPr lang="es-ES" sz="3900" b="1" dirty="0"/>
              <a:t>                                       </a:t>
            </a:r>
          </a:p>
          <a:p>
            <a:pPr marL="0" indent="0">
              <a:spcAft>
                <a:spcPts val="2400"/>
              </a:spcAft>
              <a:buNone/>
            </a:pPr>
            <a:r>
              <a:rPr lang="es-ES" sz="3900" b="1" dirty="0"/>
              <a:t>                     N</a:t>
            </a:r>
            <a:r>
              <a:rPr lang="x-none" sz="3900" b="1" dirty="0"/>
              <a:t>ecesidad militar</a:t>
            </a:r>
            <a:endParaRPr lang="es-ES" sz="3900" b="1" dirty="0"/>
          </a:p>
          <a:p>
            <a:pPr marL="0" indent="0">
              <a:buNone/>
            </a:pPr>
            <a:r>
              <a:rPr lang="es-ES" sz="3900" b="1" dirty="0"/>
              <a:t>                                         Distinción</a:t>
            </a:r>
          </a:p>
        </p:txBody>
      </p:sp>
    </p:spTree>
    <p:extLst>
      <p:ext uri="{BB962C8B-B14F-4D97-AF65-F5344CB8AC3E}">
        <p14:creationId xmlns:p14="http://schemas.microsoft.com/office/powerpoint/2010/main" val="33373359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51DAEBAA-A08B-60E8-F6D4-B44BEC0FC541}"/>
              </a:ext>
            </a:extLst>
          </p:cNvPr>
          <p:cNvSpPr txBox="1"/>
          <p:nvPr/>
        </p:nvSpPr>
        <p:spPr>
          <a:xfrm>
            <a:off x="2051720" y="1196752"/>
            <a:ext cx="4572000" cy="584775"/>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32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SEGUNDO </a:t>
            </a:r>
            <a:r>
              <a:rPr kumimoji="0" lang="x-none" sz="32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SUMARIO</a:t>
            </a:r>
            <a:endParaRPr kumimoji="0" lang="es-CU" sz="32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p:txBody>
      </p:sp>
      <p:sp>
        <p:nvSpPr>
          <p:cNvPr id="4" name="CuadroTexto 3">
            <a:extLst>
              <a:ext uri="{FF2B5EF4-FFF2-40B4-BE49-F238E27FC236}">
                <a16:creationId xmlns:a16="http://schemas.microsoft.com/office/drawing/2014/main" id="{B60D90A6-E183-8497-A68F-D542C3E03268}"/>
              </a:ext>
            </a:extLst>
          </p:cNvPr>
          <p:cNvSpPr txBox="1"/>
          <p:nvPr/>
        </p:nvSpPr>
        <p:spPr>
          <a:xfrm>
            <a:off x="215516" y="2492896"/>
            <a:ext cx="8712968" cy="1200329"/>
          </a:xfrm>
          <a:prstGeom prst="rect">
            <a:avLst/>
          </a:prstGeom>
          <a:noFill/>
        </p:spPr>
        <p:txBody>
          <a:bodyPr wrap="square">
            <a:spAutoFit/>
          </a:bodyPr>
          <a:lstStyle/>
          <a:p>
            <a:pPr marR="0" lvl="0" algn="just" defTabSz="914400" rtl="0" eaLnBrk="1" fontAlgn="auto" latinLnBrk="0" hangingPunct="1">
              <a:lnSpc>
                <a:spcPct val="100000"/>
              </a:lnSpc>
              <a:spcBef>
                <a:spcPts val="600"/>
              </a:spcBef>
              <a:spcAft>
                <a:spcPts val="600"/>
              </a:spcAft>
              <a:buClrTx/>
              <a:buSzTx/>
              <a:tabLst/>
              <a:defRPr/>
            </a:pPr>
            <a:r>
              <a:rPr kumimoji="0" lang="es-ES" sz="3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Convenios de Ginebra y sus Protocolos Adicionales. El derecho de la Haya.</a:t>
            </a:r>
          </a:p>
        </p:txBody>
      </p:sp>
    </p:spTree>
    <p:extLst>
      <p:ext uri="{BB962C8B-B14F-4D97-AF65-F5344CB8AC3E}">
        <p14:creationId xmlns:p14="http://schemas.microsoft.com/office/powerpoint/2010/main" val="14393232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3"/>
          <p:cNvSpPr>
            <a:spLocks noGrp="1" noChangeArrowheads="1"/>
          </p:cNvSpPr>
          <p:nvPr>
            <p:ph type="body" idx="1"/>
          </p:nvPr>
        </p:nvSpPr>
        <p:spPr>
          <a:xfrm>
            <a:off x="225424" y="990575"/>
            <a:ext cx="8689975" cy="5256584"/>
          </a:xfrm>
          <a:solidFill>
            <a:schemeClr val="bg1"/>
          </a:solidFill>
          <a:effectLst>
            <a:outerShdw dist="35921" dir="2700000" algn="ctr" rotWithShape="0">
              <a:schemeClr val="bg2"/>
            </a:outerShdw>
          </a:effectLst>
        </p:spPr>
        <p:txBody>
          <a:bodyPr>
            <a:noAutofit/>
          </a:bodyPr>
          <a:lstStyle/>
          <a:p>
            <a:pPr marL="263525" indent="-263525" algn="just" eaLnBrk="1" hangingPunct="1">
              <a:buFont typeface="Wingdings" pitchFamily="2" charset="2"/>
              <a:buNone/>
              <a:defRPr/>
            </a:pPr>
            <a:r>
              <a:rPr lang="es-ES" sz="2400" b="1" dirty="0">
                <a:latin typeface="Arial" panose="020B0604020202020204" pitchFamily="34" charset="0"/>
                <a:cs typeface="Arial" panose="020B0604020202020204" pitchFamily="34" charset="0"/>
              </a:rPr>
              <a:t>I  </a:t>
            </a:r>
            <a:r>
              <a:rPr lang="es-MX" sz="2400" b="1" dirty="0">
                <a:latin typeface="Arial" panose="020B0604020202020204" pitchFamily="34" charset="0"/>
                <a:cs typeface="Arial" pitchFamily="34" charset="0"/>
              </a:rPr>
              <a:t>C</a:t>
            </a:r>
            <a:r>
              <a:rPr lang="es-ES" sz="2400" b="1" dirty="0" err="1">
                <a:latin typeface="Arial" panose="020B0604020202020204" pitchFamily="34" charset="0"/>
                <a:cs typeface="Arial" pitchFamily="34" charset="0"/>
              </a:rPr>
              <a:t>onvenio</a:t>
            </a:r>
            <a:r>
              <a:rPr lang="es-ES" sz="2400" b="1" dirty="0">
                <a:latin typeface="Arial" panose="020B0604020202020204" pitchFamily="34" charset="0"/>
                <a:cs typeface="Arial" pitchFamily="34" charset="0"/>
              </a:rPr>
              <a:t> de </a:t>
            </a:r>
            <a:r>
              <a:rPr lang="es-MX" sz="2400" b="1" dirty="0">
                <a:latin typeface="Arial" panose="020B0604020202020204" pitchFamily="34" charset="0"/>
                <a:cs typeface="Arial" pitchFamily="34" charset="0"/>
              </a:rPr>
              <a:t>G</a:t>
            </a:r>
            <a:r>
              <a:rPr lang="es-ES" sz="2400" b="1" dirty="0" err="1">
                <a:latin typeface="Arial" panose="020B0604020202020204" pitchFamily="34" charset="0"/>
                <a:cs typeface="Arial" pitchFamily="34" charset="0"/>
              </a:rPr>
              <a:t>inebra</a:t>
            </a:r>
            <a:r>
              <a:rPr lang="es-ES" sz="2400" dirty="0">
                <a:latin typeface="Arial" panose="020B0604020202020204" pitchFamily="34" charset="0"/>
                <a:cs typeface="Arial" pitchFamily="34" charset="0"/>
              </a:rPr>
              <a:t> del 12 de agosto de 1949 para aliviar la suerte que corren los </a:t>
            </a:r>
            <a:r>
              <a:rPr lang="es-ES" sz="2400" dirty="0">
                <a:solidFill>
                  <a:srgbClr val="FF0000"/>
                </a:solidFill>
                <a:latin typeface="Arial" panose="020B0604020202020204" pitchFamily="34" charset="0"/>
                <a:cs typeface="Arial" pitchFamily="34" charset="0"/>
              </a:rPr>
              <a:t>heridos</a:t>
            </a:r>
            <a:r>
              <a:rPr lang="es-ES" sz="2400" dirty="0">
                <a:latin typeface="Arial" panose="020B0604020202020204" pitchFamily="34" charset="0"/>
                <a:cs typeface="Arial" pitchFamily="34" charset="0"/>
              </a:rPr>
              <a:t> y los </a:t>
            </a:r>
            <a:r>
              <a:rPr lang="es-ES" sz="2400" dirty="0">
                <a:solidFill>
                  <a:srgbClr val="FF0000"/>
                </a:solidFill>
                <a:latin typeface="Arial" panose="020B0604020202020204" pitchFamily="34" charset="0"/>
                <a:cs typeface="Arial" pitchFamily="34" charset="0"/>
              </a:rPr>
              <a:t>enfermos</a:t>
            </a:r>
            <a:r>
              <a:rPr lang="es-ES" sz="2400" dirty="0">
                <a:latin typeface="Arial" pitchFamily="34" charset="0"/>
                <a:cs typeface="Arial" pitchFamily="34" charset="0"/>
              </a:rPr>
              <a:t> de las fuerzas armadas en campaña.</a:t>
            </a:r>
          </a:p>
          <a:p>
            <a:pPr algn="just">
              <a:buNone/>
              <a:defRPr/>
            </a:pPr>
            <a:r>
              <a:rPr lang="es-ES" sz="2400" b="1" dirty="0">
                <a:latin typeface="Arial" pitchFamily="34" charset="0"/>
                <a:cs typeface="Arial" pitchFamily="34" charset="0"/>
              </a:rPr>
              <a:t>I</a:t>
            </a:r>
            <a:r>
              <a:rPr lang="es-MX" sz="2400" b="1" dirty="0">
                <a:latin typeface="Arial" panose="020B0604020202020204" pitchFamily="34" charset="0"/>
                <a:cs typeface="Arial" pitchFamily="34" charset="0"/>
              </a:rPr>
              <a:t>I</a:t>
            </a:r>
            <a:r>
              <a:rPr lang="es-ES" sz="2400" b="1" dirty="0">
                <a:latin typeface="Arial" panose="020B0604020202020204" pitchFamily="34" charset="0"/>
                <a:cs typeface="Arial" pitchFamily="34" charset="0"/>
              </a:rPr>
              <a:t>  </a:t>
            </a:r>
            <a:r>
              <a:rPr lang="es-MX" sz="2400" b="1" dirty="0">
                <a:latin typeface="Arial" panose="020B0604020202020204" pitchFamily="34" charset="0"/>
                <a:cs typeface="Arial" pitchFamily="34" charset="0"/>
              </a:rPr>
              <a:t>C</a:t>
            </a:r>
            <a:r>
              <a:rPr lang="es-ES" sz="2400" b="1" dirty="0" err="1">
                <a:latin typeface="Arial" panose="020B0604020202020204" pitchFamily="34" charset="0"/>
                <a:cs typeface="Arial" pitchFamily="34" charset="0"/>
              </a:rPr>
              <a:t>onvenio</a:t>
            </a:r>
            <a:r>
              <a:rPr lang="es-ES" sz="2400" b="1" dirty="0">
                <a:latin typeface="Arial" panose="020B0604020202020204" pitchFamily="34" charset="0"/>
                <a:cs typeface="Arial" pitchFamily="34" charset="0"/>
              </a:rPr>
              <a:t> de </a:t>
            </a:r>
            <a:r>
              <a:rPr lang="es-MX" sz="2400" b="1" dirty="0">
                <a:latin typeface="Arial" panose="020B0604020202020204" pitchFamily="34" charset="0"/>
                <a:cs typeface="Arial" pitchFamily="34" charset="0"/>
              </a:rPr>
              <a:t>G</a:t>
            </a:r>
            <a:r>
              <a:rPr lang="es-ES" sz="2400" b="1" dirty="0" err="1">
                <a:latin typeface="Arial" panose="020B0604020202020204" pitchFamily="34" charset="0"/>
                <a:cs typeface="Arial" pitchFamily="34" charset="0"/>
              </a:rPr>
              <a:t>inebra</a:t>
            </a:r>
            <a:r>
              <a:rPr lang="es-ES" sz="2400" b="1" dirty="0">
                <a:latin typeface="Arial" panose="020B0604020202020204" pitchFamily="34" charset="0"/>
                <a:cs typeface="Arial" pitchFamily="34" charset="0"/>
              </a:rPr>
              <a:t> </a:t>
            </a:r>
            <a:r>
              <a:rPr lang="es-ES" sz="2400" dirty="0">
                <a:latin typeface="Arial" panose="020B0604020202020204" pitchFamily="34" charset="0"/>
                <a:cs typeface="Arial" pitchFamily="34" charset="0"/>
              </a:rPr>
              <a:t>del 12 de agosto de 1949 para aliviar la suerte que corren los </a:t>
            </a:r>
            <a:r>
              <a:rPr lang="es-ES" sz="2400" dirty="0">
                <a:solidFill>
                  <a:srgbClr val="FF0000"/>
                </a:solidFill>
                <a:latin typeface="Arial" panose="020B0604020202020204" pitchFamily="34" charset="0"/>
                <a:cs typeface="Arial" pitchFamily="34" charset="0"/>
              </a:rPr>
              <a:t>heridos</a:t>
            </a:r>
            <a:r>
              <a:rPr lang="es-ES" sz="2400" dirty="0">
                <a:latin typeface="Arial" panose="020B0604020202020204" pitchFamily="34" charset="0"/>
                <a:cs typeface="Arial" pitchFamily="34" charset="0"/>
              </a:rPr>
              <a:t>, los </a:t>
            </a:r>
            <a:r>
              <a:rPr lang="es-ES" sz="2400" dirty="0">
                <a:solidFill>
                  <a:srgbClr val="FF0000"/>
                </a:solidFill>
                <a:latin typeface="Arial" panose="020B0604020202020204" pitchFamily="34" charset="0"/>
                <a:cs typeface="Arial" pitchFamily="34" charset="0"/>
              </a:rPr>
              <a:t>enfermos</a:t>
            </a:r>
            <a:r>
              <a:rPr lang="es-ES" sz="2400" dirty="0">
                <a:latin typeface="Arial" panose="020B0604020202020204" pitchFamily="34" charset="0"/>
                <a:cs typeface="Arial" pitchFamily="34" charset="0"/>
              </a:rPr>
              <a:t> y los </a:t>
            </a:r>
            <a:r>
              <a:rPr lang="es-MX" sz="2400" dirty="0">
                <a:latin typeface="Arial" panose="020B0604020202020204" pitchFamily="34" charset="0"/>
                <a:cs typeface="Arial" pitchFamily="34" charset="0"/>
              </a:rPr>
              <a:t> </a:t>
            </a:r>
            <a:r>
              <a:rPr lang="es-ES" sz="2400" dirty="0">
                <a:solidFill>
                  <a:srgbClr val="FF0000"/>
                </a:solidFill>
                <a:latin typeface="Arial" panose="020B0604020202020204" pitchFamily="34" charset="0"/>
                <a:cs typeface="Arial" pitchFamily="34" charset="0"/>
              </a:rPr>
              <a:t>náufragos</a:t>
            </a:r>
            <a:r>
              <a:rPr lang="es-ES" sz="2400" dirty="0">
                <a:latin typeface="Arial" panose="020B0604020202020204" pitchFamily="34" charset="0"/>
                <a:cs typeface="Arial" pitchFamily="34" charset="0"/>
              </a:rPr>
              <a:t> de las fuerzas armadas en el </a:t>
            </a:r>
            <a:r>
              <a:rPr lang="es-ES" sz="2400" b="1" dirty="0">
                <a:latin typeface="Arial" panose="020B0604020202020204" pitchFamily="34" charset="0"/>
                <a:cs typeface="Arial" pitchFamily="34" charset="0"/>
              </a:rPr>
              <a:t>mar.</a:t>
            </a:r>
          </a:p>
          <a:p>
            <a:pPr algn="just">
              <a:buNone/>
              <a:defRPr/>
            </a:pPr>
            <a:r>
              <a:rPr lang="es-ES" sz="2400" b="1" dirty="0">
                <a:latin typeface="Arial" panose="020B0604020202020204" pitchFamily="34" charset="0"/>
                <a:cs typeface="Arial" pitchFamily="34" charset="0"/>
              </a:rPr>
              <a:t>III Convenio de Ginebra</a:t>
            </a:r>
            <a:r>
              <a:rPr lang="es-ES" sz="2400" dirty="0">
                <a:latin typeface="Arial" panose="020B0604020202020204" pitchFamily="34" charset="0"/>
                <a:cs typeface="Arial" pitchFamily="34" charset="0"/>
              </a:rPr>
              <a:t> del 12 de agosto de 1949 relativo al trato debido a los prisioneros de guerra.</a:t>
            </a:r>
          </a:p>
          <a:p>
            <a:pPr algn="just">
              <a:buNone/>
              <a:defRPr/>
            </a:pPr>
            <a:r>
              <a:rPr lang="es-ES" sz="2400" b="1" dirty="0">
                <a:latin typeface="Arial" panose="020B0604020202020204" pitchFamily="34" charset="0"/>
                <a:cs typeface="Arial" pitchFamily="34" charset="0"/>
              </a:rPr>
              <a:t>IV Convenio de Ginebra </a:t>
            </a:r>
            <a:r>
              <a:rPr lang="es-ES" sz="2400" dirty="0">
                <a:latin typeface="Arial" panose="020B0604020202020204" pitchFamily="34" charset="0"/>
                <a:cs typeface="Arial" pitchFamily="34" charset="0"/>
              </a:rPr>
              <a:t>del 12 de agosto de 1949 relativo a la protección debida a las personas civiles en tiempo de guerra.</a:t>
            </a:r>
          </a:p>
          <a:p>
            <a:pPr algn="just">
              <a:buNone/>
              <a:defRPr/>
            </a:pPr>
            <a:endParaRPr lang="es-ES" sz="2400" b="1" dirty="0">
              <a:latin typeface="Arial" panose="020B0604020202020204" pitchFamily="34" charset="0"/>
              <a:cs typeface="Arial" pitchFamily="34" charset="0"/>
            </a:endParaRPr>
          </a:p>
        </p:txBody>
      </p:sp>
      <p:sp>
        <p:nvSpPr>
          <p:cNvPr id="46086" name="Rectangle 6"/>
          <p:cNvSpPr>
            <a:spLocks noGrp="1" noChangeArrowheads="1"/>
          </p:cNvSpPr>
          <p:nvPr>
            <p:ph type="title"/>
          </p:nvPr>
        </p:nvSpPr>
        <p:spPr>
          <a:xfrm>
            <a:off x="1654088" y="260648"/>
            <a:ext cx="5832648" cy="695548"/>
          </a:xfrm>
          <a:solidFill>
            <a:schemeClr val="accent2">
              <a:lumMod val="20000"/>
              <a:lumOff val="80000"/>
            </a:schemeClr>
          </a:solidFill>
          <a:effectLst>
            <a:outerShdw dist="35921" dir="2700000" algn="ctr" rotWithShape="0">
              <a:schemeClr val="bg2"/>
            </a:outerShdw>
          </a:effectLst>
        </p:spPr>
        <p:txBody>
          <a:bodyPr>
            <a:normAutofit/>
          </a:bodyPr>
          <a:lstStyle/>
          <a:p>
            <a:pPr algn="ctr" eaLnBrk="1" hangingPunct="1">
              <a:defRPr/>
            </a:pPr>
            <a:r>
              <a:rPr lang="es-ES" sz="3600" b="1" dirty="0">
                <a:solidFill>
                  <a:srgbClr val="FF0000"/>
                </a:solidFill>
              </a:rPr>
              <a:t> </a:t>
            </a:r>
            <a:r>
              <a:rPr lang="es-MX" sz="3600" b="1" dirty="0">
                <a:solidFill>
                  <a:srgbClr val="FF0000"/>
                </a:solidFill>
              </a:rPr>
              <a:t>C</a:t>
            </a:r>
            <a:r>
              <a:rPr lang="es-ES" sz="3600" b="1" dirty="0">
                <a:solidFill>
                  <a:srgbClr val="FF0000"/>
                </a:solidFill>
              </a:rPr>
              <a:t>ONVENIOS DE </a:t>
            </a:r>
            <a:r>
              <a:rPr lang="es-MX" sz="3600" b="1" dirty="0">
                <a:solidFill>
                  <a:srgbClr val="FF0000"/>
                </a:solidFill>
              </a:rPr>
              <a:t>G</a:t>
            </a:r>
            <a:r>
              <a:rPr lang="es-ES" sz="3600" b="1" dirty="0">
                <a:solidFill>
                  <a:srgbClr val="FF0000"/>
                </a:solidFill>
              </a:rPr>
              <a:t>INEBRA</a:t>
            </a:r>
          </a:p>
        </p:txBody>
      </p:sp>
    </p:spTree>
  </p:cSld>
  <p:clrMapOvr>
    <a:masterClrMapping/>
  </p:clrMapOvr>
  <p:transition>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2" name="Rectangle 4"/>
          <p:cNvSpPr>
            <a:spLocks noChangeArrowheads="1"/>
          </p:cNvSpPr>
          <p:nvPr/>
        </p:nvSpPr>
        <p:spPr bwMode="auto">
          <a:xfrm>
            <a:off x="234888" y="813917"/>
            <a:ext cx="8458200" cy="1571636"/>
          </a:xfrm>
          <a:prstGeom prst="rect">
            <a:avLst/>
          </a:prstGeom>
          <a:solidFill>
            <a:schemeClr val="bg2"/>
          </a:solidFill>
          <a:ln w="9525" algn="ctr">
            <a:noFill/>
            <a:miter lim="800000"/>
            <a:headEnd/>
            <a:tailEnd/>
          </a:ln>
          <a:effectLst>
            <a:outerShdw dist="35921" dir="2700000" algn="ctr" rotWithShape="0">
              <a:schemeClr val="bg2"/>
            </a:outerShdw>
          </a:effectLst>
        </p:spPr>
        <p:txBody>
          <a:bodyPr lIns="92075" tIns="46038" rIns="92075" bIns="46038"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000" b="1" i="0" u="none" strike="noStrike" kern="1200" cap="none" spc="300" normalizeH="0" baseline="0" noProof="0" dirty="0">
                <a:ln>
                  <a:noFill/>
                </a:ln>
                <a:solidFill>
                  <a:prstClr val="black"/>
                </a:solidFill>
                <a:effectLst/>
                <a:uLnTx/>
                <a:uFillTx/>
                <a:latin typeface="Arial" panose="020B0604020202020204" pitchFamily="34" charset="0"/>
                <a:cs typeface="Arial" panose="020B0604020202020204" pitchFamily="34" charset="0"/>
              </a:rPr>
              <a:t>Dichos </a:t>
            </a:r>
            <a:r>
              <a:rPr kumimoji="0" lang="es-MX" sz="2000" b="1" i="0" u="none" strike="noStrike" kern="1200" cap="none" spc="300" normalizeH="0" baseline="0" noProof="0" dirty="0">
                <a:ln>
                  <a:noFill/>
                </a:ln>
                <a:solidFill>
                  <a:prstClr val="black"/>
                </a:solidFill>
                <a:effectLst/>
                <a:uLnTx/>
                <a:uFillTx/>
                <a:latin typeface="Arial" panose="020B0604020202020204" pitchFamily="34" charset="0"/>
                <a:cs typeface="Arial" panose="020B0604020202020204" pitchFamily="34" charset="0"/>
              </a:rPr>
              <a:t>C</a:t>
            </a:r>
            <a:r>
              <a:rPr kumimoji="0" lang="es-ES" sz="2000" b="1" i="0" u="none" strike="noStrike" kern="1200" cap="none" spc="300" normalizeH="0" baseline="0" noProof="0" dirty="0">
                <a:ln>
                  <a:noFill/>
                </a:ln>
                <a:solidFill>
                  <a:prstClr val="black"/>
                </a:solidFill>
                <a:effectLst/>
                <a:uLnTx/>
                <a:uFillTx/>
                <a:latin typeface="Arial" panose="020B0604020202020204" pitchFamily="34" charset="0"/>
                <a:cs typeface="Arial" panose="020B0604020202020204" pitchFamily="34" charset="0"/>
              </a:rPr>
              <a:t>onvenios se desarrollaron y se completaron con la aprobación </a:t>
            </a:r>
            <a:endParaRPr kumimoji="0" lang="es-MX" sz="2000" b="1" i="0" u="none" strike="noStrike" kern="1200" cap="none" spc="30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000" b="1" i="0" u="none" strike="noStrike" kern="1200" cap="none" spc="300" normalizeH="0" baseline="0" noProof="0" dirty="0">
                <a:ln>
                  <a:noFill/>
                </a:ln>
                <a:solidFill>
                  <a:prstClr val="black"/>
                </a:solidFill>
                <a:effectLst/>
                <a:uLnTx/>
                <a:uFillTx/>
                <a:latin typeface="Arial" panose="020B0604020202020204" pitchFamily="34" charset="0"/>
                <a:cs typeface="Arial" panose="020B0604020202020204" pitchFamily="34" charset="0"/>
              </a:rPr>
              <a:t>el 8 de junio de 1977, de dos </a:t>
            </a:r>
            <a:br>
              <a:rPr kumimoji="0" lang="es-ES" sz="2000" b="1" i="0" u="none" strike="noStrike" kern="1200" cap="none" spc="300" normalizeH="0" baseline="0" noProof="0" dirty="0">
                <a:ln>
                  <a:noFill/>
                </a:ln>
                <a:solidFill>
                  <a:prstClr val="black"/>
                </a:solidFill>
                <a:effectLst/>
                <a:uLnTx/>
                <a:uFillTx/>
                <a:latin typeface="Arial" panose="020B0604020202020204" pitchFamily="34" charset="0"/>
                <a:cs typeface="Arial" panose="020B0604020202020204" pitchFamily="34" charset="0"/>
              </a:rPr>
            </a:br>
            <a:r>
              <a:rPr kumimoji="0" lang="es-MX" sz="2000" b="1" i="0" u="none" strike="noStrike" kern="1200" cap="none" spc="300" normalizeH="0" baseline="0" noProof="0" dirty="0">
                <a:ln>
                  <a:noFill/>
                </a:ln>
                <a:solidFill>
                  <a:prstClr val="black"/>
                </a:solidFill>
                <a:effectLst/>
                <a:uLnTx/>
                <a:uFillTx/>
                <a:latin typeface="Arial" panose="020B0604020202020204" pitchFamily="34" charset="0"/>
                <a:cs typeface="Arial" panose="020B0604020202020204" pitchFamily="34" charset="0"/>
              </a:rPr>
              <a:t>P</a:t>
            </a:r>
            <a:r>
              <a:rPr kumimoji="0" lang="es-ES" sz="2000" b="1" i="0" u="none" strike="noStrike" kern="1200" cap="none" spc="300" normalizeH="0" baseline="0" noProof="0" dirty="0">
                <a:ln>
                  <a:noFill/>
                </a:ln>
                <a:solidFill>
                  <a:prstClr val="black"/>
                </a:solidFill>
                <a:effectLst/>
                <a:uLnTx/>
                <a:uFillTx/>
                <a:latin typeface="Arial" panose="020B0604020202020204" pitchFamily="34" charset="0"/>
                <a:cs typeface="Arial" panose="020B0604020202020204" pitchFamily="34" charset="0"/>
              </a:rPr>
              <a:t>rotocolos</a:t>
            </a:r>
            <a:r>
              <a:rPr kumimoji="0" lang="es-MX" sz="2000" b="1" i="0" u="none" strike="noStrike" kern="1200" cap="none" spc="300" normalizeH="0" baseline="0" noProof="0" dirty="0">
                <a:ln>
                  <a:noFill/>
                </a:ln>
                <a:solidFill>
                  <a:prstClr val="black"/>
                </a:solidFill>
                <a:effectLst/>
                <a:uLnTx/>
                <a:uFillTx/>
                <a:latin typeface="Arial" panose="020B0604020202020204" pitchFamily="34" charset="0"/>
                <a:cs typeface="Arial" panose="020B0604020202020204" pitchFamily="34" charset="0"/>
              </a:rPr>
              <a:t> A</a:t>
            </a:r>
            <a:r>
              <a:rPr kumimoji="0" lang="es-ES" sz="2000" b="1" i="0" u="none" strike="noStrike" kern="1200" cap="none" spc="300" normalizeH="0" baseline="0" noProof="0" dirty="0">
                <a:ln>
                  <a:noFill/>
                </a:ln>
                <a:solidFill>
                  <a:prstClr val="black"/>
                </a:solidFill>
                <a:effectLst/>
                <a:uLnTx/>
                <a:uFillTx/>
                <a:latin typeface="Arial" panose="020B0604020202020204" pitchFamily="34" charset="0"/>
                <a:cs typeface="Arial" panose="020B0604020202020204" pitchFamily="34" charset="0"/>
              </a:rPr>
              <a:t>dicionales:</a:t>
            </a:r>
          </a:p>
        </p:txBody>
      </p:sp>
      <p:sp>
        <p:nvSpPr>
          <p:cNvPr id="48133" name="Rectangle 5"/>
          <p:cNvSpPr>
            <a:spLocks noChangeArrowheads="1"/>
          </p:cNvSpPr>
          <p:nvPr/>
        </p:nvSpPr>
        <p:spPr bwMode="auto">
          <a:xfrm>
            <a:off x="457200" y="2571744"/>
            <a:ext cx="8186766" cy="3981456"/>
          </a:xfrm>
          <a:prstGeom prst="rect">
            <a:avLst/>
          </a:prstGeom>
          <a:solidFill>
            <a:schemeClr val="accent3">
              <a:lumMod val="20000"/>
              <a:lumOff val="80000"/>
            </a:schemeClr>
          </a:solidFill>
          <a:ln w="9525">
            <a:noFill/>
            <a:miter lim="800000"/>
            <a:headEnd/>
            <a:tailEnd/>
          </a:ln>
          <a:effectLst>
            <a:outerShdw dist="35921" dir="2700000" algn="ctr" rotWithShape="0">
              <a:schemeClr val="bg2"/>
            </a:outerShdw>
          </a:effectLst>
        </p:spPr>
        <p:txBody>
          <a:bodyPr lIns="92075" tIns="46038" rIns="92075" bIns="46038"/>
          <a:lstStyle/>
          <a:p>
            <a:pPr marL="261938" marR="0" lvl="0" indent="-261938" algn="l" defTabSz="696913" rtl="0" eaLnBrk="1" fontAlgn="auto" latinLnBrk="0" hangingPunct="1">
              <a:lnSpc>
                <a:spcPct val="100000"/>
              </a:lnSpc>
              <a:spcBef>
                <a:spcPct val="20000"/>
              </a:spcBef>
              <a:spcAft>
                <a:spcPts val="0"/>
              </a:spcAft>
              <a:buClr>
                <a:srgbClr val="C0504D"/>
              </a:buClr>
              <a:buSzPct val="120000"/>
              <a:buFontTx/>
              <a:buNone/>
              <a:tabLst/>
              <a:defRPr/>
            </a:pPr>
            <a:r>
              <a:rPr kumimoji="0" lang="es-ES" sz="3600" b="1" i="0" u="none" strike="noStrike" kern="1200" cap="none" spc="0" normalizeH="0" baseline="0" noProof="0" dirty="0">
                <a:ln>
                  <a:noFill/>
                </a:ln>
                <a:solidFill>
                  <a:srgbClr val="C00000"/>
                </a:solidFill>
                <a:effectLst>
                  <a:outerShdw blurRad="38100" dist="38100" dir="2700000" algn="tl">
                    <a:srgbClr val="000000"/>
                  </a:outerShdw>
                </a:effectLst>
                <a:uLnTx/>
                <a:uFillTx/>
                <a:latin typeface="Arial Rounded MT Bold" pitchFamily="34" charset="0"/>
                <a:ea typeface="+mn-ea"/>
                <a:cs typeface="+mn-cs"/>
              </a:rPr>
              <a:t>Protocolo </a:t>
            </a:r>
            <a:r>
              <a:rPr kumimoji="0" lang="es-MX" sz="3600" b="1" i="0" u="none" strike="noStrike" kern="1200" cap="none" spc="0" normalizeH="0" baseline="0" noProof="0" dirty="0">
                <a:ln>
                  <a:noFill/>
                </a:ln>
                <a:solidFill>
                  <a:srgbClr val="C00000"/>
                </a:solidFill>
                <a:effectLst>
                  <a:outerShdw blurRad="38100" dist="38100" dir="2700000" algn="tl">
                    <a:srgbClr val="000000"/>
                  </a:outerShdw>
                </a:effectLst>
                <a:uLnTx/>
                <a:uFillTx/>
                <a:latin typeface="Arial Rounded MT Bold" pitchFamily="34" charset="0"/>
                <a:ea typeface="+mn-ea"/>
                <a:cs typeface="+mn-cs"/>
              </a:rPr>
              <a:t>I:</a:t>
            </a:r>
            <a:r>
              <a:rPr kumimoji="0" lang="es-ES" sz="3600" b="1" i="0" u="none" strike="noStrike" kern="1200" cap="none" spc="0" normalizeH="0" baseline="0" noProof="0" dirty="0">
                <a:ln>
                  <a:noFill/>
                </a:ln>
                <a:solidFill>
                  <a:srgbClr val="C00000"/>
                </a:solidFill>
                <a:effectLst>
                  <a:outerShdw blurRad="38100" dist="38100" dir="2700000" algn="tl">
                    <a:srgbClr val="000000"/>
                  </a:outerShdw>
                </a:effectLst>
                <a:uLnTx/>
                <a:uFillTx/>
                <a:latin typeface="Arial Rounded MT Bold" pitchFamily="34" charset="0"/>
                <a:ea typeface="+mn-ea"/>
                <a:cs typeface="+mn-cs"/>
              </a:rPr>
              <a:t> </a:t>
            </a:r>
            <a:r>
              <a:rPr kumimoji="0" lang="es-ES" sz="3600" b="1" i="0" u="none" strike="noStrike" kern="1200" cap="none" spc="0" normalizeH="0" baseline="0" noProof="0" dirty="0">
                <a:ln>
                  <a:noFill/>
                </a:ln>
                <a:solidFill>
                  <a:prstClr val="black"/>
                </a:solidFill>
                <a:effectLst>
                  <a:outerShdw blurRad="38100" dist="38100" dir="2700000" algn="tl">
                    <a:srgbClr val="000000"/>
                  </a:outerShdw>
                </a:effectLst>
                <a:uLnTx/>
                <a:uFillTx/>
                <a:latin typeface="Arial Rounded MT Bold" pitchFamily="34" charset="0"/>
                <a:ea typeface="+mn-ea"/>
                <a:cs typeface="+mn-cs"/>
              </a:rPr>
              <a:t>Relativo a conflictos armados internacionales.</a:t>
            </a:r>
          </a:p>
          <a:p>
            <a:pPr marL="261938" marR="0" lvl="0" indent="-261938" algn="l" defTabSz="696913" rtl="0" eaLnBrk="1" fontAlgn="auto" latinLnBrk="0" hangingPunct="1">
              <a:lnSpc>
                <a:spcPct val="100000"/>
              </a:lnSpc>
              <a:spcBef>
                <a:spcPct val="20000"/>
              </a:spcBef>
              <a:spcAft>
                <a:spcPts val="0"/>
              </a:spcAft>
              <a:buClr>
                <a:srgbClr val="C0504D"/>
              </a:buClr>
              <a:buSzPct val="120000"/>
              <a:buFontTx/>
              <a:buNone/>
              <a:tabLst/>
              <a:defRPr/>
            </a:pPr>
            <a:endParaRPr kumimoji="0" lang="es-MX" sz="3600" b="1" i="0" u="none" strike="noStrike" kern="1200" cap="none" spc="0" normalizeH="0" baseline="0" noProof="0" dirty="0">
              <a:ln>
                <a:noFill/>
              </a:ln>
              <a:solidFill>
                <a:prstClr val="black"/>
              </a:solidFill>
              <a:effectLst>
                <a:outerShdw blurRad="38100" dist="38100" dir="2700000" algn="tl">
                  <a:srgbClr val="000000"/>
                </a:outerShdw>
              </a:effectLst>
              <a:uLnTx/>
              <a:uFillTx/>
              <a:latin typeface="Arial Rounded MT Bold" pitchFamily="34" charset="0"/>
              <a:ea typeface="+mn-ea"/>
              <a:cs typeface="+mn-cs"/>
            </a:endParaRPr>
          </a:p>
          <a:p>
            <a:pPr marL="261938" marR="0" lvl="0" indent="-261938" algn="l" defTabSz="696913" rtl="0" eaLnBrk="1" fontAlgn="auto" latinLnBrk="0" hangingPunct="1">
              <a:lnSpc>
                <a:spcPct val="100000"/>
              </a:lnSpc>
              <a:spcBef>
                <a:spcPct val="20000"/>
              </a:spcBef>
              <a:spcAft>
                <a:spcPts val="0"/>
              </a:spcAft>
              <a:buClr>
                <a:srgbClr val="C0504D"/>
              </a:buClr>
              <a:buSzPct val="120000"/>
              <a:buFontTx/>
              <a:buNone/>
              <a:tabLst/>
              <a:defRPr/>
            </a:pPr>
            <a:r>
              <a:rPr kumimoji="0" lang="es-ES" sz="3600" b="1" i="0" u="none" strike="noStrike" kern="1200" cap="none" spc="0" normalizeH="0" baseline="0" noProof="0" dirty="0">
                <a:ln>
                  <a:noFill/>
                </a:ln>
                <a:solidFill>
                  <a:srgbClr val="C00000"/>
                </a:solidFill>
                <a:effectLst>
                  <a:outerShdw blurRad="38100" dist="38100" dir="2700000" algn="tl">
                    <a:srgbClr val="000000"/>
                  </a:outerShdw>
                </a:effectLst>
                <a:uLnTx/>
                <a:uFillTx/>
                <a:latin typeface="Arial Rounded MT Bold" pitchFamily="34" charset="0"/>
                <a:ea typeface="+mn-ea"/>
                <a:cs typeface="+mn-cs"/>
              </a:rPr>
              <a:t>Protocolo </a:t>
            </a:r>
            <a:r>
              <a:rPr kumimoji="0" lang="es-MX" sz="3600" b="1" i="0" u="none" strike="noStrike" kern="1200" cap="none" spc="0" normalizeH="0" baseline="0" noProof="0" dirty="0">
                <a:ln>
                  <a:noFill/>
                </a:ln>
                <a:solidFill>
                  <a:srgbClr val="C00000"/>
                </a:solidFill>
                <a:effectLst>
                  <a:outerShdw blurRad="38100" dist="38100" dir="2700000" algn="tl">
                    <a:srgbClr val="000000"/>
                  </a:outerShdw>
                </a:effectLst>
                <a:uLnTx/>
                <a:uFillTx/>
                <a:latin typeface="Arial Rounded MT Bold" pitchFamily="34" charset="0"/>
                <a:ea typeface="+mn-ea"/>
                <a:cs typeface="+mn-cs"/>
              </a:rPr>
              <a:t>II:</a:t>
            </a:r>
            <a:r>
              <a:rPr kumimoji="0" lang="es-ES" sz="3600" b="1" i="0" u="none" strike="noStrike" kern="1200" cap="none" spc="0" normalizeH="0" baseline="0" noProof="0" dirty="0">
                <a:ln>
                  <a:noFill/>
                </a:ln>
                <a:solidFill>
                  <a:srgbClr val="C00000"/>
                </a:solidFill>
                <a:effectLst>
                  <a:outerShdw blurRad="38100" dist="38100" dir="2700000" algn="tl">
                    <a:srgbClr val="000000"/>
                  </a:outerShdw>
                </a:effectLst>
                <a:uLnTx/>
                <a:uFillTx/>
                <a:latin typeface="Arial Rounded MT Bold" pitchFamily="34" charset="0"/>
                <a:ea typeface="+mn-ea"/>
                <a:cs typeface="+mn-cs"/>
              </a:rPr>
              <a:t> </a:t>
            </a:r>
            <a:r>
              <a:rPr kumimoji="0" lang="es-ES" sz="3600" b="1" i="0" u="none" strike="noStrike" kern="1200" cap="none" spc="0" normalizeH="0" baseline="0" noProof="0" dirty="0">
                <a:ln>
                  <a:noFill/>
                </a:ln>
                <a:solidFill>
                  <a:prstClr val="black"/>
                </a:solidFill>
                <a:effectLst>
                  <a:outerShdw blurRad="38100" dist="38100" dir="2700000" algn="tl">
                    <a:srgbClr val="000000"/>
                  </a:outerShdw>
                </a:effectLst>
                <a:uLnTx/>
                <a:uFillTx/>
                <a:latin typeface="Arial Rounded MT Bold" pitchFamily="34" charset="0"/>
                <a:ea typeface="+mn-ea"/>
                <a:cs typeface="+mn-cs"/>
              </a:rPr>
              <a:t>Relativo a conflictos armados no internacionales.</a:t>
            </a:r>
          </a:p>
        </p:txBody>
      </p:sp>
      <p:sp>
        <p:nvSpPr>
          <p:cNvPr id="4" name="Rectangle 6"/>
          <p:cNvSpPr txBox="1">
            <a:spLocks noChangeArrowheads="1"/>
          </p:cNvSpPr>
          <p:nvPr/>
        </p:nvSpPr>
        <p:spPr>
          <a:xfrm>
            <a:off x="1547664" y="44624"/>
            <a:ext cx="5832648" cy="695548"/>
          </a:xfrm>
          <a:prstGeom prst="rect">
            <a:avLst/>
          </a:prstGeom>
          <a:solidFill>
            <a:schemeClr val="accent2">
              <a:lumMod val="20000"/>
              <a:lumOff val="80000"/>
            </a:schemeClr>
          </a:solidFill>
          <a:effectLst>
            <a:outerShdw dist="35921" dir="2700000" algn="ctr" rotWithShape="0">
              <a:schemeClr val="bg2"/>
            </a:outerShdw>
          </a:effectLst>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3600" b="1" i="0" u="none" strike="noStrike" kern="1200" cap="none" spc="0" normalizeH="0" baseline="0" noProof="0">
                <a:ln>
                  <a:noFill/>
                </a:ln>
                <a:solidFill>
                  <a:srgbClr val="FF0000"/>
                </a:solidFill>
                <a:effectLst/>
                <a:uLnTx/>
                <a:uFillTx/>
                <a:latin typeface="Calibri"/>
                <a:ea typeface="+mj-ea"/>
                <a:cs typeface="+mj-cs"/>
              </a:rPr>
              <a:t> </a:t>
            </a:r>
            <a:r>
              <a:rPr kumimoji="0" lang="es-MX" sz="3600" b="1" i="0" u="none" strike="noStrike" kern="1200" cap="none" spc="0" normalizeH="0" baseline="0" noProof="0">
                <a:ln>
                  <a:noFill/>
                </a:ln>
                <a:solidFill>
                  <a:srgbClr val="FF0000"/>
                </a:solidFill>
                <a:effectLst/>
                <a:uLnTx/>
                <a:uFillTx/>
                <a:latin typeface="Calibri"/>
                <a:ea typeface="+mj-ea"/>
                <a:cs typeface="+mj-cs"/>
              </a:rPr>
              <a:t>C</a:t>
            </a:r>
            <a:r>
              <a:rPr kumimoji="0" lang="es-ES" sz="3600" b="1" i="0" u="none" strike="noStrike" kern="1200" cap="none" spc="0" normalizeH="0" baseline="0" noProof="0">
                <a:ln>
                  <a:noFill/>
                </a:ln>
                <a:solidFill>
                  <a:srgbClr val="FF0000"/>
                </a:solidFill>
                <a:effectLst/>
                <a:uLnTx/>
                <a:uFillTx/>
                <a:latin typeface="Calibri"/>
                <a:ea typeface="+mj-ea"/>
                <a:cs typeface="+mj-cs"/>
              </a:rPr>
              <a:t>ONVENIOS DE </a:t>
            </a:r>
            <a:r>
              <a:rPr kumimoji="0" lang="es-MX" sz="3600" b="1" i="0" u="none" strike="noStrike" kern="1200" cap="none" spc="0" normalizeH="0" baseline="0" noProof="0">
                <a:ln>
                  <a:noFill/>
                </a:ln>
                <a:solidFill>
                  <a:srgbClr val="FF0000"/>
                </a:solidFill>
                <a:effectLst/>
                <a:uLnTx/>
                <a:uFillTx/>
                <a:latin typeface="Calibri"/>
                <a:ea typeface="+mj-ea"/>
                <a:cs typeface="+mj-cs"/>
              </a:rPr>
              <a:t>G</a:t>
            </a:r>
            <a:r>
              <a:rPr kumimoji="0" lang="es-ES" sz="3600" b="1" i="0" u="none" strike="noStrike" kern="1200" cap="none" spc="0" normalizeH="0" baseline="0" noProof="0">
                <a:ln>
                  <a:noFill/>
                </a:ln>
                <a:solidFill>
                  <a:srgbClr val="FF0000"/>
                </a:solidFill>
                <a:effectLst/>
                <a:uLnTx/>
                <a:uFillTx/>
                <a:latin typeface="Calibri"/>
                <a:ea typeface="+mj-ea"/>
                <a:cs typeface="+mj-cs"/>
              </a:rPr>
              <a:t>INEBRA</a:t>
            </a:r>
            <a:endParaRPr kumimoji="0" lang="es-ES" sz="3600" b="1" i="0" u="none" strike="noStrike" kern="1200" cap="none" spc="0" normalizeH="0" baseline="0" noProof="0" dirty="0">
              <a:ln>
                <a:noFill/>
              </a:ln>
              <a:solidFill>
                <a:srgbClr val="FF0000"/>
              </a:solidFill>
              <a:effectLst/>
              <a:uLnTx/>
              <a:uFillTx/>
              <a:latin typeface="Calibri"/>
              <a:ea typeface="+mj-ea"/>
              <a:cs typeface="+mj-cs"/>
            </a:endParaRPr>
          </a:p>
        </p:txBody>
      </p:sp>
    </p:spTree>
  </p:cSld>
  <p:clrMapOvr>
    <a:masterClrMapping/>
  </p:clrMapOvr>
  <p:transition>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195736" y="773832"/>
            <a:ext cx="4464496" cy="782960"/>
          </a:xfrm>
          <a:solidFill>
            <a:schemeClr val="accent6">
              <a:lumMod val="20000"/>
              <a:lumOff val="80000"/>
            </a:schemeClr>
          </a:solidFill>
        </p:spPr>
        <p:txBody>
          <a:bodyPr>
            <a:normAutofit/>
          </a:bodyPr>
          <a:lstStyle/>
          <a:p>
            <a:r>
              <a:rPr lang="es-ES" sz="3600" dirty="0">
                <a:solidFill>
                  <a:srgbClr val="C00000"/>
                </a:solidFill>
                <a:latin typeface="Arial Rounded MT Bold" pitchFamily="34" charset="0"/>
              </a:rPr>
              <a:t>P</a:t>
            </a:r>
            <a:r>
              <a:rPr lang="x-none" sz="3600" dirty="0">
                <a:solidFill>
                  <a:srgbClr val="C00000"/>
                </a:solidFill>
                <a:latin typeface="Arial Rounded MT Bold" pitchFamily="34" charset="0"/>
              </a:rPr>
              <a:t>rotocolo III</a:t>
            </a:r>
            <a:endParaRPr lang="es-ES" sz="3600" dirty="0">
              <a:solidFill>
                <a:srgbClr val="C00000"/>
              </a:solidFill>
              <a:latin typeface="Arial Rounded MT Bold" pitchFamily="34" charset="0"/>
            </a:endParaRPr>
          </a:p>
        </p:txBody>
      </p:sp>
      <p:sp>
        <p:nvSpPr>
          <p:cNvPr id="3" name="2 Marcador de contenido"/>
          <p:cNvSpPr>
            <a:spLocks noGrp="1"/>
          </p:cNvSpPr>
          <p:nvPr>
            <p:ph idx="1"/>
          </p:nvPr>
        </p:nvSpPr>
        <p:spPr>
          <a:xfrm>
            <a:off x="539552" y="1639341"/>
            <a:ext cx="8229600" cy="4525963"/>
          </a:xfrm>
          <a:solidFill>
            <a:schemeClr val="tx2">
              <a:lumMod val="20000"/>
              <a:lumOff val="80000"/>
            </a:schemeClr>
          </a:solidFill>
        </p:spPr>
        <p:txBody>
          <a:bodyPr/>
          <a:lstStyle/>
          <a:p>
            <a:pPr marL="0" indent="0" algn="just">
              <a:buNone/>
            </a:pPr>
            <a:r>
              <a:rPr lang="x-none" dirty="0"/>
              <a:t> </a:t>
            </a:r>
            <a:r>
              <a:rPr lang="x-none" sz="3600" b="1" dirty="0">
                <a:solidFill>
                  <a:schemeClr val="tx2"/>
                </a:solidFill>
              </a:rPr>
              <a:t>El 8 Diciembre de 2005, se firma en Ginebra el Protocolo Adicional III, relativo  a un nuevo signo distintivo adicional  denominado “CRISTAL ROJO”:</a:t>
            </a:r>
          </a:p>
          <a:p>
            <a:pPr marL="0" indent="0" algn="just">
              <a:buNone/>
            </a:pPr>
            <a:endParaRPr lang="es-ES" sz="3600" b="1" dirty="0">
              <a:solidFill>
                <a:schemeClr val="tx2"/>
              </a:solidFill>
            </a:endParaRPr>
          </a:p>
        </p:txBody>
      </p:sp>
      <p:pic>
        <p:nvPicPr>
          <p:cNvPr id="5" name="Picture 10" descr="Imagen:Flag of the Red Crystal.sv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l="18750" t="7675" r="19885" b="7896"/>
          <a:stretch>
            <a:fillRect/>
          </a:stretch>
        </p:blipFill>
        <p:spPr bwMode="auto">
          <a:xfrm>
            <a:off x="3059832" y="3983458"/>
            <a:ext cx="2736304" cy="2181846"/>
          </a:xfrm>
          <a:prstGeom prst="rect">
            <a:avLst/>
          </a:prstGeom>
          <a:solidFill>
            <a:schemeClr val="accent2">
              <a:lumMod val="20000"/>
              <a:lumOff val="80000"/>
            </a:schemeClr>
          </a:solidFill>
          <a:ln>
            <a:noFill/>
          </a:ln>
        </p:spPr>
      </p:pic>
      <p:sp>
        <p:nvSpPr>
          <p:cNvPr id="6" name="Rectangle 6"/>
          <p:cNvSpPr txBox="1">
            <a:spLocks noChangeArrowheads="1"/>
          </p:cNvSpPr>
          <p:nvPr/>
        </p:nvSpPr>
        <p:spPr>
          <a:xfrm>
            <a:off x="1547664" y="44624"/>
            <a:ext cx="5832648" cy="695548"/>
          </a:xfrm>
          <a:prstGeom prst="rect">
            <a:avLst/>
          </a:prstGeom>
          <a:solidFill>
            <a:schemeClr val="accent2">
              <a:lumMod val="20000"/>
              <a:lumOff val="80000"/>
            </a:schemeClr>
          </a:solidFill>
          <a:effectLst>
            <a:outerShdw dist="35921" dir="2700000" algn="ctr" rotWithShape="0">
              <a:schemeClr val="bg2"/>
            </a:outerShdw>
          </a:effectLst>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3600" b="1" i="0" u="none" strike="noStrike" kern="1200" cap="none" spc="0" normalizeH="0" baseline="0" noProof="0" dirty="0">
                <a:ln>
                  <a:noFill/>
                </a:ln>
                <a:solidFill>
                  <a:srgbClr val="FF0000"/>
                </a:solidFill>
                <a:effectLst/>
                <a:uLnTx/>
                <a:uFillTx/>
                <a:latin typeface="Calibri"/>
                <a:ea typeface="+mj-ea"/>
                <a:cs typeface="+mj-cs"/>
              </a:rPr>
              <a:t> </a:t>
            </a:r>
            <a:r>
              <a:rPr kumimoji="0" lang="es-MX" sz="3600" b="1" i="0" u="none" strike="noStrike" kern="1200" cap="none" spc="0" normalizeH="0" baseline="0" noProof="0" dirty="0">
                <a:ln>
                  <a:noFill/>
                </a:ln>
                <a:solidFill>
                  <a:srgbClr val="FF0000"/>
                </a:solidFill>
                <a:effectLst/>
                <a:uLnTx/>
                <a:uFillTx/>
                <a:latin typeface="Calibri"/>
                <a:ea typeface="+mj-ea"/>
                <a:cs typeface="+mj-cs"/>
              </a:rPr>
              <a:t>C</a:t>
            </a:r>
            <a:r>
              <a:rPr kumimoji="0" lang="es-ES" sz="3600" b="1" i="0" u="none" strike="noStrike" kern="1200" cap="none" spc="0" normalizeH="0" baseline="0" noProof="0" dirty="0">
                <a:ln>
                  <a:noFill/>
                </a:ln>
                <a:solidFill>
                  <a:srgbClr val="FF0000"/>
                </a:solidFill>
                <a:effectLst/>
                <a:uLnTx/>
                <a:uFillTx/>
                <a:latin typeface="Calibri"/>
                <a:ea typeface="+mj-ea"/>
                <a:cs typeface="+mj-cs"/>
              </a:rPr>
              <a:t>ONVENIOS DE </a:t>
            </a:r>
            <a:r>
              <a:rPr kumimoji="0" lang="es-MX" sz="3600" b="1" i="0" u="none" strike="noStrike" kern="1200" cap="none" spc="0" normalizeH="0" baseline="0" noProof="0" dirty="0">
                <a:ln>
                  <a:noFill/>
                </a:ln>
                <a:solidFill>
                  <a:srgbClr val="FF0000"/>
                </a:solidFill>
                <a:effectLst/>
                <a:uLnTx/>
                <a:uFillTx/>
                <a:latin typeface="Calibri"/>
                <a:ea typeface="+mj-ea"/>
                <a:cs typeface="+mj-cs"/>
              </a:rPr>
              <a:t>G</a:t>
            </a:r>
            <a:r>
              <a:rPr kumimoji="0" lang="es-ES" sz="3600" b="1" i="0" u="none" strike="noStrike" kern="1200" cap="none" spc="0" normalizeH="0" baseline="0" noProof="0" dirty="0">
                <a:ln>
                  <a:noFill/>
                </a:ln>
                <a:solidFill>
                  <a:srgbClr val="FF0000"/>
                </a:solidFill>
                <a:effectLst/>
                <a:uLnTx/>
                <a:uFillTx/>
                <a:latin typeface="Calibri"/>
                <a:ea typeface="+mj-ea"/>
                <a:cs typeface="+mj-cs"/>
              </a:rPr>
              <a:t>INEBRA</a:t>
            </a:r>
          </a:p>
        </p:txBody>
      </p:sp>
    </p:spTree>
    <p:extLst>
      <p:ext uri="{BB962C8B-B14F-4D97-AF65-F5344CB8AC3E}">
        <p14:creationId xmlns:p14="http://schemas.microsoft.com/office/powerpoint/2010/main" val="1215338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8F609C19-15D1-B654-7F2E-041438EDA323}"/>
              </a:ext>
            </a:extLst>
          </p:cNvPr>
          <p:cNvSpPr txBox="1"/>
          <p:nvPr/>
        </p:nvSpPr>
        <p:spPr>
          <a:xfrm>
            <a:off x="899592" y="269395"/>
            <a:ext cx="7650850" cy="707886"/>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Resumen del segundo  sumario </a:t>
            </a:r>
            <a:endParaRPr kumimoji="0" lang="x-none"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 name="CuadroTexto 2">
            <a:extLst>
              <a:ext uri="{FF2B5EF4-FFF2-40B4-BE49-F238E27FC236}">
                <a16:creationId xmlns:a16="http://schemas.microsoft.com/office/drawing/2014/main" id="{3756168A-04D9-41CB-43AD-9ABF5953C300}"/>
              </a:ext>
            </a:extLst>
          </p:cNvPr>
          <p:cNvSpPr txBox="1"/>
          <p:nvPr/>
        </p:nvSpPr>
        <p:spPr>
          <a:xfrm>
            <a:off x="197514" y="4165641"/>
            <a:ext cx="8748972" cy="107721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Se aclaran las dudas y se realizan preguntas de comprobación, las cuales se califican. </a:t>
            </a:r>
            <a:endParaRPr kumimoji="0" lang="es-CU"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 name="CuadroTexto 3">
            <a:extLst>
              <a:ext uri="{FF2B5EF4-FFF2-40B4-BE49-F238E27FC236}">
                <a16:creationId xmlns:a16="http://schemas.microsoft.com/office/drawing/2014/main" id="{05AB8396-A2FB-072F-55F5-276E362D665F}"/>
              </a:ext>
            </a:extLst>
          </p:cNvPr>
          <p:cNvSpPr txBox="1"/>
          <p:nvPr/>
        </p:nvSpPr>
        <p:spPr>
          <a:xfrm>
            <a:off x="188513" y="1628800"/>
            <a:ext cx="8856984" cy="2062103"/>
          </a:xfrm>
          <a:prstGeom prst="rect">
            <a:avLst/>
          </a:prstGeom>
          <a:noFill/>
        </p:spPr>
        <p:txBody>
          <a:bodyPr wrap="square">
            <a:spAutoFit/>
          </a:bodyPr>
          <a:lstStyle/>
          <a:p>
            <a:pPr algn="just"/>
            <a:r>
              <a:rPr lang="es-ES" sz="3200" b="1" i="1" dirty="0">
                <a:solidFill>
                  <a:srgbClr val="FF0000"/>
                </a:solidFill>
                <a:latin typeface="Arial" panose="020B0604020202020204" pitchFamily="34" charset="0"/>
                <a:cs typeface="Arial" panose="020B0604020202020204" pitchFamily="34" charset="0"/>
              </a:rPr>
              <a:t>El Derecho Internacional Humanitario</a:t>
            </a:r>
            <a:r>
              <a:rPr lang="es-ES" sz="3200" dirty="0">
                <a:latin typeface="Arial" panose="020B0604020202020204" pitchFamily="34" charset="0"/>
                <a:cs typeface="Arial" panose="020B0604020202020204" pitchFamily="34" charset="0"/>
              </a:rPr>
              <a:t>, trata, por todo los medios, de limitar los efectos de los conflictos armados, protege a las personas y limita los medios y métodos de hacer la guerra. </a:t>
            </a:r>
            <a:endParaRPr lang="es-CU"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057635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51DAEBAA-A08B-60E8-F6D4-B44BEC0FC541}"/>
              </a:ext>
            </a:extLst>
          </p:cNvPr>
          <p:cNvSpPr txBox="1"/>
          <p:nvPr/>
        </p:nvSpPr>
        <p:spPr>
          <a:xfrm>
            <a:off x="2286000" y="1124744"/>
            <a:ext cx="4572000" cy="584775"/>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32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TERCER </a:t>
            </a:r>
            <a:r>
              <a:rPr kumimoji="0" lang="x-none" sz="32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SUMARIO</a:t>
            </a:r>
            <a:endParaRPr kumimoji="0" lang="es-CU" sz="32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p:txBody>
      </p:sp>
      <p:sp>
        <p:nvSpPr>
          <p:cNvPr id="4" name="CuadroTexto 3">
            <a:extLst>
              <a:ext uri="{FF2B5EF4-FFF2-40B4-BE49-F238E27FC236}">
                <a16:creationId xmlns:a16="http://schemas.microsoft.com/office/drawing/2014/main" id="{B60D90A6-E183-8497-A68F-D542C3E03268}"/>
              </a:ext>
            </a:extLst>
          </p:cNvPr>
          <p:cNvSpPr txBox="1"/>
          <p:nvPr/>
        </p:nvSpPr>
        <p:spPr>
          <a:xfrm>
            <a:off x="215516" y="2420888"/>
            <a:ext cx="8712968" cy="1200329"/>
          </a:xfrm>
          <a:prstGeom prst="rect">
            <a:avLst/>
          </a:prstGeom>
          <a:noFill/>
        </p:spPr>
        <p:txBody>
          <a:bodyPr wrap="square">
            <a:spAutoFit/>
          </a:bodyPr>
          <a:lstStyle/>
          <a:p>
            <a:pPr marL="93663" marR="0" lvl="0" algn="just" defTabSz="914400" rtl="0" eaLnBrk="1" fontAlgn="auto" latinLnBrk="0" hangingPunct="1">
              <a:lnSpc>
                <a:spcPct val="100000"/>
              </a:lnSpc>
              <a:spcBef>
                <a:spcPts val="600"/>
              </a:spcBef>
              <a:spcAft>
                <a:spcPts val="600"/>
              </a:spcAft>
              <a:buClrTx/>
              <a:buSzTx/>
              <a:buFontTx/>
              <a:buNone/>
              <a:tabLst/>
              <a:defRPr/>
            </a:pPr>
            <a:r>
              <a:rPr kumimoji="0" lang="es-ES" sz="3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Particularidades de su aplicación, del personal y lugares protegidos.</a:t>
            </a:r>
          </a:p>
        </p:txBody>
      </p:sp>
    </p:spTree>
    <p:extLst>
      <p:ext uri="{BB962C8B-B14F-4D97-AF65-F5344CB8AC3E}">
        <p14:creationId xmlns:p14="http://schemas.microsoft.com/office/powerpoint/2010/main" val="16466730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3 Marcador de contenido" descr="logotipo de salud publica"/>
          <p:cNvPicPr>
            <a:picLocks noGrp="1"/>
          </p:cNvPicPr>
          <p:nvPr>
            <p:ph idx="1"/>
          </p:nvPr>
        </p:nvPicPr>
        <p:blipFill>
          <a:blip r:embed="rId2"/>
          <a:srcRect/>
          <a:stretch>
            <a:fillRect/>
          </a:stretch>
        </p:blipFill>
        <p:spPr bwMode="auto">
          <a:xfrm>
            <a:off x="322522" y="187326"/>
            <a:ext cx="1155556" cy="1238837"/>
          </a:xfrm>
          <a:prstGeom prst="rect">
            <a:avLst/>
          </a:prstGeom>
          <a:noFill/>
          <a:ln w="9525">
            <a:noFill/>
            <a:miter lim="800000"/>
            <a:headEnd/>
            <a:tailEnd/>
          </a:ln>
        </p:spPr>
      </p:pic>
      <p:sp>
        <p:nvSpPr>
          <p:cNvPr id="7" name="6 Rectángulo"/>
          <p:cNvSpPr/>
          <p:nvPr/>
        </p:nvSpPr>
        <p:spPr>
          <a:xfrm>
            <a:off x="2987893" y="141214"/>
            <a:ext cx="2951469" cy="738664"/>
          </a:xfrm>
          <a:prstGeom prst="rect">
            <a:avLst/>
          </a:prstGeom>
        </p:spPr>
        <p:txBody>
          <a:bodyPr wrap="square">
            <a:spAutoFit/>
          </a:bodyPr>
          <a:lstStyle/>
          <a:p>
            <a:pPr lvl="0" algn="ctr">
              <a:spcBef>
                <a:spcPct val="0"/>
              </a:spcBef>
              <a:defRPr/>
            </a:pPr>
            <a:r>
              <a:rPr lang="es-ES" sz="1400" b="1" dirty="0">
                <a:solidFill>
                  <a:srgbClr val="FF0000"/>
                </a:solidFill>
                <a:latin typeface="Arial" panose="020B0604020202020204" pitchFamily="34" charset="0"/>
                <a:cs typeface="Arial" panose="020B0604020202020204" pitchFamily="34" charset="0"/>
              </a:rPr>
              <a:t>“INSTITUTO DE CIENCIAS BÁSICAS Y PRECLÍNICAS “VICTORIA DE GIRÓN”</a:t>
            </a:r>
          </a:p>
        </p:txBody>
      </p:sp>
      <p:sp>
        <p:nvSpPr>
          <p:cNvPr id="9" name="2 Subtítulo"/>
          <p:cNvSpPr txBox="1">
            <a:spLocks/>
          </p:cNvSpPr>
          <p:nvPr/>
        </p:nvSpPr>
        <p:spPr>
          <a:xfrm>
            <a:off x="-26726" y="930364"/>
            <a:ext cx="8980708" cy="214543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s-CU" b="1" dirty="0">
                <a:latin typeface="Arial" panose="020B0604020202020204" pitchFamily="34" charset="0"/>
                <a:cs typeface="Arial" panose="020B0604020202020204" pitchFamily="34" charset="0"/>
              </a:rPr>
              <a:t>Tema VII Clase 1</a:t>
            </a:r>
          </a:p>
          <a:p>
            <a:pPr marL="0" indent="0" algn="ctr">
              <a:buNone/>
            </a:pPr>
            <a:r>
              <a:rPr lang="es-ES" b="1" dirty="0">
                <a:latin typeface="Arial" panose="020B0604020202020204" pitchFamily="34" charset="0"/>
                <a:cs typeface="Arial" panose="020B0604020202020204" pitchFamily="34" charset="0"/>
              </a:rPr>
              <a:t>Derecho Internacional Humanitario (DIH). Comité Internacional de la Cruz Roja.             (2 </a:t>
            </a:r>
            <a:r>
              <a:rPr lang="es-ES" b="1" dirty="0" err="1">
                <a:latin typeface="Arial" panose="020B0604020202020204" pitchFamily="34" charset="0"/>
                <a:cs typeface="Arial" panose="020B0604020202020204" pitchFamily="34" charset="0"/>
              </a:rPr>
              <a:t>hrs</a:t>
            </a:r>
            <a:r>
              <a:rPr lang="es-ES" b="1" dirty="0">
                <a:latin typeface="Arial" panose="020B0604020202020204" pitchFamily="34" charset="0"/>
                <a:cs typeface="Arial" panose="020B0604020202020204" pitchFamily="34" charset="0"/>
              </a:rPr>
              <a:t>)   </a:t>
            </a:r>
          </a:p>
        </p:txBody>
      </p:sp>
      <p:pic>
        <p:nvPicPr>
          <p:cNvPr id="6" name="5 Imagen" descr="Cabezal Logo"/>
          <p:cNvPicPr/>
          <p:nvPr/>
        </p:nvPicPr>
        <p:blipFill>
          <a:blip r:embed="rId3" cstate="print"/>
          <a:srcRect/>
          <a:stretch>
            <a:fillRect/>
          </a:stretch>
        </p:blipFill>
        <p:spPr bwMode="auto">
          <a:xfrm>
            <a:off x="7644270" y="54314"/>
            <a:ext cx="1143008" cy="1214446"/>
          </a:xfrm>
          <a:prstGeom prst="rect">
            <a:avLst/>
          </a:prstGeom>
          <a:noFill/>
          <a:ln w="9525">
            <a:noFill/>
            <a:miter lim="800000"/>
            <a:headEnd/>
            <a:tailEnd/>
          </a:ln>
        </p:spPr>
      </p:pic>
      <p:sp>
        <p:nvSpPr>
          <p:cNvPr id="8" name="CuadroTexto 7">
            <a:extLst>
              <a:ext uri="{FF2B5EF4-FFF2-40B4-BE49-F238E27FC236}">
                <a16:creationId xmlns:a16="http://schemas.microsoft.com/office/drawing/2014/main" id="{F1C28A83-C909-839F-5A51-19F85CB87184}"/>
              </a:ext>
            </a:extLst>
          </p:cNvPr>
          <p:cNvSpPr txBox="1"/>
          <p:nvPr/>
        </p:nvSpPr>
        <p:spPr>
          <a:xfrm>
            <a:off x="102251" y="3126281"/>
            <a:ext cx="8856984" cy="2308324"/>
          </a:xfrm>
          <a:prstGeom prst="rect">
            <a:avLst/>
          </a:prstGeom>
          <a:noFill/>
        </p:spPr>
        <p:txBody>
          <a:bodyPr wrap="square">
            <a:spAutoFit/>
          </a:bodyPr>
          <a:lstStyle/>
          <a:p>
            <a:pPr algn="just"/>
            <a:r>
              <a:rPr lang="es-ES" sz="3200" b="1" i="1" dirty="0">
                <a:solidFill>
                  <a:srgbClr val="FF0000"/>
                </a:solidFill>
                <a:latin typeface="Arial" panose="020B0604020202020204" pitchFamily="34" charset="0"/>
                <a:cs typeface="Arial" panose="020B0604020202020204" pitchFamily="34" charset="0"/>
              </a:rPr>
              <a:t>Objetivo:</a:t>
            </a:r>
          </a:p>
          <a:p>
            <a:pPr algn="just"/>
            <a:r>
              <a:rPr lang="es-ES" sz="2800" dirty="0">
                <a:latin typeface="Arial" panose="020B0604020202020204" pitchFamily="34" charset="0"/>
                <a:cs typeface="Arial" panose="020B0604020202020204" pitchFamily="34" charset="0"/>
              </a:rPr>
              <a:t>Identificar los conocimientos básicos del Derecho Internacional Humanitario y el Comité Internacional de la Cruz Roja.</a:t>
            </a:r>
          </a:p>
          <a:p>
            <a:pPr algn="just"/>
            <a:r>
              <a:rPr lang="es-ES" sz="2800" dirty="0">
                <a:latin typeface="Arial" panose="020B0604020202020204" pitchFamily="34" charset="0"/>
                <a:cs typeface="Arial" panose="020B0604020202020204" pitchFamily="34" charset="0"/>
              </a:rPr>
              <a:t>.</a:t>
            </a:r>
          </a:p>
        </p:txBody>
      </p:sp>
      <p:pic>
        <p:nvPicPr>
          <p:cNvPr id="2" name="Imagen 1">
            <a:extLst>
              <a:ext uri="{FF2B5EF4-FFF2-40B4-BE49-F238E27FC236}">
                <a16:creationId xmlns:a16="http://schemas.microsoft.com/office/drawing/2014/main" id="{AB398576-4D98-131A-AA4C-9F1F4AF6409B}"/>
              </a:ext>
            </a:extLst>
          </p:cNvPr>
          <p:cNvPicPr>
            <a:picLocks noChangeAspect="1"/>
          </p:cNvPicPr>
          <p:nvPr/>
        </p:nvPicPr>
        <p:blipFill>
          <a:blip r:embed="rId4"/>
          <a:stretch>
            <a:fillRect/>
          </a:stretch>
        </p:blipFill>
        <p:spPr>
          <a:xfrm>
            <a:off x="2195736" y="4996165"/>
            <a:ext cx="5037456" cy="1821032"/>
          </a:xfrm>
          <a:prstGeom prst="rect">
            <a:avLst/>
          </a:prstGeom>
        </p:spPr>
      </p:pic>
    </p:spTree>
    <p:extLst>
      <p:ext uri="{BB962C8B-B14F-4D97-AF65-F5344CB8AC3E}">
        <p14:creationId xmlns:p14="http://schemas.microsoft.com/office/powerpoint/2010/main" val="11894365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E1702942-78CE-D938-8A6B-E2D47D4D91D7}"/>
              </a:ext>
            </a:extLst>
          </p:cNvPr>
          <p:cNvSpPr txBox="1"/>
          <p:nvPr/>
        </p:nvSpPr>
        <p:spPr>
          <a:xfrm>
            <a:off x="242918" y="1659285"/>
            <a:ext cx="8721570" cy="3693319"/>
          </a:xfrm>
          <a:prstGeom prst="rect">
            <a:avLst/>
          </a:prstGeom>
          <a:noFill/>
        </p:spPr>
        <p:txBody>
          <a:bodyPr wrap="square">
            <a:spAutoFit/>
          </a:bodyPr>
          <a:lstStyle/>
          <a:p>
            <a:pPr marL="449263" indent="-449263" algn="just">
              <a:spcBef>
                <a:spcPts val="600"/>
              </a:spcBef>
              <a:spcAft>
                <a:spcPts val="600"/>
              </a:spcAft>
            </a:pPr>
            <a:r>
              <a:rPr lang="es-ES" sz="3200" dirty="0">
                <a:latin typeface="Arial" panose="020B0604020202020204" pitchFamily="34" charset="0"/>
                <a:cs typeface="Arial" panose="020B0604020202020204" pitchFamily="34" charset="0"/>
              </a:rPr>
              <a:t>• Conflicto armado internacional, se aplican los Convenios de Ginebra de 1949 y el Protocolo Adicional de 1977. </a:t>
            </a:r>
          </a:p>
          <a:p>
            <a:pPr marL="449263" indent="-449263" algn="just">
              <a:spcBef>
                <a:spcPts val="600"/>
              </a:spcBef>
              <a:spcAft>
                <a:spcPts val="600"/>
              </a:spcAft>
            </a:pPr>
            <a:r>
              <a:rPr lang="es-ES" sz="3200" dirty="0">
                <a:latin typeface="Arial" panose="020B0604020202020204" pitchFamily="34" charset="0"/>
                <a:cs typeface="Arial" panose="020B0604020202020204" pitchFamily="34" charset="0"/>
              </a:rPr>
              <a:t>• Conflicto armado no internacional. En esta situación se aplican el artículo 3 común a los Cuatro Convenios de Ginebra y el protocolo Adicional II de 1977</a:t>
            </a:r>
          </a:p>
        </p:txBody>
      </p:sp>
      <p:sp>
        <p:nvSpPr>
          <p:cNvPr id="7" name="CuadroTexto 6">
            <a:extLst>
              <a:ext uri="{FF2B5EF4-FFF2-40B4-BE49-F238E27FC236}">
                <a16:creationId xmlns:a16="http://schemas.microsoft.com/office/drawing/2014/main" id="{B630C48B-A664-1F76-EC30-4CDE325746CB}"/>
              </a:ext>
            </a:extLst>
          </p:cNvPr>
          <p:cNvSpPr txBox="1"/>
          <p:nvPr/>
        </p:nvSpPr>
        <p:spPr>
          <a:xfrm>
            <a:off x="251520" y="188640"/>
            <a:ext cx="8712968" cy="1077218"/>
          </a:xfrm>
          <a:prstGeom prst="rect">
            <a:avLst/>
          </a:prstGeom>
          <a:blipFill>
            <a:blip r:embed="rId2"/>
            <a:tile tx="0" ty="0" sx="100000" sy="100000" flip="none" algn="tl"/>
          </a:blipFill>
        </p:spPr>
        <p:txBody>
          <a:bodyPr wrap="square">
            <a:spAutoFit/>
          </a:bodyPr>
          <a:lstStyle/>
          <a:p>
            <a:pPr algn="ctr"/>
            <a:r>
              <a:rPr lang="es-ES" sz="3200" dirty="0">
                <a:latin typeface="Arial" panose="020B0604020202020204" pitchFamily="34" charset="0"/>
                <a:cs typeface="Arial" panose="020B0604020202020204" pitchFamily="34" charset="0"/>
              </a:rPr>
              <a:t>El Derecho Internacional Humanitario es aplicable en dos situaciones: </a:t>
            </a:r>
          </a:p>
        </p:txBody>
      </p:sp>
    </p:spTree>
    <p:extLst>
      <p:ext uri="{BB962C8B-B14F-4D97-AF65-F5344CB8AC3E}">
        <p14:creationId xmlns:p14="http://schemas.microsoft.com/office/powerpoint/2010/main" val="17018661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B9722208-DF66-A3E8-C690-55CE533D44E3}"/>
              </a:ext>
            </a:extLst>
          </p:cNvPr>
          <p:cNvSpPr txBox="1"/>
          <p:nvPr/>
        </p:nvSpPr>
        <p:spPr>
          <a:xfrm>
            <a:off x="2135" y="1412776"/>
            <a:ext cx="8892480" cy="5047536"/>
          </a:xfrm>
          <a:prstGeom prst="rect">
            <a:avLst/>
          </a:prstGeom>
          <a:noFill/>
        </p:spPr>
        <p:txBody>
          <a:bodyPr wrap="square">
            <a:spAutoFit/>
          </a:bodyPr>
          <a:lstStyle/>
          <a:p>
            <a:pPr marL="263525" indent="-263525" algn="just">
              <a:spcBef>
                <a:spcPts val="600"/>
              </a:spcBef>
              <a:spcAft>
                <a:spcPts val="600"/>
              </a:spcAft>
            </a:pPr>
            <a:r>
              <a:rPr lang="es-ES" sz="2400" dirty="0">
                <a:latin typeface="Arial" panose="020B0604020202020204" pitchFamily="34" charset="0"/>
                <a:cs typeface="Arial" panose="020B0604020202020204" pitchFamily="34" charset="0"/>
              </a:rPr>
              <a:t>• Las personas fuera de combate y las que no participan directamente en las hostilidades tienen derecho a que se respete su vida y su integridad física y moral. Estas personas serán, en toda circunstancia, protegidas y tratadas con humanidad sin distinción alguna de índole desfavorable. Se prohíbe matar o herir a un adversario que se rinda o que esté fuera de combate.</a:t>
            </a:r>
          </a:p>
          <a:p>
            <a:pPr marL="263525" indent="-263525" algn="just">
              <a:spcBef>
                <a:spcPts val="600"/>
              </a:spcBef>
              <a:spcAft>
                <a:spcPts val="600"/>
              </a:spcAft>
            </a:pPr>
            <a:r>
              <a:rPr lang="es-ES" sz="2400" dirty="0">
                <a:latin typeface="Arial" panose="020B0604020202020204" pitchFamily="34" charset="0"/>
                <a:cs typeface="Arial" panose="020B0604020202020204" pitchFamily="34" charset="0"/>
              </a:rPr>
              <a:t>• La parte en conflicto en cuyo poder estén, recogerá y prestará asistencia a los heridos y a los enfermos. También se protegerá al personal sanitario, los esta </a:t>
            </a:r>
            <a:r>
              <a:rPr lang="es-ES" sz="2400" dirty="0" err="1">
                <a:latin typeface="Arial" panose="020B0604020202020204" pitchFamily="34" charset="0"/>
                <a:cs typeface="Arial" panose="020B0604020202020204" pitchFamily="34" charset="0"/>
              </a:rPr>
              <a:t>blecimientos</a:t>
            </a:r>
            <a:r>
              <a:rPr lang="es-ES" sz="2400" dirty="0">
                <a:latin typeface="Arial" panose="020B0604020202020204" pitchFamily="34" charset="0"/>
                <a:cs typeface="Arial" panose="020B0604020202020204" pitchFamily="34" charset="0"/>
              </a:rPr>
              <a:t>, los medios de transporte y el material sanitario. El emblema de la Cruz Roja (de la Media Luna Roja) es el signo de esa protección, y debe respe - </a:t>
            </a:r>
            <a:r>
              <a:rPr lang="es-ES" sz="2400" dirty="0" err="1">
                <a:latin typeface="Arial" panose="020B0604020202020204" pitchFamily="34" charset="0"/>
                <a:cs typeface="Arial" panose="020B0604020202020204" pitchFamily="34" charset="0"/>
              </a:rPr>
              <a:t>tarse</a:t>
            </a:r>
            <a:r>
              <a:rPr lang="es-ES" sz="2400" dirty="0">
                <a:latin typeface="Arial" panose="020B0604020202020204" pitchFamily="34" charset="0"/>
                <a:cs typeface="Arial" panose="020B0604020202020204" pitchFamily="34" charset="0"/>
              </a:rPr>
              <a:t>.</a:t>
            </a:r>
          </a:p>
        </p:txBody>
      </p:sp>
      <p:sp>
        <p:nvSpPr>
          <p:cNvPr id="6" name="CuadroTexto 5">
            <a:extLst>
              <a:ext uri="{FF2B5EF4-FFF2-40B4-BE49-F238E27FC236}">
                <a16:creationId xmlns:a16="http://schemas.microsoft.com/office/drawing/2014/main" id="{B5492D34-17B4-17BC-37C6-B1F41C3C2743}"/>
              </a:ext>
            </a:extLst>
          </p:cNvPr>
          <p:cNvSpPr txBox="1"/>
          <p:nvPr/>
        </p:nvSpPr>
        <p:spPr>
          <a:xfrm>
            <a:off x="0" y="116632"/>
            <a:ext cx="9036496" cy="954107"/>
          </a:xfrm>
          <a:prstGeom prst="rect">
            <a:avLst/>
          </a:prstGeom>
          <a:blipFill>
            <a:blip r:embed="rId2"/>
            <a:tile tx="0" ty="0" sx="100000" sy="100000" flip="none" algn="tl"/>
          </a:blip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Normas fundamentales del Derecho Internacional Humanitario aplicables en caso de conflicto armado.</a:t>
            </a:r>
          </a:p>
        </p:txBody>
      </p:sp>
    </p:spTree>
    <p:extLst>
      <p:ext uri="{BB962C8B-B14F-4D97-AF65-F5344CB8AC3E}">
        <p14:creationId xmlns:p14="http://schemas.microsoft.com/office/powerpoint/2010/main" val="24255971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9904699-6DC9-B55D-6659-7DF1768194C3}"/>
              </a:ext>
            </a:extLst>
          </p:cNvPr>
          <p:cNvSpPr txBox="1"/>
          <p:nvPr/>
        </p:nvSpPr>
        <p:spPr>
          <a:xfrm>
            <a:off x="0" y="1484784"/>
            <a:ext cx="9036496" cy="4308872"/>
          </a:xfrm>
          <a:prstGeom prst="rect">
            <a:avLst/>
          </a:prstGeom>
          <a:noFill/>
        </p:spPr>
        <p:txBody>
          <a:bodyPr wrap="square">
            <a:spAutoFit/>
          </a:bodyPr>
          <a:lstStyle/>
          <a:p>
            <a:pPr marL="285750" marR="0" lvl="0" indent="-285750" algn="just"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s-E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Los combatientes capturados y las personas civiles que estén en poder de la parte adversa tienen derecho a que se respete su vida, su dignidad, sus derechos personales y sus convicciones. Serán protegidas contra todo acto de vio - </a:t>
            </a:r>
            <a:r>
              <a:rPr kumimoji="0" lang="es-ES" sz="2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lencia</a:t>
            </a:r>
            <a:r>
              <a:rPr kumimoji="0" lang="es-E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y de represalia. Tendrán derecho a intercambiar noticias con los respectivos familiares y recibir socorro. </a:t>
            </a:r>
          </a:p>
          <a:p>
            <a:pPr marL="285750" marR="0" lvl="0" indent="-285750" algn="just"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s-E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Cualquier persona se beneficiará de las garantías fundamentales. No se considerará nadie responsable de un acto que no haya cometido, ni se someterá a nadie a tortura física o mental, ni a castigos corporales o tratos crueles o degradantes. </a:t>
            </a:r>
          </a:p>
        </p:txBody>
      </p:sp>
      <p:sp>
        <p:nvSpPr>
          <p:cNvPr id="4" name="CuadroTexto 3">
            <a:extLst>
              <a:ext uri="{FF2B5EF4-FFF2-40B4-BE49-F238E27FC236}">
                <a16:creationId xmlns:a16="http://schemas.microsoft.com/office/drawing/2014/main" id="{8F512BE5-2365-C279-0EDB-028941B2A6B4}"/>
              </a:ext>
            </a:extLst>
          </p:cNvPr>
          <p:cNvSpPr txBox="1"/>
          <p:nvPr/>
        </p:nvSpPr>
        <p:spPr>
          <a:xfrm>
            <a:off x="0" y="116632"/>
            <a:ext cx="9036496" cy="954107"/>
          </a:xfrm>
          <a:prstGeom prst="rect">
            <a:avLst/>
          </a:prstGeom>
          <a:blipFill>
            <a:blip r:embed="rId2"/>
            <a:tile tx="0" ty="0" sx="100000" sy="100000" flip="none" algn="tl"/>
          </a:blip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Normas fundamentales del Derecho Internacional Humanitario aplicables en caso de conflicto armado.</a:t>
            </a:r>
          </a:p>
        </p:txBody>
      </p:sp>
    </p:spTree>
    <p:extLst>
      <p:ext uri="{BB962C8B-B14F-4D97-AF65-F5344CB8AC3E}">
        <p14:creationId xmlns:p14="http://schemas.microsoft.com/office/powerpoint/2010/main" val="13122253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9904699-6DC9-B55D-6659-7DF1768194C3}"/>
              </a:ext>
            </a:extLst>
          </p:cNvPr>
          <p:cNvSpPr txBox="1"/>
          <p:nvPr/>
        </p:nvSpPr>
        <p:spPr>
          <a:xfrm>
            <a:off x="23116" y="1628800"/>
            <a:ext cx="9036496" cy="3939540"/>
          </a:xfrm>
          <a:prstGeom prst="rect">
            <a:avLst/>
          </a:prstGeom>
          <a:noFill/>
        </p:spPr>
        <p:txBody>
          <a:bodyPr wrap="square">
            <a:spAutoFit/>
          </a:bodyPr>
          <a:lstStyle/>
          <a:p>
            <a:pPr marL="285750" marR="0" lvl="0" indent="-285750" algn="just"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s-E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Las partes en conflicto y los miembros de las respectivas fuerzas armadas no tienen derecho ilimitado en lo que respecta a la elección de los métodos y de los medios de guerra. Se prohíbe em - </a:t>
            </a:r>
            <a:r>
              <a:rPr kumimoji="0" lang="es-ES" sz="2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plear</a:t>
            </a:r>
            <a:r>
              <a:rPr kumimoji="0" lang="es-E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armas o métodos guerra que puedan causar pérdidas inútiles o sufrimientos excesivos. </a:t>
            </a:r>
          </a:p>
          <a:p>
            <a:pPr marL="285750" marR="0" lvl="0" indent="-285750" algn="just"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s-E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Las partes en conflicto harán distinción en todo momento entre población civil y combatientes, protegiendo a la población y los bienes civiles. No deben ser objeto de ataques ni la población </a:t>
            </a:r>
            <a:r>
              <a:rPr kumimoji="0" lang="es-ES" sz="2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ci</a:t>
            </a:r>
            <a:r>
              <a:rPr kumimoji="0" lang="es-E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 vil como tal ni las personas civiles. Los ataques se dirigirán solo contra objetivos militares.</a:t>
            </a:r>
          </a:p>
        </p:txBody>
      </p:sp>
      <p:sp>
        <p:nvSpPr>
          <p:cNvPr id="4" name="CuadroTexto 3">
            <a:extLst>
              <a:ext uri="{FF2B5EF4-FFF2-40B4-BE49-F238E27FC236}">
                <a16:creationId xmlns:a16="http://schemas.microsoft.com/office/drawing/2014/main" id="{8F512BE5-2365-C279-0EDB-028941B2A6B4}"/>
              </a:ext>
            </a:extLst>
          </p:cNvPr>
          <p:cNvSpPr txBox="1"/>
          <p:nvPr/>
        </p:nvSpPr>
        <p:spPr>
          <a:xfrm>
            <a:off x="0" y="116632"/>
            <a:ext cx="9036496" cy="954107"/>
          </a:xfrm>
          <a:prstGeom prst="rect">
            <a:avLst/>
          </a:prstGeom>
          <a:blipFill>
            <a:blip r:embed="rId2"/>
            <a:tile tx="0" ty="0" sx="100000" sy="100000" flip="none" algn="tl"/>
          </a:blip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Normas fundamentales del Derecho Internacional Humanitario aplicables en caso de conflicto armado.</a:t>
            </a:r>
          </a:p>
        </p:txBody>
      </p:sp>
    </p:spTree>
    <p:extLst>
      <p:ext uri="{BB962C8B-B14F-4D97-AF65-F5344CB8AC3E}">
        <p14:creationId xmlns:p14="http://schemas.microsoft.com/office/powerpoint/2010/main" val="36819016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B85BC378-C65C-36BF-BCC4-CA2110DBD794}"/>
              </a:ext>
            </a:extLst>
          </p:cNvPr>
          <p:cNvSpPr txBox="1"/>
          <p:nvPr/>
        </p:nvSpPr>
        <p:spPr>
          <a:xfrm>
            <a:off x="359532" y="788375"/>
            <a:ext cx="8424936" cy="2031325"/>
          </a:xfrm>
          <a:prstGeom prst="rect">
            <a:avLst/>
          </a:prstGeom>
          <a:noFill/>
        </p:spPr>
        <p:txBody>
          <a:bodyPr wrap="square">
            <a:spAutoFit/>
          </a:bodyPr>
          <a:lstStyle/>
          <a:p>
            <a:pPr marL="342900" marR="0" lvl="0" indent="-3429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s-E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Personal civil (Mujeres embarazadas, ancianos y Niños).</a:t>
            </a:r>
          </a:p>
          <a:p>
            <a:pPr marL="342900" marR="0" lvl="0" indent="-3429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s-E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Heridos, Enfermos y Náufragos.</a:t>
            </a:r>
          </a:p>
          <a:p>
            <a:pPr marL="342900" marR="0" lvl="0" indent="-3429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s-E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Personal sanitario (Civil y Militar)</a:t>
            </a:r>
          </a:p>
          <a:p>
            <a:pPr marL="342900" marR="0" lvl="0" indent="-3429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s-E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Personal religioso.</a:t>
            </a:r>
          </a:p>
        </p:txBody>
      </p:sp>
      <p:sp>
        <p:nvSpPr>
          <p:cNvPr id="5" name="CuadroTexto 4">
            <a:extLst>
              <a:ext uri="{FF2B5EF4-FFF2-40B4-BE49-F238E27FC236}">
                <a16:creationId xmlns:a16="http://schemas.microsoft.com/office/drawing/2014/main" id="{C77CF831-5111-B940-C252-F2B345BB41A3}"/>
              </a:ext>
            </a:extLst>
          </p:cNvPr>
          <p:cNvSpPr txBox="1"/>
          <p:nvPr/>
        </p:nvSpPr>
        <p:spPr>
          <a:xfrm>
            <a:off x="287524" y="129780"/>
            <a:ext cx="8640960" cy="523220"/>
          </a:xfrm>
          <a:prstGeom prst="rect">
            <a:avLst/>
          </a:prstGeom>
          <a:blipFill>
            <a:blip r:embed="rId2"/>
            <a:tile tx="0" ty="0" sx="100000" sy="100000" flip="none" algn="tl"/>
          </a:blip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8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Personas particularmente protegidas por el DIH: </a:t>
            </a:r>
          </a:p>
        </p:txBody>
      </p:sp>
      <p:sp>
        <p:nvSpPr>
          <p:cNvPr id="7" name="CuadroTexto 6">
            <a:extLst>
              <a:ext uri="{FF2B5EF4-FFF2-40B4-BE49-F238E27FC236}">
                <a16:creationId xmlns:a16="http://schemas.microsoft.com/office/drawing/2014/main" id="{FDC9DDBA-B654-46EF-4533-BB681EBA2556}"/>
              </a:ext>
            </a:extLst>
          </p:cNvPr>
          <p:cNvSpPr txBox="1"/>
          <p:nvPr/>
        </p:nvSpPr>
        <p:spPr>
          <a:xfrm>
            <a:off x="503040" y="3492745"/>
            <a:ext cx="7237312" cy="3139321"/>
          </a:xfrm>
          <a:prstGeom prst="rect">
            <a:avLst/>
          </a:prstGeom>
          <a:noFill/>
        </p:spPr>
        <p:txBody>
          <a:bodyPr wrap="square">
            <a:spAutoFit/>
          </a:bodyPr>
          <a:lstStyle/>
          <a:p>
            <a:pPr marL="342900" marR="0" lvl="0" indent="-34290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kumimoji="0" lang="es-E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Hospitales de campaña.</a:t>
            </a:r>
          </a:p>
          <a:p>
            <a:pPr marL="342900" marR="0" lvl="0" indent="-34290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kumimoji="0" lang="es-E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Bancos de sangre.</a:t>
            </a:r>
          </a:p>
          <a:p>
            <a:pPr marL="342900" marR="0" lvl="0" indent="-34290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kumimoji="0" lang="es-E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Almacenes sanitarios.</a:t>
            </a:r>
          </a:p>
          <a:p>
            <a:pPr marL="342900" marR="0" lvl="0" indent="-34290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kumimoji="0" lang="es-E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Transportes sanitarios.</a:t>
            </a:r>
          </a:p>
          <a:p>
            <a:pPr marL="342900" marR="0" lvl="0" indent="-34290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kumimoji="0" lang="es-E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Bienes de población civil.</a:t>
            </a:r>
          </a:p>
          <a:p>
            <a:pPr marL="342900" marR="0" lvl="0" indent="-34290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kumimoji="0" lang="es-E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Bienes culturales.</a:t>
            </a:r>
          </a:p>
          <a:p>
            <a:pPr marL="342900" marR="0" lvl="0" indent="-34290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kumimoji="0" lang="es-E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Bienes que afecten al medio ambiente.</a:t>
            </a:r>
          </a:p>
        </p:txBody>
      </p:sp>
      <p:sp>
        <p:nvSpPr>
          <p:cNvPr id="9" name="CuadroTexto 8">
            <a:extLst>
              <a:ext uri="{FF2B5EF4-FFF2-40B4-BE49-F238E27FC236}">
                <a16:creationId xmlns:a16="http://schemas.microsoft.com/office/drawing/2014/main" id="{56B482F4-58F4-CDB3-0430-30CE433D414B}"/>
              </a:ext>
            </a:extLst>
          </p:cNvPr>
          <p:cNvSpPr txBox="1"/>
          <p:nvPr/>
        </p:nvSpPr>
        <p:spPr>
          <a:xfrm>
            <a:off x="260567" y="2842036"/>
            <a:ext cx="8424936" cy="523220"/>
          </a:xfrm>
          <a:prstGeom prst="rect">
            <a:avLst/>
          </a:prstGeom>
          <a:blipFill>
            <a:blip r:embed="rId2"/>
            <a:tile tx="0" ty="0" sx="100000" sy="100000" flip="none" algn="tl"/>
          </a:blip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8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Lugares particularmente protegidas por el DIH:</a:t>
            </a:r>
          </a:p>
        </p:txBody>
      </p:sp>
    </p:spTree>
    <p:extLst>
      <p:ext uri="{BB962C8B-B14F-4D97-AF65-F5344CB8AC3E}">
        <p14:creationId xmlns:p14="http://schemas.microsoft.com/office/powerpoint/2010/main" val="27679271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8F609C19-15D1-B654-7F2E-041438EDA323}"/>
              </a:ext>
            </a:extLst>
          </p:cNvPr>
          <p:cNvSpPr txBox="1"/>
          <p:nvPr/>
        </p:nvSpPr>
        <p:spPr>
          <a:xfrm>
            <a:off x="1043608" y="476672"/>
            <a:ext cx="6804756" cy="646331"/>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3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Resumen del </a:t>
            </a:r>
            <a:r>
              <a:rPr lang="es-ES" sz="3600" dirty="0">
                <a:solidFill>
                  <a:prstClr val="black"/>
                </a:solidFill>
                <a:latin typeface="Arial" panose="020B0604020202020204" pitchFamily="34" charset="0"/>
                <a:cs typeface="Arial" panose="020B0604020202020204" pitchFamily="34" charset="0"/>
              </a:rPr>
              <a:t>tercer</a:t>
            </a:r>
            <a:r>
              <a:rPr kumimoji="0" lang="es-ES" sz="3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sumario </a:t>
            </a:r>
            <a:endParaRPr kumimoji="0" lang="x-none" sz="3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 name="CuadroTexto 2">
            <a:extLst>
              <a:ext uri="{FF2B5EF4-FFF2-40B4-BE49-F238E27FC236}">
                <a16:creationId xmlns:a16="http://schemas.microsoft.com/office/drawing/2014/main" id="{3756168A-04D9-41CB-43AD-9ABF5953C300}"/>
              </a:ext>
            </a:extLst>
          </p:cNvPr>
          <p:cNvSpPr txBox="1"/>
          <p:nvPr/>
        </p:nvSpPr>
        <p:spPr>
          <a:xfrm>
            <a:off x="493912" y="4635712"/>
            <a:ext cx="8353436" cy="95410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Se aclaran las dudas y se realizan preguntas de comprobación, las cuales se califican. </a:t>
            </a:r>
            <a:endParaRPr kumimoji="0" lang="es-CU"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 name="CuadroTexto 4">
            <a:extLst>
              <a:ext uri="{FF2B5EF4-FFF2-40B4-BE49-F238E27FC236}">
                <a16:creationId xmlns:a16="http://schemas.microsoft.com/office/drawing/2014/main" id="{E8197429-BA2C-DBBA-D595-09517969648B}"/>
              </a:ext>
            </a:extLst>
          </p:cNvPr>
          <p:cNvSpPr txBox="1"/>
          <p:nvPr/>
        </p:nvSpPr>
        <p:spPr>
          <a:xfrm>
            <a:off x="493912" y="1755973"/>
            <a:ext cx="8353436" cy="2246769"/>
          </a:xfrm>
          <a:prstGeom prst="rect">
            <a:avLst/>
          </a:prstGeom>
          <a:noFill/>
        </p:spPr>
        <p:txBody>
          <a:bodyPr wrap="square">
            <a:spAutoFit/>
          </a:bodyPr>
          <a:lstStyle/>
          <a:p>
            <a:pPr algn="just"/>
            <a:r>
              <a:rPr lang="es-ES" sz="2800" dirty="0">
                <a:latin typeface="Arial" panose="020B0604020202020204" pitchFamily="34" charset="0"/>
                <a:cs typeface="Arial" panose="020B0604020202020204" pitchFamily="34" charset="0"/>
              </a:rPr>
              <a:t>El Derecho Internacional Humanitario es aplicable en dos situaciones y existen normas queden cumplirse por los participantes en un conflicto armado. Además, protege a las personal y a los lugares de interés social y cultural. </a:t>
            </a:r>
            <a:endParaRPr lang="es-CU"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077132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51DAEBAA-A08B-60E8-F6D4-B44BEC0FC541}"/>
              </a:ext>
            </a:extLst>
          </p:cNvPr>
          <p:cNvSpPr txBox="1"/>
          <p:nvPr/>
        </p:nvSpPr>
        <p:spPr>
          <a:xfrm>
            <a:off x="2070484" y="1196752"/>
            <a:ext cx="4572000" cy="584775"/>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32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CUARTO </a:t>
            </a:r>
            <a:r>
              <a:rPr kumimoji="0" lang="x-none" sz="32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SUMARIO</a:t>
            </a:r>
            <a:endParaRPr kumimoji="0" lang="es-CU" sz="32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p:txBody>
      </p:sp>
      <p:sp>
        <p:nvSpPr>
          <p:cNvPr id="4" name="CuadroTexto 3">
            <a:extLst>
              <a:ext uri="{FF2B5EF4-FFF2-40B4-BE49-F238E27FC236}">
                <a16:creationId xmlns:a16="http://schemas.microsoft.com/office/drawing/2014/main" id="{B60D90A6-E183-8497-A68F-D542C3E03268}"/>
              </a:ext>
            </a:extLst>
          </p:cNvPr>
          <p:cNvSpPr txBox="1"/>
          <p:nvPr/>
        </p:nvSpPr>
        <p:spPr>
          <a:xfrm>
            <a:off x="215516" y="2276872"/>
            <a:ext cx="8712968" cy="1754326"/>
          </a:xfrm>
          <a:prstGeom prst="rect">
            <a:avLst/>
          </a:prstGeom>
          <a:noFill/>
        </p:spPr>
        <p:txBody>
          <a:bodyPr wrap="square">
            <a:spAutoFit/>
          </a:bodyPr>
          <a:lstStyle/>
          <a:p>
            <a:pPr marL="93663" marR="0" lvl="0" algn="ctr" defTabSz="914400" rtl="0" eaLnBrk="1" fontAlgn="auto" latinLnBrk="0" hangingPunct="1">
              <a:lnSpc>
                <a:spcPct val="100000"/>
              </a:lnSpc>
              <a:spcBef>
                <a:spcPts val="600"/>
              </a:spcBef>
              <a:spcAft>
                <a:spcPts val="600"/>
              </a:spcAft>
              <a:buClrTx/>
              <a:buSzTx/>
              <a:buFontTx/>
              <a:buNone/>
              <a:tabLst/>
              <a:defRPr/>
            </a:pPr>
            <a:r>
              <a:rPr kumimoji="0" lang="es-ES" sz="3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Comité Internacional de la Cruz Roja. Las Sociedades Nacionales de la Cruz Roja y la Media Luna Roja. </a:t>
            </a:r>
          </a:p>
        </p:txBody>
      </p:sp>
    </p:spTree>
    <p:extLst>
      <p:ext uri="{BB962C8B-B14F-4D97-AF65-F5344CB8AC3E}">
        <p14:creationId xmlns:p14="http://schemas.microsoft.com/office/powerpoint/2010/main" val="4196890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80F7F1D4-D875-71FB-6173-E11E36641CFE}"/>
              </a:ext>
            </a:extLst>
          </p:cNvPr>
          <p:cNvSpPr txBox="1"/>
          <p:nvPr/>
        </p:nvSpPr>
        <p:spPr>
          <a:xfrm>
            <a:off x="67906" y="692696"/>
            <a:ext cx="8987799" cy="2308324"/>
          </a:xfrm>
          <a:prstGeom prst="rect">
            <a:avLst/>
          </a:prstGeom>
          <a:noFill/>
        </p:spPr>
        <p:txBody>
          <a:bodyPr wrap="square">
            <a:spAutoFit/>
          </a:bodyPr>
          <a:lstStyle/>
          <a:p>
            <a:pPr algn="just"/>
            <a:r>
              <a:rPr lang="es-ES" sz="2400" dirty="0">
                <a:effectLst/>
                <a:latin typeface="Arial" panose="020B0604020202020204" pitchFamily="34" charset="0"/>
                <a:ea typeface="Calibri" panose="020F0502020204030204" pitchFamily="34" charset="0"/>
              </a:rPr>
              <a:t>Es una organización neutral y privada, compuesta por ciudadanos suizos, que se encarga de velar porque los estados signatarios apliquen los Convenios de Ginebra, de los cuales es el promotor. Además, está particularmente llamado, precisamente por su neutralidad, para ofrecer sus servicios  a los beligerantes en beneficio de las víctimas  de los conflictos.</a:t>
            </a:r>
            <a:endParaRPr lang="es-CU" sz="2400" dirty="0"/>
          </a:p>
        </p:txBody>
      </p:sp>
      <p:sp>
        <p:nvSpPr>
          <p:cNvPr id="7" name="CuadroTexto 6">
            <a:extLst>
              <a:ext uri="{FF2B5EF4-FFF2-40B4-BE49-F238E27FC236}">
                <a16:creationId xmlns:a16="http://schemas.microsoft.com/office/drawing/2014/main" id="{FD258B61-7FF6-8B6C-EC48-E02BD56EE001}"/>
              </a:ext>
            </a:extLst>
          </p:cNvPr>
          <p:cNvSpPr txBox="1"/>
          <p:nvPr/>
        </p:nvSpPr>
        <p:spPr>
          <a:xfrm>
            <a:off x="330424" y="116632"/>
            <a:ext cx="8352928" cy="523220"/>
          </a:xfrm>
          <a:prstGeom prst="rect">
            <a:avLst/>
          </a:prstGeom>
          <a:blipFill>
            <a:blip r:embed="rId2"/>
            <a:tile tx="0" ty="0" sx="100000" sy="100000" flip="none" algn="tl"/>
          </a:blipFill>
        </p:spPr>
        <p:txBody>
          <a:bodyPr wrap="square">
            <a:spAutoFit/>
          </a:bodyPr>
          <a:lstStyle/>
          <a:p>
            <a:r>
              <a:rPr lang="es-ES" sz="2800" b="1" dirty="0">
                <a:effectLst/>
                <a:latin typeface="Arial" panose="020B0604020202020204" pitchFamily="34" charset="0"/>
                <a:ea typeface="Calibri" panose="020F0502020204030204" pitchFamily="34" charset="0"/>
              </a:rPr>
              <a:t>El Comité Internacional de la Cruz Roja (CICR</a:t>
            </a:r>
            <a:r>
              <a:rPr lang="es-ES" sz="2800" dirty="0">
                <a:effectLst/>
                <a:latin typeface="Arial" panose="020B0604020202020204" pitchFamily="34" charset="0"/>
                <a:ea typeface="Calibri" panose="020F0502020204030204" pitchFamily="34" charset="0"/>
              </a:rPr>
              <a:t>). </a:t>
            </a:r>
            <a:endParaRPr lang="es-CU" sz="2800" dirty="0"/>
          </a:p>
        </p:txBody>
      </p:sp>
      <p:sp>
        <p:nvSpPr>
          <p:cNvPr id="9" name="CuadroTexto 8">
            <a:extLst>
              <a:ext uri="{FF2B5EF4-FFF2-40B4-BE49-F238E27FC236}">
                <a16:creationId xmlns:a16="http://schemas.microsoft.com/office/drawing/2014/main" id="{090AD1C6-362D-A091-258D-C0809625A8C7}"/>
              </a:ext>
            </a:extLst>
          </p:cNvPr>
          <p:cNvSpPr txBox="1"/>
          <p:nvPr/>
        </p:nvSpPr>
        <p:spPr>
          <a:xfrm>
            <a:off x="0" y="4221088"/>
            <a:ext cx="9055705" cy="2551468"/>
          </a:xfrm>
          <a:prstGeom prst="rect">
            <a:avLst/>
          </a:prstGeom>
          <a:noFill/>
        </p:spPr>
        <p:txBody>
          <a:bodyPr wrap="square">
            <a:spAutoFit/>
          </a:bodyPr>
          <a:lstStyle/>
          <a:p>
            <a:pPr algn="just">
              <a:lnSpc>
                <a:spcPct val="115000"/>
              </a:lnSpc>
              <a:spcBef>
                <a:spcPts val="600"/>
              </a:spcBef>
              <a:spcAft>
                <a:spcPts val="600"/>
              </a:spcAft>
            </a:pPr>
            <a:r>
              <a:rPr lang="es-ES" sz="2400" dirty="0">
                <a:effectLst/>
                <a:latin typeface="Arial" panose="020B0604020202020204" pitchFamily="34" charset="0"/>
                <a:ea typeface="Calibri" panose="020F0502020204030204" pitchFamily="34" charset="0"/>
                <a:cs typeface="Arial" panose="020B0604020202020204" pitchFamily="34" charset="0"/>
              </a:rPr>
              <a:t>Son sistemas jurídicos diferentes. La finalidad de ambas es proteger a las personas contra la arbitrariedad, pero la protegen </a:t>
            </a:r>
            <a:r>
              <a:rPr lang="es-ES" sz="2400" b="1" i="1" dirty="0">
                <a:effectLst/>
                <a:latin typeface="Arial" panose="020B0604020202020204" pitchFamily="34" charset="0"/>
                <a:ea typeface="Calibri" panose="020F0502020204030204" pitchFamily="34" charset="0"/>
                <a:cs typeface="Arial" panose="020B0604020202020204" pitchFamily="34" charset="0"/>
              </a:rPr>
              <a:t>en circunstancias y situaciones diferentes.</a:t>
            </a:r>
            <a:endParaRPr lang="es-CU" sz="2400" b="1" i="1" dirty="0">
              <a:effectLst/>
              <a:latin typeface="Arial" panose="020B0604020202020204" pitchFamily="34" charset="0"/>
              <a:ea typeface="Calibri" panose="020F0502020204030204" pitchFamily="34" charset="0"/>
              <a:cs typeface="Arial" panose="020B0604020202020204" pitchFamily="34" charset="0"/>
            </a:endParaRPr>
          </a:p>
          <a:p>
            <a:pPr algn="just"/>
            <a:r>
              <a:rPr lang="es-ES" sz="2400" dirty="0">
                <a:effectLst/>
                <a:latin typeface="Arial" panose="020B0604020202020204" pitchFamily="34" charset="0"/>
                <a:ea typeface="Calibri" panose="020F0502020204030204" pitchFamily="34" charset="0"/>
                <a:cs typeface="Arial" panose="020B0604020202020204" pitchFamily="34" charset="0"/>
              </a:rPr>
              <a:t>El DIH se aplica en situaciones de conflictos armados, mientras que los derechos humanos o, al menos, algunos de ellos, protegen a las personas en tiempo de paz y de guerra.</a:t>
            </a:r>
            <a:endParaRPr lang="es-CU" sz="2400" dirty="0">
              <a:latin typeface="Arial" panose="020B0604020202020204" pitchFamily="34" charset="0"/>
              <a:cs typeface="Arial" panose="020B0604020202020204" pitchFamily="34" charset="0"/>
            </a:endParaRPr>
          </a:p>
        </p:txBody>
      </p:sp>
      <p:sp>
        <p:nvSpPr>
          <p:cNvPr id="11" name="CuadroTexto 10">
            <a:extLst>
              <a:ext uri="{FF2B5EF4-FFF2-40B4-BE49-F238E27FC236}">
                <a16:creationId xmlns:a16="http://schemas.microsoft.com/office/drawing/2014/main" id="{C276B6A8-FE27-75DD-1951-CBF93DB09470}"/>
              </a:ext>
            </a:extLst>
          </p:cNvPr>
          <p:cNvSpPr txBox="1"/>
          <p:nvPr/>
        </p:nvSpPr>
        <p:spPr>
          <a:xfrm>
            <a:off x="140504" y="3099431"/>
            <a:ext cx="8732767" cy="905633"/>
          </a:xfrm>
          <a:prstGeom prst="rect">
            <a:avLst/>
          </a:prstGeom>
          <a:blipFill>
            <a:blip r:embed="rId2"/>
            <a:tile tx="0" ty="0" sx="100000" sy="100000" flip="none" algn="tl"/>
          </a:blipFill>
        </p:spPr>
        <p:txBody>
          <a:bodyPr wrap="square">
            <a:spAutoFit/>
          </a:bodyPr>
          <a:lstStyle/>
          <a:p>
            <a:pPr algn="just">
              <a:lnSpc>
                <a:spcPct val="115000"/>
              </a:lnSpc>
              <a:spcBef>
                <a:spcPts val="600"/>
              </a:spcBef>
              <a:spcAft>
                <a:spcPts val="600"/>
              </a:spcAft>
            </a:pPr>
            <a:r>
              <a:rPr lang="es-ES" sz="2400" b="1" dirty="0">
                <a:effectLst/>
                <a:latin typeface="Arial" panose="020B0604020202020204" pitchFamily="34" charset="0"/>
                <a:ea typeface="Calibri" panose="020F0502020204030204" pitchFamily="34" charset="0"/>
                <a:cs typeface="Arial" panose="020B0604020202020204" pitchFamily="34" charset="0"/>
              </a:rPr>
              <a:t>Diferencia que existe entre derechos internacional humanitario (DIH) y de los derechos humanos (DH).</a:t>
            </a:r>
            <a:endParaRPr lang="es-CU" sz="32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2529288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6F3B6FE-DB7F-1878-739B-35CBEF6A14DF}"/>
              </a:ext>
            </a:extLst>
          </p:cNvPr>
          <p:cNvSpPr txBox="1"/>
          <p:nvPr/>
        </p:nvSpPr>
        <p:spPr>
          <a:xfrm>
            <a:off x="143508" y="116632"/>
            <a:ext cx="8856984" cy="1188530"/>
          </a:xfrm>
          <a:prstGeom prst="rect">
            <a:avLst/>
          </a:prstGeom>
          <a:blipFill>
            <a:blip r:embed="rId2"/>
            <a:tile tx="0" ty="0" sx="100000" sy="100000" flip="none" algn="tl"/>
          </a:blipFill>
        </p:spPr>
        <p:txBody>
          <a:bodyPr wrap="square">
            <a:spAutoFit/>
          </a:bodyPr>
          <a:lstStyle/>
          <a:p>
            <a:pPr algn="just">
              <a:lnSpc>
                <a:spcPct val="115000"/>
              </a:lnSpc>
              <a:spcBef>
                <a:spcPts val="600"/>
              </a:spcBef>
              <a:spcAft>
                <a:spcPts val="600"/>
              </a:spcAft>
            </a:pPr>
            <a:r>
              <a:rPr lang="es-ES" sz="3200" b="1"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El movimiento internacional de la cruz roja y la media luna roja, está compuesto por:</a:t>
            </a:r>
            <a:endParaRPr lang="es-CU" sz="4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CuadroTexto 4">
            <a:extLst>
              <a:ext uri="{FF2B5EF4-FFF2-40B4-BE49-F238E27FC236}">
                <a16:creationId xmlns:a16="http://schemas.microsoft.com/office/drawing/2014/main" id="{EFE1526E-5299-6A8F-FCC2-24A90860EF42}"/>
              </a:ext>
            </a:extLst>
          </p:cNvPr>
          <p:cNvSpPr txBox="1"/>
          <p:nvPr/>
        </p:nvSpPr>
        <p:spPr>
          <a:xfrm>
            <a:off x="305526" y="1484784"/>
            <a:ext cx="8532948" cy="1638141"/>
          </a:xfrm>
          <a:prstGeom prst="rect">
            <a:avLst/>
          </a:prstGeom>
          <a:noFill/>
        </p:spPr>
        <p:txBody>
          <a:bodyPr wrap="square">
            <a:spAutoFit/>
          </a:bodyPr>
          <a:lstStyle/>
          <a:p>
            <a:pPr marL="342900" lvl="0" indent="-342900" algn="just">
              <a:lnSpc>
                <a:spcPct val="115000"/>
              </a:lnSpc>
              <a:spcBef>
                <a:spcPts val="600"/>
              </a:spcBef>
              <a:spcAft>
                <a:spcPts val="600"/>
              </a:spcAft>
              <a:buFont typeface="Symbol" panose="05050102010706020507" pitchFamily="18" charset="2"/>
              <a:buChar char=""/>
            </a:pPr>
            <a:r>
              <a:rPr lang="es-ES" sz="2400" dirty="0">
                <a:effectLst/>
                <a:latin typeface="Arial" panose="020B0604020202020204" pitchFamily="34" charset="0"/>
                <a:ea typeface="Calibri" panose="020F0502020204030204" pitchFamily="34" charset="0"/>
                <a:cs typeface="Arial" panose="020B0604020202020204" pitchFamily="34" charset="0"/>
              </a:rPr>
              <a:t>El Comité Internacional de la Cruz Roja.</a:t>
            </a:r>
            <a:endParaRPr lang="es-CU" sz="24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15000"/>
              </a:lnSpc>
              <a:spcBef>
                <a:spcPts val="600"/>
              </a:spcBef>
              <a:spcAft>
                <a:spcPts val="600"/>
              </a:spcAft>
              <a:buFont typeface="Symbol" panose="05050102010706020507" pitchFamily="18" charset="2"/>
              <a:buChar char=""/>
            </a:pPr>
            <a:r>
              <a:rPr lang="es-ES" sz="2400" dirty="0">
                <a:effectLst/>
                <a:latin typeface="Arial" panose="020B0604020202020204" pitchFamily="34" charset="0"/>
                <a:ea typeface="Calibri" panose="020F0502020204030204" pitchFamily="34" charset="0"/>
                <a:cs typeface="Arial" panose="020B0604020202020204" pitchFamily="34" charset="0"/>
              </a:rPr>
              <a:t>La Federación Internacional de la CR y la MLR.</a:t>
            </a:r>
            <a:endParaRPr lang="es-CU" sz="24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15000"/>
              </a:lnSpc>
              <a:spcBef>
                <a:spcPts val="600"/>
              </a:spcBef>
              <a:spcAft>
                <a:spcPts val="600"/>
              </a:spcAft>
              <a:buFont typeface="Symbol" panose="05050102010706020507" pitchFamily="18" charset="2"/>
              <a:buChar char=""/>
            </a:pPr>
            <a:r>
              <a:rPr lang="es-ES" sz="2400" dirty="0">
                <a:effectLst/>
                <a:latin typeface="Arial" panose="020B0604020202020204" pitchFamily="34" charset="0"/>
                <a:ea typeface="Calibri" panose="020F0502020204030204" pitchFamily="34" charset="0"/>
                <a:cs typeface="Arial" panose="020B0604020202020204" pitchFamily="34" charset="0"/>
              </a:rPr>
              <a:t>Las Sociedades Nacionales de la CR y la MLR.</a:t>
            </a:r>
            <a:endParaRPr lang="es-CU" sz="2400" dirty="0">
              <a:effectLst/>
              <a:latin typeface="Arial" panose="020B0604020202020204" pitchFamily="34" charset="0"/>
              <a:ea typeface="Calibri" panose="020F0502020204030204" pitchFamily="34" charset="0"/>
              <a:cs typeface="Arial" panose="020B0604020202020204" pitchFamily="34" charset="0"/>
            </a:endParaRPr>
          </a:p>
        </p:txBody>
      </p:sp>
      <p:sp>
        <p:nvSpPr>
          <p:cNvPr id="7" name="CuadroTexto 6">
            <a:extLst>
              <a:ext uri="{FF2B5EF4-FFF2-40B4-BE49-F238E27FC236}">
                <a16:creationId xmlns:a16="http://schemas.microsoft.com/office/drawing/2014/main" id="{A29F0476-43B8-9DDD-8404-2AC19657D679}"/>
              </a:ext>
            </a:extLst>
          </p:cNvPr>
          <p:cNvSpPr txBox="1"/>
          <p:nvPr/>
        </p:nvSpPr>
        <p:spPr>
          <a:xfrm>
            <a:off x="305526" y="3302547"/>
            <a:ext cx="6552728" cy="489749"/>
          </a:xfrm>
          <a:prstGeom prst="rect">
            <a:avLst/>
          </a:prstGeom>
          <a:blipFill>
            <a:blip r:embed="rId2"/>
            <a:tile tx="0" ty="0" sx="100000" sy="100000" flip="none" algn="tl"/>
          </a:blipFill>
        </p:spPr>
        <p:txBody>
          <a:bodyPr wrap="square">
            <a:spAutoFit/>
          </a:bodyPr>
          <a:lstStyle/>
          <a:p>
            <a:pPr marL="342900" lvl="0" indent="-342900" algn="just">
              <a:lnSpc>
                <a:spcPct val="115000"/>
              </a:lnSpc>
              <a:spcBef>
                <a:spcPts val="600"/>
              </a:spcBef>
              <a:spcAft>
                <a:spcPts val="600"/>
              </a:spcAft>
              <a:buFont typeface="+mj-lt"/>
              <a:buAutoNum type="alphaLcParenR"/>
            </a:pPr>
            <a:r>
              <a:rPr lang="es-ES" sz="2400" b="1" i="1" dirty="0">
                <a:effectLst/>
                <a:latin typeface="Arial" panose="020B0604020202020204" pitchFamily="34" charset="0"/>
                <a:ea typeface="Calibri" panose="020F0502020204030204" pitchFamily="34" charset="0"/>
                <a:cs typeface="Times New Roman" panose="02020603050405020304" pitchFamily="18" charset="0"/>
              </a:rPr>
              <a:t>Comité internacional de la cruz roja:</a:t>
            </a:r>
            <a:endParaRPr lang="es-CU" sz="2400" b="1" i="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CuadroTexto 8">
            <a:extLst>
              <a:ext uri="{FF2B5EF4-FFF2-40B4-BE49-F238E27FC236}">
                <a16:creationId xmlns:a16="http://schemas.microsoft.com/office/drawing/2014/main" id="{33807BCC-37B7-C070-9E23-F012F842728E}"/>
              </a:ext>
            </a:extLst>
          </p:cNvPr>
          <p:cNvSpPr txBox="1"/>
          <p:nvPr/>
        </p:nvSpPr>
        <p:spPr>
          <a:xfrm>
            <a:off x="107504" y="3981998"/>
            <a:ext cx="8856984" cy="2613408"/>
          </a:xfrm>
          <a:prstGeom prst="rect">
            <a:avLst/>
          </a:prstGeom>
          <a:noFill/>
        </p:spPr>
        <p:txBody>
          <a:bodyPr wrap="square">
            <a:spAutoFit/>
          </a:bodyPr>
          <a:lstStyle/>
          <a:p>
            <a:pPr algn="just">
              <a:lnSpc>
                <a:spcPct val="115000"/>
              </a:lnSpc>
              <a:spcBef>
                <a:spcPts val="600"/>
              </a:spcBef>
              <a:spcAft>
                <a:spcPts val="600"/>
              </a:spcAft>
            </a:pPr>
            <a:r>
              <a:rPr lang="es-ES" sz="2400" dirty="0">
                <a:effectLst/>
                <a:latin typeface="Arial" panose="020B0604020202020204" pitchFamily="34" charset="0"/>
                <a:ea typeface="Calibri" panose="020F0502020204030204" pitchFamily="34" charset="0"/>
                <a:cs typeface="Times New Roman" panose="02020603050405020304" pitchFamily="18" charset="0"/>
              </a:rPr>
              <a:t>Órgano fundador del movimiento, traza la doctrina y la política, por iniciativa o por el derecho que le otorgan los Convenios de Ginebra actúa como intermediario neutral en los conflictos armados y en los disturbios internos, su misión consiste en prestar atención y ayuda a las víctimas de los conflictos armados, los disturbios y tensiones internas.</a:t>
            </a:r>
            <a:endParaRPr lang="es-CU"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970010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EFC1A66B-E41A-4425-0798-4CD47E5B8A31}"/>
              </a:ext>
            </a:extLst>
          </p:cNvPr>
          <p:cNvSpPr txBox="1"/>
          <p:nvPr/>
        </p:nvSpPr>
        <p:spPr>
          <a:xfrm>
            <a:off x="269776" y="260648"/>
            <a:ext cx="8604448" cy="1051506"/>
          </a:xfrm>
          <a:prstGeom prst="rect">
            <a:avLst/>
          </a:prstGeom>
          <a:blipFill>
            <a:blip r:embed="rId2"/>
            <a:tile tx="0" ty="0" sx="100000" sy="100000" flip="none" algn="tl"/>
          </a:blipFill>
        </p:spPr>
        <p:txBody>
          <a:bodyPr wrap="square">
            <a:spAutoFit/>
          </a:bodyPr>
          <a:lstStyle/>
          <a:p>
            <a:pPr marL="514350" lvl="0" indent="-514350" algn="just">
              <a:lnSpc>
                <a:spcPct val="115000"/>
              </a:lnSpc>
              <a:spcBef>
                <a:spcPts val="600"/>
              </a:spcBef>
              <a:spcAft>
                <a:spcPts val="600"/>
              </a:spcAft>
              <a:buFont typeface="+mj-lt"/>
              <a:buAutoNum type="alphaLcParenR" startAt="2"/>
            </a:pPr>
            <a:r>
              <a:rPr lang="es-ES" sz="2800" b="1" i="1" dirty="0">
                <a:effectLst/>
                <a:latin typeface="Arial" panose="020B0604020202020204" pitchFamily="34" charset="0"/>
                <a:ea typeface="Calibri" panose="020F0502020204030204" pitchFamily="34" charset="0"/>
                <a:cs typeface="Times New Roman" panose="02020603050405020304" pitchFamily="18" charset="0"/>
              </a:rPr>
              <a:t> La Federación Internacional de la CR y la MLR:</a:t>
            </a:r>
            <a:endParaRPr lang="es-CU" sz="2800" b="1" i="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CuadroTexto 4">
            <a:extLst>
              <a:ext uri="{FF2B5EF4-FFF2-40B4-BE49-F238E27FC236}">
                <a16:creationId xmlns:a16="http://schemas.microsoft.com/office/drawing/2014/main" id="{D64919FD-D056-D300-7325-600AC27411C1}"/>
              </a:ext>
            </a:extLst>
          </p:cNvPr>
          <p:cNvSpPr txBox="1"/>
          <p:nvPr/>
        </p:nvSpPr>
        <p:spPr>
          <a:xfrm>
            <a:off x="107504" y="1412776"/>
            <a:ext cx="8874224" cy="1339213"/>
          </a:xfrm>
          <a:prstGeom prst="rect">
            <a:avLst/>
          </a:prstGeom>
          <a:noFill/>
        </p:spPr>
        <p:txBody>
          <a:bodyPr wrap="square">
            <a:spAutoFit/>
          </a:bodyPr>
          <a:lstStyle/>
          <a:p>
            <a:pPr algn="just">
              <a:lnSpc>
                <a:spcPct val="115000"/>
              </a:lnSpc>
              <a:spcBef>
                <a:spcPts val="600"/>
              </a:spcBef>
              <a:spcAft>
                <a:spcPts val="600"/>
              </a:spcAft>
            </a:pPr>
            <a:r>
              <a:rPr lang="es-ES" sz="2400" dirty="0">
                <a:effectLst/>
                <a:latin typeface="Arial" panose="020B0604020202020204" pitchFamily="34" charset="0"/>
                <a:ea typeface="Calibri" panose="020F0502020204030204" pitchFamily="34" charset="0"/>
                <a:cs typeface="Times New Roman" panose="02020603050405020304" pitchFamily="18" charset="0"/>
              </a:rPr>
              <a:t>Su misión es alentar la acción humanitaria de las sociedades nacionales. Coordinar las operaciones de socorro en caso de catástrofes y fomentar la ayuda para el desarrollo.</a:t>
            </a:r>
            <a:endParaRPr lang="es-CU"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CuadroTexto 6">
            <a:extLst>
              <a:ext uri="{FF2B5EF4-FFF2-40B4-BE49-F238E27FC236}">
                <a16:creationId xmlns:a16="http://schemas.microsoft.com/office/drawing/2014/main" id="{737D1DE3-12F5-5AA1-A40B-F2F8334B3DDB}"/>
              </a:ext>
            </a:extLst>
          </p:cNvPr>
          <p:cNvSpPr txBox="1"/>
          <p:nvPr/>
        </p:nvSpPr>
        <p:spPr>
          <a:xfrm>
            <a:off x="203613" y="3403783"/>
            <a:ext cx="8604448" cy="1051506"/>
          </a:xfrm>
          <a:prstGeom prst="rect">
            <a:avLst/>
          </a:prstGeom>
          <a:blipFill>
            <a:blip r:embed="rId2"/>
            <a:tile tx="0" ty="0" sx="100000" sy="100000" flip="none" algn="tl"/>
          </a:blipFill>
        </p:spPr>
        <p:txBody>
          <a:bodyPr wrap="square">
            <a:spAutoFit/>
          </a:bodyPr>
          <a:lstStyle/>
          <a:p>
            <a:pPr marL="514350" lvl="0" indent="-514350" algn="just">
              <a:lnSpc>
                <a:spcPct val="115000"/>
              </a:lnSpc>
              <a:spcBef>
                <a:spcPts val="600"/>
              </a:spcBef>
              <a:spcAft>
                <a:spcPts val="600"/>
              </a:spcAft>
              <a:buFont typeface="+mj-lt"/>
              <a:buAutoNum type="alphaLcParenR" startAt="3"/>
            </a:pPr>
            <a:r>
              <a:rPr lang="es-ES" sz="2800" b="1" i="1" dirty="0">
                <a:effectLst/>
                <a:latin typeface="Arial" panose="020B0604020202020204" pitchFamily="34" charset="0"/>
                <a:ea typeface="Calibri" panose="020F0502020204030204" pitchFamily="34" charset="0"/>
                <a:cs typeface="Times New Roman" panose="02020603050405020304" pitchFamily="18" charset="0"/>
              </a:rPr>
              <a:t> Las Sociedades Nacionales de la CR y la MLR.</a:t>
            </a:r>
            <a:endParaRPr lang="es-CU" sz="3600" b="1" i="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CuadroTexto 8">
            <a:extLst>
              <a:ext uri="{FF2B5EF4-FFF2-40B4-BE49-F238E27FC236}">
                <a16:creationId xmlns:a16="http://schemas.microsoft.com/office/drawing/2014/main" id="{F725DDA4-43F7-317C-AF00-E352A08561A6}"/>
              </a:ext>
            </a:extLst>
          </p:cNvPr>
          <p:cNvSpPr txBox="1"/>
          <p:nvPr/>
        </p:nvSpPr>
        <p:spPr>
          <a:xfrm>
            <a:off x="216024" y="4845059"/>
            <a:ext cx="8711952" cy="1200329"/>
          </a:xfrm>
          <a:prstGeom prst="rect">
            <a:avLst/>
          </a:prstGeom>
          <a:noFill/>
        </p:spPr>
        <p:txBody>
          <a:bodyPr wrap="square">
            <a:spAutoFit/>
          </a:bodyPr>
          <a:lstStyle/>
          <a:p>
            <a:pPr algn="just"/>
            <a:r>
              <a:rPr lang="es-ES" sz="2400" dirty="0">
                <a:latin typeface="Arial" panose="020B0604020202020204" pitchFamily="34" charset="0"/>
                <a:cs typeface="Arial" panose="020B0604020202020204" pitchFamily="34" charset="0"/>
              </a:rPr>
              <a:t>Su misión es actuar en el interior de sus respectivos países simultaneando las misiones del comité internacional y de la federación.</a:t>
            </a:r>
            <a:endParaRPr lang="es-CU"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805612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51DAEBAA-A08B-60E8-F6D4-B44BEC0FC541}"/>
              </a:ext>
            </a:extLst>
          </p:cNvPr>
          <p:cNvSpPr txBox="1"/>
          <p:nvPr/>
        </p:nvSpPr>
        <p:spPr>
          <a:xfrm>
            <a:off x="1979712" y="364014"/>
            <a:ext cx="4572000" cy="584775"/>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a:spAutoFit/>
          </a:bodyPr>
          <a:lstStyle/>
          <a:p>
            <a:pPr marL="0" indent="0" algn="ctr">
              <a:buNone/>
            </a:pPr>
            <a:r>
              <a:rPr lang="x-none" sz="3200" b="1" dirty="0">
                <a:solidFill>
                  <a:srgbClr val="FF0000"/>
                </a:solidFill>
                <a:latin typeface="Arial" panose="020B0604020202020204" pitchFamily="34" charset="0"/>
                <a:cs typeface="Arial" panose="020B0604020202020204" pitchFamily="34" charset="0"/>
              </a:rPr>
              <a:t>SUMARIO</a:t>
            </a:r>
            <a:r>
              <a:rPr lang="es-CU" sz="3200" b="1" dirty="0">
                <a:solidFill>
                  <a:srgbClr val="FF0000"/>
                </a:solidFill>
                <a:latin typeface="Arial" panose="020B0604020202020204" pitchFamily="34" charset="0"/>
                <a:cs typeface="Arial" panose="020B0604020202020204" pitchFamily="34" charset="0"/>
              </a:rPr>
              <a:t>S</a:t>
            </a:r>
          </a:p>
        </p:txBody>
      </p:sp>
      <p:sp>
        <p:nvSpPr>
          <p:cNvPr id="4" name="CuadroTexto 3">
            <a:extLst>
              <a:ext uri="{FF2B5EF4-FFF2-40B4-BE49-F238E27FC236}">
                <a16:creationId xmlns:a16="http://schemas.microsoft.com/office/drawing/2014/main" id="{B60D90A6-E183-8497-A68F-D542C3E03268}"/>
              </a:ext>
            </a:extLst>
          </p:cNvPr>
          <p:cNvSpPr txBox="1"/>
          <p:nvPr/>
        </p:nvSpPr>
        <p:spPr>
          <a:xfrm>
            <a:off x="215516" y="1268760"/>
            <a:ext cx="8712968" cy="5293757"/>
          </a:xfrm>
          <a:prstGeom prst="rect">
            <a:avLst/>
          </a:prstGeom>
          <a:noFill/>
        </p:spPr>
        <p:txBody>
          <a:bodyPr wrap="square">
            <a:spAutoFit/>
          </a:bodyPr>
          <a:lstStyle/>
          <a:p>
            <a:pPr marL="542925" indent="-542925" algn="just">
              <a:spcBef>
                <a:spcPts val="600"/>
              </a:spcBef>
              <a:spcAft>
                <a:spcPts val="600"/>
              </a:spcAft>
            </a:pPr>
            <a:r>
              <a:rPr lang="es-ES" sz="2800" dirty="0">
                <a:latin typeface="Arial" panose="020B0604020202020204" pitchFamily="34" charset="0"/>
                <a:cs typeface="Arial" panose="020B0604020202020204" pitchFamily="34" charset="0"/>
              </a:rPr>
              <a:t>1.	Derecho Internacional Humanitario: breve reseña histórica sobre su surgimiento y desarrollo; principales definiciones que rigen el Derecho de la Guerra.</a:t>
            </a:r>
          </a:p>
          <a:p>
            <a:pPr marL="542925" indent="-542925" algn="just">
              <a:spcBef>
                <a:spcPts val="600"/>
              </a:spcBef>
              <a:spcAft>
                <a:spcPts val="600"/>
              </a:spcAft>
            </a:pPr>
            <a:r>
              <a:rPr lang="es-ES" sz="2800" dirty="0">
                <a:latin typeface="Arial" panose="020B0604020202020204" pitchFamily="34" charset="0"/>
                <a:cs typeface="Arial" panose="020B0604020202020204" pitchFamily="34" charset="0"/>
              </a:rPr>
              <a:t>2.	Convenios de Ginebra y sus Protocolos Adicionales. El derecho de la Haya.</a:t>
            </a:r>
          </a:p>
          <a:p>
            <a:pPr marL="542925" indent="-542925" algn="just">
              <a:spcBef>
                <a:spcPts val="600"/>
              </a:spcBef>
              <a:spcAft>
                <a:spcPts val="600"/>
              </a:spcAft>
            </a:pPr>
            <a:r>
              <a:rPr lang="es-ES" sz="2800" dirty="0">
                <a:latin typeface="Arial" panose="020B0604020202020204" pitchFamily="34" charset="0"/>
                <a:cs typeface="Arial" panose="020B0604020202020204" pitchFamily="34" charset="0"/>
              </a:rPr>
              <a:t>3.	Particularidades de su aplicación, del personal y lugares protegidos.</a:t>
            </a:r>
          </a:p>
          <a:p>
            <a:pPr marL="542925" indent="-542925" algn="just">
              <a:spcBef>
                <a:spcPts val="600"/>
              </a:spcBef>
              <a:spcAft>
                <a:spcPts val="600"/>
              </a:spcAft>
            </a:pPr>
            <a:r>
              <a:rPr lang="es-ES" sz="2800" dirty="0">
                <a:latin typeface="Arial" panose="020B0604020202020204" pitchFamily="34" charset="0"/>
                <a:cs typeface="Arial" panose="020B0604020202020204" pitchFamily="34" charset="0"/>
              </a:rPr>
              <a:t>4.	Comité Internacional de la Cruz Roja. Las Sociedades Nacionales de la Cruz Roja y la Media Luna Roja. </a:t>
            </a:r>
          </a:p>
        </p:txBody>
      </p:sp>
    </p:spTree>
    <p:extLst>
      <p:ext uri="{BB962C8B-B14F-4D97-AF65-F5344CB8AC3E}">
        <p14:creationId xmlns:p14="http://schemas.microsoft.com/office/powerpoint/2010/main" val="25929127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8F609C19-15D1-B654-7F2E-041438EDA323}"/>
              </a:ext>
            </a:extLst>
          </p:cNvPr>
          <p:cNvSpPr txBox="1"/>
          <p:nvPr/>
        </p:nvSpPr>
        <p:spPr>
          <a:xfrm>
            <a:off x="1043608" y="476672"/>
            <a:ext cx="6804756" cy="646331"/>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3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Resumen del </a:t>
            </a:r>
            <a:r>
              <a:rPr lang="es-ES" sz="3600" dirty="0">
                <a:solidFill>
                  <a:prstClr val="black"/>
                </a:solidFill>
                <a:latin typeface="Arial" panose="020B0604020202020204" pitchFamily="34" charset="0"/>
                <a:cs typeface="Arial" panose="020B0604020202020204" pitchFamily="34" charset="0"/>
              </a:rPr>
              <a:t>cuarto</a:t>
            </a:r>
            <a:r>
              <a:rPr kumimoji="0" lang="es-ES" sz="3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sumario </a:t>
            </a:r>
            <a:endParaRPr kumimoji="0" lang="x-none" sz="3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 name="CuadroTexto 2">
            <a:extLst>
              <a:ext uri="{FF2B5EF4-FFF2-40B4-BE49-F238E27FC236}">
                <a16:creationId xmlns:a16="http://schemas.microsoft.com/office/drawing/2014/main" id="{3756168A-04D9-41CB-43AD-9ABF5953C300}"/>
              </a:ext>
            </a:extLst>
          </p:cNvPr>
          <p:cNvSpPr txBox="1"/>
          <p:nvPr/>
        </p:nvSpPr>
        <p:spPr>
          <a:xfrm>
            <a:off x="238017" y="3717032"/>
            <a:ext cx="8748972" cy="95410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Se aclaran las dudas y se realizan preguntas de comprobación, las cuales se califican. </a:t>
            </a:r>
            <a:endParaRPr kumimoji="0" lang="es-CU"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 name="CuadroTexto 4">
            <a:extLst>
              <a:ext uri="{FF2B5EF4-FFF2-40B4-BE49-F238E27FC236}">
                <a16:creationId xmlns:a16="http://schemas.microsoft.com/office/drawing/2014/main" id="{9C5B7993-28A5-78DC-36DE-21D16465FD86}"/>
              </a:ext>
            </a:extLst>
          </p:cNvPr>
          <p:cNvSpPr txBox="1"/>
          <p:nvPr/>
        </p:nvSpPr>
        <p:spPr>
          <a:xfrm>
            <a:off x="323527" y="1556792"/>
            <a:ext cx="8577953" cy="1384995"/>
          </a:xfrm>
          <a:prstGeom prst="rect">
            <a:avLst/>
          </a:prstGeom>
          <a:noFill/>
        </p:spPr>
        <p:txBody>
          <a:bodyPr wrap="square">
            <a:spAutoFit/>
          </a:bodyPr>
          <a:lstStyle/>
          <a:p>
            <a:pPr algn="just"/>
            <a:r>
              <a:rPr lang="es-ES" sz="2800" dirty="0">
                <a:latin typeface="Arial" panose="020B0604020202020204" pitchFamily="34" charset="0"/>
                <a:cs typeface="Arial" panose="020B0604020202020204" pitchFamily="34" charset="0"/>
              </a:rPr>
              <a:t>El movimiento internacional de la cruz roja y la media luna roja, ha ayudado a muchas personas victima de los conflictos armado por todo el mundo.</a:t>
            </a:r>
            <a:endParaRPr lang="es-CU"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34721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Marcador de contenido"/>
          <p:cNvSpPr>
            <a:spLocks noGrp="1"/>
          </p:cNvSpPr>
          <p:nvPr>
            <p:ph idx="1"/>
          </p:nvPr>
        </p:nvSpPr>
        <p:spPr>
          <a:xfrm>
            <a:off x="1686508" y="427747"/>
            <a:ext cx="5770984" cy="1008112"/>
          </a:xfrm>
          <a:gradFill>
            <a:gsLst>
              <a:gs pos="0">
                <a:srgbClr val="DDEBCF"/>
              </a:gs>
              <a:gs pos="50000">
                <a:srgbClr val="9CB86E"/>
              </a:gs>
              <a:gs pos="100000">
                <a:srgbClr val="156B13"/>
              </a:gs>
            </a:gsLst>
            <a:lin ang="5400000" scaled="0"/>
          </a:gradFill>
        </p:spPr>
        <p:txBody>
          <a:bodyPr>
            <a:normAutofit/>
          </a:bodyPr>
          <a:lstStyle/>
          <a:p>
            <a:pPr marL="0" indent="0">
              <a:buNone/>
            </a:pPr>
            <a:r>
              <a:rPr lang="es-ES"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anose="020B0604020202020204" pitchFamily="34" charset="0"/>
                <a:cs typeface="Arial" panose="020B0604020202020204" pitchFamily="34" charset="0"/>
              </a:rPr>
              <a:t>CONCLUSIONES</a:t>
            </a:r>
          </a:p>
          <a:p>
            <a:pPr marL="0" indent="0">
              <a:buNone/>
            </a:pPr>
            <a:endParaRPr lang="es-ES" sz="5400" dirty="0">
              <a:latin typeface="Arial" panose="020B0604020202020204" pitchFamily="34" charset="0"/>
              <a:cs typeface="Arial" panose="020B0604020202020204" pitchFamily="34" charset="0"/>
            </a:endParaRPr>
          </a:p>
        </p:txBody>
      </p:sp>
      <p:sp>
        <p:nvSpPr>
          <p:cNvPr id="2" name="2 Marcador de contenido">
            <a:extLst>
              <a:ext uri="{FF2B5EF4-FFF2-40B4-BE49-F238E27FC236}">
                <a16:creationId xmlns:a16="http://schemas.microsoft.com/office/drawing/2014/main" id="{76C055D3-243F-A43A-1836-E6D3D570B341}"/>
              </a:ext>
            </a:extLst>
          </p:cNvPr>
          <p:cNvSpPr txBox="1">
            <a:spLocks/>
          </p:cNvSpPr>
          <p:nvPr/>
        </p:nvSpPr>
        <p:spPr>
          <a:xfrm>
            <a:off x="354360" y="1916832"/>
            <a:ext cx="8435280" cy="406531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93663" marR="0" lvl="0" indent="-93663"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s-ES" sz="24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V</a:t>
            </a:r>
            <a:r>
              <a:rPr kumimoji="0" lang="x-none" sz="24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aloro </a:t>
            </a:r>
            <a:r>
              <a:rPr kumimoji="0" lang="x-none"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el cumplimiento del objetivo de estudio</a:t>
            </a:r>
            <a:r>
              <a:rPr kumimoji="0" lang="es-E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x-none"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(en base a la observación, el interés mostrado, resúmenes que se han hecho, etc)  y considero que se ha  cumplido cabalmente.</a:t>
            </a:r>
            <a:r>
              <a:rPr kumimoji="0" lang="es-E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x-none"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Puedo realizar preguntas de comprobaci</a:t>
            </a:r>
            <a:r>
              <a:rPr kumimoji="0" lang="es-ES" sz="2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ó</a:t>
            </a:r>
            <a:r>
              <a:rPr kumimoji="0" lang="x-none"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
            </a:r>
          </a:p>
          <a:p>
            <a:pPr marL="93663" marR="0" lvl="0" indent="-93663"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x-none" sz="24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Señalo</a:t>
            </a:r>
            <a:r>
              <a:rPr kumimoji="0" lang="x-none"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las deficiencias detectadas en la clase y como superarlas</a:t>
            </a:r>
            <a:r>
              <a:rPr kumimoji="0" lang="es-E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r>
              <a:rPr kumimoji="0" lang="x-none"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Espero que en la próxima clase esto no se repita.</a:t>
            </a:r>
          </a:p>
          <a:p>
            <a:pPr marL="93663" marR="0" lvl="0" indent="-93663"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x-none" sz="24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Informo</a:t>
            </a:r>
            <a:r>
              <a:rPr kumimoji="0" lang="x-none"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las calificaciones obtenidas si las hubo.</a:t>
            </a:r>
          </a:p>
          <a:p>
            <a:pPr marL="93663" marR="0" lvl="0" indent="-93663"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x-none" sz="24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Comunico</a:t>
            </a:r>
            <a:r>
              <a:rPr kumimoji="0" lang="x-none"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el lugar y fecha de la pr</a:t>
            </a:r>
            <a:r>
              <a:rPr kumimoji="0" lang="es-MX"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ó</a:t>
            </a:r>
            <a:r>
              <a:rPr kumimoji="0" lang="x-none"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xima clase</a:t>
            </a:r>
            <a:r>
              <a:rPr kumimoji="0" lang="es-E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x-none"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Tema </a:t>
            </a:r>
            <a:r>
              <a:rPr kumimoji="0" lang="es-MX"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a:t>
            </a:r>
            <a:r>
              <a:rPr kumimoji="0" lang="x-none"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Clase 2.</a:t>
            </a:r>
            <a:r>
              <a:rPr kumimoji="0" lang="es-E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Derecho Internacional Humanitario. (</a:t>
            </a:r>
            <a:r>
              <a:rPr kumimoji="0" lang="x-none"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Clase </a:t>
            </a:r>
            <a:r>
              <a:rPr lang="es-ES" sz="2400" dirty="0">
                <a:solidFill>
                  <a:prstClr val="black"/>
                </a:solidFill>
                <a:latin typeface="Arial" panose="020B0604020202020204" pitchFamily="34" charset="0"/>
                <a:cs typeface="Arial" panose="020B0604020202020204" pitchFamily="34" charset="0"/>
              </a:rPr>
              <a:t>Encuentro</a:t>
            </a:r>
            <a:r>
              <a:rPr kumimoji="0" lang="es-E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endParaRPr kumimoji="0" lang="es-E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6155647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C848E11A-5471-3740-3AD5-D43B0DD69DF1}"/>
              </a:ext>
            </a:extLst>
          </p:cNvPr>
          <p:cNvPicPr>
            <a:picLocks noChangeAspect="1"/>
          </p:cNvPicPr>
          <p:nvPr/>
        </p:nvPicPr>
        <p:blipFill>
          <a:blip r:embed="rId3"/>
          <a:stretch>
            <a:fillRect/>
          </a:stretch>
        </p:blipFill>
        <p:spPr>
          <a:xfrm>
            <a:off x="89756" y="149366"/>
            <a:ext cx="9144000" cy="1414272"/>
          </a:xfrm>
          <a:prstGeom prst="rect">
            <a:avLst/>
          </a:prstGeom>
        </p:spPr>
      </p:pic>
      <p:sp>
        <p:nvSpPr>
          <p:cNvPr id="4" name="2 Marcador de contenido"/>
          <p:cNvSpPr>
            <a:spLocks noGrp="1"/>
          </p:cNvSpPr>
          <p:nvPr>
            <p:ph type="subTitle" idx="1"/>
          </p:nvPr>
        </p:nvSpPr>
        <p:spPr>
          <a:xfrm>
            <a:off x="118586" y="2348880"/>
            <a:ext cx="8964488" cy="3730724"/>
          </a:xfrm>
        </p:spPr>
        <p:txBody>
          <a:bodyPr>
            <a:noAutofit/>
          </a:bodyPr>
          <a:lstStyle/>
          <a:p>
            <a:pPr marL="0" indent="0" algn="l">
              <a:buNone/>
            </a:pPr>
            <a:r>
              <a:rPr lang="x-none" sz="2400" b="1" dirty="0">
                <a:solidFill>
                  <a:srgbClr val="FF0000"/>
                </a:solidFill>
                <a:latin typeface="Arial" panose="020B0604020202020204" pitchFamily="34" charset="0"/>
                <a:cs typeface="Arial" panose="020B0604020202020204" pitchFamily="34" charset="0"/>
              </a:rPr>
              <a:t>Tiempo</a:t>
            </a:r>
            <a:r>
              <a:rPr lang="x-none" sz="2400" b="1" dirty="0">
                <a:solidFill>
                  <a:schemeClr val="tx1"/>
                </a:solidFill>
                <a:latin typeface="Arial" panose="020B0604020202020204" pitchFamily="34" charset="0"/>
                <a:cs typeface="Arial" panose="020B0604020202020204" pitchFamily="34" charset="0"/>
              </a:rPr>
              <a:t>:</a:t>
            </a:r>
            <a:r>
              <a:rPr lang="es-ES" sz="2400" b="1" dirty="0">
                <a:solidFill>
                  <a:schemeClr val="tx1"/>
                </a:solidFill>
                <a:latin typeface="Arial" panose="020B0604020202020204" pitchFamily="34" charset="0"/>
                <a:cs typeface="Arial" panose="020B0604020202020204" pitchFamily="34" charset="0"/>
              </a:rPr>
              <a:t>  2</a:t>
            </a:r>
            <a:r>
              <a:rPr lang="x-none" sz="2400" b="1" dirty="0">
                <a:solidFill>
                  <a:schemeClr val="tx1"/>
                </a:solidFill>
                <a:latin typeface="Arial" panose="020B0604020202020204" pitchFamily="34" charset="0"/>
                <a:cs typeface="Arial" panose="020B0604020202020204" pitchFamily="34" charset="0"/>
              </a:rPr>
              <a:t> horas.</a:t>
            </a:r>
          </a:p>
          <a:p>
            <a:pPr marL="0" indent="0" algn="l">
              <a:buNone/>
            </a:pPr>
            <a:r>
              <a:rPr lang="x-none" sz="2400" b="1" dirty="0">
                <a:solidFill>
                  <a:srgbClr val="FF0000"/>
                </a:solidFill>
                <a:latin typeface="Arial" panose="020B0604020202020204" pitchFamily="34" charset="0"/>
                <a:cs typeface="Arial" panose="020B0604020202020204" pitchFamily="34" charset="0"/>
              </a:rPr>
              <a:t>Forma de enseñanza:</a:t>
            </a:r>
            <a:r>
              <a:rPr lang="es-ES" sz="2400" b="1" dirty="0">
                <a:latin typeface="Arial" panose="020B0604020202020204" pitchFamily="34" charset="0"/>
                <a:cs typeface="Arial" panose="020B0604020202020204" pitchFamily="34" charset="0"/>
              </a:rPr>
              <a:t>  </a:t>
            </a:r>
            <a:r>
              <a:rPr lang="x-none" sz="2400" b="1" dirty="0">
                <a:solidFill>
                  <a:schemeClr val="tx1"/>
                </a:solidFill>
                <a:latin typeface="Arial" panose="020B0604020202020204" pitchFamily="34" charset="0"/>
                <a:cs typeface="Arial" panose="020B0604020202020204" pitchFamily="34" charset="0"/>
              </a:rPr>
              <a:t>Conferencia.</a:t>
            </a:r>
          </a:p>
          <a:p>
            <a:pPr marL="1611313" indent="-1611313" algn="l">
              <a:buNone/>
            </a:pPr>
            <a:r>
              <a:rPr lang="x-none" sz="2400" b="1" dirty="0">
                <a:solidFill>
                  <a:srgbClr val="FF0000"/>
                </a:solidFill>
                <a:latin typeface="Arial" panose="020B0604020202020204" pitchFamily="34" charset="0"/>
                <a:cs typeface="Arial" panose="020B0604020202020204" pitchFamily="34" charset="0"/>
              </a:rPr>
              <a:t>Método</a:t>
            </a:r>
            <a:r>
              <a:rPr lang="x-none" sz="2400" b="1" dirty="0">
                <a:solidFill>
                  <a:schemeClr val="accent2">
                    <a:lumMod val="75000"/>
                  </a:schemeClr>
                </a:solidFill>
                <a:latin typeface="Arial" panose="020B0604020202020204" pitchFamily="34" charset="0"/>
                <a:cs typeface="Arial" panose="020B0604020202020204" pitchFamily="34" charset="0"/>
              </a:rPr>
              <a:t>:</a:t>
            </a:r>
            <a:r>
              <a:rPr lang="es-ES" sz="2400" b="1" dirty="0">
                <a:latin typeface="Arial" panose="020B0604020202020204" pitchFamily="34" charset="0"/>
                <a:cs typeface="Arial" panose="020B0604020202020204" pitchFamily="34" charset="0"/>
              </a:rPr>
              <a:t>  </a:t>
            </a:r>
            <a:r>
              <a:rPr lang="es-ES" sz="2400" b="1" dirty="0">
                <a:solidFill>
                  <a:schemeClr val="tx1"/>
                </a:solidFill>
                <a:latin typeface="Arial" panose="020B0604020202020204" pitchFamily="34" charset="0"/>
                <a:cs typeface="Arial" panose="020B0604020202020204" pitchFamily="34" charset="0"/>
              </a:rPr>
              <a:t>Exposición oral, elaboración conjunta y discusión.</a:t>
            </a:r>
            <a:endParaRPr lang="x-none" sz="2400" b="1" dirty="0">
              <a:solidFill>
                <a:schemeClr val="tx1"/>
              </a:solidFill>
              <a:latin typeface="Arial" panose="020B0604020202020204" pitchFamily="34" charset="0"/>
              <a:cs typeface="Arial" panose="020B0604020202020204" pitchFamily="34" charset="0"/>
            </a:endParaRPr>
          </a:p>
          <a:p>
            <a:pPr marL="0" indent="0" algn="just">
              <a:spcBef>
                <a:spcPts val="600"/>
              </a:spcBef>
              <a:spcAft>
                <a:spcPts val="600"/>
              </a:spcAft>
              <a:buNone/>
            </a:pPr>
            <a:r>
              <a:rPr lang="x-none" sz="2400" b="1" dirty="0">
                <a:solidFill>
                  <a:srgbClr val="FF0000"/>
                </a:solidFill>
                <a:latin typeface="Arial" panose="020B0604020202020204" pitchFamily="34" charset="0"/>
                <a:cs typeface="Arial" panose="020B0604020202020204" pitchFamily="34" charset="0"/>
              </a:rPr>
              <a:t>Bibliografia</a:t>
            </a:r>
            <a:r>
              <a:rPr lang="x-none" sz="2400" b="1" dirty="0">
                <a:solidFill>
                  <a:schemeClr val="accent2">
                    <a:lumMod val="75000"/>
                  </a:schemeClr>
                </a:solidFill>
                <a:latin typeface="Arial" panose="020B0604020202020204" pitchFamily="34" charset="0"/>
                <a:cs typeface="Arial" panose="020B0604020202020204" pitchFamily="34" charset="0"/>
              </a:rPr>
              <a:t>:</a:t>
            </a:r>
            <a:r>
              <a:rPr lang="x-none" sz="2400" b="1" dirty="0">
                <a:latin typeface="Arial" pitchFamily="34" charset="0"/>
                <a:cs typeface="Arial" pitchFamily="34" charset="0"/>
              </a:rPr>
              <a:t> </a:t>
            </a:r>
            <a:endParaRPr lang="es-ES" sz="2400" b="1" dirty="0">
              <a:solidFill>
                <a:schemeClr val="tx1"/>
              </a:solidFill>
              <a:latin typeface="Arial" pitchFamily="34" charset="0"/>
              <a:cs typeface="Arial" pitchFamily="34" charset="0"/>
            </a:endParaRPr>
          </a:p>
          <a:p>
            <a:pPr marL="342900" indent="-342900" algn="just">
              <a:spcBef>
                <a:spcPts val="600"/>
              </a:spcBef>
              <a:spcAft>
                <a:spcPts val="600"/>
              </a:spcAft>
              <a:buFont typeface="Arial" panose="020B0604020202020204" pitchFamily="34" charset="0"/>
              <a:buChar char="•"/>
            </a:pPr>
            <a:r>
              <a:rPr lang="x-none" sz="2400" dirty="0">
                <a:solidFill>
                  <a:schemeClr val="tx1"/>
                </a:solidFill>
                <a:latin typeface="Arial" pitchFamily="34" charset="0"/>
                <a:cs typeface="Arial" pitchFamily="34" charset="0"/>
              </a:rPr>
              <a:t>Texto Básico de Seguridad Nacional y Defensa Nacional.</a:t>
            </a:r>
            <a:endParaRPr lang="es-ES" sz="2400" dirty="0">
              <a:solidFill>
                <a:schemeClr val="tx1"/>
              </a:solidFill>
              <a:latin typeface="Arial" pitchFamily="34" charset="0"/>
              <a:cs typeface="Arial" pitchFamily="34" charset="0"/>
            </a:endParaRPr>
          </a:p>
          <a:p>
            <a:pPr marL="342900" indent="-342900" algn="just">
              <a:spcBef>
                <a:spcPts val="600"/>
              </a:spcBef>
              <a:spcAft>
                <a:spcPts val="600"/>
              </a:spcAft>
              <a:buFont typeface="Arial" panose="020B0604020202020204" pitchFamily="34" charset="0"/>
              <a:buChar char="•"/>
            </a:pPr>
            <a:r>
              <a:rPr lang="es-ES" sz="2400" dirty="0">
                <a:solidFill>
                  <a:schemeClr val="tx1"/>
                </a:solidFill>
                <a:latin typeface="Arial" pitchFamily="34" charset="0"/>
                <a:cs typeface="Arial" pitchFamily="34" charset="0"/>
              </a:rPr>
              <a:t>Manuales, Normas, Reglamento, Trabajos teóricos, Conferencias, Convenios, Protocolos, Películas, Videos, libro “Recuerdo de Solferino” y otros. Todo en soporte digital. </a:t>
            </a:r>
          </a:p>
          <a:p>
            <a:pPr marL="0" indent="0" algn="l">
              <a:buNone/>
            </a:pPr>
            <a:endParaRPr lang="es-ES"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515458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2FD860C4-65DF-58F5-813A-4B4B46E3ED9B}"/>
              </a:ext>
            </a:extLst>
          </p:cNvPr>
          <p:cNvSpPr txBox="1"/>
          <p:nvPr/>
        </p:nvSpPr>
        <p:spPr>
          <a:xfrm>
            <a:off x="2843808" y="104722"/>
            <a:ext cx="3528392" cy="584775"/>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Introducción</a:t>
            </a:r>
            <a:endParaRPr kumimoji="0" lang="x-none"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 name="CuadroTexto 2">
            <a:extLst>
              <a:ext uri="{FF2B5EF4-FFF2-40B4-BE49-F238E27FC236}">
                <a16:creationId xmlns:a16="http://schemas.microsoft.com/office/drawing/2014/main" id="{C918AD55-E021-C3D6-B90C-E4E35B35695E}"/>
              </a:ext>
            </a:extLst>
          </p:cNvPr>
          <p:cNvSpPr txBox="1"/>
          <p:nvPr/>
        </p:nvSpPr>
        <p:spPr>
          <a:xfrm>
            <a:off x="314527" y="692696"/>
            <a:ext cx="8856984" cy="2613408"/>
          </a:xfrm>
          <a:prstGeom prst="rect">
            <a:avLst/>
          </a:prstGeom>
          <a:noFill/>
        </p:spPr>
        <p:txBody>
          <a:bodyPr wrap="square">
            <a:spAutoFit/>
          </a:bodyPr>
          <a:lstStyle/>
          <a:p>
            <a:pPr marL="0" marR="0" lvl="0" indent="0" algn="just" defTabSz="914400" rtl="0" eaLnBrk="1" fontAlgn="auto" latinLnBrk="0" hangingPunct="1">
              <a:lnSpc>
                <a:spcPct val="115000"/>
              </a:lnSpc>
              <a:spcBef>
                <a:spcPts val="0"/>
              </a:spcBef>
              <a:spcAft>
                <a:spcPts val="1000"/>
              </a:spcAft>
              <a:buClrTx/>
              <a:buSzTx/>
              <a:buFontTx/>
              <a:buNone/>
              <a:tabLst/>
              <a:defRPr/>
            </a:pPr>
            <a:r>
              <a:rPr kumimoji="0" lang="es-ES" sz="24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El profesor realiza los procedimientos iniciales de la actividad docente, recibir al grupo de estudio, controlar la asistencia, actualizar el registro de control de las actividades velando por el orden del aula, y el porte y aspecto de los estudiantes. Comenta la secuencia lógica de los conocimientos relativos a la defensa Nacional y Territorial.</a:t>
            </a:r>
            <a:endParaRPr kumimoji="0" lang="es-CU"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CuadroTexto 3">
            <a:extLst>
              <a:ext uri="{FF2B5EF4-FFF2-40B4-BE49-F238E27FC236}">
                <a16:creationId xmlns:a16="http://schemas.microsoft.com/office/drawing/2014/main" id="{A916F82B-ED1C-8BFF-19F5-6DC4ED3CD7A1}"/>
              </a:ext>
            </a:extLst>
          </p:cNvPr>
          <p:cNvSpPr txBox="1"/>
          <p:nvPr/>
        </p:nvSpPr>
        <p:spPr>
          <a:xfrm>
            <a:off x="179512" y="3556862"/>
            <a:ext cx="8856984" cy="2677656"/>
          </a:xfrm>
          <a:prstGeom prst="rect">
            <a:avLst/>
          </a:prstGeom>
          <a:noFill/>
        </p:spPr>
        <p:txBody>
          <a:bodyPr wrap="square">
            <a:spAutoFit/>
          </a:bodyPr>
          <a:lstStyle/>
          <a:p>
            <a:pPr algn="just"/>
            <a:r>
              <a:rPr lang="es-ES" sz="2800" b="1" i="1" dirty="0">
                <a:solidFill>
                  <a:srgbClr val="FF0000"/>
                </a:solidFill>
                <a:latin typeface="Arial" panose="020B0604020202020204" pitchFamily="34" charset="0"/>
                <a:cs typeface="Arial" panose="020B0604020202020204" pitchFamily="34" charset="0"/>
              </a:rPr>
              <a:t>El Derecho Internacional Humanitario </a:t>
            </a:r>
            <a:r>
              <a:rPr lang="es-ES" sz="2800" dirty="0">
                <a:latin typeface="Arial" panose="020B0604020202020204" pitchFamily="34" charset="0"/>
                <a:cs typeface="Arial" panose="020B0604020202020204" pitchFamily="34" charset="0"/>
              </a:rPr>
              <a:t>es un conjunto de normas que, por razones humanitarias, trata de limitar los efectos de los conflictos armados. Protege a las personas que no participan o han dejado de participar en las acciones combativas y limita los medios y métodos de hacer la guerra. </a:t>
            </a:r>
            <a:endParaRPr lang="es-CU"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945124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90364" y="2132856"/>
            <a:ext cx="8363272" cy="3312368"/>
          </a:xfrm>
          <a:solidFill>
            <a:schemeClr val="bg1"/>
          </a:solidFill>
        </p:spPr>
        <p:txBody>
          <a:bodyPr>
            <a:noAutofit/>
          </a:bodyPr>
          <a:lstStyle/>
          <a:p>
            <a:pPr marL="0" indent="0" algn="ctr">
              <a:buNone/>
            </a:pPr>
            <a:r>
              <a:rPr kumimoji="0" lang="es-E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Derecho Internacional Humanitario: breve reseña histórica sobre su surgimiento y desarrollo; principales definiciones que rigen el Derecho de la Guerra.</a:t>
            </a:r>
          </a:p>
        </p:txBody>
      </p:sp>
      <p:sp>
        <p:nvSpPr>
          <p:cNvPr id="4" name="CuadroTexto 3">
            <a:extLst>
              <a:ext uri="{FF2B5EF4-FFF2-40B4-BE49-F238E27FC236}">
                <a16:creationId xmlns:a16="http://schemas.microsoft.com/office/drawing/2014/main" id="{C84DA3EB-4CAA-F7BD-1676-C049CE4572AB}"/>
              </a:ext>
            </a:extLst>
          </p:cNvPr>
          <p:cNvSpPr txBox="1"/>
          <p:nvPr/>
        </p:nvSpPr>
        <p:spPr>
          <a:xfrm>
            <a:off x="1511660" y="581779"/>
            <a:ext cx="6120680" cy="830997"/>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a:spAutoFit/>
          </a:bodyPr>
          <a:lstStyle/>
          <a:p>
            <a:pPr marL="0" indent="0" algn="ctr">
              <a:buNone/>
            </a:pPr>
            <a:r>
              <a:rPr lang="es-ES" sz="4800" b="1" dirty="0">
                <a:solidFill>
                  <a:srgbClr val="FF0000"/>
                </a:solidFill>
                <a:latin typeface="Arial" panose="020B0604020202020204" pitchFamily="34" charset="0"/>
                <a:cs typeface="Arial" panose="020B0604020202020204" pitchFamily="34" charset="0"/>
              </a:rPr>
              <a:t>PRIMER </a:t>
            </a:r>
            <a:r>
              <a:rPr lang="x-none" sz="4800" b="1" dirty="0">
                <a:solidFill>
                  <a:srgbClr val="FF0000"/>
                </a:solidFill>
                <a:latin typeface="Arial" panose="020B0604020202020204" pitchFamily="34" charset="0"/>
                <a:cs typeface="Arial" panose="020B0604020202020204" pitchFamily="34" charset="0"/>
              </a:rPr>
              <a:t>SUMARIO </a:t>
            </a:r>
            <a:endParaRPr lang="es-ES" sz="48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15327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58EB1ADD-6143-2038-100C-4D2C4776D544}"/>
              </a:ext>
            </a:extLst>
          </p:cNvPr>
          <p:cNvSpPr txBox="1"/>
          <p:nvPr/>
        </p:nvSpPr>
        <p:spPr>
          <a:xfrm>
            <a:off x="179512" y="181957"/>
            <a:ext cx="8784976" cy="649408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3200" b="1" i="1"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El Derecho Internacional Humanitario (DIH)</a:t>
            </a:r>
            <a:r>
              <a:rPr kumimoji="0" lang="es-ES" sz="3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también puede denominarse Derecho de la Guerra (DG), Derecho Humanitario (DH) y más recientemente Derecho Internacional de los Conflictos Armados (DICA). El Derecho Internacional Humanitario es parte del Derecho Internacional, que regula las relaciones entre los Estados. El Derecho Internacional está integrado por acuerdos firmados entre Estados, llamados con frecuencia tratados o convenios, así como por principios y prácticas generales que los Estados aceptan o se comprometen a aceptar como obligaciones jurídicas.</a:t>
            </a:r>
            <a:endParaRPr kumimoji="0" lang="es-CU" sz="3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616448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79512" y="1643050"/>
            <a:ext cx="8856984" cy="4090206"/>
          </a:xfrm>
          <a:solidFill>
            <a:schemeClr val="bg1"/>
          </a:solidFill>
        </p:spPr>
        <p:txBody>
          <a:bodyPr>
            <a:noAutofit/>
          </a:bodyPr>
          <a:lstStyle/>
          <a:p>
            <a:pPr marL="0" indent="0" algn="just">
              <a:buNone/>
            </a:pPr>
            <a:r>
              <a:rPr lang="es-ES" sz="2800" b="1" dirty="0">
                <a:solidFill>
                  <a:srgbClr val="0070C0"/>
                </a:solidFill>
                <a:latin typeface="Arial" pitchFamily="34" charset="0"/>
                <a:cs typeface="Arial" pitchFamily="34" charset="0"/>
              </a:rPr>
              <a:t>Es el conjunto de normas internacionales de origen consuetudinario y convencional, que por razones humanitarias, trata de limitar los efectos de los conflictos armados internacionales y no internacionales, restringiendo los métodos y medios de hacer la guerra y protegiendo a las personas y los bienes afectados o que puedan ser afectados por el conflicto</a:t>
            </a:r>
          </a:p>
          <a:p>
            <a:pPr marL="0" indent="0" algn="just">
              <a:buNone/>
            </a:pPr>
            <a:endParaRPr lang="es-ES" sz="2800" b="1" dirty="0">
              <a:solidFill>
                <a:srgbClr val="0070C0"/>
              </a:solidFill>
            </a:endParaRPr>
          </a:p>
        </p:txBody>
      </p:sp>
      <p:sp>
        <p:nvSpPr>
          <p:cNvPr id="4" name="3 Rectángulo"/>
          <p:cNvSpPr/>
          <p:nvPr/>
        </p:nvSpPr>
        <p:spPr>
          <a:xfrm>
            <a:off x="390310" y="332656"/>
            <a:ext cx="8363380" cy="584775"/>
          </a:xfrm>
          <a:prstGeom prst="rect">
            <a:avLst/>
          </a:prstGeom>
          <a:solidFill>
            <a:schemeClr val="bg1"/>
          </a:solid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3200" b="1" i="0" u="none" strike="noStrike" kern="1200" cap="none" spc="0" normalizeH="0" baseline="0" noProof="0" dirty="0">
                <a:ln>
                  <a:noFill/>
                </a:ln>
                <a:solidFill>
                  <a:srgbClr val="FF0000"/>
                </a:solidFill>
                <a:effectLst/>
                <a:uLnTx/>
                <a:uFillTx/>
                <a:latin typeface="Calibri"/>
                <a:ea typeface="+mn-ea"/>
                <a:cs typeface="+mn-cs"/>
              </a:rPr>
              <a:t>DERECHO INTERNACIONAL HUMANITARIO (</a:t>
            </a:r>
            <a:r>
              <a:rPr kumimoji="0" lang="es-ES" sz="3200" b="1" i="0" u="none" strike="noStrike" kern="1200" cap="none" spc="0" normalizeH="0" baseline="0" noProof="0" dirty="0">
                <a:ln>
                  <a:noFill/>
                </a:ln>
                <a:solidFill>
                  <a:prstClr val="black"/>
                </a:solidFill>
                <a:effectLst/>
                <a:uLnTx/>
                <a:uFillTx/>
                <a:latin typeface="Calibri"/>
                <a:ea typeface="+mn-ea"/>
                <a:cs typeface="+mn-cs"/>
              </a:rPr>
              <a:t>DIH</a:t>
            </a:r>
            <a:r>
              <a:rPr kumimoji="0" lang="es-ES" sz="3200" b="1" i="0" u="none" strike="noStrike" kern="1200" cap="none" spc="0" normalizeH="0" baseline="0" noProof="0" dirty="0">
                <a:ln>
                  <a:noFill/>
                </a:ln>
                <a:solidFill>
                  <a:srgbClr val="FF0000"/>
                </a:solidFill>
                <a:effectLst/>
                <a:uLnTx/>
                <a:uFillTx/>
                <a:latin typeface="Calibri"/>
                <a:ea typeface="+mn-ea"/>
                <a:cs typeface="+mn-cs"/>
              </a:rPr>
              <a:t>)</a:t>
            </a:r>
          </a:p>
        </p:txBody>
      </p:sp>
    </p:spTree>
    <p:extLst>
      <p:ext uri="{BB962C8B-B14F-4D97-AF65-F5344CB8AC3E}">
        <p14:creationId xmlns:p14="http://schemas.microsoft.com/office/powerpoint/2010/main" val="29455720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51520" y="893345"/>
            <a:ext cx="8784976" cy="5715040"/>
          </a:xfrm>
          <a:solidFill>
            <a:schemeClr val="bg1"/>
          </a:solidFill>
        </p:spPr>
        <p:txBody>
          <a:bodyPr>
            <a:noAutofit/>
          </a:bodyPr>
          <a:lstStyle/>
          <a:p>
            <a:pPr algn="just">
              <a:buFont typeface="Wingdings" pitchFamily="2" charset="2"/>
              <a:buChar char="v"/>
            </a:pPr>
            <a:r>
              <a:rPr lang="es-ES" sz="2800" dirty="0">
                <a:latin typeface="Arial" panose="020B0604020202020204" pitchFamily="34" charset="0"/>
                <a:cs typeface="Arial" panose="020B0604020202020204" pitchFamily="34" charset="0"/>
              </a:rPr>
              <a:t>En la mayoría de las civilizaciones de la antigüedad y especialmente desde la Edad Media, se establecieron normas para restringir o limitar el derecho de los beligerantes.</a:t>
            </a:r>
          </a:p>
          <a:p>
            <a:pPr algn="just">
              <a:buFont typeface="Wingdings" pitchFamily="2" charset="2"/>
              <a:buChar char="v"/>
            </a:pPr>
            <a:r>
              <a:rPr lang="es-ES" sz="2800" dirty="0">
                <a:latin typeface="Arial" panose="020B0604020202020204" pitchFamily="34" charset="0"/>
                <a:cs typeface="Arial" panose="020B0604020202020204" pitchFamily="34" charset="0"/>
              </a:rPr>
              <a:t>Para proteger a determinadas categorías de personas.</a:t>
            </a:r>
          </a:p>
          <a:p>
            <a:pPr algn="just">
              <a:buFont typeface="Wingdings" pitchFamily="2" charset="2"/>
              <a:buChar char="v"/>
            </a:pPr>
            <a:r>
              <a:rPr lang="es-ES" sz="2800" dirty="0">
                <a:latin typeface="Arial" panose="020B0604020202020204" pitchFamily="34" charset="0"/>
                <a:cs typeface="Arial" panose="020B0604020202020204" pitchFamily="34" charset="0"/>
              </a:rPr>
              <a:t>Estas categorías de personas protegidas incluían a las mujeres, los niños, los ancianos, los heridos, los combatientes desarmados y los prisioneros.</a:t>
            </a:r>
          </a:p>
          <a:p>
            <a:pPr algn="just">
              <a:buFont typeface="Wingdings" pitchFamily="2" charset="2"/>
              <a:buChar char="v"/>
            </a:pPr>
            <a:r>
              <a:rPr lang="es-ES" sz="2800" dirty="0">
                <a:latin typeface="Arial" panose="020B0604020202020204" pitchFamily="34" charset="0"/>
                <a:cs typeface="Arial" panose="020B0604020202020204" pitchFamily="34" charset="0"/>
              </a:rPr>
              <a:t>Estaban prohibidos los ataques a ciertos bienes, como lugares de culto y el empleo de medios de combate pérfidos o desleales. </a:t>
            </a:r>
          </a:p>
          <a:p>
            <a:pPr marL="0" indent="0" algn="just">
              <a:buNone/>
            </a:pPr>
            <a:endParaRPr lang="es-ES" sz="2800" dirty="0">
              <a:latin typeface="Arial" panose="020B0604020202020204" pitchFamily="34" charset="0"/>
              <a:cs typeface="Arial" panose="020B0604020202020204" pitchFamily="34" charset="0"/>
            </a:endParaRPr>
          </a:p>
          <a:p>
            <a:pPr algn="just">
              <a:buFont typeface="Wingdings" pitchFamily="2" charset="2"/>
              <a:buChar char="v"/>
            </a:pPr>
            <a:endParaRPr lang="es-ES" sz="2800" dirty="0">
              <a:latin typeface="Arial" panose="020B0604020202020204" pitchFamily="34" charset="0"/>
              <a:cs typeface="Arial" panose="020B0604020202020204" pitchFamily="34" charset="0"/>
            </a:endParaRPr>
          </a:p>
        </p:txBody>
      </p:sp>
      <p:sp>
        <p:nvSpPr>
          <p:cNvPr id="4" name="CuadroTexto 3">
            <a:extLst>
              <a:ext uri="{FF2B5EF4-FFF2-40B4-BE49-F238E27FC236}">
                <a16:creationId xmlns:a16="http://schemas.microsoft.com/office/drawing/2014/main" id="{DA3CA7A9-FE14-BCD7-C2CA-7EB006D58F1D}"/>
              </a:ext>
            </a:extLst>
          </p:cNvPr>
          <p:cNvSpPr txBox="1"/>
          <p:nvPr/>
        </p:nvSpPr>
        <p:spPr>
          <a:xfrm>
            <a:off x="1151620" y="173899"/>
            <a:ext cx="6840760" cy="461665"/>
          </a:xfrm>
          <a:prstGeom prst="rect">
            <a:avLst/>
          </a:prstGeom>
          <a:blipFill>
            <a:blip r:embed="rId2"/>
            <a:tile tx="0" ty="0" sx="100000" sy="100000" flip="none" algn="tl"/>
          </a:blipFill>
        </p:spPr>
        <p:txBody>
          <a:bodyPr wrap="square">
            <a:spAutoFit/>
          </a:bodyPr>
          <a:lstStyle/>
          <a:p>
            <a:pPr marL="0" indent="0" algn="ctr">
              <a:buNone/>
            </a:pPr>
            <a:r>
              <a:rPr lang="x-none" sz="2400" b="1" dirty="0">
                <a:solidFill>
                  <a:srgbClr val="FF0000"/>
                </a:solidFill>
                <a:latin typeface="Arial" panose="020B0604020202020204" pitchFamily="34" charset="0"/>
                <a:cs typeface="Arial" panose="020B0604020202020204" pitchFamily="34" charset="0"/>
              </a:rPr>
              <a:t>SURGIMIENTO Y DESARROLLO </a:t>
            </a:r>
            <a:endParaRPr lang="es-ES" sz="2400" b="1" dirty="0">
              <a:solidFill>
                <a:srgbClr val="FF0000"/>
              </a:solidFill>
              <a:latin typeface="Arial" panose="020B0604020202020204" pitchFamily="34" charset="0"/>
              <a:cs typeface="Arial" panose="020B0604020202020204" pitchFamily="34" charset="0"/>
            </a:endParaRPr>
          </a:p>
        </p:txBody>
      </p:sp>
    </p:spTree>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ema de Office">
  <a:themeElements>
    <a:clrScheme name="Ofici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ci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ci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Tema de Office">
  <a:themeElements>
    <a:clrScheme name="Ofici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ci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ci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1506</TotalTime>
  <Words>2137</Words>
  <Application>Microsoft Office PowerPoint</Application>
  <PresentationFormat>Presentación en pantalla (4:3)</PresentationFormat>
  <Paragraphs>155</Paragraphs>
  <Slides>31</Slides>
  <Notes>2</Notes>
  <HiddenSlides>0</HiddenSlides>
  <MMClips>0</MMClips>
  <ScaleCrop>false</ScaleCrop>
  <HeadingPairs>
    <vt:vector size="6" baseType="variant">
      <vt:variant>
        <vt:lpstr>Fuentes usadas</vt:lpstr>
      </vt:variant>
      <vt:variant>
        <vt:i4>6</vt:i4>
      </vt:variant>
      <vt:variant>
        <vt:lpstr>Tema</vt:lpstr>
      </vt:variant>
      <vt:variant>
        <vt:i4>3</vt:i4>
      </vt:variant>
      <vt:variant>
        <vt:lpstr>Títulos de diapositiva</vt:lpstr>
      </vt:variant>
      <vt:variant>
        <vt:i4>31</vt:i4>
      </vt:variant>
    </vt:vector>
  </HeadingPairs>
  <TitlesOfParts>
    <vt:vector size="40" baseType="lpstr">
      <vt:lpstr>Arial</vt:lpstr>
      <vt:lpstr>Arial Black</vt:lpstr>
      <vt:lpstr>Arial Rounded MT Bold</vt:lpstr>
      <vt:lpstr>Calibri</vt:lpstr>
      <vt:lpstr>Symbol</vt:lpstr>
      <vt:lpstr>Wingdings</vt:lpstr>
      <vt:lpstr>Tema de Office</vt:lpstr>
      <vt:lpstr>1_Tema de Office</vt:lpstr>
      <vt:lpstr>2_Tema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 CONVENIOS DE GINEBRA</vt:lpstr>
      <vt:lpstr>Presentación de PowerPoint</vt:lpstr>
      <vt:lpstr>Protocolo III</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dagoa</dc:creator>
  <cp:lastModifiedBy>Lazara</cp:lastModifiedBy>
  <cp:revision>74</cp:revision>
  <dcterms:created xsi:type="dcterms:W3CDTF">2019-01-05T16:46:31Z</dcterms:created>
  <dcterms:modified xsi:type="dcterms:W3CDTF">2024-02-22T13:29:59Z</dcterms:modified>
</cp:coreProperties>
</file>