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66" r:id="rId14"/>
    <p:sldId id="267" r:id="rId15"/>
    <p:sldId id="275" r:id="rId16"/>
    <p:sldId id="268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50ECD-3913-2CAC-D2B0-51C89F005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C12427-8327-6A7C-0886-7E779FDF8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C200EC-2135-1E78-F206-F3B00ABE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FDBD7E-99E2-AAE7-DE6E-384FE478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AD54B0-8346-04DE-43AA-BD91145A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33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E64DA-5EDE-E4C1-68F5-7EF89AD2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FF0689-55E6-917E-DD8B-6E1D878C1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B8A19-02E0-33E4-1380-32A7D1E7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623882-E0DC-A5FC-3351-348F5F6D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140DB7-19EA-332E-2A01-9E958A58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52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E3DE4D-1973-6E0E-F034-62AF54B4F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3A0E0C-E4E9-3ABA-2D8F-F9B204165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EC47BE-71CC-52AF-EE22-90A40D73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6C3AD-A1DE-F42F-2ACB-566E8A42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41F05-04C2-37F0-5562-62C775EA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73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8DC48-1FEA-BE22-FC29-6890B494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42FACA-2852-5CB0-D10B-4A2CBBA9D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50E81-09FE-D26A-C7ED-C8F6B5B4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94862-1EEE-4C14-04EF-FA692ADB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D082B5-DF1C-EE9E-2423-80F32A05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4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950EA-56DB-E40A-B36E-2479955B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126CD4-3AC1-046C-62FD-A3CE392C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293A93-F446-5FC5-0B55-67524C49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39681A-7CD3-38F5-EBBC-30CBE6E3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7DD39-569C-7DAB-6F29-69718F36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0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B77AC-B053-7313-1329-3AC35A66B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C87BE-877D-9C06-2715-D750A4249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36A418-3B7E-E110-6685-331D59E34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51EC54-09D7-EBD7-BE07-183B467A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3BB98F-4D4E-C8AB-B544-8E9B29C8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09518F-8B89-BE64-86AE-4B604E2D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14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92A91-3A07-E8F6-C353-D03169412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E09DDF-7C96-0216-C7FB-314831DD2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552107-9DF2-F55B-A87E-0AF9F34DD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7EDFB3-C31C-12FD-C806-3793F20E9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D6166E-2057-485A-CA4E-734B9C5D1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A69A56-7CB5-8D8E-C212-A76CFB64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2DADC4-EA95-9993-3FC2-5577E676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B847BC-134E-2966-5B17-CB229BD1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9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F56AF-42ED-E658-5D16-7AB2A426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9F7DE9-FC48-FBDC-5021-288BA72C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95ECD5-93B2-8B03-714C-77842A86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019F29-ED64-B66F-3D4B-295EEE6E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27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BFA036-27C2-78E3-71CD-606B742E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F8308-657D-EA0D-3739-A423CE13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47428B-63C2-E0D9-A6B9-B30093C8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22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04D14-ADC6-F0AE-A40B-1ED0E634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23B060-D0C1-17F8-2FDB-1787964EF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C4B956-9432-C3F9-E1A4-2D103341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FC4FFC-3721-F704-F602-4C32951B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17D03-FA6E-7EB0-A9F5-8EAB1CBC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D99C9F-3C3B-9CD9-98F4-7DE92729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2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174BA-6187-C5D1-1B5A-89E93F00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8FAD1A-3964-5B64-1721-27E5769FB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C8D5FF-BEDA-06A3-1088-CA49C86D0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C1EBE1-BF43-3E70-B4E6-19758151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2A3B6C-2C3F-F1CB-8CEE-547212B24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886691-7470-9F30-ACDC-B36D4F0A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2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96A13C-7EDF-41F0-FED2-FBA708DC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1B8D05-D823-121F-F78A-4F54CD247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6BCCB4-1F04-19D7-BE9B-E8059C5BD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09F5-7370-4ED6-8FAA-E35A19BF1278}" type="datetimeFigureOut">
              <a:rPr lang="es-ES" smtClean="0"/>
              <a:t>07/03/2024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1E8D50-0DD7-CAEE-3EA5-06DA517C8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C87917-921B-47DD-B246-097F49596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D12F-18A4-4FD1-A3F0-ECF9E8234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23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cielo.sld.cu/scielo.php?script=sci_arttext&amp;pid=S0864-21252007000200014&amp;lng=es" TargetMode="External"/><Relationship Id="rId2" Type="http://schemas.openxmlformats.org/officeDocument/2006/relationships/hyperlink" Target="http://www.bvs.sld.cu/libros/sindromes/sindromes%20_musculoesqueleticos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cielo.sld.cu/scielo.php?script=sci_arttext&amp;pid=S1817-59962013000100007&amp;lng=es" TargetMode="External"/><Relationship Id="rId4" Type="http://schemas.openxmlformats.org/officeDocument/2006/relationships/hyperlink" Target="http://scielo.sld.cu/scielo.php?script=sci_arttext&amp;pid=S0864-21412010000200006&amp;lng=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udolf_Virchow" TargetMode="External"/><Relationship Id="rId2" Type="http://schemas.openxmlformats.org/officeDocument/2006/relationships/hyperlink" Target="https://es.wikipedia.org/wiki/Aulo_Cornelio_Celso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ADA7C52-EFC4-C971-DC52-59B6519B896D}"/>
              </a:ext>
            </a:extLst>
          </p:cNvPr>
          <p:cNvSpPr txBox="1"/>
          <p:nvPr/>
        </p:nvSpPr>
        <p:spPr>
          <a:xfrm>
            <a:off x="474133" y="491067"/>
            <a:ext cx="11209867" cy="391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Propedéutica clínica y semiología médica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 3.</a:t>
            </a: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Síndrome Inflamatorio Articular (</a:t>
            </a:r>
            <a:r>
              <a:rPr lang="es-ES" sz="32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SIA)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FOE:</a:t>
            </a: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Conferencia orientadora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José Pedro Martínez Larrarte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271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7131A6A-7CCE-414E-CBA0-0BC3353EE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266" y="620971"/>
            <a:ext cx="10160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Mecanismos por los que se produce la inflamación           </a:t>
            </a:r>
            <a:endParaRPr kumimoji="0" lang="es-MX" altLang="es-CU" sz="3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Una vez que el agente lesivo  se encuentra en la membrana sinovial da lugar a la siguiente secuencia de eventos:</a:t>
            </a:r>
            <a:endParaRPr kumimoji="0" lang="es-MX" altLang="es-CU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Cambios hemodinámicos</a:t>
            </a:r>
            <a:endParaRPr kumimoji="0" lang="es-MX" altLang="es-CU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Aumento de la permeabilidad vascular</a:t>
            </a:r>
            <a:endParaRPr kumimoji="0" lang="es-ES" altLang="es-CU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Infiltrado leucocitario</a:t>
            </a:r>
            <a:endParaRPr kumimoji="0" lang="es-MX" altLang="es-CU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Quimiotaxis</a:t>
            </a:r>
            <a:endParaRPr kumimoji="0" lang="es-MX" altLang="es-CU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4418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7131A6A-7CCE-414E-CBA0-0BC3353EE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" y="291911"/>
            <a:ext cx="11633199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Mecanismos por los que se produce la inflamación: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U" sz="32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Cambios hemodinámicos</a:t>
            </a:r>
            <a:endParaRPr kumimoji="0" lang="es-MX" altLang="es-C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Vasodilatación arteriolar con mayor aporte de sangre al territorio y un enlentecimiento de la misma en este, producida por la liberación de histamina y serotonina contenida en las células cebadas locales dando lugar al aumento de temperatura y rubor.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Aumento de la permeabilidad vascular</a:t>
            </a:r>
            <a:endParaRPr kumimoji="0" lang="es-ES" altLang="es-C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Sucede por varios mecanismos que se concatenan de persistir el agente agresor:</a:t>
            </a:r>
            <a:endParaRPr kumimoji="0" lang="es-ES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Inmediato producido por la histamina que contrae las células endoteliales en </a:t>
            </a:r>
            <a:r>
              <a:rPr kumimoji="0" lang="es-ES" altLang="es-CU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venulas</a:t>
            </a:r>
            <a:r>
              <a:rPr kumimoji="0" lang="es-ES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produciendo brechas intercelulares, dura entre 20 y 30 minutos.</a:t>
            </a:r>
            <a:endParaRPr kumimoji="0" lang="es-ES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la lesión es más severa que ocasiona necrosis de la célula </a:t>
            </a:r>
            <a:r>
              <a:rPr kumimoji="0" lang="es-MX" altLang="es-CU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endoletiales</a:t>
            </a: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es-MX" altLang="es-CU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venulas</a:t>
            </a: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 arteriolas y capilares se produce secundariamente un gran aumento de la permeabilidad que puede durar hasta 2 o 3 días.</a:t>
            </a:r>
            <a:endParaRPr kumimoji="0" lang="es-MX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632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7131A6A-7CCE-414E-CBA0-0BC3353EE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67" y="290415"/>
            <a:ext cx="11159065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Mecanismos por los que se produce la inflamación: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kumimoji="0" lang="es-MX" altLang="es-CU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Infiltrado leucocitario</a:t>
            </a:r>
            <a:endParaRPr kumimoji="0" lang="es-MX" altLang="es-C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enlentecimiento circulatorio favorece que los leucocitos se acerquen a la pared vascular, rodando sobre el endotelio, favoreciendo su adhesión a las células   endoteliales mediante determinadas proteínas de membrana, y su ulterior paso entre  ellas.</a:t>
            </a:r>
            <a:endParaRPr kumimoji="0" lang="es-MX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Quimiotaxis</a:t>
            </a:r>
            <a:endParaRPr kumimoji="0" lang="es-MX" altLang="es-CU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Cuando los leucocitos atraviesan el endotelio vascular, son atraídos al foco  inflamatorio por la acción de factores quimiotácticos para eliminar por fagocitosis  al agente lesivo o los detritus celulares.    </a:t>
            </a:r>
            <a:endParaRPr kumimoji="0" lang="es-MX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primeros leucocitos que acceden al foco inflamatorio son los polimorfonucleares dentro de estos específicamente los neutrófilos que lo hacen entre 1 a 2 horas después de iniciarse el proceso; de 12 a 24 horas mas tarde  comienzan a pasar monocitos/macrófagos y los linfocitos.</a:t>
            </a:r>
            <a:endParaRPr kumimoji="0" lang="es-MX" altLang="es-C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91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84DDE1-1C77-FA25-1049-22578BA90F31}"/>
              </a:ext>
            </a:extLst>
          </p:cNvPr>
          <p:cNvSpPr txBox="1"/>
          <p:nvPr/>
        </p:nvSpPr>
        <p:spPr>
          <a:xfrm>
            <a:off x="440267" y="321733"/>
            <a:ext cx="10769600" cy="409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Clasificación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 diferentes clasificaciones para el SIA, en este trabajo haremos referencia a las mas conocidas y la relación que pueden tener entre ellas.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a las características de comienzo, del líquido sinovial y a las manifestaciones clínicas la inflamación articular se clasifica en aguda y crónica </a:t>
            </a:r>
            <a:endParaRPr lang="es-E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8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841A4FF-4660-1854-C522-D59B1006F865}"/>
              </a:ext>
            </a:extLst>
          </p:cNvPr>
          <p:cNvSpPr txBox="1"/>
          <p:nvPr/>
        </p:nvSpPr>
        <p:spPr>
          <a:xfrm>
            <a:off x="389467" y="237071"/>
            <a:ext cx="11430000" cy="598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Inflamación aguda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una respuesta inespecífica ante las agresiones.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Comienzo de forma abrupta.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 una clínica intensa: enrojecimiento, calor, tumefacción, dolor e impotencia funcional aunque suele depender de la intensidad de la agresión y la susceptibilidad del paciente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mantiene por corto tiempo.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vez eliminado el agente lesivo evoluciona favorablemente.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algunos casos como las artritis infecciosas se pueden producir secuelas.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células que predominan son los polimorfonucleares (neutrófilos)</a:t>
            </a:r>
            <a:endParaRPr lang="es-C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2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841A4FF-4660-1854-C522-D59B1006F865}"/>
              </a:ext>
            </a:extLst>
          </p:cNvPr>
          <p:cNvSpPr txBox="1"/>
          <p:nvPr/>
        </p:nvSpPr>
        <p:spPr>
          <a:xfrm>
            <a:off x="389467" y="372537"/>
            <a:ext cx="11192933" cy="606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Inflamación Crónica</a:t>
            </a:r>
            <a:r>
              <a:rPr lang="es-MX" sz="3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aparecer de 3 formas        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 la lesión aguda si no se neutraliza                     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ataques repetidos de reacción aguda 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un proceso insidioso desde el principio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lo general es una respuesta específica frente al agente agresor mediada por el sistema  inmune.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células que predominan son mononucleares (macrófagos o linfocitos).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688C28F-28E5-9BB5-97A2-39D48C5DF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33" y="123082"/>
            <a:ext cx="10820399" cy="617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Otras clasificaciones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CU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Según el número de articulaciones afectadas  se denominan: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Monoarticulares</a:t>
            </a: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 afecta una  sola articulación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Oligo o pauciarticular </a:t>
            </a: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afecta de 2 a 4 articulaciones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s-MX" altLang="es-CU" sz="32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oliarticular</a:t>
            </a: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 afecta cinco  o más articulaciones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MX" altLang="es-CU" sz="32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Además en:</a:t>
            </a:r>
          </a:p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Simétricos</a:t>
            </a: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 se presenta en los dos mismos grupos articulares de ambos hemicuerpos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s-MX" altLang="es-CU" sz="32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s-MX" altLang="es-CU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simétricos</a:t>
            </a: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 no guardan esta relación</a:t>
            </a:r>
            <a:r>
              <a:rPr kumimoji="0" lang="es-MX" altLang="es-CU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553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0EC111B-0F0C-5649-2290-EB18856EAA2E}"/>
              </a:ext>
            </a:extLst>
          </p:cNvPr>
          <p:cNvSpPr txBox="1"/>
          <p:nvPr/>
        </p:nvSpPr>
        <p:spPr>
          <a:xfrm>
            <a:off x="254000" y="406400"/>
            <a:ext cx="11734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 se pueden clasificar en: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Aditiva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aparecen nuevas articulaciones inflamadas sin desaparecer las que lo estaban previamente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Migratriz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desaparecen los signos flogísticos de una articulación inflamada y simultáneamente van presentándose </a:t>
            </a:r>
            <a:r>
              <a:rPr lang="es-MX" sz="32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otra</a:t>
            </a:r>
            <a:endParaRPr lang="es-MX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Palindrómico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se instalan los elementos inflamatorios en una articulación hasta llegar a un  pico máximo de flogosis, para desaparecer como mismo se presentaron, ocurriendo todo en un periodo menor de cinco días y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Autolimitadas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desaparecen en un periodo entre 15 días y 3 meses aun sin tomar medicamentos y sin dejar secuelas al menos aparentes</a:t>
            </a:r>
            <a:endParaRPr lang="es-E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0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F9B9E77-AF09-5C16-E553-1F9BAF96CB8F}"/>
              </a:ext>
            </a:extLst>
          </p:cNvPr>
          <p:cNvSpPr txBox="1"/>
          <p:nvPr/>
        </p:nvSpPr>
        <p:spPr>
          <a:xfrm>
            <a:off x="220133" y="558800"/>
            <a:ext cx="11751734" cy="331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Manifestaciones clínicas del Síndrome inflamatorio articular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todo proceso inflamatorio en el SIA está presente de una u otra forma el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rubor,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tumor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la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impotencia funcional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pueden encontrarse al examen físico con algunas  variaciones dependientes de la anatomía de la articulación afectada o el proceso morboso que lo origina.</a:t>
            </a:r>
            <a:endParaRPr lang="es-E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2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903258-32F2-0809-200A-2DCC76AB3A0E}"/>
              </a:ext>
            </a:extLst>
          </p:cNvPr>
          <p:cNvSpPr txBox="1"/>
          <p:nvPr/>
        </p:nvSpPr>
        <p:spPr>
          <a:xfrm>
            <a:off x="389467" y="355601"/>
            <a:ext cx="11446933" cy="61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Tumor (Tumefacción articular )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entiende por tumefacción articular el aumento de volumen de una articulación constituido a expensas de sus partes blandas: membrana sinovial, cápsula y ligamentos periarticulares.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tumefacción es un signo de mayor importancia ya que permite afirmar que existe realmente una enfermedad articular.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Generalmente es blanda y fluctuante, a lo sumo consistente, y es el efecto del derrame del líquido intraarticular en la inflamación aguda o la proliferación y engrosamiento de la sinovial en la inflamación crónica. 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4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2DCD6CB-4CC0-9A02-FD5E-21984DFB625B}"/>
              </a:ext>
            </a:extLst>
          </p:cNvPr>
          <p:cNvSpPr txBox="1"/>
          <p:nvPr/>
        </p:nvSpPr>
        <p:spPr>
          <a:xfrm>
            <a:off x="778933" y="355601"/>
            <a:ext cx="9922933" cy="592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endParaRPr lang="es-C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General:</a:t>
            </a:r>
            <a:endParaRPr lang="es-C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Dominar el concepto de síndrome inflamatorio articular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Específicos:</a:t>
            </a:r>
            <a:endParaRPr lang="es-C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-Identificar signos y síntomas del síndrome inflamatorio articular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-Dominar las diferentes clasificaciones de este síndrome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-Dominar exámenes complementarios y estudios imagenológicos más importantes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8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787150D-44A0-11D1-2816-BA9EF0D1B334}"/>
              </a:ext>
            </a:extLst>
          </p:cNvPr>
          <p:cNvSpPr txBox="1"/>
          <p:nvPr/>
        </p:nvSpPr>
        <p:spPr>
          <a:xfrm>
            <a:off x="440266" y="227515"/>
            <a:ext cx="11463867" cy="5483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signo más frecuentemente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puede ser de intensidad variable según el caso; generalmente se localiza sobre la articulación afectada, o puede irradiar a las zonas yuxtarticulares</a:t>
            </a:r>
            <a:r>
              <a:rPr lang="es-MX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dolor de tipo inflamatorio 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 como  característica que persiste durante el reposo, inclusive puede alcanzar  su máxima intensidad en horas de la noche o en la mañana al despertar el enfermo; atenuándose relativamente cuando la articulación se pone en actividad.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69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1717F30-3BAA-2B56-37E5-D6BCF2AC16A4}"/>
              </a:ext>
            </a:extLst>
          </p:cNvPr>
          <p:cNvSpPr txBox="1"/>
          <p:nvPr/>
        </p:nvSpPr>
        <p:spPr>
          <a:xfrm>
            <a:off x="406400" y="355600"/>
            <a:ext cx="11345333" cy="6049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Rubor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rubor de la inflamación articular no siempre se puede observar a nivel de la piel; compréndase que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inflamación sucede a nivel de la membrana sinovial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si toma está característica.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algunos procesos inflamatorios  muy intensos como los que suceden en la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artritis  séptica 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el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reumatismo  palindrómico 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piel de la articulación afectada suele tomar esta coloración inclusive mostrarse violácea como sucede en la 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artropatía gotosa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nivel de la primera metatarso falángica (</a:t>
            </a: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Podagra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55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E332BFB-8D81-9861-2DC1-4E729C302E1C}"/>
              </a:ext>
            </a:extLst>
          </p:cNvPr>
          <p:cNvSpPr txBox="1"/>
          <p:nvPr/>
        </p:nvSpPr>
        <p:spPr>
          <a:xfrm>
            <a:off x="254000" y="304802"/>
            <a:ext cx="11480800" cy="627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</a:t>
            </a:r>
            <a:endParaRPr lang="es-C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articulación sana tiene normalmente menor temperatura que la musculatura vecina.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SIA, el calor aumenta sobre la piel que rodea la articulación y llega a ser mayor que las masas musculares en ocasiones hasta varios grados.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paciente puede referir como “fiebre articular”.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ser demostrado palpando con el área dorsal del 2do y 3er dedo del examinador y comparándola con la musculatura vecina.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suele ser demostrable como el aumento de volumen, en aquellas articulaciones que están cubiertas por grandes formaciones musculares.</a:t>
            </a:r>
            <a:endParaRPr lang="es-E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07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90C46DD-59DE-798C-8902-38EB2C943003}"/>
              </a:ext>
            </a:extLst>
          </p:cNvPr>
          <p:cNvSpPr txBox="1"/>
          <p:nvPr/>
        </p:nvSpPr>
        <p:spPr>
          <a:xfrm>
            <a:off x="321733" y="304803"/>
            <a:ext cx="11700934" cy="5611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Impotencia funcional</a:t>
            </a:r>
            <a:endParaRPr lang="es-C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dada por la limitación de los movimientos de la articulación inflamada y siempre esta presente en un menor o mayor grado.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Suele demostrarse al examinar los movimientos tanto activos (los que el enfermo efectúa por si solo) como los pasivos (los que el médico obtiene movilizando la articulación).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ser tan intensa que limite el más mínimo movimiento articular, o de tan poca intensidad que solo es demostrable al no poder mover la articulación en los últimos grados del movimiento.</a:t>
            </a:r>
            <a:endParaRPr lang="es-MX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56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57F2FAE-3A96-72D5-DA3F-E8241C23BAFD}"/>
              </a:ext>
            </a:extLst>
          </p:cNvPr>
          <p:cNvSpPr txBox="1"/>
          <p:nvPr/>
        </p:nvSpPr>
        <p:spPr>
          <a:xfrm>
            <a:off x="355600" y="203208"/>
            <a:ext cx="1165013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err="1">
                <a:solidFill>
                  <a:srgbClr val="002060"/>
                </a:solidFill>
              </a:rPr>
              <a:t>Llanio</a:t>
            </a:r>
            <a:r>
              <a:rPr lang="es-ES" sz="2000" dirty="0">
                <a:solidFill>
                  <a:srgbClr val="002060"/>
                </a:solidFill>
              </a:rPr>
              <a:t> Navarro, Raimundo. Síndromes. Capítulo 11. Síndromes musculoesqueléticos. La Habana. Ed. Ciencias Médicas; 2002: </a:t>
            </a:r>
            <a:r>
              <a:rPr lang="es-ES" sz="2000" dirty="0">
                <a:solidFill>
                  <a:srgbClr val="002060"/>
                </a:solidFill>
                <a:hlinkClick r:id="rId2"/>
              </a:rPr>
              <a:t>http://www.bvs.sld.cu/libros/sindromes/sindromes%20_musculoesqueleticos.pdf</a:t>
            </a:r>
            <a:r>
              <a:rPr lang="es-ES" sz="2000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Martínez </a:t>
            </a:r>
            <a:r>
              <a:rPr lang="en-US" sz="2000" dirty="0" err="1">
                <a:solidFill>
                  <a:srgbClr val="002060"/>
                </a:solidFill>
              </a:rPr>
              <a:t>Larrarte</a:t>
            </a:r>
            <a:r>
              <a:rPr lang="en-US" sz="2000" dirty="0">
                <a:solidFill>
                  <a:srgbClr val="002060"/>
                </a:solidFill>
              </a:rPr>
              <a:t> José Pedro, Reyes Pineda Yusimí, Prada Hernández Dinorah M.. </a:t>
            </a:r>
            <a:r>
              <a:rPr lang="en-US" sz="2000" dirty="0" err="1">
                <a:solidFill>
                  <a:srgbClr val="002060"/>
                </a:solidFill>
              </a:rPr>
              <a:t>Aspectos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teórico-prácticos</a:t>
            </a:r>
            <a:r>
              <a:rPr lang="en-US" sz="2000" dirty="0">
                <a:solidFill>
                  <a:srgbClr val="002060"/>
                </a:solidFill>
              </a:rPr>
              <a:t> de la </a:t>
            </a:r>
            <a:r>
              <a:rPr lang="en-US" sz="2000" dirty="0" err="1">
                <a:solidFill>
                  <a:srgbClr val="002060"/>
                </a:solidFill>
              </a:rPr>
              <a:t>inflamación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 las </a:t>
            </a:r>
            <a:r>
              <a:rPr lang="en-US" sz="2000" dirty="0" err="1">
                <a:solidFill>
                  <a:srgbClr val="002060"/>
                </a:solidFill>
              </a:rPr>
              <a:t>enfermedades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reumáticas</a:t>
            </a:r>
            <a:r>
              <a:rPr lang="en-US" sz="2000" dirty="0">
                <a:solidFill>
                  <a:srgbClr val="002060"/>
                </a:solidFill>
              </a:rPr>
              <a:t>. Rev Cubana Med Gen </a:t>
            </a:r>
            <a:r>
              <a:rPr lang="en-US" sz="2000" dirty="0" err="1">
                <a:solidFill>
                  <a:srgbClr val="002060"/>
                </a:solidFill>
              </a:rPr>
              <a:t>Integr</a:t>
            </a:r>
            <a:r>
              <a:rPr lang="en-US" sz="2000" dirty="0">
                <a:solidFill>
                  <a:srgbClr val="002060"/>
                </a:solidFill>
              </a:rPr>
              <a:t>  [Internet]. 2007  Jun [</a:t>
            </a:r>
            <a:r>
              <a:rPr lang="en-US" sz="2000" dirty="0" err="1">
                <a:solidFill>
                  <a:srgbClr val="002060"/>
                </a:solidFill>
              </a:rPr>
              <a:t>citado</a:t>
            </a:r>
            <a:r>
              <a:rPr lang="en-US" sz="2000" dirty="0">
                <a:solidFill>
                  <a:srgbClr val="002060"/>
                </a:solidFill>
              </a:rPr>
              <a:t>  2024  Feb  18] ;  23( 2 ). Disponible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: </a:t>
            </a:r>
            <a:r>
              <a:rPr lang="en-US" sz="2000" dirty="0">
                <a:hlinkClick r:id="rId3"/>
              </a:rPr>
              <a:t>http://scielo.sld.cu/scielo.php?script=sci_arttext&amp;pid=S0864-21252007000200014&amp;lng=es</a:t>
            </a:r>
            <a:r>
              <a:rPr lang="es-ES" sz="2000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Blanco </a:t>
            </a:r>
            <a:r>
              <a:rPr lang="en-US" sz="2000" dirty="0" err="1">
                <a:solidFill>
                  <a:srgbClr val="002060"/>
                </a:solidFill>
              </a:rPr>
              <a:t>Aspiazú</a:t>
            </a:r>
            <a:r>
              <a:rPr lang="en-US" sz="2000" dirty="0">
                <a:solidFill>
                  <a:srgbClr val="002060"/>
                </a:solidFill>
              </a:rPr>
              <a:t> Miguel </a:t>
            </a:r>
            <a:r>
              <a:rPr lang="en-US" sz="2000" dirty="0" err="1">
                <a:solidFill>
                  <a:srgbClr val="002060"/>
                </a:solidFill>
              </a:rPr>
              <a:t>Ángel</a:t>
            </a:r>
            <a:r>
              <a:rPr lang="en-US" sz="2000" dirty="0">
                <a:solidFill>
                  <a:srgbClr val="002060"/>
                </a:solidFill>
              </a:rPr>
              <a:t>, Suárez </a:t>
            </a:r>
            <a:r>
              <a:rPr lang="en-US" sz="2000" dirty="0" err="1">
                <a:solidFill>
                  <a:srgbClr val="002060"/>
                </a:solidFill>
              </a:rPr>
              <a:t>Bergado</a:t>
            </a:r>
            <a:r>
              <a:rPr lang="en-US" sz="2000" dirty="0">
                <a:solidFill>
                  <a:srgbClr val="002060"/>
                </a:solidFill>
              </a:rPr>
              <a:t> Roberto, </a:t>
            </a:r>
            <a:r>
              <a:rPr lang="en-US" sz="2000" dirty="0" err="1">
                <a:solidFill>
                  <a:srgbClr val="002060"/>
                </a:solidFill>
              </a:rPr>
              <a:t>Canelles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Pupo</a:t>
            </a:r>
            <a:r>
              <a:rPr lang="en-US" sz="2000" dirty="0">
                <a:solidFill>
                  <a:srgbClr val="002060"/>
                </a:solidFill>
              </a:rPr>
              <a:t> Marino Gabriel, Fernández </a:t>
            </a:r>
            <a:r>
              <a:rPr lang="en-US" sz="2000" dirty="0" err="1">
                <a:solidFill>
                  <a:srgbClr val="002060"/>
                </a:solidFill>
              </a:rPr>
              <a:t>Camejo</a:t>
            </a:r>
            <a:r>
              <a:rPr lang="en-US" sz="2000" dirty="0">
                <a:solidFill>
                  <a:srgbClr val="002060"/>
                </a:solidFill>
              </a:rPr>
              <a:t> Josefina, González Pérez Jorge Luis, Ramírez Chávez Justo. Lecture on clinical </a:t>
            </a:r>
            <a:r>
              <a:rPr lang="en-US" sz="2000" dirty="0" err="1">
                <a:solidFill>
                  <a:srgbClr val="002060"/>
                </a:solidFill>
              </a:rPr>
              <a:t>Propedeutics</a:t>
            </a:r>
            <a:r>
              <a:rPr lang="en-US" sz="2000" dirty="0">
                <a:solidFill>
                  <a:srgbClr val="002060"/>
                </a:solidFill>
              </a:rPr>
              <a:t> for the articular inflammation syndrome. Educ Med Super  [Internet]. 2010  Jun [</a:t>
            </a:r>
            <a:r>
              <a:rPr lang="en-US" sz="2000" dirty="0" err="1">
                <a:solidFill>
                  <a:srgbClr val="002060"/>
                </a:solidFill>
              </a:rPr>
              <a:t>citado</a:t>
            </a:r>
            <a:r>
              <a:rPr lang="en-US" sz="2000" dirty="0">
                <a:solidFill>
                  <a:srgbClr val="002060"/>
                </a:solidFill>
              </a:rPr>
              <a:t>  2024  Feb  18] ;  24( 2 ). Disponible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: </a:t>
            </a:r>
            <a:r>
              <a:rPr lang="en-US" sz="2000" dirty="0">
                <a:hlinkClick r:id="rId4"/>
              </a:rPr>
              <a:t>http://scielo.sld.cu/scielo.php?script=sci_arttext&amp;pid=S0864-21412010000200006&amp;lng=es</a:t>
            </a:r>
            <a:r>
              <a:rPr lang="es-ES" sz="2000" dirty="0">
                <a:solidFill>
                  <a:srgbClr val="002060"/>
                </a:solidFill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Martínez </a:t>
            </a:r>
            <a:r>
              <a:rPr lang="en-US" sz="2000" dirty="0" err="1">
                <a:solidFill>
                  <a:srgbClr val="002060"/>
                </a:solidFill>
              </a:rPr>
              <a:t>Larrarte</a:t>
            </a:r>
            <a:r>
              <a:rPr lang="en-US" sz="2000" dirty="0">
                <a:solidFill>
                  <a:srgbClr val="002060"/>
                </a:solidFill>
              </a:rPr>
              <a:t> José Pedro, Suarez Martín Ricardo, Menéndez </a:t>
            </a:r>
            <a:r>
              <a:rPr lang="en-US" sz="2000" dirty="0" err="1">
                <a:solidFill>
                  <a:srgbClr val="002060"/>
                </a:solidFill>
              </a:rPr>
              <a:t>Alejo</a:t>
            </a:r>
            <a:r>
              <a:rPr lang="en-US" sz="2000" dirty="0">
                <a:solidFill>
                  <a:srgbClr val="002060"/>
                </a:solidFill>
              </a:rPr>
              <a:t> Francisco. El </a:t>
            </a:r>
            <a:r>
              <a:rPr lang="en-US" sz="2000" dirty="0" err="1">
                <a:solidFill>
                  <a:srgbClr val="002060"/>
                </a:solidFill>
              </a:rPr>
              <a:t>síndrome</a:t>
            </a:r>
            <a:r>
              <a:rPr lang="en-US" sz="2000" dirty="0">
                <a:solidFill>
                  <a:srgbClr val="002060"/>
                </a:solidFill>
              </a:rPr>
              <a:t> de </a:t>
            </a:r>
            <a:r>
              <a:rPr lang="en-US" sz="2000" dirty="0" err="1">
                <a:solidFill>
                  <a:srgbClr val="002060"/>
                </a:solidFill>
              </a:rPr>
              <a:t>hiperlaxitud</a:t>
            </a:r>
            <a:r>
              <a:rPr lang="en-US" sz="2000" dirty="0">
                <a:solidFill>
                  <a:srgbClr val="002060"/>
                </a:solidFill>
              </a:rPr>
              <a:t> articular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 la </a:t>
            </a:r>
            <a:r>
              <a:rPr lang="en-US" sz="2000" dirty="0" err="1">
                <a:solidFill>
                  <a:srgbClr val="002060"/>
                </a:solidFill>
              </a:rPr>
              <a:t>práctica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clínica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diaria</a:t>
            </a:r>
            <a:r>
              <a:rPr lang="en-US" sz="2000" dirty="0">
                <a:solidFill>
                  <a:srgbClr val="002060"/>
                </a:solidFill>
              </a:rPr>
              <a:t>. Rev Cuba Reumatol  [Internet]. 2013  </a:t>
            </a:r>
            <a:r>
              <a:rPr lang="en-US" sz="2000" dirty="0" err="1">
                <a:solidFill>
                  <a:srgbClr val="002060"/>
                </a:solidFill>
              </a:rPr>
              <a:t>Abr</a:t>
            </a:r>
            <a:r>
              <a:rPr lang="en-US" sz="2000" dirty="0">
                <a:solidFill>
                  <a:srgbClr val="002060"/>
                </a:solidFill>
              </a:rPr>
              <a:t> [</a:t>
            </a:r>
            <a:r>
              <a:rPr lang="en-US" sz="2000" dirty="0" err="1">
                <a:solidFill>
                  <a:srgbClr val="002060"/>
                </a:solidFill>
              </a:rPr>
              <a:t>citado</a:t>
            </a:r>
            <a:r>
              <a:rPr lang="en-US" sz="2000" dirty="0">
                <a:solidFill>
                  <a:srgbClr val="002060"/>
                </a:solidFill>
              </a:rPr>
              <a:t>  2024  Feb  18] ;  15( 1 ): 36-40. Disponible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: </a:t>
            </a:r>
            <a:r>
              <a:rPr lang="en-US" sz="2000" dirty="0">
                <a:hlinkClick r:id="rId5"/>
              </a:rPr>
              <a:t>http://scielo.sld.cu/scielo.php?script=sci_arttext&amp;pid=S1817-59962013000100007&amp;lng=es</a:t>
            </a:r>
            <a:r>
              <a:rPr lang="en-US" sz="2000" dirty="0"/>
              <a:t> </a:t>
            </a:r>
            <a:endParaRPr lang="es-ES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002060"/>
                </a:solidFill>
              </a:rPr>
              <a:t>Garrido B, Fernández-Suárez L, Bosch F. et al. Síndrome doloroso regional complejo tipo 1: Tratamiento mediante bloqueos simpáticos, Rev. Soc. Esp. Dolor, Oct 2005, vol.12, no.7, p.417-424.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002060"/>
                </a:solidFill>
              </a:rPr>
              <a:t>Rodríguez J. Dolor osteomuscular y reumatológico. Rev. Soc. Esp. Dolor, Mar 2004, vol.11, no.2, p.56-64.</a:t>
            </a:r>
          </a:p>
        </p:txBody>
      </p:sp>
    </p:spTree>
    <p:extLst>
      <p:ext uri="{BB962C8B-B14F-4D97-AF65-F5344CB8AC3E}">
        <p14:creationId xmlns:p14="http://schemas.microsoft.com/office/powerpoint/2010/main" val="89766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81CFE83-00B1-78B3-6193-AAD36D711536}"/>
              </a:ext>
            </a:extLst>
          </p:cNvPr>
          <p:cNvSpPr txBox="1"/>
          <p:nvPr/>
        </p:nvSpPr>
        <p:spPr>
          <a:xfrm>
            <a:off x="541867" y="575733"/>
            <a:ext cx="11277600" cy="391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Contenidos:</a:t>
            </a:r>
            <a:endParaRPr lang="es-C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Concepto. Agentes causantes. Mecanismos por los que se produce la inflamación.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Clasificación. Mediadores del proceso inflamatorio.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Manifestaciones clínicas del Síndrome inflamatorio articular. Signos imagenológicos. Signos biológicos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es-C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39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F35EE39-00E8-5B6C-34E6-593D83B3A140}"/>
              </a:ext>
            </a:extLst>
          </p:cNvPr>
          <p:cNvSpPr txBox="1"/>
          <p:nvPr/>
        </p:nvSpPr>
        <p:spPr>
          <a:xfrm>
            <a:off x="474133" y="541867"/>
            <a:ext cx="101938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El Síndrome de inflamación articular:</a:t>
            </a:r>
          </a:p>
          <a:p>
            <a:r>
              <a:rPr lang="es-ES" sz="3200" b="1" dirty="0">
                <a:solidFill>
                  <a:srgbClr val="002060"/>
                </a:solidFill>
              </a:rPr>
              <a:t>E</a:t>
            </a:r>
            <a:r>
              <a:rPr lang="es-ES" sz="3200" dirty="0">
                <a:solidFill>
                  <a:srgbClr val="002060"/>
                </a:solidFill>
              </a:rPr>
              <a:t>s el conjunto de síntomas y signos que se presentan como respuesta defensiva de la membrana sinovial* </a:t>
            </a:r>
          </a:p>
          <a:p>
            <a:endParaRPr lang="es-ES" sz="3200" dirty="0">
              <a:solidFill>
                <a:srgbClr val="002060"/>
              </a:solidFill>
            </a:endParaRPr>
          </a:p>
          <a:p>
            <a:r>
              <a:rPr lang="es-ES" sz="3200" dirty="0">
                <a:solidFill>
                  <a:srgbClr val="002060"/>
                </a:solidFill>
              </a:rPr>
              <a:t>*(tejido intrarticular con múltiples terminaciones nerviosas que tapiza internamente la cápsula articular, respetando la interlínea articular) antes diferentes tipos de agresiones. </a:t>
            </a:r>
          </a:p>
        </p:txBody>
      </p:sp>
    </p:spTree>
    <p:extLst>
      <p:ext uri="{BB962C8B-B14F-4D97-AF65-F5344CB8AC3E}">
        <p14:creationId xmlns:p14="http://schemas.microsoft.com/office/powerpoint/2010/main" val="309146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6CE86D5-A1A7-721B-3B95-82C5E256DC04}"/>
              </a:ext>
            </a:extLst>
          </p:cNvPr>
          <p:cNvSpPr txBox="1"/>
          <p:nvPr/>
        </p:nvSpPr>
        <p:spPr>
          <a:xfrm>
            <a:off x="711200" y="524933"/>
            <a:ext cx="10989733" cy="605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todo proceso  inflamatorio: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 p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resenta las características descritas desde el siglo I DC por </a:t>
            </a:r>
            <a:r>
              <a:rPr lang="es-MX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Aulo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Cornelio Celso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rubor</a:t>
            </a:r>
            <a:endParaRPr lang="es-MX" sz="3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</a:t>
            </a:r>
            <a:endParaRPr lang="es-MX" sz="3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tumor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más la añadida por 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Rudolf Wirchow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siglo XIX 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impotencia funcional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74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B898B34-B537-CFD8-79D2-6542351B1BFA}"/>
              </a:ext>
            </a:extLst>
          </p:cNvPr>
          <p:cNvSpPr txBox="1"/>
          <p:nvPr/>
        </p:nvSpPr>
        <p:spPr>
          <a:xfrm>
            <a:off x="457200" y="491067"/>
            <a:ext cx="11396133" cy="4846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Múltiples son las entidades nosológicas que dan lugar a un SIA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conocer que casi todas las afecciones que afectan al SOMA de una u otra forma pueden provocarlo.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 interesante comprender que el SIA tiene un comportamiento generalmente similar de acuerdo a la enfermedad que le da origen, hecho que facilita una vez interpretado correctamente, el camino para llegar a realizar un diagnóstico nosológico de certeza.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1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79A71E8-F076-E68C-C35C-E6671379037B}"/>
              </a:ext>
            </a:extLst>
          </p:cNvPr>
          <p:cNvSpPr txBox="1"/>
          <p:nvPr/>
        </p:nvSpPr>
        <p:spPr>
          <a:xfrm>
            <a:off x="457200" y="677333"/>
            <a:ext cx="11294533" cy="528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Agentes causantes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múltiples los diferentes agentes lesivos que pueden producirlo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membrana sinovial, es un tejido formado por dos o tres hileras de sinoviocitos, sostenidos sobre una fina red de tejido colágeno, donde llegan numerosos vasos sanguíneos y linfáticos, así como terminaciones nerviosas, responsables entre todos  del  proceso inflamatorio y sus diferentes  manifestaciones clínicas.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003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FEF9758-9F2A-3E49-D06C-DB89B2FC79B2}"/>
              </a:ext>
            </a:extLst>
          </p:cNvPr>
          <p:cNvSpPr txBox="1"/>
          <p:nvPr/>
        </p:nvSpPr>
        <p:spPr>
          <a:xfrm>
            <a:off x="423333" y="338667"/>
            <a:ext cx="10972800" cy="5541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Agentes causantes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Físicos</a:t>
            </a: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(Calor, traumatismos)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BR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Químicos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pt-BR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Cristales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ácido úrico </a:t>
            </a:r>
            <a:r>
              <a:rPr lang="pt-BR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monosódico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monohidratado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pirofosfato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dicálcico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hidroxiapatita, o </a:t>
            </a:r>
            <a:r>
              <a:rPr lang="pt-BR" sz="32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esteróides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BR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Biológicos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(vírus, bactérias y </a:t>
            </a:r>
            <a:r>
              <a:rPr lang="es-E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hongos</a:t>
            </a:r>
            <a:r>
              <a:rPr lang="pt-BR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sz="3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Inmunológicos</a:t>
            </a:r>
            <a:r>
              <a:rPr lang="es-MX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(inmunocomplejos circulantes o formados en situ)</a:t>
            </a:r>
            <a:endParaRPr lang="es-CU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107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28C9094-7B19-DE23-0B5C-E1595BEDCCC2}"/>
              </a:ext>
            </a:extLst>
          </p:cNvPr>
          <p:cNvSpPr txBox="1"/>
          <p:nvPr/>
        </p:nvSpPr>
        <p:spPr>
          <a:xfrm>
            <a:off x="660400" y="541867"/>
            <a:ext cx="10803467" cy="4916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>
                <a:tab pos="457200" algn="l"/>
              </a:tabLst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Agentes causantes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reacción vascular es el componente más importante de la inflamación articular permitiendo la afluencia a la zona afectada de moléculas y células encargadas de neutralizar y retirar los agentes agresores.</a:t>
            </a:r>
            <a:endParaRPr kumimoji="0" lang="es-C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objetivo final es la reparación del daño sufrido con restitución total o sustitución del tejido dañado por una fibrosis o cicatriz mediada por fibroblastos .</a:t>
            </a:r>
            <a:endParaRPr kumimoji="0" lang="es-C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715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1925</Words>
  <Application>Microsoft Office PowerPoint</Application>
  <PresentationFormat>Panorámica</PresentationFormat>
  <Paragraphs>125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</dc:creator>
  <cp:lastModifiedBy>José</cp:lastModifiedBy>
  <cp:revision>16</cp:revision>
  <dcterms:created xsi:type="dcterms:W3CDTF">2024-02-17T14:40:20Z</dcterms:created>
  <dcterms:modified xsi:type="dcterms:W3CDTF">2024-03-08T04:40:04Z</dcterms:modified>
</cp:coreProperties>
</file>