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17" r:id="rId3"/>
    <p:sldId id="318" r:id="rId4"/>
    <p:sldId id="320" r:id="rId5"/>
    <p:sldId id="270" r:id="rId6"/>
    <p:sldId id="271" r:id="rId7"/>
    <p:sldId id="319" r:id="rId8"/>
    <p:sldId id="272" r:id="rId9"/>
    <p:sldId id="321" r:id="rId10"/>
    <p:sldId id="274" r:id="rId11"/>
    <p:sldId id="275" r:id="rId12"/>
    <p:sldId id="265" r:id="rId13"/>
    <p:sldId id="264" r:id="rId14"/>
    <p:sldId id="268" r:id="rId15"/>
    <p:sldId id="269" r:id="rId16"/>
    <p:sldId id="277" r:id="rId17"/>
    <p:sldId id="278" r:id="rId18"/>
    <p:sldId id="285" r:id="rId19"/>
    <p:sldId id="287" r:id="rId20"/>
    <p:sldId id="289" r:id="rId21"/>
    <p:sldId id="290" r:id="rId22"/>
    <p:sldId id="299" r:id="rId23"/>
    <p:sldId id="300" r:id="rId24"/>
    <p:sldId id="322" r:id="rId25"/>
    <p:sldId id="324" r:id="rId26"/>
    <p:sldId id="323" r:id="rId27"/>
    <p:sldId id="325" r:id="rId28"/>
    <p:sldId id="328" r:id="rId29"/>
    <p:sldId id="329" r:id="rId30"/>
    <p:sldId id="326" r:id="rId31"/>
    <p:sldId id="327" r:id="rId32"/>
    <p:sldId id="330" r:id="rId33"/>
    <p:sldId id="340" r:id="rId34"/>
    <p:sldId id="332" r:id="rId35"/>
    <p:sldId id="341" r:id="rId36"/>
    <p:sldId id="342" r:id="rId37"/>
    <p:sldId id="331" r:id="rId38"/>
    <p:sldId id="343" r:id="rId39"/>
    <p:sldId id="280" r:id="rId40"/>
    <p:sldId id="335" r:id="rId41"/>
    <p:sldId id="336" r:id="rId42"/>
    <p:sldId id="337" r:id="rId43"/>
    <p:sldId id="338" r:id="rId44"/>
    <p:sldId id="339" r:id="rId45"/>
    <p:sldId id="344" r:id="rId46"/>
    <p:sldId id="345" r:id="rId47"/>
    <p:sldId id="333" r:id="rId48"/>
    <p:sldId id="346" r:id="rId49"/>
    <p:sldId id="348" r:id="rId50"/>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60"/>
  </p:normalViewPr>
  <p:slideViewPr>
    <p:cSldViewPr snapToGrid="0">
      <p:cViewPr varScale="1">
        <p:scale>
          <a:sx n="78" d="100"/>
          <a:sy n="78" d="100"/>
        </p:scale>
        <p:origin x="3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87087-1267-43C9-A902-9A2A97CCE3F1}" type="datetimeFigureOut">
              <a:rPr lang="es-CU" smtClean="0"/>
              <a:t>8/3/2024</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DC95B-5EA2-4A27-A7CD-368624461DF0}" type="slidenum">
              <a:rPr lang="es-CU" smtClean="0"/>
              <a:t>‹Nº›</a:t>
            </a:fld>
            <a:endParaRPr lang="es-CU"/>
          </a:p>
        </p:txBody>
      </p:sp>
    </p:spTree>
    <p:extLst>
      <p:ext uri="{BB962C8B-B14F-4D97-AF65-F5344CB8AC3E}">
        <p14:creationId xmlns:p14="http://schemas.microsoft.com/office/powerpoint/2010/main" val="423823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s.sld.cu/reumatologia/2019/05/16/ejemplos-de-normas-de-vancouver-y-otros-estilos-de-redactar-referencias-bibliografica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blogs.sld.cu/reumatologia/2018/08/22/normas-de-vancouv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rcid.org/signi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vscuba.sld.cu/"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vscuba.sld.cu/clasificacion-de-revista/revistas-cubana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esis.sld.cu/"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ulavirtual.sld.cu/course/index.php?categoryid=2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ubava.cu/"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reumatologia.cubava.cu/"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Crear una cuenta de correo Gmail en Google</a:t>
            </a:r>
          </a:p>
          <a:p>
            <a:r>
              <a:rPr lang="en-US" dirty="0"/>
              <a:t>http://www.google.com.cu/</a:t>
            </a:r>
            <a:r>
              <a:rPr lang="es-ES" dirty="0"/>
              <a:t> </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a:t>
            </a:fld>
            <a:endParaRPr lang="x-none"/>
          </a:p>
        </p:txBody>
      </p:sp>
    </p:spTree>
    <p:extLst>
      <p:ext uri="{BB962C8B-B14F-4D97-AF65-F5344CB8AC3E}">
        <p14:creationId xmlns:p14="http://schemas.microsoft.com/office/powerpoint/2010/main" val="111921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Búsqueda temática de artículos de artritis reumatoide</a:t>
            </a:r>
          </a:p>
          <a:p>
            <a:r>
              <a:rPr lang="es-ES" dirty="0"/>
              <a:t>65 artículos recuperados</a:t>
            </a:r>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https://www.nlm.nih.gov/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MEDLINE</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MEDLINE es el componente más grande de PubMed y consta principalmente de citas de revistas seleccionadas para MEDLINE; artículos indexados con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MeSH</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(Medical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Subject</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Headings</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y seleccionados con metadatos de financiación, genéticos, químicos y otros.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 Central (PMC)</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de los artículos de PubMed Central (PMC) constituyen el segundo componente más grande de PubMed.</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PMC es un archivo de texto completo que incluye artículos de revistas revisadas y seleccionadas por NLM para archivar (actuales e históricas), así como artículos individuales recopilados para archivar de conformidad con las políticas de los patrocinadores.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Estante para libros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El componente final de PubMed son las citas de libros y algunos capítulos individuales disponibles en Bookshelf.</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Bookshelf es un archivo de texto completo de libros, informes, bases de datos y otros documentos relacionados con las ciencias biomédicas, de la salud y de la vida.</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Recursos adicionales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información sobre cómo buscar en la base de datos de PubMed, consulte la Guía del usuario de PubMed.</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documentación adicional de PubMed, visite la guía de recursos de MEDLINE y PubMed de la NLM.</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15</a:t>
            </a:fld>
            <a:endParaRPr lang="x-none"/>
          </a:p>
        </p:txBody>
      </p:sp>
    </p:spTree>
    <p:extLst>
      <p:ext uri="{BB962C8B-B14F-4D97-AF65-F5344CB8AC3E}">
        <p14:creationId xmlns:p14="http://schemas.microsoft.com/office/powerpoint/2010/main" val="410589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https://pubmed.ncbi.nlm.nih.gov/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es un recurso gratuito que apoya la búsqueda y recuperación de literatura biomédica y de ciencias de la vida con el objetivo de mejorar la salud, tanto a nivel mundial como personal.</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 base de datos PubMed contiene más de 34 millones de citas y resúmenes de literatura biomédica. No incluye artículos de revistas de texto completo; sin embargo, los enlaces al texto completo suelen estar presentes cuando están disponibles en otras fuentes, como el sitio web del editor o PubMed Central (PMC).</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Disponible al público en línea desde 1996, PubMed fue desarrollado y es mantenido por el Centro Nacional de Información Biotecnológica (NCBI), en la Biblioteca Nacional de Medicina (NLM) de EE. UU., ubicada en los Institutos Nacionales de Salud (NIH).</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Sobre el contenido</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en PubMed provienen principalmente de los campos de la biomedicina y la salud, y disciplinas relacionadas, como las ciencias de la vida, las ciencias del comportamiento, las ciencias químicas y la bioingeniería.</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facilita la búsqueda en varios recursos de literatura de la NLM</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16</a:t>
            </a:fld>
            <a:endParaRPr lang="x-none"/>
          </a:p>
        </p:txBody>
      </p:sp>
    </p:spTree>
    <p:extLst>
      <p:ext uri="{BB962C8B-B14F-4D97-AF65-F5344CB8AC3E}">
        <p14:creationId xmlns:p14="http://schemas.microsoft.com/office/powerpoint/2010/main" val="57082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general de artículos de artritis reumatoide genera 163 912 documentos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17</a:t>
            </a:fld>
            <a:endParaRPr lang="x-none"/>
          </a:p>
        </p:txBody>
      </p:sp>
    </p:spTree>
    <p:extLst>
      <p:ext uri="{BB962C8B-B14F-4D97-AF65-F5344CB8AC3E}">
        <p14:creationId xmlns:p14="http://schemas.microsoft.com/office/powerpoint/2010/main" val="218288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Búsqueda después de utilizar los filtros para artículos de artritis reumatoide recupera 130 artículos</a:t>
            </a:r>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8915" name="Marcador de notas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buFont typeface="+mj-lt"/>
              <a:buNone/>
              <a:defRPr/>
            </a:pPr>
            <a:r>
              <a:rPr lang="es-ES" altLang="es-ES" dirty="0"/>
              <a:t>Las normas de Vancouver: </a:t>
            </a:r>
          </a:p>
          <a:p>
            <a:pPr marL="228600" indent="-228600" eaLnBrk="1" hangingPunct="1">
              <a:spcBef>
                <a:spcPct val="0"/>
              </a:spcBef>
              <a:buFont typeface="+mj-lt"/>
              <a:buNone/>
              <a:defRPr/>
            </a:pPr>
            <a:r>
              <a:rPr lang="es-ES" altLang="es-ES" dirty="0"/>
              <a:t>Es la forma normalizada de describir y los documentos citados en las referencias bibliográficas que más se utilizan en nuestro sistema de salud</a:t>
            </a:r>
          </a:p>
          <a:p>
            <a:pPr>
              <a:defRPr/>
            </a:pPr>
            <a:r>
              <a:rPr lang="es-ES" dirty="0"/>
              <a:t>Las normas de Vancouver es un documento que tiene en su génesis la necesidad de armonizar la forma de citar y organizar las referencias bibliográficas dentro de los documentos científicos relacionados con las ciencias de la salud, su estructura se basa en el método utilizado por la  Biblioteca Nacional de Medicina de los Estados Unidos,  el cual es sistemáticamente revisado con el objetivo de actualizar su contenido de acuerdo a las exigencias de las investigaciones y las tecnologías de la información.</a:t>
            </a:r>
          </a:p>
          <a:p>
            <a:pPr>
              <a:defRPr/>
            </a:pPr>
            <a:endParaRPr lang="es-ES" b="1" dirty="0"/>
          </a:p>
          <a:p>
            <a:pPr>
              <a:defRPr/>
            </a:pPr>
            <a:r>
              <a:rPr lang="es-ES" b="1" dirty="0"/>
              <a:t>Orden de importancia de los datos que incluyen las citas de revistas impresas en las NV </a:t>
            </a:r>
            <a:endParaRPr lang="es-ES" dirty="0"/>
          </a:p>
          <a:p>
            <a:pPr>
              <a:defRPr/>
            </a:pPr>
            <a:r>
              <a:rPr lang="es-ES" b="1" dirty="0"/>
              <a:t>1-Apellidos y siglas del nombre de los autores (hasta 6, + et al) </a:t>
            </a:r>
            <a:endParaRPr lang="es-ES" dirty="0"/>
          </a:p>
          <a:p>
            <a:pPr>
              <a:defRPr/>
            </a:pPr>
            <a:r>
              <a:rPr lang="es-ES" b="1" dirty="0"/>
              <a:t>2-Nombre del artículo </a:t>
            </a:r>
            <a:endParaRPr lang="es-ES" dirty="0"/>
          </a:p>
          <a:p>
            <a:pPr>
              <a:defRPr/>
            </a:pPr>
            <a:r>
              <a:rPr lang="es-ES" b="1" dirty="0"/>
              <a:t>3-Nombre de la revista </a:t>
            </a:r>
            <a:endParaRPr lang="es-ES" dirty="0"/>
          </a:p>
          <a:p>
            <a:pPr>
              <a:defRPr/>
            </a:pPr>
            <a:r>
              <a:rPr lang="es-ES" b="1" dirty="0"/>
              <a:t>4-año (punto y coma) </a:t>
            </a:r>
            <a:endParaRPr lang="es-ES" dirty="0"/>
          </a:p>
          <a:p>
            <a:pPr>
              <a:defRPr/>
            </a:pPr>
            <a:r>
              <a:rPr lang="es-ES" b="1" dirty="0"/>
              <a:t>5-volumen (en número arábigo) </a:t>
            </a:r>
            <a:endParaRPr lang="es-ES" dirty="0"/>
          </a:p>
          <a:p>
            <a:pPr>
              <a:defRPr/>
            </a:pPr>
            <a:r>
              <a:rPr lang="es-ES" b="1" dirty="0"/>
              <a:t>6-Número (entre paréntesis final con dos puntos) </a:t>
            </a:r>
            <a:endParaRPr lang="es-ES" dirty="0"/>
          </a:p>
          <a:p>
            <a:pPr>
              <a:defRPr/>
            </a:pPr>
            <a:r>
              <a:rPr lang="es-ES" b="1" dirty="0"/>
              <a:t>7-Páginas (separadas por un guion: 132-37) </a:t>
            </a:r>
            <a:endParaRPr lang="es-ES" altLang="es-ES" dirty="0"/>
          </a:p>
          <a:p>
            <a:pPr marL="228600" indent="-228600" eaLnBrk="1" hangingPunct="1">
              <a:spcBef>
                <a:spcPct val="0"/>
              </a:spcBef>
              <a:buFont typeface="+mj-lt"/>
              <a:buNone/>
              <a:defRPr/>
            </a:pPr>
            <a:endParaRPr lang="es-ES" altLang="es-ES" dirty="0"/>
          </a:p>
          <a:p>
            <a:pPr marL="228600" indent="-228600" eaLnBrk="1" hangingPunct="1">
              <a:spcBef>
                <a:spcPct val="0"/>
              </a:spcBef>
              <a:buFont typeface="+mj-lt"/>
              <a:buNone/>
              <a:defRPr/>
            </a:pPr>
            <a:r>
              <a:rPr lang="es-ES" altLang="es-ES" dirty="0"/>
              <a:t>Normas de Vancouver y otras normas para organizar referencias bibliográficas </a:t>
            </a:r>
          </a:p>
          <a:p>
            <a:pPr marL="228600" indent="-228600" eaLnBrk="1" hangingPunct="1">
              <a:spcBef>
                <a:spcPct val="0"/>
              </a:spcBef>
              <a:buFont typeface="+mj-lt"/>
              <a:buNone/>
              <a:defRPr/>
            </a:pPr>
            <a:r>
              <a:rPr lang="es-ES_tradnl" altLang="es-ES" u="sng" dirty="0">
                <a:hlinkClick r:id="rId3"/>
              </a:rPr>
              <a:t>https://blogs.sld.cu/reumatologia/2019/05/16/ejemplos-de-normas-de-vancouver-y-otros-estilos-de-redactar-referencias-bibliograficas/</a:t>
            </a:r>
            <a:r>
              <a:rPr lang="es-ES_tradnl" altLang="es-ES" dirty="0"/>
              <a:t> </a:t>
            </a:r>
            <a:r>
              <a:rPr lang="es-ES" altLang="es-ES" u="sng" dirty="0"/>
              <a:t> </a:t>
            </a:r>
          </a:p>
          <a:p>
            <a:pPr>
              <a:lnSpc>
                <a:spcPct val="107000"/>
              </a:lnSpc>
              <a:spcAft>
                <a:spcPts val="800"/>
              </a:spcAft>
              <a:defRPr/>
            </a:pPr>
            <a:endParaRPr lang="es-ES" dirty="0">
              <a:ea typeface="Calibri" panose="020F0502020204030204" pitchFamily="34" charset="0"/>
              <a:cs typeface="Times New Roman" panose="02020603050405020304" pitchFamily="18" charset="0"/>
            </a:endParaRPr>
          </a:p>
          <a:p>
            <a:pPr>
              <a:lnSpc>
                <a:spcPct val="107000"/>
              </a:lnSpc>
              <a:spcAft>
                <a:spcPts val="800"/>
              </a:spcAft>
              <a:defRPr/>
            </a:pPr>
            <a:r>
              <a:rPr lang="es-ES" dirty="0">
                <a:ea typeface="Calibri" panose="020F0502020204030204" pitchFamily="34" charset="0"/>
                <a:cs typeface="Times New Roman" panose="02020603050405020304" pitchFamily="18" charset="0"/>
              </a:rPr>
              <a:t>Normas de Vancouver: documento sistemáticamente actualizado</a:t>
            </a:r>
          </a:p>
          <a:p>
            <a:pPr>
              <a:defRPr/>
            </a:pPr>
            <a:r>
              <a:rPr lang="en-US" u="sng" dirty="0">
                <a:solidFill>
                  <a:srgbClr val="0000FF"/>
                </a:solidFill>
                <a:ea typeface="Calibri" panose="020F0502020204030204" pitchFamily="34" charset="0"/>
                <a:cs typeface="Times New Roman" panose="02020603050405020304" pitchFamily="18" charset="0"/>
                <a:hlinkClick r:id="rId4"/>
              </a:rPr>
              <a:t>https://blogs.sld.cu/reumatologia/2018/08/22/normas-de-vancouver/</a:t>
            </a:r>
            <a:endParaRPr lang="es-ES" altLang="es-ES" u="sng" dirty="0"/>
          </a:p>
          <a:p>
            <a:pPr marL="228600" indent="-228600" eaLnBrk="1" hangingPunct="1">
              <a:spcBef>
                <a:spcPct val="0"/>
              </a:spcBef>
              <a:buFont typeface="+mj-lt"/>
              <a:buNone/>
              <a:defRPr/>
            </a:pPr>
            <a:endParaRPr lang="es-ES" altLang="es-ES" u="sng" dirty="0"/>
          </a:p>
        </p:txBody>
      </p:sp>
      <p:sp>
        <p:nvSpPr>
          <p:cNvPr id="26628" name="Marcador de número de diapositiva 3"/>
          <p:cNvSpPr>
            <a:spLocks noGrp="1"/>
          </p:cNvSpPr>
          <p:nvPr>
            <p:ph type="sldNum" sz="quarter" idx="5"/>
          </p:nvPr>
        </p:nvSpPr>
        <p:spPr bwMode="auto">
          <a:noFill/>
          <a:ln>
            <a:miter lim="800000"/>
            <a:headEnd/>
            <a:tailEnd/>
          </a:ln>
        </p:spPr>
        <p:txBody>
          <a:bodyPr/>
          <a:lstStyle/>
          <a:p>
            <a:fld id="{BB89D2DF-5FCA-4E8A-9326-5CF63DA7146C}" type="slidenum">
              <a:rPr lang="es-ES" altLang="es-ES"/>
              <a:pPr/>
              <a:t>19</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a:t>
            </a:r>
          </a:p>
          <a:p>
            <a:endParaRPr lang="es-ES" dirty="0"/>
          </a:p>
          <a:p>
            <a:r>
              <a:rPr lang="es-ES" dirty="0"/>
              <a:t>1-Apellidos y siglas del nombre de los autores (hasta 6, + et al)</a:t>
            </a:r>
          </a:p>
          <a:p>
            <a:r>
              <a:rPr lang="es-ES" dirty="0"/>
              <a:t>2-Nombre del artículo</a:t>
            </a:r>
          </a:p>
          <a:p>
            <a:r>
              <a:rPr lang="es-ES" dirty="0"/>
              <a:t>3-Nombre de la revista</a:t>
            </a:r>
          </a:p>
          <a:p>
            <a:r>
              <a:rPr lang="es-ES" dirty="0"/>
              <a:t>4-año (punto y coma)</a:t>
            </a:r>
          </a:p>
          <a:p>
            <a:r>
              <a:rPr lang="es-ES" dirty="0"/>
              <a:t>5-volumen (en número arábigo)</a:t>
            </a:r>
          </a:p>
          <a:p>
            <a:r>
              <a:rPr lang="es-ES" dirty="0"/>
              <a:t>6-Número (entre paréntesis final con dos puntos)</a:t>
            </a:r>
          </a:p>
          <a:p>
            <a:r>
              <a:rPr lang="es-ES" dirty="0"/>
              <a:t>7-Páginas (separadas por un </a:t>
            </a:r>
            <a:r>
              <a:rPr lang="es-ES" dirty="0" err="1"/>
              <a:t>guión</a:t>
            </a:r>
            <a:r>
              <a:rPr lang="es-ES" dirty="0"/>
              <a:t>: 132-37)</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20</a:t>
            </a:fld>
            <a:endParaRPr lang="x-none"/>
          </a:p>
        </p:txBody>
      </p:sp>
    </p:spTree>
    <p:extLst>
      <p:ext uri="{BB962C8B-B14F-4D97-AF65-F5344CB8AC3E}">
        <p14:creationId xmlns:p14="http://schemas.microsoft.com/office/powerpoint/2010/main" val="54503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 ejemplos</a:t>
            </a:r>
          </a:p>
          <a:p>
            <a:endParaRPr lang="es-ES" dirty="0"/>
          </a:p>
          <a:p>
            <a:r>
              <a:rPr lang="es-ES" dirty="0" err="1"/>
              <a:t>Ej</a:t>
            </a:r>
            <a:r>
              <a:rPr lang="es-ES" dirty="0"/>
              <a:t> 1.</a:t>
            </a:r>
          </a:p>
          <a:p>
            <a:r>
              <a:rPr lang="es-ES" dirty="0"/>
              <a:t>Torres E, López P. Artrosis y sobrepeso. Revista Cubana de Reumatología. 2018;20(3): 23-9.</a:t>
            </a:r>
          </a:p>
          <a:p>
            <a:endParaRPr lang="es-ES" dirty="0"/>
          </a:p>
          <a:p>
            <a:r>
              <a:rPr lang="es-ES" dirty="0" err="1"/>
              <a:t>Ej</a:t>
            </a:r>
            <a:r>
              <a:rPr lang="es-ES" dirty="0"/>
              <a:t> 2.</a:t>
            </a:r>
          </a:p>
          <a:p>
            <a:r>
              <a:rPr lang="es-ES" dirty="0"/>
              <a:t>Torres E, López P, Suarez R, Pérez A, sosa A, Jerez M, et al. Artrosis y sobrepeso. Revista Cubana de Reumatología. 2018;20(3): 23-9.</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21</a:t>
            </a:fld>
            <a:endParaRPr lang="x-none"/>
          </a:p>
        </p:txBody>
      </p:sp>
    </p:spTree>
    <p:extLst>
      <p:ext uri="{BB962C8B-B14F-4D97-AF65-F5344CB8AC3E}">
        <p14:creationId xmlns:p14="http://schemas.microsoft.com/office/powerpoint/2010/main" val="422667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los datos que incluyen las citas de post o contribuciones en los Blog Científicos</a:t>
            </a:r>
          </a:p>
          <a:p>
            <a:endParaRPr lang="es-ES" dirty="0"/>
          </a:p>
          <a:p>
            <a:r>
              <a:rPr lang="es-ES" dirty="0"/>
              <a:t>1-Apellidos y siglas del autor del post o artículo</a:t>
            </a:r>
          </a:p>
          <a:p>
            <a:r>
              <a:rPr lang="es-ES" dirty="0"/>
              <a:t>2-Título del post o artículo</a:t>
            </a:r>
          </a:p>
          <a:p>
            <a:r>
              <a:rPr lang="es-ES" dirty="0"/>
              <a:t>3- Fecha de publicación del post</a:t>
            </a:r>
          </a:p>
          <a:p>
            <a:r>
              <a:rPr lang="es-ES" dirty="0"/>
              <a:t>4-Fecha de consulta [entre corchetes]</a:t>
            </a:r>
          </a:p>
          <a:p>
            <a:r>
              <a:rPr lang="es-ES" dirty="0"/>
              <a:t>5- La palaba En: Nombre del Blog</a:t>
            </a:r>
          </a:p>
          <a:p>
            <a:r>
              <a:rPr lang="es-ES" dirty="0"/>
              <a:t>6- Entre corchetes [Internet]</a:t>
            </a:r>
          </a:p>
          <a:p>
            <a:r>
              <a:rPr lang="es-ES" dirty="0"/>
              <a:t>7-Ciudad donde se publica</a:t>
            </a:r>
          </a:p>
          <a:p>
            <a:r>
              <a:rPr lang="es-ES" dirty="0"/>
              <a:t>5- Número de pantallas del post</a:t>
            </a:r>
          </a:p>
          <a:p>
            <a:r>
              <a:rPr lang="es-ES" dirty="0"/>
              <a:t>8-Disponible en: Dirección electrónica.</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22</a:t>
            </a:fld>
            <a:endParaRPr lang="x-none"/>
          </a:p>
        </p:txBody>
      </p:sp>
    </p:spTree>
    <p:extLst>
      <p:ext uri="{BB962C8B-B14F-4D97-AF65-F5344CB8AC3E}">
        <p14:creationId xmlns:p14="http://schemas.microsoft.com/office/powerpoint/2010/main" val="276635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itchFamily="34" charset="0"/>
              </a:rPr>
              <a:t>Ej. 1</a:t>
            </a:r>
          </a:p>
          <a:p>
            <a:r>
              <a:rPr lang="es-ES" sz="12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itchFamily="34" charset="0"/>
                <a:hlinkClick r:id="rId3"/>
              </a:rPr>
              <a:t>https://blogs.sld.cu/reumatologia/2019/01/15/utilidad-de-la-web-2-0-para-usuarios-de-infomed/</a:t>
            </a:r>
            <a:r>
              <a:rPr lang="es-ES" sz="1200" b="1" dirty="0">
                <a:solidFill>
                  <a:schemeClr val="tx2"/>
                </a:solidFill>
                <a:latin typeface="Calibri" pitchFamily="34" charset="0"/>
              </a:rPr>
              <a:t>   </a:t>
            </a:r>
          </a:p>
          <a:p>
            <a:endParaRPr lang="es-ES" sz="1200" b="1" dirty="0">
              <a:solidFill>
                <a:schemeClr val="tx2"/>
              </a:solidFill>
              <a:latin typeface="Calibri" pitchFamily="34" charset="0"/>
            </a:endParaRPr>
          </a:p>
          <a:p>
            <a:r>
              <a:rPr lang="es-ES" sz="1200" b="1" dirty="0">
                <a:solidFill>
                  <a:schemeClr val="tx2"/>
                </a:solidFill>
                <a:latin typeface="Calibri" pitchFamily="34" charset="0"/>
              </a:rPr>
              <a:t>Ej. 2</a:t>
            </a:r>
          </a:p>
          <a:p>
            <a:r>
              <a:rPr lang="es-ES" sz="1200" b="1" dirty="0">
                <a:solidFill>
                  <a:schemeClr val="tx2"/>
                </a:solidFill>
                <a:latin typeface="Calibri" pitchFamily="34" charset="0"/>
              </a:rPr>
              <a:t>Martínez Larrarte JP.  Reumatología práctica y clínica. Blog en línea[Internet].La Habana. 2000 Ene 6[citado 2019  jun 2]Disponible en: </a:t>
            </a:r>
            <a:r>
              <a:rPr lang="es-ES" sz="1200" b="1" dirty="0">
                <a:solidFill>
                  <a:schemeClr val="tx2"/>
                </a:solidFill>
                <a:latin typeface="Calibri" pitchFamily="34" charset="0"/>
                <a:hlinkClick r:id="rId4"/>
              </a:rPr>
              <a:t>https://blogs.sld.cu/reumatologia/</a:t>
            </a:r>
            <a:r>
              <a:rPr lang="es-ES" sz="1200" b="1" dirty="0">
                <a:solidFill>
                  <a:schemeClr val="tx2"/>
                </a:solidFill>
                <a:latin typeface="Calibri" pitchFamily="34" charset="0"/>
              </a:rPr>
              <a:t>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23</a:t>
            </a:fld>
            <a:endParaRPr lang="x-none"/>
          </a:p>
        </p:txBody>
      </p:sp>
    </p:spTree>
    <p:extLst>
      <p:ext uri="{BB962C8B-B14F-4D97-AF65-F5344CB8AC3E}">
        <p14:creationId xmlns:p14="http://schemas.microsoft.com/office/powerpoint/2010/main" val="55456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de referencias en Google general</a:t>
            </a:r>
          </a:p>
          <a:p>
            <a:r>
              <a:rPr lang="es-ES" dirty="0"/>
              <a:t>Para un solo tema es capaz de recuperar 106, 000 documentos científicos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a:t>
            </a:fld>
            <a:endParaRPr lang="x-none"/>
          </a:p>
        </p:txBody>
      </p:sp>
    </p:spTree>
    <p:extLst>
      <p:ext uri="{BB962C8B-B14F-4D97-AF65-F5344CB8AC3E}">
        <p14:creationId xmlns:p14="http://schemas.microsoft.com/office/powerpoint/2010/main" val="399145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hlinkClick r:id="rId3"/>
              </a:rPr>
              <a:t>https://orcid.org</a:t>
            </a:r>
            <a:r>
              <a:rPr lang="en-US" sz="1200" b="1">
                <a:hlinkClick r:id="rId3"/>
              </a:rPr>
              <a:t>/</a:t>
            </a:r>
            <a:r>
              <a:rPr lang="en-US" sz="1200" b="1"/>
              <a:t> </a:t>
            </a:r>
            <a:r>
              <a:rPr lang="en-US"/>
              <a:t>  </a:t>
            </a:r>
            <a:endParaRPr lang="en-US" dirty="0"/>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ORCID iD</a:t>
            </a:r>
            <a:endParaRPr lang="x-none"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Lo que significa: Open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Researcher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Ccolaborador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ID.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Es una organización global sin fines de lucro sostenida por las tarifas de nuestras organizaciones miembros. Somos una comunidad construida y gobernada por un Junta Directiva representante de nuestra membresía con amplia representación de partes interesadas. ORCID es apoyado por un dedicado y conocedor personal profesional.</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Visión</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La visión es un mundo donde todos los que participan en la investigación, la erudición y la innovación estén identificados y conectados de manera única con sus contribuciones a través de disciplinas, fronteras y tiempos.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Misión</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Para realizar nuestra visión, ORCID se esfuerza por permitir conexiones transparentes y confiables entre los investigadores, sus contribuciones y sus afiliaciones al proporcionar un identificador único y persistente para que las personas lo utilicen mientras participan en actividades de investigación, becas e innovación.</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Hacemos esto proporcionando tres servicios interrelacionados:</a:t>
            </a:r>
          </a:p>
          <a:p>
            <a:pPr>
              <a:lnSpc>
                <a:spcPct val="107000"/>
              </a:lnSpc>
              <a:spcAft>
                <a:spcPts val="800"/>
              </a:spcAft>
            </a:pPr>
            <a:endParaRPr lang="es-ES" sz="2800" b="1" dirty="0"/>
          </a:p>
          <a:p>
            <a:pPr>
              <a:lnSpc>
                <a:spcPct val="107000"/>
              </a:lnSpc>
              <a:spcAft>
                <a:spcPts val="800"/>
              </a:spcAft>
            </a:pPr>
            <a:r>
              <a:rPr lang="es-ES" sz="2800" b="1" dirty="0"/>
              <a:t>La ORCID iD</a:t>
            </a:r>
            <a:r>
              <a:rPr lang="es-ES" sz="2800" dirty="0"/>
              <a:t>: un identificador único y persistente gratuito para los investigadores </a:t>
            </a:r>
          </a:p>
          <a:p>
            <a:pPr>
              <a:lnSpc>
                <a:spcPct val="107000"/>
              </a:lnSpc>
              <a:spcAft>
                <a:spcPts val="800"/>
              </a:spcAft>
            </a:pPr>
            <a:endParaRPr lang="es-ES" sz="2800" b="1" dirty="0"/>
          </a:p>
          <a:p>
            <a:pPr>
              <a:lnSpc>
                <a:spcPct val="107000"/>
              </a:lnSpc>
              <a:spcAft>
                <a:spcPts val="800"/>
              </a:spcAft>
            </a:pPr>
            <a:r>
              <a:rPr lang="es-ES" sz="2800" b="1" dirty="0"/>
              <a:t>ORCID grabar</a:t>
            </a:r>
            <a:r>
              <a:rPr lang="es-ES" sz="2800" dirty="0"/>
              <a:t> conectado a la ORCID iD</a:t>
            </a:r>
          </a:p>
          <a:p>
            <a:pPr>
              <a:lnSpc>
                <a:spcPct val="107000"/>
              </a:lnSpc>
              <a:spcAft>
                <a:spcPts val="800"/>
              </a:spcAft>
            </a:pPr>
            <a:endParaRPr lang="es-ES" sz="2800" dirty="0"/>
          </a:p>
          <a:p>
            <a:pPr>
              <a:lnSpc>
                <a:spcPct val="107000"/>
              </a:lnSpc>
              <a:spcAft>
                <a:spcPts val="800"/>
              </a:spcAft>
            </a:pPr>
            <a:r>
              <a:rPr lang="es-ES" sz="2800" dirty="0"/>
              <a:t>Un conjunto de </a:t>
            </a:r>
            <a:r>
              <a:rPr lang="es-ES" sz="2800" b="1" dirty="0"/>
              <a:t>Interfaces de programación de aplicaciones (API)</a:t>
            </a:r>
            <a:r>
              <a:rPr lang="es-ES" sz="2800" dirty="0"/>
              <a:t>, así como los servicios y soporte de comunidades de práctica que permitan la interoperabilidad entre un ORCID registro y organizaciones miembros para que los investigadores puedan optar por permitir la conexión de sus iD con sus afiliaciones y contribuciones</a:t>
            </a:r>
            <a:endParaRPr lang="x-non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24</a:t>
            </a:fld>
            <a:endParaRPr lang="x-none"/>
          </a:p>
        </p:txBody>
      </p:sp>
    </p:spTree>
    <p:extLst>
      <p:ext uri="{BB962C8B-B14F-4D97-AF65-F5344CB8AC3E}">
        <p14:creationId xmlns:p14="http://schemas.microsoft.com/office/powerpoint/2010/main" val="187151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noProof="0" dirty="0">
                <a:solidFill>
                  <a:schemeClr val="accent1">
                    <a:lumMod val="50000"/>
                  </a:schemeClr>
                </a:solidFill>
              </a:rPr>
              <a:t>Dirección</a:t>
            </a:r>
            <a:r>
              <a:rPr lang="en-US" sz="1200" b="0" dirty="0">
                <a:solidFill>
                  <a:schemeClr val="accent1">
                    <a:lumMod val="50000"/>
                  </a:schemeClr>
                </a:solidFill>
              </a:rPr>
              <a:t> electronica para </a:t>
            </a:r>
            <a:r>
              <a:rPr lang="es-ES" sz="1200" b="0" noProof="0" dirty="0">
                <a:solidFill>
                  <a:schemeClr val="accent1">
                    <a:lumMod val="50000"/>
                  </a:schemeClr>
                </a:solidFill>
              </a:rPr>
              <a:t>crear</a:t>
            </a:r>
            <a:r>
              <a:rPr lang="en-US" sz="1200" b="0" dirty="0">
                <a:solidFill>
                  <a:schemeClr val="accent1">
                    <a:lumMod val="50000"/>
                  </a:schemeClr>
                </a:solidFill>
              </a:rPr>
              <a:t> </a:t>
            </a:r>
            <a:r>
              <a:rPr lang="es-ES" sz="1200" b="0" noProof="0" dirty="0">
                <a:solidFill>
                  <a:schemeClr val="accent1">
                    <a:lumMod val="50000"/>
                  </a:schemeClr>
                </a:solidFill>
              </a:rPr>
              <a:t>su</a:t>
            </a:r>
            <a:r>
              <a:rPr lang="en-US" sz="1200" b="0" dirty="0">
                <a:solidFill>
                  <a:schemeClr val="accent1">
                    <a:lumMod val="50000"/>
                  </a:schemeClr>
                </a:solidFill>
              </a:rPr>
              <a:t> ORCI ID: </a:t>
            </a:r>
            <a:r>
              <a:rPr lang="en-US" sz="1200" b="1" dirty="0">
                <a:solidFill>
                  <a:schemeClr val="accent1">
                    <a:lumMod val="50000"/>
                  </a:schemeClr>
                </a:solidFill>
                <a:hlinkClick r:id="rId3">
                  <a:extLst>
                    <a:ext uri="{A12FA001-AC4F-418D-AE19-62706E023703}">
                      <ahyp:hlinkClr xmlns:ahyp="http://schemas.microsoft.com/office/drawing/2018/hyperlinkcolor" val="tx"/>
                    </a:ext>
                  </a:extLst>
                </a:hlinkClick>
              </a:rPr>
              <a:t>https://orcid.org/signin</a:t>
            </a:r>
            <a:r>
              <a:rPr lang="en-US" sz="1200" b="1" dirty="0">
                <a:solidFill>
                  <a:schemeClr val="accent1">
                    <a:lumMod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200" b="1" dirty="0">
              <a:solidFill>
                <a:schemeClr val="accent1">
                  <a:lumMod val="50000"/>
                </a:schemeClr>
              </a:solidFill>
            </a:endParaRPr>
          </a:p>
          <a:p>
            <a:endParaRPr lang="x-none"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25</a:t>
            </a:fld>
            <a:endParaRPr lang="x-none"/>
          </a:p>
        </p:txBody>
      </p:sp>
    </p:spTree>
    <p:extLst>
      <p:ext uri="{BB962C8B-B14F-4D97-AF65-F5344CB8AC3E}">
        <p14:creationId xmlns:p14="http://schemas.microsoft.com/office/powerpoint/2010/main" val="412292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ORCI iD: José Pedro Martínez Larrarte</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26</a:t>
            </a:fld>
            <a:endParaRPr lang="x-none"/>
          </a:p>
        </p:txBody>
      </p:sp>
    </p:spTree>
    <p:extLst>
      <p:ext uri="{BB962C8B-B14F-4D97-AF65-F5344CB8AC3E}">
        <p14:creationId xmlns:p14="http://schemas.microsoft.com/office/powerpoint/2010/main" val="3054437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Currículo vité: José Pedro Martínez Larrarte</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27</a:t>
            </a:fld>
            <a:endParaRPr lang="x-none"/>
          </a:p>
        </p:txBody>
      </p:sp>
    </p:spTree>
    <p:extLst>
      <p:ext uri="{BB962C8B-B14F-4D97-AF65-F5344CB8AC3E}">
        <p14:creationId xmlns:p14="http://schemas.microsoft.com/office/powerpoint/2010/main" val="139008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Red Social </a:t>
            </a:r>
            <a:r>
              <a:rPr lang="es-ES" noProof="0" dirty="0"/>
              <a:t>Científica</a:t>
            </a:r>
            <a:r>
              <a:rPr lang="en-US" dirty="0"/>
              <a:t>: https://www.researchgate.net/</a:t>
            </a:r>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28</a:t>
            </a:fld>
            <a:endParaRPr lang="x-none"/>
          </a:p>
        </p:txBody>
      </p:sp>
    </p:spTree>
    <p:extLst>
      <p:ext uri="{BB962C8B-B14F-4D97-AF65-F5344CB8AC3E}">
        <p14:creationId xmlns:p14="http://schemas.microsoft.com/office/powerpoint/2010/main" val="2400265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Infomed: red telemática de ciencias de la salud de Cuba</a:t>
            </a:r>
          </a:p>
          <a:p>
            <a:r>
              <a:rPr lang="en-US" dirty="0"/>
              <a:t>http://www.sld.cu/</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33</a:t>
            </a:fld>
            <a:endParaRPr lang="x-none"/>
          </a:p>
        </p:txBody>
      </p:sp>
    </p:spTree>
    <p:extLst>
      <p:ext uri="{BB962C8B-B14F-4D97-AF65-F5344CB8AC3E}">
        <p14:creationId xmlns:p14="http://schemas.microsoft.com/office/powerpoint/2010/main" val="2014875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Biblioteca virtual de salud: </a:t>
            </a:r>
            <a:r>
              <a:rPr lang="es-ES" sz="1200" dirty="0">
                <a:hlinkClick r:id="rId3"/>
              </a:rPr>
              <a:t>http://bvscuba.sld.cu/</a:t>
            </a:r>
            <a:r>
              <a:rPr lang="es-ES" sz="1200" dirty="0"/>
              <a:t> </a:t>
            </a:r>
            <a:endParaRPr lang="x-none" sz="1200" dirty="0"/>
          </a:p>
          <a:p>
            <a:r>
              <a:rPr lang="en-US" dirty="0"/>
              <a:t>D</a:t>
            </a:r>
            <a:r>
              <a:rPr lang="x-none" dirty="0" err="1"/>
              <a:t>ecenas</a:t>
            </a:r>
            <a:r>
              <a:rPr lang="x-none" dirty="0"/>
              <a:t> de libros de autores cubanos</a:t>
            </a:r>
          </a:p>
          <a:p>
            <a:r>
              <a:rPr lang="x-none" dirty="0"/>
              <a:t>Más de 70 revistas arbitradas por pares</a:t>
            </a:r>
          </a:p>
          <a:p>
            <a:r>
              <a:rPr lang="x-none" dirty="0"/>
              <a:t>800 tesis de doctorado de especialistas </a:t>
            </a:r>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34</a:t>
            </a:fld>
            <a:endParaRPr lang="x-none"/>
          </a:p>
        </p:txBody>
      </p:sp>
    </p:spTree>
    <p:extLst>
      <p:ext uri="{BB962C8B-B14F-4D97-AF65-F5344CB8AC3E}">
        <p14:creationId xmlns:p14="http://schemas.microsoft.com/office/powerpoint/2010/main" val="2647226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http://www.bvscuba.sld.cu/clasificacion-de-libro/libros-de-autores-cubanos/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35</a:t>
            </a:fld>
            <a:endParaRPr lang="x-none"/>
          </a:p>
        </p:txBody>
      </p:sp>
    </p:spTree>
    <p:extLst>
      <p:ext uri="{BB962C8B-B14F-4D97-AF65-F5344CB8AC3E}">
        <p14:creationId xmlns:p14="http://schemas.microsoft.com/office/powerpoint/2010/main" val="45544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Revistas de ciencias de la salud: </a:t>
            </a:r>
            <a:r>
              <a:rPr lang="es-ES" sz="1200" dirty="0">
                <a:hlinkClick r:id="rId3"/>
              </a:rPr>
              <a:t>http://www.bvscuba.sld.cu/clasificacion-de-revista/revistas-cubanas/</a:t>
            </a:r>
            <a:r>
              <a:rPr lang="es-ES" sz="1200" dirty="0"/>
              <a:t> </a:t>
            </a:r>
            <a:endParaRPr lang="x-none" sz="1200" dirty="0"/>
          </a:p>
          <a:p>
            <a:r>
              <a:rPr lang="x-none" dirty="0"/>
              <a:t>Más de 70 revistas arbitradas por pares de ciencia de la salud</a:t>
            </a:r>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36</a:t>
            </a:fld>
            <a:endParaRPr lang="x-none"/>
          </a:p>
        </p:txBody>
      </p:sp>
    </p:spTree>
    <p:extLst>
      <p:ext uri="{BB962C8B-B14F-4D97-AF65-F5344CB8AC3E}">
        <p14:creationId xmlns:p14="http://schemas.microsoft.com/office/powerpoint/2010/main" val="1904680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Contiene más de 800 tesis de doctores en ciencia de Cuba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Tesis de doctores en ciencia:</a:t>
            </a:r>
            <a:r>
              <a:rPr lang="es-ES" sz="1200" dirty="0"/>
              <a:t> </a:t>
            </a:r>
            <a:r>
              <a:rPr lang="es-ES" sz="1200" dirty="0">
                <a:hlinkClick r:id="rId3"/>
              </a:rPr>
              <a:t>http://tesis.sld.cu/</a:t>
            </a:r>
            <a:r>
              <a:rPr lang="es-ES" sz="1200" dirty="0"/>
              <a:t> </a:t>
            </a:r>
            <a:endParaRPr lang="x-none" sz="1200"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37</a:t>
            </a:fld>
            <a:endParaRPr lang="x-none"/>
          </a:p>
        </p:txBody>
      </p:sp>
    </p:spTree>
    <p:extLst>
      <p:ext uri="{BB962C8B-B14F-4D97-AF65-F5344CB8AC3E}">
        <p14:creationId xmlns:p14="http://schemas.microsoft.com/office/powerpoint/2010/main" val="65674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33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dirty="0"/>
              <a:t>Google Académico</a:t>
            </a:r>
            <a:r>
              <a:rPr lang="es-ES" altLang="es-ES" dirty="0"/>
              <a:t> ordena los resultados de búsqueda en función de su relevancia, mostrando los que más pueden interesar en las primeras posiciones. A la izquierda de cada uno de ellos hay una etiqueta para que puedas saber si enlazan a libros, citas, resúmenes o cualquier otro tipo de documento.</a:t>
            </a:r>
          </a:p>
          <a:p>
            <a:endParaRPr lang="es-ES" altLang="es-ES" dirty="0"/>
          </a:p>
          <a:p>
            <a:r>
              <a:rPr lang="es-ES" altLang="es-ES" dirty="0"/>
              <a:t>Es un buscador que se especializa en encontrar artículos, tesis, resúmenes, libros, manuales, estudios científicos, editoriales, sociedades profesionales o noticias útiles para estudiantes, docentes e investigadores.</a:t>
            </a:r>
          </a:p>
          <a:p>
            <a:r>
              <a:rPr lang="es-ES" altLang="es-ES" dirty="0"/>
              <a:t>http://scholar.google.com.cu/ </a:t>
            </a:r>
          </a:p>
        </p:txBody>
      </p:sp>
      <p:sp>
        <p:nvSpPr>
          <p:cNvPr id="1434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Universidad virtual de salud de Cuba: http://www.uvs.sld.cu/ </a:t>
            </a:r>
          </a:p>
          <a:p>
            <a:r>
              <a:rPr lang="es-ES" dirty="0"/>
              <a:t>Múltiples recursos de información de ciencias médicas</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38</a:t>
            </a:fld>
            <a:endParaRPr lang="x-none"/>
          </a:p>
        </p:txBody>
      </p:sp>
    </p:spTree>
    <p:extLst>
      <p:ext uri="{BB962C8B-B14F-4D97-AF65-F5344CB8AC3E}">
        <p14:creationId xmlns:p14="http://schemas.microsoft.com/office/powerpoint/2010/main" val="1922782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Plataforma Moodle (</a:t>
            </a:r>
            <a:r>
              <a:rPr lang="en-US" dirty="0" err="1"/>
              <a:t>actividad</a:t>
            </a:r>
            <a:r>
              <a:rPr lang="en-US" dirty="0"/>
              <a:t> </a:t>
            </a:r>
            <a:r>
              <a:rPr lang="en-US" dirty="0" err="1"/>
              <a:t>docente</a:t>
            </a:r>
            <a:r>
              <a:rPr lang="en-US" dirty="0"/>
              <a:t>): https://aulavirtual.sld.cu/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39</a:t>
            </a:fld>
            <a:endParaRPr lang="x-none"/>
          </a:p>
        </p:txBody>
      </p:sp>
    </p:spTree>
    <p:extLst>
      <p:ext uri="{BB962C8B-B14F-4D97-AF65-F5344CB8AC3E}">
        <p14:creationId xmlns:p14="http://schemas.microsoft.com/office/powerpoint/2010/main" val="420080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Aula virtual de la Facultad Miguel Enríquez: </a:t>
            </a:r>
            <a:r>
              <a:rPr lang="es-ES" sz="1200" dirty="0">
                <a:solidFill>
                  <a:schemeClr val="accent1">
                    <a:lumMod val="50000"/>
                  </a:schemeClr>
                </a:solidFill>
                <a:hlinkClick r:id="rId3"/>
              </a:rPr>
              <a:t>https://aulavirtual.sld.cu/course/index.php?categoryid=20</a:t>
            </a:r>
            <a:r>
              <a:rPr lang="es-ES" sz="1200" dirty="0">
                <a:solidFill>
                  <a:schemeClr val="accent1">
                    <a:lumMod val="50000"/>
                  </a:schemeClr>
                </a:solidFill>
              </a:rPr>
              <a:t>  </a:t>
            </a:r>
            <a:endParaRPr lang="x-none" sz="1200" dirty="0">
              <a:solidFill>
                <a:schemeClr val="accent1">
                  <a:lumMod val="50000"/>
                </a:schemeClr>
              </a:solidFill>
            </a:endParaRP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40</a:t>
            </a:fld>
            <a:endParaRPr lang="x-none"/>
          </a:p>
        </p:txBody>
      </p:sp>
    </p:spTree>
    <p:extLst>
      <p:ext uri="{BB962C8B-B14F-4D97-AF65-F5344CB8AC3E}">
        <p14:creationId xmlns:p14="http://schemas.microsoft.com/office/powerpoint/2010/main" val="277525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Actividades docentes de la facultad Miguel Enríquez</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41</a:t>
            </a:fld>
            <a:endParaRPr lang="x-none"/>
          </a:p>
        </p:txBody>
      </p:sp>
    </p:spTree>
    <p:extLst>
      <p:ext uri="{BB962C8B-B14F-4D97-AF65-F5344CB8AC3E}">
        <p14:creationId xmlns:p14="http://schemas.microsoft.com/office/powerpoint/2010/main" val="3998703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WeBlog de salud de Cuba: http://blogs.sld.cu/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42</a:t>
            </a:fld>
            <a:endParaRPr lang="x-none"/>
          </a:p>
        </p:txBody>
      </p:sp>
    </p:spTree>
    <p:extLst>
      <p:ext uri="{BB962C8B-B14F-4D97-AF65-F5344CB8AC3E}">
        <p14:creationId xmlns:p14="http://schemas.microsoft.com/office/powerpoint/2010/main" val="4152393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Múltiples y variados WeBlog de ciencias de la salud</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43</a:t>
            </a:fld>
            <a:endParaRPr lang="x-none"/>
          </a:p>
        </p:txBody>
      </p:sp>
    </p:spTree>
    <p:extLst>
      <p:ext uri="{BB962C8B-B14F-4D97-AF65-F5344CB8AC3E}">
        <p14:creationId xmlns:p14="http://schemas.microsoft.com/office/powerpoint/2010/main" val="57869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WeBlog de Reumatología práctica y clínica: </a:t>
            </a:r>
            <a:r>
              <a:rPr lang="es-ES" sz="1200" dirty="0">
                <a:solidFill>
                  <a:schemeClr val="accent1">
                    <a:lumMod val="50000"/>
                  </a:schemeClr>
                </a:solidFill>
              </a:rPr>
              <a:t>http://blogs.sld.cu/reumatologia/ </a:t>
            </a:r>
            <a:endParaRPr lang="x-none" sz="1200"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44</a:t>
            </a:fld>
            <a:endParaRPr lang="x-none"/>
          </a:p>
        </p:txBody>
      </p:sp>
    </p:spTree>
    <p:extLst>
      <p:ext uri="{BB962C8B-B14F-4D97-AF65-F5344CB8AC3E}">
        <p14:creationId xmlns:p14="http://schemas.microsoft.com/office/powerpoint/2010/main" val="3267915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Blogger de Google:  </a:t>
            </a:r>
            <a:r>
              <a:rPr lang="es-ES" sz="1200" b="1" dirty="0">
                <a:hlinkClick r:id="rId3"/>
              </a:rPr>
              <a:t>https://www.blogger.com/</a:t>
            </a:r>
            <a:r>
              <a:rPr lang="es-ES"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WeBlog de Google</a:t>
            </a:r>
            <a:endParaRPr lang="x-none" sz="1200" b="1"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45</a:t>
            </a:fld>
            <a:endParaRPr lang="x-none"/>
          </a:p>
        </p:txBody>
      </p:sp>
    </p:spTree>
    <p:extLst>
      <p:ext uri="{BB962C8B-B14F-4D97-AF65-F5344CB8AC3E}">
        <p14:creationId xmlns:p14="http://schemas.microsoft.com/office/powerpoint/2010/main" val="96347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noProof="0" dirty="0"/>
              <a:t>Enfermedades reumáticas: </a:t>
            </a:r>
            <a:r>
              <a:rPr lang="es-ES" noProof="0" dirty="0"/>
              <a:t>https</a:t>
            </a:r>
            <a:r>
              <a:rPr lang="en-US" dirty="0"/>
              <a:t>://josepedromartinez2021.blogspot.com/</a:t>
            </a:r>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46</a:t>
            </a:fld>
            <a:endParaRPr lang="x-none"/>
          </a:p>
        </p:txBody>
      </p:sp>
    </p:spTree>
    <p:extLst>
      <p:ext uri="{BB962C8B-B14F-4D97-AF65-F5344CB8AC3E}">
        <p14:creationId xmlns:p14="http://schemas.microsoft.com/office/powerpoint/2010/main" val="3990403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t>Blog del sitio Reflejos: </a:t>
            </a:r>
            <a:r>
              <a:rPr lang="es-ES" sz="1200" b="1" dirty="0">
                <a:hlinkClick r:id="rId3"/>
              </a:rPr>
              <a:t>https://cubava.cu/</a:t>
            </a:r>
            <a:r>
              <a:rPr lang="es-ES" sz="1200" b="1" dirty="0"/>
              <a:t>   </a:t>
            </a:r>
            <a:endParaRPr lang="x-none" sz="1200" b="1"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47</a:t>
            </a:fld>
            <a:endParaRPr lang="x-none"/>
          </a:p>
        </p:txBody>
      </p:sp>
    </p:spTree>
    <p:extLst>
      <p:ext uri="{BB962C8B-B14F-4D97-AF65-F5344CB8AC3E}">
        <p14:creationId xmlns:p14="http://schemas.microsoft.com/office/powerpoint/2010/main" val="411038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6387"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Características de Google Académico:</a:t>
            </a:r>
          </a:p>
          <a:p>
            <a:pPr marL="228600" indent="-228600">
              <a:buFont typeface="Arial" pitchFamily="34" charset="0"/>
              <a:buChar char="•"/>
            </a:pPr>
            <a:r>
              <a:rPr lang="es-ES" altLang="es-ES" dirty="0"/>
              <a:t>Buscar en diversas fuentes desde un solo sitio.</a:t>
            </a:r>
          </a:p>
          <a:p>
            <a:pPr marL="228600" indent="-228600">
              <a:buFont typeface="Arial" pitchFamily="34" charset="0"/>
              <a:buChar char="•"/>
            </a:pPr>
            <a:r>
              <a:rPr lang="es-ES" altLang="es-ES" dirty="0"/>
              <a:t>Recuperar documentos académicos completos, resúmenes y citas.</a:t>
            </a:r>
          </a:p>
          <a:p>
            <a:pPr marL="228600" indent="-228600">
              <a:buFont typeface="Arial" pitchFamily="34" charset="0"/>
              <a:buChar char="•"/>
            </a:pPr>
            <a:r>
              <a:rPr lang="es-ES" altLang="es-ES" dirty="0"/>
              <a:t>Filtrar</a:t>
            </a:r>
            <a:r>
              <a:rPr lang="es-ES" altLang="es-ES" baseline="0" dirty="0"/>
              <a:t> por: periodo de tiempo, relevancia, idioma, incluye patentes</a:t>
            </a:r>
          </a:p>
          <a:p>
            <a:pPr marL="228600" indent="-228600">
              <a:buFont typeface="Arial" pitchFamily="34" charset="0"/>
              <a:buChar char="•"/>
            </a:pPr>
            <a:r>
              <a:rPr lang="es-ES" altLang="es-ES" baseline="0" dirty="0"/>
              <a:t>Veces que se ha citado, artículos relacionados, versiones del mismo artículo</a:t>
            </a:r>
            <a:endParaRPr lang="es-ES" altLang="es-ES" dirty="0"/>
          </a:p>
          <a:p>
            <a:endParaRPr lang="es-ES" altLang="es-ES" dirty="0"/>
          </a:p>
        </p:txBody>
      </p:sp>
      <p:sp>
        <p:nvSpPr>
          <p:cNvPr id="16388"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DC4C5-9D44-467E-B988-9FD08730EEF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accent1">
                    <a:lumMod val="50000"/>
                  </a:schemeClr>
                </a:solidFill>
              </a:rPr>
              <a:t>Blog para pacientes reumáticos: </a:t>
            </a:r>
            <a:r>
              <a:rPr lang="es-ES" sz="1200" b="1" dirty="0">
                <a:hlinkClick r:id="rId3"/>
              </a:rPr>
              <a:t>https://reumatologia.cubava.cu/</a:t>
            </a:r>
            <a:r>
              <a:rPr lang="es-ES" sz="1200" b="1" dirty="0"/>
              <a:t> </a:t>
            </a:r>
            <a:endParaRPr lang="x-none" sz="1200" b="1" dirty="0"/>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48</a:t>
            </a:fld>
            <a:endParaRPr lang="x-none"/>
          </a:p>
        </p:txBody>
      </p:sp>
    </p:spTree>
    <p:extLst>
      <p:ext uri="{BB962C8B-B14F-4D97-AF65-F5344CB8AC3E}">
        <p14:creationId xmlns:p14="http://schemas.microsoft.com/office/powerpoint/2010/main" val="1526565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itchFamily="34" charset="0"/>
              </a:rPr>
              <a:t>Ej. 1</a:t>
            </a:r>
          </a:p>
          <a:p>
            <a:r>
              <a:rPr lang="es-ES" sz="12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itchFamily="34" charset="0"/>
                <a:hlinkClick r:id="rId3"/>
              </a:rPr>
              <a:t>https://blogs.sld.cu/reumatologia/2019/01/15/utilidad-de-la-web-2-0-para-usuarios-de-infomed/</a:t>
            </a:r>
            <a:r>
              <a:rPr lang="es-ES" sz="1200" b="1" dirty="0">
                <a:solidFill>
                  <a:schemeClr val="tx2"/>
                </a:solidFill>
                <a:latin typeface="Calibri" pitchFamily="34" charset="0"/>
              </a:rPr>
              <a:t>   </a:t>
            </a:r>
          </a:p>
          <a:p>
            <a:endParaRPr lang="es-ES" sz="1200" b="1" dirty="0">
              <a:solidFill>
                <a:schemeClr val="tx2"/>
              </a:solidFill>
              <a:latin typeface="Calibri" pitchFamily="34" charset="0"/>
            </a:endParaRPr>
          </a:p>
          <a:p>
            <a:r>
              <a:rPr lang="es-ES" sz="1200" b="1" dirty="0">
                <a:solidFill>
                  <a:schemeClr val="tx2"/>
                </a:solidFill>
                <a:latin typeface="Calibri" pitchFamily="34" charset="0"/>
              </a:rPr>
              <a:t>Ej. 2</a:t>
            </a:r>
          </a:p>
          <a:p>
            <a:r>
              <a:rPr lang="es-ES" sz="1200" b="1" dirty="0">
                <a:solidFill>
                  <a:schemeClr val="tx2"/>
                </a:solidFill>
                <a:latin typeface="Calibri" pitchFamily="34" charset="0"/>
              </a:rPr>
              <a:t>Martínez Larrarte JP.  Reumatología práctica y clínica. Blog en línea[Internet].La Habana. 2000 Ene 6[citado 2019  jun 2]Disponible en: </a:t>
            </a:r>
            <a:r>
              <a:rPr lang="es-ES" sz="1200" b="1" dirty="0">
                <a:solidFill>
                  <a:schemeClr val="tx2"/>
                </a:solidFill>
                <a:latin typeface="Calibri" pitchFamily="34" charset="0"/>
                <a:hlinkClick r:id="rId4"/>
              </a:rPr>
              <a:t>https://blogs.sld.cu/reumatologia/</a:t>
            </a:r>
            <a:r>
              <a:rPr lang="es-ES" sz="1200" b="1" dirty="0">
                <a:solidFill>
                  <a:schemeClr val="tx2"/>
                </a:solidFill>
                <a:latin typeface="Calibri" pitchFamily="34" charset="0"/>
              </a:rPr>
              <a:t>    </a:t>
            </a:r>
          </a:p>
          <a:p>
            <a:endParaRPr lang="x-none" dirty="0"/>
          </a:p>
        </p:txBody>
      </p:sp>
      <p:sp>
        <p:nvSpPr>
          <p:cNvPr id="4" name="Marcador de número de diapositiva 3"/>
          <p:cNvSpPr>
            <a:spLocks noGrp="1"/>
          </p:cNvSpPr>
          <p:nvPr>
            <p:ph type="sldNum" sz="quarter" idx="5"/>
          </p:nvPr>
        </p:nvSpPr>
        <p:spPr/>
        <p:txBody>
          <a:bodyPr/>
          <a:lstStyle/>
          <a:p>
            <a:fld id="{D4DD4C3A-2CA5-4B90-8E83-61686555CFA2}" type="slidenum">
              <a:rPr lang="x-none" smtClean="0"/>
              <a:pPr/>
              <a:t>49</a:t>
            </a:fld>
            <a:endParaRPr lang="x-none"/>
          </a:p>
        </p:txBody>
      </p:sp>
    </p:spTree>
    <p:extLst>
      <p:ext uri="{BB962C8B-B14F-4D97-AF65-F5344CB8AC3E}">
        <p14:creationId xmlns:p14="http://schemas.microsoft.com/office/powerpoint/2010/main" val="3880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8435"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Entre las ventajas de Google Académico, tenemos: Qué funciona igual que el rastreador principal de Google, es decir realiza diferentes búsquedas de textos completos, trabajos de un autor específico o de una determinada revista. </a:t>
            </a:r>
          </a:p>
          <a:p>
            <a:r>
              <a:rPr lang="es-ES" altLang="es-ES" dirty="0"/>
              <a:t>Ofrece la</a:t>
            </a:r>
            <a:r>
              <a:rPr lang="es-ES" altLang="es-ES" baseline="0" dirty="0"/>
              <a:t> cita completa en </a:t>
            </a:r>
            <a:r>
              <a:rPr lang="es-ES" altLang="es-ES" baseline="0" dirty="0" err="1"/>
              <a:t>APA</a:t>
            </a:r>
            <a:r>
              <a:rPr lang="es-ES" altLang="es-ES" baseline="0" dirty="0"/>
              <a:t>, ISO 690 y </a:t>
            </a:r>
            <a:r>
              <a:rPr lang="es-ES" altLang="es-ES" baseline="0" dirty="0" err="1"/>
              <a:t>MLA</a:t>
            </a:r>
            <a:r>
              <a:rPr lang="es-ES" altLang="es-ES" baseline="0" dirty="0"/>
              <a:t>, paya trasladarla a Vancouver, hay que editarla</a:t>
            </a:r>
            <a:endParaRPr lang="es-ES" altLang="es-ES" dirty="0"/>
          </a:p>
          <a:p>
            <a:endParaRPr lang="es-ES" altLang="es-ES" dirty="0"/>
          </a:p>
          <a:p>
            <a:r>
              <a:rPr lang="es-ES" altLang="es-ES" dirty="0"/>
              <a:t>Las desventajas de Google Académico, no existe control de calidad de las fuentes procesadas.</a:t>
            </a:r>
          </a:p>
        </p:txBody>
      </p:sp>
      <p:sp>
        <p:nvSpPr>
          <p:cNvPr id="18436"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9FBCA-390B-43DA-B919-DD3097042E9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2531"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a:t>Crear una alerta</a:t>
            </a:r>
            <a:endParaRPr lang="es-ES" altLang="es-ES"/>
          </a:p>
          <a:p>
            <a:r>
              <a:rPr lang="es-ES" altLang="es-ES"/>
              <a:t>Ve a </a:t>
            </a:r>
            <a:r>
              <a:rPr lang="es-ES" altLang="es-ES" b="1"/>
              <a:t>Alertas</a:t>
            </a:r>
            <a:r>
              <a:rPr lang="es-ES" altLang="es-ES"/>
              <a:t> de </a:t>
            </a:r>
            <a:r>
              <a:rPr lang="es-ES" altLang="es-ES" b="1"/>
              <a:t>Google</a:t>
            </a:r>
            <a:r>
              <a:rPr lang="es-ES" altLang="es-ES"/>
              <a:t>.</a:t>
            </a:r>
          </a:p>
          <a:p>
            <a:r>
              <a:rPr lang="es-ES" altLang="es-ES"/>
              <a:t>Alertas de </a:t>
            </a:r>
            <a:r>
              <a:rPr lang="es-ES" altLang="es-ES" b="1"/>
              <a:t>Google</a:t>
            </a:r>
            <a:r>
              <a:rPr lang="es-ES" altLang="es-ES"/>
              <a:t> es un servicio de supervisión de los contenidos, que ofrece el motor de búsqueda de la compañía </a:t>
            </a:r>
            <a:r>
              <a:rPr lang="es-ES" altLang="es-ES" b="1"/>
              <a:t>Google</a:t>
            </a:r>
            <a:r>
              <a:rPr lang="es-ES" altLang="es-ES"/>
              <a:t>, que automáticamente notifica al usuario cuando el nuevo contenido de las noticias, web, blogs, vídeo y/o grupos de discusión coincide con un conjunto de términos de búsqueda seleccionados por el </a:t>
            </a:r>
          </a:p>
          <a:p>
            <a:endParaRPr lang="es-ES" altLang="es-ES"/>
          </a:p>
          <a:p>
            <a:r>
              <a:rPr lang="es-ES" altLang="es-ES"/>
              <a:t>En el cuadro de la parte superior, introduce el tema que quieras seguir.</a:t>
            </a:r>
          </a:p>
          <a:p>
            <a:r>
              <a:rPr lang="es-ES" altLang="es-ES"/>
              <a:t>Para cambiar la configuración, haz clic en Mostrar opciones. Puedes cambiar: ... </a:t>
            </a:r>
          </a:p>
          <a:p>
            <a:r>
              <a:rPr lang="es-ES" altLang="es-ES"/>
              <a:t>Haz clic en </a:t>
            </a:r>
            <a:r>
              <a:rPr lang="es-ES" altLang="es-ES" b="1"/>
              <a:t>Crear alerta</a:t>
            </a:r>
            <a:r>
              <a:rPr lang="es-ES" altLang="es-ES"/>
              <a:t>. Recibirás correos electrónicos cada vez que encontremos resultados de búsqueda que coincidan con tu selección.</a:t>
            </a:r>
          </a:p>
          <a:p>
            <a:endParaRPr lang="es-ES" altLang="es-ES"/>
          </a:p>
        </p:txBody>
      </p:sp>
      <p:sp>
        <p:nvSpPr>
          <p:cNvPr id="22532"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A77E-26CD-497E-916F-52FD97DD9827}"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457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a:t>Perfil Google Académico. Un perfil de Google, muestra el nombre, las palabras clave que definen los temas de investigación y las métricas de citas generadas del autor.</a:t>
            </a:r>
          </a:p>
          <a:p>
            <a:endParaRPr lang="es-ES" altLang="es-ES"/>
          </a:p>
        </p:txBody>
      </p:sp>
      <p:sp>
        <p:nvSpPr>
          <p:cNvPr id="2458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DFFD-7045-4819-B05F-367442D3C2BF}"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228600" indent="-228600">
              <a:buFont typeface="+mj-lt"/>
              <a:buNone/>
            </a:pPr>
            <a:endParaRPr lang="es-ES" dirty="0"/>
          </a:p>
          <a:p>
            <a:pPr marL="228600" indent="-228600">
              <a:buFont typeface="+mj-lt"/>
              <a:buAutoNum type="arabicPeriod"/>
            </a:pPr>
            <a:endParaRPr lang="es-ES" dirty="0"/>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a:t>Búsqueda temática de artículos de artritis reumatoide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2"/>
                </a:solidFill>
              </a:rPr>
              <a:t>Recuperó 525 artículos relacionados con el tema</a:t>
            </a:r>
          </a:p>
          <a:p>
            <a:endParaRPr lang="es-ES" dirty="0"/>
          </a:p>
        </p:txBody>
      </p:sp>
      <p:sp>
        <p:nvSpPr>
          <p:cNvPr id="4" name="3 Marcador de número de diapositiva"/>
          <p:cNvSpPr>
            <a:spLocks noGrp="1"/>
          </p:cNvSpPr>
          <p:nvPr>
            <p:ph type="sldNum" sz="quarter" idx="10"/>
          </p:nvPr>
        </p:nvSpPr>
        <p:spPr/>
        <p:txBody>
          <a:bodyPr/>
          <a:lstStyle/>
          <a:p>
            <a:fld id="{07539792-6485-471B-ABE2-C7BA97C3ED49}"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E7F5C-ADEC-F26E-A2C9-9863D970F8A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U"/>
          </a:p>
        </p:txBody>
      </p:sp>
      <p:sp>
        <p:nvSpPr>
          <p:cNvPr id="3" name="Subtítulo 2">
            <a:extLst>
              <a:ext uri="{FF2B5EF4-FFF2-40B4-BE49-F238E27FC236}">
                <a16:creationId xmlns:a16="http://schemas.microsoft.com/office/drawing/2014/main" id="{68E0EA58-F10B-057B-A306-26F1A2812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9FD6AF6F-5E16-3425-4C0A-F38BBA7B84B1}"/>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5" name="Marcador de pie de página 4">
            <a:extLst>
              <a:ext uri="{FF2B5EF4-FFF2-40B4-BE49-F238E27FC236}">
                <a16:creationId xmlns:a16="http://schemas.microsoft.com/office/drawing/2014/main" id="{5703E5C8-054F-0B6A-D805-2B896E6AC5A1}"/>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6F42AE24-BA3C-E59B-F19A-5DE41E2108B6}"/>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8643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ADF71-4E6D-40C6-E928-4C6172C63CEF}"/>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0D63AA9A-5096-B6FE-1494-B28AE87F6D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4E742E69-7542-376A-ED2D-5C1D08210F68}"/>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5" name="Marcador de pie de página 4">
            <a:extLst>
              <a:ext uri="{FF2B5EF4-FFF2-40B4-BE49-F238E27FC236}">
                <a16:creationId xmlns:a16="http://schemas.microsoft.com/office/drawing/2014/main" id="{8D28D99E-C34E-B520-E924-471617A2E746}"/>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4BE190BF-7635-3453-790C-F9D2855B2BE0}"/>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362169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2585334-0848-E3B8-F423-BADDAB25786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7C36F357-0EF0-69FC-4AE0-D24471FFFAF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6A67D3F2-7BAA-7556-7285-73A984D7D86F}"/>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5" name="Marcador de pie de página 4">
            <a:extLst>
              <a:ext uri="{FF2B5EF4-FFF2-40B4-BE49-F238E27FC236}">
                <a16:creationId xmlns:a16="http://schemas.microsoft.com/office/drawing/2014/main" id="{7C36CDAB-C189-B053-6404-07345B0E4DBC}"/>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2618B8E9-3575-EA77-9211-D43E63A2A47D}"/>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28906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AFFE1-ACC4-67DB-1266-4CB2E75363A5}"/>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A33C4568-6072-9B04-7410-FED6E4E011B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77452CC4-30E7-5457-F31E-1AEF3F760C71}"/>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5" name="Marcador de pie de página 4">
            <a:extLst>
              <a:ext uri="{FF2B5EF4-FFF2-40B4-BE49-F238E27FC236}">
                <a16:creationId xmlns:a16="http://schemas.microsoft.com/office/drawing/2014/main" id="{4BB1642B-DBB0-FF81-5E65-DDDF9456CCFE}"/>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BDD578F7-C3E9-EA09-A7DC-CCB7C66A7037}"/>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38824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7A0C0-6BAD-AC5B-1E9F-8C3A5002751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CC41868B-A047-8A30-A6FE-4C3B35A87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745D3B-26C5-381B-CE2C-2DDE23E930CE}"/>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5" name="Marcador de pie de página 4">
            <a:extLst>
              <a:ext uri="{FF2B5EF4-FFF2-40B4-BE49-F238E27FC236}">
                <a16:creationId xmlns:a16="http://schemas.microsoft.com/office/drawing/2014/main" id="{BAD7C589-8507-2D59-7073-4C1245230E65}"/>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66591FCE-C4B4-3CD1-957E-4F3623046679}"/>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0524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47A67-9EFC-C4E4-29CB-B81198F68A99}"/>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AF7687B8-34D1-4699-54B6-8175B2C79B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a:extLst>
              <a:ext uri="{FF2B5EF4-FFF2-40B4-BE49-F238E27FC236}">
                <a16:creationId xmlns:a16="http://schemas.microsoft.com/office/drawing/2014/main" id="{4AAE10DA-3F44-66AE-E58C-E90A80773B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C5D0144A-22C2-9FEA-5321-3F33B302959B}"/>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6" name="Marcador de pie de página 5">
            <a:extLst>
              <a:ext uri="{FF2B5EF4-FFF2-40B4-BE49-F238E27FC236}">
                <a16:creationId xmlns:a16="http://schemas.microsoft.com/office/drawing/2014/main" id="{B19F0602-3EA4-D798-D3C2-532920513337}"/>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95BDB7C0-9CEB-9954-4551-EF7AE4A83EB3}"/>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0888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806D9-6D48-C319-F27F-982F8649498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14B8B836-4BBB-2E31-346C-3285FDBA0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E3D0F40-C649-7B6C-C4C8-96F2A8687F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a:extLst>
              <a:ext uri="{FF2B5EF4-FFF2-40B4-BE49-F238E27FC236}">
                <a16:creationId xmlns:a16="http://schemas.microsoft.com/office/drawing/2014/main" id="{9DE226B3-563C-3F29-E348-1B928D0AB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C7119D-A945-91D6-28FD-B6E5757071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883508A0-C59A-6730-A1E3-E66557584E2F}"/>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8" name="Marcador de pie de página 7">
            <a:extLst>
              <a:ext uri="{FF2B5EF4-FFF2-40B4-BE49-F238E27FC236}">
                <a16:creationId xmlns:a16="http://schemas.microsoft.com/office/drawing/2014/main" id="{E8FC1072-F0C6-11F5-2A90-644373C27217}"/>
              </a:ext>
            </a:extLst>
          </p:cNvPr>
          <p:cNvSpPr>
            <a:spLocks noGrp="1"/>
          </p:cNvSpPr>
          <p:nvPr>
            <p:ph type="ftr" sz="quarter" idx="11"/>
          </p:nvPr>
        </p:nvSpPr>
        <p:spPr/>
        <p:txBody>
          <a:bodyPr/>
          <a:lstStyle/>
          <a:p>
            <a:endParaRPr lang="es-CU"/>
          </a:p>
        </p:txBody>
      </p:sp>
      <p:sp>
        <p:nvSpPr>
          <p:cNvPr id="9" name="Marcador de número de diapositiva 8">
            <a:extLst>
              <a:ext uri="{FF2B5EF4-FFF2-40B4-BE49-F238E27FC236}">
                <a16:creationId xmlns:a16="http://schemas.microsoft.com/office/drawing/2014/main" id="{B61F840C-88A1-9223-C630-F0193F57EC1A}"/>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7534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BDBEC-00F6-60C9-D542-F497945AE382}"/>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4FAAA980-83F6-629B-A312-0557A37556A2}"/>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4" name="Marcador de pie de página 3">
            <a:extLst>
              <a:ext uri="{FF2B5EF4-FFF2-40B4-BE49-F238E27FC236}">
                <a16:creationId xmlns:a16="http://schemas.microsoft.com/office/drawing/2014/main" id="{828266B0-EE27-D858-6700-87959A8E7F35}"/>
              </a:ext>
            </a:extLst>
          </p:cNvPr>
          <p:cNvSpPr>
            <a:spLocks noGrp="1"/>
          </p:cNvSpPr>
          <p:nvPr>
            <p:ph type="ftr" sz="quarter" idx="11"/>
          </p:nvPr>
        </p:nvSpPr>
        <p:spPr/>
        <p:txBody>
          <a:bodyPr/>
          <a:lstStyle/>
          <a:p>
            <a:endParaRPr lang="es-CU"/>
          </a:p>
        </p:txBody>
      </p:sp>
      <p:sp>
        <p:nvSpPr>
          <p:cNvPr id="5" name="Marcador de número de diapositiva 4">
            <a:extLst>
              <a:ext uri="{FF2B5EF4-FFF2-40B4-BE49-F238E27FC236}">
                <a16:creationId xmlns:a16="http://schemas.microsoft.com/office/drawing/2014/main" id="{39CF2598-59EA-4824-7751-83AC4E53E8D2}"/>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157758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1C0DBD-99D3-2DAA-E442-220A1FF91490}"/>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3" name="Marcador de pie de página 2">
            <a:extLst>
              <a:ext uri="{FF2B5EF4-FFF2-40B4-BE49-F238E27FC236}">
                <a16:creationId xmlns:a16="http://schemas.microsoft.com/office/drawing/2014/main" id="{CB2D1AA7-B793-81B0-9C32-1BC93B44830C}"/>
              </a:ext>
            </a:extLst>
          </p:cNvPr>
          <p:cNvSpPr>
            <a:spLocks noGrp="1"/>
          </p:cNvSpPr>
          <p:nvPr>
            <p:ph type="ftr" sz="quarter" idx="11"/>
          </p:nvPr>
        </p:nvSpPr>
        <p:spPr/>
        <p:txBody>
          <a:bodyPr/>
          <a:lstStyle/>
          <a:p>
            <a:endParaRPr lang="es-CU"/>
          </a:p>
        </p:txBody>
      </p:sp>
      <p:sp>
        <p:nvSpPr>
          <p:cNvPr id="4" name="Marcador de número de diapositiva 3">
            <a:extLst>
              <a:ext uri="{FF2B5EF4-FFF2-40B4-BE49-F238E27FC236}">
                <a16:creationId xmlns:a16="http://schemas.microsoft.com/office/drawing/2014/main" id="{EC82F0CC-B132-FBAF-FC96-1C714FCBEB57}"/>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331239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CA8AC-712D-8580-3E6A-90E07F6EBE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BA41EC80-A995-9EC2-A484-920F74EBD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a:extLst>
              <a:ext uri="{FF2B5EF4-FFF2-40B4-BE49-F238E27FC236}">
                <a16:creationId xmlns:a16="http://schemas.microsoft.com/office/drawing/2014/main" id="{644C2ECC-F694-C759-1187-962A0C127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F6B963-8951-BAFA-D9E3-20E81987A01D}"/>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6" name="Marcador de pie de página 5">
            <a:extLst>
              <a:ext uri="{FF2B5EF4-FFF2-40B4-BE49-F238E27FC236}">
                <a16:creationId xmlns:a16="http://schemas.microsoft.com/office/drawing/2014/main" id="{CCAF124F-A88C-F2E3-DF35-8F336E8B596B}"/>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DDB1A63E-806D-3A35-7C67-408197AC9D17}"/>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323092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0AD98-CF14-9A57-4C40-1598E0149B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a:extLst>
              <a:ext uri="{FF2B5EF4-FFF2-40B4-BE49-F238E27FC236}">
                <a16:creationId xmlns:a16="http://schemas.microsoft.com/office/drawing/2014/main" id="{2A52E49F-D4EF-7A3A-B058-A597800A2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U"/>
          </a:p>
        </p:txBody>
      </p:sp>
      <p:sp>
        <p:nvSpPr>
          <p:cNvPr id="4" name="Marcador de texto 3">
            <a:extLst>
              <a:ext uri="{FF2B5EF4-FFF2-40B4-BE49-F238E27FC236}">
                <a16:creationId xmlns:a16="http://schemas.microsoft.com/office/drawing/2014/main" id="{8F7F9958-01E7-C926-F52F-43325AE93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DC9538-0043-1EB8-D79C-4F7431AC8A13}"/>
              </a:ext>
            </a:extLst>
          </p:cNvPr>
          <p:cNvSpPr>
            <a:spLocks noGrp="1"/>
          </p:cNvSpPr>
          <p:nvPr>
            <p:ph type="dt" sz="half" idx="10"/>
          </p:nvPr>
        </p:nvSpPr>
        <p:spPr/>
        <p:txBody>
          <a:bodyPr/>
          <a:lstStyle/>
          <a:p>
            <a:fld id="{F11ADDB9-23EC-4508-98F8-A876C3FCF133}" type="datetimeFigureOut">
              <a:rPr lang="es-CU" smtClean="0"/>
              <a:t>8/3/2024</a:t>
            </a:fld>
            <a:endParaRPr lang="es-CU"/>
          </a:p>
        </p:txBody>
      </p:sp>
      <p:sp>
        <p:nvSpPr>
          <p:cNvPr id="6" name="Marcador de pie de página 5">
            <a:extLst>
              <a:ext uri="{FF2B5EF4-FFF2-40B4-BE49-F238E27FC236}">
                <a16:creationId xmlns:a16="http://schemas.microsoft.com/office/drawing/2014/main" id="{9B7502E4-F481-DD68-9B02-A38631F5E007}"/>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03218561-3359-8A10-D7CA-E50F3414EEAD}"/>
              </a:ext>
            </a:extLst>
          </p:cNvPr>
          <p:cNvSpPr>
            <a:spLocks noGrp="1"/>
          </p:cNvSpPr>
          <p:nvPr>
            <p:ph type="sldNum" sz="quarter" idx="12"/>
          </p:nvPr>
        </p:nvSpPr>
        <p:spPr/>
        <p:txBody>
          <a:bodyPr/>
          <a:lstStyle/>
          <a:p>
            <a:fld id="{FCAA9B34-58F2-4912-9F30-3325E1A6FB67}" type="slidenum">
              <a:rPr lang="es-CU" smtClean="0"/>
              <a:t>‹Nº›</a:t>
            </a:fld>
            <a:endParaRPr lang="es-CU"/>
          </a:p>
        </p:txBody>
      </p:sp>
    </p:spTree>
    <p:extLst>
      <p:ext uri="{BB962C8B-B14F-4D97-AF65-F5344CB8AC3E}">
        <p14:creationId xmlns:p14="http://schemas.microsoft.com/office/powerpoint/2010/main" val="76355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893A42-F7D8-BE5B-34A6-3A3E8A567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63087766-CC13-6F0F-31B4-F9AE4F3CF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DEDD7B8C-5C12-7AB6-07BC-3BD25A548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ADDB9-23EC-4508-98F8-A876C3FCF133}" type="datetimeFigureOut">
              <a:rPr lang="es-CU" smtClean="0"/>
              <a:t>8/3/2024</a:t>
            </a:fld>
            <a:endParaRPr lang="es-CU"/>
          </a:p>
        </p:txBody>
      </p:sp>
      <p:sp>
        <p:nvSpPr>
          <p:cNvPr id="5" name="Marcador de pie de página 4">
            <a:extLst>
              <a:ext uri="{FF2B5EF4-FFF2-40B4-BE49-F238E27FC236}">
                <a16:creationId xmlns:a16="http://schemas.microsoft.com/office/drawing/2014/main" id="{1A5F47D3-B709-12DA-9F20-3649052BC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U"/>
          </a:p>
        </p:txBody>
      </p:sp>
      <p:sp>
        <p:nvSpPr>
          <p:cNvPr id="6" name="Marcador de número de diapositiva 5">
            <a:extLst>
              <a:ext uri="{FF2B5EF4-FFF2-40B4-BE49-F238E27FC236}">
                <a16:creationId xmlns:a16="http://schemas.microsoft.com/office/drawing/2014/main" id="{96FAEBF4-FFF8-6190-D4BC-01D523D89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A9B34-58F2-4912-9F30-3325E1A6FB67}" type="slidenum">
              <a:rPr lang="es-CU" smtClean="0"/>
              <a:t>‹Nº›</a:t>
            </a:fld>
            <a:endParaRPr lang="es-CU"/>
          </a:p>
        </p:txBody>
      </p:sp>
    </p:spTree>
    <p:extLst>
      <p:ext uri="{BB962C8B-B14F-4D97-AF65-F5344CB8AC3E}">
        <p14:creationId xmlns:p14="http://schemas.microsoft.com/office/powerpoint/2010/main" val="328589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scielo.org/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nlm.nih.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pubmed.ncbi.nlm.nih.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blogs.sld.cu/reumatologia/2019/05/16/ejemplos-de-normas-de-vancouver-y-otros-estilos-de-redactar-referencias-bibliografic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blogs.sld.cu/reumatologi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rcid.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orcid.org/signi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researchgate.ne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google.com.c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sld.c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bvscuba.sld.c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bvscuba.sld.cu/clasificacion-de-libro/libros-de-autores-cubano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bvscuba.sld.cu/clasificacion-de-revista/revistas-cubana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tesis.sld.c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uvs.sld.c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ulavirtual.sld.cu/"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aulavirtual.sld.cu/course/index.php?categoryid=2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blogs.sld.c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blogs.sld.cu/reumatologi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blogger.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josepedromartinez2021.blogspot.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cubava.c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reumatologia.cubava.c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blogs.sld.cu/reumatolog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holar.google.com.c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FDA2527-7312-3719-E6A9-A69194DE7356}"/>
              </a:ext>
            </a:extLst>
          </p:cNvPr>
          <p:cNvSpPr txBox="1"/>
          <p:nvPr/>
        </p:nvSpPr>
        <p:spPr>
          <a:xfrm>
            <a:off x="541154" y="360528"/>
            <a:ext cx="10466173" cy="5878532"/>
          </a:xfrm>
          <a:prstGeom prst="rect">
            <a:avLst/>
          </a:prstGeom>
          <a:noFill/>
        </p:spPr>
        <p:txBody>
          <a:bodyPr wrap="square" rtlCol="0">
            <a:spAutoFit/>
          </a:bodyPr>
          <a:lstStyle/>
          <a:p>
            <a:pPr algn="ctr"/>
            <a:r>
              <a:rPr lang="es-ES" sz="3600" b="1" dirty="0">
                <a:solidFill>
                  <a:schemeClr val="accent1">
                    <a:lumMod val="50000"/>
                  </a:schemeClr>
                </a:solidFill>
              </a:rPr>
              <a:t>Universidad de Ciencias Médicas de La Habana</a:t>
            </a:r>
          </a:p>
          <a:p>
            <a:pPr algn="ctr"/>
            <a:r>
              <a:rPr lang="es-ES" sz="3600" b="1" dirty="0">
                <a:solidFill>
                  <a:schemeClr val="accent1">
                    <a:lumMod val="50000"/>
                  </a:schemeClr>
                </a:solidFill>
              </a:rPr>
              <a:t>Sociedad Cubana de Reumatología</a:t>
            </a:r>
          </a:p>
          <a:p>
            <a:pPr algn="ctr"/>
            <a:r>
              <a:rPr lang="es-ES" sz="3600" b="1" dirty="0">
                <a:solidFill>
                  <a:schemeClr val="accent1">
                    <a:lumMod val="50000"/>
                  </a:schemeClr>
                </a:solidFill>
                <a:ea typeface="Times New Roman" panose="02020603050405020304" pitchFamily="18" charset="0"/>
                <a:cs typeface="Times New Roman" panose="02020603050405020304" pitchFamily="18" charset="0"/>
              </a:rPr>
              <a:t>Grupo Nacional de Reumatología</a:t>
            </a:r>
          </a:p>
          <a:p>
            <a:endParaRPr lang="es-ES" sz="3600" b="1" dirty="0">
              <a:solidFill>
                <a:schemeClr val="accent1">
                  <a:lumMod val="50000"/>
                </a:schemeClr>
              </a:solidFill>
              <a:effectLst/>
              <a:ea typeface="Times New Roman" panose="02020603050405020304" pitchFamily="18" charset="0"/>
              <a:cs typeface="Times New Roman" panose="02020603050405020304" pitchFamily="18" charset="0"/>
            </a:endParaRPr>
          </a:p>
          <a:p>
            <a:pPr algn="ctr"/>
            <a:r>
              <a:rPr lang="es-ES" sz="4000" b="1" dirty="0">
                <a:solidFill>
                  <a:schemeClr val="accent1">
                    <a:lumMod val="50000"/>
                  </a:schemeClr>
                </a:solidFill>
              </a:rPr>
              <a:t>Recursos para la investigación científica</a:t>
            </a:r>
          </a:p>
          <a:p>
            <a:endParaRPr lang="es-ES" sz="3600" dirty="0">
              <a:solidFill>
                <a:schemeClr val="accent1">
                  <a:lumMod val="50000"/>
                </a:schemeClr>
              </a:solidFill>
            </a:endParaRPr>
          </a:p>
          <a:p>
            <a:endParaRPr lang="es-ES" sz="3600" dirty="0">
              <a:solidFill>
                <a:schemeClr val="accent1">
                  <a:lumMod val="50000"/>
                </a:schemeClr>
              </a:solidFill>
            </a:endParaRPr>
          </a:p>
          <a:p>
            <a:endParaRPr lang="es-ES" sz="3600" dirty="0">
              <a:solidFill>
                <a:schemeClr val="accent1">
                  <a:lumMod val="50000"/>
                </a:schemeClr>
              </a:solidFill>
            </a:endParaRPr>
          </a:p>
          <a:p>
            <a:r>
              <a:rPr lang="es-ES" sz="2800" dirty="0">
                <a:solidFill>
                  <a:schemeClr val="accent1">
                    <a:lumMod val="50000"/>
                  </a:schemeClr>
                </a:solidFill>
              </a:rPr>
              <a:t>José Pedro Martínez Larrarte</a:t>
            </a:r>
          </a:p>
          <a:p>
            <a:endParaRPr lang="es-ES" sz="2800" dirty="0">
              <a:solidFill>
                <a:schemeClr val="accent1">
                  <a:lumMod val="50000"/>
                </a:schemeClr>
              </a:solidFill>
            </a:endParaRPr>
          </a:p>
          <a:p>
            <a:pPr algn="ctr"/>
            <a:r>
              <a:rPr lang="es-ES" sz="2800">
                <a:solidFill>
                  <a:schemeClr val="accent1">
                    <a:lumMod val="50000"/>
                  </a:schemeClr>
                </a:solidFill>
              </a:rPr>
              <a:t>2024</a:t>
            </a:r>
            <a:endParaRPr lang="es-ES" sz="2800" dirty="0">
              <a:solidFill>
                <a:schemeClr val="accent1">
                  <a:lumMod val="50000"/>
                </a:schemeClr>
              </a:solidFill>
            </a:endParaRPr>
          </a:p>
        </p:txBody>
      </p:sp>
    </p:spTree>
    <p:extLst>
      <p:ext uri="{BB962C8B-B14F-4D97-AF65-F5344CB8AC3E}">
        <p14:creationId xmlns:p14="http://schemas.microsoft.com/office/powerpoint/2010/main" val="219877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descr="google-alertas.jpg"/>
          <p:cNvPicPr>
            <a:picLocks noChangeAspect="1"/>
          </p:cNvPicPr>
          <p:nvPr/>
        </p:nvPicPr>
        <p:blipFill>
          <a:blip r:embed="rId3"/>
          <a:srcRect/>
          <a:stretch>
            <a:fillRect/>
          </a:stretch>
        </p:blipFill>
        <p:spPr bwMode="auto">
          <a:xfrm>
            <a:off x="1341438" y="730250"/>
            <a:ext cx="9144000" cy="6127750"/>
          </a:xfrm>
          <a:prstGeom prst="rect">
            <a:avLst/>
          </a:prstGeom>
          <a:noFill/>
          <a:ln w="9525">
            <a:noFill/>
            <a:miter lim="800000"/>
            <a:headEnd/>
            <a:tailEnd/>
          </a:ln>
        </p:spPr>
      </p:pic>
      <p:sp>
        <p:nvSpPr>
          <p:cNvPr id="21507" name="CuadroTexto 1"/>
          <p:cNvSpPr txBox="1">
            <a:spLocks noChangeArrowheads="1"/>
          </p:cNvSpPr>
          <p:nvPr/>
        </p:nvSpPr>
        <p:spPr bwMode="auto">
          <a:xfrm>
            <a:off x="200415" y="155423"/>
            <a:ext cx="6184509" cy="5238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alertas desde Google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uadroTexto 1"/>
          <p:cNvSpPr txBox="1">
            <a:spLocks noChangeArrowheads="1"/>
          </p:cNvSpPr>
          <p:nvPr/>
        </p:nvSpPr>
        <p:spPr bwMode="auto">
          <a:xfrm>
            <a:off x="250521" y="350730"/>
            <a:ext cx="5003277"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Perfil de Google </a:t>
            </a:r>
          </a:p>
        </p:txBody>
      </p:sp>
      <p:pic>
        <p:nvPicPr>
          <p:cNvPr id="3" name="Imagen 2">
            <a:extLst>
              <a:ext uri="{FF2B5EF4-FFF2-40B4-BE49-F238E27FC236}">
                <a16:creationId xmlns:a16="http://schemas.microsoft.com/office/drawing/2014/main" id="{C7FFF1A6-291A-BEB7-8142-AE7782EF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aestria 1.jpg"/>
          <p:cNvPicPr>
            <a:picLocks noChangeAspect="1"/>
          </p:cNvPicPr>
          <p:nvPr/>
        </p:nvPicPr>
        <p:blipFill>
          <a:blip r:embed="rId3"/>
          <a:stretch>
            <a:fillRect/>
          </a:stretch>
        </p:blipFill>
        <p:spPr>
          <a:xfrm>
            <a:off x="891540" y="993564"/>
            <a:ext cx="10408920" cy="5852160"/>
          </a:xfrm>
          <a:prstGeom prst="rect">
            <a:avLst/>
          </a:prstGeom>
        </p:spPr>
      </p:pic>
      <p:sp>
        <p:nvSpPr>
          <p:cNvPr id="5" name="4 CuadroTexto"/>
          <p:cNvSpPr txBox="1"/>
          <p:nvPr/>
        </p:nvSpPr>
        <p:spPr>
          <a:xfrm>
            <a:off x="2475551" y="178416"/>
            <a:ext cx="7515922" cy="800219"/>
          </a:xfrm>
          <a:prstGeom prst="rect">
            <a:avLst/>
          </a:prstGeom>
          <a:noFill/>
        </p:spPr>
        <p:txBody>
          <a:bodyPr wrap="square" rtlCol="0">
            <a:spAutoFit/>
          </a:bodyPr>
          <a:lstStyle/>
          <a:p>
            <a:pPr marL="342900" lvl="0" indent="-342900"/>
            <a:r>
              <a:rPr lang="es-ES" sz="2800" b="1" dirty="0">
                <a:solidFill>
                  <a:srgbClr val="44546A"/>
                </a:solidFill>
              </a:rPr>
              <a:t>SciELO regional: </a:t>
            </a:r>
            <a:r>
              <a:rPr lang="es-ES" sz="2800" b="1" dirty="0">
                <a:solidFill>
                  <a:srgbClr val="44546A"/>
                </a:solidFill>
                <a:hlinkClick r:id="rId4"/>
              </a:rPr>
              <a:t>https://www.scielo.org/es/</a:t>
            </a:r>
            <a:r>
              <a:rPr lang="es-ES" sz="2800" b="1" dirty="0">
                <a:solidFill>
                  <a:srgbClr val="44546A"/>
                </a:solidFill>
              </a:rPr>
              <a:t> </a:t>
            </a:r>
          </a:p>
          <a:p>
            <a:endParaRPr lang="es-ES" dirty="0"/>
          </a:p>
        </p:txBody>
      </p:sp>
      <p:sp>
        <p:nvSpPr>
          <p:cNvPr id="2" name="CuadroTexto 1">
            <a:extLst>
              <a:ext uri="{FF2B5EF4-FFF2-40B4-BE49-F238E27FC236}">
                <a16:creationId xmlns:a16="http://schemas.microsoft.com/office/drawing/2014/main" id="{D16918FF-603C-2247-B796-AD00588F66E2}"/>
              </a:ext>
            </a:extLst>
          </p:cNvPr>
          <p:cNvSpPr txBox="1"/>
          <p:nvPr/>
        </p:nvSpPr>
        <p:spPr>
          <a:xfrm>
            <a:off x="3193311" y="1166648"/>
            <a:ext cx="5398901" cy="400110"/>
          </a:xfrm>
          <a:prstGeom prst="rect">
            <a:avLst/>
          </a:prstGeom>
          <a:noFill/>
        </p:spPr>
        <p:txBody>
          <a:bodyPr wrap="square" rtlCol="0">
            <a:spAutoFit/>
          </a:bodyPr>
          <a:lstStyle/>
          <a:p>
            <a:r>
              <a:rPr lang="es-ES" sz="2000" b="1" dirty="0">
                <a:solidFill>
                  <a:schemeClr val="tx2"/>
                </a:solidFill>
              </a:rPr>
              <a:t>SciELO: Librería Científica Electrónica en Línea </a:t>
            </a:r>
            <a:endParaRPr lang="x-none" sz="2000" dirty="0"/>
          </a:p>
        </p:txBody>
      </p:sp>
    </p:spTree>
    <p:extLst>
      <p:ext uri="{BB962C8B-B14F-4D97-AF65-F5344CB8AC3E}">
        <p14:creationId xmlns:p14="http://schemas.microsoft.com/office/powerpoint/2010/main" val="44576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936" y="200416"/>
            <a:ext cx="6150279" cy="400110"/>
          </a:xfrm>
          <a:prstGeom prst="rect">
            <a:avLst/>
          </a:prstGeom>
          <a:noFill/>
        </p:spPr>
        <p:txBody>
          <a:bodyPr wrap="square" rtlCol="0">
            <a:spAutoFit/>
          </a:bodyPr>
          <a:lstStyle/>
          <a:p>
            <a:pPr marL="342900" indent="-342900"/>
            <a:r>
              <a:rPr lang="es-ES" sz="2000" b="1" dirty="0">
                <a:solidFill>
                  <a:schemeClr val="tx2"/>
                </a:solidFill>
              </a:rPr>
              <a:t>SciELO regional: </a:t>
            </a:r>
            <a:r>
              <a:rPr lang="es-ES" sz="2000" b="1" dirty="0">
                <a:solidFill>
                  <a:schemeClr val="tx2"/>
                </a:solidFill>
                <a:hlinkClick r:id="rId3"/>
              </a:rPr>
              <a:t>https://www.scielo.org/es/</a:t>
            </a:r>
            <a:r>
              <a:rPr lang="es-ES" sz="2000" b="1" dirty="0">
                <a:solidFill>
                  <a:schemeClr val="tx2"/>
                </a:solidFill>
              </a:rPr>
              <a:t> </a:t>
            </a:r>
          </a:p>
        </p:txBody>
      </p:sp>
      <p:pic>
        <p:nvPicPr>
          <p:cNvPr id="3" name="2 Imagen" descr="maestria _002.jpg"/>
          <p:cNvPicPr>
            <a:picLocks noChangeAspect="1"/>
          </p:cNvPicPr>
          <p:nvPr/>
        </p:nvPicPr>
        <p:blipFill>
          <a:blip r:embed="rId4"/>
          <a:stretch>
            <a:fillRect/>
          </a:stretch>
        </p:blipFill>
        <p:spPr>
          <a:xfrm>
            <a:off x="954170" y="816070"/>
            <a:ext cx="10408920" cy="5852160"/>
          </a:xfrm>
          <a:prstGeom prst="rect">
            <a:avLst/>
          </a:prstGeom>
        </p:spPr>
      </p:pic>
    </p:spTree>
    <p:extLst>
      <p:ext uri="{BB962C8B-B14F-4D97-AF65-F5344CB8AC3E}">
        <p14:creationId xmlns:p14="http://schemas.microsoft.com/office/powerpoint/2010/main" val="325383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7.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89580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8.jpg"/>
          <p:cNvPicPr>
            <a:picLocks noChangeAspect="1"/>
          </p:cNvPicPr>
          <p:nvPr/>
        </p:nvPicPr>
        <p:blipFill>
          <a:blip r:embed="rId3"/>
          <a:stretch>
            <a:fillRect/>
          </a:stretch>
        </p:blipFill>
        <p:spPr>
          <a:xfrm>
            <a:off x="891540" y="723644"/>
            <a:ext cx="10408920" cy="5852160"/>
          </a:xfrm>
          <a:prstGeom prst="rect">
            <a:avLst/>
          </a:prstGeom>
        </p:spPr>
      </p:pic>
      <p:sp>
        <p:nvSpPr>
          <p:cNvPr id="3" name="CuadroTexto 2">
            <a:extLst>
              <a:ext uri="{FF2B5EF4-FFF2-40B4-BE49-F238E27FC236}">
                <a16:creationId xmlns:a16="http://schemas.microsoft.com/office/drawing/2014/main" id="{28F695F5-D768-88AD-112D-7514EC45889A}"/>
              </a:ext>
            </a:extLst>
          </p:cNvPr>
          <p:cNvSpPr txBox="1"/>
          <p:nvPr/>
        </p:nvSpPr>
        <p:spPr>
          <a:xfrm>
            <a:off x="4445878" y="133588"/>
            <a:ext cx="3294992" cy="400110"/>
          </a:xfrm>
          <a:prstGeom prst="rect">
            <a:avLst/>
          </a:prstGeom>
          <a:noFill/>
        </p:spPr>
        <p:txBody>
          <a:bodyPr wrap="square" rtlCol="0">
            <a:spAutoFit/>
          </a:bodyPr>
          <a:lstStyle/>
          <a:p>
            <a:r>
              <a:rPr lang="en-US" sz="2000" b="1" dirty="0">
                <a:hlinkClick r:id="rId4"/>
              </a:rPr>
              <a:t>https://www.nlm.nih.gov/</a:t>
            </a:r>
            <a:r>
              <a:rPr lang="en-US" sz="2000" b="1" dirty="0"/>
              <a:t> </a:t>
            </a:r>
            <a:endParaRPr lang="x-none" sz="2000" b="1" dirty="0"/>
          </a:p>
        </p:txBody>
      </p:sp>
    </p:spTree>
    <p:extLst>
      <p:ext uri="{BB962C8B-B14F-4D97-AF65-F5344CB8AC3E}">
        <p14:creationId xmlns:p14="http://schemas.microsoft.com/office/powerpoint/2010/main" val="378463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9.jpg"/>
          <p:cNvPicPr>
            <a:picLocks noChangeAspect="1"/>
          </p:cNvPicPr>
          <p:nvPr/>
        </p:nvPicPr>
        <p:blipFill>
          <a:blip r:embed="rId3"/>
          <a:stretch>
            <a:fillRect/>
          </a:stretch>
        </p:blipFill>
        <p:spPr>
          <a:xfrm>
            <a:off x="891540" y="834003"/>
            <a:ext cx="10408920" cy="5852160"/>
          </a:xfrm>
          <a:prstGeom prst="rect">
            <a:avLst/>
          </a:prstGeom>
        </p:spPr>
      </p:pic>
      <p:sp>
        <p:nvSpPr>
          <p:cNvPr id="3" name="CuadroTexto 2">
            <a:extLst>
              <a:ext uri="{FF2B5EF4-FFF2-40B4-BE49-F238E27FC236}">
                <a16:creationId xmlns:a16="http://schemas.microsoft.com/office/drawing/2014/main" id="{ECE1EBA6-849F-DFBA-54B8-166DAEC47AEF}"/>
              </a:ext>
            </a:extLst>
          </p:cNvPr>
          <p:cNvSpPr txBox="1"/>
          <p:nvPr/>
        </p:nvSpPr>
        <p:spPr>
          <a:xfrm>
            <a:off x="3042745" y="299545"/>
            <a:ext cx="4035972" cy="400110"/>
          </a:xfrm>
          <a:prstGeom prst="rect">
            <a:avLst/>
          </a:prstGeom>
          <a:noFill/>
        </p:spPr>
        <p:txBody>
          <a:bodyPr wrap="square" rtlCol="0">
            <a:spAutoFit/>
          </a:bodyPr>
          <a:lstStyle/>
          <a:p>
            <a:r>
              <a:rPr lang="en-US" sz="2000" b="1" dirty="0">
                <a:hlinkClick r:id="rId4"/>
              </a:rPr>
              <a:t>https://pubmed.ncbi.nlm.nih.gov/</a:t>
            </a:r>
            <a:r>
              <a:rPr lang="en-US" sz="2000" b="1" dirty="0"/>
              <a:t> </a:t>
            </a:r>
            <a:endParaRPr lang="x-none" sz="2000" b="1" dirty="0"/>
          </a:p>
        </p:txBody>
      </p:sp>
    </p:spTree>
    <p:extLst>
      <p:ext uri="{BB962C8B-B14F-4D97-AF65-F5344CB8AC3E}">
        <p14:creationId xmlns:p14="http://schemas.microsoft.com/office/powerpoint/2010/main" val="117381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0.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17544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5.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206717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2738" y="977900"/>
            <a:ext cx="11879262" cy="1138238"/>
          </a:xfrm>
          <a:prstGeom prst="rect">
            <a:avLst/>
          </a:prstGeom>
          <a:noFill/>
        </p:spPr>
        <p:txBody>
          <a:bodyPr>
            <a:spAutoFit/>
          </a:bodyPr>
          <a:lstStyle/>
          <a:p>
            <a:pPr marL="742950" indent="-742950" eaLnBrk="1" fontAlgn="auto" hangingPunct="1">
              <a:spcBef>
                <a:spcPts val="0"/>
              </a:spcBef>
              <a:spcAft>
                <a:spcPts val="0"/>
              </a:spcAft>
              <a:defRPr/>
            </a:pPr>
            <a:endParaRPr lang="es-ES" sz="3600" dirty="0">
              <a:latin typeface="+mn-lt"/>
            </a:endParaRPr>
          </a:p>
          <a:p>
            <a:pPr marL="514350" indent="-514350" eaLnBrk="1" fontAlgn="auto" hangingPunct="1">
              <a:spcBef>
                <a:spcPts val="0"/>
              </a:spcBef>
              <a:spcAft>
                <a:spcPts val="0"/>
              </a:spcAft>
              <a:buFont typeface="+mj-lt"/>
              <a:buAutoNum type="arabicPeriod"/>
              <a:defRPr/>
            </a:pPr>
            <a:endParaRPr lang="es-ES" sz="3200" i="1" dirty="0">
              <a:solidFill>
                <a:schemeClr val="tx2"/>
              </a:solidFill>
              <a:latin typeface="+mn-lt"/>
            </a:endParaRPr>
          </a:p>
        </p:txBody>
      </p:sp>
      <p:cxnSp>
        <p:nvCxnSpPr>
          <p:cNvPr id="6" name="Conector recto 5"/>
          <p:cNvCxnSpPr/>
          <p:nvPr/>
        </p:nvCxnSpPr>
        <p:spPr>
          <a:xfrm flipV="1">
            <a:off x="312738" y="534988"/>
            <a:ext cx="11574462" cy="22225"/>
          </a:xfrm>
          <a:prstGeom prst="line">
            <a:avLst/>
          </a:prstGeom>
        </p:spPr>
        <p:style>
          <a:lnRef idx="1">
            <a:schemeClr val="accent1"/>
          </a:lnRef>
          <a:fillRef idx="0">
            <a:schemeClr val="accent1"/>
          </a:fillRef>
          <a:effectRef idx="0">
            <a:schemeClr val="accent1"/>
          </a:effectRef>
          <a:fontRef idx="minor">
            <a:schemeClr val="tx1"/>
          </a:fontRef>
        </p:style>
      </p:cxnSp>
      <p:sp>
        <p:nvSpPr>
          <p:cNvPr id="25604" name="CuadroTexto 6"/>
          <p:cNvSpPr txBox="1">
            <a:spLocks noChangeArrowheads="1"/>
          </p:cNvSpPr>
          <p:nvPr/>
        </p:nvSpPr>
        <p:spPr bwMode="auto">
          <a:xfrm>
            <a:off x="504825" y="177800"/>
            <a:ext cx="11483975" cy="369888"/>
          </a:xfrm>
          <a:prstGeom prst="rect">
            <a:avLst/>
          </a:prstGeom>
          <a:noFill/>
          <a:ln w="9525">
            <a:noFill/>
            <a:miter lim="800000"/>
            <a:headEnd/>
            <a:tailEnd/>
          </a:ln>
        </p:spPr>
        <p:txBody>
          <a:bodyPr wrap="none">
            <a:spAutoFit/>
          </a:bodyPr>
          <a:lstStyle/>
          <a:p>
            <a:pPr eaLnBrk="1" hangingPunct="1"/>
            <a:r>
              <a:rPr lang="es-ES" altLang="es-ES">
                <a:solidFill>
                  <a:schemeClr val="tx2"/>
                </a:solidFill>
              </a:rPr>
              <a:t>Consejo Científico   Facultad de Ciencias Médicas Miguel Enríquez                                                   17 de febrero de 2021</a:t>
            </a:r>
          </a:p>
        </p:txBody>
      </p:sp>
      <p:pic>
        <p:nvPicPr>
          <p:cNvPr id="25605" name="4 Imagen" descr="vancouver.jpg"/>
          <p:cNvPicPr>
            <a:picLocks noChangeAspect="1"/>
          </p:cNvPicPr>
          <p:nvPr/>
        </p:nvPicPr>
        <p:blipFill>
          <a:blip r:embed="rId3"/>
          <a:srcRect/>
          <a:stretch>
            <a:fillRect/>
          </a:stretch>
        </p:blipFill>
        <p:spPr bwMode="auto">
          <a:xfrm>
            <a:off x="-203200" y="0"/>
            <a:ext cx="12192000" cy="6858000"/>
          </a:xfrm>
          <a:prstGeom prst="rect">
            <a:avLst/>
          </a:prstGeom>
          <a:noFill/>
          <a:ln w="9525">
            <a:noFill/>
            <a:miter lim="800000"/>
            <a:headEnd/>
            <a:tailEnd/>
          </a:ln>
        </p:spPr>
      </p:pic>
      <p:sp>
        <p:nvSpPr>
          <p:cNvPr id="25606" name="6 CuadroTexto"/>
          <p:cNvSpPr txBox="1">
            <a:spLocks noChangeArrowheads="1"/>
          </p:cNvSpPr>
          <p:nvPr/>
        </p:nvSpPr>
        <p:spPr bwMode="auto">
          <a:xfrm>
            <a:off x="1524000" y="447675"/>
            <a:ext cx="9834563" cy="646113"/>
          </a:xfrm>
          <a:prstGeom prst="rect">
            <a:avLst/>
          </a:prstGeom>
          <a:noFill/>
          <a:ln w="9525">
            <a:noFill/>
            <a:miter lim="800000"/>
            <a:headEnd/>
            <a:tailEnd/>
          </a:ln>
        </p:spPr>
        <p:txBody>
          <a:bodyPr>
            <a:spAutoFit/>
          </a:bodyPr>
          <a:lstStyle/>
          <a:p>
            <a:pPr algn="ctr"/>
            <a:r>
              <a:rPr lang="es-ES" altLang="es-ES" sz="3600" b="1"/>
              <a:t>5. Las Normas de Vancouver</a:t>
            </a:r>
          </a:p>
        </p:txBody>
      </p:sp>
      <p:sp>
        <p:nvSpPr>
          <p:cNvPr id="25607" name="CuadroTexto 1"/>
          <p:cNvSpPr txBox="1">
            <a:spLocks noChangeArrowheads="1"/>
          </p:cNvSpPr>
          <p:nvPr/>
        </p:nvSpPr>
        <p:spPr bwMode="auto">
          <a:xfrm>
            <a:off x="-203200" y="6143625"/>
            <a:ext cx="12192000" cy="338138"/>
          </a:xfrm>
          <a:prstGeom prst="rect">
            <a:avLst/>
          </a:prstGeom>
          <a:noFill/>
          <a:ln w="9525">
            <a:noFill/>
            <a:miter lim="800000"/>
            <a:headEnd/>
            <a:tailEnd/>
          </a:ln>
        </p:spPr>
        <p:txBody>
          <a:bodyPr>
            <a:spAutoFit/>
          </a:bodyPr>
          <a:lstStyle/>
          <a:p>
            <a:pPr algn="ctr"/>
            <a:r>
              <a:rPr lang="es-ES_tradnl" altLang="es-ES" sz="1600" u="sng">
                <a:solidFill>
                  <a:schemeClr val="bg1"/>
                </a:solidFill>
                <a:hlinkClick r:id="rId4"/>
              </a:rPr>
              <a:t>https://blogs.sld.cu/reumatologia/2019/05/16/ejemplos-de-normas-de-vancouver-y-otros-estilos-de-redactar-referencias-bibliograficas/</a:t>
            </a:r>
            <a:r>
              <a:rPr lang="es-ES_tradnl" altLang="es-ES" sz="1600">
                <a:solidFill>
                  <a:schemeClr val="bg1"/>
                </a:solidFill>
              </a:rPr>
              <a:t> </a:t>
            </a:r>
            <a:endParaRPr lang="es-ES" altLang="es-ES" sz="1600" u="sng">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426B3C-50DE-2186-059E-9CD6B2CB87D5}"/>
              </a:ext>
            </a:extLst>
          </p:cNvPr>
          <p:cNvSpPr txBox="1"/>
          <p:nvPr/>
        </p:nvSpPr>
        <p:spPr>
          <a:xfrm>
            <a:off x="412377" y="147919"/>
            <a:ext cx="11542058" cy="6432530"/>
          </a:xfrm>
          <a:prstGeom prst="rect">
            <a:avLst/>
          </a:prstGeom>
          <a:noFill/>
        </p:spPr>
        <p:txBody>
          <a:bodyPr wrap="square" rtlCol="0">
            <a:spAutoFit/>
          </a:bodyPr>
          <a:lstStyle/>
          <a:p>
            <a:r>
              <a:rPr lang="es-ES" sz="3200" b="1" dirty="0">
                <a:solidFill>
                  <a:schemeClr val="accent1">
                    <a:lumMod val="50000"/>
                  </a:schemeClr>
                </a:solidFill>
              </a:rPr>
              <a:t>Recursos para la investigación internacionales</a:t>
            </a:r>
          </a:p>
          <a:p>
            <a:pPr marL="914400" lvl="1" indent="-457200">
              <a:buFont typeface="Arial" panose="020B0604020202020204" pitchFamily="34" charset="0"/>
              <a:buChar char="•"/>
            </a:pPr>
            <a:r>
              <a:rPr lang="es-ES" sz="2800" dirty="0">
                <a:solidFill>
                  <a:schemeClr val="accent1">
                    <a:lumMod val="50000"/>
                  </a:schemeClr>
                </a:solidFill>
              </a:rPr>
              <a:t>Buscadores de referencias bibliográficas</a:t>
            </a:r>
          </a:p>
          <a:p>
            <a:pPr marL="1371600" lvl="2" indent="-457200">
              <a:buFont typeface="Courier New" panose="02070309020205020404" pitchFamily="49" charset="0"/>
              <a:buChar char="o"/>
            </a:pPr>
            <a:r>
              <a:rPr lang="es-ES" sz="2800" dirty="0">
                <a:solidFill>
                  <a:schemeClr val="accent1">
                    <a:lumMod val="50000"/>
                  </a:schemeClr>
                </a:solidFill>
              </a:rPr>
              <a:t>Google académico</a:t>
            </a:r>
          </a:p>
          <a:p>
            <a:pPr marL="1371600" lvl="2" indent="-457200">
              <a:buFont typeface="Courier New" panose="02070309020205020404" pitchFamily="49" charset="0"/>
              <a:buChar char="o"/>
            </a:pPr>
            <a:r>
              <a:rPr lang="es-ES" sz="2800" dirty="0">
                <a:solidFill>
                  <a:schemeClr val="accent1">
                    <a:lumMod val="50000"/>
                  </a:schemeClr>
                </a:solidFill>
              </a:rPr>
              <a:t>SciELO regional</a:t>
            </a:r>
          </a:p>
          <a:p>
            <a:pPr marL="1371600" lvl="2" indent="-457200">
              <a:buFont typeface="Courier New" panose="02070309020205020404" pitchFamily="49" charset="0"/>
              <a:buChar char="o"/>
            </a:pPr>
            <a:r>
              <a:rPr lang="es-ES" sz="2800" dirty="0">
                <a:solidFill>
                  <a:schemeClr val="accent1">
                    <a:lumMod val="50000"/>
                  </a:schemeClr>
                </a:solidFill>
              </a:rPr>
              <a:t>Medline</a:t>
            </a:r>
          </a:p>
          <a:p>
            <a:pPr marL="914400" lvl="1" indent="-457200">
              <a:buFont typeface="Arial" panose="020B0604020202020204" pitchFamily="34" charset="0"/>
              <a:buChar char="•"/>
            </a:pPr>
            <a:r>
              <a:rPr lang="es-ES" sz="2800" dirty="0">
                <a:solidFill>
                  <a:schemeClr val="accent1">
                    <a:lumMod val="50000"/>
                  </a:schemeClr>
                </a:solidFill>
              </a:rPr>
              <a:t>Normas de Vancouver</a:t>
            </a:r>
          </a:p>
          <a:p>
            <a:pPr marL="914400" lvl="1" indent="-457200">
              <a:buFont typeface="Arial" panose="020B0604020202020204" pitchFamily="34" charset="0"/>
              <a:buChar char="•"/>
            </a:pPr>
            <a:r>
              <a:rPr lang="es-ES" sz="2800" dirty="0">
                <a:solidFill>
                  <a:schemeClr val="accent1">
                    <a:lumMod val="50000"/>
                  </a:schemeClr>
                </a:solidFill>
              </a:rPr>
              <a:t>Identificador personal ORCID iD</a:t>
            </a:r>
          </a:p>
          <a:p>
            <a:pPr marL="914400" lvl="1" indent="-457200">
              <a:buFont typeface="Arial" panose="020B0604020202020204" pitchFamily="34" charset="0"/>
              <a:buChar char="•"/>
            </a:pPr>
            <a:r>
              <a:rPr lang="es-ES" sz="2800" dirty="0">
                <a:solidFill>
                  <a:schemeClr val="accent1">
                    <a:lumMod val="50000"/>
                  </a:schemeClr>
                </a:solidFill>
              </a:rPr>
              <a:t>Red social científica ResearchGate</a:t>
            </a:r>
          </a:p>
          <a:p>
            <a:endParaRPr lang="es-ES" sz="1200" dirty="0">
              <a:solidFill>
                <a:schemeClr val="accent1">
                  <a:lumMod val="50000"/>
                </a:schemeClr>
              </a:solidFill>
            </a:endParaRPr>
          </a:p>
          <a:p>
            <a:r>
              <a:rPr lang="es-ES" sz="3200" b="1" dirty="0">
                <a:solidFill>
                  <a:schemeClr val="accent1">
                    <a:lumMod val="50000"/>
                  </a:schemeClr>
                </a:solidFill>
              </a:rPr>
              <a:t>Recursos para la investigación de Cuba (Infomed)</a:t>
            </a:r>
          </a:p>
          <a:p>
            <a:pPr marL="914400" lvl="1" indent="-457200">
              <a:buFont typeface="Arial" panose="020B0604020202020204" pitchFamily="34" charset="0"/>
              <a:buChar char="•"/>
            </a:pPr>
            <a:r>
              <a:rPr lang="es-ES" sz="2800" dirty="0">
                <a:solidFill>
                  <a:schemeClr val="accent1">
                    <a:lumMod val="50000"/>
                  </a:schemeClr>
                </a:solidFill>
              </a:rPr>
              <a:t>Editorial de Ciencias Médicas (ECIMED)</a:t>
            </a:r>
          </a:p>
          <a:p>
            <a:pPr marL="914400" lvl="1" indent="-457200">
              <a:buFont typeface="Arial" panose="020B0604020202020204" pitchFamily="34" charset="0"/>
              <a:buChar char="•"/>
            </a:pPr>
            <a:r>
              <a:rPr lang="es-ES" sz="2800" dirty="0">
                <a:solidFill>
                  <a:schemeClr val="accent1">
                    <a:lumMod val="50000"/>
                  </a:schemeClr>
                </a:solidFill>
              </a:rPr>
              <a:t>Libros cubanos</a:t>
            </a:r>
          </a:p>
          <a:p>
            <a:pPr marL="914400" lvl="1" indent="-457200">
              <a:buFont typeface="Arial" panose="020B0604020202020204" pitchFamily="34" charset="0"/>
              <a:buChar char="•"/>
            </a:pPr>
            <a:r>
              <a:rPr lang="es-ES" sz="2800" dirty="0">
                <a:solidFill>
                  <a:schemeClr val="accent1">
                    <a:lumMod val="50000"/>
                  </a:schemeClr>
                </a:solidFill>
              </a:rPr>
              <a:t>Revista Médica</a:t>
            </a:r>
          </a:p>
          <a:p>
            <a:pPr marL="914400" lvl="1" indent="-457200">
              <a:buFont typeface="Arial" panose="020B0604020202020204" pitchFamily="34" charset="0"/>
              <a:buChar char="•"/>
            </a:pPr>
            <a:r>
              <a:rPr lang="es-ES" sz="2800" dirty="0">
                <a:solidFill>
                  <a:schemeClr val="accent1">
                    <a:lumMod val="50000"/>
                  </a:schemeClr>
                </a:solidFill>
              </a:rPr>
              <a:t>Universidad Virtual de alud (Aula virtual)</a:t>
            </a:r>
          </a:p>
          <a:p>
            <a:pPr marL="914400" lvl="1" indent="-457200">
              <a:buFont typeface="Arial" panose="020B0604020202020204" pitchFamily="34" charset="0"/>
              <a:buChar char="•"/>
            </a:pPr>
            <a:r>
              <a:rPr lang="es-ES" sz="2800" dirty="0">
                <a:solidFill>
                  <a:schemeClr val="accent1">
                    <a:lumMod val="50000"/>
                  </a:schemeClr>
                </a:solidFill>
              </a:rPr>
              <a:t>WeBlog científico</a:t>
            </a:r>
            <a:endParaRPr lang="x-none" dirty="0">
              <a:solidFill>
                <a:schemeClr val="accent1">
                  <a:lumMod val="50000"/>
                </a:schemeClr>
              </a:solidFill>
            </a:endParaRPr>
          </a:p>
        </p:txBody>
      </p:sp>
    </p:spTree>
    <p:extLst>
      <p:ext uri="{BB962C8B-B14F-4D97-AF65-F5344CB8AC3E}">
        <p14:creationId xmlns:p14="http://schemas.microsoft.com/office/powerpoint/2010/main" val="412700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CuadroTexto"/>
          <p:cNvSpPr txBox="1">
            <a:spLocks noChangeArrowheads="1"/>
          </p:cNvSpPr>
          <p:nvPr/>
        </p:nvSpPr>
        <p:spPr bwMode="auto">
          <a:xfrm>
            <a:off x="0" y="0"/>
            <a:ext cx="12192000" cy="7294305"/>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importancia de los datos que incluyen las citas de revistas impresas en las NV</a:t>
            </a:r>
          </a:p>
          <a:p>
            <a:pPr algn="ctr"/>
            <a:endParaRPr lang="es-ES" sz="3200" b="1" dirty="0">
              <a:solidFill>
                <a:schemeClr val="tx2"/>
              </a:solidFill>
              <a:latin typeface="Calibri" pitchFamily="34" charset="0"/>
            </a:endParaRPr>
          </a:p>
          <a:p>
            <a:r>
              <a:rPr lang="es-ES" sz="3600" b="1" dirty="0">
                <a:solidFill>
                  <a:schemeClr val="tx2"/>
                </a:solidFill>
                <a:latin typeface="Calibri" pitchFamily="34" charset="0"/>
              </a:rPr>
              <a:t>1-Apellidos y siglas del nombre de los autores (hasta 6, + et al)</a:t>
            </a:r>
          </a:p>
          <a:p>
            <a:r>
              <a:rPr lang="es-ES" sz="3600" b="1" dirty="0">
                <a:solidFill>
                  <a:schemeClr val="tx2"/>
                </a:solidFill>
                <a:latin typeface="Calibri" pitchFamily="34" charset="0"/>
              </a:rPr>
              <a:t>2-Nombre del artículo</a:t>
            </a:r>
          </a:p>
          <a:p>
            <a:r>
              <a:rPr lang="es-ES" sz="3600" b="1" dirty="0">
                <a:solidFill>
                  <a:schemeClr val="tx2"/>
                </a:solidFill>
                <a:latin typeface="Calibri" pitchFamily="34" charset="0"/>
              </a:rPr>
              <a:t>3-Nombre de la revista</a:t>
            </a:r>
          </a:p>
          <a:p>
            <a:r>
              <a:rPr lang="es-ES" sz="3600" b="1" dirty="0">
                <a:solidFill>
                  <a:schemeClr val="tx2"/>
                </a:solidFill>
                <a:latin typeface="Calibri" pitchFamily="34" charset="0"/>
              </a:rPr>
              <a:t>4-año (punto y coma)</a:t>
            </a:r>
          </a:p>
          <a:p>
            <a:r>
              <a:rPr lang="es-ES" sz="3600" b="1" dirty="0">
                <a:solidFill>
                  <a:schemeClr val="tx2"/>
                </a:solidFill>
                <a:latin typeface="Calibri" pitchFamily="34" charset="0"/>
              </a:rPr>
              <a:t>5-volumen (en número arábigo)</a:t>
            </a:r>
          </a:p>
          <a:p>
            <a:r>
              <a:rPr lang="es-ES" sz="3600" b="1" dirty="0">
                <a:solidFill>
                  <a:schemeClr val="tx2"/>
                </a:solidFill>
                <a:latin typeface="Calibri" pitchFamily="34" charset="0"/>
              </a:rPr>
              <a:t>6-Número (entre paréntesis final con dos puntos)</a:t>
            </a:r>
          </a:p>
          <a:p>
            <a:r>
              <a:rPr lang="es-ES" sz="3600" b="1" dirty="0">
                <a:solidFill>
                  <a:schemeClr val="tx2"/>
                </a:solidFill>
                <a:latin typeface="Calibri" pitchFamily="34" charset="0"/>
              </a:rPr>
              <a:t>7-Páginas (separadas por un </a:t>
            </a:r>
            <a:r>
              <a:rPr lang="es-ES" sz="3600" b="1" dirty="0" err="1">
                <a:solidFill>
                  <a:schemeClr val="tx2"/>
                </a:solidFill>
                <a:latin typeface="Calibri" pitchFamily="34" charset="0"/>
              </a:rPr>
              <a:t>guión</a:t>
            </a:r>
            <a:r>
              <a:rPr lang="es-ES" sz="3600" b="1" dirty="0">
                <a:solidFill>
                  <a:schemeClr val="tx2"/>
                </a:solidFill>
                <a:latin typeface="Calibri" pitchFamily="34" charset="0"/>
              </a:rPr>
              <a:t>: 132-37)</a:t>
            </a:r>
          </a:p>
          <a:p>
            <a:endParaRPr lang="es-ES" sz="2400" b="1" dirty="0">
              <a:solidFill>
                <a:schemeClr val="tx2"/>
              </a:solidFill>
              <a:latin typeface="Calibri" pitchFamily="34" charset="0"/>
            </a:endParaRP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0" y="1"/>
            <a:ext cx="12192000" cy="7356475"/>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importancia de los datos que incluyen las citas de revistas impresas en las NV: ejemplos</a:t>
            </a:r>
          </a:p>
          <a:p>
            <a:endParaRPr lang="es-ES" sz="2400" b="1" dirty="0">
              <a:solidFill>
                <a:schemeClr val="tx2"/>
              </a:solidFill>
              <a:latin typeface="Calibri" pitchFamily="34" charset="0"/>
            </a:endParaRPr>
          </a:p>
          <a:p>
            <a:r>
              <a:rPr lang="es-ES" sz="3600" b="1" dirty="0" err="1">
                <a:solidFill>
                  <a:schemeClr val="tx2"/>
                </a:solidFill>
                <a:latin typeface="Calibri" pitchFamily="34" charset="0"/>
              </a:rPr>
              <a:t>Ej</a:t>
            </a:r>
            <a:r>
              <a:rPr lang="es-ES" sz="3600" b="1" dirty="0">
                <a:solidFill>
                  <a:schemeClr val="tx2"/>
                </a:solidFill>
                <a:latin typeface="Calibri" pitchFamily="34" charset="0"/>
              </a:rPr>
              <a:t> 1.</a:t>
            </a:r>
          </a:p>
          <a:p>
            <a:r>
              <a:rPr lang="es-ES" sz="3600" b="1" dirty="0">
                <a:solidFill>
                  <a:schemeClr val="tx2"/>
                </a:solidFill>
                <a:latin typeface="Calibri" pitchFamily="34" charset="0"/>
              </a:rPr>
              <a:t>Torres E, López P. Artrosis y sobrepeso. Revista Cubana de Reumatología. 2018;20(3): 23-9.</a:t>
            </a:r>
          </a:p>
          <a:p>
            <a:endParaRPr lang="es-ES" sz="3600" b="1" dirty="0">
              <a:solidFill>
                <a:schemeClr val="tx2"/>
              </a:solidFill>
              <a:latin typeface="Calibri" pitchFamily="34" charset="0"/>
            </a:endParaRPr>
          </a:p>
          <a:p>
            <a:r>
              <a:rPr lang="es-ES" sz="3600" b="1" dirty="0" err="1">
                <a:solidFill>
                  <a:schemeClr val="tx2"/>
                </a:solidFill>
                <a:latin typeface="Calibri" pitchFamily="34" charset="0"/>
              </a:rPr>
              <a:t>Ej</a:t>
            </a:r>
            <a:r>
              <a:rPr lang="es-ES" sz="3600" b="1" dirty="0">
                <a:solidFill>
                  <a:schemeClr val="tx2"/>
                </a:solidFill>
                <a:latin typeface="Calibri" pitchFamily="34" charset="0"/>
              </a:rPr>
              <a:t> 2.</a:t>
            </a:r>
          </a:p>
          <a:p>
            <a:r>
              <a:rPr lang="es-ES" sz="3600" b="1" dirty="0">
                <a:solidFill>
                  <a:schemeClr val="tx2"/>
                </a:solidFill>
                <a:latin typeface="Calibri" pitchFamily="34" charset="0"/>
              </a:rPr>
              <a:t>Torres E, López P, Suarez R, Pérez A, sosa A, Jerez M, et al. Artrosis y sobrepeso. Revista Cubana de Reumatología. 2018;20(3): 23-9.</a:t>
            </a: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a:p>
            <a:endParaRPr lang="es-ES" sz="3200" b="1" dirty="0">
              <a:solidFill>
                <a:schemeClr val="tx2"/>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Rectángulo"/>
          <p:cNvSpPr>
            <a:spLocks noChangeArrowheads="1"/>
          </p:cNvSpPr>
          <p:nvPr/>
        </p:nvSpPr>
        <p:spPr bwMode="auto">
          <a:xfrm>
            <a:off x="294970" y="117989"/>
            <a:ext cx="12192000" cy="6556375"/>
          </a:xfrm>
          <a:prstGeom prst="rect">
            <a:avLst/>
          </a:prstGeom>
          <a:noFill/>
          <a:ln w="9525">
            <a:noFill/>
            <a:miter lim="800000"/>
            <a:headEnd/>
            <a:tailEnd/>
          </a:ln>
        </p:spPr>
        <p:txBody>
          <a:bodyPr>
            <a:spAutoFit/>
          </a:bodyPr>
          <a:lstStyle/>
          <a:p>
            <a:pPr algn="ctr"/>
            <a:r>
              <a:rPr lang="es-ES" sz="3600" b="1" dirty="0">
                <a:solidFill>
                  <a:schemeClr val="tx2"/>
                </a:solidFill>
                <a:latin typeface="Calibri" pitchFamily="34" charset="0"/>
              </a:rPr>
              <a:t>Orden de los datos que incluyen las citas de </a:t>
            </a:r>
            <a:r>
              <a:rPr lang="es-ES" sz="3600" b="1" i="1" dirty="0">
                <a:solidFill>
                  <a:schemeClr val="tx2"/>
                </a:solidFill>
                <a:latin typeface="Calibri" pitchFamily="34" charset="0"/>
              </a:rPr>
              <a:t>post o contribuciones en los</a:t>
            </a:r>
            <a:r>
              <a:rPr lang="es-ES" sz="3600" b="1" dirty="0">
                <a:solidFill>
                  <a:schemeClr val="tx2"/>
                </a:solidFill>
                <a:latin typeface="Calibri" pitchFamily="34" charset="0"/>
              </a:rPr>
              <a:t> </a:t>
            </a:r>
            <a:r>
              <a:rPr lang="es-ES" sz="3600" b="1" i="1" dirty="0">
                <a:solidFill>
                  <a:schemeClr val="tx2"/>
                </a:solidFill>
                <a:latin typeface="Calibri" pitchFamily="34" charset="0"/>
              </a:rPr>
              <a:t>Blog Científicos</a:t>
            </a:r>
          </a:p>
          <a:p>
            <a:endParaRPr lang="es-ES" sz="2400" b="1" dirty="0">
              <a:solidFill>
                <a:schemeClr val="tx2"/>
              </a:solidFill>
              <a:latin typeface="Calibri" pitchFamily="34" charset="0"/>
            </a:endParaRPr>
          </a:p>
          <a:p>
            <a:r>
              <a:rPr lang="es-ES" sz="3600" b="1" dirty="0">
                <a:solidFill>
                  <a:schemeClr val="tx2"/>
                </a:solidFill>
                <a:latin typeface="Calibri" pitchFamily="34" charset="0"/>
              </a:rPr>
              <a:t>1-Apellidos y siglas del autor del post o artículo</a:t>
            </a:r>
          </a:p>
          <a:p>
            <a:r>
              <a:rPr lang="es-ES" sz="3600" b="1" dirty="0">
                <a:solidFill>
                  <a:schemeClr val="tx2"/>
                </a:solidFill>
                <a:latin typeface="Calibri" pitchFamily="34" charset="0"/>
              </a:rPr>
              <a:t>2-Título del post o artículo</a:t>
            </a:r>
          </a:p>
          <a:p>
            <a:r>
              <a:rPr lang="es-ES" sz="3600" b="1" dirty="0">
                <a:solidFill>
                  <a:schemeClr val="tx2"/>
                </a:solidFill>
                <a:latin typeface="Calibri" pitchFamily="34" charset="0"/>
              </a:rPr>
              <a:t>3- Fecha de publicación del post</a:t>
            </a:r>
          </a:p>
          <a:p>
            <a:r>
              <a:rPr lang="es-ES" sz="3600" b="1" dirty="0">
                <a:solidFill>
                  <a:schemeClr val="tx2"/>
                </a:solidFill>
                <a:latin typeface="Calibri" pitchFamily="34" charset="0"/>
              </a:rPr>
              <a:t>4-Fecha de consulta [entre corchetes]</a:t>
            </a:r>
          </a:p>
          <a:p>
            <a:r>
              <a:rPr lang="es-ES" sz="3600" b="1" dirty="0">
                <a:solidFill>
                  <a:schemeClr val="tx2"/>
                </a:solidFill>
                <a:latin typeface="Calibri" pitchFamily="34" charset="0"/>
              </a:rPr>
              <a:t>5- La palaba En: Nombre del Blog</a:t>
            </a:r>
          </a:p>
          <a:p>
            <a:r>
              <a:rPr lang="es-ES" sz="3600" b="1" dirty="0">
                <a:solidFill>
                  <a:schemeClr val="tx2"/>
                </a:solidFill>
                <a:latin typeface="Calibri" pitchFamily="34" charset="0"/>
              </a:rPr>
              <a:t>6- Entre corchetes [Internet]</a:t>
            </a:r>
          </a:p>
          <a:p>
            <a:r>
              <a:rPr lang="es-ES" sz="3600" b="1" dirty="0">
                <a:solidFill>
                  <a:schemeClr val="tx2"/>
                </a:solidFill>
                <a:latin typeface="Calibri" pitchFamily="34" charset="0"/>
              </a:rPr>
              <a:t>7-Ciudad donde se publica</a:t>
            </a:r>
          </a:p>
          <a:p>
            <a:r>
              <a:rPr lang="es-ES" sz="3600" b="1" dirty="0">
                <a:solidFill>
                  <a:schemeClr val="tx2"/>
                </a:solidFill>
                <a:latin typeface="Calibri" pitchFamily="34" charset="0"/>
              </a:rPr>
              <a:t>5- Número de pantallas del post</a:t>
            </a:r>
          </a:p>
          <a:p>
            <a:r>
              <a:rPr lang="es-ES" sz="3600" b="1" dirty="0">
                <a:solidFill>
                  <a:schemeClr val="tx2"/>
                </a:solidFill>
                <a:latin typeface="Calibri" pitchFamily="34" charset="0"/>
              </a:rPr>
              <a:t>8-Disponible en: Dirección electrónica</a:t>
            </a:r>
            <a:r>
              <a:rPr lang="es-ES" sz="2400" b="1" dirty="0">
                <a:solidFill>
                  <a:schemeClr val="tx2"/>
                </a:solidFill>
                <a:latin typeface="Calibri"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los datos que incluyen las citas de </a:t>
            </a:r>
            <a:r>
              <a:rPr lang="es-ES" sz="3200" b="1" i="1" dirty="0">
                <a:solidFill>
                  <a:schemeClr val="tx2"/>
                </a:solidFill>
                <a:latin typeface="Calibri" pitchFamily="34" charset="0"/>
              </a:rPr>
              <a:t>post, artículo o contribuciones en los</a:t>
            </a:r>
            <a:r>
              <a:rPr lang="es-ES" sz="3200" b="1" dirty="0">
                <a:solidFill>
                  <a:schemeClr val="tx2"/>
                </a:solidFill>
                <a:latin typeface="Calibri" pitchFamily="34" charset="0"/>
              </a:rPr>
              <a:t> </a:t>
            </a:r>
            <a:r>
              <a:rPr lang="es-ES" sz="3200" b="1" i="1" dirty="0">
                <a:solidFill>
                  <a:schemeClr val="tx2"/>
                </a:solidFill>
                <a:latin typeface="Calibri" pitchFamily="34" charset="0"/>
              </a:rPr>
              <a:t>Blog Científicos</a:t>
            </a:r>
            <a:r>
              <a:rPr lang="es-ES" sz="3200" b="1" dirty="0">
                <a:solidFill>
                  <a:schemeClr val="tx2"/>
                </a:solidFill>
                <a:latin typeface="Calibri" pitchFamily="34" charset="0"/>
              </a:rPr>
              <a:t>:</a:t>
            </a:r>
            <a:endParaRPr lang="es-ES" sz="2400" b="1" dirty="0">
              <a:solidFill>
                <a:schemeClr val="tx2"/>
              </a:solidFill>
              <a:latin typeface="Calibri" pitchFamily="34" charset="0"/>
            </a:endParaRPr>
          </a:p>
          <a:p>
            <a:endParaRPr lang="es-ES" sz="2400" b="1" dirty="0">
              <a:solidFill>
                <a:schemeClr val="tx2"/>
              </a:solidFill>
              <a:latin typeface="Calibri" pitchFamily="34" charset="0"/>
            </a:endParaRPr>
          </a:p>
          <a:p>
            <a:r>
              <a:rPr lang="es-ES" sz="2800" b="1" dirty="0">
                <a:solidFill>
                  <a:schemeClr val="tx2"/>
                </a:solidFill>
                <a:latin typeface="Calibri" pitchFamily="34" charset="0"/>
              </a:rPr>
              <a:t>Ej. 1</a:t>
            </a:r>
          </a:p>
          <a:p>
            <a:r>
              <a:rPr lang="es-ES" sz="28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2800" b="1" dirty="0">
                <a:solidFill>
                  <a:schemeClr val="tx2"/>
                </a:solidFill>
                <a:latin typeface="Calibri" pitchFamily="34" charset="0"/>
                <a:hlinkClick r:id="rId3"/>
              </a:rPr>
              <a:t>https://blogs.sld.cu/reumatologia/2019/01/15/utilidad-de-la-web-2-0-para-usuarios-de-infomed/</a:t>
            </a:r>
            <a:r>
              <a:rPr lang="es-ES" sz="2800" b="1" dirty="0">
                <a:solidFill>
                  <a:schemeClr val="tx2"/>
                </a:solidFill>
                <a:latin typeface="Calibri" pitchFamily="34" charset="0"/>
              </a:rPr>
              <a:t>   </a:t>
            </a:r>
          </a:p>
          <a:p>
            <a:endParaRPr lang="es-ES" sz="2800" b="1" dirty="0">
              <a:solidFill>
                <a:schemeClr val="tx2"/>
              </a:solidFill>
              <a:latin typeface="Calibri" pitchFamily="34" charset="0"/>
            </a:endParaRPr>
          </a:p>
          <a:p>
            <a:r>
              <a:rPr lang="es-ES" sz="2800" b="1" dirty="0">
                <a:solidFill>
                  <a:schemeClr val="tx2"/>
                </a:solidFill>
                <a:latin typeface="Calibri" pitchFamily="34" charset="0"/>
              </a:rPr>
              <a:t>Ej. 2</a:t>
            </a:r>
          </a:p>
          <a:p>
            <a:r>
              <a:rPr lang="es-ES" sz="2800" b="1" dirty="0">
                <a:solidFill>
                  <a:schemeClr val="tx2"/>
                </a:solidFill>
                <a:latin typeface="Calibri" pitchFamily="34" charset="0"/>
              </a:rPr>
              <a:t>Martínez Larrarte JP.  Reumatología práctica y clínica. Blog en línea[Internet].La Habana. 2000 Ene 6[citado 2019  jun 2]Disponible en: </a:t>
            </a:r>
            <a:r>
              <a:rPr lang="es-ES" sz="2800" b="1" dirty="0">
                <a:solidFill>
                  <a:schemeClr val="tx2"/>
                </a:solidFill>
                <a:latin typeface="Calibri" pitchFamily="34" charset="0"/>
                <a:hlinkClick r:id="rId4"/>
              </a:rPr>
              <a:t>https://blogs.sld.cu/reumatologia/</a:t>
            </a:r>
            <a:r>
              <a:rPr lang="es-ES" sz="2800" b="1" dirty="0">
                <a:solidFill>
                  <a:schemeClr val="tx2"/>
                </a:solidFill>
                <a:latin typeface="Calibri" pitchFamily="34" charset="0"/>
              </a:rPr>
              <a:t>    </a:t>
            </a:r>
          </a:p>
          <a:p>
            <a:endParaRPr lang="es-ES" sz="3600" b="1" dirty="0">
              <a:solidFill>
                <a:schemeClr val="tx2"/>
              </a:solidFill>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926371-DD73-9A43-6071-9F428FDCB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964FCD8-6E4F-C656-1F85-AAFEDFFF6584}"/>
              </a:ext>
            </a:extLst>
          </p:cNvPr>
          <p:cNvSpPr txBox="1"/>
          <p:nvPr/>
        </p:nvSpPr>
        <p:spPr>
          <a:xfrm>
            <a:off x="4983480" y="228600"/>
            <a:ext cx="2606040" cy="461665"/>
          </a:xfrm>
          <a:prstGeom prst="rect">
            <a:avLst/>
          </a:prstGeom>
          <a:noFill/>
        </p:spPr>
        <p:txBody>
          <a:bodyPr wrap="square" rtlCol="0">
            <a:spAutoFit/>
          </a:bodyPr>
          <a:lstStyle/>
          <a:p>
            <a:r>
              <a:rPr lang="en-US" sz="2400" b="1" dirty="0">
                <a:hlinkClick r:id="rId4"/>
              </a:rPr>
              <a:t>https://orcid.org/</a:t>
            </a:r>
            <a:r>
              <a:rPr lang="en-US" sz="2400" b="1" dirty="0"/>
              <a:t> </a:t>
            </a:r>
            <a:endParaRPr lang="x-none" sz="2400" b="1" dirty="0"/>
          </a:p>
        </p:txBody>
      </p:sp>
    </p:spTree>
    <p:extLst>
      <p:ext uri="{BB962C8B-B14F-4D97-AF65-F5344CB8AC3E}">
        <p14:creationId xmlns:p14="http://schemas.microsoft.com/office/powerpoint/2010/main" val="78636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95CA1A-A818-5D49-2B99-F7B6F480C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6C094F2-4B58-748A-E789-0C3CFB8E97DA}"/>
              </a:ext>
            </a:extLst>
          </p:cNvPr>
          <p:cNvSpPr txBox="1"/>
          <p:nvPr/>
        </p:nvSpPr>
        <p:spPr>
          <a:xfrm>
            <a:off x="4663685" y="168698"/>
            <a:ext cx="3649043" cy="461665"/>
          </a:xfrm>
          <a:prstGeom prst="rect">
            <a:avLst/>
          </a:prstGeom>
          <a:noFill/>
        </p:spPr>
        <p:txBody>
          <a:bodyPr wrap="square" rtlCol="0">
            <a:spAutoFit/>
          </a:bodyPr>
          <a:lstStyle/>
          <a:p>
            <a:r>
              <a:rPr lang="en-US" sz="2400" b="1" dirty="0">
                <a:solidFill>
                  <a:schemeClr val="accent1">
                    <a:lumMod val="50000"/>
                  </a:schemeClr>
                </a:solidFill>
                <a:hlinkClick r:id="rId4">
                  <a:extLst>
                    <a:ext uri="{A12FA001-AC4F-418D-AE19-62706E023703}">
                      <ahyp:hlinkClr xmlns:ahyp="http://schemas.microsoft.com/office/drawing/2018/hyperlinkcolor" val="tx"/>
                    </a:ext>
                  </a:extLst>
                </a:hlinkClick>
              </a:rPr>
              <a:t>https://orcid.org/signin</a:t>
            </a:r>
            <a:r>
              <a:rPr lang="en-US" sz="2400" b="1" dirty="0">
                <a:solidFill>
                  <a:schemeClr val="accent1">
                    <a:lumMod val="50000"/>
                  </a:schemeClr>
                </a:solidFill>
              </a:rPr>
              <a:t> </a:t>
            </a:r>
            <a:endParaRPr lang="x-none" sz="2400" b="1" dirty="0">
              <a:solidFill>
                <a:schemeClr val="accent1">
                  <a:lumMod val="50000"/>
                </a:schemeClr>
              </a:solidFill>
            </a:endParaRPr>
          </a:p>
        </p:txBody>
      </p:sp>
    </p:spTree>
    <p:extLst>
      <p:ext uri="{BB962C8B-B14F-4D97-AF65-F5344CB8AC3E}">
        <p14:creationId xmlns:p14="http://schemas.microsoft.com/office/powerpoint/2010/main" val="99154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A319A0-89B5-F8F1-88CF-91858ADC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7540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0EBD744-772D-B0FC-1D70-C2117615F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0788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9EA713-168D-37C9-E61F-B68784772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A2F63EF-B877-927E-1706-0E4196C63326}"/>
              </a:ext>
            </a:extLst>
          </p:cNvPr>
          <p:cNvSpPr txBox="1"/>
          <p:nvPr/>
        </p:nvSpPr>
        <p:spPr>
          <a:xfrm>
            <a:off x="383458" y="6076335"/>
            <a:ext cx="4257553" cy="461665"/>
          </a:xfrm>
          <a:prstGeom prst="rect">
            <a:avLst/>
          </a:prstGeom>
          <a:noFill/>
        </p:spPr>
        <p:txBody>
          <a:bodyPr wrap="square" rtlCol="0">
            <a:spAutoFit/>
          </a:bodyPr>
          <a:lstStyle/>
          <a:p>
            <a:r>
              <a:rPr lang="en-US" sz="2400" dirty="0">
                <a:hlinkClick r:id="rId4"/>
              </a:rPr>
              <a:t>https://www.researchgate.net/</a:t>
            </a:r>
            <a:r>
              <a:rPr lang="en-US" sz="2400" dirty="0"/>
              <a:t> </a:t>
            </a:r>
          </a:p>
        </p:txBody>
      </p:sp>
      <p:sp>
        <p:nvSpPr>
          <p:cNvPr id="5" name="CuadroTexto 4">
            <a:extLst>
              <a:ext uri="{FF2B5EF4-FFF2-40B4-BE49-F238E27FC236}">
                <a16:creationId xmlns:a16="http://schemas.microsoft.com/office/drawing/2014/main" id="{3A11FD7E-0AEF-6572-91FB-58C4E57A92C3}"/>
              </a:ext>
            </a:extLst>
          </p:cNvPr>
          <p:cNvSpPr txBox="1"/>
          <p:nvPr/>
        </p:nvSpPr>
        <p:spPr>
          <a:xfrm>
            <a:off x="776376" y="5434645"/>
            <a:ext cx="3157268" cy="461665"/>
          </a:xfrm>
          <a:prstGeom prst="rect">
            <a:avLst/>
          </a:prstGeom>
          <a:noFill/>
        </p:spPr>
        <p:txBody>
          <a:bodyPr wrap="square" rtlCol="0">
            <a:spAutoFit/>
          </a:bodyPr>
          <a:lstStyle/>
          <a:p>
            <a:r>
              <a:rPr lang="en-US" sz="2400" b="1" dirty="0">
                <a:solidFill>
                  <a:schemeClr val="accent1">
                    <a:lumMod val="50000"/>
                  </a:schemeClr>
                </a:solidFill>
              </a:rPr>
              <a:t>Red Social </a:t>
            </a:r>
            <a:r>
              <a:rPr lang="es-ES" sz="2400" b="1" noProof="0" dirty="0">
                <a:solidFill>
                  <a:schemeClr val="accent1">
                    <a:lumMod val="50000"/>
                  </a:schemeClr>
                </a:solidFill>
              </a:rPr>
              <a:t>Científica</a:t>
            </a:r>
            <a:endParaRPr lang="x-none" sz="2400" b="1" dirty="0">
              <a:solidFill>
                <a:schemeClr val="accent1">
                  <a:lumMod val="50000"/>
                </a:schemeClr>
              </a:solidFill>
            </a:endParaRPr>
          </a:p>
        </p:txBody>
      </p:sp>
    </p:spTree>
    <p:extLst>
      <p:ext uri="{BB962C8B-B14F-4D97-AF65-F5344CB8AC3E}">
        <p14:creationId xmlns:p14="http://schemas.microsoft.com/office/powerpoint/2010/main" val="184299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B78F4B-FFD0-DF19-80AB-A9231A1DF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83823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BA69FF-52B3-DF66-ECAC-C2B29D9B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Flecha: a la derecha 3">
            <a:extLst>
              <a:ext uri="{FF2B5EF4-FFF2-40B4-BE49-F238E27FC236}">
                <a16:creationId xmlns:a16="http://schemas.microsoft.com/office/drawing/2014/main" id="{8DA9F442-2E93-055E-467A-1774CF22A1B0}"/>
              </a:ext>
            </a:extLst>
          </p:cNvPr>
          <p:cNvSpPr/>
          <p:nvPr/>
        </p:nvSpPr>
        <p:spPr>
          <a:xfrm>
            <a:off x="8418786" y="63058"/>
            <a:ext cx="772511" cy="44143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CuadroTexto 4">
            <a:extLst>
              <a:ext uri="{FF2B5EF4-FFF2-40B4-BE49-F238E27FC236}">
                <a16:creationId xmlns:a16="http://schemas.microsoft.com/office/drawing/2014/main" id="{47A923CC-0341-41C8-6C80-FAAB30CB30B1}"/>
              </a:ext>
            </a:extLst>
          </p:cNvPr>
          <p:cNvSpPr txBox="1"/>
          <p:nvPr/>
        </p:nvSpPr>
        <p:spPr>
          <a:xfrm>
            <a:off x="6211623" y="141885"/>
            <a:ext cx="2128345" cy="400110"/>
          </a:xfrm>
          <a:prstGeom prst="rect">
            <a:avLst/>
          </a:prstGeom>
          <a:noFill/>
        </p:spPr>
        <p:txBody>
          <a:bodyPr wrap="square" rtlCol="0">
            <a:spAutoFit/>
          </a:bodyPr>
          <a:lstStyle/>
          <a:p>
            <a:r>
              <a:rPr lang="es-ES" sz="2000" b="1" dirty="0">
                <a:solidFill>
                  <a:schemeClr val="accent1">
                    <a:lumMod val="50000"/>
                  </a:schemeClr>
                </a:solidFill>
              </a:rPr>
              <a:t>Cuenta en Gmail</a:t>
            </a:r>
            <a:endParaRPr lang="x-none" sz="2000" b="1" dirty="0">
              <a:solidFill>
                <a:schemeClr val="accent1">
                  <a:lumMod val="50000"/>
                </a:schemeClr>
              </a:solidFill>
            </a:endParaRPr>
          </a:p>
        </p:txBody>
      </p:sp>
      <p:sp>
        <p:nvSpPr>
          <p:cNvPr id="6" name="CuadroTexto 5">
            <a:extLst>
              <a:ext uri="{FF2B5EF4-FFF2-40B4-BE49-F238E27FC236}">
                <a16:creationId xmlns:a16="http://schemas.microsoft.com/office/drawing/2014/main" id="{5C4253D9-7477-9CB9-8285-E2A4BAF6C6A1}"/>
              </a:ext>
            </a:extLst>
          </p:cNvPr>
          <p:cNvSpPr txBox="1"/>
          <p:nvPr/>
        </p:nvSpPr>
        <p:spPr>
          <a:xfrm>
            <a:off x="4335517" y="5139559"/>
            <a:ext cx="4004451" cy="461665"/>
          </a:xfrm>
          <a:prstGeom prst="rect">
            <a:avLst/>
          </a:prstGeom>
          <a:noFill/>
        </p:spPr>
        <p:txBody>
          <a:bodyPr wrap="square" rtlCol="0">
            <a:spAutoFit/>
          </a:bodyPr>
          <a:lstStyle/>
          <a:p>
            <a:r>
              <a:rPr lang="en-US" sz="2400" b="1" dirty="0">
                <a:hlinkClick r:id="rId4"/>
              </a:rPr>
              <a:t>http://www.google.com.cu/</a:t>
            </a:r>
            <a:r>
              <a:rPr lang="en-US" sz="2400" b="1" dirty="0"/>
              <a:t> </a:t>
            </a:r>
            <a:endParaRPr lang="x-none" sz="2400" b="1" dirty="0"/>
          </a:p>
        </p:txBody>
      </p:sp>
    </p:spTree>
    <p:extLst>
      <p:ext uri="{BB962C8B-B14F-4D97-AF65-F5344CB8AC3E}">
        <p14:creationId xmlns:p14="http://schemas.microsoft.com/office/powerpoint/2010/main" val="391183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45E88C-E6A4-EE91-E855-C24473509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1880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B7EB1F-5316-A727-7073-78FD5C6B7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11691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19FA5F7-7B59-37F6-1506-1EE397DC0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123811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C8540E-DD4B-04B8-BAEC-3435416ED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E4B7F87B-9841-7BF1-EAFB-1927855B3EC0}"/>
              </a:ext>
            </a:extLst>
          </p:cNvPr>
          <p:cNvSpPr txBox="1"/>
          <p:nvPr/>
        </p:nvSpPr>
        <p:spPr>
          <a:xfrm>
            <a:off x="4974954" y="557941"/>
            <a:ext cx="2123269" cy="369332"/>
          </a:xfrm>
          <a:prstGeom prst="rect">
            <a:avLst/>
          </a:prstGeom>
          <a:noFill/>
        </p:spPr>
        <p:txBody>
          <a:bodyPr wrap="square" rtlCol="0">
            <a:spAutoFit/>
          </a:bodyPr>
          <a:lstStyle/>
          <a:p>
            <a:r>
              <a:rPr lang="en-US" b="1" dirty="0">
                <a:hlinkClick r:id="rId4"/>
              </a:rPr>
              <a:t>http://www.sld.cu/</a:t>
            </a:r>
            <a:r>
              <a:rPr lang="en-US" b="1" dirty="0"/>
              <a:t> </a:t>
            </a:r>
            <a:endParaRPr lang="x-none" b="1" dirty="0"/>
          </a:p>
        </p:txBody>
      </p:sp>
    </p:spTree>
    <p:extLst>
      <p:ext uri="{BB962C8B-B14F-4D97-AF65-F5344CB8AC3E}">
        <p14:creationId xmlns:p14="http://schemas.microsoft.com/office/powerpoint/2010/main" val="33864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F87A40-2672-329F-1C01-88FDFB9B9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3DDB247-D487-66CB-1364-11018C5AA5E6}"/>
              </a:ext>
            </a:extLst>
          </p:cNvPr>
          <p:cNvSpPr txBox="1"/>
          <p:nvPr/>
        </p:nvSpPr>
        <p:spPr>
          <a:xfrm>
            <a:off x="3301140" y="1425845"/>
            <a:ext cx="7454684" cy="461665"/>
          </a:xfrm>
          <a:prstGeom prst="rect">
            <a:avLst/>
          </a:prstGeom>
          <a:noFill/>
        </p:spPr>
        <p:txBody>
          <a:bodyPr wrap="square" rtlCol="0">
            <a:spAutoFit/>
          </a:bodyPr>
          <a:lstStyle/>
          <a:p>
            <a:r>
              <a:rPr lang="es-ES" sz="2400" dirty="0">
                <a:solidFill>
                  <a:schemeClr val="accent1">
                    <a:lumMod val="50000"/>
                  </a:schemeClr>
                </a:solidFill>
              </a:rPr>
              <a:t>Biblioteca virtual de salud: </a:t>
            </a:r>
            <a:r>
              <a:rPr lang="es-ES" sz="2400" dirty="0">
                <a:hlinkClick r:id="rId4"/>
              </a:rPr>
              <a:t>http://bvscuba.sld.cu/</a:t>
            </a:r>
            <a:r>
              <a:rPr lang="es-ES" sz="2400" dirty="0"/>
              <a:t> </a:t>
            </a:r>
            <a:endParaRPr lang="x-none" sz="2400" dirty="0"/>
          </a:p>
        </p:txBody>
      </p:sp>
    </p:spTree>
    <p:extLst>
      <p:ext uri="{BB962C8B-B14F-4D97-AF65-F5344CB8AC3E}">
        <p14:creationId xmlns:p14="http://schemas.microsoft.com/office/powerpoint/2010/main" val="1936076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0D84C7-5A99-B340-66CC-928B06B65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7DC80E5D-A074-B051-75C0-BD1D26BAE72B}"/>
              </a:ext>
            </a:extLst>
          </p:cNvPr>
          <p:cNvSpPr txBox="1"/>
          <p:nvPr/>
        </p:nvSpPr>
        <p:spPr>
          <a:xfrm>
            <a:off x="516835" y="1252333"/>
            <a:ext cx="11430000" cy="400110"/>
          </a:xfrm>
          <a:prstGeom prst="rect">
            <a:avLst/>
          </a:prstGeom>
          <a:noFill/>
        </p:spPr>
        <p:txBody>
          <a:bodyPr wrap="square" rtlCol="0">
            <a:spAutoFit/>
          </a:bodyPr>
          <a:lstStyle/>
          <a:p>
            <a:r>
              <a:rPr lang="es-ES" sz="2000" dirty="0">
                <a:solidFill>
                  <a:schemeClr val="accent1">
                    <a:lumMod val="50000"/>
                  </a:schemeClr>
                </a:solidFill>
              </a:rPr>
              <a:t>Libros de autores cubanos: </a:t>
            </a:r>
            <a:r>
              <a:rPr lang="en-US" sz="2000" dirty="0">
                <a:hlinkClick r:id="rId4"/>
              </a:rPr>
              <a:t>http://www.bvscuba.sld.cu/clasificacion-de-libro/libros-de-autores-cubanos/</a:t>
            </a:r>
            <a:r>
              <a:rPr lang="en-US" sz="2000" dirty="0"/>
              <a:t> </a:t>
            </a:r>
            <a:endParaRPr lang="x-none" sz="2000" dirty="0"/>
          </a:p>
        </p:txBody>
      </p:sp>
    </p:spTree>
    <p:extLst>
      <p:ext uri="{BB962C8B-B14F-4D97-AF65-F5344CB8AC3E}">
        <p14:creationId xmlns:p14="http://schemas.microsoft.com/office/powerpoint/2010/main" val="3051370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19E109-547D-2B4B-0CFD-CDCC9D597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96CFA51-6C6C-F116-0FE9-537BD2380827}"/>
              </a:ext>
            </a:extLst>
          </p:cNvPr>
          <p:cNvSpPr txBox="1"/>
          <p:nvPr/>
        </p:nvSpPr>
        <p:spPr>
          <a:xfrm>
            <a:off x="556590" y="1331844"/>
            <a:ext cx="11211339" cy="400110"/>
          </a:xfrm>
          <a:prstGeom prst="rect">
            <a:avLst/>
          </a:prstGeom>
          <a:noFill/>
        </p:spPr>
        <p:txBody>
          <a:bodyPr wrap="square" rtlCol="0">
            <a:spAutoFit/>
          </a:bodyPr>
          <a:lstStyle/>
          <a:p>
            <a:r>
              <a:rPr lang="es-ES" sz="2000" dirty="0">
                <a:solidFill>
                  <a:schemeClr val="accent1">
                    <a:lumMod val="50000"/>
                  </a:schemeClr>
                </a:solidFill>
              </a:rPr>
              <a:t>Revistas de ciencias de la salud: </a:t>
            </a:r>
            <a:r>
              <a:rPr lang="es-ES" sz="2000" dirty="0">
                <a:hlinkClick r:id="rId4"/>
              </a:rPr>
              <a:t>http://www.bvscuba.sld.cu/clasificacion-de-revista/revistas-cubanas/</a:t>
            </a:r>
            <a:r>
              <a:rPr lang="es-ES" sz="2000" dirty="0"/>
              <a:t> </a:t>
            </a:r>
            <a:endParaRPr lang="x-none" sz="2000" dirty="0"/>
          </a:p>
        </p:txBody>
      </p:sp>
    </p:spTree>
    <p:extLst>
      <p:ext uri="{BB962C8B-B14F-4D97-AF65-F5344CB8AC3E}">
        <p14:creationId xmlns:p14="http://schemas.microsoft.com/office/powerpoint/2010/main" val="208618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B35D67-113C-0F47-8C60-D57BCCAC3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B97CBA1C-7668-52DB-6F69-861B2C6CBC80}"/>
              </a:ext>
            </a:extLst>
          </p:cNvPr>
          <p:cNvSpPr txBox="1"/>
          <p:nvPr/>
        </p:nvSpPr>
        <p:spPr>
          <a:xfrm>
            <a:off x="3140768" y="1152937"/>
            <a:ext cx="6838122" cy="461665"/>
          </a:xfrm>
          <a:prstGeom prst="rect">
            <a:avLst/>
          </a:prstGeom>
          <a:noFill/>
        </p:spPr>
        <p:txBody>
          <a:bodyPr wrap="square" rtlCol="0">
            <a:spAutoFit/>
          </a:bodyPr>
          <a:lstStyle/>
          <a:p>
            <a:r>
              <a:rPr lang="es-ES" sz="2400" dirty="0">
                <a:solidFill>
                  <a:schemeClr val="accent1">
                    <a:lumMod val="50000"/>
                  </a:schemeClr>
                </a:solidFill>
              </a:rPr>
              <a:t>Tesis de doctores en ciencia:</a:t>
            </a:r>
            <a:r>
              <a:rPr lang="es-ES" sz="2400" dirty="0"/>
              <a:t> </a:t>
            </a:r>
            <a:r>
              <a:rPr lang="es-ES" sz="2400" dirty="0">
                <a:hlinkClick r:id="rId4"/>
              </a:rPr>
              <a:t>http://tesis.sld.cu/</a:t>
            </a:r>
            <a:r>
              <a:rPr lang="es-ES" sz="2400" dirty="0"/>
              <a:t> </a:t>
            </a:r>
            <a:endParaRPr lang="x-none" sz="2400" dirty="0"/>
          </a:p>
        </p:txBody>
      </p:sp>
    </p:spTree>
    <p:extLst>
      <p:ext uri="{BB962C8B-B14F-4D97-AF65-F5344CB8AC3E}">
        <p14:creationId xmlns:p14="http://schemas.microsoft.com/office/powerpoint/2010/main" val="421609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FBE5CB-B89A-28AF-D373-AF407F82C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3B69F49-37E5-977F-57B6-E76929189F95}"/>
              </a:ext>
            </a:extLst>
          </p:cNvPr>
          <p:cNvSpPr txBox="1"/>
          <p:nvPr/>
        </p:nvSpPr>
        <p:spPr>
          <a:xfrm>
            <a:off x="1987827" y="4711147"/>
            <a:ext cx="6917634" cy="400110"/>
          </a:xfrm>
          <a:prstGeom prst="rect">
            <a:avLst/>
          </a:prstGeom>
          <a:noFill/>
        </p:spPr>
        <p:txBody>
          <a:bodyPr wrap="square" rtlCol="0">
            <a:spAutoFit/>
          </a:bodyPr>
          <a:lstStyle/>
          <a:p>
            <a:r>
              <a:rPr lang="es-ES" sz="2000" dirty="0"/>
              <a:t>Universidad virtual de salud de Cuba: </a:t>
            </a:r>
            <a:r>
              <a:rPr lang="es-ES" sz="2000" dirty="0">
                <a:hlinkClick r:id="rId4"/>
              </a:rPr>
              <a:t>http://www.uvs.sld.cu/</a:t>
            </a:r>
            <a:r>
              <a:rPr lang="es-ES" sz="2000" dirty="0"/>
              <a:t>  </a:t>
            </a:r>
          </a:p>
        </p:txBody>
      </p:sp>
    </p:spTree>
    <p:extLst>
      <p:ext uri="{BB962C8B-B14F-4D97-AF65-F5344CB8AC3E}">
        <p14:creationId xmlns:p14="http://schemas.microsoft.com/office/powerpoint/2010/main" val="1112781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36701" y="111510"/>
            <a:ext cx="10682869" cy="461665"/>
          </a:xfrm>
          <a:prstGeom prst="rect">
            <a:avLst/>
          </a:prstGeom>
          <a:noFill/>
        </p:spPr>
        <p:txBody>
          <a:bodyPr wrap="square" rtlCol="0">
            <a:spAutoFit/>
          </a:bodyPr>
          <a:lstStyle/>
          <a:p>
            <a:pPr marL="342900" indent="-342900"/>
            <a:r>
              <a:rPr lang="es-ES" sz="2400" b="1" dirty="0">
                <a:solidFill>
                  <a:schemeClr val="tx2"/>
                </a:solidFill>
              </a:rPr>
              <a:t>Plataforma Moodle (actividad docente): </a:t>
            </a:r>
            <a:r>
              <a:rPr lang="es-ES" sz="2400" b="1" dirty="0">
                <a:solidFill>
                  <a:schemeClr val="tx2"/>
                </a:solidFill>
                <a:hlinkClick r:id="rId3"/>
              </a:rPr>
              <a:t>https://aulavirtual.sld.cu/</a:t>
            </a:r>
            <a:r>
              <a:rPr lang="es-ES" sz="2400" b="1" dirty="0">
                <a:solidFill>
                  <a:schemeClr val="tx2"/>
                </a:solidFill>
              </a:rPr>
              <a:t> </a:t>
            </a:r>
            <a:endParaRPr lang="es-ES" dirty="0">
              <a:solidFill>
                <a:schemeClr val="tx2"/>
              </a:solidFill>
            </a:endParaRPr>
          </a:p>
        </p:txBody>
      </p:sp>
      <p:pic>
        <p:nvPicPr>
          <p:cNvPr id="3" name="2 Imagen" descr="maestria _016.jpg"/>
          <p:cNvPicPr>
            <a:picLocks noChangeAspect="1"/>
          </p:cNvPicPr>
          <p:nvPr/>
        </p:nvPicPr>
        <p:blipFill>
          <a:blip r:embed="rId4"/>
          <a:stretch>
            <a:fillRect/>
          </a:stretch>
        </p:blipFill>
        <p:spPr>
          <a:xfrm>
            <a:off x="891539" y="573175"/>
            <a:ext cx="10918639" cy="6138737"/>
          </a:xfrm>
          <a:prstGeom prst="rect">
            <a:avLst/>
          </a:prstGeom>
        </p:spPr>
      </p:pic>
    </p:spTree>
    <p:extLst>
      <p:ext uri="{BB962C8B-B14F-4D97-AF65-F5344CB8AC3E}">
        <p14:creationId xmlns:p14="http://schemas.microsoft.com/office/powerpoint/2010/main" val="395879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DD944E-A439-7C8C-B3FC-FD7DBE6C7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776682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6792C80-1932-8283-CF58-781786FC0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1BCECD11-F50F-CE5A-B259-108D61765194}"/>
              </a:ext>
            </a:extLst>
          </p:cNvPr>
          <p:cNvSpPr txBox="1"/>
          <p:nvPr/>
        </p:nvSpPr>
        <p:spPr>
          <a:xfrm>
            <a:off x="377686" y="5347253"/>
            <a:ext cx="10889456" cy="400110"/>
          </a:xfrm>
          <a:prstGeom prst="rect">
            <a:avLst/>
          </a:prstGeom>
          <a:noFill/>
        </p:spPr>
        <p:txBody>
          <a:bodyPr wrap="none" rtlCol="0">
            <a:spAutoFit/>
          </a:bodyPr>
          <a:lstStyle/>
          <a:p>
            <a:r>
              <a:rPr lang="es-ES" sz="2000" dirty="0">
                <a:solidFill>
                  <a:schemeClr val="accent1">
                    <a:lumMod val="50000"/>
                  </a:schemeClr>
                </a:solidFill>
              </a:rPr>
              <a:t>Aula virtual de la Facultad Miguel Enríquez: </a:t>
            </a:r>
            <a:r>
              <a:rPr lang="es-ES" sz="2000" dirty="0">
                <a:solidFill>
                  <a:schemeClr val="accent1">
                    <a:lumMod val="50000"/>
                  </a:schemeClr>
                </a:solidFill>
                <a:hlinkClick r:id="rId4"/>
              </a:rPr>
              <a:t>https://aulavirtual.sld.cu/course/index.php?categoryid=20</a:t>
            </a:r>
            <a:r>
              <a:rPr lang="es-ES" sz="2000" dirty="0">
                <a:solidFill>
                  <a:schemeClr val="accent1">
                    <a:lumMod val="50000"/>
                  </a:schemeClr>
                </a:solidFill>
              </a:rPr>
              <a:t>  </a:t>
            </a:r>
            <a:endParaRPr lang="x-none" sz="2000" dirty="0">
              <a:solidFill>
                <a:schemeClr val="accent1">
                  <a:lumMod val="50000"/>
                </a:schemeClr>
              </a:solidFill>
            </a:endParaRPr>
          </a:p>
        </p:txBody>
      </p:sp>
    </p:spTree>
    <p:extLst>
      <p:ext uri="{BB962C8B-B14F-4D97-AF65-F5344CB8AC3E}">
        <p14:creationId xmlns:p14="http://schemas.microsoft.com/office/powerpoint/2010/main" val="1115380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847C319-F3D7-AEF1-449A-AAA76928E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079006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B643260-0831-1AEC-44E7-2A918D7F0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492DB26-44A5-C6AB-021A-44BCD0541289}"/>
              </a:ext>
            </a:extLst>
          </p:cNvPr>
          <p:cNvSpPr txBox="1"/>
          <p:nvPr/>
        </p:nvSpPr>
        <p:spPr>
          <a:xfrm>
            <a:off x="596348" y="5208104"/>
            <a:ext cx="6321287" cy="400110"/>
          </a:xfrm>
          <a:prstGeom prst="rect">
            <a:avLst/>
          </a:prstGeom>
          <a:noFill/>
        </p:spPr>
        <p:txBody>
          <a:bodyPr wrap="square" rtlCol="0">
            <a:spAutoFit/>
          </a:bodyPr>
          <a:lstStyle/>
          <a:p>
            <a:r>
              <a:rPr lang="es-ES" sz="2000" dirty="0">
                <a:solidFill>
                  <a:schemeClr val="accent1">
                    <a:lumMod val="50000"/>
                  </a:schemeClr>
                </a:solidFill>
              </a:rPr>
              <a:t>WeBlog de salud de Cuba: </a:t>
            </a:r>
            <a:r>
              <a:rPr lang="es-ES" sz="2000" dirty="0">
                <a:hlinkClick r:id="rId4"/>
              </a:rPr>
              <a:t>http://blogs.sld.cu/</a:t>
            </a:r>
            <a:r>
              <a:rPr lang="es-ES" sz="2000" dirty="0"/>
              <a:t> </a:t>
            </a:r>
            <a:endParaRPr lang="x-none" sz="2000" dirty="0"/>
          </a:p>
        </p:txBody>
      </p:sp>
    </p:spTree>
    <p:extLst>
      <p:ext uri="{BB962C8B-B14F-4D97-AF65-F5344CB8AC3E}">
        <p14:creationId xmlns:p14="http://schemas.microsoft.com/office/powerpoint/2010/main" val="113921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1BC146-1940-C200-7376-695D91DD4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75554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577299-5A72-34BB-3741-790D08E2F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DC3AB581-36EE-0441-7526-41C6F6E7D2D9}"/>
              </a:ext>
            </a:extLst>
          </p:cNvPr>
          <p:cNvSpPr txBox="1"/>
          <p:nvPr/>
        </p:nvSpPr>
        <p:spPr>
          <a:xfrm>
            <a:off x="6321287" y="437323"/>
            <a:ext cx="4572000" cy="461665"/>
          </a:xfrm>
          <a:prstGeom prst="rect">
            <a:avLst/>
          </a:prstGeom>
          <a:noFill/>
        </p:spPr>
        <p:txBody>
          <a:bodyPr wrap="square" rtlCol="0">
            <a:spAutoFit/>
          </a:bodyPr>
          <a:lstStyle/>
          <a:p>
            <a:r>
              <a:rPr lang="es-ES" sz="2400" dirty="0">
                <a:solidFill>
                  <a:schemeClr val="accent1">
                    <a:lumMod val="50000"/>
                  </a:schemeClr>
                </a:solidFill>
                <a:hlinkClick r:id="rId4"/>
              </a:rPr>
              <a:t>http://blogs.sld.cu/reumatologia/</a:t>
            </a:r>
            <a:r>
              <a:rPr lang="es-ES" sz="2400" dirty="0">
                <a:solidFill>
                  <a:schemeClr val="accent1">
                    <a:lumMod val="50000"/>
                  </a:schemeClr>
                </a:solidFill>
              </a:rPr>
              <a:t>   </a:t>
            </a:r>
            <a:endParaRPr lang="x-none" sz="2400" dirty="0"/>
          </a:p>
        </p:txBody>
      </p:sp>
    </p:spTree>
    <p:extLst>
      <p:ext uri="{BB962C8B-B14F-4D97-AF65-F5344CB8AC3E}">
        <p14:creationId xmlns:p14="http://schemas.microsoft.com/office/powerpoint/2010/main" val="1583409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515C2F-3DC3-451C-C059-422DA0B34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64258ACD-8C06-1528-16C3-FDB24B5F5604}"/>
              </a:ext>
            </a:extLst>
          </p:cNvPr>
          <p:cNvSpPr txBox="1"/>
          <p:nvPr/>
        </p:nvSpPr>
        <p:spPr>
          <a:xfrm>
            <a:off x="2166730" y="3061252"/>
            <a:ext cx="7354957" cy="523220"/>
          </a:xfrm>
          <a:prstGeom prst="rect">
            <a:avLst/>
          </a:prstGeom>
          <a:noFill/>
        </p:spPr>
        <p:txBody>
          <a:bodyPr wrap="square" rtlCol="0">
            <a:spAutoFit/>
          </a:bodyPr>
          <a:lstStyle/>
          <a:p>
            <a:r>
              <a:rPr lang="es-ES" sz="2800" b="1" dirty="0"/>
              <a:t>Blogger de Google:  </a:t>
            </a:r>
            <a:r>
              <a:rPr lang="es-ES" sz="2800" b="1" dirty="0">
                <a:hlinkClick r:id="rId4"/>
              </a:rPr>
              <a:t>https://www.blogger.com/</a:t>
            </a:r>
            <a:r>
              <a:rPr lang="es-ES" sz="2800" b="1" dirty="0"/>
              <a:t> </a:t>
            </a:r>
            <a:endParaRPr lang="x-none" sz="2800" b="1" dirty="0"/>
          </a:p>
        </p:txBody>
      </p:sp>
    </p:spTree>
    <p:extLst>
      <p:ext uri="{BB962C8B-B14F-4D97-AF65-F5344CB8AC3E}">
        <p14:creationId xmlns:p14="http://schemas.microsoft.com/office/powerpoint/2010/main" val="1588944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CA6A339-AA55-13B2-FF71-2CF19DC83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24801597-178E-99EF-24DA-23EF14DC9875}"/>
              </a:ext>
            </a:extLst>
          </p:cNvPr>
          <p:cNvSpPr txBox="1"/>
          <p:nvPr/>
        </p:nvSpPr>
        <p:spPr>
          <a:xfrm>
            <a:off x="5685183" y="934278"/>
            <a:ext cx="6122504" cy="461665"/>
          </a:xfrm>
          <a:prstGeom prst="rect">
            <a:avLst/>
          </a:prstGeom>
          <a:noFill/>
        </p:spPr>
        <p:txBody>
          <a:bodyPr wrap="square" rtlCol="0">
            <a:spAutoFit/>
          </a:bodyPr>
          <a:lstStyle/>
          <a:p>
            <a:r>
              <a:rPr lang="en-US" sz="2400" b="1" dirty="0">
                <a:hlinkClick r:id="rId4"/>
              </a:rPr>
              <a:t>https://josepedromartinez2021.blogspot.com/</a:t>
            </a:r>
            <a:r>
              <a:rPr lang="en-US" sz="2400" b="1" dirty="0"/>
              <a:t> </a:t>
            </a:r>
            <a:endParaRPr lang="x-none" sz="2400" b="1" dirty="0"/>
          </a:p>
        </p:txBody>
      </p:sp>
    </p:spTree>
    <p:extLst>
      <p:ext uri="{BB962C8B-B14F-4D97-AF65-F5344CB8AC3E}">
        <p14:creationId xmlns:p14="http://schemas.microsoft.com/office/powerpoint/2010/main" val="4146613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178B13-5AA5-5209-AC03-942D6F893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CuadroTexto 5">
            <a:extLst>
              <a:ext uri="{FF2B5EF4-FFF2-40B4-BE49-F238E27FC236}">
                <a16:creationId xmlns:a16="http://schemas.microsoft.com/office/drawing/2014/main" id="{1DAFDA87-2222-9F56-A5A6-F6AA9AEB1CC1}"/>
              </a:ext>
            </a:extLst>
          </p:cNvPr>
          <p:cNvSpPr txBox="1"/>
          <p:nvPr/>
        </p:nvSpPr>
        <p:spPr>
          <a:xfrm>
            <a:off x="371061" y="2564296"/>
            <a:ext cx="7513983" cy="461665"/>
          </a:xfrm>
          <a:prstGeom prst="rect">
            <a:avLst/>
          </a:prstGeom>
          <a:noFill/>
        </p:spPr>
        <p:txBody>
          <a:bodyPr wrap="square" rtlCol="0">
            <a:spAutoFit/>
          </a:bodyPr>
          <a:lstStyle/>
          <a:p>
            <a:r>
              <a:rPr lang="es-ES" sz="2400" b="1" dirty="0"/>
              <a:t>Blog del sitio Reflejos: </a:t>
            </a:r>
            <a:r>
              <a:rPr lang="es-ES" sz="2400" b="1" dirty="0">
                <a:hlinkClick r:id="rId4"/>
              </a:rPr>
              <a:t>https://cubava.cu/</a:t>
            </a:r>
            <a:r>
              <a:rPr lang="es-ES" sz="2400" b="1" dirty="0"/>
              <a:t>  </a:t>
            </a:r>
            <a:endParaRPr lang="x-none" sz="2400" b="1" dirty="0"/>
          </a:p>
        </p:txBody>
      </p:sp>
    </p:spTree>
    <p:extLst>
      <p:ext uri="{BB962C8B-B14F-4D97-AF65-F5344CB8AC3E}">
        <p14:creationId xmlns:p14="http://schemas.microsoft.com/office/powerpoint/2010/main" val="2625326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FC5493-C761-670A-54AB-7F440613E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323FB99-E6C9-77E3-4716-81EFC64F76BE}"/>
              </a:ext>
            </a:extLst>
          </p:cNvPr>
          <p:cNvSpPr txBox="1"/>
          <p:nvPr/>
        </p:nvSpPr>
        <p:spPr>
          <a:xfrm>
            <a:off x="1212573" y="1192697"/>
            <a:ext cx="9959009" cy="461665"/>
          </a:xfrm>
          <a:prstGeom prst="rect">
            <a:avLst/>
          </a:prstGeom>
          <a:noFill/>
        </p:spPr>
        <p:txBody>
          <a:bodyPr wrap="square" rtlCol="0">
            <a:spAutoFit/>
          </a:bodyPr>
          <a:lstStyle/>
          <a:p>
            <a:r>
              <a:rPr lang="es-ES" sz="2400" b="1" dirty="0">
                <a:solidFill>
                  <a:schemeClr val="accent1">
                    <a:lumMod val="50000"/>
                  </a:schemeClr>
                </a:solidFill>
              </a:rPr>
              <a:t>Blog para pacientes reumáticos: </a:t>
            </a:r>
            <a:r>
              <a:rPr lang="es-ES" sz="2400" b="1" dirty="0">
                <a:hlinkClick r:id="rId4"/>
              </a:rPr>
              <a:t>https://reumatologia.cubava.cu/</a:t>
            </a:r>
            <a:r>
              <a:rPr lang="es-ES" sz="2400" b="1" dirty="0"/>
              <a:t> </a:t>
            </a:r>
            <a:endParaRPr lang="x-none" sz="2400" b="1" dirty="0"/>
          </a:p>
        </p:txBody>
      </p:sp>
    </p:spTree>
    <p:extLst>
      <p:ext uri="{BB962C8B-B14F-4D97-AF65-F5344CB8AC3E}">
        <p14:creationId xmlns:p14="http://schemas.microsoft.com/office/powerpoint/2010/main" val="1030185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headEnd/>
            <a:tailEnd/>
          </a:ln>
        </p:spPr>
        <p:txBody>
          <a:bodyPr>
            <a:spAutoFit/>
          </a:bodyPr>
          <a:lstStyle/>
          <a:p>
            <a:pPr algn="ctr"/>
            <a:r>
              <a:rPr lang="es-ES" sz="3200" b="1" dirty="0">
                <a:solidFill>
                  <a:schemeClr val="tx2"/>
                </a:solidFill>
                <a:latin typeface="Calibri" pitchFamily="34" charset="0"/>
              </a:rPr>
              <a:t>Orden de los datos que incluyen las citas de </a:t>
            </a:r>
            <a:r>
              <a:rPr lang="es-ES" sz="3200" b="1" i="1" dirty="0">
                <a:solidFill>
                  <a:schemeClr val="tx2"/>
                </a:solidFill>
                <a:latin typeface="Calibri" pitchFamily="34" charset="0"/>
              </a:rPr>
              <a:t>post, artículo o contribuciones en los</a:t>
            </a:r>
            <a:r>
              <a:rPr lang="es-ES" sz="3200" b="1" dirty="0">
                <a:solidFill>
                  <a:schemeClr val="tx2"/>
                </a:solidFill>
                <a:latin typeface="Calibri" pitchFamily="34" charset="0"/>
              </a:rPr>
              <a:t> </a:t>
            </a:r>
            <a:r>
              <a:rPr lang="es-ES" sz="3200" b="1" i="1" dirty="0">
                <a:solidFill>
                  <a:schemeClr val="tx2"/>
                </a:solidFill>
                <a:latin typeface="Calibri" pitchFamily="34" charset="0"/>
              </a:rPr>
              <a:t>Blog Científicos</a:t>
            </a:r>
            <a:r>
              <a:rPr lang="es-ES" sz="3200" b="1" dirty="0">
                <a:solidFill>
                  <a:schemeClr val="tx2"/>
                </a:solidFill>
                <a:latin typeface="Calibri" pitchFamily="34" charset="0"/>
              </a:rPr>
              <a:t>:</a:t>
            </a:r>
            <a:endParaRPr lang="es-ES" sz="2400" b="1" dirty="0">
              <a:solidFill>
                <a:schemeClr val="tx2"/>
              </a:solidFill>
              <a:latin typeface="Calibri" pitchFamily="34" charset="0"/>
            </a:endParaRPr>
          </a:p>
          <a:p>
            <a:endParaRPr lang="es-ES" sz="2400" b="1" dirty="0">
              <a:solidFill>
                <a:schemeClr val="tx2"/>
              </a:solidFill>
              <a:latin typeface="Calibri" pitchFamily="34" charset="0"/>
            </a:endParaRPr>
          </a:p>
          <a:p>
            <a:r>
              <a:rPr lang="es-ES" sz="2800" b="1" dirty="0">
                <a:solidFill>
                  <a:schemeClr val="tx2"/>
                </a:solidFill>
                <a:latin typeface="Calibri" pitchFamily="34" charset="0"/>
              </a:rPr>
              <a:t>Ej. 1</a:t>
            </a:r>
          </a:p>
          <a:p>
            <a:r>
              <a:rPr lang="es-ES" sz="28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2800" b="1" dirty="0">
                <a:solidFill>
                  <a:schemeClr val="tx2"/>
                </a:solidFill>
                <a:latin typeface="Calibri" pitchFamily="34" charset="0"/>
                <a:hlinkClick r:id="rId3"/>
              </a:rPr>
              <a:t>https://blogs.sld.cu/reumatologia/2019/01/15/utilidad-de-la-web-2-0-para-usuarios-de-infomed/</a:t>
            </a:r>
            <a:r>
              <a:rPr lang="es-ES" sz="2800" b="1" dirty="0">
                <a:solidFill>
                  <a:schemeClr val="tx2"/>
                </a:solidFill>
                <a:latin typeface="Calibri" pitchFamily="34" charset="0"/>
              </a:rPr>
              <a:t>   </a:t>
            </a:r>
          </a:p>
          <a:p>
            <a:endParaRPr lang="es-ES" sz="2800" b="1" dirty="0">
              <a:solidFill>
                <a:schemeClr val="tx2"/>
              </a:solidFill>
              <a:latin typeface="Calibri" pitchFamily="34" charset="0"/>
            </a:endParaRPr>
          </a:p>
          <a:p>
            <a:r>
              <a:rPr lang="es-ES" sz="2800" b="1" dirty="0">
                <a:solidFill>
                  <a:schemeClr val="tx2"/>
                </a:solidFill>
                <a:latin typeface="Calibri" pitchFamily="34" charset="0"/>
              </a:rPr>
              <a:t>Ej. 2</a:t>
            </a:r>
          </a:p>
          <a:p>
            <a:r>
              <a:rPr lang="es-ES" sz="2800" b="1" dirty="0">
                <a:solidFill>
                  <a:schemeClr val="tx2"/>
                </a:solidFill>
                <a:latin typeface="Calibri" pitchFamily="34" charset="0"/>
              </a:rPr>
              <a:t>Martínez Larrarte JP.  Reumatología práctica y clínica. Blog en línea[Internet].La Habana. 2000 Ene 6[citado 2019  jun 2]Disponible en: </a:t>
            </a:r>
            <a:r>
              <a:rPr lang="es-ES" sz="2800" b="1" dirty="0">
                <a:solidFill>
                  <a:schemeClr val="tx2"/>
                </a:solidFill>
                <a:latin typeface="Calibri" pitchFamily="34" charset="0"/>
                <a:hlinkClick r:id="rId4"/>
              </a:rPr>
              <a:t>https://blogs.sld.cu/reumatologia/</a:t>
            </a:r>
            <a:r>
              <a:rPr lang="es-ES" sz="2800" b="1" dirty="0">
                <a:solidFill>
                  <a:schemeClr val="tx2"/>
                </a:solidFill>
                <a:latin typeface="Calibri" pitchFamily="34" charset="0"/>
              </a:rPr>
              <a:t>    </a:t>
            </a:r>
          </a:p>
          <a:p>
            <a:endParaRPr lang="es-ES" sz="3600" b="1" dirty="0">
              <a:solidFill>
                <a:schemeClr val="tx2"/>
              </a:solidFill>
              <a:latin typeface="Calibri" pitchFamily="34" charset="0"/>
            </a:endParaRPr>
          </a:p>
        </p:txBody>
      </p:sp>
    </p:spTree>
    <p:extLst>
      <p:ext uri="{BB962C8B-B14F-4D97-AF65-F5344CB8AC3E}">
        <p14:creationId xmlns:p14="http://schemas.microsoft.com/office/powerpoint/2010/main" val="16841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1 Imagen" descr="google-académico.jpg"/>
          <p:cNvPicPr>
            <a:picLocks noChangeAspect="1"/>
          </p:cNvPicPr>
          <p:nvPr/>
        </p:nvPicPr>
        <p:blipFill>
          <a:blip r:embed="rId3"/>
          <a:srcRect/>
          <a:stretch>
            <a:fillRect/>
          </a:stretch>
        </p:blipFill>
        <p:spPr bwMode="auto">
          <a:xfrm>
            <a:off x="1524000" y="0"/>
            <a:ext cx="9144000" cy="6858000"/>
          </a:xfrm>
          <a:prstGeom prst="rect">
            <a:avLst/>
          </a:prstGeom>
          <a:noFill/>
          <a:ln w="9525">
            <a:noFill/>
            <a:miter lim="800000"/>
            <a:headEnd/>
            <a:tailEnd/>
          </a:ln>
        </p:spPr>
      </p:pic>
      <p:sp>
        <p:nvSpPr>
          <p:cNvPr id="13315" name="CuadroTexto 1"/>
          <p:cNvSpPr txBox="1">
            <a:spLocks noChangeArrowheads="1"/>
          </p:cNvSpPr>
          <p:nvPr/>
        </p:nvSpPr>
        <p:spPr bwMode="auto">
          <a:xfrm>
            <a:off x="1017588" y="4613275"/>
            <a:ext cx="10245725" cy="17256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6" name="CuadroTexto 2"/>
          <p:cNvSpPr txBox="1">
            <a:spLocks noChangeArrowheads="1"/>
          </p:cNvSpPr>
          <p:nvPr/>
        </p:nvSpPr>
        <p:spPr bwMode="auto">
          <a:xfrm>
            <a:off x="373062" y="4584700"/>
            <a:ext cx="11534775" cy="175418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1. Recuperación bibliográfica de Google académico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2. Configurar alertas desde Google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3. Crearse un perfil de Google e índice de Hirsch (índice H)</a:t>
            </a:r>
            <a:endParaRPr kumimoji="0" lang="es-ES" alt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4BD3D46-69C5-8A8C-23E4-102C971DA7D0}"/>
              </a:ext>
            </a:extLst>
          </p:cNvPr>
          <p:cNvSpPr txBox="1"/>
          <p:nvPr/>
        </p:nvSpPr>
        <p:spPr>
          <a:xfrm>
            <a:off x="4934607" y="0"/>
            <a:ext cx="3452648" cy="400110"/>
          </a:xfrm>
          <a:prstGeom prst="rect">
            <a:avLst/>
          </a:prstGeom>
          <a:noFill/>
        </p:spPr>
        <p:txBody>
          <a:bodyPr wrap="square" rtlCol="0">
            <a:spAutoFit/>
          </a:bodyPr>
          <a:lstStyle/>
          <a:p>
            <a:r>
              <a:rPr lang="en-US" sz="2000" b="1" dirty="0">
                <a:hlinkClick r:id="rId4"/>
              </a:rPr>
              <a:t>http://scholar.google.com.cu/</a:t>
            </a:r>
            <a:r>
              <a:rPr lang="en-US" sz="2000" b="1" dirty="0"/>
              <a:t> </a:t>
            </a:r>
            <a:endParaRPr lang="x-none"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5D18C68-1F82-21EF-5BA9-805D9C594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5363" name="CuadroTexto 1"/>
          <p:cNvSpPr txBox="1">
            <a:spLocks noChangeArrowheads="1"/>
          </p:cNvSpPr>
          <p:nvPr/>
        </p:nvSpPr>
        <p:spPr bwMode="auto">
          <a:xfrm>
            <a:off x="5551412" y="6386948"/>
            <a:ext cx="6789215" cy="46937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Recuperación bibliográfica de Google académico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2E83DF-8800-19D1-FDB2-3E6576388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06771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582CA3-FA7E-B5E4-7C44-EA5DCEC3B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2 CuadroTexto"/>
          <p:cNvSpPr txBox="1"/>
          <p:nvPr/>
        </p:nvSpPr>
        <p:spPr>
          <a:xfrm>
            <a:off x="2832552" y="450937"/>
            <a:ext cx="5323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Citas bibliográfica de Google académico</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86DAE5-A785-6918-A846-5273B6FDB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2393914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3119</Words>
  <Application>Microsoft Office PowerPoint</Application>
  <PresentationFormat>Panorámica</PresentationFormat>
  <Paragraphs>320</Paragraphs>
  <Slides>49</Slides>
  <Notes>41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Arial</vt:lpstr>
      <vt:lpstr>Calibri</vt:lpstr>
      <vt:lpstr>Calibri Light</vt:lpstr>
      <vt:lpstr>Courier New</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dc:creator>
  <cp:lastModifiedBy>jpmtzl@infomed.sld.cu</cp:lastModifiedBy>
  <cp:revision>3</cp:revision>
  <dcterms:created xsi:type="dcterms:W3CDTF">2022-10-22T07:46:12Z</dcterms:created>
  <dcterms:modified xsi:type="dcterms:W3CDTF">2024-03-08T18:35:30Z</dcterms:modified>
</cp:coreProperties>
</file>