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theme/theme29.xml" ContentType="application/vnd.openxmlformats-officedocument.theme+xml"/>
  <Override PartName="/ppt/slideLayouts/slideLayout33.xml" ContentType="application/vnd.openxmlformats-officedocument.presentationml.slideLayout+xml"/>
  <Override PartName="/ppt/theme/theme30.xml" ContentType="application/vnd.openxmlformats-officedocument.theme+xml"/>
  <Override PartName="/ppt/slideLayouts/slideLayout34.xml" ContentType="application/vnd.openxmlformats-officedocument.presentationml.slideLayout+xml"/>
  <Override PartName="/ppt/theme/theme31.xml" ContentType="application/vnd.openxmlformats-officedocument.theme+xml"/>
  <Override PartName="/ppt/slideLayouts/slideLayout35.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85" r:id="rId3"/>
    <p:sldMasterId id="2147483686" r:id="rId4"/>
    <p:sldMasterId id="2147483687" r:id="rId5"/>
    <p:sldMasterId id="2147483688" r:id="rId6"/>
    <p:sldMasterId id="2147483689" r:id="rId7"/>
    <p:sldMasterId id="2147483690" r:id="rId8"/>
    <p:sldMasterId id="2147483691" r:id="rId9"/>
    <p:sldMasterId id="2147483692" r:id="rId10"/>
    <p:sldMasterId id="2147483693" r:id="rId11"/>
    <p:sldMasterId id="2147483694" r:id="rId12"/>
    <p:sldMasterId id="2147483695" r:id="rId13"/>
    <p:sldMasterId id="2147483696" r:id="rId14"/>
    <p:sldMasterId id="2147483697" r:id="rId15"/>
    <p:sldMasterId id="2147483698" r:id="rId16"/>
    <p:sldMasterId id="2147483699" r:id="rId17"/>
    <p:sldMasterId id="2147483700" r:id="rId18"/>
    <p:sldMasterId id="2147483701" r:id="rId19"/>
    <p:sldMasterId id="2147483702" r:id="rId20"/>
    <p:sldMasterId id="2147483703" r:id="rId21"/>
    <p:sldMasterId id="2147483704" r:id="rId22"/>
    <p:sldMasterId id="2147483705" r:id="rId23"/>
    <p:sldMasterId id="2147483706" r:id="rId24"/>
    <p:sldMasterId id="2147483707" r:id="rId25"/>
    <p:sldMasterId id="2147483708" r:id="rId26"/>
    <p:sldMasterId id="2147483709" r:id="rId27"/>
    <p:sldMasterId id="2147483710" r:id="rId28"/>
    <p:sldMasterId id="2147483711" r:id="rId29"/>
    <p:sldMasterId id="2147483712" r:id="rId30"/>
    <p:sldMasterId id="2147483713" r:id="rId31"/>
    <p:sldMasterId id="2147483714" r:id="rId32"/>
  </p:sldMasterIdLst>
  <p:notesMasterIdLst>
    <p:notesMasterId r:id="rId69"/>
  </p:notesMasterIdLst>
  <p:sldIdLst>
    <p:sldId id="256" r:id="rId33"/>
    <p:sldId id="257"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89" r:id="rId66"/>
    <p:sldId id="290" r:id="rId67"/>
    <p:sldId id="291"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5" Type="http://schemas.openxmlformats.org/officeDocument/2006/relationships/slideMaster" Target="slideMasters/slideMaster5.xml"/><Relationship Id="rId61" Type="http://schemas.openxmlformats.org/officeDocument/2006/relationships/slide" Target="slides/slide2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Shape 7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0" name="Shape 7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71" name="Shape 7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Shape 7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Shape 7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Shape 7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 name="Shape 7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Shape 7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Shape 7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6"/>
        <p:cNvGrpSpPr/>
        <p:nvPr/>
      </p:nvGrpSpPr>
      <p:grpSpPr>
        <a:xfrm>
          <a:off x="0" y="0"/>
          <a:ext cx="0" cy="0"/>
          <a:chOff x="0" y="0"/>
          <a:chExt cx="0" cy="0"/>
        </a:xfrm>
      </p:grpSpPr>
      <p:sp>
        <p:nvSpPr>
          <p:cNvPr id="87" name="Shape 8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Shape 8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Shape 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Shape 9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Shape 9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Shape 10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Shape 10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6"/>
        <p:cNvGrpSpPr/>
        <p:nvPr/>
      </p:nvGrpSpPr>
      <p:grpSpPr>
        <a:xfrm>
          <a:off x="0" y="0"/>
          <a:ext cx="0" cy="0"/>
          <a:chOff x="0" y="0"/>
          <a:chExt cx="0" cy="0"/>
        </a:xfrm>
      </p:grpSpPr>
      <p:sp>
        <p:nvSpPr>
          <p:cNvPr id="117" name="Shape 11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 name="Shape 11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Shape 11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6"/>
        <p:cNvGrpSpPr/>
        <p:nvPr/>
      </p:nvGrpSpPr>
      <p:grpSpPr>
        <a:xfrm>
          <a:off x="0" y="0"/>
          <a:ext cx="0" cy="0"/>
          <a:chOff x="0" y="0"/>
          <a:chExt cx="0" cy="0"/>
        </a:xfrm>
      </p:grpSpPr>
      <p:sp>
        <p:nvSpPr>
          <p:cNvPr id="127" name="Shape 12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Shape 12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Shape 12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6"/>
        <p:cNvGrpSpPr/>
        <p:nvPr/>
      </p:nvGrpSpPr>
      <p:grpSpPr>
        <a:xfrm>
          <a:off x="0" y="0"/>
          <a:ext cx="0" cy="0"/>
          <a:chOff x="0" y="0"/>
          <a:chExt cx="0" cy="0"/>
        </a:xfrm>
      </p:grpSpPr>
      <p:sp>
        <p:nvSpPr>
          <p:cNvPr id="137" name="Shape 13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Shape 13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Shape 13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86"/>
        <p:cNvGrpSpPr/>
        <p:nvPr/>
      </p:nvGrpSpPr>
      <p:grpSpPr>
        <a:xfrm>
          <a:off x="0" y="0"/>
          <a:ext cx="0" cy="0"/>
          <a:chOff x="0" y="0"/>
          <a:chExt cx="0" cy="0"/>
        </a:xfrm>
      </p:grpSpPr>
      <p:sp>
        <p:nvSpPr>
          <p:cNvPr id="187" name="Shape 187"/>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Shape 18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9" name="Shape 18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0" name="Shape 280"/>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lvl="0" algn="ctr" rtl="0">
              <a:spcBef>
                <a:spcPts val="480"/>
              </a:spcBef>
              <a:spcAft>
                <a:spcPts val="0"/>
              </a:spcAft>
              <a:buClr>
                <a:schemeClr val="dk1"/>
              </a:buClr>
              <a:buSzPts val="2400"/>
              <a:buFont typeface="Arial"/>
              <a:buNone/>
              <a:defRPr sz="2400"/>
            </a:lvl1pPr>
            <a:lvl2pPr lvl="1" algn="ctr" rtl="0">
              <a:spcBef>
                <a:spcPts val="400"/>
              </a:spcBef>
              <a:spcAft>
                <a:spcPts val="0"/>
              </a:spcAft>
              <a:buClr>
                <a:schemeClr val="dk1"/>
              </a:buClr>
              <a:buSzPts val="2000"/>
              <a:buFont typeface="Arial"/>
              <a:buNone/>
              <a:defRPr sz="2000"/>
            </a:lvl2pPr>
            <a:lvl3pPr lvl="2" algn="ctr" rtl="0">
              <a:spcBef>
                <a:spcPts val="360"/>
              </a:spcBef>
              <a:spcAft>
                <a:spcPts val="0"/>
              </a:spcAft>
              <a:buClr>
                <a:schemeClr val="dk1"/>
              </a:buClr>
              <a:buSzPts val="1800"/>
              <a:buFont typeface="Arial"/>
              <a:buNone/>
              <a:defRPr sz="1800"/>
            </a:lvl3pPr>
            <a:lvl4pPr lvl="3" algn="ctr" rtl="0">
              <a:spcBef>
                <a:spcPts val="320"/>
              </a:spcBef>
              <a:spcAft>
                <a:spcPts val="0"/>
              </a:spcAft>
              <a:buClr>
                <a:schemeClr val="dk1"/>
              </a:buClr>
              <a:buSzPts val="1600"/>
              <a:buFont typeface="Arial"/>
              <a:buNone/>
              <a:defRPr sz="1600"/>
            </a:lvl4pPr>
            <a:lvl5pPr lvl="4" algn="ctr" rtl="0">
              <a:spcBef>
                <a:spcPts val="320"/>
              </a:spcBef>
              <a:spcAft>
                <a:spcPts val="0"/>
              </a:spcAft>
              <a:buClr>
                <a:schemeClr val="dk1"/>
              </a:buClr>
              <a:buSzPts val="1600"/>
              <a:buFont typeface="Arial"/>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81" name="Shape 28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Shape 28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3" name="Shape 28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2" name="Shape 2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3" name="Shape 29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Shape 29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Shape 29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4" name="Shape 304"/>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lvl="0" indent="-228600" algn="l" rtl="0">
              <a:spcBef>
                <a:spcPts val="480"/>
              </a:spcBef>
              <a:spcAft>
                <a:spcPts val="0"/>
              </a:spcAft>
              <a:buClr>
                <a:schemeClr val="dk1"/>
              </a:buClr>
              <a:buSzPts val="2400"/>
              <a:buFont typeface="Arial"/>
              <a:buNone/>
              <a:defRPr sz="2400"/>
            </a:lvl1pPr>
            <a:lvl2pPr marL="914400" lvl="1" indent="-228600" algn="l" rtl="0">
              <a:spcBef>
                <a:spcPts val="400"/>
              </a:spcBef>
              <a:spcAft>
                <a:spcPts val="0"/>
              </a:spcAft>
              <a:buClr>
                <a:schemeClr val="dk1"/>
              </a:buClr>
              <a:buSzPts val="2000"/>
              <a:buFont typeface="Arial"/>
              <a:buNone/>
              <a:defRPr sz="2000"/>
            </a:lvl2pPr>
            <a:lvl3pPr marL="1371600" lvl="2" indent="-228600" algn="l" rtl="0">
              <a:spcBef>
                <a:spcPts val="360"/>
              </a:spcBef>
              <a:spcAft>
                <a:spcPts val="0"/>
              </a:spcAft>
              <a:buClr>
                <a:schemeClr val="dk1"/>
              </a:buClr>
              <a:buSzPts val="1800"/>
              <a:buFont typeface="Arial"/>
              <a:buNone/>
              <a:defRPr sz="1800"/>
            </a:lvl3pPr>
            <a:lvl4pPr marL="1828800" lvl="3" indent="-228600" algn="l" rtl="0">
              <a:spcBef>
                <a:spcPts val="320"/>
              </a:spcBef>
              <a:spcAft>
                <a:spcPts val="0"/>
              </a:spcAft>
              <a:buClr>
                <a:schemeClr val="dk1"/>
              </a:buClr>
              <a:buSzPts val="1600"/>
              <a:buFont typeface="Arial"/>
              <a:buNone/>
              <a:defRPr sz="1600"/>
            </a:lvl4pPr>
            <a:lvl5pPr marL="2286000" lvl="4" indent="-228600" algn="l" rtl="0">
              <a:spcBef>
                <a:spcPts val="320"/>
              </a:spcBef>
              <a:spcAft>
                <a:spcPts val="0"/>
              </a:spcAft>
              <a:buClr>
                <a:schemeClr val="dk1"/>
              </a:buClr>
              <a:buSzPts val="1600"/>
              <a:buFont typeface="Arial"/>
              <a:buNone/>
              <a:defRPr sz="1600"/>
            </a:lvl5pPr>
            <a:lvl6pPr marL="2743200" lvl="5" indent="-228600" algn="l" rtl="0">
              <a:lnSpc>
                <a:spcPct val="90000"/>
              </a:lnSpc>
              <a:spcBef>
                <a:spcPts val="500"/>
              </a:spcBef>
              <a:spcAft>
                <a:spcPts val="0"/>
              </a:spcAft>
              <a:buClr>
                <a:schemeClr val="dk1"/>
              </a:buClr>
              <a:buSzPts val="1600"/>
              <a:buNone/>
              <a:defRPr sz="1600"/>
            </a:lvl6pPr>
            <a:lvl7pPr marL="3200400" lvl="6" indent="-228600" algn="l" rtl="0">
              <a:lnSpc>
                <a:spcPct val="90000"/>
              </a:lnSpc>
              <a:spcBef>
                <a:spcPts val="500"/>
              </a:spcBef>
              <a:spcAft>
                <a:spcPts val="0"/>
              </a:spcAft>
              <a:buClr>
                <a:schemeClr val="dk1"/>
              </a:buClr>
              <a:buSzPts val="1600"/>
              <a:buNone/>
              <a:defRPr sz="1600"/>
            </a:lvl7pPr>
            <a:lvl8pPr marL="3657600" lvl="7" indent="-228600" algn="l" rtl="0">
              <a:lnSpc>
                <a:spcPct val="90000"/>
              </a:lnSpc>
              <a:spcBef>
                <a:spcPts val="500"/>
              </a:spcBef>
              <a:spcAft>
                <a:spcPts val="0"/>
              </a:spcAft>
              <a:buClr>
                <a:schemeClr val="dk1"/>
              </a:buClr>
              <a:buSzPts val="1600"/>
              <a:buNone/>
              <a:defRPr sz="1600"/>
            </a:lvl8pPr>
            <a:lvl9pPr marL="4114800" lvl="8" indent="-228600" algn="l" rtl="0">
              <a:lnSpc>
                <a:spcPct val="90000"/>
              </a:lnSpc>
              <a:spcBef>
                <a:spcPts val="500"/>
              </a:spcBef>
              <a:spcAft>
                <a:spcPts val="0"/>
              </a:spcAft>
              <a:buClr>
                <a:schemeClr val="dk1"/>
              </a:buClr>
              <a:buSzPts val="1600"/>
              <a:buNone/>
              <a:defRPr sz="1600"/>
            </a:lvl9pPr>
          </a:lstStyle>
          <a:p>
            <a:endParaRPr/>
          </a:p>
        </p:txBody>
      </p:sp>
      <p:sp>
        <p:nvSpPr>
          <p:cNvPr id="305" name="Shape 30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6" name="Shape 30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Shape 30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6" name="Shape 31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7" name="Shape 31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8" name="Shape 31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Shape 31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Shape 32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Shape 329"/>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0" name="Shape 330"/>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1" name="Shape 331"/>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2" name="Shape 332"/>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3" name="Shape 33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Shape 3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Shape 33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4" name="Shape 34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Shape 34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6" name="Shape 34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5" name="Shape 355"/>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6" name="Shape 356"/>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7" name="Shape 35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Shape 35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9" name="Shape 35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Shape 368"/>
          <p:cNvSpPr>
            <a:spLocks noGrp="1"/>
          </p:cNvSpPr>
          <p:nvPr>
            <p:ph type="pic" idx="2"/>
          </p:nvPr>
        </p:nvSpPr>
        <p:spPr>
          <a:xfrm>
            <a:off x="3887788" y="987425"/>
            <a:ext cx="4629300" cy="48735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body" idx="1"/>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70" name="Shape 37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1" name="Shape 37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Shape 37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1" name="Shape 38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2" name="Shape 38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3" name="Shape 38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4" name="Shape 38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3" name="Shape 39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4" name="Shape 39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5" name="Shape 39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Shape 39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03"/>
        <p:cNvGrpSpPr/>
        <p:nvPr/>
      </p:nvGrpSpPr>
      <p:grpSpPr>
        <a:xfrm>
          <a:off x="0" y="0"/>
          <a:ext cx="0" cy="0"/>
          <a:chOff x="0" y="0"/>
          <a:chExt cx="0" cy="0"/>
        </a:xfrm>
      </p:grpSpPr>
      <p:sp>
        <p:nvSpPr>
          <p:cNvPr id="404" name="Shape 404"/>
          <p:cNvSpPr txBox="1">
            <a:spLocks noGrp="1"/>
          </p:cNvSpPr>
          <p:nvPr>
            <p:ph type="ctrTitle"/>
          </p:nvPr>
        </p:nvSpPr>
        <p:spPr>
          <a:xfrm>
            <a:off x="1143000" y="1122363"/>
            <a:ext cx="6858000" cy="2387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5" name="Shape 405"/>
          <p:cNvSpPr txBox="1">
            <a:spLocks noGrp="1"/>
          </p:cNvSpPr>
          <p:nvPr>
            <p:ph type="subTitle" idx="1"/>
          </p:nvPr>
        </p:nvSpPr>
        <p:spPr>
          <a:xfrm>
            <a:off x="1143000" y="3602038"/>
            <a:ext cx="6858000" cy="1655700"/>
          </a:xfrm>
          <a:prstGeom prst="rect">
            <a:avLst/>
          </a:prstGeom>
          <a:noFill/>
          <a:ln>
            <a:noFill/>
          </a:ln>
        </p:spPr>
        <p:txBody>
          <a:bodyPr spcFirstLastPara="1" wrap="square" lIns="91425" tIns="91425" rIns="91425" bIns="91425" anchor="t" anchorCtr="0"/>
          <a:lstStyle>
            <a:lvl1pPr lvl="0" algn="ctr" rtl="0">
              <a:spcBef>
                <a:spcPts val="480"/>
              </a:spcBef>
              <a:spcAft>
                <a:spcPts val="0"/>
              </a:spcAft>
              <a:buClr>
                <a:schemeClr val="dk1"/>
              </a:buClr>
              <a:buSzPts val="2400"/>
              <a:buFont typeface="Arial"/>
              <a:buNone/>
              <a:defRPr sz="2400"/>
            </a:lvl1pPr>
            <a:lvl2pPr lvl="1" algn="ctr" rtl="0">
              <a:spcBef>
                <a:spcPts val="400"/>
              </a:spcBef>
              <a:spcAft>
                <a:spcPts val="0"/>
              </a:spcAft>
              <a:buClr>
                <a:schemeClr val="dk1"/>
              </a:buClr>
              <a:buSzPts val="2000"/>
              <a:buFont typeface="Arial"/>
              <a:buNone/>
              <a:defRPr sz="2000"/>
            </a:lvl2pPr>
            <a:lvl3pPr lvl="2" algn="ctr" rtl="0">
              <a:spcBef>
                <a:spcPts val="360"/>
              </a:spcBef>
              <a:spcAft>
                <a:spcPts val="0"/>
              </a:spcAft>
              <a:buClr>
                <a:schemeClr val="dk1"/>
              </a:buClr>
              <a:buSzPts val="1800"/>
              <a:buFont typeface="Arial"/>
              <a:buNone/>
              <a:defRPr sz="1800"/>
            </a:lvl3pPr>
            <a:lvl4pPr lvl="3" algn="ctr" rtl="0">
              <a:spcBef>
                <a:spcPts val="320"/>
              </a:spcBef>
              <a:spcAft>
                <a:spcPts val="0"/>
              </a:spcAft>
              <a:buClr>
                <a:schemeClr val="dk1"/>
              </a:buClr>
              <a:buSzPts val="1600"/>
              <a:buFont typeface="Arial"/>
              <a:buNone/>
              <a:defRPr sz="1600"/>
            </a:lvl4pPr>
            <a:lvl5pPr lvl="4" algn="ctr" rtl="0">
              <a:spcBef>
                <a:spcPts val="320"/>
              </a:spcBef>
              <a:spcAft>
                <a:spcPts val="0"/>
              </a:spcAft>
              <a:buClr>
                <a:schemeClr val="dk1"/>
              </a:buClr>
              <a:buSzPts val="1600"/>
              <a:buFont typeface="Arial"/>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6" name="Shape 40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Shape 40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8" name="Shape 40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 name="Shape 2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7" name="Shape 41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8" name="Shape 41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9" name="Shape 41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0" name="Shape 42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623888" y="1709738"/>
            <a:ext cx="7886700" cy="28527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9" name="Shape 429"/>
          <p:cNvSpPr txBox="1">
            <a:spLocks noGrp="1"/>
          </p:cNvSpPr>
          <p:nvPr>
            <p:ph type="body" idx="1"/>
          </p:nvPr>
        </p:nvSpPr>
        <p:spPr>
          <a:xfrm>
            <a:off x="623888" y="4589463"/>
            <a:ext cx="7886700" cy="1500300"/>
          </a:xfrm>
          <a:prstGeom prst="rect">
            <a:avLst/>
          </a:prstGeom>
          <a:noFill/>
          <a:ln>
            <a:noFill/>
          </a:ln>
        </p:spPr>
        <p:txBody>
          <a:bodyPr spcFirstLastPara="1" wrap="square" lIns="91425" tIns="91425" rIns="91425" bIns="91425" anchor="t" anchorCtr="0"/>
          <a:lstStyle>
            <a:lvl1pPr marL="457200" lvl="0" indent="-228600" algn="l" rtl="0">
              <a:spcBef>
                <a:spcPts val="480"/>
              </a:spcBef>
              <a:spcAft>
                <a:spcPts val="0"/>
              </a:spcAft>
              <a:buClr>
                <a:schemeClr val="dk1"/>
              </a:buClr>
              <a:buSzPts val="2400"/>
              <a:buFont typeface="Arial"/>
              <a:buNone/>
              <a:defRPr sz="2400"/>
            </a:lvl1pPr>
            <a:lvl2pPr marL="914400" lvl="1" indent="-228600" algn="l" rtl="0">
              <a:spcBef>
                <a:spcPts val="400"/>
              </a:spcBef>
              <a:spcAft>
                <a:spcPts val="0"/>
              </a:spcAft>
              <a:buClr>
                <a:schemeClr val="dk1"/>
              </a:buClr>
              <a:buSzPts val="2000"/>
              <a:buFont typeface="Arial"/>
              <a:buNone/>
              <a:defRPr sz="2000"/>
            </a:lvl2pPr>
            <a:lvl3pPr marL="1371600" lvl="2" indent="-228600" algn="l" rtl="0">
              <a:spcBef>
                <a:spcPts val="360"/>
              </a:spcBef>
              <a:spcAft>
                <a:spcPts val="0"/>
              </a:spcAft>
              <a:buClr>
                <a:schemeClr val="dk1"/>
              </a:buClr>
              <a:buSzPts val="1800"/>
              <a:buFont typeface="Arial"/>
              <a:buNone/>
              <a:defRPr sz="1800"/>
            </a:lvl3pPr>
            <a:lvl4pPr marL="1828800" lvl="3" indent="-228600" algn="l" rtl="0">
              <a:spcBef>
                <a:spcPts val="320"/>
              </a:spcBef>
              <a:spcAft>
                <a:spcPts val="0"/>
              </a:spcAft>
              <a:buClr>
                <a:schemeClr val="dk1"/>
              </a:buClr>
              <a:buSzPts val="1600"/>
              <a:buFont typeface="Arial"/>
              <a:buNone/>
              <a:defRPr sz="1600"/>
            </a:lvl4pPr>
            <a:lvl5pPr marL="2286000" lvl="4" indent="-228600" algn="l" rtl="0">
              <a:spcBef>
                <a:spcPts val="320"/>
              </a:spcBef>
              <a:spcAft>
                <a:spcPts val="0"/>
              </a:spcAft>
              <a:buClr>
                <a:schemeClr val="dk1"/>
              </a:buClr>
              <a:buSzPts val="1600"/>
              <a:buFont typeface="Arial"/>
              <a:buNone/>
              <a:defRPr sz="1600"/>
            </a:lvl5pPr>
            <a:lvl6pPr marL="2743200" lvl="5" indent="-228600" algn="l" rtl="0">
              <a:lnSpc>
                <a:spcPct val="90000"/>
              </a:lnSpc>
              <a:spcBef>
                <a:spcPts val="500"/>
              </a:spcBef>
              <a:spcAft>
                <a:spcPts val="0"/>
              </a:spcAft>
              <a:buClr>
                <a:schemeClr val="dk1"/>
              </a:buClr>
              <a:buSzPts val="1600"/>
              <a:buNone/>
              <a:defRPr sz="1600"/>
            </a:lvl6pPr>
            <a:lvl7pPr marL="3200400" lvl="6" indent="-228600" algn="l" rtl="0">
              <a:lnSpc>
                <a:spcPct val="90000"/>
              </a:lnSpc>
              <a:spcBef>
                <a:spcPts val="500"/>
              </a:spcBef>
              <a:spcAft>
                <a:spcPts val="0"/>
              </a:spcAft>
              <a:buClr>
                <a:schemeClr val="dk1"/>
              </a:buClr>
              <a:buSzPts val="1600"/>
              <a:buNone/>
              <a:defRPr sz="1600"/>
            </a:lvl7pPr>
            <a:lvl8pPr marL="3657600" lvl="7" indent="-228600" algn="l" rtl="0">
              <a:lnSpc>
                <a:spcPct val="90000"/>
              </a:lnSpc>
              <a:spcBef>
                <a:spcPts val="500"/>
              </a:spcBef>
              <a:spcAft>
                <a:spcPts val="0"/>
              </a:spcAft>
              <a:buClr>
                <a:schemeClr val="dk1"/>
              </a:buClr>
              <a:buSzPts val="1600"/>
              <a:buNone/>
              <a:defRPr sz="1600"/>
            </a:lvl8pPr>
            <a:lvl9pPr marL="4114800" lvl="8" indent="-228600" algn="l" rtl="0">
              <a:lnSpc>
                <a:spcPct val="90000"/>
              </a:lnSpc>
              <a:spcBef>
                <a:spcPts val="500"/>
              </a:spcBef>
              <a:spcAft>
                <a:spcPts val="0"/>
              </a:spcAft>
              <a:buClr>
                <a:schemeClr val="dk1"/>
              </a:buClr>
              <a:buSzPts val="1600"/>
              <a:buNone/>
              <a:defRPr sz="1600"/>
            </a:lvl9pPr>
          </a:lstStyle>
          <a:p>
            <a:endParaRPr/>
          </a:p>
        </p:txBody>
      </p:sp>
      <p:sp>
        <p:nvSpPr>
          <p:cNvPr id="430" name="Shape 43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1" name="Shape 43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2" name="Shape 43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1" name="Shape 44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2" name="Shape 44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3" name="Shape 44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4" name="Shape 44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5" name="Shape 44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630238" y="365125"/>
            <a:ext cx="7886700" cy="13257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4" name="Shape 454"/>
          <p:cNvSpPr txBox="1">
            <a:spLocks noGrp="1"/>
          </p:cNvSpPr>
          <p:nvPr>
            <p:ph type="body" idx="1"/>
          </p:nvPr>
        </p:nvSpPr>
        <p:spPr>
          <a:xfrm>
            <a:off x="630238" y="1681163"/>
            <a:ext cx="38688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5" name="Shape 455"/>
          <p:cNvSpPr txBox="1">
            <a:spLocks noGrp="1"/>
          </p:cNvSpPr>
          <p:nvPr>
            <p:ph type="body" idx="2"/>
          </p:nvPr>
        </p:nvSpPr>
        <p:spPr>
          <a:xfrm>
            <a:off x="630238" y="2505075"/>
            <a:ext cx="38688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6" name="Shape 456"/>
          <p:cNvSpPr txBox="1">
            <a:spLocks noGrp="1"/>
          </p:cNvSpPr>
          <p:nvPr>
            <p:ph type="body" idx="3"/>
          </p:nvPr>
        </p:nvSpPr>
        <p:spPr>
          <a:xfrm>
            <a:off x="4629150" y="1681163"/>
            <a:ext cx="3887700" cy="8238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7" name="Shape 457"/>
          <p:cNvSpPr txBox="1">
            <a:spLocks noGrp="1"/>
          </p:cNvSpPr>
          <p:nvPr>
            <p:ph type="body" idx="4"/>
          </p:nvPr>
        </p:nvSpPr>
        <p:spPr>
          <a:xfrm>
            <a:off x="4629150" y="2505075"/>
            <a:ext cx="3887700" cy="3684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8" name="Shape 45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9" name="Shape 45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0" name="Shape 46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9" name="Shape 46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0" name="Shape 47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1" name="Shape 47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630238" y="457200"/>
            <a:ext cx="2949600" cy="16002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0" name="Shape 480"/>
          <p:cNvSpPr txBox="1">
            <a:spLocks noGrp="1"/>
          </p:cNvSpPr>
          <p:nvPr>
            <p:ph type="body" idx="1"/>
          </p:nvPr>
        </p:nvSpPr>
        <p:spPr>
          <a:xfrm>
            <a:off x="3887788" y="987425"/>
            <a:ext cx="4629300" cy="48735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81" name="Shape 481"/>
          <p:cNvSpPr txBox="1">
            <a:spLocks noGrp="1"/>
          </p:cNvSpPr>
          <p:nvPr>
            <p:ph type="body" idx="2"/>
          </p:nvPr>
        </p:nvSpPr>
        <p:spPr>
          <a:xfrm>
            <a:off x="630238" y="2057400"/>
            <a:ext cx="2949600" cy="3811500"/>
          </a:xfrm>
          <a:prstGeom prst="rect">
            <a:avLst/>
          </a:prstGeom>
          <a:noFill/>
          <a:ln>
            <a:noFill/>
          </a:ln>
        </p:spPr>
        <p:txBody>
          <a:bodyPr spcFirstLastPara="1" wrap="square" lIns="91425" tIns="91425" rIns="91425" bIns="91425"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82" name="Shape 48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3" name="Shape 48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4" name="Shape 48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 name="Shape 29"/>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 name="Shape 3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37" name="Shape 3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Shape 3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Shape 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3050"/>
            <a:ext cx="3008400" cy="11622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 name="Shape 4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43" name="Shape 4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44" name="Shape 4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Shape 4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Shape 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 name="Shape 4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Shape 5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Shape 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4" name="Shape 5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5" name="Shape 55"/>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6" name="Shape 56"/>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57" name="Shape 5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58" name="Shape 5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Shape 5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Shape 6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 name="Shape 6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4" name="Shape 6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 name="Shape 6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Shape 6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Shape 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3.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4.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8" name="Shape 19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4" name="Shape 20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0" name="Shape 2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16" name="Shape 21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17" name="Shape 2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22" name="Shape 22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3" name="Shape 22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6" scaled="0"/>
        </a:gradFill>
        <a:effectLst/>
      </p:bgPr>
    </p:bg>
    <p:spTree>
      <p:nvGrpSpPr>
        <p:cNvPr id="1" name="Shape 226"/>
        <p:cNvGrpSpPr/>
        <p:nvPr/>
      </p:nvGrpSpPr>
      <p:grpSpPr>
        <a:xfrm>
          <a:off x="0" y="0"/>
          <a:ext cx="0" cy="0"/>
          <a:chOff x="0" y="0"/>
          <a:chExt cx="0" cy="0"/>
        </a:xfrm>
      </p:grpSpPr>
      <p:grpSp>
        <p:nvGrpSpPr>
          <p:cNvPr id="227" name="Shape 227"/>
          <p:cNvGrpSpPr/>
          <p:nvPr/>
        </p:nvGrpSpPr>
        <p:grpSpPr>
          <a:xfrm>
            <a:off x="0" y="0"/>
            <a:ext cx="9144000" cy="6856412"/>
            <a:chOff x="0" y="0"/>
            <a:chExt cx="9144000" cy="6856412"/>
          </a:xfrm>
        </p:grpSpPr>
        <p:sp>
          <p:nvSpPr>
            <p:cNvPr id="228" name="Shape 228"/>
            <p:cNvSpPr/>
            <p:nvPr/>
          </p:nvSpPr>
          <p:spPr>
            <a:xfrm>
              <a:off x="0" y="19050"/>
              <a:ext cx="9140821" cy="5195888"/>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29" name="Shape 229"/>
            <p:cNvSpPr/>
            <p:nvPr/>
          </p:nvSpPr>
          <p:spPr>
            <a:xfrm>
              <a:off x="236537" y="0"/>
              <a:ext cx="8904283" cy="5148263"/>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0" name="Shape 230"/>
            <p:cNvSpPr/>
            <p:nvPr/>
          </p:nvSpPr>
          <p:spPr>
            <a:xfrm>
              <a:off x="0" y="5449887"/>
              <a:ext cx="6410329" cy="303212"/>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1" name="Shape 231"/>
            <p:cNvSpPr/>
            <p:nvPr/>
          </p:nvSpPr>
          <p:spPr>
            <a:xfrm>
              <a:off x="6410325" y="5678487"/>
              <a:ext cx="2730498" cy="103187"/>
            </a:xfrm>
            <a:custGeom>
              <a:avLst/>
              <a:gdLst/>
              <a:ahLst/>
              <a:cxnLst/>
              <a:rect l="0" t="0" r="0" b="0"/>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2" name="Shape 232"/>
            <p:cNvSpPr/>
            <p:nvPr/>
          </p:nvSpPr>
          <p:spPr>
            <a:xfrm>
              <a:off x="0" y="5915025"/>
              <a:ext cx="7594600" cy="522287"/>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3" name="Shape 233"/>
            <p:cNvSpPr/>
            <p:nvPr/>
          </p:nvSpPr>
          <p:spPr>
            <a:xfrm>
              <a:off x="7594600" y="5876925"/>
              <a:ext cx="1546226" cy="160337"/>
            </a:xfrm>
            <a:custGeom>
              <a:avLst/>
              <a:gdLst/>
              <a:ahLst/>
              <a:cxnLst/>
              <a:rect l="0" t="0" r="0" b="0"/>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4" name="Shape 234"/>
            <p:cNvSpPr/>
            <p:nvPr/>
          </p:nvSpPr>
          <p:spPr>
            <a:xfrm>
              <a:off x="5745162" y="6056312"/>
              <a:ext cx="3395663" cy="314325"/>
            </a:xfrm>
            <a:custGeom>
              <a:avLst/>
              <a:gdLst/>
              <a:ahLst/>
              <a:cxnLst/>
              <a:rect l="0" t="0" r="0" b="0"/>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5" name="Shape 235"/>
            <p:cNvSpPr/>
            <p:nvPr/>
          </p:nvSpPr>
          <p:spPr>
            <a:xfrm>
              <a:off x="0" y="6303962"/>
              <a:ext cx="5745163"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6" name="Shape 236"/>
            <p:cNvSpPr/>
            <p:nvPr/>
          </p:nvSpPr>
          <p:spPr>
            <a:xfrm>
              <a:off x="3328987" y="6418262"/>
              <a:ext cx="3990974" cy="438150"/>
            </a:xfrm>
            <a:custGeom>
              <a:avLst/>
              <a:gdLst/>
              <a:ahLst/>
              <a:cxnLst/>
              <a:rect l="0" t="0" r="0" b="0"/>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7" name="Shape 237"/>
            <p:cNvSpPr/>
            <p:nvPr/>
          </p:nvSpPr>
          <p:spPr>
            <a:xfrm>
              <a:off x="6911975" y="6142037"/>
              <a:ext cx="2228850"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8" name="Shape 238"/>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39" name="Shape 239"/>
            <p:cNvSpPr/>
            <p:nvPr/>
          </p:nvSpPr>
          <p:spPr>
            <a:xfrm>
              <a:off x="0" y="2359025"/>
              <a:ext cx="7985120" cy="2652712"/>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0" name="Shape 240"/>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1" name="Shape 241"/>
            <p:cNvSpPr/>
            <p:nvPr/>
          </p:nvSpPr>
          <p:spPr>
            <a:xfrm>
              <a:off x="0" y="1454150"/>
              <a:ext cx="7985120" cy="3471864"/>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2" name="Shape 242"/>
            <p:cNvSpPr/>
            <p:nvPr/>
          </p:nvSpPr>
          <p:spPr>
            <a:xfrm>
              <a:off x="3641725" y="0"/>
              <a:ext cx="5014913" cy="4325936"/>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3" name="Shape 243"/>
            <p:cNvSpPr/>
            <p:nvPr/>
          </p:nvSpPr>
          <p:spPr>
            <a:xfrm>
              <a:off x="8628062" y="4289425"/>
              <a:ext cx="512762" cy="474662"/>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4" name="Shape 244"/>
            <p:cNvSpPr/>
            <p:nvPr/>
          </p:nvSpPr>
          <p:spPr>
            <a:xfrm>
              <a:off x="8694737" y="4108450"/>
              <a:ext cx="446087" cy="531812"/>
            </a:xfrm>
            <a:custGeom>
              <a:avLst/>
              <a:gdLst/>
              <a:ahLst/>
              <a:cxnLst/>
              <a:rect l="0" t="0" r="0" b="0"/>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5" name="Shape 245"/>
            <p:cNvSpPr/>
            <p:nvPr/>
          </p:nvSpPr>
          <p:spPr>
            <a:xfrm>
              <a:off x="3895725" y="0"/>
              <a:ext cx="4951414" cy="4251324"/>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6" name="Shape 246"/>
            <p:cNvSpPr/>
            <p:nvPr/>
          </p:nvSpPr>
          <p:spPr>
            <a:xfrm>
              <a:off x="8931275" y="4022725"/>
              <a:ext cx="209550" cy="209550"/>
            </a:xfrm>
            <a:custGeom>
              <a:avLst/>
              <a:gdLst/>
              <a:ahLst/>
              <a:cxnLst/>
              <a:rect l="0" t="0" r="0" b="0"/>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7" name="Shape 247"/>
            <p:cNvSpPr/>
            <p:nvPr/>
          </p:nvSpPr>
          <p:spPr>
            <a:xfrm>
              <a:off x="4940300" y="0"/>
              <a:ext cx="3990974"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8" name="Shape 248"/>
            <p:cNvSpPr/>
            <p:nvPr/>
          </p:nvSpPr>
          <p:spPr>
            <a:xfrm>
              <a:off x="5537200" y="0"/>
              <a:ext cx="3489327" cy="3936998"/>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49" name="Shape 249"/>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0" name="Shape 250"/>
            <p:cNvSpPr/>
            <p:nvPr/>
          </p:nvSpPr>
          <p:spPr>
            <a:xfrm>
              <a:off x="8894762" y="1349375"/>
              <a:ext cx="246062" cy="819150"/>
            </a:xfrm>
            <a:custGeom>
              <a:avLst/>
              <a:gdLst/>
              <a:ahLst/>
              <a:cxnLst/>
              <a:rect l="0" t="0" r="0" b="0"/>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1" name="Shape 251"/>
            <p:cNvSpPr/>
            <p:nvPr/>
          </p:nvSpPr>
          <p:spPr>
            <a:xfrm>
              <a:off x="8107362" y="0"/>
              <a:ext cx="909636" cy="1654175"/>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2" name="Shape 252"/>
            <p:cNvSpPr/>
            <p:nvPr/>
          </p:nvSpPr>
          <p:spPr>
            <a:xfrm>
              <a:off x="8589962" y="0"/>
              <a:ext cx="541337" cy="1263649"/>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3" name="Shape 253"/>
            <p:cNvSpPr/>
            <p:nvPr/>
          </p:nvSpPr>
          <p:spPr>
            <a:xfrm>
              <a:off x="9045575" y="1036637"/>
              <a:ext cx="95250" cy="493712"/>
            </a:xfrm>
            <a:custGeom>
              <a:avLst/>
              <a:gdLst/>
              <a:ahLst/>
              <a:cxnLst/>
              <a:rect l="0" t="0" r="0" b="0"/>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4" name="Shape 254"/>
            <p:cNvSpPr/>
            <p:nvPr/>
          </p:nvSpPr>
          <p:spPr>
            <a:xfrm>
              <a:off x="3175" y="2541587"/>
              <a:ext cx="9131307"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5" name="Shape 255"/>
            <p:cNvSpPr/>
            <p:nvPr/>
          </p:nvSpPr>
          <p:spPr>
            <a:xfrm>
              <a:off x="9134475" y="5529262"/>
              <a:ext cx="9525" cy="9525"/>
            </a:xfrm>
            <a:custGeom>
              <a:avLst/>
              <a:gdLst/>
              <a:ahLst/>
              <a:cxnLst/>
              <a:rect l="0" t="0" r="0" b="0"/>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6" name="Shape 256"/>
            <p:cNvSpPr/>
            <p:nvPr/>
          </p:nvSpPr>
          <p:spPr>
            <a:xfrm>
              <a:off x="3175" y="3416300"/>
              <a:ext cx="9131307" cy="2122488"/>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7" name="Shape 257"/>
            <p:cNvSpPr/>
            <p:nvPr/>
          </p:nvSpPr>
          <p:spPr>
            <a:xfrm>
              <a:off x="3175" y="5043487"/>
              <a:ext cx="9131307"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8" name="Shape 258"/>
            <p:cNvSpPr/>
            <p:nvPr/>
          </p:nvSpPr>
          <p:spPr>
            <a:xfrm>
              <a:off x="2058987" y="0"/>
              <a:ext cx="7075489" cy="5043488"/>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59" name="Shape 259"/>
            <p:cNvSpPr/>
            <p:nvPr/>
          </p:nvSpPr>
          <p:spPr>
            <a:xfrm>
              <a:off x="5272087" y="0"/>
              <a:ext cx="3862390"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0" name="Shape 260"/>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1" name="Shape 261"/>
            <p:cNvSpPr/>
            <p:nvPr/>
          </p:nvSpPr>
          <p:spPr>
            <a:xfrm>
              <a:off x="7173912" y="0"/>
              <a:ext cx="1960562"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2" name="Shape 262"/>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3" name="Shape 263"/>
            <p:cNvSpPr/>
            <p:nvPr/>
          </p:nvSpPr>
          <p:spPr>
            <a:xfrm>
              <a:off x="7907337" y="0"/>
              <a:ext cx="1227137" cy="2360613"/>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nvGrpSpPr>
            <p:cNvPr id="264" name="Shape 264"/>
            <p:cNvGrpSpPr/>
            <p:nvPr/>
          </p:nvGrpSpPr>
          <p:grpSpPr>
            <a:xfrm>
              <a:off x="0" y="2590800"/>
              <a:ext cx="9140827" cy="2949575"/>
              <a:chOff x="0" y="2590800"/>
              <a:chExt cx="9140827" cy="2949575"/>
            </a:xfrm>
          </p:grpSpPr>
          <p:sp>
            <p:nvSpPr>
              <p:cNvPr id="265" name="Shape 265"/>
              <p:cNvSpPr/>
              <p:nvPr/>
            </p:nvSpPr>
            <p:spPr>
              <a:xfrm>
                <a:off x="0" y="2590800"/>
                <a:ext cx="5826125" cy="2084388"/>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266" name="Shape 266"/>
              <p:cNvSpPr/>
              <p:nvPr/>
            </p:nvSpPr>
            <p:spPr>
              <a:xfrm>
                <a:off x="5788025" y="4437062"/>
                <a:ext cx="3352802" cy="1103313"/>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grpSp>
      <p:sp>
        <p:nvSpPr>
          <p:cNvPr id="267" name="Shape 267"/>
          <p:cNvSpPr txBox="1">
            <a:spLocks noGrp="1"/>
          </p:cNvSpPr>
          <p:nvPr>
            <p:ph type="title"/>
          </p:nvPr>
        </p:nvSpPr>
        <p:spPr>
          <a:xfrm>
            <a:off x="457200" y="277812"/>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9pPr>
          </a:lstStyle>
          <a:p>
            <a:endParaRPr/>
          </a:p>
        </p:txBody>
      </p:sp>
      <p:sp>
        <p:nvSpPr>
          <p:cNvPr id="268" name="Shape 268"/>
          <p:cNvSpPr txBox="1">
            <a:spLocks noGrp="1"/>
          </p:cNvSpPr>
          <p:nvPr>
            <p:ph type="body" idx="1"/>
          </p:nvPr>
        </p:nvSpPr>
        <p:spPr>
          <a:xfrm>
            <a:off x="457200" y="1600200"/>
            <a:ext cx="8229600" cy="4530600"/>
          </a:xfrm>
          <a:prstGeom prst="rect">
            <a:avLst/>
          </a:prstGeom>
          <a:noFill/>
          <a:ln>
            <a:noFill/>
          </a:ln>
        </p:spPr>
        <p:txBody>
          <a:bodyPr spcFirstLastPara="1" wrap="square" lIns="91425" tIns="91425" rIns="91425" bIns="91425" anchor="t" anchorCtr="0"/>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effectLst>
                  <a:outerShdw blurRad="38100" dist="38100" dir="2700000" algn="tl">
                    <a:srgbClr val="000000"/>
                  </a:outerShdw>
                </a:effectLst>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effectLst>
                  <a:outerShdw blurRad="38100" dist="38100" dir="2700000" algn="tl">
                    <a:srgbClr val="000000"/>
                  </a:outerShdw>
                </a:effectLst>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effectLst>
                  <a:outerShdw blurRad="38100" dist="38100" dir="2700000" algn="tl">
                    <a:srgbClr val="000000"/>
                  </a:outerShdw>
                </a:effectLst>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5pPr>
            <a:lvl6pPr marL="2743200" marR="0" lvl="5"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6pPr>
            <a:lvl7pPr marL="3200400" marR="0" lvl="6"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7pPr>
            <a:lvl8pPr marL="3657600" marR="0" lvl="7"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8pPr>
            <a:lvl9pPr marL="4114800" marR="0" lvl="8"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9pPr>
          </a:lstStyle>
          <a:p>
            <a:endParaRPr/>
          </a:p>
        </p:txBody>
      </p:sp>
      <p:sp>
        <p:nvSpPr>
          <p:cNvPr id="269" name="Shape 269"/>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70" name="Shape 27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271" name="Shape 27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a:solidFill>
                  <a:srgbClr val="FFFFFF"/>
                </a:solidFill>
                <a:effectLst>
                  <a:outerShdw blurRad="38100" dist="38100" dir="2700000" algn="tl">
                    <a:srgbClr val="C0C0C0"/>
                  </a:outerShdw>
                </a:effectLst>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sz="1400">
              <a:solidFill>
                <a:srgbClr val="000000"/>
              </a:solidFil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4" name="Shape 27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98" name="Shape 29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9" name="Shape 29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0" name="Shape 3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1" name="Shape 311"/>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Shape 8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23" name="Shape 32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4" name="Shape 32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5" name="Shape 32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8" name="Shape 33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Shape 34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9" name="Shape 34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62" name="Shape 36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Shape 36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Shape 36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5" name="Shape 37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7" name="Shape 38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8" name="Shape 388"/>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9" name="Shape 389"/>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0" name="Shape 39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9" name="Shape 39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0" name="Shape 400"/>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11" name="Shape 4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2" name="Shape 412"/>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3" name="Shape 42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4" name="Shape 42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Shape 42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Shape 42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5" name="Shape 43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6" name="Shape 436"/>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7" name="Shape 437"/>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8" name="Shape 43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2" name="Shape 92"/>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3" name="Shape 9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8" name="Shape 44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9" name="Shape 449"/>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0" name="Shape 450"/>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1" name="Shape 45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3" name="Shape 46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4" name="Shape 464"/>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5" name="Shape 465"/>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Shape 46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4" name="Shape 47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5" name="Shape 475"/>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6" name="Shape 476"/>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7" name="Shape 47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2" name="Shape 11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2" name="Shape 13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Calibri"/>
              <a:buNone/>
              <a:defRPr sz="1400" b="0" i="0" u="none">
                <a:solidFill>
                  <a:srgbClr val="000000"/>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6" scaled="0"/>
        </a:gradFill>
        <a:effectLst/>
      </p:bgPr>
    </p:bg>
    <p:spTree>
      <p:nvGrpSpPr>
        <p:cNvPr id="1" name="Shape 140"/>
        <p:cNvGrpSpPr/>
        <p:nvPr/>
      </p:nvGrpSpPr>
      <p:grpSpPr>
        <a:xfrm>
          <a:off x="0" y="0"/>
          <a:ext cx="0" cy="0"/>
          <a:chOff x="0" y="0"/>
          <a:chExt cx="0" cy="0"/>
        </a:xfrm>
      </p:grpSpPr>
      <p:grpSp>
        <p:nvGrpSpPr>
          <p:cNvPr id="141" name="Shape 141"/>
          <p:cNvGrpSpPr/>
          <p:nvPr/>
        </p:nvGrpSpPr>
        <p:grpSpPr>
          <a:xfrm>
            <a:off x="0" y="0"/>
            <a:ext cx="9144000" cy="6856412"/>
            <a:chOff x="0" y="0"/>
            <a:chExt cx="9144000" cy="6856412"/>
          </a:xfrm>
        </p:grpSpPr>
        <p:sp>
          <p:nvSpPr>
            <p:cNvPr id="142" name="Shape 142"/>
            <p:cNvSpPr/>
            <p:nvPr/>
          </p:nvSpPr>
          <p:spPr>
            <a:xfrm>
              <a:off x="0" y="19050"/>
              <a:ext cx="9140821" cy="5195888"/>
            </a:xfrm>
            <a:custGeom>
              <a:avLst/>
              <a:gdLst/>
              <a:ahLst/>
              <a:cxnLst/>
              <a:rect l="0" t="0" r="0" b="0"/>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3" name="Shape 143"/>
            <p:cNvSpPr/>
            <p:nvPr/>
          </p:nvSpPr>
          <p:spPr>
            <a:xfrm>
              <a:off x="236537" y="0"/>
              <a:ext cx="8904283" cy="5148263"/>
            </a:xfrm>
            <a:custGeom>
              <a:avLst/>
              <a:gdLst/>
              <a:ahLst/>
              <a:cxnLst/>
              <a:rect l="0" t="0" r="0" b="0"/>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4" name="Shape 144"/>
            <p:cNvSpPr/>
            <p:nvPr/>
          </p:nvSpPr>
          <p:spPr>
            <a:xfrm>
              <a:off x="0" y="5449887"/>
              <a:ext cx="6410329" cy="303212"/>
            </a:xfrm>
            <a:custGeom>
              <a:avLst/>
              <a:gdLst/>
              <a:ahLst/>
              <a:cxnLst/>
              <a:rect l="0" t="0" r="0" b="0"/>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5" name="Shape 145"/>
            <p:cNvSpPr/>
            <p:nvPr/>
          </p:nvSpPr>
          <p:spPr>
            <a:xfrm>
              <a:off x="6410325" y="5678487"/>
              <a:ext cx="2730498" cy="103187"/>
            </a:xfrm>
            <a:custGeom>
              <a:avLst/>
              <a:gdLst/>
              <a:ahLst/>
              <a:cxnLst/>
              <a:rect l="0" t="0" r="0" b="0"/>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6" name="Shape 146"/>
            <p:cNvSpPr/>
            <p:nvPr/>
          </p:nvSpPr>
          <p:spPr>
            <a:xfrm>
              <a:off x="0" y="5915025"/>
              <a:ext cx="7594600" cy="522287"/>
            </a:xfrm>
            <a:custGeom>
              <a:avLst/>
              <a:gdLst/>
              <a:ahLst/>
              <a:cxnLst/>
              <a:rect l="0" t="0" r="0" b="0"/>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7" name="Shape 147"/>
            <p:cNvSpPr/>
            <p:nvPr/>
          </p:nvSpPr>
          <p:spPr>
            <a:xfrm>
              <a:off x="7594600" y="5876925"/>
              <a:ext cx="1546226" cy="160337"/>
            </a:xfrm>
            <a:custGeom>
              <a:avLst/>
              <a:gdLst/>
              <a:ahLst/>
              <a:cxnLst/>
              <a:rect l="0" t="0" r="0" b="0"/>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8" name="Shape 148"/>
            <p:cNvSpPr/>
            <p:nvPr/>
          </p:nvSpPr>
          <p:spPr>
            <a:xfrm>
              <a:off x="5745162" y="6056312"/>
              <a:ext cx="3395663" cy="314325"/>
            </a:xfrm>
            <a:custGeom>
              <a:avLst/>
              <a:gdLst/>
              <a:ahLst/>
              <a:cxnLst/>
              <a:rect l="0" t="0" r="0" b="0"/>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49" name="Shape 149"/>
            <p:cNvSpPr/>
            <p:nvPr/>
          </p:nvSpPr>
          <p:spPr>
            <a:xfrm>
              <a:off x="0" y="6303962"/>
              <a:ext cx="5745163" cy="552450"/>
            </a:xfrm>
            <a:custGeom>
              <a:avLst/>
              <a:gdLst/>
              <a:ahLst/>
              <a:cxnLst/>
              <a:rect l="0" t="0" r="0" b="0"/>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0" name="Shape 150"/>
            <p:cNvSpPr/>
            <p:nvPr/>
          </p:nvSpPr>
          <p:spPr>
            <a:xfrm>
              <a:off x="3328987" y="6418262"/>
              <a:ext cx="3990974" cy="438150"/>
            </a:xfrm>
            <a:custGeom>
              <a:avLst/>
              <a:gdLst/>
              <a:ahLst/>
              <a:cxnLst/>
              <a:rect l="0" t="0" r="0" b="0"/>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1" name="Shape 151"/>
            <p:cNvSpPr/>
            <p:nvPr/>
          </p:nvSpPr>
          <p:spPr>
            <a:xfrm>
              <a:off x="6911975" y="6142037"/>
              <a:ext cx="2228850" cy="600075"/>
            </a:xfrm>
            <a:custGeom>
              <a:avLst/>
              <a:gdLst/>
              <a:ahLst/>
              <a:cxnLst/>
              <a:rect l="0" t="0" r="0" b="0"/>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2" name="Shape 152"/>
            <p:cNvSpPr/>
            <p:nvPr/>
          </p:nvSpPr>
          <p:spPr>
            <a:xfrm>
              <a:off x="7985125" y="5002212"/>
              <a:ext cx="1155700" cy="381000"/>
            </a:xfrm>
            <a:custGeom>
              <a:avLst/>
              <a:gdLst/>
              <a:ahLst/>
              <a:cxnLst/>
              <a:rect l="0" t="0" r="0" b="0"/>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3" name="Shape 153"/>
            <p:cNvSpPr/>
            <p:nvPr/>
          </p:nvSpPr>
          <p:spPr>
            <a:xfrm>
              <a:off x="0" y="2359025"/>
              <a:ext cx="7985120" cy="2652712"/>
            </a:xfrm>
            <a:custGeom>
              <a:avLst/>
              <a:gdLst/>
              <a:ahLst/>
              <a:cxnLst/>
              <a:rect l="0" t="0" r="0" b="0"/>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4" name="Shape 154"/>
            <p:cNvSpPr/>
            <p:nvPr/>
          </p:nvSpPr>
          <p:spPr>
            <a:xfrm>
              <a:off x="7985125" y="4840287"/>
              <a:ext cx="1155700" cy="504825"/>
            </a:xfrm>
            <a:custGeom>
              <a:avLst/>
              <a:gdLst/>
              <a:ahLst/>
              <a:cxnLst/>
              <a:rect l="0" t="0" r="0" b="0"/>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5" name="Shape 155"/>
            <p:cNvSpPr/>
            <p:nvPr/>
          </p:nvSpPr>
          <p:spPr>
            <a:xfrm>
              <a:off x="0" y="1454150"/>
              <a:ext cx="7985120" cy="3471864"/>
            </a:xfrm>
            <a:custGeom>
              <a:avLst/>
              <a:gdLst/>
              <a:ahLst/>
              <a:cxnLst/>
              <a:rect l="0" t="0" r="0" b="0"/>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6" name="Shape 156"/>
            <p:cNvSpPr/>
            <p:nvPr/>
          </p:nvSpPr>
          <p:spPr>
            <a:xfrm>
              <a:off x="3641725" y="0"/>
              <a:ext cx="5014913" cy="4325936"/>
            </a:xfrm>
            <a:custGeom>
              <a:avLst/>
              <a:gdLst/>
              <a:ahLst/>
              <a:cxnLst/>
              <a:rect l="0" t="0" r="0" b="0"/>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7" name="Shape 157"/>
            <p:cNvSpPr/>
            <p:nvPr/>
          </p:nvSpPr>
          <p:spPr>
            <a:xfrm>
              <a:off x="8628062" y="4289425"/>
              <a:ext cx="512762" cy="474662"/>
            </a:xfrm>
            <a:custGeom>
              <a:avLst/>
              <a:gdLst/>
              <a:ahLst/>
              <a:cxnLst/>
              <a:rect l="0" t="0" r="0" b="0"/>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8" name="Shape 158"/>
            <p:cNvSpPr/>
            <p:nvPr/>
          </p:nvSpPr>
          <p:spPr>
            <a:xfrm>
              <a:off x="8694737" y="4108450"/>
              <a:ext cx="446087" cy="531812"/>
            </a:xfrm>
            <a:custGeom>
              <a:avLst/>
              <a:gdLst/>
              <a:ahLst/>
              <a:cxnLst/>
              <a:rect l="0" t="0" r="0" b="0"/>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59" name="Shape 159"/>
            <p:cNvSpPr/>
            <p:nvPr/>
          </p:nvSpPr>
          <p:spPr>
            <a:xfrm>
              <a:off x="3895725" y="0"/>
              <a:ext cx="4951414" cy="4251324"/>
            </a:xfrm>
            <a:custGeom>
              <a:avLst/>
              <a:gdLst/>
              <a:ahLst/>
              <a:cxnLst/>
              <a:rect l="0" t="0" r="0" b="0"/>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0" name="Shape 160"/>
            <p:cNvSpPr/>
            <p:nvPr/>
          </p:nvSpPr>
          <p:spPr>
            <a:xfrm>
              <a:off x="8931275" y="4022725"/>
              <a:ext cx="209550" cy="209550"/>
            </a:xfrm>
            <a:custGeom>
              <a:avLst/>
              <a:gdLst/>
              <a:ahLst/>
              <a:cxnLst/>
              <a:rect l="0" t="0" r="0" b="0"/>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1" name="Shape 161"/>
            <p:cNvSpPr/>
            <p:nvPr/>
          </p:nvSpPr>
          <p:spPr>
            <a:xfrm>
              <a:off x="4940300" y="0"/>
              <a:ext cx="3990974" cy="4022724"/>
            </a:xfrm>
            <a:custGeom>
              <a:avLst/>
              <a:gdLst/>
              <a:ahLst/>
              <a:cxnLst/>
              <a:rect l="0" t="0" r="0" b="0"/>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2" name="Shape 162"/>
            <p:cNvSpPr/>
            <p:nvPr/>
          </p:nvSpPr>
          <p:spPr>
            <a:xfrm>
              <a:off x="5537200" y="0"/>
              <a:ext cx="3489327" cy="3936998"/>
            </a:xfrm>
            <a:custGeom>
              <a:avLst/>
              <a:gdLst/>
              <a:ahLst/>
              <a:cxnLst/>
              <a:rect l="0" t="0" r="0" b="0"/>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3" name="Shape 163"/>
            <p:cNvSpPr/>
            <p:nvPr/>
          </p:nvSpPr>
          <p:spPr>
            <a:xfrm>
              <a:off x="9007475" y="3927475"/>
              <a:ext cx="133350" cy="152400"/>
            </a:xfrm>
            <a:custGeom>
              <a:avLst/>
              <a:gdLst/>
              <a:ahLst/>
              <a:cxnLst/>
              <a:rect l="0" t="0" r="0" b="0"/>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4" name="Shape 164"/>
            <p:cNvSpPr/>
            <p:nvPr/>
          </p:nvSpPr>
          <p:spPr>
            <a:xfrm>
              <a:off x="8894762" y="1349375"/>
              <a:ext cx="246062" cy="819150"/>
            </a:xfrm>
            <a:custGeom>
              <a:avLst/>
              <a:gdLst/>
              <a:ahLst/>
              <a:cxnLst/>
              <a:rect l="0" t="0" r="0" b="0"/>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5" name="Shape 165"/>
            <p:cNvSpPr/>
            <p:nvPr/>
          </p:nvSpPr>
          <p:spPr>
            <a:xfrm>
              <a:off x="8107362" y="0"/>
              <a:ext cx="909636" cy="1654175"/>
            </a:xfrm>
            <a:custGeom>
              <a:avLst/>
              <a:gdLst/>
              <a:ahLst/>
              <a:cxnLst/>
              <a:rect l="0" t="0" r="0" b="0"/>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6" name="Shape 166"/>
            <p:cNvSpPr/>
            <p:nvPr/>
          </p:nvSpPr>
          <p:spPr>
            <a:xfrm>
              <a:off x="8589962" y="0"/>
              <a:ext cx="541337" cy="1263649"/>
            </a:xfrm>
            <a:custGeom>
              <a:avLst/>
              <a:gdLst/>
              <a:ahLst/>
              <a:cxnLst/>
              <a:rect l="0" t="0" r="0" b="0"/>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7" name="Shape 167"/>
            <p:cNvSpPr/>
            <p:nvPr/>
          </p:nvSpPr>
          <p:spPr>
            <a:xfrm>
              <a:off x="9045575" y="1036637"/>
              <a:ext cx="95250" cy="493712"/>
            </a:xfrm>
            <a:custGeom>
              <a:avLst/>
              <a:gdLst/>
              <a:ahLst/>
              <a:cxnLst/>
              <a:rect l="0" t="0" r="0" b="0"/>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8" name="Shape 168"/>
            <p:cNvSpPr/>
            <p:nvPr/>
          </p:nvSpPr>
          <p:spPr>
            <a:xfrm>
              <a:off x="3175" y="2541587"/>
              <a:ext cx="9131307" cy="2959100"/>
            </a:xfrm>
            <a:custGeom>
              <a:avLst/>
              <a:gdLst/>
              <a:ahLst/>
              <a:cxnLst/>
              <a:rect l="0" t="0" r="0" b="0"/>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69" name="Shape 169"/>
            <p:cNvSpPr/>
            <p:nvPr/>
          </p:nvSpPr>
          <p:spPr>
            <a:xfrm>
              <a:off x="9134475" y="5529262"/>
              <a:ext cx="9525" cy="9525"/>
            </a:xfrm>
            <a:custGeom>
              <a:avLst/>
              <a:gdLst/>
              <a:ahLst/>
              <a:cxnLst/>
              <a:rect l="0" t="0" r="0" b="0"/>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0" name="Shape 170"/>
            <p:cNvSpPr/>
            <p:nvPr/>
          </p:nvSpPr>
          <p:spPr>
            <a:xfrm>
              <a:off x="3175" y="3416300"/>
              <a:ext cx="9131307" cy="2122488"/>
            </a:xfrm>
            <a:custGeom>
              <a:avLst/>
              <a:gdLst/>
              <a:ahLst/>
              <a:cxnLst/>
              <a:rect l="0" t="0" r="0" b="0"/>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1" name="Shape 171"/>
            <p:cNvSpPr/>
            <p:nvPr/>
          </p:nvSpPr>
          <p:spPr>
            <a:xfrm>
              <a:off x="3175" y="5043487"/>
              <a:ext cx="9131307" cy="657225"/>
            </a:xfrm>
            <a:custGeom>
              <a:avLst/>
              <a:gdLst/>
              <a:ahLst/>
              <a:cxnLst/>
              <a:rect l="0" t="0" r="0" b="0"/>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2" name="Shape 172"/>
            <p:cNvSpPr/>
            <p:nvPr/>
          </p:nvSpPr>
          <p:spPr>
            <a:xfrm>
              <a:off x="2058987" y="0"/>
              <a:ext cx="7075489" cy="5043488"/>
            </a:xfrm>
            <a:custGeom>
              <a:avLst/>
              <a:gdLst/>
              <a:ahLst/>
              <a:cxnLst/>
              <a:rect l="0" t="0" r="0" b="0"/>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3" name="Shape 173"/>
            <p:cNvSpPr/>
            <p:nvPr/>
          </p:nvSpPr>
          <p:spPr>
            <a:xfrm>
              <a:off x="5272087" y="0"/>
              <a:ext cx="3862390" cy="4149725"/>
            </a:xfrm>
            <a:custGeom>
              <a:avLst/>
              <a:gdLst/>
              <a:ahLst/>
              <a:cxnLst/>
              <a:rect l="0" t="0" r="0" b="0"/>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4" name="Shape 174"/>
            <p:cNvSpPr/>
            <p:nvPr/>
          </p:nvSpPr>
          <p:spPr>
            <a:xfrm>
              <a:off x="6270625" y="0"/>
              <a:ext cx="2863849" cy="3911600"/>
            </a:xfrm>
            <a:custGeom>
              <a:avLst/>
              <a:gdLst/>
              <a:ahLst/>
              <a:cxnLst/>
              <a:rect l="0" t="0" r="0" b="0"/>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5" name="Shape 175"/>
            <p:cNvSpPr/>
            <p:nvPr/>
          </p:nvSpPr>
          <p:spPr>
            <a:xfrm>
              <a:off x="7173912" y="0"/>
              <a:ext cx="1960562" cy="3292475"/>
            </a:xfrm>
            <a:custGeom>
              <a:avLst/>
              <a:gdLst/>
              <a:ahLst/>
              <a:cxnLst/>
              <a:rect l="0" t="0" r="0" b="0"/>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6" name="Shape 176"/>
            <p:cNvSpPr/>
            <p:nvPr/>
          </p:nvSpPr>
          <p:spPr>
            <a:xfrm>
              <a:off x="7451725" y="0"/>
              <a:ext cx="1682749" cy="3073400"/>
            </a:xfrm>
            <a:custGeom>
              <a:avLst/>
              <a:gdLst/>
              <a:ahLst/>
              <a:cxnLst/>
              <a:rect l="0" t="0" r="0" b="0"/>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77" name="Shape 177"/>
            <p:cNvSpPr/>
            <p:nvPr/>
          </p:nvSpPr>
          <p:spPr>
            <a:xfrm>
              <a:off x="7907337" y="0"/>
              <a:ext cx="1227137" cy="2360613"/>
            </a:xfrm>
            <a:custGeom>
              <a:avLst/>
              <a:gdLst/>
              <a:ahLst/>
              <a:cxnLst/>
              <a:rect l="0" t="0" r="0" b="0"/>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nvGrpSpPr>
            <p:cNvPr id="178" name="Shape 178"/>
            <p:cNvGrpSpPr/>
            <p:nvPr/>
          </p:nvGrpSpPr>
          <p:grpSpPr>
            <a:xfrm>
              <a:off x="0" y="2590800"/>
              <a:ext cx="9140827" cy="2949575"/>
              <a:chOff x="0" y="2590800"/>
              <a:chExt cx="9140827" cy="2949575"/>
            </a:xfrm>
          </p:grpSpPr>
          <p:sp>
            <p:nvSpPr>
              <p:cNvPr id="179" name="Shape 179"/>
              <p:cNvSpPr/>
              <p:nvPr/>
            </p:nvSpPr>
            <p:spPr>
              <a:xfrm>
                <a:off x="0" y="2590800"/>
                <a:ext cx="5826125" cy="2084388"/>
              </a:xfrm>
              <a:custGeom>
                <a:avLst/>
                <a:gdLst/>
                <a:ahLst/>
                <a:cxnLst/>
                <a:rect l="0" t="0" r="0" b="0"/>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180" name="Shape 180"/>
              <p:cNvSpPr/>
              <p:nvPr/>
            </p:nvSpPr>
            <p:spPr>
              <a:xfrm>
                <a:off x="5788025" y="4437062"/>
                <a:ext cx="3352802" cy="1103313"/>
              </a:xfrm>
              <a:custGeom>
                <a:avLst/>
                <a:gdLst/>
                <a:ahLst/>
                <a:cxnLst/>
                <a:rect l="0" t="0" r="0" b="0"/>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grpSp>
      </p:grpSp>
      <p:sp>
        <p:nvSpPr>
          <p:cNvPr id="181" name="Shape 181"/>
          <p:cNvSpPr txBox="1">
            <a:spLocks noGrp="1"/>
          </p:cNvSpPr>
          <p:nvPr>
            <p:ph type="title"/>
          </p:nvPr>
        </p:nvSpPr>
        <p:spPr>
          <a:xfrm>
            <a:off x="457200" y="277812"/>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effectLst>
                  <a:outerShdw blurRad="38100" dist="38100" dir="2700000" algn="tl">
                    <a:srgbClr val="000000"/>
                  </a:outerShdw>
                </a:effectLst>
                <a:latin typeface="Arial"/>
                <a:ea typeface="Arial"/>
                <a:cs typeface="Arial"/>
                <a:sym typeface="Arial"/>
              </a:defRPr>
            </a:lvl9pPr>
          </a:lstStyle>
          <a:p>
            <a:endParaRPr/>
          </a:p>
        </p:txBody>
      </p:sp>
      <p:sp>
        <p:nvSpPr>
          <p:cNvPr id="182" name="Shape 182"/>
          <p:cNvSpPr txBox="1">
            <a:spLocks noGrp="1"/>
          </p:cNvSpPr>
          <p:nvPr>
            <p:ph type="body" idx="1"/>
          </p:nvPr>
        </p:nvSpPr>
        <p:spPr>
          <a:xfrm>
            <a:off x="457200" y="1600200"/>
            <a:ext cx="8229600" cy="4530600"/>
          </a:xfrm>
          <a:prstGeom prst="rect">
            <a:avLst/>
          </a:prstGeom>
          <a:noFill/>
          <a:ln>
            <a:noFill/>
          </a:ln>
        </p:spPr>
        <p:txBody>
          <a:bodyPr spcFirstLastPara="1" wrap="square" lIns="91425" tIns="91425" rIns="91425" bIns="91425" anchor="t" anchorCtr="0"/>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effectLst>
                  <a:outerShdw blurRad="38100" dist="38100" dir="2700000" algn="tl">
                    <a:srgbClr val="000000"/>
                  </a:outerShdw>
                </a:effectLst>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effectLst>
                  <a:outerShdw blurRad="38100" dist="38100" dir="2700000" algn="tl">
                    <a:srgbClr val="000000"/>
                  </a:outerShdw>
                </a:effectLst>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effectLst>
                  <a:outerShdw blurRad="38100" dist="38100" dir="2700000" algn="tl">
                    <a:srgbClr val="000000"/>
                  </a:outerShdw>
                </a:effectLst>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5pPr>
            <a:lvl6pPr marL="2743200" marR="0" lvl="5"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6pPr>
            <a:lvl7pPr marL="3200400" marR="0" lvl="6"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7pPr>
            <a:lvl8pPr marL="3657600" marR="0" lvl="7"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8pPr>
            <a:lvl9pPr marL="4114800" marR="0" lvl="8" indent="-342900" algn="l" rtl="0">
              <a:spcBef>
                <a:spcPts val="400"/>
              </a:spcBef>
              <a:spcAft>
                <a:spcPts val="0"/>
              </a:spcAft>
              <a:buClr>
                <a:schemeClr val="folHlink"/>
              </a:buClr>
              <a:buSzPts val="1800"/>
              <a:buFont typeface="Noto Sans Symbols"/>
              <a:buChar char="•"/>
              <a:defRPr sz="2000" b="0" i="0" u="none" strike="noStrike" cap="none">
                <a:solidFill>
                  <a:schemeClr val="lt1"/>
                </a:solidFill>
                <a:effectLst>
                  <a:outerShdw blurRad="38100" dist="38100" dir="2700000" algn="tl">
                    <a:srgbClr val="000000"/>
                  </a:outerShdw>
                </a:effectLst>
                <a:latin typeface="Arial"/>
                <a:ea typeface="Arial"/>
                <a:cs typeface="Arial"/>
                <a:sym typeface="Arial"/>
              </a:defRPr>
            </a:lvl9pPr>
          </a:lstStyle>
          <a:p>
            <a:endParaRPr/>
          </a:p>
        </p:txBody>
      </p:sp>
      <p:sp>
        <p:nvSpPr>
          <p:cNvPr id="183" name="Shape 183"/>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4" name="Shape 18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1800" b="0" i="0" u="none">
                <a:solidFill>
                  <a:schemeClr val="lt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a:solidFill>
                  <a:srgbClr val="FFFFFF"/>
                </a:solidFill>
                <a:effectLst>
                  <a:outerShdw blurRad="38100" dist="38100" dir="2700000" algn="tl">
                    <a:srgbClr val="C0C0C0"/>
                  </a:outerShdw>
                </a:effectLst>
                <a:latin typeface="Calibri"/>
                <a:ea typeface="Calibri"/>
                <a:cs typeface="Calibri"/>
                <a:sym typeface="Calibri"/>
              </a:defRPr>
            </a:lvl9pPr>
          </a:lstStyle>
          <a:p>
            <a:pPr marL="0" lvl="0" indent="0">
              <a:spcBef>
                <a:spcPts val="0"/>
              </a:spcBef>
              <a:spcAft>
                <a:spcPts val="0"/>
              </a:spcAft>
              <a:buNone/>
            </a:pPr>
            <a:fld id="{00000000-1234-1234-1234-123412341234}" type="slidenum">
              <a:rPr lang="es-E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2" name="Shape 19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457200" y="6245225"/>
            <a:ext cx="2133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3124200" y="6245225"/>
            <a:ext cx="2895600" cy="476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pSp>
        <p:nvGrpSpPr>
          <p:cNvPr id="489" name="Shape 489"/>
          <p:cNvGrpSpPr/>
          <p:nvPr/>
        </p:nvGrpSpPr>
        <p:grpSpPr>
          <a:xfrm>
            <a:off x="211758" y="42127"/>
            <a:ext cx="8681519" cy="6550402"/>
            <a:chOff x="0" y="0"/>
            <a:chExt cx="2147483647" cy="2102136761"/>
          </a:xfrm>
        </p:grpSpPr>
        <p:grpSp>
          <p:nvGrpSpPr>
            <p:cNvPr id="490" name="Shape 490"/>
            <p:cNvGrpSpPr/>
            <p:nvPr/>
          </p:nvGrpSpPr>
          <p:grpSpPr>
            <a:xfrm>
              <a:off x="0" y="0"/>
              <a:ext cx="2094117834" cy="196190845"/>
              <a:chOff x="0" y="0"/>
              <a:chExt cx="2147483647" cy="2147483647"/>
            </a:xfrm>
          </p:grpSpPr>
          <p:cxnSp>
            <p:nvCxnSpPr>
              <p:cNvPr id="491" name="Shape 491"/>
              <p:cNvCxnSpPr/>
              <p:nvPr/>
            </p:nvCxnSpPr>
            <p:spPr>
              <a:xfrm rot="10800000" flipH="1">
                <a:off x="-2" y="2097673404"/>
                <a:ext cx="2147483565" cy="49810267"/>
              </a:xfrm>
              <a:prstGeom prst="straightConnector1">
                <a:avLst/>
              </a:prstGeom>
              <a:noFill/>
              <a:ln w="76200" cap="flat" cmpd="sng">
                <a:solidFill>
                  <a:srgbClr val="FF0000"/>
                </a:solidFill>
                <a:prstDash val="solid"/>
                <a:miter lim="800000"/>
                <a:headEnd type="none" w="med" len="med"/>
                <a:tailEnd type="none" w="med" len="med"/>
              </a:ln>
            </p:spPr>
          </p:cxnSp>
          <p:sp>
            <p:nvSpPr>
              <p:cNvPr id="492" name="Shape 492"/>
              <p:cNvSpPr txBox="1"/>
              <p:nvPr/>
            </p:nvSpPr>
            <p:spPr>
              <a:xfrm>
                <a:off x="42740966" y="-2"/>
                <a:ext cx="2072820621" cy="12876588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493" name="Shape 493"/>
            <p:cNvSpPr txBox="1"/>
            <p:nvPr/>
          </p:nvSpPr>
          <p:spPr>
            <a:xfrm>
              <a:off x="21228" y="610562731"/>
              <a:ext cx="2147462568" cy="3039001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s-ES" sz="2800" b="0" i="0" u="none">
                  <a:solidFill>
                    <a:schemeClr val="dk1"/>
                  </a:solidFill>
                  <a:latin typeface="Arial"/>
                  <a:ea typeface="Arial"/>
                  <a:cs typeface="Arial"/>
                  <a:sym typeface="Arial"/>
                </a:rPr>
                <a:t>RESUMEN DE METODOLOGÍA DE LA INVESTIGACIÓN</a:t>
              </a:r>
              <a:endParaRPr/>
            </a:p>
          </p:txBody>
        </p:sp>
        <p:sp>
          <p:nvSpPr>
            <p:cNvPr id="494" name="Shape 494"/>
            <p:cNvSpPr txBox="1"/>
            <p:nvPr/>
          </p:nvSpPr>
          <p:spPr>
            <a:xfrm>
              <a:off x="74550674" y="1914250964"/>
              <a:ext cx="687159009" cy="1481430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ES" sz="2400" b="1" i="0" u="none" dirty="0">
                  <a:solidFill>
                    <a:schemeClr val="dk1"/>
                  </a:solidFill>
                  <a:latin typeface="Arial"/>
                  <a:ea typeface="Arial"/>
                  <a:cs typeface="Arial"/>
                  <a:sym typeface="Arial"/>
                </a:rPr>
                <a:t>CURSO 2024</a:t>
              </a:r>
              <a:endParaRPr lang="es-ES" sz="2400" b="1" dirty="0"/>
            </a:p>
          </p:txBody>
        </p:sp>
        <p:sp>
          <p:nvSpPr>
            <p:cNvPr id="495" name="Shape 495"/>
            <p:cNvSpPr txBox="1"/>
            <p:nvPr/>
          </p:nvSpPr>
          <p:spPr>
            <a:xfrm>
              <a:off x="1736164207" y="1911267550"/>
              <a:ext cx="46693207" cy="117638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96" name="Shape 496" descr="CONST"/>
            <p:cNvPicPr preferRelativeResize="0"/>
            <p:nvPr/>
          </p:nvPicPr>
          <p:blipFill rotWithShape="1">
            <a:blip r:embed="rId3">
              <a:alphaModFix/>
            </a:blip>
            <a:srcRect/>
            <a:stretch/>
          </p:blipFill>
          <p:spPr>
            <a:xfrm>
              <a:off x="988685219" y="1112937368"/>
              <a:ext cx="1076181390" cy="98919939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539750" y="2249487"/>
            <a:ext cx="7993200" cy="739800"/>
          </a:xfrm>
          <a:prstGeom prst="rect">
            <a:avLst/>
          </a:prstGeom>
          <a:solidFill>
            <a:schemeClr val="tx2"/>
          </a:soli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54000" tIns="45700" rIns="274300" bIns="45700" anchor="ctr" anchorCtr="0">
            <a:spAutoFit/>
          </a:bodyPr>
          <a:lstStyle/>
          <a:p>
            <a:pPr marL="457200" marR="0" lvl="0" indent="-457200" algn="ctr" rtl="0">
              <a:lnSpc>
                <a:spcPct val="150000"/>
              </a:lnSpc>
              <a:spcBef>
                <a:spcPts val="0"/>
              </a:spcBef>
              <a:spcAft>
                <a:spcPts val="0"/>
              </a:spcAft>
              <a:buClr>
                <a:srgbClr val="CC3300"/>
              </a:buClr>
              <a:buSzPts val="2000"/>
              <a:buFont typeface="Arial"/>
              <a:buNone/>
            </a:pPr>
            <a:r>
              <a:rPr lang="es-ES" sz="2000" b="0" i="0" u="none" dirty="0">
                <a:solidFill>
                  <a:srgbClr val="CC3300"/>
                </a:solidFill>
                <a:latin typeface="Arial"/>
                <a:ea typeface="Arial"/>
                <a:cs typeface="Arial"/>
                <a:sym typeface="Arial"/>
              </a:rPr>
              <a:t>	</a:t>
            </a:r>
            <a:r>
              <a:rPr lang="es-ES" sz="2800" b="0" i="0" u="none" dirty="0">
                <a:solidFill>
                  <a:schemeClr val="dk1"/>
                </a:solidFill>
                <a:latin typeface="Arial"/>
                <a:ea typeface="Arial"/>
                <a:cs typeface="Arial"/>
                <a:sym typeface="Arial"/>
              </a:rPr>
              <a:t>RESUMEN DE LOS TEMAS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Shape 594"/>
          <p:cNvGrpSpPr/>
          <p:nvPr/>
        </p:nvGrpSpPr>
        <p:grpSpPr>
          <a:xfrm>
            <a:off x="-963861" y="110388"/>
            <a:ext cx="9528229" cy="6276743"/>
            <a:chOff x="1" y="0"/>
            <a:chExt cx="2147483647" cy="2147483647"/>
          </a:xfrm>
        </p:grpSpPr>
        <p:sp>
          <p:nvSpPr>
            <p:cNvPr id="597" name="Shape 597"/>
            <p:cNvSpPr txBox="1"/>
            <p:nvPr/>
          </p:nvSpPr>
          <p:spPr>
            <a:xfrm>
              <a:off x="1128376295" y="441605653"/>
              <a:ext cx="157042127" cy="213272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598" name="Shape 598"/>
            <p:cNvGrpSpPr/>
            <p:nvPr/>
          </p:nvGrpSpPr>
          <p:grpSpPr>
            <a:xfrm>
              <a:off x="307885573" y="0"/>
              <a:ext cx="1778596295" cy="200728072"/>
              <a:chOff x="0" y="0"/>
              <a:chExt cx="2147483614" cy="2147483647"/>
            </a:xfrm>
          </p:grpSpPr>
          <p:cxnSp>
            <p:nvCxnSpPr>
              <p:cNvPr id="599" name="Shape 599"/>
              <p:cNvCxnSpPr/>
              <p:nvPr/>
            </p:nvCxnSpPr>
            <p:spPr>
              <a:xfrm rot="10800000" flipH="1">
                <a:off x="1" y="2097669573"/>
                <a:ext cx="2147483646" cy="49814045"/>
              </a:xfrm>
              <a:prstGeom prst="straightConnector1">
                <a:avLst/>
              </a:prstGeom>
              <a:noFill/>
              <a:ln w="76200" cap="flat" cmpd="sng">
                <a:solidFill>
                  <a:srgbClr val="FF0000"/>
                </a:solidFill>
                <a:prstDash val="solid"/>
                <a:miter lim="800000"/>
                <a:headEnd type="none" w="med" len="med"/>
                <a:tailEnd type="none" w="med" len="med"/>
              </a:ln>
            </p:spPr>
          </p:cxnSp>
          <p:sp>
            <p:nvSpPr>
              <p:cNvPr id="600" name="Shape 600"/>
              <p:cNvSpPr txBox="1"/>
              <p:nvPr/>
            </p:nvSpPr>
            <p:spPr>
              <a:xfrm>
                <a:off x="42624477" y="-2"/>
                <a:ext cx="2072978566" cy="12876608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01" name="Shape 601"/>
            <p:cNvGrpSpPr/>
            <p:nvPr/>
          </p:nvGrpSpPr>
          <p:grpSpPr>
            <a:xfrm>
              <a:off x="781269004" y="270153839"/>
              <a:ext cx="850631768" cy="162899347"/>
              <a:chOff x="0" y="0"/>
              <a:chExt cx="2147483647" cy="2147483647"/>
            </a:xfrm>
          </p:grpSpPr>
          <p:pic>
            <p:nvPicPr>
              <p:cNvPr id="602" name="Shape 602"/>
              <p:cNvPicPr preferRelativeResize="0"/>
              <p:nvPr/>
            </p:nvPicPr>
            <p:blipFill rotWithShape="1">
              <a:blip r:embed="rId3">
                <a:alphaModFix/>
              </a:blip>
              <a:srcRect/>
              <a:stretch/>
            </p:blipFill>
            <p:spPr>
              <a:xfrm>
                <a:off x="68" y="0"/>
                <a:ext cx="2147483510" cy="2147483647"/>
              </a:xfrm>
              <a:prstGeom prst="rect">
                <a:avLst/>
              </a:prstGeom>
              <a:noFill/>
              <a:ln>
                <a:noFill/>
              </a:ln>
            </p:spPr>
          </p:pic>
          <p:sp>
            <p:nvSpPr>
              <p:cNvPr id="603" name="Shape 603"/>
              <p:cNvSpPr txBox="1"/>
              <p:nvPr/>
            </p:nvSpPr>
            <p:spPr>
              <a:xfrm>
                <a:off x="13160612" y="81191370"/>
                <a:ext cx="2122738447" cy="19833305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a:solidFill>
                      <a:srgbClr val="000000"/>
                    </a:solidFill>
                    <a:latin typeface="Arial"/>
                    <a:ea typeface="Arial"/>
                    <a:cs typeface="Arial"/>
                    <a:sym typeface="Arial"/>
                  </a:rPr>
                  <a:t>PROBLEMA CIENTÍFICO</a:t>
                </a:r>
                <a:endParaRPr/>
              </a:p>
            </p:txBody>
          </p:sp>
        </p:grpSp>
        <p:sp>
          <p:nvSpPr>
            <p:cNvPr id="604" name="Shape 604"/>
            <p:cNvSpPr txBox="1"/>
            <p:nvPr/>
          </p:nvSpPr>
          <p:spPr>
            <a:xfrm>
              <a:off x="498566919" y="443961005"/>
              <a:ext cx="1416628971" cy="130388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Categoría rectora del proceso investigativo</a:t>
              </a:r>
              <a:endParaRPr/>
            </a:p>
          </p:txBody>
        </p:sp>
        <p:grpSp>
          <p:nvGrpSpPr>
            <p:cNvPr id="605" name="Shape 605"/>
            <p:cNvGrpSpPr/>
            <p:nvPr/>
          </p:nvGrpSpPr>
          <p:grpSpPr>
            <a:xfrm>
              <a:off x="582351947" y="719120115"/>
              <a:ext cx="1369016265" cy="373886317"/>
              <a:chOff x="-293" y="-255"/>
              <a:chExt cx="2147483647" cy="2147483647"/>
            </a:xfrm>
          </p:grpSpPr>
          <p:pic>
            <p:nvPicPr>
              <p:cNvPr id="606" name="Shape 606"/>
              <p:cNvPicPr preferRelativeResize="0"/>
              <p:nvPr/>
            </p:nvPicPr>
            <p:blipFill rotWithShape="1">
              <a:blip r:embed="rId4">
                <a:alphaModFix/>
              </a:blip>
              <a:srcRect/>
              <a:stretch/>
            </p:blipFill>
            <p:spPr>
              <a:xfrm>
                <a:off x="-293" y="-255"/>
                <a:ext cx="2147483647" cy="2147483647"/>
              </a:xfrm>
              <a:prstGeom prst="rect">
                <a:avLst/>
              </a:prstGeom>
              <a:noFill/>
              <a:ln>
                <a:noFill/>
              </a:ln>
            </p:spPr>
          </p:pic>
          <p:sp>
            <p:nvSpPr>
              <p:cNvPr id="607" name="Shape 607"/>
              <p:cNvSpPr txBox="1"/>
              <p:nvPr/>
            </p:nvSpPr>
            <p:spPr>
              <a:xfrm>
                <a:off x="7145116" y="42552152"/>
                <a:ext cx="2131481693" cy="19958049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Dificultad que no puede resolverse de forma inmediata y que para su solución requiere de la aplicación del método científico de la ciencia.</a:t>
                </a:r>
                <a:endParaRPr/>
              </a:p>
            </p:txBody>
          </p:sp>
        </p:grpSp>
        <p:sp>
          <p:nvSpPr>
            <p:cNvPr id="608" name="Shape 608"/>
            <p:cNvSpPr txBox="1"/>
            <p:nvPr/>
          </p:nvSpPr>
          <p:spPr>
            <a:xfrm>
              <a:off x="1133285301" y="1397338983"/>
              <a:ext cx="1008552997" cy="452779047"/>
            </a:xfrm>
            <a:prstGeom prst="rect">
              <a:avLst/>
            </a:prstGeom>
            <a:noFill/>
            <a:ln w="57150" cap="flat" cmpd="sng">
              <a:solidFill>
                <a:srgbClr val="95373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Qué………..?, ¿ Cuál…………..?, </a:t>
              </a:r>
              <a:endParaRPr/>
            </a:p>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Cuáles………….?, </a:t>
              </a:r>
              <a:endParaRPr/>
            </a:p>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 Cómo…………..?, ¿Existe relación entre……………?</a:t>
              </a:r>
              <a:endParaRPr/>
            </a:p>
          </p:txBody>
        </p:sp>
        <p:sp>
          <p:nvSpPr>
            <p:cNvPr id="609" name="Shape 609"/>
            <p:cNvSpPr txBox="1"/>
            <p:nvPr/>
          </p:nvSpPr>
          <p:spPr>
            <a:xfrm>
              <a:off x="1133269061" y="1229820873"/>
              <a:ext cx="1014214812" cy="1579370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s-ES" sz="2400" b="1" i="0" u="none" dirty="0">
                  <a:solidFill>
                    <a:schemeClr val="dk1"/>
                  </a:solidFill>
                  <a:latin typeface="Calibri"/>
                  <a:ea typeface="Calibri"/>
                  <a:cs typeface="Calibri"/>
                  <a:sym typeface="Calibri"/>
                </a:rPr>
                <a:t>PRONOMBRES INTERROGATIVOS</a:t>
              </a:r>
              <a:endParaRPr sz="2400" dirty="0"/>
            </a:p>
          </p:txBody>
        </p:sp>
        <p:pic>
          <p:nvPicPr>
            <p:cNvPr id="610" name="Shape 610"/>
            <p:cNvPicPr preferRelativeResize="0"/>
            <p:nvPr/>
          </p:nvPicPr>
          <p:blipFill rotWithShape="1">
            <a:blip r:embed="rId5">
              <a:alphaModFix/>
            </a:blip>
            <a:srcRect/>
            <a:stretch/>
          </p:blipFill>
          <p:spPr>
            <a:xfrm>
              <a:off x="1" y="1087471809"/>
              <a:ext cx="1327455405" cy="106001183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Shape 615"/>
          <p:cNvGrpSpPr/>
          <p:nvPr/>
        </p:nvGrpSpPr>
        <p:grpSpPr>
          <a:xfrm>
            <a:off x="386353" y="24663"/>
            <a:ext cx="8211957" cy="6282150"/>
            <a:chOff x="0" y="0"/>
            <a:chExt cx="2147483647" cy="2147483647"/>
          </a:xfrm>
        </p:grpSpPr>
        <p:grpSp>
          <p:nvGrpSpPr>
            <p:cNvPr id="616" name="Shape 616"/>
            <p:cNvGrpSpPr/>
            <p:nvPr/>
          </p:nvGrpSpPr>
          <p:grpSpPr>
            <a:xfrm>
              <a:off x="0" y="0"/>
              <a:ext cx="2103550601" cy="203672195"/>
              <a:chOff x="0" y="0"/>
              <a:chExt cx="2147483598" cy="2147483647"/>
            </a:xfrm>
          </p:grpSpPr>
          <p:cxnSp>
            <p:nvCxnSpPr>
              <p:cNvPr id="617" name="Shape 617"/>
              <p:cNvCxnSpPr/>
              <p:nvPr/>
            </p:nvCxnSpPr>
            <p:spPr>
              <a:xfrm rot="10800000" flipH="1">
                <a:off x="1" y="2097669681"/>
                <a:ext cx="2147483647" cy="49813882"/>
              </a:xfrm>
              <a:prstGeom prst="straightConnector1">
                <a:avLst/>
              </a:prstGeom>
              <a:noFill/>
              <a:ln w="76200" cap="flat" cmpd="sng">
                <a:solidFill>
                  <a:srgbClr val="FF0000"/>
                </a:solidFill>
                <a:prstDash val="solid"/>
                <a:miter lim="800000"/>
                <a:headEnd type="none" w="med" len="med"/>
                <a:tailEnd type="none" w="med" len="med"/>
              </a:ln>
            </p:spPr>
          </p:cxnSp>
          <p:sp>
            <p:nvSpPr>
              <p:cNvPr id="618" name="Shape 618"/>
              <p:cNvSpPr txBox="1"/>
              <p:nvPr/>
            </p:nvSpPr>
            <p:spPr>
              <a:xfrm>
                <a:off x="42721255" y="-2"/>
                <a:ext cx="2072945516" cy="1287660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621" name="Shape 621"/>
            <p:cNvSpPr txBox="1"/>
            <p:nvPr/>
          </p:nvSpPr>
          <p:spPr>
            <a:xfrm>
              <a:off x="964251794" y="497124698"/>
              <a:ext cx="185728380" cy="1086653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622" name="Shape 622"/>
            <p:cNvGrpSpPr/>
            <p:nvPr/>
          </p:nvGrpSpPr>
          <p:grpSpPr>
            <a:xfrm>
              <a:off x="492695981" y="310523781"/>
              <a:ext cx="1202590874" cy="167303795"/>
              <a:chOff x="0" y="0"/>
              <a:chExt cx="2147483647" cy="2147483647"/>
            </a:xfrm>
          </p:grpSpPr>
          <p:pic>
            <p:nvPicPr>
              <p:cNvPr id="623" name="Shape 623"/>
              <p:cNvPicPr preferRelativeResize="0"/>
              <p:nvPr/>
            </p:nvPicPr>
            <p:blipFill rotWithShape="1">
              <a:blip r:embed="rId3">
                <a:alphaModFix/>
              </a:blip>
              <a:srcRect/>
              <a:stretch/>
            </p:blipFill>
            <p:spPr>
              <a:xfrm>
                <a:off x="-57" y="0"/>
                <a:ext cx="2147483589" cy="2147483647"/>
              </a:xfrm>
              <a:prstGeom prst="rect">
                <a:avLst/>
              </a:prstGeom>
              <a:noFill/>
              <a:ln>
                <a:noFill/>
              </a:ln>
            </p:spPr>
          </p:pic>
          <p:sp>
            <p:nvSpPr>
              <p:cNvPr id="624" name="Shape 624"/>
              <p:cNvSpPr txBox="1"/>
              <p:nvPr/>
            </p:nvSpPr>
            <p:spPr>
              <a:xfrm>
                <a:off x="10185160" y="97903433"/>
                <a:ext cx="2128136890" cy="1959431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dirty="0">
                    <a:solidFill>
                      <a:srgbClr val="000000"/>
                    </a:solidFill>
                    <a:latin typeface="Arial"/>
                    <a:ea typeface="Arial"/>
                    <a:cs typeface="Arial"/>
                    <a:sym typeface="Arial"/>
                  </a:rPr>
                  <a:t>OBJETIVOS INVESTIGATIVOS</a:t>
                </a:r>
                <a:endParaRPr dirty="0"/>
              </a:p>
            </p:txBody>
          </p:sp>
        </p:grpSp>
        <p:grpSp>
          <p:nvGrpSpPr>
            <p:cNvPr id="625" name="Shape 625"/>
            <p:cNvGrpSpPr/>
            <p:nvPr/>
          </p:nvGrpSpPr>
          <p:grpSpPr>
            <a:xfrm>
              <a:off x="91832335" y="643115953"/>
              <a:ext cx="1911453880" cy="368874592"/>
              <a:chOff x="0" y="0"/>
              <a:chExt cx="2147483611" cy="2147483404"/>
            </a:xfrm>
          </p:grpSpPr>
          <p:pic>
            <p:nvPicPr>
              <p:cNvPr id="626" name="Shape 626"/>
              <p:cNvPicPr preferRelativeResize="0"/>
              <p:nvPr/>
            </p:nvPicPr>
            <p:blipFill rotWithShape="1">
              <a:blip r:embed="rId4">
                <a:alphaModFix/>
              </a:blip>
              <a:srcRect/>
              <a:stretch/>
            </p:blipFill>
            <p:spPr>
              <a:xfrm>
                <a:off x="0" y="0"/>
                <a:ext cx="2147483647" cy="2147483647"/>
              </a:xfrm>
              <a:prstGeom prst="rect">
                <a:avLst/>
              </a:prstGeom>
              <a:noFill/>
              <a:ln>
                <a:noFill/>
              </a:ln>
            </p:spPr>
          </p:pic>
          <p:sp>
            <p:nvSpPr>
              <p:cNvPr id="627" name="Shape 627"/>
              <p:cNvSpPr txBox="1"/>
              <p:nvPr/>
            </p:nvSpPr>
            <p:spPr>
              <a:xfrm>
                <a:off x="17969575" y="146805392"/>
                <a:ext cx="2112524871" cy="15996652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0" i="0" u="none">
                    <a:solidFill>
                      <a:schemeClr val="dk1"/>
                    </a:solidFill>
                    <a:latin typeface="Arial"/>
                    <a:ea typeface="Arial"/>
                    <a:cs typeface="Arial"/>
                    <a:sym typeface="Arial"/>
                  </a:rPr>
                  <a:t>Categoría metodológica que refleja el propósito o intencionalidad de la investigación.</a:t>
                </a:r>
                <a:endParaRPr/>
              </a:p>
            </p:txBody>
          </p:sp>
        </p:grpSp>
        <p:sp>
          <p:nvSpPr>
            <p:cNvPr id="628" name="Shape 628"/>
            <p:cNvSpPr txBox="1"/>
            <p:nvPr/>
          </p:nvSpPr>
          <p:spPr>
            <a:xfrm>
              <a:off x="1" y="1020312892"/>
              <a:ext cx="2147483647" cy="152654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1" i="0" u="none">
                  <a:solidFill>
                    <a:schemeClr val="dk1"/>
                  </a:solidFill>
                  <a:latin typeface="Arial"/>
                  <a:ea typeface="Arial"/>
                  <a:cs typeface="Arial"/>
                  <a:sym typeface="Arial"/>
                </a:rPr>
                <a:t>El “hasta donde” de la investigación</a:t>
              </a:r>
              <a:endParaRPr/>
            </a:p>
          </p:txBody>
        </p:sp>
        <p:sp>
          <p:nvSpPr>
            <p:cNvPr id="629" name="Shape 629"/>
            <p:cNvSpPr txBox="1"/>
            <p:nvPr/>
          </p:nvSpPr>
          <p:spPr>
            <a:xfrm>
              <a:off x="141069743" y="1811529617"/>
              <a:ext cx="2047869083" cy="352573685"/>
            </a:xfrm>
            <a:prstGeom prst="rect">
              <a:avLst/>
            </a:prstGeom>
            <a:noFill/>
            <a:ln w="57150" cap="flat" cmpd="sng">
              <a:solidFill>
                <a:srgbClr val="953735"/>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1" i="0" u="none" dirty="0">
                  <a:solidFill>
                    <a:schemeClr val="tx1"/>
                  </a:solidFill>
                  <a:latin typeface="Arial"/>
                  <a:ea typeface="Arial"/>
                  <a:cs typeface="Arial"/>
                  <a:sym typeface="Arial"/>
                </a:rPr>
                <a:t>Describir, identificar, determinar, caracterizar, elaborar, diseñar, valorar, evaluar, diagnosticar, explicar, establecer relación entre…, correlacionar</a:t>
              </a:r>
              <a:endParaRPr b="1" dirty="0">
                <a:solidFill>
                  <a:schemeClr val="tx1"/>
                </a:solidFill>
              </a:endParaRPr>
            </a:p>
          </p:txBody>
        </p:sp>
        <p:sp>
          <p:nvSpPr>
            <p:cNvPr id="630" name="Shape 630"/>
            <p:cNvSpPr txBox="1"/>
            <p:nvPr/>
          </p:nvSpPr>
          <p:spPr>
            <a:xfrm>
              <a:off x="473994140" y="1627589681"/>
              <a:ext cx="1199495370" cy="1221236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ES" sz="1800" b="1" i="0" u="none">
                  <a:solidFill>
                    <a:schemeClr val="dk1"/>
                  </a:solidFill>
                  <a:latin typeface="Arial"/>
                  <a:ea typeface="Arial"/>
                  <a:cs typeface="Arial"/>
                  <a:sym typeface="Arial"/>
                </a:rPr>
                <a:t>VERBOS MÁS EMPLEADOS</a:t>
              </a:r>
              <a:endParaRPr/>
            </a:p>
          </p:txBody>
        </p:sp>
      </p:grpSp>
      <p:grpSp>
        <p:nvGrpSpPr>
          <p:cNvPr id="631" name="Shape 631"/>
          <p:cNvGrpSpPr/>
          <p:nvPr/>
        </p:nvGrpSpPr>
        <p:grpSpPr>
          <a:xfrm>
            <a:off x="944562" y="4041775"/>
            <a:ext cx="7218363" cy="646112"/>
            <a:chOff x="944562" y="4041775"/>
            <a:chExt cx="7218363" cy="646112"/>
          </a:xfrm>
        </p:grpSpPr>
        <p:pic>
          <p:nvPicPr>
            <p:cNvPr id="632" name="Shape 632"/>
            <p:cNvPicPr preferRelativeResize="0"/>
            <p:nvPr/>
          </p:nvPicPr>
          <p:blipFill rotWithShape="1">
            <a:blip r:embed="rId5">
              <a:alphaModFix/>
            </a:blip>
            <a:srcRect/>
            <a:stretch/>
          </p:blipFill>
          <p:spPr>
            <a:xfrm>
              <a:off x="944562" y="4041775"/>
              <a:ext cx="7218363" cy="646112"/>
            </a:xfrm>
            <a:prstGeom prst="rect">
              <a:avLst/>
            </a:prstGeom>
            <a:noFill/>
            <a:ln>
              <a:noFill/>
            </a:ln>
          </p:spPr>
        </p:pic>
        <p:sp>
          <p:nvSpPr>
            <p:cNvPr id="633" name="Shape 633"/>
            <p:cNvSpPr txBox="1"/>
            <p:nvPr/>
          </p:nvSpPr>
          <p:spPr>
            <a:xfrm>
              <a:off x="1006475" y="4100512"/>
              <a:ext cx="70944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Objetivo general-objetivos específicos</a:t>
              </a:r>
              <a:endParaRPr lang="es-ES" sz="240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Shape 638"/>
          <p:cNvGrpSpPr/>
          <p:nvPr/>
        </p:nvGrpSpPr>
        <p:grpSpPr>
          <a:xfrm>
            <a:off x="-1209367" y="-1157984"/>
            <a:ext cx="9713152" cy="7809506"/>
            <a:chOff x="136615508" y="0"/>
            <a:chExt cx="2006895298" cy="1975429877"/>
          </a:xfrm>
          <a:scene3d>
            <a:camera prst="orthographicFront">
              <a:rot lat="0" lon="0" rev="0"/>
            </a:camera>
            <a:lightRig rig="glow" dir="t">
              <a:rot lat="0" lon="0" rev="4800000"/>
            </a:lightRig>
          </a:scene3d>
        </p:grpSpPr>
        <p:grpSp>
          <p:nvGrpSpPr>
            <p:cNvPr id="642" name="Shape 642"/>
            <p:cNvGrpSpPr/>
            <p:nvPr/>
          </p:nvGrpSpPr>
          <p:grpSpPr>
            <a:xfrm>
              <a:off x="482620520" y="0"/>
              <a:ext cx="1630584463" cy="193911438"/>
              <a:chOff x="0" y="0"/>
              <a:chExt cx="2147483565" cy="2147483647"/>
            </a:xfrm>
          </p:grpSpPr>
          <p:cxnSp>
            <p:nvCxnSpPr>
              <p:cNvPr id="643" name="Shape 643"/>
              <p:cNvCxnSpPr/>
              <p:nvPr/>
            </p:nvCxnSpPr>
            <p:spPr>
              <a:xfrm rot="10800000" flipH="1">
                <a:off x="-4" y="2097668119"/>
                <a:ext cx="2147483646" cy="49815606"/>
              </a:xfrm>
              <a:prstGeom prst="straightConnector1">
                <a:avLst/>
              </a:prstGeom>
              <a:noFill/>
              <a:ln w="76200" cap="flat" cmpd="sng">
                <a:noFill/>
                <a:prstDash val="solid"/>
                <a:miter lim="800000"/>
                <a:headEnd type="none" w="med" len="med"/>
                <a:tailEnd type="none" w="med" len="med"/>
              </a:ln>
              <a:effectLst>
                <a:outerShdw blurRad="190500" dist="228600" dir="2700000" algn="ctr">
                  <a:srgbClr val="000000">
                    <a:alpha val="30000"/>
                  </a:srgbClr>
                </a:outerShdw>
              </a:effectLst>
              <a:sp3d prstMaterial="matte">
                <a:bevelT w="127000" h="63500"/>
              </a:sp3d>
            </p:spPr>
          </p:cxnSp>
          <p:sp>
            <p:nvSpPr>
              <p:cNvPr id="644" name="Shape 644"/>
              <p:cNvSpPr txBox="1"/>
              <p:nvPr/>
            </p:nvSpPr>
            <p:spPr>
              <a:xfrm>
                <a:off x="42557484" y="-2"/>
                <a:ext cx="2072884713" cy="1287661136"/>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45" name="Shape 645"/>
            <p:cNvGrpSpPr/>
            <p:nvPr/>
          </p:nvGrpSpPr>
          <p:grpSpPr>
            <a:xfrm>
              <a:off x="491890724" y="617932769"/>
              <a:ext cx="1643595933" cy="489372863"/>
              <a:chOff x="0" y="0"/>
              <a:chExt cx="2147483646" cy="2147483647"/>
            </a:xfrm>
          </p:grpSpPr>
          <p:pic>
            <p:nvPicPr>
              <p:cNvPr id="646" name="Shape 646"/>
              <p:cNvPicPr preferRelativeResize="0"/>
              <p:nvPr/>
            </p:nvPicPr>
            <p:blipFill rotWithShape="1">
              <a:blip r:embed="rId3">
                <a:alphaModFix/>
              </a:blip>
              <a:srcRect/>
              <a:stretch/>
            </p:blipFill>
            <p:spPr>
              <a:xfrm>
                <a:off x="0" y="0"/>
                <a:ext cx="2147483582"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47" name="Shape 647"/>
              <p:cNvSpPr txBox="1"/>
              <p:nvPr/>
            </p:nvSpPr>
            <p:spPr>
              <a:xfrm>
                <a:off x="30103782" y="80893966"/>
                <a:ext cx="2088159558" cy="1828470801"/>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Proposición que pueda responder en forma tentativa a un problema planteado, convirtiéndose así en una explicación provisional y posible de los hechos , y como tal requiere ser verosímil y quedar sujeta a prueba.</a:t>
                </a:r>
                <a:endParaRPr dirty="0"/>
              </a:p>
            </p:txBody>
          </p:sp>
        </p:grpSp>
        <p:grpSp>
          <p:nvGrpSpPr>
            <p:cNvPr id="648" name="Shape 648"/>
            <p:cNvGrpSpPr/>
            <p:nvPr/>
          </p:nvGrpSpPr>
          <p:grpSpPr>
            <a:xfrm>
              <a:off x="1146929863" y="466323568"/>
              <a:ext cx="310723675" cy="151609632"/>
              <a:chOff x="0" y="0"/>
              <a:chExt cx="2147483646" cy="2147483647"/>
            </a:xfrm>
          </p:grpSpPr>
          <p:pic>
            <p:nvPicPr>
              <p:cNvPr id="649" name="Shape 649"/>
              <p:cNvPicPr preferRelativeResize="0"/>
              <p:nvPr/>
            </p:nvPicPr>
            <p:blipFill rotWithShape="1">
              <a:blip r:embed="rId4">
                <a:alphaModFix/>
              </a:blip>
              <a:srcRect/>
              <a:stretch/>
            </p:blipFill>
            <p:spPr>
              <a:xfrm>
                <a:off x="171" y="0"/>
                <a:ext cx="2147483132"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50" name="Shape 650"/>
              <p:cNvSpPr txBox="1"/>
              <p:nvPr/>
            </p:nvSpPr>
            <p:spPr>
              <a:xfrm>
                <a:off x="573415316" y="99502786"/>
                <a:ext cx="994944349" cy="1465581144"/>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651" name="Shape 651"/>
            <p:cNvGrpSpPr/>
            <p:nvPr/>
          </p:nvGrpSpPr>
          <p:grpSpPr>
            <a:xfrm>
              <a:off x="864999057" y="295522515"/>
              <a:ext cx="1002294299" cy="314011163"/>
              <a:chOff x="0" y="0"/>
              <a:chExt cx="2147483589" cy="2147483647"/>
            </a:xfrm>
          </p:grpSpPr>
          <p:pic>
            <p:nvPicPr>
              <p:cNvPr id="652" name="Shape 652"/>
              <p:cNvPicPr preferRelativeResize="0"/>
              <p:nvPr/>
            </p:nvPicPr>
            <p:blipFill rotWithShape="1">
              <a:blip r:embed="rId5">
                <a:alphaModFix/>
              </a:blip>
              <a:srcRect/>
              <a:stretch/>
            </p:blipFill>
            <p:spPr>
              <a:xfrm>
                <a:off x="0" y="0"/>
                <a:ext cx="2147483589" cy="2147483647"/>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653" name="Shape 653"/>
              <p:cNvSpPr txBox="1"/>
              <p:nvPr/>
            </p:nvSpPr>
            <p:spPr>
              <a:xfrm>
                <a:off x="68565061" y="751789759"/>
                <a:ext cx="2027621452" cy="798566435"/>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dirty="0">
                    <a:solidFill>
                      <a:srgbClr val="000000"/>
                    </a:solidFill>
                    <a:latin typeface="Arial"/>
                    <a:ea typeface="Arial"/>
                    <a:cs typeface="Arial"/>
                    <a:sym typeface="Arial"/>
                  </a:rPr>
                  <a:t>HIPÓTESIS</a:t>
                </a:r>
                <a:endParaRPr dirty="0"/>
              </a:p>
            </p:txBody>
          </p:sp>
        </p:grpSp>
        <p:sp>
          <p:nvSpPr>
            <p:cNvPr id="654" name="Shape 654"/>
            <p:cNvSpPr txBox="1"/>
            <p:nvPr/>
          </p:nvSpPr>
          <p:spPr>
            <a:xfrm>
              <a:off x="1504667949" y="1114834430"/>
              <a:ext cx="638842857" cy="145353401"/>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b="0" i="0" u="none" dirty="0">
                  <a:solidFill>
                    <a:schemeClr val="dk1"/>
                  </a:solidFill>
                  <a:latin typeface="Arial"/>
                  <a:ea typeface="Arial"/>
                  <a:cs typeface="Arial"/>
                  <a:sym typeface="Arial"/>
                </a:rPr>
                <a:t>(Si p entonces q)</a:t>
              </a:r>
              <a:endParaRPr dirty="0"/>
            </a:p>
          </p:txBody>
        </p:sp>
        <p:pic>
          <p:nvPicPr>
            <p:cNvPr id="655" name="Shape 655"/>
            <p:cNvPicPr preferRelativeResize="0"/>
            <p:nvPr/>
          </p:nvPicPr>
          <p:blipFill rotWithShape="1">
            <a:blip r:embed="rId6">
              <a:alphaModFix/>
            </a:blip>
            <a:srcRect/>
            <a:stretch/>
          </p:blipFill>
          <p:spPr>
            <a:xfrm>
              <a:off x="136615508" y="1153023094"/>
              <a:ext cx="1472662468" cy="822406783"/>
            </a:xfrm>
            <a:prstGeom prst="rect">
              <a:avLst/>
            </a:prstGeom>
            <a:noFill/>
            <a:ln>
              <a:noFill/>
            </a:ln>
            <a:effectLst>
              <a:outerShdw blurRad="190500" dist="228600" dir="2700000" algn="ctr">
                <a:srgbClr val="000000">
                  <a:alpha val="30000"/>
                </a:srgbClr>
              </a:outerShdw>
            </a:effectLst>
            <a:sp3d prstMaterial="matte">
              <a:bevelT w="127000" h="63500"/>
            </a:sp3d>
          </p:spPr>
        </p:pic>
      </p:grpSp>
      <p:sp>
        <p:nvSpPr>
          <p:cNvPr id="22" name="CuadroTexto 21">
            <a:extLst>
              <a:ext uri="{FF2B5EF4-FFF2-40B4-BE49-F238E27FC236}">
                <a16:creationId xmlns:a16="http://schemas.microsoft.com/office/drawing/2014/main" id="{2C2A4E9D-1113-4F3F-8FAB-D6E05D4451AF}"/>
              </a:ext>
            </a:extLst>
          </p:cNvPr>
          <p:cNvSpPr txBox="1"/>
          <p:nvPr/>
        </p:nvSpPr>
        <p:spPr>
          <a:xfrm>
            <a:off x="5102942" y="3952570"/>
            <a:ext cx="3834579" cy="2308324"/>
          </a:xfrm>
          <a:prstGeom prst="rect">
            <a:avLst/>
          </a:prstGeom>
          <a:solidFill>
            <a:schemeClr val="bg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Es necesario formular hipótesis de investigación en los estudios observaciones analíticos o explicativos y correlaciónales y en los estudios no observacionales (</a:t>
            </a:r>
            <a:r>
              <a:rPr kumimoji="0" lang="es-ES" sz="1800" b="0" i="0" u="none" strike="noStrike" kern="0" cap="none" spc="0" normalizeH="0" baseline="0" noProof="0" dirty="0" err="1">
                <a:ln>
                  <a:noFill/>
                </a:ln>
                <a:solidFill>
                  <a:srgbClr val="000000"/>
                </a:solidFill>
                <a:effectLst/>
                <a:uLnTx/>
                <a:uFillTx/>
                <a:latin typeface="Arial"/>
                <a:ea typeface="Arial"/>
                <a:cs typeface="Arial"/>
                <a:sym typeface="Arial"/>
              </a:rPr>
              <a:t>pre-experimento</a:t>
            </a: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 cuasiexperimento, experimento puro)</a:t>
            </a:r>
            <a:endParaRPr lang="es-ES_tradnl"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Shape 660"/>
          <p:cNvGrpSpPr/>
          <p:nvPr/>
        </p:nvGrpSpPr>
        <p:grpSpPr>
          <a:xfrm>
            <a:off x="176981" y="368711"/>
            <a:ext cx="8503881" cy="6070484"/>
            <a:chOff x="9551387" y="-2"/>
            <a:chExt cx="2137932115" cy="2147483573"/>
          </a:xfrm>
        </p:grpSpPr>
        <p:cxnSp>
          <p:nvCxnSpPr>
            <p:cNvPr id="661" name="Shape 661"/>
            <p:cNvCxnSpPr/>
            <p:nvPr/>
          </p:nvCxnSpPr>
          <p:spPr>
            <a:xfrm rot="10800000" flipH="1">
              <a:off x="25700951" y="-2"/>
              <a:ext cx="2022572342" cy="5077656"/>
            </a:xfrm>
            <a:prstGeom prst="straightConnector1">
              <a:avLst/>
            </a:prstGeom>
            <a:noFill/>
            <a:ln w="76200" cap="flat" cmpd="sng">
              <a:solidFill>
                <a:srgbClr val="FF0000"/>
              </a:solidFill>
              <a:prstDash val="solid"/>
              <a:miter lim="800000"/>
              <a:headEnd type="none" w="med" len="med"/>
              <a:tailEnd type="none" w="med" len="med"/>
            </a:ln>
          </p:spPr>
        </p:cxnSp>
        <p:grpSp>
          <p:nvGrpSpPr>
            <p:cNvPr id="662" name="Shape 662"/>
            <p:cNvGrpSpPr/>
            <p:nvPr/>
          </p:nvGrpSpPr>
          <p:grpSpPr>
            <a:xfrm>
              <a:off x="500024275" y="78628395"/>
              <a:ext cx="1156306394" cy="179811242"/>
              <a:chOff x="0" y="0"/>
              <a:chExt cx="2147483647" cy="2147483647"/>
            </a:xfrm>
          </p:grpSpPr>
          <p:pic>
            <p:nvPicPr>
              <p:cNvPr id="663" name="Shape 663"/>
              <p:cNvPicPr preferRelativeResize="0"/>
              <p:nvPr/>
            </p:nvPicPr>
            <p:blipFill rotWithShape="1">
              <a:blip r:embed="rId3">
                <a:alphaModFix/>
              </a:blip>
              <a:srcRect/>
              <a:stretch/>
            </p:blipFill>
            <p:spPr>
              <a:xfrm>
                <a:off x="0" y="0"/>
                <a:ext cx="2147483589" cy="2147483647"/>
              </a:xfrm>
              <a:prstGeom prst="rect">
                <a:avLst/>
              </a:prstGeom>
              <a:noFill/>
              <a:ln>
                <a:noFill/>
              </a:ln>
            </p:spPr>
          </p:pic>
          <p:sp>
            <p:nvSpPr>
              <p:cNvPr id="664" name="Shape 664"/>
              <p:cNvSpPr txBox="1"/>
              <p:nvPr/>
            </p:nvSpPr>
            <p:spPr>
              <a:xfrm>
                <a:off x="9098914" y="88353742"/>
                <a:ext cx="2128156425" cy="19594951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ES" sz="2400" b="0" i="0" u="none" strike="noStrike" kern="0" cap="none" spc="0" normalizeH="0" baseline="0" noProof="0">
                    <a:ln>
                      <a:noFill/>
                    </a:ln>
                    <a:solidFill>
                      <a:srgbClr val="000000"/>
                    </a:solidFill>
                    <a:effectLst/>
                    <a:uLnTx/>
                    <a:uFillTx/>
                    <a:latin typeface="Arial"/>
                    <a:ea typeface="Arial"/>
                    <a:cs typeface="Arial"/>
                    <a:sym typeface="Arial"/>
                  </a:rPr>
                  <a:t>ESTADO DE LA TEMÁTICA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665" name="Shape 665"/>
            <p:cNvPicPr preferRelativeResize="0"/>
            <p:nvPr/>
          </p:nvPicPr>
          <p:blipFill rotWithShape="1">
            <a:blip r:embed="rId4">
              <a:alphaModFix/>
            </a:blip>
            <a:srcRect/>
            <a:stretch/>
          </p:blipFill>
          <p:spPr>
            <a:xfrm>
              <a:off x="217269840" y="1267945932"/>
              <a:ext cx="1639945999" cy="879537639"/>
            </a:xfrm>
            <a:prstGeom prst="rect">
              <a:avLst/>
            </a:prstGeom>
            <a:noFill/>
            <a:ln>
              <a:noFill/>
            </a:ln>
          </p:spPr>
        </p:pic>
        <p:grpSp>
          <p:nvGrpSpPr>
            <p:cNvPr id="666" name="Shape 666"/>
            <p:cNvGrpSpPr/>
            <p:nvPr/>
          </p:nvGrpSpPr>
          <p:grpSpPr>
            <a:xfrm>
              <a:off x="9551387" y="364593452"/>
              <a:ext cx="2119150915" cy="675053287"/>
              <a:chOff x="9679087" y="0"/>
              <a:chExt cx="2147483647" cy="2147483647"/>
            </a:xfrm>
          </p:grpSpPr>
          <p:pic>
            <p:nvPicPr>
              <p:cNvPr id="667" name="Shape 667"/>
              <p:cNvPicPr preferRelativeResize="0"/>
              <p:nvPr/>
            </p:nvPicPr>
            <p:blipFill rotWithShape="1">
              <a:blip r:embed="rId5">
                <a:alphaModFix/>
              </a:blip>
              <a:srcRect/>
              <a:stretch/>
            </p:blipFill>
            <p:spPr>
              <a:xfrm>
                <a:off x="9679087" y="0"/>
                <a:ext cx="2147483647" cy="2147483647"/>
              </a:xfrm>
              <a:prstGeom prst="rect">
                <a:avLst/>
              </a:prstGeom>
              <a:noFill/>
              <a:ln>
                <a:noFill/>
              </a:ln>
            </p:spPr>
          </p:pic>
          <p:sp>
            <p:nvSpPr>
              <p:cNvPr id="668" name="Shape 668"/>
              <p:cNvSpPr txBox="1"/>
              <p:nvPr/>
            </p:nvSpPr>
            <p:spPr>
              <a:xfrm>
                <a:off x="32661953" y="151858017"/>
                <a:ext cx="2084927175" cy="2002772979"/>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noAutofit/>
              </a:bodyPr>
              <a:lstStyle/>
              <a:p>
                <a:pPr marL="227012" marR="0" lvl="0" indent="-227012" algn="just" defTabSz="914400" rtl="0" eaLnBrk="1" fontAlgn="auto" latinLnBrk="0" hangingPunct="1">
                  <a:lnSpc>
                    <a:spcPct val="90000"/>
                  </a:lnSpc>
                  <a:spcBef>
                    <a:spcPts val="0"/>
                  </a:spcBef>
                  <a:spcAft>
                    <a:spcPts val="0"/>
                  </a:spcAft>
                  <a:buClr>
                    <a:srgbClr val="000000"/>
                  </a:buClr>
                  <a:buSzPts val="2000"/>
                  <a:buFont typeface="Arial"/>
                  <a:buChar char="•"/>
                  <a:tabLst/>
                  <a:defRPr/>
                </a:pPr>
                <a:r>
                  <a:rPr kumimoji="0" lang="es-ES" sz="2000" b="0" i="0" u="none" strike="noStrike" kern="0" cap="none" spc="0" normalizeH="0" baseline="0" noProof="0" dirty="0">
                    <a:ln>
                      <a:noFill/>
                    </a:ln>
                    <a:solidFill>
                      <a:srgbClr val="000000"/>
                    </a:solidFill>
                    <a:effectLst/>
                    <a:uLnTx/>
                    <a:uFillTx/>
                    <a:latin typeface="Arial"/>
                    <a:ea typeface="Arial"/>
                    <a:cs typeface="Arial"/>
                    <a:sym typeface="Arial"/>
                  </a:rPr>
                  <a:t>El investigador expone sus puntos de vista, sus concepciones teóricas fundamentadas en la bibliografía revisada, se analizan críticamente y se exponen los propios puntos de vista del investigador. </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227012" marR="0" lvl="0" indent="-227012" algn="just" defTabSz="914400" rtl="0" eaLnBrk="1" fontAlgn="auto" latinLnBrk="0" hangingPunct="1">
                  <a:lnSpc>
                    <a:spcPct val="90000"/>
                  </a:lnSpc>
                  <a:spcBef>
                    <a:spcPts val="1000"/>
                  </a:spcBef>
                  <a:spcAft>
                    <a:spcPts val="0"/>
                  </a:spcAft>
                  <a:buClr>
                    <a:srgbClr val="000000"/>
                  </a:buClr>
                  <a:buSzPts val="2000"/>
                  <a:buFont typeface="Arial"/>
                  <a:buChar char="•"/>
                  <a:tabLst/>
                  <a:defRPr/>
                </a:pPr>
                <a:r>
                  <a:rPr kumimoji="0" lang="es-ES" sz="2000" b="0" i="0" u="none" strike="noStrike" kern="0" cap="none" spc="0" normalizeH="0" baseline="0" noProof="0" dirty="0">
                    <a:ln>
                      <a:noFill/>
                    </a:ln>
                    <a:solidFill>
                      <a:srgbClr val="000000"/>
                    </a:solidFill>
                    <a:effectLst/>
                    <a:uLnTx/>
                    <a:uFillTx/>
                    <a:latin typeface="Arial"/>
                    <a:ea typeface="Arial"/>
                    <a:cs typeface="Arial"/>
                    <a:sym typeface="Arial"/>
                  </a:rPr>
                  <a:t>Es la toma de posición  del autor desde el punto de vista conceptual.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9" name="Shape 669"/>
            <p:cNvGrpSpPr/>
            <p:nvPr/>
          </p:nvGrpSpPr>
          <p:grpSpPr>
            <a:xfrm>
              <a:off x="882483780" y="262771797"/>
              <a:ext cx="389899896" cy="108320025"/>
              <a:chOff x="0" y="0"/>
              <a:chExt cx="2147483308" cy="2147483647"/>
            </a:xfrm>
          </p:grpSpPr>
          <p:pic>
            <p:nvPicPr>
              <p:cNvPr id="670" name="Shape 670"/>
              <p:cNvPicPr preferRelativeResize="0"/>
              <p:nvPr/>
            </p:nvPicPr>
            <p:blipFill rotWithShape="1">
              <a:blip r:embed="rId6">
                <a:alphaModFix/>
              </a:blip>
              <a:srcRect/>
              <a:stretch/>
            </p:blipFill>
            <p:spPr>
              <a:xfrm>
                <a:off x="-169" y="0"/>
                <a:ext cx="2147483646" cy="2147483647"/>
              </a:xfrm>
              <a:prstGeom prst="rect">
                <a:avLst/>
              </a:prstGeom>
              <a:noFill/>
              <a:ln>
                <a:noFill/>
              </a:ln>
            </p:spPr>
          </p:pic>
          <p:sp>
            <p:nvSpPr>
              <p:cNvPr id="671" name="Shape 671"/>
              <p:cNvSpPr txBox="1"/>
              <p:nvPr/>
            </p:nvSpPr>
            <p:spPr>
              <a:xfrm>
                <a:off x="584370388" y="165697245"/>
                <a:ext cx="983589697" cy="1387754554"/>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cxnSp>
          <p:nvCxnSpPr>
            <p:cNvPr id="672" name="Shape 672"/>
            <p:cNvCxnSpPr/>
            <p:nvPr/>
          </p:nvCxnSpPr>
          <p:spPr>
            <a:xfrm rot="10800000" flipH="1">
              <a:off x="145838520" y="1077532982"/>
              <a:ext cx="1585039297" cy="519585353"/>
            </a:xfrm>
            <a:prstGeom prst="straightConnector1">
              <a:avLst/>
            </a:prstGeom>
            <a:noFill/>
            <a:ln w="76200" cap="flat" cmpd="sng">
              <a:solidFill>
                <a:srgbClr val="953735"/>
              </a:solidFill>
              <a:prstDash val="solid"/>
              <a:miter lim="800000"/>
              <a:headEnd type="none" w="med" len="med"/>
              <a:tailEnd type="triangle" w="med" len="med"/>
            </a:ln>
          </p:spPr>
        </p:cxnSp>
        <p:sp>
          <p:nvSpPr>
            <p:cNvPr id="673" name="Shape 673"/>
            <p:cNvSpPr txBox="1"/>
            <p:nvPr/>
          </p:nvSpPr>
          <p:spPr>
            <a:xfrm>
              <a:off x="1154131511" y="1938521519"/>
              <a:ext cx="993351991" cy="16406679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7"/>
        <p:cNvGrpSpPr/>
        <p:nvPr/>
      </p:nvGrpSpPr>
      <p:grpSpPr>
        <a:xfrm>
          <a:off x="0" y="0"/>
          <a:ext cx="0" cy="0"/>
          <a:chOff x="0" y="0"/>
          <a:chExt cx="0" cy="0"/>
        </a:xfrm>
      </p:grpSpPr>
      <p:sp>
        <p:nvSpPr>
          <p:cNvPr id="678" name="Shape 678"/>
          <p:cNvSpPr txBox="1"/>
          <p:nvPr/>
        </p:nvSpPr>
        <p:spPr>
          <a:xfrm>
            <a:off x="309716" y="1049418"/>
            <a:ext cx="8275621" cy="1508065"/>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400" b="0" i="0" u="none" dirty="0">
                <a:solidFill>
                  <a:srgbClr val="000000"/>
                </a:solidFill>
                <a:latin typeface="Arial"/>
                <a:ea typeface="Arial"/>
                <a:cs typeface="Arial"/>
                <a:sym typeface="Arial"/>
              </a:rPr>
              <a:t>Es aquel proceso de carácter creativo que pretende encontrar respuestas a problemas científicos.</a:t>
            </a:r>
            <a:endParaRPr sz="2400" dirty="0"/>
          </a:p>
          <a:p>
            <a:pPr marL="0" marR="0" lvl="0" indent="0" algn="l" rtl="0">
              <a:lnSpc>
                <a:spcPct val="100000"/>
              </a:lnSpc>
              <a:spcBef>
                <a:spcPts val="0"/>
              </a:spcBef>
              <a:spcAft>
                <a:spcPts val="0"/>
              </a:spcAft>
              <a:buNone/>
            </a:pPr>
            <a:endParaRPr sz="2000" b="0" i="0" u="none" dirty="0">
              <a:solidFill>
                <a:srgbClr val="000000"/>
              </a:solidFill>
              <a:latin typeface="Arial"/>
              <a:ea typeface="Arial"/>
              <a:cs typeface="Arial"/>
              <a:sym typeface="Arial"/>
            </a:endParaRPr>
          </a:p>
        </p:txBody>
      </p:sp>
      <p:sp>
        <p:nvSpPr>
          <p:cNvPr id="679" name="Shape 679"/>
          <p:cNvSpPr txBox="1"/>
          <p:nvPr/>
        </p:nvSpPr>
        <p:spPr>
          <a:xfrm>
            <a:off x="670181" y="461501"/>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Investigación Científica:</a:t>
            </a:r>
            <a:endParaRPr dirty="0">
              <a:solidFill>
                <a:schemeClr val="bg2"/>
              </a:solidFill>
            </a:endParaRPr>
          </a:p>
        </p:txBody>
      </p:sp>
      <p:grpSp>
        <p:nvGrpSpPr>
          <p:cNvPr id="680" name="Shape 680"/>
          <p:cNvGrpSpPr/>
          <p:nvPr/>
        </p:nvGrpSpPr>
        <p:grpSpPr>
          <a:xfrm>
            <a:off x="533400" y="2895600"/>
            <a:ext cx="8069400" cy="3511590"/>
            <a:chOff x="609600" y="3048000"/>
            <a:chExt cx="8069400" cy="3511590"/>
          </a:xfrm>
        </p:grpSpPr>
        <p:sp>
          <p:nvSpPr>
            <p:cNvPr id="681" name="Shape 681"/>
            <p:cNvSpPr txBox="1"/>
            <p:nvPr/>
          </p:nvSpPr>
          <p:spPr>
            <a:xfrm>
              <a:off x="685800" y="3048000"/>
              <a:ext cx="7989900" cy="406500"/>
            </a:xfrm>
            <a:prstGeom prst="rect">
              <a:avLst/>
            </a:prstGeom>
            <a:gradFill>
              <a:gsLst>
                <a:gs pos="0">
                  <a:srgbClr val="CCFFCC"/>
                </a:gs>
                <a:gs pos="50000">
                  <a:srgbClr val="CCFFFF"/>
                </a:gs>
                <a:gs pos="100000">
                  <a:srgbClr val="CCFFCC"/>
                </a:gs>
              </a:gsLst>
              <a:lin ang="2700006" scaled="0"/>
            </a:gra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Ejes de clasificación de la investigación científica:</a:t>
              </a:r>
              <a:endParaRPr dirty="0">
                <a:solidFill>
                  <a:schemeClr val="bg2"/>
                </a:solidFill>
              </a:endParaRPr>
            </a:p>
          </p:txBody>
        </p:sp>
        <p:sp>
          <p:nvSpPr>
            <p:cNvPr id="682" name="Shape 682"/>
            <p:cNvSpPr txBox="1"/>
            <p:nvPr/>
          </p:nvSpPr>
          <p:spPr>
            <a:xfrm>
              <a:off x="609600" y="3143311"/>
              <a:ext cx="8069400" cy="3416279"/>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Finalidad de los resultados.</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Tiempo de ocurrencia de los hechos y registro de la información.</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Período y secuencia del estudio.</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Estado del conocimiento del problema.</a:t>
              </a:r>
              <a:endParaRPr sz="2400" dirty="0"/>
            </a:p>
            <a:p>
              <a:pPr marL="457200" marR="0" lvl="0" indent="-457200" algn="just" rtl="0">
                <a:lnSpc>
                  <a:spcPct val="150000"/>
                </a:lnSpc>
                <a:spcBef>
                  <a:spcPts val="0"/>
                </a:spcBef>
                <a:spcAft>
                  <a:spcPts val="0"/>
                </a:spcAft>
                <a:buClr>
                  <a:srgbClr val="3333CC"/>
                </a:buClr>
                <a:buSzPts val="2000"/>
                <a:buFont typeface="Noto Sans Symbols"/>
                <a:buChar char="▪"/>
              </a:pPr>
              <a:r>
                <a:rPr lang="es-ES" sz="2400" b="0" i="0" u="none" dirty="0">
                  <a:solidFill>
                    <a:srgbClr val="000000"/>
                  </a:solidFill>
                  <a:latin typeface="Arial"/>
                  <a:ea typeface="Arial"/>
                  <a:cs typeface="Arial"/>
                  <a:sym typeface="Arial"/>
                </a:rPr>
                <a:t>Según el paradigma de la ciencia.</a:t>
              </a:r>
              <a:endParaRPr sz="24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6"/>
        <p:cNvGrpSpPr/>
        <p:nvPr/>
      </p:nvGrpSpPr>
      <p:grpSpPr>
        <a:xfrm>
          <a:off x="0" y="0"/>
          <a:ext cx="0" cy="0"/>
          <a:chOff x="0" y="0"/>
          <a:chExt cx="0" cy="0"/>
        </a:xfrm>
      </p:grpSpPr>
      <p:sp>
        <p:nvSpPr>
          <p:cNvPr id="687" name="Shape 687"/>
          <p:cNvSpPr txBox="1"/>
          <p:nvPr/>
        </p:nvSpPr>
        <p:spPr>
          <a:xfrm>
            <a:off x="581690" y="919778"/>
            <a:ext cx="7993200" cy="2387700"/>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Investigación básica (fundamental o pura): </a:t>
            </a:r>
            <a:r>
              <a:rPr lang="es-ES" sz="2000" b="0" i="0" u="none" dirty="0">
                <a:solidFill>
                  <a:srgbClr val="000000"/>
                </a:solidFill>
                <a:latin typeface="Arial"/>
                <a:ea typeface="Arial"/>
                <a:cs typeface="Arial"/>
                <a:sym typeface="Arial"/>
              </a:rPr>
              <a:t>Se define como aquella actividad orientada a la búsqueda de conocimientos nuevos y de nuevos campos de investigación sin un fin práctico específico mediato ni inmediato.</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Investigaciones en el campo de la Matemática</a:t>
            </a:r>
            <a:r>
              <a:rPr lang="es-ES" sz="2000" b="0" i="0" u="none" dirty="0">
                <a:solidFill>
                  <a:srgbClr val="CC3300"/>
                </a:solidFill>
                <a:latin typeface="Arial"/>
                <a:ea typeface="Arial"/>
                <a:cs typeface="Arial"/>
                <a:sym typeface="Arial"/>
              </a:rPr>
              <a:t>.</a:t>
            </a:r>
            <a:endParaRPr dirty="0"/>
          </a:p>
        </p:txBody>
      </p:sp>
      <p:sp>
        <p:nvSpPr>
          <p:cNvPr id="688" name="Shape 688"/>
          <p:cNvSpPr txBox="1"/>
          <p:nvPr/>
        </p:nvSpPr>
        <p:spPr>
          <a:xfrm>
            <a:off x="861910" y="333375"/>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Según la finalidad de los resultados:</a:t>
            </a:r>
            <a:endParaRPr dirty="0">
              <a:solidFill>
                <a:schemeClr val="bg2"/>
              </a:solidFill>
            </a:endParaRPr>
          </a:p>
        </p:txBody>
      </p:sp>
      <p:sp>
        <p:nvSpPr>
          <p:cNvPr id="689" name="Shape 689"/>
          <p:cNvSpPr txBox="1"/>
          <p:nvPr/>
        </p:nvSpPr>
        <p:spPr>
          <a:xfrm>
            <a:off x="583995" y="3714093"/>
            <a:ext cx="7993200" cy="2262117"/>
          </a:xfrm>
          <a:prstGeom prst="rect">
            <a:avLst/>
          </a:prstGeom>
          <a:gradFill>
            <a:gsLst>
              <a:gs pos="0">
                <a:srgbClr val="FFFFCC"/>
              </a:gs>
              <a:gs pos="100000">
                <a:srgbClr val="CCFFFF"/>
              </a:gs>
            </a:gsLst>
            <a:lin ang="2700006" scaled="0"/>
          </a:gra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tx1"/>
                </a:solidFill>
                <a:latin typeface="Arial"/>
                <a:ea typeface="Arial"/>
                <a:cs typeface="Arial"/>
                <a:sym typeface="Arial"/>
              </a:rPr>
              <a:t>Investigación Aplicada</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Surge directamente de la práctica social y genera resultados que son aplicables de manera inmediata.</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Identificar los factores de riesgo de una enfermedad.</a:t>
            </a:r>
          </a:p>
          <a:p>
            <a:pPr marL="457200" marR="0" lvl="0" indent="-457200" algn="just" rtl="0">
              <a:lnSpc>
                <a:spcPct val="150000"/>
              </a:lnSpc>
              <a:spcBef>
                <a:spcPts val="0"/>
              </a:spcBef>
              <a:spcAft>
                <a:spcPts val="0"/>
              </a:spcAft>
              <a:buClr>
                <a:srgbClr val="000000"/>
              </a:buClr>
              <a:buSzPts val="2000"/>
              <a:buFont typeface="Arial"/>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3"/>
        <p:cNvGrpSpPr/>
        <p:nvPr/>
      </p:nvGrpSpPr>
      <p:grpSpPr>
        <a:xfrm>
          <a:off x="0" y="0"/>
          <a:ext cx="0" cy="0"/>
          <a:chOff x="0" y="0"/>
          <a:chExt cx="0" cy="0"/>
        </a:xfrm>
      </p:grpSpPr>
      <p:sp>
        <p:nvSpPr>
          <p:cNvPr id="694" name="Shape 694"/>
          <p:cNvSpPr txBox="1"/>
          <p:nvPr/>
        </p:nvSpPr>
        <p:spPr>
          <a:xfrm>
            <a:off x="427703" y="1752600"/>
            <a:ext cx="8098897" cy="14733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Retrospectiva:</a:t>
            </a:r>
            <a:r>
              <a:rPr lang="es-ES" sz="2000" b="0" i="0" u="none" dirty="0">
                <a:solidFill>
                  <a:srgbClr val="000000"/>
                </a:solidFill>
                <a:latin typeface="Arial"/>
                <a:ea typeface="Arial"/>
                <a:cs typeface="Arial"/>
                <a:sym typeface="Arial"/>
              </a:rPr>
              <a:t> Se indaga sobre hechos que ya han ocurrido.</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Investigación sobre los factores asociados a la promoción escolar en el curso 2011-2012.</a:t>
            </a:r>
            <a:endParaRPr b="1" dirty="0">
              <a:solidFill>
                <a:srgbClr val="FF0000"/>
              </a:solidFill>
            </a:endParaRPr>
          </a:p>
        </p:txBody>
      </p:sp>
      <p:sp>
        <p:nvSpPr>
          <p:cNvPr id="695" name="Shape 695"/>
          <p:cNvSpPr txBox="1"/>
          <p:nvPr/>
        </p:nvSpPr>
        <p:spPr>
          <a:xfrm>
            <a:off x="609600" y="762000"/>
            <a:ext cx="7913700" cy="711300"/>
          </a:xfrm>
          <a:prstGeom prst="rect">
            <a:avLst/>
          </a:prstGeom>
          <a:solidFill>
            <a:schemeClr val="bg1"/>
          </a:soli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bg2"/>
                </a:solidFill>
                <a:latin typeface="Arial"/>
                <a:ea typeface="Arial"/>
                <a:cs typeface="Arial"/>
                <a:sym typeface="Arial"/>
              </a:rPr>
              <a:t>Según el tiempo de ocurrencia de los hechos y registro de la información:</a:t>
            </a:r>
            <a:endParaRPr dirty="0">
              <a:solidFill>
                <a:schemeClr val="bg2"/>
              </a:solidFill>
            </a:endParaRPr>
          </a:p>
        </p:txBody>
      </p:sp>
      <p:sp>
        <p:nvSpPr>
          <p:cNvPr id="696" name="Shape 696"/>
          <p:cNvSpPr txBox="1"/>
          <p:nvPr/>
        </p:nvSpPr>
        <p:spPr>
          <a:xfrm>
            <a:off x="421763" y="3833607"/>
            <a:ext cx="7993200" cy="23877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chemeClr val="bg2"/>
                </a:solidFill>
                <a:latin typeface="Arial"/>
                <a:ea typeface="Arial"/>
                <a:cs typeface="Arial"/>
                <a:sym typeface="Arial"/>
              </a:rPr>
              <a:t>Prospectiva:</a:t>
            </a:r>
            <a:r>
              <a:rPr lang="es-ES" sz="2000" b="0" i="0" u="none" dirty="0">
                <a:solidFill>
                  <a:srgbClr val="000000"/>
                </a:solidFill>
                <a:latin typeface="Arial"/>
                <a:ea typeface="Arial"/>
                <a:cs typeface="Arial"/>
                <a:sym typeface="Arial"/>
              </a:rPr>
              <a:t> Se registra la información en la medida en que van ocurriendo los hechos.</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Comparar los índices académicos correspondientes al 2do y 3er año de la carrera de los estudiantes que están en el 2do año de Técnico Medio en Enfermería</a:t>
            </a:r>
            <a:r>
              <a:rPr lang="es-ES" sz="2000" b="0" i="0" u="none" dirty="0">
                <a:solidFill>
                  <a:srgbClr val="CC3300"/>
                </a:solidFill>
                <a:latin typeface="Arial"/>
                <a:ea typeface="Arial"/>
                <a:cs typeface="Arial"/>
                <a:sym typeface="Arial"/>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701" name="Shape 701"/>
          <p:cNvSpPr txBox="1"/>
          <p:nvPr/>
        </p:nvSpPr>
        <p:spPr>
          <a:xfrm>
            <a:off x="611187" y="1052512"/>
            <a:ext cx="7993200" cy="23877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Transversal</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Se hace un corte en el tiempo y se estudian las variables simultáneamente.  El tiempo no es importante en relación a como se dan los hechos.</a:t>
            </a:r>
            <a:endParaRPr dirty="0"/>
          </a:p>
          <a:p>
            <a:pPr marL="457200" marR="0" lvl="0" indent="-457200" algn="just" rtl="0">
              <a:lnSpc>
                <a:spcPct val="150000"/>
              </a:lnSpc>
              <a:spcBef>
                <a:spcPts val="0"/>
              </a:spcBef>
              <a:spcAft>
                <a:spcPts val="0"/>
              </a:spcAft>
              <a:buClr>
                <a:srgbClr val="CC3300"/>
              </a:buClr>
              <a:buSzPts val="2000"/>
              <a:buFont typeface="Arial"/>
              <a:buNone/>
            </a:pPr>
            <a:r>
              <a:rPr lang="es-ES" sz="2000" b="1" i="0" u="none" dirty="0">
                <a:solidFill>
                  <a:srgbClr val="FF0000"/>
                </a:solidFill>
                <a:latin typeface="Arial"/>
                <a:ea typeface="Arial"/>
                <a:cs typeface="Arial"/>
                <a:sym typeface="Arial"/>
              </a:rPr>
              <a:t>Ejemplo: Estudio de los factores asociados al brote de cólera en el municipio de Sagua la Grande.</a:t>
            </a:r>
            <a:endParaRPr b="1" dirty="0">
              <a:solidFill>
                <a:srgbClr val="FF0000"/>
              </a:solidFill>
            </a:endParaRPr>
          </a:p>
        </p:txBody>
      </p:sp>
      <p:sp>
        <p:nvSpPr>
          <p:cNvPr id="702" name="Shape 702"/>
          <p:cNvSpPr txBox="1"/>
          <p:nvPr/>
        </p:nvSpPr>
        <p:spPr>
          <a:xfrm>
            <a:off x="539750" y="549275"/>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período y secuencia del  estudio:</a:t>
            </a:r>
            <a:endParaRPr dirty="0">
              <a:solidFill>
                <a:schemeClr val="tx1"/>
              </a:solidFill>
            </a:endParaRPr>
          </a:p>
        </p:txBody>
      </p:sp>
      <p:sp>
        <p:nvSpPr>
          <p:cNvPr id="703" name="Shape 703"/>
          <p:cNvSpPr txBox="1"/>
          <p:nvPr/>
        </p:nvSpPr>
        <p:spPr>
          <a:xfrm>
            <a:off x="611187" y="3644900"/>
            <a:ext cx="7993200" cy="2844900"/>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Longitudinal</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Estudia una o más variables a lo largo de un período que varía según el problema de investigación. Por lo general se miden las variables más de una vez.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1" i="0" u="none" dirty="0">
                <a:solidFill>
                  <a:srgbClr val="FF0000"/>
                </a:solidFill>
                <a:latin typeface="Arial"/>
                <a:ea typeface="Arial"/>
                <a:cs typeface="Arial"/>
                <a:sym typeface="Arial"/>
              </a:rPr>
              <a:t>       EJEMPLO: Una investigación para evaluar el tratamiento quirúrgico de la catarata donde se mida la agudeza visual en el preoperatorio, a las 24 horas, a los  días </a:t>
            </a:r>
            <a:r>
              <a:rPr lang="es-ES" sz="2000" b="0" i="0" u="none" dirty="0">
                <a:solidFill>
                  <a:srgbClr val="CC3300"/>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7"/>
        <p:cNvGrpSpPr/>
        <p:nvPr/>
      </p:nvGrpSpPr>
      <p:grpSpPr>
        <a:xfrm>
          <a:off x="0" y="0"/>
          <a:ext cx="0" cy="0"/>
          <a:chOff x="0" y="0"/>
          <a:chExt cx="0" cy="0"/>
        </a:xfrm>
      </p:grpSpPr>
      <p:sp>
        <p:nvSpPr>
          <p:cNvPr id="708" name="Shape 708"/>
          <p:cNvSpPr txBox="1"/>
          <p:nvPr/>
        </p:nvSpPr>
        <p:spPr>
          <a:xfrm>
            <a:off x="611187" y="817454"/>
            <a:ext cx="7993200" cy="2400617"/>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exploratoria</a:t>
            </a:r>
            <a:r>
              <a:rPr lang="es-ES" sz="2000" b="0" i="0" u="none" dirty="0">
                <a:solidFill>
                  <a:srgbClr val="000000"/>
                </a:solidFill>
                <a:latin typeface="Arial"/>
                <a:ea typeface="Arial"/>
                <a:cs typeface="Arial"/>
                <a:sym typeface="Arial"/>
              </a:rPr>
              <a:t>: tiene carácter provisional en cuanto se realiza para obtener un primer conocimiento de la situación donde se piensa realizar una investigación posterior.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latin typeface="Arial"/>
                <a:ea typeface="Arial"/>
                <a:cs typeface="Arial"/>
                <a:sym typeface="Arial"/>
              </a:rPr>
              <a:t>EJEMPLO: Primeros estudios que se hicieron sobre el SIDA.</a:t>
            </a:r>
            <a:endParaRPr b="1" dirty="0">
              <a:solidFill>
                <a:srgbClr val="FF0000"/>
              </a:solidFill>
            </a:endParaRPr>
          </a:p>
        </p:txBody>
      </p:sp>
      <p:sp>
        <p:nvSpPr>
          <p:cNvPr id="709" name="Shape 709"/>
          <p:cNvSpPr txBox="1"/>
          <p:nvPr/>
        </p:nvSpPr>
        <p:spPr>
          <a:xfrm>
            <a:off x="611187" y="260350"/>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estado del conocimiento del problema:</a:t>
            </a:r>
            <a:endParaRPr dirty="0">
              <a:solidFill>
                <a:schemeClr val="tx1"/>
              </a:solidFill>
            </a:endParaRPr>
          </a:p>
        </p:txBody>
      </p:sp>
      <p:sp>
        <p:nvSpPr>
          <p:cNvPr id="710" name="Shape 710"/>
          <p:cNvSpPr txBox="1"/>
          <p:nvPr/>
        </p:nvSpPr>
        <p:spPr>
          <a:xfrm>
            <a:off x="368710" y="3504446"/>
            <a:ext cx="8235677" cy="2862282"/>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descriptiva</a:t>
            </a:r>
            <a:r>
              <a:rPr lang="es-ES" sz="2000" b="0" i="0" u="none" dirty="0">
                <a:solidFill>
                  <a:srgbClr val="000000"/>
                </a:solidFill>
                <a:latin typeface="Arial"/>
                <a:ea typeface="Arial"/>
                <a:cs typeface="Arial"/>
                <a:sym typeface="Arial"/>
              </a:rPr>
              <a:t>: Se ha avanzado en el domino del área del problema y en la delimitación del problema mismo. Tiene como objetivo la descripción de los fenómenos. Se sitúan en un primer nivel del conocimiento y no puede llegar a establecer caminos que conduzcan al esclarecimiento de relaciones causales.  Mide variables.</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sym typeface="Arial"/>
              </a:rPr>
              <a:t>EJEMPLO: Estudio de la prevalencia de la hipertensión arterial</a:t>
            </a:r>
            <a:endParaRPr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p:nvPr/>
        </p:nvSpPr>
        <p:spPr>
          <a:xfrm>
            <a:off x="693173" y="1356852"/>
            <a:ext cx="8126361" cy="353939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El resumen que ponemos a su disposición les facilita la realización de la evaluación final: Proyecto de Investigación</a:t>
            </a:r>
            <a:endParaRPr dirty="0"/>
          </a:p>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Recordatorio : De forma individual deben subir al aula virtual </a:t>
            </a:r>
            <a:r>
              <a:rPr lang="es-ES" sz="2800" b="0" u="none" dirty="0" err="1">
                <a:solidFill>
                  <a:srgbClr val="000000"/>
                </a:solidFill>
                <a:latin typeface="Arial"/>
                <a:ea typeface="Arial"/>
                <a:cs typeface="Arial"/>
                <a:sym typeface="Arial"/>
              </a:rPr>
              <a:t>word</a:t>
            </a:r>
            <a:r>
              <a:rPr lang="es-ES" sz="2800" b="0" u="none" dirty="0">
                <a:solidFill>
                  <a:srgbClr val="000000"/>
                </a:solidFill>
                <a:latin typeface="Arial"/>
                <a:ea typeface="Arial"/>
                <a:cs typeface="Arial"/>
                <a:sym typeface="Arial"/>
              </a:rPr>
              <a:t> y </a:t>
            </a:r>
            <a:r>
              <a:rPr lang="es-ES" sz="2800" b="0" u="none" dirty="0" err="1">
                <a:solidFill>
                  <a:srgbClr val="000000"/>
                </a:solidFill>
                <a:latin typeface="Arial"/>
                <a:ea typeface="Arial"/>
                <a:cs typeface="Arial"/>
                <a:sym typeface="Arial"/>
              </a:rPr>
              <a:t>pps</a:t>
            </a:r>
            <a:endParaRPr dirty="0"/>
          </a:p>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Fecha de entrega : </a:t>
            </a:r>
            <a:r>
              <a:rPr lang="es-ES" sz="2800" b="0" u="none" dirty="0">
                <a:solidFill>
                  <a:srgbClr val="FF0000"/>
                </a:solidFill>
                <a:latin typeface="Arial"/>
                <a:ea typeface="Arial"/>
                <a:cs typeface="Arial"/>
                <a:sym typeface="Arial"/>
              </a:rPr>
              <a:t>9 de abril</a:t>
            </a:r>
            <a:endParaRPr dirty="0"/>
          </a:p>
          <a:p>
            <a:pPr marL="0" marR="0" lvl="0" indent="0" algn="just" rtl="0">
              <a:lnSpc>
                <a:spcPct val="100000"/>
              </a:lnSpc>
              <a:spcBef>
                <a:spcPts val="0"/>
              </a:spcBef>
              <a:spcAft>
                <a:spcPts val="0"/>
              </a:spcAft>
              <a:buClr>
                <a:srgbClr val="000000"/>
              </a:buClr>
              <a:buSzPts val="2800"/>
              <a:buFont typeface="Arial"/>
              <a:buNone/>
            </a:pPr>
            <a:r>
              <a:rPr lang="es-ES" sz="2800" b="0" u="none" dirty="0">
                <a:solidFill>
                  <a:srgbClr val="000000"/>
                </a:solidFill>
                <a:latin typeface="Arial"/>
                <a:ea typeface="Arial"/>
                <a:cs typeface="Arial"/>
                <a:sym typeface="Arial"/>
              </a:rPr>
              <a:t>Exposición :</a:t>
            </a:r>
            <a:r>
              <a:rPr lang="es-ES" sz="2800" b="0" u="none" dirty="0">
                <a:solidFill>
                  <a:srgbClr val="FF0000"/>
                </a:solidFill>
                <a:latin typeface="Arial"/>
                <a:ea typeface="Arial"/>
                <a:cs typeface="Arial"/>
                <a:sym typeface="Arial"/>
              </a:rPr>
              <a:t>16 de Abril </a:t>
            </a:r>
            <a:endParaRPr dirty="0"/>
          </a:p>
          <a:p>
            <a:pPr marL="0" marR="0" lvl="0" indent="0" algn="l" rtl="0">
              <a:lnSpc>
                <a:spcPct val="100000"/>
              </a:lnSpc>
              <a:spcBef>
                <a:spcPts val="0"/>
              </a:spcBef>
              <a:spcAft>
                <a:spcPts val="0"/>
              </a:spcAft>
              <a:buNone/>
            </a:pPr>
            <a:endParaRPr sz="2800" b="0" i="0" u="none" dirty="0">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4"/>
        <p:cNvGrpSpPr/>
        <p:nvPr/>
      </p:nvGrpSpPr>
      <p:grpSpPr>
        <a:xfrm>
          <a:off x="0" y="0"/>
          <a:ext cx="0" cy="0"/>
          <a:chOff x="0" y="0"/>
          <a:chExt cx="0" cy="0"/>
        </a:xfrm>
      </p:grpSpPr>
      <p:sp>
        <p:nvSpPr>
          <p:cNvPr id="715" name="Shape 715"/>
          <p:cNvSpPr txBox="1"/>
          <p:nvPr/>
        </p:nvSpPr>
        <p:spPr>
          <a:xfrm>
            <a:off x="427703" y="1644743"/>
            <a:ext cx="8318091" cy="4339609"/>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400" b="1" i="0" u="none" dirty="0">
                <a:solidFill>
                  <a:srgbClr val="FF0000"/>
                </a:solidFill>
                <a:latin typeface="Arial"/>
                <a:ea typeface="Arial"/>
                <a:cs typeface="Arial"/>
                <a:sym typeface="Arial"/>
              </a:rPr>
              <a:t>Investigación analítica o explicativa</a:t>
            </a:r>
            <a:r>
              <a:rPr lang="es-ES" sz="2400" b="0" i="0" u="none" dirty="0">
                <a:solidFill>
                  <a:srgbClr val="000000"/>
                </a:solidFill>
                <a:latin typeface="Times New Roman"/>
                <a:ea typeface="Times New Roman"/>
                <a:cs typeface="Times New Roman"/>
                <a:sym typeface="Times New Roman"/>
              </a:rPr>
              <a:t>: </a:t>
            </a:r>
            <a:r>
              <a:rPr lang="es-ES" sz="2400" b="0" i="0" u="none" dirty="0">
                <a:solidFill>
                  <a:srgbClr val="000000"/>
                </a:solidFill>
                <a:latin typeface="Arial"/>
                <a:ea typeface="Arial"/>
                <a:cs typeface="Arial"/>
                <a:sym typeface="Arial"/>
              </a:rPr>
              <a:t>Parte de problemas bien identificados en los cuales es necesario el conocimiento de relaciones causales. En este tipo de estudio es imprescindible la formulación de hipótesis que, de una u otra forma, pretenden explicar las causas del problema. Pueden ser </a:t>
            </a:r>
            <a:r>
              <a:rPr lang="es-ES" sz="2400" b="1" i="0" u="none" dirty="0">
                <a:solidFill>
                  <a:srgbClr val="FF0000"/>
                </a:solidFill>
                <a:latin typeface="Arial"/>
                <a:ea typeface="Arial"/>
                <a:cs typeface="Arial"/>
                <a:sym typeface="Arial"/>
              </a:rPr>
              <a:t>observacionales</a:t>
            </a:r>
            <a:r>
              <a:rPr lang="es-ES" sz="2400" b="0" i="0" u="none" dirty="0">
                <a:solidFill>
                  <a:srgbClr val="000000"/>
                </a:solidFill>
                <a:latin typeface="Arial"/>
                <a:ea typeface="Arial"/>
                <a:cs typeface="Arial"/>
                <a:sym typeface="Arial"/>
              </a:rPr>
              <a:t>, </a:t>
            </a:r>
            <a:r>
              <a:rPr lang="es-ES" sz="2400" b="1" i="0" u="none" dirty="0">
                <a:solidFill>
                  <a:srgbClr val="FF0000"/>
                </a:solidFill>
                <a:latin typeface="Arial"/>
                <a:ea typeface="Arial"/>
                <a:cs typeface="Arial"/>
                <a:sym typeface="Arial"/>
              </a:rPr>
              <a:t>experimentales</a:t>
            </a:r>
            <a:r>
              <a:rPr lang="es-ES" sz="2400" b="0" i="0" u="none" dirty="0">
                <a:solidFill>
                  <a:srgbClr val="000000"/>
                </a:solidFill>
                <a:latin typeface="Arial"/>
                <a:ea typeface="Arial"/>
                <a:cs typeface="Arial"/>
                <a:sym typeface="Arial"/>
              </a:rPr>
              <a:t> y </a:t>
            </a:r>
            <a:r>
              <a:rPr lang="es-ES" sz="2400" b="1" i="0" u="none" dirty="0">
                <a:solidFill>
                  <a:srgbClr val="FF0000"/>
                </a:solidFill>
                <a:latin typeface="Arial"/>
                <a:ea typeface="Arial"/>
                <a:cs typeface="Arial"/>
                <a:sym typeface="Arial"/>
              </a:rPr>
              <a:t>cuasiexperimentales</a:t>
            </a:r>
            <a:r>
              <a:rPr lang="es-ES" sz="2400" b="0" i="0" u="none" dirty="0">
                <a:solidFill>
                  <a:srgbClr val="000000"/>
                </a:solidFill>
                <a:latin typeface="Arial"/>
                <a:ea typeface="Arial"/>
                <a:cs typeface="Arial"/>
                <a:sym typeface="Arial"/>
              </a:rPr>
              <a:t>.</a:t>
            </a:r>
            <a:endParaRPr sz="2400" dirty="0"/>
          </a:p>
          <a:p>
            <a:pPr marL="0" marR="0" lvl="0" indent="0" algn="l" rtl="0">
              <a:lnSpc>
                <a:spcPct val="100000"/>
              </a:lnSpc>
              <a:spcBef>
                <a:spcPts val="0"/>
              </a:spcBef>
              <a:spcAft>
                <a:spcPts val="0"/>
              </a:spcAft>
              <a:buNone/>
            </a:pPr>
            <a:endParaRPr sz="2400" b="0" i="0" u="none" dirty="0">
              <a:solidFill>
                <a:srgbClr val="000000"/>
              </a:solidFill>
              <a:latin typeface="Arial"/>
              <a:ea typeface="Arial"/>
              <a:cs typeface="Arial"/>
              <a:sym typeface="Arial"/>
            </a:endParaRPr>
          </a:p>
        </p:txBody>
      </p:sp>
      <p:sp>
        <p:nvSpPr>
          <p:cNvPr id="716" name="Shape 716"/>
          <p:cNvSpPr txBox="1"/>
          <p:nvPr/>
        </p:nvSpPr>
        <p:spPr>
          <a:xfrm>
            <a:off x="373626" y="425245"/>
            <a:ext cx="7913700" cy="738623"/>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400" b="1" i="0" u="none" dirty="0">
                <a:solidFill>
                  <a:schemeClr val="tx1"/>
                </a:solidFill>
                <a:latin typeface="Arial"/>
                <a:ea typeface="Arial"/>
                <a:cs typeface="Arial"/>
                <a:sym typeface="Arial"/>
              </a:rPr>
              <a:t>Según el estado del conocimiento del problema</a:t>
            </a:r>
            <a:r>
              <a:rPr lang="es-ES" sz="2000" b="1" i="0" u="none" dirty="0">
                <a:solidFill>
                  <a:srgbClr val="3333CC"/>
                </a:solidFill>
                <a:latin typeface="Arial"/>
                <a:ea typeface="Arial"/>
                <a:cs typeface="Arial"/>
                <a:sym typeface="Arial"/>
              </a:rPr>
              <a:t> </a:t>
            </a:r>
            <a:r>
              <a:rPr lang="es-ES" sz="1800" b="1" i="0" u="none" dirty="0">
                <a:solidFill>
                  <a:srgbClr val="000000"/>
                </a:solidFill>
                <a:latin typeface="Arial"/>
                <a:ea typeface="Arial"/>
                <a:cs typeface="Arial"/>
                <a:sym typeface="Arial"/>
              </a:rPr>
              <a:t>(continuación):</a:t>
            </a:r>
            <a:endParaRPr dirty="0"/>
          </a:p>
        </p:txBody>
      </p:sp>
      <p:sp>
        <p:nvSpPr>
          <p:cNvPr id="717" name="Shape 717"/>
          <p:cNvSpPr txBox="1"/>
          <p:nvPr/>
        </p:nvSpPr>
        <p:spPr>
          <a:xfrm>
            <a:off x="2018071" y="5668296"/>
            <a:ext cx="6477000" cy="830956"/>
          </a:xfrm>
          <a:prstGeom prst="rect">
            <a:avLst/>
          </a:prstGeom>
          <a:solidFill>
            <a:schemeClr val="bg1"/>
          </a:solidFill>
          <a:ln>
            <a:noFill/>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s-ES" sz="2400" b="0" i="0" u="none" dirty="0">
                <a:solidFill>
                  <a:schemeClr val="tx1"/>
                </a:solidFill>
                <a:latin typeface="Arial"/>
                <a:ea typeface="Arial"/>
                <a:cs typeface="Arial"/>
                <a:sym typeface="Arial"/>
              </a:rPr>
              <a:t>Experimentales: Manipulación del factor causal</a:t>
            </a:r>
            <a:r>
              <a:rPr lang="es-ES" sz="2000" b="0" i="0" u="none" dirty="0">
                <a:solidFill>
                  <a:schemeClr val="tx1"/>
                </a:solidFill>
                <a:latin typeface="Arial"/>
                <a:ea typeface="Arial"/>
                <a:cs typeface="Arial"/>
                <a:sym typeface="Arial"/>
              </a:rPr>
              <a:t>.</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1"/>
        <p:cNvGrpSpPr/>
        <p:nvPr/>
      </p:nvGrpSpPr>
      <p:grpSpPr>
        <a:xfrm>
          <a:off x="0" y="0"/>
          <a:ext cx="0" cy="0"/>
          <a:chOff x="0" y="0"/>
          <a:chExt cx="0" cy="0"/>
        </a:xfrm>
      </p:grpSpPr>
      <p:sp>
        <p:nvSpPr>
          <p:cNvPr id="722" name="Shape 722"/>
          <p:cNvSpPr txBox="1"/>
          <p:nvPr/>
        </p:nvSpPr>
        <p:spPr>
          <a:xfrm>
            <a:off x="533400" y="1288942"/>
            <a:ext cx="7993200" cy="2400617"/>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cuantitativa</a:t>
            </a:r>
            <a:r>
              <a:rPr lang="es-ES" sz="2000" b="0" i="0" u="none" dirty="0">
                <a:solidFill>
                  <a:srgbClr val="CC3300"/>
                </a:solidFill>
                <a:latin typeface="Arial"/>
                <a:ea typeface="Arial"/>
                <a:cs typeface="Arial"/>
                <a:sym typeface="Arial"/>
              </a:rPr>
              <a:t>: </a:t>
            </a:r>
            <a:r>
              <a:rPr lang="es-ES" sz="2000" b="0" i="0" u="none" dirty="0">
                <a:solidFill>
                  <a:srgbClr val="000000"/>
                </a:solidFill>
                <a:latin typeface="Arial"/>
                <a:ea typeface="Arial"/>
                <a:cs typeface="Arial"/>
                <a:sym typeface="Arial"/>
              </a:rPr>
              <a:t>se centra fundamentalmente en los aspectos observables y susceptibles de cuantificación de los fenómenos.</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1" i="0" u="none" dirty="0">
                <a:solidFill>
                  <a:srgbClr val="FF0000"/>
                </a:solidFill>
                <a:latin typeface="Arial"/>
                <a:ea typeface="Arial"/>
                <a:cs typeface="Arial"/>
                <a:sym typeface="Arial"/>
              </a:rPr>
              <a:t>      EJEMPLO: Estudio sobre enfermedades de la piel en pacientes</a:t>
            </a:r>
            <a:r>
              <a:rPr lang="es-ES" sz="2000" b="0" i="0" u="none" dirty="0">
                <a:solidFill>
                  <a:srgbClr val="000000"/>
                </a:solidFill>
                <a:latin typeface="Arial"/>
                <a:ea typeface="Arial"/>
                <a:cs typeface="Arial"/>
                <a:sym typeface="Arial"/>
              </a:rPr>
              <a:t>.</a:t>
            </a:r>
            <a:endParaRPr dirty="0"/>
          </a:p>
        </p:txBody>
      </p:sp>
      <p:sp>
        <p:nvSpPr>
          <p:cNvPr id="723" name="Shape 723"/>
          <p:cNvSpPr txBox="1"/>
          <p:nvPr/>
        </p:nvSpPr>
        <p:spPr>
          <a:xfrm>
            <a:off x="609600" y="838200"/>
            <a:ext cx="7913700" cy="406500"/>
          </a:xfrm>
          <a:prstGeom prst="rect">
            <a:avLst/>
          </a:prstGeom>
          <a:solidFill>
            <a:schemeClr val="bg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000" b="1" i="0" u="none" dirty="0">
                <a:solidFill>
                  <a:schemeClr val="tx1"/>
                </a:solidFill>
                <a:latin typeface="Arial"/>
                <a:ea typeface="Arial"/>
                <a:cs typeface="Arial"/>
                <a:sym typeface="Arial"/>
              </a:rPr>
              <a:t>Según el paradigma de la ciencia al que se adscribe:</a:t>
            </a:r>
            <a:endParaRPr dirty="0">
              <a:solidFill>
                <a:schemeClr val="tx1"/>
              </a:solidFill>
            </a:endParaRPr>
          </a:p>
        </p:txBody>
      </p:sp>
      <p:sp>
        <p:nvSpPr>
          <p:cNvPr id="724" name="Shape 724"/>
          <p:cNvSpPr txBox="1"/>
          <p:nvPr/>
        </p:nvSpPr>
        <p:spPr>
          <a:xfrm>
            <a:off x="539750" y="4013736"/>
            <a:ext cx="7993200" cy="1938952"/>
          </a:xfrm>
          <a:prstGeom prst="rect">
            <a:avLst/>
          </a:prstGeom>
          <a:gradFill>
            <a:gsLst>
              <a:gs pos="0">
                <a:srgbClr val="FFFFCC"/>
              </a:gs>
              <a:gs pos="100000">
                <a:srgbClr val="CCFFFF"/>
              </a:gs>
            </a:gsLst>
            <a:lin ang="2700006" scaled="0"/>
          </a:gra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R="0" lvl="0" algn="just" rtl="0">
              <a:lnSpc>
                <a:spcPct val="150000"/>
              </a:lnSpc>
              <a:spcBef>
                <a:spcPts val="0"/>
              </a:spcBef>
              <a:spcAft>
                <a:spcPts val="0"/>
              </a:spcAft>
              <a:buClr>
                <a:srgbClr val="3333CC"/>
              </a:buClr>
              <a:buSzPts val="2000"/>
            </a:pPr>
            <a:r>
              <a:rPr lang="es-ES" sz="2000" b="1" i="0" u="none" dirty="0">
                <a:solidFill>
                  <a:srgbClr val="FF0000"/>
                </a:solidFill>
                <a:latin typeface="Arial"/>
                <a:ea typeface="Arial"/>
                <a:cs typeface="Arial"/>
                <a:sym typeface="Arial"/>
              </a:rPr>
              <a:t>Investigación cualitativa</a:t>
            </a:r>
            <a:r>
              <a:rPr lang="es-ES" sz="2000" b="0" i="0" u="none" dirty="0">
                <a:solidFill>
                  <a:srgbClr val="CC3300"/>
                </a:solidFill>
                <a:latin typeface="Arial"/>
                <a:ea typeface="Arial"/>
                <a:cs typeface="Arial"/>
                <a:sym typeface="Arial"/>
              </a:rPr>
              <a:t>:</a:t>
            </a:r>
            <a:r>
              <a:rPr lang="es-ES" sz="2000" b="0" i="0" u="none" dirty="0">
                <a:solidFill>
                  <a:srgbClr val="000000"/>
                </a:solidFill>
                <a:latin typeface="Arial"/>
                <a:ea typeface="Arial"/>
                <a:cs typeface="Arial"/>
                <a:sym typeface="Arial"/>
              </a:rPr>
              <a:t> se orienta al estudio de los significados e interpretación de las acciones humanas y de la vida social. </a:t>
            </a:r>
            <a:endParaRPr dirty="0"/>
          </a:p>
          <a:p>
            <a:pPr marL="457200" marR="0" lvl="0" indent="-457200" algn="just" rtl="0">
              <a:lnSpc>
                <a:spcPct val="15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a:t>
            </a:r>
            <a:r>
              <a:rPr lang="es-ES" sz="2000" b="1" i="0" u="none" dirty="0">
                <a:solidFill>
                  <a:srgbClr val="FF0000"/>
                </a:solidFill>
                <a:sym typeface="Arial"/>
              </a:rPr>
              <a:t>EJEMPLO: Una investigación acción que se proponga modificar estilos de vida.</a:t>
            </a:r>
            <a:endParaRPr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p:nvPr/>
        </p:nvSpPr>
        <p:spPr>
          <a:xfrm>
            <a:off x="1400175" y="514350"/>
            <a:ext cx="5040300" cy="52318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MÉTODOS TEÓRICOS</a:t>
            </a:r>
            <a:endParaRPr sz="2800" dirty="0">
              <a:solidFill>
                <a:schemeClr val="tx1"/>
              </a:solidFill>
            </a:endParaRPr>
          </a:p>
        </p:txBody>
      </p:sp>
      <p:sp>
        <p:nvSpPr>
          <p:cNvPr id="730" name="Shape 730"/>
          <p:cNvSpPr txBox="1"/>
          <p:nvPr/>
        </p:nvSpPr>
        <p:spPr>
          <a:xfrm>
            <a:off x="486695" y="1563328"/>
            <a:ext cx="8362987" cy="275148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400" b="0" i="0" u="none" dirty="0">
                <a:solidFill>
                  <a:schemeClr val="dk1"/>
                </a:solidFill>
                <a:latin typeface="Arial"/>
                <a:ea typeface="Arial"/>
                <a:cs typeface="Arial"/>
                <a:sym typeface="Arial"/>
              </a:rPr>
              <a:t>Cumplen una función gnoseológica importante, ya que posibilitan la interpretación conceptual de los datos empíricos encontrados. Se utilizan en la construcción y desarrollo de las teorías, creando las condiciones para ir más allá de las características fenoménicas y superficiales de la realidad, explicar los hechos y profundizar en las relaciones esenciales y las cualidades fundamentales de los procesos no observables directamente. </a:t>
            </a:r>
            <a:r>
              <a:rPr lang="es-ES" sz="2000" b="0" i="0" u="none" dirty="0">
                <a:solidFill>
                  <a:schemeClr val="dk1"/>
                </a:solidFill>
                <a:latin typeface="Arial"/>
                <a:ea typeface="Arial"/>
                <a:cs typeface="Arial"/>
                <a:sym typeface="Arial"/>
              </a:rPr>
              <a:t> </a:t>
            </a:r>
            <a:endParaRPr dirty="0"/>
          </a:p>
        </p:txBody>
      </p:sp>
      <p:sp>
        <p:nvSpPr>
          <p:cNvPr id="5" name="CuadroTexto 4">
            <a:extLst>
              <a:ext uri="{FF2B5EF4-FFF2-40B4-BE49-F238E27FC236}">
                <a16:creationId xmlns:a16="http://schemas.microsoft.com/office/drawing/2014/main" id="{532C7D6E-8F56-4A29-A5BB-6EECC6386DDC}"/>
              </a:ext>
            </a:extLst>
          </p:cNvPr>
          <p:cNvSpPr txBox="1"/>
          <p:nvPr/>
        </p:nvSpPr>
        <p:spPr>
          <a:xfrm>
            <a:off x="1253613" y="4763729"/>
            <a:ext cx="6651522" cy="523220"/>
          </a:xfrm>
          <a:prstGeom prst="rect">
            <a:avLst/>
          </a:prstGeom>
          <a:noFill/>
        </p:spPr>
        <p:txBody>
          <a:bodyPr wrap="square">
            <a:spAutoFit/>
          </a:bodyPr>
          <a:lstStyle/>
          <a:p>
            <a:r>
              <a:rPr lang="es-ES" sz="2800" b="0" i="0" u="none" dirty="0">
                <a:solidFill>
                  <a:schemeClr val="dk1"/>
                </a:solidFill>
                <a:latin typeface="Arial"/>
                <a:ea typeface="Arial"/>
                <a:cs typeface="Arial"/>
                <a:sym typeface="Arial"/>
              </a:rPr>
              <a:t>Estudiaremos los siguientes</a:t>
            </a:r>
            <a:endParaRPr lang="es-ES_tradnl" sz="2800" dirty="0"/>
          </a:p>
        </p:txBody>
      </p:sp>
      <p:sp>
        <p:nvSpPr>
          <p:cNvPr id="3" name="Flecha: hacia abajo 2">
            <a:extLst>
              <a:ext uri="{FF2B5EF4-FFF2-40B4-BE49-F238E27FC236}">
                <a16:creationId xmlns:a16="http://schemas.microsoft.com/office/drawing/2014/main" id="{C6E89DD4-60EE-411B-8761-57AD2F1034DB}"/>
              </a:ext>
            </a:extLst>
          </p:cNvPr>
          <p:cNvSpPr/>
          <p:nvPr/>
        </p:nvSpPr>
        <p:spPr>
          <a:xfrm>
            <a:off x="3111910" y="5397910"/>
            <a:ext cx="1354787" cy="1184885"/>
          </a:xfrm>
          <a:prstGeom prst="down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p:nvPr/>
        </p:nvSpPr>
        <p:spPr>
          <a:xfrm>
            <a:off x="0" y="1068488"/>
            <a:ext cx="2736900" cy="6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DIALÉCTICO  MATERIALISTA</a:t>
            </a:r>
            <a:endParaRPr dirty="0"/>
          </a:p>
        </p:txBody>
      </p:sp>
      <p:sp>
        <p:nvSpPr>
          <p:cNvPr id="736" name="Shape 736"/>
          <p:cNvSpPr txBox="1"/>
          <p:nvPr/>
        </p:nvSpPr>
        <p:spPr>
          <a:xfrm>
            <a:off x="2987675" y="476250"/>
            <a:ext cx="5760900" cy="36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7" name="Shape 737"/>
          <p:cNvSpPr txBox="1"/>
          <p:nvPr/>
        </p:nvSpPr>
        <p:spPr>
          <a:xfrm>
            <a:off x="3023419" y="590190"/>
            <a:ext cx="5725218" cy="17541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Es el método teórico general por excelencia, además de comprender la estructura y dinámica del objeto, logra descubrir la contradicción que es fuente de su propio movimiento y desarrollo. Constituye un método general que adopta una forma específica en cada ciencia particular.  </a:t>
            </a:r>
            <a:endParaRPr dirty="0"/>
          </a:p>
        </p:txBody>
      </p:sp>
      <p:sp>
        <p:nvSpPr>
          <p:cNvPr id="738" name="Shape 738"/>
          <p:cNvSpPr txBox="1"/>
          <p:nvPr/>
        </p:nvSpPr>
        <p:spPr>
          <a:xfrm>
            <a:off x="79168" y="3226721"/>
            <a:ext cx="2826263" cy="6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ANALÍTICO SINTÉTICO</a:t>
            </a:r>
            <a:endParaRPr dirty="0"/>
          </a:p>
        </p:txBody>
      </p:sp>
      <p:sp>
        <p:nvSpPr>
          <p:cNvPr id="739" name="Shape 739"/>
          <p:cNvSpPr txBox="1"/>
          <p:nvPr/>
        </p:nvSpPr>
        <p:spPr>
          <a:xfrm>
            <a:off x="3038166" y="2497700"/>
            <a:ext cx="5692879" cy="230828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Está integrado por el desarrollo del análisis y la síntesis mediante el cual se descompone un objeto, fenómeno o proceso en los principales elementos que lo integran para realizar, valorar y conocer sus particularidades y, simultáneamente, mediante la síntesis integrarse para ser vistos en su interrelación como un todo.</a:t>
            </a:r>
            <a:endParaRPr dirty="0"/>
          </a:p>
        </p:txBody>
      </p:sp>
      <p:sp>
        <p:nvSpPr>
          <p:cNvPr id="740" name="Shape 740"/>
          <p:cNvSpPr txBox="1"/>
          <p:nvPr/>
        </p:nvSpPr>
        <p:spPr>
          <a:xfrm>
            <a:off x="211906" y="5077592"/>
            <a:ext cx="232481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dirty="0">
                <a:solidFill>
                  <a:srgbClr val="000000"/>
                </a:solidFill>
                <a:latin typeface="Arial"/>
                <a:ea typeface="Arial"/>
                <a:cs typeface="Arial"/>
                <a:sym typeface="Arial"/>
              </a:rPr>
              <a:t>MÉTODO LÓGICO - ABSTRACTO</a:t>
            </a:r>
            <a:endParaRPr dirty="0"/>
          </a:p>
        </p:txBody>
      </p:sp>
      <p:sp>
        <p:nvSpPr>
          <p:cNvPr id="741" name="Shape 741"/>
          <p:cNvSpPr txBox="1"/>
          <p:nvPr/>
        </p:nvSpPr>
        <p:spPr>
          <a:xfrm>
            <a:off x="2735262" y="4982752"/>
            <a:ext cx="6048300" cy="9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000" b="0" i="0" u="none" dirty="0">
                <a:solidFill>
                  <a:schemeClr val="dk1"/>
                </a:solidFill>
                <a:latin typeface="Arial"/>
                <a:ea typeface="Arial"/>
                <a:cs typeface="Arial"/>
                <a:sym typeface="Arial"/>
              </a:rPr>
              <a:t>Posibilita aislar, separar, y determinar las cualidades esenciales que caracterizan a diferentes objetos como fenómenos y procesos.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Shape 746"/>
          <p:cNvSpPr txBox="1"/>
          <p:nvPr/>
        </p:nvSpPr>
        <p:spPr>
          <a:xfrm>
            <a:off x="395287" y="1606550"/>
            <a:ext cx="8424900" cy="208668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R="0" lvl="0" algn="just" rtl="0">
              <a:lnSpc>
                <a:spcPct val="90000"/>
              </a:lnSpc>
              <a:spcBef>
                <a:spcPts val="0"/>
              </a:spcBef>
              <a:spcAft>
                <a:spcPts val="0"/>
              </a:spcAft>
              <a:buClr>
                <a:schemeClr val="dk1"/>
              </a:buClr>
              <a:buSzPts val="2000"/>
            </a:pPr>
            <a:r>
              <a:rPr lang="es-ES" sz="2400" b="0" i="0" u="none" dirty="0">
                <a:solidFill>
                  <a:schemeClr val="dk1"/>
                </a:solidFill>
                <a:latin typeface="Arial"/>
                <a:ea typeface="Arial"/>
                <a:cs typeface="Arial"/>
                <a:sym typeface="Arial"/>
              </a:rPr>
              <a:t>Posibilitan estudiar fenómenos, objetos, y procesos observables y poderlos confirmar mediante la hipótesis y las teorías. El nivel donde operan está íntimamente relacionado con la experiencia práctica, aunque no se reduce a esta , ya que lleva la elaboración y el procesamiento de los datos para explicar el objeto a este nivel.</a:t>
            </a:r>
            <a:endParaRPr sz="2400" dirty="0"/>
          </a:p>
        </p:txBody>
      </p:sp>
      <p:sp>
        <p:nvSpPr>
          <p:cNvPr id="747" name="Shape 747"/>
          <p:cNvSpPr txBox="1"/>
          <p:nvPr/>
        </p:nvSpPr>
        <p:spPr>
          <a:xfrm>
            <a:off x="2536722" y="474662"/>
            <a:ext cx="4763729" cy="46162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400" b="1" i="0" u="none" dirty="0">
                <a:solidFill>
                  <a:schemeClr val="tx1"/>
                </a:solidFill>
                <a:latin typeface="Arial"/>
                <a:ea typeface="Arial"/>
                <a:cs typeface="Arial"/>
                <a:sym typeface="Arial"/>
              </a:rPr>
              <a:t>MÉTODOS EMPÍRICOS</a:t>
            </a:r>
            <a:endParaRPr sz="2400" dirty="0">
              <a:solidFill>
                <a:schemeClr val="tx1"/>
              </a:solidFill>
            </a:endParaRPr>
          </a:p>
        </p:txBody>
      </p:sp>
      <p:sp>
        <p:nvSpPr>
          <p:cNvPr id="748" name="Shape 748"/>
          <p:cNvSpPr txBox="1"/>
          <p:nvPr/>
        </p:nvSpPr>
        <p:spPr>
          <a:xfrm>
            <a:off x="395287" y="4438139"/>
            <a:ext cx="8217771" cy="95406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800" b="0" i="0" u="none" dirty="0">
                <a:solidFill>
                  <a:schemeClr val="dk1"/>
                </a:solidFill>
                <a:latin typeface="Arial"/>
                <a:ea typeface="Arial"/>
                <a:cs typeface="Arial"/>
                <a:sym typeface="Arial"/>
              </a:rPr>
              <a:t>Entre los principales se pueden señalar los siguientes</a:t>
            </a:r>
            <a:endParaRPr sz="2800" dirty="0"/>
          </a:p>
        </p:txBody>
      </p:sp>
      <p:sp>
        <p:nvSpPr>
          <p:cNvPr id="5" name="Flecha: hacia abajo 4">
            <a:extLst>
              <a:ext uri="{FF2B5EF4-FFF2-40B4-BE49-F238E27FC236}">
                <a16:creationId xmlns:a16="http://schemas.microsoft.com/office/drawing/2014/main" id="{E28095DC-D1E5-4EA2-B8B5-A79B2336FF8C}"/>
              </a:ext>
            </a:extLst>
          </p:cNvPr>
          <p:cNvSpPr/>
          <p:nvPr/>
        </p:nvSpPr>
        <p:spPr>
          <a:xfrm>
            <a:off x="3790335" y="5545394"/>
            <a:ext cx="1015574" cy="1037401"/>
          </a:xfrm>
          <a:prstGeom prst="downArrow">
            <a:avLst>
              <a:gd name="adj1" fmla="val 50000"/>
              <a:gd name="adj2" fmla="val 5710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822888" y="665162"/>
            <a:ext cx="4442286" cy="52318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800" b="1" i="0" u="none" dirty="0">
                <a:solidFill>
                  <a:srgbClr val="000000"/>
                </a:solidFill>
                <a:sym typeface="Arial"/>
              </a:rPr>
              <a:t>LA OBSERVACIÓN</a:t>
            </a:r>
            <a:endParaRPr sz="2800" dirty="0"/>
          </a:p>
        </p:txBody>
      </p:sp>
      <p:sp>
        <p:nvSpPr>
          <p:cNvPr id="754" name="Shape 754"/>
          <p:cNvSpPr txBox="1"/>
          <p:nvPr/>
        </p:nvSpPr>
        <p:spPr>
          <a:xfrm>
            <a:off x="2212257" y="1961537"/>
            <a:ext cx="6518787" cy="378561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Método utilizado por excelencia. Consiste en la percepción y registro planificado y sistemático del comportamiento del objeto en su medio. Se emplea en cualquier etapa de la actividad científica y siempre es orientada a un fin, para lo cual el investigador elabora previamente un instrumento que le permite el registro de aquellos elementos que son objeto de su observación. No debe ser afectada con la apariencia individual del observador.</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395287" y="1606550"/>
            <a:ext cx="8424900" cy="304694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i="0" u="none" dirty="0">
                <a:solidFill>
                  <a:srgbClr val="000000"/>
                </a:solidFill>
                <a:latin typeface="Arial"/>
                <a:ea typeface="Arial"/>
                <a:cs typeface="Arial"/>
                <a:sym typeface="Arial"/>
              </a:rPr>
              <a:t>Constituyen un medio fundamental, tanto para describir relaciones y propiedades sobre la base de la organización de la información, como para realizar inferencias de determinadas regularidades sobre la base del cálculo probabilístico. Se caracteriza por la introducción en el lenguaje de la ciencias de los conceptos cuantitativos que designan la cualidad medida y que pueden surgir de la base de conceptos comparativos.</a:t>
            </a:r>
            <a:endParaRPr dirty="0"/>
          </a:p>
        </p:txBody>
      </p:sp>
      <p:sp>
        <p:nvSpPr>
          <p:cNvPr id="760" name="Shape 760"/>
          <p:cNvSpPr txBox="1"/>
          <p:nvPr/>
        </p:nvSpPr>
        <p:spPr>
          <a:xfrm>
            <a:off x="823912" y="476250"/>
            <a:ext cx="7923300" cy="52318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MÉTODOS</a:t>
            </a:r>
            <a:r>
              <a:rPr lang="es-ES" sz="2800" b="1" i="0" u="none" dirty="0">
                <a:solidFill>
                  <a:srgbClr val="3333CC"/>
                </a:solidFill>
                <a:latin typeface="Arial"/>
                <a:ea typeface="Arial"/>
                <a:cs typeface="Arial"/>
                <a:sym typeface="Arial"/>
              </a:rPr>
              <a:t> </a:t>
            </a:r>
            <a:r>
              <a:rPr lang="es-ES" sz="2800" b="1" i="0" u="none" dirty="0">
                <a:solidFill>
                  <a:schemeClr val="tx1"/>
                </a:solidFill>
                <a:latin typeface="Arial"/>
                <a:ea typeface="Arial"/>
                <a:cs typeface="Arial"/>
                <a:sym typeface="Arial"/>
              </a:rPr>
              <a:t>ESTADÍSTICOS</a:t>
            </a:r>
            <a:endParaRPr sz="2800" dirty="0">
              <a:solidFill>
                <a:schemeClr val="tx1"/>
              </a:solidFill>
            </a:endParaRPr>
          </a:p>
        </p:txBody>
      </p:sp>
      <p:sp>
        <p:nvSpPr>
          <p:cNvPr id="761" name="Shape 761"/>
          <p:cNvSpPr txBox="1"/>
          <p:nvPr/>
        </p:nvSpPr>
        <p:spPr>
          <a:xfrm>
            <a:off x="395287" y="5214937"/>
            <a:ext cx="83517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dirty="0">
                <a:solidFill>
                  <a:srgbClr val="000000"/>
                </a:solidFill>
                <a:latin typeface="Arial"/>
                <a:ea typeface="Arial"/>
                <a:cs typeface="Arial"/>
                <a:sym typeface="Arial"/>
              </a:rPr>
              <a:t>Entre los principales se pueden señalar los siguientes</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p:nvPr/>
        </p:nvSpPr>
        <p:spPr>
          <a:xfrm>
            <a:off x="144462" y="704850"/>
            <a:ext cx="44422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800" b="1" i="0" u="none" dirty="0">
                <a:solidFill>
                  <a:srgbClr val="000000"/>
                </a:solidFill>
                <a:sym typeface="Arial"/>
              </a:rPr>
              <a:t>CUANTITATIVOS</a:t>
            </a:r>
            <a:endParaRPr sz="2800" dirty="0"/>
          </a:p>
        </p:txBody>
      </p:sp>
      <p:sp>
        <p:nvSpPr>
          <p:cNvPr id="767" name="Shape 767"/>
          <p:cNvSpPr txBox="1"/>
          <p:nvPr/>
        </p:nvSpPr>
        <p:spPr>
          <a:xfrm>
            <a:off x="2987675" y="2704279"/>
            <a:ext cx="5905500" cy="341627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Se basan en la teoría positivista del conocimiento, la cual modelada prácticamente en el esquema de las ciencias naturales, intenta describir y explicar los eventos, procesos y fenómenos del mundo social de forma que se puedan llegar a formular las generalizaciones que existen objetivamente (enfoque ético)   </a:t>
            </a:r>
            <a:endParaRPr sz="2400" dirty="0"/>
          </a:p>
        </p:txBody>
      </p:sp>
      <p:cxnSp>
        <p:nvCxnSpPr>
          <p:cNvPr id="4" name="Conector: angular 3">
            <a:extLst>
              <a:ext uri="{FF2B5EF4-FFF2-40B4-BE49-F238E27FC236}">
                <a16:creationId xmlns:a16="http://schemas.microsoft.com/office/drawing/2014/main" id="{94109090-9A80-48CA-8FB7-6DA91E60DB04}"/>
              </a:ext>
            </a:extLst>
          </p:cNvPr>
          <p:cNvCxnSpPr>
            <a:cxnSpLocks/>
          </p:cNvCxnSpPr>
          <p:nvPr/>
        </p:nvCxnSpPr>
        <p:spPr>
          <a:xfrm rot="16200000" flipH="1">
            <a:off x="346586" y="2175388"/>
            <a:ext cx="2979177" cy="1342104"/>
          </a:xfrm>
          <a:prstGeom prst="bentConnector3">
            <a:avLst/>
          </a:prstGeom>
          <a:ln w="76200">
            <a:solidFill>
              <a:schemeClr val="bg2"/>
            </a:solidFill>
            <a:tailEnd type="triangle"/>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p:nvPr/>
        </p:nvSpPr>
        <p:spPr>
          <a:xfrm>
            <a:off x="530941" y="704850"/>
            <a:ext cx="4380271" cy="52318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800" b="1" i="0" u="none" dirty="0">
                <a:solidFill>
                  <a:srgbClr val="000000"/>
                </a:solidFill>
                <a:sym typeface="Arial"/>
              </a:rPr>
              <a:t>CUALITATIVOS</a:t>
            </a:r>
            <a:endParaRPr sz="2800" dirty="0"/>
          </a:p>
        </p:txBody>
      </p:sp>
      <p:sp>
        <p:nvSpPr>
          <p:cNvPr id="773" name="Shape 773"/>
          <p:cNvSpPr txBox="1"/>
          <p:nvPr/>
        </p:nvSpPr>
        <p:spPr>
          <a:xfrm>
            <a:off x="2816942" y="2772695"/>
            <a:ext cx="5928852" cy="304694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Por el contrario, se basan el </a:t>
            </a:r>
            <a:r>
              <a:rPr lang="es-ES" sz="2400" b="0" i="0" u="none" dirty="0" err="1">
                <a:solidFill>
                  <a:schemeClr val="dk1"/>
                </a:solidFill>
                <a:sym typeface="Arial"/>
              </a:rPr>
              <a:t>el</a:t>
            </a:r>
            <a:r>
              <a:rPr lang="es-ES" sz="2400" b="0" i="0" u="none" dirty="0">
                <a:solidFill>
                  <a:schemeClr val="dk1"/>
                </a:solidFill>
                <a:sym typeface="Arial"/>
              </a:rPr>
              <a:t> paradigma de las ciencias sociales e intentan recuperar el contexto y las dimensiones humanas del fenómeno mediante una estrategia de investigación cualitativa , para lo cual utiliza de forma predominante el lenguaje de las palabras y un enfoque naturalista, no instructivo e inductivo</a:t>
            </a:r>
            <a:r>
              <a:rPr lang="es-ES" sz="2400" b="1" i="0" u="none" dirty="0">
                <a:solidFill>
                  <a:srgbClr val="000000"/>
                </a:solidFill>
                <a:sym typeface="Arial"/>
              </a:rPr>
              <a:t>. </a:t>
            </a:r>
            <a:endParaRPr sz="2400" dirty="0"/>
          </a:p>
        </p:txBody>
      </p:sp>
      <p:cxnSp>
        <p:nvCxnSpPr>
          <p:cNvPr id="3" name="Conector: angular 2">
            <a:extLst>
              <a:ext uri="{FF2B5EF4-FFF2-40B4-BE49-F238E27FC236}">
                <a16:creationId xmlns:a16="http://schemas.microsoft.com/office/drawing/2014/main" id="{DD130A26-C2D3-4AAD-88E6-7E3F55B9A539}"/>
              </a:ext>
            </a:extLst>
          </p:cNvPr>
          <p:cNvCxnSpPr>
            <a:cxnSpLocks/>
          </p:cNvCxnSpPr>
          <p:nvPr/>
        </p:nvCxnSpPr>
        <p:spPr>
          <a:xfrm rot="16200000" flipH="1">
            <a:off x="346586" y="2175388"/>
            <a:ext cx="2979177" cy="1342104"/>
          </a:xfrm>
          <a:prstGeom prst="bentConnector3">
            <a:avLst/>
          </a:prstGeom>
          <a:ln w="76200">
            <a:solidFill>
              <a:schemeClr val="bg2"/>
            </a:solidFill>
            <a:tailEnd type="triangle"/>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p:nvPr/>
        </p:nvSpPr>
        <p:spPr>
          <a:xfrm>
            <a:off x="395287" y="2113679"/>
            <a:ext cx="8424900" cy="267761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El método epidemiológico es utilizado para abordar científicamente el estudio de las alteraciones del proceso salud-enfermedad que afectan a la población, y seleccionar las medidas para su disminución o eliminación. Mantiene la interacción dialéctica entre la teoría y la práctica, en función de enriquecer continuamente el conocimiento científico sobre los fenómenos de salud en las poblaciones</a:t>
            </a:r>
            <a:endParaRPr sz="2400" dirty="0"/>
          </a:p>
        </p:txBody>
      </p:sp>
      <p:sp>
        <p:nvSpPr>
          <p:cNvPr id="779" name="Shape 779"/>
          <p:cNvSpPr txBox="1"/>
          <p:nvPr/>
        </p:nvSpPr>
        <p:spPr>
          <a:xfrm>
            <a:off x="1430593" y="474662"/>
            <a:ext cx="5878193" cy="523180"/>
          </a:xfrm>
          <a:prstGeom prst="rect">
            <a:avLst/>
          </a:prstGeom>
          <a:solidFill>
            <a:schemeClr val="bg1"/>
          </a:solid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MÉTODO EPIDEMIOLÓGICO</a:t>
            </a:r>
            <a:endParaRPr sz="2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6" name="Shape 506"/>
          <p:cNvGrpSpPr/>
          <p:nvPr/>
        </p:nvGrpSpPr>
        <p:grpSpPr>
          <a:xfrm>
            <a:off x="402265" y="110427"/>
            <a:ext cx="7892292" cy="586890"/>
            <a:chOff x="0" y="0"/>
            <a:chExt cx="2147483500" cy="2147483647"/>
          </a:xfrm>
        </p:grpSpPr>
        <p:cxnSp>
          <p:nvCxnSpPr>
            <p:cNvPr id="507" name="Shape 507"/>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08" name="Shape 508"/>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509" name="Shape 509"/>
          <p:cNvSpPr txBox="1"/>
          <p:nvPr/>
        </p:nvSpPr>
        <p:spPr>
          <a:xfrm>
            <a:off x="530942" y="1634150"/>
            <a:ext cx="8288594" cy="353939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800"/>
              <a:buFont typeface="Arial"/>
              <a:buNone/>
            </a:pPr>
            <a:r>
              <a:rPr lang="es-ES" sz="2800" b="1" i="0" u="none" dirty="0">
                <a:solidFill>
                  <a:schemeClr val="dk1"/>
                </a:solidFill>
                <a:latin typeface="Arial"/>
                <a:ea typeface="Arial"/>
                <a:cs typeface="Arial"/>
                <a:sym typeface="Arial"/>
              </a:rPr>
              <a:t>Proyecto:</a:t>
            </a:r>
            <a:r>
              <a:rPr lang="es-ES" sz="2800" b="0" i="0" u="none" dirty="0">
                <a:solidFill>
                  <a:schemeClr val="dk1"/>
                </a:solidFill>
                <a:latin typeface="Arial"/>
                <a:ea typeface="Arial"/>
                <a:cs typeface="Arial"/>
                <a:sym typeface="Arial"/>
              </a:rPr>
              <a:t> se define como una </a:t>
            </a:r>
            <a:r>
              <a:rPr lang="es-ES" sz="2800" b="0" i="0" u="none" dirty="0">
                <a:solidFill>
                  <a:srgbClr val="FF0000"/>
                </a:solidFill>
                <a:latin typeface="Arial"/>
                <a:ea typeface="Arial"/>
                <a:cs typeface="Arial"/>
                <a:sym typeface="Arial"/>
              </a:rPr>
              <a:t>empresa planificada</a:t>
            </a:r>
            <a:r>
              <a:rPr lang="es-ES" sz="2800" b="0" i="0" u="none" dirty="0">
                <a:solidFill>
                  <a:schemeClr val="dk1"/>
                </a:solidFill>
                <a:latin typeface="Arial"/>
                <a:ea typeface="Arial"/>
                <a:cs typeface="Arial"/>
                <a:sym typeface="Arial"/>
              </a:rPr>
              <a:t> con un conjunto de actividades relacionadas para </a:t>
            </a:r>
            <a:r>
              <a:rPr lang="es-ES" sz="2800" b="0" i="0" u="none" dirty="0">
                <a:solidFill>
                  <a:srgbClr val="FF0000"/>
                </a:solidFill>
                <a:latin typeface="Arial"/>
                <a:ea typeface="Arial"/>
                <a:cs typeface="Arial"/>
                <a:sym typeface="Arial"/>
              </a:rPr>
              <a:t>alcanzar un objetivo </a:t>
            </a:r>
            <a:r>
              <a:rPr lang="es-ES" sz="2800" b="0" i="0" u="none" dirty="0">
                <a:solidFill>
                  <a:schemeClr val="dk1"/>
                </a:solidFill>
                <a:latin typeface="Arial"/>
                <a:ea typeface="Arial"/>
                <a:cs typeface="Arial"/>
                <a:sym typeface="Arial"/>
              </a:rPr>
              <a:t>con  un</a:t>
            </a:r>
            <a:r>
              <a:rPr lang="es-ES" sz="2800" b="0" i="0" u="none" dirty="0">
                <a:solidFill>
                  <a:srgbClr val="FF0000"/>
                </a:solidFill>
                <a:latin typeface="Arial"/>
                <a:ea typeface="Arial"/>
                <a:cs typeface="Arial"/>
                <a:sym typeface="Arial"/>
              </a:rPr>
              <a:t> presupuesto </a:t>
            </a:r>
            <a:r>
              <a:rPr lang="es-ES" sz="2800" b="0" i="0" u="none" dirty="0">
                <a:solidFill>
                  <a:schemeClr val="dk1"/>
                </a:solidFill>
                <a:latin typeface="Arial"/>
                <a:ea typeface="Arial"/>
                <a:cs typeface="Arial"/>
                <a:sym typeface="Arial"/>
              </a:rPr>
              <a:t>y un </a:t>
            </a:r>
            <a:r>
              <a:rPr lang="es-ES" sz="2800" b="0" i="0" u="none" dirty="0">
                <a:solidFill>
                  <a:srgbClr val="FF0000"/>
                </a:solidFill>
                <a:latin typeface="Arial"/>
                <a:ea typeface="Arial"/>
                <a:cs typeface="Arial"/>
                <a:sym typeface="Arial"/>
              </a:rPr>
              <a:t>tiempo </a:t>
            </a:r>
            <a:r>
              <a:rPr lang="es-ES" sz="2800" b="0" i="0" u="none" dirty="0">
                <a:solidFill>
                  <a:schemeClr val="dk1"/>
                </a:solidFill>
                <a:latin typeface="Arial"/>
                <a:ea typeface="Arial"/>
                <a:cs typeface="Arial"/>
                <a:sym typeface="Arial"/>
              </a:rPr>
              <a:t>previamente determinado  que como la mayoría de los procesos humanos tiene carácter cíclico y la clave de su dinámica es la transformación de la realidad y el avanzar hacia en un </a:t>
            </a:r>
            <a:r>
              <a:rPr lang="es-ES" sz="2800" b="0" i="0" u="none" dirty="0">
                <a:solidFill>
                  <a:srgbClr val="FF0000"/>
                </a:solidFill>
                <a:latin typeface="Arial"/>
                <a:ea typeface="Arial"/>
                <a:cs typeface="Arial"/>
                <a:sym typeface="Arial"/>
              </a:rPr>
              <a:t>estadio superior </a:t>
            </a:r>
            <a:r>
              <a:rPr lang="es-ES" sz="2800" b="0" i="0" u="none" dirty="0">
                <a:solidFill>
                  <a:schemeClr val="dk1"/>
                </a:solidFill>
                <a:latin typeface="Arial"/>
                <a:ea typeface="Arial"/>
                <a:cs typeface="Arial"/>
                <a:sym typeface="Arial"/>
              </a:rPr>
              <a:t>de desarrollo.</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p:nvPr/>
        </p:nvSpPr>
        <p:spPr>
          <a:xfrm>
            <a:off x="611187" y="1653096"/>
            <a:ext cx="8193600" cy="343166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s-ES" sz="2400" b="0" i="0" u="none" dirty="0">
                <a:solidFill>
                  <a:schemeClr val="dk1"/>
                </a:solidFill>
                <a:sym typeface="Arial"/>
              </a:rPr>
              <a:t>1.- Obtener o ampliar conocimientos sobre enfermedades y otros procesos que afectan la salud de la población.</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2.- Hacer predicciones al analizar la evolución y la tendencia histórica de las enfermedades.</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3.- Evaluar programas de salud o utilidad de los servicios médicos.</a:t>
            </a:r>
            <a:endParaRPr sz="2400" dirty="0"/>
          </a:p>
          <a:p>
            <a:pPr marL="0" marR="0" lvl="0" indent="0" algn="just" rtl="0">
              <a:lnSpc>
                <a:spcPct val="100000"/>
              </a:lnSpc>
              <a:spcBef>
                <a:spcPts val="1000"/>
              </a:spcBef>
              <a:spcAft>
                <a:spcPts val="0"/>
              </a:spcAft>
              <a:buClr>
                <a:schemeClr val="dk1"/>
              </a:buClr>
              <a:buSzPts val="2000"/>
              <a:buFont typeface="Arial"/>
              <a:buNone/>
            </a:pPr>
            <a:r>
              <a:rPr lang="es-ES" sz="2400" b="0" i="0" u="none" dirty="0">
                <a:solidFill>
                  <a:schemeClr val="dk1"/>
                </a:solidFill>
                <a:sym typeface="Arial"/>
              </a:rPr>
              <a:t>4.- Encontrar soluciones a problemas de salud que requieren acciones inmediatas o mediatas.</a:t>
            </a:r>
            <a:endParaRPr sz="2400" dirty="0"/>
          </a:p>
        </p:txBody>
      </p:sp>
      <p:sp>
        <p:nvSpPr>
          <p:cNvPr id="3" name="Shape 780">
            <a:extLst>
              <a:ext uri="{FF2B5EF4-FFF2-40B4-BE49-F238E27FC236}">
                <a16:creationId xmlns:a16="http://schemas.microsoft.com/office/drawing/2014/main" id="{D9079ED3-1899-4105-B7ED-0BFE1246DD99}"/>
              </a:ext>
            </a:extLst>
          </p:cNvPr>
          <p:cNvSpPr txBox="1"/>
          <p:nvPr/>
        </p:nvSpPr>
        <p:spPr>
          <a:xfrm>
            <a:off x="539750" y="777516"/>
            <a:ext cx="712800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dirty="0">
                <a:solidFill>
                  <a:srgbClr val="000000"/>
                </a:solidFill>
                <a:latin typeface="Arial"/>
                <a:ea typeface="Arial"/>
                <a:cs typeface="Arial"/>
                <a:sym typeface="Arial"/>
              </a:rPr>
              <a:t>Este método se emplea con el objetivo de: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p:nvPr/>
        </p:nvSpPr>
        <p:spPr>
          <a:xfrm>
            <a:off x="825909" y="1365249"/>
            <a:ext cx="7860891" cy="321109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CC"/>
              </a:buClr>
              <a:buSzPts val="2000"/>
              <a:buFont typeface="Arial"/>
              <a:buNone/>
            </a:pPr>
            <a:r>
              <a:rPr lang="es-ES" sz="2800" b="1" i="0" u="none" dirty="0">
                <a:solidFill>
                  <a:schemeClr val="tx1"/>
                </a:solidFill>
                <a:latin typeface="Arial"/>
                <a:ea typeface="Arial"/>
                <a:cs typeface="Arial"/>
                <a:sym typeface="Arial"/>
              </a:rPr>
              <a:t>VARIABLES </a:t>
            </a:r>
            <a:endParaRPr sz="2800" dirty="0">
              <a:solidFill>
                <a:schemeClr val="tx1"/>
              </a:solidFill>
            </a:endParaRPr>
          </a:p>
          <a:p>
            <a:pPr marL="0" marR="0" lvl="0" indent="0" algn="just" rtl="0">
              <a:lnSpc>
                <a:spcPct val="100000"/>
              </a:lnSpc>
              <a:spcBef>
                <a:spcPts val="400"/>
              </a:spcBef>
              <a:spcAft>
                <a:spcPts val="0"/>
              </a:spcAft>
              <a:buClr>
                <a:schemeClr val="dk1"/>
              </a:buClr>
              <a:buSzPts val="2000"/>
              <a:buFont typeface="Calibri"/>
              <a:buNone/>
            </a:pPr>
            <a:endParaRPr sz="2800" b="0" i="0" u="none" dirty="0">
              <a:solidFill>
                <a:srgbClr val="000000"/>
              </a:solidFill>
              <a:latin typeface="Arial"/>
              <a:ea typeface="Arial"/>
              <a:cs typeface="Arial"/>
              <a:sym typeface="Arial"/>
            </a:endParaRPr>
          </a:p>
          <a:p>
            <a:pPr marL="0" marR="0" lvl="0" indent="0" algn="just" rtl="0">
              <a:lnSpc>
                <a:spcPct val="100000"/>
              </a:lnSpc>
              <a:spcBef>
                <a:spcPts val="400"/>
              </a:spcBef>
              <a:spcAft>
                <a:spcPts val="0"/>
              </a:spcAft>
              <a:buClr>
                <a:srgbClr val="000000"/>
              </a:buClr>
              <a:buSzPts val="2000"/>
              <a:buFont typeface="Arial"/>
              <a:buNone/>
            </a:pPr>
            <a:r>
              <a:rPr lang="es-ES" sz="2800" b="0" i="0" u="none" dirty="0">
                <a:solidFill>
                  <a:srgbClr val="000000"/>
                </a:solidFill>
                <a:latin typeface="Arial"/>
                <a:ea typeface="Arial"/>
                <a:cs typeface="Arial"/>
                <a:sym typeface="Arial"/>
              </a:rPr>
              <a:t>Son aquellas características o propiedades cuantitativas o cualitativas del fenómeno estudiado, que adquieren distintos valores, magnitudes o intensidades, variando respecto a las unidades de observación</a:t>
            </a:r>
            <a:endParaRP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p:nvPr/>
        </p:nvSpPr>
        <p:spPr>
          <a:xfrm>
            <a:off x="294967" y="2206061"/>
            <a:ext cx="8524567" cy="3083881"/>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2800"/>
              <a:buFont typeface="Arial Narrow"/>
              <a:buNone/>
            </a:pPr>
            <a:endParaRPr lang="es-ES" sz="2400" b="0" i="0" u="none" dirty="0">
              <a:solidFill>
                <a:srgbClr val="000000"/>
              </a:solidFill>
              <a:latin typeface="+mn-lt"/>
              <a:ea typeface="Arial Narrow"/>
              <a:cs typeface="Arial Narrow"/>
              <a:sym typeface="Arial Narrow"/>
            </a:endParaRPr>
          </a:p>
          <a:p>
            <a:pPr marL="0" marR="0" lvl="0" indent="0" algn="just" rtl="0">
              <a:lnSpc>
                <a:spcPct val="90000"/>
              </a:lnSpc>
              <a:spcBef>
                <a:spcPts val="0"/>
              </a:spcBef>
              <a:spcAft>
                <a:spcPts val="0"/>
              </a:spcAft>
              <a:buClr>
                <a:srgbClr val="000000"/>
              </a:buClr>
              <a:buSzPts val="2800"/>
              <a:buFont typeface="Arial Narrow"/>
              <a:buNone/>
            </a:pPr>
            <a:r>
              <a:rPr lang="es-ES" sz="2400" b="0" i="0" u="none" dirty="0">
                <a:solidFill>
                  <a:srgbClr val="000000"/>
                </a:solidFill>
                <a:latin typeface="+mn-lt"/>
                <a:ea typeface="Arial Narrow"/>
                <a:cs typeface="Arial Narrow"/>
                <a:sym typeface="Arial Narrow"/>
              </a:rPr>
              <a:t>Ejemplos de variables pueden ser: pertenencia a un  sexo, grupo social o grupo étnico, estado civil, estilo de aprendizaje, aprovechamiento académico, coeficiente de desarrollo intelectual, motivación profesional, tasas de fecundidad, mortalidad, morbilidad y aborto, filiación política o religiosa, actitud hacia el aborto, estilo de dirección, entre otras.</a:t>
            </a:r>
          </a:p>
          <a:p>
            <a:pPr marL="0" marR="0" lvl="0" indent="0" algn="just" rtl="0">
              <a:lnSpc>
                <a:spcPct val="90000"/>
              </a:lnSpc>
              <a:spcBef>
                <a:spcPts val="0"/>
              </a:spcBef>
              <a:spcAft>
                <a:spcPts val="0"/>
              </a:spcAft>
              <a:buClr>
                <a:srgbClr val="000000"/>
              </a:buClr>
              <a:buSzPts val="2800"/>
              <a:buFont typeface="Arial Narrow"/>
              <a:buNone/>
            </a:pPr>
            <a:endParaRPr sz="24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pSp>
        <p:nvGrpSpPr>
          <p:cNvPr id="800" name="Shape 800"/>
          <p:cNvGrpSpPr/>
          <p:nvPr/>
        </p:nvGrpSpPr>
        <p:grpSpPr>
          <a:xfrm>
            <a:off x="402265" y="110427"/>
            <a:ext cx="7892292" cy="586890"/>
            <a:chOff x="0" y="0"/>
            <a:chExt cx="2147483500" cy="2147483647"/>
          </a:xfrm>
        </p:grpSpPr>
        <p:cxnSp>
          <p:nvCxnSpPr>
            <p:cNvPr id="801" name="Shape 801"/>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802" name="Shape 802"/>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803" name="Shape 803"/>
          <p:cNvGrpSpPr/>
          <p:nvPr/>
        </p:nvGrpSpPr>
        <p:grpSpPr>
          <a:xfrm>
            <a:off x="347662" y="4737463"/>
            <a:ext cx="8594726" cy="1938952"/>
            <a:chOff x="347662" y="4737463"/>
            <a:chExt cx="8594726" cy="1938952"/>
          </a:xfrm>
          <a:solidFill>
            <a:schemeClr val="bg1"/>
          </a:solidFill>
        </p:grpSpPr>
        <p:pic>
          <p:nvPicPr>
            <p:cNvPr id="804" name="Shape 804"/>
            <p:cNvPicPr preferRelativeResize="0"/>
            <p:nvPr/>
          </p:nvPicPr>
          <p:blipFill rotWithShape="1">
            <a:blip r:embed="rId3">
              <a:alphaModFix/>
            </a:blip>
            <a:srcRect/>
            <a:stretch/>
          </p:blipFill>
          <p:spPr>
            <a:xfrm>
              <a:off x="347662" y="4870450"/>
              <a:ext cx="8594726" cy="1560512"/>
            </a:xfrm>
            <a:prstGeom prst="rect">
              <a:avLst/>
            </a:prstGeom>
            <a:grpFill/>
            <a:ln>
              <a:noFill/>
            </a:ln>
          </p:spPr>
        </p:pic>
        <p:sp>
          <p:nvSpPr>
            <p:cNvPr id="805" name="Shape 805"/>
            <p:cNvSpPr txBox="1"/>
            <p:nvPr/>
          </p:nvSpPr>
          <p:spPr>
            <a:xfrm>
              <a:off x="353961" y="4737463"/>
              <a:ext cx="8477189" cy="193895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Reúne las características fundamentales de la población en estudio  en relación   con   la   variable  o condición particular que se pretenda estudiar y replica  las  características de   la población sobre la que se  quieren inferir los resultados de la investigación.</a:t>
              </a:r>
              <a:endParaRPr sz="2400" dirty="0"/>
            </a:p>
          </p:txBody>
        </p:sp>
      </p:grpSp>
      <p:grpSp>
        <p:nvGrpSpPr>
          <p:cNvPr id="806" name="Shape 806"/>
          <p:cNvGrpSpPr/>
          <p:nvPr/>
        </p:nvGrpSpPr>
        <p:grpSpPr>
          <a:xfrm>
            <a:off x="265471" y="1511300"/>
            <a:ext cx="8676917" cy="1315257"/>
            <a:chOff x="469900" y="1511300"/>
            <a:chExt cx="8472488" cy="1255712"/>
          </a:xfrm>
        </p:grpSpPr>
        <p:pic>
          <p:nvPicPr>
            <p:cNvPr id="807" name="Shape 807"/>
            <p:cNvPicPr preferRelativeResize="0"/>
            <p:nvPr/>
          </p:nvPicPr>
          <p:blipFill rotWithShape="1">
            <a:blip r:embed="rId4">
              <a:alphaModFix/>
            </a:blip>
            <a:srcRect/>
            <a:stretch/>
          </p:blipFill>
          <p:spPr>
            <a:xfrm>
              <a:off x="469900" y="1511300"/>
              <a:ext cx="8472488" cy="1255712"/>
            </a:xfrm>
            <a:prstGeom prst="rect">
              <a:avLst/>
            </a:prstGeom>
            <a:noFill/>
            <a:ln>
              <a:noFill/>
            </a:ln>
          </p:spPr>
        </p:pic>
        <p:sp>
          <p:nvSpPr>
            <p:cNvPr id="808" name="Shape 808"/>
            <p:cNvSpPr txBox="1"/>
            <p:nvPr/>
          </p:nvSpPr>
          <p:spPr>
            <a:xfrm>
              <a:off x="587375" y="1571625"/>
              <a:ext cx="8244000" cy="1145948"/>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Totalidad  de  individuos  y  elementos  en los    cuales  pueden presentarse determinadas   características susceptibles de ser estudiadas.</a:t>
              </a:r>
              <a:endParaRPr sz="2400" dirty="0"/>
            </a:p>
          </p:txBody>
        </p:sp>
      </p:grpSp>
      <p:grpSp>
        <p:nvGrpSpPr>
          <p:cNvPr id="809" name="Shape 809"/>
          <p:cNvGrpSpPr/>
          <p:nvPr/>
        </p:nvGrpSpPr>
        <p:grpSpPr>
          <a:xfrm>
            <a:off x="2967856" y="809778"/>
            <a:ext cx="3127375" cy="646112"/>
            <a:chOff x="3144837" y="957262"/>
            <a:chExt cx="3127375" cy="646112"/>
          </a:xfrm>
        </p:grpSpPr>
        <p:pic>
          <p:nvPicPr>
            <p:cNvPr id="810" name="Shape 810"/>
            <p:cNvPicPr preferRelativeResize="0"/>
            <p:nvPr/>
          </p:nvPicPr>
          <p:blipFill rotWithShape="1">
            <a:blip r:embed="rId5">
              <a:alphaModFix/>
            </a:blip>
            <a:srcRect/>
            <a:stretch/>
          </p:blipFill>
          <p:spPr>
            <a:xfrm>
              <a:off x="3144837" y="957262"/>
              <a:ext cx="3127375" cy="646112"/>
            </a:xfrm>
            <a:prstGeom prst="rect">
              <a:avLst/>
            </a:prstGeom>
            <a:noFill/>
            <a:ln>
              <a:noFill/>
            </a:ln>
          </p:spPr>
        </p:pic>
        <p:sp>
          <p:nvSpPr>
            <p:cNvPr id="811" name="Shape 811"/>
            <p:cNvSpPr txBox="1"/>
            <p:nvPr/>
          </p:nvSpPr>
          <p:spPr>
            <a:xfrm>
              <a:off x="3208337" y="1016000"/>
              <a:ext cx="3002100" cy="4616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POBLACIÓN</a:t>
              </a:r>
              <a:endParaRPr sz="2400" b="1" dirty="0"/>
            </a:p>
          </p:txBody>
        </p:sp>
      </p:grpSp>
      <p:grpSp>
        <p:nvGrpSpPr>
          <p:cNvPr id="812" name="Shape 812"/>
          <p:cNvGrpSpPr/>
          <p:nvPr/>
        </p:nvGrpSpPr>
        <p:grpSpPr>
          <a:xfrm>
            <a:off x="3156922" y="2722050"/>
            <a:ext cx="3121025" cy="641350"/>
            <a:chOff x="3024187" y="2840037"/>
            <a:chExt cx="3121025" cy="6413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scene3d>
            <a:camera prst="orthographicFront">
              <a:rot lat="0" lon="0" rev="0"/>
            </a:camera>
            <a:lightRig rig="glow" dir="t">
              <a:rot lat="0" lon="0" rev="4800000"/>
            </a:lightRig>
          </a:scene3d>
        </p:grpSpPr>
        <p:pic>
          <p:nvPicPr>
            <p:cNvPr id="813" name="Shape 813"/>
            <p:cNvPicPr preferRelativeResize="0"/>
            <p:nvPr/>
          </p:nvPicPr>
          <p:blipFill rotWithShape="1">
            <a:blip r:embed="rId6">
              <a:alphaModFix/>
            </a:blip>
            <a:srcRect/>
            <a:stretch/>
          </p:blipFill>
          <p:spPr>
            <a:xfrm>
              <a:off x="3024187" y="2840037"/>
              <a:ext cx="3121025" cy="641350"/>
            </a:xfrm>
            <a:prstGeom prst="rect">
              <a:avLst/>
            </a:prstGeom>
            <a:grpFill/>
            <a:ln>
              <a:noFill/>
            </a:ln>
            <a:effectLst>
              <a:outerShdw blurRad="190500" dist="228600" dir="2700000" algn="ctr">
                <a:srgbClr val="000000">
                  <a:alpha val="30000"/>
                </a:srgbClr>
              </a:outerShdw>
            </a:effectLst>
            <a:sp3d prstMaterial="matte">
              <a:bevelT w="127000" h="63500"/>
            </a:sp3d>
          </p:spPr>
        </p:pic>
        <p:sp>
          <p:nvSpPr>
            <p:cNvPr id="814" name="Shape 814"/>
            <p:cNvSpPr txBox="1"/>
            <p:nvPr/>
          </p:nvSpPr>
          <p:spPr>
            <a:xfrm>
              <a:off x="3084512" y="2898775"/>
              <a:ext cx="3002100" cy="461624"/>
            </a:xfrm>
            <a:prstGeom prst="rect">
              <a:avLst/>
            </a:prstGeom>
            <a:grp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chemeClr val="tx1"/>
                  </a:solidFill>
                  <a:latin typeface="Arial"/>
                  <a:ea typeface="Arial"/>
                  <a:cs typeface="Arial"/>
                  <a:sym typeface="Arial"/>
                </a:rPr>
                <a:t>MUESTRA</a:t>
              </a:r>
              <a:endParaRPr sz="2400" b="1" dirty="0">
                <a:solidFill>
                  <a:schemeClr val="tx1"/>
                </a:solidFill>
              </a:endParaRPr>
            </a:p>
          </p:txBody>
        </p:sp>
      </p:grpSp>
      <p:grpSp>
        <p:nvGrpSpPr>
          <p:cNvPr id="815" name="Shape 815"/>
          <p:cNvGrpSpPr/>
          <p:nvPr/>
        </p:nvGrpSpPr>
        <p:grpSpPr>
          <a:xfrm>
            <a:off x="463550" y="3371850"/>
            <a:ext cx="8369300" cy="646112"/>
            <a:chOff x="463550" y="3371850"/>
            <a:chExt cx="8369300" cy="646112"/>
          </a:xfrm>
        </p:grpSpPr>
        <p:pic>
          <p:nvPicPr>
            <p:cNvPr id="816" name="Shape 816"/>
            <p:cNvPicPr preferRelativeResize="0"/>
            <p:nvPr/>
          </p:nvPicPr>
          <p:blipFill rotWithShape="1">
            <a:blip r:embed="rId7">
              <a:alphaModFix/>
            </a:blip>
            <a:srcRect/>
            <a:stretch/>
          </p:blipFill>
          <p:spPr>
            <a:xfrm>
              <a:off x="463550" y="3371850"/>
              <a:ext cx="8369300" cy="646112"/>
            </a:xfrm>
            <a:prstGeom prst="rect">
              <a:avLst/>
            </a:prstGeom>
            <a:noFill/>
            <a:ln>
              <a:noFill/>
            </a:ln>
          </p:spPr>
        </p:pic>
        <p:sp>
          <p:nvSpPr>
            <p:cNvPr id="817" name="Shape 817"/>
            <p:cNvSpPr txBox="1"/>
            <p:nvPr/>
          </p:nvSpPr>
          <p:spPr>
            <a:xfrm>
              <a:off x="525462" y="3430587"/>
              <a:ext cx="8244000"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Subconjunto de la población susceptible de ser estudiada</a:t>
              </a:r>
              <a:r>
                <a:rPr lang="es-ES" sz="2000" b="0" i="0" u="none" dirty="0">
                  <a:solidFill>
                    <a:srgbClr val="000000"/>
                  </a:solidFill>
                  <a:latin typeface="Arial"/>
                  <a:ea typeface="Arial"/>
                  <a:cs typeface="Arial"/>
                  <a:sym typeface="Arial"/>
                </a:rPr>
                <a:t>.</a:t>
              </a:r>
              <a:endParaRPr dirty="0"/>
            </a:p>
          </p:txBody>
        </p:sp>
      </p:grpSp>
      <p:grpSp>
        <p:nvGrpSpPr>
          <p:cNvPr id="818" name="Shape 818"/>
          <p:cNvGrpSpPr/>
          <p:nvPr/>
        </p:nvGrpSpPr>
        <p:grpSpPr>
          <a:xfrm>
            <a:off x="2411720" y="4035527"/>
            <a:ext cx="4991969" cy="646112"/>
            <a:chOff x="2249487" y="4286250"/>
            <a:chExt cx="4991969" cy="646112"/>
          </a:xfrm>
          <a:scene3d>
            <a:camera prst="orthographicFront">
              <a:rot lat="0" lon="0" rev="0"/>
            </a:camera>
            <a:lightRig rig="glow" dir="t">
              <a:rot lat="0" lon="0" rev="4800000"/>
            </a:lightRig>
          </a:scene3d>
        </p:grpSpPr>
        <p:pic>
          <p:nvPicPr>
            <p:cNvPr id="819" name="Shape 819"/>
            <p:cNvPicPr preferRelativeResize="0"/>
            <p:nvPr/>
          </p:nvPicPr>
          <p:blipFill rotWithShape="1">
            <a:blip r:embed="rId8">
              <a:alphaModFix/>
            </a:blip>
            <a:srcRect/>
            <a:stretch/>
          </p:blipFill>
          <p:spPr>
            <a:xfrm>
              <a:off x="2249487" y="4286250"/>
              <a:ext cx="4632325" cy="646112"/>
            </a:xfrm>
            <a:prstGeom prst="rect">
              <a:avLst/>
            </a:prstGeom>
            <a:noFill/>
            <a:ln>
              <a:noFill/>
            </a:ln>
            <a:effectLst>
              <a:outerShdw blurRad="190500" dist="228600" dir="2700000" algn="ctr">
                <a:srgbClr val="000000">
                  <a:alpha val="30000"/>
                </a:srgbClr>
              </a:outerShdw>
            </a:effectLst>
            <a:sp3d prstMaterial="matte">
              <a:bevelT w="127000" h="63500"/>
            </a:sp3d>
          </p:spPr>
        </p:pic>
        <p:sp>
          <p:nvSpPr>
            <p:cNvPr id="820" name="Shape 820"/>
            <p:cNvSpPr txBox="1"/>
            <p:nvPr/>
          </p:nvSpPr>
          <p:spPr>
            <a:xfrm>
              <a:off x="2309811" y="4348162"/>
              <a:ext cx="4931645" cy="4616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MUESTRA REPRESENTATIVA</a:t>
              </a:r>
              <a:endParaRPr sz="2400" b="1"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Shape 825"/>
          <p:cNvGrpSpPr/>
          <p:nvPr/>
        </p:nvGrpSpPr>
        <p:grpSpPr>
          <a:xfrm>
            <a:off x="402265" y="110427"/>
            <a:ext cx="7892292" cy="586890"/>
            <a:chOff x="0" y="0"/>
            <a:chExt cx="2147483500" cy="2147483647"/>
          </a:xfrm>
        </p:grpSpPr>
        <p:cxnSp>
          <p:nvCxnSpPr>
            <p:cNvPr id="826" name="Shape 826"/>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827" name="Shape 827"/>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828" name="Shape 828"/>
          <p:cNvGrpSpPr/>
          <p:nvPr/>
        </p:nvGrpSpPr>
        <p:grpSpPr>
          <a:xfrm>
            <a:off x="3005137" y="830214"/>
            <a:ext cx="3121025" cy="687435"/>
            <a:chOff x="3005137" y="830214"/>
            <a:chExt cx="3121025" cy="687435"/>
          </a:xfrm>
          <a:solidFill>
            <a:schemeClr val="bg1"/>
          </a:solidFill>
        </p:grpSpPr>
        <p:pic>
          <p:nvPicPr>
            <p:cNvPr id="829" name="Shape 829"/>
            <p:cNvPicPr preferRelativeResize="0"/>
            <p:nvPr/>
          </p:nvPicPr>
          <p:blipFill rotWithShape="1">
            <a:blip r:embed="rId3">
              <a:alphaModFix/>
            </a:blip>
            <a:srcRect/>
            <a:stretch/>
          </p:blipFill>
          <p:spPr>
            <a:xfrm>
              <a:off x="3005137" y="871537"/>
              <a:ext cx="3121025" cy="646112"/>
            </a:xfrm>
            <a:prstGeom prst="rect">
              <a:avLst/>
            </a:prstGeom>
            <a:grpFill/>
            <a:ln>
              <a:noFill/>
            </a:ln>
          </p:spPr>
        </p:pic>
        <p:sp>
          <p:nvSpPr>
            <p:cNvPr id="830" name="Shape 830"/>
            <p:cNvSpPr txBox="1"/>
            <p:nvPr/>
          </p:nvSpPr>
          <p:spPr>
            <a:xfrm>
              <a:off x="3063875" y="830214"/>
              <a:ext cx="3002100" cy="461624"/>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1" i="0" u="none" dirty="0">
                  <a:solidFill>
                    <a:srgbClr val="000000"/>
                  </a:solidFill>
                  <a:latin typeface="Arial"/>
                  <a:ea typeface="Arial"/>
                  <a:cs typeface="Arial"/>
                  <a:sym typeface="Arial"/>
                </a:rPr>
                <a:t>MUESTREO</a:t>
              </a:r>
              <a:endParaRPr sz="2400" b="1" dirty="0"/>
            </a:p>
          </p:txBody>
        </p:sp>
      </p:grpSp>
      <p:grpSp>
        <p:nvGrpSpPr>
          <p:cNvPr id="831" name="Shape 831"/>
          <p:cNvGrpSpPr/>
          <p:nvPr/>
        </p:nvGrpSpPr>
        <p:grpSpPr>
          <a:xfrm>
            <a:off x="172065" y="1421479"/>
            <a:ext cx="8626477" cy="950912"/>
            <a:chOff x="304800" y="1450975"/>
            <a:chExt cx="8626477" cy="950912"/>
          </a:xfrm>
        </p:grpSpPr>
        <p:pic>
          <p:nvPicPr>
            <p:cNvPr id="832" name="Shape 832"/>
            <p:cNvPicPr preferRelativeResize="0"/>
            <p:nvPr/>
          </p:nvPicPr>
          <p:blipFill rotWithShape="1">
            <a:blip r:embed="rId4">
              <a:alphaModFix/>
            </a:blip>
            <a:srcRect/>
            <a:stretch/>
          </p:blipFill>
          <p:spPr>
            <a:xfrm>
              <a:off x="304800" y="1450975"/>
              <a:ext cx="8626477" cy="950912"/>
            </a:xfrm>
            <a:prstGeom prst="rect">
              <a:avLst/>
            </a:prstGeom>
            <a:noFill/>
            <a:ln>
              <a:noFill/>
            </a:ln>
          </p:spPr>
        </p:pic>
        <p:sp>
          <p:nvSpPr>
            <p:cNvPr id="833" name="Shape 833"/>
            <p:cNvSpPr txBox="1"/>
            <p:nvPr/>
          </p:nvSpPr>
          <p:spPr>
            <a:xfrm>
              <a:off x="422275" y="1511300"/>
              <a:ext cx="8416800" cy="70800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 Procedimiento mediante el cual se selecciona una parte de la población que represente las características a estudiar.</a:t>
              </a:r>
              <a:r>
                <a:rPr lang="es-ES" sz="2000" b="0" i="0" u="none" dirty="0">
                  <a:solidFill>
                    <a:srgbClr val="00FF00"/>
                  </a:solidFill>
                  <a:latin typeface="Arial"/>
                  <a:ea typeface="Arial"/>
                  <a:cs typeface="Arial"/>
                  <a:sym typeface="Arial"/>
                </a:rPr>
                <a:t>.</a:t>
              </a:r>
              <a:endParaRPr dirty="0"/>
            </a:p>
          </p:txBody>
        </p:sp>
      </p:grpSp>
      <p:grpSp>
        <p:nvGrpSpPr>
          <p:cNvPr id="834" name="Shape 834"/>
          <p:cNvGrpSpPr/>
          <p:nvPr/>
        </p:nvGrpSpPr>
        <p:grpSpPr>
          <a:xfrm>
            <a:off x="360362" y="2438400"/>
            <a:ext cx="4059237" cy="1427162"/>
            <a:chOff x="360362" y="2438400"/>
            <a:chExt cx="4059237" cy="1427162"/>
          </a:xfrm>
        </p:grpSpPr>
        <p:pic>
          <p:nvPicPr>
            <p:cNvPr id="835" name="Shape 835"/>
            <p:cNvPicPr preferRelativeResize="0"/>
            <p:nvPr/>
          </p:nvPicPr>
          <p:blipFill rotWithShape="1">
            <a:blip r:embed="rId5">
              <a:alphaModFix/>
            </a:blip>
            <a:srcRect/>
            <a:stretch/>
          </p:blipFill>
          <p:spPr>
            <a:xfrm>
              <a:off x="360362" y="2438400"/>
              <a:ext cx="4059237" cy="1427162"/>
            </a:xfrm>
            <a:prstGeom prst="rect">
              <a:avLst/>
            </a:prstGeom>
            <a:noFill/>
            <a:ln>
              <a:noFill/>
            </a:ln>
          </p:spPr>
        </p:pic>
        <p:sp>
          <p:nvSpPr>
            <p:cNvPr id="836" name="Shape 836"/>
            <p:cNvSpPr txBox="1"/>
            <p:nvPr/>
          </p:nvSpPr>
          <p:spPr>
            <a:xfrm>
              <a:off x="422275" y="2506662"/>
              <a:ext cx="3921000" cy="120030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dirty="0">
                  <a:solidFill>
                    <a:srgbClr val="FF0000"/>
                  </a:solidFill>
                  <a:latin typeface="Arial"/>
                  <a:ea typeface="Arial"/>
                  <a:cs typeface="Arial"/>
                  <a:sym typeface="Arial"/>
                </a:rPr>
                <a:t>MUESTREO  PROBABILÍSTICO</a:t>
              </a:r>
              <a:endParaRPr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r>
                <a:rPr lang="es-ES" sz="1800" b="0" i="0" u="none" dirty="0">
                  <a:solidFill>
                    <a:srgbClr val="000000"/>
                  </a:solidFill>
                  <a:latin typeface="Arial"/>
                  <a:ea typeface="Arial"/>
                  <a:cs typeface="Arial"/>
                  <a:sym typeface="Arial"/>
                </a:rPr>
                <a:t>Se conoce la probabilidad de elegir una unidad cualquiera de la población</a:t>
              </a:r>
              <a:endParaRPr dirty="0"/>
            </a:p>
          </p:txBody>
        </p:sp>
      </p:grpSp>
      <p:sp>
        <p:nvSpPr>
          <p:cNvPr id="837" name="Shape 837"/>
          <p:cNvSpPr txBox="1"/>
          <p:nvPr/>
        </p:nvSpPr>
        <p:spPr>
          <a:xfrm>
            <a:off x="294968" y="3887787"/>
            <a:ext cx="3789694" cy="28315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Muestreo Aleatorio Simple</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Sistemático</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Estratificado </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s-ES" sz="2000" b="0" i="0" u="none" dirty="0">
                <a:solidFill>
                  <a:schemeClr val="dk1"/>
                </a:solidFill>
                <a:latin typeface="Arial"/>
                <a:ea typeface="Arial"/>
                <a:cs typeface="Arial"/>
                <a:sym typeface="Arial"/>
              </a:rPr>
              <a:t>Conglomerados</a:t>
            </a:r>
            <a:endParaRPr sz="2000" dirty="0"/>
          </a:p>
          <a:p>
            <a:pPr marL="285750" marR="0" lvl="0" indent="-285750" algn="l" rtl="0">
              <a:lnSpc>
                <a:spcPct val="100000"/>
              </a:lnSpc>
              <a:spcBef>
                <a:spcPts val="0"/>
              </a:spcBef>
              <a:spcAft>
                <a:spcPts val="0"/>
              </a:spcAft>
              <a:buClr>
                <a:schemeClr val="dk1"/>
              </a:buClr>
              <a:buSzPts val="1800"/>
              <a:buFont typeface="Calibri"/>
              <a:buNone/>
            </a:pPr>
            <a:endParaRPr sz="2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838" name="Shape 838"/>
          <p:cNvGrpSpPr/>
          <p:nvPr/>
        </p:nvGrpSpPr>
        <p:grpSpPr>
          <a:xfrm>
            <a:off x="4365523" y="2438400"/>
            <a:ext cx="4778477" cy="1841500"/>
            <a:chOff x="4632325" y="2438400"/>
            <a:chExt cx="4487861" cy="1841500"/>
          </a:xfrm>
        </p:grpSpPr>
        <p:pic>
          <p:nvPicPr>
            <p:cNvPr id="839" name="Shape 839"/>
            <p:cNvPicPr preferRelativeResize="0"/>
            <p:nvPr/>
          </p:nvPicPr>
          <p:blipFill rotWithShape="1">
            <a:blip r:embed="rId6">
              <a:alphaModFix/>
            </a:blip>
            <a:srcRect/>
            <a:stretch/>
          </p:blipFill>
          <p:spPr>
            <a:xfrm>
              <a:off x="4632325" y="2438400"/>
              <a:ext cx="4487861" cy="1841500"/>
            </a:xfrm>
            <a:prstGeom prst="rect">
              <a:avLst/>
            </a:prstGeom>
            <a:noFill/>
            <a:ln>
              <a:noFill/>
            </a:ln>
          </p:spPr>
        </p:pic>
        <p:sp>
          <p:nvSpPr>
            <p:cNvPr id="840" name="Shape 840"/>
            <p:cNvSpPr txBox="1"/>
            <p:nvPr/>
          </p:nvSpPr>
          <p:spPr>
            <a:xfrm>
              <a:off x="4737100" y="2506662"/>
              <a:ext cx="4283100" cy="161610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dirty="0">
                  <a:solidFill>
                    <a:srgbClr val="FF0000"/>
                  </a:solidFill>
                  <a:latin typeface="Arial"/>
                  <a:ea typeface="Arial"/>
                  <a:cs typeface="Arial"/>
                  <a:sym typeface="Arial"/>
                </a:rPr>
                <a:t>MUESTREO NO PROBABILÍSTICO</a:t>
              </a:r>
              <a:endParaRPr dirty="0">
                <a:solidFill>
                  <a:srgbClr val="FF0000"/>
                </a:solidFill>
              </a:endParaRPr>
            </a:p>
            <a:p>
              <a:pPr marL="0" marR="0" lvl="0" indent="0" algn="just" rtl="0">
                <a:lnSpc>
                  <a:spcPct val="90000"/>
                </a:lnSpc>
                <a:spcBef>
                  <a:spcPts val="0"/>
                </a:spcBef>
                <a:spcAft>
                  <a:spcPts val="0"/>
                </a:spcAft>
                <a:buClr>
                  <a:srgbClr val="000000"/>
                </a:buClr>
                <a:buSzPts val="1800"/>
                <a:buFont typeface="Arial"/>
                <a:buNone/>
              </a:pPr>
              <a:r>
                <a:rPr lang="es-ES" sz="1800" b="0" i="0" u="none" dirty="0">
                  <a:solidFill>
                    <a:srgbClr val="000000"/>
                  </a:solidFill>
                  <a:latin typeface="Arial"/>
                  <a:ea typeface="Arial"/>
                  <a:cs typeface="Arial"/>
                  <a:sym typeface="Arial"/>
                </a:rPr>
                <a:t>No requiere    de   una representatividad   de  elementos  de  una  población, sino  de una cuidadosa y  controlada  selección de los sujetos   con  ciertas  características  especificadas</a:t>
              </a:r>
              <a:endParaRPr dirty="0"/>
            </a:p>
          </p:txBody>
        </p:sp>
      </p:grpSp>
      <p:sp>
        <p:nvSpPr>
          <p:cNvPr id="841" name="Shape 841"/>
          <p:cNvSpPr txBox="1"/>
          <p:nvPr/>
        </p:nvSpPr>
        <p:spPr>
          <a:xfrm>
            <a:off x="3952568" y="4203700"/>
            <a:ext cx="5191394" cy="3140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Por conveniencia</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Máxima variación, casos extremos.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Casos Típicos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Unidades Homogéneas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Políticamente Importantes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Informantes  claves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Por criterios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Accidental</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s-ES" sz="1800" b="0" i="0" u="none" dirty="0">
                <a:solidFill>
                  <a:schemeClr val="dk1"/>
                </a:solidFill>
                <a:latin typeface="Arial"/>
                <a:ea typeface="Arial"/>
                <a:cs typeface="Arial"/>
                <a:sym typeface="Arial"/>
              </a:rPr>
              <a:t>En cascada </a:t>
            </a:r>
            <a:endParaRPr dirty="0"/>
          </a:p>
          <a:p>
            <a:pPr marL="285750" marR="0" lvl="0" indent="-171450" algn="l" rtl="0">
              <a:lnSpc>
                <a:spcPct val="100000"/>
              </a:lnSpc>
              <a:spcBef>
                <a:spcPts val="0"/>
              </a:spcBef>
              <a:spcAft>
                <a:spcPts val="0"/>
              </a:spcAft>
              <a:buClr>
                <a:schemeClr val="dk1"/>
              </a:buClr>
              <a:buSzPts val="1800"/>
              <a:buFont typeface="Noto Sans Symbols"/>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p:nvPr/>
        </p:nvSpPr>
        <p:spPr>
          <a:xfrm>
            <a:off x="501445" y="2626339"/>
            <a:ext cx="8155858" cy="1938952"/>
          </a:xfrm>
          <a:prstGeom prst="rect">
            <a:avLst/>
          </a:prstGeom>
          <a:noFill/>
          <a:ln w="38100" cap="flat" cmpd="sng">
            <a:noFill/>
            <a:prstDash val="solid"/>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600"/>
              <a:buFont typeface="Arial"/>
              <a:buNone/>
            </a:pPr>
            <a:endParaRPr lang="es-ES" sz="2400" u="none" dirty="0">
              <a:solidFill>
                <a:schemeClr val="accent4">
                  <a:lumMod val="10000"/>
                </a:schemeClr>
              </a:solidFill>
              <a:sym typeface="Arial"/>
            </a:endParaRPr>
          </a:p>
          <a:p>
            <a:pPr marL="0" marR="0" lvl="0" indent="0" algn="just" rtl="0">
              <a:lnSpc>
                <a:spcPct val="100000"/>
              </a:lnSpc>
              <a:spcBef>
                <a:spcPts val="0"/>
              </a:spcBef>
              <a:spcAft>
                <a:spcPts val="0"/>
              </a:spcAft>
              <a:buClr>
                <a:srgbClr val="002060"/>
              </a:buClr>
              <a:buSzPts val="3600"/>
              <a:buFont typeface="Arial"/>
              <a:buNone/>
            </a:pPr>
            <a:r>
              <a:rPr lang="es-ES" sz="2400" u="none" dirty="0">
                <a:solidFill>
                  <a:schemeClr val="accent4">
                    <a:lumMod val="10000"/>
                  </a:schemeClr>
                </a:solidFill>
                <a:sym typeface="Arial"/>
              </a:rPr>
              <a:t>Técnicas de investigación la operación especial que se realiza con el propósito de lograr y recolectar determinada información bajo una orientación dirigida.</a:t>
            </a:r>
          </a:p>
          <a:p>
            <a:pPr marL="0" marR="0" lvl="0" indent="0" algn="just" rtl="0">
              <a:lnSpc>
                <a:spcPct val="100000"/>
              </a:lnSpc>
              <a:spcBef>
                <a:spcPts val="0"/>
              </a:spcBef>
              <a:spcAft>
                <a:spcPts val="0"/>
              </a:spcAft>
              <a:buClr>
                <a:srgbClr val="002060"/>
              </a:buClr>
              <a:buSzPts val="3600"/>
              <a:buFont typeface="Arial"/>
              <a:buNone/>
            </a:pPr>
            <a:endParaRPr sz="2400" dirty="0">
              <a:solidFill>
                <a:schemeClr val="accent4">
                  <a:lumMod val="10000"/>
                </a:schemeClr>
              </a:solidFill>
            </a:endParaRPr>
          </a:p>
        </p:txBody>
      </p:sp>
      <p:sp>
        <p:nvSpPr>
          <p:cNvPr id="847" name="Shape 847"/>
          <p:cNvSpPr txBox="1"/>
          <p:nvPr/>
        </p:nvSpPr>
        <p:spPr>
          <a:xfrm>
            <a:off x="280220" y="1493171"/>
            <a:ext cx="8863780" cy="6462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Corsiva"/>
              <a:buNone/>
            </a:pPr>
            <a:r>
              <a:rPr lang="es-ES" sz="3600" b="1" u="none" dirty="0">
                <a:solidFill>
                  <a:schemeClr val="tx1"/>
                </a:solidFill>
                <a:latin typeface="+mj-lt"/>
                <a:ea typeface="Corsiva"/>
                <a:cs typeface="Corsiva"/>
                <a:sym typeface="Corsiva"/>
              </a:rPr>
              <a:t>Técnicas de recolección de </a:t>
            </a:r>
            <a:r>
              <a:rPr lang="es-ES" sz="3200" b="1" u="none" dirty="0">
                <a:solidFill>
                  <a:schemeClr val="tx1"/>
                </a:solidFill>
                <a:latin typeface="+mj-lt"/>
                <a:ea typeface="Corsiva"/>
                <a:cs typeface="Corsiva"/>
                <a:sym typeface="Corsiva"/>
              </a:rPr>
              <a:t>información</a:t>
            </a:r>
            <a:endParaRPr sz="3600" dirty="0">
              <a:solidFill>
                <a:schemeClr val="tx1"/>
              </a:solidFill>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851"/>
        <p:cNvGrpSpPr/>
        <p:nvPr/>
      </p:nvGrpSpPr>
      <p:grpSpPr>
        <a:xfrm>
          <a:off x="0" y="0"/>
          <a:ext cx="0" cy="0"/>
          <a:chOff x="0" y="0"/>
          <a:chExt cx="0" cy="0"/>
        </a:xfrm>
      </p:grpSpPr>
      <p:sp>
        <p:nvSpPr>
          <p:cNvPr id="852" name="Shape 852"/>
          <p:cNvSpPr txBox="1"/>
          <p:nvPr/>
        </p:nvSpPr>
        <p:spPr>
          <a:xfrm>
            <a:off x="383459" y="560439"/>
            <a:ext cx="8760566" cy="13381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Corsiva"/>
              <a:buNone/>
            </a:pPr>
            <a:r>
              <a:rPr lang="es-ES" sz="4000" b="1" i="1" u="none" dirty="0">
                <a:solidFill>
                  <a:srgbClr val="000000"/>
                </a:solidFill>
                <a:latin typeface="Corsiva"/>
                <a:ea typeface="Corsiva"/>
                <a:cs typeface="Corsiva"/>
                <a:sym typeface="Corsiva"/>
              </a:rPr>
              <a:t>Técnicas utilizadas en la investigación empírica</a:t>
            </a:r>
            <a:endParaRPr dirty="0"/>
          </a:p>
        </p:txBody>
      </p:sp>
      <p:grpSp>
        <p:nvGrpSpPr>
          <p:cNvPr id="853" name="Shape 853"/>
          <p:cNvGrpSpPr/>
          <p:nvPr/>
        </p:nvGrpSpPr>
        <p:grpSpPr>
          <a:xfrm>
            <a:off x="339213" y="2420962"/>
            <a:ext cx="2227005" cy="2232000"/>
            <a:chOff x="0" y="2420962"/>
            <a:chExt cx="1835150" cy="2232000"/>
          </a:xfrm>
        </p:grpSpPr>
        <p:sp>
          <p:nvSpPr>
            <p:cNvPr id="854" name="Shape 854"/>
            <p:cNvSpPr/>
            <p:nvPr/>
          </p:nvSpPr>
          <p:spPr>
            <a:xfrm rot="10800000">
              <a:off x="50" y="2420962"/>
              <a:ext cx="1835100" cy="2232000"/>
            </a:xfrm>
            <a:prstGeom prst="cloudCallout">
              <a:avLst>
                <a:gd name="adj1" fmla="val 6483"/>
                <a:gd name="adj2" fmla="val 29680"/>
              </a:avLst>
            </a:prstGeom>
            <a:gradFill>
              <a:gsLst>
                <a:gs pos="0">
                  <a:schemeClr val="dk2"/>
                </a:gs>
                <a:gs pos="100000">
                  <a:srgbClr val="FFFFFF"/>
                </a:gs>
              </a:gsLst>
              <a:path path="circle">
                <a:fillToRect l="50000" t="50000" r="50000" b="50000"/>
              </a:path>
              <a:tileRect/>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55" name="Shape 855"/>
            <p:cNvSpPr txBox="1"/>
            <p:nvPr/>
          </p:nvSpPr>
          <p:spPr>
            <a:xfrm>
              <a:off x="0" y="3284537"/>
              <a:ext cx="1763700" cy="519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FF"/>
                </a:buClr>
                <a:buSzPts val="2800"/>
                <a:buFont typeface="Corsiva"/>
                <a:buNone/>
              </a:pPr>
              <a:r>
                <a:rPr lang="es-ES" sz="2800" b="1" i="1" u="none" dirty="0">
                  <a:solidFill>
                    <a:schemeClr val="accent4">
                      <a:lumMod val="10000"/>
                    </a:schemeClr>
                  </a:solidFill>
                  <a:latin typeface="Corsiva"/>
                  <a:ea typeface="Corsiva"/>
                  <a:cs typeface="Corsiva"/>
                  <a:sym typeface="Corsiva"/>
                </a:rPr>
                <a:t>Observación</a:t>
              </a:r>
              <a:endParaRPr dirty="0">
                <a:solidFill>
                  <a:schemeClr val="accent4">
                    <a:lumMod val="10000"/>
                  </a:schemeClr>
                </a:solidFill>
              </a:endParaRPr>
            </a:p>
          </p:txBody>
        </p:sp>
      </p:grpSp>
      <p:grpSp>
        <p:nvGrpSpPr>
          <p:cNvPr id="856" name="Shape 856"/>
          <p:cNvGrpSpPr/>
          <p:nvPr/>
        </p:nvGrpSpPr>
        <p:grpSpPr>
          <a:xfrm>
            <a:off x="2403342" y="4382344"/>
            <a:ext cx="2404631" cy="2232000"/>
            <a:chOff x="1547937" y="3644925"/>
            <a:chExt cx="2016038" cy="2232000"/>
          </a:xfrm>
          <a:pattFill prst="lgGrid">
            <a:fgClr>
              <a:schemeClr val="tx2">
                <a:lumMod val="50000"/>
              </a:schemeClr>
            </a:fgClr>
            <a:bgClr>
              <a:schemeClr val="bg1"/>
            </a:bgClr>
          </a:pattFill>
          <a:scene3d>
            <a:camera prst="perspectiveFront" fov="3300000">
              <a:rot lat="486000" lon="19530000" rev="174000"/>
            </a:camera>
            <a:lightRig rig="harsh" dir="t">
              <a:rot lat="0" lon="0" rev="3000000"/>
            </a:lightRig>
          </a:scene3d>
        </p:grpSpPr>
        <p:sp>
          <p:nvSpPr>
            <p:cNvPr id="857" name="Shape 857"/>
            <p:cNvSpPr/>
            <p:nvPr/>
          </p:nvSpPr>
          <p:spPr>
            <a:xfrm rot="10800000">
              <a:off x="1547937" y="3644925"/>
              <a:ext cx="2016000" cy="2232000"/>
            </a:xfrm>
            <a:prstGeom prst="cloudCallout">
              <a:avLst>
                <a:gd name="adj1" fmla="val 10068"/>
                <a:gd name="adj2" fmla="val 39697"/>
              </a:avLst>
            </a:prstGeom>
            <a:grpFill/>
            <a:ln w="9525" cap="flat" cmpd="sng">
              <a:noFill/>
              <a:prstDash val="solid"/>
              <a:miter lim="800000"/>
              <a:headEnd type="none" w="sm" len="sm"/>
              <a:tailEnd type="none" w="sm" len="sm"/>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58" name="Shape 858"/>
            <p:cNvSpPr txBox="1"/>
            <p:nvPr/>
          </p:nvSpPr>
          <p:spPr>
            <a:xfrm>
              <a:off x="1692275" y="4437062"/>
              <a:ext cx="1871700" cy="519000"/>
            </a:xfrm>
            <a:prstGeom prst="rect">
              <a:avLst/>
            </a:prstGeom>
            <a:grp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orsiva"/>
                <a:buNone/>
              </a:pPr>
              <a:r>
                <a:rPr lang="es-ES" sz="2800" b="1" i="1" u="none" dirty="0">
                  <a:solidFill>
                    <a:schemeClr val="accent4">
                      <a:lumMod val="10000"/>
                    </a:schemeClr>
                  </a:solidFill>
                  <a:latin typeface="Corsiva"/>
                  <a:ea typeface="Corsiva"/>
                  <a:cs typeface="Corsiva"/>
                  <a:sym typeface="Corsiva"/>
                </a:rPr>
                <a:t>Cuestionario</a:t>
              </a:r>
              <a:endParaRPr dirty="0">
                <a:solidFill>
                  <a:schemeClr val="accent4">
                    <a:lumMod val="10000"/>
                  </a:schemeClr>
                </a:solidFill>
              </a:endParaRPr>
            </a:p>
          </p:txBody>
        </p:sp>
      </p:grpSp>
      <p:grpSp>
        <p:nvGrpSpPr>
          <p:cNvPr id="859" name="Shape 859"/>
          <p:cNvGrpSpPr/>
          <p:nvPr/>
        </p:nvGrpSpPr>
        <p:grpSpPr>
          <a:xfrm>
            <a:off x="2949815" y="1941383"/>
            <a:ext cx="2374354" cy="2232000"/>
            <a:chOff x="3492600" y="2708300"/>
            <a:chExt cx="1727100" cy="2232000"/>
          </a:xfrm>
          <a:scene3d>
            <a:camera prst="orthographicFront">
              <a:rot lat="0" lon="0" rev="0"/>
            </a:camera>
            <a:lightRig rig="glow" dir="t">
              <a:rot lat="0" lon="0" rev="4800000"/>
            </a:lightRig>
          </a:scene3d>
        </p:grpSpPr>
        <p:sp>
          <p:nvSpPr>
            <p:cNvPr id="860" name="Shape 860"/>
            <p:cNvSpPr/>
            <p:nvPr/>
          </p:nvSpPr>
          <p:spPr>
            <a:xfrm rot="10800000">
              <a:off x="3492600" y="2708300"/>
              <a:ext cx="1727100" cy="2232000"/>
            </a:xfrm>
            <a:prstGeom prst="cloudCallout">
              <a:avLst>
                <a:gd name="adj1" fmla="val 13162"/>
                <a:gd name="adj2" fmla="val 30464"/>
              </a:avLst>
            </a:prstGeom>
            <a:ln>
              <a:noFill/>
              <a:headEnd type="none" w="sm" len="sm"/>
              <a:tailEnd type="none" w="sm" len="sm"/>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1" name="Shape 861"/>
            <p:cNvSpPr txBox="1"/>
            <p:nvPr/>
          </p:nvSpPr>
          <p:spPr>
            <a:xfrm>
              <a:off x="3589052" y="3644900"/>
              <a:ext cx="1487748" cy="51900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5C984"/>
                </a:buClr>
                <a:buSzPts val="2800"/>
                <a:buFont typeface="Corsiva"/>
                <a:buNone/>
              </a:pPr>
              <a:r>
                <a:rPr lang="es-ES" sz="2800" b="1" i="1" u="none" dirty="0">
                  <a:solidFill>
                    <a:schemeClr val="accent4">
                      <a:lumMod val="10000"/>
                    </a:schemeClr>
                  </a:solidFill>
                  <a:latin typeface="Corsiva"/>
                  <a:ea typeface="Corsiva"/>
                  <a:cs typeface="Corsiva"/>
                  <a:sym typeface="Corsiva"/>
                </a:rPr>
                <a:t>Entrevista</a:t>
              </a:r>
              <a:endParaRPr dirty="0">
                <a:solidFill>
                  <a:schemeClr val="accent4">
                    <a:lumMod val="10000"/>
                  </a:schemeClr>
                </a:solidFill>
              </a:endParaRPr>
            </a:p>
          </p:txBody>
        </p:sp>
      </p:grpSp>
      <p:grpSp>
        <p:nvGrpSpPr>
          <p:cNvPr id="862" name="Shape 862"/>
          <p:cNvGrpSpPr/>
          <p:nvPr/>
        </p:nvGrpSpPr>
        <p:grpSpPr>
          <a:xfrm>
            <a:off x="5412656" y="1652101"/>
            <a:ext cx="2064773" cy="2232000"/>
            <a:chOff x="5325008" y="3141687"/>
            <a:chExt cx="1623478" cy="2232000"/>
          </a:xfrm>
          <a:pattFill prst="pct90">
            <a:fgClr>
              <a:schemeClr val="accent1"/>
            </a:fgClr>
            <a:bgClr>
              <a:schemeClr val="bg1"/>
            </a:bgClr>
          </a:pattFill>
          <a:scene3d>
            <a:camera prst="orthographicFront">
              <a:rot lat="0" lon="0" rev="0"/>
            </a:camera>
            <a:lightRig rig="glow" dir="t">
              <a:rot lat="0" lon="0" rev="4800000"/>
            </a:lightRig>
          </a:scene3d>
        </p:grpSpPr>
        <p:sp>
          <p:nvSpPr>
            <p:cNvPr id="863" name="Shape 863"/>
            <p:cNvSpPr/>
            <p:nvPr/>
          </p:nvSpPr>
          <p:spPr>
            <a:xfrm rot="10800000">
              <a:off x="5325008" y="3141687"/>
              <a:ext cx="1623478" cy="2232000"/>
            </a:xfrm>
            <a:prstGeom prst="cloudCallout">
              <a:avLst>
                <a:gd name="adj1" fmla="val 16700"/>
                <a:gd name="adj2" fmla="val 36179"/>
              </a:avLst>
            </a:prstGeom>
            <a:grpFill/>
            <a:ln w="9525" cap="flat" cmpd="sng">
              <a:noFill/>
              <a:prstDash val="solid"/>
              <a:miter lim="800000"/>
              <a:headEnd type="none" w="sm" len="sm"/>
              <a:tailEnd type="none" w="sm" len="sm"/>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4" name="Shape 864"/>
            <p:cNvSpPr txBox="1"/>
            <p:nvPr/>
          </p:nvSpPr>
          <p:spPr>
            <a:xfrm>
              <a:off x="5795962" y="3933825"/>
              <a:ext cx="1081200" cy="519000"/>
            </a:xfrm>
            <a:prstGeom prst="rect">
              <a:avLst/>
            </a:prstGeom>
            <a:grp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2800"/>
                <a:buFont typeface="Corsiva"/>
                <a:buNone/>
              </a:pPr>
              <a:r>
                <a:rPr lang="es-ES" sz="2800" b="1" i="1" u="none" dirty="0">
                  <a:solidFill>
                    <a:schemeClr val="accent4">
                      <a:lumMod val="10000"/>
                    </a:schemeClr>
                  </a:solidFill>
                  <a:latin typeface="Corsiva"/>
                  <a:ea typeface="Corsiva"/>
                  <a:cs typeface="Corsiva"/>
                  <a:sym typeface="Corsiva"/>
                </a:rPr>
                <a:t>Test</a:t>
              </a:r>
              <a:endParaRPr dirty="0">
                <a:solidFill>
                  <a:schemeClr val="accent4">
                    <a:lumMod val="10000"/>
                  </a:schemeClr>
                </a:solidFill>
              </a:endParaRPr>
            </a:p>
          </p:txBody>
        </p:sp>
      </p:grpSp>
      <p:grpSp>
        <p:nvGrpSpPr>
          <p:cNvPr id="865" name="Shape 865"/>
          <p:cNvGrpSpPr/>
          <p:nvPr/>
        </p:nvGrpSpPr>
        <p:grpSpPr>
          <a:xfrm>
            <a:off x="6813755" y="2924200"/>
            <a:ext cx="2462979" cy="3107890"/>
            <a:chOff x="7019999" y="2924200"/>
            <a:chExt cx="2244994" cy="2232000"/>
          </a:xfrm>
          <a:blipFill>
            <a:blip r:embed="rId3"/>
            <a:tile tx="0" ty="0" sx="100000" sy="100000" flip="none" algn="tl"/>
          </a:blipFill>
        </p:grpSpPr>
        <p:sp>
          <p:nvSpPr>
            <p:cNvPr id="866" name="Shape 866"/>
            <p:cNvSpPr/>
            <p:nvPr/>
          </p:nvSpPr>
          <p:spPr>
            <a:xfrm rot="10800000">
              <a:off x="7019999" y="2924200"/>
              <a:ext cx="2244994" cy="2232000"/>
            </a:xfrm>
            <a:prstGeom prst="cloudCallout">
              <a:avLst>
                <a:gd name="adj1" fmla="val 16999"/>
                <a:gd name="adj2" fmla="val 34397"/>
              </a:avLst>
            </a:prstGeom>
            <a:grpFill/>
            <a:ln w="9525" cap="flat" cmpd="sng">
              <a:noFill/>
              <a:prstDash val="solid"/>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Calibri"/>
                <a:ea typeface="Calibri"/>
                <a:cs typeface="Calibri"/>
                <a:sym typeface="Calibri"/>
              </a:endParaRPr>
            </a:p>
          </p:txBody>
        </p:sp>
        <p:sp>
          <p:nvSpPr>
            <p:cNvPr id="867" name="Shape 867"/>
            <p:cNvSpPr txBox="1"/>
            <p:nvPr/>
          </p:nvSpPr>
          <p:spPr>
            <a:xfrm>
              <a:off x="7164387" y="3789362"/>
              <a:ext cx="1979700" cy="822300"/>
            </a:xfrm>
            <a:prstGeom prst="rect">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orsiva"/>
                <a:buNone/>
              </a:pPr>
              <a:r>
                <a:rPr lang="es-ES" sz="2400" b="1" i="1" u="none" dirty="0">
                  <a:solidFill>
                    <a:srgbClr val="000000"/>
                  </a:solidFill>
                  <a:latin typeface="Corsiva"/>
                  <a:ea typeface="Corsiva"/>
                  <a:cs typeface="Corsiva"/>
                  <a:sym typeface="Corsiva"/>
                </a:rPr>
                <a:t>Recopilación de documentos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Shape 514"/>
          <p:cNvGrpSpPr/>
          <p:nvPr/>
        </p:nvGrpSpPr>
        <p:grpSpPr>
          <a:xfrm>
            <a:off x="402265" y="110427"/>
            <a:ext cx="7892292" cy="586890"/>
            <a:chOff x="0" y="0"/>
            <a:chExt cx="2147483500" cy="2147483647"/>
          </a:xfrm>
        </p:grpSpPr>
        <p:cxnSp>
          <p:nvCxnSpPr>
            <p:cNvPr id="515" name="Shape 515"/>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16" name="Shape 516"/>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17" name="Shape 517"/>
          <p:cNvGrpSpPr/>
          <p:nvPr/>
        </p:nvGrpSpPr>
        <p:grpSpPr>
          <a:xfrm>
            <a:off x="147484" y="530942"/>
            <a:ext cx="8672051" cy="1334371"/>
            <a:chOff x="360362" y="877471"/>
            <a:chExt cx="6673850" cy="987841"/>
          </a:xfrm>
        </p:grpSpPr>
        <p:pic>
          <p:nvPicPr>
            <p:cNvPr id="518" name="Shape 518"/>
            <p:cNvPicPr preferRelativeResize="0"/>
            <p:nvPr/>
          </p:nvPicPr>
          <p:blipFill rotWithShape="1">
            <a:blip r:embed="rId3">
              <a:alphaModFix/>
            </a:blip>
            <a:srcRect/>
            <a:stretch/>
          </p:blipFill>
          <p:spPr>
            <a:xfrm>
              <a:off x="360362" y="920750"/>
              <a:ext cx="6673850" cy="944562"/>
            </a:xfrm>
            <a:prstGeom prst="rect">
              <a:avLst/>
            </a:prstGeom>
            <a:noFill/>
            <a:ln>
              <a:noFill/>
            </a:ln>
          </p:spPr>
        </p:pic>
        <p:sp>
          <p:nvSpPr>
            <p:cNvPr id="519" name="Shape 519"/>
            <p:cNvSpPr txBox="1"/>
            <p:nvPr/>
          </p:nvSpPr>
          <p:spPr>
            <a:xfrm>
              <a:off x="417895" y="877471"/>
              <a:ext cx="6556080" cy="8128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Nombre del programa ramal al que se presenta el</a:t>
              </a:r>
              <a:endParaRPr sz="2400" dirty="0"/>
            </a:p>
            <a:p>
              <a:pPr marL="0" marR="0" lvl="0" indent="0" algn="ctr"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 proyecto: (  tipo de proyecto </a:t>
              </a:r>
              <a:r>
                <a:rPr lang="es-ES" sz="2400" b="0" i="0" u="none" dirty="0">
                  <a:solidFill>
                    <a:srgbClr val="FF0000"/>
                  </a:solidFill>
                  <a:latin typeface="Arial"/>
                  <a:ea typeface="Arial"/>
                  <a:cs typeface="Arial"/>
                  <a:sym typeface="Arial"/>
                </a:rPr>
                <a:t>* 1</a:t>
              </a:r>
              <a:r>
                <a:rPr lang="es-ES" sz="2400" b="0" i="0" u="none" dirty="0">
                  <a:solidFill>
                    <a:srgbClr val="000000"/>
                  </a:solidFill>
                  <a:latin typeface="Arial"/>
                  <a:ea typeface="Arial"/>
                  <a:cs typeface="Arial"/>
                  <a:sym typeface="Arial"/>
                </a:rPr>
                <a:t>)</a:t>
              </a:r>
              <a:endParaRPr sz="2400" dirty="0"/>
            </a:p>
          </p:txBody>
        </p:sp>
      </p:grpSp>
      <p:grpSp>
        <p:nvGrpSpPr>
          <p:cNvPr id="520" name="Shape 520"/>
          <p:cNvGrpSpPr/>
          <p:nvPr/>
        </p:nvGrpSpPr>
        <p:grpSpPr>
          <a:xfrm>
            <a:off x="390525" y="1951037"/>
            <a:ext cx="2717800" cy="639762"/>
            <a:chOff x="390525" y="1951037"/>
            <a:chExt cx="2717800" cy="639762"/>
          </a:xfrm>
        </p:grpSpPr>
        <p:pic>
          <p:nvPicPr>
            <p:cNvPr id="521" name="Shape 521"/>
            <p:cNvPicPr preferRelativeResize="0"/>
            <p:nvPr/>
          </p:nvPicPr>
          <p:blipFill rotWithShape="1">
            <a:blip r:embed="rId4">
              <a:alphaModFix/>
            </a:blip>
            <a:srcRect/>
            <a:stretch/>
          </p:blipFill>
          <p:spPr>
            <a:xfrm>
              <a:off x="390525" y="1951037"/>
              <a:ext cx="2717800" cy="639762"/>
            </a:xfrm>
            <a:prstGeom prst="rect">
              <a:avLst/>
            </a:prstGeom>
            <a:noFill/>
            <a:ln>
              <a:noFill/>
            </a:ln>
          </p:spPr>
        </p:pic>
        <p:sp>
          <p:nvSpPr>
            <p:cNvPr id="522" name="Shape 522"/>
            <p:cNvSpPr txBox="1"/>
            <p:nvPr/>
          </p:nvSpPr>
          <p:spPr>
            <a:xfrm>
              <a:off x="449262" y="2008187"/>
              <a:ext cx="2598600" cy="39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Titulo del Proyecto:</a:t>
              </a:r>
              <a:endParaRPr/>
            </a:p>
          </p:txBody>
        </p:sp>
      </p:grpSp>
      <p:grpSp>
        <p:nvGrpSpPr>
          <p:cNvPr id="523" name="Shape 523"/>
          <p:cNvGrpSpPr/>
          <p:nvPr/>
        </p:nvGrpSpPr>
        <p:grpSpPr>
          <a:xfrm>
            <a:off x="371475" y="2670175"/>
            <a:ext cx="2921000" cy="944562"/>
            <a:chOff x="371475" y="2670175"/>
            <a:chExt cx="2921000" cy="944562"/>
          </a:xfrm>
        </p:grpSpPr>
        <p:pic>
          <p:nvPicPr>
            <p:cNvPr id="524" name="Shape 524"/>
            <p:cNvPicPr preferRelativeResize="0"/>
            <p:nvPr/>
          </p:nvPicPr>
          <p:blipFill rotWithShape="1">
            <a:blip r:embed="rId5">
              <a:alphaModFix/>
            </a:blip>
            <a:srcRect/>
            <a:stretch/>
          </p:blipFill>
          <p:spPr>
            <a:xfrm>
              <a:off x="371475" y="2670175"/>
              <a:ext cx="2920999" cy="944562"/>
            </a:xfrm>
            <a:prstGeom prst="rect">
              <a:avLst/>
            </a:prstGeom>
            <a:noFill/>
            <a:ln>
              <a:noFill/>
            </a:ln>
          </p:spPr>
        </p:pic>
        <p:sp>
          <p:nvSpPr>
            <p:cNvPr id="525" name="Shape 525"/>
            <p:cNvSpPr txBox="1"/>
            <p:nvPr/>
          </p:nvSpPr>
          <p:spPr>
            <a:xfrm>
              <a:off x="430212" y="2727325"/>
              <a:ext cx="2800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Clasificación del proyecto </a:t>
              </a:r>
              <a:r>
                <a:rPr lang="es-ES" sz="2000" b="0" i="0" u="none">
                  <a:solidFill>
                    <a:srgbClr val="FF0000"/>
                  </a:solidFill>
                  <a:latin typeface="Arial"/>
                  <a:ea typeface="Arial"/>
                  <a:cs typeface="Arial"/>
                  <a:sym typeface="Arial"/>
                </a:rPr>
                <a:t>*2</a:t>
              </a:r>
              <a:endParaRPr/>
            </a:p>
          </p:txBody>
        </p:sp>
      </p:grpSp>
      <p:grpSp>
        <p:nvGrpSpPr>
          <p:cNvPr id="526" name="Shape 526"/>
          <p:cNvGrpSpPr/>
          <p:nvPr/>
        </p:nvGrpSpPr>
        <p:grpSpPr>
          <a:xfrm>
            <a:off x="360362" y="3389312"/>
            <a:ext cx="2928528" cy="944562"/>
            <a:chOff x="360362" y="3389312"/>
            <a:chExt cx="2498725" cy="944562"/>
          </a:xfrm>
        </p:grpSpPr>
        <p:pic>
          <p:nvPicPr>
            <p:cNvPr id="527" name="Shape 527"/>
            <p:cNvPicPr preferRelativeResize="0"/>
            <p:nvPr/>
          </p:nvPicPr>
          <p:blipFill rotWithShape="1">
            <a:blip r:embed="rId6">
              <a:alphaModFix/>
            </a:blip>
            <a:srcRect/>
            <a:stretch/>
          </p:blipFill>
          <p:spPr>
            <a:xfrm>
              <a:off x="360362" y="3389312"/>
              <a:ext cx="2498725" cy="944562"/>
            </a:xfrm>
            <a:prstGeom prst="rect">
              <a:avLst/>
            </a:prstGeom>
            <a:noFill/>
            <a:ln>
              <a:noFill/>
            </a:ln>
          </p:spPr>
        </p:pic>
        <p:sp>
          <p:nvSpPr>
            <p:cNvPr id="528" name="Shape 528"/>
            <p:cNvSpPr txBox="1"/>
            <p:nvPr/>
          </p:nvSpPr>
          <p:spPr>
            <a:xfrm>
              <a:off x="422275" y="3448050"/>
              <a:ext cx="218819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000"/>
                <a:buFont typeface="Arial"/>
                <a:buNone/>
              </a:pPr>
              <a:r>
                <a:rPr lang="es-ES" sz="2000" b="0" i="0" u="none" dirty="0">
                  <a:solidFill>
                    <a:srgbClr val="FF0000"/>
                  </a:solidFill>
                  <a:latin typeface="Arial"/>
                  <a:ea typeface="Arial"/>
                  <a:cs typeface="Arial"/>
                  <a:sym typeface="Arial"/>
                </a:rPr>
                <a:t>Jefe del Proyecto (autores)</a:t>
              </a:r>
              <a:r>
                <a:rPr lang="es-ES" sz="2000" b="0" i="0" u="none" dirty="0">
                  <a:solidFill>
                    <a:srgbClr val="000000"/>
                  </a:solidFill>
                  <a:latin typeface="Arial"/>
                  <a:ea typeface="Arial"/>
                  <a:cs typeface="Arial"/>
                  <a:sym typeface="Arial"/>
                </a:rPr>
                <a:t>:</a:t>
              </a:r>
              <a:endParaRPr dirty="0"/>
            </a:p>
          </p:txBody>
        </p:sp>
      </p:grpSp>
      <p:grpSp>
        <p:nvGrpSpPr>
          <p:cNvPr id="529" name="Shape 529"/>
          <p:cNvGrpSpPr/>
          <p:nvPr/>
        </p:nvGrpSpPr>
        <p:grpSpPr>
          <a:xfrm>
            <a:off x="96837" y="4300174"/>
            <a:ext cx="8901113" cy="639762"/>
            <a:chOff x="96837" y="4108450"/>
            <a:chExt cx="8901113" cy="639762"/>
          </a:xfrm>
        </p:grpSpPr>
        <p:pic>
          <p:nvPicPr>
            <p:cNvPr id="530" name="Shape 530"/>
            <p:cNvPicPr preferRelativeResize="0"/>
            <p:nvPr/>
          </p:nvPicPr>
          <p:blipFill rotWithShape="1">
            <a:blip r:embed="rId7">
              <a:alphaModFix/>
            </a:blip>
            <a:srcRect/>
            <a:stretch/>
          </p:blipFill>
          <p:spPr>
            <a:xfrm>
              <a:off x="96837" y="4108450"/>
              <a:ext cx="8901113" cy="639762"/>
            </a:xfrm>
            <a:prstGeom prst="rect">
              <a:avLst/>
            </a:prstGeom>
            <a:noFill/>
            <a:ln>
              <a:noFill/>
            </a:ln>
          </p:spPr>
        </p:pic>
        <p:sp>
          <p:nvSpPr>
            <p:cNvPr id="531" name="Shape 531"/>
            <p:cNvSpPr txBox="1"/>
            <p:nvPr/>
          </p:nvSpPr>
          <p:spPr>
            <a:xfrm>
              <a:off x="212725" y="4167187"/>
              <a:ext cx="8723400" cy="39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0" i="0" u="none" dirty="0">
                  <a:solidFill>
                    <a:srgbClr val="000000"/>
                  </a:solidFill>
                  <a:latin typeface="Arial"/>
                  <a:ea typeface="Arial"/>
                  <a:cs typeface="Arial"/>
                  <a:sym typeface="Arial"/>
                </a:rPr>
                <a:t>Duración:   Fecha de inicio:__/___/__ Fecha de Terminación:___/___/____ </a:t>
              </a:r>
              <a:endParaRPr sz="2000" dirty="0"/>
            </a:p>
          </p:txBody>
        </p:sp>
      </p:grpSp>
      <p:sp>
        <p:nvSpPr>
          <p:cNvPr id="532" name="Shape 532"/>
          <p:cNvSpPr/>
          <p:nvPr/>
        </p:nvSpPr>
        <p:spPr>
          <a:xfrm>
            <a:off x="221226" y="5294671"/>
            <a:ext cx="8763999" cy="1200288"/>
          </a:xfrm>
          <a:prstGeom prst="rect">
            <a:avLst/>
          </a:prstGeom>
          <a:gradFill>
            <a:gsLst>
              <a:gs pos="0">
                <a:srgbClr val="9FC3FF"/>
              </a:gs>
              <a:gs pos="35000">
                <a:srgbClr val="BDD5FF"/>
              </a:gs>
              <a:gs pos="100000">
                <a:srgbClr val="E4EEFF"/>
              </a:gs>
            </a:gsLst>
            <a:lin ang="16200038" scaled="0"/>
          </a:gradFill>
          <a:ln w="9525" cap="flat" cmpd="sng">
            <a:noFill/>
            <a:prstDash val="solid"/>
            <a:round/>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400" b="0" i="0" u="sng" strike="noStrike" cap="none" dirty="0">
                <a:solidFill>
                  <a:schemeClr val="dk1"/>
                </a:solidFill>
                <a:latin typeface="Arial"/>
                <a:ea typeface="Arial"/>
                <a:cs typeface="Arial"/>
                <a:sym typeface="Arial"/>
              </a:rPr>
              <a:t>ESTADO DE LA TEMÀTICA A INVESTIGAR.</a:t>
            </a:r>
            <a:endParaRPr sz="2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r>
              <a:rPr lang="es-ES" sz="2400" b="0" i="0" u="none" strike="noStrike" cap="none" dirty="0">
                <a:solidFill>
                  <a:schemeClr val="dk1"/>
                </a:solidFill>
                <a:latin typeface="Arial"/>
                <a:ea typeface="Arial"/>
                <a:cs typeface="Arial"/>
                <a:sym typeface="Arial"/>
              </a:rPr>
              <a:t>Planteamiento Del problema, pregunta de investigación, hipótesis a  contestar, novedad científico y bibliografía</a:t>
            </a:r>
            <a:r>
              <a:rPr lang="es-ES" sz="2000" b="0" i="0" u="none" strike="noStrike" cap="none" dirty="0">
                <a:solidFill>
                  <a:schemeClr val="dk1"/>
                </a:solidFill>
                <a:latin typeface="Arial"/>
                <a:ea typeface="Arial"/>
                <a:cs typeface="Arial"/>
                <a:sym typeface="Arial"/>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7" name="Shape 537"/>
          <p:cNvGrpSpPr/>
          <p:nvPr/>
        </p:nvGrpSpPr>
        <p:grpSpPr>
          <a:xfrm>
            <a:off x="402265" y="110427"/>
            <a:ext cx="7892292" cy="586890"/>
            <a:chOff x="0" y="0"/>
            <a:chExt cx="2147483500" cy="2147483647"/>
          </a:xfrm>
        </p:grpSpPr>
        <p:cxnSp>
          <p:nvCxnSpPr>
            <p:cNvPr id="538" name="Shape 538"/>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39" name="Shape 539"/>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40" name="Shape 540"/>
          <p:cNvGrpSpPr/>
          <p:nvPr/>
        </p:nvGrpSpPr>
        <p:grpSpPr>
          <a:xfrm>
            <a:off x="294968" y="545690"/>
            <a:ext cx="8769657" cy="1252947"/>
            <a:chOff x="225425" y="847725"/>
            <a:chExt cx="8839200" cy="950912"/>
          </a:xfrm>
        </p:grpSpPr>
        <p:pic>
          <p:nvPicPr>
            <p:cNvPr id="541" name="Shape 541"/>
            <p:cNvPicPr preferRelativeResize="0"/>
            <p:nvPr/>
          </p:nvPicPr>
          <p:blipFill rotWithShape="1">
            <a:blip r:embed="rId3">
              <a:alphaModFix/>
            </a:blip>
            <a:srcRect/>
            <a:stretch/>
          </p:blipFill>
          <p:spPr>
            <a:xfrm>
              <a:off x="225425" y="847725"/>
              <a:ext cx="8839200" cy="950912"/>
            </a:xfrm>
            <a:prstGeom prst="rect">
              <a:avLst/>
            </a:prstGeom>
            <a:noFill/>
            <a:ln>
              <a:noFill/>
            </a:ln>
          </p:spPr>
        </p:pic>
        <p:sp>
          <p:nvSpPr>
            <p:cNvPr id="542" name="Shape 542"/>
            <p:cNvSpPr txBox="1"/>
            <p:nvPr/>
          </p:nvSpPr>
          <p:spPr>
            <a:xfrm>
              <a:off x="323850" y="908050"/>
              <a:ext cx="8569200" cy="83095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ES" sz="2000" b="1" i="0" u="sng" dirty="0">
                  <a:solidFill>
                    <a:srgbClr val="000000"/>
                  </a:solidFill>
                  <a:latin typeface="Arial"/>
                  <a:ea typeface="Arial"/>
                  <a:cs typeface="Arial"/>
                  <a:sym typeface="Arial"/>
                </a:rPr>
                <a:t>OBJETIVOS: </a:t>
              </a:r>
              <a:r>
                <a:rPr lang="es-ES" sz="2000" b="0" i="0" u="none" dirty="0">
                  <a:solidFill>
                    <a:srgbClr val="000000"/>
                  </a:solidFill>
                  <a:latin typeface="Arial"/>
                  <a:ea typeface="Arial"/>
                  <a:cs typeface="Arial"/>
                  <a:sym typeface="Arial"/>
                </a:rPr>
                <a:t> </a:t>
              </a:r>
              <a:r>
                <a:rPr lang="es-ES" sz="2400" b="0" i="0" u="none" dirty="0">
                  <a:solidFill>
                    <a:srgbClr val="000000"/>
                  </a:solidFill>
                  <a:latin typeface="Arial"/>
                  <a:ea typeface="Arial"/>
                  <a:cs typeface="Arial"/>
                  <a:sym typeface="Arial"/>
                </a:rPr>
                <a:t>Enuncie (el o los) Objetivos generales y específicos (Deben ser medibles y alcanzables)</a:t>
              </a:r>
              <a:endParaRPr sz="2400" dirty="0"/>
            </a:p>
          </p:txBody>
        </p:sp>
      </p:grpSp>
      <p:grpSp>
        <p:nvGrpSpPr>
          <p:cNvPr id="543" name="Shape 543"/>
          <p:cNvGrpSpPr/>
          <p:nvPr/>
        </p:nvGrpSpPr>
        <p:grpSpPr>
          <a:xfrm>
            <a:off x="235974" y="1821835"/>
            <a:ext cx="8775291" cy="2539736"/>
            <a:chOff x="0" y="1821835"/>
            <a:chExt cx="9015189" cy="1858962"/>
          </a:xfrm>
          <a:scene3d>
            <a:camera prst="orthographicFront">
              <a:rot lat="0" lon="0" rev="0"/>
            </a:camera>
            <a:lightRig rig="contrasting" dir="t">
              <a:rot lat="0" lon="0" rev="1500000"/>
            </a:lightRig>
          </a:scene3d>
        </p:grpSpPr>
        <p:pic>
          <p:nvPicPr>
            <p:cNvPr id="544" name="Shape 544"/>
            <p:cNvPicPr preferRelativeResize="0"/>
            <p:nvPr/>
          </p:nvPicPr>
          <p:blipFill rotWithShape="1">
            <a:blip r:embed="rId4">
              <a:alphaModFix/>
            </a:blip>
            <a:srcRect/>
            <a:stretch/>
          </p:blipFill>
          <p:spPr>
            <a:xfrm>
              <a:off x="0" y="1821835"/>
              <a:ext cx="8748711" cy="1858962"/>
            </a:xfrm>
            <a:prstGeom prst="rect">
              <a:avLst/>
            </a:prstGeom>
            <a:noFill/>
            <a:ln>
              <a:noFill/>
            </a:ln>
            <a:effectLst>
              <a:outerShdw blurRad="149987" dist="250190" dir="8460000" algn="ctr">
                <a:srgbClr val="000000">
                  <a:alpha val="28000"/>
                </a:srgbClr>
              </a:outerShdw>
            </a:effectLst>
            <a:sp3d prstMaterial="metal">
              <a:bevelT w="88900" h="88900"/>
            </a:sp3d>
          </p:spPr>
        </p:pic>
        <p:sp>
          <p:nvSpPr>
            <p:cNvPr id="545" name="Shape 545"/>
            <p:cNvSpPr txBox="1"/>
            <p:nvPr/>
          </p:nvSpPr>
          <p:spPr>
            <a:xfrm>
              <a:off x="413359" y="1861185"/>
              <a:ext cx="8601830" cy="1689551"/>
            </a:xfrm>
            <a:prstGeom prst="rect">
              <a:avLst/>
            </a:prstGeom>
            <a:noFill/>
            <a:ln>
              <a:noFill/>
            </a:ln>
            <a:effectLst>
              <a:outerShdw blurRad="149987" dist="250190" dir="8460000" algn="ctr">
                <a:srgbClr val="000000">
                  <a:alpha val="28000"/>
                </a:srgbClr>
              </a:outerShdw>
            </a:effectLst>
            <a:sp3d prstMaterial="metal">
              <a:bevelT w="88900" h="88900"/>
            </a:sp3d>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400" b="1" i="0" u="sng" dirty="0">
                  <a:solidFill>
                    <a:srgbClr val="000000"/>
                  </a:solidFill>
                  <a:latin typeface="Arial"/>
                  <a:ea typeface="Arial"/>
                  <a:cs typeface="Arial"/>
                  <a:sym typeface="Arial"/>
                </a:rPr>
                <a:t>METODOLOGÌA</a:t>
              </a:r>
              <a:endParaRPr sz="2400" b="1" dirty="0"/>
            </a:p>
            <a:p>
              <a:pPr marL="0" marR="0" lvl="0" indent="0" algn="l"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Correspondiendo al diseño requerido, incluya los acápites siguientes:</a:t>
              </a:r>
              <a:endParaRPr sz="2400" dirty="0"/>
            </a:p>
            <a:p>
              <a:pPr marL="0" marR="0" lvl="0" indent="0" algn="l" rtl="0">
                <a:lnSpc>
                  <a:spcPct val="100000"/>
                </a:lnSpc>
                <a:spcBef>
                  <a:spcPts val="0"/>
                </a:spcBef>
                <a:spcAft>
                  <a:spcPts val="0"/>
                </a:spcAft>
                <a:buClr>
                  <a:schemeClr val="dk1"/>
                </a:buClr>
                <a:buSzPts val="2000"/>
                <a:buFont typeface="Arial"/>
                <a:buNone/>
              </a:pPr>
              <a:r>
                <a:rPr lang="es-ES" sz="2400" b="0" i="0" u="none" dirty="0">
                  <a:solidFill>
                    <a:schemeClr val="dk1"/>
                  </a:solidFill>
                  <a:latin typeface="Arial"/>
                  <a:ea typeface="Arial"/>
                  <a:cs typeface="Arial"/>
                  <a:sym typeface="Arial"/>
                </a:rPr>
                <a:t>Clasificación de la investigación: Marque con una cruz</a:t>
              </a:r>
              <a:endParaRPr sz="2400" dirty="0"/>
            </a:p>
            <a:p>
              <a:pPr marL="0" marR="0" lvl="0" indent="0" algn="l" rtl="0">
                <a:lnSpc>
                  <a:spcPct val="100000"/>
                </a:lnSpc>
                <a:spcBef>
                  <a:spcPts val="0"/>
                </a:spcBef>
                <a:spcAft>
                  <a:spcPts val="0"/>
                </a:spcAft>
                <a:buClr>
                  <a:schemeClr val="dk1"/>
                </a:buClr>
                <a:buSzPts val="2000"/>
                <a:buFont typeface="Noto Sans Symbols"/>
                <a:buChar char="❑"/>
              </a:pPr>
              <a:r>
                <a:rPr lang="es-ES" sz="2400" b="0" i="0" u="none" dirty="0">
                  <a:solidFill>
                    <a:schemeClr val="dk1"/>
                  </a:solidFill>
                  <a:latin typeface="Arial"/>
                  <a:ea typeface="Arial"/>
                  <a:cs typeface="Arial"/>
                  <a:sym typeface="Arial"/>
                </a:rPr>
                <a:t>⁪Investigación Desarrollo</a:t>
              </a:r>
              <a:endParaRPr sz="2400" dirty="0"/>
            </a:p>
            <a:p>
              <a:pPr marL="0" marR="0" lvl="0" indent="0" algn="l" rtl="0">
                <a:lnSpc>
                  <a:spcPct val="100000"/>
                </a:lnSpc>
                <a:spcBef>
                  <a:spcPts val="0"/>
                </a:spcBef>
                <a:spcAft>
                  <a:spcPts val="0"/>
                </a:spcAft>
                <a:buClr>
                  <a:schemeClr val="dk1"/>
                </a:buClr>
                <a:buSzPts val="2000"/>
                <a:buFont typeface="Noto Sans Symbols"/>
                <a:buChar char="❑"/>
              </a:pPr>
              <a:r>
                <a:rPr lang="es-ES" sz="2400" b="0" i="0" u="none" dirty="0">
                  <a:solidFill>
                    <a:schemeClr val="dk1"/>
                  </a:solidFill>
                  <a:latin typeface="Arial"/>
                  <a:ea typeface="Arial"/>
                  <a:cs typeface="Arial"/>
                  <a:sym typeface="Arial"/>
                </a:rPr>
                <a:t>⁪Innovación  Tecnológica</a:t>
              </a:r>
              <a:endParaRPr sz="2400" dirty="0"/>
            </a:p>
          </p:txBody>
        </p:sp>
      </p:grpSp>
      <p:grpSp>
        <p:nvGrpSpPr>
          <p:cNvPr id="546" name="Shape 546"/>
          <p:cNvGrpSpPr/>
          <p:nvPr/>
        </p:nvGrpSpPr>
        <p:grpSpPr>
          <a:xfrm>
            <a:off x="324465" y="4211637"/>
            <a:ext cx="8600460" cy="2056428"/>
            <a:chOff x="182562" y="4211637"/>
            <a:chExt cx="8742363" cy="1260613"/>
          </a:xfrm>
        </p:grpSpPr>
        <p:pic>
          <p:nvPicPr>
            <p:cNvPr id="547" name="Shape 547"/>
            <p:cNvPicPr preferRelativeResize="0"/>
            <p:nvPr/>
          </p:nvPicPr>
          <p:blipFill rotWithShape="1">
            <a:blip r:embed="rId5">
              <a:alphaModFix/>
            </a:blip>
            <a:srcRect/>
            <a:stretch/>
          </p:blipFill>
          <p:spPr>
            <a:xfrm>
              <a:off x="182562" y="4211637"/>
              <a:ext cx="8742363" cy="950912"/>
            </a:xfrm>
            <a:prstGeom prst="rect">
              <a:avLst/>
            </a:prstGeom>
            <a:noFill/>
            <a:ln>
              <a:noFill/>
            </a:ln>
          </p:spPr>
        </p:pic>
        <p:sp>
          <p:nvSpPr>
            <p:cNvPr id="548" name="Shape 548"/>
            <p:cNvSpPr txBox="1"/>
            <p:nvPr/>
          </p:nvSpPr>
          <p:spPr>
            <a:xfrm>
              <a:off x="280219" y="4271962"/>
              <a:ext cx="8533518" cy="120028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Aspectos generales del estudio. Contexto temporal y geográfico, diseño general, según corresponda: Observacional, Experimental, Innovación</a:t>
              </a:r>
              <a:r>
                <a:rPr lang="es-ES" sz="2000" b="0" i="0" u="none" dirty="0">
                  <a:solidFill>
                    <a:srgbClr val="000000"/>
                  </a:solidFill>
                  <a:latin typeface="Arial"/>
                  <a:ea typeface="Arial"/>
                  <a:cs typeface="Arial"/>
                  <a:sym typeface="Arial"/>
                </a:rPr>
                <a:t>.</a:t>
              </a:r>
              <a:endParaRPr dirty="0"/>
            </a:p>
          </p:txBody>
        </p:sp>
      </p:grpSp>
      <p:grpSp>
        <p:nvGrpSpPr>
          <p:cNvPr id="549" name="Shape 549"/>
          <p:cNvGrpSpPr/>
          <p:nvPr/>
        </p:nvGrpSpPr>
        <p:grpSpPr>
          <a:xfrm>
            <a:off x="147484" y="5604387"/>
            <a:ext cx="8878529" cy="1082162"/>
            <a:chOff x="212725" y="5735637"/>
            <a:chExt cx="8813288" cy="950912"/>
          </a:xfrm>
        </p:grpSpPr>
        <p:pic>
          <p:nvPicPr>
            <p:cNvPr id="550" name="Shape 550"/>
            <p:cNvPicPr preferRelativeResize="0"/>
            <p:nvPr/>
          </p:nvPicPr>
          <p:blipFill rotWithShape="1">
            <a:blip r:embed="rId6">
              <a:alphaModFix/>
            </a:blip>
            <a:srcRect/>
            <a:stretch/>
          </p:blipFill>
          <p:spPr>
            <a:xfrm>
              <a:off x="212725" y="5735637"/>
              <a:ext cx="8686800" cy="950912"/>
            </a:xfrm>
            <a:prstGeom prst="rect">
              <a:avLst/>
            </a:prstGeom>
            <a:noFill/>
            <a:ln>
              <a:noFill/>
            </a:ln>
          </p:spPr>
        </p:pic>
        <p:sp>
          <p:nvSpPr>
            <p:cNvPr id="551" name="Shape 551"/>
            <p:cNvSpPr txBox="1"/>
            <p:nvPr/>
          </p:nvSpPr>
          <p:spPr>
            <a:xfrm>
              <a:off x="339213" y="5799136"/>
              <a:ext cx="8686800" cy="7301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s-ES" sz="2400" b="0" i="0" u="none" dirty="0">
                  <a:solidFill>
                    <a:srgbClr val="000000"/>
                  </a:solidFill>
                  <a:latin typeface="Arial"/>
                  <a:ea typeface="Arial"/>
                  <a:cs typeface="Arial"/>
                  <a:sym typeface="Arial"/>
                </a:rPr>
                <a:t>Definición de la población de estudio: diseño muestral (Cálculo del tamaño de la muestra y su selección).</a:t>
              </a:r>
              <a:endParaRPr sz="2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556" name="Shape 556"/>
          <p:cNvGrpSpPr/>
          <p:nvPr/>
        </p:nvGrpSpPr>
        <p:grpSpPr>
          <a:xfrm>
            <a:off x="402265" y="110427"/>
            <a:ext cx="7892292" cy="586890"/>
            <a:chOff x="0" y="0"/>
            <a:chExt cx="2147483500" cy="2147483647"/>
          </a:xfrm>
        </p:grpSpPr>
        <p:cxnSp>
          <p:nvCxnSpPr>
            <p:cNvPr id="557" name="Shape 557"/>
            <p:cNvCxnSpPr/>
            <p:nvPr/>
          </p:nvCxnSpPr>
          <p:spPr>
            <a:xfrm rot="10800000" flipH="1">
              <a:off x="1" y="2097668442"/>
              <a:ext cx="2147483647" cy="49815256"/>
            </a:xfrm>
            <a:prstGeom prst="straightConnector1">
              <a:avLst/>
            </a:prstGeom>
            <a:noFill/>
            <a:ln w="76200" cap="flat" cmpd="sng">
              <a:solidFill>
                <a:srgbClr val="FF0000"/>
              </a:solidFill>
              <a:prstDash val="solid"/>
              <a:miter lim="800000"/>
              <a:headEnd type="none" w="med" len="med"/>
              <a:tailEnd type="none" w="med" len="med"/>
            </a:ln>
          </p:spPr>
        </p:cxnSp>
        <p:sp>
          <p:nvSpPr>
            <p:cNvPr id="558" name="Shape 558"/>
            <p:cNvSpPr txBox="1"/>
            <p:nvPr/>
          </p:nvSpPr>
          <p:spPr>
            <a:xfrm>
              <a:off x="42717605" y="-2"/>
              <a:ext cx="2072768413" cy="1287661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559" name="Shape 559"/>
          <p:cNvGrpSpPr/>
          <p:nvPr/>
        </p:nvGrpSpPr>
        <p:grpSpPr>
          <a:xfrm>
            <a:off x="304800" y="969962"/>
            <a:ext cx="8656636" cy="1865312"/>
            <a:chOff x="304800" y="969962"/>
            <a:chExt cx="8656636" cy="1865312"/>
          </a:xfrm>
        </p:grpSpPr>
        <p:pic>
          <p:nvPicPr>
            <p:cNvPr id="560" name="Shape 560"/>
            <p:cNvPicPr preferRelativeResize="0"/>
            <p:nvPr/>
          </p:nvPicPr>
          <p:blipFill rotWithShape="1">
            <a:blip r:embed="rId3">
              <a:alphaModFix/>
            </a:blip>
            <a:srcRect/>
            <a:stretch/>
          </p:blipFill>
          <p:spPr>
            <a:xfrm>
              <a:off x="304800" y="969962"/>
              <a:ext cx="8656636" cy="1865312"/>
            </a:xfrm>
            <a:prstGeom prst="rect">
              <a:avLst/>
            </a:prstGeom>
            <a:noFill/>
            <a:ln>
              <a:noFill/>
            </a:ln>
          </p:spPr>
        </p:pic>
        <p:sp>
          <p:nvSpPr>
            <p:cNvPr id="561" name="Shape 561"/>
            <p:cNvSpPr txBox="1"/>
            <p:nvPr/>
          </p:nvSpPr>
          <p:spPr>
            <a:xfrm>
              <a:off x="422275" y="1030287"/>
              <a:ext cx="8424900" cy="16320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Método:</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Sobre la obtención de información: Ejemplo: mediante observación, entrevista, revisión documental, otras.  Anexe cuestionarios o encuestas.</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Principales variables de medición de respuestas.</a:t>
              </a:r>
              <a:endParaRPr/>
            </a:p>
          </p:txBody>
        </p:sp>
      </p:grpSp>
      <p:grpSp>
        <p:nvGrpSpPr>
          <p:cNvPr id="562" name="Shape 562"/>
          <p:cNvGrpSpPr/>
          <p:nvPr/>
        </p:nvGrpSpPr>
        <p:grpSpPr>
          <a:xfrm>
            <a:off x="360362" y="3078162"/>
            <a:ext cx="8601075" cy="1255712"/>
            <a:chOff x="360362" y="3078162"/>
            <a:chExt cx="8601075" cy="1255712"/>
          </a:xfrm>
        </p:grpSpPr>
        <p:pic>
          <p:nvPicPr>
            <p:cNvPr id="563" name="Shape 563"/>
            <p:cNvPicPr preferRelativeResize="0"/>
            <p:nvPr/>
          </p:nvPicPr>
          <p:blipFill rotWithShape="1">
            <a:blip r:embed="rId4">
              <a:alphaModFix/>
            </a:blip>
            <a:srcRect/>
            <a:stretch/>
          </p:blipFill>
          <p:spPr>
            <a:xfrm>
              <a:off x="360362" y="3078162"/>
              <a:ext cx="8601075" cy="1255712"/>
            </a:xfrm>
            <a:prstGeom prst="rect">
              <a:avLst/>
            </a:prstGeom>
            <a:noFill/>
            <a:ln>
              <a:noFill/>
            </a:ln>
          </p:spPr>
        </p:pic>
        <p:sp>
          <p:nvSpPr>
            <p:cNvPr id="564" name="Shape 564"/>
            <p:cNvSpPr txBox="1"/>
            <p:nvPr/>
          </p:nvSpPr>
          <p:spPr>
            <a:xfrm>
              <a:off x="422275" y="3140075"/>
              <a:ext cx="8424900" cy="1016100"/>
            </a:xfrm>
            <a:prstGeom prst="rect">
              <a:avLst/>
            </a:prstGeom>
            <a:noFill/>
            <a:ln>
              <a:noFill/>
            </a:ln>
          </p:spPr>
          <p:txBody>
            <a:bodyPr spcFirstLastPara="1" wrap="square" lIns="91425" tIns="45700" rIns="91425" bIns="45700" anchor="t" anchorCtr="0">
              <a:spAutoFit/>
            </a:bodyPr>
            <a:lstStyle/>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Operacionalización de variables, definición de escalas.</a:t>
              </a:r>
              <a:endParaRPr/>
            </a:p>
            <a:p>
              <a:pPr marL="800100" marR="0" lvl="1" indent="-34290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Métodos de procesamiento, análisis de la información (Técnicas a utilizar de análisis estadístico).</a:t>
              </a:r>
              <a:endParaRPr/>
            </a:p>
          </p:txBody>
        </p:sp>
      </p:grpSp>
      <p:grpSp>
        <p:nvGrpSpPr>
          <p:cNvPr id="565" name="Shape 565"/>
          <p:cNvGrpSpPr/>
          <p:nvPr/>
        </p:nvGrpSpPr>
        <p:grpSpPr>
          <a:xfrm>
            <a:off x="304800" y="4864100"/>
            <a:ext cx="8650288" cy="1555750"/>
            <a:chOff x="304800" y="4864100"/>
            <a:chExt cx="8650288" cy="1555750"/>
          </a:xfrm>
        </p:grpSpPr>
        <p:pic>
          <p:nvPicPr>
            <p:cNvPr id="566" name="Shape 566"/>
            <p:cNvPicPr preferRelativeResize="0"/>
            <p:nvPr/>
          </p:nvPicPr>
          <p:blipFill rotWithShape="1">
            <a:blip r:embed="rId5">
              <a:alphaModFix/>
            </a:blip>
            <a:srcRect/>
            <a:stretch/>
          </p:blipFill>
          <p:spPr>
            <a:xfrm>
              <a:off x="304800" y="4864100"/>
              <a:ext cx="8650288" cy="1555750"/>
            </a:xfrm>
            <a:prstGeom prst="rect">
              <a:avLst/>
            </a:prstGeom>
            <a:noFill/>
            <a:ln>
              <a:noFill/>
            </a:ln>
          </p:spPr>
        </p:pic>
        <p:sp>
          <p:nvSpPr>
            <p:cNvPr id="567" name="Shape 567"/>
            <p:cNvSpPr txBox="1"/>
            <p:nvPr/>
          </p:nvSpPr>
          <p:spPr>
            <a:xfrm>
              <a:off x="422275" y="4922837"/>
              <a:ext cx="8416800" cy="13239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Aspectos éticos: En caso de que la investigación incluya sujetos humanos o animales de laboratorio, describa los procedimientos éticos necesarios para la seguridad de los sujetos participantes.</a:t>
              </a:r>
              <a:endParaRPr/>
            </a:p>
            <a:p>
              <a:pPr marL="342900" marR="0" lvl="0" indent="-342900" algn="just" rtl="0">
                <a:lnSpc>
                  <a:spcPct val="100000"/>
                </a:lnSpc>
                <a:spcBef>
                  <a:spcPts val="0"/>
                </a:spcBef>
                <a:spcAft>
                  <a:spcPts val="0"/>
                </a:spcAft>
                <a:buClr>
                  <a:srgbClr val="000000"/>
                </a:buClr>
                <a:buSzPts val="2000"/>
                <a:buFont typeface="Arial"/>
                <a:buNone/>
              </a:pPr>
              <a:r>
                <a:rPr lang="es-ES" sz="2000" b="0" i="0" u="none">
                  <a:solidFill>
                    <a:srgbClr val="000000"/>
                  </a:solidFill>
                  <a:latin typeface="Arial"/>
                  <a:ea typeface="Arial"/>
                  <a:cs typeface="Arial"/>
                  <a:sym typeface="Arial"/>
                </a:rPr>
                <a:t>Anexe consentimiento informado.</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p:nvPr/>
        </p:nvSpPr>
        <p:spPr>
          <a:xfrm>
            <a:off x="611187" y="1773237"/>
            <a:ext cx="7993200" cy="3759300"/>
          </a:xfrm>
          <a:prstGeom prst="rect">
            <a:avLst/>
          </a:prstGeom>
          <a:solidFill>
            <a:schemeClr val="lt1"/>
          </a:soli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creación científica (</a:t>
            </a:r>
            <a:r>
              <a:rPr lang="es-ES" sz="2000" b="0" i="0" u="none">
                <a:solidFill>
                  <a:srgbClr val="CC3300"/>
                </a:solidFill>
                <a:latin typeface="Arial"/>
                <a:ea typeface="Arial"/>
                <a:cs typeface="Arial"/>
                <a:sym typeface="Arial"/>
              </a:rPr>
              <a:t>producción de nuevos conocimientos</a:t>
            </a:r>
            <a:r>
              <a:rPr lang="es-ES" sz="2000" b="0" i="0" u="none">
                <a:solidFill>
                  <a:srgbClr val="000000"/>
                </a:solidFill>
                <a:latin typeface="Arial"/>
                <a:ea typeface="Arial"/>
                <a:cs typeface="Arial"/>
                <a:sym typeface="Arial"/>
              </a:rPr>
              <a:t>).</a:t>
            </a:r>
            <a:endParaRPr sz="2000" b="0" i="0" u="none">
              <a:solidFill>
                <a:srgbClr val="CC3300"/>
              </a:solidFill>
              <a:latin typeface="Arial"/>
              <a:ea typeface="Arial"/>
              <a:cs typeface="Arial"/>
              <a:sym typeface="Arial"/>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innovación tecnológica </a:t>
            </a:r>
            <a:r>
              <a:rPr lang="es-ES" sz="2000" b="0" i="0" u="none">
                <a:solidFill>
                  <a:srgbClr val="CC3300"/>
                </a:solidFill>
                <a:latin typeface="Arial"/>
                <a:ea typeface="Arial"/>
                <a:cs typeface="Arial"/>
                <a:sym typeface="Arial"/>
              </a:rPr>
              <a:t>(Introducir  productos nuevos o mejorados , procesos y sistemas en el mercado o en una aplicación social ).</a:t>
            </a:r>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evaluación </a:t>
            </a:r>
            <a:r>
              <a:rPr lang="es-ES" sz="2000" b="0" i="0" u="none">
                <a:solidFill>
                  <a:srgbClr val="CC3300"/>
                </a:solidFill>
                <a:latin typeface="Arial"/>
                <a:ea typeface="Arial"/>
                <a:cs typeface="Arial"/>
                <a:sym typeface="Arial"/>
              </a:rPr>
              <a:t>(Evaluar sistemas, procesos, fármacos, e intervenciones).</a:t>
            </a:r>
            <a:endParaRPr/>
          </a:p>
          <a:p>
            <a:pPr marL="457200" marR="0" lvl="0" indent="-457200" algn="l" rtl="0">
              <a:lnSpc>
                <a:spcPct val="15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De intervención </a:t>
            </a:r>
            <a:r>
              <a:rPr lang="es-ES" sz="2000" b="0" i="0" u="none">
                <a:solidFill>
                  <a:srgbClr val="CC3300"/>
                </a:solidFill>
                <a:latin typeface="Arial"/>
                <a:ea typeface="Arial"/>
                <a:cs typeface="Arial"/>
                <a:sym typeface="Arial"/>
              </a:rPr>
              <a:t>(Cambio o transformación de algo).</a:t>
            </a:r>
            <a:endParaRPr/>
          </a:p>
          <a:p>
            <a:pPr marL="0" marR="0" lvl="0" indent="0" algn="l" rtl="0">
              <a:lnSpc>
                <a:spcPct val="100000"/>
              </a:lnSpc>
              <a:spcBef>
                <a:spcPts val="0"/>
              </a:spcBef>
              <a:spcAft>
                <a:spcPts val="0"/>
              </a:spcAft>
              <a:buNone/>
            </a:pPr>
            <a:endParaRPr sz="2000" b="0" i="0" u="none">
              <a:solidFill>
                <a:srgbClr val="CC3300"/>
              </a:solidFill>
              <a:latin typeface="Arial"/>
              <a:ea typeface="Arial"/>
              <a:cs typeface="Arial"/>
              <a:sym typeface="Arial"/>
            </a:endParaRPr>
          </a:p>
        </p:txBody>
      </p:sp>
      <p:sp>
        <p:nvSpPr>
          <p:cNvPr id="573" name="Shape 573"/>
          <p:cNvSpPr txBox="1"/>
          <p:nvPr/>
        </p:nvSpPr>
        <p:spPr>
          <a:xfrm>
            <a:off x="611187" y="1052512"/>
            <a:ext cx="8059800" cy="406500"/>
          </a:xfrm>
          <a:prstGeom prst="rect">
            <a:avLst/>
          </a:prstGeom>
          <a:solidFill>
            <a:schemeClr val="lt1"/>
          </a:solid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0" i="0" u="none">
                <a:solidFill>
                  <a:schemeClr val="dk1"/>
                </a:solidFill>
                <a:latin typeface="Arial"/>
                <a:ea typeface="Arial"/>
                <a:cs typeface="Arial"/>
                <a:sym typeface="Arial"/>
              </a:rPr>
              <a:t>Tipos de Proyecto </a:t>
            </a:r>
            <a:r>
              <a:rPr lang="es-ES" sz="2000" b="1" i="0" u="none">
                <a:solidFill>
                  <a:srgbClr val="FF0000"/>
                </a:solidFill>
                <a:latin typeface="Arial"/>
                <a:ea typeface="Arial"/>
                <a:cs typeface="Arial"/>
                <a:sym typeface="Arial"/>
              </a:rPr>
              <a:t>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973137" y="1268412"/>
            <a:ext cx="7345500" cy="4848300"/>
          </a:xfrm>
          <a:prstGeom prst="rect">
            <a:avLst/>
          </a:prstGeom>
          <a:no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Salud Materno - Infantil.</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Calidad de vida.</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Enfermedades transmisibles.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Enfermedades crónicas no transmisibles.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Investigaciones en Sistemas y Servicios de Salud.</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Medicamentos.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Evaluación de Tecnologías Sanitarias.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Medicina Natural, Tradicional y Termalismo.</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Adulto Mayor.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Medicina Familiar.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Cáncer.</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Actitudes físicas y mentales de los niños.</a:t>
            </a:r>
            <a:endParaRPr/>
          </a:p>
          <a:p>
            <a:pPr marL="457200" marR="0" lvl="0" indent="-457200" algn="just" rtl="0">
              <a:lnSpc>
                <a:spcPct val="120000"/>
              </a:lnSpc>
              <a:spcBef>
                <a:spcPts val="0"/>
              </a:spcBef>
              <a:spcAft>
                <a:spcPts val="0"/>
              </a:spcAft>
              <a:buClr>
                <a:srgbClr val="3333CC"/>
              </a:buClr>
              <a:buSzPts val="2000"/>
              <a:buFont typeface="Noto Sans Symbols"/>
              <a:buChar char="▪"/>
            </a:pPr>
            <a:r>
              <a:rPr lang="es-ES" sz="2000" b="0" i="0" u="none">
                <a:solidFill>
                  <a:srgbClr val="000000"/>
                </a:solidFill>
                <a:latin typeface="Arial"/>
                <a:ea typeface="Arial"/>
                <a:cs typeface="Arial"/>
                <a:sym typeface="Arial"/>
              </a:rPr>
              <a:t>Formación de recursos humanos.</a:t>
            </a:r>
            <a:endParaRPr/>
          </a:p>
        </p:txBody>
      </p:sp>
      <p:sp>
        <p:nvSpPr>
          <p:cNvPr id="579" name="Shape 579"/>
          <p:cNvSpPr txBox="1"/>
          <p:nvPr/>
        </p:nvSpPr>
        <p:spPr>
          <a:xfrm>
            <a:off x="812800" y="568325"/>
            <a:ext cx="7632600" cy="711300"/>
          </a:xfrm>
          <a:prstGeom prst="rect">
            <a:avLst/>
          </a:prstGeom>
          <a:noFill/>
          <a:ln w="9525" cap="flat" cmpd="sng">
            <a:solidFill>
              <a:schemeClr val="dk1"/>
            </a:solidFill>
            <a:prstDash val="solid"/>
            <a:miter lim="800000"/>
            <a:headEnd type="none" w="sm" len="sm"/>
            <a:tailEnd type="none" w="sm" len="sm"/>
          </a:ln>
          <a:effectLst>
            <a:outerShdw blurRad="63500" dist="107763" dir="2700000">
              <a:schemeClr val="lt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ES" sz="2000" b="1" i="0" u="none">
                <a:solidFill>
                  <a:schemeClr val="dk1"/>
                </a:solidFill>
                <a:latin typeface="Arial"/>
                <a:ea typeface="Arial"/>
                <a:cs typeface="Arial"/>
                <a:sym typeface="Arial"/>
              </a:rPr>
              <a:t>Programas a los que deben responder los proyectos en Salud Pública </a:t>
            </a:r>
            <a:r>
              <a:rPr lang="es-ES" sz="2000" b="1" i="0" u="none">
                <a:solidFill>
                  <a:srgbClr val="FF0000"/>
                </a:solidFill>
                <a:latin typeface="Arial"/>
                <a:ea typeface="Arial"/>
                <a:cs typeface="Arial"/>
                <a:sym typeface="Arial"/>
              </a:rPr>
              <a:t>*2</a:t>
            </a:r>
            <a:r>
              <a:rPr lang="es-ES" sz="2000" b="1" i="0" u="none">
                <a:solidFill>
                  <a:srgbClr val="3333CC"/>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p:nvPr/>
        </p:nvSpPr>
        <p:spPr>
          <a:xfrm>
            <a:off x="539750" y="2389344"/>
            <a:ext cx="8294534" cy="3970277"/>
          </a:xfrm>
          <a:prstGeom prst="rect">
            <a:avLst/>
          </a:prstGeom>
          <a:solidFill>
            <a:schemeClr val="lt1"/>
          </a:solidFill>
          <a:ln w="9525" cap="flat" cmpd="sng">
            <a:solidFill>
              <a:srgbClr val="009999"/>
            </a:solidFill>
            <a:prstDash val="solid"/>
            <a:miter lim="800000"/>
            <a:headEnd type="none" w="sm" len="sm"/>
            <a:tailEnd type="none" w="sm" len="sm"/>
          </a:ln>
          <a:effectLst>
            <a:outerShdw blurRad="63500" dist="107763" dir="2700000">
              <a:schemeClr val="lt2"/>
            </a:outerShdw>
          </a:effectLst>
        </p:spPr>
        <p:txBody>
          <a:bodyPr spcFirstLastPara="1" wrap="square" lIns="54000" tIns="45700" rIns="274300" bIns="45700" anchor="ctr" anchorCtr="0">
            <a:spAutoFit/>
          </a:bodyPr>
          <a:lstStyle/>
          <a:p>
            <a:pPr marL="457200" marR="0" lvl="0" indent="-457200" algn="just" rtl="0">
              <a:lnSpc>
                <a:spcPct val="150000"/>
              </a:lnSpc>
              <a:spcBef>
                <a:spcPts val="0"/>
              </a:spcBef>
              <a:spcAft>
                <a:spcPts val="0"/>
              </a:spcAft>
              <a:buClr>
                <a:srgbClr val="CC3300"/>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Ministerio de Ciencia, Tecnología y Medio Ambiente (CITMA).</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Ministerio de Salud Pública.</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Consejo de Estado.</a:t>
            </a:r>
            <a:endParaRPr sz="2800" dirty="0">
              <a:solidFill>
                <a:schemeClr val="tx1"/>
              </a:solidFill>
            </a:endParaRPr>
          </a:p>
          <a:p>
            <a:pPr marL="457200" marR="0" lvl="0" indent="-457200" algn="just" rtl="0">
              <a:lnSpc>
                <a:spcPct val="150000"/>
              </a:lnSpc>
              <a:spcBef>
                <a:spcPts val="0"/>
              </a:spcBef>
              <a:spcAft>
                <a:spcPts val="0"/>
              </a:spcAft>
              <a:buClr>
                <a:srgbClr val="3333CC"/>
              </a:buClr>
              <a:buSzPts val="2000"/>
              <a:buFont typeface="Wingdings" panose="05000000000000000000" pitchFamily="2" charset="2"/>
              <a:buChar char="§"/>
            </a:pPr>
            <a:r>
              <a:rPr lang="es-ES" sz="2800" b="0" i="0" u="none" dirty="0">
                <a:solidFill>
                  <a:schemeClr val="tx1"/>
                </a:solidFill>
                <a:latin typeface="Arial"/>
                <a:ea typeface="Arial"/>
                <a:cs typeface="Arial"/>
                <a:sym typeface="Arial"/>
              </a:rPr>
              <a:t>Otros ministerios, empresas y ramas de la economía nacional.</a:t>
            </a:r>
            <a:endParaRPr sz="2800" dirty="0">
              <a:solidFill>
                <a:schemeClr val="tx1"/>
              </a:solidFill>
            </a:endParaRPr>
          </a:p>
        </p:txBody>
      </p:sp>
      <p:sp>
        <p:nvSpPr>
          <p:cNvPr id="4" name="CuadroTexto 3">
            <a:extLst>
              <a:ext uri="{FF2B5EF4-FFF2-40B4-BE49-F238E27FC236}">
                <a16:creationId xmlns:a16="http://schemas.microsoft.com/office/drawing/2014/main" id="{51D42969-828A-4379-BF73-71614694AA4F}"/>
              </a:ext>
            </a:extLst>
          </p:cNvPr>
          <p:cNvSpPr txBox="1"/>
          <p:nvPr/>
        </p:nvSpPr>
        <p:spPr>
          <a:xfrm>
            <a:off x="899651" y="587168"/>
            <a:ext cx="7698659" cy="1305165"/>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457200" marR="0" lvl="0" indent="-457200" algn="ctr" rtl="0">
              <a:lnSpc>
                <a:spcPct val="150000"/>
              </a:lnSpc>
              <a:spcBef>
                <a:spcPts val="0"/>
              </a:spcBef>
              <a:spcAft>
                <a:spcPts val="0"/>
              </a:spcAft>
              <a:buClr>
                <a:srgbClr val="CC3300"/>
              </a:buClr>
              <a:buSzPts val="2000"/>
              <a:buFont typeface="Arial"/>
              <a:buNone/>
            </a:pPr>
            <a:r>
              <a:rPr lang="es-ES" sz="2800" b="1" i="0" u="none" dirty="0">
                <a:solidFill>
                  <a:schemeClr val="tx1"/>
                </a:solidFill>
                <a:latin typeface="Arial"/>
                <a:ea typeface="Arial"/>
                <a:cs typeface="Arial"/>
                <a:sym typeface="Arial"/>
              </a:rPr>
              <a:t>Fuentes fundamentales de financiamiento de proyectos en Salud Pública en Cuba:</a:t>
            </a:r>
            <a:endParaRPr lang="es-ES" sz="2800" b="1" dirty="0">
              <a:solidFill>
                <a:schemeClr val="tx1"/>
              </a:solidFil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2327</Words>
  <Application>Microsoft Office PowerPoint</Application>
  <PresentationFormat>Presentación en pantalla (4:3)</PresentationFormat>
  <Paragraphs>181</Paragraphs>
  <Slides>36</Slides>
  <Notes>36</Notes>
  <HiddenSlides>0</HiddenSlides>
  <MMClips>0</MMClips>
  <ScaleCrop>false</ScaleCrop>
  <HeadingPairs>
    <vt:vector size="6" baseType="variant">
      <vt:variant>
        <vt:lpstr>Fuentes usadas</vt:lpstr>
      </vt:variant>
      <vt:variant>
        <vt:i4>7</vt:i4>
      </vt:variant>
      <vt:variant>
        <vt:lpstr>Tema</vt:lpstr>
      </vt:variant>
      <vt:variant>
        <vt:i4>32</vt:i4>
      </vt:variant>
      <vt:variant>
        <vt:lpstr>Títulos de diapositiva</vt:lpstr>
      </vt:variant>
      <vt:variant>
        <vt:i4>36</vt:i4>
      </vt:variant>
    </vt:vector>
  </HeadingPairs>
  <TitlesOfParts>
    <vt:vector size="75" baseType="lpstr">
      <vt:lpstr>Arial</vt:lpstr>
      <vt:lpstr>Arial Narrow</vt:lpstr>
      <vt:lpstr>Calibri</vt:lpstr>
      <vt:lpstr>Corsiva</vt:lpstr>
      <vt:lpstr>Noto Sans Symbols</vt:lpstr>
      <vt:lpstr>Times New Roman</vt:lpstr>
      <vt:lpstr>Wingdings</vt:lpstr>
      <vt:lpstr>Tema de Office</vt:lpstr>
      <vt:lpstr>56_Diseño predeterminado</vt:lpstr>
      <vt:lpstr>67_Diseño predeterminado</vt:lpstr>
      <vt:lpstr>12_Diseño predeterminado</vt:lpstr>
      <vt:lpstr>23_Diseño predeterminado</vt:lpstr>
      <vt:lpstr>34_Diseño predeterminado</vt:lpstr>
      <vt:lpstr>45_Diseño predeterminado</vt:lpstr>
      <vt:lpstr>7_Haz de luz</vt:lpstr>
      <vt:lpstr>Diseño predeterminado</vt:lpstr>
      <vt:lpstr>1_Diseño predeterminado</vt:lpstr>
      <vt:lpstr>2_Diseño predeterminado</vt:lpstr>
      <vt:lpstr>3_Diseño predeterminado</vt:lpstr>
      <vt:lpstr>4_Diseño predeterminado</vt:lpstr>
      <vt:lpstr>5_Diseño predeterminado</vt:lpstr>
      <vt:lpstr>Haz de luz</vt:lpstr>
      <vt:lpstr>6_Diseño predeterminado</vt:lpstr>
      <vt:lpstr>7_Diseño predeterminado</vt:lpstr>
      <vt:lpstr>8_Diseño predeterminado</vt:lpstr>
      <vt:lpstr>9_Diseño predeterminado</vt:lpstr>
      <vt:lpstr>10_Diseño predeterminado</vt:lpstr>
      <vt:lpstr>11_Diseño predeterminado</vt:lpstr>
      <vt:lpstr>13_Diseño predeterminado</vt:lpstr>
      <vt:lpstr>14_Diseño predeterminado</vt:lpstr>
      <vt:lpstr>15_Diseño predeterminado</vt:lpstr>
      <vt:lpstr>16_Diseño predeterminado</vt:lpstr>
      <vt:lpstr>17_Diseño predeterminado</vt:lpstr>
      <vt:lpstr>18_Diseño predeterminado</vt:lpstr>
      <vt:lpstr>19_Diseño predeterminado</vt:lpstr>
      <vt:lpstr>20_Diseño predeterminado</vt:lpstr>
      <vt:lpstr>21_Diseño predeterminado</vt:lpstr>
      <vt:lpstr>22_Diseño predeterminado</vt:lpstr>
      <vt:lpstr>24_Diseño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Acer</cp:lastModifiedBy>
  <cp:revision>18</cp:revision>
  <dcterms:modified xsi:type="dcterms:W3CDTF">2024-03-04T21:25:17Z</dcterms:modified>
</cp:coreProperties>
</file>