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2"/>
  </p:notesMasterIdLst>
  <p:sldIdLst>
    <p:sldId id="269" r:id="rId2"/>
    <p:sldId id="270" r:id="rId3"/>
    <p:sldId id="277" r:id="rId4"/>
    <p:sldId id="271"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4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FDF17-0DAB-403D-A1D3-BDD75DC64F67}" type="datetimeFigureOut">
              <a:rPr lang="es-MX" smtClean="0"/>
              <a:t>19/03/2024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5DBF7-B35C-45A3-B69D-03D06B1B2414}" type="slidenum">
              <a:rPr lang="es-MX" smtClean="0"/>
              <a:t>‹Nº›</a:t>
            </a:fld>
            <a:endParaRPr lang="es-MX"/>
          </a:p>
        </p:txBody>
      </p:sp>
    </p:spTree>
    <p:extLst>
      <p:ext uri="{BB962C8B-B14F-4D97-AF65-F5344CB8AC3E}">
        <p14:creationId xmlns:p14="http://schemas.microsoft.com/office/powerpoint/2010/main" val="1662699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US" smtClean="0"/>
          </a:p>
        </p:txBody>
      </p:sp>
      <p:sp>
        <p:nvSpPr>
          <p:cNvPr id="297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254AC4-65F1-40F4-8190-9DA4F31BC4C3}" type="slidenum">
              <a:rPr lang="es-ES" smtClean="0">
                <a:latin typeface="Calibri" panose="020F0502020204030204" pitchFamily="34" charset="0"/>
              </a:rPr>
              <a:pPr/>
              <a:t>18</a:t>
            </a:fld>
            <a:endParaRPr lang="es-ES" smtClean="0">
              <a:latin typeface="Calibri" panose="020F0502020204030204" pitchFamily="34" charset="0"/>
            </a:endParaRPr>
          </a:p>
        </p:txBody>
      </p:sp>
    </p:spTree>
    <p:extLst>
      <p:ext uri="{BB962C8B-B14F-4D97-AF65-F5344CB8AC3E}">
        <p14:creationId xmlns:p14="http://schemas.microsoft.com/office/powerpoint/2010/main" val="2637320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84C17C-AED8-416C-BEFF-1BB8CCA528C0}" type="datetimeFigureOut">
              <a:rPr lang="es-ES" smtClean="0"/>
              <a:t>19/03/2024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188112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884C17C-AED8-416C-BEFF-1BB8CCA528C0}" type="datetimeFigureOut">
              <a:rPr lang="es-ES" smtClean="0"/>
              <a:t>19/03/2024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166133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884C17C-AED8-416C-BEFF-1BB8CCA528C0}" type="datetimeFigureOut">
              <a:rPr lang="es-ES" smtClean="0"/>
              <a:t>19/03/2024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F570-A1FD-4983-9B33-1E8D3F54EDD6}"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10221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884C17C-AED8-416C-BEFF-1BB8CCA528C0}" type="datetimeFigureOut">
              <a:rPr lang="es-ES" smtClean="0"/>
              <a:t>19/03/2024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3725911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884C17C-AED8-416C-BEFF-1BB8CCA528C0}" type="datetimeFigureOut">
              <a:rPr lang="es-ES" smtClean="0"/>
              <a:t>19/03/2024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F570-A1FD-4983-9B33-1E8D3F54EDD6}"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38745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884C17C-AED8-416C-BEFF-1BB8CCA528C0}" type="datetimeFigureOut">
              <a:rPr lang="es-ES" smtClean="0"/>
              <a:t>19/03/2024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9513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884C17C-AED8-416C-BEFF-1BB8CCA528C0}" type="datetimeFigureOut">
              <a:rPr lang="es-ES" smtClean="0"/>
              <a:t>19/03/2024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512426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884C17C-AED8-416C-BEFF-1BB8CCA528C0}" type="datetimeFigureOut">
              <a:rPr lang="es-ES" smtClean="0"/>
              <a:t>19/03/2024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173385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884C17C-AED8-416C-BEFF-1BB8CCA528C0}" type="datetimeFigureOut">
              <a:rPr lang="es-ES" smtClean="0"/>
              <a:t>19/03/2024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332210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884C17C-AED8-416C-BEFF-1BB8CCA528C0}" type="datetimeFigureOut">
              <a:rPr lang="es-ES" smtClean="0"/>
              <a:t>19/03/2024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183730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884C17C-AED8-416C-BEFF-1BB8CCA528C0}" type="datetimeFigureOut">
              <a:rPr lang="es-ES" smtClean="0"/>
              <a:t>19/03/2024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139067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884C17C-AED8-416C-BEFF-1BB8CCA528C0}" type="datetimeFigureOut">
              <a:rPr lang="es-ES" smtClean="0"/>
              <a:t>19/03/2024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13253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884C17C-AED8-416C-BEFF-1BB8CCA528C0}" type="datetimeFigureOut">
              <a:rPr lang="es-ES" smtClean="0"/>
              <a:t>19/03/2024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241880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4C17C-AED8-416C-BEFF-1BB8CCA528C0}" type="datetimeFigureOut">
              <a:rPr lang="es-ES" smtClean="0"/>
              <a:t>19/03/2024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14814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884C17C-AED8-416C-BEFF-1BB8CCA528C0}" type="datetimeFigureOut">
              <a:rPr lang="es-ES" smtClean="0"/>
              <a:t>19/03/2024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221330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884C17C-AED8-416C-BEFF-1BB8CCA528C0}" type="datetimeFigureOut">
              <a:rPr lang="es-ES" smtClean="0"/>
              <a:t>19/03/2024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14871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84C17C-AED8-416C-BEFF-1BB8CCA528C0}" type="datetimeFigureOut">
              <a:rPr lang="es-ES" smtClean="0"/>
              <a:t>19/03/2024</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A3AAF570-A1FD-4983-9B33-1E8D3F54EDD6}" type="slidenum">
              <a:rPr lang="es-ES" smtClean="0"/>
              <a:t>‹Nº›</a:t>
            </a:fld>
            <a:endParaRPr lang="es-ES"/>
          </a:p>
        </p:txBody>
      </p:sp>
    </p:spTree>
    <p:extLst>
      <p:ext uri="{BB962C8B-B14F-4D97-AF65-F5344CB8AC3E}">
        <p14:creationId xmlns:p14="http://schemas.microsoft.com/office/powerpoint/2010/main" val="26257103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ld.cu/sitios/cpicm-cmw/"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1600" y="2488909"/>
            <a:ext cx="11582399" cy="1024128"/>
          </a:xfrm>
        </p:spPr>
        <p:txBody>
          <a:bodyPr>
            <a:normAutofit fontScale="90000"/>
          </a:bodyPr>
          <a:lstStyle/>
          <a:p>
            <a:r>
              <a:rPr lang="es-ES" b="1" dirty="0" smtClean="0">
                <a:solidFill>
                  <a:srgbClr val="3A0000"/>
                </a:solidFill>
                <a:effectLst>
                  <a:outerShdw blurRad="38100" dist="38100" dir="2700000" algn="tl">
                    <a:srgbClr val="000000">
                      <a:alpha val="43137"/>
                    </a:srgbClr>
                  </a:outerShdw>
                </a:effectLst>
              </a:rPr>
              <a:t>Descriptores </a:t>
            </a:r>
            <a:r>
              <a:rPr lang="es-ES" b="1" dirty="0" smtClean="0">
                <a:solidFill>
                  <a:srgbClr val="3A0000"/>
                </a:solidFill>
                <a:effectLst>
                  <a:outerShdw blurRad="38100" dist="38100" dir="2700000" algn="tl">
                    <a:srgbClr val="000000">
                      <a:alpha val="43137"/>
                    </a:srgbClr>
                  </a:outerShdw>
                </a:effectLst>
              </a:rPr>
              <a:t>en </a:t>
            </a:r>
            <a:r>
              <a:rPr lang="es-ES" b="1" dirty="0" smtClean="0">
                <a:solidFill>
                  <a:srgbClr val="3A0000"/>
                </a:solidFill>
                <a:effectLst>
                  <a:outerShdw blurRad="38100" dist="38100" dir="2700000" algn="tl">
                    <a:srgbClr val="000000">
                      <a:alpha val="43137"/>
                    </a:srgbClr>
                  </a:outerShdw>
                </a:effectLst>
              </a:rPr>
              <a:t>las ciencias de la salud</a:t>
            </a:r>
            <a:endParaRPr lang="es-MX" b="1" dirty="0">
              <a:solidFill>
                <a:srgbClr val="3A0000"/>
              </a:solidFill>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1853184" y="4498848"/>
            <a:ext cx="9144000" cy="905256"/>
          </a:xfrm>
        </p:spPr>
        <p:txBody>
          <a:bodyPr>
            <a:normAutofit/>
          </a:bodyPr>
          <a:lstStyle/>
          <a:p>
            <a:r>
              <a:rPr lang="es-ES" sz="3200" b="1" dirty="0" smtClean="0">
                <a:latin typeface="Arial" panose="020B0604020202020204" pitchFamily="34" charset="0"/>
                <a:cs typeface="Arial" panose="020B0604020202020204" pitchFamily="34" charset="0"/>
              </a:rPr>
              <a:t>Dra. Claribel Plain Pazos</a:t>
            </a:r>
            <a:endParaRPr lang="es-MX"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272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CuadroTexto"/>
          <p:cNvSpPr txBox="1">
            <a:spLocks noChangeArrowheads="1"/>
          </p:cNvSpPr>
          <p:nvPr/>
        </p:nvSpPr>
        <p:spPr bwMode="auto">
          <a:xfrm>
            <a:off x="1884363" y="188914"/>
            <a:ext cx="8280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sz="2400">
                <a:cs typeface="Arial" panose="020B0604020202020204" pitchFamily="34" charset="0"/>
              </a:rPr>
              <a:t>Ejemplo: Esclerosis</a:t>
            </a:r>
          </a:p>
          <a:p>
            <a:pPr algn="just" eaLnBrk="1" hangingPunct="1"/>
            <a:r>
              <a:rPr lang="es-ES" sz="2400">
                <a:cs typeface="Arial" panose="020B0604020202020204" pitchFamily="34" charset="0"/>
              </a:rPr>
              <a:t>Digite la palabra dentro de la caja de búsqueda y haga clic en el botón </a:t>
            </a:r>
            <a:r>
              <a:rPr lang="es-ES" sz="2400" b="1" i="1">
                <a:cs typeface="Arial" panose="020B0604020202020204" pitchFamily="34" charset="0"/>
              </a:rPr>
              <a:t>Índice</a:t>
            </a:r>
            <a:r>
              <a:rPr lang="es-ES" sz="2400">
                <a:cs typeface="Arial" panose="020B0604020202020204" pitchFamily="34" charset="0"/>
              </a:rPr>
              <a:t>.</a:t>
            </a:r>
          </a:p>
          <a:p>
            <a:pPr algn="just" eaLnBrk="1" hangingPunct="1"/>
            <a:r>
              <a:rPr lang="es-ES" sz="2400">
                <a:cs typeface="Arial" panose="020B0604020202020204" pitchFamily="34" charset="0"/>
              </a:rPr>
              <a:t>El resultado será una lista de descriptores que contienen la palabra “Esclerosis”.</a:t>
            </a:r>
          </a:p>
          <a:p>
            <a:pPr eaLnBrk="1" hangingPunct="1"/>
            <a:endParaRPr lang="es-ES" sz="2400">
              <a:cs typeface="Arial" panose="020B0604020202020204" pitchFamily="34" charset="0"/>
            </a:endParaRPr>
          </a:p>
        </p:txBody>
      </p:sp>
      <p:pic>
        <p:nvPicPr>
          <p:cNvPr id="19459" name="2 Imagen" descr="índice alfabéti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4126" y="2276476"/>
            <a:ext cx="7000875"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366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CuadroTexto"/>
          <p:cNvSpPr txBox="1">
            <a:spLocks noChangeArrowheads="1"/>
          </p:cNvSpPr>
          <p:nvPr/>
        </p:nvSpPr>
        <p:spPr bwMode="auto">
          <a:xfrm>
            <a:off x="2238376" y="4500564"/>
            <a:ext cx="77517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400">
                <a:cs typeface="Arial" panose="020B0604020202020204" pitchFamily="34" charset="0"/>
              </a:rPr>
              <a:t>Seleccione el descriptor “ESCLEROSIS CEREBRAL DIFUSA” y queda resaltado.</a:t>
            </a:r>
          </a:p>
          <a:p>
            <a:pPr eaLnBrk="1" hangingPunct="1"/>
            <a:r>
              <a:rPr lang="es-ES" sz="2400">
                <a:cs typeface="Arial" panose="020B0604020202020204" pitchFamily="34" charset="0"/>
              </a:rPr>
              <a:t> </a:t>
            </a:r>
          </a:p>
          <a:p>
            <a:pPr eaLnBrk="1" hangingPunct="1"/>
            <a:r>
              <a:rPr lang="es-ES" sz="2400">
                <a:cs typeface="Arial" panose="020B0604020202020204" pitchFamily="34" charset="0"/>
              </a:rPr>
              <a:t>Si seleccionamos la tecla </a:t>
            </a:r>
            <a:r>
              <a:rPr lang="es-ES" sz="2400" b="1" i="1">
                <a:cs typeface="Arial" panose="020B0604020202020204" pitchFamily="34" charset="0"/>
              </a:rPr>
              <a:t>Mostrar</a:t>
            </a:r>
            <a:r>
              <a:rPr lang="es-ES" sz="2400">
                <a:cs typeface="Arial" panose="020B0604020202020204" pitchFamily="34" charset="0"/>
              </a:rPr>
              <a:t>, nos muestra el siguiente resultado: </a:t>
            </a:r>
          </a:p>
          <a:p>
            <a:pPr eaLnBrk="1" hangingPunct="1"/>
            <a:endParaRPr lang="es-ES" sz="2400">
              <a:cs typeface="Arial" panose="020B0604020202020204" pitchFamily="34" charset="0"/>
            </a:endParaRPr>
          </a:p>
        </p:txBody>
      </p:sp>
      <p:pic>
        <p:nvPicPr>
          <p:cNvPr id="20483" name="3 Imagen" descr="Selecció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76" y="188913"/>
            <a:ext cx="7180263"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4 Imagen" descr="puntero_amarill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3189" y="3643314"/>
            <a:ext cx="1619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5 Imagen" descr="Mano señalando.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18638" y="5235575"/>
            <a:ext cx="571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748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1 Imagen" descr="RESULTAD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6988" y="908051"/>
            <a:ext cx="66738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2 CuadroTexto"/>
          <p:cNvSpPr txBox="1">
            <a:spLocks noChangeArrowheads="1"/>
          </p:cNvSpPr>
          <p:nvPr/>
        </p:nvSpPr>
        <p:spPr bwMode="auto">
          <a:xfrm>
            <a:off x="1919289" y="260351"/>
            <a:ext cx="8353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400">
                <a:cs typeface="Arial" panose="020B0604020202020204" pitchFamily="34" charset="0"/>
              </a:rPr>
              <a:t>Resultado  de “ESCLEROSIS CEREBRAL DIFUSA” </a:t>
            </a:r>
          </a:p>
        </p:txBody>
      </p:sp>
    </p:spTree>
    <p:extLst>
      <p:ext uri="{BB962C8B-B14F-4D97-AF65-F5344CB8AC3E}">
        <p14:creationId xmlns:p14="http://schemas.microsoft.com/office/powerpoint/2010/main" val="2499176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CuadroTexto"/>
          <p:cNvSpPr txBox="1">
            <a:spLocks noChangeArrowheads="1"/>
          </p:cNvSpPr>
          <p:nvPr/>
        </p:nvSpPr>
        <p:spPr bwMode="auto">
          <a:xfrm>
            <a:off x="1992314" y="260350"/>
            <a:ext cx="83518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sz="2400">
                <a:cs typeface="Arial" panose="020B0604020202020204" pitchFamily="34" charset="0"/>
              </a:rPr>
              <a:t>Haciendo clic en la “E” aparecen los primeros 200 descriptores que  comienzan con esa letra.</a:t>
            </a:r>
          </a:p>
        </p:txBody>
      </p:sp>
      <p:pic>
        <p:nvPicPr>
          <p:cNvPr id="23555" name="3 Imagen" descr="alfabético inici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7826" y="1092201"/>
            <a:ext cx="6850063"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618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CuadroTexto"/>
          <p:cNvSpPr txBox="1">
            <a:spLocks noChangeArrowheads="1"/>
          </p:cNvSpPr>
          <p:nvPr/>
        </p:nvSpPr>
        <p:spPr bwMode="auto">
          <a:xfrm>
            <a:off x="1847851" y="173039"/>
            <a:ext cx="84248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sz="2000" b="1">
                <a:cs typeface="Arial" panose="020B0604020202020204" pitchFamily="34" charset="0"/>
              </a:rPr>
              <a:t>B) Índice permutado</a:t>
            </a:r>
          </a:p>
          <a:p>
            <a:pPr eaLnBrk="1" hangingPunct="1"/>
            <a:endParaRPr lang="es-AR" sz="2000" b="1">
              <a:cs typeface="Arial" panose="020B0604020202020204" pitchFamily="34" charset="0"/>
            </a:endParaRPr>
          </a:p>
          <a:p>
            <a:pPr algn="just" eaLnBrk="1" hangingPunct="1"/>
            <a:r>
              <a:rPr lang="es-AR" sz="2000">
                <a:cs typeface="Arial" panose="020B0604020202020204" pitchFamily="34" charset="0"/>
              </a:rPr>
              <a:t>Es el mejor de todos pues permite saber si una palabra existe o no en el DeCS y visualizar globalmente todos los términos que la poseen, independientemente que se encuentre al principio, final o a la mitad de un término.</a:t>
            </a:r>
            <a:endParaRPr lang="es-ES" sz="2000">
              <a:cs typeface="Arial" panose="020B0604020202020204" pitchFamily="34" charset="0"/>
            </a:endParaRPr>
          </a:p>
        </p:txBody>
      </p:sp>
      <p:pic>
        <p:nvPicPr>
          <p:cNvPr id="24579" name="2 Imagen" descr="Permutad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111375"/>
            <a:ext cx="633730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3 Imagen" descr="puntero_amarill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501" y="4357689"/>
            <a:ext cx="1619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51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CuadroTexto"/>
          <p:cNvSpPr txBox="1">
            <a:spLocks noChangeArrowheads="1"/>
          </p:cNvSpPr>
          <p:nvPr/>
        </p:nvSpPr>
        <p:spPr bwMode="auto">
          <a:xfrm>
            <a:off x="1666876" y="714376"/>
            <a:ext cx="4429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400">
                <a:cs typeface="Arial" panose="020B0604020202020204" pitchFamily="34" charset="0"/>
              </a:rPr>
              <a:t>Ejemplo: Si ingresamos la palabra “Esclerosis”</a:t>
            </a:r>
          </a:p>
        </p:txBody>
      </p:sp>
      <p:pic>
        <p:nvPicPr>
          <p:cNvPr id="25603" name="2 Imagen" descr="permutado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75275" y="188913"/>
            <a:ext cx="4935538"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3 CuadroTexto"/>
          <p:cNvSpPr txBox="1">
            <a:spLocks noChangeArrowheads="1"/>
          </p:cNvSpPr>
          <p:nvPr/>
        </p:nvSpPr>
        <p:spPr bwMode="auto">
          <a:xfrm>
            <a:off x="1738313" y="3606801"/>
            <a:ext cx="34210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400">
                <a:cs typeface="Arial" panose="020B0604020202020204" pitchFamily="34" charset="0"/>
              </a:rPr>
              <a:t>Va a encontrar 27 términos que incluyen la palabra “Esclerosis”.</a:t>
            </a:r>
          </a:p>
          <a:p>
            <a:pPr eaLnBrk="1" hangingPunct="1"/>
            <a:r>
              <a:rPr lang="es-ES" sz="2400">
                <a:cs typeface="Arial" panose="020B0604020202020204" pitchFamily="34" charset="0"/>
              </a:rPr>
              <a:t>El resultado se muestra a continuación:</a:t>
            </a:r>
          </a:p>
          <a:p>
            <a:pPr eaLnBrk="1" hangingPunct="1"/>
            <a:endParaRPr lang="es-ES" sz="2400">
              <a:cs typeface="Arial" panose="020B0604020202020204" pitchFamily="34" charset="0"/>
            </a:endParaRPr>
          </a:p>
        </p:txBody>
      </p:sp>
      <p:pic>
        <p:nvPicPr>
          <p:cNvPr id="25605" name="6 Imagen" descr="permutado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3141663"/>
            <a:ext cx="4935538"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134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CuadroTexto"/>
          <p:cNvSpPr txBox="1">
            <a:spLocks noChangeArrowheads="1"/>
          </p:cNvSpPr>
          <p:nvPr/>
        </p:nvSpPr>
        <p:spPr bwMode="auto">
          <a:xfrm>
            <a:off x="1919289" y="376239"/>
            <a:ext cx="83534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sz="2400" b="1">
                <a:cs typeface="Arial" panose="020B0604020202020204" pitchFamily="34" charset="0"/>
              </a:rPr>
              <a:t>C) Índice jerárquico</a:t>
            </a:r>
          </a:p>
          <a:p>
            <a:pPr eaLnBrk="1" hangingPunct="1"/>
            <a:endParaRPr lang="es-AR" sz="2400" b="1">
              <a:cs typeface="Arial" panose="020B0604020202020204" pitchFamily="34" charset="0"/>
            </a:endParaRPr>
          </a:p>
          <a:p>
            <a:pPr algn="just" eaLnBrk="1" hangingPunct="1"/>
            <a:r>
              <a:rPr lang="es-AR" sz="2400">
                <a:cs typeface="Arial" panose="020B0604020202020204" pitchFamily="34" charset="0"/>
              </a:rPr>
              <a:t>Los descriptores se organizan según una relación jerárquica, o sea, del más general al más específico.</a:t>
            </a:r>
            <a:endParaRPr lang="es-ES" sz="2400">
              <a:cs typeface="Arial" panose="020B0604020202020204" pitchFamily="34" charset="0"/>
            </a:endParaRPr>
          </a:p>
        </p:txBody>
      </p:sp>
      <p:pic>
        <p:nvPicPr>
          <p:cNvPr id="26627" name="2 Imagen" descr="Jerárqui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6989" y="1946276"/>
            <a:ext cx="6842125"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3 Imagen" descr="puntero_amarill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189" y="4214814"/>
            <a:ext cx="1619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652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3 Imagen" descr="Esclerosis jerárqui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803276"/>
            <a:ext cx="72009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4 CuadroTexto"/>
          <p:cNvSpPr txBox="1">
            <a:spLocks noChangeArrowheads="1"/>
          </p:cNvSpPr>
          <p:nvPr/>
        </p:nvSpPr>
        <p:spPr bwMode="auto">
          <a:xfrm>
            <a:off x="1992314" y="333376"/>
            <a:ext cx="8351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400">
                <a:cs typeface="Arial" panose="020B0604020202020204" pitchFamily="34" charset="0"/>
              </a:rPr>
              <a:t>Escriba un descriptor o navegue a partir de las categorías</a:t>
            </a:r>
          </a:p>
        </p:txBody>
      </p:sp>
    </p:spTree>
    <p:extLst>
      <p:ext uri="{BB962C8B-B14F-4D97-AF65-F5344CB8AC3E}">
        <p14:creationId xmlns:p14="http://schemas.microsoft.com/office/powerpoint/2010/main" val="540752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CuadroTexto"/>
          <p:cNvSpPr txBox="1">
            <a:spLocks noChangeArrowheads="1"/>
          </p:cNvSpPr>
          <p:nvPr/>
        </p:nvSpPr>
        <p:spPr bwMode="auto">
          <a:xfrm>
            <a:off x="1774825" y="333376"/>
            <a:ext cx="86423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AR" sz="2000">
                <a:cs typeface="Arial" panose="020B0604020202020204" pitchFamily="34" charset="0"/>
              </a:rPr>
              <a:t>Si se selecciona un descriptor, se hacen visibles los descriptores específicos correspondientes del primer nivel, como se puede ver a continuación:</a:t>
            </a:r>
            <a:endParaRPr lang="es-ES" sz="2000">
              <a:cs typeface="Arial" panose="020B0604020202020204" pitchFamily="34" charset="0"/>
            </a:endParaRPr>
          </a:p>
        </p:txBody>
      </p:sp>
      <p:pic>
        <p:nvPicPr>
          <p:cNvPr id="28675" name="3 Imagen" descr="Enfermedad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1451" y="1347788"/>
            <a:ext cx="7129463" cy="503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758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CuadroTexto"/>
          <p:cNvSpPr txBox="1">
            <a:spLocks noChangeArrowheads="1"/>
          </p:cNvSpPr>
          <p:nvPr/>
        </p:nvSpPr>
        <p:spPr bwMode="auto">
          <a:xfrm>
            <a:off x="1774825" y="868364"/>
            <a:ext cx="864235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400">
                <a:cs typeface="Arial" panose="020B0604020202020204" pitchFamily="34" charset="0"/>
              </a:rPr>
              <a:t>Los calificadores</a:t>
            </a:r>
          </a:p>
          <a:p>
            <a:pPr eaLnBrk="1" hangingPunct="1"/>
            <a:endParaRPr lang="es-ES" sz="2400">
              <a:cs typeface="Arial" panose="020B0604020202020204" pitchFamily="34" charset="0"/>
            </a:endParaRPr>
          </a:p>
          <a:p>
            <a:pPr algn="just" eaLnBrk="1" hangingPunct="1"/>
            <a:r>
              <a:rPr lang="es-ES" sz="2400">
                <a:cs typeface="Arial" panose="020B0604020202020204" pitchFamily="34" charset="0"/>
              </a:rPr>
              <a:t>Los calificadores son términos que acompañan a los descriptores para definir diferentes aspectos de un concepto, y puntos de vista discutidos por el autor en un determinado tema. Estos diferentes aspectos de un tema o descriptor del DeCS se denominan calificadores. Un calificador está vinculado directamente al descriptor separado por una barra inclinada (/) en la operación de indización.</a:t>
            </a:r>
          </a:p>
          <a:p>
            <a:pPr algn="just" eaLnBrk="1" hangingPunct="1"/>
            <a:r>
              <a:rPr lang="es-ES" sz="2400">
                <a:cs typeface="Arial" panose="020B0604020202020204" pitchFamily="34" charset="0"/>
              </a:rPr>
              <a:t> </a:t>
            </a:r>
          </a:p>
          <a:p>
            <a:pPr algn="just" eaLnBrk="1" hangingPunct="1"/>
            <a:r>
              <a:rPr lang="es-ES" sz="2400">
                <a:cs typeface="Arial" panose="020B0604020202020204" pitchFamily="34" charset="0"/>
              </a:rPr>
              <a:t>Los diversos aspectos discutidos de un término o un descriptor se llaman calificadores. Un calificador se une directamente con el descriptor mediante una barra inclinada (/) en la operación de indización.</a:t>
            </a:r>
          </a:p>
          <a:p>
            <a:pPr algn="just" eaLnBrk="1" hangingPunct="1"/>
            <a:r>
              <a:rPr lang="es-ES" sz="2400">
                <a:cs typeface="Arial" panose="020B0604020202020204" pitchFamily="34" charset="0"/>
              </a:rPr>
              <a:t> </a:t>
            </a:r>
          </a:p>
          <a:p>
            <a:pPr algn="just" eaLnBrk="1" hangingPunct="1"/>
            <a:endParaRPr lang="es-ES" sz="2400">
              <a:cs typeface="Arial" panose="020B0604020202020204" pitchFamily="34" charset="0"/>
            </a:endParaRPr>
          </a:p>
        </p:txBody>
      </p:sp>
    </p:spTree>
    <p:extLst>
      <p:ext uri="{BB962C8B-B14F-4D97-AF65-F5344CB8AC3E}">
        <p14:creationId xmlns:p14="http://schemas.microsoft.com/office/powerpoint/2010/main" val="4242551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2742" y="1392493"/>
            <a:ext cx="10368618" cy="3880773"/>
          </a:xfrm>
        </p:spPr>
        <p:txBody>
          <a:bodyPr>
            <a:normAutofit lnSpcReduction="10000"/>
          </a:bodyPr>
          <a:lstStyle/>
          <a:p>
            <a:pPr>
              <a:spcBef>
                <a:spcPts val="0"/>
              </a:spcBef>
              <a:defRPr/>
            </a:pPr>
            <a:r>
              <a:rPr lang="es-ES" sz="2400" dirty="0">
                <a:cs typeface="Arial" panose="020B0604020202020204" pitchFamily="34" charset="0"/>
              </a:rPr>
              <a:t>Objetivo</a:t>
            </a:r>
          </a:p>
          <a:p>
            <a:pPr marL="0" indent="0" algn="just">
              <a:spcBef>
                <a:spcPts val="0"/>
              </a:spcBef>
              <a:buNone/>
              <a:defRPr/>
            </a:pPr>
            <a:r>
              <a:rPr lang="es-AR" sz="2400" dirty="0">
                <a:cs typeface="Arial" panose="020B0604020202020204" pitchFamily="34" charset="0"/>
              </a:rPr>
              <a:t>Permitir el uso de terminología común para búsqueda en tres idiomas, proporcionando un medio consistente y único para la recuperación de la información independientemente del idioma.</a:t>
            </a:r>
          </a:p>
          <a:p>
            <a:pPr algn="just">
              <a:spcBef>
                <a:spcPts val="0"/>
              </a:spcBef>
              <a:defRPr/>
            </a:pPr>
            <a:endParaRPr lang="es-AR" sz="2400" dirty="0">
              <a:cs typeface="Arial" panose="020B0604020202020204" pitchFamily="34" charset="0"/>
            </a:endParaRPr>
          </a:p>
          <a:p>
            <a:pPr algn="just">
              <a:spcBef>
                <a:spcPts val="0"/>
              </a:spcBef>
              <a:defRPr/>
            </a:pPr>
            <a:r>
              <a:rPr lang="es-AR" sz="2400" dirty="0">
                <a:cs typeface="Arial" panose="020B0604020202020204" pitchFamily="34" charset="0"/>
              </a:rPr>
              <a:t>Finalidad principal</a:t>
            </a:r>
          </a:p>
          <a:p>
            <a:pPr marL="0" indent="0" algn="just">
              <a:spcBef>
                <a:spcPts val="0"/>
              </a:spcBef>
              <a:buNone/>
              <a:defRPr/>
            </a:pPr>
            <a:r>
              <a:rPr lang="es-AR" sz="2400" dirty="0">
                <a:cs typeface="Arial" panose="020B0604020202020204" pitchFamily="34" charset="0"/>
              </a:rPr>
              <a:t>Servir como un lenguaje estándar para la </a:t>
            </a:r>
            <a:r>
              <a:rPr lang="es-AR" sz="2400" i="1" dirty="0">
                <a:cs typeface="Arial" panose="020B0604020202020204" pitchFamily="34" charset="0"/>
              </a:rPr>
              <a:t>indización</a:t>
            </a:r>
            <a:r>
              <a:rPr lang="es-AR" sz="2400" dirty="0">
                <a:cs typeface="Arial" panose="020B0604020202020204" pitchFamily="34" charset="0"/>
              </a:rPr>
              <a:t> y </a:t>
            </a:r>
            <a:r>
              <a:rPr lang="es-AR" sz="2400" i="1" dirty="0">
                <a:solidFill>
                  <a:srgbClr val="FF0000"/>
                </a:solidFill>
                <a:effectLst>
                  <a:outerShdw blurRad="38100" dist="38100" dir="2700000" algn="tl">
                    <a:srgbClr val="000000">
                      <a:alpha val="43137"/>
                    </a:srgbClr>
                  </a:outerShdw>
                </a:effectLst>
                <a:cs typeface="Arial" panose="020B0604020202020204" pitchFamily="34" charset="0"/>
              </a:rPr>
              <a:t>recuperación</a:t>
            </a:r>
            <a:r>
              <a:rPr lang="es-AR" sz="2400" dirty="0">
                <a:cs typeface="Arial" panose="020B0604020202020204" pitchFamily="34" charset="0"/>
              </a:rPr>
              <a:t> de la información entre los componentes del </a:t>
            </a:r>
            <a:r>
              <a:rPr lang="es-AR" sz="2400" i="1" dirty="0">
                <a:solidFill>
                  <a:srgbClr val="FF0000"/>
                </a:solidFill>
                <a:effectLst>
                  <a:outerShdw blurRad="38100" dist="38100" dir="2700000" algn="tl">
                    <a:srgbClr val="000000">
                      <a:alpha val="43137"/>
                    </a:srgbClr>
                  </a:outerShdw>
                </a:effectLst>
                <a:cs typeface="Arial" panose="020B0604020202020204" pitchFamily="34" charset="0"/>
              </a:rPr>
              <a:t>Sistema Latinoamericano y del Caribe de Información en Ciencias de la Salud</a:t>
            </a:r>
            <a:r>
              <a:rPr lang="es-AR" sz="2400" dirty="0">
                <a:cs typeface="Arial" panose="020B0604020202020204" pitchFamily="34" charset="0"/>
              </a:rPr>
              <a:t>, coordinado por BIREME, y que abarca 37 países en América Latina y el Caribe, permitiendo un diálogo uniforme entre cerca de 600 bibliotecas.</a:t>
            </a:r>
            <a:endParaRPr lang="es-ES" sz="2400" dirty="0">
              <a:cs typeface="Arial" panose="020B0604020202020204" pitchFamily="34" charset="0"/>
            </a:endParaRPr>
          </a:p>
        </p:txBody>
      </p:sp>
    </p:spTree>
    <p:extLst>
      <p:ext uri="{BB962C8B-B14F-4D97-AF65-F5344CB8AC3E}">
        <p14:creationId xmlns:p14="http://schemas.microsoft.com/office/powerpoint/2010/main" val="2556904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CuadroTexto"/>
          <p:cNvSpPr txBox="1">
            <a:spLocks noChangeArrowheads="1"/>
          </p:cNvSpPr>
          <p:nvPr/>
        </p:nvSpPr>
        <p:spPr bwMode="auto">
          <a:xfrm>
            <a:off x="1992314" y="333376"/>
            <a:ext cx="8351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sz="2400">
                <a:cs typeface="Arial" panose="020B0604020202020204" pitchFamily="34" charset="0"/>
              </a:rPr>
              <a:t>Al hacer clic sobre cualquier calificador, éste aparecerá:</a:t>
            </a:r>
            <a:endParaRPr lang="es-ES" sz="2400">
              <a:cs typeface="Arial" panose="020B0604020202020204" pitchFamily="34" charset="0"/>
            </a:endParaRPr>
          </a:p>
        </p:txBody>
      </p:sp>
      <p:pic>
        <p:nvPicPr>
          <p:cNvPr id="31747" name="2 Imagen" descr="Calificad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815976"/>
            <a:ext cx="6913563"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3 CuadroTexto"/>
          <p:cNvSpPr txBox="1">
            <a:spLocks noChangeArrowheads="1"/>
          </p:cNvSpPr>
          <p:nvPr/>
        </p:nvSpPr>
        <p:spPr bwMode="auto">
          <a:xfrm>
            <a:off x="1965326" y="4724400"/>
            <a:ext cx="83788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AR" sz="2000">
                <a:cs typeface="Arial" panose="020B0604020202020204" pitchFamily="34" charset="0"/>
              </a:rPr>
              <a:t>Se muestra el calificador en tres idiomas (inglés, español y portugués), también su definición y nota de indización, que permitirá alimentar las bases de datos en el idioma del descriptor escogido. La lista completa de los calificadores se obtiene digitando una barra inclinada “/” en el índice alfabético o permutado.</a:t>
            </a:r>
            <a:endParaRPr lang="es-ES" sz="2000">
              <a:cs typeface="Arial" panose="020B0604020202020204" pitchFamily="34" charset="0"/>
            </a:endParaRPr>
          </a:p>
        </p:txBody>
      </p:sp>
    </p:spTree>
    <p:extLst>
      <p:ext uri="{BB962C8B-B14F-4D97-AF65-F5344CB8AC3E}">
        <p14:creationId xmlns:p14="http://schemas.microsoft.com/office/powerpoint/2010/main" val="1534731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2742" y="1392493"/>
            <a:ext cx="10368618" cy="3880773"/>
          </a:xfrm>
        </p:spPr>
        <p:txBody>
          <a:bodyPr>
            <a:normAutofit/>
          </a:bodyPr>
          <a:lstStyle/>
          <a:p>
            <a:pPr algn="just"/>
            <a:r>
              <a:rPr lang="es-ES" sz="2400" b="1" dirty="0"/>
              <a:t>La búsqueda bibliográfica es el procedimiento que nos permite localizar, en una </a:t>
            </a:r>
            <a:r>
              <a:rPr lang="es-ES" sz="2400" b="1" dirty="0" smtClean="0"/>
              <a:t>serie de </a:t>
            </a:r>
            <a:r>
              <a:rPr lang="es-ES" sz="2400" b="1" dirty="0"/>
              <a:t>fuentes de información distintas, un conjunto de documentos y de </a:t>
            </a:r>
            <a:r>
              <a:rPr lang="es-ES" sz="2400" b="1" dirty="0" smtClean="0"/>
              <a:t>información necesarios </a:t>
            </a:r>
            <a:r>
              <a:rPr lang="es-ES" sz="2400" b="1" dirty="0"/>
              <a:t>para resolver cualquier problema de investigación o información que se nos plantee.</a:t>
            </a:r>
            <a:endParaRPr lang="es-ES" sz="2400" b="1" dirty="0" smtClean="0">
              <a:latin typeface="Arial" panose="020B0604020202020204" pitchFamily="34" charset="0"/>
              <a:cs typeface="Arial" panose="020B0604020202020204" pitchFamily="34" charset="0"/>
            </a:endParaRPr>
          </a:p>
          <a:p>
            <a:pPr algn="just"/>
            <a:r>
              <a:rPr lang="es-ES" sz="2400" dirty="0" smtClean="0"/>
              <a:t>Es </a:t>
            </a:r>
            <a:r>
              <a:rPr lang="es-ES" sz="2400" dirty="0"/>
              <a:t>más apropiado buscar la </a:t>
            </a:r>
            <a:r>
              <a:rPr lang="es-ES" sz="2400" dirty="0" smtClean="0"/>
              <a:t>información por </a:t>
            </a:r>
            <a:r>
              <a:rPr lang="es-ES" sz="2400" dirty="0"/>
              <a:t>términos que reflejen el contenido de los documentos. Por lo general, esos términos </a:t>
            </a:r>
            <a:r>
              <a:rPr lang="es-ES" sz="2400" dirty="0" smtClean="0"/>
              <a:t>forman parte </a:t>
            </a:r>
            <a:r>
              <a:rPr lang="es-ES" sz="2400" b="1" dirty="0"/>
              <a:t>del lenguaje documental </a:t>
            </a:r>
            <a:r>
              <a:rPr lang="es-ES" sz="2400" dirty="0"/>
              <a:t>y están disponibles en el recurso a través de la </a:t>
            </a:r>
            <a:r>
              <a:rPr lang="es-ES" sz="2400" b="1" dirty="0"/>
              <a:t>lista de materias </a:t>
            </a:r>
            <a:r>
              <a:rPr lang="es-ES" sz="2400" dirty="0" smtClean="0"/>
              <a:t>o de </a:t>
            </a:r>
            <a:r>
              <a:rPr lang="es-ES" sz="2400" dirty="0"/>
              <a:t>los </a:t>
            </a:r>
            <a:r>
              <a:rPr lang="es-ES" sz="2400" b="1" dirty="0"/>
              <a:t>tesauros</a:t>
            </a:r>
            <a:r>
              <a:rPr lang="es-ES" sz="2400" dirty="0"/>
              <a:t>. </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01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2742" y="1392493"/>
            <a:ext cx="10332042" cy="3963278"/>
          </a:xfrm>
        </p:spPr>
        <p:txBody>
          <a:bodyPr>
            <a:normAutofit/>
          </a:bodyPr>
          <a:lstStyle/>
          <a:p>
            <a:r>
              <a:rPr lang="es-ES" sz="2400" dirty="0"/>
              <a:t>La búsqueda por palabra clave es la más frecuente, aunque la búsqueda por </a:t>
            </a:r>
            <a:r>
              <a:rPr lang="es-ES" sz="2400" dirty="0" smtClean="0"/>
              <a:t>listado </a:t>
            </a:r>
            <a:r>
              <a:rPr lang="es-MX" sz="2400" dirty="0" smtClean="0"/>
              <a:t>alfabético</a:t>
            </a:r>
            <a:r>
              <a:rPr lang="es-MX" sz="2400" dirty="0"/>
              <a:t>, puede resultar interesante para consultar autores o materias determinados</a:t>
            </a:r>
            <a:r>
              <a:rPr lang="es-MX" sz="2400" dirty="0" smtClean="0"/>
              <a:t>.</a:t>
            </a:r>
          </a:p>
          <a:p>
            <a:pPr marL="0" indent="0">
              <a:buNone/>
            </a:pPr>
            <a:endParaRPr lang="es-MX" sz="2400" dirty="0" smtClean="0"/>
          </a:p>
          <a:p>
            <a:pPr lvl="0"/>
            <a:r>
              <a:rPr lang="es-MX" sz="2400" b="1" dirty="0" smtClean="0">
                <a:latin typeface="Arial" panose="020B0604020202020204" pitchFamily="34" charset="0"/>
                <a:cs typeface="Arial" panose="020B0604020202020204" pitchFamily="34" charset="0"/>
              </a:rPr>
              <a:t>DeSC (Descriptores de las Ciencias de la Salud)</a:t>
            </a:r>
            <a:r>
              <a:rPr lang="es-MX" sz="2400" dirty="0" smtClean="0">
                <a:latin typeface="Arial" panose="020B0604020202020204" pitchFamily="34" charset="0"/>
                <a:cs typeface="Arial" panose="020B0604020202020204" pitchFamily="34" charset="0"/>
              </a:rPr>
              <a:t>: </a:t>
            </a:r>
            <a:r>
              <a:rPr lang="es-MX" sz="2400" dirty="0"/>
              <a:t>lenguaje único en la indización </a:t>
            </a:r>
            <a:r>
              <a:rPr lang="es-MX" sz="2400" dirty="0">
                <a:latin typeface="Arial" panose="020B0604020202020204" pitchFamily="34" charset="0"/>
                <a:cs typeface="Arial" panose="020B0604020202020204" pitchFamily="34" charset="0"/>
              </a:rPr>
              <a:t>en todo tipo de materiales , así como para ser usado en la búsqueda y recuperación en </a:t>
            </a:r>
            <a:r>
              <a:rPr lang="es-MX" sz="2400" b="1" u="sng" dirty="0">
                <a:latin typeface="Arial" panose="020B0604020202020204" pitchFamily="34" charset="0"/>
                <a:cs typeface="Arial" panose="020B0604020202020204" pitchFamily="34" charset="0"/>
              </a:rPr>
              <a:t>fuentes de información</a:t>
            </a:r>
            <a:r>
              <a:rPr lang="es-MX" sz="2400" b="1" dirty="0">
                <a:latin typeface="Arial" panose="020B0604020202020204" pitchFamily="34" charset="0"/>
                <a:cs typeface="Arial" panose="020B0604020202020204" pitchFamily="34" charset="0"/>
              </a:rPr>
              <a:t> </a:t>
            </a:r>
            <a:r>
              <a:rPr lang="es-MX" sz="2400" dirty="0">
                <a:latin typeface="Arial" panose="020B0604020202020204" pitchFamily="34" charset="0"/>
                <a:cs typeface="Arial" panose="020B0604020202020204" pitchFamily="34" charset="0"/>
              </a:rPr>
              <a:t>disponibles en la BVS.</a:t>
            </a:r>
          </a:p>
          <a:p>
            <a:endParaRPr lang="es-MX"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67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952750" y="428626"/>
            <a:ext cx="5715000" cy="523875"/>
          </a:xfrm>
          <a:prstGeom prst="rect">
            <a:avLst/>
          </a:prstGeom>
          <a:noFill/>
        </p:spPr>
        <p:txBody>
          <a:bodyPr>
            <a:spAutoFit/>
          </a:bodyPr>
          <a:lstStyle/>
          <a:p>
            <a:pPr algn="ctr">
              <a:defRPr/>
            </a:pPr>
            <a:r>
              <a:rPr lang="es-ES" sz="2800"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Acceso a la base de datos DeCS</a:t>
            </a:r>
          </a:p>
        </p:txBody>
      </p:sp>
      <p:sp>
        <p:nvSpPr>
          <p:cNvPr id="13315" name="3 CuadroTexto"/>
          <p:cNvSpPr txBox="1">
            <a:spLocks noChangeArrowheads="1"/>
          </p:cNvSpPr>
          <p:nvPr/>
        </p:nvSpPr>
        <p:spPr bwMode="auto">
          <a:xfrm>
            <a:off x="2095500" y="1143000"/>
            <a:ext cx="75009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s-ES" sz="2000">
                <a:solidFill>
                  <a:srgbClr val="000000"/>
                </a:solidFill>
                <a:cs typeface="Arial" panose="020B0604020202020204" pitchFamily="34" charset="0"/>
              </a:rPr>
              <a:t>1. Se puede acceder desde el CPICM_C: </a:t>
            </a:r>
            <a:r>
              <a:rPr lang="es-ES" sz="2000">
                <a:solidFill>
                  <a:srgbClr val="000000"/>
                </a:solidFill>
                <a:cs typeface="Arial" panose="020B0604020202020204" pitchFamily="34" charset="0"/>
                <a:hlinkClick r:id="rId2"/>
              </a:rPr>
              <a:t>http://www.sld.cu/sitios/cpicm-cmw/</a:t>
            </a:r>
            <a:endParaRPr lang="es-ES" sz="2000">
              <a:solidFill>
                <a:srgbClr val="000000"/>
              </a:solidFill>
              <a:cs typeface="Arial" panose="020B0604020202020204" pitchFamily="34" charset="0"/>
            </a:endParaRPr>
          </a:p>
          <a:p>
            <a:pPr fontAlgn="base">
              <a:spcBef>
                <a:spcPct val="0"/>
              </a:spcBef>
              <a:spcAft>
                <a:spcPct val="0"/>
              </a:spcAft>
            </a:pPr>
            <a:endParaRPr lang="es-ES" sz="2000">
              <a:solidFill>
                <a:srgbClr val="000000"/>
              </a:solidFill>
              <a:cs typeface="Arial" panose="020B0604020202020204" pitchFamily="34" charset="0"/>
            </a:endParaRPr>
          </a:p>
          <a:p>
            <a:pPr fontAlgn="base">
              <a:spcBef>
                <a:spcPct val="0"/>
              </a:spcBef>
              <a:spcAft>
                <a:spcPct val="0"/>
              </a:spcAft>
            </a:pPr>
            <a:r>
              <a:rPr lang="es-AR" sz="2000">
                <a:solidFill>
                  <a:srgbClr val="000000"/>
                </a:solidFill>
                <a:cs typeface="Arial" panose="020B0604020202020204" pitchFamily="34" charset="0"/>
              </a:rPr>
              <a:t>2. La página de inicio muestra lo siguiente:</a:t>
            </a:r>
            <a:endParaRPr lang="es-ES" sz="2000">
              <a:solidFill>
                <a:srgbClr val="000000"/>
              </a:solidFill>
              <a:cs typeface="Arial" panose="020B0604020202020204" pitchFamily="34" charset="0"/>
            </a:endParaRPr>
          </a:p>
          <a:p>
            <a:pPr fontAlgn="base">
              <a:spcBef>
                <a:spcPct val="0"/>
              </a:spcBef>
              <a:spcAft>
                <a:spcPct val="0"/>
              </a:spcAft>
            </a:pPr>
            <a:endParaRPr lang="es-ES">
              <a:solidFill>
                <a:srgbClr val="000000"/>
              </a:solidFill>
              <a:cs typeface="Arial" panose="020B0604020202020204" pitchFamily="34" charset="0"/>
            </a:endParaRPr>
          </a:p>
        </p:txBody>
      </p:sp>
      <p:grpSp>
        <p:nvGrpSpPr>
          <p:cNvPr id="13316" name="Grupo 3"/>
          <p:cNvGrpSpPr>
            <a:grpSpLocks/>
          </p:cNvGrpSpPr>
          <p:nvPr/>
        </p:nvGrpSpPr>
        <p:grpSpPr bwMode="auto">
          <a:xfrm>
            <a:off x="2024064" y="2928938"/>
            <a:ext cx="8104187" cy="2857500"/>
            <a:chOff x="500062" y="2928938"/>
            <a:chExt cx="8104385" cy="2857500"/>
          </a:xfrm>
        </p:grpSpPr>
        <p:pic>
          <p:nvPicPr>
            <p:cNvPr id="133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 y="2928938"/>
              <a:ext cx="810438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6 Conector recto de flecha"/>
            <p:cNvCxnSpPr/>
            <p:nvPr/>
          </p:nvCxnSpPr>
          <p:spPr>
            <a:xfrm flipH="1">
              <a:off x="3995822" y="4367213"/>
              <a:ext cx="1717717" cy="4191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319" name="9 CuadroTexto"/>
            <p:cNvSpPr txBox="1">
              <a:spLocks noChangeArrowheads="1"/>
            </p:cNvSpPr>
            <p:nvPr/>
          </p:nvSpPr>
          <p:spPr bwMode="auto">
            <a:xfrm>
              <a:off x="5748401" y="4140210"/>
              <a:ext cx="2357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s-ES">
                  <a:solidFill>
                    <a:srgbClr val="FF0000"/>
                  </a:solidFill>
                  <a:latin typeface="Cambria" panose="02040503050406030204" pitchFamily="18" charset="0"/>
                </a:rPr>
                <a:t>3. Seleccione Consulta al DeCS</a:t>
              </a:r>
            </a:p>
          </p:txBody>
        </p:sp>
      </p:grpSp>
    </p:spTree>
    <p:extLst>
      <p:ext uri="{BB962C8B-B14F-4D97-AF65-F5344CB8AC3E}">
        <p14:creationId xmlns:p14="http://schemas.microsoft.com/office/powerpoint/2010/main" val="2469041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571500"/>
            <a:ext cx="7467600" cy="1143000"/>
          </a:xfrm>
        </p:spPr>
        <p:txBody>
          <a:bodyPr>
            <a:normAutofit fontScale="90000"/>
          </a:bodyPr>
          <a:lstStyle/>
          <a:p>
            <a:pPr>
              <a:defRPr/>
            </a:pPr>
            <a:r>
              <a:rPr lang="es-AR" sz="2800" i="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Consulta al DeCS : </a:t>
            </a:r>
            <a:r>
              <a:rPr lang="es-AR" sz="2800" dirty="0">
                <a:solidFill>
                  <a:schemeClr val="tx1">
                    <a:lumMod val="75000"/>
                    <a:lumOff val="25000"/>
                  </a:schemeClr>
                </a:solidFill>
                <a:latin typeface="Arial" panose="020B0604020202020204" pitchFamily="34" charset="0"/>
                <a:cs typeface="Arial" panose="020B0604020202020204" pitchFamily="34" charset="0"/>
              </a:rPr>
              <a:t>Se presentan para la consulta dos formularios independientes:</a:t>
            </a:r>
            <a:br>
              <a:rPr lang="es-AR" sz="2800" dirty="0">
                <a:solidFill>
                  <a:schemeClr val="tx1">
                    <a:lumMod val="75000"/>
                    <a:lumOff val="25000"/>
                  </a:schemeClr>
                </a:solidFill>
                <a:latin typeface="Arial" panose="020B0604020202020204" pitchFamily="34" charset="0"/>
                <a:cs typeface="Arial" panose="020B0604020202020204" pitchFamily="34" charset="0"/>
              </a:rPr>
            </a:br>
            <a:r>
              <a:rPr lang="es-AR" sz="2800" i="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s-ES" sz="28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4339" name="4 Marcador de contenido" descr="Consulta por palabras.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46325" y="2390775"/>
            <a:ext cx="3703638" cy="3702050"/>
          </a:xfrm>
        </p:spPr>
      </p:pic>
      <p:pic>
        <p:nvPicPr>
          <p:cNvPr id="14340" name="5 Marcador de contenido" descr="Consulta por índice.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88075" y="2390775"/>
            <a:ext cx="3702050" cy="3702050"/>
          </a:xfrm>
        </p:spPr>
      </p:pic>
      <p:sp>
        <p:nvSpPr>
          <p:cNvPr id="14341" name="6 CuadroTexto"/>
          <p:cNvSpPr txBox="1">
            <a:spLocks noChangeArrowheads="1"/>
          </p:cNvSpPr>
          <p:nvPr/>
        </p:nvSpPr>
        <p:spPr bwMode="auto">
          <a:xfrm>
            <a:off x="2238375" y="1857375"/>
            <a:ext cx="3214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t>Consulta por Palabra</a:t>
            </a:r>
          </a:p>
        </p:txBody>
      </p:sp>
      <p:sp>
        <p:nvSpPr>
          <p:cNvPr id="14342" name="7 CuadroTexto"/>
          <p:cNvSpPr txBox="1">
            <a:spLocks noChangeArrowheads="1"/>
          </p:cNvSpPr>
          <p:nvPr/>
        </p:nvSpPr>
        <p:spPr bwMode="auto">
          <a:xfrm>
            <a:off x="6381751" y="1857375"/>
            <a:ext cx="300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t>Consulta por Índice</a:t>
            </a:r>
          </a:p>
        </p:txBody>
      </p:sp>
    </p:spTree>
    <p:extLst>
      <p:ext uri="{BB962C8B-B14F-4D97-AF65-F5344CB8AC3E}">
        <p14:creationId xmlns:p14="http://schemas.microsoft.com/office/powerpoint/2010/main" val="1730771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981200" y="4298950"/>
            <a:ext cx="4040188" cy="2370138"/>
          </a:xfrm>
        </p:spPr>
        <p:txBody>
          <a:bodyPr rtlCol="0"/>
          <a:lstStyle/>
          <a:p>
            <a:pPr>
              <a:defRPr/>
            </a:pPr>
            <a:r>
              <a:rPr lang="es-ES" sz="1800" dirty="0">
                <a:latin typeface="Arial" panose="020B0604020202020204" pitchFamily="34" charset="0"/>
                <a:cs typeface="Arial" panose="020B0604020202020204" pitchFamily="34" charset="0"/>
              </a:rPr>
              <a:t>Escriba el término a ser consultado y luego haga clic en </a:t>
            </a:r>
            <a:r>
              <a:rPr lang="es-ES" sz="1800" i="1" dirty="0">
                <a:latin typeface="Arial" panose="020B0604020202020204" pitchFamily="34" charset="0"/>
                <a:cs typeface="Arial" panose="020B0604020202020204" pitchFamily="34" charset="0"/>
              </a:rPr>
              <a:t>consulta</a:t>
            </a:r>
            <a:r>
              <a:rPr lang="es-ES" sz="1800" dirty="0">
                <a:latin typeface="Arial" panose="020B0604020202020204" pitchFamily="34" charset="0"/>
                <a:cs typeface="Arial" panose="020B0604020202020204" pitchFamily="34" charset="0"/>
              </a:rPr>
              <a:t>.</a:t>
            </a:r>
          </a:p>
          <a:p>
            <a:pPr>
              <a:defRPr/>
            </a:pPr>
            <a:r>
              <a:rPr lang="es-ES" sz="1800" dirty="0">
                <a:latin typeface="Arial" panose="020B0604020202020204" pitchFamily="34" charset="0"/>
                <a:cs typeface="Arial" panose="020B0604020202020204" pitchFamily="34" charset="0"/>
              </a:rPr>
              <a:t>Ejemplo: esclerosis</a:t>
            </a:r>
          </a:p>
          <a:p>
            <a:pPr>
              <a:defRPr/>
            </a:pPr>
            <a:r>
              <a:rPr lang="es-ES" sz="1800" dirty="0">
                <a:latin typeface="Arial" panose="020B0604020202020204" pitchFamily="34" charset="0"/>
                <a:cs typeface="Arial" panose="020B0604020202020204" pitchFamily="34" charset="0"/>
              </a:rPr>
              <a:t>Resultado: </a:t>
            </a:r>
            <a:r>
              <a:rPr lang="es-AR" sz="1800" dirty="0">
                <a:latin typeface="Arial" panose="020B0604020202020204" pitchFamily="34" charset="0"/>
                <a:cs typeface="Arial" panose="020B0604020202020204" pitchFamily="34" charset="0"/>
              </a:rPr>
              <a:t>la búsqueda se realizó en cualquier palabra o término que comprende al descriptor, resultando de la búsqueda 13 descriptores.</a:t>
            </a:r>
            <a:endParaRPr lang="es-ES" sz="1800" dirty="0">
              <a:latin typeface="Arial" panose="020B0604020202020204" pitchFamily="34" charset="0"/>
              <a:cs typeface="Arial" panose="020B0604020202020204" pitchFamily="34" charset="0"/>
            </a:endParaRPr>
          </a:p>
          <a:p>
            <a:pPr>
              <a:defRPr/>
            </a:pPr>
            <a:endParaRPr lang="es-ES" sz="1800" dirty="0">
              <a:latin typeface="Arial" panose="020B0604020202020204" pitchFamily="34" charset="0"/>
              <a:cs typeface="Arial" panose="020B0604020202020204" pitchFamily="34" charset="0"/>
            </a:endParaRPr>
          </a:p>
        </p:txBody>
      </p:sp>
      <p:pic>
        <p:nvPicPr>
          <p:cNvPr id="16387" name="11 Marcador de contenido" descr="Palabra o término.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52625" y="660401"/>
            <a:ext cx="4040188" cy="3470275"/>
          </a:xfrm>
        </p:spPr>
      </p:pic>
      <p:sp>
        <p:nvSpPr>
          <p:cNvPr id="16388" name="3 Marcador de texto"/>
          <p:cNvSpPr>
            <a:spLocks noGrp="1"/>
          </p:cNvSpPr>
          <p:nvPr>
            <p:ph type="body" sz="quarter" idx="3"/>
          </p:nvPr>
        </p:nvSpPr>
        <p:spPr>
          <a:xfrm>
            <a:off x="6183314" y="4146551"/>
            <a:ext cx="4041775" cy="2193925"/>
          </a:xfrm>
        </p:spPr>
        <p:txBody>
          <a:bodyPr/>
          <a:lstStyle/>
          <a:p>
            <a:pPr eaLnBrk="1" hangingPunct="1"/>
            <a:r>
              <a:rPr lang="es-ES" sz="1800">
                <a:latin typeface="Arial" panose="020B0604020202020204" pitchFamily="34" charset="0"/>
                <a:cs typeface="Arial" panose="020B0604020202020204" pitchFamily="34" charset="0"/>
              </a:rPr>
              <a:t>El usuario debe conocer previamente el descriptor a buscar.</a:t>
            </a:r>
          </a:p>
          <a:p>
            <a:pPr eaLnBrk="1" hangingPunct="1"/>
            <a:r>
              <a:rPr lang="es-ES" sz="1800">
                <a:latin typeface="Arial" panose="020B0604020202020204" pitchFamily="34" charset="0"/>
                <a:cs typeface="Arial" panose="020B0604020202020204" pitchFamily="34" charset="0"/>
              </a:rPr>
              <a:t>En caso que el usuario no conozca el término, se recomienda que realice la búsqueda por índice permutado.</a:t>
            </a:r>
          </a:p>
          <a:p>
            <a:pPr eaLnBrk="1" hangingPunct="1"/>
            <a:r>
              <a:rPr lang="es-ES" sz="1800">
                <a:latin typeface="Arial" panose="020B0604020202020204" pitchFamily="34" charset="0"/>
                <a:cs typeface="Arial" panose="020B0604020202020204" pitchFamily="34" charset="0"/>
              </a:rPr>
              <a:t>Resultado: esclerosis es un descriptor exacto. 1 resultado</a:t>
            </a:r>
          </a:p>
        </p:txBody>
      </p:sp>
      <p:pic>
        <p:nvPicPr>
          <p:cNvPr id="16389" name="9 Marcador de contenido" descr="Descriptor exacto esclerosis.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6202364" y="660401"/>
            <a:ext cx="4041775" cy="3470275"/>
          </a:xfrm>
        </p:spPr>
      </p:pic>
      <p:sp>
        <p:nvSpPr>
          <p:cNvPr id="16390" name="12 CuadroTexto"/>
          <p:cNvSpPr txBox="1">
            <a:spLocks noChangeArrowheads="1"/>
          </p:cNvSpPr>
          <p:nvPr/>
        </p:nvSpPr>
        <p:spPr bwMode="auto">
          <a:xfrm>
            <a:off x="2024063" y="260350"/>
            <a:ext cx="3929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000"/>
              <a:t>Palabra o término</a:t>
            </a:r>
          </a:p>
        </p:txBody>
      </p:sp>
      <p:sp>
        <p:nvSpPr>
          <p:cNvPr id="16391" name="13 CuadroTexto"/>
          <p:cNvSpPr txBox="1">
            <a:spLocks noChangeArrowheads="1"/>
          </p:cNvSpPr>
          <p:nvPr/>
        </p:nvSpPr>
        <p:spPr bwMode="auto">
          <a:xfrm>
            <a:off x="6310314" y="260350"/>
            <a:ext cx="3500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000"/>
              <a:t>Descriptor exacto</a:t>
            </a:r>
          </a:p>
        </p:txBody>
      </p:sp>
    </p:spTree>
    <p:extLst>
      <p:ext uri="{BB962C8B-B14F-4D97-AF65-F5344CB8AC3E}">
        <p14:creationId xmlns:p14="http://schemas.microsoft.com/office/powerpoint/2010/main" val="3951030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Título"/>
          <p:cNvSpPr>
            <a:spLocks noGrp="1"/>
          </p:cNvSpPr>
          <p:nvPr>
            <p:ph type="title"/>
          </p:nvPr>
        </p:nvSpPr>
        <p:spPr>
          <a:xfrm>
            <a:off x="2346325" y="333376"/>
            <a:ext cx="7543800" cy="468313"/>
          </a:xfrm>
        </p:spPr>
        <p:txBody>
          <a:bodyPr/>
          <a:lstStyle/>
          <a:p>
            <a:pPr algn="ctr">
              <a:defRPr/>
            </a:pPr>
            <a:r>
              <a:rPr lang="es-ES" sz="2400" dirty="0">
                <a:solidFill>
                  <a:schemeClr val="tx1">
                    <a:lumMod val="75000"/>
                    <a:lumOff val="25000"/>
                  </a:schemeClr>
                </a:solidFill>
                <a:latin typeface="Arial" panose="020B0604020202020204" pitchFamily="34" charset="0"/>
                <a:cs typeface="Arial" panose="020B0604020202020204" pitchFamily="34" charset="0"/>
              </a:rPr>
              <a:t>Consulta por Índice</a:t>
            </a:r>
          </a:p>
        </p:txBody>
      </p:sp>
      <p:sp>
        <p:nvSpPr>
          <p:cNvPr id="17411" name="2 Marcador de contenido"/>
          <p:cNvSpPr>
            <a:spLocks noGrp="1"/>
          </p:cNvSpPr>
          <p:nvPr>
            <p:ph idx="1"/>
          </p:nvPr>
        </p:nvSpPr>
        <p:spPr>
          <a:xfrm>
            <a:off x="1847851" y="801689"/>
            <a:ext cx="8042275" cy="4022725"/>
          </a:xfrm>
        </p:spPr>
        <p:txBody>
          <a:bodyPr/>
          <a:lstStyle/>
          <a:p>
            <a:pPr eaLnBrk="1" hangingPunct="1">
              <a:buFont typeface="Wingdings 2" panose="05020102010507070707" pitchFamily="18" charset="2"/>
              <a:buNone/>
            </a:pPr>
            <a:r>
              <a:rPr lang="es-ES" sz="2400">
                <a:latin typeface="Arial" panose="020B0604020202020204" pitchFamily="34" charset="0"/>
                <a:cs typeface="Arial" panose="020B0604020202020204" pitchFamily="34" charset="0"/>
              </a:rPr>
              <a:t>Se utiliza la sección derecha de la pantalla. Permite realizar la búsqueda por índices: </a:t>
            </a:r>
          </a:p>
          <a:p>
            <a:pPr eaLnBrk="1" hangingPunct="1"/>
            <a:r>
              <a:rPr lang="es-ES" sz="2400">
                <a:latin typeface="Arial" panose="020B0604020202020204" pitchFamily="34" charset="0"/>
                <a:cs typeface="Arial" panose="020B0604020202020204" pitchFamily="34" charset="0"/>
              </a:rPr>
              <a:t>a)     Alfabético </a:t>
            </a:r>
          </a:p>
          <a:p>
            <a:pPr eaLnBrk="1" hangingPunct="1"/>
            <a:r>
              <a:rPr lang="es-ES" sz="2400">
                <a:latin typeface="Arial" panose="020B0604020202020204" pitchFamily="34" charset="0"/>
                <a:cs typeface="Arial" panose="020B0604020202020204" pitchFamily="34" charset="0"/>
              </a:rPr>
              <a:t>b)     Permutado </a:t>
            </a:r>
          </a:p>
          <a:p>
            <a:pPr eaLnBrk="1" hangingPunct="1"/>
            <a:r>
              <a:rPr lang="es-ES" sz="2400">
                <a:latin typeface="Arial" panose="020B0604020202020204" pitchFamily="34" charset="0"/>
                <a:cs typeface="Arial" panose="020B0604020202020204" pitchFamily="34" charset="0"/>
              </a:rPr>
              <a:t>c)      Jerárquico </a:t>
            </a:r>
          </a:p>
          <a:p>
            <a:pPr eaLnBrk="1" hangingPunct="1">
              <a:buFont typeface="Wingdings 2" panose="05020102010507070707" pitchFamily="18" charset="2"/>
              <a:buNone/>
            </a:pPr>
            <a:endParaRPr lang="es-ES">
              <a:latin typeface="Cambria" panose="02040503050406030204" pitchFamily="18" charset="0"/>
            </a:endParaRPr>
          </a:p>
        </p:txBody>
      </p:sp>
      <p:pic>
        <p:nvPicPr>
          <p:cNvPr id="17412" name="3 Imagen" descr="Consulta por índi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8688" y="1628776"/>
            <a:ext cx="5461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183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CuadroTexto"/>
          <p:cNvSpPr txBox="1">
            <a:spLocks noChangeArrowheads="1"/>
          </p:cNvSpPr>
          <p:nvPr/>
        </p:nvSpPr>
        <p:spPr bwMode="auto">
          <a:xfrm>
            <a:off x="1847851" y="260350"/>
            <a:ext cx="856932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b="1">
                <a:cs typeface="Arial" panose="020B0604020202020204" pitchFamily="34" charset="0"/>
              </a:rPr>
              <a:t>A</a:t>
            </a:r>
            <a:r>
              <a:rPr lang="es-ES" sz="2000" b="1">
                <a:cs typeface="Arial" panose="020B0604020202020204" pitchFamily="34" charset="0"/>
              </a:rPr>
              <a:t>) Índice alfabético</a:t>
            </a:r>
            <a:endParaRPr lang="es-ES" sz="2000">
              <a:cs typeface="Arial" panose="020B0604020202020204" pitchFamily="34" charset="0"/>
            </a:endParaRPr>
          </a:p>
          <a:p>
            <a:pPr algn="just" eaLnBrk="1" hangingPunct="1"/>
            <a:r>
              <a:rPr lang="es-ES" sz="2000">
                <a:cs typeface="Arial" panose="020B0604020202020204" pitchFamily="34" charset="0"/>
              </a:rPr>
              <a:t> </a:t>
            </a:r>
          </a:p>
          <a:p>
            <a:pPr algn="just" eaLnBrk="1" hangingPunct="1"/>
            <a:r>
              <a:rPr lang="es-ES" sz="2000">
                <a:cs typeface="Arial" panose="020B0604020202020204" pitchFamily="34" charset="0"/>
              </a:rPr>
              <a:t>Este índice permite realizar búsqueda en el vocabulario digitando un término entero, la primera parte del mismo, su raíz latina (o griega) o su letra inicial. A través de la misma encontrará alfabéticamente todos los términos que comienzan con la letra escogida. El sistema muestra todos los términos que comienzan con la expresión de búsqueda, listados en orden alfabético.</a:t>
            </a:r>
          </a:p>
          <a:p>
            <a:pPr eaLnBrk="1" hangingPunct="1"/>
            <a:endParaRPr lang="es-ES">
              <a:cs typeface="Arial" panose="020B0604020202020204" pitchFamily="34" charset="0"/>
            </a:endParaRP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9" y="2852739"/>
            <a:ext cx="705802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674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251</TotalTime>
  <Words>741</Words>
  <Application>Microsoft Office PowerPoint</Application>
  <PresentationFormat>Panorámica</PresentationFormat>
  <Paragraphs>64</Paragraphs>
  <Slides>20</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Calibri</vt:lpstr>
      <vt:lpstr>Cambria</vt:lpstr>
      <vt:lpstr>Trebuchet MS</vt:lpstr>
      <vt:lpstr>Wingdings 2</vt:lpstr>
      <vt:lpstr>Wingdings 3</vt:lpstr>
      <vt:lpstr>Faceta</vt:lpstr>
      <vt:lpstr>Descriptores en las ciencias de la salud</vt:lpstr>
      <vt:lpstr>Presentación de PowerPoint</vt:lpstr>
      <vt:lpstr>Presentación de PowerPoint</vt:lpstr>
      <vt:lpstr>Presentación de PowerPoint</vt:lpstr>
      <vt:lpstr>Presentación de PowerPoint</vt:lpstr>
      <vt:lpstr>Consulta al DeCS : Se presentan para la consulta dos formularios independientes:  </vt:lpstr>
      <vt:lpstr>Presentación de PowerPoint</vt:lpstr>
      <vt:lpstr>Consulta por Índice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FCMSAGUA</dc:creator>
  <cp:lastModifiedBy>Dr</cp:lastModifiedBy>
  <cp:revision>24</cp:revision>
  <dcterms:created xsi:type="dcterms:W3CDTF">2024-03-12T12:32:48Z</dcterms:created>
  <dcterms:modified xsi:type="dcterms:W3CDTF">2024-03-19T14:58:13Z</dcterms:modified>
</cp:coreProperties>
</file>