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2" r:id="rId2"/>
    <p:sldId id="268" r:id="rId3"/>
    <p:sldId id="291" r:id="rId4"/>
    <p:sldId id="289" r:id="rId5"/>
    <p:sldId id="274" r:id="rId6"/>
    <p:sldId id="294" r:id="rId7"/>
    <p:sldId id="262" r:id="rId8"/>
    <p:sldId id="263" r:id="rId9"/>
    <p:sldId id="276" r:id="rId10"/>
    <p:sldId id="279" r:id="rId11"/>
    <p:sldId id="280" r:id="rId12"/>
    <p:sldId id="281" r:id="rId13"/>
    <p:sldId id="285" r:id="rId14"/>
    <p:sldId id="286" r:id="rId15"/>
    <p:sldId id="288"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48" d="100"/>
          <a:sy n="48" d="100"/>
        </p:scale>
        <p:origin x="5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D79E3-68D4-48A0-96E4-867815BEFFF8}" type="datetimeFigureOut">
              <a:rPr lang="es-ES" smtClean="0"/>
              <a:pPr/>
              <a:t>25/04/2023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47D82-1716-4F89-8824-9884A5786C80}" type="slidenum">
              <a:rPr lang="es-ES" smtClean="0"/>
              <a:pPr/>
              <a:t>‹Nº›</a:t>
            </a:fld>
            <a:endParaRPr lang="es-ES" dirty="0"/>
          </a:p>
        </p:txBody>
      </p:sp>
    </p:spTree>
    <p:extLst>
      <p:ext uri="{BB962C8B-B14F-4D97-AF65-F5344CB8AC3E}">
        <p14:creationId xmlns:p14="http://schemas.microsoft.com/office/powerpoint/2010/main" val="287839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A647D82-1716-4F89-8824-9884A5786C80}" type="slidenum">
              <a:rPr lang="es-ES" smtClean="0"/>
              <a:pPr/>
              <a:t>8</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A647D82-1716-4F89-8824-9884A5786C80}" type="slidenum">
              <a:rPr lang="es-ES" smtClean="0"/>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25/04/2023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30000"/>
          </a:srgb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25/04/2023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14282" y="214290"/>
            <a:ext cx="8715436"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28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La CIA y el arte como blanco de las acciones subversivas contra Cuba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zh-CN" sz="2800" b="1" i="0" u="none" strike="noStrike" cap="none" normalizeH="0" baseline="0" dirty="0" smtClean="0">
              <a:ln>
                <a:noFill/>
              </a:ln>
              <a:solidFill>
                <a:srgbClr val="7030A0"/>
              </a:solidFill>
              <a:effectLst/>
              <a:latin typeface="Arial" pitchFamily="34" charset="0"/>
              <a:ea typeface="SimSun" pitchFamily="2" charset="-122"/>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La Agencia Central de Inteligencia de Estados Unidos dedica sus mejores recursos humanos a las operaciones contra Cuba. Sus especialistas,  altamente  calificados,  son  cuidadosamente seleccionados, y muchos de ellos son veteranos de la Guerra Fría. La CIA trabaja fundamentalmente hacia los jóvenes, intentando penetrar los centros culturales, religiosos, estudiantiles o sociales, y los grupos informales.</a:t>
            </a:r>
            <a:endParaRPr kumimoji="0" lang="es-ES" altLang="zh-CN"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D:\ARTURO E IBIS\Arturo\Facultad de Enfermería ¨Lidia Doce¨\BASTIÓN\Conferencia. 19-11-21\f0118429.jpg"/>
          <p:cNvPicPr>
            <a:picLocks noChangeAspect="1" noChangeArrowheads="1"/>
          </p:cNvPicPr>
          <p:nvPr/>
        </p:nvPicPr>
        <p:blipFill>
          <a:blip r:embed="rId2"/>
          <a:srcRect/>
          <a:stretch>
            <a:fillRect/>
          </a:stretch>
        </p:blipFill>
        <p:spPr bwMode="auto">
          <a:xfrm>
            <a:off x="0" y="4643446"/>
            <a:ext cx="2786050" cy="2214554"/>
          </a:xfrm>
          <a:prstGeom prst="rect">
            <a:avLst/>
          </a:prstGeom>
          <a:noFill/>
        </p:spPr>
      </p:pic>
      <p:pic>
        <p:nvPicPr>
          <p:cNvPr id="1026" name="Picture 2" descr="D:\ARTURO E IBIS\Arturo\Facultad de Enfermería ¨Lidia Doce¨\BASTIÓN\Nueva carpeta\IMG_20211103_213945076.jpg"/>
          <p:cNvPicPr>
            <a:picLocks noChangeAspect="1" noChangeArrowheads="1"/>
          </p:cNvPicPr>
          <p:nvPr/>
        </p:nvPicPr>
        <p:blipFill>
          <a:blip r:embed="rId3" cstate="print"/>
          <a:srcRect/>
          <a:stretch>
            <a:fillRect/>
          </a:stretch>
        </p:blipFill>
        <p:spPr bwMode="auto">
          <a:xfrm>
            <a:off x="4500562" y="4429132"/>
            <a:ext cx="4643438" cy="2428868"/>
          </a:xfrm>
          <a:prstGeom prst="rect">
            <a:avLst/>
          </a:prstGeom>
          <a:noFill/>
        </p:spPr>
      </p:pic>
      <p:sp>
        <p:nvSpPr>
          <p:cNvPr id="5" name="4 CuadroTexto"/>
          <p:cNvSpPr txBox="1"/>
          <p:nvPr/>
        </p:nvSpPr>
        <p:spPr>
          <a:xfrm>
            <a:off x="7572396" y="4500570"/>
            <a:ext cx="1428760" cy="369332"/>
          </a:xfrm>
          <a:prstGeom prst="rect">
            <a:avLst/>
          </a:prstGeom>
          <a:solidFill>
            <a:srgbClr val="C00000"/>
          </a:solidFill>
        </p:spPr>
        <p:txBody>
          <a:bodyPr wrap="square" rtlCol="0">
            <a:spAutoFit/>
          </a:bodyPr>
          <a:lstStyle/>
          <a:p>
            <a:endParaRPr lang="es-ES"/>
          </a:p>
        </p:txBody>
      </p:sp>
      <p:sp>
        <p:nvSpPr>
          <p:cNvPr id="6" name="5 CuadroTexto"/>
          <p:cNvSpPr txBox="1"/>
          <p:nvPr/>
        </p:nvSpPr>
        <p:spPr>
          <a:xfrm>
            <a:off x="4857752" y="4500570"/>
            <a:ext cx="285752" cy="369332"/>
          </a:xfrm>
          <a:prstGeom prst="rect">
            <a:avLst/>
          </a:prstGeom>
          <a:solidFill>
            <a:srgbClr val="C00000"/>
          </a:solidFill>
        </p:spPr>
        <p:txBody>
          <a:bodyPr wrap="square" rtlCol="0">
            <a:spAutoFit/>
          </a:bodyPr>
          <a:lstStyle/>
          <a:p>
            <a:endParaRPr lang="es-ES"/>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14283" y="142852"/>
            <a:ext cx="8786873"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24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¿Cómo EE. UU. Diseñó imponer su hegemonía «sin hacer mucho ruido»?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zh-CN" sz="2400" b="0" i="0" u="none" strike="noStrike" cap="none" normalizeH="0" baseline="0" dirty="0" smtClean="0">
              <a:ln>
                <a:noFill/>
              </a:ln>
              <a:solidFill>
                <a:srgbClr val="7030A0"/>
              </a:solidFill>
              <a:effectLst/>
              <a:latin typeface="Arial" pitchFamily="34" charset="0"/>
              <a:ea typeface="SimSun" pitchFamily="2" charset="-122"/>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La guerra de cuarta generación impulsada desde Estados Unidos en alianza con políticos y  empresarios de derecha que buscan  desmontar  los  logros  de  los gobiernos y movimientos progresistas y de izquierda en esta región del mundo, obliga a América Latina y el Caribe a reevaluar antiguas estrategias imperialistas que no han perdido vigencia. Tal es el caso de la planteada en </a:t>
            </a:r>
            <a:r>
              <a:rPr kumimoji="0" lang="es-ES" altLang="zh-CN" sz="2000" b="1" i="1" u="none" strike="noStrike" cap="none" normalizeH="0" baseline="0" dirty="0" smtClean="0">
                <a:ln>
                  <a:noFill/>
                </a:ln>
                <a:solidFill>
                  <a:schemeClr val="tx1"/>
                </a:solidFill>
                <a:effectLst/>
                <a:latin typeface="Arial" pitchFamily="34" charset="0"/>
                <a:ea typeface="SimSun" pitchFamily="2" charset="-122"/>
                <a:cs typeface="Arial" pitchFamily="34" charset="0"/>
              </a:rPr>
              <a:t>El Arte de la Inteligencia</a:t>
            </a:r>
            <a:r>
              <a:rPr kumimoji="0" lang="es-ES"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libro editado por Allen W. Dulles, exdirector de la CIA y uno de los autores de la estrategia yanqui contra la Unión Soviética.</a:t>
            </a:r>
            <a:endParaRPr kumimoji="0" lang="es-ES" altLang="zh-CN"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D:\ARTURO E IBIS\Arturo\Facultad de Enfermería ¨Lidia Doce¨\BASTIÓN\Conferencia. 19-11-21\IMG-20211103-WA0005.jpg"/>
          <p:cNvPicPr>
            <a:picLocks noChangeAspect="1" noChangeArrowheads="1"/>
          </p:cNvPicPr>
          <p:nvPr/>
        </p:nvPicPr>
        <p:blipFill>
          <a:blip r:embed="rId2"/>
          <a:srcRect/>
          <a:stretch>
            <a:fillRect/>
          </a:stretch>
        </p:blipFill>
        <p:spPr bwMode="auto">
          <a:xfrm>
            <a:off x="5643570" y="4071942"/>
            <a:ext cx="3500430" cy="2786058"/>
          </a:xfrm>
          <a:prstGeom prst="rect">
            <a:avLst/>
          </a:prstGeom>
          <a:noFill/>
        </p:spPr>
      </p:pic>
      <p:pic>
        <p:nvPicPr>
          <p:cNvPr id="5" name="4 Imagen" descr="dulles-portada.jpg"/>
          <p:cNvPicPr>
            <a:picLocks noChangeAspect="1"/>
          </p:cNvPicPr>
          <p:nvPr/>
        </p:nvPicPr>
        <p:blipFill>
          <a:blip r:embed="rId3"/>
          <a:stretch>
            <a:fillRect/>
          </a:stretch>
        </p:blipFill>
        <p:spPr>
          <a:xfrm rot="339579">
            <a:off x="3646728" y="4072105"/>
            <a:ext cx="2288963" cy="2758386"/>
          </a:xfrm>
          <a:prstGeom prst="rect">
            <a:avLst/>
          </a:prstGeom>
          <a:ln>
            <a:noFill/>
          </a:ln>
          <a:effectLst>
            <a:glow rad="228600">
              <a:schemeClr val="accent4">
                <a:satMod val="175000"/>
                <a:alpha val="40000"/>
              </a:schemeClr>
            </a:glow>
            <a:outerShdw blurRad="107950" dist="12700" dir="5400000" algn="ctr">
              <a:srgbClr val="000000"/>
            </a:outerShdw>
          </a:effectLst>
          <a:scene3d>
            <a:camera prst="perspectiveContrastingRightFacing"/>
            <a:lightRig rig="soft" dir="t">
              <a:rot lat="0" lon="0" rev="0"/>
            </a:lightRig>
          </a:scene3d>
          <a:sp3d contourW="44450" prstMaterial="matte">
            <a:bevelT w="63500" h="63500" prst="artDeco"/>
            <a:contourClr>
              <a:srgbClr val="FFFFFF"/>
            </a:contourClr>
          </a:sp3d>
        </p:spPr>
      </p:pic>
      <p:pic>
        <p:nvPicPr>
          <p:cNvPr id="6" name="Picture 1" descr="D:\ARTURO E IBIS\Arturo\Facultad de Enfermería ¨Lidia Doce¨\BASTIÓN\Conferencia. 19-11-21\IMG_20211104_002505590.jpg"/>
          <p:cNvPicPr>
            <a:picLocks noChangeAspect="1" noChangeArrowheads="1"/>
          </p:cNvPicPr>
          <p:nvPr/>
        </p:nvPicPr>
        <p:blipFill>
          <a:blip r:embed="rId4" cstate="print"/>
          <a:srcRect/>
          <a:stretch>
            <a:fillRect/>
          </a:stretch>
        </p:blipFill>
        <p:spPr bwMode="auto">
          <a:xfrm>
            <a:off x="0" y="4071942"/>
            <a:ext cx="3786182" cy="278605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57125" y="142852"/>
            <a:ext cx="8572593"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28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¿Comunismo vs. Democracia? Ecuaciones ideológicas «electoreras»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zh-CN"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Para esconder su basura ideológica, bajo el tapete del palabrerío electorero, las derechas han inventado una guerra fría de coyuntura confeccionada a medida de su desesperación. Son destellos de mediocridad consustancial en las jaurías corruptas que la burguesía adiestra para asegurarse el hurto de los recursos naturales y el salario de la clase trabajadora. Les llaman  políticos para ensuciar a la política.</a:t>
            </a:r>
            <a:endParaRPr kumimoji="0" lang="es-ES" altLang="zh-CN"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0962" name="Picture 2" descr="D:\ARTURO E IBIS\Arturo\Facultad de Enfermería ¨Lidia Doce¨\BASTIÓN\Conferencia. 19-11-21\IMG-20211103-WA0004.jpg"/>
          <p:cNvPicPr>
            <a:picLocks noChangeAspect="1" noChangeArrowheads="1"/>
          </p:cNvPicPr>
          <p:nvPr/>
        </p:nvPicPr>
        <p:blipFill>
          <a:blip r:embed="rId2"/>
          <a:srcRect/>
          <a:stretch>
            <a:fillRect/>
          </a:stretch>
        </p:blipFill>
        <p:spPr bwMode="auto">
          <a:xfrm>
            <a:off x="4572000" y="4572008"/>
            <a:ext cx="4572000" cy="2285992"/>
          </a:xfrm>
          <a:prstGeom prst="rect">
            <a:avLst/>
          </a:prstGeom>
          <a:noFill/>
        </p:spPr>
      </p:pic>
      <p:pic>
        <p:nvPicPr>
          <p:cNvPr id="40963" name="Picture 3" descr="D:\ARTURO E IBIS\Arturo\Facultad de Enfermería ¨Lidia Doce¨\BASTIÓN\Conferencia. 19-11-21\IMG_20211104_001702845.jpg"/>
          <p:cNvPicPr>
            <a:picLocks noChangeAspect="1" noChangeArrowheads="1"/>
          </p:cNvPicPr>
          <p:nvPr/>
        </p:nvPicPr>
        <p:blipFill>
          <a:blip r:embed="rId3" cstate="print"/>
          <a:srcRect/>
          <a:stretch>
            <a:fillRect/>
          </a:stretch>
        </p:blipFill>
        <p:spPr bwMode="auto">
          <a:xfrm>
            <a:off x="0" y="4643446"/>
            <a:ext cx="4572000" cy="2214554"/>
          </a:xfrm>
          <a:prstGeom prst="rect">
            <a:avLst/>
          </a:prstGeom>
          <a:noFill/>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42844" y="214290"/>
            <a:ext cx="8858312" cy="642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s-ES" altLang="zh-CN" sz="2400" b="1" i="1" u="none" strike="noStrike" cap="none" normalizeH="0" baseline="0" dirty="0" smtClean="0">
              <a:ln>
                <a:noFill/>
              </a:ln>
              <a:solidFill>
                <a:srgbClr val="7030A0"/>
              </a:solidFill>
              <a:effectLst/>
              <a:latin typeface="Arial" pitchFamily="34" charset="0"/>
              <a:ea typeface="SimSun" pitchFamily="2" charset="-122"/>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s-ES" altLang="zh-CN" sz="2400" b="1" i="1" u="none" strike="noStrike" cap="none" normalizeH="0" baseline="0" dirty="0" smtClean="0">
              <a:ln>
                <a:noFill/>
              </a:ln>
              <a:solidFill>
                <a:srgbClr val="7030A0"/>
              </a:solidFill>
              <a:effectLst/>
              <a:latin typeface="Arial" pitchFamily="34" charset="0"/>
              <a:ea typeface="SimSun" pitchFamily="2" charset="-122"/>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s-ES" altLang="zh-CN" sz="2400" b="1" i="1" u="none" strike="noStrike" cap="none" normalizeH="0" baseline="0" dirty="0" smtClean="0">
                <a:ln>
                  <a:noFill/>
                </a:ln>
                <a:solidFill>
                  <a:srgbClr val="7030A0"/>
                </a:solidFill>
                <a:effectLst/>
                <a:latin typeface="Arial" pitchFamily="34" charset="0"/>
                <a:ea typeface="SimSun" pitchFamily="2" charset="-122"/>
                <a:cs typeface="Arial" pitchFamily="34" charset="0"/>
              </a:rPr>
              <a:t>Palabras del Primer Secretario</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s-ES" altLang="zh-CN" sz="2400" b="1" i="1" u="none" strike="noStrike" cap="none" normalizeH="0" baseline="0" dirty="0" smtClean="0">
                <a:ln>
                  <a:noFill/>
                </a:ln>
                <a:solidFill>
                  <a:srgbClr val="7030A0"/>
                </a:solidFill>
                <a:effectLst/>
                <a:latin typeface="Arial" pitchFamily="34" charset="0"/>
                <a:ea typeface="SimSun" pitchFamily="2" charset="-122"/>
                <a:cs typeface="Arial" pitchFamily="34" charset="0"/>
              </a:rPr>
              <a:t> del Partido en las conclusiones</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s-ES" altLang="zh-CN" sz="2400" b="1" i="1" u="none" strike="noStrike" cap="none" normalizeH="0" baseline="0" dirty="0" smtClean="0">
                <a:ln>
                  <a:noFill/>
                </a:ln>
                <a:solidFill>
                  <a:srgbClr val="7030A0"/>
                </a:solidFill>
                <a:effectLst/>
                <a:latin typeface="Arial" pitchFamily="34" charset="0"/>
                <a:ea typeface="SimSun" pitchFamily="2" charset="-122"/>
                <a:cs typeface="Arial" pitchFamily="34" charset="0"/>
              </a:rPr>
              <a:t> del  II Pleno del PCC:</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s-ES" altLang="zh-CN" sz="2400" b="1" i="1" u="none" strike="noStrike" cap="none" normalizeH="0" baseline="0" dirty="0" smtClean="0">
              <a:ln>
                <a:noFill/>
              </a:ln>
              <a:solidFill>
                <a:srgbClr val="7030A0"/>
              </a:solidFill>
              <a:effectLst/>
              <a:latin typeface="Arial"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s-ES" altLang="zh-CN" sz="2400" b="1" i="1" dirty="0" smtClean="0">
              <a:solidFill>
                <a:srgbClr val="7030A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s-ES" altLang="zh-CN" sz="2400" b="1" i="0" u="none" strike="noStrike" cap="none" normalizeH="0" baseline="0" dirty="0" smtClean="0">
                <a:ln>
                  <a:noFill/>
                </a:ln>
                <a:effectLst/>
                <a:latin typeface="Arial" pitchFamily="34" charset="0"/>
                <a:ea typeface="SimSun" pitchFamily="2" charset="-122"/>
                <a:cs typeface="Arial" pitchFamily="34" charset="0"/>
              </a:rPr>
              <a:t>Ahora aparecen con una supuesta marcha pacífica. No es más que una escalada en el modo de actuar contra la Revolución y un desafío a las autoridades y al Estado de derecho socialista refrendado en nuestra Constitución; (…) es una provocación como parte de una estrategia de “golpe suave”. Sus propósitos coinciden con las principales líneas de ataque, calumnias, mentiras y amenazas utilizadas por quienes financiados por el Gobierno de los Estados Unidos se oponen al sistema político cubano e intentan desestabilizarlo y restaurar el capitalismo.</a:t>
            </a:r>
            <a:endParaRPr kumimoji="0" lang="es-ES" altLang="zh-CN" sz="2400" b="1" i="0" u="none" strike="noStrike" cap="none" normalizeH="0" baseline="0" dirty="0" smtClean="0">
              <a:ln>
                <a:noFill/>
              </a:ln>
              <a:effectLst/>
              <a:latin typeface="Arial" pitchFamily="34" charset="0"/>
              <a:cs typeface="Arial" pitchFamily="34" charset="0"/>
            </a:endParaRPr>
          </a:p>
        </p:txBody>
      </p:sp>
      <p:pic>
        <p:nvPicPr>
          <p:cNvPr id="52226" name="Picture 2" descr="D:\ARTURO E IBIS\Arturo\Facultad de Enfermería ¨Lidia Doce¨\BASTIÓN\Conferencia. 19-11-21\IMG_20211103_214154879.jpg"/>
          <p:cNvPicPr>
            <a:picLocks noChangeAspect="1" noChangeArrowheads="1"/>
          </p:cNvPicPr>
          <p:nvPr/>
        </p:nvPicPr>
        <p:blipFill>
          <a:blip r:embed="rId2" cstate="print"/>
          <a:srcRect/>
          <a:stretch>
            <a:fillRect/>
          </a:stretch>
        </p:blipFill>
        <p:spPr bwMode="auto">
          <a:xfrm rot="16200000">
            <a:off x="6000756" y="-500062"/>
            <a:ext cx="2643182" cy="3643306"/>
          </a:xfrm>
          <a:prstGeom prst="rect">
            <a:avLst/>
          </a:prstGeom>
          <a:noFill/>
        </p:spPr>
      </p:pic>
      <p:sp>
        <p:nvSpPr>
          <p:cNvPr id="4" name="3 CuadroTexto"/>
          <p:cNvSpPr txBox="1"/>
          <p:nvPr/>
        </p:nvSpPr>
        <p:spPr>
          <a:xfrm>
            <a:off x="8143900" y="0"/>
            <a:ext cx="714380" cy="646331"/>
          </a:xfrm>
          <a:prstGeom prst="rect">
            <a:avLst/>
          </a:prstGeom>
          <a:solidFill>
            <a:schemeClr val="tx1"/>
          </a:solidFill>
        </p:spPr>
        <p:txBody>
          <a:bodyPr wrap="square" rtlCol="0">
            <a:spAutoFit/>
          </a:bodyPr>
          <a:lstStyle/>
          <a:p>
            <a:r>
              <a:rPr lang="es-ES" sz="3600" dirty="0" smtClean="0"/>
              <a:t>N</a:t>
            </a:r>
            <a:endParaRPr lang="es-ES" sz="3600" dirty="0"/>
          </a:p>
        </p:txBody>
      </p:sp>
      <p:sp>
        <p:nvSpPr>
          <p:cNvPr id="5" name="4 CuadroTexto"/>
          <p:cNvSpPr txBox="1"/>
          <p:nvPr/>
        </p:nvSpPr>
        <p:spPr>
          <a:xfrm>
            <a:off x="5643570" y="214290"/>
            <a:ext cx="214314" cy="369332"/>
          </a:xfrm>
          <a:prstGeom prst="rect">
            <a:avLst/>
          </a:prstGeom>
          <a:solidFill>
            <a:schemeClr val="tx1"/>
          </a:solidFill>
        </p:spPr>
        <p:txBody>
          <a:bodyPr wrap="square" rtlCol="0">
            <a:spAutoFit/>
          </a:bodyPr>
          <a:lstStyle/>
          <a:p>
            <a:endParaRPr lang="es-ES" dirty="0"/>
          </a:p>
        </p:txBody>
      </p:sp>
    </p:spTree>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214283" y="1071546"/>
            <a:ext cx="87154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“No vamos a legitimar el accionar imperialista en la política interna ni dar cauce a los deseos de restauración neocolonial que han acumulado algunos y que se refuerzan en situación de crisis. No es un acto de civismo, es un acto de subordinación a la hegemonía yanqui”.</a:t>
            </a:r>
            <a:endParaRPr kumimoji="0" lang="es-ES" altLang="zh-CN"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0" y="0"/>
            <a:ext cx="8715404" cy="830997"/>
          </a:xfrm>
          <a:prstGeom prst="rect">
            <a:avLst/>
          </a:prstGeom>
        </p:spPr>
        <p:txBody>
          <a:bodyPr wrap="square">
            <a:spAutoFit/>
          </a:bodyPr>
          <a:lstStyle/>
          <a:p>
            <a:pPr lvl="0" indent="457200" algn="ctr" fontAlgn="base">
              <a:spcBef>
                <a:spcPct val="0"/>
              </a:spcBef>
              <a:spcAft>
                <a:spcPct val="0"/>
              </a:spcAft>
            </a:pPr>
            <a:r>
              <a:rPr lang="es-ES" altLang="zh-CN" sz="2400" b="1" i="1" dirty="0" smtClean="0">
                <a:solidFill>
                  <a:srgbClr val="7030A0"/>
                </a:solidFill>
                <a:latin typeface="Arial" pitchFamily="34" charset="0"/>
                <a:ea typeface="SimSun" pitchFamily="2" charset="-122"/>
                <a:cs typeface="Arial" pitchFamily="34" charset="0"/>
              </a:rPr>
              <a:t>Palabras del Primer Secretario del Partido en las conclusiones del  II Pleno del PCC:</a:t>
            </a:r>
          </a:p>
        </p:txBody>
      </p:sp>
      <p:pic>
        <p:nvPicPr>
          <p:cNvPr id="51202" name="Picture 2" descr="D:\ARTURO E IBIS\Arturo\Facultad de Enfermería ¨Lidia Doce¨\BASTIÓN\Conferencia. 19-11-21\IMG_20211104_002337237.jpg"/>
          <p:cNvPicPr>
            <a:picLocks noChangeAspect="1" noChangeArrowheads="1"/>
          </p:cNvPicPr>
          <p:nvPr/>
        </p:nvPicPr>
        <p:blipFill>
          <a:blip r:embed="rId2" cstate="print"/>
          <a:srcRect/>
          <a:stretch>
            <a:fillRect/>
          </a:stretch>
        </p:blipFill>
        <p:spPr bwMode="auto">
          <a:xfrm>
            <a:off x="0" y="3302758"/>
            <a:ext cx="4572000" cy="3555242"/>
          </a:xfrm>
          <a:prstGeom prst="rect">
            <a:avLst/>
          </a:prstGeom>
          <a:noFill/>
        </p:spPr>
      </p:pic>
      <p:pic>
        <p:nvPicPr>
          <p:cNvPr id="51203" name="Picture 3" descr="D:\ARTURO E IBIS\Arturo\Facultad de Enfermería ¨Lidia Doce¨\BASTIÓN\Conferencia. 19-11-21\IMG_20211104_074046574_BURST001.jpg"/>
          <p:cNvPicPr>
            <a:picLocks noChangeAspect="1" noChangeArrowheads="1"/>
          </p:cNvPicPr>
          <p:nvPr/>
        </p:nvPicPr>
        <p:blipFill>
          <a:blip r:embed="rId3" cstate="print"/>
          <a:srcRect/>
          <a:stretch>
            <a:fillRect/>
          </a:stretch>
        </p:blipFill>
        <p:spPr bwMode="auto">
          <a:xfrm>
            <a:off x="4357686" y="3286124"/>
            <a:ext cx="4786314" cy="3571876"/>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TURO E IBIS\Arturo\Facultad de Enfermería ¨Lidia Doce¨\FOTOS DE MARTI\JoseMarti3.JPG"/>
          <p:cNvPicPr>
            <a:picLocks noChangeAspect="1" noChangeArrowheads="1"/>
          </p:cNvPicPr>
          <p:nvPr/>
        </p:nvPicPr>
        <p:blipFill>
          <a:blip r:embed="rId2"/>
          <a:srcRect/>
          <a:stretch>
            <a:fillRect/>
          </a:stretch>
        </p:blipFill>
        <p:spPr bwMode="auto">
          <a:xfrm>
            <a:off x="0" y="3286124"/>
            <a:ext cx="3357554" cy="3571876"/>
          </a:xfrm>
          <a:prstGeom prst="rect">
            <a:avLst/>
          </a:prstGeom>
          <a:noFill/>
        </p:spPr>
      </p:pic>
      <p:pic>
        <p:nvPicPr>
          <p:cNvPr id="1029" name="Picture 5" descr="D:\ARTURO E IBIS\Arturo\Facultad de Enfermería ¨Lidia Doce¨\HISTORIA CATEGORIA INSTRUCTOR 20-21\x-5.JPG"/>
          <p:cNvPicPr>
            <a:picLocks noChangeAspect="1" noChangeArrowheads="1"/>
          </p:cNvPicPr>
          <p:nvPr/>
        </p:nvPicPr>
        <p:blipFill>
          <a:blip r:embed="rId3"/>
          <a:srcRect/>
          <a:stretch>
            <a:fillRect/>
          </a:stretch>
        </p:blipFill>
        <p:spPr bwMode="auto">
          <a:xfrm>
            <a:off x="3428992" y="3214686"/>
            <a:ext cx="3714776" cy="3643314"/>
          </a:xfrm>
          <a:prstGeom prst="rect">
            <a:avLst/>
          </a:prstGeom>
          <a:noFill/>
        </p:spPr>
      </p:pic>
      <p:pic>
        <p:nvPicPr>
          <p:cNvPr id="5" name="4 Imagen" descr="cuba34 copia.png"/>
          <p:cNvPicPr>
            <a:picLocks noChangeAspect="1"/>
          </p:cNvPicPr>
          <p:nvPr/>
        </p:nvPicPr>
        <p:blipFill>
          <a:blip r:embed="rId4" cstate="print"/>
          <a:stretch>
            <a:fillRect/>
          </a:stretch>
        </p:blipFill>
        <p:spPr>
          <a:xfrm>
            <a:off x="357158" y="714356"/>
            <a:ext cx="8358246" cy="2857520"/>
          </a:xfrm>
          <a:prstGeom prst="rect">
            <a:avLst/>
          </a:prstGeom>
          <a:ln>
            <a:noFill/>
          </a:ln>
          <a:effectLst>
            <a:glow rad="228600">
              <a:schemeClr val="accent6">
                <a:satMod val="175000"/>
                <a:alpha val="40000"/>
              </a:schemeClr>
            </a:glow>
            <a:outerShdw blurRad="292100" dist="139700" dir="2700000" algn="tl" rotWithShape="0">
              <a:srgbClr val="333333">
                <a:alpha val="65000"/>
              </a:srgbClr>
            </a:outerShdw>
          </a:effectLst>
        </p:spPr>
      </p:pic>
      <p:cxnSp>
        <p:nvCxnSpPr>
          <p:cNvPr id="7" name="6 Conector recto"/>
          <p:cNvCxnSpPr/>
          <p:nvPr/>
        </p:nvCxnSpPr>
        <p:spPr>
          <a:xfrm rot="5400000" flipH="1" flipV="1">
            <a:off x="1822430" y="749282"/>
            <a:ext cx="642942" cy="1585"/>
          </a:xfrm>
          <a:prstGeom prst="line">
            <a:avLst/>
          </a:prstGeom>
        </p:spPr>
        <p:style>
          <a:lnRef idx="1">
            <a:schemeClr val="dk1"/>
          </a:lnRef>
          <a:fillRef idx="0">
            <a:schemeClr val="dk1"/>
          </a:fillRef>
          <a:effectRef idx="0">
            <a:schemeClr val="dk1"/>
          </a:effectRef>
          <a:fontRef idx="minor">
            <a:schemeClr val="tx1"/>
          </a:fontRef>
        </p:style>
      </p:cxnSp>
      <p:pic>
        <p:nvPicPr>
          <p:cNvPr id="9" name="13 Imagen" descr="CUBA2WM.GIF"/>
          <p:cNvPicPr>
            <a:picLocks noChangeAspect="1"/>
          </p:cNvPicPr>
          <p:nvPr/>
        </p:nvPicPr>
        <p:blipFill>
          <a:blip r:embed="rId5"/>
          <a:srcRect/>
          <a:stretch>
            <a:fillRect/>
          </a:stretch>
        </p:blipFill>
        <p:spPr bwMode="auto">
          <a:xfrm>
            <a:off x="2143108" y="214290"/>
            <a:ext cx="857250" cy="495300"/>
          </a:xfrm>
          <a:prstGeom prst="rect">
            <a:avLst/>
          </a:prstGeom>
          <a:noFill/>
          <a:ln w="9525">
            <a:noFill/>
            <a:miter lim="800000"/>
            <a:headEnd/>
            <a:tailEnd/>
          </a:ln>
        </p:spPr>
      </p:pic>
      <p:pic>
        <p:nvPicPr>
          <p:cNvPr id="8" name="Picture 1" descr="D:\ARTURO E IBIS\Arturo\Facultad de Enfermería ¨Lidia Doce¨\BASTIÓN\Conferencia. 19-11-21\fidel_banner_1.1_0.jpg"/>
          <p:cNvPicPr>
            <a:picLocks noChangeAspect="1" noChangeArrowheads="1"/>
          </p:cNvPicPr>
          <p:nvPr/>
        </p:nvPicPr>
        <p:blipFill>
          <a:blip r:embed="rId6"/>
          <a:srcRect/>
          <a:stretch>
            <a:fillRect/>
          </a:stretch>
        </p:blipFill>
        <p:spPr bwMode="auto">
          <a:xfrm>
            <a:off x="5643570" y="142852"/>
            <a:ext cx="3500430" cy="1000132"/>
          </a:xfrm>
          <a:prstGeom prst="rect">
            <a:avLst/>
          </a:prstGeom>
          <a:noFill/>
        </p:spPr>
      </p:pic>
      <p:sp>
        <p:nvSpPr>
          <p:cNvPr id="10" name="9 CuadroTexto"/>
          <p:cNvSpPr txBox="1"/>
          <p:nvPr/>
        </p:nvSpPr>
        <p:spPr>
          <a:xfrm>
            <a:off x="7406070" y="5185953"/>
            <a:ext cx="1322798" cy="584775"/>
          </a:xfrm>
          <a:prstGeom prst="rect">
            <a:avLst/>
          </a:prstGeom>
          <a:noFill/>
        </p:spPr>
        <p:txBody>
          <a:bodyPr wrap="none" rtlCol="0">
            <a:spAutoFit/>
          </a:bodyPr>
          <a:lstStyle/>
          <a:p>
            <a:r>
              <a:rPr lang="es-ES" sz="3200" b="1" dirty="0" smtClean="0">
                <a:latin typeface="Arial" pitchFamily="34" charset="0"/>
                <a:cs typeface="Arial" pitchFamily="34" charset="0"/>
              </a:rPr>
              <a:t>¶ 3,14</a:t>
            </a:r>
            <a:endParaRPr lang="es-ES" sz="3200" b="1"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joyero\Desktop\Imprimir para la clase de categorización\Fotos con pie de pagina\26BC_Fid.jpg"/>
          <p:cNvPicPr/>
          <p:nvPr/>
        </p:nvPicPr>
        <p:blipFill>
          <a:blip r:embed="rId2"/>
          <a:srcRect/>
          <a:stretch>
            <a:fillRect/>
          </a:stretch>
        </p:blipFill>
        <p:spPr bwMode="auto">
          <a:xfrm>
            <a:off x="0" y="0"/>
            <a:ext cx="5000660" cy="3357562"/>
          </a:xfrm>
          <a:prstGeom prst="rect">
            <a:avLst/>
          </a:prstGeom>
          <a:noFill/>
          <a:ln w="9525">
            <a:noFill/>
            <a:miter lim="800000"/>
            <a:headEnd/>
            <a:tailEnd/>
          </a:ln>
        </p:spPr>
      </p:pic>
      <p:sp>
        <p:nvSpPr>
          <p:cNvPr id="4" name="3 Rectángulo"/>
          <p:cNvSpPr/>
          <p:nvPr/>
        </p:nvSpPr>
        <p:spPr>
          <a:xfrm>
            <a:off x="0" y="3500438"/>
            <a:ext cx="9144000" cy="2677656"/>
          </a:xfrm>
          <a:prstGeom prst="rect">
            <a:avLst/>
          </a:prstGeom>
        </p:spPr>
        <p:txBody>
          <a:bodyPr wrap="square">
            <a:spAutoFit/>
          </a:bodyPr>
          <a:lstStyle/>
          <a:p>
            <a:pPr algn="just"/>
            <a:r>
              <a:rPr lang="es-ES" sz="2400" b="1" dirty="0" smtClean="0">
                <a:latin typeface="Arial" pitchFamily="34" charset="0"/>
                <a:cs typeface="Arial" pitchFamily="34" charset="0"/>
              </a:rPr>
              <a:t>[…] En cuanto a mí, sé que la cárcel será dura como no lo ha sido nunca para nadie, preñada de amenazas, de ruin y cobarde ensañamiento,  pero  no  la  temo, como  no  temo  la  furia del  tirano miserable que arranco la vida a 70 hermanos míos. </a:t>
            </a:r>
          </a:p>
          <a:p>
            <a:pPr algn="just"/>
            <a:r>
              <a:rPr lang="es-ES" sz="2400" b="1" dirty="0" smtClean="0">
                <a:latin typeface="Arial" pitchFamily="34" charset="0"/>
                <a:cs typeface="Arial" pitchFamily="34" charset="0"/>
              </a:rPr>
              <a:t>Condenadme, no importa, la  historia me absolverá.* </a:t>
            </a:r>
          </a:p>
          <a:p>
            <a:pPr algn="just"/>
            <a:r>
              <a:rPr lang="es-ES" sz="2400" b="1" dirty="0" smtClean="0">
                <a:latin typeface="Arial" pitchFamily="34" charset="0"/>
                <a:cs typeface="Arial" pitchFamily="34" charset="0"/>
              </a:rPr>
              <a:t>                                                                      Fidel Castro Ruz</a:t>
            </a:r>
          </a:p>
        </p:txBody>
      </p:sp>
      <p:sp>
        <p:nvSpPr>
          <p:cNvPr id="5" name="4 Rectángulo"/>
          <p:cNvSpPr/>
          <p:nvPr/>
        </p:nvSpPr>
        <p:spPr>
          <a:xfrm>
            <a:off x="0" y="6211669"/>
            <a:ext cx="9144000" cy="646331"/>
          </a:xfrm>
          <a:prstGeom prst="rect">
            <a:avLst/>
          </a:prstGeom>
        </p:spPr>
        <p:txBody>
          <a:bodyPr wrap="square">
            <a:spAutoFit/>
          </a:bodyPr>
          <a:lstStyle/>
          <a:p>
            <a:pPr algn="just"/>
            <a:r>
              <a:rPr lang="es-ES" dirty="0" smtClean="0"/>
              <a:t>* Último párrafo expresado por Fidel Castro Ruz en su  alegato de   Defensa, en el juicio     condenatorio por el asalto  al Cuartel Moncada. </a:t>
            </a:r>
            <a:endParaRPr lang="es-ES" dirty="0"/>
          </a:p>
        </p:txBody>
      </p:sp>
      <p:sp>
        <p:nvSpPr>
          <p:cNvPr id="6" name="5 CuadroTexto"/>
          <p:cNvSpPr txBox="1"/>
          <p:nvPr/>
        </p:nvSpPr>
        <p:spPr>
          <a:xfrm>
            <a:off x="6000760" y="642918"/>
            <a:ext cx="2286016" cy="2308324"/>
          </a:xfrm>
          <a:prstGeom prst="rect">
            <a:avLst/>
          </a:prstGeom>
          <a:noFill/>
        </p:spPr>
        <p:txBody>
          <a:bodyPr wrap="square" rtlCol="0">
            <a:spAutoFit/>
          </a:bodyPr>
          <a:lstStyle/>
          <a:p>
            <a:r>
              <a:rPr lang="es-ES" sz="3600" b="1" dirty="0" smtClean="0">
                <a:latin typeface="Monotype Corsiva" pitchFamily="66" charset="0"/>
              </a:rPr>
              <a:t>Nuestro eterno Comandante en Jefe</a:t>
            </a:r>
            <a:endParaRPr lang="es-ES" sz="3600" b="1" dirty="0">
              <a:latin typeface="Monotype Corsiva" pitchFamily="66" charset="0"/>
            </a:endParaRPr>
          </a:p>
        </p:txBody>
      </p:sp>
    </p:spTree>
  </p:cSld>
  <p:clrMapOvr>
    <a:masterClrMapping/>
  </p:clrMapOvr>
  <p:transition spd="slow" advClick="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714356"/>
            <a:ext cx="8644030" cy="2677656"/>
          </a:xfrm>
          <a:prstGeom prst="rect">
            <a:avLst/>
          </a:prstGeom>
        </p:spPr>
        <p:txBody>
          <a:bodyPr wrap="square">
            <a:spAutoFit/>
          </a:bodyPr>
          <a:lstStyle/>
          <a:p>
            <a:pPr algn="just"/>
            <a:r>
              <a:rPr lang="es-ES" sz="2800" b="1" dirty="0" smtClean="0">
                <a:latin typeface="Arial" pitchFamily="34" charset="0"/>
                <a:cs typeface="Arial" pitchFamily="34" charset="0"/>
              </a:rPr>
              <a:t>Argumentar, las diferentes modalidades de la Guerra no Convencional, caracterizando las acciones planificadas en cada fase de la misma, que aplica y desarrolla el Imperialismo yanqui contra Cuba y otros países en el mundo para lograr sus objetivos hegemónicos. </a:t>
            </a:r>
            <a:endParaRPr lang="es-ES" sz="2800" b="1" dirty="0">
              <a:latin typeface="Arial" pitchFamily="34" charset="0"/>
              <a:cs typeface="Arial" pitchFamily="34" charset="0"/>
            </a:endParaRPr>
          </a:p>
        </p:txBody>
      </p:sp>
      <p:sp>
        <p:nvSpPr>
          <p:cNvPr id="3" name="2 Rectángulo"/>
          <p:cNvSpPr/>
          <p:nvPr/>
        </p:nvSpPr>
        <p:spPr>
          <a:xfrm>
            <a:off x="1857356" y="0"/>
            <a:ext cx="4572000" cy="523220"/>
          </a:xfrm>
          <a:prstGeom prst="rect">
            <a:avLst/>
          </a:prstGeom>
        </p:spPr>
        <p:txBody>
          <a:bodyPr>
            <a:spAutoFit/>
          </a:bodyPr>
          <a:lstStyle/>
          <a:p>
            <a:pPr algn="ctr"/>
            <a:r>
              <a:rPr lang="es-ES" sz="2800" b="1" dirty="0" smtClean="0">
                <a:latin typeface="Arial" pitchFamily="34" charset="0"/>
                <a:cs typeface="Arial" pitchFamily="34" charset="0"/>
              </a:rPr>
              <a:t>Objetivo</a:t>
            </a:r>
            <a:r>
              <a:rPr lang="es-ES" sz="2800" dirty="0" smtClean="0">
                <a:latin typeface="Arial" pitchFamily="34" charset="0"/>
                <a:cs typeface="Arial" pitchFamily="34" charset="0"/>
              </a:rPr>
              <a:t>    </a:t>
            </a:r>
          </a:p>
        </p:txBody>
      </p:sp>
      <p:sp>
        <p:nvSpPr>
          <p:cNvPr id="7" name="6 Rectángulo"/>
          <p:cNvSpPr/>
          <p:nvPr/>
        </p:nvSpPr>
        <p:spPr>
          <a:xfrm>
            <a:off x="285720" y="4000504"/>
            <a:ext cx="8858280" cy="1938992"/>
          </a:xfrm>
          <a:prstGeom prst="rect">
            <a:avLst/>
          </a:prstGeom>
          <a:noFill/>
        </p:spPr>
        <p:txBody>
          <a:bodyPr wrap="square">
            <a:spAutoFit/>
          </a:bodyPr>
          <a:lstStyle/>
          <a:p>
            <a:pPr algn="ctr"/>
            <a:r>
              <a:rPr lang="es-ES" sz="2400" b="1" kern="10" dirty="0" smtClean="0">
                <a:ln w="9525">
                  <a:noFill/>
                  <a:round/>
                  <a:headEnd/>
                  <a:tailEnd/>
                </a:ln>
                <a:latin typeface="Arial" pitchFamily="34" charset="0"/>
                <a:ea typeface="+mn-lt"/>
                <a:cs typeface="Arial" pitchFamily="34" charset="0"/>
              </a:rPr>
              <a:t>CUBA</a:t>
            </a:r>
          </a:p>
          <a:p>
            <a:pPr algn="ctr"/>
            <a:r>
              <a:rPr lang="es-ES" sz="2400" b="1" kern="10" dirty="0" smtClean="0">
                <a:ln w="9525">
                  <a:noFill/>
                  <a:round/>
                  <a:headEnd/>
                  <a:tailEnd/>
                </a:ln>
                <a:latin typeface="Arial" pitchFamily="34" charset="0"/>
                <a:ea typeface="+mn-lt"/>
                <a:cs typeface="Arial" pitchFamily="34" charset="0"/>
              </a:rPr>
              <a:t> EN UN ESCENARIO</a:t>
            </a:r>
          </a:p>
          <a:p>
            <a:pPr algn="ctr"/>
            <a:r>
              <a:rPr lang="es-ES" sz="2400" b="1" kern="10" dirty="0" smtClean="0">
                <a:ln w="9525">
                  <a:noFill/>
                  <a:round/>
                  <a:headEnd/>
                  <a:tailEnd/>
                </a:ln>
                <a:latin typeface="Arial" pitchFamily="34" charset="0"/>
                <a:ea typeface="+mn-lt"/>
                <a:cs typeface="Arial" pitchFamily="34" charset="0"/>
              </a:rPr>
              <a:t> DE </a:t>
            </a:r>
          </a:p>
          <a:p>
            <a:pPr algn="ctr"/>
            <a:r>
              <a:rPr lang="es-ES" sz="2400" b="1" kern="10" dirty="0" smtClean="0">
                <a:ln w="9525">
                  <a:noFill/>
                  <a:round/>
                  <a:headEnd/>
                  <a:tailEnd/>
                </a:ln>
                <a:latin typeface="Arial" pitchFamily="34" charset="0"/>
                <a:ea typeface="+mn-lt"/>
                <a:cs typeface="Arial" pitchFamily="34" charset="0"/>
              </a:rPr>
              <a:t>GUERRA</a:t>
            </a:r>
          </a:p>
          <a:p>
            <a:pPr algn="ctr"/>
            <a:r>
              <a:rPr lang="es-ES" sz="2400" b="1" kern="10" dirty="0" smtClean="0">
                <a:ln w="9525">
                  <a:noFill/>
                  <a:round/>
                  <a:headEnd/>
                  <a:tailEnd/>
                </a:ln>
                <a:latin typeface="Arial" pitchFamily="34" charset="0"/>
                <a:ea typeface="+mn-lt"/>
                <a:cs typeface="Arial" pitchFamily="34" charset="0"/>
              </a:rPr>
              <a:t> NO CONVENCIONAL</a:t>
            </a:r>
            <a:endParaRPr lang="es-ES" sz="2400" b="1" kern="10" dirty="0">
              <a:ln w="9525">
                <a:noFill/>
                <a:round/>
                <a:headEnd/>
                <a:tailEnd/>
              </a:ln>
              <a:latin typeface="Arial" pitchFamily="34" charset="0"/>
              <a:ea typeface="+mn-lt"/>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3643314"/>
            <a:ext cx="8715436" cy="2677656"/>
          </a:xfrm>
          <a:prstGeom prst="rect">
            <a:avLst/>
          </a:prstGeom>
        </p:spPr>
        <p:txBody>
          <a:bodyPr wrap="square">
            <a:spAutoFit/>
          </a:bodyPr>
          <a:lstStyle/>
          <a:p>
            <a:pPr lvl="0" algn="just" fontAlgn="base">
              <a:spcBef>
                <a:spcPct val="0"/>
              </a:spcBef>
              <a:spcAft>
                <a:spcPct val="0"/>
              </a:spcAft>
            </a:pPr>
            <a:r>
              <a:rPr lang="es-ES" altLang="zh-CN" sz="2800" b="1" dirty="0" smtClean="0">
                <a:latin typeface="Arial" pitchFamily="34" charset="0"/>
                <a:ea typeface="SimSun" pitchFamily="2" charset="-122"/>
                <a:cs typeface="Arial" pitchFamily="34" charset="0"/>
              </a:rPr>
              <a:t>¨Actividades dirigidas a posibilitar el desarrollo de un movimiento de resistencia o insurgencia, para coaccionar, alterar o derrocar  a un Gobierno o a tomar el poder mediante el empleo de una  fuerza de guerrilla, auxiliar y clandestina, en un territorio enemigo¨. </a:t>
            </a:r>
            <a:endParaRPr lang="es-ES" altLang="zh-CN" sz="2800" b="1" dirty="0" smtClean="0">
              <a:latin typeface="Arial" pitchFamily="34" charset="0"/>
              <a:cs typeface="Arial" pitchFamily="34" charset="0"/>
            </a:endParaRPr>
          </a:p>
        </p:txBody>
      </p:sp>
      <p:sp>
        <p:nvSpPr>
          <p:cNvPr id="4" name="3 Rectángulo"/>
          <p:cNvSpPr/>
          <p:nvPr/>
        </p:nvSpPr>
        <p:spPr>
          <a:xfrm>
            <a:off x="642910" y="2643182"/>
            <a:ext cx="7858180" cy="646331"/>
          </a:xfrm>
          <a:prstGeom prst="rect">
            <a:avLst/>
          </a:prstGeom>
        </p:spPr>
        <p:txBody>
          <a:bodyPr wrap="square">
            <a:spAutoFit/>
          </a:bodyPr>
          <a:lstStyle/>
          <a:p>
            <a:pPr algn="ctr"/>
            <a:r>
              <a:rPr lang="es-ES" altLang="zh-CN" sz="3600" b="1" dirty="0" smtClean="0">
                <a:latin typeface="Arial" pitchFamily="34" charset="0"/>
                <a:ea typeface="SimSun" pitchFamily="2" charset="-122"/>
                <a:cs typeface="Arial" pitchFamily="34" charset="0"/>
              </a:rPr>
              <a:t> La Guerra no Convencional</a:t>
            </a:r>
            <a:endParaRPr lang="es-ES" sz="3600" dirty="0"/>
          </a:p>
        </p:txBody>
      </p:sp>
      <p:pic>
        <p:nvPicPr>
          <p:cNvPr id="5" name="Picture 2" descr="D:\LUÍS AMADO CASTRO SANTOS\MENSAJES\NUEVAS FOTOS\EXPLORACIÓN\Nueva imagen (9).png"/>
          <p:cNvPicPr>
            <a:picLocks noChangeAspect="1" noChangeArrowheads="1"/>
          </p:cNvPicPr>
          <p:nvPr/>
        </p:nvPicPr>
        <p:blipFill>
          <a:blip r:embed="rId2"/>
          <a:srcRect/>
          <a:stretch>
            <a:fillRect/>
          </a:stretch>
        </p:blipFill>
        <p:spPr bwMode="auto">
          <a:xfrm>
            <a:off x="0" y="0"/>
            <a:ext cx="2714612" cy="2500306"/>
          </a:xfrm>
          <a:prstGeom prst="rect">
            <a:avLst/>
          </a:prstGeom>
          <a:noFill/>
          <a:ln w="9525" algn="ctr">
            <a:solidFill>
              <a:schemeClr val="bg1"/>
            </a:solidFill>
            <a:miter lim="800000"/>
            <a:headEnd/>
            <a:tailEnd/>
          </a:ln>
          <a:effectLst>
            <a:outerShdw dist="139700" dir="2700000" algn="tl" rotWithShape="0">
              <a:srgbClr val="333333">
                <a:alpha val="64998"/>
              </a:srgbClr>
            </a:outerShdw>
          </a:effectLst>
        </p:spPr>
      </p:pic>
      <p:pic>
        <p:nvPicPr>
          <p:cNvPr id="6" name="Picture 7" descr="celulares-gift"/>
          <p:cNvPicPr>
            <a:picLocks noChangeAspect="1" noChangeArrowheads="1"/>
          </p:cNvPicPr>
          <p:nvPr/>
        </p:nvPicPr>
        <p:blipFill>
          <a:blip r:embed="rId3"/>
          <a:srcRect/>
          <a:stretch>
            <a:fillRect/>
          </a:stretch>
        </p:blipFill>
        <p:spPr bwMode="auto">
          <a:xfrm>
            <a:off x="2928926" y="0"/>
            <a:ext cx="3143272" cy="2571744"/>
          </a:xfrm>
          <a:prstGeom prst="rect">
            <a:avLst/>
          </a:prstGeom>
          <a:noFill/>
          <a:ln w="9525">
            <a:noFill/>
            <a:miter lim="800000"/>
            <a:headEnd/>
            <a:tailEnd/>
          </a:ln>
        </p:spPr>
      </p:pic>
      <p:pic>
        <p:nvPicPr>
          <p:cNvPr id="7" name="Picture 19"/>
          <p:cNvPicPr>
            <a:picLocks noChangeAspect="1" noChangeArrowheads="1"/>
          </p:cNvPicPr>
          <p:nvPr/>
        </p:nvPicPr>
        <p:blipFill>
          <a:blip r:embed="rId4"/>
          <a:srcRect r="39578"/>
          <a:stretch>
            <a:fillRect/>
          </a:stretch>
        </p:blipFill>
        <p:spPr bwMode="auto">
          <a:xfrm>
            <a:off x="6215074" y="0"/>
            <a:ext cx="2928926" cy="2643182"/>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357430"/>
            <a:ext cx="8786874" cy="2246769"/>
          </a:xfrm>
          <a:prstGeom prst="rect">
            <a:avLst/>
          </a:prstGeom>
        </p:spPr>
        <p:txBody>
          <a:bodyPr wrap="square">
            <a:spAutoFit/>
          </a:bodyPr>
          <a:lstStyle/>
          <a:p>
            <a:pPr lvl="0" algn="just" eaLnBrk="0" fontAlgn="base" hangingPunct="0">
              <a:spcBef>
                <a:spcPct val="0"/>
              </a:spcBef>
              <a:spcAft>
                <a:spcPct val="0"/>
              </a:spcAft>
            </a:pPr>
            <a:r>
              <a:rPr lang="en-US" altLang="zh-CN" sz="2800" b="1" dirty="0" smtClean="0">
                <a:latin typeface="Arial" pitchFamily="34" charset="0"/>
                <a:ea typeface="SimSun" pitchFamily="2" charset="-122"/>
                <a:cs typeface="Arial" pitchFamily="34" charset="0"/>
              </a:rPr>
              <a:t>Tales acciones están dirigidas a ¨explotar vulnerabilidades  psicológicas, económicas, militares y políticas de un país adversario, para desarrollar y sostener las fuerzas de la resistencia y cumplir los objetivos estratégicos de EEUU.</a:t>
            </a:r>
            <a:endParaRPr lang="en-US" altLang="zh-CN" sz="2800" b="1" dirty="0" smtClean="0">
              <a:latin typeface="Arial" pitchFamily="34" charset="0"/>
              <a:cs typeface="Arial" pitchFamily="34" charset="0"/>
            </a:endParaRPr>
          </a:p>
        </p:txBody>
      </p:sp>
      <p:pic>
        <p:nvPicPr>
          <p:cNvPr id="12289" name="Picture 1" descr="D:\ARTURO E IBIS\Arturo\Facultad de Enfermería ¨Lidia Doce¨\BASTIÓN\Conferencia. 19-11-21\f0191035.jpg"/>
          <p:cNvPicPr>
            <a:picLocks noChangeAspect="1" noChangeArrowheads="1"/>
          </p:cNvPicPr>
          <p:nvPr/>
        </p:nvPicPr>
        <p:blipFill>
          <a:blip r:embed="rId2"/>
          <a:srcRect/>
          <a:stretch>
            <a:fillRect/>
          </a:stretch>
        </p:blipFill>
        <p:spPr bwMode="auto">
          <a:xfrm>
            <a:off x="0" y="1"/>
            <a:ext cx="3286116" cy="2000240"/>
          </a:xfrm>
          <a:prstGeom prst="rect">
            <a:avLst/>
          </a:prstGeom>
          <a:noFill/>
        </p:spPr>
      </p:pic>
      <p:pic>
        <p:nvPicPr>
          <p:cNvPr id="12290" name="Picture 2" descr="D:\ARTURO E IBIS\Arturo\Facultad de Enfermería ¨Lidia Doce¨\BASTIÓN\Conferencia. 19-11-21\f0192567.jpg"/>
          <p:cNvPicPr>
            <a:picLocks noChangeAspect="1" noChangeArrowheads="1"/>
          </p:cNvPicPr>
          <p:nvPr/>
        </p:nvPicPr>
        <p:blipFill>
          <a:blip r:embed="rId3"/>
          <a:srcRect/>
          <a:stretch>
            <a:fillRect/>
          </a:stretch>
        </p:blipFill>
        <p:spPr bwMode="auto">
          <a:xfrm>
            <a:off x="5500694" y="4857760"/>
            <a:ext cx="3643306" cy="2000240"/>
          </a:xfrm>
          <a:prstGeom prst="rect">
            <a:avLst/>
          </a:prstGeom>
          <a:noFill/>
        </p:spPr>
      </p:pic>
    </p:spTree>
    <p:extLst>
      <p:ext uri="{BB962C8B-B14F-4D97-AF65-F5344CB8AC3E}">
        <p14:creationId xmlns:p14="http://schemas.microsoft.com/office/powerpoint/2010/main" val="4216268832"/>
      </p:ext>
    </p:extLst>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357166"/>
            <a:ext cx="9144000" cy="1077218"/>
          </a:xfrm>
          <a:prstGeom prst="rect">
            <a:avLst/>
          </a:prstGeom>
          <a:noFill/>
          <a:ln w="9525">
            <a:noFill/>
            <a:miter lim="800000"/>
            <a:headEnd/>
            <a:tailEnd/>
          </a:ln>
          <a:effectLst/>
        </p:spPr>
        <p:txBody>
          <a:bodyPr wrap="square" anchor="ctr">
            <a:spAutoFit/>
          </a:bodyPr>
          <a:lstStyle/>
          <a:p>
            <a:pPr algn="ctr" eaLnBrk="0" hangingPunct="0">
              <a:defRPr/>
            </a:pPr>
            <a:r>
              <a:rPr lang="es-ES_tradnl" sz="3200" dirty="0">
                <a:ln w="18415" cmpd="sng">
                  <a:solidFill>
                    <a:srgbClr val="FFFFFF"/>
                  </a:solidFill>
                  <a:prstDash val="solid"/>
                </a:ln>
                <a:latin typeface="Arial Black" pitchFamily="34" charset="0"/>
                <a:ea typeface="Times New Roman" pitchFamily="18" charset="0"/>
                <a:cs typeface="Arial" pitchFamily="34" charset="0"/>
              </a:rPr>
              <a:t>FASES DE LA GUERRA NO CONVENCIONAL</a:t>
            </a:r>
            <a:endParaRPr lang="es-ES_tradnl" sz="3200" dirty="0">
              <a:ln w="18415" cmpd="sng">
                <a:solidFill>
                  <a:srgbClr val="FFFFFF"/>
                </a:solidFill>
                <a:prstDash val="solid"/>
              </a:ln>
              <a:latin typeface="Arial Black" pitchFamily="34" charset="0"/>
            </a:endParaRPr>
          </a:p>
        </p:txBody>
      </p:sp>
      <p:sp>
        <p:nvSpPr>
          <p:cNvPr id="12" name="11 Rectángulo"/>
          <p:cNvSpPr/>
          <p:nvPr/>
        </p:nvSpPr>
        <p:spPr>
          <a:xfrm>
            <a:off x="0" y="1785926"/>
            <a:ext cx="2000232" cy="2071702"/>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S" sz="3200" b="1" dirty="0">
                <a:solidFill>
                  <a:schemeClr val="bg1"/>
                </a:solidFill>
                <a:latin typeface="Arial" pitchFamily="34" charset="0"/>
                <a:cs typeface="Arial" pitchFamily="34" charset="0"/>
              </a:rPr>
              <a:t>Fase I:</a:t>
            </a:r>
          </a:p>
          <a:p>
            <a:pPr algn="ctr">
              <a:defRPr/>
            </a:pPr>
            <a:r>
              <a:rPr lang="es-ES" sz="2400" b="1" dirty="0">
                <a:solidFill>
                  <a:schemeClr val="bg1"/>
                </a:solidFill>
                <a:latin typeface="Arial" pitchFamily="34" charset="0"/>
                <a:cs typeface="Arial" pitchFamily="34" charset="0"/>
              </a:rPr>
              <a:t>Preparatoria</a:t>
            </a:r>
          </a:p>
        </p:txBody>
      </p:sp>
      <p:sp>
        <p:nvSpPr>
          <p:cNvPr id="15" name="14 Pentágono"/>
          <p:cNvSpPr/>
          <p:nvPr/>
        </p:nvSpPr>
        <p:spPr>
          <a:xfrm>
            <a:off x="6786578" y="1785926"/>
            <a:ext cx="2786082" cy="2000264"/>
          </a:xfrm>
          <a:prstGeom prst="homePlate">
            <a:avLst/>
          </a:prstGeom>
          <a:solidFill>
            <a:srgbClr val="FF4F4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2800" b="1" dirty="0">
                <a:solidFill>
                  <a:schemeClr val="tx1"/>
                </a:solidFill>
                <a:latin typeface="Arial" pitchFamily="34" charset="0"/>
                <a:cs typeface="Arial" pitchFamily="34" charset="0"/>
              </a:rPr>
              <a:t>Fase IV:</a:t>
            </a:r>
          </a:p>
          <a:p>
            <a:pPr>
              <a:defRPr/>
            </a:pPr>
            <a:r>
              <a:rPr lang="es-ES" sz="2400" b="1" dirty="0">
                <a:solidFill>
                  <a:schemeClr val="tx1"/>
                </a:solidFill>
                <a:cs typeface="Arial" pitchFamily="34" charset="0"/>
              </a:rPr>
              <a:t>Apoyo militar convencional a la </a:t>
            </a:r>
            <a:r>
              <a:rPr lang="es-ES" sz="2400" b="1" dirty="0" smtClean="0">
                <a:solidFill>
                  <a:schemeClr val="tx1"/>
                </a:solidFill>
                <a:cs typeface="Arial" pitchFamily="34" charset="0"/>
              </a:rPr>
              <a:t>insurgencia </a:t>
            </a:r>
            <a:r>
              <a:rPr lang="es-ES" sz="2400" b="1" dirty="0">
                <a:solidFill>
                  <a:schemeClr val="tx1"/>
                </a:solidFill>
                <a:cs typeface="Arial" pitchFamily="34" charset="0"/>
              </a:rPr>
              <a:t>armada</a:t>
            </a:r>
          </a:p>
        </p:txBody>
      </p:sp>
      <p:pic>
        <p:nvPicPr>
          <p:cNvPr id="40970" name="Picture 3"/>
          <p:cNvPicPr>
            <a:picLocks noChangeAspect="1" noChangeArrowheads="1"/>
          </p:cNvPicPr>
          <p:nvPr/>
        </p:nvPicPr>
        <p:blipFill>
          <a:blip r:embed="rId3"/>
          <a:srcRect/>
          <a:stretch>
            <a:fillRect/>
          </a:stretch>
        </p:blipFill>
        <p:spPr bwMode="auto">
          <a:xfrm>
            <a:off x="4286248" y="1714488"/>
            <a:ext cx="2428892" cy="2214578"/>
          </a:xfrm>
          <a:prstGeom prst="rect">
            <a:avLst/>
          </a:prstGeom>
          <a:noFill/>
          <a:ln w="9525">
            <a:noFill/>
            <a:miter lim="800000"/>
            <a:headEnd/>
            <a:tailEnd/>
          </a:ln>
        </p:spPr>
      </p:pic>
      <p:sp>
        <p:nvSpPr>
          <p:cNvPr id="40971" name="17 CuadroTexto"/>
          <p:cNvSpPr txBox="1">
            <a:spLocks noChangeArrowheads="1"/>
          </p:cNvSpPr>
          <p:nvPr/>
        </p:nvSpPr>
        <p:spPr bwMode="auto">
          <a:xfrm>
            <a:off x="4429124" y="1928802"/>
            <a:ext cx="2286016" cy="1446550"/>
          </a:xfrm>
          <a:prstGeom prst="rect">
            <a:avLst/>
          </a:prstGeom>
          <a:noFill/>
          <a:ln w="9525">
            <a:noFill/>
            <a:miter lim="800000"/>
            <a:headEnd/>
            <a:tailEnd/>
          </a:ln>
        </p:spPr>
        <p:txBody>
          <a:bodyPr wrap="square">
            <a:spAutoFit/>
          </a:bodyPr>
          <a:lstStyle/>
          <a:p>
            <a:pPr algn="ctr"/>
            <a:r>
              <a:rPr lang="es-ES" sz="3200" b="1" dirty="0">
                <a:latin typeface="Arial" pitchFamily="34" charset="0"/>
                <a:cs typeface="Arial" pitchFamily="34" charset="0"/>
              </a:rPr>
              <a:t>Fase III:</a:t>
            </a:r>
          </a:p>
          <a:p>
            <a:pPr algn="ctr"/>
            <a:r>
              <a:rPr lang="es-ES" sz="2800" b="1" dirty="0">
                <a:latin typeface="Arial" pitchFamily="34" charset="0"/>
                <a:cs typeface="Arial" pitchFamily="34" charset="0"/>
              </a:rPr>
              <a:t>Insurgencia</a:t>
            </a:r>
            <a:r>
              <a:rPr lang="es-ES" sz="2400" b="1" dirty="0">
                <a:latin typeface="Arial" pitchFamily="34" charset="0"/>
                <a:cs typeface="Arial" pitchFamily="34" charset="0"/>
              </a:rPr>
              <a:t> </a:t>
            </a:r>
            <a:r>
              <a:rPr lang="es-ES" sz="2800" b="1" dirty="0" smtClean="0">
                <a:latin typeface="Arial" pitchFamily="34" charset="0"/>
                <a:cs typeface="Arial" pitchFamily="34" charset="0"/>
              </a:rPr>
              <a:t>armada</a:t>
            </a:r>
            <a:endParaRPr lang="es-ES" sz="2800" dirty="0">
              <a:latin typeface="Arial" pitchFamily="34" charset="0"/>
              <a:cs typeface="Arial" pitchFamily="34" charset="0"/>
            </a:endParaRPr>
          </a:p>
        </p:txBody>
      </p:sp>
      <p:pic>
        <p:nvPicPr>
          <p:cNvPr id="40972" name="Picture 4"/>
          <p:cNvPicPr>
            <a:picLocks noChangeAspect="1" noChangeArrowheads="1"/>
          </p:cNvPicPr>
          <p:nvPr/>
        </p:nvPicPr>
        <p:blipFill>
          <a:blip r:embed="rId4"/>
          <a:srcRect/>
          <a:stretch>
            <a:fillRect/>
          </a:stretch>
        </p:blipFill>
        <p:spPr bwMode="auto">
          <a:xfrm>
            <a:off x="1928794" y="1714488"/>
            <a:ext cx="2357453" cy="2286016"/>
          </a:xfrm>
          <a:prstGeom prst="rect">
            <a:avLst/>
          </a:prstGeom>
          <a:noFill/>
          <a:ln w="9525">
            <a:noFill/>
            <a:miter lim="800000"/>
            <a:headEnd/>
            <a:tailEnd/>
          </a:ln>
        </p:spPr>
      </p:pic>
      <p:sp>
        <p:nvSpPr>
          <p:cNvPr id="40973" name="18 CuadroTexto"/>
          <p:cNvSpPr txBox="1">
            <a:spLocks noChangeArrowheads="1"/>
          </p:cNvSpPr>
          <p:nvPr/>
        </p:nvSpPr>
        <p:spPr bwMode="auto">
          <a:xfrm>
            <a:off x="2143108" y="1785926"/>
            <a:ext cx="2286016" cy="1877437"/>
          </a:xfrm>
          <a:prstGeom prst="rect">
            <a:avLst/>
          </a:prstGeom>
          <a:noFill/>
          <a:ln w="9525">
            <a:noFill/>
            <a:miter lim="800000"/>
            <a:headEnd/>
            <a:tailEnd/>
          </a:ln>
        </p:spPr>
        <p:txBody>
          <a:bodyPr wrap="square">
            <a:spAutoFit/>
          </a:bodyPr>
          <a:lstStyle/>
          <a:p>
            <a:pPr algn="ctr"/>
            <a:r>
              <a:rPr lang="es-ES" sz="3200" b="1" dirty="0">
                <a:latin typeface="Arial" pitchFamily="34" charset="0"/>
                <a:cs typeface="Arial" pitchFamily="34" charset="0"/>
              </a:rPr>
              <a:t>Fase II:</a:t>
            </a:r>
          </a:p>
          <a:p>
            <a:pPr algn="ctr"/>
            <a:r>
              <a:rPr lang="es-ES" sz="2800" b="1" dirty="0">
                <a:latin typeface="Arial" pitchFamily="34" charset="0"/>
                <a:cs typeface="Arial" pitchFamily="34" charset="0"/>
              </a:rPr>
              <a:t>Subversión violenta no armada</a:t>
            </a:r>
          </a:p>
        </p:txBody>
      </p:sp>
      <p:pic>
        <p:nvPicPr>
          <p:cNvPr id="23" name="4 Imagen" descr="01_full_600x400.jpg"/>
          <p:cNvPicPr>
            <a:picLocks noChangeAspect="1"/>
          </p:cNvPicPr>
          <p:nvPr/>
        </p:nvPicPr>
        <p:blipFill>
          <a:blip r:embed="rId5"/>
          <a:stretch>
            <a:fillRect/>
          </a:stretch>
        </p:blipFill>
        <p:spPr>
          <a:xfrm>
            <a:off x="4357686" y="3929066"/>
            <a:ext cx="2214578" cy="2928934"/>
          </a:xfrm>
          <a:prstGeom prst="rect">
            <a:avLst/>
          </a:prstGeom>
          <a:ln>
            <a:noFill/>
          </a:ln>
          <a:effectLst>
            <a:outerShdw blurRad="292100" dist="139700" dir="2700000" algn="tl" rotWithShape="0">
              <a:srgbClr val="333333">
                <a:alpha val="65000"/>
              </a:srgbClr>
            </a:outerShdw>
          </a:effectLst>
        </p:spPr>
      </p:pic>
      <p:pic>
        <p:nvPicPr>
          <p:cNvPr id="24" name="Picture 20" descr="f-16-j-98821f16wwf-s"/>
          <p:cNvPicPr>
            <a:picLocks noChangeAspect="1" noChangeArrowheads="1"/>
          </p:cNvPicPr>
          <p:nvPr/>
        </p:nvPicPr>
        <p:blipFill>
          <a:blip r:embed="rId6"/>
          <a:srcRect/>
          <a:stretch>
            <a:fillRect/>
          </a:stretch>
        </p:blipFill>
        <p:spPr bwMode="auto">
          <a:xfrm flipH="1">
            <a:off x="6357950" y="3929066"/>
            <a:ext cx="2786050" cy="2928934"/>
          </a:xfrm>
          <a:prstGeom prst="rect">
            <a:avLst/>
          </a:prstGeom>
          <a:noFill/>
          <a:scene3d>
            <a:camera prst="perspectiveHeroicExtremeLeftFacing"/>
            <a:lightRig rig="threePt" dir="t"/>
          </a:scene3d>
        </p:spPr>
      </p:pic>
      <p:pic>
        <p:nvPicPr>
          <p:cNvPr id="17" name="16 Imagen" descr="Subversión.jpg"/>
          <p:cNvPicPr>
            <a:picLocks noChangeAspect="1"/>
          </p:cNvPicPr>
          <p:nvPr/>
        </p:nvPicPr>
        <p:blipFill>
          <a:blip r:embed="rId7"/>
          <a:stretch>
            <a:fillRect/>
          </a:stretch>
        </p:blipFill>
        <p:spPr>
          <a:xfrm>
            <a:off x="0" y="3929066"/>
            <a:ext cx="2214546" cy="2928934"/>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18" name="17 Imagen" descr="149253-944-1135.jpg"/>
          <p:cNvPicPr>
            <a:picLocks noChangeAspect="1"/>
          </p:cNvPicPr>
          <p:nvPr/>
        </p:nvPicPr>
        <p:blipFill>
          <a:blip r:embed="rId8"/>
          <a:srcRect t="13541" b="7291"/>
          <a:stretch>
            <a:fillRect/>
          </a:stretch>
        </p:blipFill>
        <p:spPr>
          <a:xfrm>
            <a:off x="2071670" y="3929066"/>
            <a:ext cx="2214578" cy="29289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2786058"/>
            <a:ext cx="8715468" cy="1938992"/>
          </a:xfrm>
          <a:prstGeom prst="rect">
            <a:avLst/>
          </a:prstGeom>
        </p:spPr>
        <p:txBody>
          <a:bodyPr wrap="square">
            <a:spAutoFit/>
          </a:bodyPr>
          <a:lstStyle/>
          <a:p>
            <a:pPr lvl="0" algn="just" eaLnBrk="0" fontAlgn="base" hangingPunct="0">
              <a:spcBef>
                <a:spcPct val="0"/>
              </a:spcBef>
              <a:spcAft>
                <a:spcPct val="0"/>
              </a:spcAft>
              <a:buFontTx/>
              <a:buChar char="•"/>
            </a:pPr>
            <a:r>
              <a:rPr lang="es-ES" altLang="zh-CN" sz="2400" b="1" dirty="0" smtClean="0">
                <a:latin typeface="Arial" pitchFamily="34" charset="0"/>
                <a:ea typeface="SimSun" pitchFamily="2" charset="-122"/>
                <a:cs typeface="Arial" pitchFamily="34" charset="0"/>
              </a:rPr>
              <a:t>Además, la acción de los llamados influencers desde la ciudad estadounidense de Miami haciendo llamados a lanzarse a las calles cubanas, a través de una red a la que se responsabiliza por los recientes disturbios del pasado 11 de julio.</a:t>
            </a:r>
            <a:endParaRPr lang="es-ES" altLang="zh-CN" sz="2400" b="1" dirty="0" smtClean="0">
              <a:latin typeface="Arial" pitchFamily="34" charset="0"/>
              <a:cs typeface="Arial" pitchFamily="34" charset="0"/>
            </a:endParaRPr>
          </a:p>
        </p:txBody>
      </p:sp>
      <p:sp>
        <p:nvSpPr>
          <p:cNvPr id="6145" name="Rectangle 1"/>
          <p:cNvSpPr>
            <a:spLocks noChangeArrowheads="1"/>
          </p:cNvSpPr>
          <p:nvPr/>
        </p:nvSpPr>
        <p:spPr bwMode="auto">
          <a:xfrm>
            <a:off x="285720" y="4714884"/>
            <a:ext cx="850115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Esta campaña, añade la cronología, permanece activa en  medio de una compleja situación sanitaria por el impacto de la Covid-19 y las dificultades  para la producción de oxígeno.</a:t>
            </a:r>
            <a:endParaRPr kumimoji="0" lang="es-ES" altLang="zh-CN"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descr="D:\ARTURO E IBIS\Arturo\Facultad de Enfermería ¨Lidia Doce¨\BASTIÓN\Conferencia. 19-11-21\f0187061.jpg"/>
          <p:cNvPicPr>
            <a:picLocks noChangeAspect="1" noChangeArrowheads="1"/>
          </p:cNvPicPr>
          <p:nvPr/>
        </p:nvPicPr>
        <p:blipFill>
          <a:blip r:embed="rId2"/>
          <a:srcRect/>
          <a:stretch>
            <a:fillRect/>
          </a:stretch>
        </p:blipFill>
        <p:spPr bwMode="auto">
          <a:xfrm>
            <a:off x="0" y="1"/>
            <a:ext cx="4786314" cy="2500305"/>
          </a:xfrm>
          <a:prstGeom prst="rect">
            <a:avLst/>
          </a:prstGeom>
          <a:noFill/>
        </p:spPr>
      </p:pic>
      <p:pic>
        <p:nvPicPr>
          <p:cNvPr id="6147" name="Picture 3" descr="D:\ARTURO E IBIS\Arturo\Facultad de Enfermería ¨Lidia Doce¨\BASTIÓN\Conferencia. 19-11-21\IMG_20211103_213346296.jpg"/>
          <p:cNvPicPr>
            <a:picLocks noChangeAspect="1" noChangeArrowheads="1"/>
          </p:cNvPicPr>
          <p:nvPr/>
        </p:nvPicPr>
        <p:blipFill>
          <a:blip r:embed="rId3" cstate="print"/>
          <a:srcRect/>
          <a:stretch>
            <a:fillRect/>
          </a:stretch>
        </p:blipFill>
        <p:spPr bwMode="auto">
          <a:xfrm rot="16200000">
            <a:off x="5643566" y="-1000128"/>
            <a:ext cx="2500306" cy="4500562"/>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14282" y="214290"/>
            <a:ext cx="8786874"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28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14 de julio de 2021 11:07:28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zh-CN" sz="2800" b="1" i="0" u="none" strike="noStrike" cap="none" normalizeH="0" baseline="0" dirty="0" smtClean="0">
              <a:ln>
                <a:noFill/>
              </a:ln>
              <a:solidFill>
                <a:srgbClr val="7030A0"/>
              </a:solidFill>
              <a:effectLst/>
              <a:latin typeface="Arial" pitchFamily="34" charset="0"/>
              <a:ea typeface="SimSun" pitchFamily="2" charset="-122"/>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La  tinta  habla – EEUU crea un Grupo Operativo  de Internet para la subversión en Cuba, presentados como inédita explosión social, los sucesos del pasado domingo constituyen otro capítulo de la guerra no convencional. Llamada  indistintamente guerra híbrida, revoluciones de colores, guerra de cuarta generación, golpe blando o golpe suave, la estrategia seguida contra Cuba es parte de un  manual aplicado rigurosamente en varios países, lo  mismo en el Medio Oriente que en Europa o América Latina</a:t>
            </a:r>
            <a:r>
              <a:rPr kumimoji="0" lang="es-ES" altLang="zh-CN" sz="1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a:t>
            </a:r>
            <a:endParaRPr kumimoji="0" lang="es-ES" altLang="zh-CN"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42844" y="214290"/>
            <a:ext cx="8858312"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28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El viejo guion contra Cuba y las nuevas marionetas en escena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Después  de  haber  fracasado  durante  décadas en el intento de destruir  la  Revolución,  el   vecino   del   Norte   apela  a  nuevos métodos en el afán enfermizo de pretender cambiar el rumbo que esta Isla caribeña tomó hace mucho tiempo de manera soberana. Sin  embargo,  tal  como  señalara  recientemente  el  Presidente Miguel Díaz Canel Bermúdez, en su  cuenta en Twitter, se trata de «un viejo guion importado con nuevos actores».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a:t>
            </a:r>
            <a:r>
              <a:rPr kumimoji="0" lang="es-ES" altLang="zh-CN" sz="1100" b="0" i="0" u="none" strike="noStrike" cap="none" normalizeH="0" baseline="0" dirty="0" smtClean="0">
                <a:ln>
                  <a:noFill/>
                </a:ln>
                <a:solidFill>
                  <a:schemeClr val="tx1"/>
                </a:solidFill>
                <a:effectLst/>
                <a:latin typeface="Arial" pitchFamily="34" charset="0"/>
                <a:cs typeface="Arial" pitchFamily="34" charset="0"/>
              </a:rPr>
              <a:t> </a:t>
            </a:r>
            <a:endParaRPr lang="es-ES" altLang="zh-CN" dirty="0" smtClean="0">
              <a:latin typeface="Arial" pitchFamily="34" charset="0"/>
              <a:ea typeface="SimSun" pitchFamily="2" charset="-122"/>
              <a:cs typeface="Arial" pitchFamily="34" charset="0"/>
            </a:endParaRPr>
          </a:p>
          <a:p>
            <a:pPr lvl="0" eaLnBrk="0" fontAlgn="base" hangingPunct="0">
              <a:spcBef>
                <a:spcPct val="0"/>
              </a:spcBef>
              <a:spcAft>
                <a:spcPct val="0"/>
              </a:spcAft>
            </a:pPr>
            <a:endParaRPr kumimoji="0" lang="es-E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6082" name="Picture 2" descr="D:\ARTURO E IBIS\Arturo\Facultad de Enfermería ¨Lidia Doce¨\BASTIÓN\Conferencia. 19-11-21\IMG_20211103_213026864.jpg"/>
          <p:cNvPicPr>
            <a:picLocks noChangeAspect="1" noChangeArrowheads="1"/>
          </p:cNvPicPr>
          <p:nvPr/>
        </p:nvPicPr>
        <p:blipFill>
          <a:blip r:embed="rId3" cstate="print"/>
          <a:srcRect/>
          <a:stretch>
            <a:fillRect/>
          </a:stretch>
        </p:blipFill>
        <p:spPr bwMode="auto">
          <a:xfrm>
            <a:off x="4071934" y="4214818"/>
            <a:ext cx="5072066" cy="2643182"/>
          </a:xfrm>
          <a:prstGeom prst="rect">
            <a:avLst/>
          </a:prstGeom>
          <a:noFill/>
        </p:spPr>
      </p:pic>
      <p:pic>
        <p:nvPicPr>
          <p:cNvPr id="46083" name="Picture 3" descr="D:\ARTURO E IBIS\Arturo\Facultad de Enfermería ¨Lidia Doce¨\BASTIÓN\Conferencia. 19-11-21\IMG_20211103_214215662.jpg"/>
          <p:cNvPicPr>
            <a:picLocks noChangeAspect="1" noChangeArrowheads="1"/>
          </p:cNvPicPr>
          <p:nvPr/>
        </p:nvPicPr>
        <p:blipFill>
          <a:blip r:embed="rId4"/>
          <a:srcRect/>
          <a:stretch>
            <a:fillRect/>
          </a:stretch>
        </p:blipFill>
        <p:spPr bwMode="auto">
          <a:xfrm>
            <a:off x="0" y="4286256"/>
            <a:ext cx="4071934" cy="2571744"/>
          </a:xfrm>
          <a:prstGeom prst="rect">
            <a:avLst/>
          </a:prstGeom>
          <a:noFill/>
        </p:spPr>
      </p:pic>
      <p:sp>
        <p:nvSpPr>
          <p:cNvPr id="5" name="4 CuadroTexto"/>
          <p:cNvSpPr txBox="1"/>
          <p:nvPr/>
        </p:nvSpPr>
        <p:spPr>
          <a:xfrm>
            <a:off x="142844" y="4286256"/>
            <a:ext cx="3929090" cy="369332"/>
          </a:xfrm>
          <a:prstGeom prst="rect">
            <a:avLst/>
          </a:prstGeom>
          <a:solidFill>
            <a:schemeClr val="tx2">
              <a:lumMod val="60000"/>
              <a:lumOff val="40000"/>
            </a:schemeClr>
          </a:solidFill>
        </p:spPr>
        <p:txBody>
          <a:bodyPr wrap="square" rtlCol="0">
            <a:spAutoFit/>
          </a:bodyPr>
          <a:lstStyle/>
          <a:p>
            <a:endParaRPr lang="es-ES" dirty="0"/>
          </a:p>
        </p:txBody>
      </p:sp>
      <p:sp>
        <p:nvSpPr>
          <p:cNvPr id="6" name="5 CuadroTexto"/>
          <p:cNvSpPr txBox="1"/>
          <p:nvPr/>
        </p:nvSpPr>
        <p:spPr>
          <a:xfrm>
            <a:off x="142844" y="4643446"/>
            <a:ext cx="500066" cy="369332"/>
          </a:xfrm>
          <a:prstGeom prst="rect">
            <a:avLst/>
          </a:prstGeom>
          <a:solidFill>
            <a:schemeClr val="tx2">
              <a:lumMod val="60000"/>
              <a:lumOff val="40000"/>
            </a:schemeClr>
          </a:solidFill>
        </p:spPr>
        <p:txBody>
          <a:bodyPr wrap="square" rtlCol="0">
            <a:spAutoFit/>
          </a:bodyPr>
          <a:lstStyle/>
          <a:p>
            <a:endParaRPr lang="es-ES" dirty="0"/>
          </a:p>
        </p:txBody>
      </p:sp>
    </p:spTree>
  </p:cSld>
  <p:clrMapOvr>
    <a:masterClrMapping/>
  </p:clrMapOvr>
  <p:transition spd="slow" advClick="0">
    <p:zoom dir="in"/>
  </p:transition>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977</Words>
  <Application>Microsoft Office PowerPoint</Application>
  <PresentationFormat>Presentación en pantalla (4:3)</PresentationFormat>
  <Paragraphs>55</Paragraphs>
  <Slides>15</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宋体</vt:lpstr>
      <vt:lpstr>宋体</vt:lpstr>
      <vt:lpstr>Arial</vt:lpstr>
      <vt:lpstr>Arial Black</vt:lpstr>
      <vt:lpstr>Calibri</vt:lpstr>
      <vt:lpstr>Monotype Corsiva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joyero</dc:creator>
  <cp:lastModifiedBy>Defensa</cp:lastModifiedBy>
  <cp:revision>249</cp:revision>
  <dcterms:created xsi:type="dcterms:W3CDTF">2009-08-01T06:37:03Z</dcterms:created>
  <dcterms:modified xsi:type="dcterms:W3CDTF">2023-04-25T04:59:27Z</dcterms:modified>
</cp:coreProperties>
</file>