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6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00B047-5D90-497E-9073-337751B07A81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0FA4C-2424-4DDF-A815-49D20D9D97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6611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0FA4C-2424-4DDF-A815-49D20D9D97CD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686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03EB-1225-4898-8FE9-43AE2084B532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06/03/2024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84F7D-6F87-4A56-BEC8-CF6292E308C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408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03EB-1225-4898-8FE9-43AE2084B532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06/03/2024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84F7D-6F87-4A56-BEC8-CF6292E308C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54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03EB-1225-4898-8FE9-43AE2084B532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06/03/2024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84F7D-6F87-4A56-BEC8-CF6292E308C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397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03EB-1225-4898-8FE9-43AE2084B532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06/03/2024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84F7D-6F87-4A56-BEC8-CF6292E308C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461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03EB-1225-4898-8FE9-43AE2084B532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06/03/2024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84F7D-6F87-4A56-BEC8-CF6292E308C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928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03EB-1225-4898-8FE9-43AE2084B532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06/03/2024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84F7D-6F87-4A56-BEC8-CF6292E308C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511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03EB-1225-4898-8FE9-43AE2084B532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06/03/2024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84F7D-6F87-4A56-BEC8-CF6292E308C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833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03EB-1225-4898-8FE9-43AE2084B532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06/03/2024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84F7D-6F87-4A56-BEC8-CF6292E308C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42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03EB-1225-4898-8FE9-43AE2084B532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06/03/2024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84F7D-6F87-4A56-BEC8-CF6292E308C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749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03EB-1225-4898-8FE9-43AE2084B532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06/03/2024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84F7D-6F87-4A56-BEC8-CF6292E308C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877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03EB-1225-4898-8FE9-43AE2084B532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06/03/2024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84F7D-6F87-4A56-BEC8-CF6292E308C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396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C03EB-1225-4898-8FE9-43AE2084B532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06/03/2024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84F7D-6F87-4A56-BEC8-CF6292E308C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970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" y="0"/>
            <a:ext cx="12192000" cy="3509963"/>
          </a:xfrm>
        </p:spPr>
        <p:txBody>
          <a:bodyPr>
            <a:normAutofit/>
          </a:bodyPr>
          <a:lstStyle/>
          <a:p>
            <a:r>
              <a:rPr lang="es-ES" u="sng" dirty="0" smtClean="0"/>
              <a:t>RESOLUCIÓN </a:t>
            </a:r>
            <a:r>
              <a:rPr lang="es-ES" u="sng" dirty="0" smtClean="0"/>
              <a:t>MINISTERIAL 47 DEL 2022 (definiciones importantes)</a:t>
            </a:r>
            <a:br>
              <a:rPr lang="es-ES" u="sng" dirty="0" smtClean="0"/>
            </a:br>
            <a:endParaRPr lang="es-ES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967784"/>
            <a:ext cx="9144000" cy="1787857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Dr. José Manuel Cepero Barroso</a:t>
            </a:r>
          </a:p>
          <a:p>
            <a:r>
              <a:rPr lang="es-ES" dirty="0" smtClean="0"/>
              <a:t>Profesor asistente</a:t>
            </a:r>
          </a:p>
          <a:p>
            <a:r>
              <a:rPr lang="es-ES" dirty="0" smtClean="0"/>
              <a:t>Jefe departamento de cirugía</a:t>
            </a:r>
          </a:p>
          <a:p>
            <a:r>
              <a:rPr lang="es-ES" dirty="0" smtClean="0"/>
              <a:t>F. C. M. Julio Trigo López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5408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pPr algn="ctr"/>
            <a:r>
              <a:rPr lang="es-ES" b="1" u="sng" dirty="0" smtClean="0"/>
              <a:t>TIPOS FUNDAMENTALES DE CLASES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6478" y="1825624"/>
            <a:ext cx="12055522" cy="5032375"/>
          </a:xfrm>
        </p:spPr>
        <p:txBody>
          <a:bodyPr>
            <a:normAutofit/>
          </a:bodyPr>
          <a:lstStyle/>
          <a:p>
            <a:r>
              <a:rPr lang="es-ES" sz="4000" dirty="0" smtClean="0"/>
              <a:t>La conferencia</a:t>
            </a:r>
          </a:p>
          <a:p>
            <a:r>
              <a:rPr lang="es-ES" sz="4000" dirty="0" smtClean="0"/>
              <a:t>La clase práctica</a:t>
            </a:r>
          </a:p>
          <a:p>
            <a:r>
              <a:rPr lang="es-ES" sz="4000" dirty="0" smtClean="0"/>
              <a:t>El seminario</a:t>
            </a:r>
          </a:p>
          <a:p>
            <a:r>
              <a:rPr lang="es-ES" sz="4000" dirty="0" smtClean="0"/>
              <a:t>La clase encuentro</a:t>
            </a:r>
          </a:p>
          <a:p>
            <a:r>
              <a:rPr lang="es-ES" sz="4000" dirty="0" smtClean="0"/>
              <a:t>La práctica de laboratorio</a:t>
            </a:r>
          </a:p>
          <a:p>
            <a:r>
              <a:rPr lang="es-ES" sz="4000" dirty="0" smtClean="0"/>
              <a:t>El taller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74019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5534" y="1"/>
            <a:ext cx="12096466" cy="1690688"/>
          </a:xfrm>
        </p:spPr>
        <p:txBody>
          <a:bodyPr/>
          <a:lstStyle/>
          <a:p>
            <a:pPr algn="ctr"/>
            <a:r>
              <a:rPr lang="es-ES" b="1" u="sng" dirty="0" smtClean="0"/>
              <a:t>TIPOS FUNDAMENTALES DE TRABAJO INVESTIGATIVO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>
            <a:normAutofit/>
          </a:bodyPr>
          <a:lstStyle/>
          <a:p>
            <a:r>
              <a:rPr lang="es-ES" sz="6600" dirty="0" smtClean="0"/>
              <a:t>El trabajo de curso</a:t>
            </a:r>
          </a:p>
          <a:p>
            <a:r>
              <a:rPr lang="es-ES" sz="6600" dirty="0" smtClean="0"/>
              <a:t>El trabajo de diploma</a:t>
            </a:r>
          </a:p>
          <a:p>
            <a:r>
              <a:rPr lang="es-ES" sz="6600" dirty="0" smtClean="0"/>
              <a:t>El trabajo investigativo extracurricular</a:t>
            </a:r>
            <a:endParaRPr lang="es-ES" sz="6600" dirty="0"/>
          </a:p>
        </p:txBody>
      </p:sp>
    </p:spTree>
    <p:extLst>
      <p:ext uri="{BB962C8B-B14F-4D97-AF65-F5344CB8AC3E}">
        <p14:creationId xmlns:p14="http://schemas.microsoft.com/office/powerpoint/2010/main" val="373749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1"/>
            <a:ext cx="12064620" cy="1690688"/>
          </a:xfrm>
        </p:spPr>
        <p:txBody>
          <a:bodyPr/>
          <a:lstStyle/>
          <a:p>
            <a:pPr algn="ctr"/>
            <a:r>
              <a:rPr lang="es-ES" b="1" u="sng" dirty="0" smtClean="0"/>
              <a:t>FORMAS DE EVALUACIÓN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182" y="1825624"/>
            <a:ext cx="11955439" cy="5032375"/>
          </a:xfrm>
        </p:spPr>
        <p:txBody>
          <a:bodyPr>
            <a:normAutofit/>
          </a:bodyPr>
          <a:lstStyle/>
          <a:p>
            <a:r>
              <a:rPr lang="es-ES" sz="6600" dirty="0" smtClean="0"/>
              <a:t>Frecuente</a:t>
            </a:r>
          </a:p>
          <a:p>
            <a:r>
              <a:rPr lang="es-ES" sz="6600" dirty="0" smtClean="0"/>
              <a:t>Parcial</a:t>
            </a:r>
          </a:p>
          <a:p>
            <a:r>
              <a:rPr lang="es-ES" sz="6600" dirty="0" smtClean="0"/>
              <a:t>Final</a:t>
            </a:r>
          </a:p>
          <a:p>
            <a:r>
              <a:rPr lang="es-ES" sz="6600" dirty="0" smtClean="0"/>
              <a:t>De culminación de estudios</a:t>
            </a:r>
            <a:endParaRPr lang="es-ES" sz="6600" dirty="0"/>
          </a:p>
        </p:txBody>
      </p:sp>
    </p:spTree>
    <p:extLst>
      <p:ext uri="{BB962C8B-B14F-4D97-AF65-F5344CB8AC3E}">
        <p14:creationId xmlns:p14="http://schemas.microsoft.com/office/powerpoint/2010/main" val="95242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7421" y="1"/>
            <a:ext cx="11900847" cy="1690688"/>
          </a:xfrm>
        </p:spPr>
        <p:txBody>
          <a:bodyPr/>
          <a:lstStyle/>
          <a:p>
            <a:pPr algn="ctr"/>
            <a:r>
              <a:rPr lang="es-ES" b="1" u="sng" dirty="0" smtClean="0"/>
              <a:t>TIPOS DE EVALUACIÓN FRECUENTES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078268" cy="5032375"/>
          </a:xfrm>
        </p:spPr>
        <p:txBody>
          <a:bodyPr>
            <a:noAutofit/>
          </a:bodyPr>
          <a:lstStyle/>
          <a:p>
            <a:r>
              <a:rPr lang="es-ES" sz="5400" dirty="0" smtClean="0"/>
              <a:t>Observación del trabajo de los estudiantes</a:t>
            </a:r>
          </a:p>
          <a:p>
            <a:r>
              <a:rPr lang="es-ES" sz="5400" dirty="0" smtClean="0"/>
              <a:t>Preguntas orales</a:t>
            </a:r>
          </a:p>
          <a:p>
            <a:r>
              <a:rPr lang="es-ES" sz="5400" dirty="0" smtClean="0"/>
              <a:t>Preguntas escritas</a:t>
            </a:r>
          </a:p>
          <a:p>
            <a:r>
              <a:rPr lang="es-ES" sz="5400" dirty="0" smtClean="0"/>
              <a:t>Discusiones grupales</a:t>
            </a:r>
          </a:p>
          <a:p>
            <a:r>
              <a:rPr lang="es-ES" sz="5400" dirty="0" smtClean="0"/>
              <a:t>Otras</a:t>
            </a:r>
            <a:endParaRPr lang="es-ES" sz="5400" dirty="0"/>
          </a:p>
        </p:txBody>
      </p:sp>
    </p:spTree>
    <p:extLst>
      <p:ext uri="{BB962C8B-B14F-4D97-AF65-F5344CB8AC3E}">
        <p14:creationId xmlns:p14="http://schemas.microsoft.com/office/powerpoint/2010/main" val="353404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0125" y="1"/>
            <a:ext cx="11941791" cy="1690688"/>
          </a:xfrm>
        </p:spPr>
        <p:txBody>
          <a:bodyPr/>
          <a:lstStyle/>
          <a:p>
            <a:pPr algn="ctr"/>
            <a:r>
              <a:rPr lang="es-ES" b="1" u="sng" dirty="0" smtClean="0"/>
              <a:t>TIPOS DE EVALUACIÓN PARCIAL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0125" y="1825624"/>
            <a:ext cx="11203675" cy="4902721"/>
          </a:xfrm>
        </p:spPr>
        <p:txBody>
          <a:bodyPr>
            <a:normAutofit/>
          </a:bodyPr>
          <a:lstStyle/>
          <a:p>
            <a:r>
              <a:rPr lang="es-ES" sz="6600" dirty="0" smtClean="0"/>
              <a:t>Prueba parcial</a:t>
            </a:r>
          </a:p>
          <a:p>
            <a:r>
              <a:rPr lang="es-ES" sz="6600" dirty="0" smtClean="0"/>
              <a:t>Trabajo extraclase</a:t>
            </a:r>
          </a:p>
          <a:p>
            <a:r>
              <a:rPr lang="es-ES" sz="6600" dirty="0" smtClean="0"/>
              <a:t>Encuentro comprobatorio</a:t>
            </a:r>
            <a:endParaRPr lang="es-ES" sz="6600" dirty="0"/>
          </a:p>
        </p:txBody>
      </p:sp>
    </p:spTree>
    <p:extLst>
      <p:ext uri="{BB962C8B-B14F-4D97-AF65-F5344CB8AC3E}">
        <p14:creationId xmlns:p14="http://schemas.microsoft.com/office/powerpoint/2010/main" val="45752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830" y="1"/>
            <a:ext cx="12069170" cy="1690688"/>
          </a:xfrm>
        </p:spPr>
        <p:txBody>
          <a:bodyPr/>
          <a:lstStyle/>
          <a:p>
            <a:pPr algn="ctr"/>
            <a:r>
              <a:rPr lang="es-ES" b="1" u="sng" dirty="0" smtClean="0"/>
              <a:t>TIPOS DE EVALUACIÓN FINAL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2830" y="1825624"/>
            <a:ext cx="11230970" cy="5032375"/>
          </a:xfrm>
        </p:spPr>
        <p:txBody>
          <a:bodyPr>
            <a:normAutofit/>
          </a:bodyPr>
          <a:lstStyle/>
          <a:p>
            <a:r>
              <a:rPr lang="es-ES" sz="6000" dirty="0" smtClean="0"/>
              <a:t>El examen final</a:t>
            </a:r>
          </a:p>
          <a:p>
            <a:r>
              <a:rPr lang="es-ES" sz="6000" dirty="0" smtClean="0"/>
              <a:t>La defensa del trabajo de curso</a:t>
            </a:r>
          </a:p>
          <a:p>
            <a:r>
              <a:rPr lang="es-ES" sz="6000" dirty="0" smtClean="0"/>
              <a:t>La evaluación final de la práctica laboral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val="335328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5661" y="1"/>
            <a:ext cx="11682482" cy="1690688"/>
          </a:xfrm>
        </p:spPr>
        <p:txBody>
          <a:bodyPr/>
          <a:lstStyle/>
          <a:p>
            <a:pPr algn="ctr"/>
            <a:r>
              <a:rPr lang="es-ES" b="1" u="sng" dirty="0" smtClean="0"/>
              <a:t>TIPOS DE EVALUACIÓN DE CULMINACION DE ESTUDIOS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182" y="1825624"/>
            <a:ext cx="11244618" cy="5032375"/>
          </a:xfrm>
        </p:spPr>
        <p:txBody>
          <a:bodyPr>
            <a:normAutofit/>
          </a:bodyPr>
          <a:lstStyle/>
          <a:p>
            <a:r>
              <a:rPr lang="es-ES" sz="7200" dirty="0" smtClean="0"/>
              <a:t>Examen estatal</a:t>
            </a:r>
          </a:p>
          <a:p>
            <a:r>
              <a:rPr lang="es-ES" sz="7200" dirty="0" smtClean="0"/>
              <a:t>Defensa del trabajo de diploma</a:t>
            </a:r>
            <a:endParaRPr lang="es-ES" sz="7200" dirty="0"/>
          </a:p>
        </p:txBody>
      </p:sp>
    </p:spTree>
    <p:extLst>
      <p:ext uri="{BB962C8B-B14F-4D97-AF65-F5344CB8AC3E}">
        <p14:creationId xmlns:p14="http://schemas.microsoft.com/office/powerpoint/2010/main" val="29501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7421" y="1"/>
            <a:ext cx="12014579" cy="1690688"/>
          </a:xfrm>
        </p:spPr>
        <p:txBody>
          <a:bodyPr/>
          <a:lstStyle/>
          <a:p>
            <a:pPr algn="ctr"/>
            <a:r>
              <a:rPr lang="es-ES" b="1" u="sng" dirty="0" smtClean="0"/>
              <a:t>RESULTADOS DE LAS EVALUACIONES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1353800" cy="5032375"/>
          </a:xfrm>
        </p:spPr>
        <p:txBody>
          <a:bodyPr>
            <a:normAutofit/>
          </a:bodyPr>
          <a:lstStyle/>
          <a:p>
            <a:r>
              <a:rPr lang="es-ES" sz="6000" dirty="0" smtClean="0"/>
              <a:t>Excelente    5</a:t>
            </a:r>
          </a:p>
          <a:p>
            <a:r>
              <a:rPr lang="es-ES" sz="6000" dirty="0" smtClean="0"/>
              <a:t>Bien             4</a:t>
            </a:r>
          </a:p>
          <a:p>
            <a:r>
              <a:rPr lang="es-ES" sz="6000" dirty="0" smtClean="0"/>
              <a:t>Regular       3</a:t>
            </a:r>
          </a:p>
          <a:p>
            <a:r>
              <a:rPr lang="es-ES" sz="6000" dirty="0" smtClean="0"/>
              <a:t>Mal              2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val="232238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5534" y="1"/>
            <a:ext cx="12096466" cy="1405718"/>
          </a:xfrm>
        </p:spPr>
        <p:txBody>
          <a:bodyPr/>
          <a:lstStyle/>
          <a:p>
            <a:pPr algn="ctr"/>
            <a:r>
              <a:rPr lang="es-ES" b="1" u="sng" dirty="0" smtClean="0"/>
              <a:t>CONCEPTOS DE INTERÉS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146412"/>
            <a:ext cx="12192000" cy="5711588"/>
          </a:xfrm>
        </p:spPr>
        <p:txBody>
          <a:bodyPr>
            <a:noAutofit/>
          </a:bodyPr>
          <a:lstStyle/>
          <a:p>
            <a:r>
              <a:rPr lang="es-ES" dirty="0" smtClean="0"/>
              <a:t>La edad limite para matricular en los cursos diurnos es de 28 años</a:t>
            </a:r>
          </a:p>
          <a:p>
            <a:r>
              <a:rPr lang="es-ES" dirty="0" smtClean="0"/>
              <a:t>La licencia de matricula se puede otorgar hasta 2 veces en la carrera</a:t>
            </a:r>
          </a:p>
          <a:p>
            <a:r>
              <a:rPr lang="es-ES" dirty="0" smtClean="0"/>
              <a:t>Los estudiantes están obligados a tener el 80 % de la asistencia a las actividades para tener derecho al examen ordinario</a:t>
            </a:r>
          </a:p>
          <a:p>
            <a:r>
              <a:rPr lang="es-ES" dirty="0" smtClean="0"/>
              <a:t>No están obligados a justificar hasta el 20 % de las inasistencias</a:t>
            </a:r>
          </a:p>
          <a:p>
            <a:r>
              <a:rPr lang="es-ES" dirty="0" smtClean="0"/>
              <a:t>Los estudiantes que tengan entre un 20 y 50 % de ausencias podrán ser autorizados a examinar por el decano bajo ciertas causas justificativas</a:t>
            </a:r>
          </a:p>
          <a:p>
            <a:r>
              <a:rPr lang="es-ES" dirty="0" smtClean="0"/>
              <a:t>Si el estudiante rebasa el 50 % de ausencias solo el rector de forma excepcional puede autorizar su examen </a:t>
            </a:r>
          </a:p>
          <a:p>
            <a:r>
              <a:rPr lang="es-ES" dirty="0" smtClean="0"/>
              <a:t>Los estudiantes con  dos asignaturas suspensas pueden promover al año superior llevándolas como arrastres, las asignaturas que pueden ser llevadas como arrastres son definidas por el organismo formador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7896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830" y="0"/>
            <a:ext cx="11969086" cy="1325563"/>
          </a:xfrm>
        </p:spPr>
        <p:txBody>
          <a:bodyPr/>
          <a:lstStyle/>
          <a:p>
            <a:pPr algn="ctr"/>
            <a:r>
              <a:rPr lang="es-ES" b="1" u="sng" dirty="0"/>
              <a:t>CONCEPTOS DE INTERÉS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325564"/>
            <a:ext cx="12192000" cy="5532436"/>
          </a:xfrm>
        </p:spPr>
        <p:txBody>
          <a:bodyPr>
            <a:normAutofit/>
          </a:bodyPr>
          <a:lstStyle/>
          <a:p>
            <a:r>
              <a:rPr lang="es-ES" sz="3200" dirty="0" smtClean="0"/>
              <a:t>Los requisitos para obtener el titulo de oro son: trayectoria integral avalada por la institución y la FEU, tener índice académico de 4.75 o mas y obtener 5 en el ejercicio de culminación de estudios</a:t>
            </a:r>
          </a:p>
          <a:p>
            <a:r>
              <a:rPr lang="es-ES" sz="3200" dirty="0" smtClean="0"/>
              <a:t>Los estudiantes matriculados en el curso diurno tienen la oportunidad de repetir hasta dos (2) años de su plan de estudio durante toda la carrera y solo pueden repetir un mismo año una (1) sola vez.</a:t>
            </a:r>
          </a:p>
          <a:p>
            <a:r>
              <a:rPr lang="es-ES" sz="3200" dirty="0" smtClean="0"/>
              <a:t>El registro de asistencia y evaluación constituye el instrumento fundamental del profesor para controlar, asentar y analizar progresivamente la asistencia y los resultados de las evaluaciones realizadas a los estudiantes. Se conservará por 5 años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56241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829" y="1"/>
            <a:ext cx="11941791" cy="1690688"/>
          </a:xfrm>
        </p:spPr>
        <p:txBody>
          <a:bodyPr/>
          <a:lstStyle/>
          <a:p>
            <a:pPr algn="ctr"/>
            <a:r>
              <a:rPr lang="es-ES" b="1" u="sng" dirty="0" smtClean="0"/>
              <a:t>MODALIDADES DE ESTUDIO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2829" y="1825624"/>
            <a:ext cx="12069171" cy="5032375"/>
          </a:xfrm>
        </p:spPr>
        <p:txBody>
          <a:bodyPr>
            <a:normAutofit/>
          </a:bodyPr>
          <a:lstStyle/>
          <a:p>
            <a:r>
              <a:rPr lang="es-ES" sz="7200" dirty="0" smtClean="0"/>
              <a:t>Presencial</a:t>
            </a:r>
          </a:p>
          <a:p>
            <a:r>
              <a:rPr lang="es-ES" sz="7200" dirty="0" smtClean="0"/>
              <a:t>Semipresencial </a:t>
            </a:r>
          </a:p>
          <a:p>
            <a:r>
              <a:rPr lang="es-ES" sz="7200" dirty="0" smtClean="0"/>
              <a:t>A distancia</a:t>
            </a:r>
            <a:endParaRPr lang="es-ES" sz="7200" dirty="0"/>
          </a:p>
        </p:txBody>
      </p:sp>
    </p:spTree>
    <p:extLst>
      <p:ext uri="{BB962C8B-B14F-4D97-AF65-F5344CB8AC3E}">
        <p14:creationId xmlns:p14="http://schemas.microsoft.com/office/powerpoint/2010/main" val="157650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pPr algn="ctr"/>
            <a:r>
              <a:rPr lang="es-ES" b="1" u="sng" dirty="0"/>
              <a:t>CONCEPTOS DE INTERÉS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555846"/>
            <a:ext cx="12192000" cy="5302154"/>
          </a:xfrm>
        </p:spPr>
        <p:txBody>
          <a:bodyPr>
            <a:normAutofit/>
          </a:bodyPr>
          <a:lstStyle/>
          <a:p>
            <a:r>
              <a:rPr lang="es-ES" sz="3200" dirty="0"/>
              <a:t>Los contenidos que se estudian en la carrera se organizan en tres</a:t>
            </a:r>
          </a:p>
          <a:p>
            <a:pPr marL="0" indent="0">
              <a:buNone/>
            </a:pPr>
            <a:r>
              <a:rPr lang="es-ES" sz="3200" dirty="0" smtClean="0"/>
              <a:t> </a:t>
            </a:r>
            <a:r>
              <a:rPr lang="es-ES" sz="3200" dirty="0"/>
              <a:t>tipos de currículo: base, propio y optativo/electivo</a:t>
            </a:r>
            <a:r>
              <a:rPr lang="es-ES" sz="3200" dirty="0" smtClean="0"/>
              <a:t>.</a:t>
            </a:r>
          </a:p>
          <a:p>
            <a:r>
              <a:rPr lang="es-ES" sz="3200" dirty="0" smtClean="0"/>
              <a:t>Los exámenes escritos se conservan por dos cursos académicos</a:t>
            </a:r>
          </a:p>
          <a:p>
            <a:r>
              <a:rPr lang="es-ES" sz="3200" dirty="0" smtClean="0"/>
              <a:t>Los estudiantes matriculados en el curso diurno pueden solicitar una nueva evaluación si obtuvieron 3 o 4 si tienen la posibilidad de mejorar la nota final, lo solicitan en el plazo de tres días después de publicación de las calificaciones</a:t>
            </a:r>
          </a:p>
          <a:p>
            <a:r>
              <a:rPr lang="es-ES" sz="3200" dirty="0" smtClean="0"/>
              <a:t>El estudiante puede solicitar la revisión de la calificación cuando no está de acuerdo con ella, la solicita al jefe de departamento dentro de los 5 días hábiles posteriores a la publicación de las calificaciones</a:t>
            </a:r>
            <a:endParaRPr lang="es-ES" sz="3200" dirty="0"/>
          </a:p>
          <a:p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24410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830" y="1"/>
            <a:ext cx="12069170" cy="1351127"/>
          </a:xfrm>
        </p:spPr>
        <p:txBody>
          <a:bodyPr/>
          <a:lstStyle/>
          <a:p>
            <a:pPr algn="ctr"/>
            <a:r>
              <a:rPr lang="es-ES" b="1" u="sng" dirty="0"/>
              <a:t>CONCEPTOS DE INTERÉS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2830" y="1351128"/>
            <a:ext cx="12069170" cy="5506871"/>
          </a:xfrm>
        </p:spPr>
        <p:txBody>
          <a:bodyPr>
            <a:normAutofit/>
          </a:bodyPr>
          <a:lstStyle/>
          <a:p>
            <a:r>
              <a:rPr lang="es-ES" sz="3200" dirty="0" smtClean="0"/>
              <a:t>Los estudiantes pueden presentarse a examen de premio siempre que hayan obtenido 5 puntos en la calificación de la asignatura y tenga aprobadas todas las del periodo, se elabora un solo examen y se dan tres lugares entre los que obtuvieron 5 puntos</a:t>
            </a:r>
          </a:p>
          <a:p>
            <a:r>
              <a:rPr lang="es-ES" sz="3200" dirty="0" smtClean="0"/>
              <a:t>Los  requisitos para ser alumno ayudante son: buena trayectoria político-social, índice académico de 4 o mas, aprobar la asignatura que va a impartir con 4 puntos y disposición para trabajar en las tareas que se les asigne</a:t>
            </a:r>
          </a:p>
          <a:p>
            <a:r>
              <a:rPr lang="es-ES" sz="3200" dirty="0"/>
              <a:t>Los  </a:t>
            </a:r>
            <a:r>
              <a:rPr lang="es-ES" sz="3200" dirty="0" smtClean="0"/>
              <a:t>requisitos </a:t>
            </a:r>
            <a:r>
              <a:rPr lang="es-ES" sz="3200" dirty="0"/>
              <a:t>para ser </a:t>
            </a:r>
            <a:r>
              <a:rPr lang="es-ES" sz="3200" dirty="0" smtClean="0"/>
              <a:t>estudiante de alto aprovechamiento docente son</a:t>
            </a:r>
            <a:r>
              <a:rPr lang="es-ES" sz="3200" dirty="0"/>
              <a:t>: buena trayectoria político-social, índice </a:t>
            </a:r>
            <a:r>
              <a:rPr lang="es-ES" sz="3200" dirty="0" smtClean="0"/>
              <a:t>académico </a:t>
            </a:r>
            <a:r>
              <a:rPr lang="es-ES" sz="3200" dirty="0"/>
              <a:t>de </a:t>
            </a:r>
            <a:r>
              <a:rPr lang="es-ES" sz="3200" dirty="0" smtClean="0"/>
              <a:t>4.5 </a:t>
            </a:r>
            <a:r>
              <a:rPr lang="es-ES" sz="3200" dirty="0"/>
              <a:t>o </a:t>
            </a:r>
            <a:r>
              <a:rPr lang="es-ES" sz="3200" dirty="0" smtClean="0"/>
              <a:t>mas </a:t>
            </a:r>
            <a:r>
              <a:rPr lang="es-ES" sz="3200" dirty="0"/>
              <a:t>y disposición para trabajar en las tareas </a:t>
            </a:r>
            <a:r>
              <a:rPr lang="es-ES" sz="3200" dirty="0" smtClean="0"/>
              <a:t>que </a:t>
            </a:r>
            <a:r>
              <a:rPr lang="es-ES" sz="3200" dirty="0"/>
              <a:t>se </a:t>
            </a:r>
            <a:r>
              <a:rPr lang="es-ES" sz="3200" dirty="0" smtClean="0"/>
              <a:t>le </a:t>
            </a:r>
            <a:r>
              <a:rPr lang="es-ES" sz="3200" dirty="0"/>
              <a:t>asigne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405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0125" y="0"/>
            <a:ext cx="11900848" cy="67556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ES" sz="9600" dirty="0" smtClean="0"/>
          </a:p>
          <a:p>
            <a:pPr marL="0" indent="0" algn="ctr">
              <a:buNone/>
            </a:pPr>
            <a:endParaRPr lang="es-ES" sz="9600" dirty="0"/>
          </a:p>
          <a:p>
            <a:pPr marL="0" indent="0" algn="ctr">
              <a:buNone/>
            </a:pPr>
            <a:r>
              <a:rPr lang="es-ES" sz="9600" dirty="0" smtClean="0"/>
              <a:t>fin</a:t>
            </a:r>
            <a:endParaRPr lang="es-ES" sz="9600" dirty="0"/>
          </a:p>
        </p:txBody>
      </p:sp>
    </p:spTree>
    <p:extLst>
      <p:ext uri="{BB962C8B-B14F-4D97-AF65-F5344CB8AC3E}">
        <p14:creationId xmlns:p14="http://schemas.microsoft.com/office/powerpoint/2010/main" val="54043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830" y="1"/>
            <a:ext cx="12069170" cy="1690688"/>
          </a:xfrm>
        </p:spPr>
        <p:txBody>
          <a:bodyPr/>
          <a:lstStyle/>
          <a:p>
            <a:pPr algn="ctr"/>
            <a:r>
              <a:rPr lang="es-ES" b="1" u="sng" dirty="0" smtClean="0"/>
              <a:t>TIPOS DE CURSO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2830" y="1825624"/>
            <a:ext cx="11230970" cy="5032375"/>
          </a:xfrm>
        </p:spPr>
        <p:txBody>
          <a:bodyPr/>
          <a:lstStyle/>
          <a:p>
            <a:r>
              <a:rPr lang="es-ES" sz="7200" dirty="0" smtClean="0"/>
              <a:t>Diurno</a:t>
            </a:r>
          </a:p>
          <a:p>
            <a:r>
              <a:rPr lang="es-ES" sz="7200" dirty="0" smtClean="0"/>
              <a:t>Por encuentros</a:t>
            </a:r>
          </a:p>
          <a:p>
            <a:r>
              <a:rPr lang="es-ES" sz="7200" dirty="0" smtClean="0"/>
              <a:t>A distancia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2570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4716" y="1"/>
            <a:ext cx="11987284" cy="1690688"/>
          </a:xfrm>
        </p:spPr>
        <p:txBody>
          <a:bodyPr/>
          <a:lstStyle/>
          <a:p>
            <a:pPr algn="ctr"/>
            <a:r>
              <a:rPr lang="es-ES" b="1" u="sng" dirty="0" smtClean="0"/>
              <a:t>NIVELES ORGANIZATIVOS DEL PROCESO DOCENTE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5534" y="1825624"/>
            <a:ext cx="12096466" cy="5032375"/>
          </a:xfrm>
        </p:spPr>
        <p:txBody>
          <a:bodyPr>
            <a:normAutofit/>
          </a:bodyPr>
          <a:lstStyle/>
          <a:p>
            <a:r>
              <a:rPr lang="es-ES" sz="5400" dirty="0" smtClean="0"/>
              <a:t>Colectivo de carrera</a:t>
            </a:r>
          </a:p>
          <a:p>
            <a:r>
              <a:rPr lang="es-ES" sz="5400" dirty="0" smtClean="0"/>
              <a:t>Colectivo de año académico</a:t>
            </a:r>
          </a:p>
          <a:p>
            <a:r>
              <a:rPr lang="es-ES" sz="5400" dirty="0" smtClean="0"/>
              <a:t>Colectivo de disciplina o interdisciplinarios en los casos necesarios</a:t>
            </a:r>
          </a:p>
          <a:p>
            <a:r>
              <a:rPr lang="es-ES" sz="5400" dirty="0" smtClean="0"/>
              <a:t>Colectivo de asignatura</a:t>
            </a:r>
            <a:endParaRPr lang="es-ES" sz="5400" dirty="0"/>
          </a:p>
        </p:txBody>
      </p:sp>
    </p:spTree>
    <p:extLst>
      <p:ext uri="{BB962C8B-B14F-4D97-AF65-F5344CB8AC3E}">
        <p14:creationId xmlns:p14="http://schemas.microsoft.com/office/powerpoint/2010/main" val="389974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pPr algn="ctr"/>
            <a:r>
              <a:rPr lang="es-ES" b="1" u="sng" dirty="0" smtClean="0"/>
              <a:t>NIVELES DE DIRECCIÓN DEL TRABAJO METODOLÓGICO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091916" cy="5032375"/>
          </a:xfrm>
        </p:spPr>
        <p:txBody>
          <a:bodyPr>
            <a:normAutofit/>
          </a:bodyPr>
          <a:lstStyle/>
          <a:p>
            <a:r>
              <a:rPr lang="es-ES" sz="5400" dirty="0" smtClean="0"/>
              <a:t>Institución de educación superior</a:t>
            </a:r>
          </a:p>
          <a:p>
            <a:r>
              <a:rPr lang="es-ES" sz="5400" dirty="0" smtClean="0"/>
              <a:t>Facultad, instituto, colegio y centro universitario municipal</a:t>
            </a:r>
          </a:p>
          <a:p>
            <a:r>
              <a:rPr lang="es-ES" sz="5400" dirty="0" smtClean="0"/>
              <a:t>Filial o unidad docente</a:t>
            </a:r>
          </a:p>
          <a:p>
            <a:r>
              <a:rPr lang="es-ES" sz="5400" dirty="0" smtClean="0"/>
              <a:t>Departamento</a:t>
            </a:r>
            <a:endParaRPr lang="es-ES" sz="5400" dirty="0"/>
          </a:p>
        </p:txBody>
      </p:sp>
    </p:spTree>
    <p:extLst>
      <p:ext uri="{BB962C8B-B14F-4D97-AF65-F5344CB8AC3E}">
        <p14:creationId xmlns:p14="http://schemas.microsoft.com/office/powerpoint/2010/main" val="236030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182" y="1"/>
            <a:ext cx="12082818" cy="1690688"/>
          </a:xfrm>
        </p:spPr>
        <p:txBody>
          <a:bodyPr/>
          <a:lstStyle/>
          <a:p>
            <a:pPr algn="ctr"/>
            <a:r>
              <a:rPr lang="es-ES" b="1" u="sng" dirty="0" smtClean="0"/>
              <a:t>FORMAS FUNDAMENTALES DEL TRABAJO METODOLÓGICO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182" y="1825624"/>
            <a:ext cx="12082818" cy="5032375"/>
          </a:xfrm>
        </p:spPr>
        <p:txBody>
          <a:bodyPr>
            <a:normAutofit/>
          </a:bodyPr>
          <a:lstStyle/>
          <a:p>
            <a:r>
              <a:rPr lang="es-ES" sz="7200" dirty="0" smtClean="0"/>
              <a:t>Docente-metodológico</a:t>
            </a:r>
          </a:p>
          <a:p>
            <a:r>
              <a:rPr lang="es-ES" sz="7200" dirty="0" smtClean="0"/>
              <a:t>Científico-metodológico</a:t>
            </a:r>
            <a:endParaRPr lang="es-ES" sz="7200" dirty="0"/>
          </a:p>
        </p:txBody>
      </p:sp>
    </p:spTree>
    <p:extLst>
      <p:ext uri="{BB962C8B-B14F-4D97-AF65-F5344CB8AC3E}">
        <p14:creationId xmlns:p14="http://schemas.microsoft.com/office/powerpoint/2010/main" val="295017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pPr algn="ctr"/>
            <a:r>
              <a:rPr lang="es-ES" b="1" u="sng" dirty="0" smtClean="0"/>
              <a:t>TIPOS FUNDAMENTALES DEL TRABAJO DOCENTE-METODOLÓGICO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>
            <a:normAutofit/>
          </a:bodyPr>
          <a:lstStyle/>
          <a:p>
            <a:r>
              <a:rPr lang="es-ES" sz="4800" dirty="0" smtClean="0"/>
              <a:t>Reunión docente metodológica</a:t>
            </a:r>
          </a:p>
          <a:p>
            <a:r>
              <a:rPr lang="es-ES" sz="4800" dirty="0" smtClean="0"/>
              <a:t>Clase metodológica</a:t>
            </a:r>
          </a:p>
          <a:p>
            <a:r>
              <a:rPr lang="es-ES" sz="4800" dirty="0" smtClean="0"/>
              <a:t>Clase abierta</a:t>
            </a:r>
          </a:p>
          <a:p>
            <a:r>
              <a:rPr lang="es-ES" sz="4800" dirty="0" smtClean="0"/>
              <a:t>Clase de comprobación</a:t>
            </a:r>
          </a:p>
          <a:p>
            <a:r>
              <a:rPr lang="es-ES" sz="4800" dirty="0" smtClean="0"/>
              <a:t>Taller docente-metodológico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19545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pPr algn="ctr"/>
            <a:r>
              <a:rPr lang="es-ES" b="1" u="sng" dirty="0" smtClean="0"/>
              <a:t>TIPOS FUNDAMENTALES DEL TRABAJO </a:t>
            </a:r>
            <a:r>
              <a:rPr lang="es-ES" b="1" u="sng" dirty="0" smtClean="0"/>
              <a:t>CIENTÍFICO-METODOLÓGICO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>
            <a:normAutofit/>
          </a:bodyPr>
          <a:lstStyle/>
          <a:p>
            <a:r>
              <a:rPr lang="es-ES" sz="4400" dirty="0" smtClean="0"/>
              <a:t>Trabajo científico-metodológico del profesor  y los colectivos metodológicos</a:t>
            </a:r>
          </a:p>
          <a:p>
            <a:r>
              <a:rPr lang="es-ES" sz="4400" dirty="0" smtClean="0"/>
              <a:t>Reunión científico-metodológica</a:t>
            </a:r>
          </a:p>
          <a:p>
            <a:r>
              <a:rPr lang="es-ES" sz="4400" dirty="0" smtClean="0"/>
              <a:t>Taller científico-metodológico</a:t>
            </a:r>
          </a:p>
          <a:p>
            <a:r>
              <a:rPr lang="es-ES" sz="4400" dirty="0" smtClean="0"/>
              <a:t>Seminario científico-metodológico</a:t>
            </a:r>
          </a:p>
          <a:p>
            <a:r>
              <a:rPr lang="es-ES" sz="4400" dirty="0" smtClean="0"/>
              <a:t>Conferencia científico-metodológica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115617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1"/>
            <a:ext cx="12078269" cy="1690688"/>
          </a:xfrm>
        </p:spPr>
        <p:txBody>
          <a:bodyPr/>
          <a:lstStyle/>
          <a:p>
            <a:pPr algn="ctr"/>
            <a:r>
              <a:rPr lang="es-ES" b="1" u="sng" dirty="0" smtClean="0"/>
              <a:t>FORMAS ORGANIZATIVAS FUNDAMENTALES DEL TRABAJO DOCENTE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078268" cy="4916369"/>
          </a:xfrm>
        </p:spPr>
        <p:txBody>
          <a:bodyPr>
            <a:normAutofit/>
          </a:bodyPr>
          <a:lstStyle/>
          <a:p>
            <a:r>
              <a:rPr lang="es-ES" sz="3600" dirty="0" smtClean="0"/>
              <a:t>Las clases</a:t>
            </a:r>
          </a:p>
          <a:p>
            <a:r>
              <a:rPr lang="es-ES" sz="3600" dirty="0" smtClean="0"/>
              <a:t>La práctica de estudio</a:t>
            </a:r>
          </a:p>
          <a:p>
            <a:r>
              <a:rPr lang="es-ES" sz="3600" dirty="0" smtClean="0"/>
              <a:t>La práctica laboral</a:t>
            </a:r>
          </a:p>
          <a:p>
            <a:r>
              <a:rPr lang="es-ES" sz="3600" dirty="0" smtClean="0"/>
              <a:t>El trabajo investigativo de los estudiantes</a:t>
            </a:r>
          </a:p>
          <a:p>
            <a:r>
              <a:rPr lang="es-ES" sz="3600" dirty="0" smtClean="0"/>
              <a:t>La autopreparación de los estudiantes</a:t>
            </a:r>
          </a:p>
          <a:p>
            <a:r>
              <a:rPr lang="es-ES" sz="3600" dirty="0" smtClean="0"/>
              <a:t>La consulta</a:t>
            </a:r>
          </a:p>
          <a:p>
            <a:r>
              <a:rPr lang="es-ES" sz="3600" dirty="0" smtClean="0"/>
              <a:t>La tutoría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424069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773</Words>
  <Application>Microsoft Office PowerPoint</Application>
  <PresentationFormat>Personalizado</PresentationFormat>
  <Paragraphs>110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1_Tema de Office</vt:lpstr>
      <vt:lpstr>RESOLUCIÓN MINISTERIAL 47 DEL 2022 (definiciones importantes) </vt:lpstr>
      <vt:lpstr>MODALIDADES DE ESTUDIO</vt:lpstr>
      <vt:lpstr>TIPOS DE CURSO</vt:lpstr>
      <vt:lpstr>NIVELES ORGANIZATIVOS DEL PROCESO DOCENTE</vt:lpstr>
      <vt:lpstr>NIVELES DE DIRECCIÓN DEL TRABAJO METODOLÓGICO</vt:lpstr>
      <vt:lpstr>FORMAS FUNDAMENTALES DEL TRABAJO METODOLÓGICO</vt:lpstr>
      <vt:lpstr>TIPOS FUNDAMENTALES DEL TRABAJO DOCENTE-METODOLÓGICO</vt:lpstr>
      <vt:lpstr>TIPOS FUNDAMENTALES DEL TRABAJO CIENTÍFICO-METODOLÓGICO</vt:lpstr>
      <vt:lpstr>FORMAS ORGANIZATIVAS FUNDAMENTALES DEL TRABAJO DOCENTE</vt:lpstr>
      <vt:lpstr>TIPOS FUNDAMENTALES DE CLASES</vt:lpstr>
      <vt:lpstr>TIPOS FUNDAMENTALES DE TRABAJO INVESTIGATIVO</vt:lpstr>
      <vt:lpstr>FORMAS DE EVALUACIÓN</vt:lpstr>
      <vt:lpstr>TIPOS DE EVALUACIÓN FRECUENTES</vt:lpstr>
      <vt:lpstr>TIPOS DE EVALUACIÓN PARCIAL</vt:lpstr>
      <vt:lpstr>TIPOS DE EVALUACIÓN FINAL</vt:lpstr>
      <vt:lpstr>TIPOS DE EVALUACIÓN DE CULMINACION DE ESTUDIOS</vt:lpstr>
      <vt:lpstr>RESULTADOS DE LAS EVALUACIONES</vt:lpstr>
      <vt:lpstr>CONCEPTOS DE INTERÉS</vt:lpstr>
      <vt:lpstr>CONCEPTOS DE INTERÉS</vt:lpstr>
      <vt:lpstr>CONCEPTOS DE INTERÉS</vt:lpstr>
      <vt:lpstr>CONCEPTOS DE INTERÉS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RESOLUCION MINISTERIAL 47 DEL 2022 (Cuadros) </dc:title>
  <dc:creator>Cuenta Microsoft</dc:creator>
  <cp:lastModifiedBy>Estudiantes</cp:lastModifiedBy>
  <cp:revision>16</cp:revision>
  <dcterms:created xsi:type="dcterms:W3CDTF">2024-01-07T14:13:38Z</dcterms:created>
  <dcterms:modified xsi:type="dcterms:W3CDTF">2024-03-06T17:44:55Z</dcterms:modified>
</cp:coreProperties>
</file>