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997C03EB-1225-4898-8FE9-43AE2084B532}" type="datetimeFigureOut">
              <a:rPr lang="es-ES" smtClean="0"/>
              <a:t>07/03/2024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1833368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97C03EB-1225-4898-8FE9-43AE2084B532}" type="datetimeFigureOut">
              <a:rPr lang="es-ES" smtClean="0"/>
              <a:t>07/03/2024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3531019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97C03EB-1225-4898-8FE9-43AE2084B532}" type="datetimeFigureOut">
              <a:rPr lang="es-ES" smtClean="0"/>
              <a:t>07/03/2024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4145623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997C03EB-1225-4898-8FE9-43AE2084B532}" type="datetimeFigureOut">
              <a:rPr lang="es-ES" smtClean="0"/>
              <a:t>07/03/2024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44649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97C03EB-1225-4898-8FE9-43AE2084B532}" type="datetimeFigureOut">
              <a:rPr lang="es-ES" smtClean="0"/>
              <a:t>07/03/2024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3821533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997C03EB-1225-4898-8FE9-43AE2084B532}" type="datetimeFigureOut">
              <a:rPr lang="es-ES" smtClean="0"/>
              <a:t>07/03/2024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1578689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997C03EB-1225-4898-8FE9-43AE2084B532}" type="datetimeFigureOut">
              <a:rPr lang="es-ES" smtClean="0"/>
              <a:t>07/03/2024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3991636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997C03EB-1225-4898-8FE9-43AE2084B532}" type="datetimeFigureOut">
              <a:rPr lang="es-ES" smtClean="0"/>
              <a:t>07/03/2024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3452121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97C03EB-1225-4898-8FE9-43AE2084B532}" type="datetimeFigureOut">
              <a:rPr lang="es-ES" smtClean="0"/>
              <a:t>07/03/2024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3090505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97C03EB-1225-4898-8FE9-43AE2084B532}" type="datetimeFigureOut">
              <a:rPr lang="es-ES" smtClean="0"/>
              <a:t>07/03/2024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4023077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97C03EB-1225-4898-8FE9-43AE2084B532}" type="datetimeFigureOut">
              <a:rPr lang="es-ES" smtClean="0"/>
              <a:t>07/03/2024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5884F7D-6F87-4A56-BEC8-CF6292E308CD}" type="slidenum">
              <a:rPr lang="es-ES" smtClean="0"/>
              <a:t>‹Nº›</a:t>
            </a:fld>
            <a:endParaRPr lang="es-ES"/>
          </a:p>
        </p:txBody>
      </p:sp>
    </p:spTree>
    <p:extLst>
      <p:ext uri="{BB962C8B-B14F-4D97-AF65-F5344CB8AC3E}">
        <p14:creationId xmlns:p14="http://schemas.microsoft.com/office/powerpoint/2010/main" val="3682125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C03EB-1225-4898-8FE9-43AE2084B532}" type="datetimeFigureOut">
              <a:rPr lang="es-ES" smtClean="0"/>
              <a:t>07/03/2024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84F7D-6F87-4A56-BEC8-CF6292E308CD}" type="slidenum">
              <a:rPr lang="es-ES" smtClean="0"/>
              <a:t>‹Nº›</a:t>
            </a:fld>
            <a:endParaRPr lang="es-ES"/>
          </a:p>
        </p:txBody>
      </p:sp>
    </p:spTree>
    <p:extLst>
      <p:ext uri="{BB962C8B-B14F-4D97-AF65-F5344CB8AC3E}">
        <p14:creationId xmlns:p14="http://schemas.microsoft.com/office/powerpoint/2010/main" val="1509717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0"/>
            <a:ext cx="12192000" cy="3509963"/>
          </a:xfrm>
        </p:spPr>
        <p:txBody>
          <a:bodyPr>
            <a:normAutofit/>
          </a:bodyPr>
          <a:lstStyle/>
          <a:p>
            <a:r>
              <a:rPr lang="es-ES" u="sng" dirty="0" smtClean="0"/>
              <a:t>RESOLUCIÓN MINISTERIAL 47 DEL 2022 (1)</a:t>
            </a:r>
            <a:br>
              <a:rPr lang="es-ES" u="sng" dirty="0" smtClean="0"/>
            </a:br>
            <a:r>
              <a:rPr lang="es-ES" u="sng" dirty="0" smtClean="0"/>
              <a:t>INTRODUCCIÓN Y DISPOSICIONES PRELIMINARES</a:t>
            </a:r>
            <a:endParaRPr lang="es-ES" u="sng" dirty="0"/>
          </a:p>
        </p:txBody>
      </p:sp>
      <p:sp>
        <p:nvSpPr>
          <p:cNvPr id="3" name="Subtítulo 2"/>
          <p:cNvSpPr>
            <a:spLocks noGrp="1"/>
          </p:cNvSpPr>
          <p:nvPr>
            <p:ph type="subTitle" idx="1"/>
          </p:nvPr>
        </p:nvSpPr>
        <p:spPr>
          <a:xfrm>
            <a:off x="1524000" y="4967784"/>
            <a:ext cx="9144000" cy="1787857"/>
          </a:xfrm>
        </p:spPr>
        <p:txBody>
          <a:bodyPr>
            <a:normAutofit lnSpcReduction="10000"/>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endParaRPr lang="es-ES" dirty="0"/>
          </a:p>
        </p:txBody>
      </p:sp>
    </p:spTree>
    <p:extLst>
      <p:ext uri="{BB962C8B-B14F-4D97-AF65-F5344CB8AC3E}">
        <p14:creationId xmlns:p14="http://schemas.microsoft.com/office/powerpoint/2010/main" val="3855626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487605"/>
          </a:xfrm>
        </p:spPr>
        <p:txBody>
          <a:bodyPr/>
          <a:lstStyle/>
          <a:p>
            <a:pPr algn="ctr"/>
            <a:r>
              <a:rPr lang="es-ES" u="sng" dirty="0" smtClean="0"/>
              <a:t>RESOLUCIÓN MINISTERIAL 47 </a:t>
            </a:r>
            <a:br>
              <a:rPr lang="es-ES" u="sng" dirty="0" smtClean="0"/>
            </a:br>
            <a:r>
              <a:rPr lang="es-ES" u="sng" dirty="0" smtClean="0"/>
              <a:t>INTRODUCCIÓN</a:t>
            </a:r>
            <a:endParaRPr lang="es-ES" u="sng" dirty="0"/>
          </a:p>
        </p:txBody>
      </p:sp>
      <p:sp>
        <p:nvSpPr>
          <p:cNvPr id="3" name="Marcador de contenido 2"/>
          <p:cNvSpPr>
            <a:spLocks noGrp="1"/>
          </p:cNvSpPr>
          <p:nvPr>
            <p:ph idx="1"/>
          </p:nvPr>
        </p:nvSpPr>
        <p:spPr>
          <a:xfrm>
            <a:off x="0" y="1825624"/>
            <a:ext cx="12192000" cy="5032375"/>
          </a:xfrm>
        </p:spPr>
        <p:txBody>
          <a:bodyPr>
            <a:normAutofit fontScale="85000" lnSpcReduction="10000"/>
          </a:bodyPr>
          <a:lstStyle/>
          <a:p>
            <a:r>
              <a:rPr lang="es-ES" dirty="0" smtClean="0"/>
              <a:t>La enseñanza universitaria se encuentra organizada y dirigida por El Ministerio de Educación Superior, este organismo es el encargado de dictar las reglas que rigen esa educación.</a:t>
            </a:r>
          </a:p>
          <a:p>
            <a:r>
              <a:rPr lang="es-ES" dirty="0" smtClean="0"/>
              <a:t>Estas regulaciones son de aplicación para todas las universidades, aún cuando sean dirigidas por otros organismos, como es el caso de las Universidades Médicas, que están adscritas al Ministerio de Salud Pública.</a:t>
            </a:r>
          </a:p>
          <a:p>
            <a:r>
              <a:rPr lang="es-ES" dirty="0" smtClean="0"/>
              <a:t>Periódicamente el Ministerio de Educación superior revisa las normas vigentes y las actualiza, de ahí que aparece la Resolución Ministerial numero 47 del año 2022, es la que regula todo lo concerniente a la enseñanza superior.</a:t>
            </a:r>
          </a:p>
          <a:p>
            <a:r>
              <a:rPr lang="es-ES" dirty="0" smtClean="0"/>
              <a:t>En ocasiones los profesores universitarios y particularmente los que son médicos, desconocen cuestiones que son de interés para su desenvolvimiento con los estudiantes.</a:t>
            </a:r>
          </a:p>
          <a:p>
            <a:r>
              <a:rPr lang="es-ES" dirty="0" smtClean="0"/>
              <a:t>Motivado por los anteriores argumentos hemos decidido hacer una serie </a:t>
            </a:r>
            <a:r>
              <a:rPr lang="es-ES" smtClean="0"/>
              <a:t>de </a:t>
            </a:r>
            <a:r>
              <a:rPr lang="es-ES" smtClean="0"/>
              <a:t>presentaciones</a:t>
            </a:r>
            <a:r>
              <a:rPr lang="es-ES" smtClean="0"/>
              <a:t>, </a:t>
            </a:r>
            <a:r>
              <a:rPr lang="es-ES" dirty="0" smtClean="0"/>
              <a:t>revisando esta Resolución, exponiendo los aspectos que consideramos mas importantes de la misma con el ánimo de mejorar el conocimiento y desempeño de los profesores universitarios.</a:t>
            </a:r>
          </a:p>
          <a:p>
            <a:pPr marL="0" indent="0">
              <a:buNone/>
            </a:pPr>
            <a:endParaRPr lang="es-ES" dirty="0" smtClean="0"/>
          </a:p>
          <a:p>
            <a:endParaRPr lang="es-ES" dirty="0" smtClean="0"/>
          </a:p>
          <a:p>
            <a:endParaRPr lang="es-ES" dirty="0"/>
          </a:p>
        </p:txBody>
      </p:sp>
    </p:spTree>
    <p:extLst>
      <p:ext uri="{BB962C8B-B14F-4D97-AF65-F5344CB8AC3E}">
        <p14:creationId xmlns:p14="http://schemas.microsoft.com/office/powerpoint/2010/main" val="1107194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¿QUE ES LA RESOLUCIÓN 47 DEL 2022 DEL MINISTERIO DE EDUCACIÓN SUPERIOR?</a:t>
            </a:r>
            <a:endParaRPr lang="es-ES" u="sng" dirty="0"/>
          </a:p>
        </p:txBody>
      </p:sp>
      <p:sp>
        <p:nvSpPr>
          <p:cNvPr id="3" name="Marcador de contenido 2"/>
          <p:cNvSpPr>
            <a:spLocks noGrp="1"/>
          </p:cNvSpPr>
          <p:nvPr>
            <p:ph idx="1"/>
          </p:nvPr>
        </p:nvSpPr>
        <p:spPr>
          <a:xfrm>
            <a:off x="0" y="1825624"/>
            <a:ext cx="12192000" cy="5032375"/>
          </a:xfrm>
        </p:spPr>
        <p:txBody>
          <a:bodyPr/>
          <a:lstStyle/>
          <a:p>
            <a:pPr marL="0" indent="0" algn="ctr">
              <a:buNone/>
            </a:pPr>
            <a:r>
              <a:rPr lang="es-ES" dirty="0" smtClean="0"/>
              <a:t>      ES  EL</a:t>
            </a:r>
          </a:p>
          <a:p>
            <a:pPr marL="0" indent="0" algn="ctr">
              <a:buNone/>
            </a:pPr>
            <a:endParaRPr lang="es-ES" dirty="0"/>
          </a:p>
          <a:p>
            <a:pPr marL="0" indent="0" algn="ctr">
              <a:buNone/>
            </a:pPr>
            <a:r>
              <a:rPr lang="es-ES" sz="4000" b="1" dirty="0" smtClean="0"/>
              <a:t>“REGLAMENTO ORGANIZATIVO DEL PROCESO DOCENTE Y DE DIRECCIÓN DEL TRABAJO DOCENTE Y METODOLÓGICO PARA LAS CARRERAS UNIVERSITARIAS”</a:t>
            </a:r>
            <a:endParaRPr lang="es-ES" sz="4000" b="1" dirty="0"/>
          </a:p>
        </p:txBody>
      </p:sp>
    </p:spTree>
    <p:extLst>
      <p:ext uri="{BB962C8B-B14F-4D97-AF65-F5344CB8AC3E}">
        <p14:creationId xmlns:p14="http://schemas.microsoft.com/office/powerpoint/2010/main" val="3894650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41791" cy="1690688"/>
          </a:xfrm>
        </p:spPr>
        <p:txBody>
          <a:bodyPr/>
          <a:lstStyle/>
          <a:p>
            <a:pPr algn="ctr"/>
            <a:r>
              <a:rPr lang="es-ES" u="sng" dirty="0" smtClean="0"/>
              <a:t>ESTRUCTURA DE LA RESOLUCIÓN  47-2022</a:t>
            </a:r>
            <a:endParaRPr lang="es-ES" u="sng" dirty="0"/>
          </a:p>
        </p:txBody>
      </p:sp>
      <p:sp>
        <p:nvSpPr>
          <p:cNvPr id="3" name="Marcador de contenido 2"/>
          <p:cNvSpPr>
            <a:spLocks noGrp="1"/>
          </p:cNvSpPr>
          <p:nvPr>
            <p:ph idx="1"/>
          </p:nvPr>
        </p:nvSpPr>
        <p:spPr>
          <a:xfrm>
            <a:off x="95533" y="1825624"/>
            <a:ext cx="12096467" cy="5032375"/>
          </a:xfrm>
        </p:spPr>
        <p:txBody>
          <a:bodyPr/>
          <a:lstStyle/>
          <a:p>
            <a:pPr algn="ctr"/>
            <a:r>
              <a:rPr lang="es-ES" dirty="0" smtClean="0"/>
              <a:t>LA COMPONEN:</a:t>
            </a:r>
          </a:p>
          <a:p>
            <a:pPr marL="0" indent="0" algn="ctr">
              <a:buNone/>
            </a:pPr>
            <a:r>
              <a:rPr lang="es-ES" sz="4000" dirty="0"/>
              <a:t> </a:t>
            </a:r>
            <a:r>
              <a:rPr lang="es-ES" sz="4000" dirty="0" smtClean="0"/>
              <a:t>  4 Títulos</a:t>
            </a:r>
          </a:p>
          <a:p>
            <a:pPr marL="0" indent="0" algn="ctr">
              <a:buNone/>
            </a:pPr>
            <a:r>
              <a:rPr lang="es-ES" sz="4000" dirty="0" smtClean="0"/>
              <a:t>      13 Capítulos</a:t>
            </a:r>
          </a:p>
          <a:p>
            <a:pPr marL="0" indent="0" algn="ctr">
              <a:buNone/>
            </a:pPr>
            <a:r>
              <a:rPr lang="es-ES" sz="4000" dirty="0"/>
              <a:t> </a:t>
            </a:r>
            <a:r>
              <a:rPr lang="es-ES" sz="4000" dirty="0" smtClean="0"/>
              <a:t>      27 Secciones</a:t>
            </a:r>
          </a:p>
          <a:p>
            <a:pPr marL="0" indent="0" algn="ctr">
              <a:buNone/>
            </a:pPr>
            <a:r>
              <a:rPr lang="es-ES" sz="4000" dirty="0"/>
              <a:t> </a:t>
            </a:r>
            <a:r>
              <a:rPr lang="es-ES" sz="4000" dirty="0" smtClean="0"/>
              <a:t> 396 Artículos</a:t>
            </a:r>
          </a:p>
          <a:p>
            <a:pPr marL="0" indent="0" algn="ctr">
              <a:buNone/>
            </a:pPr>
            <a:r>
              <a:rPr lang="es-ES" sz="4000" dirty="0"/>
              <a:t> </a:t>
            </a:r>
            <a:r>
              <a:rPr lang="es-ES" sz="4000" dirty="0" smtClean="0"/>
              <a:t>                 y las Disposiciones finales</a:t>
            </a:r>
            <a:endParaRPr lang="es-ES" sz="4000" dirty="0"/>
          </a:p>
        </p:txBody>
      </p:sp>
    </p:spTree>
    <p:extLst>
      <p:ext uri="{BB962C8B-B14F-4D97-AF65-F5344CB8AC3E}">
        <p14:creationId xmlns:p14="http://schemas.microsoft.com/office/powerpoint/2010/main" val="3940671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3773" y="1"/>
            <a:ext cx="11914496" cy="1392071"/>
          </a:xfrm>
        </p:spPr>
        <p:txBody>
          <a:bodyPr/>
          <a:lstStyle/>
          <a:p>
            <a:r>
              <a:rPr lang="es-ES" u="sng" dirty="0" smtClean="0"/>
              <a:t>¿CUALES SON LOS TÍTULOS EN LA RESOLUCION 47?</a:t>
            </a:r>
            <a:endParaRPr lang="es-ES" u="sng" dirty="0"/>
          </a:p>
        </p:txBody>
      </p:sp>
      <p:sp>
        <p:nvSpPr>
          <p:cNvPr id="3" name="Marcador de contenido 2"/>
          <p:cNvSpPr>
            <a:spLocks noGrp="1"/>
          </p:cNvSpPr>
          <p:nvPr>
            <p:ph idx="1"/>
          </p:nvPr>
        </p:nvSpPr>
        <p:spPr>
          <a:xfrm>
            <a:off x="0" y="1825624"/>
            <a:ext cx="12192000" cy="5032375"/>
          </a:xfrm>
        </p:spPr>
        <p:txBody>
          <a:bodyPr/>
          <a:lstStyle/>
          <a:p>
            <a:r>
              <a:rPr lang="es-ES" sz="3600" dirty="0" smtClean="0"/>
              <a:t>Título I: Disposiciones preliminares</a:t>
            </a:r>
          </a:p>
          <a:p>
            <a:r>
              <a:rPr lang="es-ES" sz="3600" dirty="0" smtClean="0"/>
              <a:t>Título II: Generalidades</a:t>
            </a:r>
          </a:p>
          <a:p>
            <a:pPr marL="0" indent="0">
              <a:buNone/>
            </a:pPr>
            <a:r>
              <a:rPr lang="es-ES" sz="3600" dirty="0"/>
              <a:t> </a:t>
            </a:r>
            <a:r>
              <a:rPr lang="es-ES" sz="3600" dirty="0" smtClean="0"/>
              <a:t>                 Tiene 1 Capítulo y 3 secciones</a:t>
            </a:r>
          </a:p>
          <a:p>
            <a:r>
              <a:rPr lang="es-ES" sz="3600" dirty="0" smtClean="0"/>
              <a:t>Título III: Organización docente</a:t>
            </a:r>
          </a:p>
          <a:p>
            <a:pPr marL="0" indent="0">
              <a:buNone/>
            </a:pPr>
            <a:r>
              <a:rPr lang="es-ES" sz="3600" dirty="0"/>
              <a:t> </a:t>
            </a:r>
            <a:r>
              <a:rPr lang="es-ES" sz="3600" dirty="0" smtClean="0"/>
              <a:t>                  Tiene 7 Capítulos y 2 secciones</a:t>
            </a:r>
          </a:p>
          <a:p>
            <a:r>
              <a:rPr lang="es-ES" sz="3600" dirty="0" smtClean="0"/>
              <a:t>Título IV: Trabajo docente y metodológico</a:t>
            </a:r>
          </a:p>
          <a:p>
            <a:pPr marL="0" indent="0">
              <a:buNone/>
            </a:pPr>
            <a:r>
              <a:rPr lang="es-ES" sz="3600" dirty="0"/>
              <a:t> </a:t>
            </a:r>
            <a:r>
              <a:rPr lang="es-ES" sz="3600" dirty="0" smtClean="0"/>
              <a:t>                   Tiene 5 Capítulos y 27 secciones</a:t>
            </a:r>
          </a:p>
          <a:p>
            <a:r>
              <a:rPr lang="es-ES" sz="3600" dirty="0" smtClean="0"/>
              <a:t>Disposiciones finales</a:t>
            </a:r>
          </a:p>
          <a:p>
            <a:pPr marL="0" indent="0">
              <a:buNone/>
            </a:pPr>
            <a:endParaRPr lang="es-ES" dirty="0"/>
          </a:p>
        </p:txBody>
      </p:sp>
    </p:spTree>
    <p:extLst>
      <p:ext uri="{BB962C8B-B14F-4D97-AF65-F5344CB8AC3E}">
        <p14:creationId xmlns:p14="http://schemas.microsoft.com/office/powerpoint/2010/main" val="1128070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I: DISPOSICIONES PRELIMINARES</a:t>
            </a:r>
            <a:endParaRPr lang="es-ES" u="sng" dirty="0"/>
          </a:p>
        </p:txBody>
      </p:sp>
      <p:sp>
        <p:nvSpPr>
          <p:cNvPr id="3" name="Marcador de contenido 2"/>
          <p:cNvSpPr>
            <a:spLocks noGrp="1"/>
          </p:cNvSpPr>
          <p:nvPr>
            <p:ph idx="1"/>
          </p:nvPr>
        </p:nvSpPr>
        <p:spPr>
          <a:xfrm>
            <a:off x="136478" y="1528550"/>
            <a:ext cx="12055522" cy="5329450"/>
          </a:xfrm>
        </p:spPr>
        <p:txBody>
          <a:bodyPr>
            <a:normAutofit lnSpcReduction="10000"/>
          </a:bodyPr>
          <a:lstStyle/>
          <a:p>
            <a:r>
              <a:rPr lang="es-ES" sz="3200" dirty="0" smtClean="0"/>
              <a:t>ARTÍCULO 1.1. El presente Reglamento establece las normas y procedimientos que sirven de fundamento, orientación y regulación del tránsito de los estudiantes desde que matriculan una carrera universitaria hasta su egreso; así como de los aspectos esenciales relacionados con la planificación, organización, ejecución y control del proceso docente educativo, de modo que propicie la formación integral de los futuros profesionales.</a:t>
            </a:r>
          </a:p>
          <a:p>
            <a:pPr marL="0" indent="0">
              <a:buNone/>
            </a:pPr>
            <a:endParaRPr lang="es-ES" sz="3200" dirty="0" smtClean="0"/>
          </a:p>
          <a:p>
            <a:r>
              <a:rPr lang="es-ES" sz="3200" dirty="0" smtClean="0"/>
              <a:t>2. Brinda una respuesta adecuada a las exigencias que demandan los cambios que han tenido lugar en el proceso de formación de los profesionales, como consecuencia de las transformaciones que se desarrollan en la educación superior.</a:t>
            </a:r>
          </a:p>
          <a:p>
            <a:endParaRPr lang="es-ES" dirty="0"/>
          </a:p>
        </p:txBody>
      </p:sp>
    </p:spTree>
    <p:extLst>
      <p:ext uri="{BB962C8B-B14F-4D97-AF65-F5344CB8AC3E}">
        <p14:creationId xmlns:p14="http://schemas.microsoft.com/office/powerpoint/2010/main" val="2502146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I: DISPOSICIONES PRELIMINARES</a:t>
            </a:r>
            <a:endParaRPr lang="es-ES" u="sng" dirty="0"/>
          </a:p>
        </p:txBody>
      </p:sp>
      <p:sp>
        <p:nvSpPr>
          <p:cNvPr id="3" name="Marcador de contenido 2"/>
          <p:cNvSpPr>
            <a:spLocks noGrp="1"/>
          </p:cNvSpPr>
          <p:nvPr>
            <p:ph idx="1"/>
          </p:nvPr>
        </p:nvSpPr>
        <p:spPr>
          <a:xfrm>
            <a:off x="95534" y="1569494"/>
            <a:ext cx="12096466" cy="5288506"/>
          </a:xfrm>
        </p:spPr>
        <p:txBody>
          <a:bodyPr>
            <a:normAutofit fontScale="92500" lnSpcReduction="10000"/>
          </a:bodyPr>
          <a:lstStyle/>
          <a:p>
            <a:r>
              <a:rPr lang="es-ES" sz="3600" dirty="0" smtClean="0"/>
              <a:t>ARTICULO 2.1. </a:t>
            </a:r>
            <a:r>
              <a:rPr lang="es-ES" sz="3600" b="1" u="sng" dirty="0" smtClean="0"/>
              <a:t>El Reglamento se aplica de forma obligatoria en todas las carreras que se estudian en las universidades del pais para todos los tipos de curso.</a:t>
            </a:r>
          </a:p>
          <a:p>
            <a:pPr marL="0" indent="0">
              <a:buNone/>
            </a:pPr>
            <a:endParaRPr lang="es-ES" sz="3600" dirty="0" smtClean="0"/>
          </a:p>
          <a:p>
            <a:r>
              <a:rPr lang="es-ES" sz="3600" dirty="0" smtClean="0"/>
              <a:t>2. Ofrece márgenes de flexibilidad en aspectos organizativos y de dirección del trabajo docente y metodológico, que propicia una labor mas dinámica y creativa por parte de profesores y directivos académicos, en correspondencia con las particularidades de las carreras y de la modalidad de estudio en la que se desarrollan, respetando el modelo de formación asumido en la educación superior.</a:t>
            </a:r>
          </a:p>
          <a:p>
            <a:endParaRPr lang="es-ES" sz="3600" dirty="0" smtClean="0"/>
          </a:p>
          <a:p>
            <a:endParaRPr lang="es-ES" dirty="0"/>
          </a:p>
        </p:txBody>
      </p:sp>
    </p:spTree>
    <p:extLst>
      <p:ext uri="{BB962C8B-B14F-4D97-AF65-F5344CB8AC3E}">
        <p14:creationId xmlns:p14="http://schemas.microsoft.com/office/powerpoint/2010/main" val="2559333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0125" y="0"/>
            <a:ext cx="11900848" cy="6755642"/>
          </a:xfrm>
        </p:spPr>
        <p:txBody>
          <a:bodyPr>
            <a:normAutofit/>
          </a:bodyPr>
          <a:lstStyle/>
          <a:p>
            <a:pPr marL="0" indent="0" algn="ctr">
              <a:buNone/>
            </a:pPr>
            <a:endParaRPr lang="es-ES" sz="9600" dirty="0" smtClean="0"/>
          </a:p>
          <a:p>
            <a:pPr marL="0" indent="0" algn="ctr">
              <a:buNone/>
            </a:pPr>
            <a:endParaRPr lang="es-ES" sz="9600" dirty="0"/>
          </a:p>
          <a:p>
            <a:pPr marL="0" indent="0" algn="ctr">
              <a:buNone/>
            </a:pPr>
            <a:r>
              <a:rPr lang="es-ES" sz="9600" dirty="0" smtClean="0"/>
              <a:t>fin</a:t>
            </a:r>
            <a:endParaRPr lang="es-ES" sz="9600" dirty="0"/>
          </a:p>
        </p:txBody>
      </p:sp>
    </p:spTree>
    <p:extLst>
      <p:ext uri="{BB962C8B-B14F-4D97-AF65-F5344CB8AC3E}">
        <p14:creationId xmlns:p14="http://schemas.microsoft.com/office/powerpoint/2010/main" val="47192101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528</Words>
  <Application>Microsoft Office PowerPoint</Application>
  <PresentationFormat>Personalizado</PresentationFormat>
  <Paragraphs>43</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RESOLUCIÓN MINISTERIAL 47 DEL 2022 (1) INTRODUCCIÓN Y DISPOSICIONES PRELIMINARES</vt:lpstr>
      <vt:lpstr>RESOLUCIÓN MINISTERIAL 47  INTRODUCCIÓN</vt:lpstr>
      <vt:lpstr>¿QUE ES LA RESOLUCIÓN 47 DEL 2022 DEL MINISTERIO DE EDUCACIÓN SUPERIOR?</vt:lpstr>
      <vt:lpstr>ESTRUCTURA DE LA RESOLUCIÓN  47-2022</vt:lpstr>
      <vt:lpstr>¿CUALES SON LOS TÍTULOS EN LA RESOLUCION 47?</vt:lpstr>
      <vt:lpstr>TÍTULO I: DISPOSICIONES PRELIMINARES</vt:lpstr>
      <vt:lpstr>TÍTULO I: DISPOSICIONES PRELIMINARES</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RESOLUCION MINISTERIAL 47 DEL 2022 (1) INTRODUCCIÓN Y DISPOSICIONES PRELIMINARES</dc:title>
  <dc:creator>Cuenta Microsoft</dc:creator>
  <cp:lastModifiedBy>Estudiantes</cp:lastModifiedBy>
  <cp:revision>12</cp:revision>
  <dcterms:created xsi:type="dcterms:W3CDTF">2024-01-03T17:48:03Z</dcterms:created>
  <dcterms:modified xsi:type="dcterms:W3CDTF">2024-03-07T18:56:00Z</dcterms:modified>
</cp:coreProperties>
</file>