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35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81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86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374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69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98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41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80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032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98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479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CF4DF-2B2A-4691-828D-05D5162429F0}" type="datetimeFigureOut">
              <a:rPr lang="es-ES" smtClean="0"/>
              <a:t>06/03/2024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8550D-9A4F-417C-9595-53DC98484F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02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3509963"/>
          </a:xfrm>
        </p:spPr>
        <p:txBody>
          <a:bodyPr>
            <a:normAutofit/>
          </a:bodyPr>
          <a:lstStyle/>
          <a:p>
            <a:r>
              <a:rPr lang="es-ES" u="sng" dirty="0" smtClean="0"/>
              <a:t>RESOLUCIÓN </a:t>
            </a:r>
            <a:r>
              <a:rPr lang="es-ES" u="sng" dirty="0" smtClean="0"/>
              <a:t>MINISTERIAL 47 DEL 2022 (2)</a:t>
            </a:r>
            <a:br>
              <a:rPr lang="es-ES" u="sng" dirty="0" smtClean="0"/>
            </a:br>
            <a:r>
              <a:rPr lang="es-ES" u="sng" dirty="0" smtClean="0"/>
              <a:t>GENERALIDADES</a:t>
            </a:r>
            <a:endParaRPr lang="es-ES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967784"/>
            <a:ext cx="9144000" cy="1787857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Dr. José Manuel Cepero Barroso</a:t>
            </a:r>
          </a:p>
          <a:p>
            <a:r>
              <a:rPr lang="es-ES" dirty="0" smtClean="0"/>
              <a:t>Profesor asistente</a:t>
            </a:r>
          </a:p>
          <a:p>
            <a:r>
              <a:rPr lang="es-ES" dirty="0" smtClean="0"/>
              <a:t>Jefe departamento de cirugía</a:t>
            </a:r>
          </a:p>
          <a:p>
            <a:r>
              <a:rPr lang="es-ES" dirty="0" smtClean="0"/>
              <a:t>F. C. M. Julio Trigo López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82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182" y="1"/>
            <a:ext cx="12082818" cy="1690688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ESTRUCTURA</a:t>
            </a:r>
            <a:endParaRPr lang="es-ES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182" y="1825624"/>
            <a:ext cx="12082818" cy="4930017"/>
          </a:xfrm>
        </p:spPr>
        <p:txBody>
          <a:bodyPr/>
          <a:lstStyle/>
          <a:p>
            <a:r>
              <a:rPr lang="es-ES" b="1" dirty="0" smtClean="0"/>
              <a:t>Capítulo </a:t>
            </a:r>
            <a:r>
              <a:rPr lang="es-ES" b="1" dirty="0" smtClean="0"/>
              <a:t>I</a:t>
            </a:r>
            <a:r>
              <a:rPr lang="es-ES" dirty="0" smtClean="0"/>
              <a:t>: Aspectos generales de la formación de profesionales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Sección primera: De los fundamentos del proceso de formación de los profesionales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Sección segunda: De la sede central, los centros universitarios municipales y las filiales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Sección tercera: De las modalidades de estudio y tipo de cursos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43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Artículos seleccionados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Autofit/>
          </a:bodyPr>
          <a:lstStyle/>
          <a:p>
            <a:r>
              <a:rPr lang="es-ES" sz="3200" b="1" dirty="0" smtClean="0"/>
              <a:t>ARTÍCULO </a:t>
            </a:r>
            <a:r>
              <a:rPr lang="es-ES" sz="3200" b="1" dirty="0"/>
              <a:t>4.1. </a:t>
            </a:r>
            <a:r>
              <a:rPr lang="es-ES" sz="3200" u="sng" dirty="0"/>
              <a:t>La formación de los profesionales se desarrolla de la siguiente forma</a:t>
            </a:r>
            <a:r>
              <a:rPr lang="es-ES" sz="3200" u="sng" dirty="0" smtClean="0"/>
              <a:t>:</a:t>
            </a:r>
            <a:endParaRPr lang="es-ES" sz="3200" dirty="0"/>
          </a:p>
          <a:p>
            <a:pPr lvl="1"/>
            <a:r>
              <a:rPr lang="es-ES" sz="3200" u="sng" dirty="0"/>
              <a:t>Curricular (el proceso docente educativo); </a:t>
            </a:r>
            <a:r>
              <a:rPr lang="es-ES" sz="3200" u="sng" dirty="0" smtClean="0"/>
              <a:t>y</a:t>
            </a:r>
          </a:p>
          <a:p>
            <a:pPr lvl="1"/>
            <a:r>
              <a:rPr lang="es-ES" sz="3200" u="sng" dirty="0" smtClean="0"/>
              <a:t>Extracurricular.</a:t>
            </a:r>
          </a:p>
          <a:p>
            <a:pPr marL="457200" lvl="1" indent="0">
              <a:buNone/>
            </a:pPr>
            <a:endParaRPr lang="es-ES" sz="3200" dirty="0"/>
          </a:p>
          <a:p>
            <a:pPr marL="0" indent="0">
              <a:buNone/>
            </a:pPr>
            <a:r>
              <a:rPr lang="es-ES" sz="3200" dirty="0" smtClean="0"/>
              <a:t>2-La </a:t>
            </a:r>
            <a:r>
              <a:rPr lang="es-ES" sz="3200" dirty="0"/>
              <a:t>investigación científica extracurricular y la extensión universitaria, así como la participación en tareas de alto impacto social, se integran a la labor de formación, constituyendo elementos de vital importancia para la formación integral de los estudiantes</a:t>
            </a:r>
          </a:p>
        </p:txBody>
      </p:sp>
    </p:spTree>
    <p:extLst>
      <p:ext uri="{BB962C8B-B14F-4D97-AF65-F5344CB8AC3E}">
        <p14:creationId xmlns:p14="http://schemas.microsoft.com/office/powerpoint/2010/main" val="6274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Artículos seleccionados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r>
              <a:rPr lang="es-ES" sz="3200" b="1" dirty="0" smtClean="0"/>
              <a:t>ARTÍCULO </a:t>
            </a:r>
            <a:r>
              <a:rPr lang="es-ES" sz="3200" b="1" dirty="0"/>
              <a:t>5.1. </a:t>
            </a:r>
            <a:r>
              <a:rPr lang="es-ES" sz="3200" dirty="0"/>
              <a:t>El modelo de formación del profesional de la educación superior cubana es de perfil amplio y se sustenta en dos ideas rectoras fundamentales</a:t>
            </a:r>
            <a:r>
              <a:rPr lang="es-ES" sz="3200" dirty="0" smtClean="0"/>
              <a:t>:</a:t>
            </a:r>
          </a:p>
          <a:p>
            <a:pPr marL="0" indent="0">
              <a:buNone/>
            </a:pPr>
            <a:endParaRPr lang="es-ES" sz="3200" dirty="0"/>
          </a:p>
          <a:p>
            <a:pPr marL="914400" lvl="1" indent="-457200">
              <a:buFont typeface="+mj-lt"/>
              <a:buAutoNum type="alphaLcParenR"/>
            </a:pPr>
            <a:r>
              <a:rPr lang="es-ES" sz="3200" u="sng" dirty="0"/>
              <a:t>La unidad entre la educación y la instrucción</a:t>
            </a:r>
            <a:r>
              <a:rPr lang="es-ES" sz="3200" dirty="0"/>
              <a:t>, que expresa la necesidad de educar al hombre a la vez que se instruye; </a:t>
            </a:r>
            <a:r>
              <a:rPr lang="es-ES" sz="3200" dirty="0" smtClean="0"/>
              <a:t>y</a:t>
            </a:r>
          </a:p>
          <a:p>
            <a:pPr marL="457200" lvl="1" indent="0">
              <a:buNone/>
            </a:pPr>
            <a:endParaRPr lang="es-ES" sz="3200" dirty="0"/>
          </a:p>
          <a:p>
            <a:pPr marL="914400" lvl="1" indent="-457200">
              <a:buFont typeface="+mj-lt"/>
              <a:buAutoNum type="alphaLcParenR"/>
            </a:pPr>
            <a:r>
              <a:rPr lang="es-ES" sz="3200" u="sng" dirty="0"/>
              <a:t>el vínculo del estudio con el trabajo</a:t>
            </a:r>
            <a:r>
              <a:rPr lang="es-ES" sz="3200" dirty="0"/>
              <a:t>, que consiste en asegurar desde el currículo el dominio de los modos de actuación del profesional en vínculo directo con su actividad profesional.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013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Artículos seleccionados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182" y="1825624"/>
            <a:ext cx="12082818" cy="5032375"/>
          </a:xfrm>
        </p:spPr>
        <p:txBody>
          <a:bodyPr/>
          <a:lstStyle/>
          <a:p>
            <a:r>
              <a:rPr lang="es-ES" sz="4000" b="1" dirty="0" smtClean="0"/>
              <a:t>ARTÍCULO </a:t>
            </a:r>
            <a:r>
              <a:rPr lang="es-ES" sz="4000" b="1" dirty="0"/>
              <a:t>9</a:t>
            </a:r>
            <a:r>
              <a:rPr lang="es-ES" sz="4000" dirty="0"/>
              <a:t>. </a:t>
            </a:r>
            <a:r>
              <a:rPr lang="es-ES" sz="4000" b="1" u="sng" dirty="0"/>
              <a:t>El plan de estudio </a:t>
            </a:r>
            <a:r>
              <a:rPr lang="es-ES" sz="4000" dirty="0"/>
              <a:t>de la carrera es la expresión formal y escrita que recoge el proyecto elaborado para la formación del profesional de perfil amplio que </a:t>
            </a:r>
            <a:r>
              <a:rPr lang="es-ES" sz="4000" dirty="0" smtClean="0"/>
              <a:t>se desea </a:t>
            </a:r>
            <a:r>
              <a:rPr lang="es-ES" sz="4000" dirty="0"/>
              <a:t>formar, y </a:t>
            </a:r>
            <a:r>
              <a:rPr lang="es-ES" sz="4000" b="1" dirty="0"/>
              <a:t>constituye la guía obligatoria a seguir por parte de profesores y estudiantes</a:t>
            </a:r>
            <a:r>
              <a:rPr lang="es-ES" sz="4000" dirty="0"/>
              <a:t> para garantizar egresados con un desempeño eficaz y responsable en el ejercicio de la profesión</a:t>
            </a:r>
            <a:r>
              <a:rPr lang="es-ES" sz="3600" dirty="0"/>
              <a:t>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74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Artículos seleccionados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r>
              <a:rPr lang="es-ES" sz="3200" b="1" dirty="0" smtClean="0"/>
              <a:t>ARTÍCULO </a:t>
            </a:r>
            <a:r>
              <a:rPr lang="es-ES" sz="3200" b="1" dirty="0"/>
              <a:t>16. </a:t>
            </a:r>
            <a:r>
              <a:rPr lang="es-ES" sz="3200" dirty="0"/>
              <a:t>Las modalidades de estudio que se desarrollan en la educación superior son:</a:t>
            </a:r>
          </a:p>
          <a:p>
            <a:pPr lvl="1"/>
            <a:r>
              <a:rPr lang="es-ES" sz="3200" b="1" u="sng" dirty="0"/>
              <a:t>Presencial;</a:t>
            </a:r>
          </a:p>
          <a:p>
            <a:pPr lvl="1"/>
            <a:r>
              <a:rPr lang="es-ES" sz="3200" dirty="0"/>
              <a:t>semipresencial; y</a:t>
            </a:r>
          </a:p>
          <a:p>
            <a:pPr lvl="1"/>
            <a:r>
              <a:rPr lang="es-ES" sz="3200" dirty="0"/>
              <a:t>a distancia.</a:t>
            </a:r>
          </a:p>
          <a:p>
            <a:r>
              <a:rPr lang="es-ES" sz="3200" b="1" dirty="0" smtClean="0"/>
              <a:t>ARTÍCULO </a:t>
            </a:r>
            <a:r>
              <a:rPr lang="es-ES" sz="3200" b="1" dirty="0"/>
              <a:t>17. </a:t>
            </a:r>
            <a:r>
              <a:rPr lang="es-ES" sz="3200" dirty="0"/>
              <a:t>La modalidad presencial es aquella donde el proceso de formación tiene lugar a partir de la presencia de los estudiantes y sus profesores, en el mismo lugar, en el mismo tiempo y con altos niveles de carga lectiva semanal, con Ío cual se asegura una relación estable y permanente para lograr los objetivos propuestos.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81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1"/>
            <a:ext cx="12078268" cy="1378423"/>
          </a:xfrm>
        </p:spPr>
        <p:txBody>
          <a:bodyPr/>
          <a:lstStyle/>
          <a:p>
            <a:pPr algn="ctr"/>
            <a:r>
              <a:rPr lang="es-ES" u="sng" dirty="0" smtClean="0"/>
              <a:t>TÍTULO </a:t>
            </a:r>
            <a:r>
              <a:rPr lang="es-ES" u="sng" dirty="0" smtClean="0"/>
              <a:t>II: GENERALIDADES</a:t>
            </a:r>
            <a:br>
              <a:rPr lang="es-ES" u="sng" dirty="0" smtClean="0"/>
            </a:br>
            <a:r>
              <a:rPr lang="es-ES" u="sng" dirty="0" smtClean="0"/>
              <a:t>Artículos seleccionados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" y="1825624"/>
            <a:ext cx="12191999" cy="5032375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ARTÍCULO </a:t>
            </a:r>
            <a:r>
              <a:rPr lang="es-ES" b="1" dirty="0"/>
              <a:t>21. </a:t>
            </a:r>
            <a:r>
              <a:rPr lang="es-ES" dirty="0"/>
              <a:t>El proceso de formación de los profesionales en la educación superior se organiza en tres tipos de cursos:</a:t>
            </a:r>
          </a:p>
          <a:p>
            <a:pPr marL="0" lvl="0" indent="0">
              <a:buNone/>
            </a:pPr>
            <a:r>
              <a:rPr lang="es-ES" dirty="0" smtClean="0"/>
              <a:t>                      </a:t>
            </a:r>
            <a:r>
              <a:rPr lang="es-ES" b="1" dirty="0" smtClean="0"/>
              <a:t>Curso </a:t>
            </a:r>
            <a:r>
              <a:rPr lang="es-ES" b="1" dirty="0"/>
              <a:t>diurno;</a:t>
            </a:r>
          </a:p>
          <a:p>
            <a:pPr marL="0" lvl="0" indent="0">
              <a:buNone/>
            </a:pPr>
            <a:r>
              <a:rPr lang="es-ES" dirty="0" smtClean="0"/>
              <a:t>                      Curso </a:t>
            </a:r>
            <a:r>
              <a:rPr lang="es-ES" dirty="0"/>
              <a:t>por encuentros; y</a:t>
            </a:r>
          </a:p>
          <a:p>
            <a:pPr marL="0" lvl="0" indent="0">
              <a:buNone/>
            </a:pPr>
            <a:r>
              <a:rPr lang="es-ES" dirty="0" smtClean="0"/>
              <a:t>                      Curso </a:t>
            </a:r>
            <a:r>
              <a:rPr lang="es-ES" dirty="0"/>
              <a:t>a distancia.</a:t>
            </a:r>
          </a:p>
          <a:p>
            <a:r>
              <a:rPr lang="es-ES" b="1" dirty="0" smtClean="0"/>
              <a:t>ARTÍCULO </a:t>
            </a:r>
            <a:r>
              <a:rPr lang="es-ES" b="1" dirty="0"/>
              <a:t>22.1. </a:t>
            </a:r>
            <a:r>
              <a:rPr lang="es-ES" u="sng" dirty="0"/>
              <a:t>El curso diurno se desarrolla fundamentalmente en la modalidad presencial, </a:t>
            </a:r>
            <a:r>
              <a:rPr lang="es-ES" dirty="0"/>
              <a:t>lo que no impide que algunos periodos lectivos, o algunas disciplinas y asignaturas se puedan desarrollan con características propias de la modalidad semipresencial o a distancia.</a:t>
            </a:r>
          </a:p>
          <a:p>
            <a:r>
              <a:rPr lang="es-ES" dirty="0"/>
              <a:t>2. </a:t>
            </a:r>
            <a:r>
              <a:rPr lang="es-ES" u="sng" dirty="0"/>
              <a:t>Este tipo de curso se concibe </a:t>
            </a:r>
            <a:r>
              <a:rPr lang="es-ES" u="sng" dirty="0" err="1" smtClean="0"/>
              <a:t>basicamente</a:t>
            </a:r>
            <a:r>
              <a:rPr lang="es-ES" u="sng" dirty="0" smtClean="0"/>
              <a:t> </a:t>
            </a:r>
            <a:r>
              <a:rPr lang="es-ES" u="sng" dirty="0"/>
              <a:t>para egresados de los institutos preuniversitarios,</a:t>
            </a:r>
            <a:r>
              <a:rPr lang="es-ES" dirty="0"/>
              <a:t> que pueden dedicar la mayor parte del tiempo a su formación profesional. Los aspirantes deben haber vencido el nivel medio superior y cumplir los requisitos establecidos para cada carrera. </a:t>
            </a:r>
            <a:r>
              <a:rPr lang="es-ES" b="1" u="sng" dirty="0"/>
              <a:t>El límite de edad para matricular en este tipo de curso es hasta los veintiocho (28) años.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94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0125" y="0"/>
            <a:ext cx="11900848" cy="67556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9600" dirty="0" smtClean="0"/>
          </a:p>
          <a:p>
            <a:pPr marL="0" indent="0" algn="ctr">
              <a:buNone/>
            </a:pPr>
            <a:endParaRPr lang="es-ES" sz="9600" dirty="0"/>
          </a:p>
          <a:p>
            <a:pPr marL="0" indent="0" algn="ctr">
              <a:buNone/>
            </a:pPr>
            <a:r>
              <a:rPr lang="es-ES" sz="9600" dirty="0" smtClean="0"/>
              <a:t>fin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16480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550</Words>
  <Application>Microsoft Office PowerPoint</Application>
  <PresentationFormat>Personalizado</PresentationFormat>
  <Paragraphs>43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RESOLUCIÓN MINISTERIAL 47 DEL 2022 (2) GENERALIDADES</vt:lpstr>
      <vt:lpstr>TÍTULO II: GENERALIDADES ESTRUCTURA</vt:lpstr>
      <vt:lpstr>TÍTULO II: GENERALIDADES Artículos seleccionados</vt:lpstr>
      <vt:lpstr>TÍTULO II: GENERALIDADES Artículos seleccionados</vt:lpstr>
      <vt:lpstr>TÍTULO II: GENERALIDADES Artículos seleccionados</vt:lpstr>
      <vt:lpstr>TÍTULO II: GENERALIDADES Artículos seleccionados</vt:lpstr>
      <vt:lpstr>TÍTULO II: GENERALIDADES Artículos seleccionados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RESOLUCION MINISTERIAL 47 DEL 2022 (2) GENERALIDADES</dc:title>
  <dc:creator>Cuenta Microsoft</dc:creator>
  <cp:lastModifiedBy>Estudiantes</cp:lastModifiedBy>
  <cp:revision>9</cp:revision>
  <dcterms:created xsi:type="dcterms:W3CDTF">2024-01-03T20:27:45Z</dcterms:created>
  <dcterms:modified xsi:type="dcterms:W3CDTF">2024-03-06T16:11:44Z</dcterms:modified>
</cp:coreProperties>
</file>