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7" r:id="rId21"/>
    <p:sldId id="278" r:id="rId2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090564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04328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4220623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3855884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370011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2905D451-4A50-4A8E-9B50-6BD91199D9F7}" type="datetimeFigureOut">
              <a:rPr lang="es-ES" smtClean="0"/>
              <a:t>06/03/2024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3760201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2905D451-4A50-4A8E-9B50-6BD91199D9F7}" type="datetimeFigureOut">
              <a:rPr lang="es-ES" smtClean="0"/>
              <a:t>06/03/2024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416653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2905D451-4A50-4A8E-9B50-6BD91199D9F7}" type="datetimeFigureOut">
              <a:rPr lang="es-ES" smtClean="0"/>
              <a:t>06/03/2024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789910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905D451-4A50-4A8E-9B50-6BD91199D9F7}" type="datetimeFigureOut">
              <a:rPr lang="es-ES" smtClean="0"/>
              <a:t>06/03/2024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2332403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905D451-4A50-4A8E-9B50-6BD91199D9F7}" type="datetimeFigureOut">
              <a:rPr lang="es-ES" smtClean="0"/>
              <a:t>06/03/2024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905376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905D451-4A50-4A8E-9B50-6BD91199D9F7}" type="datetimeFigureOut">
              <a:rPr lang="es-ES" smtClean="0"/>
              <a:t>06/03/2024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4160138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05D451-4A50-4A8E-9B50-6BD91199D9F7}" type="datetimeFigureOut">
              <a:rPr lang="es-ES" smtClean="0"/>
              <a:t>06/03/2024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760838-074C-49FD-AC31-C7B4039DB900}" type="slidenum">
              <a:rPr lang="es-ES" smtClean="0"/>
              <a:t>‹Nº›</a:t>
            </a:fld>
            <a:endParaRPr lang="es-ES"/>
          </a:p>
        </p:txBody>
      </p:sp>
    </p:spTree>
    <p:extLst>
      <p:ext uri="{BB962C8B-B14F-4D97-AF65-F5344CB8AC3E}">
        <p14:creationId xmlns:p14="http://schemas.microsoft.com/office/powerpoint/2010/main" val="3131258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0"/>
            <a:ext cx="12192000" cy="3509963"/>
          </a:xfrm>
        </p:spPr>
        <p:txBody>
          <a:bodyPr>
            <a:normAutofit/>
          </a:bodyPr>
          <a:lstStyle/>
          <a:p>
            <a:r>
              <a:rPr lang="es-ES" u="sng" dirty="0" smtClean="0"/>
              <a:t>RESOLUCIÓN </a:t>
            </a:r>
            <a:r>
              <a:rPr lang="es-ES" u="sng" dirty="0" smtClean="0"/>
              <a:t>MINISTERIAL 47 DEL 2022 (3)</a:t>
            </a:r>
            <a:br>
              <a:rPr lang="es-ES" u="sng" dirty="0" smtClean="0"/>
            </a:br>
            <a:r>
              <a:rPr lang="es-ES" u="sng" dirty="0" smtClean="0"/>
              <a:t>ORGANIZACIÓN DOCENTE</a:t>
            </a:r>
            <a:endParaRPr lang="es-ES" u="sng" dirty="0"/>
          </a:p>
        </p:txBody>
      </p:sp>
      <p:sp>
        <p:nvSpPr>
          <p:cNvPr id="3" name="Subtítulo 2"/>
          <p:cNvSpPr>
            <a:spLocks noGrp="1"/>
          </p:cNvSpPr>
          <p:nvPr>
            <p:ph type="subTitle" idx="1"/>
          </p:nvPr>
        </p:nvSpPr>
        <p:spPr>
          <a:xfrm>
            <a:off x="1524000" y="4967784"/>
            <a:ext cx="9144000" cy="1787857"/>
          </a:xfrm>
        </p:spPr>
        <p:txBody>
          <a:bodyPr>
            <a:normAutofit lnSpcReduction="10000"/>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endParaRPr lang="es-ES" dirty="0"/>
          </a:p>
        </p:txBody>
      </p:sp>
    </p:spTree>
    <p:extLst>
      <p:ext uri="{BB962C8B-B14F-4D97-AF65-F5344CB8AC3E}">
        <p14:creationId xmlns:p14="http://schemas.microsoft.com/office/powerpoint/2010/main" val="3724974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a:t>
            </a:r>
            <a:r>
              <a:rPr lang="es-ES" b="1" dirty="0" smtClean="0"/>
              <a:t>58</a:t>
            </a:r>
            <a:r>
              <a:rPr lang="es-ES" dirty="0" smtClean="0"/>
              <a:t>. Los estudiantes matriculados en el curso diurno </a:t>
            </a:r>
            <a:r>
              <a:rPr lang="es-ES" b="1" u="sng" dirty="0" smtClean="0"/>
              <a:t>están obligados a asistir como mínimo al ochenta por ciento (80%) del total de </a:t>
            </a:r>
            <a:r>
              <a:rPr lang="es-ES" b="1" i="1" u="sng" dirty="0" smtClean="0"/>
              <a:t>horas presenciales </a:t>
            </a:r>
            <a:r>
              <a:rPr lang="es-ES" dirty="0" smtClean="0"/>
              <a:t>de cada asignatura para concurrir a su evaluación final en las convocatorias establecidas o recibir la calificación final en aquella que no tiene previsto un acto de evaluación final. </a:t>
            </a:r>
            <a:r>
              <a:rPr lang="es-ES" u="sng" dirty="0" smtClean="0"/>
              <a:t>No tienen la obligación de justificar hasta el veinte por ciento (20 %) de ausencias a las horas presenciales de clases</a:t>
            </a:r>
          </a:p>
          <a:p>
            <a:r>
              <a:rPr lang="es-ES" b="1" dirty="0" smtClean="0"/>
              <a:t>ARTÍCULO </a:t>
            </a:r>
            <a:r>
              <a:rPr lang="es-ES" b="1" dirty="0"/>
              <a:t>60. </a:t>
            </a:r>
            <a:r>
              <a:rPr lang="es-ES" dirty="0"/>
              <a:t>Los estudiantes matriculados en el curso diurno o en el curso por encuentros </a:t>
            </a:r>
            <a:r>
              <a:rPr lang="es-ES" u="sng" dirty="0"/>
              <a:t>tienen siempre la obligación de justificar las ausencias a las evaluaciones parciales planificadas en las asignaturas</a:t>
            </a:r>
            <a:r>
              <a:rPr lang="es-ES" dirty="0"/>
              <a:t>. </a:t>
            </a:r>
            <a:r>
              <a:rPr lang="es-ES" u="sng" dirty="0"/>
              <a:t>En estos casos el profesor puede fijar, si lo considera necesario, la ejecución de una evaluación similar en otra fecha.</a:t>
            </a:r>
          </a:p>
          <a:p>
            <a:endParaRPr lang="es-ES" dirty="0"/>
          </a:p>
        </p:txBody>
      </p:sp>
    </p:spTree>
    <p:extLst>
      <p:ext uri="{BB962C8B-B14F-4D97-AF65-F5344CB8AC3E}">
        <p14:creationId xmlns:p14="http://schemas.microsoft.com/office/powerpoint/2010/main" val="398332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478" y="1"/>
            <a:ext cx="11955438"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091916" cy="5032375"/>
          </a:xfrm>
        </p:spPr>
        <p:txBody>
          <a:bodyPr>
            <a:normAutofit fontScale="85000" lnSpcReduction="20000"/>
          </a:bodyPr>
          <a:lstStyle/>
          <a:p>
            <a:r>
              <a:rPr lang="es-ES" b="1" dirty="0"/>
              <a:t>ARTICULO 62.1. </a:t>
            </a:r>
            <a:r>
              <a:rPr lang="es-ES" dirty="0"/>
              <a:t>Los estudiantes matriculados en el curso diurno que </a:t>
            </a:r>
            <a:r>
              <a:rPr lang="es-ES" u="sng" dirty="0"/>
              <a:t>excedan el veinte por ciento (20%) ….de ausencias a las actividades presenciales </a:t>
            </a:r>
            <a:r>
              <a:rPr lang="es-ES" dirty="0"/>
              <a:t>de una asignatura y que no sobrepasen el cincuenta por ciento (50%), </a:t>
            </a:r>
            <a:r>
              <a:rPr lang="es-ES" b="1" u="sng" dirty="0"/>
              <a:t>pueden ser autorizados por el decano </a:t>
            </a:r>
            <a:r>
              <a:rPr lang="es-ES" dirty="0"/>
              <a:t>o por el director del centro universitario municipal o filial </a:t>
            </a:r>
            <a:r>
              <a:rPr lang="es-ES" u="sng" dirty="0"/>
              <a:t>de manera excepcional</a:t>
            </a:r>
            <a:r>
              <a:rPr lang="es-ES" dirty="0"/>
              <a:t>, a presentarse </a:t>
            </a:r>
            <a:r>
              <a:rPr lang="es-ES" dirty="0" smtClean="0"/>
              <a:t>al </a:t>
            </a:r>
            <a:r>
              <a:rPr lang="es-ES" dirty="0"/>
              <a:t>acto de evaluación final de las asignaturas en todas las convocatorias establecidas o recibir la calificación final en aquellas que no tienen previsto acto de evaluación final, en los casos debidamente acreditados de:</a:t>
            </a:r>
            <a:endParaRPr lang="es-ES" sz="2400" dirty="0"/>
          </a:p>
          <a:p>
            <a:pPr lvl="1"/>
            <a:r>
              <a:rPr lang="es-ES" dirty="0"/>
              <a:t>Movilización militar;</a:t>
            </a:r>
            <a:endParaRPr lang="es-ES" sz="1800" dirty="0"/>
          </a:p>
          <a:p>
            <a:pPr lvl="1"/>
            <a:r>
              <a:rPr lang="es-ES" dirty="0"/>
              <a:t>enfermedad  o accidente;</a:t>
            </a:r>
            <a:endParaRPr lang="es-ES" sz="1800" dirty="0"/>
          </a:p>
          <a:p>
            <a:pPr lvl="1"/>
            <a:r>
              <a:rPr lang="es-ES" dirty="0"/>
              <a:t>maternidad o embarazo;</a:t>
            </a:r>
            <a:endParaRPr lang="es-ES" sz="1800" dirty="0"/>
          </a:p>
          <a:p>
            <a:pPr lvl="1"/>
            <a:r>
              <a:rPr lang="es-ES" dirty="0"/>
              <a:t>licencia deportiva a atletas de alto rendimiento;</a:t>
            </a:r>
            <a:endParaRPr lang="es-ES" sz="1800" dirty="0"/>
          </a:p>
          <a:p>
            <a:pPr lvl="1"/>
            <a:r>
              <a:rPr lang="es-ES" dirty="0"/>
              <a:t>licencia cultural a los miembros de grupos nacionales y de otros grupos artísticos, en el caso de los estudiantes de carreras de arte;</a:t>
            </a:r>
            <a:endParaRPr lang="es-ES" sz="1800" dirty="0"/>
          </a:p>
          <a:p>
            <a:pPr lvl="1"/>
            <a:r>
              <a:rPr lang="es-ES" dirty="0"/>
              <a:t>fallecimiento o enfermedad de familiares hasta un segundo grado de parentesco. En los casos que no exista ese grado, el decano de la facultad o el director del centro universitario municipal o filial puede justificar por excepción dichas ausencias, para lo cual orienta la realización de las verificaciones que considere;</a:t>
            </a:r>
            <a:endParaRPr lang="es-ES" sz="1800" dirty="0"/>
          </a:p>
          <a:p>
            <a:pPr lvl="1"/>
            <a:r>
              <a:rPr lang="es-ES" dirty="0"/>
              <a:t>la asistencia a eventos nacionales o internacionales;</a:t>
            </a:r>
            <a:endParaRPr lang="es-ES" sz="1800" dirty="0"/>
          </a:p>
          <a:p>
            <a:pPr lvl="1"/>
            <a:r>
              <a:rPr lang="es-ES" dirty="0"/>
              <a:t>necesidad impostergable de la producción o los servicios; y</a:t>
            </a:r>
            <a:endParaRPr lang="es-ES" sz="1800" dirty="0"/>
          </a:p>
          <a:p>
            <a:pPr lvl="1"/>
            <a:r>
              <a:rPr lang="es-ES" dirty="0"/>
              <a:t>cumplimiento de misión de carácter oficial asignada.</a:t>
            </a:r>
            <a:endParaRPr lang="es-ES" sz="1800" dirty="0"/>
          </a:p>
          <a:p>
            <a:endParaRPr lang="es-ES" dirty="0"/>
          </a:p>
        </p:txBody>
      </p:sp>
    </p:spTree>
    <p:extLst>
      <p:ext uri="{BB962C8B-B14F-4D97-AF65-F5344CB8AC3E}">
        <p14:creationId xmlns:p14="http://schemas.microsoft.com/office/powerpoint/2010/main" val="10550237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lnSpcReduction="10000"/>
          </a:bodyPr>
          <a:lstStyle/>
          <a:p>
            <a:r>
              <a:rPr lang="es-ES" b="1" dirty="0" smtClean="0"/>
              <a:t>ARTÍCULO </a:t>
            </a:r>
            <a:r>
              <a:rPr lang="es-ES" b="1" dirty="0" smtClean="0"/>
              <a:t>68.1</a:t>
            </a:r>
            <a:r>
              <a:rPr lang="es-ES" dirty="0" smtClean="0"/>
              <a:t>. A los estudiantes matriculados en el curso diurno que excedan el veinte por ciento (20%) de ausencias a las actividades presenciales de una asignatura que no sobrepasen el cincuenta por ciento (50%), y que no son autorizados a presentarse al acto de evaluación final de las asignaturas en todas las convocatorias establecidas o recibir la calificación final en aquellas que no tienen previsto acto de evaluación final, según Io dispuesto en el Articulo 62 del presente Reglamento, se les concede una única oportunidad y se procede como sigue:</a:t>
            </a:r>
          </a:p>
          <a:p>
            <a:pPr marL="0" indent="0">
              <a:buNone/>
            </a:pPr>
            <a:r>
              <a:rPr lang="es-ES" dirty="0" smtClean="0"/>
              <a:t>        a)Si la evaluación final de la asignatura es la realización de un examen final, el estudiante obtiene la calificación de Mal (2) en la primera y segunda convocatorias y puede presentarse solo a la tercera convocatoria;</a:t>
            </a:r>
          </a:p>
          <a:p>
            <a:pPr marL="0" lvl="0" indent="0">
              <a:buNone/>
            </a:pPr>
            <a:r>
              <a:rPr lang="es-ES" b="1" dirty="0" smtClean="0"/>
              <a:t>2-Si </a:t>
            </a:r>
            <a:r>
              <a:rPr lang="es-ES" b="1" dirty="0"/>
              <a:t>el estudiante no aprueba la asignatura en la oportunidad otorgada se le considera desaprobada por inasistencia y obtiene la calificación de mal (2).</a:t>
            </a:r>
            <a:endParaRPr lang="es-ES" dirty="0"/>
          </a:p>
          <a:p>
            <a:endParaRPr lang="es-ES" dirty="0"/>
          </a:p>
        </p:txBody>
      </p:sp>
    </p:spTree>
    <p:extLst>
      <p:ext uri="{BB962C8B-B14F-4D97-AF65-F5344CB8AC3E}">
        <p14:creationId xmlns:p14="http://schemas.microsoft.com/office/powerpoint/2010/main" val="4323414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091916" cy="1325563"/>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4930017"/>
          </a:xfrm>
        </p:spPr>
        <p:txBody>
          <a:bodyPr/>
          <a:lstStyle/>
          <a:p>
            <a:r>
              <a:rPr lang="es-ES" b="1" dirty="0" smtClean="0"/>
              <a:t>ARTÍCULO </a:t>
            </a:r>
            <a:r>
              <a:rPr lang="es-ES" b="1" dirty="0"/>
              <a:t>69. </a:t>
            </a:r>
            <a:r>
              <a:rPr lang="es-ES" dirty="0"/>
              <a:t>Si un estudiante excede el cincuenta por ciento (50%) de ausencias a las actividades presenciales de una asignatura, solo en casos muy excepcionales, </a:t>
            </a:r>
            <a:r>
              <a:rPr lang="es-ES" b="1" dirty="0"/>
              <a:t>el rector de la institución de educación superior puede concederle una única oportunidad</a:t>
            </a:r>
            <a:r>
              <a:rPr lang="es-ES" dirty="0"/>
              <a:t>, tomando en cuenta el criterio del profesor de la asignatura, del colectivo de año académico y de las organizaciones estudiantiles</a:t>
            </a:r>
          </a:p>
        </p:txBody>
      </p:sp>
    </p:spTree>
    <p:extLst>
      <p:ext uri="{BB962C8B-B14F-4D97-AF65-F5344CB8AC3E}">
        <p14:creationId xmlns:p14="http://schemas.microsoft.com/office/powerpoint/2010/main" val="25454157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1"/>
            <a:ext cx="12078269"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a:t>
            </a:r>
            <a:r>
              <a:rPr lang="es-ES" b="1" dirty="0"/>
              <a:t>74.1. </a:t>
            </a:r>
            <a:r>
              <a:rPr lang="es-ES" dirty="0"/>
              <a:t>Los estudiantes matriculados en el curso diurno o en el curso por encuentros promueven al año inmediato superior en los casos siguientes:</a:t>
            </a:r>
            <a:endParaRPr lang="es-ES" sz="2400" dirty="0"/>
          </a:p>
          <a:p>
            <a:pPr lvl="1"/>
            <a:r>
              <a:rPr lang="es-ES" dirty="0"/>
              <a:t>Cuando tengan aprobadas todas las asignaturas previstas en el año matriculado; o</a:t>
            </a:r>
            <a:endParaRPr lang="es-ES" sz="1800" dirty="0"/>
          </a:p>
          <a:p>
            <a:pPr lvl="1"/>
            <a:r>
              <a:rPr lang="es-ES" dirty="0"/>
              <a:t>cuando desaprueben hasta dos (2) asignaturas del año que cursa, con independencia del periodo en que estén planificadas, las que pueden matricular como arrastre en el siguiente curso académico.</a:t>
            </a:r>
            <a:endParaRPr lang="es-ES" sz="1800" dirty="0"/>
          </a:p>
          <a:p>
            <a:r>
              <a:rPr lang="es-ES" dirty="0"/>
              <a:t>2. Solo pueden matricular dos (2) asignaturas como arrastres correspondientes al año académico inmediato inferior. Si desaprueban mas de dos (2) asignaturas en el curso, puede valorarse la posibilidad de repetir el año académico, según establece el Artículo 77 del presente Reglamento</a:t>
            </a:r>
          </a:p>
        </p:txBody>
      </p:sp>
    </p:spTree>
    <p:extLst>
      <p:ext uri="{BB962C8B-B14F-4D97-AF65-F5344CB8AC3E}">
        <p14:creationId xmlns:p14="http://schemas.microsoft.com/office/powerpoint/2010/main" val="182624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4" y="1"/>
            <a:ext cx="12096466"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95534" y="1825624"/>
            <a:ext cx="11996382" cy="5032375"/>
          </a:xfrm>
        </p:spPr>
        <p:txBody>
          <a:bodyPr/>
          <a:lstStyle/>
          <a:p>
            <a:r>
              <a:rPr lang="es-ES" b="1" dirty="0" smtClean="0"/>
              <a:t>ARTÍCULO </a:t>
            </a:r>
            <a:r>
              <a:rPr lang="es-ES" b="1" dirty="0"/>
              <a:t>75.1. </a:t>
            </a:r>
            <a:r>
              <a:rPr lang="es-ES" dirty="0"/>
              <a:t>Los estudiantes matriculados en el curso diurno tienen la oportunidad de repetir hasta dos (2) años de su plan de estudio durante toda la carrera y solo pueden repetir un mismo año una (1) sola vez.</a:t>
            </a:r>
          </a:p>
          <a:p>
            <a:pPr marL="0" lvl="0" indent="0">
              <a:buNone/>
            </a:pPr>
            <a:r>
              <a:rPr lang="es-ES" b="1" dirty="0"/>
              <a:t/>
            </a:r>
            <a:br>
              <a:rPr lang="es-ES" b="1" dirty="0"/>
            </a:br>
            <a:r>
              <a:rPr lang="es-ES" b="1" dirty="0" smtClean="0"/>
              <a:t>          </a:t>
            </a:r>
            <a:r>
              <a:rPr lang="es-ES" dirty="0" smtClean="0"/>
              <a:t>Sólo </a:t>
            </a:r>
            <a:r>
              <a:rPr lang="es-ES" dirty="0"/>
              <a:t>tienen que cursar y aprobar las asignaturas que le quedaron </a:t>
            </a:r>
            <a:r>
              <a:rPr lang="es-ES" dirty="0" smtClean="0"/>
              <a:t> pendientes </a:t>
            </a:r>
            <a:r>
              <a:rPr lang="es-ES" dirty="0"/>
              <a:t>del año académico que repite.</a:t>
            </a:r>
          </a:p>
          <a:p>
            <a:pPr marL="0" lvl="0" indent="0">
              <a:buNone/>
            </a:pPr>
            <a:r>
              <a:rPr lang="es-ES" dirty="0" smtClean="0"/>
              <a:t>          El </a:t>
            </a:r>
            <a:r>
              <a:rPr lang="es-ES" dirty="0"/>
              <a:t>decano de la facultad o el director del centro universitario municipal o </a:t>
            </a:r>
            <a:r>
              <a:rPr lang="es-ES" dirty="0" smtClean="0"/>
              <a:t>filial</a:t>
            </a:r>
            <a:r>
              <a:rPr lang="es-ES" dirty="0"/>
              <a:t>, según corresponda, está facultado para autorizar o no al estudiante a repetir el año.</a:t>
            </a:r>
          </a:p>
          <a:p>
            <a:endParaRPr lang="es-ES" dirty="0"/>
          </a:p>
        </p:txBody>
      </p:sp>
    </p:spTree>
    <p:extLst>
      <p:ext uri="{BB962C8B-B14F-4D97-AF65-F5344CB8AC3E}">
        <p14:creationId xmlns:p14="http://schemas.microsoft.com/office/powerpoint/2010/main" val="1405983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95534" y="1825624"/>
            <a:ext cx="12096466" cy="5032375"/>
          </a:xfrm>
        </p:spPr>
        <p:txBody>
          <a:bodyPr>
            <a:normAutofit/>
          </a:bodyPr>
          <a:lstStyle/>
          <a:p>
            <a:r>
              <a:rPr lang="es-ES" b="1" dirty="0" smtClean="0"/>
              <a:t>ARTÍCULO </a:t>
            </a:r>
            <a:r>
              <a:rPr lang="es-ES" b="1" dirty="0" smtClean="0"/>
              <a:t>78.1</a:t>
            </a:r>
            <a:r>
              <a:rPr lang="es-ES" dirty="0" smtClean="0"/>
              <a:t>. Los estudiantes del curso diurno o del curso por encuentros deben matricular las asignaturas de arrastre y cursarlas simultáneamente con las asignaturas previstas en el año al cual promovió.</a:t>
            </a:r>
          </a:p>
          <a:p>
            <a:r>
              <a:rPr lang="es-ES" b="1" dirty="0" smtClean="0"/>
              <a:t>ARTÍCULO </a:t>
            </a:r>
            <a:r>
              <a:rPr lang="es-ES" b="1" dirty="0"/>
              <a:t>79. </a:t>
            </a:r>
            <a:r>
              <a:rPr lang="es-ES" dirty="0"/>
              <a:t>En casos muy excepcionales, </a:t>
            </a:r>
            <a:r>
              <a:rPr lang="es-ES" u="sng" dirty="0"/>
              <a:t>el ministro de cada organismo formador aprueba los contenidos que no pueden cursarse como arrastre a propuesta del rector del centro rector, avalado previamente por la comisión nacional de carrera.</a:t>
            </a:r>
            <a:r>
              <a:rPr lang="es-ES" dirty="0"/>
              <a:t> De aprobarse, se garantiza su estricto cumplimiento en todas las instituciones de educación superior donde se desarrolle la carrera.</a:t>
            </a:r>
          </a:p>
          <a:p>
            <a:r>
              <a:rPr lang="es-ES" b="1" dirty="0" smtClean="0"/>
              <a:t>ARTÍCULO </a:t>
            </a:r>
            <a:r>
              <a:rPr lang="es-ES" b="1" dirty="0"/>
              <a:t>80.1. </a:t>
            </a:r>
            <a:r>
              <a:rPr lang="es-ES" u="sng" dirty="0"/>
              <a:t>El estudiante matriculado en el curso diurno o en el curso por encuentros tiene obligatoriamente que aprobar las asignaturas de arrastre para promover al año inmediato superior.</a:t>
            </a:r>
          </a:p>
          <a:p>
            <a:endParaRPr lang="es-ES" dirty="0"/>
          </a:p>
        </p:txBody>
      </p:sp>
    </p:spTree>
    <p:extLst>
      <p:ext uri="{BB962C8B-B14F-4D97-AF65-F5344CB8AC3E}">
        <p14:creationId xmlns:p14="http://schemas.microsoft.com/office/powerpoint/2010/main" val="276008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96982" y="1770206"/>
            <a:ext cx="12095018" cy="4976958"/>
          </a:xfrm>
        </p:spPr>
        <p:txBody>
          <a:bodyPr/>
          <a:lstStyle/>
          <a:p>
            <a:r>
              <a:rPr lang="es-ES" b="1" dirty="0" smtClean="0"/>
              <a:t>ARTÍCULO </a:t>
            </a:r>
            <a:r>
              <a:rPr lang="es-ES" b="1" dirty="0"/>
              <a:t>81.1. </a:t>
            </a:r>
            <a:r>
              <a:rPr lang="es-ES" dirty="0"/>
              <a:t>Los estudiantes matriculados en el curso diurno autorizados a repetir un año se vinculan laboralmente en la propia institución de educación superior o en una entidad laboral para realizar tareas afines a la carrera y participar en actividades que contribuyan a su formación integral. Para ello se tiene en cuenta la carga docente a la que están sometidos en el curso</a:t>
            </a:r>
            <a:r>
              <a:rPr lang="es-ES" dirty="0" smtClean="0"/>
              <a:t>.</a:t>
            </a:r>
          </a:p>
          <a:p>
            <a:pPr marL="0" indent="0">
              <a:buNone/>
            </a:pPr>
            <a:endParaRPr lang="es-ES" dirty="0"/>
          </a:p>
          <a:p>
            <a:pPr lvl="0"/>
            <a:r>
              <a:rPr lang="es-ES" dirty="0"/>
              <a:t>El decano de la facultad es el responsable de programar el trabajo de estos estudiantes o los exime de realizarlo, a partir de las características de cada caso.</a:t>
            </a:r>
          </a:p>
          <a:p>
            <a:pPr marL="0" indent="0">
              <a:buNone/>
            </a:pPr>
            <a:endParaRPr lang="es-ES" dirty="0"/>
          </a:p>
        </p:txBody>
      </p:sp>
    </p:spTree>
    <p:extLst>
      <p:ext uri="{BB962C8B-B14F-4D97-AF65-F5344CB8AC3E}">
        <p14:creationId xmlns:p14="http://schemas.microsoft.com/office/powerpoint/2010/main" val="815139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514902"/>
            <a:ext cx="12091916" cy="5343098"/>
          </a:xfrm>
        </p:spPr>
        <p:txBody>
          <a:bodyPr>
            <a:normAutofit fontScale="25000" lnSpcReduction="20000"/>
          </a:bodyPr>
          <a:lstStyle/>
          <a:p>
            <a:r>
              <a:rPr lang="es-ES" sz="9600" b="1" dirty="0" smtClean="0"/>
              <a:t>ARTÍCULO </a:t>
            </a:r>
            <a:r>
              <a:rPr lang="es-ES" sz="9600" b="1" dirty="0" smtClean="0"/>
              <a:t>86. </a:t>
            </a:r>
            <a:r>
              <a:rPr lang="es-ES" sz="9600" u="sng" dirty="0" smtClean="0"/>
              <a:t>Se entiende por baja la suspensión temporal o definitiva </a:t>
            </a:r>
            <a:r>
              <a:rPr lang="es-ES" sz="9600" dirty="0" smtClean="0"/>
              <a:t>de la condición de estudiante universitario. Es válida para estudiantes matriculados en cualquier tipo de  curso. A los efectos de la promoción, las bajas se consideran como año cursado y  desaprobado.</a:t>
            </a:r>
          </a:p>
          <a:p>
            <a:pPr marL="0" indent="0">
              <a:buNone/>
            </a:pPr>
            <a:endParaRPr lang="es-ES" sz="9600" dirty="0" smtClean="0"/>
          </a:p>
          <a:p>
            <a:pPr marL="0" indent="0">
              <a:buNone/>
            </a:pPr>
            <a:r>
              <a:rPr lang="es-ES" sz="9600" b="1" dirty="0" smtClean="0"/>
              <a:t>ARTÍCULO </a:t>
            </a:r>
            <a:r>
              <a:rPr lang="es-ES" sz="9600" b="1" dirty="0" smtClean="0"/>
              <a:t>87. </a:t>
            </a:r>
            <a:r>
              <a:rPr lang="es-ES" sz="9600" dirty="0" smtClean="0"/>
              <a:t>Los tipos de bajas que pueden presentarse son los siguientes:</a:t>
            </a:r>
          </a:p>
          <a:p>
            <a:pPr marL="457200" lvl="1" indent="0">
              <a:buNone/>
            </a:pPr>
            <a:r>
              <a:rPr lang="es-ES" sz="9600" dirty="0" smtClean="0"/>
              <a:t>por insuficiencia docente;                             por sanción disciplinaria;</a:t>
            </a:r>
          </a:p>
          <a:p>
            <a:pPr marL="457200" lvl="1" indent="0">
              <a:buNone/>
            </a:pPr>
            <a:r>
              <a:rPr lang="es-ES" sz="9600" dirty="0" smtClean="0"/>
              <a:t>voluntaria;                                                        por deserción;</a:t>
            </a:r>
          </a:p>
          <a:p>
            <a:pPr marL="457200" lvl="1" indent="0">
              <a:buNone/>
            </a:pPr>
            <a:r>
              <a:rPr lang="es-ES" sz="9600" dirty="0" smtClean="0"/>
              <a:t>por pérdida de requisitos;                             por inasistencia; y</a:t>
            </a:r>
          </a:p>
          <a:p>
            <a:pPr marL="0" indent="0">
              <a:buNone/>
            </a:pPr>
            <a:r>
              <a:rPr lang="es-ES" sz="9600" dirty="0" smtClean="0"/>
              <a:t>      definitiva.</a:t>
            </a:r>
          </a:p>
          <a:p>
            <a:pPr marL="0" indent="0">
              <a:buNone/>
            </a:pPr>
            <a:endParaRPr lang="es-ES" sz="9600" dirty="0" smtClean="0"/>
          </a:p>
          <a:p>
            <a:pPr marL="0" indent="0">
              <a:buNone/>
            </a:pPr>
            <a:r>
              <a:rPr lang="es-ES" sz="9600" dirty="0" smtClean="0"/>
              <a:t>2.	El jefe del organismo formador puede autorizar, de manera excepcional y por única vez, el reingreso a los estudios superiores a aquellos estudiantes que hayan causado baja definitiva, cuando existan argumentos suficientes que Io ameriten.</a:t>
            </a:r>
          </a:p>
          <a:p>
            <a:pPr marL="0" indent="0">
              <a:buNone/>
            </a:pPr>
            <a:endParaRPr lang="es-ES" sz="7400" dirty="0" smtClean="0"/>
          </a:p>
          <a:p>
            <a:pPr marL="0" indent="0">
              <a:buNone/>
            </a:pPr>
            <a:endParaRPr lang="es-ES" dirty="0" smtClean="0"/>
          </a:p>
          <a:p>
            <a:pPr marL="0" indent="0">
              <a:buNone/>
            </a:pPr>
            <a:r>
              <a:rPr lang="es-ES" dirty="0" smtClean="0"/>
              <a:t> </a:t>
            </a:r>
          </a:p>
          <a:p>
            <a:endParaRPr lang="es-ES" dirty="0"/>
          </a:p>
        </p:txBody>
      </p:sp>
    </p:spTree>
    <p:extLst>
      <p:ext uri="{BB962C8B-B14F-4D97-AF65-F5344CB8AC3E}">
        <p14:creationId xmlns:p14="http://schemas.microsoft.com/office/powerpoint/2010/main" val="28043482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091916"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a:t>
            </a:r>
            <a:r>
              <a:rPr lang="es-ES" b="1" dirty="0"/>
              <a:t>96.1. </a:t>
            </a:r>
            <a:r>
              <a:rPr lang="es-ES" dirty="0"/>
              <a:t>Los requisitos para el otorgamiento Titulo de Oro son:</a:t>
            </a:r>
            <a:endParaRPr lang="es-ES" sz="2000" dirty="0"/>
          </a:p>
          <a:p>
            <a:pPr lvl="1"/>
            <a:r>
              <a:rPr lang="es-ES" dirty="0"/>
              <a:t>Tener una destacada trayectoria integral avalada por la institución y por las organizaciones estudiantiles o el sindicato, en los casos que corresponda;</a:t>
            </a:r>
          </a:p>
          <a:p>
            <a:pPr lvl="1"/>
            <a:r>
              <a:rPr lang="es-ES" dirty="0"/>
              <a:t>poseer un índice académico igual o mayor que </a:t>
            </a:r>
            <a:r>
              <a:rPr lang="es-ES" b="1" u="sng" dirty="0"/>
              <a:t>4,75</a:t>
            </a:r>
            <a:r>
              <a:rPr lang="es-ES" dirty="0"/>
              <a:t>; y</a:t>
            </a:r>
          </a:p>
          <a:p>
            <a:pPr lvl="1"/>
            <a:r>
              <a:rPr lang="es-ES" dirty="0"/>
              <a:t>haber obtenido calificación de </a:t>
            </a:r>
            <a:r>
              <a:rPr lang="es-ES" b="1" u="sng" dirty="0"/>
              <a:t>5</a:t>
            </a:r>
            <a:r>
              <a:rPr lang="es-ES" dirty="0"/>
              <a:t> (Excelente) en el ejercicio de culminación de los estudios</a:t>
            </a:r>
            <a:r>
              <a:rPr lang="es-ES" dirty="0" smtClean="0"/>
              <a:t>.</a:t>
            </a:r>
          </a:p>
          <a:p>
            <a:pPr marL="457200" lvl="1" indent="0">
              <a:buNone/>
            </a:pPr>
            <a:endParaRPr lang="es-ES" sz="1800" dirty="0"/>
          </a:p>
          <a:p>
            <a:r>
              <a:rPr lang="es-ES" b="1" dirty="0" smtClean="0"/>
              <a:t>ARTÍCULO </a:t>
            </a:r>
            <a:r>
              <a:rPr lang="es-ES" b="1" dirty="0"/>
              <a:t>99.1. </a:t>
            </a:r>
            <a:r>
              <a:rPr lang="es-ES" dirty="0"/>
              <a:t>El decano de cada facultad somete a la consideración de su consejo de dirección la relación de los estudiantes propuestos, de todos los tipos de curso, para recibir el Titulo de Oro. En este análisis participa una representación de los centros universitarios municipales o de las filiales que tengan estudiantes propuestos.</a:t>
            </a:r>
          </a:p>
          <a:p>
            <a:endParaRPr lang="es-ES" dirty="0"/>
          </a:p>
        </p:txBody>
      </p:sp>
    </p:spTree>
    <p:extLst>
      <p:ext uri="{BB962C8B-B14F-4D97-AF65-F5344CB8AC3E}">
        <p14:creationId xmlns:p14="http://schemas.microsoft.com/office/powerpoint/2010/main" val="75670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182" y="1"/>
            <a:ext cx="12082818" cy="1528548"/>
          </a:xfrm>
        </p:spPr>
        <p:txBody>
          <a:bodyPr/>
          <a:lstStyle/>
          <a:p>
            <a:pPr algn="ctr"/>
            <a:r>
              <a:rPr lang="es-ES" u="sng" dirty="0" smtClean="0"/>
              <a:t>TÍTULO </a:t>
            </a:r>
            <a:r>
              <a:rPr lang="es-ES" u="sng" dirty="0" smtClean="0"/>
              <a:t>III: ORGANIZACIÓN DOCENTE</a:t>
            </a:r>
            <a:br>
              <a:rPr lang="es-ES" u="sng" dirty="0" smtClean="0"/>
            </a:br>
            <a:r>
              <a:rPr lang="es-ES" u="sng" dirty="0" smtClean="0"/>
              <a:t>ESTRUCTURA</a:t>
            </a:r>
            <a:endParaRPr lang="es-ES" u="sng" dirty="0"/>
          </a:p>
        </p:txBody>
      </p:sp>
      <p:sp>
        <p:nvSpPr>
          <p:cNvPr id="3" name="Marcador de contenido 2"/>
          <p:cNvSpPr>
            <a:spLocks noGrp="1"/>
          </p:cNvSpPr>
          <p:nvPr>
            <p:ph idx="1"/>
          </p:nvPr>
        </p:nvSpPr>
        <p:spPr>
          <a:xfrm>
            <a:off x="0" y="1825624"/>
            <a:ext cx="12192000" cy="5032376"/>
          </a:xfrm>
        </p:spPr>
        <p:txBody>
          <a:bodyPr/>
          <a:lstStyle/>
          <a:p>
            <a:pPr marL="0" indent="0">
              <a:buNone/>
            </a:pPr>
            <a:r>
              <a:rPr lang="es-ES" b="1" dirty="0" smtClean="0"/>
              <a:t>Capítulo II</a:t>
            </a:r>
            <a:r>
              <a:rPr lang="es-ES" dirty="0" smtClean="0"/>
              <a:t>: De la matricula en las carreras universitarias</a:t>
            </a:r>
          </a:p>
          <a:p>
            <a:pPr marL="0" indent="0">
              <a:buNone/>
            </a:pPr>
            <a:r>
              <a:rPr lang="es-ES" b="1" dirty="0" smtClean="0"/>
              <a:t>Capítulo III</a:t>
            </a:r>
            <a:r>
              <a:rPr lang="es-ES" dirty="0" smtClean="0"/>
              <a:t>: Del expediente académico y el carné estudiantil</a:t>
            </a:r>
          </a:p>
          <a:p>
            <a:pPr marL="0" indent="0">
              <a:buNone/>
            </a:pPr>
            <a:r>
              <a:rPr lang="es-ES" b="1" dirty="0" smtClean="0"/>
              <a:t>Capítulo IV</a:t>
            </a:r>
            <a:r>
              <a:rPr lang="es-ES" dirty="0" smtClean="0"/>
              <a:t>: De la asistencia</a:t>
            </a:r>
          </a:p>
          <a:p>
            <a:pPr marL="0" indent="0">
              <a:buNone/>
            </a:pPr>
            <a:r>
              <a:rPr lang="es-ES" b="1" dirty="0" smtClean="0"/>
              <a:t>Capítulo V</a:t>
            </a:r>
            <a:r>
              <a:rPr lang="es-ES" dirty="0" smtClean="0"/>
              <a:t>: De la promoción</a:t>
            </a:r>
          </a:p>
          <a:p>
            <a:pPr marL="0" indent="0">
              <a:buNone/>
            </a:pPr>
            <a:r>
              <a:rPr lang="es-ES" b="1" dirty="0" smtClean="0"/>
              <a:t>Capítulo VI</a:t>
            </a:r>
            <a:r>
              <a:rPr lang="es-ES" dirty="0" smtClean="0"/>
              <a:t>: De las bajas</a:t>
            </a:r>
          </a:p>
          <a:p>
            <a:pPr marL="0" indent="0">
              <a:buNone/>
            </a:pPr>
            <a:r>
              <a:rPr lang="es-ES" b="1" dirty="0" smtClean="0"/>
              <a:t>Capítulo VII</a:t>
            </a:r>
            <a:r>
              <a:rPr lang="es-ES" dirty="0" smtClean="0"/>
              <a:t>: Del otorgamiento del Título de Oro</a:t>
            </a:r>
          </a:p>
          <a:p>
            <a:pPr marL="0" indent="0">
              <a:buNone/>
            </a:pPr>
            <a:r>
              <a:rPr lang="es-ES" dirty="0"/>
              <a:t> </a:t>
            </a:r>
            <a:r>
              <a:rPr lang="es-ES" dirty="0" smtClean="0"/>
              <a:t>            Sección primera: De los requisitos para otorgar el Título de Oro</a:t>
            </a:r>
          </a:p>
          <a:p>
            <a:pPr marL="0" indent="0">
              <a:buNone/>
            </a:pPr>
            <a:r>
              <a:rPr lang="es-ES" dirty="0"/>
              <a:t> </a:t>
            </a:r>
            <a:r>
              <a:rPr lang="es-ES" dirty="0" smtClean="0"/>
              <a:t>            Sección segunda: Procedimiento para otorgar el Título de Oro</a:t>
            </a:r>
          </a:p>
          <a:p>
            <a:pPr marL="0" indent="0">
              <a:buNone/>
            </a:pPr>
            <a:r>
              <a:rPr lang="es-ES" b="1" dirty="0" smtClean="0"/>
              <a:t>Capítulo VIII</a:t>
            </a:r>
            <a:r>
              <a:rPr lang="es-ES" dirty="0" smtClean="0"/>
              <a:t>: Del reconocimiento o convalidación de títulos, diplomas o estudios</a:t>
            </a:r>
            <a:endParaRPr lang="es-ES" dirty="0"/>
          </a:p>
        </p:txBody>
      </p:sp>
    </p:spTree>
    <p:extLst>
      <p:ext uri="{BB962C8B-B14F-4D97-AF65-F5344CB8AC3E}">
        <p14:creationId xmlns:p14="http://schemas.microsoft.com/office/powerpoint/2010/main" val="14528284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p:txBody>
          <a:bodyPr/>
          <a:lstStyle/>
          <a:p>
            <a:r>
              <a:rPr lang="es-ES" b="1" dirty="0" smtClean="0"/>
              <a:t>ARTÍCULO </a:t>
            </a:r>
            <a:r>
              <a:rPr lang="es-ES" b="1" dirty="0"/>
              <a:t>100. </a:t>
            </a:r>
            <a:r>
              <a:rPr lang="es-ES" dirty="0"/>
              <a:t>El consejo de dirección de la institución de educación superior ratifica o no el otorgamiento del Título de Oro a los estudiantes propuestos y se emite una resolución rectoral que Io oficialice. El listado de los aprobados se publica antes de la fecha de graduación para conocimiento de todos los estudiantes.</a:t>
            </a:r>
          </a:p>
          <a:p>
            <a:endParaRPr lang="es-ES" dirty="0"/>
          </a:p>
        </p:txBody>
      </p:sp>
    </p:spTree>
    <p:extLst>
      <p:ext uri="{BB962C8B-B14F-4D97-AF65-F5344CB8AC3E}">
        <p14:creationId xmlns:p14="http://schemas.microsoft.com/office/powerpoint/2010/main" val="11164032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0125" y="0"/>
            <a:ext cx="11900848" cy="6755642"/>
          </a:xfrm>
        </p:spPr>
        <p:txBody>
          <a:bodyPr>
            <a:normAutofit/>
          </a:bodyPr>
          <a:lstStyle/>
          <a:p>
            <a:pPr marL="0" indent="0" algn="ctr">
              <a:buNone/>
            </a:pPr>
            <a:endParaRPr lang="es-ES" sz="9600" dirty="0" smtClean="0"/>
          </a:p>
          <a:p>
            <a:pPr marL="0" indent="0" algn="ctr">
              <a:buNone/>
            </a:pPr>
            <a:endParaRPr lang="es-ES" sz="9600" dirty="0"/>
          </a:p>
          <a:p>
            <a:pPr marL="0" indent="0" algn="ctr">
              <a:buNone/>
            </a:pPr>
            <a:r>
              <a:rPr lang="es-ES" sz="9600" dirty="0" smtClean="0"/>
              <a:t>fin</a:t>
            </a:r>
            <a:endParaRPr lang="es-ES" sz="9600" dirty="0"/>
          </a:p>
        </p:txBody>
      </p:sp>
    </p:spTree>
    <p:extLst>
      <p:ext uri="{BB962C8B-B14F-4D97-AF65-F5344CB8AC3E}">
        <p14:creationId xmlns:p14="http://schemas.microsoft.com/office/powerpoint/2010/main" val="1777620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a:t>
            </a:r>
            <a:r>
              <a:rPr lang="es-ES" b="1" dirty="0"/>
              <a:t>26. </a:t>
            </a:r>
            <a:r>
              <a:rPr lang="es-ES" dirty="0"/>
              <a:t>La matrícula en las instituciones de educación superior para los estudiantes de nuevo ingreso y reingresos aprobados según las disposiciones vigentes, se efectúa de manera personal, previa convocatoria oficial emitida por el Ministerio de Educación Superior o por el organismo formador al cual se encuentra adscrita la carrera</a:t>
            </a:r>
            <a:r>
              <a:rPr lang="es-ES" dirty="0" smtClean="0"/>
              <a:t>.</a:t>
            </a:r>
          </a:p>
          <a:p>
            <a:pPr marL="0" indent="0">
              <a:buNone/>
            </a:pPr>
            <a:endParaRPr lang="es-ES" dirty="0"/>
          </a:p>
          <a:p>
            <a:r>
              <a:rPr lang="es-ES" b="1" dirty="0" smtClean="0"/>
              <a:t>ARTÍCULO </a:t>
            </a:r>
            <a:r>
              <a:rPr lang="es-ES" b="1" dirty="0"/>
              <a:t>38.1. </a:t>
            </a:r>
            <a:r>
              <a:rPr lang="es-ES" b="1" u="sng" dirty="0"/>
              <a:t>La licencia de matrícula </a:t>
            </a:r>
            <a:r>
              <a:rPr lang="es-ES" dirty="0"/>
              <a:t>es una categoría que se confiere a aquellos estudiantes matriculados en cualquier tipo de curso que, por determinadas causas que se exponen en el Artículo 42 del presente Reglamento, se vean obligados a interrumpir los estudios siempre que mantengan los requisitos por los cuales accedieron a la carrera.</a:t>
            </a:r>
          </a:p>
          <a:p>
            <a:endParaRPr lang="es-ES" dirty="0"/>
          </a:p>
        </p:txBody>
      </p:sp>
    </p:spTree>
    <p:extLst>
      <p:ext uri="{BB962C8B-B14F-4D97-AF65-F5344CB8AC3E}">
        <p14:creationId xmlns:p14="http://schemas.microsoft.com/office/powerpoint/2010/main" val="3083344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a:t>
            </a:r>
            <a:r>
              <a:rPr lang="es-ES" b="1" dirty="0" smtClean="0"/>
              <a:t>39.1</a:t>
            </a:r>
            <a:r>
              <a:rPr lang="es-ES" dirty="0" smtClean="0"/>
              <a:t>. El decano de la facultad o el director del centro universitario municipal o filial está facultado para autorizar la licencia de matrícula previo análisis del caso.</a:t>
            </a:r>
          </a:p>
          <a:p>
            <a:r>
              <a:rPr lang="es-ES" b="1" dirty="0" smtClean="0"/>
              <a:t>ARTÍCULO </a:t>
            </a:r>
            <a:r>
              <a:rPr lang="es-ES" b="1" dirty="0"/>
              <a:t>40.1. </a:t>
            </a:r>
            <a:r>
              <a:rPr lang="es-ES" dirty="0"/>
              <a:t>A los estudiantes matriculados en cualquier tipo de curso </a:t>
            </a:r>
            <a:r>
              <a:rPr lang="es-ES" u="sng" dirty="0"/>
              <a:t>se les autoriza licencia de matrícula hasta dos (2) veces en la carrera,</a:t>
            </a:r>
            <a:r>
              <a:rPr lang="es-ES" dirty="0"/>
              <a:t> previo análisis riguroso del caso en el consejo de dirección de la facultad, del centro universitario municipal o filial, según corresponda</a:t>
            </a:r>
          </a:p>
        </p:txBody>
      </p:sp>
    </p:spTree>
    <p:extLst>
      <p:ext uri="{BB962C8B-B14F-4D97-AF65-F5344CB8AC3E}">
        <p14:creationId xmlns:p14="http://schemas.microsoft.com/office/powerpoint/2010/main" val="39295585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182" y="1"/>
            <a:ext cx="11982734"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091916" cy="5032375"/>
          </a:xfrm>
        </p:spPr>
        <p:txBody>
          <a:bodyPr>
            <a:normAutofit fontScale="92500" lnSpcReduction="10000"/>
          </a:bodyPr>
          <a:lstStyle/>
          <a:p>
            <a:r>
              <a:rPr lang="es-ES" b="1" dirty="0" smtClean="0"/>
              <a:t>ARTÍCULO </a:t>
            </a:r>
            <a:r>
              <a:rPr lang="es-ES" b="1" dirty="0"/>
              <a:t>42</a:t>
            </a:r>
            <a:r>
              <a:rPr lang="es-ES" dirty="0"/>
              <a:t>. Los estudiantes pueden solicitar licencia de matrícula debido a alguna de las causas siguientes:</a:t>
            </a:r>
            <a:endParaRPr lang="es-ES" sz="2400" dirty="0"/>
          </a:p>
          <a:p>
            <a:pPr marL="971550" lvl="1" indent="-514350">
              <a:buFont typeface="+mj-lt"/>
              <a:buAutoNum type="arabicPeriod"/>
            </a:pPr>
            <a:r>
              <a:rPr lang="es-ES" sz="2800" dirty="0" smtClean="0"/>
              <a:t>Misión </a:t>
            </a:r>
            <a:r>
              <a:rPr lang="es-ES" sz="2800" dirty="0"/>
              <a:t>internacionalista, movilización militar o llamado </a:t>
            </a:r>
            <a:r>
              <a:rPr lang="es-ES" sz="2800" dirty="0" smtClean="0"/>
              <a:t>al </a:t>
            </a:r>
            <a:r>
              <a:rPr lang="es-ES" sz="2800" dirty="0"/>
              <a:t>servicio militar activo;</a:t>
            </a:r>
          </a:p>
          <a:p>
            <a:pPr marL="971550" lvl="1" indent="-514350">
              <a:buFont typeface="+mj-lt"/>
              <a:buAutoNum type="arabicPeriod"/>
            </a:pPr>
            <a:r>
              <a:rPr lang="es-ES" sz="2800" dirty="0"/>
              <a:t>enfermedad o accidente;</a:t>
            </a:r>
          </a:p>
          <a:p>
            <a:pPr marL="971550" lvl="1" indent="-514350">
              <a:buFont typeface="+mj-lt"/>
              <a:buAutoNum type="arabicPeriod"/>
            </a:pPr>
            <a:r>
              <a:rPr lang="es-ES" sz="2800" dirty="0"/>
              <a:t>maternidad o embarazo</a:t>
            </a:r>
            <a:r>
              <a:rPr lang="es-ES" sz="2800" dirty="0" smtClean="0"/>
              <a:t>;</a:t>
            </a:r>
            <a:r>
              <a:rPr lang="es-ES" sz="2800" dirty="0"/>
              <a:t/>
            </a:r>
            <a:br>
              <a:rPr lang="es-ES" sz="2800" dirty="0"/>
            </a:br>
            <a:r>
              <a:rPr lang="es-ES" sz="2800" dirty="0"/>
              <a:t>participación en actividades deportivas como atletas de alto rendimiento;</a:t>
            </a:r>
          </a:p>
          <a:p>
            <a:pPr marL="971550" lvl="1" indent="-514350">
              <a:buFont typeface="+mj-lt"/>
              <a:buAutoNum type="arabicPeriod"/>
            </a:pPr>
            <a:r>
              <a:rPr lang="es-ES" sz="2800" dirty="0"/>
              <a:t>participación en actividades de grupos nacionales de cultura por ser miembros de estos, y de otros grupos artísticos en el caso de los estudiantes de carreras de arte;</a:t>
            </a:r>
          </a:p>
          <a:p>
            <a:pPr marL="971550" lvl="1" indent="-514350">
              <a:buFont typeface="+mj-lt"/>
              <a:buAutoNum type="arabicPeriod"/>
            </a:pPr>
            <a:r>
              <a:rPr lang="es-ES" sz="2800" dirty="0"/>
              <a:t>necesidad impostergable de la producción o los servicios;</a:t>
            </a:r>
          </a:p>
          <a:p>
            <a:pPr marL="971550" lvl="1" indent="-514350">
              <a:buFont typeface="+mj-lt"/>
              <a:buAutoNum type="arabicPeriod"/>
            </a:pPr>
            <a:r>
              <a:rPr lang="es-ES" sz="2800" dirty="0"/>
              <a:t>por problemas personales excepcionalmente justificados; y</a:t>
            </a:r>
          </a:p>
          <a:p>
            <a:pPr marL="971550" lvl="1" indent="-514350">
              <a:buFont typeface="+mj-lt"/>
              <a:buAutoNum type="arabicPeriod"/>
            </a:pPr>
            <a:r>
              <a:rPr lang="es-ES" sz="2800" dirty="0"/>
              <a:t>cumplimiento de misión de carácter oficial asignada.</a:t>
            </a:r>
          </a:p>
          <a:p>
            <a:pPr marL="514350" indent="-514350">
              <a:buFont typeface="+mj-lt"/>
              <a:buAutoNum type="arabicPeriod"/>
            </a:pPr>
            <a:r>
              <a:rPr lang="es-ES" dirty="0"/>
              <a:t> </a:t>
            </a:r>
          </a:p>
          <a:p>
            <a:endParaRPr lang="es-ES" dirty="0"/>
          </a:p>
        </p:txBody>
      </p:sp>
    </p:spTree>
    <p:extLst>
      <p:ext uri="{BB962C8B-B14F-4D97-AF65-F5344CB8AC3E}">
        <p14:creationId xmlns:p14="http://schemas.microsoft.com/office/powerpoint/2010/main" val="3562589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lstStyle/>
          <a:p>
            <a:r>
              <a:rPr lang="es-ES" b="1" dirty="0" smtClean="0"/>
              <a:t>ARTÍCULO </a:t>
            </a:r>
            <a:r>
              <a:rPr lang="es-ES" b="1" dirty="0"/>
              <a:t>47. </a:t>
            </a:r>
            <a:r>
              <a:rPr lang="es-ES" b="1" u="sng" dirty="0"/>
              <a:t>El profesor principal del año académico</a:t>
            </a:r>
            <a:r>
              <a:rPr lang="es-ES" dirty="0"/>
              <a:t>, en coordinación con las organizaciones estudiantiles, </a:t>
            </a:r>
            <a:r>
              <a:rPr lang="es-ES" u="sng" dirty="0"/>
              <a:t>es el responsable de entregar en la secretaria docente, en tiempo y forma, la evaluación integral obtenida en cada año académico de los estudiantes del curso diurno</a:t>
            </a:r>
            <a:r>
              <a:rPr lang="es-ES" u="sng" dirty="0" smtClean="0"/>
              <a:t>.</a:t>
            </a:r>
          </a:p>
          <a:p>
            <a:pPr marL="0" indent="0">
              <a:buNone/>
            </a:pPr>
            <a:endParaRPr lang="es-ES" dirty="0"/>
          </a:p>
          <a:p>
            <a:r>
              <a:rPr lang="es-ES" b="1" dirty="0" smtClean="0"/>
              <a:t>ARTÍCULO </a:t>
            </a:r>
            <a:r>
              <a:rPr lang="es-ES" b="1" dirty="0"/>
              <a:t>50.1. </a:t>
            </a:r>
            <a:r>
              <a:rPr lang="es-ES" b="1" u="sng" dirty="0"/>
              <a:t>Una asignatura se considera convalidada </a:t>
            </a:r>
            <a:r>
              <a:rPr lang="es-ES" dirty="0"/>
              <a:t>siempre que exista correspondencia entre el programa analítico vigente con respecto al programa analítico de la asignatura objeto de análisis. Los contenidos esenciales deben tener una correspondencia de al menos el ochenta por ciento (80%).</a:t>
            </a:r>
          </a:p>
          <a:p>
            <a:endParaRPr lang="es-ES" dirty="0"/>
          </a:p>
        </p:txBody>
      </p:sp>
    </p:spTree>
    <p:extLst>
      <p:ext uri="{BB962C8B-B14F-4D97-AF65-F5344CB8AC3E}">
        <p14:creationId xmlns:p14="http://schemas.microsoft.com/office/powerpoint/2010/main" val="312913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091916"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091916" cy="5032375"/>
          </a:xfrm>
        </p:spPr>
        <p:txBody>
          <a:bodyPr>
            <a:normAutofit/>
          </a:bodyPr>
          <a:lstStyle/>
          <a:p>
            <a:r>
              <a:rPr lang="es-ES" b="1" dirty="0" smtClean="0"/>
              <a:t>ARTÍCULO </a:t>
            </a:r>
            <a:r>
              <a:rPr lang="es-ES" b="1" dirty="0"/>
              <a:t>51.1. </a:t>
            </a:r>
            <a:r>
              <a:rPr lang="es-ES" b="1" u="sng" dirty="0"/>
              <a:t>Una asignatura se considera aprobada por suficiencia </a:t>
            </a:r>
            <a:r>
              <a:rPr lang="es-ES" dirty="0"/>
              <a:t>cuando el estudiante, sin haberla cursado en ninguna oportunidad, demuestra a través de un examen que domina los contenidos esenciales y satisface los objetivos generales del programa de esta. En el expediente del estudiante debe aparecer al lado de la calificación otorgada la denominación de “suficiencia</a:t>
            </a:r>
            <a:r>
              <a:rPr lang="es-ES" dirty="0" smtClean="0"/>
              <a:t>”.</a:t>
            </a:r>
          </a:p>
          <a:p>
            <a:endParaRPr lang="es-ES" dirty="0"/>
          </a:p>
          <a:p>
            <a:r>
              <a:rPr lang="es-ES" b="1" dirty="0" smtClean="0"/>
              <a:t>ARTÍCULO </a:t>
            </a:r>
            <a:r>
              <a:rPr lang="es-ES" b="1" dirty="0"/>
              <a:t>52. </a:t>
            </a:r>
            <a:r>
              <a:rPr lang="es-ES" b="1" u="sng" dirty="0"/>
              <a:t>Una asignatura se considera eximida </a:t>
            </a:r>
            <a:r>
              <a:rPr lang="es-ES" dirty="0"/>
              <a:t>cuando por determinadas circunstancias convenidas o establecidas legalmente, se autoriza al estudiante a no cursarla. En el expediente del estudiante debe consignarse la denominación de asignatura eximida”. La decisión de eximir a un estudiante de cursar una asignatura debe constituir un acuerdo del consejo de dirección de la facultad.</a:t>
            </a:r>
          </a:p>
        </p:txBody>
      </p:sp>
    </p:spTree>
    <p:extLst>
      <p:ext uri="{BB962C8B-B14F-4D97-AF65-F5344CB8AC3E}">
        <p14:creationId xmlns:p14="http://schemas.microsoft.com/office/powerpoint/2010/main" val="35190483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4" y="0"/>
            <a:ext cx="12096466" cy="1325563"/>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a:t>
            </a:r>
            <a:r>
              <a:rPr lang="es-ES" b="1" dirty="0"/>
              <a:t>55. </a:t>
            </a:r>
            <a:r>
              <a:rPr lang="es-ES" dirty="0"/>
              <a:t>Es requisito indispensable que los estudiantes presenten el carné estudiantil en el acto de examen y en las gestiones académicas en que sea requerido. Lo muestran también cuando se les solicite por los miembros del personal docente, funcionarios y autoridades de la </a:t>
            </a:r>
            <a:r>
              <a:rPr lang="es-ES" dirty="0" smtClean="0"/>
              <a:t>institución </a:t>
            </a:r>
            <a:r>
              <a:rPr lang="es-ES" dirty="0"/>
              <a:t>o en otros escenarios docentes. Lo pueden utilizar para hacer uso de cualquier servicio en que sea necesario acreditar la </a:t>
            </a:r>
            <a:r>
              <a:rPr lang="es-ES" dirty="0" smtClean="0"/>
              <a:t>condición </a:t>
            </a:r>
            <a:r>
              <a:rPr lang="es-ES" dirty="0"/>
              <a:t>de estudiante universitario.</a:t>
            </a:r>
          </a:p>
          <a:p>
            <a:pPr marL="0" indent="0">
              <a:buNone/>
            </a:pPr>
            <a:endParaRPr lang="es-ES" dirty="0"/>
          </a:p>
          <a:p>
            <a:r>
              <a:rPr lang="es-ES" b="1" dirty="0"/>
              <a:t>ARTICULO 56.1. </a:t>
            </a:r>
            <a:r>
              <a:rPr lang="es-ES" b="1" u="sng" dirty="0"/>
              <a:t>La asistencia de los estudiantes a las actividades docentes es un elemento fundamental</a:t>
            </a:r>
            <a:r>
              <a:rPr lang="es-ES" dirty="0"/>
              <a:t> para lograr el éxito en los estudios, teniendo en cuenta que el proceso docente educativo se basa en su activa participación, de manera que se favorezca el protagonismo del estudiante, así como su independencia cognoscitiva y creatividad.</a:t>
            </a:r>
          </a:p>
          <a:p>
            <a:endParaRPr lang="es-ES" dirty="0"/>
          </a:p>
        </p:txBody>
      </p:sp>
    </p:spTree>
    <p:extLst>
      <p:ext uri="{BB962C8B-B14F-4D97-AF65-F5344CB8AC3E}">
        <p14:creationId xmlns:p14="http://schemas.microsoft.com/office/powerpoint/2010/main" val="1423985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0"/>
            <a:ext cx="12078269" cy="1690688"/>
          </a:xfrm>
        </p:spPr>
        <p:txBody>
          <a:bodyPr/>
          <a:lstStyle/>
          <a:p>
            <a:pPr algn="ctr"/>
            <a:r>
              <a:rPr lang="es-ES" u="sng" dirty="0" smtClean="0"/>
              <a:t>TÍTULO </a:t>
            </a:r>
            <a:r>
              <a:rPr lang="es-ES" u="sng" dirty="0" smtClean="0"/>
              <a:t>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150125" y="1825624"/>
            <a:ext cx="12041875" cy="5032375"/>
          </a:xfrm>
        </p:spPr>
        <p:txBody>
          <a:bodyPr/>
          <a:lstStyle/>
          <a:p>
            <a:r>
              <a:rPr lang="es-ES" sz="3600" b="1" dirty="0" smtClean="0"/>
              <a:t>ARTÍCULO </a:t>
            </a:r>
            <a:r>
              <a:rPr lang="es-ES" sz="3600" b="1" dirty="0"/>
              <a:t>57.1. </a:t>
            </a:r>
            <a:r>
              <a:rPr lang="es-ES" sz="3600" b="1" u="sng" dirty="0"/>
              <a:t>El profesor es responsable de controlar la asistencia de los estudiantes a las actividades presenciales reflejándolas en el registro de asistencia y evaluación</a:t>
            </a:r>
            <a:r>
              <a:rPr lang="es-ES" sz="3600" b="1" u="sng" dirty="0" smtClean="0"/>
              <a:t>.</a:t>
            </a:r>
          </a:p>
          <a:p>
            <a:pPr marL="0" indent="0">
              <a:buNone/>
            </a:pPr>
            <a:endParaRPr lang="es-ES" sz="3600" dirty="0" smtClean="0"/>
          </a:p>
          <a:p>
            <a:pPr marL="0" indent="0">
              <a:buNone/>
            </a:pPr>
            <a:endParaRPr lang="es-ES" sz="3600" dirty="0"/>
          </a:p>
          <a:p>
            <a:pPr lvl="0"/>
            <a:r>
              <a:rPr lang="es-ES" sz="3600" b="1" u="sng" dirty="0"/>
              <a:t>El jefe del departamento</a:t>
            </a:r>
            <a:r>
              <a:rPr lang="es-ES" sz="3600" b="1" dirty="0"/>
              <a:t> es responsable de verificar el uso adecuado de este documento por parte de los profesores,</a:t>
            </a:r>
            <a:r>
              <a:rPr lang="es-ES" sz="3600" dirty="0"/>
              <a:t> por ser un medio fundamental para controlar la marcha de los resultados del proceso docente educativo.</a:t>
            </a:r>
          </a:p>
          <a:p>
            <a:endParaRPr lang="es-ES" dirty="0"/>
          </a:p>
        </p:txBody>
      </p:sp>
    </p:spTree>
    <p:extLst>
      <p:ext uri="{BB962C8B-B14F-4D97-AF65-F5344CB8AC3E}">
        <p14:creationId xmlns:p14="http://schemas.microsoft.com/office/powerpoint/2010/main" val="42946287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2093</Words>
  <Application>Microsoft Office PowerPoint</Application>
  <PresentationFormat>Personalizado</PresentationFormat>
  <Paragraphs>111</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Tema de Office</vt:lpstr>
      <vt:lpstr>RESOLUCIÓN MINISTERIAL 47 DEL 2022 (3) ORGANIZACIÓN DOCENTE</vt:lpstr>
      <vt:lpstr>TÍTULO III: ORGANIZACIÓN DOCENTE ESTRUCTURA</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RESOLUCION MINISTERIAL 47 DEL 2022 (3) GENERALIDADES</dc:title>
  <dc:creator>Cuenta Microsoft</dc:creator>
  <cp:lastModifiedBy>Estudiantes</cp:lastModifiedBy>
  <cp:revision>16</cp:revision>
  <dcterms:created xsi:type="dcterms:W3CDTF">2024-01-03T21:19:47Z</dcterms:created>
  <dcterms:modified xsi:type="dcterms:W3CDTF">2024-03-06T16:31:52Z</dcterms:modified>
</cp:coreProperties>
</file>